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2"/>
  </p:notesMasterIdLst>
  <p:sldIdLst>
    <p:sldId id="299" r:id="rId5"/>
    <p:sldId id="349" r:id="rId6"/>
    <p:sldId id="303" r:id="rId7"/>
    <p:sldId id="302" r:id="rId8"/>
    <p:sldId id="618" r:id="rId9"/>
    <p:sldId id="620" r:id="rId10"/>
    <p:sldId id="622" r:id="rId11"/>
    <p:sldId id="358" r:id="rId12"/>
    <p:sldId id="623" r:id="rId13"/>
    <p:sldId id="614" r:id="rId14"/>
    <p:sldId id="615" r:id="rId15"/>
    <p:sldId id="644" r:id="rId16"/>
    <p:sldId id="641" r:id="rId17"/>
    <p:sldId id="643" r:id="rId18"/>
    <p:sldId id="373" r:id="rId19"/>
    <p:sldId id="645" r:id="rId20"/>
    <p:sldId id="28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1A4441-D8A7-443A-9A22-0F591FB9B082}">
          <p14:sldIdLst>
            <p14:sldId id="299"/>
            <p14:sldId id="349"/>
            <p14:sldId id="303"/>
            <p14:sldId id="302"/>
            <p14:sldId id="618"/>
            <p14:sldId id="620"/>
            <p14:sldId id="622"/>
            <p14:sldId id="358"/>
            <p14:sldId id="623"/>
            <p14:sldId id="614"/>
            <p14:sldId id="615"/>
            <p14:sldId id="644"/>
            <p14:sldId id="641"/>
            <p14:sldId id="643"/>
            <p14:sldId id="373"/>
            <p14:sldId id="645"/>
            <p14:sldId id="28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9A"/>
    <a:srgbClr val="326820"/>
    <a:srgbClr val="FFFFFF"/>
    <a:srgbClr val="004182"/>
    <a:srgbClr val="187BC0"/>
    <a:srgbClr val="E3B489"/>
    <a:srgbClr val="A96628"/>
    <a:srgbClr val="C07B1E"/>
    <a:srgbClr val="A96728"/>
    <a:srgbClr val="4646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June</c:v>
                </c:pt>
                <c:pt idx="1">
                  <c:v>July</c:v>
                </c:pt>
                <c:pt idx="2">
                  <c:v>August</c:v>
                </c:pt>
                <c:pt idx="3">
                  <c:v>September</c:v>
                </c:pt>
                <c:pt idx="4">
                  <c:v>October</c:v>
                </c:pt>
              </c:strCache>
            </c:strRef>
          </c:cat>
          <c:val>
            <c:numRef>
              <c:f>Sheet1!$B$2:$B$6</c:f>
              <c:numCache>
                <c:formatCode>General</c:formatCode>
                <c:ptCount val="5"/>
                <c:pt idx="0">
                  <c:v>35</c:v>
                </c:pt>
                <c:pt idx="1">
                  <c:v>93</c:v>
                </c:pt>
                <c:pt idx="2">
                  <c:v>103</c:v>
                </c:pt>
                <c:pt idx="3">
                  <c:v>96</c:v>
                </c:pt>
                <c:pt idx="4">
                  <c:v>27</c:v>
                </c:pt>
              </c:numCache>
            </c:numRef>
          </c:val>
          <c:extLst>
            <c:ext xmlns:c16="http://schemas.microsoft.com/office/drawing/2014/chart" uri="{C3380CC4-5D6E-409C-BE32-E72D297353CC}">
              <c16:uniqueId val="{00000000-022F-42E5-BE60-DDB645375FAF}"/>
            </c:ext>
          </c:extLst>
        </c:ser>
        <c:dLbls>
          <c:dLblPos val="inEnd"/>
          <c:showLegendKey val="0"/>
          <c:showVal val="1"/>
          <c:showCatName val="0"/>
          <c:showSerName val="0"/>
          <c:showPercent val="0"/>
          <c:showBubbleSize val="0"/>
        </c:dLbls>
        <c:gapWidth val="65"/>
        <c:axId val="938477727"/>
        <c:axId val="938484447"/>
      </c:barChart>
      <c:catAx>
        <c:axId val="938477727"/>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938484447"/>
        <c:crosses val="autoZero"/>
        <c:auto val="1"/>
        <c:lblAlgn val="ctr"/>
        <c:lblOffset val="100"/>
        <c:noMultiLvlLbl val="0"/>
      </c:catAx>
      <c:valAx>
        <c:axId val="938484447"/>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938477727"/>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solidFill>
                  <a:schemeClr val="tx1"/>
                </a:solidFill>
              </a:rPr>
              <a:t>Session Completion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Sheet1!$A$9:$A$10</c:f>
              <c:strCache>
                <c:ptCount val="2"/>
                <c:pt idx="0">
                  <c:v>Sessions Held</c:v>
                </c:pt>
                <c:pt idx="1">
                  <c:v>Sessions Scheduled</c:v>
                </c:pt>
              </c:strCache>
            </c:strRef>
          </c:cat>
          <c:val>
            <c:numRef>
              <c:f>Sheet1!$B$9:$B$10</c:f>
              <c:numCache>
                <c:formatCode>General</c:formatCode>
                <c:ptCount val="2"/>
                <c:pt idx="0">
                  <c:v>15</c:v>
                </c:pt>
                <c:pt idx="1">
                  <c:v>15</c:v>
                </c:pt>
              </c:numCache>
            </c:numRef>
          </c:val>
          <c:extLst>
            <c:ext xmlns:c16="http://schemas.microsoft.com/office/drawing/2014/chart" uri="{C3380CC4-5D6E-409C-BE32-E72D297353CC}">
              <c16:uniqueId val="{00000000-E394-48DF-9C6D-0513673BBFD6}"/>
            </c:ext>
          </c:extLst>
        </c:ser>
        <c:dLbls>
          <c:dLblPos val="inEnd"/>
          <c:showLegendKey val="0"/>
          <c:showVal val="1"/>
          <c:showCatName val="0"/>
          <c:showSerName val="0"/>
          <c:showPercent val="0"/>
          <c:showBubbleSize val="0"/>
        </c:dLbls>
        <c:gapWidth val="65"/>
        <c:axId val="938511807"/>
        <c:axId val="938502687"/>
      </c:barChart>
      <c:catAx>
        <c:axId val="938511807"/>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938502687"/>
        <c:crosses val="autoZero"/>
        <c:auto val="1"/>
        <c:lblAlgn val="ctr"/>
        <c:lblOffset val="100"/>
        <c:noMultiLvlLbl val="0"/>
      </c:catAx>
      <c:valAx>
        <c:axId val="938502687"/>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938511807"/>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0.32654</cdr:x>
      <cdr:y>0.07487</cdr:y>
    </cdr:from>
    <cdr:to>
      <cdr:x>0.8152</cdr:x>
      <cdr:y>0.18827</cdr:y>
    </cdr:to>
    <cdr:sp macro="" textlink="">
      <cdr:nvSpPr>
        <cdr:cNvPr id="2" name="TextBox 1">
          <a:extLst xmlns:a="http://schemas.openxmlformats.org/drawingml/2006/main">
            <a:ext uri="{FF2B5EF4-FFF2-40B4-BE49-F238E27FC236}">
              <a16:creationId xmlns:a16="http://schemas.microsoft.com/office/drawing/2014/main" id="{0A9DB504-BA31-43C8-F541-21F95406550C}"/>
            </a:ext>
          </a:extLst>
        </cdr:cNvPr>
        <cdr:cNvSpPr txBox="1"/>
      </cdr:nvSpPr>
      <cdr:spPr>
        <a:xfrm xmlns:a="http://schemas.openxmlformats.org/drawingml/2006/main">
          <a:off x="1492928" y="205378"/>
          <a:ext cx="2234152" cy="3110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0.29973</cdr:x>
      <cdr:y>0.05769</cdr:y>
    </cdr:from>
    <cdr:to>
      <cdr:x>0.7554</cdr:x>
      <cdr:y>0.13464</cdr:y>
    </cdr:to>
    <cdr:sp macro="" textlink="">
      <cdr:nvSpPr>
        <cdr:cNvPr id="3" name="TextBox 2">
          <a:extLst xmlns:a="http://schemas.openxmlformats.org/drawingml/2006/main">
            <a:ext uri="{FF2B5EF4-FFF2-40B4-BE49-F238E27FC236}">
              <a16:creationId xmlns:a16="http://schemas.microsoft.com/office/drawing/2014/main" id="{20D036D6-423E-AB58-6137-6B793A2FAC9B}"/>
            </a:ext>
          </a:extLst>
        </cdr:cNvPr>
        <cdr:cNvSpPr txBox="1"/>
      </cdr:nvSpPr>
      <cdr:spPr>
        <a:xfrm xmlns:a="http://schemas.openxmlformats.org/drawingml/2006/main">
          <a:off x="1370379" y="158244"/>
          <a:ext cx="2083324" cy="211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kern="1200" dirty="0"/>
        </a:p>
      </cdr:txBody>
    </cdr:sp>
  </cdr:relSizeAnchor>
  <cdr:relSizeAnchor xmlns:cdr="http://schemas.openxmlformats.org/drawingml/2006/chartDrawing">
    <cdr:from>
      <cdr:x>0.04741</cdr:x>
      <cdr:y>0.01953</cdr:y>
    </cdr:from>
    <cdr:to>
      <cdr:x>0.95259</cdr:x>
      <cdr:y>0.12863</cdr:y>
    </cdr:to>
    <cdr:sp macro="" textlink="">
      <cdr:nvSpPr>
        <cdr:cNvPr id="4" name="TextBox 8">
          <a:extLst xmlns:a="http://schemas.openxmlformats.org/drawingml/2006/main">
            <a:ext uri="{FF2B5EF4-FFF2-40B4-BE49-F238E27FC236}">
              <a16:creationId xmlns:a16="http://schemas.microsoft.com/office/drawing/2014/main" id="{B59A2133-7ED0-229E-FF8B-75F244DF0795}"/>
            </a:ext>
          </a:extLst>
        </cdr:cNvPr>
        <cdr:cNvSpPr txBox="1"/>
      </cdr:nvSpPr>
      <cdr:spPr>
        <a:xfrm xmlns:a="http://schemas.openxmlformats.org/drawingml/2006/main">
          <a:off x="239486" y="66097"/>
          <a:ext cx="45720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b="1" dirty="0"/>
            <a:t>Partners Signed In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EDEC5-D6AB-8643-A8B8-278794F4EB6C}" type="datetimeFigureOut">
              <a:rPr lang="en-US" smtClean="0"/>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B40B08-8BBB-504C-BAD2-61931D34972B}" type="slidenum">
              <a:rPr lang="en-US" smtClean="0"/>
              <a:t>‹#›</a:t>
            </a:fld>
            <a:endParaRPr lang="en-US"/>
          </a:p>
        </p:txBody>
      </p:sp>
    </p:spTree>
    <p:extLst>
      <p:ext uri="{BB962C8B-B14F-4D97-AF65-F5344CB8AC3E}">
        <p14:creationId xmlns:p14="http://schemas.microsoft.com/office/powerpoint/2010/main" val="523232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9</a:t>
            </a:fld>
            <a:endParaRPr lang="en-US" dirty="0"/>
          </a:p>
        </p:txBody>
      </p:sp>
    </p:spTree>
    <p:extLst>
      <p:ext uri="{BB962C8B-B14F-4D97-AF65-F5344CB8AC3E}">
        <p14:creationId xmlns:p14="http://schemas.microsoft.com/office/powerpoint/2010/main" val="225459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14</a:t>
            </a:fld>
            <a:endParaRPr lang="en-US" dirty="0"/>
          </a:p>
        </p:txBody>
      </p:sp>
    </p:spTree>
    <p:extLst>
      <p:ext uri="{BB962C8B-B14F-4D97-AF65-F5344CB8AC3E}">
        <p14:creationId xmlns:p14="http://schemas.microsoft.com/office/powerpoint/2010/main" val="2433829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B40B08-8BBB-504C-BAD2-61931D34972B}" type="slidenum">
              <a:rPr lang="en-US" smtClean="0"/>
              <a:t>15</a:t>
            </a:fld>
            <a:endParaRPr lang="en-US" dirty="0"/>
          </a:p>
        </p:txBody>
      </p:sp>
    </p:spTree>
    <p:extLst>
      <p:ext uri="{BB962C8B-B14F-4D97-AF65-F5344CB8AC3E}">
        <p14:creationId xmlns:p14="http://schemas.microsoft.com/office/powerpoint/2010/main" val="39792001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669397"/>
            <a:ext cx="5177118" cy="1370940"/>
          </a:xfrm>
        </p:spPr>
        <p:txBody>
          <a:bodyPr anchor="t">
            <a:noAutofit/>
          </a:bodyPr>
          <a:lstStyle>
            <a:lvl1pPr>
              <a:defRPr sz="4000">
                <a:solidFill>
                  <a:schemeClr val="accent6"/>
                </a:solidFill>
              </a:defRPr>
            </a:lvl1pPr>
          </a:lstStyle>
          <a:p>
            <a:r>
              <a:rPr lang="en-US"/>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3334871"/>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a:t>Date</a:t>
            </a:r>
          </a:p>
        </p:txBody>
      </p:sp>
      <p:pic>
        <p:nvPicPr>
          <p:cNvPr id="9" name="Picture 8" descr="The Oklahoma state symbol">
            <a:extLst>
              <a:ext uri="{FF2B5EF4-FFF2-40B4-BE49-F238E27FC236}">
                <a16:creationId xmlns:a16="http://schemas.microsoft.com/office/drawing/2014/main" id="{93A690F2-CC54-3C44-9BEF-D5ADE6DC9C80}"/>
              </a:ext>
            </a:extLst>
          </p:cNvPr>
          <p:cNvPicPr>
            <a:picLocks noChangeAspect="1"/>
          </p:cNvPicPr>
          <p:nvPr userDrawn="1"/>
        </p:nvPicPr>
        <p:blipFill rotWithShape="1">
          <a:blip r:embed="rId2"/>
          <a:srcRect t="14013" r="15473"/>
          <a:stretch/>
        </p:blipFill>
        <p:spPr>
          <a:xfrm>
            <a:off x="5986465" y="0"/>
            <a:ext cx="6205535" cy="6312796"/>
          </a:xfrm>
          <a:prstGeom prst="rect">
            <a:avLst/>
          </a:prstGeom>
        </p:spPr>
      </p:pic>
      <p:pic>
        <p:nvPicPr>
          <p:cNvPr id="5" name="Graphic 4" descr="Oklahoma Employment Security Commission logo">
            <a:extLst>
              <a:ext uri="{FF2B5EF4-FFF2-40B4-BE49-F238E27FC236}">
                <a16:creationId xmlns:a16="http://schemas.microsoft.com/office/drawing/2014/main" id="{4950A1D1-A00A-4B1E-BE8D-C173108953E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4633" y="5436562"/>
            <a:ext cx="3890356" cy="1037428"/>
          </a:xfrm>
          <a:prstGeom prst="rect">
            <a:avLst/>
          </a:prstGeom>
        </p:spPr>
      </p:pic>
    </p:spTree>
    <p:extLst>
      <p:ext uri="{BB962C8B-B14F-4D97-AF65-F5344CB8AC3E}">
        <p14:creationId xmlns:p14="http://schemas.microsoft.com/office/powerpoint/2010/main" val="3184990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tatement/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0" y="0"/>
            <a:ext cx="12192000" cy="6858000"/>
          </a:xfrm>
          <a:prstGeom prst="rect">
            <a:avLst/>
          </a:prstGeom>
          <a:solidFill>
            <a:srgbClr val="78787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9" name="Text Placeholder 8">
            <a:extLst>
              <a:ext uri="{FF2B5EF4-FFF2-40B4-BE49-F238E27FC236}">
                <a16:creationId xmlns:a16="http://schemas.microsoft.com/office/drawing/2014/main" id="{13B377C7-C83B-E847-9F25-B96720348E01}"/>
              </a:ext>
            </a:extLst>
          </p:cNvPr>
          <p:cNvSpPr>
            <a:spLocks noGrp="1"/>
          </p:cNvSpPr>
          <p:nvPr>
            <p:ph type="body" sz="quarter" idx="14" hasCustomPrompt="1"/>
          </p:nvPr>
        </p:nvSpPr>
        <p:spPr>
          <a:xfrm>
            <a:off x="457198" y="1076325"/>
            <a:ext cx="11393490" cy="4773613"/>
          </a:xfrm>
        </p:spPr>
        <p:txBody>
          <a:bodyPr anchor="ctr">
            <a:noAutofit/>
          </a:bodyPr>
          <a:lstStyle>
            <a:lvl1pPr marL="0" indent="0" algn="ctr">
              <a:buNone/>
              <a:defRPr sz="4800">
                <a:solidFill>
                  <a:schemeClr val="bg1"/>
                </a:solidFill>
              </a:defRPr>
            </a:lvl1pPr>
            <a:lvl2pPr marL="261400" indent="0">
              <a:buNone/>
              <a:defRPr/>
            </a:lvl2pPr>
            <a:lvl3pPr marL="436562" indent="0">
              <a:buNone/>
              <a:defRPr/>
            </a:lvl3pPr>
            <a:lvl4pPr marL="666750" indent="0">
              <a:buNone/>
              <a:defRPr/>
            </a:lvl4pPr>
            <a:lvl5pPr marL="890588" indent="0">
              <a:buNone/>
              <a:defRPr/>
            </a:lvl5pPr>
          </a:lstStyle>
          <a:p>
            <a:pPr lvl="0"/>
            <a:r>
              <a:rPr lang="en-US"/>
              <a:t>Add Statement/Quote Here</a:t>
            </a:r>
          </a:p>
        </p:txBody>
      </p:sp>
      <p:sp>
        <p:nvSpPr>
          <p:cNvPr id="12" name="Footer Placeholder 11">
            <a:extLst>
              <a:ext uri="{FF2B5EF4-FFF2-40B4-BE49-F238E27FC236}">
                <a16:creationId xmlns:a16="http://schemas.microsoft.com/office/drawing/2014/main" id="{C5539E7C-4C59-C945-8CD1-0234C0BB4640}"/>
              </a:ext>
            </a:extLst>
          </p:cNvPr>
          <p:cNvSpPr>
            <a:spLocks noGrp="1"/>
          </p:cNvSpPr>
          <p:nvPr>
            <p:ph type="ftr" sz="quarter" idx="15"/>
          </p:nvPr>
        </p:nvSpPr>
        <p:spPr>
          <a:xfrm>
            <a:off x="457198" y="6378575"/>
            <a:ext cx="10269072" cy="223930"/>
          </a:xfrm>
        </p:spPr>
        <p:txBody>
          <a:bodyPr/>
          <a:lstStyle>
            <a:lvl1pPr>
              <a:defRPr>
                <a:solidFill>
                  <a:schemeClr val="bg1"/>
                </a:solidFill>
              </a:defRPr>
            </a:lvl1pPr>
          </a:lstStyle>
          <a:p>
            <a:r>
              <a:rPr lang="en-US"/>
              <a:t>OESC | Town Hall</a:t>
            </a:r>
          </a:p>
        </p:txBody>
      </p:sp>
      <p:pic>
        <p:nvPicPr>
          <p:cNvPr id="10" name="Picture 9" descr="White chevron">
            <a:extLst>
              <a:ext uri="{FF2B5EF4-FFF2-40B4-BE49-F238E27FC236}">
                <a16:creationId xmlns:a16="http://schemas.microsoft.com/office/drawing/2014/main" id="{3DA7DC59-E609-4F0A-B652-A12BFDBBBA97}"/>
              </a:ext>
            </a:extLst>
          </p:cNvPr>
          <p:cNvPicPr>
            <a:picLocks noChangeAspect="1"/>
          </p:cNvPicPr>
          <p:nvPr userDrawn="1"/>
        </p:nvPicPr>
        <p:blipFill>
          <a:blip r:embed="rId2"/>
          <a:stretch>
            <a:fillRect/>
          </a:stretch>
        </p:blipFill>
        <p:spPr>
          <a:xfrm rot="5400000">
            <a:off x="5374430" y="681774"/>
            <a:ext cx="1443141" cy="1482679"/>
          </a:xfrm>
          <a:prstGeom prst="rect">
            <a:avLst/>
          </a:prstGeom>
        </p:spPr>
      </p:pic>
    </p:spTree>
    <p:extLst>
      <p:ext uri="{BB962C8B-B14F-4D97-AF65-F5344CB8AC3E}">
        <p14:creationId xmlns:p14="http://schemas.microsoft.com/office/powerpoint/2010/main" val="3506219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tatement/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0" y="0"/>
            <a:ext cx="12192000" cy="6858000"/>
          </a:xfrm>
          <a:prstGeom prst="rect">
            <a:avLst/>
          </a:prstGeom>
          <a:solidFill>
            <a:srgbClr val="D1542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9" name="Text Placeholder 8">
            <a:extLst>
              <a:ext uri="{FF2B5EF4-FFF2-40B4-BE49-F238E27FC236}">
                <a16:creationId xmlns:a16="http://schemas.microsoft.com/office/drawing/2014/main" id="{13B377C7-C83B-E847-9F25-B96720348E01}"/>
              </a:ext>
            </a:extLst>
          </p:cNvPr>
          <p:cNvSpPr>
            <a:spLocks noGrp="1"/>
          </p:cNvSpPr>
          <p:nvPr>
            <p:ph type="body" sz="quarter" idx="14" hasCustomPrompt="1"/>
          </p:nvPr>
        </p:nvSpPr>
        <p:spPr>
          <a:xfrm>
            <a:off x="457198" y="1076325"/>
            <a:ext cx="11393490" cy="4773613"/>
          </a:xfrm>
        </p:spPr>
        <p:txBody>
          <a:bodyPr anchor="ctr">
            <a:noAutofit/>
          </a:bodyPr>
          <a:lstStyle>
            <a:lvl1pPr marL="0" indent="0" algn="ctr">
              <a:buNone/>
              <a:defRPr sz="4800">
                <a:solidFill>
                  <a:schemeClr val="bg1"/>
                </a:solidFill>
              </a:defRPr>
            </a:lvl1pPr>
            <a:lvl2pPr marL="261400" indent="0">
              <a:buNone/>
              <a:defRPr/>
            </a:lvl2pPr>
            <a:lvl3pPr marL="436562" indent="0">
              <a:buNone/>
              <a:defRPr/>
            </a:lvl3pPr>
            <a:lvl4pPr marL="666750" indent="0">
              <a:buNone/>
              <a:defRPr/>
            </a:lvl4pPr>
            <a:lvl5pPr marL="890588" indent="0">
              <a:buNone/>
              <a:defRPr/>
            </a:lvl5pPr>
          </a:lstStyle>
          <a:p>
            <a:pPr lvl="0"/>
            <a:r>
              <a:rPr lang="en-US"/>
              <a:t>Add Statement/Quote Here</a:t>
            </a:r>
          </a:p>
        </p:txBody>
      </p:sp>
      <p:sp>
        <p:nvSpPr>
          <p:cNvPr id="12" name="Footer Placeholder 11">
            <a:extLst>
              <a:ext uri="{FF2B5EF4-FFF2-40B4-BE49-F238E27FC236}">
                <a16:creationId xmlns:a16="http://schemas.microsoft.com/office/drawing/2014/main" id="{C5539E7C-4C59-C945-8CD1-0234C0BB4640}"/>
              </a:ext>
            </a:extLst>
          </p:cNvPr>
          <p:cNvSpPr>
            <a:spLocks noGrp="1"/>
          </p:cNvSpPr>
          <p:nvPr>
            <p:ph type="ftr" sz="quarter" idx="15"/>
          </p:nvPr>
        </p:nvSpPr>
        <p:spPr>
          <a:xfrm>
            <a:off x="457198" y="6378575"/>
            <a:ext cx="10269072" cy="223930"/>
          </a:xfrm>
        </p:spPr>
        <p:txBody>
          <a:bodyPr/>
          <a:lstStyle>
            <a:lvl1pPr>
              <a:defRPr>
                <a:solidFill>
                  <a:schemeClr val="bg1"/>
                </a:solidFill>
              </a:defRPr>
            </a:lvl1pPr>
          </a:lstStyle>
          <a:p>
            <a:r>
              <a:rPr lang="en-US"/>
              <a:t>OESC | Town Hall</a:t>
            </a:r>
          </a:p>
        </p:txBody>
      </p:sp>
      <p:pic>
        <p:nvPicPr>
          <p:cNvPr id="10" name="Picture 9" descr="White chevron">
            <a:extLst>
              <a:ext uri="{FF2B5EF4-FFF2-40B4-BE49-F238E27FC236}">
                <a16:creationId xmlns:a16="http://schemas.microsoft.com/office/drawing/2014/main" id="{53C958B3-C583-40C6-B09F-929ADD36E953}"/>
              </a:ext>
            </a:extLst>
          </p:cNvPr>
          <p:cNvPicPr>
            <a:picLocks noChangeAspect="1"/>
          </p:cNvPicPr>
          <p:nvPr userDrawn="1"/>
        </p:nvPicPr>
        <p:blipFill>
          <a:blip r:embed="rId2"/>
          <a:stretch>
            <a:fillRect/>
          </a:stretch>
        </p:blipFill>
        <p:spPr>
          <a:xfrm rot="5400000">
            <a:off x="5374430" y="681774"/>
            <a:ext cx="1443141" cy="1482679"/>
          </a:xfrm>
          <a:prstGeom prst="rect">
            <a:avLst/>
          </a:prstGeom>
        </p:spPr>
      </p:pic>
    </p:spTree>
    <p:extLst>
      <p:ext uri="{BB962C8B-B14F-4D97-AF65-F5344CB8AC3E}">
        <p14:creationId xmlns:p14="http://schemas.microsoft.com/office/powerpoint/2010/main" val="461054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tatement/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0" y="0"/>
            <a:ext cx="12192000" cy="6858000"/>
          </a:xfrm>
          <a:prstGeom prst="rect">
            <a:avLst/>
          </a:prstGeom>
          <a:solidFill>
            <a:srgbClr val="669B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9" name="Text Placeholder 8">
            <a:extLst>
              <a:ext uri="{FF2B5EF4-FFF2-40B4-BE49-F238E27FC236}">
                <a16:creationId xmlns:a16="http://schemas.microsoft.com/office/drawing/2014/main" id="{13B377C7-C83B-E847-9F25-B96720348E01}"/>
              </a:ext>
            </a:extLst>
          </p:cNvPr>
          <p:cNvSpPr>
            <a:spLocks noGrp="1"/>
          </p:cNvSpPr>
          <p:nvPr>
            <p:ph type="body" sz="quarter" idx="14" hasCustomPrompt="1"/>
          </p:nvPr>
        </p:nvSpPr>
        <p:spPr>
          <a:xfrm>
            <a:off x="457198" y="1076325"/>
            <a:ext cx="11393490" cy="4773613"/>
          </a:xfrm>
        </p:spPr>
        <p:txBody>
          <a:bodyPr anchor="ctr">
            <a:noAutofit/>
          </a:bodyPr>
          <a:lstStyle>
            <a:lvl1pPr marL="0" indent="0" algn="ctr">
              <a:buNone/>
              <a:defRPr sz="4800">
                <a:solidFill>
                  <a:schemeClr val="bg1"/>
                </a:solidFill>
              </a:defRPr>
            </a:lvl1pPr>
            <a:lvl2pPr marL="261400" indent="0">
              <a:buNone/>
              <a:defRPr/>
            </a:lvl2pPr>
            <a:lvl3pPr marL="436562" indent="0">
              <a:buNone/>
              <a:defRPr/>
            </a:lvl3pPr>
            <a:lvl4pPr marL="666750" indent="0">
              <a:buNone/>
              <a:defRPr/>
            </a:lvl4pPr>
            <a:lvl5pPr marL="890588" indent="0">
              <a:buNone/>
              <a:defRPr/>
            </a:lvl5pPr>
          </a:lstStyle>
          <a:p>
            <a:pPr lvl="0"/>
            <a:r>
              <a:rPr lang="en-US"/>
              <a:t>Add Statement/Quote Here</a:t>
            </a:r>
          </a:p>
        </p:txBody>
      </p:sp>
      <p:sp>
        <p:nvSpPr>
          <p:cNvPr id="12" name="Footer Placeholder 11">
            <a:extLst>
              <a:ext uri="{FF2B5EF4-FFF2-40B4-BE49-F238E27FC236}">
                <a16:creationId xmlns:a16="http://schemas.microsoft.com/office/drawing/2014/main" id="{C5539E7C-4C59-C945-8CD1-0234C0BB4640}"/>
              </a:ext>
            </a:extLst>
          </p:cNvPr>
          <p:cNvSpPr>
            <a:spLocks noGrp="1"/>
          </p:cNvSpPr>
          <p:nvPr>
            <p:ph type="ftr" sz="quarter" idx="15"/>
          </p:nvPr>
        </p:nvSpPr>
        <p:spPr>
          <a:xfrm>
            <a:off x="457198" y="6378575"/>
            <a:ext cx="10269072" cy="223930"/>
          </a:xfrm>
        </p:spPr>
        <p:txBody>
          <a:bodyPr/>
          <a:lstStyle>
            <a:lvl1pPr>
              <a:defRPr>
                <a:solidFill>
                  <a:schemeClr val="bg1"/>
                </a:solidFill>
              </a:defRPr>
            </a:lvl1pPr>
          </a:lstStyle>
          <a:p>
            <a:r>
              <a:rPr lang="en-US"/>
              <a:t>OESC | Town Hall</a:t>
            </a:r>
          </a:p>
        </p:txBody>
      </p:sp>
      <p:pic>
        <p:nvPicPr>
          <p:cNvPr id="7" name="Picture 6" descr="White chevron">
            <a:extLst>
              <a:ext uri="{FF2B5EF4-FFF2-40B4-BE49-F238E27FC236}">
                <a16:creationId xmlns:a16="http://schemas.microsoft.com/office/drawing/2014/main" id="{329B785D-A397-49DA-8D5A-F5BD9F495501}"/>
              </a:ext>
            </a:extLst>
          </p:cNvPr>
          <p:cNvPicPr>
            <a:picLocks noChangeAspect="1"/>
          </p:cNvPicPr>
          <p:nvPr userDrawn="1"/>
        </p:nvPicPr>
        <p:blipFill>
          <a:blip r:embed="rId2"/>
          <a:stretch>
            <a:fillRect/>
          </a:stretch>
        </p:blipFill>
        <p:spPr>
          <a:xfrm rot="5400000">
            <a:off x="5374430" y="681774"/>
            <a:ext cx="1443141" cy="1482679"/>
          </a:xfrm>
          <a:prstGeom prst="rect">
            <a:avLst/>
          </a:prstGeom>
        </p:spPr>
      </p:pic>
    </p:spTree>
    <p:extLst>
      <p:ext uri="{BB962C8B-B14F-4D97-AF65-F5344CB8AC3E}">
        <p14:creationId xmlns:p14="http://schemas.microsoft.com/office/powerpoint/2010/main" val="163737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picture containing clock, drawing&#10;&#10;Description automatically generated">
            <a:extLst>
              <a:ext uri="{FF2B5EF4-FFF2-40B4-BE49-F238E27FC236}">
                <a16:creationId xmlns:a16="http://schemas.microsoft.com/office/drawing/2014/main" id="{FE3F1E2E-F99E-8B49-92FE-61436D01743C}"/>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a:t>Section Divider —</a:t>
            </a:r>
            <a:br>
              <a:rPr lang="en-US"/>
            </a:br>
            <a:r>
              <a:rPr lang="en-US"/>
              <a:t>Insert Heading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Subheading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spTree>
    <p:extLst>
      <p:ext uri="{BB962C8B-B14F-4D97-AF65-F5344CB8AC3E}">
        <p14:creationId xmlns:p14="http://schemas.microsoft.com/office/powerpoint/2010/main" val="1951246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ECD98A45-298D-4B4E-9BD0-7C743E630761}"/>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a:t>Section Divider — Insert Heading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Subheading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spTree>
    <p:extLst>
      <p:ext uri="{BB962C8B-B14F-4D97-AF65-F5344CB8AC3E}">
        <p14:creationId xmlns:p14="http://schemas.microsoft.com/office/powerpoint/2010/main" val="193451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descr="A picture containing street&#10;&#10;Description automatically generated">
            <a:extLst>
              <a:ext uri="{FF2B5EF4-FFF2-40B4-BE49-F238E27FC236}">
                <a16:creationId xmlns:a16="http://schemas.microsoft.com/office/drawing/2014/main" id="{72BC373A-DE29-0247-A234-93E1FEF2E40E}"/>
              </a:ext>
            </a:extLst>
          </p:cNvPr>
          <p:cNvPicPr>
            <a:picLocks noChangeAspect="1"/>
          </p:cNvPicPr>
          <p:nvPr userDrawn="1"/>
        </p:nvPicPr>
        <p:blipFill>
          <a:blip r:embed="rId2"/>
          <a:stretch>
            <a:fillRect/>
          </a:stretch>
        </p:blipFill>
        <p:spPr>
          <a:xfrm>
            <a:off x="0" y="-3576"/>
            <a:ext cx="12192000" cy="686515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a:t>Section Divider —</a:t>
            </a:r>
            <a:br>
              <a:rPr lang="en-US"/>
            </a:br>
            <a:r>
              <a:rPr lang="en-US"/>
              <a:t>Insert Heading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Subheading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spTree>
    <p:extLst>
      <p:ext uri="{BB962C8B-B14F-4D97-AF65-F5344CB8AC3E}">
        <p14:creationId xmlns:p14="http://schemas.microsoft.com/office/powerpoint/2010/main" val="1661037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6" descr="A picture containing street, traffic, clock&#10;&#10;Description automatically generated">
            <a:extLst>
              <a:ext uri="{FF2B5EF4-FFF2-40B4-BE49-F238E27FC236}">
                <a16:creationId xmlns:a16="http://schemas.microsoft.com/office/drawing/2014/main" id="{DB5EAB67-5EEE-9B47-B54C-B94833918FE8}"/>
              </a:ext>
            </a:extLst>
          </p:cNvPr>
          <p:cNvPicPr>
            <a:picLocks noChangeAspect="1"/>
          </p:cNvPicPr>
          <p:nvPr userDrawn="1"/>
        </p:nvPicPr>
        <p:blipFill>
          <a:blip r:embed="rId2"/>
          <a:stretch>
            <a:fillRect/>
          </a:stretch>
        </p:blipFill>
        <p:spPr>
          <a:xfrm>
            <a:off x="0" y="-3576"/>
            <a:ext cx="12185650" cy="6861576"/>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a:t>Section Divider —</a:t>
            </a:r>
            <a:br>
              <a:rPr lang="en-US"/>
            </a:br>
            <a:r>
              <a:rPr lang="en-US"/>
              <a:t>Insert Heading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Subheading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spTree>
    <p:extLst>
      <p:ext uri="{BB962C8B-B14F-4D97-AF65-F5344CB8AC3E}">
        <p14:creationId xmlns:p14="http://schemas.microsoft.com/office/powerpoint/2010/main" val="400969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5EAB67-5EEE-9B47-B54C-B94833918FE8}"/>
              </a:ext>
            </a:extLst>
          </p:cNvPr>
          <p:cNvPicPr>
            <a:picLocks noChangeAspect="1"/>
          </p:cNvPicPr>
          <p:nvPr userDrawn="1"/>
        </p:nvPicPr>
        <p:blipFill>
          <a:blip r:embed="rId2"/>
          <a:srcRect/>
          <a:stretch/>
        </p:blipFill>
        <p:spPr>
          <a:xfrm>
            <a:off x="0" y="-859"/>
            <a:ext cx="12185650" cy="6856142"/>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1776973"/>
            <a:ext cx="5204013" cy="1370940"/>
          </a:xfrm>
        </p:spPr>
        <p:txBody>
          <a:bodyPr anchor="t">
            <a:noAutofit/>
          </a:bodyPr>
          <a:lstStyle>
            <a:lvl1pPr>
              <a:defRPr sz="4000">
                <a:solidFill>
                  <a:schemeClr val="bg1"/>
                </a:solidFill>
              </a:defRPr>
            </a:lvl1pPr>
          </a:lstStyle>
          <a:p>
            <a:r>
              <a:rPr lang="en-US"/>
              <a:t>Section Divider —</a:t>
            </a:r>
            <a:br>
              <a:rPr lang="en-US"/>
            </a:br>
            <a:r>
              <a:rPr lang="en-US"/>
              <a:t>Insert Heading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200" y="3429000"/>
            <a:ext cx="5204012" cy="541337"/>
          </a:xfrm>
        </p:spPr>
        <p:txBody>
          <a:bodyPr>
            <a:noAutofit/>
          </a:bodyPr>
          <a:lstStyle>
            <a:lvl1pPr marL="0" indent="0">
              <a:buFont typeface="Arial" panose="020B0604020202020204" pitchFamily="34" charse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Subheading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bg1"/>
                </a:solidFill>
              </a:defRPr>
            </a:lvl1pPr>
          </a:lstStyle>
          <a:p>
            <a:fld id="{DB7DDC46-2E90-8640-BEFE-F54DCCD857ED}" type="slidenum">
              <a:rPr lang="en-US" smtClean="0"/>
              <a:pPr/>
              <a:t>‹#›</a:t>
            </a:fld>
            <a:endParaRPr lang="en-US"/>
          </a:p>
        </p:txBody>
      </p:sp>
    </p:spTree>
    <p:extLst>
      <p:ext uri="{BB962C8B-B14F-4D97-AF65-F5344CB8AC3E}">
        <p14:creationId xmlns:p14="http://schemas.microsoft.com/office/powerpoint/2010/main" val="314094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B05AA0-182C-B843-BE95-BA38DD1989FF}"/>
              </a:ext>
            </a:extLst>
          </p:cNvPr>
          <p:cNvSpPr>
            <a:spLocks noGrp="1"/>
          </p:cNvSpPr>
          <p:nvPr>
            <p:ph type="sldNum" sz="quarter" idx="12"/>
          </p:nvPr>
        </p:nvSpPr>
        <p:spPr/>
        <p:txBody>
          <a:bodyPr/>
          <a:lstStyle>
            <a:lvl1pPr>
              <a:defRPr>
                <a:solidFill>
                  <a:schemeClr val="tx1"/>
                </a:solidFill>
              </a:defRPr>
            </a:lvl1pPr>
          </a:lstStyle>
          <a:p>
            <a:fld id="{DB7DDC46-2E90-8640-BEFE-F54DCCD857ED}" type="slidenum">
              <a:rPr lang="en-US" smtClean="0"/>
              <a:pPr/>
              <a:t>‹#›</a:t>
            </a:fld>
            <a:endParaRPr lang="en-US"/>
          </a:p>
        </p:txBody>
      </p:sp>
      <p:sp>
        <p:nvSpPr>
          <p:cNvPr id="5" name="Footer Placeholder 4">
            <a:extLst>
              <a:ext uri="{FF2B5EF4-FFF2-40B4-BE49-F238E27FC236}">
                <a16:creationId xmlns:a16="http://schemas.microsoft.com/office/drawing/2014/main" id="{883AC1CC-3ED5-DE4E-B74C-9E2DD1923150}"/>
              </a:ext>
            </a:extLst>
          </p:cNvPr>
          <p:cNvSpPr>
            <a:spLocks noGrp="1"/>
          </p:cNvSpPr>
          <p:nvPr>
            <p:ph type="ftr" sz="quarter" idx="13"/>
          </p:nvPr>
        </p:nvSpPr>
        <p:spPr/>
        <p:txBody>
          <a:bodyPr/>
          <a:lstStyle>
            <a:lvl1pPr>
              <a:defRPr>
                <a:solidFill>
                  <a:schemeClr val="tx1"/>
                </a:solidFill>
              </a:defRPr>
            </a:lvl1pPr>
          </a:lstStyle>
          <a:p>
            <a:r>
              <a:rPr lang="en-US"/>
              <a:t>OESC | Town Hall</a:t>
            </a:r>
          </a:p>
        </p:txBody>
      </p:sp>
    </p:spTree>
    <p:extLst>
      <p:ext uri="{BB962C8B-B14F-4D97-AF65-F5344CB8AC3E}">
        <p14:creationId xmlns:p14="http://schemas.microsoft.com/office/powerpoint/2010/main" val="354223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kyline view of downtown Oklahoma City, Oklahoma">
            <a:extLst>
              <a:ext uri="{FF2B5EF4-FFF2-40B4-BE49-F238E27FC236}">
                <a16:creationId xmlns:a16="http://schemas.microsoft.com/office/drawing/2014/main" id="{E02262EA-95AE-644C-89CE-0E067B63B521}"/>
              </a:ext>
            </a:extLst>
          </p:cNvPr>
          <p:cNvPicPr>
            <a:picLocks noChangeAspect="1"/>
          </p:cNvPicPr>
          <p:nvPr userDrawn="1"/>
        </p:nvPicPr>
        <p:blipFill>
          <a:blip r:embed="rId2"/>
          <a:stretch>
            <a:fillRect/>
          </a:stretch>
        </p:blipFill>
        <p:spPr>
          <a:xfrm>
            <a:off x="0" y="0"/>
            <a:ext cx="12192000" cy="5029200"/>
          </a:xfrm>
          <a:prstGeom prst="rect">
            <a:avLst/>
          </a:prstGeom>
        </p:spPr>
      </p:pic>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5298055"/>
            <a:ext cx="8650942" cy="699333"/>
          </a:xfrm>
        </p:spPr>
        <p:txBody>
          <a:bodyPr anchor="b">
            <a:noAutofit/>
          </a:bodyPr>
          <a:lstStyle>
            <a:lvl1pPr>
              <a:defRPr sz="3500">
                <a:solidFill>
                  <a:schemeClr val="accent6"/>
                </a:solidFill>
              </a:defRPr>
            </a:lvl1pPr>
          </a:lstStyle>
          <a:p>
            <a:r>
              <a:rPr lang="en-US"/>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lstStyle>
            <a:lvl1pPr marL="0" indent="0">
              <a:buNone/>
              <a:defRPr/>
            </a:lvl1pPr>
          </a:lstStyle>
          <a:p>
            <a:pPr lvl="0"/>
            <a:r>
              <a:rPr lang="en-US"/>
              <a:t>Date</a:t>
            </a:r>
          </a:p>
        </p:txBody>
      </p:sp>
      <p:pic>
        <p:nvPicPr>
          <p:cNvPr id="12" name="Graphic 11">
            <a:extLst>
              <a:ext uri="{FF2B5EF4-FFF2-40B4-BE49-F238E27FC236}">
                <a16:creationId xmlns:a16="http://schemas.microsoft.com/office/drawing/2014/main" id="{D7E3DB25-7B7B-4076-883C-58335D989EB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960985" y="281087"/>
            <a:ext cx="3890356" cy="1037428"/>
          </a:xfrm>
          <a:prstGeom prst="rect">
            <a:avLst/>
          </a:prstGeom>
        </p:spPr>
      </p:pic>
    </p:spTree>
    <p:extLst>
      <p:ext uri="{BB962C8B-B14F-4D97-AF65-F5344CB8AC3E}">
        <p14:creationId xmlns:p14="http://schemas.microsoft.com/office/powerpoint/2010/main" val="1201220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Picture Slide ">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C6BF5CE-279B-5E4C-BEC1-73426B42F6E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Picture Placeholder 6">
            <a:extLst>
              <a:ext uri="{FF2B5EF4-FFF2-40B4-BE49-F238E27FC236}">
                <a16:creationId xmlns:a16="http://schemas.microsoft.com/office/drawing/2014/main" id="{E95F359D-F37A-5742-8D6F-89B4F001E2AB}"/>
              </a:ext>
            </a:extLst>
          </p:cNvPr>
          <p:cNvSpPr>
            <a:spLocks noGrp="1"/>
          </p:cNvSpPr>
          <p:nvPr>
            <p:ph type="pic" sz="quarter" idx="15" hasCustomPrompt="1"/>
          </p:nvPr>
        </p:nvSpPr>
        <p:spPr>
          <a:xfrm>
            <a:off x="1" y="0"/>
            <a:ext cx="12192000" cy="5029200"/>
          </a:xfrm>
          <a:solidFill>
            <a:schemeClr val="tx2"/>
          </a:solidFill>
        </p:spPr>
        <p:txBody>
          <a:bodyPr tIns="576000">
            <a:noAutofit/>
          </a:bodyPr>
          <a:lstStyle>
            <a:lvl1pPr marL="0" indent="0" algn="ctr">
              <a:buNone/>
              <a:defRPr sz="2000">
                <a:solidFill>
                  <a:schemeClr val="bg1"/>
                </a:solidFill>
              </a:defRPr>
            </a:lvl1pPr>
          </a:lstStyle>
          <a:p>
            <a:r>
              <a:rPr lang="en-US"/>
              <a:t>To add picture click icon in the center of this box</a:t>
            </a:r>
          </a:p>
        </p:txBody>
      </p:sp>
      <p:sp>
        <p:nvSpPr>
          <p:cNvPr id="2" name="Title 1">
            <a:extLst>
              <a:ext uri="{FF2B5EF4-FFF2-40B4-BE49-F238E27FC236}">
                <a16:creationId xmlns:a16="http://schemas.microsoft.com/office/drawing/2014/main" id="{A74935A3-2F19-BB47-A734-1541172B5B5B}"/>
              </a:ext>
            </a:extLst>
          </p:cNvPr>
          <p:cNvSpPr>
            <a:spLocks noGrp="1"/>
          </p:cNvSpPr>
          <p:nvPr>
            <p:ph type="title" hasCustomPrompt="1"/>
          </p:nvPr>
        </p:nvSpPr>
        <p:spPr>
          <a:xfrm>
            <a:off x="457199" y="5298055"/>
            <a:ext cx="8650942" cy="699333"/>
          </a:xfrm>
        </p:spPr>
        <p:txBody>
          <a:bodyPr anchor="b">
            <a:noAutofit/>
          </a:bodyPr>
          <a:lstStyle>
            <a:lvl1pPr>
              <a:defRPr sz="3500">
                <a:solidFill>
                  <a:schemeClr val="accent6"/>
                </a:solidFill>
              </a:defRPr>
            </a:lvl1pPr>
          </a:lstStyle>
          <a:p>
            <a:r>
              <a:rPr lang="en-US"/>
              <a:t>Insert Presentation Title Here</a:t>
            </a:r>
          </a:p>
        </p:txBody>
      </p:sp>
      <p:sp>
        <p:nvSpPr>
          <p:cNvPr id="3" name="Text Placeholder 2">
            <a:extLst>
              <a:ext uri="{FF2B5EF4-FFF2-40B4-BE49-F238E27FC236}">
                <a16:creationId xmlns:a16="http://schemas.microsoft.com/office/drawing/2014/main" id="{E6CEF2F3-A2ED-DB43-B92B-B4FD232E898B}"/>
              </a:ext>
            </a:extLst>
          </p:cNvPr>
          <p:cNvSpPr>
            <a:spLocks noGrp="1"/>
          </p:cNvSpPr>
          <p:nvPr>
            <p:ph type="body" idx="1" hasCustomPrompt="1"/>
          </p:nvPr>
        </p:nvSpPr>
        <p:spPr>
          <a:xfrm>
            <a:off x="457199" y="6107906"/>
            <a:ext cx="5177118" cy="541337"/>
          </a:xfrm>
        </p:spPr>
        <p:txBody>
          <a:bodyPr>
            <a:noAutofit/>
          </a:bodyPr>
          <a:lstStyle>
            <a:lvl1pPr marL="0" indent="0">
              <a:buFont typeface="Arial" panose="020B0604020202020204" pitchFamily="34" charse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Subtitle Here</a:t>
            </a:r>
          </a:p>
        </p:txBody>
      </p:sp>
      <p:sp>
        <p:nvSpPr>
          <p:cNvPr id="6" name="Slide Number Placeholder 5">
            <a:extLst>
              <a:ext uri="{FF2B5EF4-FFF2-40B4-BE49-F238E27FC236}">
                <a16:creationId xmlns:a16="http://schemas.microsoft.com/office/drawing/2014/main" id="{8654C89B-A300-D847-AB2A-B2356584BCC0}"/>
              </a:ext>
            </a:extLst>
          </p:cNvPr>
          <p:cNvSpPr>
            <a:spLocks noGrp="1"/>
          </p:cNvSpPr>
          <p:nvPr>
            <p:ph type="sldNum" sz="quarter" idx="12"/>
          </p:nvPr>
        </p:nvSpPr>
        <p:spPr/>
        <p:txBody>
          <a:bodyPr>
            <a:noAutofit/>
          </a:bodyPr>
          <a:lstStyle>
            <a:lvl1pPr>
              <a:defRPr>
                <a:solidFill>
                  <a:schemeClr val="tx1"/>
                </a:solidFill>
              </a:defRPr>
            </a:lvl1pPr>
          </a:lstStyle>
          <a:p>
            <a:fld id="{DB7DDC46-2E90-8640-BEFE-F54DCCD857ED}" type="slidenum">
              <a:rPr lang="en-US" smtClean="0"/>
              <a:pPr/>
              <a:t>‹#›</a:t>
            </a:fld>
            <a:endParaRPr lang="en-US"/>
          </a:p>
        </p:txBody>
      </p:sp>
      <p:sp>
        <p:nvSpPr>
          <p:cNvPr id="10" name="Text Placeholder 9">
            <a:extLst>
              <a:ext uri="{FF2B5EF4-FFF2-40B4-BE49-F238E27FC236}">
                <a16:creationId xmlns:a16="http://schemas.microsoft.com/office/drawing/2014/main" id="{CE29E095-61D4-C54B-877D-BBB5F96000C8}"/>
              </a:ext>
            </a:extLst>
          </p:cNvPr>
          <p:cNvSpPr>
            <a:spLocks noGrp="1"/>
          </p:cNvSpPr>
          <p:nvPr>
            <p:ph type="body" sz="quarter" idx="13" hasCustomPrompt="1"/>
          </p:nvPr>
        </p:nvSpPr>
        <p:spPr>
          <a:xfrm>
            <a:off x="457199" y="349250"/>
            <a:ext cx="2246313" cy="330200"/>
          </a:xfrm>
        </p:spPr>
        <p:txBody>
          <a:bodyPr>
            <a:noAutofit/>
          </a:bodyPr>
          <a:lstStyle>
            <a:lvl1pPr marL="0" indent="0">
              <a:buNone/>
              <a:defRPr/>
            </a:lvl1pPr>
          </a:lstStyle>
          <a:p>
            <a:pPr lvl="0"/>
            <a:r>
              <a:rPr lang="en-US"/>
              <a:t>Date</a:t>
            </a:r>
          </a:p>
        </p:txBody>
      </p:sp>
      <p:pic>
        <p:nvPicPr>
          <p:cNvPr id="9" name="Graphic 8" descr="Oklahoma Employment Security Commission logo">
            <a:extLst>
              <a:ext uri="{FF2B5EF4-FFF2-40B4-BE49-F238E27FC236}">
                <a16:creationId xmlns:a16="http://schemas.microsoft.com/office/drawing/2014/main" id="{D15E1CDF-6846-4309-871C-257AAE20FE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60985" y="5262610"/>
            <a:ext cx="3890356" cy="1037428"/>
          </a:xfrm>
          <a:prstGeom prst="rect">
            <a:avLst/>
          </a:prstGeom>
        </p:spPr>
      </p:pic>
    </p:spTree>
    <p:extLst>
      <p:ext uri="{BB962C8B-B14F-4D97-AF65-F5344CB8AC3E}">
        <p14:creationId xmlns:p14="http://schemas.microsoft.com/office/powerpoint/2010/main" val="211697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394140" cy="837374"/>
          </a:xfrm>
        </p:spPr>
        <p:txBody>
          <a:bodyPr>
            <a:noAutofit/>
          </a:bodyPr>
          <a:lstStyle>
            <a:lvl1pPr>
              <a:defRPr/>
            </a:lvl1pPr>
          </a:lstStyle>
          <a:p>
            <a:r>
              <a:rPr lang="en-US"/>
              <a:t>Content Page — Insert Heading Here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199" y="1712421"/>
            <a:ext cx="11394141" cy="448056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7" name="Footer Placeholder 6">
            <a:extLst>
              <a:ext uri="{FF2B5EF4-FFF2-40B4-BE49-F238E27FC236}">
                <a16:creationId xmlns:a16="http://schemas.microsoft.com/office/drawing/2014/main" id="{64E15990-551A-CF41-8FB5-20F066FBFBCC}"/>
              </a:ext>
            </a:extLst>
          </p:cNvPr>
          <p:cNvSpPr>
            <a:spLocks noGrp="1"/>
          </p:cNvSpPr>
          <p:nvPr>
            <p:ph type="ftr" sz="quarter" idx="13"/>
          </p:nvPr>
        </p:nvSpPr>
        <p:spPr/>
        <p:txBody>
          <a:bodyPr/>
          <a:lstStyle/>
          <a:p>
            <a:r>
              <a:rPr lang="en-US"/>
              <a:t>OESC | Town Hall</a:t>
            </a:r>
          </a:p>
        </p:txBody>
      </p:sp>
    </p:spTree>
    <p:extLst>
      <p:ext uri="{BB962C8B-B14F-4D97-AF65-F5344CB8AC3E}">
        <p14:creationId xmlns:p14="http://schemas.microsoft.com/office/powerpoint/2010/main" val="4139258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11099800" cy="837374"/>
          </a:xfrm>
        </p:spPr>
        <p:txBody>
          <a:bodyPr>
            <a:noAutofit/>
          </a:bodyPr>
          <a:lstStyle>
            <a:lvl1pPr>
              <a:defRPr/>
            </a:lvl1pPr>
          </a:lstStyle>
          <a:p>
            <a:r>
              <a:rPr lang="en-US"/>
              <a:t>Split Content Page — Insert Heading Here</a:t>
            </a:r>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p:txBody>
          <a:bodyPr>
            <a:noAutofit/>
          </a:bodyPr>
          <a:lstStyle/>
          <a:p>
            <a:fld id="{DB7DDC46-2E90-8640-BEFE-F54DCCD857ED}" type="slidenum">
              <a:rPr lang="en-US" smtClean="0"/>
              <a:t>‹#›</a:t>
            </a:fld>
            <a:endParaRPr lang="en-US"/>
          </a:p>
        </p:txBody>
      </p:sp>
      <p:sp>
        <p:nvSpPr>
          <p:cNvPr id="7" name="Footer Placeholder 6">
            <a:extLst>
              <a:ext uri="{FF2B5EF4-FFF2-40B4-BE49-F238E27FC236}">
                <a16:creationId xmlns:a16="http://schemas.microsoft.com/office/drawing/2014/main" id="{6B369CDA-1C54-C44F-A2BE-9DBB36FBA65D}"/>
              </a:ext>
            </a:extLst>
          </p:cNvPr>
          <p:cNvSpPr>
            <a:spLocks noGrp="1"/>
          </p:cNvSpPr>
          <p:nvPr>
            <p:ph type="ftr" sz="quarter" idx="14"/>
          </p:nvPr>
        </p:nvSpPr>
        <p:spPr/>
        <p:txBody>
          <a:bodyPr/>
          <a:lstStyle/>
          <a:p>
            <a:r>
              <a:rPr lang="en-US"/>
              <a:t>OESC | Town Hall</a:t>
            </a:r>
          </a:p>
        </p:txBody>
      </p:sp>
      <p:sp>
        <p:nvSpPr>
          <p:cNvPr id="9" name="Content Placeholder 2">
            <a:extLst>
              <a:ext uri="{FF2B5EF4-FFF2-40B4-BE49-F238E27FC236}">
                <a16:creationId xmlns:a16="http://schemas.microsoft.com/office/drawing/2014/main" id="{4BCDF1D0-4C72-476C-BDD3-33090A91E75A}"/>
              </a:ext>
            </a:extLst>
          </p:cNvPr>
          <p:cNvSpPr>
            <a:spLocks noGrp="1"/>
          </p:cNvSpPr>
          <p:nvPr>
            <p:ph idx="1"/>
          </p:nvPr>
        </p:nvSpPr>
        <p:spPr>
          <a:xfrm>
            <a:off x="457199" y="1712421"/>
            <a:ext cx="5328459" cy="448056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CA8905D6-43B9-4E0C-90AC-7842662AE83C}"/>
              </a:ext>
            </a:extLst>
          </p:cNvPr>
          <p:cNvSpPr>
            <a:spLocks noGrp="1"/>
          </p:cNvSpPr>
          <p:nvPr>
            <p:ph idx="15"/>
          </p:nvPr>
        </p:nvSpPr>
        <p:spPr>
          <a:xfrm>
            <a:off x="6406344" y="1712420"/>
            <a:ext cx="5328459" cy="448056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0324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8F3AEAD-1C37-4649-AC36-D4AB1B39BD24}"/>
              </a:ext>
            </a:extLst>
          </p:cNvPr>
          <p:cNvSpPr>
            <a:spLocks noGrp="1"/>
          </p:cNvSpPr>
          <p:nvPr>
            <p:ph type="pic" sz="quarter" idx="13" hasCustomPrompt="1"/>
          </p:nvPr>
        </p:nvSpPr>
        <p:spPr>
          <a:xfrm>
            <a:off x="3281363" y="0"/>
            <a:ext cx="8910637" cy="6858000"/>
          </a:xfrm>
          <a:solidFill>
            <a:schemeClr val="tx2"/>
          </a:solidFill>
        </p:spPr>
        <p:txBody>
          <a:bodyPr tIns="576000">
            <a:noAutofit/>
          </a:bodyPr>
          <a:lstStyle>
            <a:lvl1pPr marL="0" indent="0" algn="ctr">
              <a:buNone/>
              <a:defRPr sz="2000">
                <a:solidFill>
                  <a:schemeClr val="bg1"/>
                </a:solidFill>
              </a:defRPr>
            </a:lvl1pPr>
          </a:lstStyle>
          <a:p>
            <a:r>
              <a:rPr lang="en-US"/>
              <a:t>To add picture click icon in the center of this box</a:t>
            </a:r>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a:t>Photo or Graphic Page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62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Content Grap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3281082" y="0"/>
            <a:ext cx="8910918" cy="6858000"/>
          </a:xfrm>
          <a:prstGeom prst="rect">
            <a:avLst/>
          </a:prstGeom>
          <a:solidFill>
            <a:schemeClr val="tx2">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8725ED16-5137-5246-9F82-8B6BEE4D254F}"/>
              </a:ext>
            </a:extLst>
          </p:cNvPr>
          <p:cNvSpPr>
            <a:spLocks noGrp="1"/>
          </p:cNvSpPr>
          <p:nvPr>
            <p:ph type="title" hasCustomPrompt="1"/>
          </p:nvPr>
        </p:nvSpPr>
        <p:spPr>
          <a:xfrm>
            <a:off x="457200" y="415230"/>
            <a:ext cx="2662518" cy="837374"/>
          </a:xfrm>
        </p:spPr>
        <p:txBody>
          <a:bodyPr>
            <a:noAutofit/>
          </a:bodyPr>
          <a:lstStyle/>
          <a:p>
            <a:r>
              <a:rPr lang="en-US"/>
              <a:t>Graph Page</a:t>
            </a:r>
            <a:br>
              <a:rPr lang="en-US"/>
            </a:br>
            <a:r>
              <a:rPr lang="en-US"/>
              <a:t>Example</a:t>
            </a:r>
          </a:p>
        </p:txBody>
      </p:sp>
      <p:sp>
        <p:nvSpPr>
          <p:cNvPr id="3" name="Content Placeholder 2">
            <a:extLst>
              <a:ext uri="{FF2B5EF4-FFF2-40B4-BE49-F238E27FC236}">
                <a16:creationId xmlns:a16="http://schemas.microsoft.com/office/drawing/2014/main" id="{15782ED0-80F7-D646-AD27-65752926CF99}"/>
              </a:ext>
            </a:extLst>
          </p:cNvPr>
          <p:cNvSpPr>
            <a:spLocks noGrp="1"/>
          </p:cNvSpPr>
          <p:nvPr>
            <p:ph idx="1"/>
          </p:nvPr>
        </p:nvSpPr>
        <p:spPr>
          <a:xfrm>
            <a:off x="457200" y="1838151"/>
            <a:ext cx="2662518" cy="387684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DE8EFDEF-7F35-4E4F-AD99-938719A6DC54}"/>
              </a:ext>
            </a:extLst>
          </p:cNvPr>
          <p:cNvSpPr>
            <a:spLocks noGrp="1"/>
          </p:cNvSpPr>
          <p:nvPr>
            <p:ph type="chart" sz="quarter" idx="15" hasCustomPrompt="1"/>
          </p:nvPr>
        </p:nvSpPr>
        <p:spPr>
          <a:xfrm>
            <a:off x="3727309" y="1062038"/>
            <a:ext cx="8018463" cy="4827587"/>
          </a:xfrm>
        </p:spPr>
        <p:txBody>
          <a:bodyPr>
            <a:noAutofit/>
          </a:bodyPr>
          <a:lstStyle>
            <a:lvl1pPr marL="0" indent="0" algn="ctr">
              <a:buNone/>
              <a:defRPr sz="2000"/>
            </a:lvl1pPr>
          </a:lstStyle>
          <a:p>
            <a:r>
              <a:rPr lang="en-US"/>
              <a:t>Click Icon In The Center To Add a Graph</a:t>
            </a:r>
          </a:p>
        </p:txBody>
      </p:sp>
    </p:spTree>
    <p:extLst>
      <p:ext uri="{BB962C8B-B14F-4D97-AF65-F5344CB8AC3E}">
        <p14:creationId xmlns:p14="http://schemas.microsoft.com/office/powerpoint/2010/main" val="1722175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tement/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0" y="0"/>
            <a:ext cx="12192000" cy="685800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9" name="Text Placeholder 8">
            <a:extLst>
              <a:ext uri="{FF2B5EF4-FFF2-40B4-BE49-F238E27FC236}">
                <a16:creationId xmlns:a16="http://schemas.microsoft.com/office/drawing/2014/main" id="{13B377C7-C83B-E847-9F25-B96720348E01}"/>
              </a:ext>
            </a:extLst>
          </p:cNvPr>
          <p:cNvSpPr>
            <a:spLocks noGrp="1"/>
          </p:cNvSpPr>
          <p:nvPr>
            <p:ph type="body" sz="quarter" idx="14" hasCustomPrompt="1"/>
          </p:nvPr>
        </p:nvSpPr>
        <p:spPr>
          <a:xfrm>
            <a:off x="457198" y="1076325"/>
            <a:ext cx="11393490" cy="4773613"/>
          </a:xfrm>
        </p:spPr>
        <p:txBody>
          <a:bodyPr anchor="ctr">
            <a:noAutofit/>
          </a:bodyPr>
          <a:lstStyle>
            <a:lvl1pPr marL="0" indent="0" algn="ctr">
              <a:buNone/>
              <a:defRPr sz="4800">
                <a:solidFill>
                  <a:schemeClr val="bg1"/>
                </a:solidFill>
              </a:defRPr>
            </a:lvl1pPr>
            <a:lvl2pPr marL="261400" indent="0">
              <a:buNone/>
              <a:defRPr/>
            </a:lvl2pPr>
            <a:lvl3pPr marL="436562" indent="0">
              <a:buNone/>
              <a:defRPr/>
            </a:lvl3pPr>
            <a:lvl4pPr marL="666750" indent="0">
              <a:buNone/>
              <a:defRPr/>
            </a:lvl4pPr>
            <a:lvl5pPr marL="890588" indent="0">
              <a:buNone/>
              <a:defRPr/>
            </a:lvl5pPr>
          </a:lstStyle>
          <a:p>
            <a:pPr lvl="0"/>
            <a:r>
              <a:rPr lang="en-US"/>
              <a:t>Add Statement/Quote Here</a:t>
            </a:r>
          </a:p>
        </p:txBody>
      </p:sp>
      <p:sp>
        <p:nvSpPr>
          <p:cNvPr id="12" name="Footer Placeholder 11">
            <a:extLst>
              <a:ext uri="{FF2B5EF4-FFF2-40B4-BE49-F238E27FC236}">
                <a16:creationId xmlns:a16="http://schemas.microsoft.com/office/drawing/2014/main" id="{C5539E7C-4C59-C945-8CD1-0234C0BB4640}"/>
              </a:ext>
            </a:extLst>
          </p:cNvPr>
          <p:cNvSpPr>
            <a:spLocks noGrp="1"/>
          </p:cNvSpPr>
          <p:nvPr>
            <p:ph type="ftr" sz="quarter" idx="15"/>
          </p:nvPr>
        </p:nvSpPr>
        <p:spPr>
          <a:xfrm>
            <a:off x="457198" y="6378575"/>
            <a:ext cx="10269072" cy="223930"/>
          </a:xfrm>
        </p:spPr>
        <p:txBody>
          <a:bodyPr/>
          <a:lstStyle>
            <a:lvl1pPr>
              <a:defRPr>
                <a:solidFill>
                  <a:schemeClr val="bg1"/>
                </a:solidFill>
              </a:defRPr>
            </a:lvl1pPr>
          </a:lstStyle>
          <a:p>
            <a:r>
              <a:rPr lang="en-US"/>
              <a:t>OESC | Town Hall</a:t>
            </a:r>
          </a:p>
        </p:txBody>
      </p:sp>
      <p:pic>
        <p:nvPicPr>
          <p:cNvPr id="15" name="Picture 14" descr="White chevron">
            <a:extLst>
              <a:ext uri="{FF2B5EF4-FFF2-40B4-BE49-F238E27FC236}">
                <a16:creationId xmlns:a16="http://schemas.microsoft.com/office/drawing/2014/main" id="{3A827B95-0816-433E-90C5-151C97C0FB0B}"/>
              </a:ext>
            </a:extLst>
          </p:cNvPr>
          <p:cNvPicPr>
            <a:picLocks noChangeAspect="1"/>
          </p:cNvPicPr>
          <p:nvPr userDrawn="1"/>
        </p:nvPicPr>
        <p:blipFill>
          <a:blip r:embed="rId2"/>
          <a:stretch>
            <a:fillRect/>
          </a:stretch>
        </p:blipFill>
        <p:spPr>
          <a:xfrm rot="5400000">
            <a:off x="5374430" y="681774"/>
            <a:ext cx="1443141" cy="1482679"/>
          </a:xfrm>
          <a:prstGeom prst="rect">
            <a:avLst/>
          </a:prstGeom>
        </p:spPr>
      </p:pic>
    </p:spTree>
    <p:extLst>
      <p:ext uri="{BB962C8B-B14F-4D97-AF65-F5344CB8AC3E}">
        <p14:creationId xmlns:p14="http://schemas.microsoft.com/office/powerpoint/2010/main" val="2048290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atement/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D590FB-0E30-3940-8CAB-8373A480E007}"/>
              </a:ext>
            </a:extLst>
          </p:cNvPr>
          <p:cNvSpPr/>
          <p:nvPr userDrawn="1"/>
        </p:nvSpPr>
        <p:spPr>
          <a:xfrm>
            <a:off x="0" y="0"/>
            <a:ext cx="12192000" cy="6858000"/>
          </a:xfrm>
          <a:prstGeom prst="rect">
            <a:avLst/>
          </a:prstGeom>
          <a:solidFill>
            <a:srgbClr val="187B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 name="Slide Number Placeholder 5">
            <a:extLst>
              <a:ext uri="{FF2B5EF4-FFF2-40B4-BE49-F238E27FC236}">
                <a16:creationId xmlns:a16="http://schemas.microsoft.com/office/drawing/2014/main" id="{E4067CB6-79F8-3046-9809-02A531D63B2E}"/>
              </a:ext>
            </a:extLst>
          </p:cNvPr>
          <p:cNvSpPr>
            <a:spLocks noGrp="1"/>
          </p:cNvSpPr>
          <p:nvPr>
            <p:ph type="sldNum" sz="quarter" idx="12"/>
          </p:nvPr>
        </p:nvSpPr>
        <p:spPr>
          <a:xfrm>
            <a:off x="11066929" y="6378574"/>
            <a:ext cx="784412" cy="223931"/>
          </a:xfrm>
        </p:spPr>
        <p:txBody>
          <a:bodyPr>
            <a:noAutofit/>
          </a:bodyPr>
          <a:lstStyle>
            <a:lvl1pPr>
              <a:defRPr>
                <a:solidFill>
                  <a:schemeClr val="bg1"/>
                </a:solidFill>
              </a:defRPr>
            </a:lvl1pPr>
          </a:lstStyle>
          <a:p>
            <a:fld id="{DB7DDC46-2E90-8640-BEFE-F54DCCD857ED}" type="slidenum">
              <a:rPr lang="en-US" smtClean="0"/>
              <a:pPr/>
              <a:t>‹#›</a:t>
            </a:fld>
            <a:endParaRPr lang="en-US"/>
          </a:p>
        </p:txBody>
      </p:sp>
      <p:sp>
        <p:nvSpPr>
          <p:cNvPr id="9" name="Text Placeholder 8">
            <a:extLst>
              <a:ext uri="{FF2B5EF4-FFF2-40B4-BE49-F238E27FC236}">
                <a16:creationId xmlns:a16="http://schemas.microsoft.com/office/drawing/2014/main" id="{13B377C7-C83B-E847-9F25-B96720348E01}"/>
              </a:ext>
            </a:extLst>
          </p:cNvPr>
          <p:cNvSpPr>
            <a:spLocks noGrp="1"/>
          </p:cNvSpPr>
          <p:nvPr>
            <p:ph type="body" sz="quarter" idx="14" hasCustomPrompt="1"/>
          </p:nvPr>
        </p:nvSpPr>
        <p:spPr>
          <a:xfrm>
            <a:off x="457198" y="1076325"/>
            <a:ext cx="11393490" cy="4773613"/>
          </a:xfrm>
        </p:spPr>
        <p:txBody>
          <a:bodyPr anchor="ctr">
            <a:noAutofit/>
          </a:bodyPr>
          <a:lstStyle>
            <a:lvl1pPr marL="0" indent="0" algn="ctr">
              <a:buNone/>
              <a:defRPr sz="4800">
                <a:solidFill>
                  <a:schemeClr val="bg1"/>
                </a:solidFill>
              </a:defRPr>
            </a:lvl1pPr>
            <a:lvl2pPr marL="261400" indent="0">
              <a:buNone/>
              <a:defRPr/>
            </a:lvl2pPr>
            <a:lvl3pPr marL="436562" indent="0">
              <a:buNone/>
              <a:defRPr/>
            </a:lvl3pPr>
            <a:lvl4pPr marL="666750" indent="0">
              <a:buNone/>
              <a:defRPr/>
            </a:lvl4pPr>
            <a:lvl5pPr marL="890588" indent="0">
              <a:buNone/>
              <a:defRPr/>
            </a:lvl5pPr>
          </a:lstStyle>
          <a:p>
            <a:pPr lvl="0"/>
            <a:r>
              <a:rPr lang="en-US"/>
              <a:t>Add Statement/Quote Here</a:t>
            </a:r>
          </a:p>
        </p:txBody>
      </p:sp>
      <p:sp>
        <p:nvSpPr>
          <p:cNvPr id="12" name="Footer Placeholder 11">
            <a:extLst>
              <a:ext uri="{FF2B5EF4-FFF2-40B4-BE49-F238E27FC236}">
                <a16:creationId xmlns:a16="http://schemas.microsoft.com/office/drawing/2014/main" id="{C5539E7C-4C59-C945-8CD1-0234C0BB4640}"/>
              </a:ext>
            </a:extLst>
          </p:cNvPr>
          <p:cNvSpPr>
            <a:spLocks noGrp="1"/>
          </p:cNvSpPr>
          <p:nvPr>
            <p:ph type="ftr" sz="quarter" idx="15"/>
          </p:nvPr>
        </p:nvSpPr>
        <p:spPr>
          <a:xfrm>
            <a:off x="457198" y="6378575"/>
            <a:ext cx="10269072" cy="223930"/>
          </a:xfrm>
        </p:spPr>
        <p:txBody>
          <a:bodyPr/>
          <a:lstStyle>
            <a:lvl1pPr>
              <a:defRPr>
                <a:solidFill>
                  <a:schemeClr val="bg1"/>
                </a:solidFill>
              </a:defRPr>
            </a:lvl1pPr>
          </a:lstStyle>
          <a:p>
            <a:r>
              <a:rPr lang="en-US"/>
              <a:t>OESC | Town Hall</a:t>
            </a:r>
          </a:p>
        </p:txBody>
      </p:sp>
      <p:pic>
        <p:nvPicPr>
          <p:cNvPr id="8" name="Picture 7" descr="White chevron">
            <a:extLst>
              <a:ext uri="{FF2B5EF4-FFF2-40B4-BE49-F238E27FC236}">
                <a16:creationId xmlns:a16="http://schemas.microsoft.com/office/drawing/2014/main" id="{05D54D66-A73C-4E52-9553-C8C239789304}"/>
              </a:ext>
            </a:extLst>
          </p:cNvPr>
          <p:cNvPicPr>
            <a:picLocks noChangeAspect="1"/>
          </p:cNvPicPr>
          <p:nvPr userDrawn="1"/>
        </p:nvPicPr>
        <p:blipFill>
          <a:blip r:embed="rId2"/>
          <a:stretch>
            <a:fillRect/>
          </a:stretch>
        </p:blipFill>
        <p:spPr>
          <a:xfrm rot="5400000">
            <a:off x="5374430" y="681774"/>
            <a:ext cx="1443141" cy="1482679"/>
          </a:xfrm>
          <a:prstGeom prst="rect">
            <a:avLst/>
          </a:prstGeom>
        </p:spPr>
      </p:pic>
    </p:spTree>
    <p:extLst>
      <p:ext uri="{BB962C8B-B14F-4D97-AF65-F5344CB8AC3E}">
        <p14:creationId xmlns:p14="http://schemas.microsoft.com/office/powerpoint/2010/main" val="274460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A8CEA2-5F55-2D48-BA3F-C9B13AF499EF}"/>
              </a:ext>
            </a:extLst>
          </p:cNvPr>
          <p:cNvSpPr>
            <a:spLocks noGrp="1"/>
          </p:cNvSpPr>
          <p:nvPr>
            <p:ph type="title"/>
          </p:nvPr>
        </p:nvSpPr>
        <p:spPr>
          <a:xfrm>
            <a:off x="457199" y="415230"/>
            <a:ext cx="11394141" cy="837374"/>
          </a:xfrm>
          <a:prstGeom prst="rect">
            <a:avLst/>
          </a:prstGeom>
        </p:spPr>
        <p:txBody>
          <a:bodyPr vert="horz" lIns="0" tIns="45720" rIns="91440" bIns="45720" rtlCol="0" anchor="t">
            <a:noAutofit/>
          </a:bodyPr>
          <a:lstStyle/>
          <a:p>
            <a:r>
              <a:rPr lang="en-US"/>
              <a:t>Content Page — Insert Title Here</a:t>
            </a:r>
          </a:p>
        </p:txBody>
      </p:sp>
      <p:sp>
        <p:nvSpPr>
          <p:cNvPr id="3" name="Text Placeholder 2">
            <a:extLst>
              <a:ext uri="{FF2B5EF4-FFF2-40B4-BE49-F238E27FC236}">
                <a16:creationId xmlns:a16="http://schemas.microsoft.com/office/drawing/2014/main" id="{FCCE648A-7202-1A45-A150-09C33B8DE1D5}"/>
              </a:ext>
            </a:extLst>
          </p:cNvPr>
          <p:cNvSpPr>
            <a:spLocks noGrp="1"/>
          </p:cNvSpPr>
          <p:nvPr>
            <p:ph type="body" idx="1"/>
          </p:nvPr>
        </p:nvSpPr>
        <p:spPr>
          <a:xfrm>
            <a:off x="457200" y="1838151"/>
            <a:ext cx="8458200" cy="4351338"/>
          </a:xfrm>
          <a:prstGeom prst="rect">
            <a:avLst/>
          </a:prstGeom>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DA16417-6275-E049-BABF-0D5B83FF647B}"/>
              </a:ext>
            </a:extLst>
          </p:cNvPr>
          <p:cNvSpPr>
            <a:spLocks noGrp="1"/>
          </p:cNvSpPr>
          <p:nvPr>
            <p:ph type="sldNum" sz="quarter" idx="4"/>
          </p:nvPr>
        </p:nvSpPr>
        <p:spPr>
          <a:xfrm>
            <a:off x="9108141" y="6378575"/>
            <a:ext cx="2743200" cy="198338"/>
          </a:xfrm>
          <a:prstGeom prst="rect">
            <a:avLst/>
          </a:prstGeom>
        </p:spPr>
        <p:txBody>
          <a:bodyPr vert="horz" lIns="91440" tIns="45720" rIns="91440" bIns="45720" rtlCol="0" anchor="ctr"/>
          <a:lstStyle>
            <a:lvl1pPr algn="r">
              <a:defRPr sz="1000">
                <a:solidFill>
                  <a:schemeClr val="tx1">
                    <a:tint val="75000"/>
                  </a:schemeClr>
                </a:solidFill>
              </a:defRPr>
            </a:lvl1pPr>
          </a:lstStyle>
          <a:p>
            <a:fld id="{DB7DDC46-2E90-8640-BEFE-F54DCCD857ED}" type="slidenum">
              <a:rPr lang="en-US" smtClean="0"/>
              <a:pPr/>
              <a:t>‹#›</a:t>
            </a:fld>
            <a:endParaRPr lang="en-US"/>
          </a:p>
        </p:txBody>
      </p:sp>
      <p:sp>
        <p:nvSpPr>
          <p:cNvPr id="5" name="Footer Placeholder 4">
            <a:extLst>
              <a:ext uri="{FF2B5EF4-FFF2-40B4-BE49-F238E27FC236}">
                <a16:creationId xmlns:a16="http://schemas.microsoft.com/office/drawing/2014/main" id="{471C6D8E-ECFE-5644-850D-BC83613EA3B2}"/>
              </a:ext>
            </a:extLst>
          </p:cNvPr>
          <p:cNvSpPr>
            <a:spLocks noGrp="1"/>
          </p:cNvSpPr>
          <p:nvPr>
            <p:ph type="ftr" sz="quarter" idx="3"/>
          </p:nvPr>
        </p:nvSpPr>
        <p:spPr>
          <a:xfrm>
            <a:off x="457198" y="6378575"/>
            <a:ext cx="8458199" cy="198338"/>
          </a:xfrm>
          <a:prstGeom prst="rect">
            <a:avLst/>
          </a:prstGeom>
        </p:spPr>
        <p:txBody>
          <a:bodyPr vert="horz" lIns="0" tIns="45720" rIns="91440" bIns="45720" rtlCol="0" anchor="ctr"/>
          <a:lstStyle>
            <a:lvl1pPr algn="l">
              <a:defRPr sz="1000">
                <a:solidFill>
                  <a:schemeClr val="tx1"/>
                </a:solidFill>
              </a:defRPr>
            </a:lvl1pPr>
          </a:lstStyle>
          <a:p>
            <a:r>
              <a:rPr lang="en-US"/>
              <a:t>OESC | Town Hall</a:t>
            </a:r>
          </a:p>
        </p:txBody>
      </p:sp>
    </p:spTree>
    <p:extLst>
      <p:ext uri="{BB962C8B-B14F-4D97-AF65-F5344CB8AC3E}">
        <p14:creationId xmlns:p14="http://schemas.microsoft.com/office/powerpoint/2010/main" val="4088927233"/>
      </p:ext>
    </p:extLst>
  </p:cSld>
  <p:clrMap bg1="lt1" tx1="dk1" bg2="lt2" tx2="dk2" accent1="accent1" accent2="accent2" accent3="accent3" accent4="accent4" accent5="accent5" accent6="accent6" hlink="hlink" folHlink="folHlink"/>
  <p:sldLayoutIdLst>
    <p:sldLayoutId id="2147483663" r:id="rId1"/>
    <p:sldLayoutId id="2147483665" r:id="rId2"/>
    <p:sldLayoutId id="2147483664" r:id="rId3"/>
    <p:sldLayoutId id="2147483673" r:id="rId4"/>
    <p:sldLayoutId id="2147483660" r:id="rId5"/>
    <p:sldLayoutId id="2147483661" r:id="rId6"/>
    <p:sldLayoutId id="2147483669" r:id="rId7"/>
    <p:sldLayoutId id="2147483662" r:id="rId8"/>
    <p:sldLayoutId id="2147483675" r:id="rId9"/>
    <p:sldLayoutId id="2147483676" r:id="rId10"/>
    <p:sldLayoutId id="2147483677" r:id="rId11"/>
    <p:sldLayoutId id="2147483678" r:id="rId12"/>
    <p:sldLayoutId id="2147483651" r:id="rId13"/>
    <p:sldLayoutId id="2147483670" r:id="rId14"/>
    <p:sldLayoutId id="2147483671" r:id="rId15"/>
    <p:sldLayoutId id="2147483672" r:id="rId16"/>
    <p:sldLayoutId id="2147483674" r:id="rId17"/>
    <p:sldLayoutId id="2147483655" r:id="rId18"/>
  </p:sldLayoutIdLst>
  <p:hf hdr="0" dt="0"/>
  <p:txStyles>
    <p:titleStyle>
      <a:lvl1pPr algn="l" defTabSz="914400" rtl="0" eaLnBrk="1" latinLnBrk="0" hangingPunct="1">
        <a:lnSpc>
          <a:spcPct val="100000"/>
        </a:lnSpc>
        <a:spcBef>
          <a:spcPct val="0"/>
        </a:spcBef>
        <a:buNone/>
        <a:defRPr sz="2500" b="1" kern="1200">
          <a:solidFill>
            <a:schemeClr val="accent6"/>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439200" indent="-177800"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2pPr>
      <a:lvl3pPr marL="666750" indent="-23018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3pPr>
      <a:lvl4pPr marL="890588" indent="-22383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4pPr>
      <a:lvl5pPr marL="1116013" indent="-225425"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60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4731-004A-4E6F-9CA7-E268776C1476}"/>
              </a:ext>
            </a:extLst>
          </p:cNvPr>
          <p:cNvSpPr>
            <a:spLocks noGrp="1"/>
          </p:cNvSpPr>
          <p:nvPr>
            <p:ph type="title"/>
          </p:nvPr>
        </p:nvSpPr>
        <p:spPr>
          <a:xfrm>
            <a:off x="457199" y="1128415"/>
            <a:ext cx="5177118" cy="3352964"/>
          </a:xfrm>
        </p:spPr>
        <p:txBody>
          <a:bodyPr/>
          <a:lstStyle/>
          <a:p>
            <a:r>
              <a:rPr lang="en-US" dirty="0"/>
              <a:t>OESC Updates &amp;</a:t>
            </a:r>
            <a:br>
              <a:rPr lang="en-US" dirty="0"/>
            </a:br>
            <a:r>
              <a:rPr lang="en-US" dirty="0"/>
              <a:t>Workforce Transformation</a:t>
            </a:r>
          </a:p>
        </p:txBody>
      </p:sp>
      <p:sp>
        <p:nvSpPr>
          <p:cNvPr id="3" name="Google Shape;107;p1">
            <a:extLst>
              <a:ext uri="{FF2B5EF4-FFF2-40B4-BE49-F238E27FC236}">
                <a16:creationId xmlns:a16="http://schemas.microsoft.com/office/drawing/2014/main" id="{2E4E24C0-4BEA-4B4F-F9AC-9004C9F2DF22}"/>
              </a:ext>
            </a:extLst>
          </p:cNvPr>
          <p:cNvSpPr txBox="1">
            <a:spLocks noGrp="1"/>
          </p:cNvSpPr>
          <p:nvPr>
            <p:ph type="body" idx="1"/>
          </p:nvPr>
        </p:nvSpPr>
        <p:spPr>
          <a:xfrm>
            <a:off x="457199" y="3517751"/>
            <a:ext cx="5177118" cy="1073356"/>
          </a:xfrm>
          <a:prstGeom prst="rect">
            <a:avLst/>
          </a:prstGeom>
          <a:noFill/>
          <a:ln>
            <a:noFill/>
          </a:ln>
        </p:spPr>
        <p:txBody>
          <a:bodyPr spcFirstLastPara="1" wrap="square" lIns="0" tIns="45700" rIns="91425" bIns="45700" anchor="t" anchorCtr="0">
            <a:noAutofit/>
          </a:bodyPr>
          <a:lstStyle/>
          <a:p>
            <a:pPr marL="0" lvl="0" indent="0" algn="l" rtl="0">
              <a:lnSpc>
                <a:spcPct val="100000"/>
              </a:lnSpc>
              <a:spcBef>
                <a:spcPts val="0"/>
              </a:spcBef>
              <a:spcAft>
                <a:spcPts val="0"/>
              </a:spcAft>
              <a:buSzPts val="3200"/>
              <a:buNone/>
            </a:pPr>
            <a:r>
              <a:rPr lang="en-US" sz="2800" b="1" dirty="0">
                <a:latin typeface="Arial"/>
                <a:cs typeface="Arial"/>
                <a:sym typeface="Arial"/>
              </a:rPr>
              <a:t>Trae Rahill</a:t>
            </a:r>
            <a:br>
              <a:rPr lang="en-US" sz="2800" b="1" dirty="0">
                <a:latin typeface="Arial"/>
                <a:cs typeface="Arial"/>
                <a:sym typeface="Arial"/>
              </a:rPr>
            </a:br>
            <a:r>
              <a:rPr lang="en-US" sz="2400" dirty="0">
                <a:latin typeface="Arial"/>
                <a:cs typeface="Arial"/>
                <a:sym typeface="Arial"/>
              </a:rPr>
              <a:t>Chief Executive Officer</a:t>
            </a:r>
            <a:endParaRPr sz="1800" dirty="0"/>
          </a:p>
        </p:txBody>
      </p:sp>
      <p:sp>
        <p:nvSpPr>
          <p:cNvPr id="4" name="Text Placeholder 3">
            <a:extLst>
              <a:ext uri="{FF2B5EF4-FFF2-40B4-BE49-F238E27FC236}">
                <a16:creationId xmlns:a16="http://schemas.microsoft.com/office/drawing/2014/main" id="{20F4C02A-2C69-AECE-6558-55DCD40D29BE}"/>
              </a:ext>
            </a:extLst>
          </p:cNvPr>
          <p:cNvSpPr>
            <a:spLocks noGrp="1"/>
          </p:cNvSpPr>
          <p:nvPr>
            <p:ph type="body" sz="quarter" idx="13"/>
          </p:nvPr>
        </p:nvSpPr>
        <p:spPr/>
        <p:txBody>
          <a:bodyPr/>
          <a:lstStyle/>
          <a:p>
            <a:r>
              <a:rPr lang="en-US" dirty="0"/>
              <a:t>November 12, 2025</a:t>
            </a:r>
          </a:p>
        </p:txBody>
      </p:sp>
      <p:cxnSp>
        <p:nvCxnSpPr>
          <p:cNvPr id="6" name="Straight Connector 5">
            <a:extLst>
              <a:ext uri="{FF2B5EF4-FFF2-40B4-BE49-F238E27FC236}">
                <a16:creationId xmlns:a16="http://schemas.microsoft.com/office/drawing/2014/main" id="{6F3CB398-29B9-72F2-F334-196E9013B8BF}"/>
              </a:ext>
            </a:extLst>
          </p:cNvPr>
          <p:cNvCxnSpPr>
            <a:cxnSpLocks/>
          </p:cNvCxnSpPr>
          <p:nvPr/>
        </p:nvCxnSpPr>
        <p:spPr>
          <a:xfrm flipV="1">
            <a:off x="457181" y="3283204"/>
            <a:ext cx="4262847" cy="128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975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755B9-85D1-ED6E-252F-ECC8DE59EC49}"/>
              </a:ext>
            </a:extLst>
          </p:cNvPr>
          <p:cNvSpPr>
            <a:spLocks noGrp="1"/>
          </p:cNvSpPr>
          <p:nvPr>
            <p:ph type="title"/>
          </p:nvPr>
        </p:nvSpPr>
        <p:spPr/>
        <p:txBody>
          <a:bodyPr/>
          <a:lstStyle/>
          <a:p>
            <a:r>
              <a:rPr lang="en-US" sz="4000" dirty="0"/>
              <a:t>Stakeholders and Components</a:t>
            </a:r>
          </a:p>
        </p:txBody>
      </p:sp>
      <p:sp>
        <p:nvSpPr>
          <p:cNvPr id="3" name="Content Placeholder 2">
            <a:extLst>
              <a:ext uri="{FF2B5EF4-FFF2-40B4-BE49-F238E27FC236}">
                <a16:creationId xmlns:a16="http://schemas.microsoft.com/office/drawing/2014/main" id="{7B4434AB-449D-7FD3-FC84-50F72DA56DD9}"/>
              </a:ext>
            </a:extLst>
          </p:cNvPr>
          <p:cNvSpPr>
            <a:spLocks noGrp="1"/>
          </p:cNvSpPr>
          <p:nvPr>
            <p:ph idx="1"/>
          </p:nvPr>
        </p:nvSpPr>
        <p:spPr>
          <a:xfrm>
            <a:off x="457199" y="1252603"/>
            <a:ext cx="11394141" cy="1052057"/>
          </a:xfrm>
        </p:spPr>
        <p:txBody>
          <a:bodyPr/>
          <a:lstStyle/>
          <a:p>
            <a:pPr marL="0" indent="0" algn="l">
              <a:buNone/>
            </a:pPr>
            <a:r>
              <a:rPr lang="en-US" sz="1800" dirty="0"/>
              <a:t>A broad and diverse network of stakeholders is involved in overseeing and executing an array of different workforce programs that comprise the “workforce delivery system.” We must align these component programs such that they work together in the most optimal ways, to best serve Oklahomans.</a:t>
            </a:r>
          </a:p>
        </p:txBody>
      </p:sp>
      <p:sp>
        <p:nvSpPr>
          <p:cNvPr id="4" name="Slide Number Placeholder 3">
            <a:extLst>
              <a:ext uri="{FF2B5EF4-FFF2-40B4-BE49-F238E27FC236}">
                <a16:creationId xmlns:a16="http://schemas.microsoft.com/office/drawing/2014/main" id="{CDF1B0D1-402A-D948-5D31-C2F750841D6A}"/>
              </a:ext>
            </a:extLst>
          </p:cNvPr>
          <p:cNvSpPr>
            <a:spLocks noGrp="1"/>
          </p:cNvSpPr>
          <p:nvPr>
            <p:ph type="sldNum" sz="quarter" idx="12"/>
          </p:nvPr>
        </p:nvSpPr>
        <p:spPr/>
        <p:txBody>
          <a:bodyPr/>
          <a:lstStyle/>
          <a:p>
            <a:fld id="{DB7DDC46-2E90-8640-BEFE-F54DCCD857ED}" type="slidenum">
              <a:rPr lang="en-US" smtClean="0"/>
              <a:t>10</a:t>
            </a:fld>
            <a:endParaRPr lang="en-US" dirty="0"/>
          </a:p>
        </p:txBody>
      </p:sp>
      <p:sp>
        <p:nvSpPr>
          <p:cNvPr id="6" name="Content Placeholder 2">
            <a:extLst>
              <a:ext uri="{FF2B5EF4-FFF2-40B4-BE49-F238E27FC236}">
                <a16:creationId xmlns:a16="http://schemas.microsoft.com/office/drawing/2014/main" id="{2D9B394E-FCE6-559A-4E16-C8A47161B4B7}"/>
              </a:ext>
            </a:extLst>
          </p:cNvPr>
          <p:cNvSpPr txBox="1">
            <a:spLocks/>
          </p:cNvSpPr>
          <p:nvPr/>
        </p:nvSpPr>
        <p:spPr>
          <a:xfrm>
            <a:off x="398930" y="2507810"/>
            <a:ext cx="6635614" cy="3932697"/>
          </a:xfrm>
          <a:prstGeom prst="rect">
            <a:avLst/>
          </a:prstGeom>
        </p:spPr>
        <p:txBody>
          <a:bodyPr vert="horz" lIns="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439200" indent="-177800"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2pPr>
            <a:lvl3pPr marL="666750" indent="-23018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3pPr>
            <a:lvl4pPr marL="890588" indent="-22383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4pPr>
            <a:lvl5pPr marL="1116013" indent="-225425"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Oklahoma Employment Security Commission (OESC)</a:t>
            </a:r>
          </a:p>
          <a:p>
            <a:r>
              <a:rPr lang="en-US" dirty="0"/>
              <a:t>Oklahoma Department of Career and Technology Education (CareerTech)</a:t>
            </a:r>
          </a:p>
          <a:p>
            <a:r>
              <a:rPr lang="en-US" dirty="0"/>
              <a:t>Oklahoma State Regents for Higher Education (OSRHE)</a:t>
            </a:r>
          </a:p>
          <a:p>
            <a:r>
              <a:rPr lang="en-US" dirty="0"/>
              <a:t>Oklahoma Department of Rehabilitation Services (DRS)</a:t>
            </a:r>
          </a:p>
          <a:p>
            <a:r>
              <a:rPr lang="en-US" dirty="0"/>
              <a:t>Oklahoma State Department of Education (OSDE)</a:t>
            </a:r>
          </a:p>
          <a:p>
            <a:r>
              <a:rPr lang="en-US" dirty="0"/>
              <a:t>Oklahoma Department of Human Services (OHS/OKDHS)</a:t>
            </a:r>
          </a:p>
          <a:p>
            <a:r>
              <a:rPr lang="en-US" dirty="0"/>
              <a:t>Oklahoma Department of Commerce (Commerce)</a:t>
            </a:r>
          </a:p>
          <a:p>
            <a:r>
              <a:rPr lang="en-US" dirty="0"/>
              <a:t>Oklahoma Department of Corrections (ODOC)</a:t>
            </a:r>
          </a:p>
          <a:p>
            <a:r>
              <a:rPr lang="en-US" dirty="0"/>
              <a:t>Governor</a:t>
            </a:r>
          </a:p>
          <a:p>
            <a:r>
              <a:rPr lang="en-US" dirty="0"/>
              <a:t>Lt. Governor</a:t>
            </a:r>
          </a:p>
          <a:p>
            <a:r>
              <a:rPr lang="en-US" dirty="0"/>
              <a:t>Governor’s Council for Workforce and Economic Development (GCWED)</a:t>
            </a:r>
          </a:p>
          <a:p>
            <a:endParaRPr lang="en-US" dirty="0"/>
          </a:p>
        </p:txBody>
      </p:sp>
      <p:sp>
        <p:nvSpPr>
          <p:cNvPr id="7" name="Content Placeholder 2">
            <a:extLst>
              <a:ext uri="{FF2B5EF4-FFF2-40B4-BE49-F238E27FC236}">
                <a16:creationId xmlns:a16="http://schemas.microsoft.com/office/drawing/2014/main" id="{3C96A673-4E8B-5289-FC29-D59ED42EF6E9}"/>
              </a:ext>
            </a:extLst>
          </p:cNvPr>
          <p:cNvSpPr txBox="1">
            <a:spLocks/>
          </p:cNvSpPr>
          <p:nvPr/>
        </p:nvSpPr>
        <p:spPr>
          <a:xfrm>
            <a:off x="7152237" y="2507809"/>
            <a:ext cx="4227970" cy="3932697"/>
          </a:xfrm>
          <a:prstGeom prst="rect">
            <a:avLst/>
          </a:prstGeom>
        </p:spPr>
        <p:txBody>
          <a:bodyPr vert="horz" lIns="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439200" indent="-177800"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2pPr>
            <a:lvl3pPr marL="666750" indent="-23018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3pPr>
            <a:lvl4pPr marL="890588" indent="-22383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4pPr>
            <a:lvl5pPr marL="1116013" indent="-225425"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Private business</a:t>
            </a:r>
          </a:p>
          <a:p>
            <a:r>
              <a:rPr lang="en-US" dirty="0"/>
              <a:t>Training institutions</a:t>
            </a:r>
          </a:p>
          <a:p>
            <a:r>
              <a:rPr lang="en-US" dirty="0"/>
              <a:t>Oklahoma Workforce Commission (OWC)</a:t>
            </a:r>
          </a:p>
          <a:p>
            <a:r>
              <a:rPr lang="en-US" dirty="0"/>
              <a:t>State Chamber of Oklahoma</a:t>
            </a:r>
          </a:p>
          <a:p>
            <a:r>
              <a:rPr lang="en-US" dirty="0"/>
              <a:t>Local chambers of commerce</a:t>
            </a:r>
          </a:p>
          <a:p>
            <a:r>
              <a:rPr lang="en-US" dirty="0"/>
              <a:t>Local workforce boards</a:t>
            </a:r>
          </a:p>
          <a:p>
            <a:r>
              <a:rPr lang="en-US" dirty="0"/>
              <a:t>Local elected officials</a:t>
            </a:r>
          </a:p>
          <a:p>
            <a:r>
              <a:rPr lang="en-US" dirty="0"/>
              <a:t>Local school districts</a:t>
            </a:r>
          </a:p>
          <a:p>
            <a:r>
              <a:rPr lang="en-US" dirty="0"/>
              <a:t>U.S. Department of Labor</a:t>
            </a:r>
          </a:p>
          <a:p>
            <a:r>
              <a:rPr lang="en-US" dirty="0"/>
              <a:t>U.S. Department of Education</a:t>
            </a:r>
          </a:p>
        </p:txBody>
      </p:sp>
    </p:spTree>
    <p:extLst>
      <p:ext uri="{BB962C8B-B14F-4D97-AF65-F5344CB8AC3E}">
        <p14:creationId xmlns:p14="http://schemas.microsoft.com/office/powerpoint/2010/main" val="1133884474"/>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3E82F-63AB-D056-21E6-9666661D91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42B425-5402-76B6-443D-7F9FB76C9115}"/>
              </a:ext>
            </a:extLst>
          </p:cNvPr>
          <p:cNvSpPr>
            <a:spLocks noGrp="1"/>
          </p:cNvSpPr>
          <p:nvPr>
            <p:ph type="title"/>
          </p:nvPr>
        </p:nvSpPr>
        <p:spPr/>
        <p:txBody>
          <a:bodyPr/>
          <a:lstStyle/>
          <a:p>
            <a:r>
              <a:rPr lang="en-US" sz="4000" dirty="0"/>
              <a:t>Stakeholders and Components</a:t>
            </a:r>
          </a:p>
        </p:txBody>
      </p:sp>
      <p:sp>
        <p:nvSpPr>
          <p:cNvPr id="3" name="Content Placeholder 2">
            <a:extLst>
              <a:ext uri="{FF2B5EF4-FFF2-40B4-BE49-F238E27FC236}">
                <a16:creationId xmlns:a16="http://schemas.microsoft.com/office/drawing/2014/main" id="{2B64667D-D851-8751-47E2-E26CF0278C15}"/>
              </a:ext>
            </a:extLst>
          </p:cNvPr>
          <p:cNvSpPr>
            <a:spLocks noGrp="1"/>
          </p:cNvSpPr>
          <p:nvPr>
            <p:ph idx="1"/>
          </p:nvPr>
        </p:nvSpPr>
        <p:spPr>
          <a:xfrm>
            <a:off x="457199" y="1252603"/>
            <a:ext cx="11394141" cy="1052057"/>
          </a:xfrm>
        </p:spPr>
        <p:txBody>
          <a:bodyPr/>
          <a:lstStyle/>
          <a:p>
            <a:pPr marL="0" indent="0">
              <a:buNone/>
            </a:pPr>
            <a:r>
              <a:rPr lang="en-US" sz="1800" dirty="0"/>
              <a:t>Performance accountability across the institutions participating in the supply chain requires roles and expectations to be defined, and organizational outcomes defined and prioritized.</a:t>
            </a:r>
          </a:p>
        </p:txBody>
      </p:sp>
      <p:sp>
        <p:nvSpPr>
          <p:cNvPr id="4" name="Slide Number Placeholder 3">
            <a:extLst>
              <a:ext uri="{FF2B5EF4-FFF2-40B4-BE49-F238E27FC236}">
                <a16:creationId xmlns:a16="http://schemas.microsoft.com/office/drawing/2014/main" id="{24722080-4D42-D2A8-FB2D-619A95685868}"/>
              </a:ext>
            </a:extLst>
          </p:cNvPr>
          <p:cNvSpPr>
            <a:spLocks noGrp="1"/>
          </p:cNvSpPr>
          <p:nvPr>
            <p:ph type="sldNum" sz="quarter" idx="12"/>
          </p:nvPr>
        </p:nvSpPr>
        <p:spPr/>
        <p:txBody>
          <a:bodyPr/>
          <a:lstStyle/>
          <a:p>
            <a:fld id="{DB7DDC46-2E90-8640-BEFE-F54DCCD857ED}" type="slidenum">
              <a:rPr lang="en-US" smtClean="0"/>
              <a:t>11</a:t>
            </a:fld>
            <a:endParaRPr lang="en-US" dirty="0"/>
          </a:p>
        </p:txBody>
      </p:sp>
      <p:sp>
        <p:nvSpPr>
          <p:cNvPr id="6" name="Content Placeholder 2">
            <a:extLst>
              <a:ext uri="{FF2B5EF4-FFF2-40B4-BE49-F238E27FC236}">
                <a16:creationId xmlns:a16="http://schemas.microsoft.com/office/drawing/2014/main" id="{C317C324-479E-B4A5-8207-BE636C58A1DB}"/>
              </a:ext>
            </a:extLst>
          </p:cNvPr>
          <p:cNvSpPr txBox="1">
            <a:spLocks/>
          </p:cNvSpPr>
          <p:nvPr/>
        </p:nvSpPr>
        <p:spPr>
          <a:xfrm>
            <a:off x="398930" y="2507810"/>
            <a:ext cx="6635614" cy="3932697"/>
          </a:xfrm>
          <a:prstGeom prst="rect">
            <a:avLst/>
          </a:prstGeom>
        </p:spPr>
        <p:txBody>
          <a:bodyPr vert="horz" lIns="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439200" indent="-177800"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2pPr>
            <a:lvl3pPr marL="666750" indent="-23018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3pPr>
            <a:lvl4pPr marL="890588" indent="-22383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4pPr>
            <a:lvl5pPr marL="1116013" indent="-225425"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Oklahoma Employment Security Commission (OESC)</a:t>
            </a:r>
          </a:p>
          <a:p>
            <a:r>
              <a:rPr lang="en-US" dirty="0">
                <a:highlight>
                  <a:srgbClr val="FFFF00"/>
                </a:highlight>
              </a:rPr>
              <a:t>Oklahoma Department of Career and Technology Education (CareerTech)</a:t>
            </a:r>
          </a:p>
          <a:p>
            <a:r>
              <a:rPr lang="en-US" dirty="0">
                <a:highlight>
                  <a:srgbClr val="FFFF00"/>
                </a:highlight>
              </a:rPr>
              <a:t>Oklahoma State Regents for Higher Education (OSRHE)</a:t>
            </a:r>
          </a:p>
          <a:p>
            <a:r>
              <a:rPr lang="en-US" dirty="0"/>
              <a:t>Oklahoma Department of Rehabilitation Services (DRS)</a:t>
            </a:r>
          </a:p>
          <a:p>
            <a:r>
              <a:rPr lang="en-US" dirty="0"/>
              <a:t>Oklahoma State Department of Education (OSDE)</a:t>
            </a:r>
          </a:p>
          <a:p>
            <a:r>
              <a:rPr lang="en-US" dirty="0"/>
              <a:t>Oklahoma Department of Human Services (OHS/OKDHS)</a:t>
            </a:r>
          </a:p>
          <a:p>
            <a:r>
              <a:rPr lang="en-US" dirty="0"/>
              <a:t>Oklahoma Department of Commerce (Commerce)</a:t>
            </a:r>
          </a:p>
          <a:p>
            <a:r>
              <a:rPr lang="en-US" dirty="0"/>
              <a:t>Oklahoma Department of Corrections (ODOC)</a:t>
            </a:r>
          </a:p>
          <a:p>
            <a:r>
              <a:rPr lang="en-US" dirty="0"/>
              <a:t>Governor</a:t>
            </a:r>
          </a:p>
          <a:p>
            <a:r>
              <a:rPr lang="en-US" dirty="0"/>
              <a:t>Lt. Governor</a:t>
            </a:r>
          </a:p>
          <a:p>
            <a:r>
              <a:rPr lang="en-US" dirty="0"/>
              <a:t>Governor’s Council for Workforce and Economic Development (GCWED)</a:t>
            </a:r>
          </a:p>
          <a:p>
            <a:endParaRPr lang="en-US" dirty="0"/>
          </a:p>
        </p:txBody>
      </p:sp>
      <p:sp>
        <p:nvSpPr>
          <p:cNvPr id="7" name="Content Placeholder 2">
            <a:extLst>
              <a:ext uri="{FF2B5EF4-FFF2-40B4-BE49-F238E27FC236}">
                <a16:creationId xmlns:a16="http://schemas.microsoft.com/office/drawing/2014/main" id="{AD8C41E2-E03E-F838-879F-55C60CB7775D}"/>
              </a:ext>
            </a:extLst>
          </p:cNvPr>
          <p:cNvSpPr txBox="1">
            <a:spLocks/>
          </p:cNvSpPr>
          <p:nvPr/>
        </p:nvSpPr>
        <p:spPr>
          <a:xfrm>
            <a:off x="7152237" y="2507809"/>
            <a:ext cx="4227970" cy="3932697"/>
          </a:xfrm>
          <a:prstGeom prst="rect">
            <a:avLst/>
          </a:prstGeom>
        </p:spPr>
        <p:txBody>
          <a:bodyPr vert="horz" lIns="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439200" indent="-177800"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2pPr>
            <a:lvl3pPr marL="666750" indent="-23018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3pPr>
            <a:lvl4pPr marL="890588" indent="-22383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4pPr>
            <a:lvl5pPr marL="1116013" indent="-225425"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ighlight>
                  <a:srgbClr val="FFFF00"/>
                </a:highlight>
              </a:rPr>
              <a:t>Private businesses</a:t>
            </a:r>
          </a:p>
          <a:p>
            <a:r>
              <a:rPr lang="en-US" dirty="0"/>
              <a:t>Training institutions</a:t>
            </a:r>
          </a:p>
          <a:p>
            <a:r>
              <a:rPr lang="en-US" dirty="0"/>
              <a:t>Oklahoma Workforce Commission (OWC)</a:t>
            </a:r>
          </a:p>
          <a:p>
            <a:r>
              <a:rPr lang="en-US" dirty="0"/>
              <a:t>State Chamber of Oklahoma</a:t>
            </a:r>
          </a:p>
          <a:p>
            <a:r>
              <a:rPr lang="en-US" dirty="0"/>
              <a:t>Local chambers of commerce</a:t>
            </a:r>
          </a:p>
          <a:p>
            <a:r>
              <a:rPr lang="en-US" dirty="0"/>
              <a:t>Local workforce boards</a:t>
            </a:r>
          </a:p>
          <a:p>
            <a:r>
              <a:rPr lang="en-US" dirty="0"/>
              <a:t>Local elected officials</a:t>
            </a:r>
          </a:p>
          <a:p>
            <a:r>
              <a:rPr lang="en-US" dirty="0">
                <a:highlight>
                  <a:srgbClr val="FFFF00"/>
                </a:highlight>
              </a:rPr>
              <a:t>Local school districts</a:t>
            </a:r>
          </a:p>
          <a:p>
            <a:r>
              <a:rPr lang="en-US" dirty="0"/>
              <a:t>U.S. Department of Labor</a:t>
            </a:r>
          </a:p>
          <a:p>
            <a:r>
              <a:rPr lang="en-US" dirty="0"/>
              <a:t>U.S. Department of Education</a:t>
            </a:r>
          </a:p>
        </p:txBody>
      </p:sp>
    </p:spTree>
    <p:extLst>
      <p:ext uri="{BB962C8B-B14F-4D97-AF65-F5344CB8AC3E}">
        <p14:creationId xmlns:p14="http://schemas.microsoft.com/office/powerpoint/2010/main" val="206443629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6C1D81-58BD-6868-07B6-49A78546008E}"/>
              </a:ext>
            </a:extLst>
          </p:cNvPr>
          <p:cNvSpPr>
            <a:spLocks noGrp="1"/>
          </p:cNvSpPr>
          <p:nvPr>
            <p:ph type="title"/>
          </p:nvPr>
        </p:nvSpPr>
        <p:spPr/>
        <p:txBody>
          <a:bodyPr/>
          <a:lstStyle/>
          <a:p>
            <a:r>
              <a:rPr lang="en-US" sz="4000" dirty="0"/>
              <a:t>Consolidation and Oversight Improvements</a:t>
            </a:r>
          </a:p>
        </p:txBody>
      </p:sp>
      <p:sp>
        <p:nvSpPr>
          <p:cNvPr id="5" name="Content Placeholder 4">
            <a:extLst>
              <a:ext uri="{FF2B5EF4-FFF2-40B4-BE49-F238E27FC236}">
                <a16:creationId xmlns:a16="http://schemas.microsoft.com/office/drawing/2014/main" id="{4679D793-5AAD-06AE-1895-9B9631B2EC48}"/>
              </a:ext>
            </a:extLst>
          </p:cNvPr>
          <p:cNvSpPr>
            <a:spLocks noGrp="1"/>
          </p:cNvSpPr>
          <p:nvPr>
            <p:ph idx="1"/>
          </p:nvPr>
        </p:nvSpPr>
        <p:spPr>
          <a:xfrm>
            <a:off x="457198" y="1323703"/>
            <a:ext cx="11394140" cy="4859814"/>
          </a:xfrm>
        </p:spPr>
        <p:txBody>
          <a:bodyPr/>
          <a:lstStyle/>
          <a:p>
            <a:r>
              <a:rPr lang="en-US" sz="2000" dirty="0"/>
              <a:t>OESC is now the single point of accountability for all WIOA funds and programs in Oklahoma (5 of the 7 federal workforce programs are at OESC)</a:t>
            </a:r>
          </a:p>
          <a:p>
            <a:pPr lvl="2"/>
            <a:r>
              <a:rPr lang="en-US" sz="2000" dirty="0"/>
              <a:t>OESC has overhauled the Governor’s Council on Workforce and Economic Development</a:t>
            </a:r>
          </a:p>
          <a:p>
            <a:pPr lvl="2"/>
            <a:r>
              <a:rPr lang="en-US" sz="2000" dirty="0"/>
              <a:t>OESC has been convening all core partner agencies with each local workforce board in the State every month for the last 3 years</a:t>
            </a:r>
          </a:p>
          <a:p>
            <a:r>
              <a:rPr lang="en-US" sz="2000" dirty="0"/>
              <a:t>Purpose of collaboration is to facilitate better teamwork across agency lines, for joint project planning, data sharing, and more integrated service to Oklahoma industries and people</a:t>
            </a:r>
          </a:p>
          <a:p>
            <a:pPr lvl="2">
              <a:spcBef>
                <a:spcPts val="0"/>
              </a:spcBef>
              <a:defRPr/>
            </a:pPr>
            <a:r>
              <a:rPr lang="en-US" sz="2000" dirty="0"/>
              <a:t>Partners in 2025:</a:t>
            </a:r>
          </a:p>
          <a:p>
            <a:pPr lvl="4">
              <a:spcBef>
                <a:spcPts val="0"/>
              </a:spcBef>
              <a:defRPr/>
            </a:pPr>
            <a:r>
              <a:rPr lang="en-US" sz="2000" dirty="0"/>
              <a:t>Commerce, DHS, Libraries, Goodwill, WorkReady, SDE, SWODA, Oklahoma Workforce Commission, Governor’s Council on Workforce and Economic Development, State Regents for Higher Education, Job Corp, Tribal Partners, and key legislators such as Chairman Brian Hill</a:t>
            </a:r>
          </a:p>
          <a:p>
            <a:endParaRPr lang="en-US" sz="2000" dirty="0"/>
          </a:p>
          <a:p>
            <a:pPr lvl="3"/>
            <a:endParaRPr lang="en-US" sz="2000" dirty="0"/>
          </a:p>
        </p:txBody>
      </p:sp>
    </p:spTree>
    <p:extLst>
      <p:ext uri="{BB962C8B-B14F-4D97-AF65-F5344CB8AC3E}">
        <p14:creationId xmlns:p14="http://schemas.microsoft.com/office/powerpoint/2010/main" val="2009024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DD3C8-5B90-FA12-B0D0-5B895189548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75243D-57BF-2CA9-63E3-3D5FAC440AE8}"/>
              </a:ext>
            </a:extLst>
          </p:cNvPr>
          <p:cNvSpPr>
            <a:spLocks noGrp="1"/>
          </p:cNvSpPr>
          <p:nvPr>
            <p:ph type="title"/>
          </p:nvPr>
        </p:nvSpPr>
        <p:spPr/>
        <p:txBody>
          <a:bodyPr/>
          <a:lstStyle/>
          <a:p>
            <a:r>
              <a:rPr lang="en-US" sz="4000" dirty="0"/>
              <a:t>Consolidation and Oversight Improvements</a:t>
            </a:r>
          </a:p>
        </p:txBody>
      </p:sp>
      <p:sp>
        <p:nvSpPr>
          <p:cNvPr id="5" name="Content Placeholder 4">
            <a:extLst>
              <a:ext uri="{FF2B5EF4-FFF2-40B4-BE49-F238E27FC236}">
                <a16:creationId xmlns:a16="http://schemas.microsoft.com/office/drawing/2014/main" id="{EC0CE631-5084-E2E1-E046-475A0D9687D7}"/>
              </a:ext>
            </a:extLst>
          </p:cNvPr>
          <p:cNvSpPr>
            <a:spLocks noGrp="1"/>
          </p:cNvSpPr>
          <p:nvPr>
            <p:ph idx="1"/>
          </p:nvPr>
        </p:nvSpPr>
        <p:spPr>
          <a:xfrm>
            <a:off x="457198" y="1323703"/>
            <a:ext cx="10271157" cy="4859814"/>
          </a:xfrm>
        </p:spPr>
        <p:txBody>
          <a:bodyPr/>
          <a:lstStyle/>
          <a:p>
            <a:pPr marL="0" indent="0">
              <a:buNone/>
            </a:pPr>
            <a:r>
              <a:rPr lang="en-US" sz="2000" b="1" u="sng" dirty="0"/>
              <a:t>Goals of consolidation and improved oversight:</a:t>
            </a:r>
          </a:p>
          <a:p>
            <a:pPr lvl="3"/>
            <a:r>
              <a:rPr lang="en-US" sz="2000" dirty="0"/>
              <a:t>Reduced administrative burden at local and State level</a:t>
            </a:r>
          </a:p>
          <a:p>
            <a:pPr lvl="3"/>
            <a:r>
              <a:rPr lang="en-US" sz="2000" dirty="0"/>
              <a:t>Deconstruction of siloed programs</a:t>
            </a:r>
          </a:p>
          <a:p>
            <a:pPr lvl="3"/>
            <a:r>
              <a:rPr lang="en-US" sz="2000" dirty="0"/>
              <a:t>Co-located and integrated service delivery</a:t>
            </a:r>
          </a:p>
          <a:p>
            <a:pPr lvl="3"/>
            <a:r>
              <a:rPr lang="en-US" sz="2000" i="1" dirty="0">
                <a:highlight>
                  <a:srgbClr val="FFFF00"/>
                </a:highlight>
              </a:rPr>
              <a:t>Local users’ design</a:t>
            </a:r>
            <a:r>
              <a:rPr lang="en-US" sz="2000" dirty="0"/>
              <a:t>, rather than federal agency’s design</a:t>
            </a:r>
          </a:p>
          <a:p>
            <a:pPr lvl="3"/>
            <a:r>
              <a:rPr lang="en-US" sz="2000" dirty="0"/>
              <a:t>Universal intake and data dashboard across participating agencies</a:t>
            </a:r>
          </a:p>
          <a:p>
            <a:pPr lvl="3"/>
            <a:r>
              <a:rPr lang="en-US" sz="2000" dirty="0"/>
              <a:t>Increased employer access to skilled workers and free resources</a:t>
            </a:r>
          </a:p>
          <a:p>
            <a:pPr lvl="3"/>
            <a:r>
              <a:rPr lang="en-US" sz="2000" dirty="0"/>
              <a:t>Facilitated career pathways and registered apprenticeships for job seekers</a:t>
            </a:r>
          </a:p>
          <a:p>
            <a:pPr lvl="3"/>
            <a:r>
              <a:rPr lang="en-US" sz="2000" dirty="0"/>
              <a:t>Fostered community and industry partnerships to create rising tides</a:t>
            </a:r>
          </a:p>
        </p:txBody>
      </p:sp>
    </p:spTree>
    <p:extLst>
      <p:ext uri="{BB962C8B-B14F-4D97-AF65-F5344CB8AC3E}">
        <p14:creationId xmlns:p14="http://schemas.microsoft.com/office/powerpoint/2010/main" val="2045970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F08BC-B881-6C07-EFF4-C863AF4DBE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DE7C70-00D5-5461-66FA-FFBE7A4D73C7}"/>
              </a:ext>
            </a:extLst>
          </p:cNvPr>
          <p:cNvSpPr>
            <a:spLocks noGrp="1"/>
          </p:cNvSpPr>
          <p:nvPr>
            <p:ph type="title"/>
          </p:nvPr>
        </p:nvSpPr>
        <p:spPr/>
        <p:txBody>
          <a:bodyPr/>
          <a:lstStyle/>
          <a:p>
            <a:r>
              <a:rPr lang="en-US" sz="4000" dirty="0"/>
              <a:t>Comprehensive Partnership Sprint Sessions</a:t>
            </a:r>
          </a:p>
        </p:txBody>
      </p:sp>
      <p:sp>
        <p:nvSpPr>
          <p:cNvPr id="3" name="Content Placeholder 2">
            <a:extLst>
              <a:ext uri="{FF2B5EF4-FFF2-40B4-BE49-F238E27FC236}">
                <a16:creationId xmlns:a16="http://schemas.microsoft.com/office/drawing/2014/main" id="{74C5C6D1-5F61-C544-8820-DACCC41F138A}"/>
              </a:ext>
            </a:extLst>
          </p:cNvPr>
          <p:cNvSpPr>
            <a:spLocks noGrp="1"/>
          </p:cNvSpPr>
          <p:nvPr>
            <p:ph idx="1"/>
          </p:nvPr>
        </p:nvSpPr>
        <p:spPr>
          <a:xfrm>
            <a:off x="457199" y="1252604"/>
            <a:ext cx="11277601" cy="4480560"/>
          </a:xfrm>
        </p:spPr>
        <p:txBody>
          <a:bodyPr/>
          <a:lstStyle/>
          <a:p>
            <a:pPr lvl="2"/>
            <a:r>
              <a:rPr lang="en-US" sz="2000" dirty="0"/>
              <a:t>Approx. 20 workforce organizations represented in each planning session</a:t>
            </a:r>
          </a:p>
          <a:p>
            <a:pPr lvl="2"/>
            <a:r>
              <a:rPr lang="en-US" sz="2000" dirty="0"/>
              <a:t>All workforce agencies, local workforce boards, oversight bodies, and community partners</a:t>
            </a:r>
          </a:p>
          <a:p>
            <a:pPr lvl="2"/>
            <a:r>
              <a:rPr lang="en-US" sz="2000" dirty="0"/>
              <a:t>Joint planning for braided service delivery, physical co-location, regional strategic planning, local resource deployment, industry engagement, data capture and analytics, and legislation</a:t>
            </a:r>
          </a:p>
        </p:txBody>
      </p:sp>
      <p:sp>
        <p:nvSpPr>
          <p:cNvPr id="4" name="Slide Number Placeholder 3">
            <a:extLst>
              <a:ext uri="{FF2B5EF4-FFF2-40B4-BE49-F238E27FC236}">
                <a16:creationId xmlns:a16="http://schemas.microsoft.com/office/drawing/2014/main" id="{54BAE6A2-68C7-F6EA-D976-A96EADA12183}"/>
              </a:ext>
            </a:extLst>
          </p:cNvPr>
          <p:cNvSpPr>
            <a:spLocks noGrp="1"/>
          </p:cNvSpPr>
          <p:nvPr>
            <p:ph type="sldNum" sz="quarter" idx="12"/>
          </p:nvPr>
        </p:nvSpPr>
        <p:spPr/>
        <p:txBody>
          <a:bodyPr/>
          <a:lstStyle/>
          <a:p>
            <a:fld id="{DB7DDC46-2E90-8640-BEFE-F54DCCD857ED}" type="slidenum">
              <a:rPr lang="en-US" smtClean="0"/>
              <a:t>14</a:t>
            </a:fld>
            <a:endParaRPr lang="en-US" dirty="0"/>
          </a:p>
        </p:txBody>
      </p:sp>
      <p:graphicFrame>
        <p:nvGraphicFramePr>
          <p:cNvPr id="5" name="Chart 4">
            <a:extLst>
              <a:ext uri="{FF2B5EF4-FFF2-40B4-BE49-F238E27FC236}">
                <a16:creationId xmlns:a16="http://schemas.microsoft.com/office/drawing/2014/main" id="{B4C6ED1C-38A8-7BC1-4511-7CB531A1686D}"/>
              </a:ext>
            </a:extLst>
          </p:cNvPr>
          <p:cNvGraphicFramePr>
            <a:graphicFrameLocks/>
          </p:cNvGraphicFramePr>
          <p:nvPr/>
        </p:nvGraphicFramePr>
        <p:xfrm>
          <a:off x="457197" y="2993571"/>
          <a:ext cx="5050973" cy="33850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300DDA27-B5A0-494C-0501-D27E42947828}"/>
              </a:ext>
            </a:extLst>
          </p:cNvPr>
          <p:cNvGraphicFramePr>
            <a:graphicFrameLocks/>
          </p:cNvGraphicFramePr>
          <p:nvPr/>
        </p:nvGraphicFramePr>
        <p:xfrm>
          <a:off x="6368143" y="2993571"/>
          <a:ext cx="5236029" cy="33850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03674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F142-F2F7-F385-4B9D-40F8B78B2FB8}"/>
              </a:ext>
            </a:extLst>
          </p:cNvPr>
          <p:cNvSpPr>
            <a:spLocks noGrp="1"/>
          </p:cNvSpPr>
          <p:nvPr>
            <p:ph type="title"/>
          </p:nvPr>
        </p:nvSpPr>
        <p:spPr/>
        <p:txBody>
          <a:bodyPr/>
          <a:lstStyle/>
          <a:p>
            <a:r>
              <a:rPr lang="en-US" sz="4000" dirty="0"/>
              <a:t>Partner Commitments to 4 Pilot Sites</a:t>
            </a:r>
          </a:p>
        </p:txBody>
      </p:sp>
      <p:sp>
        <p:nvSpPr>
          <p:cNvPr id="3" name="Content Placeholder 2">
            <a:extLst>
              <a:ext uri="{FF2B5EF4-FFF2-40B4-BE49-F238E27FC236}">
                <a16:creationId xmlns:a16="http://schemas.microsoft.com/office/drawing/2014/main" id="{C38FAFFA-BBCB-87C5-192C-8BE8FE084BE5}"/>
              </a:ext>
            </a:extLst>
          </p:cNvPr>
          <p:cNvSpPr>
            <a:spLocks noGrp="1"/>
          </p:cNvSpPr>
          <p:nvPr>
            <p:ph idx="1"/>
          </p:nvPr>
        </p:nvSpPr>
        <p:spPr>
          <a:xfrm>
            <a:off x="457199" y="1149789"/>
            <a:ext cx="11394141" cy="5427123"/>
          </a:xfrm>
        </p:spPr>
        <p:txBody>
          <a:bodyPr/>
          <a:lstStyle/>
          <a:p>
            <a:r>
              <a:rPr lang="en-US" sz="1800" dirty="0"/>
              <a:t>OESC </a:t>
            </a:r>
          </a:p>
          <a:p>
            <a:r>
              <a:rPr lang="en-US" sz="1800" dirty="0"/>
              <a:t>Career Tech</a:t>
            </a:r>
          </a:p>
          <a:p>
            <a:r>
              <a:rPr lang="en-US" sz="1800" dirty="0"/>
              <a:t>State Regents for Higher Education</a:t>
            </a:r>
          </a:p>
          <a:p>
            <a:r>
              <a:rPr lang="en-US" sz="1800" dirty="0"/>
              <a:t>All 5 Local Workforce Development Boards</a:t>
            </a:r>
          </a:p>
          <a:p>
            <a:r>
              <a:rPr lang="en-US" sz="1800" dirty="0"/>
              <a:t>Tribal Nations </a:t>
            </a:r>
          </a:p>
          <a:p>
            <a:r>
              <a:rPr lang="en-US" sz="1800" dirty="0"/>
              <a:t>Department of Rehabilitative Services</a:t>
            </a:r>
          </a:p>
          <a:p>
            <a:r>
              <a:rPr lang="en-US" sz="1800" dirty="0"/>
              <a:t>Department of Human Services</a:t>
            </a:r>
          </a:p>
          <a:p>
            <a:r>
              <a:rPr lang="en-US" sz="1800" dirty="0"/>
              <a:t>Oklahoma Workforce Commission</a:t>
            </a:r>
          </a:p>
          <a:p>
            <a:r>
              <a:rPr lang="en-US" sz="1800" dirty="0"/>
              <a:t>Job Corp</a:t>
            </a:r>
          </a:p>
          <a:p>
            <a:r>
              <a:rPr lang="en-US" sz="1800" dirty="0"/>
              <a:t>WorkReady</a:t>
            </a:r>
          </a:p>
          <a:p>
            <a:r>
              <a:rPr lang="en-US" sz="1800" dirty="0"/>
              <a:t>Library Systems</a:t>
            </a:r>
          </a:p>
          <a:p>
            <a:r>
              <a:rPr lang="en-US" sz="1800" dirty="0"/>
              <a:t>Department of Education K-12</a:t>
            </a:r>
          </a:p>
          <a:p>
            <a:r>
              <a:rPr lang="en-US" sz="1800" dirty="0"/>
              <a:t>Department of Commerce</a:t>
            </a:r>
          </a:p>
          <a:p>
            <a:r>
              <a:rPr lang="en-US" sz="1800" dirty="0"/>
              <a:t>Economic Development Associations</a:t>
            </a:r>
          </a:p>
        </p:txBody>
      </p:sp>
      <p:sp>
        <p:nvSpPr>
          <p:cNvPr id="4" name="Slide Number Placeholder 3">
            <a:extLst>
              <a:ext uri="{FF2B5EF4-FFF2-40B4-BE49-F238E27FC236}">
                <a16:creationId xmlns:a16="http://schemas.microsoft.com/office/drawing/2014/main" id="{DF48983A-01B4-D3B0-CF6D-6E85888D47A3}"/>
              </a:ext>
            </a:extLst>
          </p:cNvPr>
          <p:cNvSpPr>
            <a:spLocks noGrp="1"/>
          </p:cNvSpPr>
          <p:nvPr>
            <p:ph type="sldNum" sz="quarter" idx="12"/>
          </p:nvPr>
        </p:nvSpPr>
        <p:spPr/>
        <p:txBody>
          <a:bodyPr/>
          <a:lstStyle/>
          <a:p>
            <a:fld id="{DB7DDC46-2E90-8640-BEFE-F54DCCD857ED}" type="slidenum">
              <a:rPr lang="en-US" smtClean="0"/>
              <a:t>15</a:t>
            </a:fld>
            <a:endParaRPr lang="en-US" dirty="0"/>
          </a:p>
        </p:txBody>
      </p:sp>
      <p:pic>
        <p:nvPicPr>
          <p:cNvPr id="6" name="Picture 2" descr="A picture containing outdoor&#10;&#10;AI-generated content may be incorrect.">
            <a:extLst>
              <a:ext uri="{FF2B5EF4-FFF2-40B4-BE49-F238E27FC236}">
                <a16:creationId xmlns:a16="http://schemas.microsoft.com/office/drawing/2014/main" id="{2772E49D-69D2-05BF-0BE4-E84F05D02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6507" y="1092628"/>
            <a:ext cx="3904131" cy="5445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59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56D3C-2F63-6E00-095E-1E5795B2457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44D85D-9B1C-E874-4FC8-2491E8A9126F}"/>
              </a:ext>
            </a:extLst>
          </p:cNvPr>
          <p:cNvSpPr>
            <a:spLocks noGrp="1"/>
          </p:cNvSpPr>
          <p:nvPr>
            <p:ph type="sldNum" sz="quarter" idx="12"/>
          </p:nvPr>
        </p:nvSpPr>
        <p:spPr/>
        <p:txBody>
          <a:bodyPr/>
          <a:lstStyle/>
          <a:p>
            <a:fld id="{DB7DDC46-2E90-8640-BEFE-F54DCCD857ED}" type="slidenum">
              <a:rPr lang="en-US" smtClean="0"/>
              <a:pPr/>
              <a:t>16</a:t>
            </a:fld>
            <a:endParaRPr lang="en-US" dirty="0"/>
          </a:p>
        </p:txBody>
      </p:sp>
      <p:sp>
        <p:nvSpPr>
          <p:cNvPr id="3" name="Text Placeholder 2">
            <a:extLst>
              <a:ext uri="{FF2B5EF4-FFF2-40B4-BE49-F238E27FC236}">
                <a16:creationId xmlns:a16="http://schemas.microsoft.com/office/drawing/2014/main" id="{C04BCA15-1E1B-34C7-44A0-D622A9AA102D}"/>
              </a:ext>
            </a:extLst>
          </p:cNvPr>
          <p:cNvSpPr>
            <a:spLocks noGrp="1"/>
          </p:cNvSpPr>
          <p:nvPr>
            <p:ph type="body" sz="quarter" idx="14"/>
          </p:nvPr>
        </p:nvSpPr>
        <p:spPr>
          <a:xfrm>
            <a:off x="348343" y="2245259"/>
            <a:ext cx="11502345" cy="3604679"/>
          </a:xfrm>
        </p:spPr>
        <p:txBody>
          <a:bodyPr/>
          <a:lstStyle/>
          <a:p>
            <a:r>
              <a:rPr lang="en-US" sz="4400" dirty="0"/>
              <a:t>Oklahoma’s next steps represent an unprecedented opportunity to build a national model for workforce and economic development… but accountability is key to operating the supply chain correctly.</a:t>
            </a:r>
          </a:p>
        </p:txBody>
      </p:sp>
    </p:spTree>
    <p:extLst>
      <p:ext uri="{BB962C8B-B14F-4D97-AF65-F5344CB8AC3E}">
        <p14:creationId xmlns:p14="http://schemas.microsoft.com/office/powerpoint/2010/main" val="1443893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B09B35-E025-4766-AC48-45C10BBF9F12}"/>
              </a:ext>
            </a:extLst>
          </p:cNvPr>
          <p:cNvSpPr>
            <a:spLocks noGrp="1"/>
          </p:cNvSpPr>
          <p:nvPr>
            <p:ph type="title"/>
          </p:nvPr>
        </p:nvSpPr>
        <p:spPr>
          <a:xfrm>
            <a:off x="457199" y="2794715"/>
            <a:ext cx="6600424" cy="1983346"/>
          </a:xfrm>
        </p:spPr>
        <p:txBody>
          <a:bodyPr/>
          <a:lstStyle/>
          <a:p>
            <a:r>
              <a:rPr lang="en-US" sz="5400" dirty="0"/>
              <a:t>Questions?</a:t>
            </a:r>
          </a:p>
        </p:txBody>
      </p:sp>
      <p:sp>
        <p:nvSpPr>
          <p:cNvPr id="4" name="Slide Number Placeholder 3">
            <a:extLst>
              <a:ext uri="{FF2B5EF4-FFF2-40B4-BE49-F238E27FC236}">
                <a16:creationId xmlns:a16="http://schemas.microsoft.com/office/drawing/2014/main" id="{0149B985-7D01-4A1A-A68E-1D53DBE10D36}"/>
              </a:ext>
            </a:extLst>
          </p:cNvPr>
          <p:cNvSpPr>
            <a:spLocks noGrp="1"/>
          </p:cNvSpPr>
          <p:nvPr>
            <p:ph type="sldNum" sz="quarter" idx="12"/>
          </p:nvPr>
        </p:nvSpPr>
        <p:spPr/>
        <p:txBody>
          <a:bodyPr/>
          <a:lstStyle/>
          <a:p>
            <a:fld id="{DB7DDC46-2E90-8640-BEFE-F54DCCD857ED}" type="slidenum">
              <a:rPr lang="en-US" smtClean="0"/>
              <a:pPr/>
              <a:t>17</a:t>
            </a:fld>
            <a:endParaRPr lang="en-US"/>
          </a:p>
        </p:txBody>
      </p:sp>
    </p:spTree>
    <p:extLst>
      <p:ext uri="{BB962C8B-B14F-4D97-AF65-F5344CB8AC3E}">
        <p14:creationId xmlns:p14="http://schemas.microsoft.com/office/powerpoint/2010/main" val="2703477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E3E3965-0ACA-0689-467E-5EB708EA71A6}"/>
              </a:ext>
            </a:extLst>
          </p:cNvPr>
          <p:cNvSpPr>
            <a:spLocks noGrp="1"/>
          </p:cNvSpPr>
          <p:nvPr>
            <p:ph type="body" sz="quarter" idx="14"/>
          </p:nvPr>
        </p:nvSpPr>
        <p:spPr>
          <a:xfrm>
            <a:off x="399255" y="2571185"/>
            <a:ext cx="11393490" cy="2844187"/>
          </a:xfrm>
        </p:spPr>
        <p:txBody>
          <a:bodyPr/>
          <a:lstStyle/>
          <a:p>
            <a:r>
              <a:rPr lang="en-US" sz="4000" dirty="0"/>
              <a:t>OESC connects Oklahomans to the workforce through reliable and innovative services for a more prosperous Oklahoma.</a:t>
            </a:r>
          </a:p>
        </p:txBody>
      </p:sp>
      <p:sp>
        <p:nvSpPr>
          <p:cNvPr id="2" name="Footer Placeholder 1">
            <a:extLst>
              <a:ext uri="{FF2B5EF4-FFF2-40B4-BE49-F238E27FC236}">
                <a16:creationId xmlns:a16="http://schemas.microsoft.com/office/drawing/2014/main" id="{A0F0D9EF-622E-11BB-ED23-F473C13BE1CF}"/>
              </a:ext>
            </a:extLst>
          </p:cNvPr>
          <p:cNvSpPr>
            <a:spLocks noGrp="1"/>
          </p:cNvSpPr>
          <p:nvPr>
            <p:ph type="ftr" sz="quarter" idx="15"/>
          </p:nvPr>
        </p:nvSpPr>
        <p:spPr/>
        <p:txBody>
          <a:bodyPr/>
          <a:lstStyle/>
          <a:p>
            <a:r>
              <a:rPr lang="en-US" dirty="0"/>
              <a:t>Grow Enid</a:t>
            </a:r>
          </a:p>
        </p:txBody>
      </p:sp>
    </p:spTree>
    <p:extLst>
      <p:ext uri="{BB962C8B-B14F-4D97-AF65-F5344CB8AC3E}">
        <p14:creationId xmlns:p14="http://schemas.microsoft.com/office/powerpoint/2010/main" val="3713922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6C1D81-58BD-6868-07B6-49A78546008E}"/>
              </a:ext>
            </a:extLst>
          </p:cNvPr>
          <p:cNvSpPr>
            <a:spLocks noGrp="1"/>
          </p:cNvSpPr>
          <p:nvPr>
            <p:ph type="title"/>
          </p:nvPr>
        </p:nvSpPr>
        <p:spPr/>
        <p:txBody>
          <a:bodyPr/>
          <a:lstStyle/>
          <a:p>
            <a:r>
              <a:rPr lang="en-US" sz="4000" dirty="0"/>
              <a:t>Employer Services</a:t>
            </a:r>
          </a:p>
        </p:txBody>
      </p:sp>
      <p:sp>
        <p:nvSpPr>
          <p:cNvPr id="5" name="Content Placeholder 4">
            <a:extLst>
              <a:ext uri="{FF2B5EF4-FFF2-40B4-BE49-F238E27FC236}">
                <a16:creationId xmlns:a16="http://schemas.microsoft.com/office/drawing/2014/main" id="{4679D793-5AAD-06AE-1895-9B9631B2EC48}"/>
              </a:ext>
            </a:extLst>
          </p:cNvPr>
          <p:cNvSpPr>
            <a:spLocks noGrp="1"/>
          </p:cNvSpPr>
          <p:nvPr>
            <p:ph idx="1"/>
          </p:nvPr>
        </p:nvSpPr>
        <p:spPr>
          <a:xfrm>
            <a:off x="457200" y="1339913"/>
            <a:ext cx="5273040" cy="4853068"/>
          </a:xfrm>
        </p:spPr>
        <p:txBody>
          <a:bodyPr/>
          <a:lstStyle/>
          <a:p>
            <a:pPr marL="0" indent="0">
              <a:buNone/>
            </a:pPr>
            <a:r>
              <a:rPr lang="en-US" sz="1800" b="1" dirty="0"/>
              <a:t>Recruitment</a:t>
            </a:r>
          </a:p>
          <a:p>
            <a:pPr lvl="1"/>
            <a:r>
              <a:rPr lang="en-US" dirty="0"/>
              <a:t>OESC field offices work with local employers</a:t>
            </a:r>
          </a:p>
          <a:p>
            <a:pPr lvl="2"/>
            <a:r>
              <a:rPr lang="en-US" dirty="0"/>
              <a:t>write job announcements/descriptions</a:t>
            </a:r>
          </a:p>
          <a:p>
            <a:pPr lvl="2"/>
            <a:r>
              <a:rPr lang="en-US" dirty="0"/>
              <a:t>screen and send candidates</a:t>
            </a:r>
          </a:p>
          <a:p>
            <a:pPr lvl="2"/>
            <a:r>
              <a:rPr lang="en-US" dirty="0"/>
              <a:t>host local hiring events</a:t>
            </a:r>
          </a:p>
          <a:p>
            <a:pPr lvl="2"/>
            <a:r>
              <a:rPr lang="en-US" dirty="0"/>
              <a:t>provide space for interviews and orientations</a:t>
            </a:r>
          </a:p>
          <a:p>
            <a:pPr marL="0" indent="0">
              <a:buNone/>
            </a:pPr>
            <a:r>
              <a:rPr lang="en-US" sz="1800" b="1" dirty="0"/>
              <a:t>Hiring Incentives</a:t>
            </a:r>
          </a:p>
          <a:p>
            <a:pPr lvl="1"/>
            <a:r>
              <a:rPr lang="en-US" dirty="0"/>
              <a:t>Work Opportunity Tax Credit and Federal Bonding programs, to incentivize hiring certain target populations or demographics</a:t>
            </a:r>
          </a:p>
          <a:p>
            <a:pPr marL="0" indent="0">
              <a:buNone/>
            </a:pPr>
            <a:r>
              <a:rPr lang="en-US" sz="1800" b="1" dirty="0"/>
              <a:t>Research and Economic Statistics</a:t>
            </a:r>
          </a:p>
          <a:p>
            <a:pPr lvl="1"/>
            <a:r>
              <a:rPr lang="en-US" dirty="0"/>
              <a:t>OESC publishes industry data to inform businesses of economic conditions statewide, by county, and by metro area</a:t>
            </a:r>
          </a:p>
        </p:txBody>
      </p:sp>
      <p:sp>
        <p:nvSpPr>
          <p:cNvPr id="3" name="Footer Placeholder 2">
            <a:extLst>
              <a:ext uri="{FF2B5EF4-FFF2-40B4-BE49-F238E27FC236}">
                <a16:creationId xmlns:a16="http://schemas.microsoft.com/office/drawing/2014/main" id="{1E8934C0-DF71-A169-CEB4-63601CF31D45}"/>
              </a:ext>
            </a:extLst>
          </p:cNvPr>
          <p:cNvSpPr>
            <a:spLocks noGrp="1"/>
          </p:cNvSpPr>
          <p:nvPr>
            <p:ph type="ftr" sz="quarter" idx="13"/>
          </p:nvPr>
        </p:nvSpPr>
        <p:spPr/>
        <p:txBody>
          <a:bodyPr/>
          <a:lstStyle/>
          <a:p>
            <a:r>
              <a:rPr lang="en-US" dirty="0"/>
              <a:t>Grow Enid</a:t>
            </a:r>
          </a:p>
        </p:txBody>
      </p:sp>
      <p:pic>
        <p:nvPicPr>
          <p:cNvPr id="2052" name="Picture 4">
            <a:extLst>
              <a:ext uri="{FF2B5EF4-FFF2-40B4-BE49-F238E27FC236}">
                <a16:creationId xmlns:a16="http://schemas.microsoft.com/office/drawing/2014/main" id="{792F3770-1174-D335-2C97-78CF70FE7A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6167" y="0"/>
            <a:ext cx="63035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9701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6C1D81-58BD-6868-07B6-49A78546008E}"/>
              </a:ext>
            </a:extLst>
          </p:cNvPr>
          <p:cNvSpPr>
            <a:spLocks noGrp="1"/>
          </p:cNvSpPr>
          <p:nvPr>
            <p:ph type="title"/>
          </p:nvPr>
        </p:nvSpPr>
        <p:spPr/>
        <p:txBody>
          <a:bodyPr/>
          <a:lstStyle/>
          <a:p>
            <a:r>
              <a:rPr lang="en-US" sz="4000" dirty="0"/>
              <a:t>Individual Services</a:t>
            </a:r>
          </a:p>
        </p:txBody>
      </p:sp>
      <p:sp>
        <p:nvSpPr>
          <p:cNvPr id="5" name="Content Placeholder 4">
            <a:extLst>
              <a:ext uri="{FF2B5EF4-FFF2-40B4-BE49-F238E27FC236}">
                <a16:creationId xmlns:a16="http://schemas.microsoft.com/office/drawing/2014/main" id="{4679D793-5AAD-06AE-1895-9B9631B2EC48}"/>
              </a:ext>
            </a:extLst>
          </p:cNvPr>
          <p:cNvSpPr>
            <a:spLocks noGrp="1"/>
          </p:cNvSpPr>
          <p:nvPr>
            <p:ph idx="1"/>
          </p:nvPr>
        </p:nvSpPr>
        <p:spPr>
          <a:xfrm>
            <a:off x="457199" y="1323703"/>
            <a:ext cx="6770915" cy="4869278"/>
          </a:xfrm>
        </p:spPr>
        <p:txBody>
          <a:bodyPr/>
          <a:lstStyle/>
          <a:p>
            <a:pPr marL="0" indent="0">
              <a:buNone/>
            </a:pPr>
            <a:r>
              <a:rPr lang="en-US" sz="1800" b="1" dirty="0"/>
              <a:t>Employment Services</a:t>
            </a:r>
          </a:p>
          <a:p>
            <a:pPr lvl="1"/>
            <a:r>
              <a:rPr lang="en-US" dirty="0"/>
              <a:t>Resume and job search assistance, mock interviews, case management, job and resource fairs, to help individuals secure employment</a:t>
            </a:r>
          </a:p>
          <a:p>
            <a:pPr marL="0" indent="0">
              <a:buNone/>
            </a:pPr>
            <a:r>
              <a:rPr lang="en-US" sz="1800" b="1" dirty="0"/>
              <a:t>Veterans Services</a:t>
            </a:r>
          </a:p>
          <a:p>
            <a:pPr lvl="1"/>
            <a:r>
              <a:rPr lang="en-US" dirty="0"/>
              <a:t>Case managers work with veterans and the employer community to make targeted connections for filling available jobs</a:t>
            </a:r>
            <a:endParaRPr lang="en-US" b="1" dirty="0"/>
          </a:p>
          <a:p>
            <a:pPr marL="0" indent="0">
              <a:buNone/>
            </a:pPr>
            <a:r>
              <a:rPr lang="en-US" sz="1800" b="1" dirty="0"/>
              <a:t>Unemployment Insurance</a:t>
            </a:r>
          </a:p>
          <a:p>
            <a:pPr lvl="1"/>
            <a:r>
              <a:rPr lang="en-US" dirty="0"/>
              <a:t>Individuals who lose work may be eligible for unemployment insurance compensation while they search for new work</a:t>
            </a:r>
          </a:p>
        </p:txBody>
      </p:sp>
      <p:sp>
        <p:nvSpPr>
          <p:cNvPr id="3" name="Footer Placeholder 2">
            <a:extLst>
              <a:ext uri="{FF2B5EF4-FFF2-40B4-BE49-F238E27FC236}">
                <a16:creationId xmlns:a16="http://schemas.microsoft.com/office/drawing/2014/main" id="{1E8934C0-DF71-A169-CEB4-63601CF31D45}"/>
              </a:ext>
            </a:extLst>
          </p:cNvPr>
          <p:cNvSpPr>
            <a:spLocks noGrp="1"/>
          </p:cNvSpPr>
          <p:nvPr>
            <p:ph type="ftr" sz="quarter" idx="13"/>
          </p:nvPr>
        </p:nvSpPr>
        <p:spPr/>
        <p:txBody>
          <a:bodyPr/>
          <a:lstStyle/>
          <a:p>
            <a:r>
              <a:rPr lang="en-US" dirty="0"/>
              <a:t>Grow Enid</a:t>
            </a:r>
          </a:p>
        </p:txBody>
      </p:sp>
      <p:pic>
        <p:nvPicPr>
          <p:cNvPr id="11" name="Picture 10">
            <a:extLst>
              <a:ext uri="{FF2B5EF4-FFF2-40B4-BE49-F238E27FC236}">
                <a16:creationId xmlns:a16="http://schemas.microsoft.com/office/drawing/2014/main" id="{1ED95E2E-34F0-8B1B-B493-58F5EA453604}"/>
              </a:ext>
            </a:extLst>
          </p:cNvPr>
          <p:cNvPicPr>
            <a:picLocks noChangeAspect="1"/>
          </p:cNvPicPr>
          <p:nvPr/>
        </p:nvPicPr>
        <p:blipFill rotWithShape="1">
          <a:blip r:embed="rId2"/>
          <a:srcRect l="16187" r="16187"/>
          <a:stretch/>
        </p:blipFill>
        <p:spPr>
          <a:xfrm>
            <a:off x="7395755" y="1438198"/>
            <a:ext cx="3923211" cy="3923211"/>
          </a:xfrm>
          <a:prstGeom prst="ellipse">
            <a:avLst/>
          </a:prstGeom>
        </p:spPr>
      </p:pic>
    </p:spTree>
    <p:extLst>
      <p:ext uri="{BB962C8B-B14F-4D97-AF65-F5344CB8AC3E}">
        <p14:creationId xmlns:p14="http://schemas.microsoft.com/office/powerpoint/2010/main" val="1266854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B6812-0257-E2B9-F2DC-24DECA3924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00A024B-F2D3-4339-B806-36CD33EC5D56}"/>
              </a:ext>
            </a:extLst>
          </p:cNvPr>
          <p:cNvSpPr>
            <a:spLocks noGrp="1"/>
          </p:cNvSpPr>
          <p:nvPr>
            <p:ph type="title"/>
          </p:nvPr>
        </p:nvSpPr>
        <p:spPr/>
        <p:txBody>
          <a:bodyPr/>
          <a:lstStyle/>
          <a:p>
            <a:r>
              <a:rPr lang="en-US" sz="4000" dirty="0"/>
              <a:t>Recent Wins</a:t>
            </a:r>
          </a:p>
        </p:txBody>
      </p:sp>
      <p:sp>
        <p:nvSpPr>
          <p:cNvPr id="5" name="Content Placeholder 4">
            <a:extLst>
              <a:ext uri="{FF2B5EF4-FFF2-40B4-BE49-F238E27FC236}">
                <a16:creationId xmlns:a16="http://schemas.microsoft.com/office/drawing/2014/main" id="{022D8D66-FCD1-BEFF-148C-BAF1E6789C51}"/>
              </a:ext>
            </a:extLst>
          </p:cNvPr>
          <p:cNvSpPr>
            <a:spLocks noGrp="1"/>
          </p:cNvSpPr>
          <p:nvPr>
            <p:ph idx="1"/>
          </p:nvPr>
        </p:nvSpPr>
        <p:spPr>
          <a:xfrm>
            <a:off x="326568" y="1339913"/>
            <a:ext cx="5273040" cy="4853068"/>
          </a:xfrm>
        </p:spPr>
        <p:txBody>
          <a:bodyPr/>
          <a:lstStyle/>
          <a:p>
            <a:pPr marL="0" indent="0">
              <a:buNone/>
            </a:pPr>
            <a:r>
              <a:rPr lang="en-US" sz="1800" b="1" dirty="0"/>
              <a:t>New Mobile Units Launched!</a:t>
            </a:r>
          </a:p>
          <a:p>
            <a:pPr lvl="1"/>
            <a:r>
              <a:rPr lang="en-US" dirty="0"/>
              <a:t>OESC secured a federal grant to procure 4 new trucks and trailers to deploy in response to natural disasters and other significant employment events</a:t>
            </a:r>
          </a:p>
          <a:p>
            <a:pPr marL="0" indent="0">
              <a:buNone/>
            </a:pPr>
            <a:r>
              <a:rPr lang="en-US" sz="1800" b="1" dirty="0"/>
              <a:t>Tax Decrease Legislation Passed</a:t>
            </a:r>
          </a:p>
          <a:p>
            <a:pPr lvl="1"/>
            <a:r>
              <a:rPr lang="en-US" dirty="0"/>
              <a:t>Largest ever decrease to the tax rate table, decrease to the taxable wage base benefitting all employers</a:t>
            </a:r>
          </a:p>
          <a:p>
            <a:pPr marL="0" indent="0">
              <a:buNone/>
            </a:pPr>
            <a:r>
              <a:rPr lang="en-US" sz="1800" b="1" dirty="0"/>
              <a:t>New Claimant Portal Launched!</a:t>
            </a:r>
          </a:p>
          <a:p>
            <a:pPr lvl="1"/>
            <a:r>
              <a:rPr lang="en-US" dirty="0"/>
              <a:t>Largest technology replacement in agency history, hard-launched statewide July 8, safeguards employer tax dollars against fraud and abuse</a:t>
            </a:r>
          </a:p>
          <a:p>
            <a:pPr marL="0" indent="0">
              <a:buNone/>
            </a:pPr>
            <a:r>
              <a:rPr lang="en-US" sz="1800" b="1" dirty="0"/>
              <a:t>Workforce System Advancement</a:t>
            </a:r>
          </a:p>
          <a:p>
            <a:pPr lvl="1"/>
            <a:r>
              <a:rPr lang="en-US" dirty="0"/>
              <a:t>Partnership vision casting, consolidations of workforce boards, workforce system redesign, expanded service impacts, reducing administrative costs at state and local levels, OK now ranks #1 nationally in many areas, Chair Gray and Trae both stepping into national roles</a:t>
            </a:r>
          </a:p>
        </p:txBody>
      </p:sp>
      <p:pic>
        <p:nvPicPr>
          <p:cNvPr id="1026" name="Picture 2" descr="Image">
            <a:extLst>
              <a:ext uri="{FF2B5EF4-FFF2-40B4-BE49-F238E27FC236}">
                <a16:creationId xmlns:a16="http://schemas.microsoft.com/office/drawing/2014/main" id="{5B4A9EF0-3D2C-F4A4-9808-20A377CDB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241" y="267226"/>
            <a:ext cx="6222274" cy="6323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69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80D1C-0824-4013-883B-6BD400488BA4}"/>
              </a:ext>
            </a:extLst>
          </p:cNvPr>
          <p:cNvSpPr>
            <a:spLocks noGrp="1"/>
          </p:cNvSpPr>
          <p:nvPr>
            <p:ph type="title"/>
          </p:nvPr>
        </p:nvSpPr>
        <p:spPr/>
        <p:txBody>
          <a:bodyPr/>
          <a:lstStyle/>
          <a:p>
            <a:pPr algn="ctr"/>
            <a:r>
              <a:rPr lang="en-US" sz="4000" dirty="0"/>
              <a:t>OESC operates 27 American Job Centers</a:t>
            </a:r>
            <a:endParaRPr lang="en-US" sz="4000" dirty="0">
              <a:solidFill>
                <a:schemeClr val="tx1"/>
              </a:solidFill>
            </a:endParaRPr>
          </a:p>
        </p:txBody>
      </p:sp>
      <p:pic>
        <p:nvPicPr>
          <p:cNvPr id="7" name="Content Placeholder 6">
            <a:extLst>
              <a:ext uri="{FF2B5EF4-FFF2-40B4-BE49-F238E27FC236}">
                <a16:creationId xmlns:a16="http://schemas.microsoft.com/office/drawing/2014/main" id="{0BB3C868-C397-C27F-B730-8A6A29E38366}"/>
              </a:ext>
            </a:extLst>
          </p:cNvPr>
          <p:cNvPicPr>
            <a:picLocks noGrp="1" noChangeAspect="1"/>
          </p:cNvPicPr>
          <p:nvPr>
            <p:ph idx="1"/>
          </p:nvPr>
        </p:nvPicPr>
        <p:blipFill>
          <a:blip r:embed="rId2"/>
          <a:stretch>
            <a:fillRect/>
          </a:stretch>
        </p:blipFill>
        <p:spPr>
          <a:xfrm>
            <a:off x="2080996" y="2371089"/>
            <a:ext cx="8030007" cy="4007486"/>
          </a:xfrm>
          <a:prstGeom prst="rect">
            <a:avLst/>
          </a:prstGeom>
        </p:spPr>
      </p:pic>
      <p:sp>
        <p:nvSpPr>
          <p:cNvPr id="4" name="Slide Number Placeholder 3">
            <a:extLst>
              <a:ext uri="{FF2B5EF4-FFF2-40B4-BE49-F238E27FC236}">
                <a16:creationId xmlns:a16="http://schemas.microsoft.com/office/drawing/2014/main" id="{7C83CBB3-BAC9-E8A6-C0B6-A858E6A115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DDC46-2E90-8640-BEFE-F54DCCD857ED}" type="slidenum">
              <a:rPr kumimoji="0" lang="en-US" sz="1000" b="0" i="0" u="none" strike="noStrike" kern="1200" cap="none" spc="0" normalizeH="0" baseline="0" noProof="0" smtClean="0">
                <a:ln>
                  <a:noFill/>
                </a:ln>
                <a:solidFill>
                  <a:srgbClr val="464646">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464646">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61977FBC-3D14-4F44-6C44-B1220882721D}"/>
              </a:ext>
            </a:extLst>
          </p:cNvPr>
          <p:cNvSpPr>
            <a:spLocks noGrp="1"/>
          </p:cNvSpPr>
          <p:nvPr>
            <p:ph type="ft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64646"/>
                </a:solidFill>
                <a:effectLst/>
                <a:uLnTx/>
                <a:uFillTx/>
                <a:latin typeface="Arial" panose="020B0604020202020204"/>
                <a:ea typeface="+mn-ea"/>
                <a:cs typeface="+mn-cs"/>
              </a:rPr>
              <a:t>Grow Enid</a:t>
            </a:r>
          </a:p>
        </p:txBody>
      </p:sp>
      <p:pic>
        <p:nvPicPr>
          <p:cNvPr id="12" name="Picture 11" descr="Text&#10;&#10;AI-generated content may be incorrect.">
            <a:extLst>
              <a:ext uri="{FF2B5EF4-FFF2-40B4-BE49-F238E27FC236}">
                <a16:creationId xmlns:a16="http://schemas.microsoft.com/office/drawing/2014/main" id="{000F5D77-4844-7758-319E-7022C6937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0608" y="941409"/>
            <a:ext cx="4350784" cy="1582103"/>
          </a:xfrm>
          <a:prstGeom prst="rect">
            <a:avLst/>
          </a:prstGeom>
        </p:spPr>
      </p:pic>
    </p:spTree>
    <p:extLst>
      <p:ext uri="{BB962C8B-B14F-4D97-AF65-F5344CB8AC3E}">
        <p14:creationId xmlns:p14="http://schemas.microsoft.com/office/powerpoint/2010/main" val="1221829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8815A-FE66-D97F-AE48-4967E4DC65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73F958-81F6-9D6C-650F-F8EF52404748}"/>
              </a:ext>
            </a:extLst>
          </p:cNvPr>
          <p:cNvSpPr>
            <a:spLocks noGrp="1"/>
          </p:cNvSpPr>
          <p:nvPr>
            <p:ph type="title"/>
          </p:nvPr>
        </p:nvSpPr>
        <p:spPr>
          <a:xfrm>
            <a:off x="457199" y="415230"/>
            <a:ext cx="11394141" cy="956370"/>
          </a:xfrm>
        </p:spPr>
        <p:txBody>
          <a:bodyPr/>
          <a:lstStyle/>
          <a:p>
            <a:pPr algn="ctr"/>
            <a:r>
              <a:rPr lang="en-US" sz="4000" dirty="0"/>
              <a:t>OESC operates 27 American Job Centers</a:t>
            </a:r>
            <a:endParaRPr lang="en-US" sz="4000" dirty="0">
              <a:solidFill>
                <a:schemeClr val="tx1"/>
              </a:solidFill>
            </a:endParaRPr>
          </a:p>
        </p:txBody>
      </p:sp>
      <p:sp>
        <p:nvSpPr>
          <p:cNvPr id="4" name="Slide Number Placeholder 3">
            <a:extLst>
              <a:ext uri="{FF2B5EF4-FFF2-40B4-BE49-F238E27FC236}">
                <a16:creationId xmlns:a16="http://schemas.microsoft.com/office/drawing/2014/main" id="{23A61612-498B-B2A3-9BF7-7CE9F4B7AAAA}"/>
              </a:ext>
            </a:extLst>
          </p:cNvPr>
          <p:cNvSpPr>
            <a:spLocks noGrp="1"/>
          </p:cNvSpPr>
          <p:nvPr>
            <p:ph type="sldNum" sz="quarter" idx="12"/>
          </p:nvPr>
        </p:nvSpPr>
        <p:spPr/>
        <p:txBody>
          <a:bodyPr/>
          <a:lstStyle/>
          <a:p>
            <a:fld id="{DB7DDC46-2E90-8640-BEFE-F54DCCD857ED}" type="slidenum">
              <a:rPr lang="en-US" smtClean="0"/>
              <a:t>7</a:t>
            </a:fld>
            <a:endParaRPr lang="en-US" dirty="0"/>
          </a:p>
        </p:txBody>
      </p:sp>
      <p:sp>
        <p:nvSpPr>
          <p:cNvPr id="5" name="Footer Placeholder 4">
            <a:extLst>
              <a:ext uri="{FF2B5EF4-FFF2-40B4-BE49-F238E27FC236}">
                <a16:creationId xmlns:a16="http://schemas.microsoft.com/office/drawing/2014/main" id="{E394EBA7-654D-5BB6-1D1E-2DC07E3CA2B5}"/>
              </a:ext>
            </a:extLst>
          </p:cNvPr>
          <p:cNvSpPr>
            <a:spLocks noGrp="1"/>
          </p:cNvSpPr>
          <p:nvPr>
            <p:ph type="ftr" sz="quarter" idx="13"/>
          </p:nvPr>
        </p:nvSpPr>
        <p:spPr/>
        <p:txBody>
          <a:bodyPr/>
          <a:lstStyle/>
          <a:p>
            <a:r>
              <a:rPr lang="en-US" dirty="0"/>
              <a:t>Grow Enid</a:t>
            </a:r>
          </a:p>
        </p:txBody>
      </p:sp>
      <p:pic>
        <p:nvPicPr>
          <p:cNvPr id="1026" name="Picture 2" descr="Ok-Works-Boards">
            <a:extLst>
              <a:ext uri="{FF2B5EF4-FFF2-40B4-BE49-F238E27FC236}">
                <a16:creationId xmlns:a16="http://schemas.microsoft.com/office/drawing/2014/main" id="{DB07BFA9-EDCA-381E-7261-CFA12D13BEA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1682" y="1848503"/>
            <a:ext cx="9485173" cy="462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18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4731-004A-4E6F-9CA7-E268776C1476}"/>
              </a:ext>
            </a:extLst>
          </p:cNvPr>
          <p:cNvSpPr>
            <a:spLocks noGrp="1"/>
          </p:cNvSpPr>
          <p:nvPr>
            <p:ph type="title"/>
          </p:nvPr>
        </p:nvSpPr>
        <p:spPr>
          <a:xfrm>
            <a:off x="457198" y="2359460"/>
            <a:ext cx="5638801" cy="1179267"/>
          </a:xfrm>
        </p:spPr>
        <p:txBody>
          <a:bodyPr/>
          <a:lstStyle/>
          <a:p>
            <a:r>
              <a:rPr lang="en-US" sz="5400" dirty="0"/>
              <a:t>Workforce Transformation</a:t>
            </a:r>
          </a:p>
        </p:txBody>
      </p:sp>
    </p:spTree>
    <p:extLst>
      <p:ext uri="{BB962C8B-B14F-4D97-AF65-F5344CB8AC3E}">
        <p14:creationId xmlns:p14="http://schemas.microsoft.com/office/powerpoint/2010/main" val="11260635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E928-7559-3F56-7F68-C121A7A6EDE6}"/>
              </a:ext>
            </a:extLst>
          </p:cNvPr>
          <p:cNvSpPr>
            <a:spLocks noGrp="1"/>
          </p:cNvSpPr>
          <p:nvPr>
            <p:ph type="title"/>
          </p:nvPr>
        </p:nvSpPr>
        <p:spPr/>
        <p:txBody>
          <a:bodyPr/>
          <a:lstStyle/>
          <a:p>
            <a:r>
              <a:rPr lang="en-US" sz="4000" dirty="0"/>
              <a:t>Measuring Transformation</a:t>
            </a:r>
          </a:p>
        </p:txBody>
      </p:sp>
      <p:sp>
        <p:nvSpPr>
          <p:cNvPr id="3" name="Content Placeholder 2">
            <a:extLst>
              <a:ext uri="{FF2B5EF4-FFF2-40B4-BE49-F238E27FC236}">
                <a16:creationId xmlns:a16="http://schemas.microsoft.com/office/drawing/2014/main" id="{ACEEFA6F-E134-5FED-1DFB-1204A979DFE8}"/>
              </a:ext>
            </a:extLst>
          </p:cNvPr>
          <p:cNvSpPr>
            <a:spLocks noGrp="1"/>
          </p:cNvSpPr>
          <p:nvPr>
            <p:ph idx="1"/>
          </p:nvPr>
        </p:nvSpPr>
        <p:spPr>
          <a:xfrm>
            <a:off x="457199" y="1122631"/>
            <a:ext cx="11394141" cy="1138838"/>
          </a:xfrm>
        </p:spPr>
        <p:txBody>
          <a:bodyPr/>
          <a:lstStyle/>
          <a:p>
            <a:pPr marL="0" indent="0">
              <a:buNone/>
            </a:pPr>
            <a:r>
              <a:rPr lang="en-US" sz="1800" dirty="0"/>
              <a:t>Oklahoma’s Workforce Delivery System is a </a:t>
            </a:r>
            <a:r>
              <a:rPr lang="en-US" sz="1800" u="sng" dirty="0"/>
              <a:t>supply chain</a:t>
            </a:r>
            <a:r>
              <a:rPr lang="en-US" sz="1800" dirty="0"/>
              <a:t>. We must measure its success by the outcomes the institutions are meant to deliver, and by their ability to recognize and respond to changing industry conditions.</a:t>
            </a:r>
          </a:p>
        </p:txBody>
      </p:sp>
      <p:sp>
        <p:nvSpPr>
          <p:cNvPr id="4" name="Slide Number Placeholder 3">
            <a:extLst>
              <a:ext uri="{FF2B5EF4-FFF2-40B4-BE49-F238E27FC236}">
                <a16:creationId xmlns:a16="http://schemas.microsoft.com/office/drawing/2014/main" id="{A271F3A6-34EF-92A5-319A-9AFA05123CBF}"/>
              </a:ext>
            </a:extLst>
          </p:cNvPr>
          <p:cNvSpPr>
            <a:spLocks noGrp="1"/>
          </p:cNvSpPr>
          <p:nvPr>
            <p:ph type="sldNum" sz="quarter" idx="12"/>
          </p:nvPr>
        </p:nvSpPr>
        <p:spPr/>
        <p:txBody>
          <a:bodyPr/>
          <a:lstStyle/>
          <a:p>
            <a:fld id="{DB7DDC46-2E90-8640-BEFE-F54DCCD857ED}" type="slidenum">
              <a:rPr lang="en-US" smtClean="0"/>
              <a:t>9</a:t>
            </a:fld>
            <a:endParaRPr lang="en-US" dirty="0"/>
          </a:p>
        </p:txBody>
      </p:sp>
      <p:sp>
        <p:nvSpPr>
          <p:cNvPr id="6" name="Content Placeholder 2">
            <a:extLst>
              <a:ext uri="{FF2B5EF4-FFF2-40B4-BE49-F238E27FC236}">
                <a16:creationId xmlns:a16="http://schemas.microsoft.com/office/drawing/2014/main" id="{0A704A17-E494-301D-D805-EF2DA0F4E552}"/>
              </a:ext>
            </a:extLst>
          </p:cNvPr>
          <p:cNvSpPr txBox="1">
            <a:spLocks/>
          </p:cNvSpPr>
          <p:nvPr/>
        </p:nvSpPr>
        <p:spPr>
          <a:xfrm>
            <a:off x="6471721" y="2344848"/>
            <a:ext cx="5104888" cy="3592313"/>
          </a:xfrm>
          <a:prstGeom prst="roundRect">
            <a:avLst/>
          </a:prstGeom>
          <a:solidFill>
            <a:schemeClr val="accent4">
              <a:lumMod val="20000"/>
              <a:lumOff val="80000"/>
            </a:schemeClr>
          </a:solidFill>
          <a:ln>
            <a:solidFill>
              <a:schemeClr val="tx1"/>
            </a:solidFill>
          </a:ln>
        </p:spPr>
        <p:txBody>
          <a:bodyPr vert="horz" lIns="18288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439200" indent="-177800"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2pPr>
            <a:lvl3pPr marL="666750" indent="-23018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3pPr>
            <a:lvl4pPr marL="890588" indent="-22383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4pPr>
            <a:lvl5pPr marL="1116013" indent="-225425"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Challenges</a:t>
            </a:r>
            <a:endParaRPr lang="en-US" b="1" dirty="0"/>
          </a:p>
          <a:p>
            <a:r>
              <a:rPr lang="en-US" dirty="0"/>
              <a:t>High school graduation requirements</a:t>
            </a:r>
          </a:p>
          <a:p>
            <a:r>
              <a:rPr lang="en-US" dirty="0"/>
              <a:t>College “readiness” needs significant remediation</a:t>
            </a:r>
          </a:p>
          <a:p>
            <a:r>
              <a:rPr lang="en-US" dirty="0"/>
              <a:t>300,000 Oklahomans without high school diplomas</a:t>
            </a:r>
          </a:p>
          <a:p>
            <a:r>
              <a:rPr lang="en-US" dirty="0"/>
              <a:t>Disparate historical strategies, lacking vision</a:t>
            </a:r>
          </a:p>
          <a:p>
            <a:r>
              <a:rPr lang="en-US" dirty="0"/>
              <a:t>Fragmented agencies with competing priorities</a:t>
            </a:r>
          </a:p>
          <a:p>
            <a:r>
              <a:rPr lang="en-US" dirty="0"/>
              <a:t>Siloed points of view in policy-making</a:t>
            </a:r>
          </a:p>
          <a:p>
            <a:r>
              <a:rPr lang="en-US" dirty="0"/>
              <a:t>Fragmented oversight groups with no absolute authority</a:t>
            </a:r>
          </a:p>
        </p:txBody>
      </p:sp>
      <p:sp>
        <p:nvSpPr>
          <p:cNvPr id="7" name="Content Placeholder 2">
            <a:extLst>
              <a:ext uri="{FF2B5EF4-FFF2-40B4-BE49-F238E27FC236}">
                <a16:creationId xmlns:a16="http://schemas.microsoft.com/office/drawing/2014/main" id="{D1CFBE31-D7AC-0CB2-602D-568A2AF27549}"/>
              </a:ext>
            </a:extLst>
          </p:cNvPr>
          <p:cNvSpPr txBox="1">
            <a:spLocks/>
          </p:cNvSpPr>
          <p:nvPr/>
        </p:nvSpPr>
        <p:spPr>
          <a:xfrm>
            <a:off x="615392" y="2261469"/>
            <a:ext cx="5104888" cy="4181301"/>
          </a:xfrm>
          <a:prstGeom prst="roundRect">
            <a:avLst/>
          </a:prstGeom>
          <a:solidFill>
            <a:schemeClr val="accent2">
              <a:lumMod val="20000"/>
              <a:lumOff val="80000"/>
            </a:schemeClr>
          </a:solidFill>
          <a:ln>
            <a:solidFill>
              <a:schemeClr val="tx1"/>
            </a:solidFill>
          </a:ln>
        </p:spPr>
        <p:txBody>
          <a:bodyPr vert="horz" lIns="182880" tIns="45720" rIns="91440" bIns="45720" rtlCol="0">
            <a:noAutofit/>
          </a:bodyPr>
          <a:lstStyle>
            <a:lvl1pPr marL="228600" indent="-228600" algn="l" defTabSz="914400" rtl="0" eaLnBrk="1" latinLnBrk="0" hangingPunct="1">
              <a:lnSpc>
                <a:spcPct val="100000"/>
              </a:lnSpc>
              <a:spcBef>
                <a:spcPts val="900"/>
              </a:spcBef>
              <a:buFont typeface="Arial" panose="020B0604020202020204" pitchFamily="34" charset="0"/>
              <a:buChar char="•"/>
              <a:defRPr sz="1500" kern="1200">
                <a:solidFill>
                  <a:schemeClr val="tx1"/>
                </a:solidFill>
                <a:latin typeface="+mn-lt"/>
                <a:ea typeface="+mn-ea"/>
                <a:cs typeface="+mn-cs"/>
              </a:defRPr>
            </a:lvl1pPr>
            <a:lvl2pPr marL="439200" indent="-177800"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2pPr>
            <a:lvl3pPr marL="666750" indent="-23018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3pPr>
            <a:lvl4pPr marL="890588" indent="-223838"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4pPr>
            <a:lvl5pPr marL="1116013" indent="-225425" algn="l" defTabSz="914400" rtl="0" eaLnBrk="1" latinLnBrk="0" hangingPunct="1">
              <a:lnSpc>
                <a:spcPct val="100000"/>
              </a:lnSpc>
              <a:spcBef>
                <a:spcPts val="900"/>
              </a:spcBef>
              <a:buFont typeface="Arial" panose="020B0604020202020204" pitchFamily="34" charset="0"/>
              <a:buChar char="•"/>
              <a:tabLst/>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Metrics</a:t>
            </a:r>
            <a:endParaRPr lang="en-US" b="1" dirty="0"/>
          </a:p>
          <a:p>
            <a:r>
              <a:rPr lang="en-US" dirty="0"/>
              <a:t>Growth of private business</a:t>
            </a:r>
          </a:p>
          <a:p>
            <a:pPr lvl="1"/>
            <a:r>
              <a:rPr lang="en-US" dirty="0"/>
              <a:t>retention, growth, care and feeding of existing businesses</a:t>
            </a:r>
          </a:p>
          <a:p>
            <a:pPr lvl="1"/>
            <a:r>
              <a:rPr lang="en-US" dirty="0"/>
              <a:t>establishment of new businesses</a:t>
            </a:r>
          </a:p>
          <a:p>
            <a:r>
              <a:rPr lang="en-US" dirty="0"/>
              <a:t>Increased labor force participation rate</a:t>
            </a:r>
          </a:p>
          <a:p>
            <a:r>
              <a:rPr lang="en-US" dirty="0"/>
              <a:t>Decreased unemployment rate</a:t>
            </a:r>
          </a:p>
          <a:p>
            <a:r>
              <a:rPr lang="en-US" dirty="0"/>
              <a:t>Educational improvement; learning outcomes, career exposures, guides for parent partners</a:t>
            </a:r>
          </a:p>
          <a:p>
            <a:r>
              <a:rPr lang="en-US" dirty="0"/>
              <a:t>Robust and diverse career pathways</a:t>
            </a:r>
          </a:p>
          <a:p>
            <a:r>
              <a:rPr lang="en-US" dirty="0"/>
              <a:t>Populational attainment; veterans, disabled, justice-involved, etc. </a:t>
            </a:r>
          </a:p>
        </p:txBody>
      </p:sp>
    </p:spTree>
    <p:extLst>
      <p:ext uri="{BB962C8B-B14F-4D97-AF65-F5344CB8AC3E}">
        <p14:creationId xmlns:p14="http://schemas.microsoft.com/office/powerpoint/2010/main" val="130554121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theme/theme1.xml><?xml version="1.0" encoding="utf-8"?>
<a:theme xmlns:a="http://schemas.openxmlformats.org/drawingml/2006/main" name="Oklahoma">
  <a:themeElements>
    <a:clrScheme name="Custom 7">
      <a:dk1>
        <a:srgbClr val="464646"/>
      </a:dk1>
      <a:lt1>
        <a:srgbClr val="FFFFFF"/>
      </a:lt1>
      <a:dk2>
        <a:srgbClr val="787878"/>
      </a:dk2>
      <a:lt2>
        <a:srgbClr val="E7E6E6"/>
      </a:lt2>
      <a:accent1>
        <a:srgbClr val="1CA6DE"/>
      </a:accent1>
      <a:accent2>
        <a:srgbClr val="669B41"/>
      </a:accent2>
      <a:accent3>
        <a:srgbClr val="D05320"/>
      </a:accent3>
      <a:accent4>
        <a:srgbClr val="DE9027"/>
      </a:accent4>
      <a:accent5>
        <a:srgbClr val="187BC0"/>
      </a:accent5>
      <a:accent6>
        <a:srgbClr val="004C9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46349A64A38E408742830C9F677964" ma:contentTypeVersion="16" ma:contentTypeDescription="Create a new document." ma:contentTypeScope="" ma:versionID="9bbe235180dc46248e75906425513fb2">
  <xsd:schema xmlns:xsd="http://www.w3.org/2001/XMLSchema" xmlns:xs="http://www.w3.org/2001/XMLSchema" xmlns:p="http://schemas.microsoft.com/office/2006/metadata/properties" xmlns:ns2="db451c85-d39f-4ddb-bd51-014c5d34ecbe" xmlns:ns3="0da3893d-eb7c-4695-ab76-3bd8c2371edf" targetNamespace="http://schemas.microsoft.com/office/2006/metadata/properties" ma:root="true" ma:fieldsID="cc141fe290f0a5662e61565072bb9be4" ns2:_="" ns3:_="">
    <xsd:import namespace="db451c85-d39f-4ddb-bd51-014c5d34ecbe"/>
    <xsd:import namespace="0da3893d-eb7c-4695-ab76-3bd8c2371ed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451c85-d39f-4ddb-bd51-014c5d34ec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309bf2f-0431-460d-a93a-990d633b9c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a3893d-eb7c-4695-ab76-3bd8c2371e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4d3eafcd-d495-4393-a10a-b2faed79000c}" ma:internalName="TaxCatchAll" ma:showField="CatchAllData" ma:web="0da3893d-eb7c-4695-ab76-3bd8c2371e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b451c85-d39f-4ddb-bd51-014c5d34ecbe">
      <Terms xmlns="http://schemas.microsoft.com/office/infopath/2007/PartnerControls"/>
    </lcf76f155ced4ddcb4097134ff3c332f>
    <TaxCatchAll xmlns="0da3893d-eb7c-4695-ab76-3bd8c2371edf" xsi:nil="true"/>
  </documentManagement>
</p:properties>
</file>

<file path=customXml/itemProps1.xml><?xml version="1.0" encoding="utf-8"?>
<ds:datastoreItem xmlns:ds="http://schemas.openxmlformats.org/officeDocument/2006/customXml" ds:itemID="{B32818D1-8B6A-44EF-B855-6353E94225E3}">
  <ds:schemaRefs>
    <ds:schemaRef ds:uri="http://schemas.microsoft.com/sharepoint/v3/contenttype/forms"/>
  </ds:schemaRefs>
</ds:datastoreItem>
</file>

<file path=customXml/itemProps2.xml><?xml version="1.0" encoding="utf-8"?>
<ds:datastoreItem xmlns:ds="http://schemas.openxmlformats.org/officeDocument/2006/customXml" ds:itemID="{AC1926C2-3731-4355-A0F8-D97F1EDF63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451c85-d39f-4ddb-bd51-014c5d34ecbe"/>
    <ds:schemaRef ds:uri="0da3893d-eb7c-4695-ab76-3bd8c2371e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B15B18-D02E-4F60-828A-8B290C254EF0}">
  <ds:schemaRefs>
    <ds:schemaRef ds:uri="0da3893d-eb7c-4695-ab76-3bd8c2371edf"/>
    <ds:schemaRef ds:uri="db451c85-d39f-4ddb-bd51-014c5d34ecb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14172</TotalTime>
  <Words>1147</Words>
  <Application>Microsoft Office PowerPoint</Application>
  <PresentationFormat>Widescreen</PresentationFormat>
  <Paragraphs>156</Paragraphs>
  <Slides>17</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Oklahoma</vt:lpstr>
      <vt:lpstr>OESC Updates &amp; Workforce Transformation</vt:lpstr>
      <vt:lpstr>PowerPoint Presentation</vt:lpstr>
      <vt:lpstr>Employer Services</vt:lpstr>
      <vt:lpstr>Individual Services</vt:lpstr>
      <vt:lpstr>Recent Wins</vt:lpstr>
      <vt:lpstr>OESC operates 27 American Job Centers</vt:lpstr>
      <vt:lpstr>OESC operates 27 American Job Centers</vt:lpstr>
      <vt:lpstr>Workforce Transformation</vt:lpstr>
      <vt:lpstr>Measuring Transformation</vt:lpstr>
      <vt:lpstr>Stakeholders and Components</vt:lpstr>
      <vt:lpstr>Stakeholders and Components</vt:lpstr>
      <vt:lpstr>Consolidation and Oversight Improvements</vt:lpstr>
      <vt:lpstr>Consolidation and Oversight Improvements</vt:lpstr>
      <vt:lpstr>Comprehensive Partnership Sprint Sessions</vt:lpstr>
      <vt:lpstr>Partner Commitments to 4 Pilot Sites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R</dc:creator>
  <cp:lastModifiedBy>Trae Rahill</cp:lastModifiedBy>
  <cp:revision>138</cp:revision>
  <dcterms:created xsi:type="dcterms:W3CDTF">2020-01-16T04:22:20Z</dcterms:created>
  <dcterms:modified xsi:type="dcterms:W3CDTF">2025-11-10T23:24:04Z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0x0101005C46349A64A38E408742830C9F677964</vt:lpwstr>
  </property>
  <property fmtid="{D5CDD505-2E9C-101B-9397-08002B2CF9AE}" pid="3" name="MediaServiceImageTags">
    <vt:lpwstr/>
  </property>
</Properties>
</file>