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5"/>
  </p:notesMasterIdLst>
  <p:sldIdLst>
    <p:sldId id="261" r:id="rId5"/>
    <p:sldId id="258" r:id="rId6"/>
    <p:sldId id="332" r:id="rId7"/>
    <p:sldId id="355" r:id="rId8"/>
    <p:sldId id="356" r:id="rId9"/>
    <p:sldId id="357" r:id="rId10"/>
    <p:sldId id="358" r:id="rId11"/>
    <p:sldId id="295" r:id="rId12"/>
    <p:sldId id="282" r:id="rId13"/>
    <p:sldId id="283" r:id="rId14"/>
    <p:sldId id="284" r:id="rId15"/>
    <p:sldId id="285" r:id="rId16"/>
    <p:sldId id="286" r:id="rId17"/>
    <p:sldId id="287" r:id="rId18"/>
    <p:sldId id="288" r:id="rId19"/>
    <p:sldId id="298" r:id="rId20"/>
    <p:sldId id="290" r:id="rId21"/>
    <p:sldId id="294" r:id="rId22"/>
    <p:sldId id="292" r:id="rId23"/>
    <p:sldId id="291" r:id="rId24"/>
    <p:sldId id="299" r:id="rId25"/>
    <p:sldId id="300" r:id="rId26"/>
    <p:sldId id="301" r:id="rId27"/>
    <p:sldId id="302" r:id="rId28"/>
    <p:sldId id="310" r:id="rId29"/>
    <p:sldId id="303" r:id="rId30"/>
    <p:sldId id="306" r:id="rId31"/>
    <p:sldId id="305" r:id="rId32"/>
    <p:sldId id="307" r:id="rId33"/>
    <p:sldId id="308" r:id="rId34"/>
    <p:sldId id="316" r:id="rId35"/>
    <p:sldId id="317" r:id="rId36"/>
    <p:sldId id="312" r:id="rId37"/>
    <p:sldId id="313" r:id="rId38"/>
    <p:sldId id="314" r:id="rId39"/>
    <p:sldId id="309" r:id="rId40"/>
    <p:sldId id="311" r:id="rId41"/>
    <p:sldId id="354" r:id="rId42"/>
    <p:sldId id="360" r:id="rId43"/>
    <p:sldId id="359"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5420"/>
    <a:srgbClr val="464646"/>
    <a:srgbClr val="787878"/>
    <a:srgbClr val="004E9A"/>
    <a:srgbClr val="187BC0"/>
    <a:srgbClr val="A96728"/>
    <a:srgbClr val="DE9027"/>
    <a:srgbClr val="914115"/>
    <a:srgbClr val="326820"/>
    <a:srgbClr val="669B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4" autoAdjust="0"/>
    <p:restoredTop sz="95226" autoAdjust="0"/>
  </p:normalViewPr>
  <p:slideViewPr>
    <p:cSldViewPr snapToGrid="0" snapToObjects="1">
      <p:cViewPr varScale="1">
        <p:scale>
          <a:sx n="114" d="100"/>
          <a:sy n="114" d="100"/>
        </p:scale>
        <p:origin x="70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3698B-7DD6-C74D-BB93-757F14B7B698}" type="datetimeFigureOut">
              <a:rPr lang="en-US" smtClean="0"/>
              <a:t>12/9/2022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936F9-C00C-D84D-AB08-223138E554E6}" type="slidenum">
              <a:rPr lang="en-US" smtClean="0"/>
              <a:t>‹#›</a:t>
            </a:fld>
            <a:endParaRPr lang="en-US"/>
          </a:p>
        </p:txBody>
      </p:sp>
    </p:spTree>
    <p:extLst>
      <p:ext uri="{BB962C8B-B14F-4D97-AF65-F5344CB8AC3E}">
        <p14:creationId xmlns:p14="http://schemas.microsoft.com/office/powerpoint/2010/main" val="294297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371061" y="1122363"/>
            <a:ext cx="5615404" cy="2387600"/>
          </a:xfrm>
        </p:spPr>
        <p:txBody>
          <a:bodyPr anchor="b">
            <a:normAutofit/>
          </a:bodyPr>
          <a:lstStyle>
            <a:lvl1pPr algn="l">
              <a:defRPr sz="48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371061" y="3602038"/>
            <a:ext cx="5615404" cy="1030288"/>
          </a:xfrm>
        </p:spPr>
        <p:txBody>
          <a:bodyPr/>
          <a:lstStyle>
            <a:lvl1pPr marL="0" indent="0" algn="l">
              <a:buNone/>
              <a:defRPr sz="24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userDrawn="1"/>
        </p:nvPicPr>
        <p:blipFill rotWithShape="1">
          <a:blip r:embed="rId2"/>
          <a:srcRect t="14013" r="15473"/>
          <a:stretch/>
        </p:blipFill>
        <p:spPr>
          <a:xfrm>
            <a:off x="5986465" y="-1"/>
            <a:ext cx="6205535"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71061" y="5335408"/>
            <a:ext cx="3048000" cy="977387"/>
          </a:xfrm>
          <a:prstGeom prst="rect">
            <a:avLst/>
          </a:prstGeom>
        </p:spPr>
      </p:pic>
    </p:spTree>
    <p:extLst>
      <p:ext uri="{BB962C8B-B14F-4D97-AF65-F5344CB8AC3E}">
        <p14:creationId xmlns:p14="http://schemas.microsoft.com/office/powerpoint/2010/main" val="30920395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94199" y="365125"/>
            <a:ext cx="11603603"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94199" y="1825625"/>
            <a:ext cx="11603603" cy="4351338"/>
          </a:xfrm>
        </p:spPr>
        <p:txBody>
          <a:bodyPr/>
          <a:lstStyle>
            <a:lvl1pPr>
              <a:lnSpc>
                <a:spcPct val="100000"/>
              </a:lnSpc>
              <a:spcBef>
                <a:spcPts val="1200"/>
              </a:spcBef>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976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userDrawn="1"/>
        </p:nvPicPr>
        <p:blipFill rotWithShape="1">
          <a:blip r:embed="rId2"/>
          <a:srcRect l="580" t="386" r="-1" b="33489"/>
          <a:stretch/>
        </p:blipFill>
        <p:spPr>
          <a:xfrm>
            <a:off x="0" y="0"/>
            <a:ext cx="12192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367667" y="1709738"/>
            <a:ext cx="5478566" cy="2739495"/>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367667" y="4677833"/>
            <a:ext cx="11456666" cy="1411817"/>
          </a:xfrm>
        </p:spPr>
        <p:txBody>
          <a:bodyPr/>
          <a:lstStyle>
            <a:lvl1pPr marL="0" indent="0">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471868" y="6246549"/>
            <a:ext cx="1502796"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50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94199" y="365125"/>
            <a:ext cx="11526741"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94199"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6172202"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2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94199" y="365125"/>
            <a:ext cx="11526742"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94200" y="1703465"/>
            <a:ext cx="56487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6172202" y="1703465"/>
            <a:ext cx="56487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94199"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6172202"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61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94198" y="365125"/>
            <a:ext cx="11570700" cy="1325563"/>
          </a:xfrm>
        </p:spPr>
        <p:txBody>
          <a:bodyPr/>
          <a:lstStyle/>
          <a:p>
            <a:r>
              <a:rPr lang="en-US" dirty="0"/>
              <a:t>Click to edit Master title style</a:t>
            </a:r>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05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371061" y="365125"/>
            <a:ext cx="1098273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371061" y="1825625"/>
            <a:ext cx="1098273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750896" y="6356350"/>
            <a:ext cx="5966098" cy="365125"/>
          </a:xfrm>
          <a:prstGeom prst="rect">
            <a:avLst/>
          </a:prstGeom>
        </p:spPr>
        <p:txBody>
          <a:bodyPr vert="horz" lIns="91440" tIns="45720" rIns="91440" bIns="45720" rtlCol="0" anchor="ctr"/>
          <a:lstStyle>
            <a:lvl1pPr algn="l">
              <a:defRPr sz="1200">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129309" y="6356350"/>
            <a:ext cx="621587" cy="365125"/>
          </a:xfrm>
          <a:prstGeom prst="rect">
            <a:avLst/>
          </a:prstGeom>
        </p:spPr>
        <p:txBody>
          <a:bodyPr vert="horz" lIns="91440" tIns="45720" rIns="91440" bIns="45720" rtlCol="0" anchor="ctr"/>
          <a:lstStyle>
            <a:lvl1pPr algn="l">
              <a:defRPr sz="1200">
                <a:solidFill>
                  <a:schemeClr val="accent6"/>
                </a:solidFill>
              </a:defRPr>
            </a:lvl1pPr>
          </a:lstStyle>
          <a:p>
            <a:pPr algn="r"/>
            <a:fld id="{D5CA4161-6EC3-4748-B7F3-82EA64CE3DD4}" type="slidenum">
              <a:rPr lang="en-US" smtClean="0"/>
              <a:pPr algn="r"/>
              <a:t>‹#›</a:t>
            </a:fld>
            <a:endParaRPr lang="en-US" dirty="0"/>
          </a:p>
        </p:txBody>
      </p:sp>
    </p:spTree>
    <p:extLst>
      <p:ext uri="{BB962C8B-B14F-4D97-AF65-F5344CB8AC3E}">
        <p14:creationId xmlns:p14="http://schemas.microsoft.com/office/powerpoint/2010/main" val="2037723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32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ecfr.gov/current/title-34/section-300.102#p-300.102(a)(3)(iii)" TargetMode="External"/><Relationship Id="rId2" Type="http://schemas.openxmlformats.org/officeDocument/2006/relationships/hyperlink" Target="https://www.ecfr.gov/current/title-34/section-300.102#p-300.102(a)(3)(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dlmpd.com/dlm-essential-elements-unpacking/" TargetMode="External"/><Relationship Id="rId2" Type="http://schemas.openxmlformats.org/officeDocument/2006/relationships/hyperlink" Target="https://dynamiclearningmaps.org/sites/default/files/documents/Using_Mini_Maps_to_Plan_Instruction.pdf" TargetMode="External"/><Relationship Id="rId1" Type="http://schemas.openxmlformats.org/officeDocument/2006/relationships/slideLayout" Target="../slideLayouts/slideLayout2.xml"/><Relationship Id="rId5" Type="http://schemas.openxmlformats.org/officeDocument/2006/relationships/hyperlink" Target="https://www.mdek12.org/sites/default/files/Offices/MDE/OAE/OSE/Info-and-Publications/AlternateDiplomaRollOut.FINALPROOFED%205.22.18.pdf" TargetMode="External"/><Relationship Id="rId4" Type="http://schemas.openxmlformats.org/officeDocument/2006/relationships/hyperlink" Target="https://sde.ok.gov/sites/default/files/Curriculum%20Map%208th%20grade%20EE%20Math_0.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de.ok.gov/sites/default/files/Compensatory%20Services%20Guidance%20-%20DRAFT.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lstStyle/>
          <a:p>
            <a:r>
              <a:rPr lang="en-US" dirty="0"/>
              <a:t>IDEA Part B</a:t>
            </a:r>
            <a:br>
              <a:rPr lang="en-US" dirty="0"/>
            </a:br>
            <a:r>
              <a:rPr lang="en-US" dirty="0"/>
              <a:t>State Advisory Panel</a:t>
            </a:r>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lstStyle/>
          <a:p>
            <a:r>
              <a:rPr lang="en-US" dirty="0"/>
              <a:t>December 8th, 2022</a:t>
            </a:r>
          </a:p>
        </p:txBody>
      </p:sp>
    </p:spTree>
    <p:extLst>
      <p:ext uri="{BB962C8B-B14F-4D97-AF65-F5344CB8AC3E}">
        <p14:creationId xmlns:p14="http://schemas.microsoft.com/office/powerpoint/2010/main" val="180728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5EF81-3458-42BE-9BF0-68AC92925494}"/>
              </a:ext>
            </a:extLst>
          </p:cNvPr>
          <p:cNvSpPr>
            <a:spLocks noGrp="1"/>
          </p:cNvSpPr>
          <p:nvPr>
            <p:ph type="title"/>
          </p:nvPr>
        </p:nvSpPr>
        <p:spPr/>
        <p:txBody>
          <a:bodyPr/>
          <a:lstStyle/>
          <a:p>
            <a:r>
              <a:rPr lang="en-US" dirty="0"/>
              <a:t>ESSA Language, cont.</a:t>
            </a:r>
          </a:p>
        </p:txBody>
      </p:sp>
      <p:sp>
        <p:nvSpPr>
          <p:cNvPr id="3" name="Content Placeholder 2">
            <a:extLst>
              <a:ext uri="{FF2B5EF4-FFF2-40B4-BE49-F238E27FC236}">
                <a16:creationId xmlns:a16="http://schemas.microsoft.com/office/drawing/2014/main" id="{27055E0D-D1C6-40AB-88C7-17C6B82A14CD}"/>
              </a:ext>
            </a:extLst>
          </p:cNvPr>
          <p:cNvSpPr>
            <a:spLocks noGrp="1"/>
          </p:cNvSpPr>
          <p:nvPr>
            <p:ph idx="1"/>
          </p:nvPr>
        </p:nvSpPr>
        <p:spPr/>
        <p:txBody>
          <a:bodyPr>
            <a:normAutofit fontScale="85000" lnSpcReduction="20000"/>
          </a:bodyPr>
          <a:lstStyle/>
          <a:p>
            <a:pPr marL="0" indent="0">
              <a:buClr>
                <a:schemeClr val="accent2"/>
              </a:buClr>
              <a:buNone/>
              <a:tabLst>
                <a:tab pos="1139825" algn="l"/>
              </a:tabLst>
            </a:pPr>
            <a:r>
              <a:rPr lang="en-US" sz="3200" b="1" dirty="0">
                <a:latin typeface="Arial" panose="020B0604020202020204" pitchFamily="34" charset="0"/>
                <a:cs typeface="Arial" panose="020B0604020202020204" pitchFamily="34" charset="0"/>
              </a:rPr>
              <a:t>The state-defined alternate diploma must meet three requirements:</a:t>
            </a:r>
          </a:p>
          <a:p>
            <a:pPr marL="914400" indent="-457200">
              <a:buClr>
                <a:schemeClr val="accent2"/>
              </a:buClr>
              <a:buFont typeface="Wingdings" panose="05000000000000000000" pitchFamily="2" charset="2"/>
              <a:buChar char="ü"/>
              <a:tabLst>
                <a:tab pos="1139825" algn="l"/>
              </a:tabLst>
            </a:pPr>
            <a:r>
              <a:rPr lang="en-US" sz="3200" b="1" dirty="0">
                <a:latin typeface="Arial" panose="020B0604020202020204" pitchFamily="34" charset="0"/>
                <a:cs typeface="Arial" panose="020B0604020202020204" pitchFamily="34" charset="0"/>
              </a:rPr>
              <a:t>Standards-based</a:t>
            </a:r>
          </a:p>
          <a:p>
            <a:pPr marL="914400" indent="-457200">
              <a:buClr>
                <a:schemeClr val="accent2"/>
              </a:buClr>
              <a:buFont typeface="Wingdings" panose="05000000000000000000" pitchFamily="2" charset="2"/>
              <a:buChar char="ü"/>
              <a:tabLst>
                <a:tab pos="1139825" algn="l"/>
              </a:tabLst>
            </a:pPr>
            <a:r>
              <a:rPr lang="en-US" sz="3200" b="1" dirty="0">
                <a:latin typeface="Arial" panose="020B0604020202020204" pitchFamily="34" charset="0"/>
                <a:cs typeface="Arial" panose="020B0604020202020204" pitchFamily="34" charset="0"/>
              </a:rPr>
              <a:t>Aligned with the State requirements for the regular high school diploma</a:t>
            </a:r>
          </a:p>
          <a:p>
            <a:pPr marL="914400" indent="-457200">
              <a:buClr>
                <a:schemeClr val="accent2"/>
              </a:buClr>
              <a:buFont typeface="Wingdings" panose="05000000000000000000" pitchFamily="2" charset="2"/>
              <a:buChar char="ü"/>
              <a:tabLst>
                <a:tab pos="1139825" algn="l"/>
              </a:tabLst>
            </a:pPr>
            <a:r>
              <a:rPr lang="en-US" sz="3200" b="1" dirty="0">
                <a:latin typeface="Arial" panose="020B0604020202020204" pitchFamily="34" charset="0"/>
                <a:cs typeface="Arial" panose="020B0604020202020204" pitchFamily="34" charset="0"/>
              </a:rPr>
              <a:t>Obtained within the same period for which the State ensures the availability of a free appropriate public education under section 612(a)(1) of the Individuals with Disabilities Education Act (20 U.S.C. 1412(a)(1)</a:t>
            </a:r>
          </a:p>
          <a:p>
            <a:pPr marL="457200" indent="0">
              <a:buClr>
                <a:schemeClr val="accent2"/>
              </a:buClr>
              <a:buNone/>
              <a:tabLst>
                <a:tab pos="1139825" algn="l"/>
              </a:tabLst>
            </a:pPr>
            <a:r>
              <a:rPr lang="en-US" sz="3200" b="1" dirty="0">
                <a:latin typeface="Arial" panose="020B0604020202020204" pitchFamily="34" charset="0"/>
                <a:cs typeface="Arial" panose="020B0604020202020204" pitchFamily="34" charset="0"/>
              </a:rPr>
              <a:t>Also, the state-defined alternate diploma must meet the implied condition of being </a:t>
            </a:r>
            <a:r>
              <a:rPr lang="en-US" sz="3200" b="1" u="sng" dirty="0">
                <a:latin typeface="Arial" panose="020B0604020202020204" pitchFamily="34" charset="0"/>
                <a:cs typeface="Arial" panose="020B0604020202020204" pitchFamily="34" charset="0"/>
              </a:rPr>
              <a:t>state defined.</a:t>
            </a:r>
            <a:endParaRPr lang="en-US" sz="3200" b="1" dirty="0">
              <a:latin typeface="Arial" panose="020B0604020202020204" pitchFamily="34" charset="0"/>
              <a:cs typeface="Arial" panose="020B0604020202020204" pitchFamily="34" charset="0"/>
            </a:endParaRPr>
          </a:p>
          <a:p>
            <a:endParaRPr lang="en-US" dirty="0"/>
          </a:p>
        </p:txBody>
      </p:sp>
      <p:sp>
        <p:nvSpPr>
          <p:cNvPr id="5" name="Slide Number Placeholder 4">
            <a:extLst>
              <a:ext uri="{FF2B5EF4-FFF2-40B4-BE49-F238E27FC236}">
                <a16:creationId xmlns:a16="http://schemas.microsoft.com/office/drawing/2014/main" id="{2BE812F0-A44F-4E7E-AC25-F86D392A470D}"/>
              </a:ext>
            </a:extLst>
          </p:cNvPr>
          <p:cNvSpPr>
            <a:spLocks noGrp="1"/>
          </p:cNvSpPr>
          <p:nvPr>
            <p:ph type="sldNum" sz="quarter" idx="12"/>
          </p:nvPr>
        </p:nvSpPr>
        <p:spPr/>
        <p:txBody>
          <a:bodyPr/>
          <a:lstStyle/>
          <a:p>
            <a:fld id="{D5CA4161-6EC3-4748-B7F3-82EA64CE3DD4}" type="slidenum">
              <a:rPr lang="en-US" smtClean="0"/>
              <a:pPr/>
              <a:t>10</a:t>
            </a:fld>
            <a:endParaRPr lang="en-US"/>
          </a:p>
        </p:txBody>
      </p:sp>
    </p:spTree>
    <p:extLst>
      <p:ext uri="{BB962C8B-B14F-4D97-AF65-F5344CB8AC3E}">
        <p14:creationId xmlns:p14="http://schemas.microsoft.com/office/powerpoint/2010/main" val="222500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88C66-5E88-4A0C-B48D-3A01F11E6095}"/>
              </a:ext>
            </a:extLst>
          </p:cNvPr>
          <p:cNvSpPr>
            <a:spLocks noGrp="1"/>
          </p:cNvSpPr>
          <p:nvPr>
            <p:ph type="title"/>
          </p:nvPr>
        </p:nvSpPr>
        <p:spPr>
          <a:xfrm>
            <a:off x="258234" y="890402"/>
            <a:ext cx="4165600" cy="3122797"/>
          </a:xfrm>
        </p:spPr>
        <p:txBody>
          <a:bodyPr>
            <a:normAutofit/>
          </a:bodyPr>
          <a:lstStyle/>
          <a:p>
            <a:r>
              <a:rPr lang="en-US" dirty="0"/>
              <a:t>States with an Alternate Diploma</a:t>
            </a:r>
          </a:p>
        </p:txBody>
      </p:sp>
      <p:graphicFrame>
        <p:nvGraphicFramePr>
          <p:cNvPr id="6" name="Content Placeholder 5">
            <a:extLst>
              <a:ext uri="{FF2B5EF4-FFF2-40B4-BE49-F238E27FC236}">
                <a16:creationId xmlns:a16="http://schemas.microsoft.com/office/drawing/2014/main" id="{53FE8A8B-1A54-4562-85D9-EEEDEDB20D1C}"/>
              </a:ext>
            </a:extLst>
          </p:cNvPr>
          <p:cNvGraphicFramePr>
            <a:graphicFrameLocks noGrp="1"/>
          </p:cNvGraphicFramePr>
          <p:nvPr>
            <p:ph idx="1"/>
          </p:nvPr>
        </p:nvGraphicFramePr>
        <p:xfrm>
          <a:off x="4656667" y="574579"/>
          <a:ext cx="6956995" cy="5453685"/>
        </p:xfrm>
        <a:graphic>
          <a:graphicData uri="http://schemas.openxmlformats.org/drawingml/2006/table">
            <a:tbl>
              <a:tblPr firstRow="1" bandRow="1">
                <a:tableStyleId>{5C22544A-7EE6-4342-B048-85BDC9FD1C3A}</a:tableStyleId>
              </a:tblPr>
              <a:tblGrid>
                <a:gridCol w="3343672">
                  <a:extLst>
                    <a:ext uri="{9D8B030D-6E8A-4147-A177-3AD203B41FA5}">
                      <a16:colId xmlns:a16="http://schemas.microsoft.com/office/drawing/2014/main" val="1454807602"/>
                    </a:ext>
                  </a:extLst>
                </a:gridCol>
                <a:gridCol w="3613323">
                  <a:extLst>
                    <a:ext uri="{9D8B030D-6E8A-4147-A177-3AD203B41FA5}">
                      <a16:colId xmlns:a16="http://schemas.microsoft.com/office/drawing/2014/main" val="3865174290"/>
                    </a:ext>
                  </a:extLst>
                </a:gridCol>
              </a:tblGrid>
              <a:tr h="605965">
                <a:tc>
                  <a:txBody>
                    <a:bodyPr/>
                    <a:lstStyle/>
                    <a:p>
                      <a:pPr marL="0" marR="0" algn="ctr">
                        <a:lnSpc>
                          <a:spcPct val="107000"/>
                        </a:lnSpc>
                        <a:spcBef>
                          <a:spcPts val="0"/>
                        </a:spcBef>
                        <a:spcAft>
                          <a:spcPts val="0"/>
                        </a:spcAft>
                      </a:pPr>
                      <a:r>
                        <a:rPr lang="en-US" sz="2600" kern="1200">
                          <a:effectLst/>
                        </a:rPr>
                        <a:t>State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Graduating Class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2437587222"/>
                  </a:ext>
                </a:extLst>
              </a:tr>
              <a:tr h="605965">
                <a:tc>
                  <a:txBody>
                    <a:bodyPr/>
                    <a:lstStyle/>
                    <a:p>
                      <a:pPr marL="0" marR="0">
                        <a:lnSpc>
                          <a:spcPct val="107000"/>
                        </a:lnSpc>
                        <a:spcBef>
                          <a:spcPts val="0"/>
                        </a:spcBef>
                        <a:spcAft>
                          <a:spcPts val="0"/>
                        </a:spcAft>
                      </a:pPr>
                      <a:r>
                        <a:rPr lang="en-US" sz="2600" kern="1200">
                          <a:effectLst/>
                        </a:rPr>
                        <a:t>Arkansas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4226906645"/>
                  </a:ext>
                </a:extLst>
              </a:tr>
              <a:tr h="605965">
                <a:tc>
                  <a:txBody>
                    <a:bodyPr/>
                    <a:lstStyle/>
                    <a:p>
                      <a:pPr marL="0" marR="0">
                        <a:lnSpc>
                          <a:spcPct val="107000"/>
                        </a:lnSpc>
                        <a:spcBef>
                          <a:spcPts val="0"/>
                        </a:spcBef>
                        <a:spcAft>
                          <a:spcPts val="0"/>
                        </a:spcAft>
                      </a:pPr>
                      <a:r>
                        <a:rPr lang="en-US" sz="2600" kern="1200">
                          <a:effectLst/>
                        </a:rPr>
                        <a:t>Louisiana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240405366"/>
                  </a:ext>
                </a:extLst>
              </a:tr>
              <a:tr h="605965">
                <a:tc>
                  <a:txBody>
                    <a:bodyPr/>
                    <a:lstStyle/>
                    <a:p>
                      <a:pPr marL="0" marR="0">
                        <a:lnSpc>
                          <a:spcPct val="107000"/>
                        </a:lnSpc>
                        <a:spcBef>
                          <a:spcPts val="0"/>
                        </a:spcBef>
                        <a:spcAft>
                          <a:spcPts val="0"/>
                        </a:spcAft>
                      </a:pPr>
                      <a:r>
                        <a:rPr lang="en-US" sz="2600" kern="1200" dirty="0">
                          <a:effectLst/>
                        </a:rPr>
                        <a:t>Mississippi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1735678319"/>
                  </a:ext>
                </a:extLst>
              </a:tr>
              <a:tr h="605965">
                <a:tc>
                  <a:txBody>
                    <a:bodyPr/>
                    <a:lstStyle/>
                    <a:p>
                      <a:pPr marL="0" marR="0">
                        <a:lnSpc>
                          <a:spcPct val="107000"/>
                        </a:lnSpc>
                        <a:spcBef>
                          <a:spcPts val="0"/>
                        </a:spcBef>
                        <a:spcAft>
                          <a:spcPts val="0"/>
                        </a:spcAft>
                      </a:pPr>
                      <a:r>
                        <a:rPr lang="en-US" sz="2600" kern="1200">
                          <a:effectLst/>
                        </a:rPr>
                        <a:t>Nevada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3920592341"/>
                  </a:ext>
                </a:extLst>
              </a:tr>
              <a:tr h="605965">
                <a:tc>
                  <a:txBody>
                    <a:bodyPr/>
                    <a:lstStyle/>
                    <a:p>
                      <a:pPr marL="0" marR="0">
                        <a:lnSpc>
                          <a:spcPct val="107000"/>
                        </a:lnSpc>
                        <a:spcBef>
                          <a:spcPts val="0"/>
                        </a:spcBef>
                        <a:spcAft>
                          <a:spcPts val="0"/>
                        </a:spcAft>
                      </a:pPr>
                      <a:r>
                        <a:rPr lang="en-US" sz="2600" kern="1200">
                          <a:effectLst/>
                        </a:rPr>
                        <a:t>New Hampshire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dirty="0">
                          <a:effectLst/>
                        </a:rPr>
                        <a:t>no info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2970332579"/>
                  </a:ext>
                </a:extLst>
              </a:tr>
              <a:tr h="605965">
                <a:tc>
                  <a:txBody>
                    <a:bodyPr/>
                    <a:lstStyle/>
                    <a:p>
                      <a:pPr marL="0" marR="0">
                        <a:lnSpc>
                          <a:spcPct val="107000"/>
                        </a:lnSpc>
                        <a:spcBef>
                          <a:spcPts val="0"/>
                        </a:spcBef>
                        <a:spcAft>
                          <a:spcPts val="0"/>
                        </a:spcAft>
                      </a:pPr>
                      <a:r>
                        <a:rPr lang="en-US" sz="2600" kern="1200" dirty="0">
                          <a:effectLst/>
                        </a:rPr>
                        <a:t>Tennessee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614914867"/>
                  </a:ext>
                </a:extLst>
              </a:tr>
              <a:tr h="605965">
                <a:tc>
                  <a:txBody>
                    <a:bodyPr/>
                    <a:lstStyle/>
                    <a:p>
                      <a:pPr marL="0" marR="0">
                        <a:lnSpc>
                          <a:spcPct val="107000"/>
                        </a:lnSpc>
                        <a:spcBef>
                          <a:spcPts val="0"/>
                        </a:spcBef>
                        <a:spcAft>
                          <a:spcPts val="0"/>
                        </a:spcAft>
                      </a:pPr>
                      <a:r>
                        <a:rPr lang="en-US" sz="2600" kern="1200">
                          <a:effectLst/>
                        </a:rPr>
                        <a:t>Utah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1793910619"/>
                  </a:ext>
                </a:extLst>
              </a:tr>
              <a:tr h="605965">
                <a:tc>
                  <a:txBody>
                    <a:bodyPr/>
                    <a:lstStyle/>
                    <a:p>
                      <a:pPr marL="0" marR="0">
                        <a:lnSpc>
                          <a:spcPct val="107000"/>
                        </a:lnSpc>
                        <a:spcBef>
                          <a:spcPts val="0"/>
                        </a:spcBef>
                        <a:spcAft>
                          <a:spcPts val="0"/>
                        </a:spcAft>
                      </a:pPr>
                      <a:r>
                        <a:rPr lang="en-US" sz="2600" kern="1200">
                          <a:effectLst/>
                        </a:rPr>
                        <a:t>West Virginia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tc>
                  <a:txBody>
                    <a:bodyPr/>
                    <a:lstStyle/>
                    <a:p>
                      <a:pPr marL="0" marR="0" algn="ctr">
                        <a:lnSpc>
                          <a:spcPct val="107000"/>
                        </a:lnSpc>
                        <a:spcBef>
                          <a:spcPts val="0"/>
                        </a:spcBef>
                        <a:spcAft>
                          <a:spcPts val="0"/>
                        </a:spcAft>
                      </a:pPr>
                      <a:r>
                        <a:rPr lang="en-US" sz="2600" kern="1200" dirty="0">
                          <a:effectLst/>
                        </a:rPr>
                        <a:t>2021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206" marR="84206" marT="42103" marB="42103"/>
                </a:tc>
                <a:extLst>
                  <a:ext uri="{0D108BD9-81ED-4DB2-BD59-A6C34878D82A}">
                    <a16:rowId xmlns:a16="http://schemas.microsoft.com/office/drawing/2014/main" val="4285614192"/>
                  </a:ext>
                </a:extLst>
              </a:tr>
            </a:tbl>
          </a:graphicData>
        </a:graphic>
      </p:graphicFrame>
      <p:sp>
        <p:nvSpPr>
          <p:cNvPr id="5" name="Slide Number Placeholder 4">
            <a:extLst>
              <a:ext uri="{FF2B5EF4-FFF2-40B4-BE49-F238E27FC236}">
                <a16:creationId xmlns:a16="http://schemas.microsoft.com/office/drawing/2014/main" id="{5305822C-01C6-4067-90D5-CBA2E17A8CD2}"/>
              </a:ext>
            </a:extLst>
          </p:cNvPr>
          <p:cNvSpPr>
            <a:spLocks noGrp="1"/>
          </p:cNvSpPr>
          <p:nvPr>
            <p:ph type="sldNum" sz="quarter" idx="12"/>
          </p:nvPr>
        </p:nvSpPr>
        <p:spPr/>
        <p:txBody>
          <a:bodyPr/>
          <a:lstStyle/>
          <a:p>
            <a:fld id="{D5CA4161-6EC3-4748-B7F3-82EA64CE3DD4}" type="slidenum">
              <a:rPr lang="en-US" smtClean="0"/>
              <a:pPr/>
              <a:t>11</a:t>
            </a:fld>
            <a:endParaRPr lang="en-US"/>
          </a:p>
        </p:txBody>
      </p:sp>
    </p:spTree>
    <p:extLst>
      <p:ext uri="{BB962C8B-B14F-4D97-AF65-F5344CB8AC3E}">
        <p14:creationId xmlns:p14="http://schemas.microsoft.com/office/powerpoint/2010/main" val="3272658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A7DCA-9779-4D79-891E-54608DAC9B7C}"/>
              </a:ext>
            </a:extLst>
          </p:cNvPr>
          <p:cNvSpPr>
            <a:spLocks noGrp="1"/>
          </p:cNvSpPr>
          <p:nvPr>
            <p:ph type="title"/>
          </p:nvPr>
        </p:nvSpPr>
        <p:spPr/>
        <p:txBody>
          <a:bodyPr/>
          <a:lstStyle/>
          <a:p>
            <a:r>
              <a:rPr lang="en-US" dirty="0"/>
              <a:t>How is the State-defined Alternate Diploma different from a Regular Diploma?</a:t>
            </a:r>
          </a:p>
        </p:txBody>
      </p:sp>
      <p:sp>
        <p:nvSpPr>
          <p:cNvPr id="3" name="Content Placeholder 2">
            <a:extLst>
              <a:ext uri="{FF2B5EF4-FFF2-40B4-BE49-F238E27FC236}">
                <a16:creationId xmlns:a16="http://schemas.microsoft.com/office/drawing/2014/main" id="{EBC66B93-D9CE-4728-B152-BB52F5D66E1B}"/>
              </a:ext>
            </a:extLst>
          </p:cNvPr>
          <p:cNvSpPr>
            <a:spLocks noGrp="1"/>
          </p:cNvSpPr>
          <p:nvPr>
            <p:ph idx="1"/>
          </p:nvPr>
        </p:nvSpPr>
        <p:spPr/>
        <p:txBody>
          <a:bodyPr>
            <a:normAutofit lnSpcReduction="10000"/>
          </a:bodyPr>
          <a:lstStyle/>
          <a:p>
            <a:r>
              <a:rPr lang="en-US" dirty="0"/>
              <a:t>While this diploma is standards-based and aligned with the state requirements for the Regular High School Diploma, it is not a Regular High School Diploma. </a:t>
            </a:r>
          </a:p>
          <a:p>
            <a:r>
              <a:rPr lang="en-US" dirty="0"/>
              <a:t>Students with IEPs who earn an Alternate Diploma may not be prevented from working towards meeting the requirements for the regular high school diploma. </a:t>
            </a:r>
          </a:p>
          <a:p>
            <a:r>
              <a:rPr lang="en-US" dirty="0"/>
              <a:t>A State-defined Alternate Diploma does not terminate a free appropriate public education (FAPE) for students with an Individualized Education Program (IEP).</a:t>
            </a:r>
          </a:p>
        </p:txBody>
      </p:sp>
      <p:sp>
        <p:nvSpPr>
          <p:cNvPr id="5" name="Slide Number Placeholder 4">
            <a:extLst>
              <a:ext uri="{FF2B5EF4-FFF2-40B4-BE49-F238E27FC236}">
                <a16:creationId xmlns:a16="http://schemas.microsoft.com/office/drawing/2014/main" id="{3F782BFE-65F9-4CA7-9AA2-5CD34E31CF75}"/>
              </a:ext>
            </a:extLst>
          </p:cNvPr>
          <p:cNvSpPr>
            <a:spLocks noGrp="1"/>
          </p:cNvSpPr>
          <p:nvPr>
            <p:ph type="sldNum" sz="quarter" idx="12"/>
          </p:nvPr>
        </p:nvSpPr>
        <p:spPr/>
        <p:txBody>
          <a:bodyPr/>
          <a:lstStyle/>
          <a:p>
            <a:fld id="{D5CA4161-6EC3-4748-B7F3-82EA64CE3DD4}" type="slidenum">
              <a:rPr lang="en-US" smtClean="0"/>
              <a:pPr/>
              <a:t>12</a:t>
            </a:fld>
            <a:endParaRPr lang="en-US"/>
          </a:p>
        </p:txBody>
      </p:sp>
    </p:spTree>
    <p:extLst>
      <p:ext uri="{BB962C8B-B14F-4D97-AF65-F5344CB8AC3E}">
        <p14:creationId xmlns:p14="http://schemas.microsoft.com/office/powerpoint/2010/main" val="2827258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2E0CB-D575-47EF-A85A-204DB7656680}"/>
              </a:ext>
            </a:extLst>
          </p:cNvPr>
          <p:cNvSpPr>
            <a:spLocks noGrp="1"/>
          </p:cNvSpPr>
          <p:nvPr>
            <p:ph type="title"/>
          </p:nvPr>
        </p:nvSpPr>
        <p:spPr/>
        <p:txBody>
          <a:bodyPr>
            <a:normAutofit fontScale="90000"/>
          </a:bodyPr>
          <a:lstStyle/>
          <a:p>
            <a:r>
              <a:rPr lang="en-US" dirty="0"/>
              <a:t>How will this diploma impact these students’ future postsecondary and/or transition opportunities?</a:t>
            </a:r>
          </a:p>
        </p:txBody>
      </p:sp>
      <p:sp>
        <p:nvSpPr>
          <p:cNvPr id="3" name="Content Placeholder 2">
            <a:extLst>
              <a:ext uri="{FF2B5EF4-FFF2-40B4-BE49-F238E27FC236}">
                <a16:creationId xmlns:a16="http://schemas.microsoft.com/office/drawing/2014/main" id="{C584E73E-4CAE-4872-B6DC-65FF19C34D15}"/>
              </a:ext>
            </a:extLst>
          </p:cNvPr>
          <p:cNvSpPr>
            <a:spLocks noGrp="1"/>
          </p:cNvSpPr>
          <p:nvPr>
            <p:ph idx="1"/>
          </p:nvPr>
        </p:nvSpPr>
        <p:spPr/>
        <p:txBody>
          <a:bodyPr/>
          <a:lstStyle/>
          <a:p>
            <a:r>
              <a:rPr lang="en-US" dirty="0"/>
              <a:t>For postsecondary and transition opportunities, many institutions will allow the credential for transition opportunities and, as with the Regular Diploma, there would most likely be additional admission criteria for postsecondary institutions. </a:t>
            </a:r>
          </a:p>
        </p:txBody>
      </p:sp>
      <p:sp>
        <p:nvSpPr>
          <p:cNvPr id="5" name="Slide Number Placeholder 4">
            <a:extLst>
              <a:ext uri="{FF2B5EF4-FFF2-40B4-BE49-F238E27FC236}">
                <a16:creationId xmlns:a16="http://schemas.microsoft.com/office/drawing/2014/main" id="{E3158B8E-D939-4EDD-8099-6A3163118F70}"/>
              </a:ext>
            </a:extLst>
          </p:cNvPr>
          <p:cNvSpPr>
            <a:spLocks noGrp="1"/>
          </p:cNvSpPr>
          <p:nvPr>
            <p:ph type="sldNum" sz="quarter" idx="12"/>
          </p:nvPr>
        </p:nvSpPr>
        <p:spPr/>
        <p:txBody>
          <a:bodyPr/>
          <a:lstStyle/>
          <a:p>
            <a:fld id="{D5CA4161-6EC3-4748-B7F3-82EA64CE3DD4}" type="slidenum">
              <a:rPr lang="en-US" smtClean="0"/>
              <a:pPr/>
              <a:t>13</a:t>
            </a:fld>
            <a:endParaRPr lang="en-US"/>
          </a:p>
        </p:txBody>
      </p:sp>
    </p:spTree>
    <p:extLst>
      <p:ext uri="{BB962C8B-B14F-4D97-AF65-F5344CB8AC3E}">
        <p14:creationId xmlns:p14="http://schemas.microsoft.com/office/powerpoint/2010/main" val="2418602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9C933-839C-4258-B81A-AACF97FC88DD}"/>
              </a:ext>
            </a:extLst>
          </p:cNvPr>
          <p:cNvSpPr>
            <a:spLocks noGrp="1"/>
          </p:cNvSpPr>
          <p:nvPr>
            <p:ph type="title"/>
          </p:nvPr>
        </p:nvSpPr>
        <p:spPr/>
        <p:txBody>
          <a:bodyPr>
            <a:normAutofit fontScale="90000"/>
          </a:bodyPr>
          <a:lstStyle/>
          <a:p>
            <a:r>
              <a:rPr lang="en-US" dirty="0"/>
              <a:t>How does the Alternate Diploma apply to four-year adjusted cohort graduation rate (ACGR) calculations?</a:t>
            </a:r>
          </a:p>
        </p:txBody>
      </p:sp>
      <p:sp>
        <p:nvSpPr>
          <p:cNvPr id="3" name="Content Placeholder 2">
            <a:extLst>
              <a:ext uri="{FF2B5EF4-FFF2-40B4-BE49-F238E27FC236}">
                <a16:creationId xmlns:a16="http://schemas.microsoft.com/office/drawing/2014/main" id="{A30C186B-D194-48AC-871B-985B990CDB28}"/>
              </a:ext>
            </a:extLst>
          </p:cNvPr>
          <p:cNvSpPr>
            <a:spLocks noGrp="1"/>
          </p:cNvSpPr>
          <p:nvPr>
            <p:ph idx="1"/>
          </p:nvPr>
        </p:nvSpPr>
        <p:spPr/>
        <p:txBody>
          <a:bodyPr>
            <a:normAutofit lnSpcReduction="10000"/>
          </a:bodyPr>
          <a:lstStyle/>
          <a:p>
            <a:r>
              <a:rPr lang="en-US" dirty="0"/>
              <a:t>Students receiving a State-defined Alternate Diploma will count toward the four-year adjusted cohort graduation rate, regardless of the year they receive their diploma – provided they graduate within the time period for which the State ensures the availability of a free appropriate public education (FAPE) for students with disabilities.</a:t>
            </a:r>
          </a:p>
          <a:p>
            <a:r>
              <a:rPr lang="en-US" dirty="0"/>
              <a:t>This allows schools to serve those students without being penalized if they do not graduate within their four-year cohort – which may not be what’s best for that individual student.</a:t>
            </a:r>
          </a:p>
        </p:txBody>
      </p:sp>
      <p:sp>
        <p:nvSpPr>
          <p:cNvPr id="5" name="Slide Number Placeholder 4">
            <a:extLst>
              <a:ext uri="{FF2B5EF4-FFF2-40B4-BE49-F238E27FC236}">
                <a16:creationId xmlns:a16="http://schemas.microsoft.com/office/drawing/2014/main" id="{4502E206-D9CC-4ADE-9C14-F215D41D2E57}"/>
              </a:ext>
            </a:extLst>
          </p:cNvPr>
          <p:cNvSpPr>
            <a:spLocks noGrp="1"/>
          </p:cNvSpPr>
          <p:nvPr>
            <p:ph type="sldNum" sz="quarter" idx="12"/>
          </p:nvPr>
        </p:nvSpPr>
        <p:spPr/>
        <p:txBody>
          <a:bodyPr/>
          <a:lstStyle/>
          <a:p>
            <a:fld id="{D5CA4161-6EC3-4748-B7F3-82EA64CE3DD4}" type="slidenum">
              <a:rPr lang="en-US" smtClean="0"/>
              <a:pPr/>
              <a:t>14</a:t>
            </a:fld>
            <a:endParaRPr lang="en-US"/>
          </a:p>
        </p:txBody>
      </p:sp>
    </p:spTree>
    <p:extLst>
      <p:ext uri="{BB962C8B-B14F-4D97-AF65-F5344CB8AC3E}">
        <p14:creationId xmlns:p14="http://schemas.microsoft.com/office/powerpoint/2010/main" val="4140638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A4D4E-6CCD-4A57-8F41-9E558CC3EF4D}"/>
              </a:ext>
            </a:extLst>
          </p:cNvPr>
          <p:cNvSpPr>
            <a:spLocks noGrp="1"/>
          </p:cNvSpPr>
          <p:nvPr>
            <p:ph type="title"/>
          </p:nvPr>
        </p:nvSpPr>
        <p:spPr/>
        <p:txBody>
          <a:bodyPr>
            <a:normAutofit fontScale="90000"/>
          </a:bodyPr>
          <a:lstStyle/>
          <a:p>
            <a:r>
              <a:rPr lang="en-US" dirty="0"/>
              <a:t>When would a student receiving a State-defined Alternate Diploma participate in graduation ceremonies?</a:t>
            </a:r>
          </a:p>
        </p:txBody>
      </p:sp>
      <p:sp>
        <p:nvSpPr>
          <p:cNvPr id="3" name="Content Placeholder 2">
            <a:extLst>
              <a:ext uri="{FF2B5EF4-FFF2-40B4-BE49-F238E27FC236}">
                <a16:creationId xmlns:a16="http://schemas.microsoft.com/office/drawing/2014/main" id="{8D321668-801C-402F-A990-E2CC2D9FE96D}"/>
              </a:ext>
            </a:extLst>
          </p:cNvPr>
          <p:cNvSpPr>
            <a:spLocks noGrp="1"/>
          </p:cNvSpPr>
          <p:nvPr>
            <p:ph idx="1"/>
          </p:nvPr>
        </p:nvSpPr>
        <p:spPr/>
        <p:txBody>
          <a:bodyPr/>
          <a:lstStyle/>
          <a:p>
            <a:r>
              <a:rPr lang="en-US" dirty="0"/>
              <a:t>Participation in graduation ceremonies is determined by the local district. </a:t>
            </a:r>
          </a:p>
        </p:txBody>
      </p:sp>
      <p:sp>
        <p:nvSpPr>
          <p:cNvPr id="5" name="Slide Number Placeholder 4">
            <a:extLst>
              <a:ext uri="{FF2B5EF4-FFF2-40B4-BE49-F238E27FC236}">
                <a16:creationId xmlns:a16="http://schemas.microsoft.com/office/drawing/2014/main" id="{B6792E92-172E-4D2B-AF16-3C5375796EDF}"/>
              </a:ext>
            </a:extLst>
          </p:cNvPr>
          <p:cNvSpPr>
            <a:spLocks noGrp="1"/>
          </p:cNvSpPr>
          <p:nvPr>
            <p:ph type="sldNum" sz="quarter" idx="12"/>
          </p:nvPr>
        </p:nvSpPr>
        <p:spPr/>
        <p:txBody>
          <a:bodyPr/>
          <a:lstStyle/>
          <a:p>
            <a:fld id="{D5CA4161-6EC3-4748-B7F3-82EA64CE3DD4}" type="slidenum">
              <a:rPr lang="en-US" smtClean="0"/>
              <a:pPr/>
              <a:t>15</a:t>
            </a:fld>
            <a:endParaRPr lang="en-US"/>
          </a:p>
        </p:txBody>
      </p:sp>
    </p:spTree>
    <p:extLst>
      <p:ext uri="{BB962C8B-B14F-4D97-AF65-F5344CB8AC3E}">
        <p14:creationId xmlns:p14="http://schemas.microsoft.com/office/powerpoint/2010/main" val="4276698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27FE204-A779-48C0-B1D4-ECC609A02373}"/>
              </a:ext>
            </a:extLst>
          </p:cNvPr>
          <p:cNvSpPr>
            <a:spLocks noGrp="1"/>
          </p:cNvSpPr>
          <p:nvPr>
            <p:ph type="title"/>
          </p:nvPr>
        </p:nvSpPr>
        <p:spPr/>
        <p:txBody>
          <a:bodyPr/>
          <a:lstStyle/>
          <a:p>
            <a:r>
              <a:rPr lang="en-US" dirty="0"/>
              <a:t>Why Should Oklahoma Explore this Option?</a:t>
            </a:r>
          </a:p>
        </p:txBody>
      </p:sp>
      <p:sp>
        <p:nvSpPr>
          <p:cNvPr id="5" name="Slide Number Placeholder 4">
            <a:extLst>
              <a:ext uri="{FF2B5EF4-FFF2-40B4-BE49-F238E27FC236}">
                <a16:creationId xmlns:a16="http://schemas.microsoft.com/office/drawing/2014/main" id="{38B8A9FE-A4B7-4762-B5B9-8CC02CAE25AF}"/>
              </a:ext>
            </a:extLst>
          </p:cNvPr>
          <p:cNvSpPr>
            <a:spLocks noGrp="1"/>
          </p:cNvSpPr>
          <p:nvPr>
            <p:ph type="sldNum" sz="quarter" idx="12"/>
          </p:nvPr>
        </p:nvSpPr>
        <p:spPr/>
        <p:txBody>
          <a:bodyPr/>
          <a:lstStyle/>
          <a:p>
            <a:fld id="{D5CA4161-6EC3-4748-B7F3-82EA64CE3DD4}" type="slidenum">
              <a:rPr lang="en-US" smtClean="0"/>
              <a:pPr/>
              <a:t>16</a:t>
            </a:fld>
            <a:endParaRPr lang="en-US"/>
          </a:p>
        </p:txBody>
      </p:sp>
    </p:spTree>
    <p:extLst>
      <p:ext uri="{BB962C8B-B14F-4D97-AF65-F5344CB8AC3E}">
        <p14:creationId xmlns:p14="http://schemas.microsoft.com/office/powerpoint/2010/main" val="1016921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49A2-D24D-4E43-B7EB-CDE5D25966AE}"/>
              </a:ext>
            </a:extLst>
          </p:cNvPr>
          <p:cNvSpPr>
            <a:spLocks noGrp="1"/>
          </p:cNvSpPr>
          <p:nvPr>
            <p:ph type="title"/>
          </p:nvPr>
        </p:nvSpPr>
        <p:spPr/>
        <p:txBody>
          <a:bodyPr/>
          <a:lstStyle/>
          <a:p>
            <a:r>
              <a:rPr lang="en-US" dirty="0"/>
              <a:t>IDEA, ESSA, Diplomas</a:t>
            </a:r>
          </a:p>
        </p:txBody>
      </p:sp>
      <p:sp>
        <p:nvSpPr>
          <p:cNvPr id="3" name="Content Placeholder 2">
            <a:extLst>
              <a:ext uri="{FF2B5EF4-FFF2-40B4-BE49-F238E27FC236}">
                <a16:creationId xmlns:a16="http://schemas.microsoft.com/office/drawing/2014/main" id="{4062C019-2C46-4CC0-B73A-182FA853E5F8}"/>
              </a:ext>
            </a:extLst>
          </p:cNvPr>
          <p:cNvSpPr>
            <a:spLocks noGrp="1"/>
          </p:cNvSpPr>
          <p:nvPr>
            <p:ph idx="1"/>
          </p:nvPr>
        </p:nvSpPr>
        <p:spPr/>
        <p:txBody>
          <a:bodyPr/>
          <a:lstStyle/>
          <a:p>
            <a:pPr>
              <a:lnSpc>
                <a:spcPct val="107000"/>
              </a:lnSpc>
              <a:spcBef>
                <a:spcPts val="0"/>
              </a:spcBef>
              <a:tabLst>
                <a:tab pos="457200" algn="l"/>
              </a:tabLst>
            </a:pPr>
            <a:r>
              <a:rPr lang="en-US" dirty="0">
                <a:solidFill>
                  <a:srgbClr val="000000"/>
                </a:solidFill>
                <a:effectLst/>
                <a:ea typeface="Times New Roman" panose="02020603050405020304" pitchFamily="18" charset="0"/>
                <a:cs typeface="Calibri" panose="020F0502020204030204" pitchFamily="34" charset="0"/>
              </a:rPr>
              <a:t>Under the IDEA, the obligation to make available a free appropriate public education (FAPE) continues beyond high school if the student has not graduated from high school with a regular diploma (as defined by IDEA and ESSA).</a:t>
            </a:r>
            <a:endParaRPr lang="en-US" dirty="0">
              <a:solidFill>
                <a:srgbClr val="000000"/>
              </a:solidFill>
              <a:effectLst/>
              <a:ea typeface="Calibri" panose="020F0502020204030204" pitchFamily="34" charset="0"/>
              <a:cs typeface="Times New Roman" panose="02020603050405020304" pitchFamily="18" charset="0"/>
            </a:endParaRPr>
          </a:p>
          <a:p>
            <a:pPr>
              <a:lnSpc>
                <a:spcPct val="107000"/>
              </a:lnSpc>
              <a:spcBef>
                <a:spcPts val="0"/>
              </a:spcBef>
              <a:tabLst>
                <a:tab pos="457200" algn="l"/>
              </a:tabLst>
            </a:pPr>
            <a:r>
              <a:rPr lang="en-US" dirty="0">
                <a:solidFill>
                  <a:srgbClr val="000000"/>
                </a:solidFill>
                <a:effectLst/>
                <a:ea typeface="Times New Roman" panose="02020603050405020304" pitchFamily="18" charset="0"/>
                <a:cs typeface="Calibri" panose="020F0502020204030204" pitchFamily="34" charset="0"/>
              </a:rPr>
              <a:t>To be treated as a "regular high-school diploma" federal law requires that it be fully aligned with the State's standards. ESSA, Section 8101(43).</a:t>
            </a:r>
            <a:endParaRPr lang="en-US" dirty="0">
              <a:solidFill>
                <a:srgbClr val="000000"/>
              </a:solidFill>
              <a:effectLst/>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28F90D42-0B2A-4425-8D14-6B98083DC9B2}"/>
              </a:ext>
            </a:extLst>
          </p:cNvPr>
          <p:cNvSpPr>
            <a:spLocks noGrp="1"/>
          </p:cNvSpPr>
          <p:nvPr>
            <p:ph type="sldNum" sz="quarter" idx="12"/>
          </p:nvPr>
        </p:nvSpPr>
        <p:spPr/>
        <p:txBody>
          <a:bodyPr/>
          <a:lstStyle/>
          <a:p>
            <a:fld id="{D5CA4161-6EC3-4748-B7F3-82EA64CE3DD4}" type="slidenum">
              <a:rPr lang="en-US" smtClean="0"/>
              <a:pPr/>
              <a:t>17</a:t>
            </a:fld>
            <a:endParaRPr lang="en-US"/>
          </a:p>
        </p:txBody>
      </p:sp>
    </p:spTree>
    <p:extLst>
      <p:ext uri="{BB962C8B-B14F-4D97-AF65-F5344CB8AC3E}">
        <p14:creationId xmlns:p14="http://schemas.microsoft.com/office/powerpoint/2010/main" val="1169220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9F718-1181-4FC6-91BD-AD9CCC1C0349}"/>
              </a:ext>
            </a:extLst>
          </p:cNvPr>
          <p:cNvSpPr>
            <a:spLocks noGrp="1"/>
          </p:cNvSpPr>
          <p:nvPr>
            <p:ph type="title"/>
          </p:nvPr>
        </p:nvSpPr>
        <p:spPr/>
        <p:txBody>
          <a:bodyPr>
            <a:normAutofit fontScale="90000"/>
          </a:bodyPr>
          <a:lstStyle/>
          <a:p>
            <a:r>
              <a:rPr lang="en-US" dirty="0"/>
              <a:t>§ 300.102 Limitation - exception to FAPE for certain ages.</a:t>
            </a:r>
            <a:br>
              <a:rPr lang="en-US" dirty="0"/>
            </a:br>
            <a:endParaRPr lang="en-US" dirty="0"/>
          </a:p>
        </p:txBody>
      </p:sp>
      <p:sp>
        <p:nvSpPr>
          <p:cNvPr id="3" name="Content Placeholder 2">
            <a:extLst>
              <a:ext uri="{FF2B5EF4-FFF2-40B4-BE49-F238E27FC236}">
                <a16:creationId xmlns:a16="http://schemas.microsoft.com/office/drawing/2014/main" id="{5626BE39-54CA-4A61-A9E2-C5FF4C61893C}"/>
              </a:ext>
            </a:extLst>
          </p:cNvPr>
          <p:cNvSpPr>
            <a:spLocks noGrp="1"/>
          </p:cNvSpPr>
          <p:nvPr>
            <p:ph idx="1"/>
          </p:nvPr>
        </p:nvSpPr>
        <p:spPr/>
        <p:txBody>
          <a:bodyPr>
            <a:normAutofit fontScale="92500" lnSpcReduction="20000"/>
          </a:bodyPr>
          <a:lstStyle/>
          <a:p>
            <a:r>
              <a:rPr lang="en-US" dirty="0"/>
              <a:t>As used in </a:t>
            </a:r>
            <a:r>
              <a:rPr lang="en-US" dirty="0">
                <a:hlinkClick r:id="rId2"/>
              </a:rPr>
              <a:t>paragraphs (a)(3)(</a:t>
            </a:r>
            <a:r>
              <a:rPr lang="en-US" dirty="0" err="1">
                <a:hlinkClick r:id="rId2"/>
              </a:rPr>
              <a:t>i</a:t>
            </a:r>
            <a:r>
              <a:rPr lang="en-US" dirty="0">
                <a:hlinkClick r:id="rId2"/>
              </a:rPr>
              <a:t>)</a:t>
            </a:r>
            <a:r>
              <a:rPr lang="en-US" dirty="0"/>
              <a:t> through </a:t>
            </a:r>
            <a:r>
              <a:rPr lang="en-US" dirty="0">
                <a:hlinkClick r:id="rId3"/>
              </a:rPr>
              <a:t>(iii)</a:t>
            </a:r>
            <a:r>
              <a:rPr lang="en-US" dirty="0"/>
              <a:t> of this section, the term </a:t>
            </a:r>
            <a:r>
              <a:rPr lang="en-US" i="1" dirty="0"/>
              <a:t>regular high school diploma</a:t>
            </a:r>
            <a:r>
              <a:rPr lang="en-US" dirty="0"/>
              <a:t> means the standard high school diploma awarded to the preponderance of students in the State that is fully aligned with State standards, or a higher diploma, </a:t>
            </a:r>
          </a:p>
          <a:p>
            <a:r>
              <a:rPr lang="en-US" i="1" dirty="0"/>
              <a:t>except that </a:t>
            </a:r>
            <a:r>
              <a:rPr lang="en-US" dirty="0"/>
              <a:t>a regular high school diploma </a:t>
            </a:r>
            <a:r>
              <a:rPr lang="en-US" b="1" dirty="0"/>
              <a:t>shall not be aligned to the alternate academic achievement standards </a:t>
            </a:r>
            <a:r>
              <a:rPr lang="en-US" dirty="0"/>
              <a:t>described in section 1111(b)(1)(E) of the ESEA. A regular high school diploma does not include a recognized equivalent of a diploma, such as a general equivalency diploma, certificate of completion, certificate of attendance, or similar lesser credential.</a:t>
            </a:r>
          </a:p>
        </p:txBody>
      </p:sp>
      <p:sp>
        <p:nvSpPr>
          <p:cNvPr id="5" name="Slide Number Placeholder 4">
            <a:extLst>
              <a:ext uri="{FF2B5EF4-FFF2-40B4-BE49-F238E27FC236}">
                <a16:creationId xmlns:a16="http://schemas.microsoft.com/office/drawing/2014/main" id="{999261A6-8CE7-4232-A51D-24909EB42237}"/>
              </a:ext>
            </a:extLst>
          </p:cNvPr>
          <p:cNvSpPr>
            <a:spLocks noGrp="1"/>
          </p:cNvSpPr>
          <p:nvPr>
            <p:ph type="sldNum" sz="quarter" idx="12"/>
          </p:nvPr>
        </p:nvSpPr>
        <p:spPr/>
        <p:txBody>
          <a:bodyPr/>
          <a:lstStyle/>
          <a:p>
            <a:fld id="{D5CA4161-6EC3-4748-B7F3-82EA64CE3DD4}" type="slidenum">
              <a:rPr lang="en-US" smtClean="0"/>
              <a:pPr/>
              <a:t>18</a:t>
            </a:fld>
            <a:endParaRPr lang="en-US"/>
          </a:p>
        </p:txBody>
      </p:sp>
    </p:spTree>
    <p:extLst>
      <p:ext uri="{BB962C8B-B14F-4D97-AF65-F5344CB8AC3E}">
        <p14:creationId xmlns:p14="http://schemas.microsoft.com/office/powerpoint/2010/main" val="1811407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6CBA5-19C1-4D92-BC12-C792570B86D2}"/>
              </a:ext>
            </a:extLst>
          </p:cNvPr>
          <p:cNvSpPr>
            <a:spLocks noGrp="1"/>
          </p:cNvSpPr>
          <p:nvPr>
            <p:ph type="title"/>
          </p:nvPr>
        </p:nvSpPr>
        <p:spPr/>
        <p:txBody>
          <a:bodyPr/>
          <a:lstStyle/>
          <a:p>
            <a:r>
              <a:rPr lang="en-US" dirty="0"/>
              <a:t>IEPs/Diplomas</a:t>
            </a:r>
          </a:p>
        </p:txBody>
      </p:sp>
      <p:sp>
        <p:nvSpPr>
          <p:cNvPr id="3" name="Content Placeholder 2">
            <a:extLst>
              <a:ext uri="{FF2B5EF4-FFF2-40B4-BE49-F238E27FC236}">
                <a16:creationId xmlns:a16="http://schemas.microsoft.com/office/drawing/2014/main" id="{F83C6F3D-3EEE-4746-905D-E70C251CF2C0}"/>
              </a:ext>
            </a:extLst>
          </p:cNvPr>
          <p:cNvSpPr>
            <a:spLocks noGrp="1"/>
          </p:cNvSpPr>
          <p:nvPr>
            <p:ph idx="1"/>
          </p:nvPr>
        </p:nvSpPr>
        <p:spPr/>
        <p:txBody>
          <a:bodyPr>
            <a:normAutofit fontScale="85000" lnSpcReduction="10000"/>
          </a:bodyPr>
          <a:lstStyle/>
          <a:p>
            <a:r>
              <a:rPr lang="en-US" dirty="0">
                <a:solidFill>
                  <a:srgbClr val="000000"/>
                </a:solidFill>
                <a:ea typeface="Times New Roman" panose="02020603050405020304" pitchFamily="18" charset="0"/>
                <a:cs typeface="Calibri" panose="020F0502020204030204" pitchFamily="34" charset="0"/>
              </a:rPr>
              <a:t>Oklahoma law provides that children who have an IEP and who satisfy the graduation requirements through the IEP for that student are awarded a standard/regular diploma. 70 O.S. § 11-103.6(M). </a:t>
            </a:r>
          </a:p>
          <a:p>
            <a:r>
              <a:rPr lang="en-US" dirty="0">
                <a:solidFill>
                  <a:srgbClr val="000000"/>
                </a:solidFill>
                <a:ea typeface="Times New Roman" panose="02020603050405020304" pitchFamily="18" charset="0"/>
                <a:cs typeface="Calibri" panose="020F0502020204030204" pitchFamily="34" charset="0"/>
              </a:rPr>
              <a:t>An IEP reflects goals, accommodations, services, etc., that better enable a student to be involved in, and make progress in, meeting the state's academic content and achievement standards, and measures of progress show the student is meeting those goals. </a:t>
            </a:r>
          </a:p>
          <a:p>
            <a:r>
              <a:rPr lang="en-US" dirty="0">
                <a:solidFill>
                  <a:srgbClr val="000000"/>
                </a:solidFill>
                <a:ea typeface="Times New Roman" panose="02020603050405020304" pitchFamily="18" charset="0"/>
                <a:cs typeface="Calibri" panose="020F0502020204030204" pitchFamily="34" charset="0"/>
              </a:rPr>
              <a:t>However, consistent with federal law, state law does not permit the IEP team to establish separate and lesser graduation requirements for the award of a standard diploma.</a:t>
            </a:r>
          </a:p>
          <a:p>
            <a:endParaRPr lang="en-US" dirty="0"/>
          </a:p>
        </p:txBody>
      </p:sp>
      <p:sp>
        <p:nvSpPr>
          <p:cNvPr id="5" name="Slide Number Placeholder 4">
            <a:extLst>
              <a:ext uri="{FF2B5EF4-FFF2-40B4-BE49-F238E27FC236}">
                <a16:creationId xmlns:a16="http://schemas.microsoft.com/office/drawing/2014/main" id="{61A7F686-6D92-42B9-B722-4DD30D705E03}"/>
              </a:ext>
            </a:extLst>
          </p:cNvPr>
          <p:cNvSpPr>
            <a:spLocks noGrp="1"/>
          </p:cNvSpPr>
          <p:nvPr>
            <p:ph type="sldNum" sz="quarter" idx="12"/>
          </p:nvPr>
        </p:nvSpPr>
        <p:spPr/>
        <p:txBody>
          <a:bodyPr/>
          <a:lstStyle/>
          <a:p>
            <a:fld id="{D5CA4161-6EC3-4748-B7F3-82EA64CE3DD4}" type="slidenum">
              <a:rPr lang="en-US" smtClean="0"/>
              <a:pPr/>
              <a:t>19</a:t>
            </a:fld>
            <a:endParaRPr lang="en-US"/>
          </a:p>
        </p:txBody>
      </p:sp>
    </p:spTree>
    <p:extLst>
      <p:ext uri="{BB962C8B-B14F-4D97-AF65-F5344CB8AC3E}">
        <p14:creationId xmlns:p14="http://schemas.microsoft.com/office/powerpoint/2010/main" val="264335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a:bodyPr>
          <a:lstStyle/>
          <a:p>
            <a:r>
              <a:rPr lang="en-US" dirty="0"/>
              <a:t>Jokes – Aaron Bullock </a:t>
            </a:r>
          </a:p>
          <a:p>
            <a:r>
              <a:rPr lang="en-US" dirty="0"/>
              <a:t>Welcome – Darci Forrester</a:t>
            </a:r>
          </a:p>
          <a:p>
            <a:r>
              <a:rPr lang="en-US" dirty="0"/>
              <a:t>OSDE SES Updates – Todd Loftin</a:t>
            </a:r>
          </a:p>
          <a:p>
            <a:r>
              <a:rPr lang="en-US" dirty="0"/>
              <a:t>Priority Summary – Darci Forrester</a:t>
            </a:r>
          </a:p>
          <a:p>
            <a:pPr lvl="1"/>
            <a:r>
              <a:rPr lang="en-US" dirty="0"/>
              <a:t>Small Group</a:t>
            </a:r>
          </a:p>
          <a:p>
            <a:pPr lvl="1"/>
            <a:r>
              <a:rPr lang="en-US" dirty="0"/>
              <a:t>Large Group</a:t>
            </a:r>
          </a:p>
          <a:p>
            <a:r>
              <a:rPr lang="en-US" dirty="0"/>
              <a:t>Closing/Survey – Todd Loftin</a:t>
            </a:r>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IDEA Part B State Advisory Panel</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2</a:t>
            </a:fld>
            <a:endParaRPr lang="en-US" dirty="0"/>
          </a:p>
        </p:txBody>
      </p:sp>
    </p:spTree>
    <p:extLst>
      <p:ext uri="{BB962C8B-B14F-4D97-AF65-F5344CB8AC3E}">
        <p14:creationId xmlns:p14="http://schemas.microsoft.com/office/powerpoint/2010/main" val="936320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9F597-7831-44BD-AF48-2823E40F54F7}"/>
              </a:ext>
            </a:extLst>
          </p:cNvPr>
          <p:cNvSpPr>
            <a:spLocks noGrp="1"/>
          </p:cNvSpPr>
          <p:nvPr>
            <p:ph type="title"/>
          </p:nvPr>
        </p:nvSpPr>
        <p:spPr/>
        <p:txBody>
          <a:bodyPr/>
          <a:lstStyle/>
          <a:p>
            <a:r>
              <a:rPr lang="en-US" dirty="0"/>
              <a:t>IEPs/Diplomas</a:t>
            </a:r>
          </a:p>
        </p:txBody>
      </p:sp>
      <p:sp>
        <p:nvSpPr>
          <p:cNvPr id="3" name="Content Placeholder 2">
            <a:extLst>
              <a:ext uri="{FF2B5EF4-FFF2-40B4-BE49-F238E27FC236}">
                <a16:creationId xmlns:a16="http://schemas.microsoft.com/office/drawing/2014/main" id="{66643986-89F8-4C65-9B3C-52A52A2CEECE}"/>
              </a:ext>
            </a:extLst>
          </p:cNvPr>
          <p:cNvSpPr>
            <a:spLocks noGrp="1"/>
          </p:cNvSpPr>
          <p:nvPr>
            <p:ph idx="1"/>
          </p:nvPr>
        </p:nvSpPr>
        <p:spPr>
          <a:xfrm>
            <a:off x="294199" y="1825624"/>
            <a:ext cx="11603603" cy="4667251"/>
          </a:xfrm>
        </p:spPr>
        <p:txBody>
          <a:bodyPr>
            <a:normAutofit fontScale="55000" lnSpcReduction="20000"/>
          </a:bodyPr>
          <a:lstStyle/>
          <a:p>
            <a:r>
              <a:rPr lang="en-US" sz="5100" dirty="0">
                <a:solidFill>
                  <a:srgbClr val="000000"/>
                </a:solidFill>
                <a:effectLst/>
                <a:ea typeface="Times New Roman" panose="02020603050405020304" pitchFamily="18" charset="0"/>
                <a:cs typeface="Calibri" panose="020F0502020204030204" pitchFamily="34" charset="0"/>
              </a:rPr>
              <a:t>An IEP Team may not lower promotion or graduation standards, set those in the IEP or determine that the student meeting IEP goals is equivalent to the student having met the state academic standards for receiving a regular high school diploma. </a:t>
            </a:r>
          </a:p>
          <a:p>
            <a:r>
              <a:rPr lang="en-US" sz="5100" dirty="0">
                <a:solidFill>
                  <a:srgbClr val="000000"/>
                </a:solidFill>
                <a:effectLst/>
                <a:ea typeface="Times New Roman" panose="02020603050405020304" pitchFamily="18" charset="0"/>
                <a:cs typeface="Calibri" panose="020F0502020204030204" pitchFamily="34" charset="0"/>
              </a:rPr>
              <a:t>Under federal law, states are to apply the same challenging academic content and achievement standards to all students, including students with disabilities. 20 U.S.C. § 6311(b). </a:t>
            </a:r>
          </a:p>
          <a:p>
            <a:r>
              <a:rPr lang="en-US" sz="5100" dirty="0">
                <a:solidFill>
                  <a:srgbClr val="000000"/>
                </a:solidFill>
                <a:effectLst/>
                <a:ea typeface="Times New Roman" panose="02020603050405020304" pitchFamily="18" charset="0"/>
                <a:cs typeface="Calibri" panose="020F0502020204030204" pitchFamily="34" charset="0"/>
              </a:rPr>
              <a:t>Similar language is also found in the IDEA Improvement Act of 2004. The authority to set and/or modify those standards rests solely with the State. </a:t>
            </a:r>
            <a:endParaRPr lang="en-US" dirty="0"/>
          </a:p>
        </p:txBody>
      </p:sp>
      <p:sp>
        <p:nvSpPr>
          <p:cNvPr id="5" name="Slide Number Placeholder 4">
            <a:extLst>
              <a:ext uri="{FF2B5EF4-FFF2-40B4-BE49-F238E27FC236}">
                <a16:creationId xmlns:a16="http://schemas.microsoft.com/office/drawing/2014/main" id="{A7C20A40-022E-4CA5-AA20-409B4237A6BB}"/>
              </a:ext>
            </a:extLst>
          </p:cNvPr>
          <p:cNvSpPr>
            <a:spLocks noGrp="1"/>
          </p:cNvSpPr>
          <p:nvPr>
            <p:ph type="sldNum" sz="quarter" idx="12"/>
          </p:nvPr>
        </p:nvSpPr>
        <p:spPr/>
        <p:txBody>
          <a:bodyPr/>
          <a:lstStyle/>
          <a:p>
            <a:fld id="{D5CA4161-6EC3-4748-B7F3-82EA64CE3DD4}" type="slidenum">
              <a:rPr lang="en-US" smtClean="0"/>
              <a:pPr/>
              <a:t>20</a:t>
            </a:fld>
            <a:endParaRPr lang="en-US"/>
          </a:p>
        </p:txBody>
      </p:sp>
    </p:spTree>
    <p:extLst>
      <p:ext uri="{BB962C8B-B14F-4D97-AF65-F5344CB8AC3E}">
        <p14:creationId xmlns:p14="http://schemas.microsoft.com/office/powerpoint/2010/main" val="2916309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2E52F-6113-4E44-9D7E-FFD6AD5C7A7F}"/>
              </a:ext>
            </a:extLst>
          </p:cNvPr>
          <p:cNvSpPr>
            <a:spLocks noGrp="1"/>
          </p:cNvSpPr>
          <p:nvPr>
            <p:ph type="title"/>
          </p:nvPr>
        </p:nvSpPr>
        <p:spPr/>
        <p:txBody>
          <a:bodyPr/>
          <a:lstStyle/>
          <a:p>
            <a:r>
              <a:rPr lang="en-US" dirty="0"/>
              <a:t>Why?</a:t>
            </a:r>
          </a:p>
        </p:txBody>
      </p:sp>
      <p:sp>
        <p:nvSpPr>
          <p:cNvPr id="3" name="Content Placeholder 2">
            <a:extLst>
              <a:ext uri="{FF2B5EF4-FFF2-40B4-BE49-F238E27FC236}">
                <a16:creationId xmlns:a16="http://schemas.microsoft.com/office/drawing/2014/main" id="{037BA697-E309-4A8D-9624-45324C6271FC}"/>
              </a:ext>
            </a:extLst>
          </p:cNvPr>
          <p:cNvSpPr>
            <a:spLocks noGrp="1"/>
          </p:cNvSpPr>
          <p:nvPr>
            <p:ph idx="1"/>
          </p:nvPr>
        </p:nvSpPr>
        <p:spPr/>
        <p:txBody>
          <a:bodyPr>
            <a:normAutofit lnSpcReduction="10000"/>
          </a:bodyPr>
          <a:lstStyle/>
          <a:p>
            <a:r>
              <a:rPr lang="en-US" dirty="0"/>
              <a:t>In our current system we have:</a:t>
            </a:r>
          </a:p>
          <a:p>
            <a:pPr lvl="1"/>
            <a:r>
              <a:rPr lang="en-US" dirty="0"/>
              <a:t>Inconsistency with federal law.</a:t>
            </a:r>
          </a:p>
          <a:p>
            <a:pPr lvl="1"/>
            <a:r>
              <a:rPr lang="en-US" dirty="0"/>
              <a:t>Issues in uniformity/consistency/rigor of coursework for students with the most significant cognitive disabilities.</a:t>
            </a:r>
          </a:p>
          <a:p>
            <a:pPr lvl="1"/>
            <a:r>
              <a:rPr lang="en-US" dirty="0"/>
              <a:t>Inconsistency in the awarding of a high school diploma.</a:t>
            </a:r>
          </a:p>
          <a:p>
            <a:pPr lvl="1"/>
            <a:r>
              <a:rPr lang="en-US" dirty="0"/>
              <a:t>An inability to truly ascertain the valuable and effective ways in which schools provide services.</a:t>
            </a:r>
          </a:p>
          <a:p>
            <a:pPr lvl="1"/>
            <a:r>
              <a:rPr lang="en-US" dirty="0"/>
              <a:t>Barriers to providing quality transition services. </a:t>
            </a:r>
          </a:p>
          <a:p>
            <a:pPr lvl="1"/>
            <a:r>
              <a:rPr lang="en-US" dirty="0"/>
              <a:t>“Ways of dealing” – holding students back in grades, retaining students as Juniors for multiple years, students taking the same course multiple years, etc. </a:t>
            </a:r>
          </a:p>
          <a:p>
            <a:pPr lvl="1"/>
            <a:endParaRPr lang="en-US" dirty="0"/>
          </a:p>
          <a:p>
            <a:endParaRPr lang="en-US" dirty="0"/>
          </a:p>
        </p:txBody>
      </p:sp>
      <p:sp>
        <p:nvSpPr>
          <p:cNvPr id="5" name="Slide Number Placeholder 4">
            <a:extLst>
              <a:ext uri="{FF2B5EF4-FFF2-40B4-BE49-F238E27FC236}">
                <a16:creationId xmlns:a16="http://schemas.microsoft.com/office/drawing/2014/main" id="{64AA6C12-CB2C-42BF-A6B9-AF656DEBCE53}"/>
              </a:ext>
            </a:extLst>
          </p:cNvPr>
          <p:cNvSpPr>
            <a:spLocks noGrp="1"/>
          </p:cNvSpPr>
          <p:nvPr>
            <p:ph type="sldNum" sz="quarter" idx="12"/>
          </p:nvPr>
        </p:nvSpPr>
        <p:spPr/>
        <p:txBody>
          <a:bodyPr/>
          <a:lstStyle/>
          <a:p>
            <a:fld id="{D5CA4161-6EC3-4748-B7F3-82EA64CE3DD4}" type="slidenum">
              <a:rPr lang="en-US" smtClean="0"/>
              <a:pPr/>
              <a:t>21</a:t>
            </a:fld>
            <a:endParaRPr lang="en-US"/>
          </a:p>
        </p:txBody>
      </p:sp>
    </p:spTree>
    <p:extLst>
      <p:ext uri="{BB962C8B-B14F-4D97-AF65-F5344CB8AC3E}">
        <p14:creationId xmlns:p14="http://schemas.microsoft.com/office/powerpoint/2010/main" val="3014028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E8CE2-8E0A-425D-A1F4-1BAA144CB270}"/>
              </a:ext>
            </a:extLst>
          </p:cNvPr>
          <p:cNvSpPr>
            <a:spLocks noGrp="1"/>
          </p:cNvSpPr>
          <p:nvPr>
            <p:ph type="title"/>
          </p:nvPr>
        </p:nvSpPr>
        <p:spPr/>
        <p:txBody>
          <a:bodyPr>
            <a:normAutofit fontScale="90000"/>
          </a:bodyPr>
          <a:lstStyle/>
          <a:p>
            <a:r>
              <a:rPr lang="en-US" dirty="0"/>
              <a:t>What are the Benefits of a State-Defined Alternate Diploma?</a:t>
            </a:r>
          </a:p>
        </p:txBody>
      </p:sp>
      <p:sp>
        <p:nvSpPr>
          <p:cNvPr id="5" name="Slide Number Placeholder 4">
            <a:extLst>
              <a:ext uri="{FF2B5EF4-FFF2-40B4-BE49-F238E27FC236}">
                <a16:creationId xmlns:a16="http://schemas.microsoft.com/office/drawing/2014/main" id="{03F086D2-9309-4F3F-BFBE-C0298A36E0FE}"/>
              </a:ext>
            </a:extLst>
          </p:cNvPr>
          <p:cNvSpPr>
            <a:spLocks noGrp="1"/>
          </p:cNvSpPr>
          <p:nvPr>
            <p:ph type="sldNum" sz="quarter" idx="12"/>
          </p:nvPr>
        </p:nvSpPr>
        <p:spPr/>
        <p:txBody>
          <a:bodyPr/>
          <a:lstStyle/>
          <a:p>
            <a:fld id="{D5CA4161-6EC3-4748-B7F3-82EA64CE3DD4}" type="slidenum">
              <a:rPr lang="en-US" smtClean="0"/>
              <a:pPr/>
              <a:t>22</a:t>
            </a:fld>
            <a:endParaRPr lang="en-US"/>
          </a:p>
        </p:txBody>
      </p:sp>
    </p:spTree>
    <p:extLst>
      <p:ext uri="{BB962C8B-B14F-4D97-AF65-F5344CB8AC3E}">
        <p14:creationId xmlns:p14="http://schemas.microsoft.com/office/powerpoint/2010/main" val="1272770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8A21-D1E4-47FF-8793-C253452EEB4A}"/>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07079E98-E9F7-4DDE-8B5A-B768650D0B6B}"/>
              </a:ext>
            </a:extLst>
          </p:cNvPr>
          <p:cNvSpPr>
            <a:spLocks noGrp="1"/>
          </p:cNvSpPr>
          <p:nvPr>
            <p:ph idx="1"/>
          </p:nvPr>
        </p:nvSpPr>
        <p:spPr/>
        <p:txBody>
          <a:bodyPr>
            <a:normAutofit/>
          </a:bodyPr>
          <a:lstStyle/>
          <a:p>
            <a:r>
              <a:rPr lang="en-US" dirty="0"/>
              <a:t>Providing services that are more aligned to these students’ needs – academics, life skills, transition. </a:t>
            </a:r>
          </a:p>
          <a:p>
            <a:r>
              <a:rPr lang="en-US" dirty="0"/>
              <a:t>Providing consistency – coursework, grading, expectations.</a:t>
            </a:r>
          </a:p>
          <a:p>
            <a:r>
              <a:rPr lang="en-US" dirty="0"/>
              <a:t>Providing equal benefit – other options, such as a certificate of completion, do not carry the same weight as a state-defined alternate diploma.  </a:t>
            </a:r>
          </a:p>
          <a:p>
            <a:pPr marL="0" indent="0">
              <a:buNone/>
            </a:pPr>
            <a:endParaRPr lang="en-US" dirty="0"/>
          </a:p>
        </p:txBody>
      </p:sp>
      <p:sp>
        <p:nvSpPr>
          <p:cNvPr id="5" name="Slide Number Placeholder 4">
            <a:extLst>
              <a:ext uri="{FF2B5EF4-FFF2-40B4-BE49-F238E27FC236}">
                <a16:creationId xmlns:a16="http://schemas.microsoft.com/office/drawing/2014/main" id="{D864541D-B238-4755-ACF6-4D543A2AB728}"/>
              </a:ext>
            </a:extLst>
          </p:cNvPr>
          <p:cNvSpPr>
            <a:spLocks noGrp="1"/>
          </p:cNvSpPr>
          <p:nvPr>
            <p:ph type="sldNum" sz="quarter" idx="12"/>
          </p:nvPr>
        </p:nvSpPr>
        <p:spPr/>
        <p:txBody>
          <a:bodyPr/>
          <a:lstStyle/>
          <a:p>
            <a:fld id="{D5CA4161-6EC3-4748-B7F3-82EA64CE3DD4}" type="slidenum">
              <a:rPr lang="en-US" smtClean="0"/>
              <a:pPr/>
              <a:t>23</a:t>
            </a:fld>
            <a:endParaRPr lang="en-US"/>
          </a:p>
        </p:txBody>
      </p:sp>
    </p:spTree>
    <p:extLst>
      <p:ext uri="{BB962C8B-B14F-4D97-AF65-F5344CB8AC3E}">
        <p14:creationId xmlns:p14="http://schemas.microsoft.com/office/powerpoint/2010/main" val="3112294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E4756-9599-4AD5-943E-2991617E27BB}"/>
              </a:ext>
            </a:extLst>
          </p:cNvPr>
          <p:cNvSpPr>
            <a:spLocks noGrp="1"/>
          </p:cNvSpPr>
          <p:nvPr>
            <p:ph type="title"/>
          </p:nvPr>
        </p:nvSpPr>
        <p:spPr/>
        <p:txBody>
          <a:bodyPr>
            <a:normAutofit/>
          </a:bodyPr>
          <a:lstStyle/>
          <a:p>
            <a:r>
              <a:rPr lang="en-US" dirty="0"/>
              <a:t>What could this look like in Oklahoma public schools?</a:t>
            </a:r>
          </a:p>
        </p:txBody>
      </p:sp>
      <p:sp>
        <p:nvSpPr>
          <p:cNvPr id="5" name="Slide Number Placeholder 4">
            <a:extLst>
              <a:ext uri="{FF2B5EF4-FFF2-40B4-BE49-F238E27FC236}">
                <a16:creationId xmlns:a16="http://schemas.microsoft.com/office/drawing/2014/main" id="{107D92BB-E764-4E17-A680-92724589F2FF}"/>
              </a:ext>
            </a:extLst>
          </p:cNvPr>
          <p:cNvSpPr>
            <a:spLocks noGrp="1"/>
          </p:cNvSpPr>
          <p:nvPr>
            <p:ph type="sldNum" sz="quarter" idx="12"/>
          </p:nvPr>
        </p:nvSpPr>
        <p:spPr/>
        <p:txBody>
          <a:bodyPr/>
          <a:lstStyle/>
          <a:p>
            <a:fld id="{D5CA4161-6EC3-4748-B7F3-82EA64CE3DD4}" type="slidenum">
              <a:rPr lang="en-US" smtClean="0"/>
              <a:pPr/>
              <a:t>24</a:t>
            </a:fld>
            <a:endParaRPr lang="en-US"/>
          </a:p>
        </p:txBody>
      </p:sp>
    </p:spTree>
    <p:extLst>
      <p:ext uri="{BB962C8B-B14F-4D97-AF65-F5344CB8AC3E}">
        <p14:creationId xmlns:p14="http://schemas.microsoft.com/office/powerpoint/2010/main" val="1176271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D0CCBE5-D479-4417-AB12-BA4F9938EF3F}"/>
              </a:ext>
            </a:extLst>
          </p:cNvPr>
          <p:cNvSpPr>
            <a:spLocks noGrp="1"/>
          </p:cNvSpPr>
          <p:nvPr>
            <p:ph type="title"/>
          </p:nvPr>
        </p:nvSpPr>
        <p:spPr/>
        <p:txBody>
          <a:bodyPr/>
          <a:lstStyle/>
          <a:p>
            <a:r>
              <a:rPr lang="en-US" dirty="0"/>
              <a:t>The Ideal</a:t>
            </a:r>
          </a:p>
        </p:txBody>
      </p:sp>
      <p:sp>
        <p:nvSpPr>
          <p:cNvPr id="7" name="Content Placeholder 6">
            <a:extLst>
              <a:ext uri="{FF2B5EF4-FFF2-40B4-BE49-F238E27FC236}">
                <a16:creationId xmlns:a16="http://schemas.microsoft.com/office/drawing/2014/main" id="{218B57F3-5FF6-456F-9051-17371667D2BB}"/>
              </a:ext>
            </a:extLst>
          </p:cNvPr>
          <p:cNvSpPr>
            <a:spLocks noGrp="1"/>
          </p:cNvSpPr>
          <p:nvPr>
            <p:ph idx="1"/>
          </p:nvPr>
        </p:nvSpPr>
        <p:spPr/>
        <p:txBody>
          <a:bodyPr/>
          <a:lstStyle/>
          <a:p>
            <a:r>
              <a:rPr lang="en-US" dirty="0"/>
              <a:t>Students with the most significant cognitive disabilities are provided coursework that is appropriate and challenging. </a:t>
            </a:r>
          </a:p>
          <a:p>
            <a:r>
              <a:rPr lang="en-US" dirty="0"/>
              <a:t>They are provided services that help them succeed in postsecondary life.</a:t>
            </a:r>
          </a:p>
          <a:p>
            <a:r>
              <a:rPr lang="en-US" dirty="0"/>
              <a:t>They receive recognition for their accomplishments. </a:t>
            </a:r>
          </a:p>
          <a:p>
            <a:endParaRPr lang="en-US" dirty="0"/>
          </a:p>
        </p:txBody>
      </p:sp>
      <p:sp>
        <p:nvSpPr>
          <p:cNvPr id="5" name="Slide Number Placeholder 4">
            <a:extLst>
              <a:ext uri="{FF2B5EF4-FFF2-40B4-BE49-F238E27FC236}">
                <a16:creationId xmlns:a16="http://schemas.microsoft.com/office/drawing/2014/main" id="{6B614A4C-C359-4BC3-B49A-C232CCE7F06A}"/>
              </a:ext>
            </a:extLst>
          </p:cNvPr>
          <p:cNvSpPr>
            <a:spLocks noGrp="1"/>
          </p:cNvSpPr>
          <p:nvPr>
            <p:ph type="sldNum" sz="quarter" idx="12"/>
          </p:nvPr>
        </p:nvSpPr>
        <p:spPr/>
        <p:txBody>
          <a:bodyPr/>
          <a:lstStyle/>
          <a:p>
            <a:fld id="{D5CA4161-6EC3-4748-B7F3-82EA64CE3DD4}" type="slidenum">
              <a:rPr lang="en-US" smtClean="0"/>
              <a:pPr/>
              <a:t>25</a:t>
            </a:fld>
            <a:endParaRPr lang="en-US"/>
          </a:p>
        </p:txBody>
      </p:sp>
    </p:spTree>
    <p:extLst>
      <p:ext uri="{BB962C8B-B14F-4D97-AF65-F5344CB8AC3E}">
        <p14:creationId xmlns:p14="http://schemas.microsoft.com/office/powerpoint/2010/main" val="2957060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F2FC-FA4C-4884-B5DB-A4AA8ACAD753}"/>
              </a:ext>
            </a:extLst>
          </p:cNvPr>
          <p:cNvSpPr>
            <a:spLocks noGrp="1"/>
          </p:cNvSpPr>
          <p:nvPr>
            <p:ph type="title"/>
          </p:nvPr>
        </p:nvSpPr>
        <p:spPr/>
        <p:txBody>
          <a:bodyPr/>
          <a:lstStyle/>
          <a:p>
            <a:r>
              <a:rPr lang="en-US" dirty="0"/>
              <a:t>Brainstorming - Courses</a:t>
            </a:r>
          </a:p>
        </p:txBody>
      </p:sp>
      <p:sp>
        <p:nvSpPr>
          <p:cNvPr id="5" name="Content Placeholder 4">
            <a:extLst>
              <a:ext uri="{FF2B5EF4-FFF2-40B4-BE49-F238E27FC236}">
                <a16:creationId xmlns:a16="http://schemas.microsoft.com/office/drawing/2014/main" id="{C2C937BB-E64F-4A97-AB9B-1CCFC084FC8B}"/>
              </a:ext>
            </a:extLst>
          </p:cNvPr>
          <p:cNvSpPr>
            <a:spLocks noGrp="1"/>
          </p:cNvSpPr>
          <p:nvPr>
            <p:ph idx="1"/>
          </p:nvPr>
        </p:nvSpPr>
        <p:spPr/>
        <p:txBody>
          <a:bodyPr/>
          <a:lstStyle/>
          <a:p>
            <a:r>
              <a:rPr lang="en-US" dirty="0"/>
              <a:t>Our State may determine the required courses necessary for an alternate diploma. </a:t>
            </a:r>
          </a:p>
          <a:p>
            <a:pPr lvl="1"/>
            <a:r>
              <a:rPr lang="en-US" dirty="0"/>
              <a:t>Alternate English 1, Alternate Math, etc. </a:t>
            </a:r>
          </a:p>
          <a:p>
            <a:r>
              <a:rPr lang="en-US" dirty="0"/>
              <a:t>Additional courses that reflect what these students need – Life Skills, Career Planning, etc. </a:t>
            </a:r>
          </a:p>
          <a:p>
            <a:pPr lvl="1"/>
            <a:r>
              <a:rPr lang="en-US" dirty="0"/>
              <a:t>Curriculum frameworks can be developed for these courses.</a:t>
            </a:r>
          </a:p>
          <a:p>
            <a:pPr lvl="1"/>
            <a:r>
              <a:rPr lang="en-US" dirty="0"/>
              <a:t>Course codes may be added for these courses. </a:t>
            </a:r>
          </a:p>
        </p:txBody>
      </p:sp>
      <p:sp>
        <p:nvSpPr>
          <p:cNvPr id="4" name="Slide Number Placeholder 3">
            <a:extLst>
              <a:ext uri="{FF2B5EF4-FFF2-40B4-BE49-F238E27FC236}">
                <a16:creationId xmlns:a16="http://schemas.microsoft.com/office/drawing/2014/main" id="{431FEBB3-4826-4183-AA99-2C897C2B4A09}"/>
              </a:ext>
            </a:extLst>
          </p:cNvPr>
          <p:cNvSpPr>
            <a:spLocks noGrp="1"/>
          </p:cNvSpPr>
          <p:nvPr>
            <p:ph type="sldNum" sz="quarter" idx="12"/>
          </p:nvPr>
        </p:nvSpPr>
        <p:spPr/>
        <p:txBody>
          <a:bodyPr/>
          <a:lstStyle/>
          <a:p>
            <a:fld id="{D5CA4161-6EC3-4748-B7F3-82EA64CE3DD4}" type="slidenum">
              <a:rPr lang="en-US" smtClean="0"/>
              <a:pPr/>
              <a:t>26</a:t>
            </a:fld>
            <a:endParaRPr lang="en-US"/>
          </a:p>
        </p:txBody>
      </p:sp>
    </p:spTree>
    <p:extLst>
      <p:ext uri="{BB962C8B-B14F-4D97-AF65-F5344CB8AC3E}">
        <p14:creationId xmlns:p14="http://schemas.microsoft.com/office/powerpoint/2010/main" val="164316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2166E-14C8-46A0-A5A4-C8F00E42D1C9}"/>
              </a:ext>
            </a:extLst>
          </p:cNvPr>
          <p:cNvSpPr>
            <a:spLocks noGrp="1"/>
          </p:cNvSpPr>
          <p:nvPr>
            <p:ph type="title"/>
          </p:nvPr>
        </p:nvSpPr>
        <p:spPr/>
        <p:txBody>
          <a:bodyPr>
            <a:normAutofit/>
          </a:bodyPr>
          <a:lstStyle/>
          <a:p>
            <a:r>
              <a:rPr lang="en-US" sz="3400" dirty="0"/>
              <a:t>Example</a:t>
            </a:r>
            <a:br>
              <a:rPr lang="en-US" sz="3400" dirty="0"/>
            </a:br>
            <a:r>
              <a:rPr lang="en-US" sz="3400" dirty="0"/>
              <a:t>(Mississippi)</a:t>
            </a:r>
          </a:p>
        </p:txBody>
      </p:sp>
      <p:sp>
        <p:nvSpPr>
          <p:cNvPr id="5" name="Slide Number Placeholder 4">
            <a:extLst>
              <a:ext uri="{FF2B5EF4-FFF2-40B4-BE49-F238E27FC236}">
                <a16:creationId xmlns:a16="http://schemas.microsoft.com/office/drawing/2014/main" id="{0F37C225-E667-4CDE-ABE5-DF93C5886E4F}"/>
              </a:ext>
            </a:extLst>
          </p:cNvPr>
          <p:cNvSpPr>
            <a:spLocks noGrp="1"/>
          </p:cNvSpPr>
          <p:nvPr>
            <p:ph type="sldNum" sz="quarter" idx="12"/>
          </p:nvPr>
        </p:nvSpPr>
        <p:spPr/>
        <p:txBody>
          <a:bodyPr/>
          <a:lstStyle/>
          <a:p>
            <a:fld id="{D5CA4161-6EC3-4748-B7F3-82EA64CE3DD4}" type="slidenum">
              <a:rPr lang="en-US" smtClean="0"/>
              <a:pPr/>
              <a:t>27</a:t>
            </a:fld>
            <a:endParaRPr lang="en-US"/>
          </a:p>
        </p:txBody>
      </p:sp>
      <p:pic>
        <p:nvPicPr>
          <p:cNvPr id="7" name="Picture 6">
            <a:extLst>
              <a:ext uri="{FF2B5EF4-FFF2-40B4-BE49-F238E27FC236}">
                <a16:creationId xmlns:a16="http://schemas.microsoft.com/office/drawing/2014/main" id="{D295626C-EC02-4094-AC74-0FE36CF7E60C}"/>
              </a:ext>
            </a:extLst>
          </p:cNvPr>
          <p:cNvPicPr>
            <a:picLocks noChangeAspect="1"/>
          </p:cNvPicPr>
          <p:nvPr/>
        </p:nvPicPr>
        <p:blipFill rotWithShape="1">
          <a:blip r:embed="rId2"/>
          <a:srcRect r="37107"/>
          <a:stretch/>
        </p:blipFill>
        <p:spPr>
          <a:xfrm>
            <a:off x="3072810" y="314683"/>
            <a:ext cx="8605362" cy="6228633"/>
          </a:xfrm>
          <a:prstGeom prst="rect">
            <a:avLst/>
          </a:prstGeom>
        </p:spPr>
      </p:pic>
    </p:spTree>
    <p:extLst>
      <p:ext uri="{BB962C8B-B14F-4D97-AF65-F5344CB8AC3E}">
        <p14:creationId xmlns:p14="http://schemas.microsoft.com/office/powerpoint/2010/main" val="3639002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7BA77-19DC-4501-AE96-CA7A9AF55B33}"/>
              </a:ext>
            </a:extLst>
          </p:cNvPr>
          <p:cNvSpPr>
            <a:spLocks noGrp="1"/>
          </p:cNvSpPr>
          <p:nvPr>
            <p:ph type="title"/>
          </p:nvPr>
        </p:nvSpPr>
        <p:spPr/>
        <p:txBody>
          <a:bodyPr/>
          <a:lstStyle/>
          <a:p>
            <a:r>
              <a:rPr lang="en-US" dirty="0"/>
              <a:t>Dynamic Learning Maps – </a:t>
            </a:r>
            <a:br>
              <a:rPr lang="en-US" dirty="0"/>
            </a:br>
            <a:r>
              <a:rPr lang="en-US" dirty="0"/>
              <a:t>Essential Elements</a:t>
            </a:r>
          </a:p>
        </p:txBody>
      </p:sp>
      <p:sp>
        <p:nvSpPr>
          <p:cNvPr id="3" name="Content Placeholder 2">
            <a:extLst>
              <a:ext uri="{FF2B5EF4-FFF2-40B4-BE49-F238E27FC236}">
                <a16:creationId xmlns:a16="http://schemas.microsoft.com/office/drawing/2014/main" id="{3BD45948-7D3A-4F75-AE15-68D54CB7C587}"/>
              </a:ext>
            </a:extLst>
          </p:cNvPr>
          <p:cNvSpPr>
            <a:spLocks noGrp="1"/>
          </p:cNvSpPr>
          <p:nvPr>
            <p:ph idx="1"/>
          </p:nvPr>
        </p:nvSpPr>
        <p:spPr/>
        <p:txBody>
          <a:bodyPr>
            <a:normAutofit fontScale="77500" lnSpcReduction="20000"/>
          </a:bodyPr>
          <a:lstStyle/>
          <a:p>
            <a:r>
              <a:rPr lang="en-US" dirty="0"/>
              <a:t>DLM Mini Maps - </a:t>
            </a:r>
            <a:r>
              <a:rPr lang="en-US" dirty="0">
                <a:hlinkClick r:id="rId2"/>
              </a:rPr>
              <a:t>https://dynamiclearningmaps.org/sites/default/files/documents/Using_Mini_Maps_to_Plan_Instruction.pdf</a:t>
            </a:r>
            <a:endParaRPr lang="en-US" dirty="0"/>
          </a:p>
          <a:p>
            <a:r>
              <a:rPr lang="en-US" dirty="0"/>
              <a:t>DLM Essential Elements Unpacked - </a:t>
            </a:r>
            <a:r>
              <a:rPr lang="en-US" dirty="0">
                <a:hlinkClick r:id="rId3"/>
              </a:rPr>
              <a:t>https://www.dlmpd.com/dlm-essential-elements-unpacking/</a:t>
            </a:r>
            <a:endParaRPr lang="en-US" dirty="0"/>
          </a:p>
          <a:p>
            <a:r>
              <a:rPr lang="en-US" dirty="0"/>
              <a:t>Curriculum Maps Aligned to the Essential Elements - </a:t>
            </a:r>
            <a:r>
              <a:rPr lang="en-US" dirty="0">
                <a:hlinkClick r:id="rId4"/>
              </a:rPr>
              <a:t>https://sde.ok.gov/sites/default/files/Curriculum%20Map%208th%20grade%20EE%20Math_0.pdf</a:t>
            </a:r>
            <a:r>
              <a:rPr lang="en-US" dirty="0"/>
              <a:t> </a:t>
            </a:r>
          </a:p>
          <a:p>
            <a:r>
              <a:rPr lang="en-US" dirty="0"/>
              <a:t>Mississippi - </a:t>
            </a:r>
            <a:r>
              <a:rPr lang="en-US" dirty="0">
                <a:hlinkClick r:id="rId5"/>
              </a:rPr>
              <a:t>https://www.mdek12.org/sites/default/files/Offices/MDE/OAE/OSE/Info-and-Publications/AlternateDiplomaRollOut.FINALPROOFED%205.22.18.pdf</a:t>
            </a:r>
            <a:r>
              <a:rPr lang="en-US" dirty="0"/>
              <a:t> </a:t>
            </a:r>
          </a:p>
        </p:txBody>
      </p:sp>
      <p:sp>
        <p:nvSpPr>
          <p:cNvPr id="5" name="Slide Number Placeholder 4">
            <a:extLst>
              <a:ext uri="{FF2B5EF4-FFF2-40B4-BE49-F238E27FC236}">
                <a16:creationId xmlns:a16="http://schemas.microsoft.com/office/drawing/2014/main" id="{8D015E79-A1F5-4331-BAC2-CEBD31283B18}"/>
              </a:ext>
            </a:extLst>
          </p:cNvPr>
          <p:cNvSpPr>
            <a:spLocks noGrp="1"/>
          </p:cNvSpPr>
          <p:nvPr>
            <p:ph type="sldNum" sz="quarter" idx="12"/>
          </p:nvPr>
        </p:nvSpPr>
        <p:spPr/>
        <p:txBody>
          <a:bodyPr/>
          <a:lstStyle/>
          <a:p>
            <a:fld id="{D5CA4161-6EC3-4748-B7F3-82EA64CE3DD4}" type="slidenum">
              <a:rPr lang="en-US" smtClean="0"/>
              <a:pPr/>
              <a:t>28</a:t>
            </a:fld>
            <a:endParaRPr lang="en-US"/>
          </a:p>
        </p:txBody>
      </p:sp>
    </p:spTree>
    <p:extLst>
      <p:ext uri="{BB962C8B-B14F-4D97-AF65-F5344CB8AC3E}">
        <p14:creationId xmlns:p14="http://schemas.microsoft.com/office/powerpoint/2010/main" val="2008296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50B39-EC2F-43DD-8679-87F8EFD50872}"/>
              </a:ext>
            </a:extLst>
          </p:cNvPr>
          <p:cNvSpPr>
            <a:spLocks noGrp="1"/>
          </p:cNvSpPr>
          <p:nvPr>
            <p:ph type="title"/>
          </p:nvPr>
        </p:nvSpPr>
        <p:spPr/>
        <p:txBody>
          <a:bodyPr/>
          <a:lstStyle/>
          <a:p>
            <a:r>
              <a:rPr lang="en-US" dirty="0"/>
              <a:t>Brainstorming - Transition</a:t>
            </a:r>
          </a:p>
        </p:txBody>
      </p:sp>
      <p:sp>
        <p:nvSpPr>
          <p:cNvPr id="3" name="Content Placeholder 2">
            <a:extLst>
              <a:ext uri="{FF2B5EF4-FFF2-40B4-BE49-F238E27FC236}">
                <a16:creationId xmlns:a16="http://schemas.microsoft.com/office/drawing/2014/main" id="{DBCAE43E-E50D-4778-AB7A-51DBCC5304A4}"/>
              </a:ext>
            </a:extLst>
          </p:cNvPr>
          <p:cNvSpPr>
            <a:spLocks noGrp="1"/>
          </p:cNvSpPr>
          <p:nvPr>
            <p:ph idx="1"/>
          </p:nvPr>
        </p:nvSpPr>
        <p:spPr/>
        <p:txBody>
          <a:bodyPr/>
          <a:lstStyle/>
          <a:p>
            <a:r>
              <a:rPr lang="en-US" dirty="0"/>
              <a:t>New transition courses and a framework to teach transition skills (focused on Pre-Employment Transition Services (employability skills) and independent living</a:t>
            </a:r>
          </a:p>
          <a:p>
            <a:pPr lvl="1"/>
            <a:r>
              <a:rPr lang="en-US" dirty="0"/>
              <a:t>Tennessee has a Pre-Employment Transition Services Sequencing Guide which provides a recommended framework and sequence to deliver Pre-ETS. This might be something that could be adapted for Oklahoma.</a:t>
            </a:r>
          </a:p>
          <a:p>
            <a:endParaRPr lang="en-US" dirty="0"/>
          </a:p>
        </p:txBody>
      </p:sp>
      <p:sp>
        <p:nvSpPr>
          <p:cNvPr id="5" name="Slide Number Placeholder 4">
            <a:extLst>
              <a:ext uri="{FF2B5EF4-FFF2-40B4-BE49-F238E27FC236}">
                <a16:creationId xmlns:a16="http://schemas.microsoft.com/office/drawing/2014/main" id="{9D51683A-9953-4A2C-B61A-ACDF7CAEFF99}"/>
              </a:ext>
            </a:extLst>
          </p:cNvPr>
          <p:cNvSpPr>
            <a:spLocks noGrp="1"/>
          </p:cNvSpPr>
          <p:nvPr>
            <p:ph type="sldNum" sz="quarter" idx="12"/>
          </p:nvPr>
        </p:nvSpPr>
        <p:spPr/>
        <p:txBody>
          <a:bodyPr/>
          <a:lstStyle/>
          <a:p>
            <a:fld id="{D5CA4161-6EC3-4748-B7F3-82EA64CE3DD4}" type="slidenum">
              <a:rPr lang="en-US" smtClean="0"/>
              <a:pPr/>
              <a:t>29</a:t>
            </a:fld>
            <a:endParaRPr lang="en-US"/>
          </a:p>
        </p:txBody>
      </p:sp>
    </p:spTree>
    <p:extLst>
      <p:ext uri="{BB962C8B-B14F-4D97-AF65-F5344CB8AC3E}">
        <p14:creationId xmlns:p14="http://schemas.microsoft.com/office/powerpoint/2010/main" val="2649435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OSDE SES Updates</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a:t>
            </a:fld>
            <a:endParaRPr lang="en-US" dirty="0"/>
          </a:p>
        </p:txBody>
      </p:sp>
    </p:spTree>
    <p:extLst>
      <p:ext uri="{BB962C8B-B14F-4D97-AF65-F5344CB8AC3E}">
        <p14:creationId xmlns:p14="http://schemas.microsoft.com/office/powerpoint/2010/main" val="32968709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54E52-7E14-4F1C-A42F-8E42699D296C}"/>
              </a:ext>
            </a:extLst>
          </p:cNvPr>
          <p:cNvSpPr>
            <a:spLocks noGrp="1"/>
          </p:cNvSpPr>
          <p:nvPr>
            <p:ph type="title"/>
          </p:nvPr>
        </p:nvSpPr>
        <p:spPr/>
        <p:txBody>
          <a:bodyPr/>
          <a:lstStyle/>
          <a:p>
            <a:r>
              <a:rPr lang="en-US" dirty="0"/>
              <a:t>Brainstorming - Transition</a:t>
            </a:r>
          </a:p>
        </p:txBody>
      </p:sp>
      <p:sp>
        <p:nvSpPr>
          <p:cNvPr id="3" name="Content Placeholder 2">
            <a:extLst>
              <a:ext uri="{FF2B5EF4-FFF2-40B4-BE49-F238E27FC236}">
                <a16:creationId xmlns:a16="http://schemas.microsoft.com/office/drawing/2014/main" id="{73566213-092C-48A3-8138-B09397E39150}"/>
              </a:ext>
            </a:extLst>
          </p:cNvPr>
          <p:cNvSpPr>
            <a:spLocks noGrp="1"/>
          </p:cNvSpPr>
          <p:nvPr>
            <p:ph idx="1"/>
          </p:nvPr>
        </p:nvSpPr>
        <p:spPr/>
        <p:txBody>
          <a:bodyPr>
            <a:normAutofit lnSpcReduction="10000"/>
          </a:bodyPr>
          <a:lstStyle/>
          <a:p>
            <a:r>
              <a:rPr lang="en-US" dirty="0"/>
              <a:t>Department of Rehabilitation Services, Career Tech, and Developmental Disabilities Services are on board and willing to partner. They are already providing Pre-ETS, Work Adjustment Training, and Work Study programs in many schools.</a:t>
            </a:r>
          </a:p>
          <a:p>
            <a:r>
              <a:rPr lang="en-US" dirty="0"/>
              <a:t>Central Tech has a Pre-ETS model program that we can look at the possibility of duplicating. </a:t>
            </a:r>
          </a:p>
          <a:p>
            <a:r>
              <a:rPr lang="en-US" dirty="0"/>
              <a:t>Districts providing a teacher/provider but using Career Tech facilities for transition programs.</a:t>
            </a:r>
          </a:p>
          <a:p>
            <a:endParaRPr lang="en-US" dirty="0"/>
          </a:p>
        </p:txBody>
      </p:sp>
      <p:sp>
        <p:nvSpPr>
          <p:cNvPr id="5" name="Slide Number Placeholder 4">
            <a:extLst>
              <a:ext uri="{FF2B5EF4-FFF2-40B4-BE49-F238E27FC236}">
                <a16:creationId xmlns:a16="http://schemas.microsoft.com/office/drawing/2014/main" id="{33F8E044-E31C-44AD-84CE-32EB46F8ED9D}"/>
              </a:ext>
            </a:extLst>
          </p:cNvPr>
          <p:cNvSpPr>
            <a:spLocks noGrp="1"/>
          </p:cNvSpPr>
          <p:nvPr>
            <p:ph type="sldNum" sz="quarter" idx="12"/>
          </p:nvPr>
        </p:nvSpPr>
        <p:spPr/>
        <p:txBody>
          <a:bodyPr/>
          <a:lstStyle/>
          <a:p>
            <a:fld id="{D5CA4161-6EC3-4748-B7F3-82EA64CE3DD4}" type="slidenum">
              <a:rPr lang="en-US" smtClean="0"/>
              <a:pPr/>
              <a:t>30</a:t>
            </a:fld>
            <a:endParaRPr lang="en-US"/>
          </a:p>
        </p:txBody>
      </p:sp>
    </p:spTree>
    <p:extLst>
      <p:ext uri="{BB962C8B-B14F-4D97-AF65-F5344CB8AC3E}">
        <p14:creationId xmlns:p14="http://schemas.microsoft.com/office/powerpoint/2010/main" val="1103999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E6999-97BA-46CF-8978-27713C4F0AD8}"/>
              </a:ext>
            </a:extLst>
          </p:cNvPr>
          <p:cNvSpPr>
            <a:spLocks noGrp="1"/>
          </p:cNvSpPr>
          <p:nvPr>
            <p:ph type="title"/>
          </p:nvPr>
        </p:nvSpPr>
        <p:spPr/>
        <p:txBody>
          <a:bodyPr/>
          <a:lstStyle/>
          <a:p>
            <a:r>
              <a:rPr lang="en-US" dirty="0"/>
              <a:t>Current Implications</a:t>
            </a:r>
          </a:p>
        </p:txBody>
      </p:sp>
      <p:sp>
        <p:nvSpPr>
          <p:cNvPr id="5" name="Slide Number Placeholder 4">
            <a:extLst>
              <a:ext uri="{FF2B5EF4-FFF2-40B4-BE49-F238E27FC236}">
                <a16:creationId xmlns:a16="http://schemas.microsoft.com/office/drawing/2014/main" id="{3F0CA2E4-5AD3-4F0B-8262-57130597B145}"/>
              </a:ext>
            </a:extLst>
          </p:cNvPr>
          <p:cNvSpPr>
            <a:spLocks noGrp="1"/>
          </p:cNvSpPr>
          <p:nvPr>
            <p:ph type="sldNum" sz="quarter" idx="12"/>
          </p:nvPr>
        </p:nvSpPr>
        <p:spPr/>
        <p:txBody>
          <a:bodyPr/>
          <a:lstStyle/>
          <a:p>
            <a:fld id="{D5CA4161-6EC3-4748-B7F3-82EA64CE3DD4}" type="slidenum">
              <a:rPr lang="en-US" smtClean="0"/>
              <a:pPr/>
              <a:t>31</a:t>
            </a:fld>
            <a:endParaRPr lang="en-US"/>
          </a:p>
        </p:txBody>
      </p:sp>
    </p:spTree>
    <p:extLst>
      <p:ext uri="{BB962C8B-B14F-4D97-AF65-F5344CB8AC3E}">
        <p14:creationId xmlns:p14="http://schemas.microsoft.com/office/powerpoint/2010/main" val="9157778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58C84B3-C992-47E5-A81B-74A2B956AEB1}"/>
              </a:ext>
            </a:extLst>
          </p:cNvPr>
          <p:cNvSpPr>
            <a:spLocks noGrp="1"/>
          </p:cNvSpPr>
          <p:nvPr>
            <p:ph type="title"/>
          </p:nvPr>
        </p:nvSpPr>
        <p:spPr/>
        <p:txBody>
          <a:bodyPr/>
          <a:lstStyle/>
          <a:p>
            <a:r>
              <a:rPr lang="en-US" dirty="0"/>
              <a:t>The 22-23 School Year</a:t>
            </a:r>
          </a:p>
        </p:txBody>
      </p:sp>
      <p:sp>
        <p:nvSpPr>
          <p:cNvPr id="7" name="Content Placeholder 6">
            <a:extLst>
              <a:ext uri="{FF2B5EF4-FFF2-40B4-BE49-F238E27FC236}">
                <a16:creationId xmlns:a16="http://schemas.microsoft.com/office/drawing/2014/main" id="{C5A2A2BD-D94A-4005-8069-45020A466FD0}"/>
              </a:ext>
            </a:extLst>
          </p:cNvPr>
          <p:cNvSpPr>
            <a:spLocks noGrp="1"/>
          </p:cNvSpPr>
          <p:nvPr>
            <p:ph idx="1"/>
          </p:nvPr>
        </p:nvSpPr>
        <p:spPr/>
        <p:txBody>
          <a:bodyPr>
            <a:normAutofit fontScale="85000" lnSpcReduction="20000"/>
          </a:bodyPr>
          <a:lstStyle/>
          <a:p>
            <a:r>
              <a:rPr lang="en-US" dirty="0"/>
              <a:t>For the 22-23 School Year, students who participate in the alternate assessment and whose right to a FAPE will end due to reaching maximum age may:</a:t>
            </a:r>
          </a:p>
          <a:p>
            <a:pPr marL="514350" indent="-514350">
              <a:buFont typeface="+mj-lt"/>
              <a:buAutoNum type="arabicPeriod"/>
            </a:pPr>
            <a:r>
              <a:rPr lang="en-US" dirty="0"/>
              <a:t>Be given a certificate of completion by a school district. This certificate would not be considered a regular high school diploma and therefore the student would not be counted as a graduate for accountability purposes under ESSA or the IDEA.</a:t>
            </a:r>
          </a:p>
          <a:p>
            <a:pPr marL="514350" indent="-514350">
              <a:buFont typeface="+mj-lt"/>
              <a:buAutoNum type="arabicPeriod"/>
            </a:pPr>
            <a:r>
              <a:rPr lang="en-US" dirty="0"/>
              <a:t>Receive a regular high school diploma if the district can demonstrate that although the student previously participated in the alternate assessment, the student has subsequently met requirements for a regular high school diploma.</a:t>
            </a:r>
          </a:p>
          <a:p>
            <a:endParaRPr lang="en-US" dirty="0"/>
          </a:p>
        </p:txBody>
      </p:sp>
      <p:sp>
        <p:nvSpPr>
          <p:cNvPr id="5" name="Slide Number Placeholder 4">
            <a:extLst>
              <a:ext uri="{FF2B5EF4-FFF2-40B4-BE49-F238E27FC236}">
                <a16:creationId xmlns:a16="http://schemas.microsoft.com/office/drawing/2014/main" id="{111AE6D7-9C2D-4B24-945F-5EA3223D10CA}"/>
              </a:ext>
            </a:extLst>
          </p:cNvPr>
          <p:cNvSpPr>
            <a:spLocks noGrp="1"/>
          </p:cNvSpPr>
          <p:nvPr>
            <p:ph type="sldNum" sz="quarter" idx="12"/>
          </p:nvPr>
        </p:nvSpPr>
        <p:spPr/>
        <p:txBody>
          <a:bodyPr/>
          <a:lstStyle/>
          <a:p>
            <a:fld id="{D5CA4161-6EC3-4748-B7F3-82EA64CE3DD4}" type="slidenum">
              <a:rPr lang="en-US" smtClean="0"/>
              <a:pPr/>
              <a:t>32</a:t>
            </a:fld>
            <a:endParaRPr lang="en-US"/>
          </a:p>
        </p:txBody>
      </p:sp>
    </p:spTree>
    <p:extLst>
      <p:ext uri="{BB962C8B-B14F-4D97-AF65-F5344CB8AC3E}">
        <p14:creationId xmlns:p14="http://schemas.microsoft.com/office/powerpoint/2010/main" val="3932077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C2436-CF11-401C-881D-796951601679}"/>
              </a:ext>
            </a:extLst>
          </p:cNvPr>
          <p:cNvSpPr>
            <a:spLocks noGrp="1"/>
          </p:cNvSpPr>
          <p:nvPr>
            <p:ph type="title"/>
          </p:nvPr>
        </p:nvSpPr>
        <p:spPr/>
        <p:txBody>
          <a:bodyPr/>
          <a:lstStyle/>
          <a:p>
            <a:r>
              <a:rPr lang="en-US" dirty="0"/>
              <a:t>Re-Entry</a:t>
            </a:r>
          </a:p>
        </p:txBody>
      </p:sp>
      <p:sp>
        <p:nvSpPr>
          <p:cNvPr id="3" name="Content Placeholder 2">
            <a:extLst>
              <a:ext uri="{FF2B5EF4-FFF2-40B4-BE49-F238E27FC236}">
                <a16:creationId xmlns:a16="http://schemas.microsoft.com/office/drawing/2014/main" id="{E495CD9B-7C90-4D32-9096-D6D89E906937}"/>
              </a:ext>
            </a:extLst>
          </p:cNvPr>
          <p:cNvSpPr>
            <a:spLocks noGrp="1"/>
          </p:cNvSpPr>
          <p:nvPr>
            <p:ph idx="1"/>
          </p:nvPr>
        </p:nvSpPr>
        <p:spPr/>
        <p:txBody>
          <a:bodyPr/>
          <a:lstStyle/>
          <a:p>
            <a:r>
              <a:rPr lang="en-US" dirty="0"/>
              <a:t>What is the process when a student has already received their standard diploma and graduated, but now the parent wants to return to high school to attend through the year in which they turn 22?</a:t>
            </a:r>
          </a:p>
          <a:p>
            <a:r>
              <a:rPr lang="en-US" dirty="0"/>
              <a:t>Does the IEP team make this decision alone?</a:t>
            </a:r>
          </a:p>
          <a:p>
            <a:r>
              <a:rPr lang="en-US" dirty="0"/>
              <a:t>No, students would be able to re-enroll. </a:t>
            </a:r>
          </a:p>
          <a:p>
            <a:endParaRPr lang="en-US" dirty="0"/>
          </a:p>
        </p:txBody>
      </p:sp>
      <p:sp>
        <p:nvSpPr>
          <p:cNvPr id="5" name="Slide Number Placeholder 4">
            <a:extLst>
              <a:ext uri="{FF2B5EF4-FFF2-40B4-BE49-F238E27FC236}">
                <a16:creationId xmlns:a16="http://schemas.microsoft.com/office/drawing/2014/main" id="{7CD5235C-8EA2-41A9-AE32-0290CED944FC}"/>
              </a:ext>
            </a:extLst>
          </p:cNvPr>
          <p:cNvSpPr>
            <a:spLocks noGrp="1"/>
          </p:cNvSpPr>
          <p:nvPr>
            <p:ph type="sldNum" sz="quarter" idx="12"/>
          </p:nvPr>
        </p:nvSpPr>
        <p:spPr/>
        <p:txBody>
          <a:bodyPr/>
          <a:lstStyle/>
          <a:p>
            <a:fld id="{D5CA4161-6EC3-4748-B7F3-82EA64CE3DD4}" type="slidenum">
              <a:rPr lang="en-US" smtClean="0"/>
              <a:pPr/>
              <a:t>33</a:t>
            </a:fld>
            <a:endParaRPr lang="en-US"/>
          </a:p>
        </p:txBody>
      </p:sp>
    </p:spTree>
    <p:extLst>
      <p:ext uri="{BB962C8B-B14F-4D97-AF65-F5344CB8AC3E}">
        <p14:creationId xmlns:p14="http://schemas.microsoft.com/office/powerpoint/2010/main" val="1920511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C2436-CF11-401C-881D-796951601679}"/>
              </a:ext>
            </a:extLst>
          </p:cNvPr>
          <p:cNvSpPr>
            <a:spLocks noGrp="1"/>
          </p:cNvSpPr>
          <p:nvPr>
            <p:ph type="title"/>
          </p:nvPr>
        </p:nvSpPr>
        <p:spPr/>
        <p:txBody>
          <a:bodyPr/>
          <a:lstStyle/>
          <a:p>
            <a:r>
              <a:rPr lang="en-US" dirty="0"/>
              <a:t>Re-Entry</a:t>
            </a:r>
          </a:p>
        </p:txBody>
      </p:sp>
      <p:sp>
        <p:nvSpPr>
          <p:cNvPr id="3" name="Content Placeholder 2">
            <a:extLst>
              <a:ext uri="{FF2B5EF4-FFF2-40B4-BE49-F238E27FC236}">
                <a16:creationId xmlns:a16="http://schemas.microsoft.com/office/drawing/2014/main" id="{E495CD9B-7C90-4D32-9096-D6D89E906937}"/>
              </a:ext>
            </a:extLst>
          </p:cNvPr>
          <p:cNvSpPr>
            <a:spLocks noGrp="1"/>
          </p:cNvSpPr>
          <p:nvPr>
            <p:ph idx="1"/>
          </p:nvPr>
        </p:nvSpPr>
        <p:spPr/>
        <p:txBody>
          <a:bodyPr/>
          <a:lstStyle/>
          <a:p>
            <a:r>
              <a:rPr lang="en-US" dirty="0"/>
              <a:t>What is the process when a student has already received their standard diploma and graduated, but now the parent wants to return to high school to attend through the year in which they turn 22?</a:t>
            </a:r>
          </a:p>
          <a:p>
            <a:r>
              <a:rPr lang="en-US" dirty="0"/>
              <a:t>Does the Local School Board also have to be involved in this process of rescinding the diploma officially?</a:t>
            </a:r>
          </a:p>
          <a:p>
            <a:r>
              <a:rPr lang="en-US" dirty="0"/>
              <a:t>Yes. The school board is the entity issuing the diploma. </a:t>
            </a:r>
          </a:p>
          <a:p>
            <a:endParaRPr lang="en-US" dirty="0"/>
          </a:p>
        </p:txBody>
      </p:sp>
      <p:sp>
        <p:nvSpPr>
          <p:cNvPr id="5" name="Slide Number Placeholder 4">
            <a:extLst>
              <a:ext uri="{FF2B5EF4-FFF2-40B4-BE49-F238E27FC236}">
                <a16:creationId xmlns:a16="http://schemas.microsoft.com/office/drawing/2014/main" id="{7CD5235C-8EA2-41A9-AE32-0290CED944FC}"/>
              </a:ext>
            </a:extLst>
          </p:cNvPr>
          <p:cNvSpPr>
            <a:spLocks noGrp="1"/>
          </p:cNvSpPr>
          <p:nvPr>
            <p:ph type="sldNum" sz="quarter" idx="12"/>
          </p:nvPr>
        </p:nvSpPr>
        <p:spPr/>
        <p:txBody>
          <a:bodyPr/>
          <a:lstStyle/>
          <a:p>
            <a:fld id="{D5CA4161-6EC3-4748-B7F3-82EA64CE3DD4}" type="slidenum">
              <a:rPr lang="en-US" smtClean="0"/>
              <a:pPr/>
              <a:t>34</a:t>
            </a:fld>
            <a:endParaRPr lang="en-US"/>
          </a:p>
        </p:txBody>
      </p:sp>
    </p:spTree>
    <p:extLst>
      <p:ext uri="{BB962C8B-B14F-4D97-AF65-F5344CB8AC3E}">
        <p14:creationId xmlns:p14="http://schemas.microsoft.com/office/powerpoint/2010/main" val="41192721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C2436-CF11-401C-881D-796951601679}"/>
              </a:ext>
            </a:extLst>
          </p:cNvPr>
          <p:cNvSpPr>
            <a:spLocks noGrp="1"/>
          </p:cNvSpPr>
          <p:nvPr>
            <p:ph type="title"/>
          </p:nvPr>
        </p:nvSpPr>
        <p:spPr/>
        <p:txBody>
          <a:bodyPr/>
          <a:lstStyle/>
          <a:p>
            <a:r>
              <a:rPr lang="en-US" dirty="0"/>
              <a:t>Re-Entry</a:t>
            </a:r>
          </a:p>
        </p:txBody>
      </p:sp>
      <p:sp>
        <p:nvSpPr>
          <p:cNvPr id="3" name="Content Placeholder 2">
            <a:extLst>
              <a:ext uri="{FF2B5EF4-FFF2-40B4-BE49-F238E27FC236}">
                <a16:creationId xmlns:a16="http://schemas.microsoft.com/office/drawing/2014/main" id="{E495CD9B-7C90-4D32-9096-D6D89E906937}"/>
              </a:ext>
            </a:extLst>
          </p:cNvPr>
          <p:cNvSpPr>
            <a:spLocks noGrp="1"/>
          </p:cNvSpPr>
          <p:nvPr>
            <p:ph idx="1"/>
          </p:nvPr>
        </p:nvSpPr>
        <p:spPr/>
        <p:txBody>
          <a:bodyPr>
            <a:normAutofit/>
          </a:bodyPr>
          <a:lstStyle/>
          <a:p>
            <a:r>
              <a:rPr lang="en-US" dirty="0"/>
              <a:t>What is the process when a student has already received their standard diploma and graduated, but now the parent wants to return to high school to attend through the year in which they turn 22?</a:t>
            </a:r>
          </a:p>
          <a:p>
            <a:r>
              <a:rPr lang="en-US" dirty="0"/>
              <a:t>Child Count?  Will an LEA be able to count the student who comes back to high school for ADM/Child Count since the student has already graduated with a diploma? </a:t>
            </a:r>
          </a:p>
          <a:p>
            <a:r>
              <a:rPr lang="en-US" dirty="0"/>
              <a:t>Yes. </a:t>
            </a:r>
          </a:p>
          <a:p>
            <a:endParaRPr lang="en-US" dirty="0"/>
          </a:p>
        </p:txBody>
      </p:sp>
      <p:sp>
        <p:nvSpPr>
          <p:cNvPr id="5" name="Slide Number Placeholder 4">
            <a:extLst>
              <a:ext uri="{FF2B5EF4-FFF2-40B4-BE49-F238E27FC236}">
                <a16:creationId xmlns:a16="http://schemas.microsoft.com/office/drawing/2014/main" id="{7CD5235C-8EA2-41A9-AE32-0290CED944FC}"/>
              </a:ext>
            </a:extLst>
          </p:cNvPr>
          <p:cNvSpPr>
            <a:spLocks noGrp="1"/>
          </p:cNvSpPr>
          <p:nvPr>
            <p:ph type="sldNum" sz="quarter" idx="12"/>
          </p:nvPr>
        </p:nvSpPr>
        <p:spPr/>
        <p:txBody>
          <a:bodyPr/>
          <a:lstStyle/>
          <a:p>
            <a:fld id="{D5CA4161-6EC3-4748-B7F3-82EA64CE3DD4}" type="slidenum">
              <a:rPr lang="en-US" smtClean="0"/>
              <a:pPr/>
              <a:t>35</a:t>
            </a:fld>
            <a:endParaRPr lang="en-US"/>
          </a:p>
        </p:txBody>
      </p:sp>
    </p:spTree>
    <p:extLst>
      <p:ext uri="{BB962C8B-B14F-4D97-AF65-F5344CB8AC3E}">
        <p14:creationId xmlns:p14="http://schemas.microsoft.com/office/powerpoint/2010/main" val="2891470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E12A1-905F-4F4A-983F-7D6D201FD31B}"/>
              </a:ext>
            </a:extLst>
          </p:cNvPr>
          <p:cNvSpPr>
            <a:spLocks noGrp="1"/>
          </p:cNvSpPr>
          <p:nvPr>
            <p:ph type="title"/>
          </p:nvPr>
        </p:nvSpPr>
        <p:spPr/>
        <p:txBody>
          <a:bodyPr/>
          <a:lstStyle/>
          <a:p>
            <a:r>
              <a:rPr lang="en-US" dirty="0"/>
              <a:t>Reminder</a:t>
            </a:r>
          </a:p>
        </p:txBody>
      </p:sp>
      <p:sp>
        <p:nvSpPr>
          <p:cNvPr id="3" name="Content Placeholder 2">
            <a:extLst>
              <a:ext uri="{FF2B5EF4-FFF2-40B4-BE49-F238E27FC236}">
                <a16:creationId xmlns:a16="http://schemas.microsoft.com/office/drawing/2014/main" id="{2EE6F583-C706-4C6B-9131-1A24CEA5E5B7}"/>
              </a:ext>
            </a:extLst>
          </p:cNvPr>
          <p:cNvSpPr>
            <a:spLocks noGrp="1"/>
          </p:cNvSpPr>
          <p:nvPr>
            <p:ph idx="1"/>
          </p:nvPr>
        </p:nvSpPr>
        <p:spPr/>
        <p:txBody>
          <a:bodyPr>
            <a:normAutofit/>
          </a:bodyPr>
          <a:lstStyle/>
          <a:p>
            <a:r>
              <a:rPr lang="en-US" dirty="0"/>
              <a:t>As we think about these students in particular, we must understand that many (all) of them in high school during the 20-21 SY have been affected by Covid. </a:t>
            </a:r>
          </a:p>
          <a:p>
            <a:r>
              <a:rPr lang="en-US" dirty="0"/>
              <a:t>OSDE-SES provided guidance recommending districts review students’ progress toward their IEP goals to determine if recovery services were needed. </a:t>
            </a:r>
          </a:p>
          <a:p>
            <a:r>
              <a:rPr lang="en-US" dirty="0">
                <a:hlinkClick r:id="rId2"/>
              </a:rPr>
              <a:t>https://sde.ok.gov/sites/default/files/Compensatory%20Services%20Guidance%20-%20DRAFT.pdf</a:t>
            </a:r>
            <a:r>
              <a:rPr lang="en-US" dirty="0"/>
              <a:t> </a:t>
            </a:r>
          </a:p>
          <a:p>
            <a:endParaRPr lang="en-US" dirty="0"/>
          </a:p>
        </p:txBody>
      </p:sp>
      <p:sp>
        <p:nvSpPr>
          <p:cNvPr id="5" name="Slide Number Placeholder 4">
            <a:extLst>
              <a:ext uri="{FF2B5EF4-FFF2-40B4-BE49-F238E27FC236}">
                <a16:creationId xmlns:a16="http://schemas.microsoft.com/office/drawing/2014/main" id="{2DD84EBC-23DF-4A8A-B082-60215F7E580F}"/>
              </a:ext>
            </a:extLst>
          </p:cNvPr>
          <p:cNvSpPr>
            <a:spLocks noGrp="1"/>
          </p:cNvSpPr>
          <p:nvPr>
            <p:ph type="sldNum" sz="quarter" idx="12"/>
          </p:nvPr>
        </p:nvSpPr>
        <p:spPr/>
        <p:txBody>
          <a:bodyPr/>
          <a:lstStyle/>
          <a:p>
            <a:fld id="{D5CA4161-6EC3-4748-B7F3-82EA64CE3DD4}" type="slidenum">
              <a:rPr lang="en-US" smtClean="0"/>
              <a:pPr/>
              <a:t>36</a:t>
            </a:fld>
            <a:endParaRPr lang="en-US"/>
          </a:p>
        </p:txBody>
      </p:sp>
    </p:spTree>
    <p:extLst>
      <p:ext uri="{BB962C8B-B14F-4D97-AF65-F5344CB8AC3E}">
        <p14:creationId xmlns:p14="http://schemas.microsoft.com/office/powerpoint/2010/main" val="3823256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788F-B997-4813-A4AA-5D054768023F}"/>
              </a:ext>
            </a:extLst>
          </p:cNvPr>
          <p:cNvSpPr>
            <a:spLocks noGrp="1"/>
          </p:cNvSpPr>
          <p:nvPr>
            <p:ph type="title"/>
          </p:nvPr>
        </p:nvSpPr>
        <p:spPr/>
        <p:txBody>
          <a:bodyPr/>
          <a:lstStyle/>
          <a:p>
            <a:r>
              <a:rPr lang="en-US" dirty="0"/>
              <a:t>Thoughts</a:t>
            </a:r>
          </a:p>
        </p:txBody>
      </p:sp>
      <p:sp>
        <p:nvSpPr>
          <p:cNvPr id="3" name="Content Placeholder 2">
            <a:extLst>
              <a:ext uri="{FF2B5EF4-FFF2-40B4-BE49-F238E27FC236}">
                <a16:creationId xmlns:a16="http://schemas.microsoft.com/office/drawing/2014/main" id="{3625927E-FEA8-4ADE-A824-596FC2B49CA0}"/>
              </a:ext>
            </a:extLst>
          </p:cNvPr>
          <p:cNvSpPr>
            <a:spLocks noGrp="1"/>
          </p:cNvSpPr>
          <p:nvPr>
            <p:ph idx="1"/>
          </p:nvPr>
        </p:nvSpPr>
        <p:spPr/>
        <p:txBody>
          <a:bodyPr/>
          <a:lstStyle/>
          <a:p>
            <a:r>
              <a:rPr lang="en-US" dirty="0"/>
              <a:t>We have many examples of state-defined alternate diplomas and programs in other states that we can learn from.</a:t>
            </a:r>
          </a:p>
          <a:p>
            <a:r>
              <a:rPr lang="en-US" dirty="0"/>
              <a:t>We have many districts providing quality core instruction and transition services for students with the most significant cognitive disabilities that can be duplicated and strengthened across the state. </a:t>
            </a:r>
          </a:p>
          <a:p>
            <a:r>
              <a:rPr lang="en-US" dirty="0"/>
              <a:t>There’s no time like the present. </a:t>
            </a:r>
          </a:p>
          <a:p>
            <a:endParaRPr lang="en-US" dirty="0"/>
          </a:p>
        </p:txBody>
      </p:sp>
      <p:sp>
        <p:nvSpPr>
          <p:cNvPr id="5" name="Slide Number Placeholder 4">
            <a:extLst>
              <a:ext uri="{FF2B5EF4-FFF2-40B4-BE49-F238E27FC236}">
                <a16:creationId xmlns:a16="http://schemas.microsoft.com/office/drawing/2014/main" id="{A627FCC9-B0A6-4882-B0D7-BE814B6CD32B}"/>
              </a:ext>
            </a:extLst>
          </p:cNvPr>
          <p:cNvSpPr>
            <a:spLocks noGrp="1"/>
          </p:cNvSpPr>
          <p:nvPr>
            <p:ph type="sldNum" sz="quarter" idx="12"/>
          </p:nvPr>
        </p:nvSpPr>
        <p:spPr/>
        <p:txBody>
          <a:bodyPr/>
          <a:lstStyle/>
          <a:p>
            <a:fld id="{D5CA4161-6EC3-4748-B7F3-82EA64CE3DD4}" type="slidenum">
              <a:rPr lang="en-US" smtClean="0"/>
              <a:pPr/>
              <a:t>37</a:t>
            </a:fld>
            <a:endParaRPr lang="en-US"/>
          </a:p>
        </p:txBody>
      </p:sp>
    </p:spTree>
    <p:extLst>
      <p:ext uri="{BB962C8B-B14F-4D97-AF65-F5344CB8AC3E}">
        <p14:creationId xmlns:p14="http://schemas.microsoft.com/office/powerpoint/2010/main" val="2391543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8384" y="2866185"/>
            <a:ext cx="8749439" cy="2739495"/>
          </a:xfrm>
        </p:spPr>
        <p:txBody>
          <a:bodyPr>
            <a:normAutofit/>
          </a:bodyPr>
          <a:lstStyle/>
          <a:p>
            <a:r>
              <a:rPr lang="en-US" dirty="0"/>
              <a:t>Priorities</a:t>
            </a:r>
            <a:br>
              <a:rPr lang="en-US" dirty="0"/>
            </a:br>
            <a:br>
              <a:rPr lang="en-US" dirty="0"/>
            </a:b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38</a:t>
            </a:fld>
            <a:endParaRPr lang="en-US" dirty="0"/>
          </a:p>
        </p:txBody>
      </p:sp>
    </p:spTree>
    <p:extLst>
      <p:ext uri="{BB962C8B-B14F-4D97-AF65-F5344CB8AC3E}">
        <p14:creationId xmlns:p14="http://schemas.microsoft.com/office/powerpoint/2010/main" val="8443842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7E7BAC-122D-4B04-B116-1F1D50C405E5}"/>
              </a:ext>
            </a:extLst>
          </p:cNvPr>
          <p:cNvSpPr>
            <a:spLocks noGrp="1"/>
          </p:cNvSpPr>
          <p:nvPr>
            <p:ph type="title"/>
          </p:nvPr>
        </p:nvSpPr>
        <p:spPr/>
        <p:txBody>
          <a:bodyPr/>
          <a:lstStyle/>
          <a:p>
            <a:r>
              <a:rPr lang="en-US" dirty="0"/>
              <a:t>Priorities		</a:t>
            </a:r>
          </a:p>
        </p:txBody>
      </p:sp>
      <p:sp>
        <p:nvSpPr>
          <p:cNvPr id="7" name="Content Placeholder 6">
            <a:extLst>
              <a:ext uri="{FF2B5EF4-FFF2-40B4-BE49-F238E27FC236}">
                <a16:creationId xmlns:a16="http://schemas.microsoft.com/office/drawing/2014/main" id="{CFB38727-A47A-4C93-BC9D-46EBD364DCFA}"/>
              </a:ext>
            </a:extLst>
          </p:cNvPr>
          <p:cNvSpPr>
            <a:spLocks noGrp="1"/>
          </p:cNvSpPr>
          <p:nvPr>
            <p:ph idx="1"/>
          </p:nvPr>
        </p:nvSpPr>
        <p:spPr/>
        <p:txBody>
          <a:bodyPr/>
          <a:lstStyle/>
          <a:p>
            <a:r>
              <a:rPr lang="en-US" dirty="0"/>
              <a:t>Small Group and Large Group Discussion</a:t>
            </a:r>
          </a:p>
        </p:txBody>
      </p:sp>
      <p:sp>
        <p:nvSpPr>
          <p:cNvPr id="4" name="Footer Placeholder 3">
            <a:extLst>
              <a:ext uri="{FF2B5EF4-FFF2-40B4-BE49-F238E27FC236}">
                <a16:creationId xmlns:a16="http://schemas.microsoft.com/office/drawing/2014/main" id="{895D6921-A2D7-4B56-B0A4-C77FCEFB406A}"/>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2737DA49-8C5C-44CF-B6EA-40163912E47A}"/>
              </a:ext>
            </a:extLst>
          </p:cNvPr>
          <p:cNvSpPr>
            <a:spLocks noGrp="1"/>
          </p:cNvSpPr>
          <p:nvPr>
            <p:ph type="sldNum" sz="quarter" idx="12"/>
          </p:nvPr>
        </p:nvSpPr>
        <p:spPr/>
        <p:txBody>
          <a:bodyPr/>
          <a:lstStyle/>
          <a:p>
            <a:fld id="{D5CA4161-6EC3-4748-B7F3-82EA64CE3DD4}" type="slidenum">
              <a:rPr lang="en-US" smtClean="0"/>
              <a:pPr/>
              <a:t>39</a:t>
            </a:fld>
            <a:endParaRPr lang="en-US" dirty="0"/>
          </a:p>
        </p:txBody>
      </p:sp>
    </p:spTree>
    <p:extLst>
      <p:ext uri="{BB962C8B-B14F-4D97-AF65-F5344CB8AC3E}">
        <p14:creationId xmlns:p14="http://schemas.microsoft.com/office/powerpoint/2010/main" val="937737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ADA9-A318-453A-9C41-C9D85B8A8DEE}"/>
              </a:ext>
            </a:extLst>
          </p:cNvPr>
          <p:cNvSpPr>
            <a:spLocks noGrp="1"/>
          </p:cNvSpPr>
          <p:nvPr>
            <p:ph type="title"/>
          </p:nvPr>
        </p:nvSpPr>
        <p:spPr/>
        <p:txBody>
          <a:bodyPr/>
          <a:lstStyle/>
          <a:p>
            <a:r>
              <a:rPr lang="en-US" dirty="0"/>
              <a:t>Updates</a:t>
            </a:r>
          </a:p>
        </p:txBody>
      </p:sp>
      <p:sp>
        <p:nvSpPr>
          <p:cNvPr id="3" name="Content Placeholder 2">
            <a:extLst>
              <a:ext uri="{FF2B5EF4-FFF2-40B4-BE49-F238E27FC236}">
                <a16:creationId xmlns:a16="http://schemas.microsoft.com/office/drawing/2014/main" id="{527CE83F-73B9-44B8-A8A4-6B16C27EDC41}"/>
              </a:ext>
            </a:extLst>
          </p:cNvPr>
          <p:cNvSpPr>
            <a:spLocks noGrp="1"/>
          </p:cNvSpPr>
          <p:nvPr>
            <p:ph idx="1"/>
          </p:nvPr>
        </p:nvSpPr>
        <p:spPr/>
        <p:txBody>
          <a:bodyPr/>
          <a:lstStyle/>
          <a:p>
            <a:r>
              <a:rPr lang="en-US" dirty="0"/>
              <a:t>Evaluations/Eligibility</a:t>
            </a:r>
          </a:p>
          <a:p>
            <a:pPr lvl="1"/>
            <a:r>
              <a:rPr lang="en-US" dirty="0"/>
              <a:t>In-house School Psychologist</a:t>
            </a:r>
          </a:p>
          <a:p>
            <a:pPr lvl="1"/>
            <a:r>
              <a:rPr lang="en-US" dirty="0"/>
              <a:t>School Psychologist Regional</a:t>
            </a:r>
          </a:p>
          <a:p>
            <a:r>
              <a:rPr lang="en-US" dirty="0"/>
              <a:t>Determinations</a:t>
            </a:r>
          </a:p>
          <a:p>
            <a:r>
              <a:rPr lang="en-US" dirty="0"/>
              <a:t>APR</a:t>
            </a:r>
          </a:p>
          <a:p>
            <a:r>
              <a:rPr lang="en-US" dirty="0"/>
              <a:t>Bills</a:t>
            </a:r>
          </a:p>
          <a:p>
            <a:endParaRPr lang="en-US" dirty="0"/>
          </a:p>
        </p:txBody>
      </p:sp>
      <p:sp>
        <p:nvSpPr>
          <p:cNvPr id="4" name="Footer Placeholder 3">
            <a:extLst>
              <a:ext uri="{FF2B5EF4-FFF2-40B4-BE49-F238E27FC236}">
                <a16:creationId xmlns:a16="http://schemas.microsoft.com/office/drawing/2014/main" id="{490C8E61-AAE2-47F5-9290-C45B33D5F4C0}"/>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3FAAF5D6-75D3-4770-BB3B-63C0302BFE5D}"/>
              </a:ext>
            </a:extLst>
          </p:cNvPr>
          <p:cNvSpPr>
            <a:spLocks noGrp="1"/>
          </p:cNvSpPr>
          <p:nvPr>
            <p:ph type="sldNum" sz="quarter" idx="12"/>
          </p:nvPr>
        </p:nvSpPr>
        <p:spPr/>
        <p:txBody>
          <a:bodyPr/>
          <a:lstStyle/>
          <a:p>
            <a:fld id="{D5CA4161-6EC3-4748-B7F3-82EA64CE3DD4}" type="slidenum">
              <a:rPr lang="en-US" smtClean="0"/>
              <a:pPr/>
              <a:t>4</a:t>
            </a:fld>
            <a:endParaRPr lang="en-US" dirty="0"/>
          </a:p>
        </p:txBody>
      </p:sp>
    </p:spTree>
    <p:extLst>
      <p:ext uri="{BB962C8B-B14F-4D97-AF65-F5344CB8AC3E}">
        <p14:creationId xmlns:p14="http://schemas.microsoft.com/office/powerpoint/2010/main" val="1718413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8384" y="2866185"/>
            <a:ext cx="8749439" cy="2739495"/>
          </a:xfrm>
        </p:spPr>
        <p:txBody>
          <a:bodyPr>
            <a:normAutofit/>
          </a:bodyPr>
          <a:lstStyle/>
          <a:p>
            <a:r>
              <a:rPr lang="en-US" dirty="0"/>
              <a:t>Closing</a:t>
            </a:r>
            <a:br>
              <a:rPr lang="en-US" dirty="0"/>
            </a:br>
            <a:br>
              <a:rPr lang="en-US" dirty="0"/>
            </a:b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40</a:t>
            </a:fld>
            <a:endParaRPr lang="en-US" dirty="0"/>
          </a:p>
        </p:txBody>
      </p:sp>
    </p:spTree>
    <p:extLst>
      <p:ext uri="{BB962C8B-B14F-4D97-AF65-F5344CB8AC3E}">
        <p14:creationId xmlns:p14="http://schemas.microsoft.com/office/powerpoint/2010/main" val="387398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10003-41CF-4638-A7A3-62F412D4F5CB}"/>
              </a:ext>
            </a:extLst>
          </p:cNvPr>
          <p:cNvSpPr>
            <a:spLocks noGrp="1"/>
          </p:cNvSpPr>
          <p:nvPr>
            <p:ph type="title"/>
          </p:nvPr>
        </p:nvSpPr>
        <p:spPr/>
        <p:txBody>
          <a:bodyPr/>
          <a:lstStyle/>
          <a:p>
            <a:r>
              <a:rPr lang="en-US" dirty="0"/>
              <a:t>Determinations</a:t>
            </a:r>
          </a:p>
        </p:txBody>
      </p:sp>
      <p:graphicFrame>
        <p:nvGraphicFramePr>
          <p:cNvPr id="6" name="Content Placeholder 5">
            <a:extLst>
              <a:ext uri="{FF2B5EF4-FFF2-40B4-BE49-F238E27FC236}">
                <a16:creationId xmlns:a16="http://schemas.microsoft.com/office/drawing/2014/main" id="{79145944-28F5-40C9-A35A-98B72D1DD7E4}"/>
              </a:ext>
            </a:extLst>
          </p:cNvPr>
          <p:cNvGraphicFramePr>
            <a:graphicFrameLocks noGrp="1"/>
          </p:cNvGraphicFramePr>
          <p:nvPr>
            <p:ph idx="1"/>
            <p:extLst>
              <p:ext uri="{D42A27DB-BD31-4B8C-83A1-F6EECF244321}">
                <p14:modId xmlns:p14="http://schemas.microsoft.com/office/powerpoint/2010/main" val="2071885293"/>
              </p:ext>
            </p:extLst>
          </p:nvPr>
        </p:nvGraphicFramePr>
        <p:xfrm>
          <a:off x="516467" y="1636109"/>
          <a:ext cx="10554303" cy="3413760"/>
        </p:xfrm>
        <a:graphic>
          <a:graphicData uri="http://schemas.openxmlformats.org/drawingml/2006/table">
            <a:tbl>
              <a:tblPr/>
              <a:tblGrid>
                <a:gridCol w="3518101">
                  <a:extLst>
                    <a:ext uri="{9D8B030D-6E8A-4147-A177-3AD203B41FA5}">
                      <a16:colId xmlns:a16="http://schemas.microsoft.com/office/drawing/2014/main" val="1495921875"/>
                    </a:ext>
                  </a:extLst>
                </a:gridCol>
                <a:gridCol w="3518101">
                  <a:extLst>
                    <a:ext uri="{9D8B030D-6E8A-4147-A177-3AD203B41FA5}">
                      <a16:colId xmlns:a16="http://schemas.microsoft.com/office/drawing/2014/main" val="3149090054"/>
                    </a:ext>
                  </a:extLst>
                </a:gridCol>
                <a:gridCol w="3518101">
                  <a:extLst>
                    <a:ext uri="{9D8B030D-6E8A-4147-A177-3AD203B41FA5}">
                      <a16:colId xmlns:a16="http://schemas.microsoft.com/office/drawing/2014/main" val="1521386558"/>
                    </a:ext>
                  </a:extLst>
                </a:gridCol>
              </a:tblGrid>
              <a:tr h="366986">
                <a:tc>
                  <a:txBody>
                    <a:bodyPr/>
                    <a:lstStyle/>
                    <a:p>
                      <a:r>
                        <a:rPr lang="en-US" sz="2800" b="1">
                          <a:effectLst/>
                          <a:latin typeface="Calibri" panose="020F0502020204030204" pitchFamily="34" charset="0"/>
                        </a:rPr>
                        <a:t>Level of Support</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a:solidFill>
                            <a:srgbClr val="000000"/>
                          </a:solidFill>
                          <a:effectLst/>
                          <a:latin typeface="Calibri" panose="020F0502020204030204" pitchFamily="34" charset="0"/>
                        </a:rPr>
                        <a:t>FY22</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a:solidFill>
                            <a:srgbClr val="000000"/>
                          </a:solidFill>
                          <a:effectLst/>
                          <a:latin typeface="Calibri" panose="020F0502020204030204" pitchFamily="34" charset="0"/>
                        </a:rPr>
                        <a:t>FY23</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1515665881"/>
                  </a:ext>
                </a:extLst>
              </a:tr>
              <a:tr h="366986">
                <a:tc>
                  <a:txBody>
                    <a:bodyPr/>
                    <a:lstStyle/>
                    <a:p>
                      <a:r>
                        <a:rPr lang="en-US" sz="2800">
                          <a:effectLst/>
                          <a:latin typeface="Calibri" panose="020F0502020204030204" pitchFamily="34" charset="0"/>
                        </a:rPr>
                        <a:t>DMR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267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311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53855304"/>
                  </a:ext>
                </a:extLst>
              </a:tr>
              <a:tr h="366986">
                <a:tc>
                  <a:txBody>
                    <a:bodyPr/>
                    <a:lstStyle/>
                    <a:p>
                      <a:r>
                        <a:rPr lang="en-US" sz="2800" dirty="0">
                          <a:effectLst/>
                          <a:latin typeface="Calibri" panose="020F0502020204030204" pitchFamily="34" charset="0"/>
                        </a:rPr>
                        <a:t>DMR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236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189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67506459"/>
                  </a:ext>
                </a:extLst>
              </a:tr>
              <a:tr h="366986">
                <a:tc>
                  <a:txBody>
                    <a:bodyPr/>
                    <a:lstStyle/>
                    <a:p>
                      <a:r>
                        <a:rPr lang="en-US" sz="2800">
                          <a:effectLst/>
                          <a:latin typeface="Calibri" panose="020F0502020204030204" pitchFamily="34" charset="0"/>
                        </a:rPr>
                        <a:t>DMR 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4922824"/>
                  </a:ext>
                </a:extLst>
              </a:tr>
              <a:tr h="366986">
                <a:tc>
                  <a:txBody>
                    <a:bodyPr/>
                    <a:lstStyle/>
                    <a:p>
                      <a:r>
                        <a:rPr lang="en-US" sz="2800">
                          <a:effectLst/>
                          <a:latin typeface="Calibri" panose="020F0502020204030204" pitchFamily="34" charset="0"/>
                        </a:rPr>
                        <a:t>DMR 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a:effectLst/>
                          <a:latin typeface="Calibri" panose="020F0502020204030204" pitchFamily="34"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37209870"/>
                  </a:ext>
                </a:extLst>
              </a:tr>
              <a:tr h="366986">
                <a:tc>
                  <a:txBody>
                    <a:bodyPr/>
                    <a:lstStyle/>
                    <a:p>
                      <a:r>
                        <a:rPr lang="en-US" sz="2800" b="1">
                          <a:effectLst/>
                          <a:latin typeface="Calibri" panose="020F0502020204030204" pitchFamily="34" charset="0"/>
                        </a:rPr>
                        <a:t>Total</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b="1">
                          <a:effectLst/>
                          <a:latin typeface="Calibri" panose="020F0502020204030204" pitchFamily="34" charset="0"/>
                        </a:rPr>
                        <a:t>543</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2800" b="1">
                          <a:effectLst/>
                          <a:latin typeface="Calibri" panose="020F0502020204030204" pitchFamily="34" charset="0"/>
                        </a:rPr>
                        <a:t>544</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49810022"/>
                  </a:ext>
                </a:extLst>
              </a:tr>
              <a:tr h="366986">
                <a:tc>
                  <a:txBody>
                    <a:bodyPr/>
                    <a:lstStyle/>
                    <a:p>
                      <a:r>
                        <a:rPr lang="en-US" sz="2800" b="1">
                          <a:solidFill>
                            <a:srgbClr val="000000"/>
                          </a:solidFill>
                          <a:effectLst/>
                          <a:latin typeface="Calibri" panose="020F0502020204030204" pitchFamily="34" charset="0"/>
                        </a:rPr>
                        <a:t>Compliance</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a:solidFill>
                            <a:srgbClr val="000000"/>
                          </a:solidFill>
                          <a:effectLst/>
                          <a:latin typeface="Calibri" panose="020F0502020204030204" pitchFamily="34" charset="0"/>
                        </a:rPr>
                        <a:t>212</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a:solidFill>
                            <a:srgbClr val="000000"/>
                          </a:solidFill>
                          <a:effectLst/>
                          <a:latin typeface="Calibri" panose="020F0502020204030204" pitchFamily="34" charset="0"/>
                        </a:rPr>
                        <a:t>191</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2597079536"/>
                  </a:ext>
                </a:extLst>
              </a:tr>
              <a:tr h="366986">
                <a:tc>
                  <a:txBody>
                    <a:bodyPr/>
                    <a:lstStyle/>
                    <a:p>
                      <a:r>
                        <a:rPr lang="en-US" sz="2800" b="1">
                          <a:solidFill>
                            <a:srgbClr val="000000"/>
                          </a:solidFill>
                          <a:effectLst/>
                          <a:latin typeface="Calibri" panose="020F0502020204030204" pitchFamily="34" charset="0"/>
                        </a:rPr>
                        <a:t>3 Year Exception</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a:solidFill>
                            <a:srgbClr val="000000"/>
                          </a:solidFill>
                          <a:effectLst/>
                          <a:latin typeface="Calibri" panose="020F0502020204030204" pitchFamily="34" charset="0"/>
                        </a:rPr>
                        <a:t>7</a:t>
                      </a:r>
                      <a:endParaRPr lang="en-US" sz="2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a:txBody>
                    <a:bodyPr/>
                    <a:lstStyle/>
                    <a:p>
                      <a:r>
                        <a:rPr lang="en-US" sz="2800" b="1" dirty="0">
                          <a:solidFill>
                            <a:srgbClr val="000000"/>
                          </a:solidFill>
                          <a:effectLst/>
                          <a:latin typeface="Calibri" panose="020F0502020204030204" pitchFamily="34" charset="0"/>
                        </a:rPr>
                        <a:t>8</a:t>
                      </a:r>
                      <a:endParaRPr lang="en-US" sz="2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4156461982"/>
                  </a:ext>
                </a:extLst>
              </a:tr>
            </a:tbl>
          </a:graphicData>
        </a:graphic>
      </p:graphicFrame>
      <p:sp>
        <p:nvSpPr>
          <p:cNvPr id="4" name="Footer Placeholder 3">
            <a:extLst>
              <a:ext uri="{FF2B5EF4-FFF2-40B4-BE49-F238E27FC236}">
                <a16:creationId xmlns:a16="http://schemas.microsoft.com/office/drawing/2014/main" id="{A07C94C2-57E9-4756-8E25-E9E9BC2550ED}"/>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A445A613-9F9C-46E2-8912-C24BFF662EE5}"/>
              </a:ext>
            </a:extLst>
          </p:cNvPr>
          <p:cNvSpPr>
            <a:spLocks noGrp="1"/>
          </p:cNvSpPr>
          <p:nvPr>
            <p:ph type="sldNum" sz="quarter" idx="12"/>
          </p:nvPr>
        </p:nvSpPr>
        <p:spPr/>
        <p:txBody>
          <a:bodyPr/>
          <a:lstStyle/>
          <a:p>
            <a:fld id="{D5CA4161-6EC3-4748-B7F3-82EA64CE3DD4}" type="slidenum">
              <a:rPr lang="en-US" smtClean="0"/>
              <a:pPr/>
              <a:t>5</a:t>
            </a:fld>
            <a:endParaRPr lang="en-US" dirty="0"/>
          </a:p>
        </p:txBody>
      </p:sp>
      <p:sp>
        <p:nvSpPr>
          <p:cNvPr id="7" name="TextBox 6">
            <a:extLst>
              <a:ext uri="{FF2B5EF4-FFF2-40B4-BE49-F238E27FC236}">
                <a16:creationId xmlns:a16="http://schemas.microsoft.com/office/drawing/2014/main" id="{405BBCD9-C97A-4E2D-8B4B-139B655D4CE9}"/>
              </a:ext>
            </a:extLst>
          </p:cNvPr>
          <p:cNvSpPr txBox="1"/>
          <p:nvPr/>
        </p:nvSpPr>
        <p:spPr>
          <a:xfrm>
            <a:off x="762000" y="5236029"/>
            <a:ext cx="10308770" cy="1200329"/>
          </a:xfrm>
          <a:prstGeom prst="rect">
            <a:avLst/>
          </a:prstGeom>
          <a:noFill/>
        </p:spPr>
        <p:txBody>
          <a:bodyPr wrap="square" rtlCol="0">
            <a:spAutoFit/>
          </a:bodyPr>
          <a:lstStyle/>
          <a:p>
            <a:r>
              <a:rPr lang="en-US" dirty="0"/>
              <a:t>Multiple areas of noncompliance or non-performance - If the LEA has been identified for DMR Level 3 or 4 for the same focus/target area and has been noncompliant (below 95%) for indicators 11, 12, and/or 13 for three consecutive years, the LEA will also receive a deficiency on its accreditation report. </a:t>
            </a:r>
          </a:p>
        </p:txBody>
      </p:sp>
    </p:spTree>
    <p:extLst>
      <p:ext uri="{BB962C8B-B14F-4D97-AF65-F5344CB8AC3E}">
        <p14:creationId xmlns:p14="http://schemas.microsoft.com/office/powerpoint/2010/main" val="1540188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C7FD-783E-4834-B658-AF42A059E152}"/>
              </a:ext>
            </a:extLst>
          </p:cNvPr>
          <p:cNvSpPr>
            <a:spLocks noGrp="1"/>
          </p:cNvSpPr>
          <p:nvPr>
            <p:ph type="title"/>
          </p:nvPr>
        </p:nvSpPr>
        <p:spPr/>
        <p:txBody>
          <a:bodyPr/>
          <a:lstStyle/>
          <a:p>
            <a:r>
              <a:rPr lang="en-US" dirty="0"/>
              <a:t>APR</a:t>
            </a:r>
          </a:p>
        </p:txBody>
      </p:sp>
      <p:sp>
        <p:nvSpPr>
          <p:cNvPr id="3" name="Content Placeholder 2">
            <a:extLst>
              <a:ext uri="{FF2B5EF4-FFF2-40B4-BE49-F238E27FC236}">
                <a16:creationId xmlns:a16="http://schemas.microsoft.com/office/drawing/2014/main" id="{F04ECE0B-B148-4E50-9D68-CB083B03F44C}"/>
              </a:ext>
            </a:extLst>
          </p:cNvPr>
          <p:cNvSpPr>
            <a:spLocks noGrp="1"/>
          </p:cNvSpPr>
          <p:nvPr>
            <p:ph idx="1"/>
          </p:nvPr>
        </p:nvSpPr>
        <p:spPr/>
        <p:txBody>
          <a:bodyPr/>
          <a:lstStyle/>
          <a:p>
            <a:r>
              <a:rPr lang="en-US" dirty="0"/>
              <a:t>Dr. Ginger Elliott-Teague</a:t>
            </a:r>
          </a:p>
        </p:txBody>
      </p:sp>
      <p:sp>
        <p:nvSpPr>
          <p:cNvPr id="4" name="Footer Placeholder 3">
            <a:extLst>
              <a:ext uri="{FF2B5EF4-FFF2-40B4-BE49-F238E27FC236}">
                <a16:creationId xmlns:a16="http://schemas.microsoft.com/office/drawing/2014/main" id="{45320F01-3D08-46A5-BE96-B6AF88854376}"/>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A0845457-7C96-410C-94C0-AF6273B84FCF}"/>
              </a:ext>
            </a:extLst>
          </p:cNvPr>
          <p:cNvSpPr>
            <a:spLocks noGrp="1"/>
          </p:cNvSpPr>
          <p:nvPr>
            <p:ph type="sldNum" sz="quarter" idx="12"/>
          </p:nvPr>
        </p:nvSpPr>
        <p:spPr/>
        <p:txBody>
          <a:bodyPr/>
          <a:lstStyle/>
          <a:p>
            <a:fld id="{D5CA4161-6EC3-4748-B7F3-82EA64CE3DD4}" type="slidenum">
              <a:rPr lang="en-US" smtClean="0"/>
              <a:pPr/>
              <a:t>6</a:t>
            </a:fld>
            <a:endParaRPr lang="en-US" dirty="0"/>
          </a:p>
        </p:txBody>
      </p:sp>
    </p:spTree>
    <p:extLst>
      <p:ext uri="{BB962C8B-B14F-4D97-AF65-F5344CB8AC3E}">
        <p14:creationId xmlns:p14="http://schemas.microsoft.com/office/powerpoint/2010/main" val="219277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38AEB-8830-4098-AC92-0491C6D08036}"/>
              </a:ext>
            </a:extLst>
          </p:cNvPr>
          <p:cNvSpPr>
            <a:spLocks noGrp="1"/>
          </p:cNvSpPr>
          <p:nvPr>
            <p:ph type="title"/>
          </p:nvPr>
        </p:nvSpPr>
        <p:spPr/>
        <p:txBody>
          <a:bodyPr/>
          <a:lstStyle/>
          <a:p>
            <a:r>
              <a:rPr lang="en-US" dirty="0"/>
              <a:t>Bills</a:t>
            </a:r>
          </a:p>
        </p:txBody>
      </p:sp>
      <p:sp>
        <p:nvSpPr>
          <p:cNvPr id="3" name="Content Placeholder 2">
            <a:extLst>
              <a:ext uri="{FF2B5EF4-FFF2-40B4-BE49-F238E27FC236}">
                <a16:creationId xmlns:a16="http://schemas.microsoft.com/office/drawing/2014/main" id="{A704CBBC-3AB8-4818-AA7C-7D2A3DF5E13B}"/>
              </a:ext>
            </a:extLst>
          </p:cNvPr>
          <p:cNvSpPr>
            <a:spLocks noGrp="1"/>
          </p:cNvSpPr>
          <p:nvPr>
            <p:ph idx="1"/>
          </p:nvPr>
        </p:nvSpPr>
        <p:spPr/>
        <p:txBody>
          <a:bodyPr/>
          <a:lstStyle/>
          <a:p>
            <a:r>
              <a:rPr lang="en-US" dirty="0"/>
              <a:t>RSA</a:t>
            </a:r>
          </a:p>
          <a:p>
            <a:r>
              <a:rPr lang="en-US" dirty="0"/>
              <a:t>Alternate Diploma</a:t>
            </a:r>
          </a:p>
        </p:txBody>
      </p:sp>
      <p:sp>
        <p:nvSpPr>
          <p:cNvPr id="4" name="Footer Placeholder 3">
            <a:extLst>
              <a:ext uri="{FF2B5EF4-FFF2-40B4-BE49-F238E27FC236}">
                <a16:creationId xmlns:a16="http://schemas.microsoft.com/office/drawing/2014/main" id="{1ACAFE73-54D1-4EB9-94D4-9E57A8DCAAFE}"/>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AAEFB50B-3288-4BA2-AFAD-C97E87BDF980}"/>
              </a:ext>
            </a:extLst>
          </p:cNvPr>
          <p:cNvSpPr>
            <a:spLocks noGrp="1"/>
          </p:cNvSpPr>
          <p:nvPr>
            <p:ph type="sldNum" sz="quarter" idx="12"/>
          </p:nvPr>
        </p:nvSpPr>
        <p:spPr/>
        <p:txBody>
          <a:bodyPr/>
          <a:lstStyle/>
          <a:p>
            <a:fld id="{D5CA4161-6EC3-4748-B7F3-82EA64CE3DD4}" type="slidenum">
              <a:rPr lang="en-US" smtClean="0"/>
              <a:pPr/>
              <a:t>7</a:t>
            </a:fld>
            <a:endParaRPr lang="en-US" dirty="0"/>
          </a:p>
        </p:txBody>
      </p:sp>
    </p:spTree>
    <p:extLst>
      <p:ext uri="{BB962C8B-B14F-4D97-AF65-F5344CB8AC3E}">
        <p14:creationId xmlns:p14="http://schemas.microsoft.com/office/powerpoint/2010/main" val="2728330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FD16132-4FF7-4421-8A47-5E213BE9974F}"/>
              </a:ext>
            </a:extLst>
          </p:cNvPr>
          <p:cNvSpPr>
            <a:spLocks noGrp="1"/>
          </p:cNvSpPr>
          <p:nvPr>
            <p:ph type="title"/>
          </p:nvPr>
        </p:nvSpPr>
        <p:spPr/>
        <p:txBody>
          <a:bodyPr/>
          <a:lstStyle/>
          <a:p>
            <a:r>
              <a:rPr lang="en-US" dirty="0"/>
              <a:t>Alternate Diploma</a:t>
            </a:r>
          </a:p>
        </p:txBody>
      </p:sp>
      <p:sp>
        <p:nvSpPr>
          <p:cNvPr id="7" name="Content Placeholder 6">
            <a:extLst>
              <a:ext uri="{FF2B5EF4-FFF2-40B4-BE49-F238E27FC236}">
                <a16:creationId xmlns:a16="http://schemas.microsoft.com/office/drawing/2014/main" id="{F714BE9D-0AF9-498F-A23E-18DB7A7F6250}"/>
              </a:ext>
            </a:extLst>
          </p:cNvPr>
          <p:cNvSpPr>
            <a:spLocks noGrp="1"/>
          </p:cNvSpPr>
          <p:nvPr>
            <p:ph idx="1"/>
          </p:nvPr>
        </p:nvSpPr>
        <p:spPr/>
        <p:txBody>
          <a:bodyPr/>
          <a:lstStyle/>
          <a:p>
            <a:r>
              <a:rPr lang="en-US" dirty="0"/>
              <a:t>What is a State-Defined Alternate Diploma?</a:t>
            </a:r>
          </a:p>
          <a:p>
            <a:r>
              <a:rPr lang="en-US" dirty="0"/>
              <a:t>Why should Oklahoma explore this option?</a:t>
            </a:r>
          </a:p>
          <a:p>
            <a:r>
              <a:rPr lang="en-US" dirty="0"/>
              <a:t>What are the benefits of a State-Defined Alternate Diploma for our students with the most significant cognitive disabilities?</a:t>
            </a:r>
          </a:p>
          <a:p>
            <a:r>
              <a:rPr lang="en-US" dirty="0"/>
              <a:t>What could this look like in Oklahoma public schools?</a:t>
            </a:r>
          </a:p>
          <a:p>
            <a:r>
              <a:rPr lang="en-US" dirty="0"/>
              <a:t>Current Implications</a:t>
            </a:r>
          </a:p>
          <a:p>
            <a:endParaRPr lang="en-US" dirty="0"/>
          </a:p>
        </p:txBody>
      </p:sp>
      <p:sp>
        <p:nvSpPr>
          <p:cNvPr id="5" name="Slide Number Placeholder 4">
            <a:extLst>
              <a:ext uri="{FF2B5EF4-FFF2-40B4-BE49-F238E27FC236}">
                <a16:creationId xmlns:a16="http://schemas.microsoft.com/office/drawing/2014/main" id="{A38A07C9-1BE0-40D1-88BE-86EA1C84BFB9}"/>
              </a:ext>
            </a:extLst>
          </p:cNvPr>
          <p:cNvSpPr>
            <a:spLocks noGrp="1"/>
          </p:cNvSpPr>
          <p:nvPr>
            <p:ph type="sldNum" sz="quarter" idx="12"/>
          </p:nvPr>
        </p:nvSpPr>
        <p:spPr/>
        <p:txBody>
          <a:bodyPr/>
          <a:lstStyle/>
          <a:p>
            <a:fld id="{D5CA4161-6EC3-4748-B7F3-82EA64CE3DD4}" type="slidenum">
              <a:rPr lang="en-US" smtClean="0"/>
              <a:pPr/>
              <a:t>8</a:t>
            </a:fld>
            <a:endParaRPr lang="en-US"/>
          </a:p>
        </p:txBody>
      </p:sp>
    </p:spTree>
    <p:extLst>
      <p:ext uri="{BB962C8B-B14F-4D97-AF65-F5344CB8AC3E}">
        <p14:creationId xmlns:p14="http://schemas.microsoft.com/office/powerpoint/2010/main" val="2966934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2498257-B74B-4BBC-82A1-0655C5E9466C}"/>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ESSA Language on State-Defined Alternate Diplomas</a:t>
            </a:r>
            <a:br>
              <a:rPr lang="en-US" dirty="0">
                <a:latin typeface="Arial" panose="020B0604020202020204" pitchFamily="34" charset="0"/>
                <a:cs typeface="Arial" panose="020B0604020202020204" pitchFamily="34" charset="0"/>
              </a:rPr>
            </a:br>
            <a:endParaRPr lang="en-US" dirty="0"/>
          </a:p>
        </p:txBody>
      </p:sp>
      <p:sp>
        <p:nvSpPr>
          <p:cNvPr id="7" name="Content Placeholder 6">
            <a:extLst>
              <a:ext uri="{FF2B5EF4-FFF2-40B4-BE49-F238E27FC236}">
                <a16:creationId xmlns:a16="http://schemas.microsoft.com/office/drawing/2014/main" id="{497C00F1-F4D7-4AA6-BEA5-88B39206863F}"/>
              </a:ext>
            </a:extLst>
          </p:cNvPr>
          <p:cNvSpPr>
            <a:spLocks noGrp="1"/>
          </p:cNvSpPr>
          <p:nvPr>
            <p:ph idx="1"/>
          </p:nvPr>
        </p:nvSpPr>
        <p:spPr/>
        <p:txBody>
          <a:bodyPr/>
          <a:lstStyle/>
          <a:p>
            <a:pPr>
              <a:buClr>
                <a:schemeClr val="accent2"/>
              </a:buClr>
              <a:buSzPct val="125000"/>
              <a:tabLst>
                <a:tab pos="1139825" algn="l"/>
              </a:tabLst>
            </a:pPr>
            <a:r>
              <a:rPr lang="en-US" b="1" dirty="0">
                <a:latin typeface="Arial" panose="020B0604020202020204" pitchFamily="34" charset="0"/>
                <a:cs typeface="Arial" panose="020B0604020202020204" pitchFamily="34" charset="0"/>
              </a:rPr>
              <a:t>Definition of “state-defined alternate diploma” included in Sec. 8101. Definitions </a:t>
            </a:r>
          </a:p>
          <a:p>
            <a:pPr>
              <a:buClr>
                <a:schemeClr val="accent2"/>
              </a:buClr>
              <a:buSzPct val="125000"/>
              <a:tabLst>
                <a:tab pos="1139825" algn="l"/>
              </a:tabLst>
            </a:pPr>
            <a:r>
              <a:rPr lang="en-US" b="1" dirty="0">
                <a:latin typeface="Arial" panose="020B0604020202020204" pitchFamily="34" charset="0"/>
                <a:cs typeface="Arial" panose="020B0604020202020204" pitchFamily="34" charset="0"/>
              </a:rPr>
              <a:t>Specifically designated for students with the most significant cognitive disabilities assessed </a:t>
            </a:r>
            <a:r>
              <a:rPr lang="en-US" b="1" u="sng" dirty="0">
                <a:latin typeface="Arial" panose="020B0604020202020204" pitchFamily="34" charset="0"/>
                <a:cs typeface="Arial" panose="020B0604020202020204" pitchFamily="34" charset="0"/>
              </a:rPr>
              <a:t>using the alternate assessment aligned to alternate academic achievement standards</a:t>
            </a:r>
            <a:endParaRPr lang="en-US" b="1" dirty="0">
              <a:latin typeface="Arial" panose="020B0604020202020204" pitchFamily="34" charset="0"/>
              <a:cs typeface="Arial" panose="020B0604020202020204" pitchFamily="34" charset="0"/>
            </a:endParaRPr>
          </a:p>
          <a:p>
            <a:endParaRPr lang="en-US" dirty="0"/>
          </a:p>
        </p:txBody>
      </p:sp>
      <p:sp>
        <p:nvSpPr>
          <p:cNvPr id="5" name="Slide Number Placeholder 4">
            <a:extLst>
              <a:ext uri="{FF2B5EF4-FFF2-40B4-BE49-F238E27FC236}">
                <a16:creationId xmlns:a16="http://schemas.microsoft.com/office/drawing/2014/main" id="{EE5713B9-A25E-45FF-A867-F28B1C28E5A2}"/>
              </a:ext>
            </a:extLst>
          </p:cNvPr>
          <p:cNvSpPr>
            <a:spLocks noGrp="1"/>
          </p:cNvSpPr>
          <p:nvPr>
            <p:ph type="sldNum" sz="quarter" idx="12"/>
          </p:nvPr>
        </p:nvSpPr>
        <p:spPr/>
        <p:txBody>
          <a:bodyPr/>
          <a:lstStyle/>
          <a:p>
            <a:fld id="{D5CA4161-6EC3-4748-B7F3-82EA64CE3DD4}" type="slidenum">
              <a:rPr lang="en-US" smtClean="0"/>
              <a:pPr/>
              <a:t>9</a:t>
            </a:fld>
            <a:endParaRPr lang="en-US"/>
          </a:p>
        </p:txBody>
      </p:sp>
    </p:spTree>
    <p:extLst>
      <p:ext uri="{BB962C8B-B14F-4D97-AF65-F5344CB8AC3E}">
        <p14:creationId xmlns:p14="http://schemas.microsoft.com/office/powerpoint/2010/main" val="161932423"/>
      </p:ext>
    </p:extLst>
  </p:cSld>
  <p:clrMapOvr>
    <a:masterClrMapping/>
  </p:clrMapOvr>
</p:sld>
</file>

<file path=ppt/theme/theme1.xml><?xml version="1.0" encoding="utf-8"?>
<a:theme xmlns:a="http://schemas.openxmlformats.org/drawingml/2006/main" name="Office Theme">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62B4DB9671584BBA021420FFE5A019" ma:contentTypeVersion="9" ma:contentTypeDescription="Create a new document." ma:contentTypeScope="" ma:versionID="5c27f2ff6c0453b4938a10e3c7f6a803">
  <xsd:schema xmlns:xsd="http://www.w3.org/2001/XMLSchema" xmlns:xs="http://www.w3.org/2001/XMLSchema" xmlns:p="http://schemas.microsoft.com/office/2006/metadata/properties" xmlns:ns3="80eb0b3b-e520-4a60-a87e-b52285595b16" xmlns:ns4="08c2002f-3f73-4863-a7db-fe3d8277ee05" targetNamespace="http://schemas.microsoft.com/office/2006/metadata/properties" ma:root="true" ma:fieldsID="a9c275c33f2c8f999c629990213e8eda" ns3:_="" ns4:_="">
    <xsd:import namespace="80eb0b3b-e520-4a60-a87e-b52285595b16"/>
    <xsd:import namespace="08c2002f-3f73-4863-a7db-fe3d8277ee0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b0b3b-e520-4a60-a87e-b52285595b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c2002f-3f73-4863-a7db-fe3d8277ee0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CA3F46C-AC89-4C25-BF43-A48BFC5C96F1}">
  <ds:schemaRefs>
    <ds:schemaRef ds:uri="http://schemas.microsoft.com/sharepoint/v3/contenttype/forms"/>
  </ds:schemaRefs>
</ds:datastoreItem>
</file>

<file path=customXml/itemProps2.xml><?xml version="1.0" encoding="utf-8"?>
<ds:datastoreItem xmlns:ds="http://schemas.openxmlformats.org/officeDocument/2006/customXml" ds:itemID="{86D5BF2F-D2D6-4973-9C42-9B910D775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eb0b3b-e520-4a60-a87e-b52285595b16"/>
    <ds:schemaRef ds:uri="08c2002f-3f73-4863-a7db-fe3d8277ee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90434B-CBE5-4AE1-BB9A-78471F5B267E}">
  <ds:schemaRefs>
    <ds:schemaRef ds:uri="08c2002f-3f73-4863-a7db-fe3d8277ee05"/>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0eb0b3b-e520-4a60-a87e-b52285595b1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1421</TotalTime>
  <Words>2114</Words>
  <Application>Microsoft Office PowerPoint</Application>
  <PresentationFormat>Widescreen</PresentationFormat>
  <Paragraphs>220</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Wingdings</vt:lpstr>
      <vt:lpstr>Office Theme</vt:lpstr>
      <vt:lpstr>IDEA Part B State Advisory Panel</vt:lpstr>
      <vt:lpstr>AGENDA</vt:lpstr>
      <vt:lpstr>OSDE SES Updates</vt:lpstr>
      <vt:lpstr>Updates</vt:lpstr>
      <vt:lpstr>Determinations</vt:lpstr>
      <vt:lpstr>APR</vt:lpstr>
      <vt:lpstr>Bills</vt:lpstr>
      <vt:lpstr>Alternate Diploma</vt:lpstr>
      <vt:lpstr>ESSA Language on State-Defined Alternate Diplomas </vt:lpstr>
      <vt:lpstr>ESSA Language, cont.</vt:lpstr>
      <vt:lpstr>States with an Alternate Diploma</vt:lpstr>
      <vt:lpstr>How is the State-defined Alternate Diploma different from a Regular Diploma?</vt:lpstr>
      <vt:lpstr>How will this diploma impact these students’ future postsecondary and/or transition opportunities?</vt:lpstr>
      <vt:lpstr>How does the Alternate Diploma apply to four-year adjusted cohort graduation rate (ACGR) calculations?</vt:lpstr>
      <vt:lpstr>When would a student receiving a State-defined Alternate Diploma participate in graduation ceremonies?</vt:lpstr>
      <vt:lpstr>Why Should Oklahoma Explore this Option?</vt:lpstr>
      <vt:lpstr>IDEA, ESSA, Diplomas</vt:lpstr>
      <vt:lpstr>§ 300.102 Limitation - exception to FAPE for certain ages. </vt:lpstr>
      <vt:lpstr>IEPs/Diplomas</vt:lpstr>
      <vt:lpstr>IEPs/Diplomas</vt:lpstr>
      <vt:lpstr>Why?</vt:lpstr>
      <vt:lpstr>What are the Benefits of a State-Defined Alternate Diploma?</vt:lpstr>
      <vt:lpstr>Benefits</vt:lpstr>
      <vt:lpstr>What could this look like in Oklahoma public schools?</vt:lpstr>
      <vt:lpstr>The Ideal</vt:lpstr>
      <vt:lpstr>Brainstorming - Courses</vt:lpstr>
      <vt:lpstr>Example (Mississippi)</vt:lpstr>
      <vt:lpstr>Dynamic Learning Maps –  Essential Elements</vt:lpstr>
      <vt:lpstr>Brainstorming - Transition</vt:lpstr>
      <vt:lpstr>Brainstorming - Transition</vt:lpstr>
      <vt:lpstr>Current Implications</vt:lpstr>
      <vt:lpstr>The 22-23 School Year</vt:lpstr>
      <vt:lpstr>Re-Entry</vt:lpstr>
      <vt:lpstr>Re-Entry</vt:lpstr>
      <vt:lpstr>Re-Entry</vt:lpstr>
      <vt:lpstr>Reminder</vt:lpstr>
      <vt:lpstr>Thoughts</vt:lpstr>
      <vt:lpstr>Priorities  </vt:lpstr>
      <vt:lpstr>Priorities  </vt:lpstr>
      <vt:lpstr>Closing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 Ingram</dc:creator>
  <cp:lastModifiedBy>Abby Johnson</cp:lastModifiedBy>
  <cp:revision>109</cp:revision>
  <dcterms:created xsi:type="dcterms:W3CDTF">2020-03-05T01:01:19Z</dcterms:created>
  <dcterms:modified xsi:type="dcterms:W3CDTF">2022-12-09T14:08:09Z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0x0101006662B4DB9671584BBA021420FFE5A019</vt:lpwstr>
  </property>
</Properties>
</file>