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1"/>
  </p:notesMasterIdLst>
  <p:sldIdLst>
    <p:sldId id="261" r:id="rId5"/>
    <p:sldId id="258" r:id="rId6"/>
    <p:sldId id="318" r:id="rId7"/>
    <p:sldId id="315" r:id="rId8"/>
    <p:sldId id="319" r:id="rId9"/>
    <p:sldId id="316" r:id="rId10"/>
    <p:sldId id="329" r:id="rId11"/>
    <p:sldId id="330" r:id="rId12"/>
    <p:sldId id="331" r:id="rId13"/>
    <p:sldId id="332" r:id="rId14"/>
    <p:sldId id="360" r:id="rId15"/>
    <p:sldId id="334" r:id="rId16"/>
    <p:sldId id="337" r:id="rId17"/>
    <p:sldId id="338" r:id="rId18"/>
    <p:sldId id="339" r:id="rId19"/>
    <p:sldId id="340" r:id="rId20"/>
    <p:sldId id="341" r:id="rId21"/>
    <p:sldId id="342" r:id="rId22"/>
    <p:sldId id="343" r:id="rId23"/>
    <p:sldId id="344" r:id="rId24"/>
    <p:sldId id="345" r:id="rId25"/>
    <p:sldId id="346" r:id="rId26"/>
    <p:sldId id="347" r:id="rId27"/>
    <p:sldId id="348" r:id="rId28"/>
    <p:sldId id="349" r:id="rId29"/>
    <p:sldId id="350" r:id="rId30"/>
    <p:sldId id="351" r:id="rId31"/>
    <p:sldId id="352" r:id="rId32"/>
    <p:sldId id="353" r:id="rId33"/>
    <p:sldId id="354" r:id="rId34"/>
    <p:sldId id="355" r:id="rId35"/>
    <p:sldId id="356" r:id="rId36"/>
    <p:sldId id="357" r:id="rId37"/>
    <p:sldId id="358" r:id="rId38"/>
    <p:sldId id="359" r:id="rId39"/>
    <p:sldId id="361" r:id="rId40"/>
    <p:sldId id="362" r:id="rId41"/>
    <p:sldId id="363" r:id="rId42"/>
    <p:sldId id="364" r:id="rId43"/>
    <p:sldId id="365" r:id="rId44"/>
    <p:sldId id="366" r:id="rId45"/>
    <p:sldId id="367" r:id="rId46"/>
    <p:sldId id="368" r:id="rId47"/>
    <p:sldId id="369" r:id="rId48"/>
    <p:sldId id="370" r:id="rId49"/>
    <p:sldId id="371" r:id="rId50"/>
    <p:sldId id="372" r:id="rId51"/>
    <p:sldId id="373" r:id="rId52"/>
    <p:sldId id="374" r:id="rId53"/>
    <p:sldId id="375" r:id="rId54"/>
    <p:sldId id="376" r:id="rId55"/>
    <p:sldId id="377" r:id="rId56"/>
    <p:sldId id="378" r:id="rId57"/>
    <p:sldId id="379" r:id="rId58"/>
    <p:sldId id="380" r:id="rId59"/>
    <p:sldId id="381" r:id="rId60"/>
    <p:sldId id="382" r:id="rId61"/>
    <p:sldId id="383" r:id="rId62"/>
    <p:sldId id="384" r:id="rId63"/>
    <p:sldId id="385" r:id="rId64"/>
    <p:sldId id="386" r:id="rId65"/>
    <p:sldId id="387" r:id="rId66"/>
    <p:sldId id="320" r:id="rId67"/>
    <p:sldId id="335" r:id="rId68"/>
    <p:sldId id="325" r:id="rId69"/>
    <p:sldId id="336" r:id="rId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5420"/>
    <a:srgbClr val="464646"/>
    <a:srgbClr val="787878"/>
    <a:srgbClr val="004E9A"/>
    <a:srgbClr val="187BC0"/>
    <a:srgbClr val="A96728"/>
    <a:srgbClr val="DE9027"/>
    <a:srgbClr val="914115"/>
    <a:srgbClr val="326820"/>
    <a:srgbClr val="669B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24" autoAdjust="0"/>
    <p:restoredTop sz="96327"/>
  </p:normalViewPr>
  <p:slideViewPr>
    <p:cSldViewPr snapToGrid="0" snapToObjects="1">
      <p:cViewPr varScale="1">
        <p:scale>
          <a:sx n="115" d="100"/>
          <a:sy n="115" d="100"/>
        </p:scale>
        <p:origin x="66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 Type="http://schemas.openxmlformats.org/officeDocument/2006/relationships/slide" Target="slides/slide3.xml"/><Relationship Id="rId71"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319240\Desktop\2020\Ginger\Assessment,%20Discipline,%20&amp;%20Race%20Project.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319240\Desktop\2020\Ginger\Dropout%20Discipline%20Comp%20Cumulative%20Disicpline.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file:///C:\Users\319240\Desktop\2019\SigDis2019\SigDis%20Discipline%202019.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319240\Desktop\2020\Ginger\Assessment,%20Discipline,%20&amp;%20Race%20Project.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319240\Desktop\2020\Ginger\Assessment,%20Discipline,%20&amp;%20Race%20Project.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319240\Desktop\2020\Ginger\Assessment,%20Discipline,%20&amp;%20Race%20Project.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319240\Desktop\2020\Ginger\Assessment,%20Discipline,%20&amp;%20Race%20Project.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319240\Desktop\2020\Ginger\Graduation%20w%20Longterm%20Discipline.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319240\Desktop\2020\Ginger\Graduation%20w%20Longterm%20Discipline.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319240\Desktop\2020\Ginger\Dropout%20Discipline%20Comp%20Cumulative%20Disicpline.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r>
              <a:rPr lang="en-US"/>
              <a:t>Rate of Proficient Students by Race and Economic Disadvantage</a:t>
            </a:r>
          </a:p>
        </c:rich>
      </c:tx>
      <c:overlay val="0"/>
      <c:spPr>
        <a:noFill/>
        <a:ln>
          <a:noFill/>
        </a:ln>
        <a:effectLst/>
      </c:spPr>
      <c:txPr>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'Economic Disadvantage and Race'!$I$5</c:f>
              <c:strCache>
                <c:ptCount val="1"/>
                <c:pt idx="0">
                  <c:v>ED</c:v>
                </c:pt>
              </c:strCache>
            </c:strRef>
          </c:tx>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'Economic Disadvantage and Race'!$H$6:$H$12</c:f>
              <c:strCache>
                <c:ptCount val="7"/>
                <c:pt idx="0">
                  <c:v>American Indian</c:v>
                </c:pt>
                <c:pt idx="1">
                  <c:v>Asian</c:v>
                </c:pt>
                <c:pt idx="2">
                  <c:v>Black</c:v>
                </c:pt>
                <c:pt idx="3">
                  <c:v>Hispanic</c:v>
                </c:pt>
                <c:pt idx="4">
                  <c:v>Two or More Races</c:v>
                </c:pt>
                <c:pt idx="5">
                  <c:v>Pacific Islander</c:v>
                </c:pt>
                <c:pt idx="6">
                  <c:v>White</c:v>
                </c:pt>
              </c:strCache>
            </c:strRef>
          </c:cat>
          <c:val>
            <c:numRef>
              <c:f>'Economic Disadvantage and Race'!$I$6:$I$12</c:f>
              <c:numCache>
                <c:formatCode>0.00%</c:formatCode>
                <c:ptCount val="7"/>
                <c:pt idx="0">
                  <c:v>8.6250668091929453E-2</c:v>
                </c:pt>
                <c:pt idx="1">
                  <c:v>0.15081206496519722</c:v>
                </c:pt>
                <c:pt idx="2">
                  <c:v>2.5049439683586024E-2</c:v>
                </c:pt>
                <c:pt idx="3">
                  <c:v>4.8159727935933302E-2</c:v>
                </c:pt>
                <c:pt idx="4">
                  <c:v>9.0965538652592368E-2</c:v>
                </c:pt>
                <c:pt idx="5">
                  <c:v>2.8985507246376812E-2</c:v>
                </c:pt>
                <c:pt idx="6">
                  <c:v>0.11338524676417973</c:v>
                </c:pt>
              </c:numCache>
            </c:numRef>
          </c:val>
          <c:extLst>
            <c:ext xmlns:c16="http://schemas.microsoft.com/office/drawing/2014/chart" uri="{C3380CC4-5D6E-409C-BE32-E72D297353CC}">
              <c16:uniqueId val="{00000000-732F-4545-8991-964856F3A594}"/>
            </c:ext>
          </c:extLst>
        </c:ser>
        <c:ser>
          <c:idx val="1"/>
          <c:order val="1"/>
          <c:tx>
            <c:strRef>
              <c:f>'Economic Disadvantage and Race'!$J$5</c:f>
              <c:strCache>
                <c:ptCount val="1"/>
                <c:pt idx="0">
                  <c:v>Non ED</c:v>
                </c:pt>
              </c:strCache>
            </c:strRef>
          </c:tx>
          <c:spPr>
            <a:gradFill flip="none" rotWithShape="1">
              <a:gsLst>
                <a:gs pos="0">
                  <a:schemeClr val="accent2"/>
                </a:gs>
                <a:gs pos="75000">
                  <a:schemeClr val="accent2">
                    <a:lumMod val="60000"/>
                    <a:lumOff val="40000"/>
                  </a:schemeClr>
                </a:gs>
                <a:gs pos="51000">
                  <a:schemeClr val="accent2">
                    <a:alpha val="75000"/>
                  </a:schemeClr>
                </a:gs>
                <a:gs pos="100000">
                  <a:schemeClr val="accent2">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'Economic Disadvantage and Race'!$H$6:$H$12</c:f>
              <c:strCache>
                <c:ptCount val="7"/>
                <c:pt idx="0">
                  <c:v>American Indian</c:v>
                </c:pt>
                <c:pt idx="1">
                  <c:v>Asian</c:v>
                </c:pt>
                <c:pt idx="2">
                  <c:v>Black</c:v>
                </c:pt>
                <c:pt idx="3">
                  <c:v>Hispanic</c:v>
                </c:pt>
                <c:pt idx="4">
                  <c:v>Two or More Races</c:v>
                </c:pt>
                <c:pt idx="5">
                  <c:v>Pacific Islander</c:v>
                </c:pt>
                <c:pt idx="6">
                  <c:v>White</c:v>
                </c:pt>
              </c:strCache>
            </c:strRef>
          </c:cat>
          <c:val>
            <c:numRef>
              <c:f>'Economic Disadvantage and Race'!$J$6:$J$12</c:f>
              <c:numCache>
                <c:formatCode>0.00%</c:formatCode>
                <c:ptCount val="7"/>
                <c:pt idx="0">
                  <c:v>0.14877924720244151</c:v>
                </c:pt>
                <c:pt idx="1">
                  <c:v>0.2772511848341232</c:v>
                </c:pt>
                <c:pt idx="2">
                  <c:v>5.3749999999999999E-2</c:v>
                </c:pt>
                <c:pt idx="3">
                  <c:v>0.145800933125972</c:v>
                </c:pt>
                <c:pt idx="4">
                  <c:v>0.18874598070739551</c:v>
                </c:pt>
                <c:pt idx="5">
                  <c:v>0.11475409836065574</c:v>
                </c:pt>
                <c:pt idx="6">
                  <c:v>0.21083420526966612</c:v>
                </c:pt>
              </c:numCache>
            </c:numRef>
          </c:val>
          <c:extLst>
            <c:ext xmlns:c16="http://schemas.microsoft.com/office/drawing/2014/chart" uri="{C3380CC4-5D6E-409C-BE32-E72D297353CC}">
              <c16:uniqueId val="{00000001-732F-4545-8991-964856F3A594}"/>
            </c:ext>
          </c:extLst>
        </c:ser>
        <c:dLbls>
          <c:showLegendKey val="0"/>
          <c:showVal val="0"/>
          <c:showCatName val="0"/>
          <c:showSerName val="0"/>
          <c:showPercent val="0"/>
          <c:showBubbleSize val="0"/>
        </c:dLbls>
        <c:gapWidth val="355"/>
        <c:overlap val="-70"/>
        <c:axId val="1441869920"/>
        <c:axId val="1441883648"/>
      </c:barChart>
      <c:catAx>
        <c:axId val="1441869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41883648"/>
        <c:crosses val="autoZero"/>
        <c:auto val="1"/>
        <c:lblAlgn val="ctr"/>
        <c:lblOffset val="100"/>
        <c:noMultiLvlLbl val="0"/>
      </c:catAx>
      <c:valAx>
        <c:axId val="1441883648"/>
        <c:scaling>
          <c:orientation val="minMax"/>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418699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r>
              <a:rPr lang="en-US"/>
              <a:t>Dropout Rate by Discipline Removal and Race</a:t>
            </a:r>
          </a:p>
        </c:rich>
      </c:tx>
      <c:overlay val="0"/>
      <c:spPr>
        <a:noFill/>
        <a:ln>
          <a:noFill/>
        </a:ln>
        <a:effectLst/>
      </c:spPr>
      <c:txPr>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Sheet2!$P$30</c:f>
              <c:strCache>
                <c:ptCount val="1"/>
                <c:pt idx="0">
                  <c:v>Non-Disciplined Dropout Rate</c:v>
                </c:pt>
              </c:strCache>
            </c:strRef>
          </c:tx>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Sheet2!$O$31:$O$37</c:f>
              <c:strCache>
                <c:ptCount val="7"/>
                <c:pt idx="0">
                  <c:v>Asian</c:v>
                </c:pt>
                <c:pt idx="1">
                  <c:v>Black</c:v>
                </c:pt>
                <c:pt idx="2">
                  <c:v>Hispanic/Latino</c:v>
                </c:pt>
                <c:pt idx="3">
                  <c:v>Native American/Indian</c:v>
                </c:pt>
                <c:pt idx="4">
                  <c:v>Pacific Islander/Native Hawaiian</c:v>
                </c:pt>
                <c:pt idx="5">
                  <c:v>Two or More Races</c:v>
                </c:pt>
                <c:pt idx="6">
                  <c:v>White</c:v>
                </c:pt>
              </c:strCache>
            </c:strRef>
          </c:cat>
          <c:val>
            <c:numRef>
              <c:f>Sheet2!$P$31:$P$37</c:f>
              <c:numCache>
                <c:formatCode>0.00%</c:formatCode>
                <c:ptCount val="7"/>
                <c:pt idx="0">
                  <c:v>2.7777777777777776E-2</c:v>
                </c:pt>
                <c:pt idx="1">
                  <c:v>0.10714285714285714</c:v>
                </c:pt>
                <c:pt idx="2">
                  <c:v>0.12431693989071038</c:v>
                </c:pt>
                <c:pt idx="3">
                  <c:v>0.11549851924975321</c:v>
                </c:pt>
                <c:pt idx="4">
                  <c:v>0.5</c:v>
                </c:pt>
                <c:pt idx="5">
                  <c:v>9.2731829573934832E-2</c:v>
                </c:pt>
                <c:pt idx="6">
                  <c:v>0.10151568558336271</c:v>
                </c:pt>
              </c:numCache>
            </c:numRef>
          </c:val>
          <c:extLst>
            <c:ext xmlns:c16="http://schemas.microsoft.com/office/drawing/2014/chart" uri="{C3380CC4-5D6E-409C-BE32-E72D297353CC}">
              <c16:uniqueId val="{00000000-1C84-48AA-99CC-C0125E0C0A12}"/>
            </c:ext>
          </c:extLst>
        </c:ser>
        <c:ser>
          <c:idx val="1"/>
          <c:order val="1"/>
          <c:tx>
            <c:strRef>
              <c:f>Sheet2!$Q$30</c:f>
              <c:strCache>
                <c:ptCount val="1"/>
                <c:pt idx="0">
                  <c:v>Disciplined Dropout Rate</c:v>
                </c:pt>
              </c:strCache>
            </c:strRef>
          </c:tx>
          <c:spPr>
            <a:gradFill flip="none" rotWithShape="1">
              <a:gsLst>
                <a:gs pos="0">
                  <a:schemeClr val="accent2"/>
                </a:gs>
                <a:gs pos="75000">
                  <a:schemeClr val="accent2">
                    <a:lumMod val="60000"/>
                    <a:lumOff val="40000"/>
                  </a:schemeClr>
                </a:gs>
                <a:gs pos="51000">
                  <a:schemeClr val="accent2">
                    <a:alpha val="75000"/>
                  </a:schemeClr>
                </a:gs>
                <a:gs pos="100000">
                  <a:schemeClr val="accent2">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Sheet2!$O$31:$O$37</c:f>
              <c:strCache>
                <c:ptCount val="7"/>
                <c:pt idx="0">
                  <c:v>Asian</c:v>
                </c:pt>
                <c:pt idx="1">
                  <c:v>Black</c:v>
                </c:pt>
                <c:pt idx="2">
                  <c:v>Hispanic/Latino</c:v>
                </c:pt>
                <c:pt idx="3">
                  <c:v>Native American/Indian</c:v>
                </c:pt>
                <c:pt idx="4">
                  <c:v>Pacific Islander/Native Hawaiian</c:v>
                </c:pt>
                <c:pt idx="5">
                  <c:v>Two or More Races</c:v>
                </c:pt>
                <c:pt idx="6">
                  <c:v>White</c:v>
                </c:pt>
              </c:strCache>
            </c:strRef>
          </c:cat>
          <c:val>
            <c:numRef>
              <c:f>Sheet2!$Q$31:$Q$37</c:f>
              <c:numCache>
                <c:formatCode>0.00%</c:formatCode>
                <c:ptCount val="7"/>
                <c:pt idx="0">
                  <c:v>0.2857142857142857</c:v>
                </c:pt>
                <c:pt idx="1">
                  <c:v>0.23364485981308411</c:v>
                </c:pt>
                <c:pt idx="2">
                  <c:v>0.23417721518987342</c:v>
                </c:pt>
                <c:pt idx="3">
                  <c:v>0.3141891891891892</c:v>
                </c:pt>
                <c:pt idx="4">
                  <c:v>0.33333333333333331</c:v>
                </c:pt>
                <c:pt idx="5">
                  <c:v>0.23178807947019867</c:v>
                </c:pt>
                <c:pt idx="6">
                  <c:v>0.24122137404580152</c:v>
                </c:pt>
              </c:numCache>
            </c:numRef>
          </c:val>
          <c:extLst>
            <c:ext xmlns:c16="http://schemas.microsoft.com/office/drawing/2014/chart" uri="{C3380CC4-5D6E-409C-BE32-E72D297353CC}">
              <c16:uniqueId val="{00000001-1C84-48AA-99CC-C0125E0C0A12}"/>
            </c:ext>
          </c:extLst>
        </c:ser>
        <c:dLbls>
          <c:showLegendKey val="0"/>
          <c:showVal val="0"/>
          <c:showCatName val="0"/>
          <c:showSerName val="0"/>
          <c:showPercent val="0"/>
          <c:showBubbleSize val="0"/>
        </c:dLbls>
        <c:gapWidth val="355"/>
        <c:overlap val="-70"/>
        <c:axId val="951832319"/>
        <c:axId val="951826495"/>
      </c:barChart>
      <c:catAx>
        <c:axId val="9518323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51826495"/>
        <c:crosses val="autoZero"/>
        <c:auto val="1"/>
        <c:lblAlgn val="ctr"/>
        <c:lblOffset val="100"/>
        <c:noMultiLvlLbl val="0"/>
      </c:catAx>
      <c:valAx>
        <c:axId val="951826495"/>
        <c:scaling>
          <c:orientation val="minMax"/>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5183231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50" baseline="0">
                <a:solidFill>
                  <a:schemeClr val="tx1">
                    <a:lumMod val="65000"/>
                    <a:lumOff val="35000"/>
                  </a:schemeClr>
                </a:solidFill>
                <a:latin typeface="+mn-lt"/>
                <a:ea typeface="+mn-ea"/>
                <a:cs typeface="+mn-cs"/>
              </a:defRPr>
            </a:pPr>
            <a:r>
              <a:rPr lang="en-US"/>
              <a:t>Total Removal Risk Ratios by Race</a:t>
            </a:r>
          </a:p>
        </c:rich>
      </c:tx>
      <c:overlay val="0"/>
      <c:spPr>
        <a:noFill/>
        <a:ln>
          <a:noFill/>
        </a:ln>
        <a:effectLst/>
      </c:spPr>
      <c:txPr>
        <a:bodyPr rot="0" spcFirstLastPara="1" vertOverflow="ellipsis" vert="horz" wrap="square" anchor="ctr" anchorCtr="1"/>
        <a:lstStyle/>
        <a:p>
          <a:pPr>
            <a:defRPr sz="18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Sheet2!$A$1:$G$1</c:f>
              <c:strCache>
                <c:ptCount val="7"/>
                <c:pt idx="0">
                  <c:v>Asian</c:v>
                </c:pt>
                <c:pt idx="1">
                  <c:v>Black</c:v>
                </c:pt>
                <c:pt idx="2">
                  <c:v>Hispanic/Latino</c:v>
                </c:pt>
                <c:pt idx="3">
                  <c:v>Native American/Indian</c:v>
                </c:pt>
                <c:pt idx="4">
                  <c:v>Pacific Islander/Native Hawaiian</c:v>
                </c:pt>
                <c:pt idx="5">
                  <c:v>Two or More Races</c:v>
                </c:pt>
                <c:pt idx="6">
                  <c:v>White</c:v>
                </c:pt>
              </c:strCache>
            </c:strRef>
          </c:cat>
          <c:val>
            <c:numRef>
              <c:f>Sheet2!$A$2:$G$2</c:f>
              <c:numCache>
                <c:formatCode>General</c:formatCode>
                <c:ptCount val="7"/>
                <c:pt idx="0">
                  <c:v>0.2137595471099541</c:v>
                </c:pt>
                <c:pt idx="1">
                  <c:v>2.6506577611923006</c:v>
                </c:pt>
                <c:pt idx="2">
                  <c:v>0.8821965282556542</c:v>
                </c:pt>
                <c:pt idx="3">
                  <c:v>0.8107235782203579</c:v>
                </c:pt>
                <c:pt idx="4">
                  <c:v>1.0820752773749533</c:v>
                </c:pt>
                <c:pt idx="5">
                  <c:v>1.2137711871852253</c:v>
                </c:pt>
                <c:pt idx="6">
                  <c:v>0.67654988347901723</c:v>
                </c:pt>
              </c:numCache>
            </c:numRef>
          </c:val>
          <c:extLst>
            <c:ext xmlns:c16="http://schemas.microsoft.com/office/drawing/2014/chart" uri="{C3380CC4-5D6E-409C-BE32-E72D297353CC}">
              <c16:uniqueId val="{00000000-A817-42D1-B538-AD46D9C7F7EF}"/>
            </c:ext>
          </c:extLst>
        </c:ser>
        <c:dLbls>
          <c:showLegendKey val="0"/>
          <c:showVal val="0"/>
          <c:showCatName val="0"/>
          <c:showSerName val="0"/>
          <c:showPercent val="0"/>
          <c:showBubbleSize val="0"/>
        </c:dLbls>
        <c:gapWidth val="355"/>
        <c:overlap val="-70"/>
        <c:axId val="1298067551"/>
        <c:axId val="1298080447"/>
      </c:barChart>
      <c:catAx>
        <c:axId val="12980675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8080447"/>
        <c:crosses val="autoZero"/>
        <c:auto val="1"/>
        <c:lblAlgn val="ctr"/>
        <c:lblOffset val="100"/>
        <c:noMultiLvlLbl val="0"/>
      </c:catAx>
      <c:valAx>
        <c:axId val="1298080447"/>
        <c:scaling>
          <c:orientation val="minMax"/>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806755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r>
              <a:rPr lang="en-US"/>
              <a:t>2018-2019 SPED </a:t>
            </a:r>
          </a:p>
          <a:p>
            <a:pPr>
              <a:defRPr/>
            </a:pPr>
            <a:r>
              <a:rPr lang="en-US"/>
              <a:t>Math Assessment Proficiency</a:t>
            </a:r>
          </a:p>
        </c:rich>
      </c:tx>
      <c:overlay val="0"/>
      <c:spPr>
        <a:noFill/>
        <a:ln>
          <a:noFill/>
        </a:ln>
        <a:effectLst/>
      </c:spPr>
      <c:txPr>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'SPED Proficiency Charts No Race'!$E$5:$E$6</c:f>
              <c:strCache>
                <c:ptCount val="2"/>
                <c:pt idx="0">
                  <c:v>All SPED</c:v>
                </c:pt>
                <c:pt idx="1">
                  <c:v>Disciplined SPED</c:v>
                </c:pt>
              </c:strCache>
            </c:strRef>
          </c:cat>
          <c:val>
            <c:numRef>
              <c:f>'SPED Proficiency Charts No Race'!$F$5:$F$6</c:f>
              <c:numCache>
                <c:formatCode>0.00%</c:formatCode>
                <c:ptCount val="2"/>
                <c:pt idx="0">
                  <c:v>0.12812459665275566</c:v>
                </c:pt>
                <c:pt idx="1">
                  <c:v>4.9807247494217423E-2</c:v>
                </c:pt>
              </c:numCache>
            </c:numRef>
          </c:val>
          <c:extLst>
            <c:ext xmlns:c16="http://schemas.microsoft.com/office/drawing/2014/chart" uri="{C3380CC4-5D6E-409C-BE32-E72D297353CC}">
              <c16:uniqueId val="{00000000-6870-46CB-9E30-3E07588C5FC6}"/>
            </c:ext>
          </c:extLst>
        </c:ser>
        <c:dLbls>
          <c:showLegendKey val="0"/>
          <c:showVal val="0"/>
          <c:showCatName val="0"/>
          <c:showSerName val="0"/>
          <c:showPercent val="0"/>
          <c:showBubbleSize val="0"/>
        </c:dLbls>
        <c:gapWidth val="355"/>
        <c:overlap val="-70"/>
        <c:axId val="1637515584"/>
        <c:axId val="1637518496"/>
      </c:barChart>
      <c:catAx>
        <c:axId val="1637515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7518496"/>
        <c:crosses val="autoZero"/>
        <c:auto val="1"/>
        <c:lblAlgn val="ctr"/>
        <c:lblOffset val="100"/>
        <c:noMultiLvlLbl val="0"/>
      </c:catAx>
      <c:valAx>
        <c:axId val="1637518496"/>
        <c:scaling>
          <c:orientation val="minMax"/>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75155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r>
              <a:rPr lang="en-US"/>
              <a:t>2018-2019 SPED </a:t>
            </a:r>
          </a:p>
          <a:p>
            <a:pPr>
              <a:defRPr/>
            </a:pPr>
            <a:r>
              <a:rPr lang="en-US"/>
              <a:t>Reading Assessment Proficiency</a:t>
            </a:r>
          </a:p>
        </c:rich>
      </c:tx>
      <c:layout>
        <c:manualLayout>
          <c:xMode val="edge"/>
          <c:yMode val="edge"/>
          <c:x val="0.27060411198600176"/>
          <c:y val="3.2407407407407406E-2"/>
        </c:manualLayout>
      </c:layout>
      <c:overlay val="0"/>
      <c:spPr>
        <a:noFill/>
        <a:ln>
          <a:noFill/>
        </a:ln>
        <a:effectLst/>
      </c:spPr>
      <c:txPr>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'SPED Proficiency Charts No Race'!$E$13:$E$14</c:f>
              <c:strCache>
                <c:ptCount val="2"/>
                <c:pt idx="0">
                  <c:v>All SPED</c:v>
                </c:pt>
                <c:pt idx="1">
                  <c:v>Disciplined SPED</c:v>
                </c:pt>
              </c:strCache>
            </c:strRef>
          </c:cat>
          <c:val>
            <c:numRef>
              <c:f>'SPED Proficiency Charts No Race'!$F$13:$F$14</c:f>
              <c:numCache>
                <c:formatCode>0.00%</c:formatCode>
                <c:ptCount val="2"/>
                <c:pt idx="0">
                  <c:v>0.10546799406540951</c:v>
                </c:pt>
                <c:pt idx="1">
                  <c:v>4.35451607939683E-2</c:v>
                </c:pt>
              </c:numCache>
            </c:numRef>
          </c:val>
          <c:extLst>
            <c:ext xmlns:c16="http://schemas.microsoft.com/office/drawing/2014/chart" uri="{C3380CC4-5D6E-409C-BE32-E72D297353CC}">
              <c16:uniqueId val="{00000000-E145-430B-AA7F-D145A39CEE2E}"/>
            </c:ext>
          </c:extLst>
        </c:ser>
        <c:dLbls>
          <c:showLegendKey val="0"/>
          <c:showVal val="0"/>
          <c:showCatName val="0"/>
          <c:showSerName val="0"/>
          <c:showPercent val="0"/>
          <c:showBubbleSize val="0"/>
        </c:dLbls>
        <c:gapWidth val="355"/>
        <c:overlap val="-70"/>
        <c:axId val="1637554272"/>
        <c:axId val="1637558848"/>
      </c:barChart>
      <c:catAx>
        <c:axId val="1637554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7558848"/>
        <c:crosses val="autoZero"/>
        <c:auto val="1"/>
        <c:lblAlgn val="ctr"/>
        <c:lblOffset val="100"/>
        <c:noMultiLvlLbl val="0"/>
      </c:catAx>
      <c:valAx>
        <c:axId val="1637558848"/>
        <c:scaling>
          <c:orientation val="minMax"/>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75542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r>
              <a:rPr lang="en-US"/>
              <a:t>SPED Math Proficiency by Race and Discipline Removal</a:t>
            </a:r>
          </a:p>
        </c:rich>
      </c:tx>
      <c:overlay val="0"/>
      <c:spPr>
        <a:noFill/>
        <a:ln>
          <a:noFill/>
        </a:ln>
        <a:effectLst/>
      </c:spPr>
      <c:txPr>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'SPED Proficiency Charts w Race'!$N$5</c:f>
              <c:strCache>
                <c:ptCount val="1"/>
                <c:pt idx="0">
                  <c:v>No Discipline Proficiency, Math</c:v>
                </c:pt>
              </c:strCache>
            </c:strRef>
          </c:tx>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'SPED Proficiency Charts w Race'!$M$6:$M$12</c:f>
              <c:strCache>
                <c:ptCount val="7"/>
                <c:pt idx="0">
                  <c:v>American Indian</c:v>
                </c:pt>
                <c:pt idx="1">
                  <c:v>Asian</c:v>
                </c:pt>
                <c:pt idx="2">
                  <c:v>Black</c:v>
                </c:pt>
                <c:pt idx="3">
                  <c:v>Hispanic</c:v>
                </c:pt>
                <c:pt idx="4">
                  <c:v>Two or More Races</c:v>
                </c:pt>
                <c:pt idx="5">
                  <c:v>Pacific Islander</c:v>
                </c:pt>
                <c:pt idx="6">
                  <c:v>White</c:v>
                </c:pt>
              </c:strCache>
            </c:strRef>
          </c:cat>
          <c:val>
            <c:numRef>
              <c:f>'SPED Proficiency Charts w Race'!$N$6:$N$12</c:f>
              <c:numCache>
                <c:formatCode>0.00%</c:formatCode>
                <c:ptCount val="7"/>
                <c:pt idx="0">
                  <c:v>0.11353711790393013</c:v>
                </c:pt>
                <c:pt idx="1">
                  <c:v>0.26666666666666666</c:v>
                </c:pt>
                <c:pt idx="2">
                  <c:v>3.455425017277125E-2</c:v>
                </c:pt>
                <c:pt idx="3">
                  <c:v>7.3320537428023039E-2</c:v>
                </c:pt>
                <c:pt idx="4">
                  <c:v>0.13263562580093977</c:v>
                </c:pt>
                <c:pt idx="5">
                  <c:v>5.3763440860215055E-2</c:v>
                </c:pt>
                <c:pt idx="6">
                  <c:v>0.16774456153045994</c:v>
                </c:pt>
              </c:numCache>
            </c:numRef>
          </c:val>
          <c:extLst>
            <c:ext xmlns:c16="http://schemas.microsoft.com/office/drawing/2014/chart" uri="{C3380CC4-5D6E-409C-BE32-E72D297353CC}">
              <c16:uniqueId val="{00000000-02B7-45F0-B287-B43957474492}"/>
            </c:ext>
          </c:extLst>
        </c:ser>
        <c:ser>
          <c:idx val="1"/>
          <c:order val="1"/>
          <c:tx>
            <c:strRef>
              <c:f>'SPED Proficiency Charts w Race'!$O$5</c:f>
              <c:strCache>
                <c:ptCount val="1"/>
                <c:pt idx="0">
                  <c:v>Disciplined Proficiency, Math</c:v>
                </c:pt>
              </c:strCache>
            </c:strRef>
          </c:tx>
          <c:spPr>
            <a:gradFill flip="none" rotWithShape="1">
              <a:gsLst>
                <a:gs pos="0">
                  <a:schemeClr val="accent2"/>
                </a:gs>
                <a:gs pos="75000">
                  <a:schemeClr val="accent2">
                    <a:lumMod val="60000"/>
                    <a:lumOff val="40000"/>
                  </a:schemeClr>
                </a:gs>
                <a:gs pos="51000">
                  <a:schemeClr val="accent2">
                    <a:alpha val="75000"/>
                  </a:schemeClr>
                </a:gs>
                <a:gs pos="100000">
                  <a:schemeClr val="accent2">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'SPED Proficiency Charts w Race'!$M$6:$M$12</c:f>
              <c:strCache>
                <c:ptCount val="7"/>
                <c:pt idx="0">
                  <c:v>American Indian</c:v>
                </c:pt>
                <c:pt idx="1">
                  <c:v>Asian</c:v>
                </c:pt>
                <c:pt idx="2">
                  <c:v>Black</c:v>
                </c:pt>
                <c:pt idx="3">
                  <c:v>Hispanic</c:v>
                </c:pt>
                <c:pt idx="4">
                  <c:v>Two or More Races</c:v>
                </c:pt>
                <c:pt idx="5">
                  <c:v>Pacific Islander</c:v>
                </c:pt>
                <c:pt idx="6">
                  <c:v>White</c:v>
                </c:pt>
              </c:strCache>
            </c:strRef>
          </c:cat>
          <c:val>
            <c:numRef>
              <c:f>'SPED Proficiency Charts w Race'!$O$6:$O$12</c:f>
              <c:numCache>
                <c:formatCode>0.00%</c:formatCode>
                <c:ptCount val="7"/>
                <c:pt idx="0">
                  <c:v>5.2562417871222074E-2</c:v>
                </c:pt>
                <c:pt idx="1">
                  <c:v>0.31578947368421051</c:v>
                </c:pt>
                <c:pt idx="2">
                  <c:v>1.7253774263120056E-2</c:v>
                </c:pt>
                <c:pt idx="3">
                  <c:v>2.7139874739039668E-2</c:v>
                </c:pt>
                <c:pt idx="4">
                  <c:v>6.5217391304347824E-2</c:v>
                </c:pt>
                <c:pt idx="5">
                  <c:v>5.2631578947368418E-2</c:v>
                </c:pt>
                <c:pt idx="6">
                  <c:v>6.8435217224144557E-2</c:v>
                </c:pt>
              </c:numCache>
            </c:numRef>
          </c:val>
          <c:extLst>
            <c:ext xmlns:c16="http://schemas.microsoft.com/office/drawing/2014/chart" uri="{C3380CC4-5D6E-409C-BE32-E72D297353CC}">
              <c16:uniqueId val="{00000001-02B7-45F0-B287-B43957474492}"/>
            </c:ext>
          </c:extLst>
        </c:ser>
        <c:dLbls>
          <c:showLegendKey val="0"/>
          <c:showVal val="0"/>
          <c:showCatName val="0"/>
          <c:showSerName val="0"/>
          <c:showPercent val="0"/>
          <c:showBubbleSize val="0"/>
        </c:dLbls>
        <c:gapWidth val="355"/>
        <c:overlap val="-70"/>
        <c:axId val="1637599200"/>
        <c:axId val="1637599616"/>
      </c:barChart>
      <c:catAx>
        <c:axId val="1637599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7599616"/>
        <c:crosses val="autoZero"/>
        <c:auto val="1"/>
        <c:lblAlgn val="ctr"/>
        <c:lblOffset val="100"/>
        <c:noMultiLvlLbl val="0"/>
      </c:catAx>
      <c:valAx>
        <c:axId val="1637599616"/>
        <c:scaling>
          <c:orientation val="minMax"/>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75992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r>
              <a:rPr lang="en-US"/>
              <a:t>SPED Reading Proficiency by Race and Discipline Removal</a:t>
            </a:r>
          </a:p>
        </c:rich>
      </c:tx>
      <c:overlay val="0"/>
      <c:spPr>
        <a:noFill/>
        <a:ln>
          <a:noFill/>
        </a:ln>
        <a:effectLst/>
      </c:spPr>
      <c:txPr>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'SPED Proficiency Charts w Race'!$N$19</c:f>
              <c:strCache>
                <c:ptCount val="1"/>
                <c:pt idx="0">
                  <c:v>No Discipline Proficiency, Reading</c:v>
                </c:pt>
              </c:strCache>
            </c:strRef>
          </c:tx>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'SPED Proficiency Charts w Race'!$M$20:$M$26</c:f>
              <c:strCache>
                <c:ptCount val="7"/>
                <c:pt idx="0">
                  <c:v>American Indian</c:v>
                </c:pt>
                <c:pt idx="1">
                  <c:v>Asian</c:v>
                </c:pt>
                <c:pt idx="2">
                  <c:v>Black</c:v>
                </c:pt>
                <c:pt idx="3">
                  <c:v>Hispanic</c:v>
                </c:pt>
                <c:pt idx="4">
                  <c:v>Two or More Races</c:v>
                </c:pt>
                <c:pt idx="5">
                  <c:v>Pacific Islander</c:v>
                </c:pt>
                <c:pt idx="6">
                  <c:v>White</c:v>
                </c:pt>
              </c:strCache>
            </c:strRef>
          </c:cat>
          <c:val>
            <c:numRef>
              <c:f>'SPED Proficiency Charts w Race'!$N$20:$N$26</c:f>
              <c:numCache>
                <c:formatCode>0.00%</c:formatCode>
                <c:ptCount val="7"/>
                <c:pt idx="0">
                  <c:v>9.1126760563380288E-2</c:v>
                </c:pt>
                <c:pt idx="1">
                  <c:v>0.17681159420289855</c:v>
                </c:pt>
                <c:pt idx="2">
                  <c:v>2.8762080073630927E-2</c:v>
                </c:pt>
                <c:pt idx="3">
                  <c:v>5.5193560751245686E-2</c:v>
                </c:pt>
                <c:pt idx="4">
                  <c:v>0.11272727272727273</c:v>
                </c:pt>
                <c:pt idx="5">
                  <c:v>4.3010752688172046E-2</c:v>
                </c:pt>
                <c:pt idx="6">
                  <c:v>0.14054518330997695</c:v>
                </c:pt>
              </c:numCache>
            </c:numRef>
          </c:val>
          <c:extLst>
            <c:ext xmlns:c16="http://schemas.microsoft.com/office/drawing/2014/chart" uri="{C3380CC4-5D6E-409C-BE32-E72D297353CC}">
              <c16:uniqueId val="{00000000-D019-446E-B9FB-136503BCFF30}"/>
            </c:ext>
          </c:extLst>
        </c:ser>
        <c:ser>
          <c:idx val="1"/>
          <c:order val="1"/>
          <c:tx>
            <c:strRef>
              <c:f>'SPED Proficiency Charts w Race'!$O$19</c:f>
              <c:strCache>
                <c:ptCount val="1"/>
                <c:pt idx="0">
                  <c:v>Disciplined Proficiency, Reading</c:v>
                </c:pt>
              </c:strCache>
            </c:strRef>
          </c:tx>
          <c:spPr>
            <a:gradFill flip="none" rotWithShape="1">
              <a:gsLst>
                <a:gs pos="0">
                  <a:schemeClr val="accent2"/>
                </a:gs>
                <a:gs pos="75000">
                  <a:schemeClr val="accent2">
                    <a:lumMod val="60000"/>
                    <a:lumOff val="40000"/>
                  </a:schemeClr>
                </a:gs>
                <a:gs pos="51000">
                  <a:schemeClr val="accent2">
                    <a:alpha val="75000"/>
                  </a:schemeClr>
                </a:gs>
                <a:gs pos="100000">
                  <a:schemeClr val="accent2">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'SPED Proficiency Charts w Race'!$M$20:$M$26</c:f>
              <c:strCache>
                <c:ptCount val="7"/>
                <c:pt idx="0">
                  <c:v>American Indian</c:v>
                </c:pt>
                <c:pt idx="1">
                  <c:v>Asian</c:v>
                </c:pt>
                <c:pt idx="2">
                  <c:v>Black</c:v>
                </c:pt>
                <c:pt idx="3">
                  <c:v>Hispanic</c:v>
                </c:pt>
                <c:pt idx="4">
                  <c:v>Two or More Races</c:v>
                </c:pt>
                <c:pt idx="5">
                  <c:v>Pacific Islander</c:v>
                </c:pt>
                <c:pt idx="6">
                  <c:v>White</c:v>
                </c:pt>
              </c:strCache>
            </c:strRef>
          </c:cat>
          <c:val>
            <c:numRef>
              <c:f>'SPED Proficiency Charts w Race'!$O$20:$O$26</c:f>
              <c:numCache>
                <c:formatCode>0.00%</c:formatCode>
                <c:ptCount val="7"/>
                <c:pt idx="0">
                  <c:v>3.9215686274509803E-2</c:v>
                </c:pt>
                <c:pt idx="1">
                  <c:v>0.10526315789473684</c:v>
                </c:pt>
                <c:pt idx="2">
                  <c:v>1.5714285714285715E-2</c:v>
                </c:pt>
                <c:pt idx="3">
                  <c:v>2.1874999999999999E-2</c:v>
                </c:pt>
                <c:pt idx="4">
                  <c:v>4.8913043478260872E-2</c:v>
                </c:pt>
                <c:pt idx="5">
                  <c:v>5.2631578947368418E-2</c:v>
                </c:pt>
                <c:pt idx="6">
                  <c:v>6.5769230769230774E-2</c:v>
                </c:pt>
              </c:numCache>
            </c:numRef>
          </c:val>
          <c:extLst>
            <c:ext xmlns:c16="http://schemas.microsoft.com/office/drawing/2014/chart" uri="{C3380CC4-5D6E-409C-BE32-E72D297353CC}">
              <c16:uniqueId val="{00000001-D019-446E-B9FB-136503BCFF30}"/>
            </c:ext>
          </c:extLst>
        </c:ser>
        <c:dLbls>
          <c:showLegendKey val="0"/>
          <c:showVal val="0"/>
          <c:showCatName val="0"/>
          <c:showSerName val="0"/>
          <c:showPercent val="0"/>
          <c:showBubbleSize val="0"/>
        </c:dLbls>
        <c:gapWidth val="355"/>
        <c:overlap val="-70"/>
        <c:axId val="1637593376"/>
        <c:axId val="1637600448"/>
      </c:barChart>
      <c:catAx>
        <c:axId val="1637593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7600448"/>
        <c:crosses val="autoZero"/>
        <c:auto val="1"/>
        <c:lblAlgn val="ctr"/>
        <c:lblOffset val="100"/>
        <c:noMultiLvlLbl val="0"/>
      </c:catAx>
      <c:valAx>
        <c:axId val="1637600448"/>
        <c:scaling>
          <c:orientation val="minMax"/>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7593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r>
              <a:rPr lang="en-US"/>
              <a:t>Non-Discplined SPED Graduation Rates vs. Disciplined SPED Graduation Rates</a:t>
            </a:r>
          </a:p>
        </c:rich>
      </c:tx>
      <c:layout>
        <c:manualLayout>
          <c:xMode val="edge"/>
          <c:yMode val="edge"/>
          <c:x val="0.12216418696256549"/>
          <c:y val="2.1618471604092967E-2"/>
        </c:manualLayout>
      </c:layout>
      <c:overlay val="0"/>
      <c:spPr>
        <a:noFill/>
        <a:ln>
          <a:noFill/>
        </a:ln>
        <a:effectLst/>
      </c:spPr>
      <c:txPr>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0614970324331892E-2"/>
          <c:y val="0.21094500128466231"/>
          <c:w val="0.92515794349235758"/>
          <c:h val="0.71289773398435152"/>
        </c:manualLayout>
      </c:layout>
      <c:barChart>
        <c:barDir val="col"/>
        <c:grouping val="clustered"/>
        <c:varyColors val="0"/>
        <c:ser>
          <c:idx val="0"/>
          <c:order val="0"/>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dLbl>
              <c:idx val="0"/>
              <c:layout>
                <c:manualLayout>
                  <c:x val="1.0943912448700009E-3"/>
                  <c:y val="-7.2219165691104663E-3"/>
                </c:manualLayout>
              </c:layout>
              <c:tx>
                <c:rich>
                  <a:bodyPr/>
                  <a:lstStyle/>
                  <a:p>
                    <a:fld id="{E76CD68A-B9E7-4439-A5A8-78663E954206}" type="VALUE">
                      <a:rPr lang="en-US" baseline="0"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703C-4529-AEDA-132525FD9F6F}"/>
                </c:ext>
              </c:extLst>
            </c:dLbl>
            <c:dLbl>
              <c:idx val="1"/>
              <c:layout>
                <c:manualLayout>
                  <c:x val="-2.1887824897402425E-3"/>
                  <c:y val="-9.3447119024080566E-3"/>
                </c:manualLayout>
              </c:layout>
              <c:tx>
                <c:rich>
                  <a:bodyPr/>
                  <a:lstStyle/>
                  <a:p>
                    <a:fld id="{23D04D2B-6F28-40D2-B1C8-74578C6F4E2F}" type="VALUE">
                      <a:rPr lang="en-US" baseline="0"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703C-4529-AEDA-132525FD9F6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a:solidFill>
                        <a:schemeClr val="tx1">
                          <a:lumMod val="35000"/>
                          <a:lumOff val="65000"/>
                        </a:schemeClr>
                      </a:solidFill>
                    </a:ln>
                    <a:effectLst/>
                  </c:spPr>
                </c15:leaderLines>
              </c:ext>
            </c:extLst>
          </c:dLbls>
          <c:cat>
            <c:strRef>
              <c:f>'Grad Pivots'!$F$5:$F$6</c:f>
              <c:strCache>
                <c:ptCount val="2"/>
                <c:pt idx="0">
                  <c:v>Disciplined SPED Graduation Rate</c:v>
                </c:pt>
                <c:pt idx="1">
                  <c:v>Non-Discplined SPED Graduation Rate</c:v>
                </c:pt>
              </c:strCache>
            </c:strRef>
          </c:cat>
          <c:val>
            <c:numRef>
              <c:f>'Grad Pivots'!$G$5:$G$6</c:f>
              <c:numCache>
                <c:formatCode>0.00%</c:formatCode>
                <c:ptCount val="2"/>
                <c:pt idx="0">
                  <c:v>0.79149571055576273</c:v>
                </c:pt>
                <c:pt idx="1">
                  <c:v>0.74909616775126542</c:v>
                </c:pt>
              </c:numCache>
            </c:numRef>
          </c:val>
          <c:extLst>
            <c:ext xmlns:c15="http://schemas.microsoft.com/office/drawing/2012/chart" uri="{02D57815-91ED-43cb-92C2-25804820EDAC}">
              <c15:datalabelsRange>
                <c15:f>'Grad Pivots'!$G$5:$G$6</c15:f>
                <c15:dlblRangeCache>
                  <c:ptCount val="2"/>
                  <c:pt idx="0">
                    <c:v>79.15%</c:v>
                  </c:pt>
                  <c:pt idx="1">
                    <c:v>74.91%</c:v>
                  </c:pt>
                </c15:dlblRangeCache>
              </c15:datalabelsRange>
            </c:ext>
            <c:ext xmlns:c16="http://schemas.microsoft.com/office/drawing/2014/chart" uri="{C3380CC4-5D6E-409C-BE32-E72D297353CC}">
              <c16:uniqueId val="{00000000-1C4D-476D-8F05-6ED3EF9BF1C8}"/>
            </c:ext>
          </c:extLst>
        </c:ser>
        <c:dLbls>
          <c:dLblPos val="ctr"/>
          <c:showLegendKey val="0"/>
          <c:showVal val="1"/>
          <c:showCatName val="0"/>
          <c:showSerName val="0"/>
          <c:showPercent val="0"/>
          <c:showBubbleSize val="0"/>
        </c:dLbls>
        <c:gapWidth val="355"/>
        <c:overlap val="-70"/>
        <c:axId val="188070255"/>
        <c:axId val="188071503"/>
      </c:barChart>
      <c:catAx>
        <c:axId val="1880702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8071503"/>
        <c:crosses val="autoZero"/>
        <c:auto val="1"/>
        <c:lblAlgn val="ctr"/>
        <c:lblOffset val="100"/>
        <c:noMultiLvlLbl val="0"/>
      </c:catAx>
      <c:valAx>
        <c:axId val="188071503"/>
        <c:scaling>
          <c:orientation val="minMax"/>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807025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r>
              <a:rPr lang="en-US"/>
              <a:t>Disciplined Graduation Rates by Race</a:t>
            </a:r>
          </a:p>
        </c:rich>
      </c:tx>
      <c:overlay val="0"/>
      <c:spPr>
        <a:noFill/>
        <a:ln>
          <a:noFill/>
        </a:ln>
        <a:effectLst/>
      </c:spPr>
      <c:txPr>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'Grad Pivots'!$G$26</c:f>
              <c:strCache>
                <c:ptCount val="1"/>
                <c:pt idx="0">
                  <c:v>Non-Disciplined SPED Graduation Rate</c:v>
                </c:pt>
              </c:strCache>
            </c:strRef>
          </c:tx>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'Grad Pivots'!$F$27:$F$34</c:f>
              <c:strCache>
                <c:ptCount val="8"/>
                <c:pt idx="0">
                  <c:v>Asian</c:v>
                </c:pt>
                <c:pt idx="1">
                  <c:v>Black</c:v>
                </c:pt>
                <c:pt idx="2">
                  <c:v>Hispanic/Latino</c:v>
                </c:pt>
                <c:pt idx="3">
                  <c:v>Native American</c:v>
                </c:pt>
                <c:pt idx="4">
                  <c:v>Pacific Islander</c:v>
                </c:pt>
                <c:pt idx="5">
                  <c:v>Two or More Races</c:v>
                </c:pt>
                <c:pt idx="6">
                  <c:v>White</c:v>
                </c:pt>
                <c:pt idx="7">
                  <c:v>Grand Total</c:v>
                </c:pt>
              </c:strCache>
            </c:strRef>
          </c:cat>
          <c:val>
            <c:numRef>
              <c:f>'Grad Pivots'!$G$27:$G$34</c:f>
              <c:numCache>
                <c:formatCode>0.00%</c:formatCode>
                <c:ptCount val="8"/>
                <c:pt idx="0">
                  <c:v>0.77272727272727271</c:v>
                </c:pt>
                <c:pt idx="1">
                  <c:v>0.78599221789883267</c:v>
                </c:pt>
                <c:pt idx="2">
                  <c:v>0.77911646586345384</c:v>
                </c:pt>
                <c:pt idx="3">
                  <c:v>0.80993520518358531</c:v>
                </c:pt>
                <c:pt idx="4">
                  <c:v>0</c:v>
                </c:pt>
                <c:pt idx="5">
                  <c:v>0.78290993071593529</c:v>
                </c:pt>
                <c:pt idx="6">
                  <c:v>0.79250185597624345</c:v>
                </c:pt>
                <c:pt idx="7">
                  <c:v>0.79149571055576273</c:v>
                </c:pt>
              </c:numCache>
            </c:numRef>
          </c:val>
          <c:extLst>
            <c:ext xmlns:c16="http://schemas.microsoft.com/office/drawing/2014/chart" uri="{C3380CC4-5D6E-409C-BE32-E72D297353CC}">
              <c16:uniqueId val="{00000000-427D-42EE-8FA8-40DDC4F5598F}"/>
            </c:ext>
          </c:extLst>
        </c:ser>
        <c:ser>
          <c:idx val="1"/>
          <c:order val="1"/>
          <c:tx>
            <c:strRef>
              <c:f>'Grad Pivots'!$H$26</c:f>
              <c:strCache>
                <c:ptCount val="1"/>
                <c:pt idx="0">
                  <c:v>Disciplined SPED Graduation Rate</c:v>
                </c:pt>
              </c:strCache>
            </c:strRef>
          </c:tx>
          <c:spPr>
            <a:gradFill flip="none" rotWithShape="1">
              <a:gsLst>
                <a:gs pos="0">
                  <a:schemeClr val="accent2"/>
                </a:gs>
                <a:gs pos="75000">
                  <a:schemeClr val="accent2">
                    <a:lumMod val="60000"/>
                    <a:lumOff val="40000"/>
                  </a:schemeClr>
                </a:gs>
                <a:gs pos="51000">
                  <a:schemeClr val="accent2">
                    <a:alpha val="75000"/>
                  </a:schemeClr>
                </a:gs>
                <a:gs pos="100000">
                  <a:schemeClr val="accent2">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'Grad Pivots'!$F$27:$F$34</c:f>
              <c:strCache>
                <c:ptCount val="8"/>
                <c:pt idx="0">
                  <c:v>Asian</c:v>
                </c:pt>
                <c:pt idx="1">
                  <c:v>Black</c:v>
                </c:pt>
                <c:pt idx="2">
                  <c:v>Hispanic/Latino</c:v>
                </c:pt>
                <c:pt idx="3">
                  <c:v>Native American</c:v>
                </c:pt>
                <c:pt idx="4">
                  <c:v>Pacific Islander</c:v>
                </c:pt>
                <c:pt idx="5">
                  <c:v>Two or More Races</c:v>
                </c:pt>
                <c:pt idx="6">
                  <c:v>White</c:v>
                </c:pt>
                <c:pt idx="7">
                  <c:v>Grand Total</c:v>
                </c:pt>
              </c:strCache>
            </c:strRef>
          </c:cat>
          <c:val>
            <c:numRef>
              <c:f>'Grad Pivots'!$H$27:$H$34</c:f>
              <c:numCache>
                <c:formatCode>0.00%</c:formatCode>
                <c:ptCount val="8"/>
                <c:pt idx="0">
                  <c:v>0.8571428571428571</c:v>
                </c:pt>
                <c:pt idx="1">
                  <c:v>0.73448275862068968</c:v>
                </c:pt>
                <c:pt idx="2">
                  <c:v>0.75</c:v>
                </c:pt>
                <c:pt idx="3">
                  <c:v>0.76126126126126126</c:v>
                </c:pt>
                <c:pt idx="4">
                  <c:v>1</c:v>
                </c:pt>
                <c:pt idx="5">
                  <c:v>0.73571428571428577</c:v>
                </c:pt>
                <c:pt idx="6">
                  <c:v>0.75263157894736843</c:v>
                </c:pt>
                <c:pt idx="7">
                  <c:v>0.74909616775126542</c:v>
                </c:pt>
              </c:numCache>
            </c:numRef>
          </c:val>
          <c:extLst>
            <c:ext xmlns:c16="http://schemas.microsoft.com/office/drawing/2014/chart" uri="{C3380CC4-5D6E-409C-BE32-E72D297353CC}">
              <c16:uniqueId val="{00000001-427D-42EE-8FA8-40DDC4F5598F}"/>
            </c:ext>
          </c:extLst>
        </c:ser>
        <c:dLbls>
          <c:showLegendKey val="0"/>
          <c:showVal val="0"/>
          <c:showCatName val="0"/>
          <c:showSerName val="0"/>
          <c:showPercent val="0"/>
          <c:showBubbleSize val="0"/>
        </c:dLbls>
        <c:gapWidth val="355"/>
        <c:overlap val="-70"/>
        <c:axId val="1938960047"/>
        <c:axId val="1938963375"/>
      </c:barChart>
      <c:catAx>
        <c:axId val="19389600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38963375"/>
        <c:crossesAt val="0"/>
        <c:auto val="1"/>
        <c:lblAlgn val="ctr"/>
        <c:lblOffset val="100"/>
        <c:noMultiLvlLbl val="0"/>
      </c:catAx>
      <c:valAx>
        <c:axId val="1938963375"/>
        <c:scaling>
          <c:orientation val="minMax"/>
          <c:max val="1"/>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389600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r>
              <a:rPr lang="en-US"/>
              <a:t>Dropout Rates </a:t>
            </a:r>
          </a:p>
        </c:rich>
      </c:tx>
      <c:overlay val="0"/>
      <c:spPr>
        <a:noFill/>
        <a:ln>
          <a:noFill/>
        </a:ln>
        <a:effectLst/>
      </c:spPr>
      <c:txPr>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0464491528162268E-2"/>
          <c:y val="0.12544348428000768"/>
          <c:w val="0.92515794349235758"/>
          <c:h val="0.78672468100616411"/>
        </c:manualLayout>
      </c:layout>
      <c:barChart>
        <c:barDir val="col"/>
        <c:grouping val="clustered"/>
        <c:varyColors val="0"/>
        <c:ser>
          <c:idx val="0"/>
          <c:order val="0"/>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dLbl>
              <c:idx val="0"/>
              <c:layout>
                <c:manualLayout>
                  <c:x val="0"/>
                  <c:y val="-7.4393209628854928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1D3-45EB-89B2-D941B27B8CC0}"/>
                </c:ext>
              </c:extLst>
            </c:dLbl>
            <c:dLbl>
              <c:idx val="1"/>
              <c:layout>
                <c:manualLayout>
                  <c:x val="0"/>
                  <c:y val="-6.166838797629655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1D3-45EB-89B2-D941B27B8CC0}"/>
                </c:ext>
              </c:extLst>
            </c:dLbl>
            <c:dLbl>
              <c:idx val="2"/>
              <c:layout>
                <c:manualLayout>
                  <c:x val="0"/>
                  <c:y val="-1.637473347278474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1D3-45EB-89B2-D941B27B8CC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Sheet2!$D$4:$D$6</c:f>
              <c:strCache>
                <c:ptCount val="3"/>
                <c:pt idx="0">
                  <c:v>Disicpline Dropout Rate</c:v>
                </c:pt>
                <c:pt idx="1">
                  <c:v>Non-Discipline Dropout Rate</c:v>
                </c:pt>
                <c:pt idx="2">
                  <c:v>Overall SPED Dropout Rate</c:v>
                </c:pt>
              </c:strCache>
            </c:strRef>
          </c:cat>
          <c:val>
            <c:numRef>
              <c:f>Sheet2!$E$4:$E$6</c:f>
              <c:numCache>
                <c:formatCode>0.00%</c:formatCode>
                <c:ptCount val="3"/>
                <c:pt idx="0">
                  <c:v>0.19489981785063754</c:v>
                </c:pt>
                <c:pt idx="1">
                  <c:v>0.13449583017437453</c:v>
                </c:pt>
                <c:pt idx="2">
                  <c:v>0.13913773796192611</c:v>
                </c:pt>
              </c:numCache>
            </c:numRef>
          </c:val>
          <c:extLst>
            <c:ext xmlns:c16="http://schemas.microsoft.com/office/drawing/2014/chart" uri="{C3380CC4-5D6E-409C-BE32-E72D297353CC}">
              <c16:uniqueId val="{00000000-A6D8-4AB9-88EC-437D14EA1110}"/>
            </c:ext>
          </c:extLst>
        </c:ser>
        <c:dLbls>
          <c:showLegendKey val="0"/>
          <c:showVal val="0"/>
          <c:showCatName val="0"/>
          <c:showSerName val="0"/>
          <c:showPercent val="0"/>
          <c:showBubbleSize val="0"/>
        </c:dLbls>
        <c:gapWidth val="355"/>
        <c:overlap val="-70"/>
        <c:axId val="1210780032"/>
        <c:axId val="1210781280"/>
      </c:barChart>
      <c:catAx>
        <c:axId val="1210780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10781280"/>
        <c:crosses val="autoZero"/>
        <c:auto val="1"/>
        <c:lblAlgn val="ctr"/>
        <c:lblOffset val="100"/>
        <c:noMultiLvlLbl val="0"/>
      </c:catAx>
      <c:valAx>
        <c:axId val="1210781280"/>
        <c:scaling>
          <c:orientation val="minMax"/>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107800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3698B-7DD6-C74D-BB93-757F14B7B698}" type="datetimeFigureOut">
              <a:rPr lang="en-US" smtClean="0"/>
              <a:t>6/22/2020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1936F9-C00C-D84D-AB08-223138E554E6}" type="slidenum">
              <a:rPr lang="en-US" smtClean="0"/>
              <a:t>‹#›</a:t>
            </a:fld>
            <a:endParaRPr lang="en-US"/>
          </a:p>
        </p:txBody>
      </p:sp>
    </p:spTree>
    <p:extLst>
      <p:ext uri="{BB962C8B-B14F-4D97-AF65-F5344CB8AC3E}">
        <p14:creationId xmlns:p14="http://schemas.microsoft.com/office/powerpoint/2010/main" val="2942977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a:t>
            </a:r>
            <a:r>
              <a:rPr lang="en-US" baseline="0" dirty="0" smtClean="0"/>
              <a:t> an schools operates as a trauma informed organization, they adhere to these 6 key principles. There is an understanding and a practice that all who are served are safe, both physically and psychologically. This means all staff, students and families are afforded this right. Decisions and operations are done with transparency, which will allow for a relationship based on trust to develop and be maintained among all those involved in or served by the organization. There is peer support and collaboration in a school that uses a trauma informed approach. Teachers and staff collaborate to support students and one another, peer relationships among students is fostered and encouraged to promote social/emotional growth. Staff treat one another with respect and have an appreciation for the expertise that everyone brings to the table and are willing to lend a hand when needed without judgement. Everyone in a school using a trauma informed approach plays a pivotal role in creating and maintaining a healthy and trauma informed environment, this includes the principal, office staff, teachers, support staff, cafeteria staff, custodial staff, students, families, and district leaders. Everyone in a trauma informed school feels empowered and is able to voice concerns, ideas, and is encouraged to be an advocate for themselves and others who may need additional support. </a:t>
            </a:r>
            <a:r>
              <a:rPr lang="en-US" sz="1200" b="0" i="0" u="none" strike="noStrike" kern="1200" baseline="0" dirty="0" smtClean="0">
                <a:solidFill>
                  <a:schemeClr val="tx1"/>
                </a:solidFill>
                <a:latin typeface="+mn-lt"/>
                <a:ea typeface="+mn-ea"/>
                <a:cs typeface="+mn-cs"/>
              </a:rPr>
              <a:t>The organization actively moves past cultural stereotypes and biases to ensure all members of the community feel valued and are supported in a meaningful way.</a:t>
            </a:r>
            <a:endParaRPr lang="en-US" dirty="0"/>
          </a:p>
        </p:txBody>
      </p:sp>
      <p:sp>
        <p:nvSpPr>
          <p:cNvPr id="4" name="Slide Number Placeholder 3"/>
          <p:cNvSpPr>
            <a:spLocks noGrp="1"/>
          </p:cNvSpPr>
          <p:nvPr>
            <p:ph type="sldNum" sz="quarter" idx="10"/>
          </p:nvPr>
        </p:nvSpPr>
        <p:spPr/>
        <p:txBody>
          <a:bodyPr/>
          <a:lstStyle/>
          <a:p>
            <a:fld id="{511936F9-C00C-D84D-AB08-223138E554E6}" type="slidenum">
              <a:rPr lang="en-US" smtClean="0"/>
              <a:t>38</a:t>
            </a:fld>
            <a:endParaRPr lang="en-US"/>
          </a:p>
        </p:txBody>
      </p:sp>
    </p:spTree>
    <p:extLst>
      <p:ext uri="{BB962C8B-B14F-4D97-AF65-F5344CB8AC3E}">
        <p14:creationId xmlns:p14="http://schemas.microsoft.com/office/powerpoint/2010/main" val="35862482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59EE-294F-5142-B179-A780F91CEAEC}"/>
              </a:ext>
            </a:extLst>
          </p:cNvPr>
          <p:cNvSpPr>
            <a:spLocks noGrp="1"/>
          </p:cNvSpPr>
          <p:nvPr>
            <p:ph type="ctrTitle"/>
          </p:nvPr>
        </p:nvSpPr>
        <p:spPr>
          <a:xfrm>
            <a:off x="371061" y="1122363"/>
            <a:ext cx="5615404" cy="2387600"/>
          </a:xfrm>
        </p:spPr>
        <p:txBody>
          <a:bodyPr anchor="b">
            <a:normAutofit/>
          </a:bodyPr>
          <a:lstStyle>
            <a:lvl1pPr algn="l">
              <a:defRPr sz="480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C1A0FF55-98F7-B84C-8122-C80CA3CB706D}"/>
              </a:ext>
            </a:extLst>
          </p:cNvPr>
          <p:cNvSpPr>
            <a:spLocks noGrp="1"/>
          </p:cNvSpPr>
          <p:nvPr>
            <p:ph type="subTitle" idx="1"/>
          </p:nvPr>
        </p:nvSpPr>
        <p:spPr>
          <a:xfrm>
            <a:off x="371061" y="3602038"/>
            <a:ext cx="5615404" cy="1030288"/>
          </a:xfrm>
        </p:spPr>
        <p:txBody>
          <a:bodyPr/>
          <a:lstStyle>
            <a:lvl1pPr marL="0" indent="0" algn="l">
              <a:buNone/>
              <a:defRPr sz="24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descr="A close up of Oklahoma logo">
            <a:extLst>
              <a:ext uri="{FF2B5EF4-FFF2-40B4-BE49-F238E27FC236}">
                <a16:creationId xmlns:a16="http://schemas.microsoft.com/office/drawing/2014/main" id="{6E62C43A-E14D-3743-8E01-DD920738F73F}"/>
              </a:ext>
            </a:extLst>
          </p:cNvPr>
          <p:cNvPicPr>
            <a:picLocks noChangeAspect="1"/>
          </p:cNvPicPr>
          <p:nvPr userDrawn="1"/>
        </p:nvPicPr>
        <p:blipFill rotWithShape="1">
          <a:blip r:embed="rId2"/>
          <a:srcRect t="14013" r="15473"/>
          <a:stretch/>
        </p:blipFill>
        <p:spPr>
          <a:xfrm>
            <a:off x="5986465" y="-1"/>
            <a:ext cx="6205535" cy="6312796"/>
          </a:xfrm>
          <a:prstGeom prst="rect">
            <a:avLst/>
          </a:prstGeom>
        </p:spPr>
      </p:pic>
      <p:pic>
        <p:nvPicPr>
          <p:cNvPr id="9" name="Graphic 8" descr="Oklahoma Education Logo">
            <a:extLst>
              <a:ext uri="{FF2B5EF4-FFF2-40B4-BE49-F238E27FC236}">
                <a16:creationId xmlns:a16="http://schemas.microsoft.com/office/drawing/2014/main" id="{20708623-E9FD-E347-AF22-4E9CEE4F2534}"/>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a:off x="371061" y="5335408"/>
            <a:ext cx="3048000" cy="977387"/>
          </a:xfrm>
          <a:prstGeom prst="rect">
            <a:avLst/>
          </a:prstGeom>
        </p:spPr>
      </p:pic>
    </p:spTree>
    <p:extLst>
      <p:ext uri="{BB962C8B-B14F-4D97-AF65-F5344CB8AC3E}">
        <p14:creationId xmlns:p14="http://schemas.microsoft.com/office/powerpoint/2010/main" val="309203957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AAE73-E9A5-6144-8995-5F50699A2C38}"/>
              </a:ext>
            </a:extLst>
          </p:cNvPr>
          <p:cNvSpPr>
            <a:spLocks noGrp="1"/>
          </p:cNvSpPr>
          <p:nvPr>
            <p:ph type="title"/>
          </p:nvPr>
        </p:nvSpPr>
        <p:spPr>
          <a:xfrm>
            <a:off x="294199" y="365125"/>
            <a:ext cx="11603603"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1F1C73F-2FB0-A047-9EC7-4381D77F696E}"/>
              </a:ext>
            </a:extLst>
          </p:cNvPr>
          <p:cNvSpPr>
            <a:spLocks noGrp="1"/>
          </p:cNvSpPr>
          <p:nvPr>
            <p:ph idx="1"/>
          </p:nvPr>
        </p:nvSpPr>
        <p:spPr>
          <a:xfrm>
            <a:off x="294199" y="1825625"/>
            <a:ext cx="11603603" cy="4351338"/>
          </a:xfrm>
        </p:spPr>
        <p:txBody>
          <a:bodyPr/>
          <a:lstStyle>
            <a:lvl1pPr>
              <a:lnSpc>
                <a:spcPct val="100000"/>
              </a:lnSpc>
              <a:spcBef>
                <a:spcPts val="1200"/>
              </a:spcBef>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a:extLst>
              <a:ext uri="{FF2B5EF4-FFF2-40B4-BE49-F238E27FC236}">
                <a16:creationId xmlns:a16="http://schemas.microsoft.com/office/drawing/2014/main" id="{474ACF32-9165-4B72-B309-AD8AA47D10A7}"/>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1" name="Slide Number Placeholder 5">
            <a:extLst>
              <a:ext uri="{FF2B5EF4-FFF2-40B4-BE49-F238E27FC236}">
                <a16:creationId xmlns:a16="http://schemas.microsoft.com/office/drawing/2014/main" id="{EAB5E8BA-76CD-4F0F-96BA-FFCD273BFC6C}"/>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2" name="Graphic 11" descr="Oklahoma Education Logo">
            <a:extLst>
              <a:ext uri="{FF2B5EF4-FFF2-40B4-BE49-F238E27FC236}">
                <a16:creationId xmlns:a16="http://schemas.microsoft.com/office/drawing/2014/main" id="{7AFBE82D-605B-43E7-8FCD-D2EF97819501}"/>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0471868" y="6246549"/>
            <a:ext cx="1502796" cy="481894"/>
          </a:xfrm>
          <a:prstGeom prst="rect">
            <a:avLst/>
          </a:prstGeom>
        </p:spPr>
      </p:pic>
      <p:cxnSp>
        <p:nvCxnSpPr>
          <p:cNvPr id="13" name="Straight Connector 12">
            <a:extLst>
              <a:ext uri="{FF2B5EF4-FFF2-40B4-BE49-F238E27FC236}">
                <a16:creationId xmlns:a16="http://schemas.microsoft.com/office/drawing/2014/main" id="{3A72ED25-FE48-43E6-BA16-3FF915DD87B4}"/>
              </a:ext>
              <a:ext uri="{C183D7F6-B498-43B3-948B-1728B52AA6E4}">
                <adec:decorative xmlns:adec="http://schemas.microsoft.com/office/drawing/2017/decorative" xmlns=""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9767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descr="Oklahoma Logo">
            <a:extLst>
              <a:ext uri="{FF2B5EF4-FFF2-40B4-BE49-F238E27FC236}">
                <a16:creationId xmlns:a16="http://schemas.microsoft.com/office/drawing/2014/main" id="{CEA05FFF-2F84-014B-8BE0-C236ECFB6692}"/>
              </a:ext>
            </a:extLst>
          </p:cNvPr>
          <p:cNvPicPr>
            <a:picLocks noChangeAspect="1"/>
          </p:cNvPicPr>
          <p:nvPr userDrawn="1"/>
        </p:nvPicPr>
        <p:blipFill rotWithShape="1">
          <a:blip r:embed="rId2"/>
          <a:srcRect l="580" t="386" r="-1" b="33489"/>
          <a:stretch/>
        </p:blipFill>
        <p:spPr>
          <a:xfrm>
            <a:off x="0" y="0"/>
            <a:ext cx="12192000" cy="4566051"/>
          </a:xfrm>
          <a:prstGeom prst="rect">
            <a:avLst/>
          </a:prstGeom>
        </p:spPr>
      </p:pic>
      <p:sp>
        <p:nvSpPr>
          <p:cNvPr id="2" name="Title 1">
            <a:extLst>
              <a:ext uri="{FF2B5EF4-FFF2-40B4-BE49-F238E27FC236}">
                <a16:creationId xmlns:a16="http://schemas.microsoft.com/office/drawing/2014/main" id="{5E126BDF-470C-BA49-87CB-7C8359D2AB24}"/>
              </a:ext>
            </a:extLst>
          </p:cNvPr>
          <p:cNvSpPr>
            <a:spLocks noGrp="1"/>
          </p:cNvSpPr>
          <p:nvPr>
            <p:ph type="title"/>
          </p:nvPr>
        </p:nvSpPr>
        <p:spPr>
          <a:xfrm>
            <a:off x="367667" y="1709738"/>
            <a:ext cx="5478566" cy="2739495"/>
          </a:xfrm>
        </p:spPr>
        <p:txBody>
          <a:bodyPr anchor="b">
            <a:normAutofit/>
          </a:bodyPr>
          <a:lstStyle>
            <a:lvl1pPr>
              <a:defRPr sz="48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CE2C327D-A6C4-CE4D-A980-1C1A927AA779}"/>
              </a:ext>
            </a:extLst>
          </p:cNvPr>
          <p:cNvSpPr>
            <a:spLocks noGrp="1"/>
          </p:cNvSpPr>
          <p:nvPr>
            <p:ph type="body" idx="1"/>
          </p:nvPr>
        </p:nvSpPr>
        <p:spPr>
          <a:xfrm>
            <a:off x="367667" y="4677833"/>
            <a:ext cx="11456666" cy="1411817"/>
          </a:xfrm>
        </p:spPr>
        <p:txBody>
          <a:bodyPr/>
          <a:lstStyle>
            <a:lvl1pPr marL="0" indent="0">
              <a:buNone/>
              <a:defRPr sz="2400">
                <a:solidFill>
                  <a:schemeClr val="accent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5" name="Footer Placeholder 4">
            <a:extLst>
              <a:ext uri="{FF2B5EF4-FFF2-40B4-BE49-F238E27FC236}">
                <a16:creationId xmlns:a16="http://schemas.microsoft.com/office/drawing/2014/main" id="{F0B694CC-F55E-DB4E-AA6B-2DD94C0EE8A8}"/>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50C9E302-7B52-EF4E-9107-29877E732AC4}"/>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7" name="Graphic 6" descr="Oklahoma Education Logo">
            <a:extLst>
              <a:ext uri="{FF2B5EF4-FFF2-40B4-BE49-F238E27FC236}">
                <a16:creationId xmlns:a16="http://schemas.microsoft.com/office/drawing/2014/main" id="{1E499C7F-02C9-2640-A936-77FC4412B340}"/>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a:off x="10471868" y="6246549"/>
            <a:ext cx="1502796" cy="481894"/>
          </a:xfrm>
          <a:prstGeom prst="rect">
            <a:avLst/>
          </a:prstGeom>
        </p:spPr>
      </p:pic>
      <p:cxnSp>
        <p:nvCxnSpPr>
          <p:cNvPr id="8" name="Straight Connector 7">
            <a:extLst>
              <a:ext uri="{FF2B5EF4-FFF2-40B4-BE49-F238E27FC236}">
                <a16:creationId xmlns:a16="http://schemas.microsoft.com/office/drawing/2014/main" id="{C0BB45A8-54DE-6949-83FD-DFC1AB478E08}"/>
              </a:ext>
              <a:ext uri="{C183D7F6-B498-43B3-948B-1728B52AA6E4}">
                <adec:decorative xmlns:adec="http://schemas.microsoft.com/office/drawing/2017/decorative" xmlns=""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3502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EDBF6-B3C0-4448-B3B0-4AED9AE27A08}"/>
              </a:ext>
            </a:extLst>
          </p:cNvPr>
          <p:cNvSpPr>
            <a:spLocks noGrp="1"/>
          </p:cNvSpPr>
          <p:nvPr>
            <p:ph type="title"/>
          </p:nvPr>
        </p:nvSpPr>
        <p:spPr>
          <a:xfrm>
            <a:off x="294199" y="365125"/>
            <a:ext cx="11526741"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42A71B8-5394-8D46-9268-DB3868854A00}"/>
              </a:ext>
            </a:extLst>
          </p:cNvPr>
          <p:cNvSpPr>
            <a:spLocks noGrp="1"/>
          </p:cNvSpPr>
          <p:nvPr>
            <p:ph sz="half" idx="1"/>
          </p:nvPr>
        </p:nvSpPr>
        <p:spPr>
          <a:xfrm>
            <a:off x="294199" y="1825625"/>
            <a:ext cx="5648739"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48440E6-D004-684C-863D-9F5E002A39E1}"/>
              </a:ext>
            </a:extLst>
          </p:cNvPr>
          <p:cNvSpPr>
            <a:spLocks noGrp="1"/>
          </p:cNvSpPr>
          <p:nvPr>
            <p:ph sz="half" idx="2"/>
          </p:nvPr>
        </p:nvSpPr>
        <p:spPr>
          <a:xfrm>
            <a:off x="6172202" y="1825625"/>
            <a:ext cx="5648739"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a:extLst>
              <a:ext uri="{FF2B5EF4-FFF2-40B4-BE49-F238E27FC236}">
                <a16:creationId xmlns:a16="http://schemas.microsoft.com/office/drawing/2014/main" id="{91CC62E5-43FF-4869-81F5-A3EEE1FC4B96}"/>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2" name="Slide Number Placeholder 5">
            <a:extLst>
              <a:ext uri="{FF2B5EF4-FFF2-40B4-BE49-F238E27FC236}">
                <a16:creationId xmlns:a16="http://schemas.microsoft.com/office/drawing/2014/main" id="{70221BA5-BC7B-47AF-B0E5-B079C94BEA25}"/>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3" name="Graphic 12" descr="Oklahoma Education Logo">
            <a:extLst>
              <a:ext uri="{FF2B5EF4-FFF2-40B4-BE49-F238E27FC236}">
                <a16:creationId xmlns:a16="http://schemas.microsoft.com/office/drawing/2014/main" id="{05517D33-0635-4607-92A5-4BCFC847FA53}"/>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0471868" y="6246549"/>
            <a:ext cx="1502796" cy="481894"/>
          </a:xfrm>
          <a:prstGeom prst="rect">
            <a:avLst/>
          </a:prstGeom>
        </p:spPr>
      </p:pic>
      <p:cxnSp>
        <p:nvCxnSpPr>
          <p:cNvPr id="14" name="Straight Connector 13">
            <a:extLst>
              <a:ext uri="{FF2B5EF4-FFF2-40B4-BE49-F238E27FC236}">
                <a16:creationId xmlns:a16="http://schemas.microsoft.com/office/drawing/2014/main" id="{A70DBB6B-C13B-465A-91CC-ED4D153A4BFF}"/>
              </a:ext>
              <a:ext uri="{C183D7F6-B498-43B3-948B-1728B52AA6E4}">
                <adec:decorative xmlns:adec="http://schemas.microsoft.com/office/drawing/2017/decorative" xmlns=""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0289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E9697-1940-6442-9D76-0F21BB6966CB}"/>
              </a:ext>
            </a:extLst>
          </p:cNvPr>
          <p:cNvSpPr>
            <a:spLocks noGrp="1"/>
          </p:cNvSpPr>
          <p:nvPr>
            <p:ph type="title"/>
          </p:nvPr>
        </p:nvSpPr>
        <p:spPr>
          <a:xfrm>
            <a:off x="294199" y="365125"/>
            <a:ext cx="11526742"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4321A28-5F0C-8241-A6C2-115CC37EDF3A}"/>
              </a:ext>
            </a:extLst>
          </p:cNvPr>
          <p:cNvSpPr>
            <a:spLocks noGrp="1"/>
          </p:cNvSpPr>
          <p:nvPr>
            <p:ph type="body" idx="1"/>
          </p:nvPr>
        </p:nvSpPr>
        <p:spPr>
          <a:xfrm>
            <a:off x="294200" y="1703465"/>
            <a:ext cx="564873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a:extLst>
              <a:ext uri="{FF2B5EF4-FFF2-40B4-BE49-F238E27FC236}">
                <a16:creationId xmlns:a16="http://schemas.microsoft.com/office/drawing/2014/main" id="{6A645B84-0291-5246-9B48-FBDDD0AAE87D}"/>
              </a:ext>
            </a:extLst>
          </p:cNvPr>
          <p:cNvSpPr>
            <a:spLocks noGrp="1"/>
          </p:cNvSpPr>
          <p:nvPr>
            <p:ph type="body" sz="quarter" idx="3"/>
          </p:nvPr>
        </p:nvSpPr>
        <p:spPr>
          <a:xfrm>
            <a:off x="6172202" y="1703465"/>
            <a:ext cx="564873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Footer Placeholder 4">
            <a:extLst>
              <a:ext uri="{FF2B5EF4-FFF2-40B4-BE49-F238E27FC236}">
                <a16:creationId xmlns:a16="http://schemas.microsoft.com/office/drawing/2014/main" id="{0A5A0CBC-B355-4D7F-A07D-585200416168}"/>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4" name="Slide Number Placeholder 5">
            <a:extLst>
              <a:ext uri="{FF2B5EF4-FFF2-40B4-BE49-F238E27FC236}">
                <a16:creationId xmlns:a16="http://schemas.microsoft.com/office/drawing/2014/main" id="{E64CA248-2EA2-41C9-8849-DE36B4060B0E}"/>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5" name="Graphic 14" descr="Oklahoma Education Logo">
            <a:extLst>
              <a:ext uri="{FF2B5EF4-FFF2-40B4-BE49-F238E27FC236}">
                <a16:creationId xmlns:a16="http://schemas.microsoft.com/office/drawing/2014/main" id="{3484C467-A985-4790-93AD-D2A7E4B95F97}"/>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0471868" y="6246549"/>
            <a:ext cx="1502796" cy="481894"/>
          </a:xfrm>
          <a:prstGeom prst="rect">
            <a:avLst/>
          </a:prstGeom>
        </p:spPr>
      </p:pic>
      <p:cxnSp>
        <p:nvCxnSpPr>
          <p:cNvPr id="16" name="Straight Connector 15">
            <a:extLst>
              <a:ext uri="{FF2B5EF4-FFF2-40B4-BE49-F238E27FC236}">
                <a16:creationId xmlns:a16="http://schemas.microsoft.com/office/drawing/2014/main" id="{B732DEEC-78F4-4E06-85F2-4B693D8A84FA}"/>
              </a:ext>
              <a:ext uri="{C183D7F6-B498-43B3-948B-1728B52AA6E4}">
                <adec:decorative xmlns:adec="http://schemas.microsoft.com/office/drawing/2017/decorative" xmlns=""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Content Placeholder 2">
            <a:extLst>
              <a:ext uri="{FF2B5EF4-FFF2-40B4-BE49-F238E27FC236}">
                <a16:creationId xmlns:a16="http://schemas.microsoft.com/office/drawing/2014/main" id="{8A0D76EF-4B4A-4E21-ABCC-93E0076A3B0F}"/>
              </a:ext>
            </a:extLst>
          </p:cNvPr>
          <p:cNvSpPr>
            <a:spLocks noGrp="1"/>
          </p:cNvSpPr>
          <p:nvPr>
            <p:ph sz="half" idx="13"/>
          </p:nvPr>
        </p:nvSpPr>
        <p:spPr>
          <a:xfrm>
            <a:off x="294199" y="2527377"/>
            <a:ext cx="5648739" cy="36495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3">
            <a:extLst>
              <a:ext uri="{FF2B5EF4-FFF2-40B4-BE49-F238E27FC236}">
                <a16:creationId xmlns:a16="http://schemas.microsoft.com/office/drawing/2014/main" id="{BF99EAC2-23F7-42BC-8347-879256553DA2}"/>
              </a:ext>
            </a:extLst>
          </p:cNvPr>
          <p:cNvSpPr>
            <a:spLocks noGrp="1"/>
          </p:cNvSpPr>
          <p:nvPr>
            <p:ph sz="half" idx="2"/>
          </p:nvPr>
        </p:nvSpPr>
        <p:spPr>
          <a:xfrm>
            <a:off x="6172202" y="2527377"/>
            <a:ext cx="5648739" cy="36495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70616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BCC9C-B94E-B94A-8771-767CE87AF99C}"/>
              </a:ext>
            </a:extLst>
          </p:cNvPr>
          <p:cNvSpPr>
            <a:spLocks noGrp="1"/>
          </p:cNvSpPr>
          <p:nvPr>
            <p:ph type="title"/>
          </p:nvPr>
        </p:nvSpPr>
        <p:spPr>
          <a:xfrm>
            <a:off x="294198" y="365125"/>
            <a:ext cx="11570700" cy="1325563"/>
          </a:xfrm>
        </p:spPr>
        <p:txBody>
          <a:bodyPr/>
          <a:lstStyle/>
          <a:p>
            <a:r>
              <a:rPr lang="en-US" dirty="0"/>
              <a:t>Click to edit Master title style</a:t>
            </a:r>
          </a:p>
        </p:txBody>
      </p:sp>
      <p:sp>
        <p:nvSpPr>
          <p:cNvPr id="9" name="Footer Placeholder 4">
            <a:extLst>
              <a:ext uri="{FF2B5EF4-FFF2-40B4-BE49-F238E27FC236}">
                <a16:creationId xmlns:a16="http://schemas.microsoft.com/office/drawing/2014/main" id="{D15CA6CD-B9CA-429B-B07F-2541A46611C7}"/>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0" name="Slide Number Placeholder 5">
            <a:extLst>
              <a:ext uri="{FF2B5EF4-FFF2-40B4-BE49-F238E27FC236}">
                <a16:creationId xmlns:a16="http://schemas.microsoft.com/office/drawing/2014/main" id="{CBE7D3E4-4F5B-4762-8237-ABFCA6BFEC7B}"/>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1" name="Graphic 10" descr="Oklahoma Education Logo">
            <a:extLst>
              <a:ext uri="{FF2B5EF4-FFF2-40B4-BE49-F238E27FC236}">
                <a16:creationId xmlns:a16="http://schemas.microsoft.com/office/drawing/2014/main" id="{BB09BD23-FEF0-4355-8A5C-D7B77BA93655}"/>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0471868" y="6246549"/>
            <a:ext cx="1502796" cy="481894"/>
          </a:xfrm>
          <a:prstGeom prst="rect">
            <a:avLst/>
          </a:prstGeom>
        </p:spPr>
      </p:pic>
      <p:cxnSp>
        <p:nvCxnSpPr>
          <p:cNvPr id="12" name="Straight Connector 11">
            <a:extLst>
              <a:ext uri="{FF2B5EF4-FFF2-40B4-BE49-F238E27FC236}">
                <a16:creationId xmlns:a16="http://schemas.microsoft.com/office/drawing/2014/main" id="{A2ACC9EA-191F-467A-BFF3-3AC0F1985D1C}"/>
              </a:ext>
              <a:ext uri="{C183D7F6-B498-43B3-948B-1728B52AA6E4}">
                <adec:decorative xmlns:adec="http://schemas.microsoft.com/office/drawing/2017/decorative" xmlns=""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2051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DC2813-3CD3-5449-A15E-A10B42378763}"/>
              </a:ext>
            </a:extLst>
          </p:cNvPr>
          <p:cNvSpPr>
            <a:spLocks noGrp="1"/>
          </p:cNvSpPr>
          <p:nvPr>
            <p:ph type="title"/>
          </p:nvPr>
        </p:nvSpPr>
        <p:spPr>
          <a:xfrm>
            <a:off x="371061" y="365125"/>
            <a:ext cx="10982739"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06C0279-A432-554A-B4BA-32BB7BF5EC41}"/>
              </a:ext>
            </a:extLst>
          </p:cNvPr>
          <p:cNvSpPr>
            <a:spLocks noGrp="1"/>
          </p:cNvSpPr>
          <p:nvPr>
            <p:ph type="body" idx="1"/>
          </p:nvPr>
        </p:nvSpPr>
        <p:spPr>
          <a:xfrm>
            <a:off x="371061" y="1825625"/>
            <a:ext cx="10982739"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0E8A69AA-344F-0A44-ADCB-6C46AF2BC557}"/>
              </a:ext>
            </a:extLst>
          </p:cNvPr>
          <p:cNvSpPr>
            <a:spLocks noGrp="1"/>
          </p:cNvSpPr>
          <p:nvPr>
            <p:ph type="ftr" sz="quarter" idx="3"/>
          </p:nvPr>
        </p:nvSpPr>
        <p:spPr>
          <a:xfrm>
            <a:off x="750896" y="6356350"/>
            <a:ext cx="5966098" cy="365125"/>
          </a:xfrm>
          <a:prstGeom prst="rect">
            <a:avLst/>
          </a:prstGeom>
        </p:spPr>
        <p:txBody>
          <a:bodyPr vert="horz" lIns="91440" tIns="45720" rIns="91440" bIns="45720" rtlCol="0" anchor="ctr"/>
          <a:lstStyle>
            <a:lvl1pPr algn="l">
              <a:defRPr sz="1200">
                <a:solidFill>
                  <a:schemeClr val="accent6"/>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6CEFAAAC-834A-4843-BEE0-B1F96C2B5210}"/>
              </a:ext>
            </a:extLst>
          </p:cNvPr>
          <p:cNvSpPr>
            <a:spLocks noGrp="1"/>
          </p:cNvSpPr>
          <p:nvPr>
            <p:ph type="sldNum" sz="quarter" idx="4"/>
          </p:nvPr>
        </p:nvSpPr>
        <p:spPr>
          <a:xfrm>
            <a:off x="129309" y="6356350"/>
            <a:ext cx="621587" cy="365125"/>
          </a:xfrm>
          <a:prstGeom prst="rect">
            <a:avLst/>
          </a:prstGeom>
        </p:spPr>
        <p:txBody>
          <a:bodyPr vert="horz" lIns="91440" tIns="45720" rIns="91440" bIns="45720" rtlCol="0" anchor="ctr"/>
          <a:lstStyle>
            <a:lvl1pPr algn="l">
              <a:defRPr sz="1200">
                <a:solidFill>
                  <a:schemeClr val="accent6"/>
                </a:solidFill>
              </a:defRPr>
            </a:lvl1pPr>
          </a:lstStyle>
          <a:p>
            <a:pPr algn="r"/>
            <a:fld id="{D5CA4161-6EC3-4748-B7F3-82EA64CE3DD4}" type="slidenum">
              <a:rPr lang="en-US" smtClean="0"/>
              <a:pPr algn="r"/>
              <a:t>‹#›</a:t>
            </a:fld>
            <a:endParaRPr lang="en-US" dirty="0"/>
          </a:p>
        </p:txBody>
      </p:sp>
    </p:spTree>
    <p:extLst>
      <p:ext uri="{BB962C8B-B14F-4D97-AF65-F5344CB8AC3E}">
        <p14:creationId xmlns:p14="http://schemas.microsoft.com/office/powerpoint/2010/main" val="2037723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tx1"/>
        </a:buClr>
        <a:buFont typeface="Arial" panose="020B0604020202020204" pitchFamily="34" charset="0"/>
        <a:buChar char="•"/>
        <a:defRPr sz="32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Clr>
          <a:schemeClr val="tx1"/>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sde.ok.gov/crisis-preparedness-response" TargetMode="External"/><Relationship Id="rId2" Type="http://schemas.openxmlformats.org/officeDocument/2006/relationships/hyperlink" Target="https://sde.ok.gov/ok-aware" TargetMode="External"/><Relationship Id="rId1" Type="http://schemas.openxmlformats.org/officeDocument/2006/relationships/slideLayout" Target="../slideLayouts/slideLayout2.xml"/><Relationship Id="rId6" Type="http://schemas.openxmlformats.org/officeDocument/2006/relationships/hyperlink" Target="https://sde.ok.gov/prevention-education" TargetMode="External"/><Relationship Id="rId5" Type="http://schemas.openxmlformats.org/officeDocument/2006/relationships/hyperlink" Target="https://sde.ok.gov/prevention-education#crisiskit" TargetMode="External"/><Relationship Id="rId4" Type="http://schemas.openxmlformats.org/officeDocument/2006/relationships/hyperlink" Target="https://www.eventbrite.com/o/regional-trauma-training-for-teachers-28746258031"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mailto:Cheryl.Mcgee@sde.ok.gov"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s://www.nasponline.org/professional-development/prepare-training-curriculum"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hyperlink" Target="https://www.cdc.gov/violenceprevention/childabuseandneglect/acestudy/" TargetMode="External"/><Relationship Id="rId2" Type="http://schemas.openxmlformats.org/officeDocument/2006/relationships/hyperlink" Target="https://sde.ok.gov/sde/sites/ok.gov.sde/files/Adverse%20Childhood%20Experience.pdf" TargetMode="External"/><Relationship Id="rId1" Type="http://schemas.openxmlformats.org/officeDocument/2006/relationships/slideLayout" Target="../slideLayouts/slideLayout2.xml"/><Relationship Id="rId6" Type="http://schemas.openxmlformats.org/officeDocument/2006/relationships/hyperlink" Target="https://sde.ok.gov/sde/sites/ok.gov.sde/files/OSDE_Metro%20Resources.pdf" TargetMode="External"/><Relationship Id="rId5" Type="http://schemas.openxmlformats.org/officeDocument/2006/relationships/hyperlink" Target="https://sde.ok.gov/sde/sites/ok.gov.sde/files/OSDE_Mental%20Health%20Facilities.pdf" TargetMode="External"/><Relationship Id="rId4" Type="http://schemas.openxmlformats.org/officeDocument/2006/relationships/hyperlink" Target="https://sde.ok.gov/sde/sites/ok.gov.sde/files/OSDE_Safety%20Plan.pdf"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https://sde.ok.gov/substance-abuse-prevention" TargetMode="External"/><Relationship Id="rId2" Type="http://schemas.openxmlformats.org/officeDocument/2006/relationships/hyperlink" Target="https://sde.ok.gov/bullying-prevention"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sde.ok.gov/youth-violence-prevention" TargetMode="External"/><Relationship Id="rId2" Type="http://schemas.openxmlformats.org/officeDocument/2006/relationships/hyperlink" Target="https://sde.ok.gov/suicide-prevention"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sde.ok.gov/school-safety-and-security-professional-micro-credential" TargetMode="External"/><Relationship Id="rId2" Type="http://schemas.openxmlformats.org/officeDocument/2006/relationships/hyperlink" Target="https://sde.ok.gov/ok-cares-bta" TargetMode="External"/><Relationship Id="rId1" Type="http://schemas.openxmlformats.org/officeDocument/2006/relationships/slideLayout" Target="../slideLayouts/slideLayout2.xml"/><Relationship Id="rId4" Type="http://schemas.openxmlformats.org/officeDocument/2006/relationships/hyperlink" Target="https://www.ravemobilesafety.com/oklahoma-school-panic-button" TargetMode="Externa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3" Type="http://schemas.openxmlformats.org/officeDocument/2006/relationships/hyperlink" Target="https://www.ivatcenters.org/summits" TargetMode="External"/><Relationship Id="rId2" Type="http://schemas.openxmlformats.org/officeDocument/2006/relationships/hyperlink" Target="https://sde.ok.gov/professional-development-directory"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s://osdeconnect.ok.gov/login/"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sde.ok.gov/sites/default/files/DistanceLearningGuidanceforSpecialEducation.pdf" TargetMode="External"/><Relationship Id="rId2" Type="http://schemas.openxmlformats.org/officeDocument/2006/relationships/hyperlink" Target="https://sde.ok.gov/special-education" TargetMode="External"/><Relationship Id="rId1" Type="http://schemas.openxmlformats.org/officeDocument/2006/relationships/slideLayout" Target="../slideLayouts/slideLayout2.xml"/><Relationship Id="rId4" Type="http://schemas.openxmlformats.org/officeDocument/2006/relationships/hyperlink" Target="https://sde.ok.gov/sites/default/files/IDEA%20FAQ%20Special%20Education%20COVID.pdf" TargetMode="External"/></Relationships>
</file>

<file path=ppt/slides/_rels/slide60.xml.rels><?xml version="1.0" encoding="UTF-8" standalone="yes"?>
<Relationships xmlns="http://schemas.openxmlformats.org/package/2006/relationships"><Relationship Id="rId2" Type="http://schemas.openxmlformats.org/officeDocument/2006/relationships/hyperlink" Target="http://engage.ok.gov/"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s://osdeconnect.ok.gov/login/"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mailto:Jenae.Tindell@sde.ok.gov"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sde.ok.gov/sites/default/files/Return%20to%20Learn%20Oklahoma.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640797B4-4414-534A-A4A6-659B35516D4F}"/>
              </a:ext>
            </a:extLst>
          </p:cNvPr>
          <p:cNvSpPr>
            <a:spLocks noGrp="1"/>
          </p:cNvSpPr>
          <p:nvPr>
            <p:ph type="ctrTitle"/>
          </p:nvPr>
        </p:nvSpPr>
        <p:spPr/>
        <p:txBody>
          <a:bodyPr/>
          <a:lstStyle/>
          <a:p>
            <a:r>
              <a:rPr lang="en-US" dirty="0" smtClean="0"/>
              <a:t>IDEA Part B</a:t>
            </a:r>
            <a:br>
              <a:rPr lang="en-US" dirty="0" smtClean="0"/>
            </a:br>
            <a:r>
              <a:rPr lang="en-US" dirty="0" smtClean="0"/>
              <a:t>State Advisory Panel</a:t>
            </a:r>
            <a:endParaRPr lang="en-US" dirty="0"/>
          </a:p>
        </p:txBody>
      </p:sp>
      <p:sp>
        <p:nvSpPr>
          <p:cNvPr id="17" name="Subtitle 16">
            <a:extLst>
              <a:ext uri="{FF2B5EF4-FFF2-40B4-BE49-F238E27FC236}">
                <a16:creationId xmlns:a16="http://schemas.microsoft.com/office/drawing/2014/main" id="{9A7AD821-C802-3048-AE06-8443FBE67764}"/>
              </a:ext>
            </a:extLst>
          </p:cNvPr>
          <p:cNvSpPr>
            <a:spLocks noGrp="1"/>
          </p:cNvSpPr>
          <p:nvPr>
            <p:ph type="subTitle" idx="1"/>
          </p:nvPr>
        </p:nvSpPr>
        <p:spPr/>
        <p:txBody>
          <a:bodyPr/>
          <a:lstStyle/>
          <a:p>
            <a:r>
              <a:rPr lang="en-US" dirty="0" smtClean="0"/>
              <a:t>June 11, 2020</a:t>
            </a:r>
            <a:endParaRPr lang="en-US" dirty="0"/>
          </a:p>
        </p:txBody>
      </p:sp>
    </p:spTree>
    <p:extLst>
      <p:ext uri="{BB962C8B-B14F-4D97-AF65-F5344CB8AC3E}">
        <p14:creationId xmlns:p14="http://schemas.microsoft.com/office/powerpoint/2010/main" val="1807286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Addressing Racism</a:t>
            </a:r>
            <a:endParaRPr lang="en-US" dirty="0"/>
          </a:p>
        </p:txBody>
      </p:sp>
      <p:sp>
        <p:nvSpPr>
          <p:cNvPr id="3" name="Content Placeholder 2"/>
          <p:cNvSpPr>
            <a:spLocks noGrp="1"/>
          </p:cNvSpPr>
          <p:nvPr>
            <p:ph idx="1"/>
          </p:nvPr>
        </p:nvSpPr>
        <p:spPr/>
        <p:txBody>
          <a:bodyPr/>
          <a:lstStyle/>
          <a:p>
            <a:r>
              <a:rPr lang="en-US" dirty="0" smtClean="0"/>
              <a:t>Student Learning and Achievement Team</a:t>
            </a:r>
          </a:p>
          <a:p>
            <a:pPr lvl="1"/>
            <a:r>
              <a:rPr lang="en-US" dirty="0" smtClean="0"/>
              <a:t>ELL, SPED, Assessment, Curriculum and Instruction</a:t>
            </a:r>
          </a:p>
          <a:p>
            <a:r>
              <a:rPr lang="en-US" dirty="0" smtClean="0"/>
              <a:t>Gathering Data</a:t>
            </a:r>
          </a:p>
          <a:p>
            <a:r>
              <a:rPr lang="en-US" dirty="0" smtClean="0"/>
              <a:t>Assessing Current Initiatives and Activities</a:t>
            </a:r>
          </a:p>
          <a:p>
            <a:r>
              <a:rPr lang="en-US" dirty="0" smtClean="0"/>
              <a:t>Developing Strategies and New Initiatives and Activities  </a:t>
            </a:r>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10</a:t>
            </a:fld>
            <a:endParaRPr lang="en-US" dirty="0"/>
          </a:p>
        </p:txBody>
      </p:sp>
    </p:spTree>
    <p:extLst>
      <p:ext uri="{BB962C8B-B14F-4D97-AF65-F5344CB8AC3E}">
        <p14:creationId xmlns:p14="http://schemas.microsoft.com/office/powerpoint/2010/main" val="2714976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Addressing Racism Data </a:t>
            </a:r>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11</a:t>
            </a:fld>
            <a:endParaRPr lang="en-US" dirty="0"/>
          </a:p>
        </p:txBody>
      </p:sp>
      <p:graphicFrame>
        <p:nvGraphicFramePr>
          <p:cNvPr id="6" name="Content Placeholder 5"/>
          <p:cNvGraphicFramePr>
            <a:graphicFrameLocks noGrp="1"/>
          </p:cNvGraphicFramePr>
          <p:nvPr>
            <p:ph idx="1"/>
            <p:extLst/>
          </p:nvPr>
        </p:nvGraphicFramePr>
        <p:xfrm>
          <a:off x="293688" y="1825625"/>
          <a:ext cx="1160462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00063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Addressing Racism Data - 2</a:t>
            </a:r>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12</a:t>
            </a:fld>
            <a:endParaRPr lang="en-US" dirty="0"/>
          </a:p>
        </p:txBody>
      </p:sp>
      <p:pic>
        <p:nvPicPr>
          <p:cNvPr id="6" name="Picture 5" descr="C:\Users\213932\AppData\Local\Microsoft\Windows\INetCache\Content.MSO\72740F89.tmp"/>
          <p:cNvPicPr/>
          <p:nvPr/>
        </p:nvPicPr>
        <p:blipFill>
          <a:blip r:embed="rId2">
            <a:extLst>
              <a:ext uri="{28A0092B-C50C-407E-A947-70E740481C1C}">
                <a14:useLocalDpi xmlns:a14="http://schemas.microsoft.com/office/drawing/2010/main" val="0"/>
              </a:ext>
            </a:extLst>
          </a:blip>
          <a:srcRect/>
          <a:stretch>
            <a:fillRect/>
          </a:stretch>
        </p:blipFill>
        <p:spPr bwMode="auto">
          <a:xfrm>
            <a:off x="294199" y="1825625"/>
            <a:ext cx="11080142" cy="3899314"/>
          </a:xfrm>
          <a:prstGeom prst="rect">
            <a:avLst/>
          </a:prstGeom>
          <a:noFill/>
          <a:ln>
            <a:noFill/>
          </a:ln>
        </p:spPr>
      </p:pic>
      <p:sp>
        <p:nvSpPr>
          <p:cNvPr id="7" name="TextBox 6"/>
          <p:cNvSpPr txBox="1"/>
          <p:nvPr/>
        </p:nvSpPr>
        <p:spPr>
          <a:xfrm>
            <a:off x="516468" y="5820355"/>
            <a:ext cx="6945831" cy="369332"/>
          </a:xfrm>
          <a:prstGeom prst="rect">
            <a:avLst/>
          </a:prstGeom>
          <a:noFill/>
        </p:spPr>
        <p:txBody>
          <a:bodyPr wrap="square" rtlCol="0">
            <a:spAutoFit/>
          </a:bodyPr>
          <a:lstStyle/>
          <a:p>
            <a:r>
              <a:rPr lang="en-US" dirty="0" smtClean="0"/>
              <a:t>Shortened Day</a:t>
            </a:r>
            <a:endParaRPr lang="en-US" dirty="0"/>
          </a:p>
        </p:txBody>
      </p:sp>
    </p:spTree>
    <p:extLst>
      <p:ext uri="{BB962C8B-B14F-4D97-AF65-F5344CB8AC3E}">
        <p14:creationId xmlns:p14="http://schemas.microsoft.com/office/powerpoint/2010/main" val="486059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640797B4-4414-534A-A4A6-659B35516D4F}"/>
              </a:ext>
            </a:extLst>
          </p:cNvPr>
          <p:cNvSpPr>
            <a:spLocks noGrp="1"/>
          </p:cNvSpPr>
          <p:nvPr>
            <p:ph type="ctrTitle"/>
          </p:nvPr>
        </p:nvSpPr>
        <p:spPr/>
        <p:txBody>
          <a:bodyPr>
            <a:normAutofit/>
          </a:bodyPr>
          <a:lstStyle/>
          <a:p>
            <a:r>
              <a:rPr lang="en-US" dirty="0" smtClean="0"/>
              <a:t>Effects of Discipline on Student Outcomes</a:t>
            </a:r>
            <a:endParaRPr lang="en-US" dirty="0"/>
          </a:p>
        </p:txBody>
      </p:sp>
      <p:sp>
        <p:nvSpPr>
          <p:cNvPr id="17" name="Subtitle 16">
            <a:extLst>
              <a:ext uri="{FF2B5EF4-FFF2-40B4-BE49-F238E27FC236}">
                <a16:creationId xmlns:a16="http://schemas.microsoft.com/office/drawing/2014/main" id="{9A7AD821-C802-3048-AE06-8443FBE67764}"/>
              </a:ext>
            </a:extLst>
          </p:cNvPr>
          <p:cNvSpPr>
            <a:spLocks noGrp="1"/>
          </p:cNvSpPr>
          <p:nvPr>
            <p:ph type="subTitle" idx="1"/>
          </p:nvPr>
        </p:nvSpPr>
        <p:spPr/>
        <p:txBody>
          <a:bodyPr/>
          <a:lstStyle/>
          <a:p>
            <a:r>
              <a:rPr lang="en-US" dirty="0" smtClean="0"/>
              <a:t>OSDE-SES Data Team</a:t>
            </a:r>
            <a:endParaRPr lang="en-US" dirty="0"/>
          </a:p>
        </p:txBody>
      </p:sp>
    </p:spTree>
    <p:extLst>
      <p:ext uri="{BB962C8B-B14F-4D97-AF65-F5344CB8AC3E}">
        <p14:creationId xmlns:p14="http://schemas.microsoft.com/office/powerpoint/2010/main" val="2877406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DDF8-21E0-AC4C-B192-EC4B92EB6210}"/>
              </a:ext>
            </a:extLst>
          </p:cNvPr>
          <p:cNvSpPr>
            <a:spLocks noGrp="1"/>
          </p:cNvSpPr>
          <p:nvPr>
            <p:ph type="title"/>
          </p:nvPr>
        </p:nvSpPr>
        <p:spPr/>
        <p:txBody>
          <a:bodyPr/>
          <a:lstStyle/>
          <a:p>
            <a:r>
              <a:rPr lang="en-US" dirty="0" smtClean="0"/>
              <a:t>SPED Discipline</a:t>
            </a:r>
            <a:endParaRPr lang="en-US" dirty="0"/>
          </a:p>
        </p:txBody>
      </p:sp>
      <p:sp>
        <p:nvSpPr>
          <p:cNvPr id="3" name="Text Placeholder 2">
            <a:extLst>
              <a:ext uri="{FF2B5EF4-FFF2-40B4-BE49-F238E27FC236}">
                <a16:creationId xmlns:a16="http://schemas.microsoft.com/office/drawing/2014/main" id="{128C818F-8776-1840-A8C9-F6EBB0D7311A}"/>
              </a:ext>
            </a:extLst>
          </p:cNvPr>
          <p:cNvSpPr>
            <a:spLocks noGrp="1"/>
          </p:cNvSpPr>
          <p:nvPr>
            <p:ph type="body" idx="1"/>
          </p:nvPr>
        </p:nvSpPr>
        <p:spPr/>
        <p:txBody>
          <a:bodyPr vert="horz" lIns="91440" tIns="45720" rIns="91440" bIns="45720" rtlCol="0" anchor="t">
            <a:normAutofit/>
          </a:bodyPr>
          <a:lstStyle/>
          <a:p>
            <a:r>
              <a:rPr lang="en-US" dirty="0" smtClean="0"/>
              <a:t>Discipline Rates for SPED Students Moderated by Race</a:t>
            </a:r>
            <a:endParaRPr lang="en-US" dirty="0"/>
          </a:p>
        </p:txBody>
      </p:sp>
      <p:sp>
        <p:nvSpPr>
          <p:cNvPr id="4" name="Footer Placeholder 3">
            <a:extLst>
              <a:ext uri="{FF2B5EF4-FFF2-40B4-BE49-F238E27FC236}">
                <a16:creationId xmlns:a16="http://schemas.microsoft.com/office/drawing/2014/main" id="{1CC87788-702C-E14B-81CB-1D3DA606BAA9}"/>
              </a:ext>
            </a:extLst>
          </p:cNvPr>
          <p:cNvSpPr>
            <a:spLocks noGrp="1"/>
          </p:cNvSpPr>
          <p:nvPr>
            <p:ph type="ftr" sz="quarter" idx="11"/>
          </p:nvPr>
        </p:nvSpPr>
        <p:spPr/>
        <p:txBody>
          <a:bodyPr/>
          <a:lstStyle/>
          <a:p>
            <a:r>
              <a:rPr lang="en-US" dirty="0"/>
              <a:t>Effects of Discipline on Student Outcomes</a:t>
            </a:r>
          </a:p>
        </p:txBody>
      </p:sp>
      <p:sp>
        <p:nvSpPr>
          <p:cNvPr id="5" name="Slide Number Placeholder 4">
            <a:extLst>
              <a:ext uri="{FF2B5EF4-FFF2-40B4-BE49-F238E27FC236}">
                <a16:creationId xmlns:a16="http://schemas.microsoft.com/office/drawing/2014/main" id="{1334AB57-A7F9-D447-A48A-1DE753BF6933}"/>
              </a:ext>
            </a:extLst>
          </p:cNvPr>
          <p:cNvSpPr>
            <a:spLocks noGrp="1"/>
          </p:cNvSpPr>
          <p:nvPr>
            <p:ph type="sldNum" sz="quarter" idx="12"/>
          </p:nvPr>
        </p:nvSpPr>
        <p:spPr/>
        <p:txBody>
          <a:bodyPr/>
          <a:lstStyle/>
          <a:p>
            <a:fld id="{D5CA4161-6EC3-4748-B7F3-82EA64CE3DD4}" type="slidenum">
              <a:rPr lang="en-US" smtClean="0"/>
              <a:pPr/>
              <a:t>14</a:t>
            </a:fld>
            <a:endParaRPr lang="en-US" dirty="0"/>
          </a:p>
        </p:txBody>
      </p:sp>
    </p:spTree>
    <p:extLst>
      <p:ext uri="{BB962C8B-B14F-4D97-AF65-F5344CB8AC3E}">
        <p14:creationId xmlns:p14="http://schemas.microsoft.com/office/powerpoint/2010/main" val="2701150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Discipline on Student Outcomes</a:t>
            </a:r>
            <a:endParaRPr lang="en-US" dirty="0"/>
          </a:p>
        </p:txBody>
      </p:sp>
      <p:sp>
        <p:nvSpPr>
          <p:cNvPr id="3" name="Content Placeholder 2"/>
          <p:cNvSpPr>
            <a:spLocks noGrp="1"/>
          </p:cNvSpPr>
          <p:nvPr>
            <p:ph idx="1"/>
          </p:nvPr>
        </p:nvSpPr>
        <p:spPr/>
        <p:txBody>
          <a:bodyPr/>
          <a:lstStyle/>
          <a:p>
            <a:r>
              <a:rPr lang="en-US" dirty="0" smtClean="0"/>
              <a:t>Discipline is linked with negative Graduation, Dropout, and Assessment outcomes for students of all races</a:t>
            </a:r>
          </a:p>
          <a:p>
            <a:r>
              <a:rPr lang="en-US" dirty="0" smtClean="0"/>
              <a:t>Black students are disproportionately disciplined across the state</a:t>
            </a:r>
          </a:p>
          <a:p>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15</a:t>
            </a:fld>
            <a:endParaRPr lang="en-US" dirty="0"/>
          </a:p>
        </p:txBody>
      </p:sp>
    </p:spTree>
    <p:extLst>
      <p:ext uri="{BB962C8B-B14F-4D97-AF65-F5344CB8AC3E}">
        <p14:creationId xmlns:p14="http://schemas.microsoft.com/office/powerpoint/2010/main" val="285357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Ratios</a:t>
            </a:r>
            <a:endParaRPr lang="en-US" dirty="0"/>
          </a:p>
        </p:txBody>
      </p:sp>
      <p:sp>
        <p:nvSpPr>
          <p:cNvPr id="3" name="Content Placeholder 2"/>
          <p:cNvSpPr>
            <a:spLocks noGrp="1"/>
          </p:cNvSpPr>
          <p:nvPr>
            <p:ph idx="1"/>
          </p:nvPr>
        </p:nvSpPr>
        <p:spPr/>
        <p:txBody>
          <a:bodyPr/>
          <a:lstStyle/>
          <a:p>
            <a:r>
              <a:rPr lang="en-US" dirty="0" smtClean="0"/>
              <a:t>Likelihood that a student of one race will be disciplined compared to students of all other races</a:t>
            </a:r>
          </a:p>
          <a:p>
            <a:r>
              <a:rPr lang="en-US" dirty="0" smtClean="0"/>
              <a:t>Risk ratio of 1 means group of students are disciplined exactly as often as students in other races</a:t>
            </a:r>
          </a:p>
          <a:p>
            <a:r>
              <a:rPr lang="en-US" dirty="0" smtClean="0"/>
              <a:t>Risk ratios are calculated using district level data submitted directly from the LEA</a:t>
            </a:r>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16</a:t>
            </a:fld>
            <a:endParaRPr lang="en-US" dirty="0"/>
          </a:p>
        </p:txBody>
      </p:sp>
    </p:spTree>
    <p:extLst>
      <p:ext uri="{BB962C8B-B14F-4D97-AF65-F5344CB8AC3E}">
        <p14:creationId xmlns:p14="http://schemas.microsoft.com/office/powerpoint/2010/main" val="8360342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Disproportionality in SPED Discipline by Race</a:t>
            </a:r>
            <a:endParaRPr lang="en-US" dirty="0"/>
          </a:p>
        </p:txBody>
      </p:sp>
      <p:sp>
        <p:nvSpPr>
          <p:cNvPr id="3" name="Content Placeholder 2"/>
          <p:cNvSpPr>
            <a:spLocks noGrp="1"/>
          </p:cNvSpPr>
          <p:nvPr>
            <p:ph idx="1"/>
          </p:nvPr>
        </p:nvSpPr>
        <p:spPr/>
        <p:txBody>
          <a:bodyPr/>
          <a:lstStyle/>
          <a:p>
            <a:r>
              <a:rPr lang="en-US" dirty="0" smtClean="0"/>
              <a:t>Black SPED students are 2.65 more likely than SPED students of other races to have a discipline removal of any type, and more than 4 times more likely to have a discipline removal than White SPED students</a:t>
            </a:r>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17</a:t>
            </a:fld>
            <a:endParaRPr lang="en-US" dirty="0"/>
          </a:p>
        </p:txBody>
      </p:sp>
    </p:spTree>
    <p:extLst>
      <p:ext uri="{BB962C8B-B14F-4D97-AF65-F5344CB8AC3E}">
        <p14:creationId xmlns:p14="http://schemas.microsoft.com/office/powerpoint/2010/main" val="434480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2FBBC-D046-4B42-A85E-249DD6E63EFA}"/>
              </a:ext>
            </a:extLst>
          </p:cNvPr>
          <p:cNvSpPr>
            <a:spLocks noGrp="1"/>
          </p:cNvSpPr>
          <p:nvPr>
            <p:ph type="title"/>
          </p:nvPr>
        </p:nvSpPr>
        <p:spPr/>
        <p:txBody>
          <a:bodyPr/>
          <a:lstStyle/>
          <a:p>
            <a:r>
              <a:rPr lang="en-US" dirty="0"/>
              <a:t>Disproportionality in SPED Discipline by Race</a:t>
            </a:r>
          </a:p>
        </p:txBody>
      </p:sp>
      <p:graphicFrame>
        <p:nvGraphicFramePr>
          <p:cNvPr id="6" name="Content Placeholder 5"/>
          <p:cNvGraphicFramePr>
            <a:graphicFrameLocks noGrp="1"/>
          </p:cNvGraphicFramePr>
          <p:nvPr>
            <p:ph idx="1"/>
            <p:extLst/>
          </p:nvPr>
        </p:nvGraphicFramePr>
        <p:xfrm>
          <a:off x="293688" y="1825625"/>
          <a:ext cx="11604625"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7" name="Footer Placeholder 3"/>
          <p:cNvSpPr>
            <a:spLocks noGrp="1"/>
          </p:cNvSpPr>
          <p:nvPr>
            <p:ph type="ftr" sz="quarter" idx="11"/>
          </p:nvPr>
        </p:nvSpPr>
        <p:spPr>
          <a:xfrm>
            <a:off x="519546" y="6363318"/>
            <a:ext cx="6085072" cy="365125"/>
          </a:xfrm>
        </p:spPr>
        <p:txBody>
          <a:bodyPr/>
          <a:lstStyle/>
          <a:p>
            <a:r>
              <a:rPr lang="en-US" dirty="0"/>
              <a:t>Effects of Discipline on Student Outcomes</a:t>
            </a:r>
          </a:p>
        </p:txBody>
      </p:sp>
      <p:sp>
        <p:nvSpPr>
          <p:cNvPr id="8" name="Slide Number Placeholder 4"/>
          <p:cNvSpPr>
            <a:spLocks noGrp="1"/>
          </p:cNvSpPr>
          <p:nvPr>
            <p:ph type="sldNum" sz="quarter" idx="12"/>
          </p:nvPr>
        </p:nvSpPr>
        <p:spPr>
          <a:xfrm>
            <a:off x="0" y="6363318"/>
            <a:ext cx="516468" cy="365125"/>
          </a:xfrm>
        </p:spPr>
        <p:txBody>
          <a:bodyPr/>
          <a:lstStyle/>
          <a:p>
            <a:fld id="{D5CA4161-6EC3-4748-B7F3-82EA64CE3DD4}" type="slidenum">
              <a:rPr lang="en-US" smtClean="0"/>
              <a:pPr/>
              <a:t>18</a:t>
            </a:fld>
            <a:endParaRPr lang="en-US" dirty="0"/>
          </a:p>
        </p:txBody>
      </p:sp>
    </p:spTree>
    <p:extLst>
      <p:ext uri="{BB962C8B-B14F-4D97-AF65-F5344CB8AC3E}">
        <p14:creationId xmlns:p14="http://schemas.microsoft.com/office/powerpoint/2010/main" val="715496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DDF8-21E0-AC4C-B192-EC4B92EB6210}"/>
              </a:ext>
            </a:extLst>
          </p:cNvPr>
          <p:cNvSpPr>
            <a:spLocks noGrp="1"/>
          </p:cNvSpPr>
          <p:nvPr>
            <p:ph type="title"/>
          </p:nvPr>
        </p:nvSpPr>
        <p:spPr/>
        <p:txBody>
          <a:bodyPr/>
          <a:lstStyle/>
          <a:p>
            <a:r>
              <a:rPr lang="en-US" dirty="0" smtClean="0"/>
              <a:t>Impact of Discipline on Assessment </a:t>
            </a:r>
            <a:endParaRPr lang="en-US" dirty="0"/>
          </a:p>
        </p:txBody>
      </p:sp>
      <p:sp>
        <p:nvSpPr>
          <p:cNvPr id="3" name="Text Placeholder 2">
            <a:extLst>
              <a:ext uri="{FF2B5EF4-FFF2-40B4-BE49-F238E27FC236}">
                <a16:creationId xmlns:a16="http://schemas.microsoft.com/office/drawing/2014/main" id="{128C818F-8776-1840-A8C9-F6EBB0D7311A}"/>
              </a:ext>
            </a:extLst>
          </p:cNvPr>
          <p:cNvSpPr>
            <a:spLocks noGrp="1"/>
          </p:cNvSpPr>
          <p:nvPr>
            <p:ph type="body" idx="1"/>
          </p:nvPr>
        </p:nvSpPr>
        <p:spPr/>
        <p:txBody>
          <a:bodyPr vert="horz" lIns="91440" tIns="45720" rIns="91440" bIns="45720" rtlCol="0" anchor="t">
            <a:normAutofit/>
          </a:bodyPr>
          <a:lstStyle/>
          <a:p>
            <a:r>
              <a:rPr lang="en-US" dirty="0" smtClean="0"/>
              <a:t>Assessment Outcomes Moderated by Discipline</a:t>
            </a:r>
            <a:endParaRPr lang="en-US" dirty="0"/>
          </a:p>
        </p:txBody>
      </p:sp>
      <p:sp>
        <p:nvSpPr>
          <p:cNvPr id="4" name="Footer Placeholder 3">
            <a:extLst>
              <a:ext uri="{FF2B5EF4-FFF2-40B4-BE49-F238E27FC236}">
                <a16:creationId xmlns:a16="http://schemas.microsoft.com/office/drawing/2014/main" id="{1CC87788-702C-E14B-81CB-1D3DA606BAA9}"/>
              </a:ext>
            </a:extLst>
          </p:cNvPr>
          <p:cNvSpPr>
            <a:spLocks noGrp="1"/>
          </p:cNvSpPr>
          <p:nvPr>
            <p:ph type="ftr" sz="quarter" idx="11"/>
          </p:nvPr>
        </p:nvSpPr>
        <p:spPr/>
        <p:txBody>
          <a:bodyPr/>
          <a:lstStyle/>
          <a:p>
            <a:r>
              <a:rPr lang="en-US" dirty="0"/>
              <a:t>Effects of Discipline on Student Outcomes</a:t>
            </a:r>
          </a:p>
        </p:txBody>
      </p:sp>
      <p:sp>
        <p:nvSpPr>
          <p:cNvPr id="5" name="Slide Number Placeholder 4">
            <a:extLst>
              <a:ext uri="{FF2B5EF4-FFF2-40B4-BE49-F238E27FC236}">
                <a16:creationId xmlns:a16="http://schemas.microsoft.com/office/drawing/2014/main" id="{1334AB57-A7F9-D447-A48A-1DE753BF6933}"/>
              </a:ext>
            </a:extLst>
          </p:cNvPr>
          <p:cNvSpPr>
            <a:spLocks noGrp="1"/>
          </p:cNvSpPr>
          <p:nvPr>
            <p:ph type="sldNum" sz="quarter" idx="12"/>
          </p:nvPr>
        </p:nvSpPr>
        <p:spPr/>
        <p:txBody>
          <a:bodyPr/>
          <a:lstStyle/>
          <a:p>
            <a:fld id="{D5CA4161-6EC3-4748-B7F3-82EA64CE3DD4}" type="slidenum">
              <a:rPr lang="en-US" smtClean="0"/>
              <a:pPr/>
              <a:t>19</a:t>
            </a:fld>
            <a:endParaRPr lang="en-US" dirty="0"/>
          </a:p>
        </p:txBody>
      </p:sp>
    </p:spTree>
    <p:extLst>
      <p:ext uri="{BB962C8B-B14F-4D97-AF65-F5344CB8AC3E}">
        <p14:creationId xmlns:p14="http://schemas.microsoft.com/office/powerpoint/2010/main" val="3396512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294199" y="1351722"/>
            <a:ext cx="11603603" cy="4913906"/>
          </a:xfrm>
        </p:spPr>
        <p:txBody>
          <a:bodyPr>
            <a:normAutofit fontScale="70000" lnSpcReduction="20000"/>
          </a:bodyPr>
          <a:lstStyle/>
          <a:p>
            <a:pPr marL="0" indent="0">
              <a:buNone/>
            </a:pPr>
            <a:r>
              <a:rPr lang="en-US" dirty="0" smtClean="0"/>
              <a:t>A</a:t>
            </a:r>
            <a:r>
              <a:rPr lang="en-US" dirty="0"/>
              <a:t>. Welcome – Bonnie McBride </a:t>
            </a:r>
          </a:p>
          <a:p>
            <a:pPr marL="0" indent="0">
              <a:buNone/>
            </a:pPr>
            <a:r>
              <a:rPr lang="en-US" dirty="0"/>
              <a:t>B. Introduction – Using ZOOM chat and breakout rooms for small group discussion </a:t>
            </a:r>
          </a:p>
          <a:p>
            <a:pPr marL="0" indent="0">
              <a:buNone/>
            </a:pPr>
            <a:r>
              <a:rPr lang="en-US" dirty="0"/>
              <a:t>C. OSDE Updates – Todd Loftin </a:t>
            </a:r>
          </a:p>
          <a:p>
            <a:pPr marL="0" indent="0">
              <a:buNone/>
            </a:pPr>
            <a:r>
              <a:rPr lang="en-US" dirty="0" smtClean="0"/>
              <a:t>Break </a:t>
            </a:r>
            <a:endParaRPr lang="en-US" dirty="0"/>
          </a:p>
          <a:p>
            <a:pPr marL="0" indent="0">
              <a:buNone/>
            </a:pPr>
            <a:r>
              <a:rPr lang="en-US" dirty="0" smtClean="0"/>
              <a:t>D</a:t>
            </a:r>
            <a:r>
              <a:rPr lang="en-US" dirty="0"/>
              <a:t>. Feedback on Distance Learning and COVID-19 </a:t>
            </a:r>
            <a:r>
              <a:rPr lang="en-US" dirty="0" smtClean="0"/>
              <a:t>Efforts</a:t>
            </a:r>
          </a:p>
          <a:p>
            <a:pPr marL="0" indent="0">
              <a:buNone/>
            </a:pPr>
            <a:r>
              <a:rPr lang="en-US" dirty="0" smtClean="0"/>
              <a:t>E</a:t>
            </a:r>
            <a:r>
              <a:rPr lang="en-US" dirty="0"/>
              <a:t>. Recommendations for OSDE – General and COVID-19 Specific </a:t>
            </a:r>
            <a:endParaRPr lang="en-US" dirty="0" smtClean="0"/>
          </a:p>
          <a:p>
            <a:pPr marL="457200" lvl="1" indent="0">
              <a:buNone/>
            </a:pPr>
            <a:r>
              <a:rPr lang="en-US" dirty="0"/>
              <a:t>	</a:t>
            </a:r>
            <a:r>
              <a:rPr lang="en-US" dirty="0" smtClean="0"/>
              <a:t>a</a:t>
            </a:r>
            <a:r>
              <a:rPr lang="en-US" dirty="0"/>
              <a:t>. Small Group Breakout Sessions focused on three topics </a:t>
            </a:r>
            <a:endParaRPr lang="en-US" dirty="0" smtClean="0"/>
          </a:p>
          <a:p>
            <a:pPr marL="1371600" lvl="3" indent="0">
              <a:buNone/>
            </a:pPr>
            <a:r>
              <a:rPr lang="en-US" dirty="0" err="1" smtClean="0"/>
              <a:t>i</a:t>
            </a:r>
            <a:r>
              <a:rPr lang="en-US" dirty="0"/>
              <a:t>. Teacher Retention and Recruitment </a:t>
            </a:r>
          </a:p>
          <a:p>
            <a:pPr marL="1371600" lvl="3" indent="0">
              <a:buNone/>
            </a:pPr>
            <a:r>
              <a:rPr lang="en-US" dirty="0"/>
              <a:t>ii. Behavior </a:t>
            </a:r>
          </a:p>
          <a:p>
            <a:pPr marL="1371600" lvl="3" indent="0">
              <a:buNone/>
            </a:pPr>
            <a:r>
              <a:rPr lang="en-US" dirty="0"/>
              <a:t>iii. Trauma Informed Schools </a:t>
            </a:r>
            <a:endParaRPr lang="en-US" dirty="0" smtClean="0"/>
          </a:p>
          <a:p>
            <a:pPr marL="0" indent="0">
              <a:buNone/>
            </a:pPr>
            <a:r>
              <a:rPr lang="en-US" dirty="0" smtClean="0"/>
              <a:t>F. Survey</a:t>
            </a:r>
          </a:p>
          <a:p>
            <a:pPr marL="0" indent="0">
              <a:buNone/>
            </a:pPr>
            <a:r>
              <a:rPr lang="en-US" dirty="0" smtClean="0"/>
              <a:t>G</a:t>
            </a:r>
            <a:r>
              <a:rPr lang="en-US" dirty="0"/>
              <a:t>. Public Comment </a:t>
            </a:r>
            <a:endParaRPr lang="en-US" dirty="0" smtClean="0"/>
          </a:p>
          <a:p>
            <a:pPr marL="0" indent="0">
              <a:buNone/>
            </a:pPr>
            <a:r>
              <a:rPr lang="en-US" dirty="0" smtClean="0"/>
              <a:t>H</a:t>
            </a:r>
            <a:r>
              <a:rPr lang="en-US" dirty="0"/>
              <a:t>. Next Meeting and Orientation </a:t>
            </a:r>
          </a:p>
        </p:txBody>
      </p:sp>
      <p:sp>
        <p:nvSpPr>
          <p:cNvPr id="4" name="Footer Placeholder 3">
            <a:extLst>
              <a:ext uri="{FF2B5EF4-FFF2-40B4-BE49-F238E27FC236}">
                <a16:creationId xmlns:a16="http://schemas.microsoft.com/office/drawing/2014/main" id="{1CC87788-702C-E14B-81CB-1D3DA606BAA9}"/>
              </a:ext>
            </a:extLst>
          </p:cNvPr>
          <p:cNvSpPr>
            <a:spLocks noGrp="1"/>
          </p:cNvSpPr>
          <p:nvPr>
            <p:ph type="ftr" sz="quarter" idx="11"/>
          </p:nvPr>
        </p:nvSpPr>
        <p:spPr/>
        <p:txBody>
          <a:bodyPr/>
          <a:lstStyle/>
          <a:p>
            <a:r>
              <a:rPr lang="en-US" dirty="0"/>
              <a:t>IDEA B State Advisory Panel Meeting </a:t>
            </a:r>
            <a:r>
              <a:rPr lang="en-US" dirty="0" smtClean="0"/>
              <a:t>6/11/20</a:t>
            </a:r>
            <a:endParaRPr lang="en-US" dirty="0"/>
          </a:p>
        </p:txBody>
      </p:sp>
      <p:sp>
        <p:nvSpPr>
          <p:cNvPr id="5" name="Slide Number Placeholder 4">
            <a:extLst>
              <a:ext uri="{FF2B5EF4-FFF2-40B4-BE49-F238E27FC236}">
                <a16:creationId xmlns:a16="http://schemas.microsoft.com/office/drawing/2014/main" id="{1334AB57-A7F9-D447-A48A-1DE753BF6933}"/>
              </a:ext>
            </a:extLst>
          </p:cNvPr>
          <p:cNvSpPr>
            <a:spLocks noGrp="1"/>
          </p:cNvSpPr>
          <p:nvPr>
            <p:ph type="sldNum" sz="quarter" idx="12"/>
          </p:nvPr>
        </p:nvSpPr>
        <p:spPr/>
        <p:txBody>
          <a:bodyPr/>
          <a:lstStyle/>
          <a:p>
            <a:fld id="{D5CA4161-6EC3-4748-B7F3-82EA64CE3DD4}" type="slidenum">
              <a:rPr lang="en-US" smtClean="0"/>
              <a:pPr/>
              <a:t>2</a:t>
            </a:fld>
            <a:endParaRPr lang="en-US" dirty="0"/>
          </a:p>
        </p:txBody>
      </p:sp>
    </p:spTree>
    <p:extLst>
      <p:ext uri="{BB962C8B-B14F-4D97-AF65-F5344CB8AC3E}">
        <p14:creationId xmlns:p14="http://schemas.microsoft.com/office/powerpoint/2010/main" val="9363201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Proficiency and Discipline Removals</a:t>
            </a:r>
            <a:endParaRPr lang="en-US" dirty="0"/>
          </a:p>
        </p:txBody>
      </p:sp>
      <p:sp>
        <p:nvSpPr>
          <p:cNvPr id="3" name="Content Placeholder 2"/>
          <p:cNvSpPr>
            <a:spLocks noGrp="1"/>
          </p:cNvSpPr>
          <p:nvPr>
            <p:ph idx="1"/>
          </p:nvPr>
        </p:nvSpPr>
        <p:spPr/>
        <p:txBody>
          <a:bodyPr/>
          <a:lstStyle/>
          <a:p>
            <a:r>
              <a:rPr lang="en-US" dirty="0" smtClean="0"/>
              <a:t>Significant differences in the percentage of proficient/advanced SPED students on state assessment were found based on if the SPED student had at least one removal during the 18-19 school year</a:t>
            </a:r>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20</a:t>
            </a:fld>
            <a:endParaRPr lang="en-US" dirty="0"/>
          </a:p>
        </p:txBody>
      </p:sp>
    </p:spTree>
    <p:extLst>
      <p:ext uri="{BB962C8B-B14F-4D97-AF65-F5344CB8AC3E}">
        <p14:creationId xmlns:p14="http://schemas.microsoft.com/office/powerpoint/2010/main" val="327604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Percentage of Proficient SPED Participants, Math</a:t>
            </a:r>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21</a:t>
            </a:fld>
            <a:endParaRPr lang="en-US" dirty="0"/>
          </a:p>
        </p:txBody>
      </p:sp>
      <p:graphicFrame>
        <p:nvGraphicFramePr>
          <p:cNvPr id="6" name="Content Placeholder 5"/>
          <p:cNvGraphicFramePr>
            <a:graphicFrameLocks noGrp="1"/>
          </p:cNvGraphicFramePr>
          <p:nvPr>
            <p:ph idx="1"/>
            <p:extLst/>
          </p:nvPr>
        </p:nvGraphicFramePr>
        <p:xfrm>
          <a:off x="293688" y="1825625"/>
          <a:ext cx="1160462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142090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Percentage of Proficient SPED Participants, Math</a:t>
            </a:r>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22</a:t>
            </a:fld>
            <a:endParaRPr lang="en-US" dirty="0"/>
          </a:p>
        </p:txBody>
      </p:sp>
      <p:graphicFrame>
        <p:nvGraphicFramePr>
          <p:cNvPr id="6" name="Content Placeholder 5"/>
          <p:cNvGraphicFramePr>
            <a:graphicFrameLocks noGrp="1"/>
          </p:cNvGraphicFramePr>
          <p:nvPr>
            <p:ph idx="1"/>
            <p:extLst/>
          </p:nvPr>
        </p:nvGraphicFramePr>
        <p:xfrm>
          <a:off x="293688" y="1825625"/>
          <a:ext cx="1160462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857851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Proficiency and Discipline </a:t>
            </a:r>
            <a:r>
              <a:rPr lang="en-US" dirty="0" smtClean="0"/>
              <a:t>Removals by Race</a:t>
            </a:r>
            <a:endParaRPr lang="en-US" dirty="0"/>
          </a:p>
        </p:txBody>
      </p:sp>
      <p:sp>
        <p:nvSpPr>
          <p:cNvPr id="3" name="Content Placeholder 2"/>
          <p:cNvSpPr>
            <a:spLocks noGrp="1"/>
          </p:cNvSpPr>
          <p:nvPr>
            <p:ph idx="1"/>
          </p:nvPr>
        </p:nvSpPr>
        <p:spPr/>
        <p:txBody>
          <a:bodyPr/>
          <a:lstStyle/>
          <a:p>
            <a:r>
              <a:rPr lang="en-US" dirty="0"/>
              <a:t>Significant differences in the percentage of proficient/advanced SPED students on state assessment were found based on if the SPED student had at least one removal during the 18-19 school </a:t>
            </a:r>
            <a:r>
              <a:rPr lang="en-US" dirty="0" smtClean="0"/>
              <a:t>year, across nearly all races</a:t>
            </a:r>
            <a:endParaRPr lang="en-US" dirty="0"/>
          </a:p>
          <a:p>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23</a:t>
            </a:fld>
            <a:endParaRPr lang="en-US" dirty="0"/>
          </a:p>
        </p:txBody>
      </p:sp>
    </p:spTree>
    <p:extLst>
      <p:ext uri="{BB962C8B-B14F-4D97-AF65-F5344CB8AC3E}">
        <p14:creationId xmlns:p14="http://schemas.microsoft.com/office/powerpoint/2010/main" val="428160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Percentage of Proficient SPED Participants, </a:t>
            </a:r>
            <a:r>
              <a:rPr lang="en-US" dirty="0" smtClean="0"/>
              <a:t>Math, by Race</a:t>
            </a:r>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24</a:t>
            </a:fld>
            <a:endParaRPr lang="en-US" dirty="0"/>
          </a:p>
        </p:txBody>
      </p:sp>
      <p:graphicFrame>
        <p:nvGraphicFramePr>
          <p:cNvPr id="6" name="Content Placeholder 5"/>
          <p:cNvGraphicFramePr>
            <a:graphicFrameLocks noGrp="1"/>
          </p:cNvGraphicFramePr>
          <p:nvPr>
            <p:ph idx="1"/>
            <p:extLst/>
          </p:nvPr>
        </p:nvGraphicFramePr>
        <p:xfrm>
          <a:off x="293688" y="1825625"/>
          <a:ext cx="1160462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93084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Percentage of Proficient SPED Participants, </a:t>
            </a:r>
            <a:r>
              <a:rPr lang="en-US" dirty="0" smtClean="0"/>
              <a:t>Reading, </a:t>
            </a:r>
            <a:r>
              <a:rPr lang="en-US" dirty="0"/>
              <a:t>by Race</a:t>
            </a:r>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25</a:t>
            </a:fld>
            <a:endParaRPr lang="en-US" dirty="0"/>
          </a:p>
        </p:txBody>
      </p:sp>
      <p:graphicFrame>
        <p:nvGraphicFramePr>
          <p:cNvPr id="6" name="Content Placeholder 5"/>
          <p:cNvGraphicFramePr>
            <a:graphicFrameLocks noGrp="1"/>
          </p:cNvGraphicFramePr>
          <p:nvPr>
            <p:ph idx="1"/>
            <p:extLst/>
          </p:nvPr>
        </p:nvGraphicFramePr>
        <p:xfrm>
          <a:off x="293688" y="1825625"/>
          <a:ext cx="1160462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019995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DDF8-21E0-AC4C-B192-EC4B92EB6210}"/>
              </a:ext>
            </a:extLst>
          </p:cNvPr>
          <p:cNvSpPr>
            <a:spLocks noGrp="1"/>
          </p:cNvSpPr>
          <p:nvPr>
            <p:ph type="title"/>
          </p:nvPr>
        </p:nvSpPr>
        <p:spPr/>
        <p:txBody>
          <a:bodyPr/>
          <a:lstStyle/>
          <a:p>
            <a:r>
              <a:rPr lang="en-US" dirty="0" smtClean="0"/>
              <a:t>Impact of Discipline on Graduation</a:t>
            </a:r>
            <a:endParaRPr lang="en-US" dirty="0"/>
          </a:p>
        </p:txBody>
      </p:sp>
      <p:sp>
        <p:nvSpPr>
          <p:cNvPr id="3" name="Text Placeholder 2">
            <a:extLst>
              <a:ext uri="{FF2B5EF4-FFF2-40B4-BE49-F238E27FC236}">
                <a16:creationId xmlns:a16="http://schemas.microsoft.com/office/drawing/2014/main" id="{128C818F-8776-1840-A8C9-F6EBB0D7311A}"/>
              </a:ext>
            </a:extLst>
          </p:cNvPr>
          <p:cNvSpPr>
            <a:spLocks noGrp="1"/>
          </p:cNvSpPr>
          <p:nvPr>
            <p:ph type="body" idx="1"/>
          </p:nvPr>
        </p:nvSpPr>
        <p:spPr/>
        <p:txBody>
          <a:bodyPr vert="horz" lIns="91440" tIns="45720" rIns="91440" bIns="45720" rtlCol="0" anchor="t">
            <a:normAutofit/>
          </a:bodyPr>
          <a:lstStyle/>
          <a:p>
            <a:r>
              <a:rPr lang="en-US" dirty="0" smtClean="0"/>
              <a:t>Graduation Outcomes Moderated by Discipline</a:t>
            </a:r>
            <a:endParaRPr lang="en-US" dirty="0"/>
          </a:p>
        </p:txBody>
      </p:sp>
      <p:sp>
        <p:nvSpPr>
          <p:cNvPr id="4" name="Footer Placeholder 3">
            <a:extLst>
              <a:ext uri="{FF2B5EF4-FFF2-40B4-BE49-F238E27FC236}">
                <a16:creationId xmlns:a16="http://schemas.microsoft.com/office/drawing/2014/main" id="{1CC87788-702C-E14B-81CB-1D3DA606BAA9}"/>
              </a:ext>
            </a:extLst>
          </p:cNvPr>
          <p:cNvSpPr>
            <a:spLocks noGrp="1"/>
          </p:cNvSpPr>
          <p:nvPr>
            <p:ph type="ftr" sz="quarter" idx="11"/>
          </p:nvPr>
        </p:nvSpPr>
        <p:spPr/>
        <p:txBody>
          <a:bodyPr/>
          <a:lstStyle/>
          <a:p>
            <a:r>
              <a:rPr lang="en-US" dirty="0"/>
              <a:t>Effects of Discipline on Student Outcomes</a:t>
            </a:r>
          </a:p>
        </p:txBody>
      </p:sp>
      <p:sp>
        <p:nvSpPr>
          <p:cNvPr id="5" name="Slide Number Placeholder 4">
            <a:extLst>
              <a:ext uri="{FF2B5EF4-FFF2-40B4-BE49-F238E27FC236}">
                <a16:creationId xmlns:a16="http://schemas.microsoft.com/office/drawing/2014/main" id="{1334AB57-A7F9-D447-A48A-1DE753BF6933}"/>
              </a:ext>
            </a:extLst>
          </p:cNvPr>
          <p:cNvSpPr>
            <a:spLocks noGrp="1"/>
          </p:cNvSpPr>
          <p:nvPr>
            <p:ph type="sldNum" sz="quarter" idx="12"/>
          </p:nvPr>
        </p:nvSpPr>
        <p:spPr/>
        <p:txBody>
          <a:bodyPr/>
          <a:lstStyle/>
          <a:p>
            <a:fld id="{D5CA4161-6EC3-4748-B7F3-82EA64CE3DD4}" type="slidenum">
              <a:rPr lang="en-US" smtClean="0"/>
              <a:pPr/>
              <a:t>26</a:t>
            </a:fld>
            <a:endParaRPr lang="en-US" dirty="0"/>
          </a:p>
        </p:txBody>
      </p:sp>
    </p:spTree>
    <p:extLst>
      <p:ext uri="{BB962C8B-B14F-4D97-AF65-F5344CB8AC3E}">
        <p14:creationId xmlns:p14="http://schemas.microsoft.com/office/powerpoint/2010/main" val="12390446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Rate by Discipline</a:t>
            </a:r>
            <a:endParaRPr lang="en-US" dirty="0"/>
          </a:p>
        </p:txBody>
      </p:sp>
      <p:sp>
        <p:nvSpPr>
          <p:cNvPr id="3" name="Content Placeholder 2"/>
          <p:cNvSpPr>
            <a:spLocks noGrp="1"/>
          </p:cNvSpPr>
          <p:nvPr>
            <p:ph idx="1"/>
          </p:nvPr>
        </p:nvSpPr>
        <p:spPr/>
        <p:txBody>
          <a:bodyPr/>
          <a:lstStyle/>
          <a:p>
            <a:r>
              <a:rPr lang="en-US" dirty="0" smtClean="0"/>
              <a:t>Significant differences were found in the graduation rates of SPED students that had a discipline removal of any type vs. those that did not </a:t>
            </a:r>
            <a:endParaRPr lang="en-US" dirty="0"/>
          </a:p>
          <a:p>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27</a:t>
            </a:fld>
            <a:endParaRPr lang="en-US" dirty="0"/>
          </a:p>
        </p:txBody>
      </p:sp>
    </p:spTree>
    <p:extLst>
      <p:ext uri="{BB962C8B-B14F-4D97-AF65-F5344CB8AC3E}">
        <p14:creationId xmlns:p14="http://schemas.microsoft.com/office/powerpoint/2010/main" val="8255293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Rate and Discipline Removals</a:t>
            </a:r>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28</a:t>
            </a:fld>
            <a:endParaRPr lang="en-US" dirty="0"/>
          </a:p>
        </p:txBody>
      </p:sp>
      <p:graphicFrame>
        <p:nvGraphicFramePr>
          <p:cNvPr id="9" name="Content Placeholder 8"/>
          <p:cNvGraphicFramePr>
            <a:graphicFrameLocks noGrp="1"/>
          </p:cNvGraphicFramePr>
          <p:nvPr>
            <p:ph idx="1"/>
            <p:extLst/>
          </p:nvPr>
        </p:nvGraphicFramePr>
        <p:xfrm>
          <a:off x="293688" y="1825625"/>
          <a:ext cx="1160462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386240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Rate by Discipline by Race</a:t>
            </a:r>
            <a:endParaRPr lang="en-US" dirty="0"/>
          </a:p>
        </p:txBody>
      </p:sp>
      <p:sp>
        <p:nvSpPr>
          <p:cNvPr id="3" name="Content Placeholder 2"/>
          <p:cNvSpPr>
            <a:spLocks noGrp="1"/>
          </p:cNvSpPr>
          <p:nvPr>
            <p:ph idx="1"/>
          </p:nvPr>
        </p:nvSpPr>
        <p:spPr/>
        <p:txBody>
          <a:bodyPr/>
          <a:lstStyle/>
          <a:p>
            <a:r>
              <a:rPr lang="en-US" dirty="0" smtClean="0"/>
              <a:t>Significant differences were found in the graduation rates of SPED students that had a discipline removal of any type vs. those that did not across most races</a:t>
            </a:r>
            <a:endParaRPr lang="en-US" dirty="0"/>
          </a:p>
          <a:p>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29</a:t>
            </a:fld>
            <a:endParaRPr lang="en-US" dirty="0"/>
          </a:p>
        </p:txBody>
      </p:sp>
    </p:spTree>
    <p:extLst>
      <p:ext uri="{BB962C8B-B14F-4D97-AF65-F5344CB8AC3E}">
        <p14:creationId xmlns:p14="http://schemas.microsoft.com/office/powerpoint/2010/main" val="4184617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and Introduction</a:t>
            </a:r>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3</a:t>
            </a:fld>
            <a:endParaRPr lang="en-US" dirty="0"/>
          </a:p>
        </p:txBody>
      </p:sp>
    </p:spTree>
    <p:extLst>
      <p:ext uri="{BB962C8B-B14F-4D97-AF65-F5344CB8AC3E}">
        <p14:creationId xmlns:p14="http://schemas.microsoft.com/office/powerpoint/2010/main" val="11859606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Graduation Rate and Discipline </a:t>
            </a:r>
            <a:r>
              <a:rPr lang="en-US" dirty="0" smtClean="0"/>
              <a:t>Removals, by Race</a:t>
            </a:r>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30</a:t>
            </a:fld>
            <a:endParaRPr lang="en-US" dirty="0"/>
          </a:p>
        </p:txBody>
      </p:sp>
      <p:graphicFrame>
        <p:nvGraphicFramePr>
          <p:cNvPr id="6" name="Content Placeholder 5"/>
          <p:cNvGraphicFramePr>
            <a:graphicFrameLocks noGrp="1"/>
          </p:cNvGraphicFramePr>
          <p:nvPr>
            <p:ph idx="1"/>
            <p:extLst/>
          </p:nvPr>
        </p:nvGraphicFramePr>
        <p:xfrm>
          <a:off x="293688" y="1825625"/>
          <a:ext cx="1160462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453304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DDF8-21E0-AC4C-B192-EC4B92EB6210}"/>
              </a:ext>
            </a:extLst>
          </p:cNvPr>
          <p:cNvSpPr>
            <a:spLocks noGrp="1"/>
          </p:cNvSpPr>
          <p:nvPr>
            <p:ph type="title"/>
          </p:nvPr>
        </p:nvSpPr>
        <p:spPr/>
        <p:txBody>
          <a:bodyPr/>
          <a:lstStyle/>
          <a:p>
            <a:r>
              <a:rPr lang="en-US" dirty="0" smtClean="0"/>
              <a:t>Impact of Discipline on Dropout Rate</a:t>
            </a:r>
            <a:endParaRPr lang="en-US" dirty="0"/>
          </a:p>
        </p:txBody>
      </p:sp>
      <p:sp>
        <p:nvSpPr>
          <p:cNvPr id="3" name="Text Placeholder 2">
            <a:extLst>
              <a:ext uri="{FF2B5EF4-FFF2-40B4-BE49-F238E27FC236}">
                <a16:creationId xmlns:a16="http://schemas.microsoft.com/office/drawing/2014/main" id="{128C818F-8776-1840-A8C9-F6EBB0D7311A}"/>
              </a:ext>
            </a:extLst>
          </p:cNvPr>
          <p:cNvSpPr>
            <a:spLocks noGrp="1"/>
          </p:cNvSpPr>
          <p:nvPr>
            <p:ph type="body" idx="1"/>
          </p:nvPr>
        </p:nvSpPr>
        <p:spPr/>
        <p:txBody>
          <a:bodyPr vert="horz" lIns="91440" tIns="45720" rIns="91440" bIns="45720" rtlCol="0" anchor="t">
            <a:normAutofit/>
          </a:bodyPr>
          <a:lstStyle/>
          <a:p>
            <a:r>
              <a:rPr lang="en-US" dirty="0" smtClean="0"/>
              <a:t>Dropout Rate Moderated by Discipline</a:t>
            </a:r>
            <a:endParaRPr lang="en-US" dirty="0"/>
          </a:p>
        </p:txBody>
      </p:sp>
      <p:sp>
        <p:nvSpPr>
          <p:cNvPr id="4" name="Footer Placeholder 3">
            <a:extLst>
              <a:ext uri="{FF2B5EF4-FFF2-40B4-BE49-F238E27FC236}">
                <a16:creationId xmlns:a16="http://schemas.microsoft.com/office/drawing/2014/main" id="{1CC87788-702C-E14B-81CB-1D3DA606BAA9}"/>
              </a:ext>
            </a:extLst>
          </p:cNvPr>
          <p:cNvSpPr>
            <a:spLocks noGrp="1"/>
          </p:cNvSpPr>
          <p:nvPr>
            <p:ph type="ftr" sz="quarter" idx="11"/>
          </p:nvPr>
        </p:nvSpPr>
        <p:spPr/>
        <p:txBody>
          <a:bodyPr/>
          <a:lstStyle/>
          <a:p>
            <a:r>
              <a:rPr lang="en-US" dirty="0"/>
              <a:t>Effects of Discipline on Student Outcomes</a:t>
            </a:r>
          </a:p>
        </p:txBody>
      </p:sp>
      <p:sp>
        <p:nvSpPr>
          <p:cNvPr id="5" name="Slide Number Placeholder 4">
            <a:extLst>
              <a:ext uri="{FF2B5EF4-FFF2-40B4-BE49-F238E27FC236}">
                <a16:creationId xmlns:a16="http://schemas.microsoft.com/office/drawing/2014/main" id="{1334AB57-A7F9-D447-A48A-1DE753BF6933}"/>
              </a:ext>
            </a:extLst>
          </p:cNvPr>
          <p:cNvSpPr>
            <a:spLocks noGrp="1"/>
          </p:cNvSpPr>
          <p:nvPr>
            <p:ph type="sldNum" sz="quarter" idx="12"/>
          </p:nvPr>
        </p:nvSpPr>
        <p:spPr/>
        <p:txBody>
          <a:bodyPr/>
          <a:lstStyle/>
          <a:p>
            <a:fld id="{D5CA4161-6EC3-4748-B7F3-82EA64CE3DD4}" type="slidenum">
              <a:rPr lang="en-US" smtClean="0"/>
              <a:pPr/>
              <a:t>31</a:t>
            </a:fld>
            <a:endParaRPr lang="en-US" dirty="0"/>
          </a:p>
        </p:txBody>
      </p:sp>
    </p:spTree>
    <p:extLst>
      <p:ext uri="{BB962C8B-B14F-4D97-AF65-F5344CB8AC3E}">
        <p14:creationId xmlns:p14="http://schemas.microsoft.com/office/powerpoint/2010/main" val="11867592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Dropout Rate by Discipline</a:t>
            </a:r>
            <a:endParaRPr lang="en-US" dirty="0"/>
          </a:p>
        </p:txBody>
      </p:sp>
      <p:sp>
        <p:nvSpPr>
          <p:cNvPr id="3" name="Content Placeholder 2"/>
          <p:cNvSpPr>
            <a:spLocks noGrp="1"/>
          </p:cNvSpPr>
          <p:nvPr>
            <p:ph idx="1"/>
          </p:nvPr>
        </p:nvSpPr>
        <p:spPr/>
        <p:txBody>
          <a:bodyPr/>
          <a:lstStyle/>
          <a:p>
            <a:r>
              <a:rPr lang="en-US" dirty="0" smtClean="0"/>
              <a:t>Significant differences were found in the dropout rates of SPED students that had a discipline removal of any type vs. those that did not </a:t>
            </a:r>
            <a:endParaRPr lang="en-US" dirty="0"/>
          </a:p>
          <a:p>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32</a:t>
            </a:fld>
            <a:endParaRPr lang="en-US" dirty="0"/>
          </a:p>
        </p:txBody>
      </p:sp>
    </p:spTree>
    <p:extLst>
      <p:ext uri="{BB962C8B-B14F-4D97-AF65-F5344CB8AC3E}">
        <p14:creationId xmlns:p14="http://schemas.microsoft.com/office/powerpoint/2010/main" val="22812048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710" y="365125"/>
            <a:ext cx="11603603" cy="1325563"/>
          </a:xfrm>
        </p:spPr>
        <p:txBody>
          <a:bodyPr/>
          <a:lstStyle/>
          <a:p>
            <a:r>
              <a:rPr lang="en-US" dirty="0"/>
              <a:t>Dropout Rate by Discipline</a:t>
            </a:r>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33</a:t>
            </a:fld>
            <a:endParaRPr lang="en-US" dirty="0"/>
          </a:p>
        </p:txBody>
      </p:sp>
      <p:graphicFrame>
        <p:nvGraphicFramePr>
          <p:cNvPr id="6" name="Content Placeholder 5"/>
          <p:cNvGraphicFramePr>
            <a:graphicFrameLocks noGrp="1"/>
          </p:cNvGraphicFramePr>
          <p:nvPr>
            <p:ph idx="1"/>
            <p:extLst/>
          </p:nvPr>
        </p:nvGraphicFramePr>
        <p:xfrm>
          <a:off x="293688" y="1825625"/>
          <a:ext cx="1160462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917872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Rate by Discipline by Race</a:t>
            </a:r>
            <a:endParaRPr lang="en-US" dirty="0"/>
          </a:p>
        </p:txBody>
      </p:sp>
      <p:sp>
        <p:nvSpPr>
          <p:cNvPr id="3" name="Content Placeholder 2"/>
          <p:cNvSpPr>
            <a:spLocks noGrp="1"/>
          </p:cNvSpPr>
          <p:nvPr>
            <p:ph idx="1"/>
          </p:nvPr>
        </p:nvSpPr>
        <p:spPr/>
        <p:txBody>
          <a:bodyPr/>
          <a:lstStyle/>
          <a:p>
            <a:r>
              <a:rPr lang="en-US" dirty="0" smtClean="0"/>
              <a:t>Significant differences were found in the dropout rates of SPED students that had a discipline removal of any type vs. those that did not across most races</a:t>
            </a:r>
            <a:endParaRPr lang="en-US" dirty="0"/>
          </a:p>
          <a:p>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34</a:t>
            </a:fld>
            <a:endParaRPr lang="en-US" dirty="0"/>
          </a:p>
        </p:txBody>
      </p:sp>
    </p:spTree>
    <p:extLst>
      <p:ext uri="{BB962C8B-B14F-4D97-AF65-F5344CB8AC3E}">
        <p14:creationId xmlns:p14="http://schemas.microsoft.com/office/powerpoint/2010/main" val="24665002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Dropout Rate by Discipline Removal and Race</a:t>
            </a:r>
            <a:endParaRPr lang="en-US" dirty="0"/>
          </a:p>
        </p:txBody>
      </p:sp>
      <p:sp>
        <p:nvSpPr>
          <p:cNvPr id="4" name="Footer Placeholder 3"/>
          <p:cNvSpPr>
            <a:spLocks noGrp="1"/>
          </p:cNvSpPr>
          <p:nvPr>
            <p:ph type="ftr" sz="quarter" idx="11"/>
          </p:nvPr>
        </p:nvSpPr>
        <p:spPr/>
        <p:txBody>
          <a:bodyPr/>
          <a:lstStyle/>
          <a:p>
            <a:r>
              <a:rPr lang="en-US" dirty="0"/>
              <a:t>Effects of Discipline on Student Outcomes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35</a:t>
            </a:fld>
            <a:endParaRPr lang="en-US" dirty="0"/>
          </a:p>
        </p:txBody>
      </p:sp>
      <p:graphicFrame>
        <p:nvGraphicFramePr>
          <p:cNvPr id="6" name="Content Placeholder 5"/>
          <p:cNvGraphicFramePr>
            <a:graphicFrameLocks noGrp="1"/>
          </p:cNvGraphicFramePr>
          <p:nvPr>
            <p:ph idx="1"/>
            <p:extLst/>
          </p:nvPr>
        </p:nvGraphicFramePr>
        <p:xfrm>
          <a:off x="293688" y="1825625"/>
          <a:ext cx="1160462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884811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640797B4-4414-534A-A4A6-659B35516D4F}"/>
              </a:ext>
            </a:extLst>
          </p:cNvPr>
          <p:cNvSpPr>
            <a:spLocks noGrp="1"/>
          </p:cNvSpPr>
          <p:nvPr>
            <p:ph type="ctrTitle"/>
          </p:nvPr>
        </p:nvSpPr>
        <p:spPr/>
        <p:txBody>
          <a:bodyPr/>
          <a:lstStyle/>
          <a:p>
            <a:r>
              <a:rPr lang="en-US" dirty="0" smtClean="0"/>
              <a:t>Trauma Informed Schools-An Agency Approach</a:t>
            </a:r>
            <a:endParaRPr lang="en-US" dirty="0"/>
          </a:p>
        </p:txBody>
      </p:sp>
      <p:sp>
        <p:nvSpPr>
          <p:cNvPr id="17" name="Subtitle 16">
            <a:extLst>
              <a:ext uri="{FF2B5EF4-FFF2-40B4-BE49-F238E27FC236}">
                <a16:creationId xmlns:a16="http://schemas.microsoft.com/office/drawing/2014/main" id="{9A7AD821-C802-3048-AE06-8443FBE67764}"/>
              </a:ext>
            </a:extLst>
          </p:cNvPr>
          <p:cNvSpPr>
            <a:spLocks noGrp="1"/>
          </p:cNvSpPr>
          <p:nvPr>
            <p:ph type="subTitle" idx="1"/>
          </p:nvPr>
        </p:nvSpPr>
        <p:spPr/>
        <p:txBody>
          <a:bodyPr>
            <a:normAutofit lnSpcReduction="10000"/>
          </a:bodyPr>
          <a:lstStyle/>
          <a:p>
            <a:r>
              <a:rPr lang="en-US" dirty="0"/>
              <a:t>“There is no power for change greater than a community discovering what it cares about.”</a:t>
            </a:r>
          </a:p>
        </p:txBody>
      </p:sp>
    </p:spTree>
    <p:extLst>
      <p:ext uri="{BB962C8B-B14F-4D97-AF65-F5344CB8AC3E}">
        <p14:creationId xmlns:p14="http://schemas.microsoft.com/office/powerpoint/2010/main" val="27141238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Trauma Informed Schools-OSDE Initiatives</a:t>
            </a:r>
          </a:p>
        </p:txBody>
      </p:sp>
      <p:sp>
        <p:nvSpPr>
          <p:cNvPr id="4" name="Slide Number Placeholder 3"/>
          <p:cNvSpPr>
            <a:spLocks noGrp="1"/>
          </p:cNvSpPr>
          <p:nvPr>
            <p:ph type="sldNum" sz="quarter" idx="12"/>
          </p:nvPr>
        </p:nvSpPr>
        <p:spPr/>
        <p:txBody>
          <a:bodyPr/>
          <a:lstStyle/>
          <a:p>
            <a:fld id="{D5CA4161-6EC3-4748-B7F3-82EA64CE3DD4}" type="slidenum">
              <a:rPr lang="en-US" smtClean="0"/>
              <a:pPr/>
              <a:t>37</a:t>
            </a:fld>
            <a:endParaRPr lang="en-US" dirty="0"/>
          </a:p>
        </p:txBody>
      </p:sp>
      <p:pic>
        <p:nvPicPr>
          <p:cNvPr id="5" name="Content Placeholder 5"/>
          <p:cNvPicPr>
            <a:picLocks noChangeAspect="1"/>
          </p:cNvPicPr>
          <p:nvPr/>
        </p:nvPicPr>
        <p:blipFill>
          <a:blip r:embed="rId2"/>
          <a:stretch>
            <a:fillRect/>
          </a:stretch>
        </p:blipFill>
        <p:spPr>
          <a:xfrm>
            <a:off x="2990851" y="545784"/>
            <a:ext cx="5493680" cy="5486366"/>
          </a:xfrm>
          <a:prstGeom prst="rect">
            <a:avLst/>
          </a:prstGeom>
        </p:spPr>
      </p:pic>
    </p:spTree>
    <p:extLst>
      <p:ext uri="{BB962C8B-B14F-4D97-AF65-F5344CB8AC3E}">
        <p14:creationId xmlns:p14="http://schemas.microsoft.com/office/powerpoint/2010/main" val="38534837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Principles</a:t>
            </a:r>
            <a:endParaRPr lang="en-US" dirty="0"/>
          </a:p>
        </p:txBody>
      </p:sp>
      <p:sp>
        <p:nvSpPr>
          <p:cNvPr id="3" name="Content Placeholder 2"/>
          <p:cNvSpPr>
            <a:spLocks noGrp="1"/>
          </p:cNvSpPr>
          <p:nvPr>
            <p:ph idx="1"/>
          </p:nvPr>
        </p:nvSpPr>
        <p:spPr>
          <a:xfrm>
            <a:off x="294199" y="1825625"/>
            <a:ext cx="11603603" cy="3918872"/>
          </a:xfrm>
        </p:spPr>
        <p:txBody>
          <a:bodyPr/>
          <a:lstStyle/>
          <a:p>
            <a:r>
              <a:rPr lang="en-US" dirty="0" smtClean="0"/>
              <a:t>A trauma informed organization adheres to a set of 6 key principles in all areas of operation</a:t>
            </a:r>
          </a:p>
          <a:p>
            <a:pPr lvl="1"/>
            <a:r>
              <a:rPr lang="en-US" dirty="0" smtClean="0"/>
              <a:t>Safety</a:t>
            </a:r>
          </a:p>
          <a:p>
            <a:pPr lvl="1"/>
            <a:r>
              <a:rPr lang="en-US" dirty="0" smtClean="0"/>
              <a:t>Trustworthiness and transparency</a:t>
            </a:r>
          </a:p>
          <a:p>
            <a:pPr lvl="1"/>
            <a:r>
              <a:rPr lang="en-US" dirty="0" smtClean="0"/>
              <a:t>Peer support</a:t>
            </a:r>
          </a:p>
          <a:p>
            <a:pPr lvl="1"/>
            <a:r>
              <a:rPr lang="en-US" dirty="0" smtClean="0"/>
              <a:t>Collaboration and mutuality</a:t>
            </a:r>
          </a:p>
          <a:p>
            <a:pPr lvl="1"/>
            <a:r>
              <a:rPr lang="en-US" dirty="0" smtClean="0"/>
              <a:t>Empowerment: Voice and choice</a:t>
            </a:r>
          </a:p>
          <a:p>
            <a:pPr lvl="1"/>
            <a:r>
              <a:rPr lang="en-US" dirty="0" smtClean="0"/>
              <a:t>Cultural, historical, and gender issues</a:t>
            </a:r>
          </a:p>
          <a:p>
            <a:pPr marL="971550" lvl="1" indent="-514350">
              <a:buFont typeface="+mj-lt"/>
              <a:buAutoNum type="arabicPeriod"/>
            </a:pPr>
            <a:endParaRPr lang="en-US" dirty="0" smtClean="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38</a:t>
            </a:fld>
            <a:endParaRPr lang="en-US" dirty="0"/>
          </a:p>
        </p:txBody>
      </p:sp>
    </p:spTree>
    <p:extLst>
      <p:ext uri="{BB962C8B-B14F-4D97-AF65-F5344CB8AC3E}">
        <p14:creationId xmlns:p14="http://schemas.microsoft.com/office/powerpoint/2010/main" val="7914312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 of Student Support </a:t>
            </a:r>
            <a:endParaRPr lang="en-US" dirty="0"/>
          </a:p>
        </p:txBody>
      </p:sp>
      <p:sp>
        <p:nvSpPr>
          <p:cNvPr id="3" name="Text Placeholder 2"/>
          <p:cNvSpPr>
            <a:spLocks noGrp="1"/>
          </p:cNvSpPr>
          <p:nvPr>
            <p:ph type="body"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39</a:t>
            </a:fld>
            <a:endParaRPr lang="en-US" dirty="0"/>
          </a:p>
        </p:txBody>
      </p:sp>
    </p:spTree>
    <p:extLst>
      <p:ext uri="{BB962C8B-B14F-4D97-AF65-F5344CB8AC3E}">
        <p14:creationId xmlns:p14="http://schemas.microsoft.com/office/powerpoint/2010/main" val="124291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and Introduction</a:t>
            </a:r>
            <a:endParaRPr lang="en-US" dirty="0"/>
          </a:p>
        </p:txBody>
      </p:sp>
      <p:sp>
        <p:nvSpPr>
          <p:cNvPr id="3" name="Content Placeholder 2"/>
          <p:cNvSpPr>
            <a:spLocks noGrp="1"/>
          </p:cNvSpPr>
          <p:nvPr>
            <p:ph idx="1"/>
          </p:nvPr>
        </p:nvSpPr>
        <p:spPr>
          <a:xfrm>
            <a:off x="156519" y="1825625"/>
            <a:ext cx="11870724" cy="4351338"/>
          </a:xfrm>
        </p:spPr>
        <p:txBody>
          <a:bodyPr>
            <a:normAutofit/>
          </a:bodyPr>
          <a:lstStyle/>
          <a:p>
            <a:pPr marL="0" indent="0">
              <a:buNone/>
            </a:pPr>
            <a:r>
              <a:rPr lang="en-US" dirty="0"/>
              <a:t>A. Welcome – Bonnie McBride </a:t>
            </a:r>
          </a:p>
          <a:p>
            <a:pPr marL="0" indent="0">
              <a:buNone/>
            </a:pPr>
            <a:r>
              <a:rPr lang="en-US" dirty="0"/>
              <a:t>B. Introduction – Using ZOOM chat and breakout rooms for small group discussion </a:t>
            </a:r>
            <a:endParaRPr lang="en-US" dirty="0" smtClean="0"/>
          </a:p>
          <a:p>
            <a:pPr marL="0" indent="0">
              <a:buNone/>
            </a:pPr>
            <a:endParaRPr lang="en-US" dirty="0"/>
          </a:p>
        </p:txBody>
      </p:sp>
      <p:sp>
        <p:nvSpPr>
          <p:cNvPr id="4" name="Footer Placeholder 3"/>
          <p:cNvSpPr>
            <a:spLocks noGrp="1"/>
          </p:cNvSpPr>
          <p:nvPr>
            <p:ph type="ftr" sz="quarter" idx="11"/>
          </p:nvPr>
        </p:nvSpPr>
        <p:spPr/>
        <p:txBody>
          <a:bodyPr/>
          <a:lstStyle/>
          <a:p>
            <a:r>
              <a:rPr lang="en-US" dirty="0" smtClean="0"/>
              <a:t>IDEA B State Advisory Panel Meeting </a:t>
            </a:r>
            <a:r>
              <a:rPr lang="en-US" dirty="0"/>
              <a:t>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4</a:t>
            </a:fld>
            <a:endParaRPr lang="en-US" dirty="0"/>
          </a:p>
        </p:txBody>
      </p:sp>
    </p:spTree>
    <p:extLst>
      <p:ext uri="{BB962C8B-B14F-4D97-AF65-F5344CB8AC3E}">
        <p14:creationId xmlns:p14="http://schemas.microsoft.com/office/powerpoint/2010/main" val="93612149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 of Student Support</a:t>
            </a:r>
            <a:endParaRPr lang="en-US" dirty="0"/>
          </a:p>
        </p:txBody>
      </p:sp>
      <p:sp>
        <p:nvSpPr>
          <p:cNvPr id="3" name="Content Placeholder 2"/>
          <p:cNvSpPr>
            <a:spLocks noGrp="1"/>
          </p:cNvSpPr>
          <p:nvPr>
            <p:ph idx="1"/>
          </p:nvPr>
        </p:nvSpPr>
        <p:spPr>
          <a:xfrm>
            <a:off x="294199" y="2191367"/>
            <a:ext cx="11603603" cy="4351338"/>
          </a:xfrm>
        </p:spPr>
        <p:txBody>
          <a:bodyPr/>
          <a:lstStyle/>
          <a:p>
            <a:r>
              <a:rPr lang="en-US" dirty="0" err="1" smtClean="0">
                <a:hlinkClick r:id="rId2"/>
              </a:rPr>
              <a:t>OKAware</a:t>
            </a:r>
            <a:endParaRPr lang="en-US" dirty="0" smtClean="0"/>
          </a:p>
          <a:p>
            <a:r>
              <a:rPr lang="en-US" dirty="0" smtClean="0">
                <a:hlinkClick r:id="rId3"/>
              </a:rPr>
              <a:t>Crisis Preparedness and Response Team</a:t>
            </a:r>
            <a:endParaRPr lang="en-US" dirty="0" smtClean="0"/>
          </a:p>
          <a:p>
            <a:r>
              <a:rPr lang="en-US" dirty="0" smtClean="0">
                <a:hlinkClick r:id="rId4"/>
              </a:rPr>
              <a:t>Regional Trainings</a:t>
            </a:r>
            <a:endParaRPr lang="en-US" dirty="0" smtClean="0"/>
          </a:p>
          <a:p>
            <a:r>
              <a:rPr lang="en-US" dirty="0" smtClean="0">
                <a:hlinkClick r:id="rId5"/>
              </a:rPr>
              <a:t>Crisis Kit for School Counselors</a:t>
            </a:r>
            <a:endParaRPr lang="en-US" dirty="0" smtClean="0"/>
          </a:p>
          <a:p>
            <a:r>
              <a:rPr lang="en-US" dirty="0" smtClean="0">
                <a:hlinkClick r:id="rId6"/>
              </a:rPr>
              <a:t>Prevention Services </a:t>
            </a:r>
            <a:endParaRPr lang="en-US" dirty="0" smtClean="0"/>
          </a:p>
          <a:p>
            <a:pPr marL="0" indent="0">
              <a:buNone/>
            </a:pPr>
            <a:endParaRPr lang="en-US"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40</a:t>
            </a:fld>
            <a:endParaRPr lang="en-US" dirty="0"/>
          </a:p>
        </p:txBody>
      </p:sp>
    </p:spTree>
    <p:extLst>
      <p:ext uri="{BB962C8B-B14F-4D97-AF65-F5344CB8AC3E}">
        <p14:creationId xmlns:p14="http://schemas.microsoft.com/office/powerpoint/2010/main" val="24484298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OKAware</a:t>
            </a:r>
            <a:endParaRPr lang="en-US" dirty="0"/>
          </a:p>
        </p:txBody>
      </p:sp>
      <p:sp>
        <p:nvSpPr>
          <p:cNvPr id="3" name="Content Placeholder 2"/>
          <p:cNvSpPr>
            <a:spLocks noGrp="1"/>
          </p:cNvSpPr>
          <p:nvPr>
            <p:ph sz="half" idx="1"/>
          </p:nvPr>
        </p:nvSpPr>
        <p:spPr>
          <a:xfrm>
            <a:off x="294199" y="2021505"/>
            <a:ext cx="11620710" cy="4351338"/>
          </a:xfrm>
        </p:spPr>
        <p:txBody>
          <a:bodyPr>
            <a:normAutofit/>
          </a:bodyPr>
          <a:lstStyle/>
          <a:p>
            <a:r>
              <a:rPr lang="en-US" dirty="0" smtClean="0"/>
              <a:t>5 Year SAHMSA Grant</a:t>
            </a:r>
          </a:p>
          <a:p>
            <a:r>
              <a:rPr lang="en-US" dirty="0" smtClean="0"/>
              <a:t>3 Districts </a:t>
            </a:r>
          </a:p>
          <a:p>
            <a:pPr lvl="1"/>
            <a:r>
              <a:rPr lang="en-US" dirty="0" smtClean="0"/>
              <a:t>Elk City</a:t>
            </a:r>
          </a:p>
          <a:p>
            <a:pPr lvl="1"/>
            <a:r>
              <a:rPr lang="en-US" dirty="0" smtClean="0"/>
              <a:t>Weatherford</a:t>
            </a:r>
          </a:p>
          <a:p>
            <a:pPr lvl="1"/>
            <a:r>
              <a:rPr lang="en-US" dirty="0" smtClean="0"/>
              <a:t>Woodward</a:t>
            </a:r>
          </a:p>
          <a:p>
            <a:r>
              <a:rPr lang="en-US" b="1" dirty="0" smtClean="0"/>
              <a:t>Purpose</a:t>
            </a:r>
            <a:r>
              <a:rPr lang="en-US" b="1" dirty="0"/>
              <a:t>: </a:t>
            </a:r>
            <a:r>
              <a:rPr lang="en-US" dirty="0"/>
              <a:t>increase mental health services and supports to </a:t>
            </a:r>
            <a:r>
              <a:rPr lang="en-US" dirty="0" smtClean="0"/>
              <a:t>students in Western Oklahoma</a:t>
            </a:r>
            <a:endParaRPr lang="en-US" dirty="0"/>
          </a:p>
        </p:txBody>
      </p:sp>
      <p:sp>
        <p:nvSpPr>
          <p:cNvPr id="5" name="Footer Placeholder 4"/>
          <p:cNvSpPr>
            <a:spLocks noGrp="1"/>
          </p:cNvSpPr>
          <p:nvPr>
            <p:ph type="ftr" sz="quarter" idx="11"/>
          </p:nvPr>
        </p:nvSpPr>
        <p:spPr/>
        <p:txBody>
          <a:bodyPr/>
          <a:lstStyle/>
          <a:p>
            <a:r>
              <a:rPr lang="en-US" dirty="0"/>
              <a:t>Trauma Informed Schools-OSDE Initiatives</a:t>
            </a:r>
          </a:p>
        </p:txBody>
      </p:sp>
      <p:sp>
        <p:nvSpPr>
          <p:cNvPr id="6" name="Slide Number Placeholder 5"/>
          <p:cNvSpPr>
            <a:spLocks noGrp="1"/>
          </p:cNvSpPr>
          <p:nvPr>
            <p:ph type="sldNum" sz="quarter" idx="12"/>
          </p:nvPr>
        </p:nvSpPr>
        <p:spPr/>
        <p:txBody>
          <a:bodyPr/>
          <a:lstStyle/>
          <a:p>
            <a:fld id="{D5CA4161-6EC3-4748-B7F3-82EA64CE3DD4}" type="slidenum">
              <a:rPr lang="en-US" smtClean="0"/>
              <a:pPr/>
              <a:t>41</a:t>
            </a:fld>
            <a:endParaRPr lang="en-US" dirty="0"/>
          </a:p>
        </p:txBody>
      </p:sp>
    </p:spTree>
    <p:extLst>
      <p:ext uri="{BB962C8B-B14F-4D97-AF65-F5344CB8AC3E}">
        <p14:creationId xmlns:p14="http://schemas.microsoft.com/office/powerpoint/2010/main" val="32785711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 Goals</a:t>
            </a:r>
            <a:endParaRPr lang="en-US" dirty="0"/>
          </a:p>
        </p:txBody>
      </p:sp>
      <p:sp>
        <p:nvSpPr>
          <p:cNvPr id="3" name="Content Placeholder 2"/>
          <p:cNvSpPr>
            <a:spLocks noGrp="1"/>
          </p:cNvSpPr>
          <p:nvPr>
            <p:ph idx="1"/>
          </p:nvPr>
        </p:nvSpPr>
        <p:spPr>
          <a:xfrm>
            <a:off x="294199" y="1468582"/>
            <a:ext cx="11603603" cy="4708381"/>
          </a:xfrm>
        </p:spPr>
        <p:txBody>
          <a:bodyPr>
            <a:normAutofit/>
          </a:bodyPr>
          <a:lstStyle/>
          <a:p>
            <a:endParaRPr lang="en-US" dirty="0" smtClean="0"/>
          </a:p>
          <a:p>
            <a:r>
              <a:rPr lang="en-US" dirty="0" smtClean="0"/>
              <a:t>Goal </a:t>
            </a:r>
            <a:r>
              <a:rPr lang="en-US" dirty="0"/>
              <a:t>1: Develop a community and family mental health awareness and outreach campaign </a:t>
            </a:r>
            <a:r>
              <a:rPr lang="en-US" dirty="0" smtClean="0"/>
              <a:t>designed </a:t>
            </a:r>
            <a:r>
              <a:rPr lang="en-US" dirty="0"/>
              <a:t>to support improved mental health in the community</a:t>
            </a:r>
            <a:r>
              <a:rPr lang="en-US" dirty="0" smtClean="0"/>
              <a:t>.</a:t>
            </a:r>
          </a:p>
          <a:p>
            <a:pPr marL="0" indent="0">
              <a:buNone/>
            </a:pPr>
            <a:endParaRPr lang="en-US" dirty="0"/>
          </a:p>
          <a:p>
            <a:r>
              <a:rPr lang="en-US" dirty="0"/>
              <a:t>Goal 2: Refine school discipline policies to reduce loss of instructional time and school </a:t>
            </a:r>
            <a:r>
              <a:rPr lang="en-US" dirty="0" smtClean="0"/>
              <a:t>removals.</a:t>
            </a:r>
            <a:endParaRPr lang="en-US" dirty="0"/>
          </a:p>
          <a:p>
            <a:endParaRPr lang="en-US" dirty="0"/>
          </a:p>
        </p:txBody>
      </p:sp>
      <p:sp>
        <p:nvSpPr>
          <p:cNvPr id="4" name="Footer Placeholder 3"/>
          <p:cNvSpPr>
            <a:spLocks noGrp="1"/>
          </p:cNvSpPr>
          <p:nvPr>
            <p:ph type="ftr" sz="quarter" idx="11"/>
          </p:nvPr>
        </p:nvSpPr>
        <p:spPr>
          <a:xfrm>
            <a:off x="516468" y="6363318"/>
            <a:ext cx="5966098" cy="365125"/>
          </a:xfrm>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42</a:t>
            </a:fld>
            <a:endParaRPr lang="en-US" dirty="0"/>
          </a:p>
        </p:txBody>
      </p:sp>
    </p:spTree>
    <p:extLst>
      <p:ext uri="{BB962C8B-B14F-4D97-AF65-F5344CB8AC3E}">
        <p14:creationId xmlns:p14="http://schemas.microsoft.com/office/powerpoint/2010/main" val="15692766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 Goals-2</a:t>
            </a:r>
            <a:endParaRPr lang="en-US" dirty="0"/>
          </a:p>
        </p:txBody>
      </p:sp>
      <p:sp>
        <p:nvSpPr>
          <p:cNvPr id="3" name="Content Placeholder 2"/>
          <p:cNvSpPr>
            <a:spLocks noGrp="1"/>
          </p:cNvSpPr>
          <p:nvPr>
            <p:ph idx="1"/>
          </p:nvPr>
        </p:nvSpPr>
        <p:spPr/>
        <p:txBody>
          <a:bodyPr/>
          <a:lstStyle/>
          <a:p>
            <a:endParaRPr lang="en-US" sz="2800" dirty="0" smtClean="0"/>
          </a:p>
          <a:p>
            <a:r>
              <a:rPr lang="en-US" sz="2800" dirty="0" smtClean="0"/>
              <a:t>Goal </a:t>
            </a:r>
            <a:r>
              <a:rPr lang="en-US" sz="2800" dirty="0"/>
              <a:t>3:  Increase the percentage of Oklahoma youth and families receiving needed mental health services through collaboration between LEAs and community mental health providers</a:t>
            </a:r>
            <a:r>
              <a:rPr lang="en-US" sz="2800" dirty="0" smtClean="0"/>
              <a:t>.</a:t>
            </a:r>
          </a:p>
          <a:p>
            <a:pPr marL="0" indent="0">
              <a:buNone/>
            </a:pPr>
            <a:endParaRPr lang="en-US" sz="2800" dirty="0"/>
          </a:p>
          <a:p>
            <a:r>
              <a:rPr lang="en-US" sz="2800" dirty="0"/>
              <a:t>Goal 4:  Train all faculty in OK AWARE districts to identify and respond to students experiencing a mental health issue or crisis.</a:t>
            </a:r>
          </a:p>
          <a:p>
            <a:endParaRPr lang="en-US"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43</a:t>
            </a:fld>
            <a:endParaRPr lang="en-US" dirty="0"/>
          </a:p>
        </p:txBody>
      </p:sp>
    </p:spTree>
    <p:extLst>
      <p:ext uri="{BB962C8B-B14F-4D97-AF65-F5344CB8AC3E}">
        <p14:creationId xmlns:p14="http://schemas.microsoft.com/office/powerpoint/2010/main" val="38235565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 </a:t>
            </a:r>
            <a:endParaRPr lang="en-US" dirty="0"/>
          </a:p>
        </p:txBody>
      </p:sp>
      <p:sp>
        <p:nvSpPr>
          <p:cNvPr id="3" name="Content Placeholder 2"/>
          <p:cNvSpPr>
            <a:spLocks noGrp="1"/>
          </p:cNvSpPr>
          <p:nvPr>
            <p:ph idx="1"/>
          </p:nvPr>
        </p:nvSpPr>
        <p:spPr>
          <a:xfrm>
            <a:off x="294199" y="1641764"/>
            <a:ext cx="11603603" cy="4721553"/>
          </a:xfrm>
        </p:spPr>
        <p:txBody>
          <a:bodyPr>
            <a:normAutofit fontScale="92500" lnSpcReduction="20000"/>
          </a:bodyPr>
          <a:lstStyle/>
          <a:p>
            <a:r>
              <a:rPr lang="en-US" sz="3000" dirty="0" smtClean="0"/>
              <a:t>Mental Health Workforce Development</a:t>
            </a:r>
          </a:p>
          <a:p>
            <a:pPr lvl="1"/>
            <a:r>
              <a:rPr lang="en-US" sz="3000" dirty="0" smtClean="0"/>
              <a:t>School counselors in each district have the opportunity to attend SWOSU to earn their LPC</a:t>
            </a:r>
          </a:p>
          <a:p>
            <a:r>
              <a:rPr lang="en-US" sz="3000" dirty="0" smtClean="0"/>
              <a:t>Parent Nights</a:t>
            </a:r>
          </a:p>
          <a:p>
            <a:pPr lvl="1"/>
            <a:r>
              <a:rPr lang="en-US" sz="3000" dirty="0" smtClean="0"/>
              <a:t>Parent training and community building to help support the social-emotional needs of students </a:t>
            </a:r>
          </a:p>
          <a:p>
            <a:r>
              <a:rPr lang="en-US" sz="3000" dirty="0" smtClean="0"/>
              <a:t>Trauma Informed Book Study </a:t>
            </a:r>
          </a:p>
          <a:p>
            <a:pPr lvl="1"/>
            <a:r>
              <a:rPr lang="en-US" sz="3000" dirty="0" smtClean="0"/>
              <a:t>Hosted by OSDE-Student Services- </a:t>
            </a:r>
            <a:r>
              <a:rPr lang="en-US" sz="3000" b="1" dirty="0" smtClean="0"/>
              <a:t>anyone is welcome to join </a:t>
            </a:r>
            <a:r>
              <a:rPr lang="en-US" sz="3000" dirty="0" smtClean="0"/>
              <a:t>-contact </a:t>
            </a:r>
            <a:r>
              <a:rPr lang="en-US" sz="3000" dirty="0" smtClean="0">
                <a:hlinkClick r:id="rId2"/>
              </a:rPr>
              <a:t>Cheryl McGee </a:t>
            </a:r>
            <a:r>
              <a:rPr lang="en-US" sz="3000" dirty="0" smtClean="0"/>
              <a:t>for more information </a:t>
            </a:r>
          </a:p>
          <a:p>
            <a:r>
              <a:rPr lang="en-US" sz="3000" dirty="0" smtClean="0"/>
              <a:t>School-Wide Policy Changes</a:t>
            </a:r>
          </a:p>
          <a:p>
            <a:pPr lvl="1"/>
            <a:r>
              <a:rPr lang="en-US" sz="3000" dirty="0" smtClean="0"/>
              <a:t>Each district to develop district-wide policies to support students’ mental health and reduce instances of exclusionary practices  </a:t>
            </a:r>
          </a:p>
          <a:p>
            <a:endParaRPr lang="en-US"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44</a:t>
            </a:fld>
            <a:endParaRPr lang="en-US" dirty="0"/>
          </a:p>
        </p:txBody>
      </p:sp>
    </p:spTree>
    <p:extLst>
      <p:ext uri="{BB962C8B-B14F-4D97-AF65-F5344CB8AC3E}">
        <p14:creationId xmlns:p14="http://schemas.microsoft.com/office/powerpoint/2010/main" val="26281017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Activities-2</a:t>
            </a:r>
            <a:endParaRPr lang="en-US" dirty="0"/>
          </a:p>
        </p:txBody>
      </p:sp>
      <p:sp>
        <p:nvSpPr>
          <p:cNvPr id="3" name="Content Placeholder 2"/>
          <p:cNvSpPr>
            <a:spLocks noGrp="1"/>
          </p:cNvSpPr>
          <p:nvPr>
            <p:ph idx="1"/>
          </p:nvPr>
        </p:nvSpPr>
        <p:spPr/>
        <p:txBody>
          <a:bodyPr>
            <a:normAutofit lnSpcReduction="10000"/>
          </a:bodyPr>
          <a:lstStyle/>
          <a:p>
            <a:r>
              <a:rPr lang="en-US" sz="2800" dirty="0"/>
              <a:t>Community Resource Guide</a:t>
            </a:r>
          </a:p>
          <a:p>
            <a:pPr lvl="1"/>
            <a:r>
              <a:rPr lang="en-US" dirty="0"/>
              <a:t>Each district develops and disseminates community </a:t>
            </a:r>
            <a:r>
              <a:rPr lang="en-US" dirty="0" smtClean="0"/>
              <a:t>resource guides </a:t>
            </a:r>
            <a:r>
              <a:rPr lang="en-US" dirty="0"/>
              <a:t>available to the public</a:t>
            </a:r>
          </a:p>
          <a:p>
            <a:r>
              <a:rPr lang="en-US" sz="2800" dirty="0"/>
              <a:t>Partnerships</a:t>
            </a:r>
          </a:p>
          <a:p>
            <a:pPr lvl="1"/>
            <a:r>
              <a:rPr lang="en-US" dirty="0"/>
              <a:t>Students who are unable to have their needs met within the school setting are able to access wrap around </a:t>
            </a:r>
            <a:r>
              <a:rPr lang="en-US" dirty="0" smtClean="0"/>
              <a:t>services from </a:t>
            </a:r>
            <a:r>
              <a:rPr lang="en-US" dirty="0"/>
              <a:t>community mental health </a:t>
            </a:r>
            <a:r>
              <a:rPr lang="en-US" dirty="0" smtClean="0"/>
              <a:t>agencies, regardless of their ability to pay</a:t>
            </a:r>
            <a:endParaRPr lang="en-US" dirty="0"/>
          </a:p>
          <a:p>
            <a:r>
              <a:rPr lang="en-US" sz="2800" dirty="0"/>
              <a:t>Planned Programming </a:t>
            </a:r>
          </a:p>
          <a:p>
            <a:pPr lvl="1"/>
            <a:r>
              <a:rPr lang="en-US" dirty="0"/>
              <a:t>All teachers and staff are able to be trained </a:t>
            </a:r>
            <a:r>
              <a:rPr lang="en-US" dirty="0" smtClean="0"/>
              <a:t>and </a:t>
            </a:r>
            <a:r>
              <a:rPr lang="en-US" dirty="0"/>
              <a:t>certified in both the Good Behavior Game and Youth Mental Health First Aid</a:t>
            </a:r>
          </a:p>
          <a:p>
            <a:endParaRPr lang="en-US"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45</a:t>
            </a:fld>
            <a:endParaRPr lang="en-US" dirty="0"/>
          </a:p>
        </p:txBody>
      </p:sp>
    </p:spTree>
    <p:extLst>
      <p:ext uri="{BB962C8B-B14F-4D97-AF65-F5344CB8AC3E}">
        <p14:creationId xmlns:p14="http://schemas.microsoft.com/office/powerpoint/2010/main" val="27745556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Crisis Preparedness and Response</a:t>
            </a:r>
            <a:endParaRPr lang="en-US" dirty="0"/>
          </a:p>
        </p:txBody>
      </p:sp>
      <p:sp>
        <p:nvSpPr>
          <p:cNvPr id="3" name="Content Placeholder 2"/>
          <p:cNvSpPr>
            <a:spLocks noGrp="1"/>
          </p:cNvSpPr>
          <p:nvPr>
            <p:ph idx="1"/>
          </p:nvPr>
        </p:nvSpPr>
        <p:spPr>
          <a:xfrm>
            <a:off x="294199" y="1586344"/>
            <a:ext cx="11603603" cy="4696691"/>
          </a:xfrm>
        </p:spPr>
        <p:txBody>
          <a:bodyPr>
            <a:normAutofit/>
          </a:bodyPr>
          <a:lstStyle/>
          <a:p>
            <a:r>
              <a:rPr lang="en-US" sz="2800" dirty="0"/>
              <a:t>The OSDE Crisis Team was developed through a STOP School Violence Grant from the Department of </a:t>
            </a:r>
            <a:r>
              <a:rPr lang="en-US" sz="2800" dirty="0" smtClean="0"/>
              <a:t>Justice</a:t>
            </a:r>
          </a:p>
          <a:p>
            <a:pPr marL="0" indent="0">
              <a:buNone/>
            </a:pPr>
            <a:endParaRPr lang="en-US" sz="2800" dirty="0" smtClean="0"/>
          </a:p>
          <a:p>
            <a:r>
              <a:rPr lang="en-US" sz="2800" dirty="0" smtClean="0"/>
              <a:t>Purpose: Improve </a:t>
            </a:r>
            <a:r>
              <a:rPr lang="en-US" sz="2800" dirty="0"/>
              <a:t>school security by providing Oklahoma local educational agencies (LEAs) with tools to increase school safety and identify students who may require mental health supports</a:t>
            </a:r>
            <a:r>
              <a:rPr lang="en-US" sz="2800" dirty="0" smtClean="0"/>
              <a:t>.</a:t>
            </a:r>
          </a:p>
          <a:p>
            <a:pPr marL="0" indent="0">
              <a:buNone/>
            </a:pPr>
            <a:r>
              <a:rPr lang="en-US" sz="2800" dirty="0" smtClean="0"/>
              <a:t> </a:t>
            </a:r>
          </a:p>
          <a:p>
            <a:r>
              <a:rPr lang="en-US" sz="2800" dirty="0" smtClean="0"/>
              <a:t>The </a:t>
            </a:r>
            <a:r>
              <a:rPr lang="en-US" sz="2800" dirty="0"/>
              <a:t>Crisis Team supports Oklahoma school districts in crisis prevention, preparedness, intervention, and response.</a:t>
            </a:r>
          </a:p>
        </p:txBody>
      </p:sp>
      <p:sp>
        <p:nvSpPr>
          <p:cNvPr id="4" name="Footer Placeholder 3"/>
          <p:cNvSpPr>
            <a:spLocks noGrp="1"/>
          </p:cNvSpPr>
          <p:nvPr>
            <p:ph type="ftr" sz="quarter" idx="11"/>
          </p:nvPr>
        </p:nvSpPr>
        <p:spPr/>
        <p:txBody>
          <a:bodyPr/>
          <a:lstStyle/>
          <a:p>
            <a:endParaRPr lang="en-US" dirty="0" smtClean="0"/>
          </a:p>
          <a:p>
            <a:r>
              <a:rPr lang="en-US" dirty="0" smtClean="0"/>
              <a:t>Trauma </a:t>
            </a:r>
            <a:r>
              <a:rPr lang="en-US" dirty="0"/>
              <a:t>Informed Schools-OSDE Initiatives</a:t>
            </a:r>
          </a:p>
          <a:p>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46</a:t>
            </a:fld>
            <a:endParaRPr lang="en-US" dirty="0"/>
          </a:p>
        </p:txBody>
      </p:sp>
    </p:spTree>
    <p:extLst>
      <p:ext uri="{BB962C8B-B14F-4D97-AF65-F5344CB8AC3E}">
        <p14:creationId xmlns:p14="http://schemas.microsoft.com/office/powerpoint/2010/main" val="37309418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 Goals</a:t>
            </a:r>
            <a:endParaRPr lang="en-US" dirty="0"/>
          </a:p>
        </p:txBody>
      </p:sp>
      <p:sp>
        <p:nvSpPr>
          <p:cNvPr id="3" name="Content Placeholder 2"/>
          <p:cNvSpPr>
            <a:spLocks noGrp="1"/>
          </p:cNvSpPr>
          <p:nvPr>
            <p:ph idx="1"/>
          </p:nvPr>
        </p:nvSpPr>
        <p:spPr>
          <a:xfrm>
            <a:off x="221673" y="1530350"/>
            <a:ext cx="11859491" cy="4646613"/>
          </a:xfrm>
        </p:spPr>
        <p:txBody>
          <a:bodyPr>
            <a:normAutofit fontScale="85000" lnSpcReduction="10000"/>
          </a:bodyPr>
          <a:lstStyle/>
          <a:p>
            <a:r>
              <a:rPr lang="en-US" sz="3000" dirty="0"/>
              <a:t>1) Select and train from existing OSDE staff a team, the </a:t>
            </a:r>
            <a:r>
              <a:rPr lang="en-US" sz="3000" b="1" dirty="0"/>
              <a:t>Crisis Response and Recovery Team</a:t>
            </a:r>
            <a:r>
              <a:rPr lang="en-US" sz="3000" dirty="0"/>
              <a:t>, to be deployed to local education agencies in the event of a school emergency or crisis. </a:t>
            </a:r>
            <a:endParaRPr lang="en-US" sz="3000" dirty="0" smtClean="0"/>
          </a:p>
          <a:p>
            <a:endParaRPr lang="en-US" sz="3000" dirty="0" smtClean="0"/>
          </a:p>
          <a:p>
            <a:r>
              <a:rPr lang="en-US" sz="3000" dirty="0" smtClean="0"/>
              <a:t>2</a:t>
            </a:r>
            <a:r>
              <a:rPr lang="en-US" sz="3000" dirty="0"/>
              <a:t>) Provide evidence-based prevention and intervention crisis curriculum training to schools throughout the state. This training will help schools develop crisis preparedness plans and specifically address how to identify students who may need additional behavioral or mental health supports. </a:t>
            </a:r>
            <a:endParaRPr lang="en-US" sz="3000" dirty="0" smtClean="0"/>
          </a:p>
          <a:p>
            <a:endParaRPr lang="en-US" sz="3000" dirty="0" smtClean="0"/>
          </a:p>
          <a:p>
            <a:r>
              <a:rPr lang="en-US" sz="3000" dirty="0" smtClean="0"/>
              <a:t>3</a:t>
            </a:r>
            <a:r>
              <a:rPr lang="en-US" sz="3000" dirty="0"/>
              <a:t>) Assist schools in the implementation of a multi-tiered system of support for crisis management, which will include mental health interventions. </a:t>
            </a:r>
            <a:r>
              <a:rPr lang="en-US" sz="2800" dirty="0"/>
              <a:t> </a:t>
            </a:r>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47</a:t>
            </a:fld>
            <a:endParaRPr lang="en-US" dirty="0"/>
          </a:p>
        </p:txBody>
      </p:sp>
    </p:spTree>
    <p:extLst>
      <p:ext uri="{BB962C8B-B14F-4D97-AF65-F5344CB8AC3E}">
        <p14:creationId xmlns:p14="http://schemas.microsoft.com/office/powerpoint/2010/main" val="18013904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Opportunities</a:t>
            </a:r>
            <a:endParaRPr lang="en-US" dirty="0"/>
          </a:p>
        </p:txBody>
      </p:sp>
      <p:sp>
        <p:nvSpPr>
          <p:cNvPr id="3" name="Content Placeholder 2"/>
          <p:cNvSpPr>
            <a:spLocks noGrp="1"/>
          </p:cNvSpPr>
          <p:nvPr>
            <p:ph idx="1"/>
          </p:nvPr>
        </p:nvSpPr>
        <p:spPr/>
        <p:txBody>
          <a:bodyPr>
            <a:normAutofit/>
          </a:bodyPr>
          <a:lstStyle/>
          <a:p>
            <a:endParaRPr lang="en-US" sz="2800" dirty="0" smtClean="0"/>
          </a:p>
          <a:p>
            <a:endParaRPr lang="en-US" sz="2800" dirty="0"/>
          </a:p>
          <a:p>
            <a:r>
              <a:rPr lang="en-US" sz="2800" dirty="0" err="1" smtClean="0"/>
              <a:t>PREPaRE</a:t>
            </a:r>
            <a:r>
              <a:rPr lang="en-US" sz="2800" dirty="0"/>
              <a:t>: </a:t>
            </a:r>
            <a:r>
              <a:rPr lang="en-US" sz="2800" dirty="0">
                <a:hlinkClick r:id="rId2"/>
              </a:rPr>
              <a:t>School Safety and Crisis Preparedness </a:t>
            </a:r>
            <a:r>
              <a:rPr lang="en-US" sz="2800" dirty="0" smtClean="0">
                <a:hlinkClick r:id="rId2"/>
              </a:rPr>
              <a:t>Curriculum</a:t>
            </a:r>
            <a:endParaRPr lang="en-US" sz="2800" dirty="0" smtClean="0"/>
          </a:p>
          <a:p>
            <a:pPr lvl="1"/>
            <a:r>
              <a:rPr lang="en-US" dirty="0"/>
              <a:t>This curriculum, developed by the National Association of School Psychologists, is an evidence-based and resource-rich curriculum for school crisis prevention and response</a:t>
            </a:r>
            <a:r>
              <a:rPr lang="en-US" dirty="0" smtClean="0"/>
              <a:t>.</a:t>
            </a:r>
          </a:p>
          <a:p>
            <a:pPr lvl="1"/>
            <a:endParaRPr lang="en-US" dirty="0" smtClean="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48</a:t>
            </a:fld>
            <a:endParaRPr lang="en-US" dirty="0"/>
          </a:p>
        </p:txBody>
      </p:sp>
    </p:spTree>
    <p:extLst>
      <p:ext uri="{BB962C8B-B14F-4D97-AF65-F5344CB8AC3E}">
        <p14:creationId xmlns:p14="http://schemas.microsoft.com/office/powerpoint/2010/main" val="19324942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Regional Trauma Trainings </a:t>
            </a:r>
            <a:endParaRPr lang="en-US" dirty="0"/>
          </a:p>
        </p:txBody>
      </p:sp>
      <p:sp>
        <p:nvSpPr>
          <p:cNvPr id="3" name="Content Placeholder 2"/>
          <p:cNvSpPr>
            <a:spLocks noGrp="1"/>
          </p:cNvSpPr>
          <p:nvPr>
            <p:ph idx="1"/>
          </p:nvPr>
        </p:nvSpPr>
        <p:spPr/>
        <p:txBody>
          <a:bodyPr>
            <a:normAutofit/>
          </a:bodyPr>
          <a:lstStyle/>
          <a:p>
            <a:r>
              <a:rPr lang="en-US" sz="2800" dirty="0" smtClean="0"/>
              <a:t>Five free </a:t>
            </a:r>
            <a:r>
              <a:rPr lang="en-US" sz="2800" dirty="0"/>
              <a:t>t</a:t>
            </a:r>
            <a:r>
              <a:rPr lang="en-US" sz="2800" dirty="0" smtClean="0"/>
              <a:t>rainings delivered virtually in March and April 2020</a:t>
            </a:r>
          </a:p>
          <a:p>
            <a:pPr marL="0" indent="0">
              <a:buNone/>
            </a:pPr>
            <a:endParaRPr lang="en-US" sz="2800" dirty="0" smtClean="0"/>
          </a:p>
          <a:p>
            <a:r>
              <a:rPr lang="en-US" sz="2800" dirty="0" smtClean="0"/>
              <a:t>Morning session included background information on trauma and how trauma impacts behavior and learning</a:t>
            </a:r>
          </a:p>
          <a:p>
            <a:pPr marL="0" indent="0">
              <a:buNone/>
            </a:pPr>
            <a:endParaRPr lang="en-US" sz="2800" dirty="0" smtClean="0"/>
          </a:p>
          <a:p>
            <a:r>
              <a:rPr lang="en-US" sz="2800" dirty="0" smtClean="0"/>
              <a:t>Afternoon session included practical classroom strategies and interventions to mitigate the impact of trauma </a:t>
            </a:r>
            <a:endParaRPr lang="en-US" sz="2800" dirty="0"/>
          </a:p>
        </p:txBody>
      </p:sp>
      <p:sp>
        <p:nvSpPr>
          <p:cNvPr id="4" name="Footer Placeholder 3"/>
          <p:cNvSpPr>
            <a:spLocks noGrp="1"/>
          </p:cNvSpPr>
          <p:nvPr>
            <p:ph type="ftr" sz="quarter" idx="11"/>
          </p:nvPr>
        </p:nvSpPr>
        <p:spPr>
          <a:xfrm>
            <a:off x="516468" y="6425663"/>
            <a:ext cx="5966098" cy="365125"/>
          </a:xfrm>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49</a:t>
            </a:fld>
            <a:endParaRPr lang="en-US" dirty="0"/>
          </a:p>
        </p:txBody>
      </p:sp>
    </p:spTree>
    <p:extLst>
      <p:ext uri="{BB962C8B-B14F-4D97-AF65-F5344CB8AC3E}">
        <p14:creationId xmlns:p14="http://schemas.microsoft.com/office/powerpoint/2010/main" val="2511885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OSDE Updates</a:t>
            </a:r>
            <a:endParaRPr lang="en-US" dirty="0"/>
          </a:p>
        </p:txBody>
      </p:sp>
      <p:sp>
        <p:nvSpPr>
          <p:cNvPr id="4" name="Footer Placeholder 3"/>
          <p:cNvSpPr>
            <a:spLocks noGrp="1"/>
          </p:cNvSpPr>
          <p:nvPr>
            <p:ph type="ftr" sz="quarter" idx="11"/>
          </p:nvPr>
        </p:nvSpPr>
        <p:spPr/>
        <p:txBody>
          <a:bodyPr/>
          <a:lstStyle/>
          <a:p>
            <a:r>
              <a:rPr lang="en-US" dirty="0"/>
              <a:t>IDEA B State Advisory Panel Meeting </a:t>
            </a:r>
            <a:r>
              <a:rPr lang="en-US" dirty="0" smtClean="0"/>
              <a:t>6/11/20</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5</a:t>
            </a:fld>
            <a:endParaRPr lang="en-US" dirty="0"/>
          </a:p>
        </p:txBody>
      </p:sp>
    </p:spTree>
    <p:extLst>
      <p:ext uri="{BB962C8B-B14F-4D97-AF65-F5344CB8AC3E}">
        <p14:creationId xmlns:p14="http://schemas.microsoft.com/office/powerpoint/2010/main" val="329888494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Crisis Kit for School Counselors</a:t>
            </a:r>
            <a:endParaRPr lang="en-US" dirty="0"/>
          </a:p>
        </p:txBody>
      </p:sp>
      <p:sp>
        <p:nvSpPr>
          <p:cNvPr id="3" name="Content Placeholder 2"/>
          <p:cNvSpPr>
            <a:spLocks noGrp="1"/>
          </p:cNvSpPr>
          <p:nvPr>
            <p:ph idx="1"/>
          </p:nvPr>
        </p:nvSpPr>
        <p:spPr/>
        <p:txBody>
          <a:bodyPr>
            <a:normAutofit lnSpcReduction="10000"/>
          </a:bodyPr>
          <a:lstStyle/>
          <a:p>
            <a:pPr marL="0" lvl="0" indent="0" eaLnBrk="0" fontAlgn="base" hangingPunct="0">
              <a:spcBef>
                <a:spcPct val="0"/>
              </a:spcBef>
              <a:spcAft>
                <a:spcPct val="0"/>
              </a:spcAft>
              <a:buClrTx/>
              <a:buNone/>
            </a:pPr>
            <a:r>
              <a:rPr lang="en-US" altLang="en-US" dirty="0">
                <a:solidFill>
                  <a:schemeClr val="tx1"/>
                </a:solidFill>
                <a:latin typeface="Arial" panose="020B0604020202020204" pitchFamily="34" charset="0"/>
                <a:hlinkClick r:id="rId2"/>
              </a:rPr>
              <a:t>Adverse Childhood Experiences (ACE) Questionnaire</a:t>
            </a:r>
            <a:endParaRPr lang="en-US" altLang="en-US" dirty="0">
              <a:solidFill>
                <a:schemeClr val="tx1"/>
              </a:solidFill>
              <a:latin typeface="Arial" panose="020B0604020202020204" pitchFamily="34" charset="0"/>
            </a:endParaRPr>
          </a:p>
          <a:p>
            <a:pPr marL="0" lvl="0" indent="0" eaLnBrk="0" fontAlgn="base" hangingPunct="0">
              <a:spcBef>
                <a:spcPct val="0"/>
              </a:spcBef>
              <a:spcAft>
                <a:spcPct val="0"/>
              </a:spcAft>
              <a:buClrTx/>
              <a:buNone/>
            </a:pPr>
            <a:endParaRPr lang="en-US" altLang="en-US" dirty="0">
              <a:solidFill>
                <a:schemeClr val="tx1"/>
              </a:solidFill>
              <a:latin typeface="Arial" panose="020B0604020202020204" pitchFamily="34" charset="0"/>
            </a:endParaRPr>
          </a:p>
          <a:p>
            <a:pPr marL="0" lvl="0" indent="0" eaLnBrk="0" fontAlgn="base" hangingPunct="0">
              <a:spcBef>
                <a:spcPct val="0"/>
              </a:spcBef>
              <a:spcAft>
                <a:spcPct val="0"/>
              </a:spcAft>
              <a:buClrTx/>
              <a:buNone/>
            </a:pPr>
            <a:r>
              <a:rPr lang="en-US" altLang="en-US" dirty="0">
                <a:solidFill>
                  <a:schemeClr val="tx1"/>
                </a:solidFill>
                <a:latin typeface="Arial" panose="020B0604020202020204" pitchFamily="34" charset="0"/>
                <a:hlinkClick r:id="rId3"/>
              </a:rPr>
              <a:t>Adverse Childhood Experiences (ACE) Study Information</a:t>
            </a:r>
            <a:endParaRPr lang="en-US" altLang="en-US" dirty="0">
              <a:solidFill>
                <a:schemeClr val="tx1"/>
              </a:solidFill>
              <a:latin typeface="Arial" panose="020B0604020202020204" pitchFamily="34" charset="0"/>
            </a:endParaRPr>
          </a:p>
          <a:p>
            <a:pPr lvl="0" eaLnBrk="0" fontAlgn="base" hangingPunct="0">
              <a:spcBef>
                <a:spcPct val="0"/>
              </a:spcBef>
              <a:spcAft>
                <a:spcPct val="0"/>
              </a:spcAft>
              <a:buClrTx/>
            </a:pPr>
            <a:endParaRPr lang="en-US" altLang="en-US" dirty="0">
              <a:solidFill>
                <a:schemeClr val="tx1"/>
              </a:solidFill>
              <a:latin typeface="Arial" panose="020B0604020202020204" pitchFamily="34" charset="0"/>
            </a:endParaRPr>
          </a:p>
          <a:p>
            <a:pPr marL="0" lvl="0" indent="0" eaLnBrk="0" fontAlgn="base" hangingPunct="0">
              <a:spcBef>
                <a:spcPct val="0"/>
              </a:spcBef>
              <a:spcAft>
                <a:spcPct val="0"/>
              </a:spcAft>
              <a:buClrTx/>
              <a:buNone/>
            </a:pPr>
            <a:r>
              <a:rPr lang="en-US" dirty="0">
                <a:hlinkClick r:id="rId4"/>
              </a:rPr>
              <a:t>OSDE Safety Plan</a:t>
            </a:r>
            <a:endParaRPr lang="en-US" dirty="0"/>
          </a:p>
          <a:p>
            <a:pPr lvl="0" eaLnBrk="0" fontAlgn="base" hangingPunct="0">
              <a:spcBef>
                <a:spcPct val="0"/>
              </a:spcBef>
              <a:spcAft>
                <a:spcPct val="0"/>
              </a:spcAft>
              <a:buClrTx/>
            </a:pPr>
            <a:endParaRPr lang="en-US" altLang="en-US" dirty="0">
              <a:solidFill>
                <a:schemeClr val="tx1"/>
              </a:solidFill>
              <a:latin typeface="Arial" panose="020B0604020202020204" pitchFamily="34" charset="0"/>
            </a:endParaRPr>
          </a:p>
          <a:p>
            <a:pPr marL="0" lvl="0" indent="0" eaLnBrk="0" fontAlgn="base" hangingPunct="0">
              <a:spcBef>
                <a:spcPct val="0"/>
              </a:spcBef>
              <a:spcAft>
                <a:spcPct val="0"/>
              </a:spcAft>
              <a:buClrTx/>
              <a:buNone/>
            </a:pPr>
            <a:r>
              <a:rPr lang="en-US" dirty="0">
                <a:hlinkClick r:id="rId5"/>
              </a:rPr>
              <a:t>OSDE Mental Health Facilities by City</a:t>
            </a:r>
            <a:endParaRPr lang="en-US" dirty="0"/>
          </a:p>
          <a:p>
            <a:pPr lvl="0" eaLnBrk="0" fontAlgn="base" hangingPunct="0">
              <a:spcBef>
                <a:spcPct val="0"/>
              </a:spcBef>
              <a:spcAft>
                <a:spcPct val="0"/>
              </a:spcAft>
              <a:buClrTx/>
            </a:pPr>
            <a:endParaRPr lang="en-US" dirty="0"/>
          </a:p>
          <a:p>
            <a:pPr marL="0" lvl="0" indent="0" eaLnBrk="0" fontAlgn="base" hangingPunct="0">
              <a:spcBef>
                <a:spcPct val="0"/>
              </a:spcBef>
              <a:spcAft>
                <a:spcPct val="0"/>
              </a:spcAft>
              <a:buClrTx/>
              <a:buNone/>
            </a:pPr>
            <a:r>
              <a:rPr lang="en-US" dirty="0">
                <a:hlinkClick r:id="rId6"/>
              </a:rPr>
              <a:t>OSDE Metro Resources</a:t>
            </a:r>
            <a:endParaRPr lang="en-US" altLang="en-US" dirty="0">
              <a:solidFill>
                <a:schemeClr val="tx1"/>
              </a:solidFill>
              <a:latin typeface="Arial" panose="020B0604020202020204" pitchFamily="34" charset="0"/>
            </a:endParaRPr>
          </a:p>
          <a:p>
            <a:endParaRPr lang="en-US"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50</a:t>
            </a:fld>
            <a:endParaRPr lang="en-US" dirty="0"/>
          </a:p>
        </p:txBody>
      </p:sp>
    </p:spTree>
    <p:extLst>
      <p:ext uri="{BB962C8B-B14F-4D97-AF65-F5344CB8AC3E}">
        <p14:creationId xmlns:p14="http://schemas.microsoft.com/office/powerpoint/2010/main" val="7066500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 Services </a:t>
            </a:r>
            <a:endParaRPr lang="en-US" dirty="0"/>
          </a:p>
        </p:txBody>
      </p:sp>
      <p:sp>
        <p:nvSpPr>
          <p:cNvPr id="3" name="Content Placeholder 2"/>
          <p:cNvSpPr>
            <a:spLocks noGrp="1"/>
          </p:cNvSpPr>
          <p:nvPr>
            <p:ph idx="1"/>
          </p:nvPr>
        </p:nvSpPr>
        <p:spPr/>
        <p:txBody>
          <a:bodyPr>
            <a:normAutofit fontScale="92500" lnSpcReduction="10000"/>
          </a:bodyPr>
          <a:lstStyle/>
          <a:p>
            <a:r>
              <a:rPr lang="en-US" sz="3000" dirty="0" smtClean="0">
                <a:hlinkClick r:id="rId2"/>
              </a:rPr>
              <a:t>Bullying Prevention</a:t>
            </a:r>
            <a:endParaRPr lang="en-US" sz="3000" dirty="0" smtClean="0"/>
          </a:p>
          <a:p>
            <a:pPr lvl="1"/>
            <a:r>
              <a:rPr lang="en-US" sz="3000" dirty="0" smtClean="0"/>
              <a:t>Lesson Plans</a:t>
            </a:r>
          </a:p>
          <a:p>
            <a:pPr lvl="1"/>
            <a:r>
              <a:rPr lang="en-US" sz="3000" dirty="0" smtClean="0"/>
              <a:t>Resource Library</a:t>
            </a:r>
          </a:p>
          <a:p>
            <a:pPr lvl="1"/>
            <a:r>
              <a:rPr lang="en-US" sz="3000" dirty="0" smtClean="0"/>
              <a:t>Professional Development</a:t>
            </a:r>
          </a:p>
          <a:p>
            <a:pPr lvl="1"/>
            <a:r>
              <a:rPr lang="en-US" sz="3000" dirty="0" smtClean="0"/>
              <a:t>Parent Education</a:t>
            </a:r>
          </a:p>
          <a:p>
            <a:r>
              <a:rPr lang="en-US" sz="3000" dirty="0" smtClean="0">
                <a:hlinkClick r:id="rId3"/>
              </a:rPr>
              <a:t>Substance Abuse Prevention</a:t>
            </a:r>
            <a:endParaRPr lang="en-US" sz="3000" dirty="0" smtClean="0"/>
          </a:p>
          <a:p>
            <a:pPr lvl="1"/>
            <a:r>
              <a:rPr lang="en-US" sz="3000" dirty="0" smtClean="0"/>
              <a:t>Research Based Curriculum</a:t>
            </a:r>
          </a:p>
          <a:p>
            <a:pPr lvl="1"/>
            <a:r>
              <a:rPr lang="en-US" sz="3000" dirty="0" smtClean="0"/>
              <a:t>Resource Library</a:t>
            </a:r>
          </a:p>
          <a:p>
            <a:pPr lvl="1"/>
            <a:r>
              <a:rPr lang="en-US" sz="3000" dirty="0" smtClean="0"/>
              <a:t>Trainings </a:t>
            </a:r>
          </a:p>
          <a:p>
            <a:pPr lvl="1"/>
            <a:r>
              <a:rPr lang="en-US" sz="3000" dirty="0" smtClean="0"/>
              <a:t>Youth Organizations</a:t>
            </a:r>
          </a:p>
          <a:p>
            <a:endParaRPr lang="en-US"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51</a:t>
            </a:fld>
            <a:endParaRPr lang="en-US" dirty="0"/>
          </a:p>
        </p:txBody>
      </p:sp>
    </p:spTree>
    <p:extLst>
      <p:ext uri="{BB962C8B-B14F-4D97-AF65-F5344CB8AC3E}">
        <p14:creationId xmlns:p14="http://schemas.microsoft.com/office/powerpoint/2010/main" val="42773647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 Services-2</a:t>
            </a:r>
            <a:endParaRPr lang="en-US" dirty="0"/>
          </a:p>
        </p:txBody>
      </p:sp>
      <p:sp>
        <p:nvSpPr>
          <p:cNvPr id="3" name="Content Placeholder 2"/>
          <p:cNvSpPr>
            <a:spLocks noGrp="1"/>
          </p:cNvSpPr>
          <p:nvPr>
            <p:ph idx="1"/>
          </p:nvPr>
        </p:nvSpPr>
        <p:spPr/>
        <p:txBody>
          <a:bodyPr/>
          <a:lstStyle/>
          <a:p>
            <a:r>
              <a:rPr lang="en-US" sz="2800" dirty="0">
                <a:hlinkClick r:id="rId2"/>
              </a:rPr>
              <a:t>Suicide </a:t>
            </a:r>
            <a:r>
              <a:rPr lang="en-US" sz="2800" dirty="0" smtClean="0">
                <a:hlinkClick r:id="rId2"/>
              </a:rPr>
              <a:t>Prevention</a:t>
            </a:r>
            <a:endParaRPr lang="en-US" sz="2800" dirty="0" smtClean="0"/>
          </a:p>
          <a:p>
            <a:pPr lvl="1"/>
            <a:r>
              <a:rPr lang="en-US" dirty="0" smtClean="0"/>
              <a:t>Resource Library</a:t>
            </a:r>
          </a:p>
          <a:p>
            <a:pPr lvl="1"/>
            <a:r>
              <a:rPr lang="en-US" dirty="0" smtClean="0"/>
              <a:t>Suicide Prevention Curriculum</a:t>
            </a:r>
          </a:p>
          <a:p>
            <a:pPr lvl="1"/>
            <a:r>
              <a:rPr lang="en-US" dirty="0" smtClean="0"/>
              <a:t>Trainings and Professional Development</a:t>
            </a:r>
            <a:endParaRPr lang="en-US" dirty="0"/>
          </a:p>
          <a:p>
            <a:r>
              <a:rPr lang="en-US" sz="2800" dirty="0">
                <a:hlinkClick r:id="rId3"/>
              </a:rPr>
              <a:t>Violence </a:t>
            </a:r>
            <a:r>
              <a:rPr lang="en-US" sz="2800" dirty="0" smtClean="0">
                <a:hlinkClick r:id="rId3"/>
              </a:rPr>
              <a:t>Prevention</a:t>
            </a:r>
            <a:endParaRPr lang="en-US" sz="2800" dirty="0" smtClean="0"/>
          </a:p>
          <a:p>
            <a:pPr lvl="1"/>
            <a:r>
              <a:rPr lang="en-US" dirty="0" smtClean="0"/>
              <a:t>Resource Library</a:t>
            </a:r>
          </a:p>
          <a:p>
            <a:pPr lvl="1"/>
            <a:r>
              <a:rPr lang="en-US" dirty="0" smtClean="0"/>
              <a:t>Research Based Training</a:t>
            </a:r>
          </a:p>
          <a:p>
            <a:pPr lvl="1"/>
            <a:r>
              <a:rPr lang="en-US" dirty="0" smtClean="0"/>
              <a:t>Teen Dating Safety Training</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52</a:t>
            </a:fld>
            <a:endParaRPr lang="en-US" dirty="0"/>
          </a:p>
        </p:txBody>
      </p:sp>
    </p:spTree>
    <p:extLst>
      <p:ext uri="{BB962C8B-B14F-4D97-AF65-F5344CB8AC3E}">
        <p14:creationId xmlns:p14="http://schemas.microsoft.com/office/powerpoint/2010/main" val="40895602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 of School Safety and Security</a:t>
            </a:r>
            <a:endParaRPr lang="en-US" dirty="0"/>
          </a:p>
        </p:txBody>
      </p:sp>
      <p:sp>
        <p:nvSpPr>
          <p:cNvPr id="3" name="Text Placeholder 2"/>
          <p:cNvSpPr>
            <a:spLocks noGrp="1"/>
          </p:cNvSpPr>
          <p:nvPr>
            <p:ph type="body" idx="1"/>
          </p:nvPr>
        </p:nvSpPr>
        <p:spPr/>
        <p:txBody>
          <a:bodyPr/>
          <a:lstStyle/>
          <a:p>
            <a:endParaRPr lang="en-US"/>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53</a:t>
            </a:fld>
            <a:endParaRPr lang="en-US" dirty="0"/>
          </a:p>
        </p:txBody>
      </p:sp>
    </p:spTree>
    <p:extLst>
      <p:ext uri="{BB962C8B-B14F-4D97-AF65-F5344CB8AC3E}">
        <p14:creationId xmlns:p14="http://schemas.microsoft.com/office/powerpoint/2010/main" val="28170393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 of School Safety and Security</a:t>
            </a:r>
            <a:endParaRPr lang="en-US" dirty="0"/>
          </a:p>
        </p:txBody>
      </p:sp>
      <p:sp>
        <p:nvSpPr>
          <p:cNvPr id="3" name="Content Placeholder 2"/>
          <p:cNvSpPr>
            <a:spLocks noGrp="1"/>
          </p:cNvSpPr>
          <p:nvPr>
            <p:ph idx="1"/>
          </p:nvPr>
        </p:nvSpPr>
        <p:spPr>
          <a:xfrm>
            <a:off x="294199" y="2367580"/>
            <a:ext cx="11603603" cy="4351338"/>
          </a:xfrm>
        </p:spPr>
        <p:txBody>
          <a:bodyPr/>
          <a:lstStyle/>
          <a:p>
            <a:r>
              <a:rPr lang="en-US" sz="2800" b="1" i="1" dirty="0"/>
              <a:t>Mission:</a:t>
            </a:r>
            <a:r>
              <a:rPr lang="en-US" sz="2800" dirty="0"/>
              <a:t>  Enable and empower all school staff and students through training and application of appropriate resources in their safety and security preparedness </a:t>
            </a:r>
            <a:r>
              <a:rPr lang="en-US" sz="2800" dirty="0" smtClean="0"/>
              <a:t>efforts</a:t>
            </a:r>
          </a:p>
          <a:p>
            <a:endParaRPr lang="en-US" sz="2800" dirty="0"/>
          </a:p>
          <a:p>
            <a:r>
              <a:rPr lang="en-US" sz="2800" b="1" i="1" dirty="0"/>
              <a:t>Vision:</a:t>
            </a:r>
            <a:r>
              <a:rPr lang="en-US" sz="2800" dirty="0"/>
              <a:t>  Make the connections, maintain the relationships, leverage technology, all in efforts to create and maintain safer communities </a:t>
            </a:r>
            <a:endParaRPr lang="en-US" sz="2800" dirty="0" smtClean="0"/>
          </a:p>
          <a:p>
            <a:endParaRPr lang="en-US"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54</a:t>
            </a:fld>
            <a:endParaRPr lang="en-US" dirty="0"/>
          </a:p>
        </p:txBody>
      </p:sp>
    </p:spTree>
    <p:extLst>
      <p:ext uri="{BB962C8B-B14F-4D97-AF65-F5344CB8AC3E}">
        <p14:creationId xmlns:p14="http://schemas.microsoft.com/office/powerpoint/2010/main" val="18705950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 of School Safety and Security-2</a:t>
            </a:r>
            <a:endParaRPr lang="en-US" dirty="0"/>
          </a:p>
        </p:txBody>
      </p:sp>
      <p:sp>
        <p:nvSpPr>
          <p:cNvPr id="3" name="Content Placeholder 2"/>
          <p:cNvSpPr>
            <a:spLocks noGrp="1"/>
          </p:cNvSpPr>
          <p:nvPr>
            <p:ph idx="1"/>
          </p:nvPr>
        </p:nvSpPr>
        <p:spPr>
          <a:xfrm>
            <a:off x="198949" y="1406524"/>
            <a:ext cx="11603603" cy="5070475"/>
          </a:xfrm>
        </p:spPr>
        <p:txBody>
          <a:bodyPr>
            <a:noAutofit/>
          </a:bodyPr>
          <a:lstStyle/>
          <a:p>
            <a:r>
              <a:rPr lang="en-US" sz="2800" dirty="0" smtClean="0">
                <a:hlinkClick r:id="rId2"/>
              </a:rPr>
              <a:t>Behavioral Threat Assessment</a:t>
            </a:r>
            <a:endParaRPr lang="en-US" sz="2800" dirty="0" smtClean="0"/>
          </a:p>
          <a:p>
            <a:pPr lvl="1"/>
            <a:r>
              <a:rPr lang="en-US" dirty="0" smtClean="0"/>
              <a:t>Mitigates precipitating factors that may lead to school violence</a:t>
            </a:r>
          </a:p>
          <a:p>
            <a:pPr lvl="1"/>
            <a:r>
              <a:rPr lang="en-US" dirty="0" smtClean="0"/>
              <a:t>Proactive vs reactive approach</a:t>
            </a:r>
          </a:p>
          <a:p>
            <a:pPr lvl="1"/>
            <a:r>
              <a:rPr lang="en-US" dirty="0" smtClean="0"/>
              <a:t>Wrap-around services </a:t>
            </a:r>
          </a:p>
          <a:p>
            <a:pPr lvl="1"/>
            <a:r>
              <a:rPr lang="en-US" dirty="0" smtClean="0"/>
              <a:t>Designed to reduce exclusionary practices  </a:t>
            </a:r>
          </a:p>
          <a:p>
            <a:r>
              <a:rPr lang="en-US" sz="2800" dirty="0" smtClean="0">
                <a:hlinkClick r:id="rId3"/>
              </a:rPr>
              <a:t>Micro-credential</a:t>
            </a:r>
            <a:r>
              <a:rPr lang="en-US" sz="2800" dirty="0" smtClean="0"/>
              <a:t> </a:t>
            </a:r>
          </a:p>
          <a:p>
            <a:pPr lvl="1"/>
            <a:r>
              <a:rPr lang="en-US" dirty="0" smtClean="0"/>
              <a:t>Includes trauma-informed practices training</a:t>
            </a:r>
          </a:p>
          <a:p>
            <a:r>
              <a:rPr lang="en-US" sz="2800" dirty="0" smtClean="0">
                <a:hlinkClick r:id="rId4"/>
              </a:rPr>
              <a:t>School Secure Programs  </a:t>
            </a:r>
            <a:endParaRPr lang="en-US" sz="2800" dirty="0" smtClean="0"/>
          </a:p>
          <a:p>
            <a:pPr lvl="1"/>
            <a:r>
              <a:rPr lang="en-US" dirty="0" smtClean="0"/>
              <a:t>Rave Panic Button: Allows for crisis response team to be activated without causing undue/unintentional trauma</a:t>
            </a:r>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55</a:t>
            </a:fld>
            <a:endParaRPr lang="en-US" dirty="0"/>
          </a:p>
        </p:txBody>
      </p:sp>
    </p:spTree>
    <p:extLst>
      <p:ext uri="{BB962C8B-B14F-4D97-AF65-F5344CB8AC3E}">
        <p14:creationId xmlns:p14="http://schemas.microsoft.com/office/powerpoint/2010/main" val="26728964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Education Services</a:t>
            </a:r>
            <a:endParaRPr lang="en-US" dirty="0"/>
          </a:p>
        </p:txBody>
      </p:sp>
      <p:sp>
        <p:nvSpPr>
          <p:cNvPr id="3" name="Text Placeholder 2"/>
          <p:cNvSpPr>
            <a:spLocks noGrp="1"/>
          </p:cNvSpPr>
          <p:nvPr>
            <p:ph type="body" idx="1"/>
          </p:nvPr>
        </p:nvSpPr>
        <p:spPr/>
        <p:txBody>
          <a:bodyPr/>
          <a:lstStyle/>
          <a:p>
            <a:endParaRPr lang="en-US"/>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56</a:t>
            </a:fld>
            <a:endParaRPr lang="en-US" dirty="0"/>
          </a:p>
        </p:txBody>
      </p:sp>
    </p:spTree>
    <p:extLst>
      <p:ext uri="{BB962C8B-B14F-4D97-AF65-F5344CB8AC3E}">
        <p14:creationId xmlns:p14="http://schemas.microsoft.com/office/powerpoint/2010/main" val="385705004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Education Services</a:t>
            </a:r>
            <a:endParaRPr lang="en-US" dirty="0"/>
          </a:p>
        </p:txBody>
      </p:sp>
      <p:sp>
        <p:nvSpPr>
          <p:cNvPr id="3" name="Content Placeholder 2"/>
          <p:cNvSpPr>
            <a:spLocks noGrp="1"/>
          </p:cNvSpPr>
          <p:nvPr>
            <p:ph idx="1"/>
          </p:nvPr>
        </p:nvSpPr>
        <p:spPr>
          <a:xfrm>
            <a:off x="154499" y="1438274"/>
            <a:ext cx="11929551" cy="5178425"/>
          </a:xfrm>
        </p:spPr>
        <p:txBody>
          <a:bodyPr>
            <a:noAutofit/>
          </a:bodyPr>
          <a:lstStyle/>
          <a:p>
            <a:r>
              <a:rPr lang="en-US" sz="2600" dirty="0" smtClean="0"/>
              <a:t>District leaders can </a:t>
            </a:r>
            <a:r>
              <a:rPr lang="en-US" sz="2600" dirty="0" smtClean="0">
                <a:hlinkClick r:id="rId2"/>
              </a:rPr>
              <a:t>request district or site level PD </a:t>
            </a:r>
            <a:r>
              <a:rPr lang="en-US" sz="2600" dirty="0" smtClean="0"/>
              <a:t>in the area of trauma informed practices</a:t>
            </a:r>
          </a:p>
          <a:p>
            <a:endParaRPr lang="en-US" sz="2600" dirty="0"/>
          </a:p>
          <a:p>
            <a:r>
              <a:rPr lang="en-US" sz="2600" dirty="0" smtClean="0"/>
              <a:t>Website Development: </a:t>
            </a:r>
            <a:r>
              <a:rPr lang="en-US" sz="2600" dirty="0" err="1" smtClean="0"/>
              <a:t>OkEdge</a:t>
            </a:r>
            <a:r>
              <a:rPr lang="en-US" sz="2600" dirty="0" smtClean="0"/>
              <a:t> Module, Webinar, Evidence-Based Practices, FAQs</a:t>
            </a:r>
          </a:p>
          <a:p>
            <a:pPr marL="0" indent="0">
              <a:buNone/>
            </a:pPr>
            <a:r>
              <a:rPr lang="en-US" sz="2600" dirty="0" smtClean="0"/>
              <a:t> </a:t>
            </a:r>
          </a:p>
          <a:p>
            <a:r>
              <a:rPr lang="en-US" sz="2600" dirty="0" smtClean="0"/>
              <a:t>Virtual Signature Series planned for school year 20/21</a:t>
            </a:r>
          </a:p>
          <a:p>
            <a:pPr marL="0" indent="0">
              <a:buNone/>
            </a:pPr>
            <a:endParaRPr lang="en-US" sz="2600" dirty="0" smtClean="0"/>
          </a:p>
          <a:p>
            <a:r>
              <a:rPr lang="en-US" sz="2600" dirty="0" smtClean="0"/>
              <a:t>Specialists are featured presenters at the </a:t>
            </a:r>
            <a:r>
              <a:rPr lang="en-US" sz="2600" dirty="0" smtClean="0">
                <a:hlinkClick r:id="rId3"/>
              </a:rPr>
              <a:t>Institute on Violence Abuse and Trauma International Summits</a:t>
            </a:r>
            <a:endParaRPr lang="en-US" sz="2600"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57</a:t>
            </a:fld>
            <a:endParaRPr lang="en-US" dirty="0"/>
          </a:p>
        </p:txBody>
      </p:sp>
    </p:spTree>
    <p:extLst>
      <p:ext uri="{BB962C8B-B14F-4D97-AF65-F5344CB8AC3E}">
        <p14:creationId xmlns:p14="http://schemas.microsoft.com/office/powerpoint/2010/main" val="420280980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Distance Learning Community</a:t>
            </a:r>
            <a:endParaRPr lang="en-US" dirty="0"/>
          </a:p>
        </p:txBody>
      </p:sp>
      <p:sp>
        <p:nvSpPr>
          <p:cNvPr id="3" name="Content Placeholder 2"/>
          <p:cNvSpPr>
            <a:spLocks noGrp="1"/>
          </p:cNvSpPr>
          <p:nvPr>
            <p:ph idx="1"/>
          </p:nvPr>
        </p:nvSpPr>
        <p:spPr>
          <a:xfrm>
            <a:off x="294198" y="1622424"/>
            <a:ext cx="11603603" cy="4740894"/>
          </a:xfrm>
        </p:spPr>
        <p:txBody>
          <a:bodyPr>
            <a:normAutofit fontScale="92500" lnSpcReduction="10000"/>
          </a:bodyPr>
          <a:lstStyle/>
          <a:p>
            <a:r>
              <a:rPr lang="en-US" dirty="0" smtClean="0"/>
              <a:t>Weekly meeting with teachers and service providers across the state</a:t>
            </a:r>
          </a:p>
          <a:p>
            <a:r>
              <a:rPr lang="en-US" dirty="0" smtClean="0"/>
              <a:t>Online resource sharing depository </a:t>
            </a:r>
          </a:p>
          <a:p>
            <a:r>
              <a:rPr lang="en-US" dirty="0" smtClean="0"/>
              <a:t>Safe space to encourage collaboration and support </a:t>
            </a:r>
          </a:p>
          <a:p>
            <a:r>
              <a:rPr lang="en-US" dirty="0" err="1" smtClean="0"/>
              <a:t>OkEdge</a:t>
            </a:r>
            <a:r>
              <a:rPr lang="en-US" dirty="0" smtClean="0"/>
              <a:t> Summer book study focusing on culturally responsive practices </a:t>
            </a:r>
            <a:r>
              <a:rPr lang="en-US" dirty="0" smtClean="0">
                <a:hlinkClick r:id="rId2"/>
              </a:rPr>
              <a:t>beginning June 24</a:t>
            </a:r>
            <a:endParaRPr lang="en-US" dirty="0" smtClean="0"/>
          </a:p>
          <a:p>
            <a:r>
              <a:rPr lang="en-US" dirty="0" smtClean="0"/>
              <a:t>A variety of topics have been explored including:</a:t>
            </a:r>
          </a:p>
          <a:p>
            <a:pPr lvl="1"/>
            <a:r>
              <a:rPr lang="en-US" dirty="0" smtClean="0"/>
              <a:t>Supporting Students’ Social-Emotional </a:t>
            </a:r>
            <a:r>
              <a:rPr lang="en-US" dirty="0"/>
              <a:t>N</a:t>
            </a:r>
            <a:r>
              <a:rPr lang="en-US" dirty="0" smtClean="0"/>
              <a:t>eeds</a:t>
            </a:r>
          </a:p>
          <a:p>
            <a:pPr lvl="1"/>
            <a:r>
              <a:rPr lang="en-US" dirty="0" smtClean="0"/>
              <a:t>Educator Self-Care: Alleviating the Impact of Secondary </a:t>
            </a:r>
            <a:r>
              <a:rPr lang="en-US" dirty="0"/>
              <a:t>T</a:t>
            </a:r>
            <a:r>
              <a:rPr lang="en-US" dirty="0" smtClean="0"/>
              <a:t>rauma </a:t>
            </a:r>
          </a:p>
          <a:p>
            <a:pPr lvl="1"/>
            <a:r>
              <a:rPr lang="en-US" dirty="0" smtClean="0"/>
              <a:t>Self-Care: Using the Acceptance and Commitment </a:t>
            </a:r>
            <a:r>
              <a:rPr lang="en-US" dirty="0"/>
              <a:t>F</a:t>
            </a:r>
            <a:r>
              <a:rPr lang="en-US" dirty="0" smtClean="0"/>
              <a:t>ramework</a:t>
            </a:r>
          </a:p>
          <a:p>
            <a:endParaRPr lang="en-US" dirty="0"/>
          </a:p>
        </p:txBody>
      </p:sp>
      <p:sp>
        <p:nvSpPr>
          <p:cNvPr id="4" name="Footer Placeholder 3"/>
          <p:cNvSpPr>
            <a:spLocks noGrp="1"/>
          </p:cNvSpPr>
          <p:nvPr>
            <p:ph type="ftr" sz="quarter" idx="11"/>
          </p:nvPr>
        </p:nvSpPr>
        <p:spPr/>
        <p:txBody>
          <a:bodyPr/>
          <a:lstStyle/>
          <a:p>
            <a:r>
              <a:rPr lang="en-US" dirty="0"/>
              <a:t>Trauma Informed Schools-OSDE </a:t>
            </a:r>
            <a:r>
              <a:rPr lang="en-US" dirty="0" smtClean="0"/>
              <a:t>Initiatives</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58</a:t>
            </a:fld>
            <a:endParaRPr lang="en-US" dirty="0"/>
          </a:p>
        </p:txBody>
      </p:sp>
    </p:spTree>
    <p:extLst>
      <p:ext uri="{BB962C8B-B14F-4D97-AF65-F5344CB8AC3E}">
        <p14:creationId xmlns:p14="http://schemas.microsoft.com/office/powerpoint/2010/main" val="271353467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667" y="1709738"/>
            <a:ext cx="7390878" cy="2739495"/>
          </a:xfrm>
        </p:spPr>
        <p:txBody>
          <a:bodyPr/>
          <a:lstStyle/>
          <a:p>
            <a:r>
              <a:rPr lang="en-US" dirty="0" smtClean="0"/>
              <a:t>Training and Professional Development</a:t>
            </a:r>
            <a:endParaRPr lang="en-US" dirty="0"/>
          </a:p>
        </p:txBody>
      </p:sp>
      <p:sp>
        <p:nvSpPr>
          <p:cNvPr id="3" name="Text Placeholder 2"/>
          <p:cNvSpPr>
            <a:spLocks noGrp="1"/>
          </p:cNvSpPr>
          <p:nvPr>
            <p:ph type="body"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59</a:t>
            </a:fld>
            <a:endParaRPr lang="en-US" dirty="0"/>
          </a:p>
        </p:txBody>
      </p:sp>
    </p:spTree>
    <p:extLst>
      <p:ext uri="{BB962C8B-B14F-4D97-AF65-F5344CB8AC3E}">
        <p14:creationId xmlns:p14="http://schemas.microsoft.com/office/powerpoint/2010/main" val="2338590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for Distance Learning</a:t>
            </a:r>
            <a:endParaRPr lang="en-US" dirty="0"/>
          </a:p>
        </p:txBody>
      </p:sp>
      <p:sp>
        <p:nvSpPr>
          <p:cNvPr id="3" name="Content Placeholder 2"/>
          <p:cNvSpPr>
            <a:spLocks noGrp="1"/>
          </p:cNvSpPr>
          <p:nvPr>
            <p:ph idx="1"/>
          </p:nvPr>
        </p:nvSpPr>
        <p:spPr/>
        <p:txBody>
          <a:bodyPr/>
          <a:lstStyle/>
          <a:p>
            <a:r>
              <a:rPr lang="en-US" dirty="0"/>
              <a:t>All resources are on our homepage - </a:t>
            </a:r>
            <a:r>
              <a:rPr lang="en-US" dirty="0">
                <a:hlinkClick r:id="rId2"/>
              </a:rPr>
              <a:t>https://sde.ok.gov/special-education</a:t>
            </a:r>
            <a:endParaRPr lang="en-US" dirty="0"/>
          </a:p>
          <a:p>
            <a:r>
              <a:rPr lang="en-US" dirty="0" smtClean="0"/>
              <a:t>Distance Learning Guidance - </a:t>
            </a:r>
            <a:r>
              <a:rPr lang="en-US" dirty="0">
                <a:hlinkClick r:id="rId3"/>
              </a:rPr>
              <a:t>https://</a:t>
            </a:r>
            <a:r>
              <a:rPr lang="en-US" dirty="0" smtClean="0">
                <a:hlinkClick r:id="rId3"/>
              </a:rPr>
              <a:t>sde.ok.gov/sites/default/files/DistanceLearningGuidanceforSpecialEducation.pdf</a:t>
            </a:r>
            <a:endParaRPr lang="en-US" dirty="0" smtClean="0"/>
          </a:p>
          <a:p>
            <a:r>
              <a:rPr lang="en-US" dirty="0" smtClean="0"/>
              <a:t>IDEA FAQ - </a:t>
            </a:r>
            <a:r>
              <a:rPr lang="en-US" dirty="0">
                <a:hlinkClick r:id="rId4"/>
              </a:rPr>
              <a:t>https://</a:t>
            </a:r>
            <a:r>
              <a:rPr lang="en-US" dirty="0" smtClean="0">
                <a:hlinkClick r:id="rId4"/>
              </a:rPr>
              <a:t>sde.ok.gov/sites/default/files/IDEA%20FAQ%20Special%20Education%20COVID.pdf</a:t>
            </a:r>
            <a:endParaRPr lang="en-US" dirty="0" smtClean="0"/>
          </a:p>
          <a:p>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6</a:t>
            </a:fld>
            <a:endParaRPr lang="en-US" dirty="0"/>
          </a:p>
        </p:txBody>
      </p:sp>
    </p:spTree>
    <p:extLst>
      <p:ext uri="{BB962C8B-B14F-4D97-AF65-F5344CB8AC3E}">
        <p14:creationId xmlns:p14="http://schemas.microsoft.com/office/powerpoint/2010/main" val="211622351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Engage OK-In the Cloud</a:t>
            </a:r>
            <a:endParaRPr lang="en-US" dirty="0"/>
          </a:p>
        </p:txBody>
      </p:sp>
      <p:sp>
        <p:nvSpPr>
          <p:cNvPr id="3" name="Content Placeholder 2"/>
          <p:cNvSpPr>
            <a:spLocks noGrp="1"/>
          </p:cNvSpPr>
          <p:nvPr>
            <p:ph idx="1"/>
          </p:nvPr>
        </p:nvSpPr>
        <p:spPr>
          <a:xfrm>
            <a:off x="134872" y="1576242"/>
            <a:ext cx="11603603" cy="4582103"/>
          </a:xfrm>
        </p:spPr>
        <p:txBody>
          <a:bodyPr>
            <a:normAutofit/>
          </a:bodyPr>
          <a:lstStyle/>
          <a:p>
            <a:endParaRPr lang="en-US" b="1" dirty="0" smtClean="0">
              <a:hlinkClick r:id="rId2"/>
            </a:endParaRPr>
          </a:p>
          <a:p>
            <a:r>
              <a:rPr lang="en-US" sz="2800" b="1" dirty="0" smtClean="0">
                <a:hlinkClick r:id="rId2"/>
              </a:rPr>
              <a:t>Free</a:t>
            </a:r>
            <a:r>
              <a:rPr lang="en-US" sz="2800" dirty="0" smtClean="0">
                <a:hlinkClick r:id="rId2"/>
              </a:rPr>
              <a:t> annual summer conference- July 15-17</a:t>
            </a:r>
            <a:endParaRPr lang="en-US" sz="2800" dirty="0" smtClean="0"/>
          </a:p>
          <a:p>
            <a:pPr marL="0" indent="0">
              <a:buNone/>
            </a:pPr>
            <a:endParaRPr lang="en-US" sz="2800" dirty="0" smtClean="0"/>
          </a:p>
          <a:p>
            <a:r>
              <a:rPr lang="en-US" sz="2800" dirty="0" smtClean="0"/>
              <a:t>Includes multiple sessions focusing on trauma informed practices and supports including:</a:t>
            </a:r>
          </a:p>
          <a:p>
            <a:pPr lvl="1"/>
            <a:r>
              <a:rPr lang="en-US" dirty="0" smtClean="0"/>
              <a:t>Behavioral Threat </a:t>
            </a:r>
            <a:r>
              <a:rPr lang="en-US" dirty="0"/>
              <a:t>A</a:t>
            </a:r>
            <a:r>
              <a:rPr lang="en-US" dirty="0" smtClean="0"/>
              <a:t>ssessment</a:t>
            </a:r>
          </a:p>
          <a:p>
            <a:pPr lvl="1"/>
            <a:r>
              <a:rPr lang="en-US" dirty="0" smtClean="0"/>
              <a:t>Supporting Students with Challenging </a:t>
            </a:r>
            <a:r>
              <a:rPr lang="en-US" dirty="0"/>
              <a:t>B</a:t>
            </a:r>
            <a:r>
              <a:rPr lang="en-US" dirty="0" smtClean="0"/>
              <a:t>ehavior</a:t>
            </a:r>
          </a:p>
          <a:p>
            <a:pPr lvl="1"/>
            <a:r>
              <a:rPr lang="en-US" dirty="0" smtClean="0"/>
              <a:t>Practical Trauma-Informed </a:t>
            </a:r>
            <a:r>
              <a:rPr lang="en-US" dirty="0"/>
              <a:t>C</a:t>
            </a:r>
            <a:r>
              <a:rPr lang="en-US" dirty="0" smtClean="0"/>
              <a:t>lassroom </a:t>
            </a:r>
            <a:r>
              <a:rPr lang="en-US" dirty="0"/>
              <a:t>S</a:t>
            </a:r>
            <a:r>
              <a:rPr lang="en-US" dirty="0" smtClean="0"/>
              <a:t>trategies</a:t>
            </a:r>
          </a:p>
          <a:p>
            <a:pPr lvl="1"/>
            <a:r>
              <a:rPr lang="en-US" dirty="0" smtClean="0"/>
              <a:t>Multi-Tiered System of Support in School Climate and Culture</a:t>
            </a:r>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60</a:t>
            </a:fld>
            <a:endParaRPr lang="en-US" dirty="0"/>
          </a:p>
        </p:txBody>
      </p:sp>
    </p:spTree>
    <p:extLst>
      <p:ext uri="{BB962C8B-B14F-4D97-AF65-F5344CB8AC3E}">
        <p14:creationId xmlns:p14="http://schemas.microsoft.com/office/powerpoint/2010/main" val="36044601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OkEdge</a:t>
            </a:r>
            <a:r>
              <a:rPr lang="en-US" dirty="0" smtClean="0"/>
              <a:t> Modules.. Coming Soon</a:t>
            </a:r>
            <a:endParaRPr lang="en-US" dirty="0"/>
          </a:p>
        </p:txBody>
      </p:sp>
      <p:sp>
        <p:nvSpPr>
          <p:cNvPr id="3" name="Content Placeholder 2"/>
          <p:cNvSpPr>
            <a:spLocks noGrp="1"/>
          </p:cNvSpPr>
          <p:nvPr>
            <p:ph idx="1"/>
          </p:nvPr>
        </p:nvSpPr>
        <p:spPr/>
        <p:txBody>
          <a:bodyPr>
            <a:normAutofit/>
          </a:bodyPr>
          <a:lstStyle/>
          <a:p>
            <a:r>
              <a:rPr lang="en-US" sz="2800" dirty="0" smtClean="0"/>
              <a:t>Free training modules can be accessed by anyone with an </a:t>
            </a:r>
            <a:r>
              <a:rPr lang="en-US" sz="2800" dirty="0" err="1" smtClean="0">
                <a:hlinkClick r:id="rId2"/>
              </a:rPr>
              <a:t>OSDEconnect</a:t>
            </a:r>
            <a:r>
              <a:rPr lang="en-US" sz="2800" dirty="0" smtClean="0">
                <a:hlinkClick r:id="rId2"/>
              </a:rPr>
              <a:t> login</a:t>
            </a:r>
            <a:endParaRPr lang="en-US" sz="2800" dirty="0" smtClean="0"/>
          </a:p>
          <a:p>
            <a:pPr marL="0" indent="0">
              <a:buNone/>
            </a:pPr>
            <a:endParaRPr lang="en-US" sz="2800" dirty="0" smtClean="0"/>
          </a:p>
          <a:p>
            <a:r>
              <a:rPr lang="en-US" sz="2800" dirty="0" smtClean="0"/>
              <a:t>Office of Student Support: Trauma Informed Classroom Supports</a:t>
            </a:r>
          </a:p>
          <a:p>
            <a:pPr marL="0" indent="0">
              <a:buNone/>
            </a:pPr>
            <a:endParaRPr lang="en-US" sz="2800" dirty="0" smtClean="0"/>
          </a:p>
          <a:p>
            <a:r>
              <a:rPr lang="en-US" sz="2800" dirty="0" smtClean="0"/>
              <a:t>Office of Special Education: Trauma Informed Practices in the Special Education Classroom</a:t>
            </a:r>
            <a:endParaRPr lang="en-US" sz="2800"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61</a:t>
            </a:fld>
            <a:endParaRPr lang="en-US" dirty="0"/>
          </a:p>
        </p:txBody>
      </p:sp>
    </p:spTree>
    <p:extLst>
      <p:ext uri="{BB962C8B-B14F-4D97-AF65-F5344CB8AC3E}">
        <p14:creationId xmlns:p14="http://schemas.microsoft.com/office/powerpoint/2010/main" val="185236043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dirty="0" smtClean="0"/>
          </a:p>
          <a:p>
            <a:pPr marL="0" indent="0" algn="ctr">
              <a:buNone/>
            </a:pPr>
            <a:r>
              <a:rPr lang="en-US" sz="2400" dirty="0" smtClean="0"/>
              <a:t>Jenae </a:t>
            </a:r>
            <a:r>
              <a:rPr lang="en-US" sz="2400" dirty="0"/>
              <a:t>Tindell, Behavior </a:t>
            </a:r>
            <a:r>
              <a:rPr lang="en-US" sz="2400" dirty="0" smtClean="0"/>
              <a:t>Specialist</a:t>
            </a:r>
          </a:p>
          <a:p>
            <a:pPr marL="0" indent="0" algn="ctr">
              <a:buNone/>
            </a:pPr>
            <a:r>
              <a:rPr lang="en-US" sz="2400" dirty="0" smtClean="0"/>
              <a:t>Oklahoma State Department of Education</a:t>
            </a:r>
          </a:p>
          <a:p>
            <a:pPr marL="0" indent="0" algn="ctr">
              <a:buNone/>
            </a:pPr>
            <a:r>
              <a:rPr lang="en-US" sz="2400" dirty="0" smtClean="0"/>
              <a:t>Special Education Services</a:t>
            </a:r>
            <a:endParaRPr lang="en-US" sz="2400" dirty="0"/>
          </a:p>
          <a:p>
            <a:pPr marL="457200" lvl="1" indent="0" algn="ctr">
              <a:buNone/>
            </a:pPr>
            <a:r>
              <a:rPr lang="en-US" sz="2400" dirty="0">
                <a:hlinkClick r:id="rId2"/>
              </a:rPr>
              <a:t>Jenae.Tindell@sde.ok.gov</a:t>
            </a:r>
            <a:endParaRPr lang="en-US" sz="2400" dirty="0"/>
          </a:p>
          <a:p>
            <a:pPr marL="457200" lvl="1" indent="0" algn="ctr">
              <a:buNone/>
            </a:pPr>
            <a:r>
              <a:rPr lang="en-US" sz="2400" dirty="0"/>
              <a:t>405-522-3255</a:t>
            </a:r>
          </a:p>
          <a:p>
            <a:endParaRPr lang="en-US" dirty="0"/>
          </a:p>
        </p:txBody>
      </p:sp>
      <p:sp>
        <p:nvSpPr>
          <p:cNvPr id="4" name="Footer Placeholder 3"/>
          <p:cNvSpPr>
            <a:spLocks noGrp="1"/>
          </p:cNvSpPr>
          <p:nvPr>
            <p:ph type="ftr" sz="quarter" idx="11"/>
          </p:nvPr>
        </p:nvSpPr>
        <p:spPr/>
        <p:txBody>
          <a:bodyPr/>
          <a:lstStyle/>
          <a:p>
            <a:r>
              <a:rPr lang="en-US" dirty="0"/>
              <a:t>Trauma Informed Schools-OSDE Initiatives</a:t>
            </a:r>
          </a:p>
        </p:txBody>
      </p:sp>
      <p:sp>
        <p:nvSpPr>
          <p:cNvPr id="5" name="Slide Number Placeholder 4"/>
          <p:cNvSpPr>
            <a:spLocks noGrp="1"/>
          </p:cNvSpPr>
          <p:nvPr>
            <p:ph type="sldNum" sz="quarter" idx="12"/>
          </p:nvPr>
        </p:nvSpPr>
        <p:spPr/>
        <p:txBody>
          <a:bodyPr/>
          <a:lstStyle/>
          <a:p>
            <a:fld id="{D5CA4161-6EC3-4748-B7F3-82EA64CE3DD4}" type="slidenum">
              <a:rPr lang="en-US" smtClean="0"/>
              <a:pPr/>
              <a:t>62</a:t>
            </a:fld>
            <a:endParaRPr lang="en-US" dirty="0"/>
          </a:p>
        </p:txBody>
      </p:sp>
    </p:spTree>
    <p:extLst>
      <p:ext uri="{BB962C8B-B14F-4D97-AF65-F5344CB8AC3E}">
        <p14:creationId xmlns:p14="http://schemas.microsoft.com/office/powerpoint/2010/main" val="384138118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Feedback </a:t>
            </a:r>
            <a:r>
              <a:rPr lang="en-US" dirty="0"/>
              <a:t>on Distance Learning and COVID-19 Efforts</a:t>
            </a:r>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63</a:t>
            </a:fld>
            <a:endParaRPr lang="en-US" dirty="0"/>
          </a:p>
        </p:txBody>
      </p:sp>
    </p:spTree>
    <p:extLst>
      <p:ext uri="{BB962C8B-B14F-4D97-AF65-F5344CB8AC3E}">
        <p14:creationId xmlns:p14="http://schemas.microsoft.com/office/powerpoint/2010/main" val="4221975542"/>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667" y="1709738"/>
            <a:ext cx="5679300" cy="2739495"/>
          </a:xfrm>
        </p:spPr>
        <p:txBody>
          <a:bodyPr>
            <a:normAutofit/>
          </a:bodyPr>
          <a:lstStyle/>
          <a:p>
            <a:r>
              <a:rPr lang="en-US" dirty="0"/>
              <a:t>Recommendations for </a:t>
            </a:r>
            <a:r>
              <a:rPr lang="en-US" dirty="0" smtClean="0"/>
              <a:t>OSDE</a:t>
            </a:r>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64</a:t>
            </a:fld>
            <a:endParaRPr lang="en-US" dirty="0"/>
          </a:p>
        </p:txBody>
      </p:sp>
    </p:spTree>
    <p:extLst>
      <p:ext uri="{BB962C8B-B14F-4D97-AF65-F5344CB8AC3E}">
        <p14:creationId xmlns:p14="http://schemas.microsoft.com/office/powerpoint/2010/main" val="366239331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Recommendations </a:t>
            </a:r>
            <a:r>
              <a:rPr lang="en-US" dirty="0"/>
              <a:t>for OSDE  </a:t>
            </a:r>
          </a:p>
        </p:txBody>
      </p:sp>
      <p:sp>
        <p:nvSpPr>
          <p:cNvPr id="7" name="Content Placeholder 6"/>
          <p:cNvSpPr>
            <a:spLocks noGrp="1"/>
          </p:cNvSpPr>
          <p:nvPr>
            <p:ph idx="1"/>
          </p:nvPr>
        </p:nvSpPr>
        <p:spPr/>
        <p:txBody>
          <a:bodyPr>
            <a:normAutofit/>
          </a:bodyPr>
          <a:lstStyle/>
          <a:p>
            <a:pPr marL="514350" indent="-514350">
              <a:buFont typeface="+mj-lt"/>
              <a:buAutoNum type="arabicPeriod"/>
            </a:pPr>
            <a:r>
              <a:rPr lang="en-US" dirty="0" smtClean="0"/>
              <a:t>General </a:t>
            </a:r>
          </a:p>
          <a:p>
            <a:pPr marL="514350" indent="-514350">
              <a:buFont typeface="+mj-lt"/>
              <a:buAutoNum type="arabicPeriod"/>
            </a:pPr>
            <a:r>
              <a:rPr lang="en-US" dirty="0" smtClean="0"/>
              <a:t>COVID-19 </a:t>
            </a:r>
            <a:r>
              <a:rPr lang="en-US" dirty="0"/>
              <a:t>Specific </a:t>
            </a:r>
            <a:endParaRPr lang="en-US" dirty="0" smtClean="0"/>
          </a:p>
          <a:p>
            <a:pPr marL="514350" indent="-514350">
              <a:buFont typeface="+mj-lt"/>
              <a:buAutoNum type="arabicPeriod"/>
            </a:pPr>
            <a:r>
              <a:rPr lang="en-US" dirty="0" smtClean="0"/>
              <a:t>Addressing Racism</a:t>
            </a:r>
          </a:p>
          <a:p>
            <a:pPr marL="514350" indent="-514350">
              <a:buFont typeface="+mj-lt"/>
              <a:buAutoNum type="arabicPeriod"/>
            </a:pPr>
            <a:r>
              <a:rPr lang="en-US" dirty="0" smtClean="0"/>
              <a:t>Small </a:t>
            </a:r>
            <a:r>
              <a:rPr lang="en-US" dirty="0"/>
              <a:t>Group Breakout </a:t>
            </a:r>
            <a:r>
              <a:rPr lang="en-US" dirty="0" smtClean="0"/>
              <a:t>Sessions</a:t>
            </a:r>
            <a:endParaRPr lang="en-US" dirty="0"/>
          </a:p>
          <a:p>
            <a:pPr marL="1371600" lvl="3" indent="0">
              <a:buNone/>
            </a:pPr>
            <a:r>
              <a:rPr lang="en-US" sz="2800" dirty="0" err="1"/>
              <a:t>i</a:t>
            </a:r>
            <a:r>
              <a:rPr lang="en-US" sz="2800" dirty="0"/>
              <a:t>. Teacher Retention and Recruitment </a:t>
            </a:r>
          </a:p>
          <a:p>
            <a:pPr marL="1371600" lvl="3" indent="0">
              <a:buNone/>
            </a:pPr>
            <a:r>
              <a:rPr lang="en-US" sz="2800" dirty="0"/>
              <a:t>ii. Behavior </a:t>
            </a:r>
          </a:p>
          <a:p>
            <a:pPr marL="1371600" lvl="3" indent="0">
              <a:buNone/>
            </a:pPr>
            <a:r>
              <a:rPr lang="en-US" sz="2800" dirty="0"/>
              <a:t>iii. Trauma Informed Schools </a:t>
            </a:r>
          </a:p>
          <a:p>
            <a:pPr marL="0" indent="0">
              <a:buNone/>
            </a:pPr>
            <a:endParaRPr lang="en-US" dirty="0"/>
          </a:p>
          <a:p>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65</a:t>
            </a:fld>
            <a:endParaRPr lang="en-US" dirty="0"/>
          </a:p>
        </p:txBody>
      </p:sp>
    </p:spTree>
    <p:extLst>
      <p:ext uri="{BB962C8B-B14F-4D97-AF65-F5344CB8AC3E}">
        <p14:creationId xmlns:p14="http://schemas.microsoft.com/office/powerpoint/2010/main" val="338522048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Wrapping Up</a:t>
            </a:r>
            <a:endParaRPr lang="en-US" dirty="0"/>
          </a:p>
        </p:txBody>
      </p:sp>
      <p:sp>
        <p:nvSpPr>
          <p:cNvPr id="3" name="Content Placeholder 2"/>
          <p:cNvSpPr>
            <a:spLocks noGrp="1"/>
          </p:cNvSpPr>
          <p:nvPr>
            <p:ph idx="1"/>
          </p:nvPr>
        </p:nvSpPr>
        <p:spPr/>
        <p:txBody>
          <a:bodyPr/>
          <a:lstStyle/>
          <a:p>
            <a:r>
              <a:rPr lang="en-US" dirty="0" smtClean="0"/>
              <a:t>Survey</a:t>
            </a:r>
          </a:p>
          <a:p>
            <a:r>
              <a:rPr lang="en-US" dirty="0" smtClean="0"/>
              <a:t>Public Comment </a:t>
            </a:r>
          </a:p>
          <a:p>
            <a:r>
              <a:rPr lang="en-US" dirty="0" smtClean="0"/>
              <a:t>Next Meeting and Orientation</a:t>
            </a:r>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66</a:t>
            </a:fld>
            <a:endParaRPr lang="en-US" dirty="0"/>
          </a:p>
        </p:txBody>
      </p:sp>
    </p:spTree>
    <p:extLst>
      <p:ext uri="{BB962C8B-B14F-4D97-AF65-F5344CB8AC3E}">
        <p14:creationId xmlns:p14="http://schemas.microsoft.com/office/powerpoint/2010/main" val="4257804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OSDE Return to Learn</a:t>
            </a:r>
            <a:endParaRPr lang="en-US" dirty="0"/>
          </a:p>
        </p:txBody>
      </p:sp>
      <p:sp>
        <p:nvSpPr>
          <p:cNvPr id="3" name="Content Placeholder 2"/>
          <p:cNvSpPr>
            <a:spLocks noGrp="1"/>
          </p:cNvSpPr>
          <p:nvPr>
            <p:ph idx="1"/>
          </p:nvPr>
        </p:nvSpPr>
        <p:spPr/>
        <p:txBody>
          <a:bodyPr/>
          <a:lstStyle/>
          <a:p>
            <a:r>
              <a:rPr lang="en-US" dirty="0">
                <a:hlinkClick r:id="rId2"/>
              </a:rPr>
              <a:t>https://sde.ok.gov/sites/default/files/Return%20to%20Learn%20Oklahoma.pdf</a:t>
            </a:r>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7</a:t>
            </a:fld>
            <a:endParaRPr lang="en-US" dirty="0"/>
          </a:p>
        </p:txBody>
      </p:sp>
      <p:pic>
        <p:nvPicPr>
          <p:cNvPr id="1026" name="Picture 2" descr="Return to Learn Oklahom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0597" y="2563463"/>
            <a:ext cx="4969041" cy="37998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1129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COVID Activities</a:t>
            </a:r>
            <a:endParaRPr lang="en-US" dirty="0"/>
          </a:p>
        </p:txBody>
      </p:sp>
      <p:sp>
        <p:nvSpPr>
          <p:cNvPr id="3" name="Content Placeholder 2"/>
          <p:cNvSpPr>
            <a:spLocks noGrp="1"/>
          </p:cNvSpPr>
          <p:nvPr>
            <p:ph idx="1"/>
          </p:nvPr>
        </p:nvSpPr>
        <p:spPr/>
        <p:txBody>
          <a:bodyPr/>
          <a:lstStyle/>
          <a:p>
            <a:r>
              <a:rPr lang="en-US" dirty="0" smtClean="0"/>
              <a:t>ESY Guidance</a:t>
            </a:r>
          </a:p>
          <a:p>
            <a:r>
              <a:rPr lang="en-US" dirty="0" smtClean="0"/>
              <a:t>Comp Ed</a:t>
            </a:r>
          </a:p>
          <a:p>
            <a:r>
              <a:rPr lang="en-US" dirty="0" smtClean="0"/>
              <a:t>Project 617</a:t>
            </a:r>
          </a:p>
          <a:p>
            <a:r>
              <a:rPr lang="en-US" dirty="0" smtClean="0"/>
              <a:t>Leveraging the Power of Community</a:t>
            </a:r>
          </a:p>
          <a:p>
            <a:r>
              <a:rPr lang="en-US" dirty="0" smtClean="0"/>
              <a:t>Listening Sessions with Special Education Directors</a:t>
            </a:r>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8</a:t>
            </a:fld>
            <a:endParaRPr lang="en-US" dirty="0"/>
          </a:p>
        </p:txBody>
      </p:sp>
    </p:spTree>
    <p:extLst>
      <p:ext uri="{BB962C8B-B14F-4D97-AF65-F5344CB8AC3E}">
        <p14:creationId xmlns:p14="http://schemas.microsoft.com/office/powerpoint/2010/main" val="2159257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Continuiung</a:t>
            </a:r>
            <a:r>
              <a:rPr lang="en-US" dirty="0" smtClean="0"/>
              <a:t> Activities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Renewing Contracts</a:t>
            </a:r>
          </a:p>
          <a:p>
            <a:r>
              <a:rPr lang="en-US" dirty="0" smtClean="0"/>
              <a:t>Planning for Next Year</a:t>
            </a:r>
          </a:p>
          <a:p>
            <a:pPr lvl="1"/>
            <a:r>
              <a:rPr lang="en-US" dirty="0" smtClean="0"/>
              <a:t>Micro-Credential for Severe Profound Certification</a:t>
            </a:r>
          </a:p>
          <a:p>
            <a:pPr lvl="1"/>
            <a:r>
              <a:rPr lang="en-US" dirty="0" smtClean="0"/>
              <a:t>Signature Series</a:t>
            </a:r>
          </a:p>
          <a:p>
            <a:pPr lvl="1"/>
            <a:r>
              <a:rPr lang="en-US" dirty="0" smtClean="0"/>
              <a:t>Behavior Summit</a:t>
            </a:r>
          </a:p>
          <a:p>
            <a:pPr lvl="1"/>
            <a:r>
              <a:rPr lang="en-US" dirty="0" smtClean="0"/>
              <a:t>Behavior Conference</a:t>
            </a:r>
          </a:p>
          <a:p>
            <a:pPr lvl="1"/>
            <a:r>
              <a:rPr lang="en-US" dirty="0" smtClean="0"/>
              <a:t>Behavior Academies for Principals</a:t>
            </a:r>
          </a:p>
          <a:p>
            <a:r>
              <a:rPr lang="en-US" dirty="0" smtClean="0"/>
              <a:t>Evaluation and Eligibility Handbook</a:t>
            </a:r>
          </a:p>
          <a:p>
            <a:r>
              <a:rPr lang="en-US" dirty="0" smtClean="0"/>
              <a:t>Seclusion and Restraint</a:t>
            </a:r>
          </a:p>
          <a:p>
            <a:r>
              <a:rPr lang="en-US" dirty="0" smtClean="0"/>
              <a:t>Handbook/Policy</a:t>
            </a:r>
          </a:p>
          <a:p>
            <a:r>
              <a:rPr lang="en-US" dirty="0" smtClean="0"/>
              <a:t>Caseload/Class-Size</a:t>
            </a:r>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9</a:t>
            </a:fld>
            <a:endParaRPr lang="en-US" dirty="0"/>
          </a:p>
        </p:txBody>
      </p:sp>
    </p:spTree>
    <p:extLst>
      <p:ext uri="{BB962C8B-B14F-4D97-AF65-F5344CB8AC3E}">
        <p14:creationId xmlns:p14="http://schemas.microsoft.com/office/powerpoint/2010/main" val="2809554705"/>
      </p:ext>
    </p:extLst>
  </p:cSld>
  <p:clrMapOvr>
    <a:masterClrMapping/>
  </p:clrMapOvr>
</p:sld>
</file>

<file path=ppt/theme/theme1.xml><?xml version="1.0" encoding="utf-8"?>
<a:theme xmlns:a="http://schemas.openxmlformats.org/drawingml/2006/main" name="Office Theme">
  <a:themeElements>
    <a:clrScheme name="Oklahoma Education">
      <a:dk1>
        <a:srgbClr val="187BC0"/>
      </a:dk1>
      <a:lt1>
        <a:srgbClr val="FFFFFF"/>
      </a:lt1>
      <a:dk2>
        <a:srgbClr val="000000"/>
      </a:dk2>
      <a:lt2>
        <a:srgbClr val="E7E6E6"/>
      </a:lt2>
      <a:accent1>
        <a:srgbClr val="187BC0"/>
      </a:accent1>
      <a:accent2>
        <a:srgbClr val="326820"/>
      </a:accent2>
      <a:accent3>
        <a:srgbClr val="D15420"/>
      </a:accent3>
      <a:accent4>
        <a:srgbClr val="DE9027"/>
      </a:accent4>
      <a:accent5>
        <a:srgbClr val="004E9A"/>
      </a:accent5>
      <a:accent6>
        <a:srgbClr val="787878"/>
      </a:accent6>
      <a:hlink>
        <a:srgbClr val="0066A6"/>
      </a:hlink>
      <a:folHlink>
        <a:srgbClr val="1CA6D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4F2CE7379297D458A5AD411F3372CCC" ma:contentTypeVersion="15" ma:contentTypeDescription="Create a new document." ma:contentTypeScope="" ma:versionID="af9dd695d4bd43654e7910c924709beb">
  <xsd:schema xmlns:xsd="http://www.w3.org/2001/XMLSchema" xmlns:xs="http://www.w3.org/2001/XMLSchema" xmlns:p="http://schemas.microsoft.com/office/2006/metadata/properties" xmlns:ns1="http://schemas.microsoft.com/sharepoint/v3" xmlns:ns3="4fdacb89-5254-4a1e-a620-8761609a9dc0" xmlns:ns4="c1ac1c4b-2739-4454-9d29-faf2d880da4d" targetNamespace="http://schemas.microsoft.com/office/2006/metadata/properties" ma:root="true" ma:fieldsID="ddb518d1441f08a5574917444ea91f7f" ns1:_="" ns3:_="" ns4:_="">
    <xsd:import namespace="http://schemas.microsoft.com/sharepoint/v3"/>
    <xsd:import namespace="4fdacb89-5254-4a1e-a620-8761609a9dc0"/>
    <xsd:import namespace="c1ac1c4b-2739-4454-9d29-faf2d880da4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1:_ip_UnifiedCompliancePolicyProperties" minOccurs="0"/>
                <xsd:element ref="ns1:_ip_UnifiedCompliancePolicyUIAc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dacb89-5254-4a1e-a620-8761609a9d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1ac1c4b-2739-4454-9d29-faf2d880da4d"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A3F46C-AC89-4C25-BF43-A48BFC5C96F1}">
  <ds:schemaRefs>
    <ds:schemaRef ds:uri="http://schemas.microsoft.com/sharepoint/v3/contenttype/forms"/>
  </ds:schemaRefs>
</ds:datastoreItem>
</file>

<file path=customXml/itemProps2.xml><?xml version="1.0" encoding="utf-8"?>
<ds:datastoreItem xmlns:ds="http://schemas.openxmlformats.org/officeDocument/2006/customXml" ds:itemID="{EF90434B-CBE5-4AE1-BB9A-78471F5B267E}">
  <ds:schemaRefs>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1ac1c4b-2739-4454-9d29-faf2d880da4d"/>
    <ds:schemaRef ds:uri="http://purl.org/dc/elements/1.1/"/>
    <ds:schemaRef ds:uri="4fdacb89-5254-4a1e-a620-8761609a9dc0"/>
    <ds:schemaRef ds:uri="http://www.w3.org/XML/1998/namespace"/>
    <ds:schemaRef ds:uri="http://purl.org/dc/dcmitype/"/>
  </ds:schemaRefs>
</ds:datastoreItem>
</file>

<file path=customXml/itemProps3.xml><?xml version="1.0" encoding="utf-8"?>
<ds:datastoreItem xmlns:ds="http://schemas.openxmlformats.org/officeDocument/2006/customXml" ds:itemID="{F635C81D-1643-420F-AD42-DD718E19E4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fdacb89-5254-4a1e-a620-8761609a9dc0"/>
    <ds:schemaRef ds:uri="c1ac1c4b-2739-4454-9d29-faf2d880da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1022</TotalTime>
  <Words>2506</Words>
  <Application>Microsoft Office PowerPoint</Application>
  <PresentationFormat>Widescreen</PresentationFormat>
  <Paragraphs>409</Paragraphs>
  <Slides>66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66</vt:i4>
      </vt:variant>
    </vt:vector>
  </HeadingPairs>
  <TitlesOfParts>
    <vt:vector size="69" baseType="lpstr">
      <vt:lpstr>Arial</vt:lpstr>
      <vt:lpstr>Calibri</vt:lpstr>
      <vt:lpstr>Office Theme</vt:lpstr>
      <vt:lpstr>IDEA Part B State Advisory Panel</vt:lpstr>
      <vt:lpstr>AGENDA</vt:lpstr>
      <vt:lpstr>Welcome and Introduction</vt:lpstr>
      <vt:lpstr>Welcome and Introduction</vt:lpstr>
      <vt:lpstr>OSDE Updates</vt:lpstr>
      <vt:lpstr>Resources for Distance Learning</vt:lpstr>
      <vt:lpstr>OSDE Return to Learn</vt:lpstr>
      <vt:lpstr>Additional COVID Activities</vt:lpstr>
      <vt:lpstr>Continuiung Activities</vt:lpstr>
      <vt:lpstr>Addressing Racism</vt:lpstr>
      <vt:lpstr>Addressing Racism Data </vt:lpstr>
      <vt:lpstr>Addressing Racism Data - 2</vt:lpstr>
      <vt:lpstr>Effects of Discipline on Student Outcomes</vt:lpstr>
      <vt:lpstr>SPED Discipline</vt:lpstr>
      <vt:lpstr>Impact of Discipline on Student Outcomes</vt:lpstr>
      <vt:lpstr>Risk Ratios</vt:lpstr>
      <vt:lpstr>Disproportionality in SPED Discipline by Race</vt:lpstr>
      <vt:lpstr>Disproportionality in SPED Discipline by Race</vt:lpstr>
      <vt:lpstr>Impact of Discipline on Assessment </vt:lpstr>
      <vt:lpstr>Assessment Proficiency and Discipline Removals</vt:lpstr>
      <vt:lpstr>Percentage of Proficient SPED Participants, Math</vt:lpstr>
      <vt:lpstr>Percentage of Proficient SPED Participants, Math</vt:lpstr>
      <vt:lpstr>Assessment Proficiency and Discipline Removals by Race</vt:lpstr>
      <vt:lpstr>Percentage of Proficient SPED Participants, Math, by Race</vt:lpstr>
      <vt:lpstr>Percentage of Proficient SPED Participants, Reading, by Race</vt:lpstr>
      <vt:lpstr>Impact of Discipline on Graduation</vt:lpstr>
      <vt:lpstr>Graduation Rate by Discipline</vt:lpstr>
      <vt:lpstr>Graduation Rate and Discipline Removals</vt:lpstr>
      <vt:lpstr>Graduation Rate by Discipline by Race</vt:lpstr>
      <vt:lpstr>Graduation Rate and Discipline Removals, by Race</vt:lpstr>
      <vt:lpstr>Impact of Discipline on Dropout Rate</vt:lpstr>
      <vt:lpstr>Dropout Rate by Discipline</vt:lpstr>
      <vt:lpstr>Dropout Rate by Discipline</vt:lpstr>
      <vt:lpstr>Graduation Rate by Discipline by Race</vt:lpstr>
      <vt:lpstr>Dropout Rate by Discipline Removal and Race</vt:lpstr>
      <vt:lpstr>Trauma Informed Schools-An Agency Approach</vt:lpstr>
      <vt:lpstr>PowerPoint Presentation</vt:lpstr>
      <vt:lpstr>Key Principles</vt:lpstr>
      <vt:lpstr>Office of Student Support </vt:lpstr>
      <vt:lpstr>Office of Student Support</vt:lpstr>
      <vt:lpstr>OKAware</vt:lpstr>
      <vt:lpstr>Grant Goals</vt:lpstr>
      <vt:lpstr>Grant Goals-2</vt:lpstr>
      <vt:lpstr>Activities </vt:lpstr>
      <vt:lpstr>Activities-2</vt:lpstr>
      <vt:lpstr>Crisis Preparedness and Response</vt:lpstr>
      <vt:lpstr>Grant Goals</vt:lpstr>
      <vt:lpstr>Training Opportunities</vt:lpstr>
      <vt:lpstr>Regional Trauma Trainings </vt:lpstr>
      <vt:lpstr>Crisis Kit for School Counselors</vt:lpstr>
      <vt:lpstr>Prevention Services </vt:lpstr>
      <vt:lpstr>Prevention Services-2</vt:lpstr>
      <vt:lpstr>Office of School Safety and Security</vt:lpstr>
      <vt:lpstr>Office of School Safety and Security</vt:lpstr>
      <vt:lpstr>Office of School Safety and Security-2</vt:lpstr>
      <vt:lpstr>Special Education Services</vt:lpstr>
      <vt:lpstr>Special Education Services</vt:lpstr>
      <vt:lpstr>Distance Learning Community</vt:lpstr>
      <vt:lpstr>Training and Professional Development</vt:lpstr>
      <vt:lpstr>Engage OK-In the Cloud</vt:lpstr>
      <vt:lpstr>OkEdge Modules.. Coming Soon</vt:lpstr>
      <vt:lpstr>PowerPoint Presentation</vt:lpstr>
      <vt:lpstr>Feedback on Distance Learning and COVID-19 Efforts</vt:lpstr>
      <vt:lpstr>Recommendations for OSDE</vt:lpstr>
      <vt:lpstr>Recommendations for OSDE  </vt:lpstr>
      <vt:lpstr>Wrapping 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Cory Ingram</dc:creator>
  <cp:lastModifiedBy>Abby Johnson</cp:lastModifiedBy>
  <cp:revision>93</cp:revision>
  <dcterms:created xsi:type="dcterms:W3CDTF">2020-03-05T01:01:19Z</dcterms:created>
  <dcterms:modified xsi:type="dcterms:W3CDTF">2020-06-22T15:45:55Z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0x010100E4F2CE7379297D458A5AD411F3372CCC</vt:lpwstr>
  </property>
</Properties>
</file>