
<file path=[Content_Types].xml><?xml version="1.0" encoding="utf-8"?>
<Types xmlns="http://schemas.openxmlformats.org/package/2006/content-types">
  <Default Extension="png" ContentType="image/png"/>
  <Default Extension="bin" ContentType="application/vnd.openxmlformats-officedocument.oleObject"/>
  <Default Extension="svg" ContentType="image/svg+xml"/>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48"/>
  </p:notesMasterIdLst>
  <p:sldIdLst>
    <p:sldId id="261" r:id="rId5"/>
    <p:sldId id="258" r:id="rId6"/>
    <p:sldId id="318" r:id="rId7"/>
    <p:sldId id="338" r:id="rId8"/>
    <p:sldId id="348" r:id="rId9"/>
    <p:sldId id="319" r:id="rId10"/>
    <p:sldId id="349" r:id="rId11"/>
    <p:sldId id="357" r:id="rId12"/>
    <p:sldId id="358" r:id="rId13"/>
    <p:sldId id="359" r:id="rId14"/>
    <p:sldId id="350" r:id="rId15"/>
    <p:sldId id="351" r:id="rId16"/>
    <p:sldId id="352" r:id="rId17"/>
    <p:sldId id="353" r:id="rId18"/>
    <p:sldId id="368" r:id="rId19"/>
    <p:sldId id="354" r:id="rId20"/>
    <p:sldId id="339" r:id="rId21"/>
    <p:sldId id="340" r:id="rId22"/>
    <p:sldId id="341" r:id="rId23"/>
    <p:sldId id="342" r:id="rId24"/>
    <p:sldId id="360" r:id="rId25"/>
    <p:sldId id="361" r:id="rId26"/>
    <p:sldId id="367" r:id="rId27"/>
    <p:sldId id="366" r:id="rId28"/>
    <p:sldId id="362" r:id="rId29"/>
    <p:sldId id="363" r:id="rId30"/>
    <p:sldId id="355" r:id="rId31"/>
    <p:sldId id="356" r:id="rId32"/>
    <p:sldId id="369" r:id="rId33"/>
    <p:sldId id="370" r:id="rId34"/>
    <p:sldId id="371" r:id="rId35"/>
    <p:sldId id="372" r:id="rId36"/>
    <p:sldId id="373" r:id="rId37"/>
    <p:sldId id="374" r:id="rId38"/>
    <p:sldId id="375" r:id="rId39"/>
    <p:sldId id="376" r:id="rId40"/>
    <p:sldId id="377" r:id="rId41"/>
    <p:sldId id="378" r:id="rId42"/>
    <p:sldId id="379" r:id="rId43"/>
    <p:sldId id="380" r:id="rId44"/>
    <p:sldId id="364" r:id="rId45"/>
    <p:sldId id="365" r:id="rId46"/>
    <p:sldId id="336"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7878"/>
    <a:srgbClr val="D15420"/>
    <a:srgbClr val="464646"/>
    <a:srgbClr val="004E9A"/>
    <a:srgbClr val="187BC0"/>
    <a:srgbClr val="A96728"/>
    <a:srgbClr val="DE9027"/>
    <a:srgbClr val="914115"/>
    <a:srgbClr val="326820"/>
    <a:srgbClr val="669B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24" autoAdjust="0"/>
    <p:restoredTop sz="96327"/>
  </p:normalViewPr>
  <p:slideViewPr>
    <p:cSldViewPr snapToGrid="0" snapToObjects="1">
      <p:cViewPr varScale="1">
        <p:scale>
          <a:sx n="115" d="100"/>
          <a:sy n="115" d="100"/>
        </p:scale>
        <p:origin x="66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213932\Downloads\CC%20Graphs.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1" i="0" u="none" strike="noStrike" kern="1200" baseline="0">
                <a:solidFill>
                  <a:sysClr val="windowText" lastClr="000000"/>
                </a:solidFill>
                <a:latin typeface="Arial" panose="020B0604020202020204" pitchFamily="34" charset="0"/>
                <a:ea typeface="+mn-ea"/>
                <a:cs typeface="Arial" panose="020B0604020202020204" pitchFamily="34" charset="0"/>
              </a:defRPr>
            </a:pPr>
            <a:r>
              <a:rPr lang="en-US"/>
              <a:t>Child Count by Disability</a:t>
            </a:r>
          </a:p>
        </c:rich>
      </c:tx>
      <c:overlay val="0"/>
      <c:spPr>
        <a:noFill/>
        <a:ln>
          <a:noFill/>
        </a:ln>
        <a:effectLst/>
      </c:spPr>
      <c:txPr>
        <a:bodyPr rot="0" spcFirstLastPara="1" vertOverflow="ellipsis" vert="horz" wrap="square" anchor="ctr" anchorCtr="1"/>
        <a:lstStyle/>
        <a:p>
          <a:pPr>
            <a:defRPr sz="168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9.8768559355300545E-2"/>
          <c:y val="8.3055186096755343E-2"/>
          <c:w val="0.87924284757660431"/>
          <c:h val="0.49989373257456643"/>
        </c:manualLayout>
      </c:layout>
      <c:barChart>
        <c:barDir val="col"/>
        <c:grouping val="clustered"/>
        <c:varyColors val="0"/>
        <c:ser>
          <c:idx val="0"/>
          <c:order val="0"/>
          <c:tx>
            <c:v>FY 2020</c:v>
          </c:tx>
          <c:spPr>
            <a:solidFill>
              <a:schemeClr val="accent6">
                <a:alpha val="85000"/>
              </a:schemeClr>
            </a:solidFill>
            <a:ln w="9525" cap="flat" cmpd="sng" algn="ctr">
              <a:solidFill>
                <a:schemeClr val="lt1">
                  <a:alpha val="50000"/>
                </a:schemeClr>
              </a:solidFill>
              <a:round/>
            </a:ln>
            <a:effectLst/>
          </c:spPr>
          <c:invertIfNegative val="0"/>
          <c:dLbls>
            <c:dLbl>
              <c:idx val="4"/>
              <c:layout>
                <c:manualLayout>
                  <c:x val="0"/>
                  <c:y val="6.8312130977231144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CCD-430F-B7CF-C3B16B6A393C}"/>
                </c:ext>
              </c:extLst>
            </c:dLbl>
            <c:dLbl>
              <c:idx val="6"/>
              <c:layout>
                <c:manualLayout>
                  <c:x val="-5.3697011283737317E-17"/>
                  <c:y val="7.856412277118245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CCD-430F-B7CF-C3B16B6A393C}"/>
                </c:ext>
              </c:extLst>
            </c:dLbl>
            <c:numFmt formatCode="#,##0" sourceLinked="0"/>
            <c:spPr>
              <a:noFill/>
              <a:ln>
                <a:noFill/>
              </a:ln>
              <a:effectLst/>
            </c:spPr>
            <c:txPr>
              <a:bodyPr rot="-5400000" spcFirstLastPara="1" vertOverflow="ellipsis"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'[CC Graphs.xlsx]Sheet6'!$A$2:$A$14</c:f>
              <c:strCache>
                <c:ptCount val="13"/>
                <c:pt idx="0">
                  <c:v>Autism</c:v>
                </c:pt>
                <c:pt idx="1">
                  <c:v>Deaf-Blindness</c:v>
                </c:pt>
                <c:pt idx="2">
                  <c:v>Developmental Delays</c:v>
                </c:pt>
                <c:pt idx="3">
                  <c:v>Emotional Disturbance</c:v>
                </c:pt>
                <c:pt idx="4">
                  <c:v>Hearing Impairment</c:v>
                </c:pt>
                <c:pt idx="5">
                  <c:v>Intellectual Disabilities</c:v>
                </c:pt>
                <c:pt idx="6">
                  <c:v>Multiple Disabilities</c:v>
                </c:pt>
                <c:pt idx="7">
                  <c:v>Orthopedic Impairments</c:v>
                </c:pt>
                <c:pt idx="8">
                  <c:v>Other Health Impairments</c:v>
                </c:pt>
                <c:pt idx="9">
                  <c:v>Specific Learning Disabilities</c:v>
                </c:pt>
                <c:pt idx="10">
                  <c:v>Speech or Language Impairment</c:v>
                </c:pt>
                <c:pt idx="11">
                  <c:v>Traumatic Brain Injury</c:v>
                </c:pt>
                <c:pt idx="12">
                  <c:v>Visual Impairment</c:v>
                </c:pt>
              </c:strCache>
            </c:strRef>
          </c:cat>
          <c:val>
            <c:numRef>
              <c:f>'https://officemgmtentserv-my.sharepoint.com/personal/travis_thompson_sde_ok_gov/Documents/Microsoft Teams Chat Files/Child Count/[Child Count Graphs.xlsx]Sheet6'!$B$2:$B$14</c:f>
              <c:numCache>
                <c:formatCode>General</c:formatCode>
                <c:ptCount val="13"/>
                <c:pt idx="0">
                  <c:v>7760</c:v>
                </c:pt>
                <c:pt idx="1">
                  <c:v>23</c:v>
                </c:pt>
                <c:pt idx="2">
                  <c:v>21837</c:v>
                </c:pt>
                <c:pt idx="3">
                  <c:v>4071</c:v>
                </c:pt>
                <c:pt idx="4">
                  <c:v>1536</c:v>
                </c:pt>
                <c:pt idx="5">
                  <c:v>6613</c:v>
                </c:pt>
                <c:pt idx="6">
                  <c:v>1723</c:v>
                </c:pt>
                <c:pt idx="7">
                  <c:v>366</c:v>
                </c:pt>
                <c:pt idx="8">
                  <c:v>19383</c:v>
                </c:pt>
                <c:pt idx="9">
                  <c:v>38491</c:v>
                </c:pt>
                <c:pt idx="10">
                  <c:v>14131</c:v>
                </c:pt>
                <c:pt idx="11">
                  <c:v>244</c:v>
                </c:pt>
                <c:pt idx="12">
                  <c:v>701</c:v>
                </c:pt>
              </c:numCache>
            </c:numRef>
          </c:val>
          <c:extLst>
            <c:ext xmlns:c16="http://schemas.microsoft.com/office/drawing/2014/chart" uri="{C3380CC4-5D6E-409C-BE32-E72D297353CC}">
              <c16:uniqueId val="{00000002-5CCD-430F-B7CF-C3B16B6A393C}"/>
            </c:ext>
          </c:extLst>
        </c:ser>
        <c:ser>
          <c:idx val="1"/>
          <c:order val="1"/>
          <c:tx>
            <c:v>FY 2021</c:v>
          </c:tx>
          <c:spPr>
            <a:solidFill>
              <a:schemeClr val="accent5">
                <a:alpha val="85000"/>
              </a:schemeClr>
            </a:solidFill>
            <a:ln w="9525" cap="flat" cmpd="sng" algn="ctr">
              <a:solidFill>
                <a:schemeClr val="lt1">
                  <a:alpha val="50000"/>
                </a:schemeClr>
              </a:solidFill>
              <a:round/>
            </a:ln>
            <a:effectLst/>
          </c:spPr>
          <c:invertIfNegative val="0"/>
          <c:dLbls>
            <c:dLbl>
              <c:idx val="4"/>
              <c:layout>
                <c:manualLayout>
                  <c:x val="1.4644808617143767E-3"/>
                  <c:y val="6.8638374118764811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CCD-430F-B7CF-C3B16B6A393C}"/>
                </c:ext>
              </c:extLst>
            </c:dLbl>
            <c:dLbl>
              <c:idx val="6"/>
              <c:layout>
                <c:manualLayout>
                  <c:x val="0"/>
                  <c:y val="7.1558648092981524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CCD-430F-B7CF-C3B16B6A393C}"/>
                </c:ext>
              </c:extLst>
            </c:dLbl>
            <c:numFmt formatCode="#,##0" sourceLinked="0"/>
            <c:spPr>
              <a:noFill/>
              <a:ln>
                <a:noFill/>
              </a:ln>
              <a:effectLst/>
            </c:spPr>
            <c:txPr>
              <a:bodyPr rot="-5400000" spcFirstLastPara="1" vertOverflow="ellipsis"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'[CC Graphs.xlsx]Sheet6'!$A$2:$A$14</c:f>
              <c:strCache>
                <c:ptCount val="13"/>
                <c:pt idx="0">
                  <c:v>Autism</c:v>
                </c:pt>
                <c:pt idx="1">
                  <c:v>Deaf-Blindness</c:v>
                </c:pt>
                <c:pt idx="2">
                  <c:v>Developmental Delays</c:v>
                </c:pt>
                <c:pt idx="3">
                  <c:v>Emotional Disturbance</c:v>
                </c:pt>
                <c:pt idx="4">
                  <c:v>Hearing Impairment</c:v>
                </c:pt>
                <c:pt idx="5">
                  <c:v>Intellectual Disabilities</c:v>
                </c:pt>
                <c:pt idx="6">
                  <c:v>Multiple Disabilities</c:v>
                </c:pt>
                <c:pt idx="7">
                  <c:v>Orthopedic Impairments</c:v>
                </c:pt>
                <c:pt idx="8">
                  <c:v>Other Health Impairments</c:v>
                </c:pt>
                <c:pt idx="9">
                  <c:v>Specific Learning Disabilities</c:v>
                </c:pt>
                <c:pt idx="10">
                  <c:v>Speech or Language Impairment</c:v>
                </c:pt>
                <c:pt idx="11">
                  <c:v>Traumatic Brain Injury</c:v>
                </c:pt>
                <c:pt idx="12">
                  <c:v>Visual Impairment</c:v>
                </c:pt>
              </c:strCache>
            </c:strRef>
          </c:cat>
          <c:val>
            <c:numRef>
              <c:f>'https://officemgmtentserv-my.sharepoint.com/personal/travis_thompson_sde_ok_gov/Documents/Microsoft Teams Chat Files/Child Count/[Child Count Graphs.xlsx]Sheet6'!$C$2:$C$14</c:f>
              <c:numCache>
                <c:formatCode>General</c:formatCode>
                <c:ptCount val="13"/>
                <c:pt idx="0">
                  <c:v>7972</c:v>
                </c:pt>
                <c:pt idx="1">
                  <c:v>25</c:v>
                </c:pt>
                <c:pt idx="2">
                  <c:v>21550</c:v>
                </c:pt>
                <c:pt idx="3">
                  <c:v>3880</c:v>
                </c:pt>
                <c:pt idx="4">
                  <c:v>1538</c:v>
                </c:pt>
                <c:pt idx="5">
                  <c:v>6325</c:v>
                </c:pt>
                <c:pt idx="6">
                  <c:v>1680</c:v>
                </c:pt>
                <c:pt idx="7">
                  <c:v>368</c:v>
                </c:pt>
                <c:pt idx="8">
                  <c:v>19584</c:v>
                </c:pt>
                <c:pt idx="9">
                  <c:v>37498</c:v>
                </c:pt>
                <c:pt idx="10">
                  <c:v>13855</c:v>
                </c:pt>
                <c:pt idx="11">
                  <c:v>240</c:v>
                </c:pt>
                <c:pt idx="12">
                  <c:v>700</c:v>
                </c:pt>
              </c:numCache>
            </c:numRef>
          </c:val>
          <c:extLst>
            <c:ext xmlns:c16="http://schemas.microsoft.com/office/drawing/2014/chart" uri="{C3380CC4-5D6E-409C-BE32-E72D297353CC}">
              <c16:uniqueId val="{00000005-5CCD-430F-B7CF-C3B16B6A393C}"/>
            </c:ext>
          </c:extLst>
        </c:ser>
        <c:dLbls>
          <c:showLegendKey val="0"/>
          <c:showVal val="0"/>
          <c:showCatName val="0"/>
          <c:showSerName val="0"/>
          <c:showPercent val="0"/>
          <c:showBubbleSize val="0"/>
        </c:dLbls>
        <c:gapWidth val="60"/>
        <c:axId val="536643232"/>
        <c:axId val="536647392"/>
      </c:barChart>
      <c:catAx>
        <c:axId val="536643232"/>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0" i="0" u="none" strike="noStrike" kern="1200" cap="none"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536647392"/>
        <c:crosses val="autoZero"/>
        <c:auto val="1"/>
        <c:lblAlgn val="ctr"/>
        <c:lblOffset val="100"/>
        <c:noMultiLvlLbl val="0"/>
      </c:catAx>
      <c:valAx>
        <c:axId val="536647392"/>
        <c:scaling>
          <c:orientation val="minMax"/>
          <c:max val="40000"/>
        </c:scaling>
        <c:delete val="0"/>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536643232"/>
        <c:crosses val="autoZero"/>
        <c:crossBetween val="between"/>
        <c:majorUnit val="10000"/>
      </c:valAx>
      <c:spPr>
        <a:noFill/>
        <a:ln>
          <a:noFill/>
        </a:ln>
        <a:effectLst/>
      </c:spPr>
    </c:plotArea>
    <c:legend>
      <c:legendPos val="r"/>
      <c:layout>
        <c:manualLayout>
          <c:xMode val="edge"/>
          <c:yMode val="edge"/>
          <c:x val="9.6779735377652512E-2"/>
          <c:y val="0.10365342162829033"/>
          <c:w val="0.10703258133788995"/>
          <c:h val="8.6744104383384257E-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sz="1400">
          <a:solidFill>
            <a:sysClr val="windowText" lastClr="000000"/>
          </a:solidFill>
          <a:latin typeface="Arial" panose="020B0604020202020204" pitchFamily="34" charset="0"/>
          <a:cs typeface="Arial" panose="020B0604020202020204" pitchFamily="34" charset="0"/>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drawing1.xml><?xml version="1.0" encoding="utf-8"?>
<c:userShapes xmlns:c="http://schemas.openxmlformats.org/drawingml/2006/chart">
  <cdr:relSizeAnchor xmlns:cdr="http://schemas.openxmlformats.org/drawingml/2006/chartDrawing">
    <cdr:from>
      <cdr:x>0.03841</cdr:x>
      <cdr:y>0.84768</cdr:y>
    </cdr:from>
    <cdr:to>
      <cdr:x>0.41321</cdr:x>
      <cdr:y>0.9947</cdr:y>
    </cdr:to>
    <cdr:sp macro="" textlink="">
      <cdr:nvSpPr>
        <cdr:cNvPr id="2" name="TextBox 1"/>
        <cdr:cNvSpPr txBox="1"/>
      </cdr:nvSpPr>
      <cdr:spPr>
        <a:xfrm xmlns:a="http://schemas.openxmlformats.org/drawingml/2006/main">
          <a:off x="445784" y="5088835"/>
          <a:ext cx="4349364" cy="8825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400" b="1" dirty="0" smtClean="0"/>
            <a:t>19/20 – 116,879</a:t>
          </a:r>
        </a:p>
        <a:p xmlns:a="http://schemas.openxmlformats.org/drawingml/2006/main">
          <a:r>
            <a:rPr lang="en-US" sz="2400" b="1" dirty="0" smtClean="0"/>
            <a:t>20/21 – 115,215</a:t>
          </a:r>
          <a:endParaRPr lang="en-US" sz="2400"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A3698B-7DD6-C74D-BB93-757F14B7B698}" type="datetimeFigureOut">
              <a:rPr lang="en-US" smtClean="0"/>
              <a:t>12/3/2020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1936F9-C00C-D84D-AB08-223138E554E6}" type="slidenum">
              <a:rPr lang="en-US" smtClean="0"/>
              <a:t>‹#›</a:t>
            </a:fld>
            <a:endParaRPr lang="en-US"/>
          </a:p>
        </p:txBody>
      </p:sp>
    </p:spTree>
    <p:extLst>
      <p:ext uri="{BB962C8B-B14F-4D97-AF65-F5344CB8AC3E}">
        <p14:creationId xmlns:p14="http://schemas.microsoft.com/office/powerpoint/2010/main" val="2942977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1936F9-C00C-D84D-AB08-223138E554E6}" type="slidenum">
              <a:rPr lang="en-US" smtClean="0"/>
              <a:t>15</a:t>
            </a:fld>
            <a:endParaRPr lang="en-US"/>
          </a:p>
        </p:txBody>
      </p:sp>
    </p:spTree>
    <p:extLst>
      <p:ext uri="{BB962C8B-B14F-4D97-AF65-F5344CB8AC3E}">
        <p14:creationId xmlns:p14="http://schemas.microsoft.com/office/powerpoint/2010/main" val="4051830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1936F9-C00C-D84D-AB08-223138E554E6}" type="slidenum">
              <a:rPr lang="en-US" smtClean="0"/>
              <a:t>21</a:t>
            </a:fld>
            <a:endParaRPr lang="en-US"/>
          </a:p>
        </p:txBody>
      </p:sp>
    </p:spTree>
    <p:extLst>
      <p:ext uri="{BB962C8B-B14F-4D97-AF65-F5344CB8AC3E}">
        <p14:creationId xmlns:p14="http://schemas.microsoft.com/office/powerpoint/2010/main" val="18259270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359EE-294F-5142-B179-A780F91CEAEC}"/>
              </a:ext>
            </a:extLst>
          </p:cNvPr>
          <p:cNvSpPr>
            <a:spLocks noGrp="1"/>
          </p:cNvSpPr>
          <p:nvPr>
            <p:ph type="ctrTitle"/>
          </p:nvPr>
        </p:nvSpPr>
        <p:spPr>
          <a:xfrm>
            <a:off x="371061" y="1122363"/>
            <a:ext cx="5615404" cy="2387600"/>
          </a:xfrm>
        </p:spPr>
        <p:txBody>
          <a:bodyPr anchor="b">
            <a:normAutofit/>
          </a:bodyPr>
          <a:lstStyle>
            <a:lvl1pPr algn="l">
              <a:defRPr sz="4800">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C1A0FF55-98F7-B84C-8122-C80CA3CB706D}"/>
              </a:ext>
            </a:extLst>
          </p:cNvPr>
          <p:cNvSpPr>
            <a:spLocks noGrp="1"/>
          </p:cNvSpPr>
          <p:nvPr>
            <p:ph type="subTitle" idx="1"/>
          </p:nvPr>
        </p:nvSpPr>
        <p:spPr>
          <a:xfrm>
            <a:off x="371061" y="3602038"/>
            <a:ext cx="5615404" cy="1030288"/>
          </a:xfrm>
        </p:spPr>
        <p:txBody>
          <a:bodyPr/>
          <a:lstStyle>
            <a:lvl1pPr marL="0" indent="0" algn="l">
              <a:buNone/>
              <a:defRPr sz="2400">
                <a:solidFill>
                  <a:schemeClr val="accent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7" name="Picture 6" descr="A close up of Oklahoma logo">
            <a:extLst>
              <a:ext uri="{FF2B5EF4-FFF2-40B4-BE49-F238E27FC236}">
                <a16:creationId xmlns:a16="http://schemas.microsoft.com/office/drawing/2014/main" id="{6E62C43A-E14D-3743-8E01-DD920738F73F}"/>
              </a:ext>
            </a:extLst>
          </p:cNvPr>
          <p:cNvPicPr>
            <a:picLocks noChangeAspect="1"/>
          </p:cNvPicPr>
          <p:nvPr userDrawn="1"/>
        </p:nvPicPr>
        <p:blipFill rotWithShape="1">
          <a:blip r:embed="rId2"/>
          <a:srcRect t="14013" r="15473"/>
          <a:stretch/>
        </p:blipFill>
        <p:spPr>
          <a:xfrm>
            <a:off x="5986465" y="-1"/>
            <a:ext cx="6205535" cy="6312796"/>
          </a:xfrm>
          <a:prstGeom prst="rect">
            <a:avLst/>
          </a:prstGeom>
        </p:spPr>
      </p:pic>
      <p:pic>
        <p:nvPicPr>
          <p:cNvPr id="9" name="Graphic 8" descr="Oklahoma Education Logo">
            <a:extLst>
              <a:ext uri="{FF2B5EF4-FFF2-40B4-BE49-F238E27FC236}">
                <a16:creationId xmlns:a16="http://schemas.microsoft.com/office/drawing/2014/main" id="{20708623-E9FD-E347-AF22-4E9CEE4F2534}"/>
              </a:ext>
            </a:extLst>
          </p:cNvPr>
          <p:cNvPicPr>
            <a:picLocks noChangeAspect="1"/>
          </p:cNvPicPr>
          <p:nvPr userDrawn="1"/>
        </p:nvPicPr>
        <p:blipFill>
          <a:blip r:embed="rId3">
            <a:extLst>
              <a:ext uri="{96DAC541-7B7A-43D3-8B79-37D633B846F1}">
                <asvg:svgBlip xmlns:asvg="http://schemas.microsoft.com/office/drawing/2016/SVG/main" xmlns="" r:embed="rId4"/>
              </a:ext>
            </a:extLst>
          </a:blip>
          <a:stretch>
            <a:fillRect/>
          </a:stretch>
        </p:blipFill>
        <p:spPr>
          <a:xfrm>
            <a:off x="371061" y="5335408"/>
            <a:ext cx="3048000" cy="977387"/>
          </a:xfrm>
          <a:prstGeom prst="rect">
            <a:avLst/>
          </a:prstGeom>
        </p:spPr>
      </p:pic>
    </p:spTree>
    <p:extLst>
      <p:ext uri="{BB962C8B-B14F-4D97-AF65-F5344CB8AC3E}">
        <p14:creationId xmlns:p14="http://schemas.microsoft.com/office/powerpoint/2010/main" val="309203957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AAE73-E9A5-6144-8995-5F50699A2C38}"/>
              </a:ext>
            </a:extLst>
          </p:cNvPr>
          <p:cNvSpPr>
            <a:spLocks noGrp="1"/>
          </p:cNvSpPr>
          <p:nvPr>
            <p:ph type="title"/>
          </p:nvPr>
        </p:nvSpPr>
        <p:spPr>
          <a:xfrm>
            <a:off x="294199" y="365125"/>
            <a:ext cx="11603603"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1F1C73F-2FB0-A047-9EC7-4381D77F696E}"/>
              </a:ext>
            </a:extLst>
          </p:cNvPr>
          <p:cNvSpPr>
            <a:spLocks noGrp="1"/>
          </p:cNvSpPr>
          <p:nvPr>
            <p:ph idx="1"/>
          </p:nvPr>
        </p:nvSpPr>
        <p:spPr>
          <a:xfrm>
            <a:off x="294199" y="1825625"/>
            <a:ext cx="11603603" cy="4351338"/>
          </a:xfrm>
        </p:spPr>
        <p:txBody>
          <a:bodyPr/>
          <a:lstStyle>
            <a:lvl1pPr>
              <a:lnSpc>
                <a:spcPct val="100000"/>
              </a:lnSpc>
              <a:spcBef>
                <a:spcPts val="1200"/>
              </a:spcBef>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4">
            <a:extLst>
              <a:ext uri="{FF2B5EF4-FFF2-40B4-BE49-F238E27FC236}">
                <a16:creationId xmlns:a16="http://schemas.microsoft.com/office/drawing/2014/main" id="{474ACF32-9165-4B72-B309-AD8AA47D10A7}"/>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11" name="Slide Number Placeholder 5">
            <a:extLst>
              <a:ext uri="{FF2B5EF4-FFF2-40B4-BE49-F238E27FC236}">
                <a16:creationId xmlns:a16="http://schemas.microsoft.com/office/drawing/2014/main" id="{EAB5E8BA-76CD-4F0F-96BA-FFCD273BFC6C}"/>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2" name="Graphic 11" descr="Oklahoma Education Logo">
            <a:extLst>
              <a:ext uri="{FF2B5EF4-FFF2-40B4-BE49-F238E27FC236}">
                <a16:creationId xmlns:a16="http://schemas.microsoft.com/office/drawing/2014/main" id="{7AFBE82D-605B-43E7-8FCD-D2EF97819501}"/>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10471868" y="6246549"/>
            <a:ext cx="1502796" cy="481894"/>
          </a:xfrm>
          <a:prstGeom prst="rect">
            <a:avLst/>
          </a:prstGeom>
        </p:spPr>
      </p:pic>
      <p:cxnSp>
        <p:nvCxnSpPr>
          <p:cNvPr id="13" name="Straight Connector 12">
            <a:extLst>
              <a:ext uri="{FF2B5EF4-FFF2-40B4-BE49-F238E27FC236}">
                <a16:creationId xmlns:a16="http://schemas.microsoft.com/office/drawing/2014/main" id="{3A72ED25-FE48-43E6-BA16-3FF915DD87B4}"/>
              </a:ext>
              <a:ext uri="{C183D7F6-B498-43B3-948B-1728B52AA6E4}">
                <adec:decorative xmlns:adec="http://schemas.microsoft.com/office/drawing/2017/decorative" xmlns=""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9767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2" name="Picture 11" descr="Oklahoma Logo">
            <a:extLst>
              <a:ext uri="{FF2B5EF4-FFF2-40B4-BE49-F238E27FC236}">
                <a16:creationId xmlns:a16="http://schemas.microsoft.com/office/drawing/2014/main" id="{CEA05FFF-2F84-014B-8BE0-C236ECFB6692}"/>
              </a:ext>
            </a:extLst>
          </p:cNvPr>
          <p:cNvPicPr>
            <a:picLocks noChangeAspect="1"/>
          </p:cNvPicPr>
          <p:nvPr userDrawn="1"/>
        </p:nvPicPr>
        <p:blipFill rotWithShape="1">
          <a:blip r:embed="rId2"/>
          <a:srcRect l="580" t="386" r="-1" b="33489"/>
          <a:stretch/>
        </p:blipFill>
        <p:spPr>
          <a:xfrm>
            <a:off x="0" y="0"/>
            <a:ext cx="12192000" cy="4566051"/>
          </a:xfrm>
          <a:prstGeom prst="rect">
            <a:avLst/>
          </a:prstGeom>
        </p:spPr>
      </p:pic>
      <p:sp>
        <p:nvSpPr>
          <p:cNvPr id="2" name="Title 1">
            <a:extLst>
              <a:ext uri="{FF2B5EF4-FFF2-40B4-BE49-F238E27FC236}">
                <a16:creationId xmlns:a16="http://schemas.microsoft.com/office/drawing/2014/main" id="{5E126BDF-470C-BA49-87CB-7C8359D2AB24}"/>
              </a:ext>
            </a:extLst>
          </p:cNvPr>
          <p:cNvSpPr>
            <a:spLocks noGrp="1"/>
          </p:cNvSpPr>
          <p:nvPr>
            <p:ph type="title"/>
          </p:nvPr>
        </p:nvSpPr>
        <p:spPr>
          <a:xfrm>
            <a:off x="367667" y="1709738"/>
            <a:ext cx="5478566" cy="2739495"/>
          </a:xfrm>
        </p:spPr>
        <p:txBody>
          <a:bodyPr anchor="b">
            <a:normAutofit/>
          </a:bodyPr>
          <a:lstStyle>
            <a:lvl1pPr>
              <a:defRPr sz="48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CE2C327D-A6C4-CE4D-A980-1C1A927AA779}"/>
              </a:ext>
            </a:extLst>
          </p:cNvPr>
          <p:cNvSpPr>
            <a:spLocks noGrp="1"/>
          </p:cNvSpPr>
          <p:nvPr>
            <p:ph type="body" idx="1"/>
          </p:nvPr>
        </p:nvSpPr>
        <p:spPr>
          <a:xfrm>
            <a:off x="367667" y="4677833"/>
            <a:ext cx="11456666" cy="1411817"/>
          </a:xfrm>
        </p:spPr>
        <p:txBody>
          <a:bodyPr/>
          <a:lstStyle>
            <a:lvl1pPr marL="0" indent="0">
              <a:buNone/>
              <a:defRPr sz="2400">
                <a:solidFill>
                  <a:schemeClr val="accent6"/>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5" name="Footer Placeholder 4">
            <a:extLst>
              <a:ext uri="{FF2B5EF4-FFF2-40B4-BE49-F238E27FC236}">
                <a16:creationId xmlns:a16="http://schemas.microsoft.com/office/drawing/2014/main" id="{F0B694CC-F55E-DB4E-AA6B-2DD94C0EE8A8}"/>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50C9E302-7B52-EF4E-9107-29877E732AC4}"/>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7" name="Graphic 6" descr="Oklahoma Education Logo">
            <a:extLst>
              <a:ext uri="{FF2B5EF4-FFF2-40B4-BE49-F238E27FC236}">
                <a16:creationId xmlns:a16="http://schemas.microsoft.com/office/drawing/2014/main" id="{1E499C7F-02C9-2640-A936-77FC4412B340}"/>
              </a:ext>
            </a:extLst>
          </p:cNvPr>
          <p:cNvPicPr>
            <a:picLocks noChangeAspect="1"/>
          </p:cNvPicPr>
          <p:nvPr userDrawn="1"/>
        </p:nvPicPr>
        <p:blipFill>
          <a:blip r:embed="rId3">
            <a:extLst>
              <a:ext uri="{96DAC541-7B7A-43D3-8B79-37D633B846F1}">
                <asvg:svgBlip xmlns:asvg="http://schemas.microsoft.com/office/drawing/2016/SVG/main" xmlns="" r:embed="rId4"/>
              </a:ext>
            </a:extLst>
          </a:blip>
          <a:stretch>
            <a:fillRect/>
          </a:stretch>
        </p:blipFill>
        <p:spPr>
          <a:xfrm>
            <a:off x="10471868" y="6246549"/>
            <a:ext cx="1502796" cy="481894"/>
          </a:xfrm>
          <a:prstGeom prst="rect">
            <a:avLst/>
          </a:prstGeom>
        </p:spPr>
      </p:pic>
      <p:cxnSp>
        <p:nvCxnSpPr>
          <p:cNvPr id="8" name="Straight Connector 7">
            <a:extLst>
              <a:ext uri="{FF2B5EF4-FFF2-40B4-BE49-F238E27FC236}">
                <a16:creationId xmlns:a16="http://schemas.microsoft.com/office/drawing/2014/main" id="{C0BB45A8-54DE-6949-83FD-DFC1AB478E08}"/>
              </a:ext>
              <a:ext uri="{C183D7F6-B498-43B3-948B-1728B52AA6E4}">
                <adec:decorative xmlns:adec="http://schemas.microsoft.com/office/drawing/2017/decorative" xmlns=""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3502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EDBF6-B3C0-4448-B3B0-4AED9AE27A08}"/>
              </a:ext>
            </a:extLst>
          </p:cNvPr>
          <p:cNvSpPr>
            <a:spLocks noGrp="1"/>
          </p:cNvSpPr>
          <p:nvPr>
            <p:ph type="title"/>
          </p:nvPr>
        </p:nvSpPr>
        <p:spPr>
          <a:xfrm>
            <a:off x="294199" y="365125"/>
            <a:ext cx="11526741"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42A71B8-5394-8D46-9268-DB3868854A00}"/>
              </a:ext>
            </a:extLst>
          </p:cNvPr>
          <p:cNvSpPr>
            <a:spLocks noGrp="1"/>
          </p:cNvSpPr>
          <p:nvPr>
            <p:ph sz="half" idx="1"/>
          </p:nvPr>
        </p:nvSpPr>
        <p:spPr>
          <a:xfrm>
            <a:off x="294199" y="1825625"/>
            <a:ext cx="5648739"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48440E6-D004-684C-863D-9F5E002A39E1}"/>
              </a:ext>
            </a:extLst>
          </p:cNvPr>
          <p:cNvSpPr>
            <a:spLocks noGrp="1"/>
          </p:cNvSpPr>
          <p:nvPr>
            <p:ph sz="half" idx="2"/>
          </p:nvPr>
        </p:nvSpPr>
        <p:spPr>
          <a:xfrm>
            <a:off x="6172202" y="1825625"/>
            <a:ext cx="5648739"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a:extLst>
              <a:ext uri="{FF2B5EF4-FFF2-40B4-BE49-F238E27FC236}">
                <a16:creationId xmlns:a16="http://schemas.microsoft.com/office/drawing/2014/main" id="{91CC62E5-43FF-4869-81F5-A3EEE1FC4B96}"/>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12" name="Slide Number Placeholder 5">
            <a:extLst>
              <a:ext uri="{FF2B5EF4-FFF2-40B4-BE49-F238E27FC236}">
                <a16:creationId xmlns:a16="http://schemas.microsoft.com/office/drawing/2014/main" id="{70221BA5-BC7B-47AF-B0E5-B079C94BEA25}"/>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3" name="Graphic 12" descr="Oklahoma Education Logo">
            <a:extLst>
              <a:ext uri="{FF2B5EF4-FFF2-40B4-BE49-F238E27FC236}">
                <a16:creationId xmlns:a16="http://schemas.microsoft.com/office/drawing/2014/main" id="{05517D33-0635-4607-92A5-4BCFC847FA53}"/>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10471868" y="6246549"/>
            <a:ext cx="1502796" cy="481894"/>
          </a:xfrm>
          <a:prstGeom prst="rect">
            <a:avLst/>
          </a:prstGeom>
        </p:spPr>
      </p:pic>
      <p:cxnSp>
        <p:nvCxnSpPr>
          <p:cNvPr id="14" name="Straight Connector 13">
            <a:extLst>
              <a:ext uri="{FF2B5EF4-FFF2-40B4-BE49-F238E27FC236}">
                <a16:creationId xmlns:a16="http://schemas.microsoft.com/office/drawing/2014/main" id="{A70DBB6B-C13B-465A-91CC-ED4D153A4BFF}"/>
              </a:ext>
              <a:ext uri="{C183D7F6-B498-43B3-948B-1728B52AA6E4}">
                <adec:decorative xmlns:adec="http://schemas.microsoft.com/office/drawing/2017/decorative" xmlns=""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0289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E9697-1940-6442-9D76-0F21BB6966CB}"/>
              </a:ext>
            </a:extLst>
          </p:cNvPr>
          <p:cNvSpPr>
            <a:spLocks noGrp="1"/>
          </p:cNvSpPr>
          <p:nvPr>
            <p:ph type="title"/>
          </p:nvPr>
        </p:nvSpPr>
        <p:spPr>
          <a:xfrm>
            <a:off x="294199" y="365125"/>
            <a:ext cx="11526742"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84321A28-5F0C-8241-A6C2-115CC37EDF3A}"/>
              </a:ext>
            </a:extLst>
          </p:cNvPr>
          <p:cNvSpPr>
            <a:spLocks noGrp="1"/>
          </p:cNvSpPr>
          <p:nvPr>
            <p:ph type="body" idx="1"/>
          </p:nvPr>
        </p:nvSpPr>
        <p:spPr>
          <a:xfrm>
            <a:off x="294200" y="1703465"/>
            <a:ext cx="564873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a:extLst>
              <a:ext uri="{FF2B5EF4-FFF2-40B4-BE49-F238E27FC236}">
                <a16:creationId xmlns:a16="http://schemas.microsoft.com/office/drawing/2014/main" id="{6A645B84-0291-5246-9B48-FBDDD0AAE87D}"/>
              </a:ext>
            </a:extLst>
          </p:cNvPr>
          <p:cNvSpPr>
            <a:spLocks noGrp="1"/>
          </p:cNvSpPr>
          <p:nvPr>
            <p:ph type="body" sz="quarter" idx="3"/>
          </p:nvPr>
        </p:nvSpPr>
        <p:spPr>
          <a:xfrm>
            <a:off x="6172202" y="1703465"/>
            <a:ext cx="564873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Footer Placeholder 4">
            <a:extLst>
              <a:ext uri="{FF2B5EF4-FFF2-40B4-BE49-F238E27FC236}">
                <a16:creationId xmlns:a16="http://schemas.microsoft.com/office/drawing/2014/main" id="{0A5A0CBC-B355-4D7F-A07D-585200416168}"/>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14" name="Slide Number Placeholder 5">
            <a:extLst>
              <a:ext uri="{FF2B5EF4-FFF2-40B4-BE49-F238E27FC236}">
                <a16:creationId xmlns:a16="http://schemas.microsoft.com/office/drawing/2014/main" id="{E64CA248-2EA2-41C9-8849-DE36B4060B0E}"/>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5" name="Graphic 14" descr="Oklahoma Education Logo">
            <a:extLst>
              <a:ext uri="{FF2B5EF4-FFF2-40B4-BE49-F238E27FC236}">
                <a16:creationId xmlns:a16="http://schemas.microsoft.com/office/drawing/2014/main" id="{3484C467-A985-4790-93AD-D2A7E4B95F97}"/>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10471868" y="6246549"/>
            <a:ext cx="1502796" cy="481894"/>
          </a:xfrm>
          <a:prstGeom prst="rect">
            <a:avLst/>
          </a:prstGeom>
        </p:spPr>
      </p:pic>
      <p:cxnSp>
        <p:nvCxnSpPr>
          <p:cNvPr id="16" name="Straight Connector 15">
            <a:extLst>
              <a:ext uri="{FF2B5EF4-FFF2-40B4-BE49-F238E27FC236}">
                <a16:creationId xmlns:a16="http://schemas.microsoft.com/office/drawing/2014/main" id="{B732DEEC-78F4-4E06-85F2-4B693D8A84FA}"/>
              </a:ext>
              <a:ext uri="{C183D7F6-B498-43B3-948B-1728B52AA6E4}">
                <adec:decorative xmlns:adec="http://schemas.microsoft.com/office/drawing/2017/decorative" xmlns=""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Content Placeholder 2">
            <a:extLst>
              <a:ext uri="{FF2B5EF4-FFF2-40B4-BE49-F238E27FC236}">
                <a16:creationId xmlns:a16="http://schemas.microsoft.com/office/drawing/2014/main" id="{8A0D76EF-4B4A-4E21-ABCC-93E0076A3B0F}"/>
              </a:ext>
            </a:extLst>
          </p:cNvPr>
          <p:cNvSpPr>
            <a:spLocks noGrp="1"/>
          </p:cNvSpPr>
          <p:nvPr>
            <p:ph sz="half" idx="13"/>
          </p:nvPr>
        </p:nvSpPr>
        <p:spPr>
          <a:xfrm>
            <a:off x="294199" y="2527377"/>
            <a:ext cx="5648739" cy="36495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3">
            <a:extLst>
              <a:ext uri="{FF2B5EF4-FFF2-40B4-BE49-F238E27FC236}">
                <a16:creationId xmlns:a16="http://schemas.microsoft.com/office/drawing/2014/main" id="{BF99EAC2-23F7-42BC-8347-879256553DA2}"/>
              </a:ext>
            </a:extLst>
          </p:cNvPr>
          <p:cNvSpPr>
            <a:spLocks noGrp="1"/>
          </p:cNvSpPr>
          <p:nvPr>
            <p:ph sz="half" idx="2"/>
          </p:nvPr>
        </p:nvSpPr>
        <p:spPr>
          <a:xfrm>
            <a:off x="6172202" y="2527377"/>
            <a:ext cx="5648739" cy="36495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70616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BCC9C-B94E-B94A-8771-767CE87AF99C}"/>
              </a:ext>
            </a:extLst>
          </p:cNvPr>
          <p:cNvSpPr>
            <a:spLocks noGrp="1"/>
          </p:cNvSpPr>
          <p:nvPr>
            <p:ph type="title"/>
          </p:nvPr>
        </p:nvSpPr>
        <p:spPr>
          <a:xfrm>
            <a:off x="294198" y="365125"/>
            <a:ext cx="11570700" cy="1325563"/>
          </a:xfrm>
        </p:spPr>
        <p:txBody>
          <a:bodyPr/>
          <a:lstStyle/>
          <a:p>
            <a:r>
              <a:rPr lang="en-US" dirty="0"/>
              <a:t>Click to edit Master title style</a:t>
            </a:r>
          </a:p>
        </p:txBody>
      </p:sp>
      <p:sp>
        <p:nvSpPr>
          <p:cNvPr id="9" name="Footer Placeholder 4">
            <a:extLst>
              <a:ext uri="{FF2B5EF4-FFF2-40B4-BE49-F238E27FC236}">
                <a16:creationId xmlns:a16="http://schemas.microsoft.com/office/drawing/2014/main" id="{D15CA6CD-B9CA-429B-B07F-2541A46611C7}"/>
              </a:ext>
            </a:extLst>
          </p:cNvPr>
          <p:cNvSpPr>
            <a:spLocks noGrp="1"/>
          </p:cNvSpPr>
          <p:nvPr>
            <p:ph type="ftr" sz="quarter" idx="11"/>
          </p:nvPr>
        </p:nvSpPr>
        <p:spPr>
          <a:xfrm>
            <a:off x="513829" y="6363318"/>
            <a:ext cx="5966098" cy="365125"/>
          </a:xfrm>
        </p:spPr>
        <p:txBody>
          <a:bodyPr/>
          <a:lstStyle/>
          <a:p>
            <a:r>
              <a:rPr lang="en-US"/>
              <a:t>Presentation Title</a:t>
            </a:r>
            <a:endParaRPr lang="en-US" dirty="0"/>
          </a:p>
        </p:txBody>
      </p:sp>
      <p:sp>
        <p:nvSpPr>
          <p:cNvPr id="10" name="Slide Number Placeholder 5">
            <a:extLst>
              <a:ext uri="{FF2B5EF4-FFF2-40B4-BE49-F238E27FC236}">
                <a16:creationId xmlns:a16="http://schemas.microsoft.com/office/drawing/2014/main" id="{CBE7D3E4-4F5B-4762-8237-ABFCA6BFEC7B}"/>
              </a:ext>
            </a:extLst>
          </p:cNvPr>
          <p:cNvSpPr>
            <a:spLocks noGrp="1"/>
          </p:cNvSpPr>
          <p:nvPr>
            <p:ph type="sldNum" sz="quarter" idx="12"/>
          </p:nvPr>
        </p:nvSpPr>
        <p:spPr>
          <a:xfrm>
            <a:off x="0" y="6363318"/>
            <a:ext cx="516468" cy="365125"/>
          </a:xfrm>
        </p:spPr>
        <p:txBody>
          <a:bodyPr/>
          <a:lstStyle>
            <a:lvl1pPr algn="r">
              <a:defRPr/>
            </a:lvl1pPr>
          </a:lstStyle>
          <a:p>
            <a:fld id="{D5CA4161-6EC3-4748-B7F3-82EA64CE3DD4}" type="slidenum">
              <a:rPr lang="en-US" smtClean="0"/>
              <a:pPr/>
              <a:t>‹#›</a:t>
            </a:fld>
            <a:endParaRPr lang="en-US" dirty="0"/>
          </a:p>
        </p:txBody>
      </p:sp>
      <p:pic>
        <p:nvPicPr>
          <p:cNvPr id="11" name="Graphic 10" descr="Oklahoma Education Logo">
            <a:extLst>
              <a:ext uri="{FF2B5EF4-FFF2-40B4-BE49-F238E27FC236}">
                <a16:creationId xmlns:a16="http://schemas.microsoft.com/office/drawing/2014/main" id="{BB09BD23-FEF0-4355-8A5C-D7B77BA93655}"/>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10471868" y="6246549"/>
            <a:ext cx="1502796" cy="481894"/>
          </a:xfrm>
          <a:prstGeom prst="rect">
            <a:avLst/>
          </a:prstGeom>
        </p:spPr>
      </p:pic>
      <p:cxnSp>
        <p:nvCxnSpPr>
          <p:cNvPr id="12" name="Straight Connector 11">
            <a:extLst>
              <a:ext uri="{FF2B5EF4-FFF2-40B4-BE49-F238E27FC236}">
                <a16:creationId xmlns:a16="http://schemas.microsoft.com/office/drawing/2014/main" id="{A2ACC9EA-191F-467A-BFF3-3AC0F1985D1C}"/>
              </a:ext>
              <a:ext uri="{C183D7F6-B498-43B3-948B-1728B52AA6E4}">
                <adec:decorative xmlns:adec="http://schemas.microsoft.com/office/drawing/2017/decorative" xmlns="" val="1"/>
              </a:ext>
            </a:extLst>
          </p:cNvPr>
          <p:cNvCxnSpPr/>
          <p:nvPr userDrawn="1"/>
        </p:nvCxnSpPr>
        <p:spPr>
          <a:xfrm>
            <a:off x="513829" y="6412530"/>
            <a:ext cx="0" cy="266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2051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DC2813-3CD3-5449-A15E-A10B42378763}"/>
              </a:ext>
            </a:extLst>
          </p:cNvPr>
          <p:cNvSpPr>
            <a:spLocks noGrp="1"/>
          </p:cNvSpPr>
          <p:nvPr>
            <p:ph type="title"/>
          </p:nvPr>
        </p:nvSpPr>
        <p:spPr>
          <a:xfrm>
            <a:off x="371061" y="365125"/>
            <a:ext cx="10982739"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06C0279-A432-554A-B4BA-32BB7BF5EC41}"/>
              </a:ext>
            </a:extLst>
          </p:cNvPr>
          <p:cNvSpPr>
            <a:spLocks noGrp="1"/>
          </p:cNvSpPr>
          <p:nvPr>
            <p:ph type="body" idx="1"/>
          </p:nvPr>
        </p:nvSpPr>
        <p:spPr>
          <a:xfrm>
            <a:off x="371061" y="1825625"/>
            <a:ext cx="10982739"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0E8A69AA-344F-0A44-ADCB-6C46AF2BC557}"/>
              </a:ext>
            </a:extLst>
          </p:cNvPr>
          <p:cNvSpPr>
            <a:spLocks noGrp="1"/>
          </p:cNvSpPr>
          <p:nvPr>
            <p:ph type="ftr" sz="quarter" idx="3"/>
          </p:nvPr>
        </p:nvSpPr>
        <p:spPr>
          <a:xfrm>
            <a:off x="750896" y="6356350"/>
            <a:ext cx="5966098" cy="365125"/>
          </a:xfrm>
          <a:prstGeom prst="rect">
            <a:avLst/>
          </a:prstGeom>
        </p:spPr>
        <p:txBody>
          <a:bodyPr vert="horz" lIns="91440" tIns="45720" rIns="91440" bIns="45720" rtlCol="0" anchor="ctr"/>
          <a:lstStyle>
            <a:lvl1pPr algn="l">
              <a:defRPr sz="1200">
                <a:solidFill>
                  <a:schemeClr val="accent6"/>
                </a:solidFill>
              </a:defRPr>
            </a:lvl1pPr>
          </a:lstStyle>
          <a:p>
            <a:r>
              <a:rPr lang="en-US"/>
              <a:t>Presentation Title</a:t>
            </a:r>
            <a:endParaRPr lang="en-US" dirty="0"/>
          </a:p>
        </p:txBody>
      </p:sp>
      <p:sp>
        <p:nvSpPr>
          <p:cNvPr id="6" name="Slide Number Placeholder 5">
            <a:extLst>
              <a:ext uri="{FF2B5EF4-FFF2-40B4-BE49-F238E27FC236}">
                <a16:creationId xmlns:a16="http://schemas.microsoft.com/office/drawing/2014/main" id="{6CEFAAAC-834A-4843-BEE0-B1F96C2B5210}"/>
              </a:ext>
            </a:extLst>
          </p:cNvPr>
          <p:cNvSpPr>
            <a:spLocks noGrp="1"/>
          </p:cNvSpPr>
          <p:nvPr>
            <p:ph type="sldNum" sz="quarter" idx="4"/>
          </p:nvPr>
        </p:nvSpPr>
        <p:spPr>
          <a:xfrm>
            <a:off x="129309" y="6356350"/>
            <a:ext cx="621587" cy="365125"/>
          </a:xfrm>
          <a:prstGeom prst="rect">
            <a:avLst/>
          </a:prstGeom>
        </p:spPr>
        <p:txBody>
          <a:bodyPr vert="horz" lIns="91440" tIns="45720" rIns="91440" bIns="45720" rtlCol="0" anchor="ctr"/>
          <a:lstStyle>
            <a:lvl1pPr algn="l">
              <a:defRPr sz="1200">
                <a:solidFill>
                  <a:schemeClr val="accent6"/>
                </a:solidFill>
              </a:defRPr>
            </a:lvl1pPr>
          </a:lstStyle>
          <a:p>
            <a:pPr algn="r"/>
            <a:fld id="{D5CA4161-6EC3-4748-B7F3-82EA64CE3DD4}" type="slidenum">
              <a:rPr lang="en-US" smtClean="0"/>
              <a:pPr algn="r"/>
              <a:t>‹#›</a:t>
            </a:fld>
            <a:endParaRPr lang="en-US" dirty="0"/>
          </a:p>
        </p:txBody>
      </p:sp>
    </p:spTree>
    <p:extLst>
      <p:ext uri="{BB962C8B-B14F-4D97-AF65-F5344CB8AC3E}">
        <p14:creationId xmlns:p14="http://schemas.microsoft.com/office/powerpoint/2010/main" val="2037723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hd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tx1"/>
        </a:buClr>
        <a:buFont typeface="Arial" panose="020B0604020202020204" pitchFamily="34" charset="0"/>
        <a:buChar char="•"/>
        <a:defRPr sz="32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Clr>
          <a:schemeClr val="tx1"/>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Clr>
          <a:schemeClr val="tx1"/>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Clr>
          <a:schemeClr val="tx1"/>
        </a:buClr>
        <a:buFont typeface="Arial" panose="020B0604020202020204" pitchFamily="34" charset="0"/>
        <a:buChar char="•"/>
        <a:defRPr sz="24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Clr>
          <a:schemeClr val="tx1"/>
        </a:buClr>
        <a:buFont typeface="Arial" panose="020B0604020202020204" pitchFamily="34" charset="0"/>
        <a:buChar char="•"/>
        <a:defRPr sz="2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sde.ok.gov/sites/default/files/Indicators%2011%2C%2012%2C%2013.%20Presentationpdf.pdf" TargetMode="External"/><Relationship Id="rId3" Type="http://schemas.openxmlformats.org/officeDocument/2006/relationships/hyperlink" Target="https://sde.ok.gov/sites/default/files/Level%202%20Presentation.pdf" TargetMode="External"/><Relationship Id="rId7" Type="http://schemas.openxmlformats.org/officeDocument/2006/relationships/hyperlink" Target="https://sde.ok.gov/sites/default/files/Indicators%204%2C%209%2C%2010%20Presentation.pdf" TargetMode="External"/><Relationship Id="rId2" Type="http://schemas.openxmlformats.org/officeDocument/2006/relationships/hyperlink" Target="https://sde.ok.gov/sites/default/files/General%20Supervision%20System%20DMS%202020.pdf" TargetMode="External"/><Relationship Id="rId1" Type="http://schemas.openxmlformats.org/officeDocument/2006/relationships/slideLayout" Target="../slideLayouts/slideLayout2.xml"/><Relationship Id="rId6" Type="http://schemas.openxmlformats.org/officeDocument/2006/relationships/hyperlink" Target="https://zoom.us/rec/play/DEJBFGN_KmQOlS-l3R9OFS3YMU5IokGudVrT_jIdUbGbqshQBYNUa00jwS2C2XOvkMcbcaH6c0MuTQ9B.U9mf-93qvPh7yYb2" TargetMode="External"/><Relationship Id="rId5" Type="http://schemas.openxmlformats.org/officeDocument/2006/relationships/hyperlink" Target="https://sde.ok.gov/sites/default/files/Level%203%20Presentation.pdf" TargetMode="External"/><Relationship Id="rId4" Type="http://schemas.openxmlformats.org/officeDocument/2006/relationships/hyperlink" Target="https://zoom.us/rec/play/sy4NdSmaxxo8NJrHuSM_TB20hDo0OybzPJSt4TXtYrdbtijFZMTBNCJwq9RvY-WQiDlsa8bB2xcDeZEB.N4liBudFrFj4TgBR"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sde.ok.gov/sites/default/files/Waiver%202021%20Posted%20for%20Public%20Comment%2011022020.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e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640797B4-4414-534A-A4A6-659B35516D4F}"/>
              </a:ext>
            </a:extLst>
          </p:cNvPr>
          <p:cNvSpPr>
            <a:spLocks noGrp="1"/>
          </p:cNvSpPr>
          <p:nvPr>
            <p:ph type="ctrTitle"/>
          </p:nvPr>
        </p:nvSpPr>
        <p:spPr/>
        <p:txBody>
          <a:bodyPr/>
          <a:lstStyle/>
          <a:p>
            <a:r>
              <a:rPr lang="en-US" dirty="0" smtClean="0"/>
              <a:t>IDEA Part B</a:t>
            </a:r>
            <a:br>
              <a:rPr lang="en-US" dirty="0" smtClean="0"/>
            </a:br>
            <a:r>
              <a:rPr lang="en-US" dirty="0" smtClean="0"/>
              <a:t>State Advisory Panel</a:t>
            </a:r>
            <a:endParaRPr lang="en-US" dirty="0"/>
          </a:p>
        </p:txBody>
      </p:sp>
      <p:sp>
        <p:nvSpPr>
          <p:cNvPr id="17" name="Subtitle 16">
            <a:extLst>
              <a:ext uri="{FF2B5EF4-FFF2-40B4-BE49-F238E27FC236}">
                <a16:creationId xmlns:a16="http://schemas.microsoft.com/office/drawing/2014/main" id="{9A7AD821-C802-3048-AE06-8443FBE67764}"/>
              </a:ext>
            </a:extLst>
          </p:cNvPr>
          <p:cNvSpPr>
            <a:spLocks noGrp="1"/>
          </p:cNvSpPr>
          <p:nvPr>
            <p:ph type="subTitle" idx="1"/>
          </p:nvPr>
        </p:nvSpPr>
        <p:spPr/>
        <p:txBody>
          <a:bodyPr/>
          <a:lstStyle/>
          <a:p>
            <a:r>
              <a:rPr lang="en-US" dirty="0" smtClean="0"/>
              <a:t>September 17, 2020</a:t>
            </a:r>
            <a:endParaRPr lang="en-US" dirty="0"/>
          </a:p>
        </p:txBody>
      </p:sp>
    </p:spTree>
    <p:extLst>
      <p:ext uri="{BB962C8B-B14F-4D97-AF65-F5344CB8AC3E}">
        <p14:creationId xmlns:p14="http://schemas.microsoft.com/office/powerpoint/2010/main" val="1807286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Child Count – 3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67768833"/>
              </p:ext>
            </p:extLst>
          </p:nvPr>
        </p:nvGraphicFramePr>
        <p:xfrm>
          <a:off x="1106555" y="1441497"/>
          <a:ext cx="9978889" cy="4625347"/>
        </p:xfrm>
        <a:graphic>
          <a:graphicData uri="http://schemas.openxmlformats.org/drawingml/2006/table">
            <a:tbl>
              <a:tblPr>
                <a:tableStyleId>{5C22544A-7EE6-4342-B048-85BDC9FD1C3A}</a:tableStyleId>
              </a:tblPr>
              <a:tblGrid>
                <a:gridCol w="2731290">
                  <a:extLst>
                    <a:ext uri="{9D8B030D-6E8A-4147-A177-3AD203B41FA5}">
                      <a16:colId xmlns:a16="http://schemas.microsoft.com/office/drawing/2014/main" val="2662447248"/>
                    </a:ext>
                  </a:extLst>
                </a:gridCol>
                <a:gridCol w="1634473">
                  <a:extLst>
                    <a:ext uri="{9D8B030D-6E8A-4147-A177-3AD203B41FA5}">
                      <a16:colId xmlns:a16="http://schemas.microsoft.com/office/drawing/2014/main" val="3510698158"/>
                    </a:ext>
                  </a:extLst>
                </a:gridCol>
                <a:gridCol w="1335380">
                  <a:extLst>
                    <a:ext uri="{9D8B030D-6E8A-4147-A177-3AD203B41FA5}">
                      <a16:colId xmlns:a16="http://schemas.microsoft.com/office/drawing/2014/main" val="2227594095"/>
                    </a:ext>
                  </a:extLst>
                </a:gridCol>
                <a:gridCol w="858256">
                  <a:extLst>
                    <a:ext uri="{9D8B030D-6E8A-4147-A177-3AD203B41FA5}">
                      <a16:colId xmlns:a16="http://schemas.microsoft.com/office/drawing/2014/main" val="3986402975"/>
                    </a:ext>
                  </a:extLst>
                </a:gridCol>
                <a:gridCol w="1145416">
                  <a:extLst>
                    <a:ext uri="{9D8B030D-6E8A-4147-A177-3AD203B41FA5}">
                      <a16:colId xmlns:a16="http://schemas.microsoft.com/office/drawing/2014/main" val="3989400405"/>
                    </a:ext>
                  </a:extLst>
                </a:gridCol>
                <a:gridCol w="1144987">
                  <a:extLst>
                    <a:ext uri="{9D8B030D-6E8A-4147-A177-3AD203B41FA5}">
                      <a16:colId xmlns:a16="http://schemas.microsoft.com/office/drawing/2014/main" val="3738603496"/>
                    </a:ext>
                  </a:extLst>
                </a:gridCol>
                <a:gridCol w="1129087">
                  <a:extLst>
                    <a:ext uri="{9D8B030D-6E8A-4147-A177-3AD203B41FA5}">
                      <a16:colId xmlns:a16="http://schemas.microsoft.com/office/drawing/2014/main" val="844763330"/>
                    </a:ext>
                  </a:extLst>
                </a:gridCol>
              </a:tblGrid>
              <a:tr h="476426">
                <a:tc>
                  <a:txBody>
                    <a:bodyPr/>
                    <a:lstStyle/>
                    <a:p>
                      <a:pPr algn="l" fontAlgn="b"/>
                      <a:endParaRPr lang="en-US" sz="2400" b="1" i="0" u="none" strike="noStrike" dirty="0">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a:solidFill>
                            <a:schemeClr val="tx2"/>
                          </a:solidFill>
                          <a:effectLst/>
                        </a:rPr>
                        <a:t>2020</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a:solidFill>
                            <a:schemeClr val="tx2"/>
                          </a:solidFill>
                          <a:effectLst/>
                        </a:rPr>
                        <a:t>2021</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l" fontAlgn="b"/>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l" fontAlgn="b"/>
                      <a:endParaRPr lang="en-US" sz="2400" b="1" i="0" u="none" strike="noStrike" dirty="0">
                        <a:solidFill>
                          <a:schemeClr val="tx2"/>
                        </a:solidFill>
                        <a:effectLst/>
                        <a:latin typeface="Calibri" panose="020F0502020204030204" pitchFamily="34" charset="0"/>
                      </a:endParaRPr>
                    </a:p>
                  </a:txBody>
                  <a:tcPr marL="4763" marR="4763" marT="4763" marB="0" anchor="b"/>
                </a:tc>
                <a:tc>
                  <a:txBody>
                    <a:bodyPr/>
                    <a:lstStyle/>
                    <a:p>
                      <a:pPr algn="l" fontAlgn="b"/>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l" fontAlgn="b"/>
                      <a:endParaRPr lang="en-US" sz="2400" b="1" i="0" u="none" strike="noStrike">
                        <a:solidFill>
                          <a:schemeClr val="tx2"/>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1764977796"/>
                  </a:ext>
                </a:extLst>
              </a:tr>
              <a:tr h="476426">
                <a:tc>
                  <a:txBody>
                    <a:bodyPr/>
                    <a:lstStyle/>
                    <a:p>
                      <a:pPr algn="l" fontAlgn="b"/>
                      <a:r>
                        <a:rPr lang="en-US" sz="2400" b="1" u="none" strike="noStrike">
                          <a:solidFill>
                            <a:schemeClr val="tx2"/>
                          </a:solidFill>
                          <a:effectLst/>
                        </a:rPr>
                        <a:t>2 or More Races</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dirty="0">
                          <a:solidFill>
                            <a:schemeClr val="tx2"/>
                          </a:solidFill>
                          <a:effectLst/>
                        </a:rPr>
                        <a:t>13,512</a:t>
                      </a:r>
                      <a:endParaRPr lang="en-US" sz="2400" b="1" i="0" u="none" strike="noStrike" dirty="0">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dirty="0">
                          <a:solidFill>
                            <a:schemeClr val="tx2"/>
                          </a:solidFill>
                          <a:effectLst/>
                        </a:rPr>
                        <a:t>14,320</a:t>
                      </a:r>
                      <a:endParaRPr lang="en-US" sz="2400" b="1" i="0" u="none" strike="noStrike" dirty="0">
                        <a:solidFill>
                          <a:schemeClr val="tx2"/>
                        </a:solidFill>
                        <a:effectLst/>
                        <a:latin typeface="Calibri" panose="020F0502020204030204" pitchFamily="34" charset="0"/>
                      </a:endParaRPr>
                    </a:p>
                  </a:txBody>
                  <a:tcPr marL="4763" marR="4763" marT="4763" marB="0" anchor="b">
                    <a:solidFill>
                      <a:schemeClr val="accent2">
                        <a:lumMod val="40000"/>
                        <a:lumOff val="60000"/>
                      </a:schemeClr>
                    </a:solidFill>
                  </a:tcPr>
                </a:tc>
                <a:tc>
                  <a:txBody>
                    <a:bodyPr/>
                    <a:lstStyle/>
                    <a:p>
                      <a:pPr algn="l" fontAlgn="b"/>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l" fontAlgn="b"/>
                      <a:endParaRPr lang="en-US" sz="2400" b="1" i="0" u="none" strike="noStrike" dirty="0">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dirty="0">
                          <a:solidFill>
                            <a:schemeClr val="tx2"/>
                          </a:solidFill>
                          <a:effectLst/>
                        </a:rPr>
                        <a:t>2020</a:t>
                      </a:r>
                      <a:endParaRPr lang="en-US" sz="2400" b="1" i="0" u="none" strike="noStrike" dirty="0">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a:solidFill>
                            <a:schemeClr val="tx2"/>
                          </a:solidFill>
                          <a:effectLst/>
                        </a:rPr>
                        <a:t>2021</a:t>
                      </a:r>
                      <a:endParaRPr lang="en-US" sz="2400" b="1" i="0" u="none" strike="noStrike">
                        <a:solidFill>
                          <a:schemeClr val="tx2"/>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2839518601"/>
                  </a:ext>
                </a:extLst>
              </a:tr>
              <a:tr h="747739">
                <a:tc>
                  <a:txBody>
                    <a:bodyPr/>
                    <a:lstStyle/>
                    <a:p>
                      <a:pPr algn="l" fontAlgn="b"/>
                      <a:r>
                        <a:rPr lang="en-US" sz="2400" b="1" u="none" strike="noStrike">
                          <a:solidFill>
                            <a:schemeClr val="tx2"/>
                          </a:solidFill>
                          <a:effectLst/>
                        </a:rPr>
                        <a:t>Asian</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dirty="0">
                          <a:solidFill>
                            <a:schemeClr val="tx2"/>
                          </a:solidFill>
                          <a:effectLst/>
                        </a:rPr>
                        <a:t>1,059</a:t>
                      </a:r>
                      <a:endParaRPr lang="en-US" sz="2400" b="1" i="0" u="none" strike="noStrike" dirty="0">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dirty="0">
                          <a:solidFill>
                            <a:schemeClr val="tx2"/>
                          </a:solidFill>
                          <a:effectLst/>
                        </a:rPr>
                        <a:t>1,094</a:t>
                      </a:r>
                      <a:endParaRPr lang="en-US" sz="2400" b="1" i="0" u="none" strike="noStrike" dirty="0">
                        <a:solidFill>
                          <a:schemeClr val="tx2"/>
                        </a:solidFill>
                        <a:effectLst/>
                        <a:latin typeface="Calibri" panose="020F0502020204030204" pitchFamily="34" charset="0"/>
                      </a:endParaRPr>
                    </a:p>
                  </a:txBody>
                  <a:tcPr marL="4763" marR="4763" marT="4763" marB="0" anchor="b">
                    <a:solidFill>
                      <a:schemeClr val="accent2">
                        <a:lumMod val="40000"/>
                        <a:lumOff val="60000"/>
                      </a:schemeClr>
                    </a:solidFill>
                  </a:tcPr>
                </a:tc>
                <a:tc>
                  <a:txBody>
                    <a:bodyPr/>
                    <a:lstStyle/>
                    <a:p>
                      <a:pPr algn="l" fontAlgn="b"/>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l" fontAlgn="b"/>
                      <a:r>
                        <a:rPr lang="en-US" sz="2400" b="1" u="none" strike="noStrike">
                          <a:solidFill>
                            <a:schemeClr val="tx2"/>
                          </a:solidFill>
                          <a:effectLst/>
                        </a:rPr>
                        <a:t>3-5</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dirty="0">
                          <a:solidFill>
                            <a:schemeClr val="tx2"/>
                          </a:solidFill>
                          <a:effectLst/>
                        </a:rPr>
                        <a:t>10,057</a:t>
                      </a:r>
                      <a:endParaRPr lang="en-US" sz="2400" b="1" i="0" u="none" strike="noStrike" dirty="0">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a:solidFill>
                            <a:schemeClr val="tx2"/>
                          </a:solidFill>
                          <a:effectLst/>
                        </a:rPr>
                        <a:t>9,042</a:t>
                      </a:r>
                      <a:endParaRPr lang="en-US" sz="2400" b="1" i="0" u="none" strike="noStrike">
                        <a:solidFill>
                          <a:schemeClr val="tx2"/>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802493186"/>
                  </a:ext>
                </a:extLst>
              </a:tr>
              <a:tr h="747739">
                <a:tc>
                  <a:txBody>
                    <a:bodyPr/>
                    <a:lstStyle/>
                    <a:p>
                      <a:pPr algn="l" fontAlgn="b"/>
                      <a:r>
                        <a:rPr lang="en-US" sz="2400" b="1" u="none" strike="noStrike">
                          <a:solidFill>
                            <a:schemeClr val="tx2"/>
                          </a:solidFill>
                          <a:effectLst/>
                        </a:rPr>
                        <a:t>Black</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a:solidFill>
                            <a:schemeClr val="tx2"/>
                          </a:solidFill>
                          <a:effectLst/>
                        </a:rPr>
                        <a:t>11,232</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dirty="0">
                          <a:solidFill>
                            <a:schemeClr val="tx2"/>
                          </a:solidFill>
                          <a:effectLst/>
                        </a:rPr>
                        <a:t>10,569</a:t>
                      </a:r>
                      <a:endParaRPr lang="en-US" sz="2400" b="1" i="0" u="none" strike="noStrike" dirty="0">
                        <a:solidFill>
                          <a:schemeClr val="tx2"/>
                        </a:solidFill>
                        <a:effectLst/>
                        <a:latin typeface="Calibri" panose="020F0502020204030204" pitchFamily="34" charset="0"/>
                      </a:endParaRPr>
                    </a:p>
                  </a:txBody>
                  <a:tcPr marL="4763" marR="4763" marT="4763" marB="0" anchor="b">
                    <a:solidFill>
                      <a:srgbClr val="FFFF00"/>
                    </a:solidFill>
                  </a:tcPr>
                </a:tc>
                <a:tc>
                  <a:txBody>
                    <a:bodyPr/>
                    <a:lstStyle/>
                    <a:p>
                      <a:pPr algn="l" fontAlgn="b"/>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l" fontAlgn="b"/>
                      <a:r>
                        <a:rPr lang="en-US" sz="2400" b="1" u="none" strike="noStrike">
                          <a:solidFill>
                            <a:schemeClr val="tx2"/>
                          </a:solidFill>
                          <a:effectLst/>
                        </a:rPr>
                        <a:t>6-21</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a:solidFill>
                            <a:schemeClr val="tx2"/>
                          </a:solidFill>
                          <a:effectLst/>
                        </a:rPr>
                        <a:t>106,822</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dirty="0">
                          <a:solidFill>
                            <a:schemeClr val="tx2"/>
                          </a:solidFill>
                          <a:effectLst/>
                        </a:rPr>
                        <a:t>106,173</a:t>
                      </a:r>
                      <a:endParaRPr lang="en-US" sz="2400" b="1" i="0" u="none" strike="noStrike" dirty="0">
                        <a:solidFill>
                          <a:schemeClr val="tx2"/>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4016315870"/>
                  </a:ext>
                </a:extLst>
              </a:tr>
              <a:tr h="747739">
                <a:tc>
                  <a:txBody>
                    <a:bodyPr/>
                    <a:lstStyle/>
                    <a:p>
                      <a:pPr algn="l" fontAlgn="b"/>
                      <a:r>
                        <a:rPr lang="en-US" sz="2400" b="1" u="none" strike="noStrike">
                          <a:solidFill>
                            <a:schemeClr val="tx2"/>
                          </a:solidFill>
                          <a:effectLst/>
                        </a:rPr>
                        <a:t>Hispanic</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a:solidFill>
                            <a:schemeClr val="tx2"/>
                          </a:solidFill>
                          <a:effectLst/>
                        </a:rPr>
                        <a:t>16,079</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dirty="0">
                          <a:solidFill>
                            <a:schemeClr val="tx2"/>
                          </a:solidFill>
                          <a:effectLst/>
                        </a:rPr>
                        <a:t>16,268</a:t>
                      </a:r>
                      <a:endParaRPr lang="en-US" sz="2400" b="1" i="0" u="none" strike="noStrike" dirty="0">
                        <a:solidFill>
                          <a:schemeClr val="tx2"/>
                        </a:solidFill>
                        <a:effectLst/>
                        <a:latin typeface="Calibri" panose="020F0502020204030204" pitchFamily="34" charset="0"/>
                      </a:endParaRPr>
                    </a:p>
                  </a:txBody>
                  <a:tcPr marL="4763" marR="4763" marT="4763" marB="0" anchor="b">
                    <a:solidFill>
                      <a:schemeClr val="accent2">
                        <a:lumMod val="40000"/>
                        <a:lumOff val="60000"/>
                      </a:schemeClr>
                    </a:solidFill>
                  </a:tcPr>
                </a:tc>
                <a:tc>
                  <a:txBody>
                    <a:bodyPr/>
                    <a:lstStyle/>
                    <a:p>
                      <a:pPr algn="l" fontAlgn="b"/>
                      <a:endParaRPr lang="en-US" sz="2400" b="1" i="0" u="none" strike="noStrike" dirty="0">
                        <a:solidFill>
                          <a:schemeClr val="tx2"/>
                        </a:solidFill>
                        <a:effectLst/>
                        <a:latin typeface="Calibri" panose="020F0502020204030204" pitchFamily="34" charset="0"/>
                      </a:endParaRPr>
                    </a:p>
                  </a:txBody>
                  <a:tcPr marL="4763" marR="4763" marT="4763" marB="0" anchor="b"/>
                </a:tc>
                <a:tc>
                  <a:txBody>
                    <a:bodyPr/>
                    <a:lstStyle/>
                    <a:p>
                      <a:pPr algn="l" fontAlgn="b"/>
                      <a:r>
                        <a:rPr lang="en-US" sz="2400" b="1" u="none" strike="noStrike">
                          <a:solidFill>
                            <a:schemeClr val="tx2"/>
                          </a:solidFill>
                          <a:effectLst/>
                        </a:rPr>
                        <a:t>TOTAL</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a:solidFill>
                            <a:schemeClr val="tx2"/>
                          </a:solidFill>
                          <a:effectLst/>
                        </a:rPr>
                        <a:t>116,879</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dirty="0">
                          <a:solidFill>
                            <a:schemeClr val="tx2"/>
                          </a:solidFill>
                          <a:effectLst/>
                        </a:rPr>
                        <a:t>115,215</a:t>
                      </a:r>
                      <a:endParaRPr lang="en-US" sz="2400" b="1" i="0" u="none" strike="noStrike" dirty="0">
                        <a:solidFill>
                          <a:schemeClr val="tx2"/>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1695410978"/>
                  </a:ext>
                </a:extLst>
              </a:tr>
              <a:tr h="476426">
                <a:tc>
                  <a:txBody>
                    <a:bodyPr/>
                    <a:lstStyle/>
                    <a:p>
                      <a:pPr algn="l" fontAlgn="b"/>
                      <a:r>
                        <a:rPr lang="en-US" sz="2400" b="1" u="none" strike="noStrike">
                          <a:solidFill>
                            <a:schemeClr val="tx2"/>
                          </a:solidFill>
                          <a:effectLst/>
                        </a:rPr>
                        <a:t>Native American</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a:solidFill>
                            <a:schemeClr val="tx2"/>
                          </a:solidFill>
                          <a:effectLst/>
                        </a:rPr>
                        <a:t>18,005</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dirty="0">
                          <a:solidFill>
                            <a:schemeClr val="tx2"/>
                          </a:solidFill>
                          <a:effectLst/>
                        </a:rPr>
                        <a:t>17,398</a:t>
                      </a:r>
                      <a:endParaRPr lang="en-US" sz="2400" b="1" i="0" u="none" strike="noStrike" dirty="0">
                        <a:solidFill>
                          <a:schemeClr val="tx2"/>
                        </a:solidFill>
                        <a:effectLst/>
                        <a:latin typeface="Calibri" panose="020F0502020204030204" pitchFamily="34" charset="0"/>
                      </a:endParaRPr>
                    </a:p>
                  </a:txBody>
                  <a:tcPr marL="4763" marR="4763" marT="4763" marB="0" anchor="b">
                    <a:solidFill>
                      <a:srgbClr val="FFFF00"/>
                    </a:solidFill>
                  </a:tcPr>
                </a:tc>
                <a:tc>
                  <a:txBody>
                    <a:bodyPr/>
                    <a:lstStyle/>
                    <a:p>
                      <a:pPr algn="l" fontAlgn="b"/>
                      <a:endParaRPr lang="en-US" sz="2400" b="1" i="0" u="none" strike="noStrike" dirty="0">
                        <a:solidFill>
                          <a:schemeClr val="tx2"/>
                        </a:solidFill>
                        <a:effectLst/>
                        <a:latin typeface="Calibri" panose="020F0502020204030204" pitchFamily="34" charset="0"/>
                      </a:endParaRPr>
                    </a:p>
                  </a:txBody>
                  <a:tcPr marL="4763" marR="4763" marT="4763" marB="0" anchor="b"/>
                </a:tc>
                <a:tc>
                  <a:txBody>
                    <a:bodyPr/>
                    <a:lstStyle/>
                    <a:p>
                      <a:pPr algn="l" fontAlgn="b"/>
                      <a:endParaRPr lang="en-US" sz="2400" b="1" i="0" u="none" strike="noStrike" dirty="0">
                        <a:solidFill>
                          <a:schemeClr val="tx2"/>
                        </a:solidFill>
                        <a:effectLst/>
                        <a:latin typeface="Calibri" panose="020F0502020204030204" pitchFamily="34" charset="0"/>
                      </a:endParaRPr>
                    </a:p>
                  </a:txBody>
                  <a:tcPr marL="4763" marR="4763" marT="4763" marB="0" anchor="b"/>
                </a:tc>
                <a:tc>
                  <a:txBody>
                    <a:bodyPr/>
                    <a:lstStyle/>
                    <a:p>
                      <a:pPr algn="l" fontAlgn="b"/>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l" fontAlgn="b"/>
                      <a:endParaRPr lang="en-US" sz="2400" b="1" i="0" u="none" strike="noStrike">
                        <a:solidFill>
                          <a:schemeClr val="tx2"/>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1538117981"/>
                  </a:ext>
                </a:extLst>
              </a:tr>
              <a:tr h="476426">
                <a:tc>
                  <a:txBody>
                    <a:bodyPr/>
                    <a:lstStyle/>
                    <a:p>
                      <a:pPr algn="l" fontAlgn="b"/>
                      <a:r>
                        <a:rPr lang="en-US" sz="2400" b="1" u="none" strike="noStrike">
                          <a:solidFill>
                            <a:schemeClr val="tx2"/>
                          </a:solidFill>
                          <a:effectLst/>
                        </a:rPr>
                        <a:t>Pacific Islander</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a:solidFill>
                            <a:schemeClr val="tx2"/>
                          </a:solidFill>
                          <a:effectLst/>
                        </a:rPr>
                        <a:t>250</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dirty="0">
                          <a:solidFill>
                            <a:schemeClr val="tx2"/>
                          </a:solidFill>
                          <a:effectLst/>
                        </a:rPr>
                        <a:t>248</a:t>
                      </a:r>
                      <a:endParaRPr lang="en-US" sz="2400" b="1" i="0" u="none" strike="noStrike" dirty="0">
                        <a:solidFill>
                          <a:schemeClr val="tx2"/>
                        </a:solidFill>
                        <a:effectLst/>
                        <a:latin typeface="Calibri" panose="020F0502020204030204" pitchFamily="34" charset="0"/>
                      </a:endParaRPr>
                    </a:p>
                  </a:txBody>
                  <a:tcPr marL="4763" marR="4763" marT="4763" marB="0" anchor="b">
                    <a:solidFill>
                      <a:srgbClr val="FFFF00"/>
                    </a:solidFill>
                  </a:tcPr>
                </a:tc>
                <a:tc>
                  <a:txBody>
                    <a:bodyPr/>
                    <a:lstStyle/>
                    <a:p>
                      <a:pPr algn="l" fontAlgn="b"/>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l" fontAlgn="b"/>
                      <a:endParaRPr lang="en-US" sz="2400" b="1" i="0" u="none" strike="noStrike" dirty="0">
                        <a:solidFill>
                          <a:schemeClr val="tx2"/>
                        </a:solidFill>
                        <a:effectLst/>
                        <a:latin typeface="Calibri" panose="020F0502020204030204" pitchFamily="34" charset="0"/>
                      </a:endParaRPr>
                    </a:p>
                  </a:txBody>
                  <a:tcPr marL="4763" marR="4763" marT="4763" marB="0" anchor="b"/>
                </a:tc>
                <a:tc>
                  <a:txBody>
                    <a:bodyPr/>
                    <a:lstStyle/>
                    <a:p>
                      <a:pPr algn="l" fontAlgn="b"/>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l" fontAlgn="b"/>
                      <a:endParaRPr lang="en-US" sz="2400" b="1" i="0" u="none" strike="noStrike" dirty="0">
                        <a:solidFill>
                          <a:schemeClr val="tx2"/>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204955502"/>
                  </a:ext>
                </a:extLst>
              </a:tr>
              <a:tr h="476426">
                <a:tc>
                  <a:txBody>
                    <a:bodyPr/>
                    <a:lstStyle/>
                    <a:p>
                      <a:pPr algn="l" fontAlgn="b"/>
                      <a:r>
                        <a:rPr lang="en-US" sz="2400" b="1" u="none" strike="noStrike">
                          <a:solidFill>
                            <a:schemeClr val="tx2"/>
                          </a:solidFill>
                          <a:effectLst/>
                        </a:rPr>
                        <a:t>White</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a:solidFill>
                            <a:schemeClr val="tx2"/>
                          </a:solidFill>
                          <a:effectLst/>
                        </a:rPr>
                        <a:t>56,742</a:t>
                      </a:r>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r" fontAlgn="b"/>
                      <a:r>
                        <a:rPr lang="en-US" sz="2400" b="1" u="none" strike="noStrike" dirty="0">
                          <a:solidFill>
                            <a:schemeClr val="tx2"/>
                          </a:solidFill>
                          <a:effectLst/>
                        </a:rPr>
                        <a:t>55,318</a:t>
                      </a:r>
                      <a:endParaRPr lang="en-US" sz="2400" b="1" i="0" u="none" strike="noStrike" dirty="0">
                        <a:solidFill>
                          <a:schemeClr val="tx2"/>
                        </a:solidFill>
                        <a:effectLst/>
                        <a:latin typeface="Calibri" panose="020F0502020204030204" pitchFamily="34" charset="0"/>
                      </a:endParaRPr>
                    </a:p>
                  </a:txBody>
                  <a:tcPr marL="4763" marR="4763" marT="4763" marB="0" anchor="b">
                    <a:solidFill>
                      <a:srgbClr val="FFFF00"/>
                    </a:solidFill>
                  </a:tcPr>
                </a:tc>
                <a:tc>
                  <a:txBody>
                    <a:bodyPr/>
                    <a:lstStyle/>
                    <a:p>
                      <a:pPr algn="l" fontAlgn="b"/>
                      <a:endParaRPr lang="en-US" sz="2400" b="1" i="0" u="none" strike="noStrike">
                        <a:solidFill>
                          <a:schemeClr val="tx2"/>
                        </a:solidFill>
                        <a:effectLst/>
                        <a:latin typeface="Calibri" panose="020F0502020204030204" pitchFamily="34" charset="0"/>
                      </a:endParaRPr>
                    </a:p>
                  </a:txBody>
                  <a:tcPr marL="4763" marR="4763" marT="4763" marB="0" anchor="b"/>
                </a:tc>
                <a:tc>
                  <a:txBody>
                    <a:bodyPr/>
                    <a:lstStyle/>
                    <a:p>
                      <a:pPr algn="l" fontAlgn="b"/>
                      <a:endParaRPr lang="en-US" sz="2400" b="1" i="0" u="none" strike="noStrike" dirty="0">
                        <a:solidFill>
                          <a:schemeClr val="tx2"/>
                        </a:solidFill>
                        <a:effectLst/>
                        <a:latin typeface="Calibri" panose="020F0502020204030204" pitchFamily="34" charset="0"/>
                      </a:endParaRPr>
                    </a:p>
                  </a:txBody>
                  <a:tcPr marL="4763" marR="4763" marT="4763" marB="0" anchor="b"/>
                </a:tc>
                <a:tc>
                  <a:txBody>
                    <a:bodyPr/>
                    <a:lstStyle/>
                    <a:p>
                      <a:pPr algn="l" fontAlgn="b"/>
                      <a:endParaRPr lang="en-US" sz="2400" b="1" i="0" u="none" strike="noStrike" dirty="0">
                        <a:solidFill>
                          <a:schemeClr val="tx2"/>
                        </a:solidFill>
                        <a:effectLst/>
                        <a:latin typeface="Calibri" panose="020F0502020204030204" pitchFamily="34" charset="0"/>
                      </a:endParaRPr>
                    </a:p>
                  </a:txBody>
                  <a:tcPr marL="4763" marR="4763" marT="4763" marB="0" anchor="b"/>
                </a:tc>
                <a:tc>
                  <a:txBody>
                    <a:bodyPr/>
                    <a:lstStyle/>
                    <a:p>
                      <a:pPr algn="l" fontAlgn="b"/>
                      <a:endParaRPr lang="en-US" sz="2400" b="1" i="0" u="none" strike="noStrike" dirty="0">
                        <a:solidFill>
                          <a:schemeClr val="tx2"/>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2959304010"/>
                  </a:ext>
                </a:extLst>
              </a:tr>
            </a:tbl>
          </a:graphicData>
        </a:graphic>
      </p:graphicFrame>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10</a:t>
            </a:fld>
            <a:endParaRPr lang="en-US" dirty="0"/>
          </a:p>
        </p:txBody>
      </p:sp>
    </p:spTree>
    <p:extLst>
      <p:ext uri="{BB962C8B-B14F-4D97-AF65-F5344CB8AC3E}">
        <p14:creationId xmlns:p14="http://schemas.microsoft.com/office/powerpoint/2010/main" val="1424596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Determinations - 1</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444702626"/>
              </p:ext>
            </p:extLst>
          </p:nvPr>
        </p:nvGraphicFramePr>
        <p:xfrm>
          <a:off x="732864" y="1573305"/>
          <a:ext cx="10596284" cy="4410635"/>
        </p:xfrm>
        <a:graphic>
          <a:graphicData uri="http://schemas.openxmlformats.org/drawingml/2006/table">
            <a:tbl>
              <a:tblPr/>
              <a:tblGrid>
                <a:gridCol w="2272520">
                  <a:extLst>
                    <a:ext uri="{9D8B030D-6E8A-4147-A177-3AD203B41FA5}">
                      <a16:colId xmlns:a16="http://schemas.microsoft.com/office/drawing/2014/main" val="3825697592"/>
                    </a:ext>
                  </a:extLst>
                </a:gridCol>
                <a:gridCol w="1882757">
                  <a:extLst>
                    <a:ext uri="{9D8B030D-6E8A-4147-A177-3AD203B41FA5}">
                      <a16:colId xmlns:a16="http://schemas.microsoft.com/office/drawing/2014/main" val="1715981318"/>
                    </a:ext>
                  </a:extLst>
                </a:gridCol>
                <a:gridCol w="2104330">
                  <a:extLst>
                    <a:ext uri="{9D8B030D-6E8A-4147-A177-3AD203B41FA5}">
                      <a16:colId xmlns:a16="http://schemas.microsoft.com/office/drawing/2014/main" val="3131840612"/>
                    </a:ext>
                  </a:extLst>
                </a:gridCol>
                <a:gridCol w="2057552">
                  <a:extLst>
                    <a:ext uri="{9D8B030D-6E8A-4147-A177-3AD203B41FA5}">
                      <a16:colId xmlns:a16="http://schemas.microsoft.com/office/drawing/2014/main" val="942970091"/>
                    </a:ext>
                  </a:extLst>
                </a:gridCol>
                <a:gridCol w="2279125">
                  <a:extLst>
                    <a:ext uri="{9D8B030D-6E8A-4147-A177-3AD203B41FA5}">
                      <a16:colId xmlns:a16="http://schemas.microsoft.com/office/drawing/2014/main" val="2316122330"/>
                    </a:ext>
                  </a:extLst>
                </a:gridCol>
              </a:tblGrid>
              <a:tr h="691433">
                <a:tc>
                  <a:txBody>
                    <a:bodyPr/>
                    <a:lstStyle/>
                    <a:p>
                      <a:endParaRPr lang="en-US" sz="1900" dirty="0">
                        <a:effectLst/>
                        <a:latin typeface="+mj-lt"/>
                      </a:endParaRPr>
                    </a:p>
                  </a:txBody>
                  <a:tcPr marL="68580" marR="6858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8787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dirty="0" smtClean="0">
                          <a:solidFill>
                            <a:srgbClr val="000000"/>
                          </a:solidFill>
                          <a:effectLst/>
                          <a:latin typeface="+mj-lt"/>
                        </a:rPr>
                        <a:t/>
                      </a:r>
                      <a:br>
                        <a:rPr lang="en-US" sz="1900" b="1" dirty="0" smtClean="0">
                          <a:solidFill>
                            <a:srgbClr val="000000"/>
                          </a:solidFill>
                          <a:effectLst/>
                          <a:latin typeface="+mj-lt"/>
                        </a:rPr>
                      </a:br>
                      <a:r>
                        <a:rPr lang="en-US" sz="1900" b="1" dirty="0" smtClean="0">
                          <a:solidFill>
                            <a:srgbClr val="000000"/>
                          </a:solidFill>
                          <a:effectLst/>
                          <a:latin typeface="+mj-lt"/>
                        </a:rPr>
                        <a:t>2020 Results</a:t>
                      </a:r>
                      <a:endParaRPr lang="en-US" sz="1900" dirty="0" smtClean="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DBDB"/>
                    </a:solidFill>
                  </a:tcPr>
                </a:tc>
                <a:tc>
                  <a:txBody>
                    <a:bodyPr/>
                    <a:lstStyle/>
                    <a:p>
                      <a:pPr algn="ctr"/>
                      <a:r>
                        <a:rPr lang="en-US" sz="1900" dirty="0" smtClean="0">
                          <a:solidFill>
                            <a:schemeClr val="tx2"/>
                          </a:solidFill>
                          <a:effectLst/>
                          <a:latin typeface="+mj-lt"/>
                        </a:rPr>
                        <a:t>Improved</a:t>
                      </a:r>
                      <a:endParaRPr lang="en-US" sz="1900" dirty="0">
                        <a:solidFill>
                          <a:schemeClr val="tx2"/>
                        </a:solidFill>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r>
                        <a:rPr lang="en-US" sz="1900" dirty="0" smtClean="0">
                          <a:solidFill>
                            <a:schemeClr val="tx2"/>
                          </a:solidFill>
                          <a:effectLst/>
                          <a:latin typeface="+mj-lt"/>
                        </a:rPr>
                        <a:t>Same</a:t>
                      </a:r>
                      <a:endParaRPr lang="en-US" sz="1900" dirty="0">
                        <a:solidFill>
                          <a:schemeClr val="tx2"/>
                        </a:solidFill>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ctr"/>
                      <a:endParaRPr lang="en-US" sz="1900" dirty="0" smtClean="0">
                        <a:solidFill>
                          <a:schemeClr val="tx2"/>
                        </a:solidFill>
                        <a:latin typeface="+mj-lt"/>
                      </a:endParaRPr>
                    </a:p>
                    <a:p>
                      <a:pPr algn="ctr"/>
                      <a:r>
                        <a:rPr lang="en-US" sz="1900" dirty="0" smtClean="0">
                          <a:solidFill>
                            <a:schemeClr val="tx2"/>
                          </a:solidFill>
                          <a:latin typeface="+mj-lt"/>
                        </a:rPr>
                        <a:t>Dropped</a:t>
                      </a:r>
                      <a:endParaRPr lang="en-US" sz="1900" dirty="0">
                        <a:solidFill>
                          <a:schemeClr val="tx2"/>
                        </a:solidFill>
                        <a:latin typeface="+mj-lt"/>
                      </a:endParaRPr>
                    </a:p>
                  </a:txBody>
                  <a:tcPr>
                    <a:lnL w="12700" cap="flat" cmpd="sng" algn="ctr">
                      <a:solidFill>
                        <a:srgbClr val="000000"/>
                      </a:solidFill>
                      <a:prstDash val="solid"/>
                      <a:round/>
                      <a:headEnd type="none" w="med" len="med"/>
                      <a:tailEnd type="none" w="med" len="med"/>
                    </a:lnL>
                    <a:solidFill>
                      <a:srgbClr val="FFFF00"/>
                    </a:solidFill>
                  </a:tcPr>
                </a:tc>
                <a:extLst>
                  <a:ext uri="{0D108BD9-81ED-4DB2-BD59-A6C34878D82A}">
                    <a16:rowId xmlns:a16="http://schemas.microsoft.com/office/drawing/2014/main" val="1046517022"/>
                  </a:ext>
                </a:extLst>
              </a:tr>
              <a:tr h="691433">
                <a:tc>
                  <a:txBody>
                    <a:bodyPr/>
                    <a:lstStyle/>
                    <a:p>
                      <a:endParaRPr lang="en-US" sz="1900" dirty="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87878"/>
                    </a:solidFill>
                  </a:tcPr>
                </a:tc>
                <a:tc>
                  <a:txBody>
                    <a:bodyPr/>
                    <a:lstStyle/>
                    <a:p>
                      <a:r>
                        <a:rPr lang="en-US" sz="1900" b="1" dirty="0">
                          <a:solidFill>
                            <a:srgbClr val="000000"/>
                          </a:solidFill>
                          <a:effectLst/>
                          <a:latin typeface="+mj-lt"/>
                        </a:rPr>
                        <a:t>Level 1 Support</a:t>
                      </a:r>
                      <a:endParaRPr lang="en-US" sz="1900" dirty="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DBDB"/>
                    </a:solidFill>
                  </a:tcPr>
                </a:tc>
                <a:tc>
                  <a:txBody>
                    <a:bodyPr/>
                    <a:lstStyle/>
                    <a:p>
                      <a:r>
                        <a:rPr lang="en-US" sz="1900" b="1">
                          <a:solidFill>
                            <a:srgbClr val="000000"/>
                          </a:solidFill>
                          <a:effectLst/>
                          <a:latin typeface="+mj-lt"/>
                        </a:rPr>
                        <a:t>Level 2 Support</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DBDB"/>
                    </a:solidFill>
                  </a:tcPr>
                </a:tc>
                <a:tc>
                  <a:txBody>
                    <a:bodyPr/>
                    <a:lstStyle/>
                    <a:p>
                      <a:r>
                        <a:rPr lang="en-US" sz="1900" b="1">
                          <a:solidFill>
                            <a:srgbClr val="000000"/>
                          </a:solidFill>
                          <a:effectLst/>
                          <a:latin typeface="+mj-lt"/>
                        </a:rPr>
                        <a:t>Level 3 Support</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DBDB"/>
                    </a:solidFill>
                  </a:tcPr>
                </a:tc>
                <a:tc>
                  <a:txBody>
                    <a:bodyPr/>
                    <a:lstStyle/>
                    <a:p>
                      <a:r>
                        <a:rPr lang="en-US" sz="1900" b="1" dirty="0">
                          <a:solidFill>
                            <a:srgbClr val="000000"/>
                          </a:solidFill>
                          <a:effectLst/>
                          <a:latin typeface="+mj-lt"/>
                        </a:rPr>
                        <a:t>Total Count</a:t>
                      </a:r>
                      <a:endParaRPr lang="en-US" sz="1900" dirty="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714660695"/>
                  </a:ext>
                </a:extLst>
              </a:tr>
              <a:tr h="691433">
                <a:tc>
                  <a:txBody>
                    <a:bodyPr/>
                    <a:lstStyle/>
                    <a:p>
                      <a:r>
                        <a:rPr lang="en-US" sz="1900" b="1" dirty="0">
                          <a:solidFill>
                            <a:srgbClr val="000000"/>
                          </a:solidFill>
                          <a:effectLst/>
                          <a:latin typeface="+mj-lt"/>
                        </a:rPr>
                        <a:t>2020 Totals by Level</a:t>
                      </a:r>
                      <a:endParaRPr lang="en-US" sz="1900" dirty="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9D9D9"/>
                    </a:solidFill>
                  </a:tcPr>
                </a:tc>
                <a:tc>
                  <a:txBody>
                    <a:bodyPr/>
                    <a:lstStyle/>
                    <a:p>
                      <a:r>
                        <a:rPr lang="en-US" sz="1900" b="1">
                          <a:solidFill>
                            <a:srgbClr val="000000"/>
                          </a:solidFill>
                          <a:effectLst/>
                          <a:latin typeface="+mj-lt"/>
                        </a:rPr>
                        <a:t>330</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9D9D9"/>
                    </a:solidFill>
                  </a:tcPr>
                </a:tc>
                <a:tc>
                  <a:txBody>
                    <a:bodyPr/>
                    <a:lstStyle/>
                    <a:p>
                      <a:r>
                        <a:rPr lang="en-US" sz="1900" b="1" dirty="0">
                          <a:solidFill>
                            <a:srgbClr val="000000"/>
                          </a:solidFill>
                          <a:effectLst/>
                          <a:latin typeface="+mj-lt"/>
                        </a:rPr>
                        <a:t>166</a:t>
                      </a:r>
                      <a:endParaRPr lang="en-US" sz="1900" dirty="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9D9D9"/>
                    </a:solidFill>
                  </a:tcPr>
                </a:tc>
                <a:tc>
                  <a:txBody>
                    <a:bodyPr/>
                    <a:lstStyle/>
                    <a:p>
                      <a:r>
                        <a:rPr lang="en-US" sz="1900" b="1">
                          <a:solidFill>
                            <a:srgbClr val="000000"/>
                          </a:solidFill>
                          <a:effectLst/>
                          <a:latin typeface="+mj-lt"/>
                        </a:rPr>
                        <a:t>48</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9D9D9"/>
                    </a:solidFill>
                  </a:tcPr>
                </a:tc>
                <a:tc>
                  <a:txBody>
                    <a:bodyPr/>
                    <a:lstStyle/>
                    <a:p>
                      <a:r>
                        <a:rPr lang="en-US" sz="1900" b="1">
                          <a:solidFill>
                            <a:srgbClr val="000000"/>
                          </a:solidFill>
                          <a:effectLst/>
                          <a:latin typeface="+mj-lt"/>
                        </a:rPr>
                        <a:t>544</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182039677"/>
                  </a:ext>
                </a:extLst>
              </a:tr>
              <a:tr h="691433">
                <a:tc>
                  <a:txBody>
                    <a:bodyPr/>
                    <a:lstStyle/>
                    <a:p>
                      <a:r>
                        <a:rPr lang="en-US" sz="1900" b="1">
                          <a:solidFill>
                            <a:srgbClr val="000000"/>
                          </a:solidFill>
                          <a:effectLst/>
                          <a:latin typeface="+mj-lt"/>
                        </a:rPr>
                        <a:t>2019 Results</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r>
                        <a:rPr lang="en-US" sz="1900">
                          <a:solidFill>
                            <a:srgbClr val="000000"/>
                          </a:solidFill>
                          <a:effectLst/>
                          <a:latin typeface="+mj-lt"/>
                        </a:rPr>
                        <a:t> </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r>
                        <a:rPr lang="en-US" sz="1900">
                          <a:solidFill>
                            <a:srgbClr val="000000"/>
                          </a:solidFill>
                          <a:effectLst/>
                          <a:latin typeface="+mj-lt"/>
                        </a:rPr>
                        <a:t> </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r>
                        <a:rPr lang="en-US" sz="1900">
                          <a:solidFill>
                            <a:srgbClr val="000000"/>
                          </a:solidFill>
                          <a:effectLst/>
                          <a:latin typeface="+mj-lt"/>
                        </a:rPr>
                        <a:t> </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en-US" sz="1900" b="1" i="1">
                          <a:solidFill>
                            <a:srgbClr val="000000"/>
                          </a:solidFill>
                          <a:effectLst/>
                          <a:latin typeface="+mj-lt"/>
                        </a:rPr>
                        <a:t>2019</a:t>
                      </a:r>
                      <a:r>
                        <a:rPr lang="en-US" sz="1900" b="1">
                          <a:solidFill>
                            <a:srgbClr val="000000"/>
                          </a:solidFill>
                          <a:effectLst/>
                          <a:latin typeface="+mj-lt"/>
                        </a:rPr>
                        <a:t> Totals by Level</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91281920"/>
                  </a:ext>
                </a:extLst>
              </a:tr>
              <a:tr h="392860">
                <a:tc>
                  <a:txBody>
                    <a:bodyPr/>
                    <a:lstStyle/>
                    <a:p>
                      <a:r>
                        <a:rPr lang="en-US" sz="1900" b="1">
                          <a:solidFill>
                            <a:srgbClr val="000000"/>
                          </a:solidFill>
                          <a:effectLst/>
                          <a:latin typeface="+mj-lt"/>
                        </a:rPr>
                        <a:t>Level 1 Support</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r>
                        <a:rPr lang="en-US" sz="1900" dirty="0">
                          <a:solidFill>
                            <a:srgbClr val="000000"/>
                          </a:solidFill>
                          <a:effectLst/>
                          <a:latin typeface="+mj-lt"/>
                        </a:rPr>
                        <a:t>167</a:t>
                      </a:r>
                      <a:endParaRPr lang="en-US" sz="1900" dirty="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r"/>
                      <a:r>
                        <a:rPr lang="en-US" sz="1900" dirty="0">
                          <a:solidFill>
                            <a:srgbClr val="000000"/>
                          </a:solidFill>
                          <a:effectLst/>
                          <a:latin typeface="+mj-lt"/>
                        </a:rPr>
                        <a:t>65</a:t>
                      </a:r>
                      <a:endParaRPr lang="en-US" sz="1900" dirty="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en-US" sz="1900" dirty="0">
                          <a:solidFill>
                            <a:srgbClr val="000000"/>
                          </a:solidFill>
                          <a:effectLst/>
                          <a:latin typeface="+mj-lt"/>
                        </a:rPr>
                        <a:t>17</a:t>
                      </a:r>
                      <a:endParaRPr lang="en-US" sz="1900" dirty="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en-US" sz="1900" b="1">
                          <a:solidFill>
                            <a:srgbClr val="000000"/>
                          </a:solidFill>
                          <a:effectLst/>
                          <a:latin typeface="+mj-lt"/>
                        </a:rPr>
                        <a:t>249</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12282"/>
                  </a:ext>
                </a:extLst>
              </a:tr>
              <a:tr h="392860">
                <a:tc>
                  <a:txBody>
                    <a:bodyPr/>
                    <a:lstStyle/>
                    <a:p>
                      <a:r>
                        <a:rPr lang="en-US" sz="1900" b="1">
                          <a:solidFill>
                            <a:srgbClr val="000000"/>
                          </a:solidFill>
                          <a:effectLst/>
                          <a:latin typeface="+mj-lt"/>
                        </a:rPr>
                        <a:t>Level 2 Support</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r>
                        <a:rPr lang="en-US" sz="1900" dirty="0">
                          <a:solidFill>
                            <a:srgbClr val="000000"/>
                          </a:solidFill>
                          <a:effectLst/>
                          <a:latin typeface="+mj-lt"/>
                        </a:rPr>
                        <a:t>140</a:t>
                      </a:r>
                      <a:endParaRPr lang="en-US" sz="1900" dirty="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r"/>
                      <a:r>
                        <a:rPr lang="en-US" sz="1900" dirty="0">
                          <a:solidFill>
                            <a:srgbClr val="000000"/>
                          </a:solidFill>
                          <a:effectLst/>
                          <a:latin typeface="+mj-lt"/>
                        </a:rPr>
                        <a:t>79</a:t>
                      </a:r>
                      <a:endParaRPr lang="en-US" sz="1900" dirty="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r"/>
                      <a:r>
                        <a:rPr lang="en-US" sz="1900" dirty="0">
                          <a:solidFill>
                            <a:srgbClr val="000000"/>
                          </a:solidFill>
                          <a:effectLst/>
                          <a:latin typeface="+mj-lt"/>
                        </a:rPr>
                        <a:t>21</a:t>
                      </a:r>
                      <a:endParaRPr lang="en-US" sz="1900" dirty="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r>
                        <a:rPr lang="en-US" sz="1900" b="1">
                          <a:solidFill>
                            <a:srgbClr val="000000"/>
                          </a:solidFill>
                          <a:effectLst/>
                          <a:latin typeface="+mj-lt"/>
                        </a:rPr>
                        <a:t>240</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31268011"/>
                  </a:ext>
                </a:extLst>
              </a:tr>
              <a:tr h="392860">
                <a:tc>
                  <a:txBody>
                    <a:bodyPr/>
                    <a:lstStyle/>
                    <a:p>
                      <a:r>
                        <a:rPr lang="en-US" sz="1900" b="1">
                          <a:solidFill>
                            <a:srgbClr val="000000"/>
                          </a:solidFill>
                          <a:effectLst/>
                          <a:latin typeface="+mj-lt"/>
                        </a:rPr>
                        <a:t>Level 3 Support</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r>
                        <a:rPr lang="en-US" sz="1900" dirty="0">
                          <a:solidFill>
                            <a:srgbClr val="000000"/>
                          </a:solidFill>
                          <a:effectLst/>
                          <a:latin typeface="+mj-lt"/>
                        </a:rPr>
                        <a:t>21</a:t>
                      </a:r>
                      <a:endParaRPr lang="en-US" sz="1900" dirty="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r"/>
                      <a:r>
                        <a:rPr lang="en-US" sz="1900" dirty="0">
                          <a:solidFill>
                            <a:srgbClr val="000000"/>
                          </a:solidFill>
                          <a:effectLst/>
                          <a:latin typeface="+mj-lt"/>
                        </a:rPr>
                        <a:t>22</a:t>
                      </a:r>
                      <a:endParaRPr lang="en-US" sz="1900" dirty="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r"/>
                      <a:r>
                        <a:rPr lang="en-US" sz="1900" dirty="0">
                          <a:solidFill>
                            <a:srgbClr val="000000"/>
                          </a:solidFill>
                          <a:effectLst/>
                          <a:latin typeface="+mj-lt"/>
                        </a:rPr>
                        <a:t>9</a:t>
                      </a:r>
                      <a:endParaRPr lang="en-US" sz="1900" dirty="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r"/>
                      <a:r>
                        <a:rPr lang="en-US" sz="1900" b="1">
                          <a:solidFill>
                            <a:srgbClr val="000000"/>
                          </a:solidFill>
                          <a:effectLst/>
                          <a:latin typeface="+mj-lt"/>
                        </a:rPr>
                        <a:t>52</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31712558"/>
                  </a:ext>
                </a:extLst>
              </a:tr>
              <a:tr h="466323">
                <a:tc>
                  <a:txBody>
                    <a:bodyPr/>
                    <a:lstStyle/>
                    <a:p>
                      <a:r>
                        <a:rPr lang="en-US" sz="1900" b="1">
                          <a:solidFill>
                            <a:srgbClr val="000000"/>
                          </a:solidFill>
                          <a:effectLst/>
                          <a:latin typeface="+mj-lt"/>
                        </a:rPr>
                        <a:t>Level 4 Support</a:t>
                      </a:r>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endParaRPr lang="en-US" sz="190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r>
                        <a:rPr lang="en-US" sz="1900" dirty="0">
                          <a:solidFill>
                            <a:srgbClr val="000000"/>
                          </a:solidFill>
                          <a:effectLst/>
                          <a:latin typeface="+mj-lt"/>
                        </a:rPr>
                        <a:t>1</a:t>
                      </a:r>
                      <a:endParaRPr lang="en-US" sz="1900" dirty="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r"/>
                      <a:r>
                        <a:rPr lang="en-US" sz="1900" b="1" dirty="0">
                          <a:solidFill>
                            <a:srgbClr val="000000"/>
                          </a:solidFill>
                          <a:effectLst/>
                          <a:latin typeface="+mj-lt"/>
                        </a:rPr>
                        <a:t>1</a:t>
                      </a:r>
                      <a:endParaRPr lang="en-US" sz="1900" dirty="0">
                        <a:effectLst/>
                        <a:latin typeface="+mj-lt"/>
                      </a:endParaRPr>
                    </a:p>
                  </a:txBody>
                  <a:tcPr marL="68580" marR="6858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26538416"/>
                  </a:ext>
                </a:extLst>
              </a:tr>
            </a:tbl>
          </a:graphicData>
        </a:graphic>
      </p:graphicFrame>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11</a:t>
            </a:fld>
            <a:endParaRPr lang="en-US" dirty="0"/>
          </a:p>
        </p:txBody>
      </p:sp>
    </p:spTree>
    <p:extLst>
      <p:ext uri="{BB962C8B-B14F-4D97-AF65-F5344CB8AC3E}">
        <p14:creationId xmlns:p14="http://schemas.microsoft.com/office/powerpoint/2010/main" val="1866167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Determinations - 2</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336718587"/>
              </p:ext>
            </p:extLst>
          </p:nvPr>
        </p:nvGraphicFramePr>
        <p:xfrm>
          <a:off x="1075764" y="2030504"/>
          <a:ext cx="10078571" cy="3872754"/>
        </p:xfrm>
        <a:graphic>
          <a:graphicData uri="http://schemas.openxmlformats.org/drawingml/2006/table">
            <a:tbl>
              <a:tblPr/>
              <a:tblGrid>
                <a:gridCol w="3446611">
                  <a:extLst>
                    <a:ext uri="{9D8B030D-6E8A-4147-A177-3AD203B41FA5}">
                      <a16:colId xmlns:a16="http://schemas.microsoft.com/office/drawing/2014/main" val="843949877"/>
                    </a:ext>
                  </a:extLst>
                </a:gridCol>
                <a:gridCol w="1644591">
                  <a:extLst>
                    <a:ext uri="{9D8B030D-6E8A-4147-A177-3AD203B41FA5}">
                      <a16:colId xmlns:a16="http://schemas.microsoft.com/office/drawing/2014/main" val="2474248521"/>
                    </a:ext>
                  </a:extLst>
                </a:gridCol>
                <a:gridCol w="3382970">
                  <a:extLst>
                    <a:ext uri="{9D8B030D-6E8A-4147-A177-3AD203B41FA5}">
                      <a16:colId xmlns:a16="http://schemas.microsoft.com/office/drawing/2014/main" val="3335652489"/>
                    </a:ext>
                  </a:extLst>
                </a:gridCol>
                <a:gridCol w="1604399">
                  <a:extLst>
                    <a:ext uri="{9D8B030D-6E8A-4147-A177-3AD203B41FA5}">
                      <a16:colId xmlns:a16="http://schemas.microsoft.com/office/drawing/2014/main" val="771219008"/>
                    </a:ext>
                  </a:extLst>
                </a:gridCol>
              </a:tblGrid>
              <a:tr h="1056206">
                <a:tc>
                  <a:txBody>
                    <a:bodyPr/>
                    <a:lstStyle/>
                    <a:p>
                      <a:r>
                        <a:rPr lang="en-US" sz="2800" b="1" dirty="0">
                          <a:solidFill>
                            <a:srgbClr val="000000"/>
                          </a:solidFill>
                          <a:effectLst/>
                          <a:latin typeface="Calibri" panose="020F0502020204030204" pitchFamily="34" charset="0"/>
                        </a:rPr>
                        <a:t>2019 Results</a:t>
                      </a:r>
                      <a:endParaRPr lang="en-US" sz="2800" dirty="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endParaRPr lang="en-US" sz="2800" dirty="0">
                        <a:effectLst/>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r>
                        <a:rPr lang="en-US" sz="2800" b="1">
                          <a:solidFill>
                            <a:srgbClr val="000000"/>
                          </a:solidFill>
                          <a:effectLst/>
                          <a:latin typeface="Calibri" panose="020F0502020204030204" pitchFamily="34" charset="0"/>
                        </a:rPr>
                        <a:t>2020 Results</a:t>
                      </a:r>
                      <a:endParaRPr lang="en-US" sz="280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endParaRPr lang="en-US" sz="2800">
                        <a:effectLst/>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17654287"/>
                  </a:ext>
                </a:extLst>
              </a:tr>
              <a:tr h="704137">
                <a:tc>
                  <a:txBody>
                    <a:bodyPr/>
                    <a:lstStyle/>
                    <a:p>
                      <a:r>
                        <a:rPr lang="en-US" sz="2800" b="1">
                          <a:solidFill>
                            <a:srgbClr val="000000"/>
                          </a:solidFill>
                          <a:effectLst/>
                          <a:latin typeface="Calibri" panose="020F0502020204030204" pitchFamily="34" charset="0"/>
                        </a:rPr>
                        <a:t>Level 1 Support</a:t>
                      </a:r>
                      <a:endParaRPr lang="en-US" sz="280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r"/>
                      <a:r>
                        <a:rPr lang="en-US" sz="2800" b="1" dirty="0">
                          <a:solidFill>
                            <a:srgbClr val="000000"/>
                          </a:solidFill>
                          <a:effectLst/>
                          <a:latin typeface="Calibri" panose="020F0502020204030204" pitchFamily="34" charset="0"/>
                        </a:rPr>
                        <a:t>249</a:t>
                      </a:r>
                      <a:endParaRPr lang="en-US" sz="2800" dirty="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r>
                        <a:rPr lang="en-US" sz="2800" b="1" dirty="0">
                          <a:solidFill>
                            <a:srgbClr val="000000"/>
                          </a:solidFill>
                          <a:effectLst/>
                          <a:latin typeface="Calibri" panose="020F0502020204030204" pitchFamily="34" charset="0"/>
                        </a:rPr>
                        <a:t>Level 1 Support</a:t>
                      </a:r>
                      <a:endParaRPr lang="en-US" sz="2800" dirty="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r"/>
                      <a:r>
                        <a:rPr lang="en-US" sz="2800" b="1">
                          <a:solidFill>
                            <a:srgbClr val="000000"/>
                          </a:solidFill>
                          <a:effectLst/>
                          <a:latin typeface="Calibri" panose="020F0502020204030204" pitchFamily="34" charset="0"/>
                        </a:rPr>
                        <a:t>330</a:t>
                      </a:r>
                      <a:endParaRPr lang="en-US" sz="280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70263214"/>
                  </a:ext>
                </a:extLst>
              </a:tr>
              <a:tr h="704137">
                <a:tc>
                  <a:txBody>
                    <a:bodyPr/>
                    <a:lstStyle/>
                    <a:p>
                      <a:r>
                        <a:rPr lang="en-US" sz="2800" b="1">
                          <a:solidFill>
                            <a:srgbClr val="000000"/>
                          </a:solidFill>
                          <a:effectLst/>
                          <a:latin typeface="Calibri" panose="020F0502020204030204" pitchFamily="34" charset="0"/>
                        </a:rPr>
                        <a:t>Level 2 Support</a:t>
                      </a:r>
                      <a:endParaRPr lang="en-US" sz="280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r"/>
                      <a:r>
                        <a:rPr lang="en-US" sz="2800" b="1">
                          <a:solidFill>
                            <a:srgbClr val="000000"/>
                          </a:solidFill>
                          <a:effectLst/>
                          <a:latin typeface="Calibri" panose="020F0502020204030204" pitchFamily="34" charset="0"/>
                        </a:rPr>
                        <a:t>240</a:t>
                      </a:r>
                      <a:endParaRPr lang="en-US" sz="280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r>
                        <a:rPr lang="en-US" sz="2800" b="1" dirty="0">
                          <a:solidFill>
                            <a:srgbClr val="000000"/>
                          </a:solidFill>
                          <a:effectLst/>
                          <a:latin typeface="Calibri" panose="020F0502020204030204" pitchFamily="34" charset="0"/>
                        </a:rPr>
                        <a:t>Level 2 Support</a:t>
                      </a:r>
                      <a:endParaRPr lang="en-US" sz="2800" dirty="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r"/>
                      <a:r>
                        <a:rPr lang="en-US" sz="2800" b="1">
                          <a:solidFill>
                            <a:srgbClr val="000000"/>
                          </a:solidFill>
                          <a:effectLst/>
                          <a:latin typeface="Calibri" panose="020F0502020204030204" pitchFamily="34" charset="0"/>
                        </a:rPr>
                        <a:t>166</a:t>
                      </a:r>
                      <a:endParaRPr lang="en-US" sz="280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04071908"/>
                  </a:ext>
                </a:extLst>
              </a:tr>
              <a:tr h="704137">
                <a:tc>
                  <a:txBody>
                    <a:bodyPr/>
                    <a:lstStyle/>
                    <a:p>
                      <a:r>
                        <a:rPr lang="en-US" sz="2800" b="1">
                          <a:solidFill>
                            <a:srgbClr val="000000"/>
                          </a:solidFill>
                          <a:effectLst/>
                          <a:latin typeface="Calibri" panose="020F0502020204030204" pitchFamily="34" charset="0"/>
                        </a:rPr>
                        <a:t>Level 3 Support</a:t>
                      </a:r>
                      <a:endParaRPr lang="en-US" sz="280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r"/>
                      <a:r>
                        <a:rPr lang="en-US" sz="2800" b="1">
                          <a:solidFill>
                            <a:srgbClr val="000000"/>
                          </a:solidFill>
                          <a:effectLst/>
                          <a:latin typeface="Calibri" panose="020F0502020204030204" pitchFamily="34" charset="0"/>
                        </a:rPr>
                        <a:t>52</a:t>
                      </a:r>
                      <a:endParaRPr lang="en-US" sz="280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r>
                        <a:rPr lang="en-US" sz="2800" b="1" dirty="0">
                          <a:solidFill>
                            <a:srgbClr val="000000"/>
                          </a:solidFill>
                          <a:effectLst/>
                          <a:latin typeface="Calibri" panose="020F0502020204030204" pitchFamily="34" charset="0"/>
                        </a:rPr>
                        <a:t>Level 3 Support</a:t>
                      </a:r>
                      <a:endParaRPr lang="en-US" sz="2800" dirty="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r"/>
                      <a:r>
                        <a:rPr lang="en-US" sz="2800" b="1" dirty="0">
                          <a:solidFill>
                            <a:srgbClr val="000000"/>
                          </a:solidFill>
                          <a:effectLst/>
                          <a:latin typeface="Calibri" panose="020F0502020204030204" pitchFamily="34" charset="0"/>
                        </a:rPr>
                        <a:t>48</a:t>
                      </a:r>
                      <a:endParaRPr lang="en-US" sz="2800" dirty="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53736876"/>
                  </a:ext>
                </a:extLst>
              </a:tr>
              <a:tr h="704137">
                <a:tc>
                  <a:txBody>
                    <a:bodyPr/>
                    <a:lstStyle/>
                    <a:p>
                      <a:r>
                        <a:rPr lang="en-US" sz="2800" b="1">
                          <a:solidFill>
                            <a:srgbClr val="000000"/>
                          </a:solidFill>
                          <a:effectLst/>
                          <a:latin typeface="Calibri" panose="020F0502020204030204" pitchFamily="34" charset="0"/>
                        </a:rPr>
                        <a:t>Level 4 Support</a:t>
                      </a:r>
                      <a:endParaRPr lang="en-US" sz="280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r"/>
                      <a:r>
                        <a:rPr lang="en-US" sz="2800" b="1">
                          <a:solidFill>
                            <a:srgbClr val="000000"/>
                          </a:solidFill>
                          <a:effectLst/>
                          <a:latin typeface="Calibri" panose="020F0502020204030204" pitchFamily="34" charset="0"/>
                        </a:rPr>
                        <a:t>1</a:t>
                      </a:r>
                      <a:endParaRPr lang="en-US" sz="280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r>
                        <a:rPr lang="en-US" sz="2800" b="1">
                          <a:solidFill>
                            <a:srgbClr val="000000"/>
                          </a:solidFill>
                          <a:effectLst/>
                          <a:latin typeface="Calibri" panose="020F0502020204030204" pitchFamily="34" charset="0"/>
                        </a:rPr>
                        <a:t>Level 4 Support</a:t>
                      </a:r>
                      <a:endParaRPr lang="en-US" sz="280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tc>
                  <a:txBody>
                    <a:bodyPr/>
                    <a:lstStyle/>
                    <a:p>
                      <a:pPr algn="r"/>
                      <a:r>
                        <a:rPr lang="en-US" sz="2800" b="1" dirty="0">
                          <a:solidFill>
                            <a:srgbClr val="000000"/>
                          </a:solidFill>
                          <a:effectLst/>
                          <a:latin typeface="Calibri" panose="020F0502020204030204" pitchFamily="34" charset="0"/>
                        </a:rPr>
                        <a:t>0</a:t>
                      </a:r>
                      <a:endParaRPr lang="en-US" sz="2800" dirty="0">
                        <a:effectLst/>
                        <a:latin typeface="Times New Roman" panose="02020603050405020304" pitchFamily="18" charset="0"/>
                      </a:endParaRPr>
                    </a:p>
                  </a:txBody>
                  <a:tcPr marL="68580" marR="68580" marT="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88895839"/>
                  </a:ext>
                </a:extLst>
              </a:tr>
            </a:tbl>
          </a:graphicData>
        </a:graphic>
      </p:graphicFrame>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12</a:t>
            </a:fld>
            <a:endParaRPr lang="en-US" dirty="0"/>
          </a:p>
        </p:txBody>
      </p:sp>
    </p:spTree>
    <p:extLst>
      <p:ext uri="{BB962C8B-B14F-4D97-AF65-F5344CB8AC3E}">
        <p14:creationId xmlns:p14="http://schemas.microsoft.com/office/powerpoint/2010/main" val="4037427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Determinations -3</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943511083"/>
              </p:ext>
            </p:extLst>
          </p:nvPr>
        </p:nvGraphicFramePr>
        <p:xfrm>
          <a:off x="5453493" y="679896"/>
          <a:ext cx="5155827" cy="5439100"/>
        </p:xfrm>
        <a:graphic>
          <a:graphicData uri="http://schemas.openxmlformats.org/drawingml/2006/table">
            <a:tbl>
              <a:tblPr/>
              <a:tblGrid>
                <a:gridCol w="3844738">
                  <a:extLst>
                    <a:ext uri="{9D8B030D-6E8A-4147-A177-3AD203B41FA5}">
                      <a16:colId xmlns:a16="http://schemas.microsoft.com/office/drawing/2014/main" val="2590119450"/>
                    </a:ext>
                  </a:extLst>
                </a:gridCol>
                <a:gridCol w="1311089">
                  <a:extLst>
                    <a:ext uri="{9D8B030D-6E8A-4147-A177-3AD203B41FA5}">
                      <a16:colId xmlns:a16="http://schemas.microsoft.com/office/drawing/2014/main" val="1202538035"/>
                    </a:ext>
                  </a:extLst>
                </a:gridCol>
              </a:tblGrid>
              <a:tr h="543910">
                <a:tc>
                  <a:txBody>
                    <a:bodyPr/>
                    <a:lstStyle/>
                    <a:p>
                      <a:r>
                        <a:rPr lang="en-US" sz="2900" b="1" dirty="0">
                          <a:solidFill>
                            <a:srgbClr val="000000"/>
                          </a:solidFill>
                          <a:effectLst/>
                          <a:latin typeface="Calibri" panose="020F0502020204030204" pitchFamily="34" charset="0"/>
                        </a:rPr>
                        <a:t>From 1 to 2</a:t>
                      </a:r>
                      <a:r>
                        <a:rPr lang="en-US" sz="2900" b="1" dirty="0" smtClean="0">
                          <a:solidFill>
                            <a:srgbClr val="000000"/>
                          </a:solidFill>
                          <a:effectLst/>
                          <a:latin typeface="Calibri" panose="020F0502020204030204" pitchFamily="34" charset="0"/>
                        </a:rPr>
                        <a:t>: (drop)</a:t>
                      </a:r>
                      <a:endParaRPr lang="en-US" sz="2900" dirty="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r>
                        <a:rPr lang="en-US" sz="2900" b="1">
                          <a:solidFill>
                            <a:srgbClr val="000000"/>
                          </a:solidFill>
                          <a:effectLst/>
                          <a:latin typeface="Calibri" panose="020F0502020204030204" pitchFamily="34" charset="0"/>
                        </a:rPr>
                        <a:t>65</a:t>
                      </a:r>
                      <a:endParaRPr lang="en-US" sz="290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19130499"/>
                  </a:ext>
                </a:extLst>
              </a:tr>
              <a:tr h="543910">
                <a:tc>
                  <a:txBody>
                    <a:bodyPr/>
                    <a:lstStyle/>
                    <a:p>
                      <a:r>
                        <a:rPr lang="en-US" sz="2900" b="1" dirty="0">
                          <a:solidFill>
                            <a:srgbClr val="000000"/>
                          </a:solidFill>
                          <a:effectLst/>
                          <a:latin typeface="Calibri" panose="020F0502020204030204" pitchFamily="34" charset="0"/>
                        </a:rPr>
                        <a:t>From 1 to 3</a:t>
                      </a:r>
                      <a:r>
                        <a:rPr lang="en-US" sz="2900" b="1" dirty="0" smtClean="0">
                          <a:solidFill>
                            <a:srgbClr val="000000"/>
                          </a:solidFill>
                          <a:effectLst/>
                          <a:latin typeface="Calibri" panose="020F0502020204030204" pitchFamily="34" charset="0"/>
                        </a:rPr>
                        <a:t>: (drop)</a:t>
                      </a:r>
                      <a:endParaRPr lang="en-US" sz="2900" dirty="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r>
                        <a:rPr lang="en-US" sz="2900" b="1" dirty="0">
                          <a:solidFill>
                            <a:srgbClr val="000000"/>
                          </a:solidFill>
                          <a:effectLst/>
                          <a:latin typeface="Calibri" panose="020F0502020204030204" pitchFamily="34" charset="0"/>
                        </a:rPr>
                        <a:t>17</a:t>
                      </a:r>
                      <a:endParaRPr lang="en-US" sz="2900" dirty="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7182387"/>
                  </a:ext>
                </a:extLst>
              </a:tr>
              <a:tr h="543910">
                <a:tc>
                  <a:txBody>
                    <a:bodyPr/>
                    <a:lstStyle/>
                    <a:p>
                      <a:r>
                        <a:rPr lang="en-US" sz="2900" b="1" dirty="0">
                          <a:solidFill>
                            <a:srgbClr val="000000"/>
                          </a:solidFill>
                          <a:effectLst/>
                          <a:latin typeface="Calibri" panose="020F0502020204030204" pitchFamily="34" charset="0"/>
                        </a:rPr>
                        <a:t>From 2 to 3</a:t>
                      </a:r>
                      <a:r>
                        <a:rPr lang="en-US" sz="2900" b="1" dirty="0" smtClean="0">
                          <a:solidFill>
                            <a:srgbClr val="000000"/>
                          </a:solidFill>
                          <a:effectLst/>
                          <a:latin typeface="Calibri" panose="020F0502020204030204" pitchFamily="34" charset="0"/>
                        </a:rPr>
                        <a:t>: (drop)</a:t>
                      </a:r>
                      <a:endParaRPr lang="en-US" sz="2900" dirty="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r>
                        <a:rPr lang="en-US" sz="2900" b="1" dirty="0">
                          <a:solidFill>
                            <a:srgbClr val="000000"/>
                          </a:solidFill>
                          <a:effectLst/>
                          <a:latin typeface="Calibri" panose="020F0502020204030204" pitchFamily="34" charset="0"/>
                        </a:rPr>
                        <a:t>21</a:t>
                      </a:r>
                      <a:endParaRPr lang="en-US" sz="2900" dirty="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164334154"/>
                  </a:ext>
                </a:extLst>
              </a:tr>
              <a:tr h="5439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900" b="1" dirty="0">
                          <a:solidFill>
                            <a:srgbClr val="000000"/>
                          </a:solidFill>
                          <a:effectLst/>
                          <a:latin typeface="Calibri" panose="020F0502020204030204" pitchFamily="34" charset="0"/>
                        </a:rPr>
                        <a:t>From 4 to 3</a:t>
                      </a:r>
                      <a:r>
                        <a:rPr lang="en-US" sz="2900" b="1" dirty="0" smtClean="0">
                          <a:solidFill>
                            <a:srgbClr val="000000"/>
                          </a:solidFill>
                          <a:effectLst/>
                          <a:latin typeface="Calibri" panose="020F0502020204030204" pitchFamily="34" charset="0"/>
                        </a:rPr>
                        <a:t>: (improved)</a:t>
                      </a:r>
                      <a:endParaRPr lang="en-US" sz="2900" dirty="0" smtClean="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r>
                        <a:rPr lang="en-US" sz="2900" b="1">
                          <a:solidFill>
                            <a:srgbClr val="000000"/>
                          </a:solidFill>
                          <a:effectLst/>
                          <a:latin typeface="Calibri" panose="020F0502020204030204" pitchFamily="34" charset="0"/>
                        </a:rPr>
                        <a:t>1</a:t>
                      </a:r>
                      <a:endParaRPr lang="en-US" sz="290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480156613"/>
                  </a:ext>
                </a:extLst>
              </a:tr>
              <a:tr h="5439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900" b="1" dirty="0">
                          <a:solidFill>
                            <a:srgbClr val="000000"/>
                          </a:solidFill>
                          <a:effectLst/>
                          <a:latin typeface="Calibri" panose="020F0502020204030204" pitchFamily="34" charset="0"/>
                        </a:rPr>
                        <a:t>From 3 to 2</a:t>
                      </a:r>
                      <a:r>
                        <a:rPr lang="en-US" sz="2900" b="1" dirty="0" smtClean="0">
                          <a:solidFill>
                            <a:srgbClr val="000000"/>
                          </a:solidFill>
                          <a:effectLst/>
                          <a:latin typeface="Calibri" panose="020F0502020204030204" pitchFamily="34" charset="0"/>
                        </a:rPr>
                        <a:t>: (improved)</a:t>
                      </a:r>
                      <a:endParaRPr lang="en-US" sz="2900" dirty="0" smtClean="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r>
                        <a:rPr lang="en-US" sz="2900" b="1">
                          <a:solidFill>
                            <a:srgbClr val="000000"/>
                          </a:solidFill>
                          <a:effectLst/>
                          <a:latin typeface="Calibri" panose="020F0502020204030204" pitchFamily="34" charset="0"/>
                        </a:rPr>
                        <a:t>22</a:t>
                      </a:r>
                      <a:endParaRPr lang="en-US" sz="290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587147408"/>
                  </a:ext>
                </a:extLst>
              </a:tr>
              <a:tr h="5439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900" b="1" dirty="0">
                          <a:solidFill>
                            <a:srgbClr val="000000"/>
                          </a:solidFill>
                          <a:effectLst/>
                          <a:latin typeface="Calibri" panose="020F0502020204030204" pitchFamily="34" charset="0"/>
                        </a:rPr>
                        <a:t>From 3 to 1</a:t>
                      </a:r>
                      <a:r>
                        <a:rPr lang="en-US" sz="2900" b="1" dirty="0" smtClean="0">
                          <a:solidFill>
                            <a:srgbClr val="000000"/>
                          </a:solidFill>
                          <a:effectLst/>
                          <a:latin typeface="Calibri" panose="020F0502020204030204" pitchFamily="34" charset="0"/>
                        </a:rPr>
                        <a:t>: (improved)</a:t>
                      </a:r>
                      <a:endParaRPr lang="en-US" sz="2900" dirty="0" smtClean="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r>
                        <a:rPr lang="en-US" sz="2900" b="1" dirty="0">
                          <a:solidFill>
                            <a:srgbClr val="000000"/>
                          </a:solidFill>
                          <a:effectLst/>
                          <a:latin typeface="Calibri" panose="020F0502020204030204" pitchFamily="34" charset="0"/>
                        </a:rPr>
                        <a:t>21</a:t>
                      </a:r>
                      <a:endParaRPr lang="en-US" sz="2900" dirty="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512592407"/>
                  </a:ext>
                </a:extLst>
              </a:tr>
              <a:tr h="5439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900" b="1" dirty="0">
                          <a:solidFill>
                            <a:srgbClr val="000000"/>
                          </a:solidFill>
                          <a:effectLst/>
                          <a:latin typeface="Calibri" panose="020F0502020204030204" pitchFamily="34" charset="0"/>
                        </a:rPr>
                        <a:t>From 2 to 1</a:t>
                      </a:r>
                      <a:r>
                        <a:rPr lang="en-US" sz="2900" b="1" dirty="0" smtClean="0">
                          <a:solidFill>
                            <a:srgbClr val="000000"/>
                          </a:solidFill>
                          <a:effectLst/>
                          <a:latin typeface="Calibri" panose="020F0502020204030204" pitchFamily="34" charset="0"/>
                        </a:rPr>
                        <a:t>: (improved)</a:t>
                      </a:r>
                      <a:endParaRPr lang="en-US" sz="2900" dirty="0" smtClean="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r>
                        <a:rPr lang="en-US" sz="2900" b="1" dirty="0">
                          <a:solidFill>
                            <a:srgbClr val="000000"/>
                          </a:solidFill>
                          <a:effectLst/>
                          <a:latin typeface="Calibri" panose="020F0502020204030204" pitchFamily="34" charset="0"/>
                        </a:rPr>
                        <a:t>140</a:t>
                      </a:r>
                      <a:endParaRPr lang="en-US" sz="2900" dirty="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640543648"/>
                  </a:ext>
                </a:extLst>
              </a:tr>
              <a:tr h="543910">
                <a:tc>
                  <a:txBody>
                    <a:bodyPr/>
                    <a:lstStyle/>
                    <a:p>
                      <a:r>
                        <a:rPr lang="en-US" sz="2900" b="1">
                          <a:solidFill>
                            <a:srgbClr val="000000"/>
                          </a:solidFill>
                          <a:effectLst/>
                          <a:latin typeface="Calibri" panose="020F0502020204030204" pitchFamily="34" charset="0"/>
                        </a:rPr>
                        <a:t>Stayed level 1:</a:t>
                      </a:r>
                      <a:endParaRPr lang="en-US" sz="290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r>
                        <a:rPr lang="en-US" sz="2900" b="1" dirty="0">
                          <a:solidFill>
                            <a:srgbClr val="000000"/>
                          </a:solidFill>
                          <a:effectLst/>
                          <a:latin typeface="Calibri" panose="020F0502020204030204" pitchFamily="34" charset="0"/>
                        </a:rPr>
                        <a:t>167</a:t>
                      </a:r>
                      <a:endParaRPr lang="en-US" sz="2900" dirty="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331070598"/>
                  </a:ext>
                </a:extLst>
              </a:tr>
              <a:tr h="543910">
                <a:tc>
                  <a:txBody>
                    <a:bodyPr/>
                    <a:lstStyle/>
                    <a:p>
                      <a:r>
                        <a:rPr lang="en-US" sz="2900" b="1">
                          <a:solidFill>
                            <a:srgbClr val="000000"/>
                          </a:solidFill>
                          <a:effectLst/>
                          <a:latin typeface="Calibri" panose="020F0502020204030204" pitchFamily="34" charset="0"/>
                        </a:rPr>
                        <a:t>Stayed level 2:</a:t>
                      </a:r>
                      <a:endParaRPr lang="en-US" sz="290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r>
                        <a:rPr lang="en-US" sz="2900" b="1">
                          <a:solidFill>
                            <a:srgbClr val="000000"/>
                          </a:solidFill>
                          <a:effectLst/>
                          <a:latin typeface="Calibri" panose="020F0502020204030204" pitchFamily="34" charset="0"/>
                        </a:rPr>
                        <a:t>79</a:t>
                      </a:r>
                      <a:endParaRPr lang="en-US" sz="290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535440671"/>
                  </a:ext>
                </a:extLst>
              </a:tr>
              <a:tr h="543910">
                <a:tc>
                  <a:txBody>
                    <a:bodyPr/>
                    <a:lstStyle/>
                    <a:p>
                      <a:r>
                        <a:rPr lang="en-US" sz="2900" b="1">
                          <a:solidFill>
                            <a:srgbClr val="000000"/>
                          </a:solidFill>
                          <a:effectLst/>
                          <a:latin typeface="Calibri" panose="020F0502020204030204" pitchFamily="34" charset="0"/>
                        </a:rPr>
                        <a:t>Stayed level 3:</a:t>
                      </a:r>
                      <a:endParaRPr lang="en-US" sz="290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r"/>
                      <a:r>
                        <a:rPr lang="en-US" sz="2900" b="1" dirty="0">
                          <a:solidFill>
                            <a:srgbClr val="000000"/>
                          </a:solidFill>
                          <a:effectLst/>
                          <a:latin typeface="Calibri" panose="020F0502020204030204" pitchFamily="34" charset="0"/>
                        </a:rPr>
                        <a:t>9</a:t>
                      </a:r>
                      <a:endParaRPr lang="en-US" sz="2900" dirty="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024556991"/>
                  </a:ext>
                </a:extLst>
              </a:tr>
            </a:tbl>
          </a:graphicData>
        </a:graphic>
      </p:graphicFrame>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13</a:t>
            </a:fld>
            <a:endParaRPr lang="en-US" dirty="0"/>
          </a:p>
        </p:txBody>
      </p:sp>
    </p:spTree>
    <p:extLst>
      <p:ext uri="{BB962C8B-B14F-4D97-AF65-F5344CB8AC3E}">
        <p14:creationId xmlns:p14="http://schemas.microsoft.com/office/powerpoint/2010/main" val="2711902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Monitoring for Compliance and Results - 1</a:t>
            </a:r>
            <a:endParaRPr lang="en-US" dirty="0"/>
          </a:p>
        </p:txBody>
      </p:sp>
      <p:sp>
        <p:nvSpPr>
          <p:cNvPr id="3" name="Content Placeholder 2"/>
          <p:cNvSpPr>
            <a:spLocks noGrp="1"/>
          </p:cNvSpPr>
          <p:nvPr>
            <p:ph idx="1"/>
          </p:nvPr>
        </p:nvSpPr>
        <p:spPr/>
        <p:txBody>
          <a:bodyPr>
            <a:normAutofit fontScale="77500" lnSpcReduction="20000"/>
          </a:bodyPr>
          <a:lstStyle/>
          <a:p>
            <a:r>
              <a:rPr lang="en-US" u="sng" dirty="0">
                <a:hlinkClick r:id="rId2"/>
              </a:rPr>
              <a:t>Differentiated Monitoring GSS 2020</a:t>
            </a:r>
            <a:endParaRPr lang="en-US" dirty="0"/>
          </a:p>
          <a:p>
            <a:pPr marL="0" indent="0">
              <a:buNone/>
            </a:pPr>
            <a:r>
              <a:rPr lang="en-US" b="1" dirty="0"/>
              <a:t>Compliance and DMR Presentations</a:t>
            </a:r>
          </a:p>
          <a:p>
            <a:r>
              <a:rPr lang="en-US" u="sng" dirty="0">
                <a:hlinkClick r:id="rId3"/>
              </a:rPr>
              <a:t>Differentiated Monitoring System - Level 2 Support Presentation</a:t>
            </a:r>
            <a:endParaRPr lang="en-US" dirty="0"/>
          </a:p>
          <a:p>
            <a:r>
              <a:rPr lang="en-US" u="sng" dirty="0">
                <a:hlinkClick r:id="rId4"/>
              </a:rPr>
              <a:t>Differentiated Monitoring System - Level 2 Support Presentation Recording</a:t>
            </a:r>
            <a:endParaRPr lang="en-US" dirty="0"/>
          </a:p>
          <a:p>
            <a:r>
              <a:rPr lang="en-US" u="sng" dirty="0">
                <a:hlinkClick r:id="rId5"/>
              </a:rPr>
              <a:t>Differentiated Monitoring System - Level 3 Support Presentation</a:t>
            </a:r>
            <a:endParaRPr lang="en-US" dirty="0"/>
          </a:p>
          <a:p>
            <a:r>
              <a:rPr lang="en-US" u="sng" dirty="0">
                <a:hlinkClick r:id="rId6"/>
              </a:rPr>
              <a:t>Differentiated Monitoring System - Level 3 Support Presentation Recording</a:t>
            </a:r>
            <a:endParaRPr lang="en-US" dirty="0"/>
          </a:p>
          <a:p>
            <a:r>
              <a:rPr lang="en-US" u="sng" dirty="0">
                <a:hlinkClick r:id="rId7"/>
              </a:rPr>
              <a:t>Differentiated Monitoring System - Indicators 4 9 10 Presentation</a:t>
            </a:r>
            <a:endParaRPr lang="en-US" dirty="0"/>
          </a:p>
          <a:p>
            <a:r>
              <a:rPr lang="en-US" u="sng" dirty="0">
                <a:hlinkClick r:id="rId8"/>
              </a:rPr>
              <a:t>Differentiated Monitoring System - Indicators 11 12 13 Presentation</a:t>
            </a:r>
            <a:endParaRPr lang="en-US" dirty="0"/>
          </a:p>
          <a:p>
            <a:endParaRPr lang="en-US" dirty="0"/>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14</a:t>
            </a:fld>
            <a:endParaRPr lang="en-US" dirty="0"/>
          </a:p>
        </p:txBody>
      </p:sp>
    </p:spTree>
    <p:extLst>
      <p:ext uri="{BB962C8B-B14F-4D97-AF65-F5344CB8AC3E}">
        <p14:creationId xmlns:p14="http://schemas.microsoft.com/office/powerpoint/2010/main" val="2403889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6" name="Content Placeholder 5"/>
          <p:cNvPicPr>
            <a:picLocks noGrp="1" noChangeAspect="1"/>
          </p:cNvPicPr>
          <p:nvPr>
            <p:ph idx="1"/>
          </p:nvPr>
        </p:nvPicPr>
        <p:blipFill>
          <a:blip r:embed="rId3"/>
          <a:stretch>
            <a:fillRect/>
          </a:stretch>
        </p:blipFill>
        <p:spPr>
          <a:xfrm>
            <a:off x="97343" y="65962"/>
            <a:ext cx="11995315" cy="3420815"/>
          </a:xfrm>
          <a:prstGeom prst="rect">
            <a:avLst/>
          </a:prstGeom>
        </p:spPr>
      </p:pic>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15</a:t>
            </a:fld>
            <a:endParaRPr lang="en-US" dirty="0"/>
          </a:p>
        </p:txBody>
      </p:sp>
      <p:pic>
        <p:nvPicPr>
          <p:cNvPr id="8" name="Picture 7"/>
          <p:cNvPicPr>
            <a:picLocks noChangeAspect="1"/>
          </p:cNvPicPr>
          <p:nvPr/>
        </p:nvPicPr>
        <p:blipFill>
          <a:blip r:embed="rId4"/>
          <a:stretch>
            <a:fillRect/>
          </a:stretch>
        </p:blipFill>
        <p:spPr>
          <a:xfrm>
            <a:off x="97343" y="3428999"/>
            <a:ext cx="13207980" cy="3112477"/>
          </a:xfrm>
          <a:prstGeom prst="rect">
            <a:avLst/>
          </a:prstGeom>
        </p:spPr>
      </p:pic>
    </p:spTree>
    <p:extLst>
      <p:ext uri="{BB962C8B-B14F-4D97-AF65-F5344CB8AC3E}">
        <p14:creationId xmlns:p14="http://schemas.microsoft.com/office/powerpoint/2010/main" val="21060199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Monitoring for Compliance and </a:t>
            </a:r>
            <a:r>
              <a:rPr lang="en-US" dirty="0" smtClean="0"/>
              <a:t>Results - 2</a:t>
            </a:r>
            <a:endParaRPr lang="en-US" dirty="0"/>
          </a:p>
        </p:txBody>
      </p:sp>
      <p:sp>
        <p:nvSpPr>
          <p:cNvPr id="3" name="Content Placeholder 2"/>
          <p:cNvSpPr>
            <a:spLocks noGrp="1"/>
          </p:cNvSpPr>
          <p:nvPr>
            <p:ph idx="1"/>
          </p:nvPr>
        </p:nvSpPr>
        <p:spPr/>
        <p:txBody>
          <a:bodyPr>
            <a:normAutofit lnSpcReduction="10000"/>
          </a:bodyPr>
          <a:lstStyle/>
          <a:p>
            <a:r>
              <a:rPr lang="en-US" sz="2800" dirty="0"/>
              <a:t>GMS </a:t>
            </a:r>
            <a:r>
              <a:rPr lang="en-US" sz="2800" dirty="0" smtClean="0"/>
              <a:t>- </a:t>
            </a:r>
            <a:r>
              <a:rPr lang="en-US" sz="2800" dirty="0"/>
              <a:t>December 31, 2020 </a:t>
            </a:r>
            <a:r>
              <a:rPr lang="en-US" sz="2800" b="1" dirty="0" smtClean="0"/>
              <a:t>(Levels 2 and 3)</a:t>
            </a:r>
            <a:endParaRPr lang="en-US" sz="2800" b="1" dirty="0"/>
          </a:p>
          <a:p>
            <a:r>
              <a:rPr lang="en-US" sz="2800" dirty="0" smtClean="0"/>
              <a:t>Implement </a:t>
            </a:r>
            <a:r>
              <a:rPr lang="en-US" sz="2800" dirty="0"/>
              <a:t>&amp; monitor plan January – May 2021</a:t>
            </a:r>
            <a:r>
              <a:rPr lang="en-US" sz="2800" b="1" dirty="0"/>
              <a:t> (Levels 2 and 3)</a:t>
            </a:r>
          </a:p>
          <a:p>
            <a:r>
              <a:rPr lang="en-US" sz="2800" dirty="0" smtClean="0"/>
              <a:t>1st </a:t>
            </a:r>
            <a:r>
              <a:rPr lang="en-US" sz="2800" dirty="0"/>
              <a:t>Progress Monitoring March 31, 2021 </a:t>
            </a:r>
            <a:r>
              <a:rPr lang="en-US" sz="2800" b="1" dirty="0" smtClean="0"/>
              <a:t>(Level 3)</a:t>
            </a:r>
            <a:endParaRPr lang="en-US" sz="2800" b="1" dirty="0"/>
          </a:p>
          <a:p>
            <a:r>
              <a:rPr lang="en-US" sz="2800" dirty="0" smtClean="0"/>
              <a:t>Submit PD - </a:t>
            </a:r>
            <a:r>
              <a:rPr lang="en-US" sz="2800" dirty="0"/>
              <a:t>May 31, 2021</a:t>
            </a:r>
            <a:r>
              <a:rPr lang="en-US" sz="2800" dirty="0" smtClean="0"/>
              <a:t> </a:t>
            </a:r>
            <a:r>
              <a:rPr lang="en-US" sz="2800" b="1" dirty="0"/>
              <a:t>(Levels 2 and 3)</a:t>
            </a:r>
            <a:endParaRPr lang="en-US" sz="2800" dirty="0" smtClean="0"/>
          </a:p>
          <a:p>
            <a:r>
              <a:rPr lang="en-US" sz="2800" dirty="0"/>
              <a:t>2nd Progress Monitoring May 31, 2021 </a:t>
            </a:r>
            <a:r>
              <a:rPr lang="en-US" sz="2800" b="1" dirty="0"/>
              <a:t>(Level 3</a:t>
            </a:r>
            <a:r>
              <a:rPr lang="en-US" sz="2800" b="1" dirty="0" smtClean="0"/>
              <a:t>)</a:t>
            </a:r>
            <a:endParaRPr lang="en-US" sz="2800" dirty="0"/>
          </a:p>
          <a:p>
            <a:r>
              <a:rPr lang="en-US" sz="2800" dirty="0" smtClean="0"/>
              <a:t>Data </a:t>
            </a:r>
            <a:r>
              <a:rPr lang="en-US" sz="2800" dirty="0"/>
              <a:t>Retreat TBD </a:t>
            </a:r>
            <a:r>
              <a:rPr lang="en-US" sz="2800" b="1" dirty="0"/>
              <a:t>(Level 3)</a:t>
            </a:r>
          </a:p>
          <a:p>
            <a:r>
              <a:rPr lang="en-US" sz="2800" dirty="0" smtClean="0"/>
              <a:t>Targeted </a:t>
            </a:r>
            <a:r>
              <a:rPr lang="en-US" sz="2800" dirty="0"/>
              <a:t>or Comprehensive Monitoring will be scheduled in the Spring of 2021. </a:t>
            </a:r>
            <a:r>
              <a:rPr lang="en-US" sz="2800" b="1" dirty="0"/>
              <a:t>(Level 3)</a:t>
            </a:r>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16</a:t>
            </a:fld>
            <a:endParaRPr lang="en-US" dirty="0"/>
          </a:p>
        </p:txBody>
      </p:sp>
    </p:spTree>
    <p:extLst>
      <p:ext uri="{BB962C8B-B14F-4D97-AF65-F5344CB8AC3E}">
        <p14:creationId xmlns:p14="http://schemas.microsoft.com/office/powerpoint/2010/main" val="3456597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Systemic Improvement Plan (SSIP)</a:t>
            </a:r>
            <a:endParaRPr lang="en-US" dirty="0"/>
          </a:p>
        </p:txBody>
      </p:sp>
      <p:sp>
        <p:nvSpPr>
          <p:cNvPr id="3" name="Content Placeholder 2"/>
          <p:cNvSpPr>
            <a:spLocks noGrp="1"/>
          </p:cNvSpPr>
          <p:nvPr>
            <p:ph idx="1"/>
          </p:nvPr>
        </p:nvSpPr>
        <p:spPr/>
        <p:txBody>
          <a:bodyPr>
            <a:normAutofit/>
          </a:bodyPr>
          <a:lstStyle/>
          <a:p>
            <a:r>
              <a:rPr lang="en-US" sz="2800" dirty="0" smtClean="0"/>
              <a:t>Our original reboot of our SSIP was rejected by the Office of Special Education Programs (OSEP).  We are now required to revisit our outcome of interest and our proposed activities. </a:t>
            </a:r>
          </a:p>
          <a:p>
            <a:r>
              <a:rPr lang="en-US" sz="2800" dirty="0" smtClean="0"/>
              <a:t>We will be holding stakeholder meetings over the next couple of months to present data and gather feedback. Please participate when possible. </a:t>
            </a:r>
            <a:endParaRPr lang="en-US" sz="2800" dirty="0"/>
          </a:p>
          <a:p>
            <a:pPr marL="0" indent="0">
              <a:buNone/>
            </a:pP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17</a:t>
            </a:fld>
            <a:endParaRPr lang="en-US"/>
          </a:p>
        </p:txBody>
      </p:sp>
    </p:spTree>
    <p:extLst>
      <p:ext uri="{BB962C8B-B14F-4D97-AF65-F5344CB8AC3E}">
        <p14:creationId xmlns:p14="http://schemas.microsoft.com/office/powerpoint/2010/main" val="29713325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SSIP</a:t>
            </a:r>
            <a:r>
              <a:rPr lang="en-US" dirty="0"/>
              <a:t> </a:t>
            </a:r>
            <a:r>
              <a:rPr lang="en-US" dirty="0" smtClean="0"/>
              <a:t>SIMR and Population</a:t>
            </a:r>
            <a:endParaRPr lang="en-US" dirty="0"/>
          </a:p>
        </p:txBody>
      </p:sp>
      <p:sp>
        <p:nvSpPr>
          <p:cNvPr id="3" name="Content Placeholder 2"/>
          <p:cNvSpPr>
            <a:spLocks noGrp="1"/>
          </p:cNvSpPr>
          <p:nvPr>
            <p:ph idx="1"/>
          </p:nvPr>
        </p:nvSpPr>
        <p:spPr/>
        <p:txBody>
          <a:bodyPr/>
          <a:lstStyle/>
          <a:p>
            <a:r>
              <a:rPr lang="en-US" b="1" dirty="0" smtClean="0"/>
              <a:t>The outcome focus </a:t>
            </a:r>
            <a:r>
              <a:rPr lang="en-US" b="1" dirty="0"/>
              <a:t>would still be </a:t>
            </a:r>
            <a:r>
              <a:rPr lang="en-US" b="1" dirty="0" smtClean="0"/>
              <a:t>Assessment. </a:t>
            </a:r>
          </a:p>
          <a:p>
            <a:r>
              <a:rPr lang="en-US" dirty="0" smtClean="0"/>
              <a:t>Target population: the “Additional Targeted Support and Improvement” (ATSI) schools that are identified due to low performance of special education students. </a:t>
            </a:r>
          </a:p>
          <a:p>
            <a:r>
              <a:rPr lang="en-US" dirty="0"/>
              <a:t>Goal: Create an "Agency Plan" (SES, SPDG, School Support, Instruction</a:t>
            </a:r>
            <a:r>
              <a:rPr lang="en-US" dirty="0" smtClean="0"/>
              <a:t>) to increase student academic outcomes among selected target schools</a:t>
            </a:r>
          </a:p>
          <a:p>
            <a:pPr lvl="1"/>
            <a:r>
              <a:rPr lang="en-US" dirty="0" smtClean="0"/>
              <a:t>Evidence-based practices to be determined.</a:t>
            </a:r>
          </a:p>
        </p:txBody>
      </p:sp>
      <p:sp>
        <p:nvSpPr>
          <p:cNvPr id="5" name="Slide Number Placeholder 4"/>
          <p:cNvSpPr>
            <a:spLocks noGrp="1"/>
          </p:cNvSpPr>
          <p:nvPr>
            <p:ph type="sldNum" sz="quarter" idx="12"/>
          </p:nvPr>
        </p:nvSpPr>
        <p:spPr/>
        <p:txBody>
          <a:bodyPr/>
          <a:lstStyle/>
          <a:p>
            <a:fld id="{D5CA4161-6EC3-4748-B7F3-82EA64CE3DD4}" type="slidenum">
              <a:rPr lang="en-US" smtClean="0"/>
              <a:pPr/>
              <a:t>18</a:t>
            </a:fld>
            <a:endParaRPr lang="en-US"/>
          </a:p>
        </p:txBody>
      </p:sp>
    </p:spTree>
    <p:extLst>
      <p:ext uri="{BB962C8B-B14F-4D97-AF65-F5344CB8AC3E}">
        <p14:creationId xmlns:p14="http://schemas.microsoft.com/office/powerpoint/2010/main" val="16687899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SSIP: Infrastructure Improvement</a:t>
            </a:r>
            <a:endParaRPr lang="en-US" dirty="0"/>
          </a:p>
        </p:txBody>
      </p:sp>
      <p:sp>
        <p:nvSpPr>
          <p:cNvPr id="3" name="Content Placeholder 2"/>
          <p:cNvSpPr>
            <a:spLocks noGrp="1"/>
          </p:cNvSpPr>
          <p:nvPr>
            <p:ph idx="1"/>
          </p:nvPr>
        </p:nvSpPr>
        <p:spPr/>
        <p:txBody>
          <a:bodyPr/>
          <a:lstStyle/>
          <a:p>
            <a:r>
              <a:rPr lang="en-US" dirty="0" smtClean="0"/>
              <a:t>Oklahoma Interconnected Systems Framework (OK ISF)</a:t>
            </a:r>
          </a:p>
          <a:p>
            <a:pPr lvl="1"/>
            <a:r>
              <a:rPr lang="en-US" dirty="0"/>
              <a:t>The Oklahoma Interconnected Systems </a:t>
            </a:r>
            <a:r>
              <a:rPr lang="en-US" dirty="0" smtClean="0"/>
              <a:t>Framework </a:t>
            </a:r>
            <a:r>
              <a:rPr lang="en-US" dirty="0"/>
              <a:t>would be </a:t>
            </a:r>
            <a:r>
              <a:rPr lang="en-US" dirty="0" smtClean="0"/>
              <a:t>structure used </a:t>
            </a:r>
            <a:r>
              <a:rPr lang="en-US" dirty="0"/>
              <a:t>to align our efforts, build resources, and implement the plan. </a:t>
            </a:r>
            <a:endParaRPr lang="en-US" dirty="0" smtClean="0"/>
          </a:p>
          <a:p>
            <a:pPr lvl="1"/>
            <a:r>
              <a:rPr lang="en-US" dirty="0" smtClean="0"/>
              <a:t>Purpose</a:t>
            </a:r>
            <a:r>
              <a:rPr lang="en-US" dirty="0"/>
              <a:t> </a:t>
            </a:r>
            <a:r>
              <a:rPr lang="en-US" dirty="0" smtClean="0"/>
              <a:t>of OK ISF</a:t>
            </a:r>
          </a:p>
          <a:p>
            <a:pPr lvl="2"/>
            <a:r>
              <a:rPr lang="en-US" dirty="0" smtClean="0"/>
              <a:t>To allow for </a:t>
            </a:r>
            <a:r>
              <a:rPr lang="en-US" dirty="0"/>
              <a:t>and </a:t>
            </a:r>
            <a:r>
              <a:rPr lang="en-US" dirty="0" smtClean="0"/>
              <a:t>foster </a:t>
            </a:r>
            <a:r>
              <a:rPr lang="en-US" dirty="0"/>
              <a:t>alignment </a:t>
            </a:r>
            <a:r>
              <a:rPr lang="en-US" dirty="0" smtClean="0"/>
              <a:t>of </a:t>
            </a:r>
            <a:r>
              <a:rPr lang="en-US" dirty="0"/>
              <a:t>educational and improvement endeavors, </a:t>
            </a:r>
            <a:r>
              <a:rPr lang="en-US" dirty="0" smtClean="0"/>
              <a:t>reduce </a:t>
            </a:r>
            <a:r>
              <a:rPr lang="en-US" dirty="0"/>
              <a:t>duplicative efforts, </a:t>
            </a:r>
            <a:r>
              <a:rPr lang="en-US" dirty="0" smtClean="0"/>
              <a:t>promote the </a:t>
            </a:r>
            <a:r>
              <a:rPr lang="en-US" dirty="0"/>
              <a:t>use of common language, and </a:t>
            </a:r>
            <a:r>
              <a:rPr lang="en-US" dirty="0" smtClean="0"/>
              <a:t>improve collaboration </a:t>
            </a:r>
            <a:r>
              <a:rPr lang="en-US" dirty="0"/>
              <a:t>at the OSDE.</a:t>
            </a:r>
            <a:endParaRPr lang="en-US" dirty="0" smtClean="0"/>
          </a:p>
        </p:txBody>
      </p:sp>
      <p:sp>
        <p:nvSpPr>
          <p:cNvPr id="5" name="Slide Number Placeholder 4"/>
          <p:cNvSpPr>
            <a:spLocks noGrp="1"/>
          </p:cNvSpPr>
          <p:nvPr>
            <p:ph type="sldNum" sz="quarter" idx="12"/>
          </p:nvPr>
        </p:nvSpPr>
        <p:spPr/>
        <p:txBody>
          <a:bodyPr/>
          <a:lstStyle/>
          <a:p>
            <a:fld id="{D5CA4161-6EC3-4748-B7F3-82EA64CE3DD4}" type="slidenum">
              <a:rPr lang="en-US" smtClean="0"/>
              <a:pPr/>
              <a:t>19</a:t>
            </a:fld>
            <a:endParaRPr lang="en-US"/>
          </a:p>
        </p:txBody>
      </p:sp>
    </p:spTree>
    <p:extLst>
      <p:ext uri="{BB962C8B-B14F-4D97-AF65-F5344CB8AC3E}">
        <p14:creationId xmlns:p14="http://schemas.microsoft.com/office/powerpoint/2010/main" val="38274991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294199" y="1351722"/>
            <a:ext cx="11603603" cy="4913906"/>
          </a:xfrm>
        </p:spPr>
        <p:txBody>
          <a:bodyPr>
            <a:normAutofit lnSpcReduction="10000"/>
          </a:bodyPr>
          <a:lstStyle/>
          <a:p>
            <a:pPr marL="0" indent="0">
              <a:buNone/>
            </a:pPr>
            <a:endParaRPr lang="en-US" dirty="0"/>
          </a:p>
          <a:p>
            <a:r>
              <a:rPr lang="en-US" dirty="0" smtClean="0"/>
              <a:t>12:30 </a:t>
            </a:r>
            <a:r>
              <a:rPr lang="en-US" dirty="0"/>
              <a:t>– 1:00: Registration </a:t>
            </a:r>
          </a:p>
          <a:p>
            <a:r>
              <a:rPr lang="en-US" dirty="0"/>
              <a:t>1:00 – </a:t>
            </a:r>
            <a:r>
              <a:rPr lang="en-US" dirty="0" smtClean="0"/>
              <a:t>1:15: Welcome </a:t>
            </a:r>
            <a:r>
              <a:rPr lang="en-US" dirty="0"/>
              <a:t>– Linda Jaco </a:t>
            </a:r>
          </a:p>
          <a:p>
            <a:r>
              <a:rPr lang="en-US" dirty="0"/>
              <a:t>1:15 – </a:t>
            </a:r>
            <a:r>
              <a:rPr lang="en-US" dirty="0" smtClean="0"/>
              <a:t>1:30: Panel </a:t>
            </a:r>
            <a:r>
              <a:rPr lang="en-US" dirty="0"/>
              <a:t>Priorities </a:t>
            </a:r>
            <a:r>
              <a:rPr lang="en-US" dirty="0" smtClean="0"/>
              <a:t>– Penny </a:t>
            </a:r>
            <a:r>
              <a:rPr lang="en-US" dirty="0" err="1" smtClean="0"/>
              <a:t>Cantley</a:t>
            </a:r>
            <a:endParaRPr lang="en-US" dirty="0"/>
          </a:p>
          <a:p>
            <a:r>
              <a:rPr lang="en-US" dirty="0" smtClean="0"/>
              <a:t>1:30 </a:t>
            </a:r>
            <a:r>
              <a:rPr lang="en-US" dirty="0"/>
              <a:t>– </a:t>
            </a:r>
            <a:r>
              <a:rPr lang="en-US" dirty="0" smtClean="0"/>
              <a:t>2:00: State </a:t>
            </a:r>
            <a:r>
              <a:rPr lang="en-US" dirty="0"/>
              <a:t>of Special Education – Todd Loftin </a:t>
            </a:r>
          </a:p>
          <a:p>
            <a:r>
              <a:rPr lang="en-US" dirty="0" smtClean="0"/>
              <a:t>2:00 </a:t>
            </a:r>
            <a:r>
              <a:rPr lang="en-US" dirty="0"/>
              <a:t>– 2:15: Break </a:t>
            </a:r>
          </a:p>
          <a:p>
            <a:r>
              <a:rPr lang="en-US" dirty="0"/>
              <a:t>2:15 – 3:30: Priority 1 – Virtual Learning </a:t>
            </a:r>
          </a:p>
          <a:p>
            <a:r>
              <a:rPr lang="en-US" dirty="0"/>
              <a:t>3:30 – </a:t>
            </a:r>
            <a:r>
              <a:rPr lang="en-US" dirty="0" smtClean="0"/>
              <a:t>4:00: Closing</a:t>
            </a:r>
            <a:endParaRPr lang="en-US" dirty="0"/>
          </a:p>
        </p:txBody>
      </p:sp>
      <p:sp>
        <p:nvSpPr>
          <p:cNvPr id="4" name="Footer Placeholder 3">
            <a:extLst>
              <a:ext uri="{FF2B5EF4-FFF2-40B4-BE49-F238E27FC236}">
                <a16:creationId xmlns:a16="http://schemas.microsoft.com/office/drawing/2014/main" id="{1CC87788-702C-E14B-81CB-1D3DA606BAA9}"/>
              </a:ext>
            </a:extLst>
          </p:cNvPr>
          <p:cNvSpPr>
            <a:spLocks noGrp="1"/>
          </p:cNvSpPr>
          <p:nvPr>
            <p:ph type="ftr" sz="quarter" idx="11"/>
          </p:nvPr>
        </p:nvSpPr>
        <p:spPr/>
        <p:txBody>
          <a:bodyPr/>
          <a:lstStyle/>
          <a:p>
            <a:r>
              <a:rPr lang="en-US" dirty="0"/>
              <a:t>IDEA B State Advisory Panel Meeting </a:t>
            </a:r>
            <a:r>
              <a:rPr lang="en-US" dirty="0" smtClean="0"/>
              <a:t>6/11/20</a:t>
            </a:r>
            <a:endParaRPr lang="en-US" dirty="0"/>
          </a:p>
        </p:txBody>
      </p:sp>
      <p:sp>
        <p:nvSpPr>
          <p:cNvPr id="5" name="Slide Number Placeholder 4">
            <a:extLst>
              <a:ext uri="{FF2B5EF4-FFF2-40B4-BE49-F238E27FC236}">
                <a16:creationId xmlns:a16="http://schemas.microsoft.com/office/drawing/2014/main" id="{1334AB57-A7F9-D447-A48A-1DE753BF6933}"/>
              </a:ext>
            </a:extLst>
          </p:cNvPr>
          <p:cNvSpPr>
            <a:spLocks noGrp="1"/>
          </p:cNvSpPr>
          <p:nvPr>
            <p:ph type="sldNum" sz="quarter" idx="12"/>
          </p:nvPr>
        </p:nvSpPr>
        <p:spPr/>
        <p:txBody>
          <a:bodyPr/>
          <a:lstStyle/>
          <a:p>
            <a:fld id="{D5CA4161-6EC3-4748-B7F3-82EA64CE3DD4}" type="slidenum">
              <a:rPr lang="en-US" smtClean="0"/>
              <a:pPr/>
              <a:t>2</a:t>
            </a:fld>
            <a:endParaRPr lang="en-US" dirty="0"/>
          </a:p>
        </p:txBody>
      </p:sp>
    </p:spTree>
    <p:extLst>
      <p:ext uri="{BB962C8B-B14F-4D97-AF65-F5344CB8AC3E}">
        <p14:creationId xmlns:p14="http://schemas.microsoft.com/office/powerpoint/2010/main" val="9363201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SSIP: OK ISF</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a:t>
            </a:r>
            <a:r>
              <a:rPr lang="en-US" dirty="0"/>
              <a:t>OK-ISF Team has broad interdepartmental representation </a:t>
            </a:r>
            <a:endParaRPr lang="en-US" dirty="0" smtClean="0"/>
          </a:p>
          <a:p>
            <a:pPr lvl="1"/>
            <a:r>
              <a:rPr lang="en-US" dirty="0" smtClean="0"/>
              <a:t>Office </a:t>
            </a:r>
            <a:r>
              <a:rPr lang="en-US" dirty="0"/>
              <a:t>of American Indian Education; </a:t>
            </a:r>
            <a:endParaRPr lang="en-US" dirty="0" smtClean="0"/>
          </a:p>
          <a:p>
            <a:pPr lvl="1"/>
            <a:r>
              <a:rPr lang="en-US" dirty="0" smtClean="0"/>
              <a:t>Office </a:t>
            </a:r>
            <a:r>
              <a:rPr lang="en-US" dirty="0"/>
              <a:t>of College &amp; Career Readiness; </a:t>
            </a:r>
            <a:endParaRPr lang="en-US" dirty="0" smtClean="0"/>
          </a:p>
          <a:p>
            <a:pPr lvl="1"/>
            <a:r>
              <a:rPr lang="en-US" dirty="0" smtClean="0"/>
              <a:t>Office </a:t>
            </a:r>
            <a:r>
              <a:rPr lang="en-US" dirty="0"/>
              <a:t>of Counseling, Bully Prevention, &amp; Alternative Education; </a:t>
            </a:r>
            <a:endParaRPr lang="en-US" dirty="0" smtClean="0"/>
          </a:p>
          <a:p>
            <a:pPr lvl="1"/>
            <a:r>
              <a:rPr lang="en-US" dirty="0" smtClean="0"/>
              <a:t>Office </a:t>
            </a:r>
            <a:r>
              <a:rPr lang="en-US" dirty="0"/>
              <a:t>of Curriculum and Instruction; </a:t>
            </a:r>
            <a:endParaRPr lang="en-US" dirty="0" smtClean="0"/>
          </a:p>
          <a:p>
            <a:pPr lvl="1"/>
            <a:r>
              <a:rPr lang="en-US" dirty="0" smtClean="0"/>
              <a:t>Office </a:t>
            </a:r>
            <a:r>
              <a:rPr lang="en-US" dirty="0"/>
              <a:t>of Educator Effectiveness; </a:t>
            </a:r>
            <a:endParaRPr lang="en-US" dirty="0" smtClean="0"/>
          </a:p>
          <a:p>
            <a:pPr lvl="1"/>
            <a:r>
              <a:rPr lang="en-US" dirty="0" smtClean="0"/>
              <a:t>Office </a:t>
            </a:r>
            <a:r>
              <a:rPr lang="en-US" dirty="0"/>
              <a:t>of Family and Community Engagement; </a:t>
            </a:r>
            <a:endParaRPr lang="en-US" dirty="0" smtClean="0"/>
          </a:p>
          <a:p>
            <a:pPr lvl="1"/>
            <a:r>
              <a:rPr lang="en-US" dirty="0" smtClean="0"/>
              <a:t>Office </a:t>
            </a:r>
            <a:r>
              <a:rPr lang="en-US" dirty="0"/>
              <a:t>of School Safety &amp; Security; </a:t>
            </a:r>
            <a:endParaRPr lang="en-US" dirty="0" smtClean="0"/>
          </a:p>
          <a:p>
            <a:pPr lvl="1"/>
            <a:r>
              <a:rPr lang="en-US" dirty="0" smtClean="0"/>
              <a:t>Office </a:t>
            </a:r>
            <a:r>
              <a:rPr lang="en-US" dirty="0"/>
              <a:t>of School Support &amp; Improvement; </a:t>
            </a:r>
            <a:endParaRPr lang="en-US" dirty="0" smtClean="0"/>
          </a:p>
          <a:p>
            <a:pPr lvl="1"/>
            <a:r>
              <a:rPr lang="en-US" dirty="0" smtClean="0"/>
              <a:t>Office </a:t>
            </a:r>
            <a:r>
              <a:rPr lang="en-US" dirty="0"/>
              <a:t>of SoonerStart &amp; Early Intervention; and </a:t>
            </a:r>
            <a:endParaRPr lang="en-US" dirty="0" smtClean="0"/>
          </a:p>
          <a:p>
            <a:pPr lvl="1"/>
            <a:r>
              <a:rPr lang="en-US" dirty="0" smtClean="0"/>
              <a:t>Office </a:t>
            </a:r>
            <a:r>
              <a:rPr lang="en-US" dirty="0"/>
              <a:t>of Special Education </a:t>
            </a:r>
            <a:r>
              <a:rPr lang="en-US" dirty="0" smtClean="0"/>
              <a:t>Services.</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20</a:t>
            </a:fld>
            <a:endParaRPr lang="en-US"/>
          </a:p>
        </p:txBody>
      </p:sp>
    </p:spTree>
    <p:extLst>
      <p:ext uri="{BB962C8B-B14F-4D97-AF65-F5344CB8AC3E}">
        <p14:creationId xmlns:p14="http://schemas.microsoft.com/office/powerpoint/2010/main" val="1991760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SSIP Stakeholder Survey Responses </a:t>
            </a:r>
            <a:endParaRPr lang="en-US" dirty="0"/>
          </a:p>
        </p:txBody>
      </p:sp>
      <p:sp>
        <p:nvSpPr>
          <p:cNvPr id="3" name="Content Placeholder 2"/>
          <p:cNvSpPr>
            <a:spLocks noGrp="1"/>
          </p:cNvSpPr>
          <p:nvPr>
            <p:ph sz="half" idx="1"/>
          </p:nvPr>
        </p:nvSpPr>
        <p:spPr>
          <a:xfrm>
            <a:off x="294199" y="1825625"/>
            <a:ext cx="6027088" cy="4351338"/>
          </a:xfrm>
        </p:spPr>
        <p:txBody>
          <a:bodyPr>
            <a:normAutofit fontScale="92500"/>
          </a:bodyPr>
          <a:lstStyle/>
          <a:p>
            <a:r>
              <a:rPr lang="en-US" dirty="0" smtClean="0"/>
              <a:t>223 </a:t>
            </a:r>
            <a:r>
              <a:rPr lang="en-US" dirty="0"/>
              <a:t>total responses</a:t>
            </a:r>
          </a:p>
          <a:p>
            <a:pPr lvl="1"/>
            <a:r>
              <a:rPr lang="en-US" dirty="0"/>
              <a:t>38% Special Education Directors</a:t>
            </a:r>
          </a:p>
          <a:p>
            <a:pPr lvl="1"/>
            <a:r>
              <a:rPr lang="en-US" dirty="0"/>
              <a:t>18% Special Education Teachers</a:t>
            </a:r>
          </a:p>
          <a:p>
            <a:pPr lvl="1"/>
            <a:r>
              <a:rPr lang="en-US" dirty="0"/>
              <a:t>19% LEA Administrators</a:t>
            </a:r>
          </a:p>
          <a:p>
            <a:pPr lvl="1"/>
            <a:r>
              <a:rPr lang="en-US" dirty="0"/>
              <a:t>2% General Education Teacher</a:t>
            </a:r>
          </a:p>
          <a:p>
            <a:pPr lvl="1"/>
            <a:r>
              <a:rPr lang="en-US" dirty="0"/>
              <a:t>4% Service Provider</a:t>
            </a:r>
          </a:p>
          <a:p>
            <a:pPr lvl="1"/>
            <a:r>
              <a:rPr lang="en-US" dirty="0"/>
              <a:t>3% Parent</a:t>
            </a:r>
          </a:p>
          <a:p>
            <a:pPr lvl="1"/>
            <a:r>
              <a:rPr lang="en-US" dirty="0"/>
              <a:t>1% Community Member</a:t>
            </a:r>
          </a:p>
          <a:p>
            <a:pPr lvl="1"/>
            <a:r>
              <a:rPr lang="en-US" dirty="0"/>
              <a:t>2% OSDE</a:t>
            </a:r>
          </a:p>
          <a:p>
            <a:pPr lvl="1"/>
            <a:r>
              <a:rPr lang="en-US" dirty="0"/>
              <a:t>10% Other</a:t>
            </a:r>
          </a:p>
          <a:p>
            <a:endParaRPr lang="en-US" dirty="0"/>
          </a:p>
        </p:txBody>
      </p:sp>
      <p:sp>
        <p:nvSpPr>
          <p:cNvPr id="8" name="Content Placeholder 7"/>
          <p:cNvSpPr>
            <a:spLocks noGrp="1"/>
          </p:cNvSpPr>
          <p:nvPr>
            <p:ph sz="half" idx="2"/>
          </p:nvPr>
        </p:nvSpPr>
        <p:spPr/>
        <p:txBody>
          <a:bodyPr>
            <a:normAutofit fontScale="92500"/>
          </a:bodyPr>
          <a:lstStyle/>
          <a:p>
            <a:r>
              <a:rPr lang="en-US" dirty="0"/>
              <a:t>A</a:t>
            </a:r>
            <a:r>
              <a:rPr lang="en-US" dirty="0" smtClean="0"/>
              <a:t>cross the state</a:t>
            </a:r>
            <a:endParaRPr lang="en-US" dirty="0"/>
          </a:p>
          <a:p>
            <a:pPr lvl="1"/>
            <a:r>
              <a:rPr lang="en-US" dirty="0"/>
              <a:t>29% from Central Oklahoma</a:t>
            </a:r>
          </a:p>
          <a:p>
            <a:pPr lvl="1"/>
            <a:r>
              <a:rPr lang="en-US" dirty="0"/>
              <a:t>27% from Northeast Oklahoma</a:t>
            </a:r>
          </a:p>
          <a:p>
            <a:pPr lvl="1"/>
            <a:r>
              <a:rPr lang="en-US" dirty="0"/>
              <a:t>21% from Southeast Oklahoma</a:t>
            </a:r>
          </a:p>
          <a:p>
            <a:pPr lvl="1"/>
            <a:r>
              <a:rPr lang="en-US" dirty="0"/>
              <a:t>12% from Southwest Oklahoma</a:t>
            </a:r>
          </a:p>
          <a:p>
            <a:pPr lvl="1"/>
            <a:r>
              <a:rPr lang="en-US" dirty="0"/>
              <a:t>9% from Northwest Oklahoma</a:t>
            </a:r>
          </a:p>
          <a:p>
            <a:endParaRPr lang="en-US" dirty="0"/>
          </a:p>
        </p:txBody>
      </p:sp>
      <p:sp>
        <p:nvSpPr>
          <p:cNvPr id="4" name="Footer Placeholder 3"/>
          <p:cNvSpPr>
            <a:spLocks noGrp="1"/>
          </p:cNvSpPr>
          <p:nvPr>
            <p:ph type="ftr" sz="quarter" idx="11"/>
          </p:nvPr>
        </p:nvSpPr>
        <p:spPr/>
        <p:txBody>
          <a:bodyPr/>
          <a:lstStyle/>
          <a:p>
            <a:r>
              <a:rPr lang="en-US" dirty="0"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21</a:t>
            </a:fld>
            <a:endParaRPr lang="en-US" dirty="0"/>
          </a:p>
        </p:txBody>
      </p:sp>
      <p:sp>
        <p:nvSpPr>
          <p:cNvPr id="9" name="TextBox 8"/>
          <p:cNvSpPr txBox="1"/>
          <p:nvPr/>
        </p:nvSpPr>
        <p:spPr>
          <a:xfrm>
            <a:off x="5812404" y="4913906"/>
            <a:ext cx="5669280" cy="923330"/>
          </a:xfrm>
          <a:prstGeom prst="rect">
            <a:avLst/>
          </a:prstGeom>
          <a:noFill/>
        </p:spPr>
        <p:txBody>
          <a:bodyPr wrap="square" rtlCol="0">
            <a:spAutoFit/>
          </a:bodyPr>
          <a:lstStyle/>
          <a:p>
            <a:r>
              <a:rPr lang="en-US" b="1" dirty="0" smtClean="0">
                <a:solidFill>
                  <a:schemeClr val="tx2"/>
                </a:solidFill>
              </a:rPr>
              <a:t>Note: </a:t>
            </a:r>
            <a:r>
              <a:rPr lang="en-US" b="1" dirty="0">
                <a:solidFill>
                  <a:schemeClr val="tx2"/>
                </a:solidFill>
              </a:rPr>
              <a:t>W</a:t>
            </a:r>
            <a:r>
              <a:rPr lang="en-US" b="1" dirty="0" smtClean="0">
                <a:solidFill>
                  <a:schemeClr val="tx2"/>
                </a:solidFill>
              </a:rPr>
              <a:t>e </a:t>
            </a:r>
            <a:r>
              <a:rPr lang="en-US" b="1" dirty="0">
                <a:solidFill>
                  <a:schemeClr val="tx2"/>
                </a:solidFill>
              </a:rPr>
              <a:t>have not sent out through </a:t>
            </a:r>
            <a:r>
              <a:rPr lang="en-US" b="1" dirty="0" smtClean="0">
                <a:solidFill>
                  <a:schemeClr val="tx2"/>
                </a:solidFill>
              </a:rPr>
              <a:t>OPC’s </a:t>
            </a:r>
            <a:r>
              <a:rPr lang="en-US" b="1" dirty="0">
                <a:solidFill>
                  <a:schemeClr val="tx2"/>
                </a:solidFill>
              </a:rPr>
              <a:t>listserv yet, so our Parents and Community Member responses will increase.</a:t>
            </a:r>
          </a:p>
        </p:txBody>
      </p:sp>
    </p:spTree>
    <p:extLst>
      <p:ext uri="{BB962C8B-B14F-4D97-AF65-F5344CB8AC3E}">
        <p14:creationId xmlns:p14="http://schemas.microsoft.com/office/powerpoint/2010/main" val="21712895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SSIP Stakeholder Survey Concerns </a:t>
            </a:r>
            <a:endParaRPr lang="en-US" dirty="0"/>
          </a:p>
        </p:txBody>
      </p:sp>
      <p:sp>
        <p:nvSpPr>
          <p:cNvPr id="3" name="Content Placeholder 2"/>
          <p:cNvSpPr>
            <a:spLocks noGrp="1"/>
          </p:cNvSpPr>
          <p:nvPr>
            <p:ph sz="half" idx="1"/>
          </p:nvPr>
        </p:nvSpPr>
        <p:spPr>
          <a:xfrm>
            <a:off x="294199" y="1825625"/>
            <a:ext cx="6027088" cy="4351338"/>
          </a:xfrm>
        </p:spPr>
        <p:txBody>
          <a:bodyPr>
            <a:normAutofit/>
          </a:bodyPr>
          <a:lstStyle/>
          <a:p>
            <a:r>
              <a:rPr lang="en-US" dirty="0"/>
              <a:t>Currently: </a:t>
            </a:r>
          </a:p>
          <a:p>
            <a:pPr lvl="1"/>
            <a:r>
              <a:rPr lang="en-US" dirty="0"/>
              <a:t>66% report literacy as largest concern</a:t>
            </a:r>
          </a:p>
          <a:p>
            <a:pPr lvl="1"/>
            <a:r>
              <a:rPr lang="en-US" dirty="0"/>
              <a:t>23% report early childhood transition as largest concern</a:t>
            </a:r>
          </a:p>
          <a:p>
            <a:pPr lvl="1"/>
            <a:r>
              <a:rPr lang="en-US" dirty="0"/>
              <a:t>7% report graduation rates as largest concern</a:t>
            </a:r>
          </a:p>
          <a:p>
            <a:pPr lvl="1"/>
            <a:r>
              <a:rPr lang="en-US" dirty="0"/>
              <a:t>3% report math skills as largest </a:t>
            </a:r>
            <a:r>
              <a:rPr lang="en-US" dirty="0" smtClean="0"/>
              <a:t>concern</a:t>
            </a:r>
            <a:endParaRPr lang="en-US" dirty="0"/>
          </a:p>
        </p:txBody>
      </p:sp>
      <p:sp>
        <p:nvSpPr>
          <p:cNvPr id="8" name="Content Placeholder 7"/>
          <p:cNvSpPr>
            <a:spLocks noGrp="1"/>
          </p:cNvSpPr>
          <p:nvPr>
            <p:ph sz="half" idx="2"/>
          </p:nvPr>
        </p:nvSpPr>
        <p:spPr/>
        <p:txBody>
          <a:bodyPr>
            <a:normAutofit/>
          </a:bodyPr>
          <a:lstStyle/>
          <a:p>
            <a:r>
              <a:rPr lang="en-US" dirty="0" smtClean="0"/>
              <a:t>Other </a:t>
            </a:r>
            <a:r>
              <a:rPr lang="en-US" dirty="0"/>
              <a:t>concerns noted: </a:t>
            </a:r>
          </a:p>
          <a:p>
            <a:pPr lvl="1"/>
            <a:r>
              <a:rPr lang="en-US" dirty="0"/>
              <a:t>Trauma, Social-Emotional Needs, Behavior, Caseload, Mental Health, Life Skills, Technology, RTI, MTSS, Equity, State Testing, Discipline</a:t>
            </a:r>
          </a:p>
          <a:p>
            <a:endParaRPr lang="en-US" dirty="0"/>
          </a:p>
        </p:txBody>
      </p:sp>
      <p:sp>
        <p:nvSpPr>
          <p:cNvPr id="4" name="Footer Placeholder 3"/>
          <p:cNvSpPr>
            <a:spLocks noGrp="1"/>
          </p:cNvSpPr>
          <p:nvPr>
            <p:ph type="ftr" sz="quarter" idx="11"/>
          </p:nvPr>
        </p:nvSpPr>
        <p:spPr/>
        <p:txBody>
          <a:bodyPr/>
          <a:lstStyle/>
          <a:p>
            <a:r>
              <a:rPr lang="en-US" dirty="0"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22</a:t>
            </a:fld>
            <a:endParaRPr lang="en-US" dirty="0"/>
          </a:p>
        </p:txBody>
      </p:sp>
    </p:spTree>
    <p:extLst>
      <p:ext uri="{BB962C8B-B14F-4D97-AF65-F5344CB8AC3E}">
        <p14:creationId xmlns:p14="http://schemas.microsoft.com/office/powerpoint/2010/main" val="28634839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Deaf Education Survey</a:t>
            </a:r>
            <a:endParaRPr lang="en-US" dirty="0"/>
          </a:p>
        </p:txBody>
      </p:sp>
      <p:sp>
        <p:nvSpPr>
          <p:cNvPr id="3" name="Content Placeholder 2"/>
          <p:cNvSpPr>
            <a:spLocks noGrp="1"/>
          </p:cNvSpPr>
          <p:nvPr>
            <p:ph idx="1"/>
          </p:nvPr>
        </p:nvSpPr>
        <p:spPr/>
        <p:txBody>
          <a:bodyPr/>
          <a:lstStyle/>
          <a:p>
            <a:r>
              <a:rPr lang="en-US" dirty="0" smtClean="0"/>
              <a:t>155 districts responses</a:t>
            </a:r>
          </a:p>
          <a:p>
            <a:r>
              <a:rPr lang="en-US" dirty="0" smtClean="0"/>
              <a:t>Key areas of concern </a:t>
            </a:r>
          </a:p>
          <a:p>
            <a:pPr lvl="1"/>
            <a:r>
              <a:rPr lang="en-US" dirty="0" smtClean="0"/>
              <a:t>Need for professional development across the state </a:t>
            </a:r>
          </a:p>
          <a:p>
            <a:pPr lvl="1"/>
            <a:r>
              <a:rPr lang="en-US" dirty="0" smtClean="0"/>
              <a:t>Not aware of and/or utilizing resources from the Oklahoma School for the Deaf</a:t>
            </a:r>
          </a:p>
          <a:p>
            <a:pPr lvl="1"/>
            <a:endParaRPr lang="en-US" dirty="0" smtClean="0"/>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23</a:t>
            </a:fld>
            <a:endParaRPr lang="en-US" dirty="0"/>
          </a:p>
        </p:txBody>
      </p:sp>
    </p:spTree>
    <p:extLst>
      <p:ext uri="{BB962C8B-B14F-4D97-AF65-F5344CB8AC3E}">
        <p14:creationId xmlns:p14="http://schemas.microsoft.com/office/powerpoint/2010/main" val="1697649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Alternate Assessment Waiver	</a:t>
            </a:r>
            <a:endParaRPr lang="en-US" dirty="0"/>
          </a:p>
        </p:txBody>
      </p:sp>
      <p:sp>
        <p:nvSpPr>
          <p:cNvPr id="8" name="Content Placeholder 7"/>
          <p:cNvSpPr>
            <a:spLocks noGrp="1"/>
          </p:cNvSpPr>
          <p:nvPr>
            <p:ph idx="1"/>
          </p:nvPr>
        </p:nvSpPr>
        <p:spPr/>
        <p:txBody>
          <a:bodyPr/>
          <a:lstStyle/>
          <a:p>
            <a:r>
              <a:rPr lang="en-US" dirty="0" smtClean="0"/>
              <a:t>Waiver is for exceeding the 1% cap on participation. </a:t>
            </a:r>
          </a:p>
          <a:p>
            <a:r>
              <a:rPr lang="en-US" dirty="0" smtClean="0"/>
              <a:t>2018 – 1.67%</a:t>
            </a:r>
          </a:p>
          <a:p>
            <a:r>
              <a:rPr lang="en-US" dirty="0" smtClean="0"/>
              <a:t>2019 – 1.65%</a:t>
            </a:r>
          </a:p>
          <a:p>
            <a:r>
              <a:rPr lang="en-US" dirty="0" smtClean="0"/>
              <a:t>2020 – 1.33% – 1.41% (estimate)</a:t>
            </a:r>
          </a:p>
          <a:p>
            <a:r>
              <a:rPr lang="en-US" dirty="0"/>
              <a:t>Waiver - </a:t>
            </a:r>
            <a:r>
              <a:rPr lang="en-US" dirty="0">
                <a:hlinkClick r:id="rId2"/>
              </a:rPr>
              <a:t>https://</a:t>
            </a:r>
            <a:r>
              <a:rPr lang="en-US" dirty="0" smtClean="0">
                <a:hlinkClick r:id="rId2"/>
              </a:rPr>
              <a:t>sde.ok.gov/sites/default/files/Waiver%202021%20Posted%20for%20Public%20Comment%2011022020.pdf</a:t>
            </a:r>
            <a:r>
              <a:rPr lang="en-US" dirty="0" smtClean="0"/>
              <a:t> </a:t>
            </a:r>
            <a:endParaRPr lang="en-US" dirty="0"/>
          </a:p>
        </p:txBody>
      </p:sp>
      <p:sp>
        <p:nvSpPr>
          <p:cNvPr id="5" name="Footer Placeholder 4"/>
          <p:cNvSpPr>
            <a:spLocks noGrp="1"/>
          </p:cNvSpPr>
          <p:nvPr>
            <p:ph type="ftr" sz="quarter" idx="11"/>
          </p:nvPr>
        </p:nvSpPr>
        <p:spPr/>
        <p:txBody>
          <a:bodyPr/>
          <a:lstStyle/>
          <a:p>
            <a:r>
              <a:rPr lang="en-US" smtClean="0"/>
              <a:t>Presentation Title</a:t>
            </a:r>
            <a:endParaRPr lang="en-US" dirty="0"/>
          </a:p>
        </p:txBody>
      </p:sp>
      <p:sp>
        <p:nvSpPr>
          <p:cNvPr id="6" name="Slide Number Placeholder 5"/>
          <p:cNvSpPr>
            <a:spLocks noGrp="1"/>
          </p:cNvSpPr>
          <p:nvPr>
            <p:ph type="sldNum" sz="quarter" idx="12"/>
          </p:nvPr>
        </p:nvSpPr>
        <p:spPr/>
        <p:txBody>
          <a:bodyPr/>
          <a:lstStyle/>
          <a:p>
            <a:fld id="{D5CA4161-6EC3-4748-B7F3-82EA64CE3DD4}" type="slidenum">
              <a:rPr lang="en-US" smtClean="0"/>
              <a:pPr/>
              <a:t>24</a:t>
            </a:fld>
            <a:endParaRPr lang="en-US" dirty="0"/>
          </a:p>
        </p:txBody>
      </p:sp>
    </p:spTree>
    <p:extLst>
      <p:ext uri="{BB962C8B-B14F-4D97-AF65-F5344CB8AC3E}">
        <p14:creationId xmlns:p14="http://schemas.microsoft.com/office/powerpoint/2010/main" val="19187346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9EFE6-D0CA-5C46-A6E8-B16096AAC233}"/>
              </a:ext>
            </a:extLst>
          </p:cNvPr>
          <p:cNvSpPr>
            <a:spLocks noGrp="1"/>
          </p:cNvSpPr>
          <p:nvPr>
            <p:ph type="title"/>
          </p:nvPr>
        </p:nvSpPr>
        <p:spPr/>
        <p:txBody>
          <a:bodyPr/>
          <a:lstStyle/>
          <a:p>
            <a:r>
              <a:rPr lang="en-US" dirty="0"/>
              <a:t>Oklahoma’s definition of “students with the most significant cognitive disabilities”</a:t>
            </a:r>
          </a:p>
        </p:txBody>
      </p:sp>
      <p:sp>
        <p:nvSpPr>
          <p:cNvPr id="3" name="Content Placeholder 2">
            <a:extLst>
              <a:ext uri="{FF2B5EF4-FFF2-40B4-BE49-F238E27FC236}">
                <a16:creationId xmlns:a16="http://schemas.microsoft.com/office/drawing/2014/main" id="{CA7A030C-2615-3743-824B-D06266148BCD}"/>
              </a:ext>
            </a:extLst>
          </p:cNvPr>
          <p:cNvSpPr>
            <a:spLocks noGrp="1"/>
          </p:cNvSpPr>
          <p:nvPr>
            <p:ph idx="1"/>
          </p:nvPr>
        </p:nvSpPr>
        <p:spPr/>
        <p:txBody>
          <a:bodyPr>
            <a:normAutofit/>
          </a:bodyPr>
          <a:lstStyle/>
          <a:p>
            <a:pPr marL="0" indent="0">
              <a:buNone/>
            </a:pPr>
            <a:r>
              <a:rPr lang="en-US" dirty="0"/>
              <a:t>Developed by a stakeholder group in 2017.</a:t>
            </a:r>
          </a:p>
          <a:p>
            <a:pPr marL="0" indent="0">
              <a:buNone/>
            </a:pPr>
            <a:r>
              <a:rPr lang="en-US" u="sng" dirty="0"/>
              <a:t>Purpose</a:t>
            </a:r>
            <a:r>
              <a:rPr lang="en-US" dirty="0"/>
              <a:t>: Resource for school staff and IEP team members when determining if AA-AAAS is appropriate for SWD. </a:t>
            </a:r>
          </a:p>
          <a:p>
            <a:pPr marL="0" indent="0">
              <a:buNone/>
            </a:pPr>
            <a:r>
              <a:rPr lang="en-US" dirty="0"/>
              <a:t>Part of Requirement 4 (A)–(§200.6(c)(4)(iv)(A)): Definition may require revision.</a:t>
            </a:r>
          </a:p>
          <a:p>
            <a:pPr marL="0" indent="0">
              <a:buNone/>
            </a:pPr>
            <a:r>
              <a:rPr lang="en-US" dirty="0"/>
              <a:t>Does this definition adequately capture student characteristics?</a:t>
            </a:r>
          </a:p>
          <a:p>
            <a:pPr marL="0" indent="0">
              <a:buNone/>
            </a:pPr>
            <a:r>
              <a:rPr lang="en-US" dirty="0"/>
              <a:t>Can the changes improve participation guidelines?  </a:t>
            </a:r>
          </a:p>
          <a:p>
            <a:pPr marL="0" indent="0">
              <a:buNone/>
            </a:pPr>
            <a:endParaRPr lang="en-US" dirty="0"/>
          </a:p>
          <a:p>
            <a:pPr lvl="1"/>
            <a:endParaRPr lang="en-US" dirty="0"/>
          </a:p>
          <a:p>
            <a:endParaRPr lang="en-US" dirty="0"/>
          </a:p>
        </p:txBody>
      </p:sp>
      <p:sp>
        <p:nvSpPr>
          <p:cNvPr id="4" name="Footer Placeholder 3">
            <a:extLst>
              <a:ext uri="{FF2B5EF4-FFF2-40B4-BE49-F238E27FC236}">
                <a16:creationId xmlns:a16="http://schemas.microsoft.com/office/drawing/2014/main" id="{EFFF2DCA-EF76-B64C-B3D8-97765F0EB715}"/>
              </a:ext>
            </a:extLst>
          </p:cNvPr>
          <p:cNvSpPr>
            <a:spLocks noGrp="1"/>
          </p:cNvSpPr>
          <p:nvPr>
            <p:ph type="ftr" sz="quarter" idx="11"/>
          </p:nvPr>
        </p:nvSpPr>
        <p:spPr/>
        <p:txBody>
          <a:bodyPr/>
          <a:lstStyle/>
          <a:p>
            <a:r>
              <a:rPr lang="en-US" dirty="0"/>
              <a:t>Presentation Title</a:t>
            </a:r>
          </a:p>
        </p:txBody>
      </p:sp>
      <p:sp>
        <p:nvSpPr>
          <p:cNvPr id="5" name="Slide Number Placeholder 4">
            <a:extLst>
              <a:ext uri="{FF2B5EF4-FFF2-40B4-BE49-F238E27FC236}">
                <a16:creationId xmlns:a16="http://schemas.microsoft.com/office/drawing/2014/main" id="{1391C567-675D-6149-8804-28A1E7120CA1}"/>
              </a:ext>
            </a:extLst>
          </p:cNvPr>
          <p:cNvSpPr>
            <a:spLocks noGrp="1"/>
          </p:cNvSpPr>
          <p:nvPr>
            <p:ph type="sldNum" sz="quarter" idx="12"/>
          </p:nvPr>
        </p:nvSpPr>
        <p:spPr/>
        <p:txBody>
          <a:bodyPr/>
          <a:lstStyle/>
          <a:p>
            <a:fld id="{D5CA4161-6EC3-4748-B7F3-82EA64CE3DD4}" type="slidenum">
              <a:rPr lang="en-US" smtClean="0"/>
              <a:pPr/>
              <a:t>25</a:t>
            </a:fld>
            <a:endParaRPr lang="en-US" dirty="0"/>
          </a:p>
        </p:txBody>
      </p:sp>
    </p:spTree>
    <p:extLst>
      <p:ext uri="{BB962C8B-B14F-4D97-AF65-F5344CB8AC3E}">
        <p14:creationId xmlns:p14="http://schemas.microsoft.com/office/powerpoint/2010/main" val="36682131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State Definition of “students with the most significant cognitive disabilities</a:t>
            </a:r>
            <a:r>
              <a:rPr lang="en-US" dirty="0" smtClean="0"/>
              <a:t>”</a:t>
            </a:r>
            <a:r>
              <a:rPr lang="en-US" dirty="0"/>
              <a:t> </a:t>
            </a:r>
            <a:r>
              <a:rPr lang="en-US" sz="2700" dirty="0"/>
              <a:t>34 CFR § 200.6(d)(1) </a:t>
            </a:r>
          </a:p>
        </p:txBody>
      </p:sp>
      <p:sp>
        <p:nvSpPr>
          <p:cNvPr id="3" name="Content Placeholder 2"/>
          <p:cNvSpPr>
            <a:spLocks noGrp="1"/>
          </p:cNvSpPr>
          <p:nvPr>
            <p:ph idx="1"/>
          </p:nvPr>
        </p:nvSpPr>
        <p:spPr/>
        <p:txBody>
          <a:bodyPr>
            <a:noAutofit/>
          </a:bodyPr>
          <a:lstStyle/>
          <a:p>
            <a:r>
              <a:rPr lang="en-US" sz="2000" dirty="0" smtClean="0"/>
              <a:t>Students </a:t>
            </a:r>
            <a:r>
              <a:rPr lang="en-US" sz="2000" dirty="0"/>
              <a:t>with the most significant cognitive disabilities have limited conceptual skills, written language skills, and understanding of numerical concepts such as quantity, time, and money. </a:t>
            </a:r>
            <a:endParaRPr lang="en-US" sz="2000" dirty="0" smtClean="0"/>
          </a:p>
          <a:p>
            <a:r>
              <a:rPr lang="en-US" sz="2000" dirty="0" smtClean="0"/>
              <a:t>Vocabulary </a:t>
            </a:r>
            <a:r>
              <a:rPr lang="en-US" sz="2000" dirty="0"/>
              <a:t>and grammar are quite limited and augmentative communication devices are often necessary to communicate with others. </a:t>
            </a:r>
            <a:endParaRPr lang="en-US" sz="2000" dirty="0" smtClean="0"/>
          </a:p>
          <a:p>
            <a:r>
              <a:rPr lang="en-US" sz="2000" dirty="0" smtClean="0"/>
              <a:t>They </a:t>
            </a:r>
            <a:r>
              <a:rPr lang="en-US" sz="2000" dirty="0"/>
              <a:t>tend to focus on present, everyday events and rarely attempt to analyze or expand on new ideas and concepts through spoken language. </a:t>
            </a:r>
            <a:endParaRPr lang="en-US" sz="2000" dirty="0" smtClean="0"/>
          </a:p>
          <a:p>
            <a:r>
              <a:rPr lang="en-US" sz="2000" dirty="0" smtClean="0"/>
              <a:t>Skill </a:t>
            </a:r>
            <a:r>
              <a:rPr lang="en-US" sz="2000" dirty="0"/>
              <a:t>acquisition and measurable gains on grade-level alternate academic achievement standards require extensive, direct individualized instruction. </a:t>
            </a:r>
            <a:endParaRPr lang="en-US" sz="2000" dirty="0" smtClean="0"/>
          </a:p>
          <a:p>
            <a:r>
              <a:rPr lang="en-US" sz="2000" dirty="0" smtClean="0"/>
              <a:t>These </a:t>
            </a:r>
            <a:r>
              <a:rPr lang="en-US" sz="2000" dirty="0"/>
              <a:t>students require substantial supports for all activities of daily living including meal preparation, dressing, grooming, and personal hygiene. </a:t>
            </a:r>
            <a:endParaRPr lang="en-US" sz="2000" dirty="0" smtClean="0"/>
          </a:p>
          <a:p>
            <a:r>
              <a:rPr lang="en-US" sz="2000" dirty="0" smtClean="0"/>
              <a:t>Their </a:t>
            </a:r>
            <a:r>
              <a:rPr lang="en-US" sz="2000" dirty="0"/>
              <a:t>personal safety is dependent upon constant supervision and will be a concern throughout their lifetime.</a:t>
            </a:r>
          </a:p>
        </p:txBody>
      </p:sp>
      <p:sp>
        <p:nvSpPr>
          <p:cNvPr id="4" name="Footer Placeholder 3"/>
          <p:cNvSpPr>
            <a:spLocks noGrp="1"/>
          </p:cNvSpPr>
          <p:nvPr>
            <p:ph type="ftr" sz="quarter" idx="11"/>
          </p:nvPr>
        </p:nvSpPr>
        <p:spPr/>
        <p:txBody>
          <a:bodyPr/>
          <a:lstStyle/>
          <a:p>
            <a:r>
              <a:rPr lang="en-US" dirty="0"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26</a:t>
            </a:fld>
            <a:endParaRPr lang="en-US" dirty="0"/>
          </a:p>
        </p:txBody>
      </p:sp>
    </p:spTree>
    <p:extLst>
      <p:ext uri="{BB962C8B-B14F-4D97-AF65-F5344CB8AC3E}">
        <p14:creationId xmlns:p14="http://schemas.microsoft.com/office/powerpoint/2010/main" val="17177835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8384" y="2866185"/>
            <a:ext cx="8749439" cy="2739495"/>
          </a:xfrm>
        </p:spPr>
        <p:txBody>
          <a:bodyPr>
            <a:normAutofit/>
          </a:bodyPr>
          <a:lstStyle/>
          <a:p>
            <a:r>
              <a:rPr lang="en-US" dirty="0" smtClean="0"/>
              <a:t>Priority 1 </a:t>
            </a:r>
            <a:br>
              <a:rPr lang="en-US" dirty="0" smtClean="0"/>
            </a:br>
            <a:r>
              <a:rPr lang="en-US" dirty="0" smtClean="0"/>
              <a:t>Virtual Learning</a:t>
            </a:r>
            <a:r>
              <a:rPr lang="en-US" dirty="0"/>
              <a:t/>
            </a:r>
            <a:br>
              <a:rPr lang="en-US" dirty="0"/>
            </a:br>
            <a:r>
              <a:rPr lang="en-US" dirty="0"/>
              <a:t/>
            </a:r>
            <a:br>
              <a:rPr lang="en-US" dirty="0"/>
            </a:br>
            <a:endParaRPr lang="en-US" dirty="0"/>
          </a:p>
        </p:txBody>
      </p:sp>
      <p:sp>
        <p:nvSpPr>
          <p:cNvPr id="4" name="Footer Placeholder 3"/>
          <p:cNvSpPr>
            <a:spLocks noGrp="1"/>
          </p:cNvSpPr>
          <p:nvPr>
            <p:ph type="ftr" sz="quarter" idx="11"/>
          </p:nvPr>
        </p:nvSpPr>
        <p:spPr/>
        <p:txBody>
          <a:bodyPr/>
          <a:lstStyle/>
          <a:p>
            <a:r>
              <a:rPr lang="en-US" dirty="0"/>
              <a:t>IDEA B State Advisory Panel Meeting </a:t>
            </a:r>
            <a:r>
              <a:rPr lang="en-US" dirty="0" smtClean="0"/>
              <a:t>6/11/20</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27</a:t>
            </a:fld>
            <a:endParaRPr lang="en-US" dirty="0"/>
          </a:p>
        </p:txBody>
      </p:sp>
    </p:spTree>
    <p:extLst>
      <p:ext uri="{BB962C8B-B14F-4D97-AF65-F5344CB8AC3E}">
        <p14:creationId xmlns:p14="http://schemas.microsoft.com/office/powerpoint/2010/main" val="245117476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Virtual Learning</a:t>
            </a:r>
            <a:endParaRPr lang="en-US" dirty="0"/>
          </a:p>
        </p:txBody>
      </p:sp>
      <p:sp>
        <p:nvSpPr>
          <p:cNvPr id="7" name="Content Placeholder 6"/>
          <p:cNvSpPr>
            <a:spLocks noGrp="1"/>
          </p:cNvSpPr>
          <p:nvPr>
            <p:ph idx="1"/>
          </p:nvPr>
        </p:nvSpPr>
        <p:spPr/>
        <p:txBody>
          <a:bodyPr/>
          <a:lstStyle/>
          <a:p>
            <a:r>
              <a:rPr lang="en-US" dirty="0" smtClean="0"/>
              <a:t>State Perspective</a:t>
            </a:r>
          </a:p>
          <a:p>
            <a:r>
              <a:rPr lang="en-US" dirty="0" smtClean="0"/>
              <a:t>Large Group Share</a:t>
            </a:r>
          </a:p>
          <a:p>
            <a:r>
              <a:rPr lang="en-US" dirty="0" smtClean="0"/>
              <a:t>SWOT Analysis</a:t>
            </a:r>
            <a:endParaRPr lang="en-US" dirty="0"/>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28</a:t>
            </a:fld>
            <a:endParaRPr lang="en-US" dirty="0"/>
          </a:p>
        </p:txBody>
      </p:sp>
    </p:spTree>
    <p:extLst>
      <p:ext uri="{BB962C8B-B14F-4D97-AF65-F5344CB8AC3E}">
        <p14:creationId xmlns:p14="http://schemas.microsoft.com/office/powerpoint/2010/main" val="4091558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Fall 2020 Survey - 1</a:t>
            </a:r>
            <a:endParaRPr lang="en-US" dirty="0"/>
          </a:p>
        </p:txBody>
      </p:sp>
      <p:sp>
        <p:nvSpPr>
          <p:cNvPr id="3" name="Content Placeholder 2"/>
          <p:cNvSpPr>
            <a:spLocks noGrp="1"/>
          </p:cNvSpPr>
          <p:nvPr>
            <p:ph idx="1"/>
          </p:nvPr>
        </p:nvSpPr>
        <p:spPr/>
        <p:txBody>
          <a:bodyPr/>
          <a:lstStyle/>
          <a:p>
            <a:r>
              <a:rPr lang="en-US" dirty="0"/>
              <a:t>This survey was conducted to gather success stories and report on promising resources, initiatives, and activities in districts related to the teaching and learning of students with disabilities during the Fall of 2020. </a:t>
            </a:r>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29</a:t>
            </a:fld>
            <a:endParaRPr lang="en-US" dirty="0"/>
          </a:p>
        </p:txBody>
      </p:sp>
    </p:spTree>
    <p:extLst>
      <p:ext uri="{BB962C8B-B14F-4D97-AF65-F5344CB8AC3E}">
        <p14:creationId xmlns:p14="http://schemas.microsoft.com/office/powerpoint/2010/main" val="2755806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 and Introduction</a:t>
            </a:r>
            <a:endParaRPr lang="en-US" dirty="0"/>
          </a:p>
        </p:txBody>
      </p:sp>
      <p:sp>
        <p:nvSpPr>
          <p:cNvPr id="4" name="Footer Placeholder 3"/>
          <p:cNvSpPr>
            <a:spLocks noGrp="1"/>
          </p:cNvSpPr>
          <p:nvPr>
            <p:ph type="ftr" sz="quarter" idx="11"/>
          </p:nvPr>
        </p:nvSpPr>
        <p:spPr/>
        <p:txBody>
          <a:bodyPr/>
          <a:lstStyle/>
          <a:p>
            <a:r>
              <a:rPr lang="en-US" dirty="0"/>
              <a:t>IDEA B State Advisory Panel Meeting 6/11/20</a:t>
            </a:r>
          </a:p>
        </p:txBody>
      </p:sp>
      <p:sp>
        <p:nvSpPr>
          <p:cNvPr id="5" name="Slide Number Placeholder 4"/>
          <p:cNvSpPr>
            <a:spLocks noGrp="1"/>
          </p:cNvSpPr>
          <p:nvPr>
            <p:ph type="sldNum" sz="quarter" idx="12"/>
          </p:nvPr>
        </p:nvSpPr>
        <p:spPr/>
        <p:txBody>
          <a:bodyPr/>
          <a:lstStyle/>
          <a:p>
            <a:fld id="{D5CA4161-6EC3-4748-B7F3-82EA64CE3DD4}" type="slidenum">
              <a:rPr lang="en-US" smtClean="0"/>
              <a:pPr/>
              <a:t>3</a:t>
            </a:fld>
            <a:endParaRPr lang="en-US" dirty="0"/>
          </a:p>
        </p:txBody>
      </p:sp>
    </p:spTree>
    <p:extLst>
      <p:ext uri="{BB962C8B-B14F-4D97-AF65-F5344CB8AC3E}">
        <p14:creationId xmlns:p14="http://schemas.microsoft.com/office/powerpoint/2010/main" val="11859606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Fall 2020 Survey - 2</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Successes</a:t>
            </a:r>
          </a:p>
          <a:p>
            <a:r>
              <a:rPr lang="en-US" dirty="0" smtClean="0"/>
              <a:t>Valuable Resources</a:t>
            </a:r>
          </a:p>
          <a:p>
            <a:r>
              <a:rPr lang="en-US" dirty="0" smtClean="0"/>
              <a:t>Parent Involvement</a:t>
            </a:r>
          </a:p>
          <a:p>
            <a:r>
              <a:rPr lang="en-US" dirty="0" smtClean="0"/>
              <a:t>Progress Monitoring</a:t>
            </a:r>
          </a:p>
          <a:p>
            <a:r>
              <a:rPr lang="en-US" dirty="0" smtClean="0"/>
              <a:t>Student </a:t>
            </a:r>
            <a:r>
              <a:rPr lang="en-US" dirty="0"/>
              <a:t>Participation </a:t>
            </a:r>
            <a:endParaRPr lang="en-US" dirty="0" smtClean="0"/>
          </a:p>
          <a:p>
            <a:r>
              <a:rPr lang="en-US" dirty="0" smtClean="0"/>
              <a:t>Curriculum</a:t>
            </a:r>
          </a:p>
          <a:p>
            <a:r>
              <a:rPr lang="en-US" dirty="0"/>
              <a:t>Accommodations </a:t>
            </a:r>
            <a:endParaRPr lang="en-US" dirty="0" smtClean="0"/>
          </a:p>
          <a:p>
            <a:r>
              <a:rPr lang="en-US" dirty="0" smtClean="0"/>
              <a:t>Teacher Collaboration</a:t>
            </a:r>
          </a:p>
          <a:p>
            <a:r>
              <a:rPr lang="en-US" dirty="0"/>
              <a:t>Transition Services </a:t>
            </a:r>
            <a:endParaRPr lang="en-US" dirty="0" smtClean="0"/>
          </a:p>
          <a:p>
            <a:r>
              <a:rPr lang="en-US" dirty="0" smtClean="0"/>
              <a:t>Remaining Struggles</a:t>
            </a:r>
            <a:endParaRPr lang="en-US" dirty="0"/>
          </a:p>
          <a:p>
            <a:endParaRPr lang="en-US" dirty="0"/>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30</a:t>
            </a:fld>
            <a:endParaRPr lang="en-US" dirty="0"/>
          </a:p>
        </p:txBody>
      </p:sp>
    </p:spTree>
    <p:extLst>
      <p:ext uri="{BB962C8B-B14F-4D97-AF65-F5344CB8AC3E}">
        <p14:creationId xmlns:p14="http://schemas.microsoft.com/office/powerpoint/2010/main" val="21682827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Successes</a:t>
            </a:r>
            <a:endParaRPr lang="en-US" dirty="0"/>
          </a:p>
        </p:txBody>
      </p:sp>
      <p:sp>
        <p:nvSpPr>
          <p:cNvPr id="3" name="Content Placeholder 2"/>
          <p:cNvSpPr>
            <a:spLocks noGrp="1"/>
          </p:cNvSpPr>
          <p:nvPr>
            <p:ph idx="1"/>
          </p:nvPr>
        </p:nvSpPr>
        <p:spPr/>
        <p:txBody>
          <a:bodyPr>
            <a:normAutofit fontScale="55000" lnSpcReduction="20000"/>
          </a:bodyPr>
          <a:lstStyle/>
          <a:p>
            <a:pPr lvl="0"/>
            <a:r>
              <a:rPr lang="en-US" dirty="0"/>
              <a:t>Students are wearing masks better than expected. </a:t>
            </a:r>
          </a:p>
          <a:p>
            <a:pPr lvl="0"/>
            <a:r>
              <a:rPr lang="en-US" dirty="0"/>
              <a:t>Resiliency of teachers. </a:t>
            </a:r>
          </a:p>
          <a:p>
            <a:pPr lvl="0"/>
            <a:r>
              <a:rPr lang="en-US" dirty="0"/>
              <a:t>Virtual meetings have facilitated parent and team participation as parents can participate without being physically present at the meeting. </a:t>
            </a:r>
          </a:p>
          <a:p>
            <a:pPr lvl="0"/>
            <a:r>
              <a:rPr lang="en-US" dirty="0"/>
              <a:t>Positive behavior rewards and consistency in schedules to improve behavior.</a:t>
            </a:r>
          </a:p>
          <a:p>
            <a:pPr lvl="0"/>
            <a:r>
              <a:rPr lang="en-US" dirty="0"/>
              <a:t>Using a chart to track daily progress with several students. </a:t>
            </a:r>
          </a:p>
          <a:p>
            <a:pPr lvl="0"/>
            <a:r>
              <a:rPr lang="en-US" dirty="0"/>
              <a:t>Students have access to more accommodations for their assignments. </a:t>
            </a:r>
          </a:p>
          <a:p>
            <a:pPr lvl="0"/>
            <a:r>
              <a:rPr lang="en-US" dirty="0"/>
              <a:t>Teachers and students have developed better digital literacy. </a:t>
            </a:r>
          </a:p>
          <a:p>
            <a:pPr lvl="0"/>
            <a:r>
              <a:rPr lang="en-US" dirty="0"/>
              <a:t>Collaboration between teachers has increased tremendously. Everyone is working together to make things work for every student. </a:t>
            </a:r>
          </a:p>
          <a:p>
            <a:pPr lvl="0"/>
            <a:r>
              <a:rPr lang="en-US" dirty="0"/>
              <a:t>Students are highly motivated and happy to be back in school. </a:t>
            </a:r>
          </a:p>
          <a:p>
            <a:pPr lvl="0"/>
            <a:r>
              <a:rPr lang="en-US" dirty="0"/>
              <a:t>The ability to enhance student instruction with the use of technology and embed those standards into everyday curriculum. </a:t>
            </a:r>
          </a:p>
          <a:p>
            <a:endParaRPr lang="en-US" dirty="0"/>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31</a:t>
            </a:fld>
            <a:endParaRPr lang="en-US" dirty="0"/>
          </a:p>
        </p:txBody>
      </p:sp>
    </p:spTree>
    <p:extLst>
      <p:ext uri="{BB962C8B-B14F-4D97-AF65-F5344CB8AC3E}">
        <p14:creationId xmlns:p14="http://schemas.microsoft.com/office/powerpoint/2010/main" val="23412927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Valuable Resources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419353989"/>
              </p:ext>
            </p:extLst>
          </p:nvPr>
        </p:nvGraphicFramePr>
        <p:xfrm>
          <a:off x="513829" y="1367624"/>
          <a:ext cx="10591503" cy="5338626"/>
        </p:xfrm>
        <a:graphic>
          <a:graphicData uri="http://schemas.openxmlformats.org/drawingml/2006/table">
            <a:tbl>
              <a:tblPr firstRow="1" firstCol="1" bandRow="1">
                <a:tableStyleId>{5940675A-B579-460E-94D1-54222C63F5DA}</a:tableStyleId>
              </a:tblPr>
              <a:tblGrid>
                <a:gridCol w="5306708">
                  <a:extLst>
                    <a:ext uri="{9D8B030D-6E8A-4147-A177-3AD203B41FA5}">
                      <a16:colId xmlns:a16="http://schemas.microsoft.com/office/drawing/2014/main" val="3098993390"/>
                    </a:ext>
                  </a:extLst>
                </a:gridCol>
                <a:gridCol w="5284795">
                  <a:extLst>
                    <a:ext uri="{9D8B030D-6E8A-4147-A177-3AD203B41FA5}">
                      <a16:colId xmlns:a16="http://schemas.microsoft.com/office/drawing/2014/main" val="3206180371"/>
                    </a:ext>
                  </a:extLst>
                </a:gridCol>
              </a:tblGrid>
              <a:tr h="230168">
                <a:tc>
                  <a:txBody>
                    <a:bodyPr/>
                    <a:lstStyle/>
                    <a:p>
                      <a:pPr marL="0" marR="0" algn="ctr">
                        <a:lnSpc>
                          <a:spcPct val="107000"/>
                        </a:lnSpc>
                        <a:spcBef>
                          <a:spcPts val="0"/>
                        </a:spcBef>
                        <a:spcAft>
                          <a:spcPts val="0"/>
                        </a:spcAft>
                      </a:pPr>
                      <a:r>
                        <a:rPr lang="en-US" sz="1800">
                          <a:solidFill>
                            <a:schemeClr val="tx2"/>
                          </a:solidFill>
                          <a:effectLst/>
                        </a:rPr>
                        <a:t>Google Classroom</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dirty="0">
                          <a:solidFill>
                            <a:schemeClr val="tx2"/>
                          </a:solidFill>
                          <a:effectLst/>
                        </a:rPr>
                        <a:t>Zoom</a:t>
                      </a:r>
                      <a:endParaRPr lang="en-US"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457476987"/>
                  </a:ext>
                </a:extLst>
              </a:tr>
              <a:tr h="230168">
                <a:tc>
                  <a:txBody>
                    <a:bodyPr/>
                    <a:lstStyle/>
                    <a:p>
                      <a:pPr marL="0" marR="0" algn="ctr">
                        <a:lnSpc>
                          <a:spcPct val="107000"/>
                        </a:lnSpc>
                        <a:spcBef>
                          <a:spcPts val="0"/>
                        </a:spcBef>
                        <a:spcAft>
                          <a:spcPts val="0"/>
                        </a:spcAft>
                      </a:pPr>
                      <a:r>
                        <a:rPr lang="en-US" sz="1800">
                          <a:solidFill>
                            <a:schemeClr val="tx2"/>
                          </a:solidFill>
                          <a:effectLst/>
                        </a:rPr>
                        <a:t>Boom Cards</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a:solidFill>
                            <a:schemeClr val="tx2"/>
                          </a:solidFill>
                          <a:effectLst/>
                        </a:rPr>
                        <a:t>Sphere 2</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2882453095"/>
                  </a:ext>
                </a:extLst>
              </a:tr>
              <a:tr h="221100">
                <a:tc>
                  <a:txBody>
                    <a:bodyPr/>
                    <a:lstStyle/>
                    <a:p>
                      <a:pPr marL="0" marR="0" algn="ctr">
                        <a:lnSpc>
                          <a:spcPct val="107000"/>
                        </a:lnSpc>
                        <a:spcBef>
                          <a:spcPts val="0"/>
                        </a:spcBef>
                        <a:spcAft>
                          <a:spcPts val="0"/>
                        </a:spcAft>
                      </a:pPr>
                      <a:r>
                        <a:rPr lang="en-US" sz="1800">
                          <a:solidFill>
                            <a:schemeClr val="tx2"/>
                          </a:solidFill>
                          <a:effectLst/>
                        </a:rPr>
                        <a:t>Screncast-o-matic</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dirty="0">
                          <a:solidFill>
                            <a:schemeClr val="tx2"/>
                          </a:solidFill>
                          <a:effectLst/>
                        </a:rPr>
                        <a:t>YouTube</a:t>
                      </a:r>
                      <a:endParaRPr lang="en-US"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2830568246"/>
                  </a:ext>
                </a:extLst>
              </a:tr>
              <a:tr h="272722">
                <a:tc>
                  <a:txBody>
                    <a:bodyPr/>
                    <a:lstStyle/>
                    <a:p>
                      <a:pPr marL="0" marR="0" algn="ctr">
                        <a:lnSpc>
                          <a:spcPct val="107000"/>
                        </a:lnSpc>
                        <a:spcBef>
                          <a:spcPts val="0"/>
                        </a:spcBef>
                        <a:spcAft>
                          <a:spcPts val="0"/>
                        </a:spcAft>
                      </a:pPr>
                      <a:r>
                        <a:rPr lang="en-US" sz="1800">
                          <a:solidFill>
                            <a:schemeClr val="tx2"/>
                          </a:solidFill>
                          <a:effectLst/>
                        </a:rPr>
                        <a:t>SeeSaw</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a:solidFill>
                            <a:schemeClr val="tx2"/>
                          </a:solidFill>
                          <a:effectLst/>
                        </a:rPr>
                        <a:t>Unique Learning System and News 2 You</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2001254844"/>
                  </a:ext>
                </a:extLst>
              </a:tr>
              <a:tr h="230168">
                <a:tc>
                  <a:txBody>
                    <a:bodyPr/>
                    <a:lstStyle/>
                    <a:p>
                      <a:pPr marL="0" marR="0" algn="ctr">
                        <a:lnSpc>
                          <a:spcPct val="107000"/>
                        </a:lnSpc>
                        <a:spcBef>
                          <a:spcPts val="0"/>
                        </a:spcBef>
                        <a:spcAft>
                          <a:spcPts val="0"/>
                        </a:spcAft>
                      </a:pPr>
                      <a:r>
                        <a:rPr lang="en-US" sz="1800">
                          <a:solidFill>
                            <a:schemeClr val="tx2"/>
                          </a:solidFill>
                          <a:effectLst/>
                        </a:rPr>
                        <a:t>MobyMax</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a:solidFill>
                            <a:schemeClr val="tx2"/>
                          </a:solidFill>
                          <a:effectLst/>
                        </a:rPr>
                        <a:t>Interactive Math Notebooks</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1228507245"/>
                  </a:ext>
                </a:extLst>
              </a:tr>
              <a:tr h="230168">
                <a:tc>
                  <a:txBody>
                    <a:bodyPr/>
                    <a:lstStyle/>
                    <a:p>
                      <a:pPr marL="0" marR="0" algn="ctr">
                        <a:lnSpc>
                          <a:spcPct val="107000"/>
                        </a:lnSpc>
                        <a:spcBef>
                          <a:spcPts val="0"/>
                        </a:spcBef>
                        <a:spcAft>
                          <a:spcPts val="0"/>
                        </a:spcAft>
                      </a:pPr>
                      <a:r>
                        <a:rPr lang="en-US" sz="1800">
                          <a:solidFill>
                            <a:schemeClr val="tx2"/>
                          </a:solidFill>
                          <a:effectLst/>
                        </a:rPr>
                        <a:t>Screencastify</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a:solidFill>
                            <a:schemeClr val="tx2"/>
                          </a:solidFill>
                          <a:effectLst/>
                        </a:rPr>
                        <a:t>DocuSign</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3365935643"/>
                  </a:ext>
                </a:extLst>
              </a:tr>
              <a:tr h="230168">
                <a:tc>
                  <a:txBody>
                    <a:bodyPr/>
                    <a:lstStyle/>
                    <a:p>
                      <a:pPr marL="0" marR="0" algn="ctr">
                        <a:lnSpc>
                          <a:spcPct val="107000"/>
                        </a:lnSpc>
                        <a:spcBef>
                          <a:spcPts val="0"/>
                        </a:spcBef>
                        <a:spcAft>
                          <a:spcPts val="0"/>
                        </a:spcAft>
                      </a:pPr>
                      <a:r>
                        <a:rPr lang="en-US" sz="1800">
                          <a:solidFill>
                            <a:schemeClr val="tx2"/>
                          </a:solidFill>
                          <a:effectLst/>
                        </a:rPr>
                        <a:t>IXL</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a:solidFill>
                            <a:schemeClr val="tx2"/>
                          </a:solidFill>
                          <a:effectLst/>
                        </a:rPr>
                        <a:t>Kahoot</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3334902099"/>
                  </a:ext>
                </a:extLst>
              </a:tr>
              <a:tr h="230168">
                <a:tc>
                  <a:txBody>
                    <a:bodyPr/>
                    <a:lstStyle/>
                    <a:p>
                      <a:pPr marL="0" marR="0" algn="ctr">
                        <a:lnSpc>
                          <a:spcPct val="107000"/>
                        </a:lnSpc>
                        <a:spcBef>
                          <a:spcPts val="0"/>
                        </a:spcBef>
                        <a:spcAft>
                          <a:spcPts val="0"/>
                        </a:spcAft>
                      </a:pPr>
                      <a:r>
                        <a:rPr lang="en-US" sz="1800">
                          <a:solidFill>
                            <a:schemeClr val="tx2"/>
                          </a:solidFill>
                          <a:effectLst/>
                        </a:rPr>
                        <a:t>Edmentum / Exact Path</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a:solidFill>
                            <a:schemeClr val="tx2"/>
                          </a:solidFill>
                          <a:effectLst/>
                        </a:rPr>
                        <a:t>Professional Development</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340377513"/>
                  </a:ext>
                </a:extLst>
              </a:tr>
              <a:tr h="221100">
                <a:tc>
                  <a:txBody>
                    <a:bodyPr/>
                    <a:lstStyle/>
                    <a:p>
                      <a:pPr marL="0" marR="0" algn="ctr">
                        <a:lnSpc>
                          <a:spcPct val="107000"/>
                        </a:lnSpc>
                        <a:spcBef>
                          <a:spcPts val="0"/>
                        </a:spcBef>
                        <a:spcAft>
                          <a:spcPts val="0"/>
                        </a:spcAft>
                      </a:pPr>
                      <a:r>
                        <a:rPr lang="en-US" sz="1800" dirty="0">
                          <a:solidFill>
                            <a:schemeClr val="tx2"/>
                          </a:solidFill>
                          <a:effectLst/>
                        </a:rPr>
                        <a:t>Alpha Plus</a:t>
                      </a:r>
                      <a:endParaRPr lang="en-US"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a:solidFill>
                            <a:schemeClr val="tx2"/>
                          </a:solidFill>
                          <a:effectLst/>
                        </a:rPr>
                        <a:t>Acellus</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1377813611"/>
                  </a:ext>
                </a:extLst>
              </a:tr>
              <a:tr h="230168">
                <a:tc>
                  <a:txBody>
                    <a:bodyPr/>
                    <a:lstStyle/>
                    <a:p>
                      <a:pPr marL="0" marR="0" algn="ctr">
                        <a:lnSpc>
                          <a:spcPct val="107000"/>
                        </a:lnSpc>
                        <a:spcBef>
                          <a:spcPts val="0"/>
                        </a:spcBef>
                        <a:spcAft>
                          <a:spcPts val="0"/>
                        </a:spcAft>
                      </a:pPr>
                      <a:r>
                        <a:rPr lang="en-US" sz="1800">
                          <a:solidFill>
                            <a:schemeClr val="tx2"/>
                          </a:solidFill>
                          <a:effectLst/>
                        </a:rPr>
                        <a:t>Hear Builder</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a:solidFill>
                            <a:schemeClr val="tx2"/>
                          </a:solidFill>
                          <a:effectLst/>
                        </a:rPr>
                        <a:t>Spelling City</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2375464327"/>
                  </a:ext>
                </a:extLst>
              </a:tr>
              <a:tr h="230168">
                <a:tc>
                  <a:txBody>
                    <a:bodyPr/>
                    <a:lstStyle/>
                    <a:p>
                      <a:pPr marL="0" marR="0" algn="ctr">
                        <a:lnSpc>
                          <a:spcPct val="107000"/>
                        </a:lnSpc>
                        <a:spcBef>
                          <a:spcPts val="0"/>
                        </a:spcBef>
                        <a:spcAft>
                          <a:spcPts val="0"/>
                        </a:spcAft>
                      </a:pPr>
                      <a:r>
                        <a:rPr lang="en-US" sz="1800">
                          <a:solidFill>
                            <a:schemeClr val="tx2"/>
                          </a:solidFill>
                          <a:effectLst/>
                        </a:rPr>
                        <a:t>Studies Weekly</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a:solidFill>
                            <a:schemeClr val="tx2"/>
                          </a:solidFill>
                          <a:effectLst/>
                        </a:rPr>
                        <a:t>Lalio</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2477510959"/>
                  </a:ext>
                </a:extLst>
              </a:tr>
              <a:tr h="230168">
                <a:tc>
                  <a:txBody>
                    <a:bodyPr/>
                    <a:lstStyle/>
                    <a:p>
                      <a:pPr marL="0" marR="0" algn="ctr">
                        <a:lnSpc>
                          <a:spcPct val="107000"/>
                        </a:lnSpc>
                        <a:spcBef>
                          <a:spcPts val="0"/>
                        </a:spcBef>
                        <a:spcAft>
                          <a:spcPts val="0"/>
                        </a:spcAft>
                      </a:pPr>
                      <a:r>
                        <a:rPr lang="en-US" sz="1800">
                          <a:solidFill>
                            <a:schemeClr val="tx2"/>
                          </a:solidFill>
                          <a:effectLst/>
                        </a:rPr>
                        <a:t>Xtra Math</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a:solidFill>
                            <a:schemeClr val="tx2"/>
                          </a:solidFill>
                          <a:effectLst/>
                        </a:rPr>
                        <a:t>Facebook SPED Groups</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1260670307"/>
                  </a:ext>
                </a:extLst>
              </a:tr>
              <a:tr h="230168">
                <a:tc>
                  <a:txBody>
                    <a:bodyPr/>
                    <a:lstStyle/>
                    <a:p>
                      <a:pPr marL="0" marR="0" algn="ctr">
                        <a:lnSpc>
                          <a:spcPct val="107000"/>
                        </a:lnSpc>
                        <a:spcBef>
                          <a:spcPts val="0"/>
                        </a:spcBef>
                        <a:spcAft>
                          <a:spcPts val="0"/>
                        </a:spcAft>
                      </a:pPr>
                      <a:r>
                        <a:rPr lang="en-US" sz="1800">
                          <a:solidFill>
                            <a:schemeClr val="tx2"/>
                          </a:solidFill>
                          <a:effectLst/>
                        </a:rPr>
                        <a:t>Feckle</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a:solidFill>
                            <a:schemeClr val="tx2"/>
                          </a:solidFill>
                          <a:effectLst/>
                        </a:rPr>
                        <a:t>Zearn</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3504832407"/>
                  </a:ext>
                </a:extLst>
              </a:tr>
              <a:tr h="221100">
                <a:tc>
                  <a:txBody>
                    <a:bodyPr/>
                    <a:lstStyle/>
                    <a:p>
                      <a:pPr marL="0" marR="0" algn="ctr">
                        <a:lnSpc>
                          <a:spcPct val="107000"/>
                        </a:lnSpc>
                        <a:spcBef>
                          <a:spcPts val="0"/>
                        </a:spcBef>
                        <a:spcAft>
                          <a:spcPts val="0"/>
                        </a:spcAft>
                      </a:pPr>
                      <a:r>
                        <a:rPr lang="en-US" sz="1800">
                          <a:solidFill>
                            <a:schemeClr val="tx2"/>
                          </a:solidFill>
                          <a:effectLst/>
                        </a:rPr>
                        <a:t>Myon.com</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a:solidFill>
                            <a:schemeClr val="tx2"/>
                          </a:solidFill>
                          <a:effectLst/>
                        </a:rPr>
                        <a:t>Reading Horizons</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3541180550"/>
                  </a:ext>
                </a:extLst>
              </a:tr>
              <a:tr h="230168">
                <a:tc>
                  <a:txBody>
                    <a:bodyPr/>
                    <a:lstStyle/>
                    <a:p>
                      <a:pPr marL="0" marR="0" algn="ctr">
                        <a:lnSpc>
                          <a:spcPct val="107000"/>
                        </a:lnSpc>
                        <a:spcBef>
                          <a:spcPts val="0"/>
                        </a:spcBef>
                        <a:spcAft>
                          <a:spcPts val="0"/>
                        </a:spcAft>
                      </a:pPr>
                      <a:r>
                        <a:rPr lang="en-US" sz="1800">
                          <a:solidFill>
                            <a:schemeClr val="tx2"/>
                          </a:solidFill>
                          <a:effectLst/>
                        </a:rPr>
                        <a:t>Trello</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a:solidFill>
                            <a:schemeClr val="tx2"/>
                          </a:solidFill>
                          <a:effectLst/>
                        </a:rPr>
                        <a:t>Bookshare</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4118908651"/>
                  </a:ext>
                </a:extLst>
              </a:tr>
              <a:tr h="230168">
                <a:tc>
                  <a:txBody>
                    <a:bodyPr/>
                    <a:lstStyle/>
                    <a:p>
                      <a:pPr marL="0" marR="0" algn="ctr">
                        <a:lnSpc>
                          <a:spcPct val="107000"/>
                        </a:lnSpc>
                        <a:spcBef>
                          <a:spcPts val="0"/>
                        </a:spcBef>
                        <a:spcAft>
                          <a:spcPts val="0"/>
                        </a:spcAft>
                      </a:pPr>
                      <a:r>
                        <a:rPr lang="en-US" sz="1800">
                          <a:solidFill>
                            <a:schemeClr val="tx2"/>
                          </a:solidFill>
                          <a:effectLst/>
                        </a:rPr>
                        <a:t>Schoology</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a:solidFill>
                            <a:schemeClr val="tx2"/>
                          </a:solidFill>
                          <a:effectLst/>
                        </a:rPr>
                        <a:t>AGS Textbooks</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803021924"/>
                  </a:ext>
                </a:extLst>
              </a:tr>
              <a:tr h="349177">
                <a:tc>
                  <a:txBody>
                    <a:bodyPr/>
                    <a:lstStyle/>
                    <a:p>
                      <a:pPr marL="0" marR="0" algn="ctr">
                        <a:lnSpc>
                          <a:spcPct val="107000"/>
                        </a:lnSpc>
                        <a:spcBef>
                          <a:spcPts val="0"/>
                        </a:spcBef>
                        <a:spcAft>
                          <a:spcPts val="0"/>
                        </a:spcAft>
                      </a:pPr>
                      <a:r>
                        <a:rPr lang="en-US" sz="1800">
                          <a:solidFill>
                            <a:schemeClr val="tx2"/>
                          </a:solidFill>
                          <a:effectLst/>
                        </a:rPr>
                        <a:t>Attainment Curriculum</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dirty="0" err="1">
                          <a:solidFill>
                            <a:schemeClr val="tx2"/>
                          </a:solidFill>
                          <a:effectLst/>
                        </a:rPr>
                        <a:t>Boardworks</a:t>
                      </a:r>
                      <a:r>
                        <a:rPr lang="en-US" sz="1800" dirty="0">
                          <a:solidFill>
                            <a:schemeClr val="tx2"/>
                          </a:solidFill>
                          <a:effectLst/>
                        </a:rPr>
                        <a:t> and </a:t>
                      </a:r>
                      <a:r>
                        <a:rPr lang="en-US" sz="1800" dirty="0" err="1" smtClean="0">
                          <a:solidFill>
                            <a:schemeClr val="tx2"/>
                          </a:solidFill>
                          <a:effectLst/>
                        </a:rPr>
                        <a:t>Syter</a:t>
                      </a:r>
                      <a:r>
                        <a:rPr lang="en-US" sz="1800" dirty="0" smtClean="0">
                          <a:solidFill>
                            <a:schemeClr val="tx2"/>
                          </a:solidFill>
                          <a:effectLst/>
                        </a:rPr>
                        <a:t>-Fitzgerald</a:t>
                      </a:r>
                      <a:endParaRPr lang="en-US"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2906150060"/>
                  </a:ext>
                </a:extLst>
              </a:tr>
              <a:tr h="230168">
                <a:tc>
                  <a:txBody>
                    <a:bodyPr/>
                    <a:lstStyle/>
                    <a:p>
                      <a:pPr marL="0" marR="0" algn="ctr">
                        <a:lnSpc>
                          <a:spcPct val="107000"/>
                        </a:lnSpc>
                        <a:spcBef>
                          <a:spcPts val="0"/>
                        </a:spcBef>
                        <a:spcAft>
                          <a:spcPts val="0"/>
                        </a:spcAft>
                      </a:pPr>
                      <a:r>
                        <a:rPr lang="en-US" sz="1800">
                          <a:solidFill>
                            <a:schemeClr val="tx2"/>
                          </a:solidFill>
                          <a:effectLst/>
                        </a:rPr>
                        <a:t>Study Island</a:t>
                      </a:r>
                      <a:endParaRPr lang="en-US" sz="180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tc>
                  <a:txBody>
                    <a:bodyPr/>
                    <a:lstStyle/>
                    <a:p>
                      <a:pPr marL="0" marR="0" algn="ctr">
                        <a:lnSpc>
                          <a:spcPct val="107000"/>
                        </a:lnSpc>
                        <a:spcBef>
                          <a:spcPts val="0"/>
                        </a:spcBef>
                        <a:spcAft>
                          <a:spcPts val="0"/>
                        </a:spcAft>
                      </a:pPr>
                      <a:r>
                        <a:rPr lang="en-US" sz="1800" dirty="0">
                          <a:solidFill>
                            <a:schemeClr val="tx2"/>
                          </a:solidFill>
                          <a:effectLst/>
                        </a:rPr>
                        <a:t>Master the Standards</a:t>
                      </a:r>
                      <a:endParaRPr lang="en-US" sz="18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44322" marR="44322" marT="0" marB="0" anchor="ctr"/>
                </a:tc>
                <a:extLst>
                  <a:ext uri="{0D108BD9-81ED-4DB2-BD59-A6C34878D82A}">
                    <a16:rowId xmlns:a16="http://schemas.microsoft.com/office/drawing/2014/main" val="1554697016"/>
                  </a:ext>
                </a:extLst>
              </a:tr>
            </a:tbl>
          </a:graphicData>
        </a:graphic>
      </p:graphicFrame>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32</a:t>
            </a:fld>
            <a:endParaRPr lang="en-US" dirty="0"/>
          </a:p>
        </p:txBody>
      </p:sp>
    </p:spTree>
    <p:extLst>
      <p:ext uri="{BB962C8B-B14F-4D97-AF65-F5344CB8AC3E}">
        <p14:creationId xmlns:p14="http://schemas.microsoft.com/office/powerpoint/2010/main" val="5617262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Parent Involvement</a:t>
            </a:r>
            <a:endParaRPr lang="en-US" dirty="0"/>
          </a:p>
        </p:txBody>
      </p:sp>
      <p:sp>
        <p:nvSpPr>
          <p:cNvPr id="3" name="Content Placeholder 2"/>
          <p:cNvSpPr>
            <a:spLocks noGrp="1"/>
          </p:cNvSpPr>
          <p:nvPr>
            <p:ph idx="1"/>
          </p:nvPr>
        </p:nvSpPr>
        <p:spPr/>
        <p:txBody>
          <a:bodyPr>
            <a:normAutofit/>
          </a:bodyPr>
          <a:lstStyle/>
          <a:p>
            <a:r>
              <a:rPr lang="en-US" dirty="0"/>
              <a:t>Working to ensure that all parents have access to EdPlan Connect. </a:t>
            </a:r>
            <a:endParaRPr lang="en-US" sz="2800" dirty="0"/>
          </a:p>
          <a:p>
            <a:r>
              <a:rPr lang="en-US" dirty="0"/>
              <a:t>Using the remind app and the school’s Facebook page to update parents and students on information for all. </a:t>
            </a:r>
            <a:endParaRPr lang="en-US" sz="2800" dirty="0"/>
          </a:p>
          <a:p>
            <a:r>
              <a:rPr lang="en-US" dirty="0"/>
              <a:t>Parent Teacher Conferences being conducted via email and phone calls have increased participation, with many teachers saying they had 100% participate. Many parents also said they preferred these conferences over in-person conferences. </a:t>
            </a:r>
          </a:p>
          <a:p>
            <a:pPr lvl="0"/>
            <a:endParaRPr lang="en-US" dirty="0"/>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33</a:t>
            </a:fld>
            <a:endParaRPr lang="en-US" dirty="0"/>
          </a:p>
        </p:txBody>
      </p:sp>
    </p:spTree>
    <p:extLst>
      <p:ext uri="{BB962C8B-B14F-4D97-AF65-F5344CB8AC3E}">
        <p14:creationId xmlns:p14="http://schemas.microsoft.com/office/powerpoint/2010/main" val="7850018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Monitoring</a:t>
            </a:r>
            <a:endParaRPr lang="en-US" dirty="0"/>
          </a:p>
        </p:txBody>
      </p:sp>
      <p:sp>
        <p:nvSpPr>
          <p:cNvPr id="3" name="Content Placeholder 2"/>
          <p:cNvSpPr>
            <a:spLocks noGrp="1"/>
          </p:cNvSpPr>
          <p:nvPr>
            <p:ph idx="1"/>
          </p:nvPr>
        </p:nvSpPr>
        <p:spPr/>
        <p:txBody>
          <a:bodyPr>
            <a:normAutofit fontScale="92500"/>
          </a:bodyPr>
          <a:lstStyle/>
          <a:p>
            <a:pPr lvl="1"/>
            <a:r>
              <a:rPr lang="en-US" dirty="0"/>
              <a:t>STAR, Early Literacy, AR, IXL, </a:t>
            </a:r>
            <a:r>
              <a:rPr lang="en-US" dirty="0" err="1"/>
              <a:t>Dibels</a:t>
            </a:r>
            <a:r>
              <a:rPr lang="en-US" dirty="0"/>
              <a:t>, and Exact path, along with Wide Range Achievement Test to help determine performance levels. </a:t>
            </a:r>
            <a:endParaRPr lang="en-US" sz="2400" dirty="0"/>
          </a:p>
          <a:p>
            <a:pPr lvl="1"/>
            <a:r>
              <a:rPr lang="en-US" dirty="0"/>
              <a:t>Using student work samples and grades to monitor their progress in their classes. </a:t>
            </a:r>
            <a:endParaRPr lang="en-US" sz="2400" dirty="0"/>
          </a:p>
          <a:p>
            <a:pPr lvl="1"/>
            <a:r>
              <a:rPr lang="en-US" dirty="0"/>
              <a:t>The QR code system has helped several teachers capture data more efficiently. </a:t>
            </a:r>
            <a:endParaRPr lang="en-US" sz="2400" dirty="0"/>
          </a:p>
          <a:p>
            <a:pPr lvl="1"/>
            <a:r>
              <a:rPr lang="en-US" dirty="0"/>
              <a:t>Renaissance Star and NWEA Map testing have been beneficial for benchmarking/progress monitoring. </a:t>
            </a:r>
            <a:endParaRPr lang="en-US" sz="2400" dirty="0"/>
          </a:p>
          <a:p>
            <a:pPr lvl="1"/>
            <a:r>
              <a:rPr lang="en-US" dirty="0"/>
              <a:t>Constant contact and collaboration with parents, therapists, and teachers. </a:t>
            </a:r>
            <a:endParaRPr lang="en-US" sz="2400" dirty="0"/>
          </a:p>
          <a:p>
            <a:pPr lvl="1"/>
            <a:r>
              <a:rPr lang="en-US" dirty="0" smtClean="0"/>
              <a:t>Shared google documents.. </a:t>
            </a:r>
            <a:endParaRPr lang="en-US" sz="2400" dirty="0"/>
          </a:p>
          <a:p>
            <a:pPr lvl="0"/>
            <a:endParaRPr lang="en-US" dirty="0"/>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34</a:t>
            </a:fld>
            <a:endParaRPr lang="en-US" dirty="0"/>
          </a:p>
        </p:txBody>
      </p:sp>
    </p:spTree>
    <p:extLst>
      <p:ext uri="{BB962C8B-B14F-4D97-AF65-F5344CB8AC3E}">
        <p14:creationId xmlns:p14="http://schemas.microsoft.com/office/powerpoint/2010/main" val="40825528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Participation</a:t>
            </a:r>
            <a:endParaRPr lang="en-US" dirty="0"/>
          </a:p>
        </p:txBody>
      </p:sp>
      <p:sp>
        <p:nvSpPr>
          <p:cNvPr id="3" name="Content Placeholder 2"/>
          <p:cNvSpPr>
            <a:spLocks noGrp="1"/>
          </p:cNvSpPr>
          <p:nvPr>
            <p:ph idx="1"/>
          </p:nvPr>
        </p:nvSpPr>
        <p:spPr/>
        <p:txBody>
          <a:bodyPr>
            <a:normAutofit/>
          </a:bodyPr>
          <a:lstStyle/>
          <a:p>
            <a:r>
              <a:rPr lang="en-US" dirty="0" smtClean="0"/>
              <a:t>This is a challenge</a:t>
            </a:r>
          </a:p>
          <a:p>
            <a:r>
              <a:rPr lang="en-US" dirty="0" smtClean="0"/>
              <a:t>Interaction</a:t>
            </a:r>
          </a:p>
          <a:p>
            <a:r>
              <a:rPr lang="en-US" dirty="0" smtClean="0"/>
              <a:t>Participation</a:t>
            </a:r>
          </a:p>
          <a:p>
            <a:r>
              <a:rPr lang="en-US" dirty="0" smtClean="0"/>
              <a:t>Mixed Results</a:t>
            </a:r>
          </a:p>
          <a:p>
            <a:pPr marL="0" indent="0">
              <a:buNone/>
            </a:pPr>
            <a:endParaRPr lang="en-US" sz="2000" dirty="0"/>
          </a:p>
          <a:p>
            <a:pPr lvl="0"/>
            <a:endParaRPr lang="en-US" dirty="0"/>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35</a:t>
            </a:fld>
            <a:endParaRPr lang="en-US" dirty="0"/>
          </a:p>
        </p:txBody>
      </p:sp>
    </p:spTree>
    <p:extLst>
      <p:ext uri="{BB962C8B-B14F-4D97-AF65-F5344CB8AC3E}">
        <p14:creationId xmlns:p14="http://schemas.microsoft.com/office/powerpoint/2010/main" val="11553190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Curriculum</a:t>
            </a:r>
            <a:endParaRPr lang="en-US" dirty="0"/>
          </a:p>
        </p:txBody>
      </p:sp>
      <p:sp>
        <p:nvSpPr>
          <p:cNvPr id="3" name="Content Placeholder 2"/>
          <p:cNvSpPr>
            <a:spLocks noGrp="1"/>
          </p:cNvSpPr>
          <p:nvPr>
            <p:ph idx="1"/>
          </p:nvPr>
        </p:nvSpPr>
        <p:spPr/>
        <p:txBody>
          <a:bodyPr>
            <a:normAutofit/>
          </a:bodyPr>
          <a:lstStyle/>
          <a:p>
            <a:pPr marL="0" indent="0">
              <a:buNone/>
            </a:pPr>
            <a:endParaRPr lang="en-US" sz="2000" dirty="0"/>
          </a:p>
          <a:p>
            <a:pPr lvl="0"/>
            <a:endParaRPr lang="en-US" dirty="0"/>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36</a:t>
            </a:fld>
            <a:endParaRPr lang="en-US" dirty="0"/>
          </a:p>
        </p:txBody>
      </p:sp>
      <p:graphicFrame>
        <p:nvGraphicFramePr>
          <p:cNvPr id="7" name="Object 6"/>
          <p:cNvGraphicFramePr>
            <a:graphicFrameLocks noChangeAspect="1"/>
          </p:cNvGraphicFramePr>
          <p:nvPr>
            <p:extLst>
              <p:ext uri="{D42A27DB-BD31-4B8C-83A1-F6EECF244321}">
                <p14:modId xmlns:p14="http://schemas.microsoft.com/office/powerpoint/2010/main" val="1252321022"/>
              </p:ext>
            </p:extLst>
          </p:nvPr>
        </p:nvGraphicFramePr>
        <p:xfrm>
          <a:off x="1726370" y="1742854"/>
          <a:ext cx="8244565" cy="4311257"/>
        </p:xfrm>
        <a:graphic>
          <a:graphicData uri="http://schemas.openxmlformats.org/presentationml/2006/ole">
            <mc:AlternateContent xmlns:mc="http://schemas.openxmlformats.org/markup-compatibility/2006">
              <mc:Choice xmlns:v="urn:schemas-microsoft-com:vml" Requires="v">
                <p:oleObj spid="_x0000_s7172" name="Document" r:id="rId3" imgW="5956042" imgH="3115034" progId="Word.Document.12">
                  <p:embed/>
                </p:oleObj>
              </mc:Choice>
              <mc:Fallback>
                <p:oleObj name="Document" r:id="rId3" imgW="5956042" imgH="3115034" progId="Word.Document.12">
                  <p:embed/>
                  <p:pic>
                    <p:nvPicPr>
                      <p:cNvPr id="0" name=""/>
                      <p:cNvPicPr/>
                      <p:nvPr/>
                    </p:nvPicPr>
                    <p:blipFill>
                      <a:blip r:embed="rId4"/>
                      <a:stretch>
                        <a:fillRect/>
                      </a:stretch>
                    </p:blipFill>
                    <p:spPr>
                      <a:xfrm>
                        <a:off x="1726370" y="1742854"/>
                        <a:ext cx="8244565" cy="4311257"/>
                      </a:xfrm>
                      <a:prstGeom prst="rect">
                        <a:avLst/>
                      </a:prstGeom>
                    </p:spPr>
                  </p:pic>
                </p:oleObj>
              </mc:Fallback>
            </mc:AlternateContent>
          </a:graphicData>
        </a:graphic>
      </p:graphicFrame>
    </p:spTree>
    <p:extLst>
      <p:ext uri="{BB962C8B-B14F-4D97-AF65-F5344CB8AC3E}">
        <p14:creationId xmlns:p14="http://schemas.microsoft.com/office/powerpoint/2010/main" val="25387708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Accommodations</a:t>
            </a:r>
            <a:endParaRPr lang="en-US" dirty="0"/>
          </a:p>
        </p:txBody>
      </p:sp>
      <p:sp>
        <p:nvSpPr>
          <p:cNvPr id="3" name="Content Placeholder 2"/>
          <p:cNvSpPr>
            <a:spLocks noGrp="1"/>
          </p:cNvSpPr>
          <p:nvPr>
            <p:ph idx="1"/>
          </p:nvPr>
        </p:nvSpPr>
        <p:spPr/>
        <p:txBody>
          <a:bodyPr>
            <a:normAutofit/>
          </a:bodyPr>
          <a:lstStyle/>
          <a:p>
            <a:r>
              <a:rPr lang="en-US" dirty="0"/>
              <a:t>Using Natural Reader for text to speech, </a:t>
            </a:r>
            <a:r>
              <a:rPr lang="en-US" dirty="0" err="1"/>
              <a:t>Bookshare</a:t>
            </a:r>
            <a:r>
              <a:rPr lang="en-US" dirty="0"/>
              <a:t> and </a:t>
            </a:r>
            <a:r>
              <a:rPr lang="en-US" dirty="0" err="1"/>
              <a:t>Mathshare</a:t>
            </a:r>
            <a:r>
              <a:rPr lang="en-US" dirty="0"/>
              <a:t> for reading and math </a:t>
            </a:r>
            <a:r>
              <a:rPr lang="en-US" dirty="0" smtClean="0"/>
              <a:t>aides.</a:t>
            </a:r>
          </a:p>
          <a:p>
            <a:r>
              <a:rPr lang="en-US" dirty="0" smtClean="0"/>
              <a:t>Chromebooks </a:t>
            </a:r>
            <a:r>
              <a:rPr lang="en-US" dirty="0"/>
              <a:t>with features such as voice to text, text to voice, enlarged print, highlighting, etc. </a:t>
            </a:r>
            <a:endParaRPr lang="en-US" sz="2400" dirty="0"/>
          </a:p>
          <a:p>
            <a:r>
              <a:rPr lang="en-US" dirty="0" smtClean="0"/>
              <a:t>Setting </a:t>
            </a:r>
            <a:r>
              <a:rPr lang="en-US" dirty="0"/>
              <a:t>up daily Zoom times throughout the day at each site so virtual students can log in and actually see their teacher, get help, accommodations, or whatever else they may need. </a:t>
            </a:r>
          </a:p>
          <a:p>
            <a:pPr marL="0" indent="0">
              <a:buNone/>
            </a:pPr>
            <a:endParaRPr lang="en-US" sz="2000" dirty="0"/>
          </a:p>
          <a:p>
            <a:pPr lvl="0"/>
            <a:endParaRPr lang="en-US" dirty="0"/>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37</a:t>
            </a:fld>
            <a:endParaRPr lang="en-US" dirty="0"/>
          </a:p>
        </p:txBody>
      </p:sp>
    </p:spTree>
    <p:extLst>
      <p:ext uri="{BB962C8B-B14F-4D97-AF65-F5344CB8AC3E}">
        <p14:creationId xmlns:p14="http://schemas.microsoft.com/office/powerpoint/2010/main" val="32016529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 Collaboration</a:t>
            </a:r>
            <a:endParaRPr lang="en-US" dirty="0"/>
          </a:p>
        </p:txBody>
      </p:sp>
      <p:sp>
        <p:nvSpPr>
          <p:cNvPr id="3" name="Content Placeholder 2"/>
          <p:cNvSpPr>
            <a:spLocks noGrp="1"/>
          </p:cNvSpPr>
          <p:nvPr>
            <p:ph idx="1"/>
          </p:nvPr>
        </p:nvSpPr>
        <p:spPr/>
        <p:txBody>
          <a:bodyPr/>
          <a:lstStyle/>
          <a:p>
            <a:r>
              <a:rPr lang="en-US" dirty="0" smtClean="0"/>
              <a:t>Daily/weekly meetings – data driven</a:t>
            </a:r>
          </a:p>
          <a:p>
            <a:r>
              <a:rPr lang="en-US" dirty="0" smtClean="0"/>
              <a:t>Meeting with virtual students one on one</a:t>
            </a:r>
          </a:p>
          <a:p>
            <a:r>
              <a:rPr lang="en-US" dirty="0" smtClean="0"/>
              <a:t>Special Ed/General Ed meeting more frequently</a:t>
            </a:r>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38</a:t>
            </a:fld>
            <a:endParaRPr lang="en-US" dirty="0"/>
          </a:p>
        </p:txBody>
      </p:sp>
    </p:spTree>
    <p:extLst>
      <p:ext uri="{BB962C8B-B14F-4D97-AF65-F5344CB8AC3E}">
        <p14:creationId xmlns:p14="http://schemas.microsoft.com/office/powerpoint/2010/main" val="24790883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Transition</a:t>
            </a:r>
            <a:endParaRPr lang="en-US" dirty="0"/>
          </a:p>
        </p:txBody>
      </p:sp>
      <p:sp>
        <p:nvSpPr>
          <p:cNvPr id="3" name="Content Placeholder 2"/>
          <p:cNvSpPr>
            <a:spLocks noGrp="1"/>
          </p:cNvSpPr>
          <p:nvPr>
            <p:ph idx="1"/>
          </p:nvPr>
        </p:nvSpPr>
        <p:spPr/>
        <p:txBody>
          <a:bodyPr/>
          <a:lstStyle/>
          <a:p>
            <a:r>
              <a:rPr lang="en-US" dirty="0" smtClean="0"/>
              <a:t>Students in contact with special education teachers</a:t>
            </a:r>
          </a:p>
          <a:p>
            <a:r>
              <a:rPr lang="en-US" dirty="0" smtClean="0"/>
              <a:t>Lessons with leadership teachers</a:t>
            </a:r>
          </a:p>
          <a:p>
            <a:r>
              <a:rPr lang="en-US" dirty="0" smtClean="0"/>
              <a:t>Exploring career options online</a:t>
            </a:r>
            <a:endParaRPr lang="en-US" dirty="0"/>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39</a:t>
            </a:fld>
            <a:endParaRPr lang="en-US" dirty="0"/>
          </a:p>
        </p:txBody>
      </p:sp>
    </p:spTree>
    <p:extLst>
      <p:ext uri="{BB962C8B-B14F-4D97-AF65-F5344CB8AC3E}">
        <p14:creationId xmlns:p14="http://schemas.microsoft.com/office/powerpoint/2010/main" val="75012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8384" y="2866185"/>
            <a:ext cx="8749439" cy="2739495"/>
          </a:xfrm>
        </p:spPr>
        <p:txBody>
          <a:bodyPr>
            <a:normAutofit/>
          </a:bodyPr>
          <a:lstStyle/>
          <a:p>
            <a:r>
              <a:rPr lang="en-US" dirty="0"/>
              <a:t>Panel Priorities for </a:t>
            </a:r>
            <a:r>
              <a:rPr lang="en-US" dirty="0" smtClean="0"/>
              <a:t/>
            </a:r>
            <a:br>
              <a:rPr lang="en-US" dirty="0" smtClean="0"/>
            </a:br>
            <a:r>
              <a:rPr lang="en-US" dirty="0" smtClean="0"/>
              <a:t>2020-2021 </a:t>
            </a:r>
            <a:r>
              <a:rPr lang="en-US" dirty="0"/>
              <a:t/>
            </a:r>
            <a:br>
              <a:rPr lang="en-US" dirty="0"/>
            </a:br>
            <a:r>
              <a:rPr lang="en-US" dirty="0"/>
              <a:t/>
            </a:r>
            <a:br>
              <a:rPr lang="en-US" dirty="0"/>
            </a:br>
            <a:endParaRPr lang="en-US" dirty="0"/>
          </a:p>
        </p:txBody>
      </p:sp>
      <p:sp>
        <p:nvSpPr>
          <p:cNvPr id="4" name="Footer Placeholder 3"/>
          <p:cNvSpPr>
            <a:spLocks noGrp="1"/>
          </p:cNvSpPr>
          <p:nvPr>
            <p:ph type="ftr" sz="quarter" idx="11"/>
          </p:nvPr>
        </p:nvSpPr>
        <p:spPr/>
        <p:txBody>
          <a:bodyPr/>
          <a:lstStyle/>
          <a:p>
            <a:r>
              <a:rPr lang="en-US" dirty="0"/>
              <a:t>IDEA B State Advisory Panel Meeting </a:t>
            </a:r>
            <a:r>
              <a:rPr lang="en-US" dirty="0" smtClean="0"/>
              <a:t>6/11/20</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4</a:t>
            </a:fld>
            <a:endParaRPr lang="en-US" dirty="0"/>
          </a:p>
        </p:txBody>
      </p:sp>
    </p:spTree>
    <p:extLst>
      <p:ext uri="{BB962C8B-B14F-4D97-AF65-F5344CB8AC3E}">
        <p14:creationId xmlns:p14="http://schemas.microsoft.com/office/powerpoint/2010/main" val="97993963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Remaining Struggles</a:t>
            </a:r>
            <a:endParaRPr lang="en-US" dirty="0"/>
          </a:p>
        </p:txBody>
      </p:sp>
      <p:sp>
        <p:nvSpPr>
          <p:cNvPr id="3" name="Content Placeholder 2"/>
          <p:cNvSpPr>
            <a:spLocks noGrp="1"/>
          </p:cNvSpPr>
          <p:nvPr>
            <p:ph idx="1"/>
          </p:nvPr>
        </p:nvSpPr>
        <p:spPr/>
        <p:txBody>
          <a:bodyPr/>
          <a:lstStyle/>
          <a:p>
            <a:r>
              <a:rPr lang="en-US" dirty="0" smtClean="0"/>
              <a:t>Student engagement and attendance</a:t>
            </a:r>
          </a:p>
          <a:p>
            <a:r>
              <a:rPr lang="en-US" dirty="0" smtClean="0"/>
              <a:t>Supports for VI</a:t>
            </a:r>
          </a:p>
          <a:p>
            <a:r>
              <a:rPr lang="en-US" dirty="0" smtClean="0"/>
              <a:t>Contacting families</a:t>
            </a:r>
          </a:p>
          <a:p>
            <a:r>
              <a:rPr lang="en-US" dirty="0" smtClean="0"/>
              <a:t>Curriculum</a:t>
            </a:r>
          </a:p>
          <a:p>
            <a:r>
              <a:rPr lang="en-US" dirty="0" smtClean="0"/>
              <a:t>Lack of internet service</a:t>
            </a:r>
          </a:p>
          <a:p>
            <a:r>
              <a:rPr lang="en-US" dirty="0" smtClean="0"/>
              <a:t>Providing compensatory services</a:t>
            </a:r>
          </a:p>
          <a:p>
            <a:endParaRPr lang="en-US" dirty="0"/>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40</a:t>
            </a:fld>
            <a:endParaRPr lang="en-US" dirty="0"/>
          </a:p>
        </p:txBody>
      </p:sp>
    </p:spTree>
    <p:extLst>
      <p:ext uri="{BB962C8B-B14F-4D97-AF65-F5344CB8AC3E}">
        <p14:creationId xmlns:p14="http://schemas.microsoft.com/office/powerpoint/2010/main" val="803810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SWOT – 1 </a:t>
            </a:r>
            <a:endParaRPr lang="en-US" dirty="0"/>
          </a:p>
        </p:txBody>
      </p:sp>
      <p:sp>
        <p:nvSpPr>
          <p:cNvPr id="3" name="Content Placeholder 2"/>
          <p:cNvSpPr>
            <a:spLocks noGrp="1"/>
          </p:cNvSpPr>
          <p:nvPr>
            <p:ph idx="1"/>
          </p:nvPr>
        </p:nvSpPr>
        <p:spPr/>
        <p:txBody>
          <a:bodyPr>
            <a:normAutofit fontScale="92500" lnSpcReduction="20000"/>
          </a:bodyPr>
          <a:lstStyle/>
          <a:p>
            <a:r>
              <a:rPr lang="en-US" b="1" dirty="0"/>
              <a:t>Strengths</a:t>
            </a:r>
            <a:r>
              <a:rPr lang="en-US" dirty="0"/>
              <a:t> – Factors that are likely to have a positive effect on (or be an enabler to) achieving the school’s objectives</a:t>
            </a:r>
          </a:p>
          <a:p>
            <a:r>
              <a:rPr lang="en-US" b="1" dirty="0"/>
              <a:t>Weaknesses</a:t>
            </a:r>
            <a:r>
              <a:rPr lang="en-US" dirty="0"/>
              <a:t> – Factors that are likely to have a negative impact on (or be a barrier to) achieving the school’s objectives</a:t>
            </a:r>
          </a:p>
          <a:p>
            <a:r>
              <a:rPr lang="en-US" b="1" dirty="0"/>
              <a:t>Opportunities</a:t>
            </a:r>
            <a:r>
              <a:rPr lang="en-US" dirty="0"/>
              <a:t> – External Factors that are likely to have a positive effect on meeting or exceeding the school’s aims, or goals not previously considered</a:t>
            </a:r>
          </a:p>
          <a:p>
            <a:r>
              <a:rPr lang="en-US" b="1" dirty="0"/>
              <a:t>Threats</a:t>
            </a:r>
            <a:r>
              <a:rPr lang="en-US" dirty="0"/>
              <a:t> – External Factors and conditions that are likely to harm achieving the school’s objectives or making the objective redundant or unachievable.</a:t>
            </a:r>
          </a:p>
          <a:p>
            <a:endParaRPr lang="en-US" dirty="0"/>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41</a:t>
            </a:fld>
            <a:endParaRPr lang="en-US" dirty="0"/>
          </a:p>
        </p:txBody>
      </p:sp>
    </p:spTree>
    <p:extLst>
      <p:ext uri="{BB962C8B-B14F-4D97-AF65-F5344CB8AC3E}">
        <p14:creationId xmlns:p14="http://schemas.microsoft.com/office/powerpoint/2010/main" val="17087750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SWOT – 2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226776565"/>
              </p:ext>
            </p:extLst>
          </p:nvPr>
        </p:nvGraphicFramePr>
        <p:xfrm>
          <a:off x="293688" y="1825625"/>
          <a:ext cx="11604624" cy="3939072"/>
        </p:xfrm>
        <a:graphic>
          <a:graphicData uri="http://schemas.openxmlformats.org/drawingml/2006/table">
            <a:tbl>
              <a:tblPr firstRow="1" bandRow="1">
                <a:tableStyleId>{5940675A-B579-460E-94D1-54222C63F5DA}</a:tableStyleId>
              </a:tblPr>
              <a:tblGrid>
                <a:gridCol w="2901156">
                  <a:extLst>
                    <a:ext uri="{9D8B030D-6E8A-4147-A177-3AD203B41FA5}">
                      <a16:colId xmlns:a16="http://schemas.microsoft.com/office/drawing/2014/main" val="4030057956"/>
                    </a:ext>
                  </a:extLst>
                </a:gridCol>
                <a:gridCol w="2901156">
                  <a:extLst>
                    <a:ext uri="{9D8B030D-6E8A-4147-A177-3AD203B41FA5}">
                      <a16:colId xmlns:a16="http://schemas.microsoft.com/office/drawing/2014/main" val="3413237243"/>
                    </a:ext>
                  </a:extLst>
                </a:gridCol>
                <a:gridCol w="2901156">
                  <a:extLst>
                    <a:ext uri="{9D8B030D-6E8A-4147-A177-3AD203B41FA5}">
                      <a16:colId xmlns:a16="http://schemas.microsoft.com/office/drawing/2014/main" val="3728497196"/>
                    </a:ext>
                  </a:extLst>
                </a:gridCol>
                <a:gridCol w="2901156">
                  <a:extLst>
                    <a:ext uri="{9D8B030D-6E8A-4147-A177-3AD203B41FA5}">
                      <a16:colId xmlns:a16="http://schemas.microsoft.com/office/drawing/2014/main" val="3400672432"/>
                    </a:ext>
                  </a:extLst>
                </a:gridCol>
              </a:tblGrid>
              <a:tr h="1313024">
                <a:tc>
                  <a:txBody>
                    <a:bodyPr/>
                    <a:lstStyle/>
                    <a:p>
                      <a:pPr algn="ctr"/>
                      <a:r>
                        <a:rPr lang="en-US" sz="3200" b="1" dirty="0" smtClean="0">
                          <a:solidFill>
                            <a:sysClr val="windowText" lastClr="000000"/>
                          </a:solidFill>
                        </a:rPr>
                        <a:t>Strengths</a:t>
                      </a:r>
                      <a:endParaRPr lang="en-US" sz="3200" b="1" dirty="0">
                        <a:solidFill>
                          <a:sysClr val="windowText" lastClr="000000"/>
                        </a:solidFill>
                      </a:endParaRPr>
                    </a:p>
                  </a:txBody>
                  <a:tcPr/>
                </a:tc>
                <a:tc>
                  <a:txBody>
                    <a:bodyPr/>
                    <a:lstStyle/>
                    <a:p>
                      <a:pPr algn="ctr"/>
                      <a:r>
                        <a:rPr lang="en-US" sz="3200" b="1" dirty="0" smtClean="0">
                          <a:solidFill>
                            <a:sysClr val="windowText" lastClr="000000"/>
                          </a:solidFill>
                        </a:rPr>
                        <a:t>Weaknesses</a:t>
                      </a:r>
                      <a:endParaRPr lang="en-US" sz="3200" b="1" dirty="0">
                        <a:solidFill>
                          <a:sysClr val="windowText" lastClr="000000"/>
                        </a:solidFill>
                      </a:endParaRPr>
                    </a:p>
                  </a:txBody>
                  <a:tcPr/>
                </a:tc>
                <a:tc>
                  <a:txBody>
                    <a:bodyPr/>
                    <a:lstStyle/>
                    <a:p>
                      <a:pPr algn="ctr"/>
                      <a:r>
                        <a:rPr lang="en-US" sz="3200" b="1" dirty="0" smtClean="0">
                          <a:solidFill>
                            <a:sysClr val="windowText" lastClr="000000"/>
                          </a:solidFill>
                        </a:rPr>
                        <a:t>Opportunities</a:t>
                      </a:r>
                      <a:endParaRPr lang="en-US" sz="3200" b="1" dirty="0">
                        <a:solidFill>
                          <a:sysClr val="windowText" lastClr="000000"/>
                        </a:solidFill>
                      </a:endParaRPr>
                    </a:p>
                  </a:txBody>
                  <a:tcPr/>
                </a:tc>
                <a:tc>
                  <a:txBody>
                    <a:bodyPr/>
                    <a:lstStyle/>
                    <a:p>
                      <a:pPr algn="ctr"/>
                      <a:r>
                        <a:rPr lang="en-US" sz="3200" b="1" dirty="0" smtClean="0">
                          <a:solidFill>
                            <a:sysClr val="windowText" lastClr="000000"/>
                          </a:solidFill>
                        </a:rPr>
                        <a:t>Threats</a:t>
                      </a:r>
                      <a:endParaRPr lang="en-US" sz="3200" b="1" dirty="0">
                        <a:solidFill>
                          <a:sysClr val="windowText" lastClr="000000"/>
                        </a:solidFill>
                      </a:endParaRPr>
                    </a:p>
                  </a:txBody>
                  <a:tcPr/>
                </a:tc>
                <a:extLst>
                  <a:ext uri="{0D108BD9-81ED-4DB2-BD59-A6C34878D82A}">
                    <a16:rowId xmlns:a16="http://schemas.microsoft.com/office/drawing/2014/main" val="2848786316"/>
                  </a:ext>
                </a:extLst>
              </a:tr>
              <a:tr h="1313024">
                <a:tc>
                  <a:txBody>
                    <a:bodyPr/>
                    <a:lstStyle/>
                    <a:p>
                      <a:pPr algn="ctr"/>
                      <a:r>
                        <a:rPr lang="en-US" sz="3200" dirty="0" smtClean="0">
                          <a:solidFill>
                            <a:sysClr val="windowText" lastClr="000000"/>
                          </a:solidFill>
                        </a:rPr>
                        <a:t>Internal</a:t>
                      </a:r>
                      <a:endParaRPr lang="en-US" sz="3200" dirty="0">
                        <a:solidFill>
                          <a:sysClr val="windowText" lastClr="000000"/>
                        </a:solidFill>
                      </a:endParaRPr>
                    </a:p>
                  </a:txBody>
                  <a:tcPr/>
                </a:tc>
                <a:tc>
                  <a:txBody>
                    <a:bodyPr/>
                    <a:lstStyle/>
                    <a:p>
                      <a:pPr algn="ctr"/>
                      <a:r>
                        <a:rPr lang="en-US" sz="3200" dirty="0" smtClean="0">
                          <a:solidFill>
                            <a:sysClr val="windowText" lastClr="000000"/>
                          </a:solidFill>
                        </a:rPr>
                        <a:t>Internal</a:t>
                      </a:r>
                      <a:r>
                        <a:rPr lang="en-US" sz="3200" baseline="0" dirty="0" smtClean="0">
                          <a:solidFill>
                            <a:sysClr val="windowText" lastClr="000000"/>
                          </a:solidFill>
                        </a:rPr>
                        <a:t> </a:t>
                      </a:r>
                      <a:endParaRPr lang="en-US" sz="3200" dirty="0">
                        <a:solidFill>
                          <a:sysClr val="windowText" lastClr="000000"/>
                        </a:solidFill>
                      </a:endParaRPr>
                    </a:p>
                  </a:txBody>
                  <a:tcPr/>
                </a:tc>
                <a:tc>
                  <a:txBody>
                    <a:bodyPr/>
                    <a:lstStyle/>
                    <a:p>
                      <a:pPr algn="ctr"/>
                      <a:r>
                        <a:rPr lang="en-US" sz="3200" dirty="0" smtClean="0">
                          <a:solidFill>
                            <a:sysClr val="windowText" lastClr="000000"/>
                          </a:solidFill>
                        </a:rPr>
                        <a:t>External</a:t>
                      </a:r>
                      <a:endParaRPr lang="en-US" sz="3200" dirty="0">
                        <a:solidFill>
                          <a:sysClr val="windowText" lastClr="000000"/>
                        </a:solidFill>
                      </a:endParaRPr>
                    </a:p>
                  </a:txBody>
                  <a:tcPr/>
                </a:tc>
                <a:tc>
                  <a:txBody>
                    <a:bodyPr/>
                    <a:lstStyle/>
                    <a:p>
                      <a:pPr algn="ctr"/>
                      <a:r>
                        <a:rPr lang="en-US" sz="3200" dirty="0" smtClean="0">
                          <a:solidFill>
                            <a:sysClr val="windowText" lastClr="000000"/>
                          </a:solidFill>
                        </a:rPr>
                        <a:t>External</a:t>
                      </a:r>
                      <a:endParaRPr lang="en-US" sz="3200" dirty="0">
                        <a:solidFill>
                          <a:sysClr val="windowText" lastClr="000000"/>
                        </a:solidFill>
                      </a:endParaRPr>
                    </a:p>
                  </a:txBody>
                  <a:tcPr/>
                </a:tc>
                <a:extLst>
                  <a:ext uri="{0D108BD9-81ED-4DB2-BD59-A6C34878D82A}">
                    <a16:rowId xmlns:a16="http://schemas.microsoft.com/office/drawing/2014/main" val="538986292"/>
                  </a:ext>
                </a:extLst>
              </a:tr>
              <a:tr h="1313024">
                <a:tc>
                  <a:txBody>
                    <a:bodyPr/>
                    <a:lstStyle/>
                    <a:p>
                      <a:pPr algn="ctr"/>
                      <a:r>
                        <a:rPr lang="en-US" sz="3200" dirty="0" smtClean="0">
                          <a:solidFill>
                            <a:sysClr val="windowText" lastClr="000000"/>
                          </a:solidFill>
                        </a:rPr>
                        <a:t>Positive</a:t>
                      </a:r>
                      <a:endParaRPr lang="en-US" sz="3200" dirty="0">
                        <a:solidFill>
                          <a:sysClr val="windowText" lastClr="000000"/>
                        </a:solidFill>
                      </a:endParaRPr>
                    </a:p>
                  </a:txBody>
                  <a:tcPr/>
                </a:tc>
                <a:tc>
                  <a:txBody>
                    <a:bodyPr/>
                    <a:lstStyle/>
                    <a:p>
                      <a:pPr algn="ctr"/>
                      <a:r>
                        <a:rPr lang="en-US" sz="3200" dirty="0" smtClean="0">
                          <a:solidFill>
                            <a:sysClr val="windowText" lastClr="000000"/>
                          </a:solidFill>
                        </a:rPr>
                        <a:t>Negative</a:t>
                      </a:r>
                      <a:endParaRPr lang="en-US" sz="3200" dirty="0">
                        <a:solidFill>
                          <a:sysClr val="windowText" lastClr="000000"/>
                        </a:solidFill>
                      </a:endParaRPr>
                    </a:p>
                  </a:txBody>
                  <a:tcPr/>
                </a:tc>
                <a:tc>
                  <a:txBody>
                    <a:bodyPr/>
                    <a:lstStyle/>
                    <a:p>
                      <a:pPr algn="ctr"/>
                      <a:r>
                        <a:rPr lang="en-US" sz="3200" dirty="0" smtClean="0">
                          <a:solidFill>
                            <a:sysClr val="windowText" lastClr="000000"/>
                          </a:solidFill>
                        </a:rPr>
                        <a:t>Positive </a:t>
                      </a:r>
                      <a:endParaRPr lang="en-US" sz="3200" dirty="0">
                        <a:solidFill>
                          <a:sysClr val="windowText" lastClr="000000"/>
                        </a:solidFill>
                      </a:endParaRPr>
                    </a:p>
                  </a:txBody>
                  <a:tcPr/>
                </a:tc>
                <a:tc>
                  <a:txBody>
                    <a:bodyPr/>
                    <a:lstStyle/>
                    <a:p>
                      <a:pPr algn="ctr"/>
                      <a:r>
                        <a:rPr lang="en-US" sz="3200" dirty="0" smtClean="0">
                          <a:solidFill>
                            <a:sysClr val="windowText" lastClr="000000"/>
                          </a:solidFill>
                        </a:rPr>
                        <a:t>Negative</a:t>
                      </a:r>
                      <a:endParaRPr lang="en-US" sz="3200" dirty="0">
                        <a:solidFill>
                          <a:sysClr val="windowText" lastClr="000000"/>
                        </a:solidFill>
                      </a:endParaRPr>
                    </a:p>
                  </a:txBody>
                  <a:tcPr/>
                </a:tc>
                <a:extLst>
                  <a:ext uri="{0D108BD9-81ED-4DB2-BD59-A6C34878D82A}">
                    <a16:rowId xmlns:a16="http://schemas.microsoft.com/office/drawing/2014/main" val="3897885121"/>
                  </a:ext>
                </a:extLst>
              </a:tr>
            </a:tbl>
          </a:graphicData>
        </a:graphic>
      </p:graphicFrame>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42</a:t>
            </a:fld>
            <a:endParaRPr lang="en-US" dirty="0"/>
          </a:p>
        </p:txBody>
      </p:sp>
    </p:spTree>
    <p:extLst>
      <p:ext uri="{BB962C8B-B14F-4D97-AF65-F5344CB8AC3E}">
        <p14:creationId xmlns:p14="http://schemas.microsoft.com/office/powerpoint/2010/main" val="10033709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Wrapping Up</a:t>
            </a:r>
            <a:endParaRPr lang="en-US" dirty="0"/>
          </a:p>
        </p:txBody>
      </p:sp>
      <p:sp>
        <p:nvSpPr>
          <p:cNvPr id="3" name="Content Placeholder 2"/>
          <p:cNvSpPr>
            <a:spLocks noGrp="1"/>
          </p:cNvSpPr>
          <p:nvPr>
            <p:ph idx="1"/>
          </p:nvPr>
        </p:nvSpPr>
        <p:spPr/>
        <p:txBody>
          <a:bodyPr/>
          <a:lstStyle/>
          <a:p>
            <a:r>
              <a:rPr lang="en-US" dirty="0" smtClean="0"/>
              <a:t>Public Comment </a:t>
            </a:r>
          </a:p>
          <a:p>
            <a:r>
              <a:rPr lang="en-US" dirty="0" smtClean="0"/>
              <a:t>Next Meeting and Orientation</a:t>
            </a:r>
            <a:endParaRPr lang="en-US" dirty="0"/>
          </a:p>
        </p:txBody>
      </p:sp>
      <p:sp>
        <p:nvSpPr>
          <p:cNvPr id="4" name="Footer Placeholder 3"/>
          <p:cNvSpPr>
            <a:spLocks noGrp="1"/>
          </p:cNvSpPr>
          <p:nvPr>
            <p:ph type="ftr" sz="quarter" idx="11"/>
          </p:nvPr>
        </p:nvSpPr>
        <p:spPr/>
        <p:txBody>
          <a:bodyPr/>
          <a:lstStyle/>
          <a:p>
            <a:r>
              <a:rPr lang="en-US" dirty="0"/>
              <a:t>IDEA B State Advisory Panel Meeting 6/11/20</a:t>
            </a:r>
          </a:p>
        </p:txBody>
      </p:sp>
      <p:sp>
        <p:nvSpPr>
          <p:cNvPr id="5" name="Slide Number Placeholder 4"/>
          <p:cNvSpPr>
            <a:spLocks noGrp="1"/>
          </p:cNvSpPr>
          <p:nvPr>
            <p:ph type="sldNum" sz="quarter" idx="12"/>
          </p:nvPr>
        </p:nvSpPr>
        <p:spPr/>
        <p:txBody>
          <a:bodyPr/>
          <a:lstStyle/>
          <a:p>
            <a:fld id="{D5CA4161-6EC3-4748-B7F3-82EA64CE3DD4}" type="slidenum">
              <a:rPr lang="en-US" smtClean="0"/>
              <a:pPr/>
              <a:t>43</a:t>
            </a:fld>
            <a:endParaRPr lang="en-US" dirty="0"/>
          </a:p>
        </p:txBody>
      </p:sp>
    </p:spTree>
    <p:extLst>
      <p:ext uri="{BB962C8B-B14F-4D97-AF65-F5344CB8AC3E}">
        <p14:creationId xmlns:p14="http://schemas.microsoft.com/office/powerpoint/2010/main" val="42578047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Panel Priorities</a:t>
            </a:r>
          </a:p>
        </p:txBody>
      </p:sp>
      <p:sp>
        <p:nvSpPr>
          <p:cNvPr id="7" name="Content Placeholder 6"/>
          <p:cNvSpPr>
            <a:spLocks noGrp="1"/>
          </p:cNvSpPr>
          <p:nvPr>
            <p:ph idx="1"/>
          </p:nvPr>
        </p:nvSpPr>
        <p:spPr/>
        <p:txBody>
          <a:bodyPr>
            <a:normAutofit fontScale="70000" lnSpcReduction="20000"/>
          </a:bodyPr>
          <a:lstStyle/>
          <a:p>
            <a:pPr marL="0" indent="0">
              <a:buNone/>
            </a:pPr>
            <a:r>
              <a:rPr lang="en-US" dirty="0" smtClean="0"/>
              <a:t>Main Priority - virtual </a:t>
            </a:r>
            <a:r>
              <a:rPr lang="en-US" dirty="0"/>
              <a:t>learning for students with disabilities. Focusing on evidence-based virtual learning practices will allow the panel to address four priorities panel members identified in the survey completed during September/October. Those priorities include: </a:t>
            </a:r>
          </a:p>
          <a:p>
            <a:pPr marL="514350" indent="-514350">
              <a:buFont typeface="+mj-lt"/>
              <a:buAutoNum type="arabicPeriod"/>
            </a:pPr>
            <a:r>
              <a:rPr lang="en-US" dirty="0" smtClean="0"/>
              <a:t>Virtual </a:t>
            </a:r>
            <a:r>
              <a:rPr lang="en-US" dirty="0"/>
              <a:t>Learning (curriculum, assessments, what works, access to resources) </a:t>
            </a:r>
          </a:p>
          <a:p>
            <a:pPr marL="514350" indent="-514350">
              <a:buFont typeface="+mj-lt"/>
              <a:buAutoNum type="arabicPeriod"/>
            </a:pPr>
            <a:r>
              <a:rPr lang="en-US" dirty="0" smtClean="0"/>
              <a:t>COVID-19 </a:t>
            </a:r>
            <a:r>
              <a:rPr lang="en-US" dirty="0"/>
              <a:t>(academic achievement and Increased accessibility) </a:t>
            </a:r>
          </a:p>
          <a:p>
            <a:pPr marL="514350" indent="-514350">
              <a:buFont typeface="+mj-lt"/>
              <a:buAutoNum type="arabicPeriod"/>
            </a:pPr>
            <a:r>
              <a:rPr lang="en-US" dirty="0" smtClean="0"/>
              <a:t>Equity </a:t>
            </a:r>
            <a:r>
              <a:rPr lang="en-US" dirty="0"/>
              <a:t>in Accessing Curriculum (general education and curriculum support for special education teachers) </a:t>
            </a:r>
          </a:p>
          <a:p>
            <a:pPr marL="514350" indent="-514350">
              <a:buFont typeface="+mj-lt"/>
              <a:buAutoNum type="arabicPeriod"/>
            </a:pPr>
            <a:r>
              <a:rPr lang="en-US" dirty="0" smtClean="0"/>
              <a:t>Safe </a:t>
            </a:r>
            <a:r>
              <a:rPr lang="en-US" dirty="0"/>
              <a:t>and Healthy Learning Environments </a:t>
            </a:r>
          </a:p>
          <a:p>
            <a:pPr marL="0" indent="0">
              <a:buNone/>
            </a:pPr>
            <a:r>
              <a:rPr lang="en-US" dirty="0" smtClean="0"/>
              <a:t>Focusing </a:t>
            </a:r>
            <a:r>
              <a:rPr lang="en-US" dirty="0"/>
              <a:t>on these four priorities will also help address the need for accessible curriculum for students receiving services in alternative placements including juvenile correction facilities. Panel recommendations will be based on learner needs and outcomes, accessibility, deliverability, and effective instruction. </a:t>
            </a:r>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5</a:t>
            </a:fld>
            <a:endParaRPr lang="en-US" dirty="0"/>
          </a:p>
        </p:txBody>
      </p:sp>
    </p:spTree>
    <p:extLst>
      <p:ext uri="{BB962C8B-B14F-4D97-AF65-F5344CB8AC3E}">
        <p14:creationId xmlns:p14="http://schemas.microsoft.com/office/powerpoint/2010/main" val="2723809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State of Special Education</a:t>
            </a:r>
          </a:p>
        </p:txBody>
      </p:sp>
      <p:sp>
        <p:nvSpPr>
          <p:cNvPr id="4" name="Footer Placeholder 3"/>
          <p:cNvSpPr>
            <a:spLocks noGrp="1"/>
          </p:cNvSpPr>
          <p:nvPr>
            <p:ph type="ftr" sz="quarter" idx="11"/>
          </p:nvPr>
        </p:nvSpPr>
        <p:spPr/>
        <p:txBody>
          <a:bodyPr/>
          <a:lstStyle/>
          <a:p>
            <a:r>
              <a:rPr lang="en-US" dirty="0"/>
              <a:t>IDEA B State Advisory Panel Meeting </a:t>
            </a:r>
            <a:r>
              <a:rPr lang="en-US" dirty="0" smtClean="0"/>
              <a:t>6/11/20</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6</a:t>
            </a:fld>
            <a:endParaRPr lang="en-US" dirty="0"/>
          </a:p>
        </p:txBody>
      </p:sp>
    </p:spTree>
    <p:extLst>
      <p:ext uri="{BB962C8B-B14F-4D97-AF65-F5344CB8AC3E}">
        <p14:creationId xmlns:p14="http://schemas.microsoft.com/office/powerpoint/2010/main" val="32988849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Topics</a:t>
            </a:r>
            <a:endParaRPr lang="en-US" dirty="0"/>
          </a:p>
        </p:txBody>
      </p:sp>
      <p:sp>
        <p:nvSpPr>
          <p:cNvPr id="7" name="Content Placeholder 6"/>
          <p:cNvSpPr>
            <a:spLocks noGrp="1"/>
          </p:cNvSpPr>
          <p:nvPr>
            <p:ph idx="1"/>
          </p:nvPr>
        </p:nvSpPr>
        <p:spPr/>
        <p:txBody>
          <a:bodyPr>
            <a:normAutofit lnSpcReduction="10000"/>
          </a:bodyPr>
          <a:lstStyle/>
          <a:p>
            <a:r>
              <a:rPr lang="en-US" dirty="0" smtClean="0"/>
              <a:t>Child Count</a:t>
            </a:r>
          </a:p>
          <a:p>
            <a:r>
              <a:rPr lang="en-US" dirty="0" smtClean="0"/>
              <a:t>Special </a:t>
            </a:r>
            <a:r>
              <a:rPr lang="en-US" dirty="0"/>
              <a:t>Education Determinations </a:t>
            </a:r>
          </a:p>
          <a:p>
            <a:r>
              <a:rPr lang="en-US" dirty="0" smtClean="0"/>
              <a:t>Monitoring </a:t>
            </a:r>
            <a:r>
              <a:rPr lang="en-US" dirty="0"/>
              <a:t>for Compliance and Results </a:t>
            </a:r>
          </a:p>
          <a:p>
            <a:r>
              <a:rPr lang="en-US" dirty="0" smtClean="0"/>
              <a:t>State </a:t>
            </a:r>
            <a:r>
              <a:rPr lang="en-US" dirty="0"/>
              <a:t>Systemic Improvement Plan </a:t>
            </a:r>
          </a:p>
          <a:p>
            <a:r>
              <a:rPr lang="en-US" dirty="0" smtClean="0"/>
              <a:t>Deaf </a:t>
            </a:r>
            <a:r>
              <a:rPr lang="en-US" dirty="0"/>
              <a:t>Education Survey </a:t>
            </a:r>
            <a:endParaRPr lang="en-US" dirty="0" smtClean="0"/>
          </a:p>
          <a:p>
            <a:r>
              <a:rPr lang="en-US" dirty="0" smtClean="0"/>
              <a:t>Alternate Assessment Waiver</a:t>
            </a:r>
          </a:p>
          <a:p>
            <a:r>
              <a:rPr lang="en-US" dirty="0" smtClean="0"/>
              <a:t>Fall </a:t>
            </a:r>
            <a:r>
              <a:rPr lang="en-US" dirty="0"/>
              <a:t>2020 Survey </a:t>
            </a:r>
          </a:p>
          <a:p>
            <a:endParaRPr lang="en-US" dirty="0"/>
          </a:p>
          <a:p>
            <a:endParaRPr lang="en-US" dirty="0"/>
          </a:p>
        </p:txBody>
      </p:sp>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7</a:t>
            </a:fld>
            <a:endParaRPr lang="en-US" dirty="0"/>
          </a:p>
        </p:txBody>
      </p:sp>
    </p:spTree>
    <p:extLst>
      <p:ext uri="{BB962C8B-B14F-4D97-AF65-F5344CB8AC3E}">
        <p14:creationId xmlns:p14="http://schemas.microsoft.com/office/powerpoint/2010/main" val="3717755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8</a:t>
            </a:fld>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614254936"/>
              </p:ext>
            </p:extLst>
          </p:nvPr>
        </p:nvGraphicFramePr>
        <p:xfrm>
          <a:off x="3720701" y="262391"/>
          <a:ext cx="8177101" cy="6265629"/>
        </p:xfrm>
        <a:graphic>
          <a:graphicData uri="http://schemas.openxmlformats.org/drawingml/2006/chart">
            <c:chart xmlns:c="http://schemas.openxmlformats.org/drawingml/2006/chart" xmlns:r="http://schemas.openxmlformats.org/officeDocument/2006/relationships" r:id="rId2"/>
          </a:graphicData>
        </a:graphic>
      </p:graphicFrame>
      <p:sp>
        <p:nvSpPr>
          <p:cNvPr id="10" name="Title 1"/>
          <p:cNvSpPr>
            <a:spLocks noGrp="1"/>
          </p:cNvSpPr>
          <p:nvPr>
            <p:ph type="title"/>
          </p:nvPr>
        </p:nvSpPr>
        <p:spPr>
          <a:xfrm>
            <a:off x="294199" y="365125"/>
            <a:ext cx="11603603" cy="1325563"/>
          </a:xfrm>
        </p:spPr>
        <p:txBody>
          <a:bodyPr/>
          <a:lstStyle/>
          <a:p>
            <a:r>
              <a:rPr lang="en-US" dirty="0" smtClean="0"/>
              <a:t>Child Count </a:t>
            </a:r>
            <a:br>
              <a:rPr lang="en-US" dirty="0" smtClean="0"/>
            </a:br>
            <a:r>
              <a:rPr lang="en-US" dirty="0" smtClean="0"/>
              <a:t>– 1 </a:t>
            </a:r>
            <a:endParaRPr lang="en-US" dirty="0"/>
          </a:p>
        </p:txBody>
      </p:sp>
    </p:spTree>
    <p:extLst>
      <p:ext uri="{BB962C8B-B14F-4D97-AF65-F5344CB8AC3E}">
        <p14:creationId xmlns:p14="http://schemas.microsoft.com/office/powerpoint/2010/main" val="1190237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351618942"/>
              </p:ext>
            </p:extLst>
          </p:nvPr>
        </p:nvGraphicFramePr>
        <p:xfrm>
          <a:off x="3784821" y="182886"/>
          <a:ext cx="8142135" cy="6037397"/>
        </p:xfrm>
        <a:graphic>
          <a:graphicData uri="http://schemas.openxmlformats.org/drawingml/2006/table">
            <a:tbl>
              <a:tblPr>
                <a:tableStyleId>{5C22544A-7EE6-4342-B048-85BDC9FD1C3A}</a:tableStyleId>
              </a:tblPr>
              <a:tblGrid>
                <a:gridCol w="4874149">
                  <a:extLst>
                    <a:ext uri="{9D8B030D-6E8A-4147-A177-3AD203B41FA5}">
                      <a16:colId xmlns:a16="http://schemas.microsoft.com/office/drawing/2014/main" val="744221612"/>
                    </a:ext>
                  </a:extLst>
                </a:gridCol>
                <a:gridCol w="1661823">
                  <a:extLst>
                    <a:ext uri="{9D8B030D-6E8A-4147-A177-3AD203B41FA5}">
                      <a16:colId xmlns:a16="http://schemas.microsoft.com/office/drawing/2014/main" val="3874033873"/>
                    </a:ext>
                  </a:extLst>
                </a:gridCol>
                <a:gridCol w="1606163">
                  <a:extLst>
                    <a:ext uri="{9D8B030D-6E8A-4147-A177-3AD203B41FA5}">
                      <a16:colId xmlns:a16="http://schemas.microsoft.com/office/drawing/2014/main" val="718591252"/>
                    </a:ext>
                  </a:extLst>
                </a:gridCol>
              </a:tblGrid>
              <a:tr h="401493">
                <a:tc>
                  <a:txBody>
                    <a:bodyPr/>
                    <a:lstStyle/>
                    <a:p>
                      <a:pPr algn="l" fontAlgn="b"/>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a:solidFill>
                            <a:sysClr val="windowText" lastClr="000000"/>
                          </a:solidFill>
                          <a:effectLst/>
                        </a:rPr>
                        <a:t>2020</a:t>
                      </a:r>
                      <a:endParaRPr lang="en-US" sz="2600" b="1" i="0" u="none" strike="noStrike">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a:solidFill>
                            <a:sysClr val="windowText" lastClr="000000"/>
                          </a:solidFill>
                          <a:effectLst/>
                        </a:rPr>
                        <a:t>2021</a:t>
                      </a:r>
                      <a:endParaRPr lang="en-US" sz="2600" b="1" i="0" u="none" strike="noStrike">
                        <a:solidFill>
                          <a:sysClr val="windowText" lastClr="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3403149726"/>
                  </a:ext>
                </a:extLst>
              </a:tr>
              <a:tr h="401493">
                <a:tc>
                  <a:txBody>
                    <a:bodyPr/>
                    <a:lstStyle/>
                    <a:p>
                      <a:pPr algn="l" fontAlgn="b"/>
                      <a:r>
                        <a:rPr lang="en-US" sz="2600" u="none" strike="noStrike" dirty="0">
                          <a:solidFill>
                            <a:sysClr val="windowText" lastClr="000000"/>
                          </a:solidFill>
                          <a:effectLst/>
                        </a:rPr>
                        <a:t>Autism</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a:solidFill>
                            <a:sysClr val="windowText" lastClr="000000"/>
                          </a:solidFill>
                          <a:effectLst/>
                        </a:rPr>
                        <a:t>7,760</a:t>
                      </a:r>
                      <a:endParaRPr lang="en-US" sz="2600" b="0" i="0" u="none" strike="noStrike">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7,972</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solidFill>
                      <a:schemeClr val="accent2">
                        <a:lumMod val="40000"/>
                        <a:lumOff val="60000"/>
                      </a:schemeClr>
                    </a:solidFill>
                  </a:tcPr>
                </a:tc>
                <a:extLst>
                  <a:ext uri="{0D108BD9-81ED-4DB2-BD59-A6C34878D82A}">
                    <a16:rowId xmlns:a16="http://schemas.microsoft.com/office/drawing/2014/main" val="2372163392"/>
                  </a:ext>
                </a:extLst>
              </a:tr>
              <a:tr h="401493">
                <a:tc>
                  <a:txBody>
                    <a:bodyPr/>
                    <a:lstStyle/>
                    <a:p>
                      <a:pPr algn="l" fontAlgn="b"/>
                      <a:r>
                        <a:rPr lang="en-US" sz="2600" u="none" strike="noStrike" dirty="0">
                          <a:solidFill>
                            <a:sysClr val="windowText" lastClr="000000"/>
                          </a:solidFill>
                          <a:effectLst/>
                        </a:rPr>
                        <a:t>Deaf-Blindness</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23</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25</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solidFill>
                      <a:schemeClr val="accent2">
                        <a:lumMod val="40000"/>
                        <a:lumOff val="60000"/>
                      </a:schemeClr>
                    </a:solidFill>
                  </a:tcPr>
                </a:tc>
                <a:extLst>
                  <a:ext uri="{0D108BD9-81ED-4DB2-BD59-A6C34878D82A}">
                    <a16:rowId xmlns:a16="http://schemas.microsoft.com/office/drawing/2014/main" val="677431536"/>
                  </a:ext>
                </a:extLst>
              </a:tr>
              <a:tr h="401493">
                <a:tc>
                  <a:txBody>
                    <a:bodyPr/>
                    <a:lstStyle/>
                    <a:p>
                      <a:pPr algn="l" fontAlgn="b"/>
                      <a:r>
                        <a:rPr lang="en-US" sz="2600" u="none" strike="noStrike" dirty="0">
                          <a:solidFill>
                            <a:sysClr val="windowText" lastClr="000000"/>
                          </a:solidFill>
                          <a:effectLst/>
                        </a:rPr>
                        <a:t>Developmental Delays</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21,837</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21,550</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solidFill>
                      <a:srgbClr val="FFFF00"/>
                    </a:solidFill>
                  </a:tcPr>
                </a:tc>
                <a:extLst>
                  <a:ext uri="{0D108BD9-81ED-4DB2-BD59-A6C34878D82A}">
                    <a16:rowId xmlns:a16="http://schemas.microsoft.com/office/drawing/2014/main" val="3193265577"/>
                  </a:ext>
                </a:extLst>
              </a:tr>
              <a:tr h="401493">
                <a:tc>
                  <a:txBody>
                    <a:bodyPr/>
                    <a:lstStyle/>
                    <a:p>
                      <a:pPr algn="l" fontAlgn="b"/>
                      <a:r>
                        <a:rPr lang="en-US" sz="2600" u="none" strike="noStrike" dirty="0">
                          <a:solidFill>
                            <a:sysClr val="windowText" lastClr="000000"/>
                          </a:solidFill>
                          <a:effectLst/>
                        </a:rPr>
                        <a:t>Emotional Disturbance</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4,071</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3,880</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solidFill>
                      <a:srgbClr val="FFFF00"/>
                    </a:solidFill>
                  </a:tcPr>
                </a:tc>
                <a:extLst>
                  <a:ext uri="{0D108BD9-81ED-4DB2-BD59-A6C34878D82A}">
                    <a16:rowId xmlns:a16="http://schemas.microsoft.com/office/drawing/2014/main" val="3122890155"/>
                  </a:ext>
                </a:extLst>
              </a:tr>
              <a:tr h="401493">
                <a:tc>
                  <a:txBody>
                    <a:bodyPr/>
                    <a:lstStyle/>
                    <a:p>
                      <a:pPr algn="l" fontAlgn="b"/>
                      <a:r>
                        <a:rPr lang="en-US" sz="2600" u="none" strike="noStrike" dirty="0">
                          <a:solidFill>
                            <a:sysClr val="windowText" lastClr="000000"/>
                          </a:solidFill>
                          <a:effectLst/>
                        </a:rPr>
                        <a:t>Hearing Impairment</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1,536</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1,538</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solidFill>
                      <a:schemeClr val="accent2">
                        <a:lumMod val="40000"/>
                        <a:lumOff val="60000"/>
                      </a:schemeClr>
                    </a:solidFill>
                  </a:tcPr>
                </a:tc>
                <a:extLst>
                  <a:ext uri="{0D108BD9-81ED-4DB2-BD59-A6C34878D82A}">
                    <a16:rowId xmlns:a16="http://schemas.microsoft.com/office/drawing/2014/main" val="3587592968"/>
                  </a:ext>
                </a:extLst>
              </a:tr>
              <a:tr h="401493">
                <a:tc>
                  <a:txBody>
                    <a:bodyPr/>
                    <a:lstStyle/>
                    <a:p>
                      <a:pPr algn="l" fontAlgn="b"/>
                      <a:r>
                        <a:rPr lang="en-US" sz="2600" u="none" strike="noStrike">
                          <a:solidFill>
                            <a:sysClr val="windowText" lastClr="000000"/>
                          </a:solidFill>
                          <a:effectLst/>
                        </a:rPr>
                        <a:t>Intellectual Disabilities</a:t>
                      </a:r>
                      <a:endParaRPr lang="en-US" sz="2600" b="0" i="0" u="none" strike="noStrike">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6,613</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6,325</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solidFill>
                      <a:srgbClr val="FFFF00"/>
                    </a:solidFill>
                  </a:tcPr>
                </a:tc>
                <a:extLst>
                  <a:ext uri="{0D108BD9-81ED-4DB2-BD59-A6C34878D82A}">
                    <a16:rowId xmlns:a16="http://schemas.microsoft.com/office/drawing/2014/main" val="2084561517"/>
                  </a:ext>
                </a:extLst>
              </a:tr>
              <a:tr h="401493">
                <a:tc>
                  <a:txBody>
                    <a:bodyPr/>
                    <a:lstStyle/>
                    <a:p>
                      <a:pPr algn="l" fontAlgn="b"/>
                      <a:r>
                        <a:rPr lang="en-US" sz="2600" u="none" strike="noStrike">
                          <a:solidFill>
                            <a:sysClr val="windowText" lastClr="000000"/>
                          </a:solidFill>
                          <a:effectLst/>
                        </a:rPr>
                        <a:t>Multiple Disabilities</a:t>
                      </a:r>
                      <a:endParaRPr lang="en-US" sz="2600" b="0" i="0" u="none" strike="noStrike">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1,723</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1,680</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solidFill>
                      <a:srgbClr val="FFFF00"/>
                    </a:solidFill>
                  </a:tcPr>
                </a:tc>
                <a:extLst>
                  <a:ext uri="{0D108BD9-81ED-4DB2-BD59-A6C34878D82A}">
                    <a16:rowId xmlns:a16="http://schemas.microsoft.com/office/drawing/2014/main" val="1463462332"/>
                  </a:ext>
                </a:extLst>
              </a:tr>
              <a:tr h="401493">
                <a:tc>
                  <a:txBody>
                    <a:bodyPr/>
                    <a:lstStyle/>
                    <a:p>
                      <a:pPr algn="l" fontAlgn="b"/>
                      <a:r>
                        <a:rPr lang="en-US" sz="2600" u="none" strike="noStrike">
                          <a:solidFill>
                            <a:sysClr val="windowText" lastClr="000000"/>
                          </a:solidFill>
                          <a:effectLst/>
                        </a:rPr>
                        <a:t>Orthopedic Impairments</a:t>
                      </a:r>
                      <a:endParaRPr lang="en-US" sz="2600" b="0" i="0" u="none" strike="noStrike">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366</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368</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solidFill>
                      <a:schemeClr val="accent2">
                        <a:lumMod val="40000"/>
                        <a:lumOff val="60000"/>
                      </a:schemeClr>
                    </a:solidFill>
                  </a:tcPr>
                </a:tc>
                <a:extLst>
                  <a:ext uri="{0D108BD9-81ED-4DB2-BD59-A6C34878D82A}">
                    <a16:rowId xmlns:a16="http://schemas.microsoft.com/office/drawing/2014/main" val="575255241"/>
                  </a:ext>
                </a:extLst>
              </a:tr>
              <a:tr h="401493">
                <a:tc>
                  <a:txBody>
                    <a:bodyPr/>
                    <a:lstStyle/>
                    <a:p>
                      <a:pPr algn="l" fontAlgn="b"/>
                      <a:r>
                        <a:rPr lang="en-US" sz="2600" u="none" strike="noStrike">
                          <a:solidFill>
                            <a:sysClr val="windowText" lastClr="000000"/>
                          </a:solidFill>
                          <a:effectLst/>
                        </a:rPr>
                        <a:t>Other Health Impairments</a:t>
                      </a:r>
                      <a:endParaRPr lang="en-US" sz="2600" b="0" i="0" u="none" strike="noStrike">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19,383</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19,584</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solidFill>
                      <a:schemeClr val="accent2">
                        <a:lumMod val="40000"/>
                        <a:lumOff val="60000"/>
                      </a:schemeClr>
                    </a:solidFill>
                  </a:tcPr>
                </a:tc>
                <a:extLst>
                  <a:ext uri="{0D108BD9-81ED-4DB2-BD59-A6C34878D82A}">
                    <a16:rowId xmlns:a16="http://schemas.microsoft.com/office/drawing/2014/main" val="1855013645"/>
                  </a:ext>
                </a:extLst>
              </a:tr>
              <a:tr h="401493">
                <a:tc>
                  <a:txBody>
                    <a:bodyPr/>
                    <a:lstStyle/>
                    <a:p>
                      <a:pPr algn="l" fontAlgn="b"/>
                      <a:r>
                        <a:rPr lang="en-US" sz="2600" u="none" strike="noStrike">
                          <a:solidFill>
                            <a:sysClr val="windowText" lastClr="000000"/>
                          </a:solidFill>
                          <a:effectLst/>
                        </a:rPr>
                        <a:t>Specific Learning Disabilities</a:t>
                      </a:r>
                      <a:endParaRPr lang="en-US" sz="2600" b="0" i="0" u="none" strike="noStrike">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38,491</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37,498</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solidFill>
                      <a:srgbClr val="FFFF00"/>
                    </a:solidFill>
                  </a:tcPr>
                </a:tc>
                <a:extLst>
                  <a:ext uri="{0D108BD9-81ED-4DB2-BD59-A6C34878D82A}">
                    <a16:rowId xmlns:a16="http://schemas.microsoft.com/office/drawing/2014/main" val="2757961694"/>
                  </a:ext>
                </a:extLst>
              </a:tr>
              <a:tr h="416495">
                <a:tc>
                  <a:txBody>
                    <a:bodyPr/>
                    <a:lstStyle/>
                    <a:p>
                      <a:pPr algn="l" fontAlgn="b"/>
                      <a:r>
                        <a:rPr lang="en-US" sz="2600" u="none" strike="noStrike">
                          <a:solidFill>
                            <a:sysClr val="windowText" lastClr="000000"/>
                          </a:solidFill>
                          <a:effectLst/>
                        </a:rPr>
                        <a:t>Speech or Language Impairment</a:t>
                      </a:r>
                      <a:endParaRPr lang="en-US" sz="2600" b="0" i="0" u="none" strike="noStrike">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a:solidFill>
                            <a:sysClr val="windowText" lastClr="000000"/>
                          </a:solidFill>
                          <a:effectLst/>
                        </a:rPr>
                        <a:t>14,131</a:t>
                      </a:r>
                      <a:endParaRPr lang="en-US" sz="2600" b="0" i="0" u="none" strike="noStrike">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13,855</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solidFill>
                      <a:srgbClr val="FFFF00"/>
                    </a:solidFill>
                  </a:tcPr>
                </a:tc>
                <a:extLst>
                  <a:ext uri="{0D108BD9-81ED-4DB2-BD59-A6C34878D82A}">
                    <a16:rowId xmlns:a16="http://schemas.microsoft.com/office/drawing/2014/main" val="2738187236"/>
                  </a:ext>
                </a:extLst>
              </a:tr>
              <a:tr h="401493">
                <a:tc>
                  <a:txBody>
                    <a:bodyPr/>
                    <a:lstStyle/>
                    <a:p>
                      <a:pPr algn="l" fontAlgn="b"/>
                      <a:r>
                        <a:rPr lang="en-US" sz="2600" u="none" strike="noStrike">
                          <a:solidFill>
                            <a:sysClr val="windowText" lastClr="000000"/>
                          </a:solidFill>
                          <a:effectLst/>
                        </a:rPr>
                        <a:t>Traumatic Brain Injury</a:t>
                      </a:r>
                      <a:endParaRPr lang="en-US" sz="2600" b="0" i="0" u="none" strike="noStrike">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a:solidFill>
                            <a:sysClr val="windowText" lastClr="000000"/>
                          </a:solidFill>
                          <a:effectLst/>
                        </a:rPr>
                        <a:t>244</a:t>
                      </a:r>
                      <a:endParaRPr lang="en-US" sz="2600" b="0" i="0" u="none" strike="noStrike">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240</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solidFill>
                      <a:srgbClr val="FFFF00"/>
                    </a:solidFill>
                  </a:tcPr>
                </a:tc>
                <a:extLst>
                  <a:ext uri="{0D108BD9-81ED-4DB2-BD59-A6C34878D82A}">
                    <a16:rowId xmlns:a16="http://schemas.microsoft.com/office/drawing/2014/main" val="177424900"/>
                  </a:ext>
                </a:extLst>
              </a:tr>
              <a:tr h="401493">
                <a:tc>
                  <a:txBody>
                    <a:bodyPr/>
                    <a:lstStyle/>
                    <a:p>
                      <a:pPr algn="l" fontAlgn="b"/>
                      <a:r>
                        <a:rPr lang="en-US" sz="2600" u="none" strike="noStrike">
                          <a:solidFill>
                            <a:sysClr val="windowText" lastClr="000000"/>
                          </a:solidFill>
                          <a:effectLst/>
                        </a:rPr>
                        <a:t>Visual Impairment</a:t>
                      </a:r>
                      <a:endParaRPr lang="en-US" sz="2600" b="0" i="0" u="none" strike="noStrike">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a:solidFill>
                            <a:sysClr val="windowText" lastClr="000000"/>
                          </a:solidFill>
                          <a:effectLst/>
                        </a:rPr>
                        <a:t>701</a:t>
                      </a:r>
                      <a:endParaRPr lang="en-US" sz="2600" b="0" i="0" u="none" strike="noStrike">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700</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solidFill>
                      <a:srgbClr val="FFFF00"/>
                    </a:solidFill>
                  </a:tcPr>
                </a:tc>
                <a:extLst>
                  <a:ext uri="{0D108BD9-81ED-4DB2-BD59-A6C34878D82A}">
                    <a16:rowId xmlns:a16="http://schemas.microsoft.com/office/drawing/2014/main" val="3113404143"/>
                  </a:ext>
                </a:extLst>
              </a:tr>
              <a:tr h="401493">
                <a:tc>
                  <a:txBody>
                    <a:bodyPr/>
                    <a:lstStyle/>
                    <a:p>
                      <a:pPr algn="l" fontAlgn="b"/>
                      <a:r>
                        <a:rPr lang="en-US" sz="2600" b="0" i="0" u="none" strike="noStrike" dirty="0" smtClean="0">
                          <a:solidFill>
                            <a:sysClr val="windowText" lastClr="000000"/>
                          </a:solidFill>
                          <a:effectLst/>
                          <a:latin typeface="Calibri" panose="020F0502020204030204" pitchFamily="34" charset="0"/>
                        </a:rPr>
                        <a:t>TOTAL</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a:solidFill>
                            <a:sysClr val="windowText" lastClr="000000"/>
                          </a:solidFill>
                          <a:effectLst/>
                        </a:rPr>
                        <a:t>116879</a:t>
                      </a:r>
                      <a:endParaRPr lang="en-US" sz="2600" b="0" i="0" u="none" strike="noStrike">
                        <a:solidFill>
                          <a:sysClr val="windowText" lastClr="000000"/>
                        </a:solidFill>
                        <a:effectLst/>
                        <a:latin typeface="Calibri" panose="020F0502020204030204" pitchFamily="34" charset="0"/>
                      </a:endParaRPr>
                    </a:p>
                  </a:txBody>
                  <a:tcPr marL="4763" marR="4763" marT="4763" marB="0" anchor="b"/>
                </a:tc>
                <a:tc>
                  <a:txBody>
                    <a:bodyPr/>
                    <a:lstStyle/>
                    <a:p>
                      <a:pPr algn="r" fontAlgn="b"/>
                      <a:r>
                        <a:rPr lang="en-US" sz="2600" u="none" strike="noStrike" dirty="0">
                          <a:solidFill>
                            <a:sysClr val="windowText" lastClr="000000"/>
                          </a:solidFill>
                          <a:effectLst/>
                        </a:rPr>
                        <a:t>115215</a:t>
                      </a:r>
                      <a:endParaRPr lang="en-US" sz="2600" b="0" i="0" u="none" strike="noStrike" dirty="0">
                        <a:solidFill>
                          <a:sysClr val="windowText" lastClr="000000"/>
                        </a:solidFill>
                        <a:effectLst/>
                        <a:latin typeface="Calibri" panose="020F0502020204030204" pitchFamily="34" charset="0"/>
                      </a:endParaRPr>
                    </a:p>
                  </a:txBody>
                  <a:tcPr marL="4763" marR="4763" marT="4763" marB="0" anchor="b"/>
                </a:tc>
                <a:extLst>
                  <a:ext uri="{0D108BD9-81ED-4DB2-BD59-A6C34878D82A}">
                    <a16:rowId xmlns:a16="http://schemas.microsoft.com/office/drawing/2014/main" val="3361501145"/>
                  </a:ext>
                </a:extLst>
              </a:tr>
            </a:tbl>
          </a:graphicData>
        </a:graphic>
      </p:graphicFrame>
      <p:sp>
        <p:nvSpPr>
          <p:cNvPr id="4" name="Footer Placeholder 3"/>
          <p:cNvSpPr>
            <a:spLocks noGrp="1"/>
          </p:cNvSpPr>
          <p:nvPr>
            <p:ph type="ftr" sz="quarter" idx="11"/>
          </p:nvPr>
        </p:nvSpPr>
        <p:spPr/>
        <p:txBody>
          <a:bodyPr/>
          <a:lstStyle/>
          <a:p>
            <a:r>
              <a:rPr lang="en-US" smtClean="0"/>
              <a:t>Presentation Title</a:t>
            </a:r>
            <a:endParaRPr lang="en-US" dirty="0"/>
          </a:p>
        </p:txBody>
      </p:sp>
      <p:sp>
        <p:nvSpPr>
          <p:cNvPr id="5" name="Slide Number Placeholder 4"/>
          <p:cNvSpPr>
            <a:spLocks noGrp="1"/>
          </p:cNvSpPr>
          <p:nvPr>
            <p:ph type="sldNum" sz="quarter" idx="12"/>
          </p:nvPr>
        </p:nvSpPr>
        <p:spPr/>
        <p:txBody>
          <a:bodyPr/>
          <a:lstStyle/>
          <a:p>
            <a:fld id="{D5CA4161-6EC3-4748-B7F3-82EA64CE3DD4}" type="slidenum">
              <a:rPr lang="en-US" smtClean="0"/>
              <a:pPr/>
              <a:t>9</a:t>
            </a:fld>
            <a:endParaRPr lang="en-US" dirty="0"/>
          </a:p>
        </p:txBody>
      </p:sp>
      <p:sp>
        <p:nvSpPr>
          <p:cNvPr id="7" name="Title 1"/>
          <p:cNvSpPr>
            <a:spLocks noGrp="1"/>
          </p:cNvSpPr>
          <p:nvPr>
            <p:ph type="title"/>
          </p:nvPr>
        </p:nvSpPr>
        <p:spPr>
          <a:xfrm>
            <a:off x="294199" y="365125"/>
            <a:ext cx="11603603" cy="1325563"/>
          </a:xfrm>
        </p:spPr>
        <p:txBody>
          <a:bodyPr/>
          <a:lstStyle/>
          <a:p>
            <a:r>
              <a:rPr lang="en-US" dirty="0" smtClean="0"/>
              <a:t>Child Count </a:t>
            </a:r>
            <a:br>
              <a:rPr lang="en-US" dirty="0" smtClean="0"/>
            </a:br>
            <a:r>
              <a:rPr lang="en-US" dirty="0" smtClean="0"/>
              <a:t>– 2</a:t>
            </a:r>
            <a:endParaRPr lang="en-US" dirty="0"/>
          </a:p>
        </p:txBody>
      </p:sp>
    </p:spTree>
    <p:extLst>
      <p:ext uri="{BB962C8B-B14F-4D97-AF65-F5344CB8AC3E}">
        <p14:creationId xmlns:p14="http://schemas.microsoft.com/office/powerpoint/2010/main" val="3324838696"/>
      </p:ext>
    </p:extLst>
  </p:cSld>
  <p:clrMapOvr>
    <a:masterClrMapping/>
  </p:clrMapOvr>
</p:sld>
</file>

<file path=ppt/theme/theme1.xml><?xml version="1.0" encoding="utf-8"?>
<a:theme xmlns:a="http://schemas.openxmlformats.org/drawingml/2006/main" name="Office Theme">
  <a:themeElements>
    <a:clrScheme name="Oklahoma Education">
      <a:dk1>
        <a:srgbClr val="187BC0"/>
      </a:dk1>
      <a:lt1>
        <a:srgbClr val="FFFFFF"/>
      </a:lt1>
      <a:dk2>
        <a:srgbClr val="000000"/>
      </a:dk2>
      <a:lt2>
        <a:srgbClr val="E7E6E6"/>
      </a:lt2>
      <a:accent1>
        <a:srgbClr val="187BC0"/>
      </a:accent1>
      <a:accent2>
        <a:srgbClr val="326820"/>
      </a:accent2>
      <a:accent3>
        <a:srgbClr val="D15420"/>
      </a:accent3>
      <a:accent4>
        <a:srgbClr val="DE9027"/>
      </a:accent4>
      <a:accent5>
        <a:srgbClr val="004E9A"/>
      </a:accent5>
      <a:accent6>
        <a:srgbClr val="787878"/>
      </a:accent6>
      <a:hlink>
        <a:srgbClr val="0066A6"/>
      </a:hlink>
      <a:folHlink>
        <a:srgbClr val="1CA6D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4F2CE7379297D458A5AD411F3372CCC" ma:contentTypeVersion="15" ma:contentTypeDescription="Create a new document." ma:contentTypeScope="" ma:versionID="af9dd695d4bd43654e7910c924709beb">
  <xsd:schema xmlns:xsd="http://www.w3.org/2001/XMLSchema" xmlns:xs="http://www.w3.org/2001/XMLSchema" xmlns:p="http://schemas.microsoft.com/office/2006/metadata/properties" xmlns:ns1="http://schemas.microsoft.com/sharepoint/v3" xmlns:ns3="4fdacb89-5254-4a1e-a620-8761609a9dc0" xmlns:ns4="c1ac1c4b-2739-4454-9d29-faf2d880da4d" targetNamespace="http://schemas.microsoft.com/office/2006/metadata/properties" ma:root="true" ma:fieldsID="ddb518d1441f08a5574917444ea91f7f" ns1:_="" ns3:_="" ns4:_="">
    <xsd:import namespace="http://schemas.microsoft.com/sharepoint/v3"/>
    <xsd:import namespace="4fdacb89-5254-4a1e-a620-8761609a9dc0"/>
    <xsd:import namespace="c1ac1c4b-2739-4454-9d29-faf2d880da4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1:_ip_UnifiedCompliancePolicyProperties" minOccurs="0"/>
                <xsd:element ref="ns1:_ip_UnifiedCompliancePolicyUIAc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fdacb89-5254-4a1e-a620-8761609a9d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1ac1c4b-2739-4454-9d29-faf2d880da4d"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A3F46C-AC89-4C25-BF43-A48BFC5C96F1}">
  <ds:schemaRefs>
    <ds:schemaRef ds:uri="http://schemas.microsoft.com/sharepoint/v3/contenttype/forms"/>
  </ds:schemaRefs>
</ds:datastoreItem>
</file>

<file path=customXml/itemProps2.xml><?xml version="1.0" encoding="utf-8"?>
<ds:datastoreItem xmlns:ds="http://schemas.openxmlformats.org/officeDocument/2006/customXml" ds:itemID="{EF90434B-CBE5-4AE1-BB9A-78471F5B267E}">
  <ds:schemaRefs>
    <ds:schemaRef ds:uri="http://purl.org/dc/elements/1.1/"/>
    <ds:schemaRef ds:uri="http://schemas.microsoft.com/office/2006/metadata/properties"/>
    <ds:schemaRef ds:uri="4fdacb89-5254-4a1e-a620-8761609a9dc0"/>
    <ds:schemaRef ds:uri="http://purl.org/dc/terms/"/>
    <ds:schemaRef ds:uri="http://schemas.microsoft.com/sharepoint/v3"/>
    <ds:schemaRef ds:uri="http://schemas.microsoft.com/office/2006/documentManagement/types"/>
    <ds:schemaRef ds:uri="c1ac1c4b-2739-4454-9d29-faf2d880da4d"/>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60E04D1C-D348-458A-A790-29BEAE6ACA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fdacb89-5254-4a1e-a620-8761609a9dc0"/>
    <ds:schemaRef ds:uri="c1ac1c4b-2739-4454-9d29-faf2d880da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4217</TotalTime>
  <Words>2274</Words>
  <Application>Microsoft Office PowerPoint</Application>
  <PresentationFormat>Widescreen</PresentationFormat>
  <Paragraphs>489</Paragraphs>
  <Slides>43</Slides>
  <Notes>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48" baseType="lpstr">
      <vt:lpstr>Arial</vt:lpstr>
      <vt:lpstr>Calibri</vt:lpstr>
      <vt:lpstr>Times New Roman</vt:lpstr>
      <vt:lpstr>Office Theme</vt:lpstr>
      <vt:lpstr>Document</vt:lpstr>
      <vt:lpstr>IDEA Part B State Advisory Panel</vt:lpstr>
      <vt:lpstr>AGENDA</vt:lpstr>
      <vt:lpstr>Welcome and Introduction</vt:lpstr>
      <vt:lpstr>Panel Priorities for  2020-2021   </vt:lpstr>
      <vt:lpstr>Panel Priorities</vt:lpstr>
      <vt:lpstr>State of Special Education</vt:lpstr>
      <vt:lpstr>Topics</vt:lpstr>
      <vt:lpstr>Child Count  – 1 </vt:lpstr>
      <vt:lpstr>Child Count  – 2</vt:lpstr>
      <vt:lpstr>Child Count – 3 </vt:lpstr>
      <vt:lpstr>Determinations - 1</vt:lpstr>
      <vt:lpstr>Determinations - 2</vt:lpstr>
      <vt:lpstr>Determinations -3</vt:lpstr>
      <vt:lpstr>Monitoring for Compliance and Results - 1</vt:lpstr>
      <vt:lpstr>PowerPoint Presentation</vt:lpstr>
      <vt:lpstr>Monitoring for Compliance and Results - 2</vt:lpstr>
      <vt:lpstr>State Systemic Improvement Plan (SSIP)</vt:lpstr>
      <vt:lpstr>SSIP SIMR and Population</vt:lpstr>
      <vt:lpstr>SSIP: Infrastructure Improvement</vt:lpstr>
      <vt:lpstr>SSIP: OK ISF</vt:lpstr>
      <vt:lpstr>SSIP Stakeholder Survey Responses </vt:lpstr>
      <vt:lpstr>SSIP Stakeholder Survey Concerns </vt:lpstr>
      <vt:lpstr>Deaf Education Survey</vt:lpstr>
      <vt:lpstr>Alternate Assessment Waiver </vt:lpstr>
      <vt:lpstr>Oklahoma’s definition of “students with the most significant cognitive disabilities”</vt:lpstr>
      <vt:lpstr>State Definition of “students with the most significant cognitive disabilities” 34 CFR § 200.6(d)(1) </vt:lpstr>
      <vt:lpstr>Priority 1  Virtual Learning  </vt:lpstr>
      <vt:lpstr>Virtual Learning</vt:lpstr>
      <vt:lpstr>Fall 2020 Survey - 1</vt:lpstr>
      <vt:lpstr>Fall 2020 Survey - 2</vt:lpstr>
      <vt:lpstr>Successes</vt:lpstr>
      <vt:lpstr>Valuable Resources</vt:lpstr>
      <vt:lpstr>Parent Involvement</vt:lpstr>
      <vt:lpstr>Progress Monitoring</vt:lpstr>
      <vt:lpstr>Student Participation</vt:lpstr>
      <vt:lpstr>Curriculum</vt:lpstr>
      <vt:lpstr>Accommodations</vt:lpstr>
      <vt:lpstr>Teacher Collaboration</vt:lpstr>
      <vt:lpstr>Transition</vt:lpstr>
      <vt:lpstr>Remaining Struggles</vt:lpstr>
      <vt:lpstr>SWOT – 1 </vt:lpstr>
      <vt:lpstr>SWOT – 2 </vt:lpstr>
      <vt:lpstr>Wrapping 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Cory Ingram</dc:creator>
  <cp:lastModifiedBy>Abby Johnson</cp:lastModifiedBy>
  <cp:revision>119</cp:revision>
  <dcterms:created xsi:type="dcterms:W3CDTF">2020-03-05T01:01:19Z</dcterms:created>
  <dcterms:modified xsi:type="dcterms:W3CDTF">2020-12-03T19:01:40Z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0x010100E4F2CE7379297D458A5AD411F3372CCC</vt:lpwstr>
  </property>
</Properties>
</file>