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9"/>
  </p:notesMasterIdLst>
  <p:sldIdLst>
    <p:sldId id="261" r:id="rId5"/>
    <p:sldId id="258" r:id="rId6"/>
    <p:sldId id="330" r:id="rId7"/>
    <p:sldId id="318" r:id="rId8"/>
    <p:sldId id="315" r:id="rId9"/>
    <p:sldId id="316" r:id="rId10"/>
    <p:sldId id="280" r:id="rId11"/>
    <p:sldId id="287" r:id="rId12"/>
    <p:sldId id="292" r:id="rId13"/>
    <p:sldId id="317" r:id="rId14"/>
    <p:sldId id="288" r:id="rId15"/>
    <p:sldId id="289" r:id="rId16"/>
    <p:sldId id="313" r:id="rId17"/>
    <p:sldId id="329" r:id="rId18"/>
    <p:sldId id="319" r:id="rId19"/>
    <p:sldId id="320" r:id="rId20"/>
    <p:sldId id="325" r:id="rId21"/>
    <p:sldId id="326" r:id="rId22"/>
    <p:sldId id="327" r:id="rId23"/>
    <p:sldId id="328" r:id="rId24"/>
    <p:sldId id="321" r:id="rId25"/>
    <p:sldId id="322" r:id="rId26"/>
    <p:sldId id="323" r:id="rId27"/>
    <p:sldId id="32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5420"/>
    <a:srgbClr val="464646"/>
    <a:srgbClr val="787878"/>
    <a:srgbClr val="004E9A"/>
    <a:srgbClr val="187BC0"/>
    <a:srgbClr val="A96728"/>
    <a:srgbClr val="DE9027"/>
    <a:srgbClr val="914115"/>
    <a:srgbClr val="326820"/>
    <a:srgbClr val="669B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24" autoAdjust="0"/>
    <p:restoredTop sz="96327"/>
  </p:normalViewPr>
  <p:slideViewPr>
    <p:cSldViewPr snapToGrid="0" snapToObjects="1">
      <p:cViewPr varScale="1">
        <p:scale>
          <a:sx n="115" d="100"/>
          <a:sy n="115" d="100"/>
        </p:scale>
        <p:origin x="66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A3698B-7DD6-C74D-BB93-757F14B7B698}" type="datetimeFigureOut">
              <a:rPr lang="en-US" smtClean="0"/>
              <a:t>4/1/2020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1936F9-C00C-D84D-AB08-223138E554E6}" type="slidenum">
              <a:rPr lang="en-US" smtClean="0"/>
              <a:t>‹#›</a:t>
            </a:fld>
            <a:endParaRPr lang="en-US"/>
          </a:p>
        </p:txBody>
      </p:sp>
    </p:spTree>
    <p:extLst>
      <p:ext uri="{BB962C8B-B14F-4D97-AF65-F5344CB8AC3E}">
        <p14:creationId xmlns:p14="http://schemas.microsoft.com/office/powerpoint/2010/main" val="2942977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359EE-294F-5142-B179-A780F91CEAEC}"/>
              </a:ext>
            </a:extLst>
          </p:cNvPr>
          <p:cNvSpPr>
            <a:spLocks noGrp="1"/>
          </p:cNvSpPr>
          <p:nvPr>
            <p:ph type="ctrTitle"/>
          </p:nvPr>
        </p:nvSpPr>
        <p:spPr>
          <a:xfrm>
            <a:off x="371061" y="1122363"/>
            <a:ext cx="5615404" cy="2387600"/>
          </a:xfrm>
        </p:spPr>
        <p:txBody>
          <a:bodyPr anchor="b">
            <a:normAutofit/>
          </a:bodyPr>
          <a:lstStyle>
            <a:lvl1pPr algn="l">
              <a:defRPr sz="480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C1A0FF55-98F7-B84C-8122-C80CA3CB706D}"/>
              </a:ext>
            </a:extLst>
          </p:cNvPr>
          <p:cNvSpPr>
            <a:spLocks noGrp="1"/>
          </p:cNvSpPr>
          <p:nvPr>
            <p:ph type="subTitle" idx="1"/>
          </p:nvPr>
        </p:nvSpPr>
        <p:spPr>
          <a:xfrm>
            <a:off x="371061" y="3602038"/>
            <a:ext cx="5615404" cy="1030288"/>
          </a:xfrm>
        </p:spPr>
        <p:txBody>
          <a:bodyPr/>
          <a:lstStyle>
            <a:lvl1pPr marL="0" indent="0" algn="l">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descr="A close up of Oklahoma logo">
            <a:extLst>
              <a:ext uri="{FF2B5EF4-FFF2-40B4-BE49-F238E27FC236}">
                <a16:creationId xmlns:a16="http://schemas.microsoft.com/office/drawing/2014/main" id="{6E62C43A-E14D-3743-8E01-DD920738F73F}"/>
              </a:ext>
            </a:extLst>
          </p:cNvPr>
          <p:cNvPicPr>
            <a:picLocks noChangeAspect="1"/>
          </p:cNvPicPr>
          <p:nvPr userDrawn="1"/>
        </p:nvPicPr>
        <p:blipFill rotWithShape="1">
          <a:blip r:embed="rId2"/>
          <a:srcRect t="14013" r="15473"/>
          <a:stretch/>
        </p:blipFill>
        <p:spPr>
          <a:xfrm>
            <a:off x="5986465" y="-1"/>
            <a:ext cx="6205535" cy="6312796"/>
          </a:xfrm>
          <a:prstGeom prst="rect">
            <a:avLst/>
          </a:prstGeom>
        </p:spPr>
      </p:pic>
      <p:pic>
        <p:nvPicPr>
          <p:cNvPr id="9" name="Graphic 8" descr="Oklahoma Education Logo">
            <a:extLst>
              <a:ext uri="{FF2B5EF4-FFF2-40B4-BE49-F238E27FC236}">
                <a16:creationId xmlns:a16="http://schemas.microsoft.com/office/drawing/2014/main" id="{20708623-E9FD-E347-AF22-4E9CEE4F2534}"/>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371061" y="5335408"/>
            <a:ext cx="3048000" cy="977387"/>
          </a:xfrm>
          <a:prstGeom prst="rect">
            <a:avLst/>
          </a:prstGeom>
        </p:spPr>
      </p:pic>
    </p:spTree>
    <p:extLst>
      <p:ext uri="{BB962C8B-B14F-4D97-AF65-F5344CB8AC3E}">
        <p14:creationId xmlns:p14="http://schemas.microsoft.com/office/powerpoint/2010/main" val="309203957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AAE73-E9A5-6144-8995-5F50699A2C38}"/>
              </a:ext>
            </a:extLst>
          </p:cNvPr>
          <p:cNvSpPr>
            <a:spLocks noGrp="1"/>
          </p:cNvSpPr>
          <p:nvPr>
            <p:ph type="title"/>
          </p:nvPr>
        </p:nvSpPr>
        <p:spPr>
          <a:xfrm>
            <a:off x="294199" y="365125"/>
            <a:ext cx="11603603"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1F1C73F-2FB0-A047-9EC7-4381D77F696E}"/>
              </a:ext>
            </a:extLst>
          </p:cNvPr>
          <p:cNvSpPr>
            <a:spLocks noGrp="1"/>
          </p:cNvSpPr>
          <p:nvPr>
            <p:ph idx="1"/>
          </p:nvPr>
        </p:nvSpPr>
        <p:spPr>
          <a:xfrm>
            <a:off x="294199" y="1825625"/>
            <a:ext cx="11603603" cy="4351338"/>
          </a:xfrm>
        </p:spPr>
        <p:txBody>
          <a:bodyPr/>
          <a:lstStyle>
            <a:lvl1pPr>
              <a:lnSpc>
                <a:spcPct val="100000"/>
              </a:lnSpc>
              <a:spcBef>
                <a:spcPts val="1200"/>
              </a:spcBef>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a:extLst>
              <a:ext uri="{FF2B5EF4-FFF2-40B4-BE49-F238E27FC236}">
                <a16:creationId xmlns:a16="http://schemas.microsoft.com/office/drawing/2014/main" id="{474ACF32-9165-4B72-B309-AD8AA47D10A7}"/>
              </a:ext>
            </a:extLst>
          </p:cNvPr>
          <p:cNvSpPr>
            <a:spLocks noGrp="1"/>
          </p:cNvSpPr>
          <p:nvPr>
            <p:ph type="ftr" sz="quarter" idx="11"/>
          </p:nvPr>
        </p:nvSpPr>
        <p:spPr>
          <a:xfrm>
            <a:off x="513829" y="6363318"/>
            <a:ext cx="5966098" cy="365125"/>
          </a:xfrm>
        </p:spPr>
        <p:txBody>
          <a:bodyPr/>
          <a:lstStyle/>
          <a:p>
            <a:r>
              <a:rPr lang="en-US"/>
              <a:t>Presentation Title</a:t>
            </a:r>
            <a:endParaRPr lang="en-US" dirty="0"/>
          </a:p>
        </p:txBody>
      </p:sp>
      <p:sp>
        <p:nvSpPr>
          <p:cNvPr id="11" name="Slide Number Placeholder 5">
            <a:extLst>
              <a:ext uri="{FF2B5EF4-FFF2-40B4-BE49-F238E27FC236}">
                <a16:creationId xmlns:a16="http://schemas.microsoft.com/office/drawing/2014/main" id="{EAB5E8BA-76CD-4F0F-96BA-FFCD273BFC6C}"/>
              </a:ext>
            </a:extLst>
          </p:cNvPr>
          <p:cNvSpPr>
            <a:spLocks noGrp="1"/>
          </p:cNvSpPr>
          <p:nvPr>
            <p:ph type="sldNum" sz="quarter" idx="12"/>
          </p:nvPr>
        </p:nvSpPr>
        <p:spPr>
          <a:xfrm>
            <a:off x="0" y="6363318"/>
            <a:ext cx="516468" cy="365125"/>
          </a:xfrm>
        </p:spPr>
        <p:txBody>
          <a:bodyPr/>
          <a:lstStyle>
            <a:lvl1pPr algn="r">
              <a:defRPr/>
            </a:lvl1pPr>
          </a:lstStyle>
          <a:p>
            <a:fld id="{D5CA4161-6EC3-4748-B7F3-82EA64CE3DD4}" type="slidenum">
              <a:rPr lang="en-US" smtClean="0"/>
              <a:pPr/>
              <a:t>‹#›</a:t>
            </a:fld>
            <a:endParaRPr lang="en-US" dirty="0"/>
          </a:p>
        </p:txBody>
      </p:sp>
      <p:pic>
        <p:nvPicPr>
          <p:cNvPr id="12" name="Graphic 11" descr="Oklahoma Education Logo">
            <a:extLst>
              <a:ext uri="{FF2B5EF4-FFF2-40B4-BE49-F238E27FC236}">
                <a16:creationId xmlns:a16="http://schemas.microsoft.com/office/drawing/2014/main" id="{7AFBE82D-605B-43E7-8FCD-D2EF97819501}"/>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471868" y="6246549"/>
            <a:ext cx="1502796" cy="481894"/>
          </a:xfrm>
          <a:prstGeom prst="rect">
            <a:avLst/>
          </a:prstGeom>
        </p:spPr>
      </p:pic>
      <p:cxnSp>
        <p:nvCxnSpPr>
          <p:cNvPr id="13" name="Straight Connector 12">
            <a:extLst>
              <a:ext uri="{FF2B5EF4-FFF2-40B4-BE49-F238E27FC236}">
                <a16:creationId xmlns:a16="http://schemas.microsoft.com/office/drawing/2014/main" id="{3A72ED25-FE48-43E6-BA16-3FF915DD87B4}"/>
              </a:ext>
              <a:ext uri="{C183D7F6-B498-43B3-948B-1728B52AA6E4}">
                <adec:decorative xmlns:adec="http://schemas.microsoft.com/office/drawing/2017/decorative" xmlns="" val="1"/>
              </a:ext>
            </a:extLst>
          </p:cNvPr>
          <p:cNvCxnSpPr/>
          <p:nvPr userDrawn="1"/>
        </p:nvCxnSpPr>
        <p:spPr>
          <a:xfrm>
            <a:off x="513829"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99767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2" name="Picture 11" descr="Oklahoma Logo">
            <a:extLst>
              <a:ext uri="{FF2B5EF4-FFF2-40B4-BE49-F238E27FC236}">
                <a16:creationId xmlns:a16="http://schemas.microsoft.com/office/drawing/2014/main" id="{CEA05FFF-2F84-014B-8BE0-C236ECFB6692}"/>
              </a:ext>
            </a:extLst>
          </p:cNvPr>
          <p:cNvPicPr>
            <a:picLocks noChangeAspect="1"/>
          </p:cNvPicPr>
          <p:nvPr userDrawn="1"/>
        </p:nvPicPr>
        <p:blipFill rotWithShape="1">
          <a:blip r:embed="rId2"/>
          <a:srcRect l="580" t="386" r="-1" b="33489"/>
          <a:stretch/>
        </p:blipFill>
        <p:spPr>
          <a:xfrm>
            <a:off x="0" y="0"/>
            <a:ext cx="12192000" cy="4566051"/>
          </a:xfrm>
          <a:prstGeom prst="rect">
            <a:avLst/>
          </a:prstGeom>
        </p:spPr>
      </p:pic>
      <p:sp>
        <p:nvSpPr>
          <p:cNvPr id="2" name="Title 1">
            <a:extLst>
              <a:ext uri="{FF2B5EF4-FFF2-40B4-BE49-F238E27FC236}">
                <a16:creationId xmlns:a16="http://schemas.microsoft.com/office/drawing/2014/main" id="{5E126BDF-470C-BA49-87CB-7C8359D2AB24}"/>
              </a:ext>
            </a:extLst>
          </p:cNvPr>
          <p:cNvSpPr>
            <a:spLocks noGrp="1"/>
          </p:cNvSpPr>
          <p:nvPr>
            <p:ph type="title"/>
          </p:nvPr>
        </p:nvSpPr>
        <p:spPr>
          <a:xfrm>
            <a:off x="367667" y="1709738"/>
            <a:ext cx="5478566" cy="2739495"/>
          </a:xfrm>
        </p:spPr>
        <p:txBody>
          <a:bodyPr anchor="b">
            <a:normAutofit/>
          </a:bodyPr>
          <a:lstStyle>
            <a:lvl1pPr>
              <a:defRPr sz="48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CE2C327D-A6C4-CE4D-A980-1C1A927AA779}"/>
              </a:ext>
            </a:extLst>
          </p:cNvPr>
          <p:cNvSpPr>
            <a:spLocks noGrp="1"/>
          </p:cNvSpPr>
          <p:nvPr>
            <p:ph type="body" idx="1"/>
          </p:nvPr>
        </p:nvSpPr>
        <p:spPr>
          <a:xfrm>
            <a:off x="367667" y="4677833"/>
            <a:ext cx="11456666" cy="1411817"/>
          </a:xfrm>
        </p:spPr>
        <p:txBody>
          <a:bodyPr/>
          <a:lstStyle>
            <a:lvl1pPr marL="0" indent="0">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Footer Placeholder 4">
            <a:extLst>
              <a:ext uri="{FF2B5EF4-FFF2-40B4-BE49-F238E27FC236}">
                <a16:creationId xmlns:a16="http://schemas.microsoft.com/office/drawing/2014/main" id="{F0B694CC-F55E-DB4E-AA6B-2DD94C0EE8A8}"/>
              </a:ext>
            </a:extLst>
          </p:cNvPr>
          <p:cNvSpPr>
            <a:spLocks noGrp="1"/>
          </p:cNvSpPr>
          <p:nvPr>
            <p:ph type="ftr" sz="quarter" idx="11"/>
          </p:nvPr>
        </p:nvSpPr>
        <p:spPr>
          <a:xfrm>
            <a:off x="513829" y="6363318"/>
            <a:ext cx="5966098" cy="365125"/>
          </a:xfrm>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50C9E302-7B52-EF4E-9107-29877E732AC4}"/>
              </a:ext>
            </a:extLst>
          </p:cNvPr>
          <p:cNvSpPr>
            <a:spLocks noGrp="1"/>
          </p:cNvSpPr>
          <p:nvPr>
            <p:ph type="sldNum" sz="quarter" idx="12"/>
          </p:nvPr>
        </p:nvSpPr>
        <p:spPr>
          <a:xfrm>
            <a:off x="0" y="6363318"/>
            <a:ext cx="516468" cy="365125"/>
          </a:xfrm>
        </p:spPr>
        <p:txBody>
          <a:bodyPr/>
          <a:lstStyle>
            <a:lvl1pPr algn="r">
              <a:defRPr/>
            </a:lvl1pPr>
          </a:lstStyle>
          <a:p>
            <a:fld id="{D5CA4161-6EC3-4748-B7F3-82EA64CE3DD4}" type="slidenum">
              <a:rPr lang="en-US" smtClean="0"/>
              <a:pPr/>
              <a:t>‹#›</a:t>
            </a:fld>
            <a:endParaRPr lang="en-US" dirty="0"/>
          </a:p>
        </p:txBody>
      </p:sp>
      <p:pic>
        <p:nvPicPr>
          <p:cNvPr id="7" name="Graphic 6" descr="Oklahoma Education Logo">
            <a:extLst>
              <a:ext uri="{FF2B5EF4-FFF2-40B4-BE49-F238E27FC236}">
                <a16:creationId xmlns:a16="http://schemas.microsoft.com/office/drawing/2014/main" id="{1E499C7F-02C9-2640-A936-77FC4412B340}"/>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10471868" y="6246549"/>
            <a:ext cx="1502796" cy="481894"/>
          </a:xfrm>
          <a:prstGeom prst="rect">
            <a:avLst/>
          </a:prstGeom>
        </p:spPr>
      </p:pic>
      <p:cxnSp>
        <p:nvCxnSpPr>
          <p:cNvPr id="8" name="Straight Connector 7">
            <a:extLst>
              <a:ext uri="{FF2B5EF4-FFF2-40B4-BE49-F238E27FC236}">
                <a16:creationId xmlns:a16="http://schemas.microsoft.com/office/drawing/2014/main" id="{C0BB45A8-54DE-6949-83FD-DFC1AB478E08}"/>
              </a:ext>
              <a:ext uri="{C183D7F6-B498-43B3-948B-1728B52AA6E4}">
                <adec:decorative xmlns:adec="http://schemas.microsoft.com/office/drawing/2017/decorative" xmlns="" val="1"/>
              </a:ext>
            </a:extLst>
          </p:cNvPr>
          <p:cNvCxnSpPr/>
          <p:nvPr userDrawn="1"/>
        </p:nvCxnSpPr>
        <p:spPr>
          <a:xfrm>
            <a:off x="513829"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3502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EDBF6-B3C0-4448-B3B0-4AED9AE27A08}"/>
              </a:ext>
            </a:extLst>
          </p:cNvPr>
          <p:cNvSpPr>
            <a:spLocks noGrp="1"/>
          </p:cNvSpPr>
          <p:nvPr>
            <p:ph type="title"/>
          </p:nvPr>
        </p:nvSpPr>
        <p:spPr>
          <a:xfrm>
            <a:off x="294199" y="365125"/>
            <a:ext cx="11526741"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42A71B8-5394-8D46-9268-DB3868854A00}"/>
              </a:ext>
            </a:extLst>
          </p:cNvPr>
          <p:cNvSpPr>
            <a:spLocks noGrp="1"/>
          </p:cNvSpPr>
          <p:nvPr>
            <p:ph sz="half" idx="1"/>
          </p:nvPr>
        </p:nvSpPr>
        <p:spPr>
          <a:xfrm>
            <a:off x="294199" y="1825625"/>
            <a:ext cx="5648739"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48440E6-D004-684C-863D-9F5E002A39E1}"/>
              </a:ext>
            </a:extLst>
          </p:cNvPr>
          <p:cNvSpPr>
            <a:spLocks noGrp="1"/>
          </p:cNvSpPr>
          <p:nvPr>
            <p:ph sz="half" idx="2"/>
          </p:nvPr>
        </p:nvSpPr>
        <p:spPr>
          <a:xfrm>
            <a:off x="6172202" y="1825625"/>
            <a:ext cx="5648739"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a:extLst>
              <a:ext uri="{FF2B5EF4-FFF2-40B4-BE49-F238E27FC236}">
                <a16:creationId xmlns:a16="http://schemas.microsoft.com/office/drawing/2014/main" id="{91CC62E5-43FF-4869-81F5-A3EEE1FC4B96}"/>
              </a:ext>
            </a:extLst>
          </p:cNvPr>
          <p:cNvSpPr>
            <a:spLocks noGrp="1"/>
          </p:cNvSpPr>
          <p:nvPr>
            <p:ph type="ftr" sz="quarter" idx="11"/>
          </p:nvPr>
        </p:nvSpPr>
        <p:spPr>
          <a:xfrm>
            <a:off x="513829" y="6363318"/>
            <a:ext cx="5966098" cy="365125"/>
          </a:xfrm>
        </p:spPr>
        <p:txBody>
          <a:bodyPr/>
          <a:lstStyle/>
          <a:p>
            <a:r>
              <a:rPr lang="en-US"/>
              <a:t>Presentation Title</a:t>
            </a:r>
            <a:endParaRPr lang="en-US" dirty="0"/>
          </a:p>
        </p:txBody>
      </p:sp>
      <p:sp>
        <p:nvSpPr>
          <p:cNvPr id="12" name="Slide Number Placeholder 5">
            <a:extLst>
              <a:ext uri="{FF2B5EF4-FFF2-40B4-BE49-F238E27FC236}">
                <a16:creationId xmlns:a16="http://schemas.microsoft.com/office/drawing/2014/main" id="{70221BA5-BC7B-47AF-B0E5-B079C94BEA25}"/>
              </a:ext>
            </a:extLst>
          </p:cNvPr>
          <p:cNvSpPr>
            <a:spLocks noGrp="1"/>
          </p:cNvSpPr>
          <p:nvPr>
            <p:ph type="sldNum" sz="quarter" idx="12"/>
          </p:nvPr>
        </p:nvSpPr>
        <p:spPr>
          <a:xfrm>
            <a:off x="0" y="6363318"/>
            <a:ext cx="516468" cy="365125"/>
          </a:xfrm>
        </p:spPr>
        <p:txBody>
          <a:bodyPr/>
          <a:lstStyle>
            <a:lvl1pPr algn="r">
              <a:defRPr/>
            </a:lvl1pPr>
          </a:lstStyle>
          <a:p>
            <a:fld id="{D5CA4161-6EC3-4748-B7F3-82EA64CE3DD4}" type="slidenum">
              <a:rPr lang="en-US" smtClean="0"/>
              <a:pPr/>
              <a:t>‹#›</a:t>
            </a:fld>
            <a:endParaRPr lang="en-US" dirty="0"/>
          </a:p>
        </p:txBody>
      </p:sp>
      <p:pic>
        <p:nvPicPr>
          <p:cNvPr id="13" name="Graphic 12" descr="Oklahoma Education Logo">
            <a:extLst>
              <a:ext uri="{FF2B5EF4-FFF2-40B4-BE49-F238E27FC236}">
                <a16:creationId xmlns:a16="http://schemas.microsoft.com/office/drawing/2014/main" id="{05517D33-0635-4607-92A5-4BCFC847FA53}"/>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471868" y="6246549"/>
            <a:ext cx="1502796" cy="481894"/>
          </a:xfrm>
          <a:prstGeom prst="rect">
            <a:avLst/>
          </a:prstGeom>
        </p:spPr>
      </p:pic>
      <p:cxnSp>
        <p:nvCxnSpPr>
          <p:cNvPr id="14" name="Straight Connector 13">
            <a:extLst>
              <a:ext uri="{FF2B5EF4-FFF2-40B4-BE49-F238E27FC236}">
                <a16:creationId xmlns:a16="http://schemas.microsoft.com/office/drawing/2014/main" id="{A70DBB6B-C13B-465A-91CC-ED4D153A4BFF}"/>
              </a:ext>
              <a:ext uri="{C183D7F6-B498-43B3-948B-1728B52AA6E4}">
                <adec:decorative xmlns:adec="http://schemas.microsoft.com/office/drawing/2017/decorative" xmlns="" val="1"/>
              </a:ext>
            </a:extLst>
          </p:cNvPr>
          <p:cNvCxnSpPr/>
          <p:nvPr userDrawn="1"/>
        </p:nvCxnSpPr>
        <p:spPr>
          <a:xfrm>
            <a:off x="513829"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0289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E9697-1940-6442-9D76-0F21BB6966CB}"/>
              </a:ext>
            </a:extLst>
          </p:cNvPr>
          <p:cNvSpPr>
            <a:spLocks noGrp="1"/>
          </p:cNvSpPr>
          <p:nvPr>
            <p:ph type="title"/>
          </p:nvPr>
        </p:nvSpPr>
        <p:spPr>
          <a:xfrm>
            <a:off x="294199" y="365125"/>
            <a:ext cx="11526742"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84321A28-5F0C-8241-A6C2-115CC37EDF3A}"/>
              </a:ext>
            </a:extLst>
          </p:cNvPr>
          <p:cNvSpPr>
            <a:spLocks noGrp="1"/>
          </p:cNvSpPr>
          <p:nvPr>
            <p:ph type="body" idx="1"/>
          </p:nvPr>
        </p:nvSpPr>
        <p:spPr>
          <a:xfrm>
            <a:off x="294200" y="1703465"/>
            <a:ext cx="564873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a:extLst>
              <a:ext uri="{FF2B5EF4-FFF2-40B4-BE49-F238E27FC236}">
                <a16:creationId xmlns:a16="http://schemas.microsoft.com/office/drawing/2014/main" id="{6A645B84-0291-5246-9B48-FBDDD0AAE87D}"/>
              </a:ext>
            </a:extLst>
          </p:cNvPr>
          <p:cNvSpPr>
            <a:spLocks noGrp="1"/>
          </p:cNvSpPr>
          <p:nvPr>
            <p:ph type="body" sz="quarter" idx="3"/>
          </p:nvPr>
        </p:nvSpPr>
        <p:spPr>
          <a:xfrm>
            <a:off x="6172202" y="1703465"/>
            <a:ext cx="564873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Footer Placeholder 4">
            <a:extLst>
              <a:ext uri="{FF2B5EF4-FFF2-40B4-BE49-F238E27FC236}">
                <a16:creationId xmlns:a16="http://schemas.microsoft.com/office/drawing/2014/main" id="{0A5A0CBC-B355-4D7F-A07D-585200416168}"/>
              </a:ext>
            </a:extLst>
          </p:cNvPr>
          <p:cNvSpPr>
            <a:spLocks noGrp="1"/>
          </p:cNvSpPr>
          <p:nvPr>
            <p:ph type="ftr" sz="quarter" idx="11"/>
          </p:nvPr>
        </p:nvSpPr>
        <p:spPr>
          <a:xfrm>
            <a:off x="513829" y="6363318"/>
            <a:ext cx="5966098" cy="365125"/>
          </a:xfrm>
        </p:spPr>
        <p:txBody>
          <a:bodyPr/>
          <a:lstStyle/>
          <a:p>
            <a:r>
              <a:rPr lang="en-US"/>
              <a:t>Presentation Title</a:t>
            </a:r>
            <a:endParaRPr lang="en-US" dirty="0"/>
          </a:p>
        </p:txBody>
      </p:sp>
      <p:sp>
        <p:nvSpPr>
          <p:cNvPr id="14" name="Slide Number Placeholder 5">
            <a:extLst>
              <a:ext uri="{FF2B5EF4-FFF2-40B4-BE49-F238E27FC236}">
                <a16:creationId xmlns:a16="http://schemas.microsoft.com/office/drawing/2014/main" id="{E64CA248-2EA2-41C9-8849-DE36B4060B0E}"/>
              </a:ext>
            </a:extLst>
          </p:cNvPr>
          <p:cNvSpPr>
            <a:spLocks noGrp="1"/>
          </p:cNvSpPr>
          <p:nvPr>
            <p:ph type="sldNum" sz="quarter" idx="12"/>
          </p:nvPr>
        </p:nvSpPr>
        <p:spPr>
          <a:xfrm>
            <a:off x="0" y="6363318"/>
            <a:ext cx="516468" cy="365125"/>
          </a:xfrm>
        </p:spPr>
        <p:txBody>
          <a:bodyPr/>
          <a:lstStyle>
            <a:lvl1pPr algn="r">
              <a:defRPr/>
            </a:lvl1pPr>
          </a:lstStyle>
          <a:p>
            <a:fld id="{D5CA4161-6EC3-4748-B7F3-82EA64CE3DD4}" type="slidenum">
              <a:rPr lang="en-US" smtClean="0"/>
              <a:pPr/>
              <a:t>‹#›</a:t>
            </a:fld>
            <a:endParaRPr lang="en-US" dirty="0"/>
          </a:p>
        </p:txBody>
      </p:sp>
      <p:pic>
        <p:nvPicPr>
          <p:cNvPr id="15" name="Graphic 14" descr="Oklahoma Education Logo">
            <a:extLst>
              <a:ext uri="{FF2B5EF4-FFF2-40B4-BE49-F238E27FC236}">
                <a16:creationId xmlns:a16="http://schemas.microsoft.com/office/drawing/2014/main" id="{3484C467-A985-4790-93AD-D2A7E4B95F97}"/>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471868" y="6246549"/>
            <a:ext cx="1502796" cy="481894"/>
          </a:xfrm>
          <a:prstGeom prst="rect">
            <a:avLst/>
          </a:prstGeom>
        </p:spPr>
      </p:pic>
      <p:cxnSp>
        <p:nvCxnSpPr>
          <p:cNvPr id="16" name="Straight Connector 15">
            <a:extLst>
              <a:ext uri="{FF2B5EF4-FFF2-40B4-BE49-F238E27FC236}">
                <a16:creationId xmlns:a16="http://schemas.microsoft.com/office/drawing/2014/main" id="{B732DEEC-78F4-4E06-85F2-4B693D8A84FA}"/>
              </a:ext>
              <a:ext uri="{C183D7F6-B498-43B3-948B-1728B52AA6E4}">
                <adec:decorative xmlns:adec="http://schemas.microsoft.com/office/drawing/2017/decorative" xmlns="" val="1"/>
              </a:ext>
            </a:extLst>
          </p:cNvPr>
          <p:cNvCxnSpPr/>
          <p:nvPr userDrawn="1"/>
        </p:nvCxnSpPr>
        <p:spPr>
          <a:xfrm>
            <a:off x="513829"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8A0D76EF-4B4A-4E21-ABCC-93E0076A3B0F}"/>
              </a:ext>
            </a:extLst>
          </p:cNvPr>
          <p:cNvSpPr>
            <a:spLocks noGrp="1"/>
          </p:cNvSpPr>
          <p:nvPr>
            <p:ph sz="half" idx="13"/>
          </p:nvPr>
        </p:nvSpPr>
        <p:spPr>
          <a:xfrm>
            <a:off x="294199" y="2527377"/>
            <a:ext cx="5648739" cy="36495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3">
            <a:extLst>
              <a:ext uri="{FF2B5EF4-FFF2-40B4-BE49-F238E27FC236}">
                <a16:creationId xmlns:a16="http://schemas.microsoft.com/office/drawing/2014/main" id="{BF99EAC2-23F7-42BC-8347-879256553DA2}"/>
              </a:ext>
            </a:extLst>
          </p:cNvPr>
          <p:cNvSpPr>
            <a:spLocks noGrp="1"/>
          </p:cNvSpPr>
          <p:nvPr>
            <p:ph sz="half" idx="2"/>
          </p:nvPr>
        </p:nvSpPr>
        <p:spPr>
          <a:xfrm>
            <a:off x="6172202" y="2527377"/>
            <a:ext cx="5648739" cy="36495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70616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BCC9C-B94E-B94A-8771-767CE87AF99C}"/>
              </a:ext>
            </a:extLst>
          </p:cNvPr>
          <p:cNvSpPr>
            <a:spLocks noGrp="1"/>
          </p:cNvSpPr>
          <p:nvPr>
            <p:ph type="title"/>
          </p:nvPr>
        </p:nvSpPr>
        <p:spPr>
          <a:xfrm>
            <a:off x="294198" y="365125"/>
            <a:ext cx="11570700" cy="1325563"/>
          </a:xfrm>
        </p:spPr>
        <p:txBody>
          <a:bodyPr/>
          <a:lstStyle/>
          <a:p>
            <a:r>
              <a:rPr lang="en-US" dirty="0"/>
              <a:t>Click to edit Master title style</a:t>
            </a:r>
          </a:p>
        </p:txBody>
      </p:sp>
      <p:sp>
        <p:nvSpPr>
          <p:cNvPr id="9" name="Footer Placeholder 4">
            <a:extLst>
              <a:ext uri="{FF2B5EF4-FFF2-40B4-BE49-F238E27FC236}">
                <a16:creationId xmlns:a16="http://schemas.microsoft.com/office/drawing/2014/main" id="{D15CA6CD-B9CA-429B-B07F-2541A46611C7}"/>
              </a:ext>
            </a:extLst>
          </p:cNvPr>
          <p:cNvSpPr>
            <a:spLocks noGrp="1"/>
          </p:cNvSpPr>
          <p:nvPr>
            <p:ph type="ftr" sz="quarter" idx="11"/>
          </p:nvPr>
        </p:nvSpPr>
        <p:spPr>
          <a:xfrm>
            <a:off x="513829" y="6363318"/>
            <a:ext cx="5966098" cy="365125"/>
          </a:xfrm>
        </p:spPr>
        <p:txBody>
          <a:bodyPr/>
          <a:lstStyle/>
          <a:p>
            <a:r>
              <a:rPr lang="en-US"/>
              <a:t>Presentation Title</a:t>
            </a:r>
            <a:endParaRPr lang="en-US" dirty="0"/>
          </a:p>
        </p:txBody>
      </p:sp>
      <p:sp>
        <p:nvSpPr>
          <p:cNvPr id="10" name="Slide Number Placeholder 5">
            <a:extLst>
              <a:ext uri="{FF2B5EF4-FFF2-40B4-BE49-F238E27FC236}">
                <a16:creationId xmlns:a16="http://schemas.microsoft.com/office/drawing/2014/main" id="{CBE7D3E4-4F5B-4762-8237-ABFCA6BFEC7B}"/>
              </a:ext>
            </a:extLst>
          </p:cNvPr>
          <p:cNvSpPr>
            <a:spLocks noGrp="1"/>
          </p:cNvSpPr>
          <p:nvPr>
            <p:ph type="sldNum" sz="quarter" idx="12"/>
          </p:nvPr>
        </p:nvSpPr>
        <p:spPr>
          <a:xfrm>
            <a:off x="0" y="6363318"/>
            <a:ext cx="516468" cy="365125"/>
          </a:xfrm>
        </p:spPr>
        <p:txBody>
          <a:bodyPr/>
          <a:lstStyle>
            <a:lvl1pPr algn="r">
              <a:defRPr/>
            </a:lvl1pPr>
          </a:lstStyle>
          <a:p>
            <a:fld id="{D5CA4161-6EC3-4748-B7F3-82EA64CE3DD4}" type="slidenum">
              <a:rPr lang="en-US" smtClean="0"/>
              <a:pPr/>
              <a:t>‹#›</a:t>
            </a:fld>
            <a:endParaRPr lang="en-US" dirty="0"/>
          </a:p>
        </p:txBody>
      </p:sp>
      <p:pic>
        <p:nvPicPr>
          <p:cNvPr id="11" name="Graphic 10" descr="Oklahoma Education Logo">
            <a:extLst>
              <a:ext uri="{FF2B5EF4-FFF2-40B4-BE49-F238E27FC236}">
                <a16:creationId xmlns:a16="http://schemas.microsoft.com/office/drawing/2014/main" id="{BB09BD23-FEF0-4355-8A5C-D7B77BA93655}"/>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471868" y="6246549"/>
            <a:ext cx="1502796" cy="481894"/>
          </a:xfrm>
          <a:prstGeom prst="rect">
            <a:avLst/>
          </a:prstGeom>
        </p:spPr>
      </p:pic>
      <p:cxnSp>
        <p:nvCxnSpPr>
          <p:cNvPr id="12" name="Straight Connector 11">
            <a:extLst>
              <a:ext uri="{FF2B5EF4-FFF2-40B4-BE49-F238E27FC236}">
                <a16:creationId xmlns:a16="http://schemas.microsoft.com/office/drawing/2014/main" id="{A2ACC9EA-191F-467A-BFF3-3AC0F1985D1C}"/>
              </a:ext>
              <a:ext uri="{C183D7F6-B498-43B3-948B-1728B52AA6E4}">
                <adec:decorative xmlns:adec="http://schemas.microsoft.com/office/drawing/2017/decorative" xmlns="" val="1"/>
              </a:ext>
            </a:extLst>
          </p:cNvPr>
          <p:cNvCxnSpPr/>
          <p:nvPr userDrawn="1"/>
        </p:nvCxnSpPr>
        <p:spPr>
          <a:xfrm>
            <a:off x="513829"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92051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DC2813-3CD3-5449-A15E-A10B42378763}"/>
              </a:ext>
            </a:extLst>
          </p:cNvPr>
          <p:cNvSpPr>
            <a:spLocks noGrp="1"/>
          </p:cNvSpPr>
          <p:nvPr>
            <p:ph type="title"/>
          </p:nvPr>
        </p:nvSpPr>
        <p:spPr>
          <a:xfrm>
            <a:off x="371061" y="365125"/>
            <a:ext cx="10982739"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06C0279-A432-554A-B4BA-32BB7BF5EC41}"/>
              </a:ext>
            </a:extLst>
          </p:cNvPr>
          <p:cNvSpPr>
            <a:spLocks noGrp="1"/>
          </p:cNvSpPr>
          <p:nvPr>
            <p:ph type="body" idx="1"/>
          </p:nvPr>
        </p:nvSpPr>
        <p:spPr>
          <a:xfrm>
            <a:off x="371061" y="1825625"/>
            <a:ext cx="10982739"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0E8A69AA-344F-0A44-ADCB-6C46AF2BC557}"/>
              </a:ext>
            </a:extLst>
          </p:cNvPr>
          <p:cNvSpPr>
            <a:spLocks noGrp="1"/>
          </p:cNvSpPr>
          <p:nvPr>
            <p:ph type="ftr" sz="quarter" idx="3"/>
          </p:nvPr>
        </p:nvSpPr>
        <p:spPr>
          <a:xfrm>
            <a:off x="750896" y="6356350"/>
            <a:ext cx="5966098" cy="365125"/>
          </a:xfrm>
          <a:prstGeom prst="rect">
            <a:avLst/>
          </a:prstGeom>
        </p:spPr>
        <p:txBody>
          <a:bodyPr vert="horz" lIns="91440" tIns="45720" rIns="91440" bIns="45720" rtlCol="0" anchor="ctr"/>
          <a:lstStyle>
            <a:lvl1pPr algn="l">
              <a:defRPr sz="1200">
                <a:solidFill>
                  <a:schemeClr val="accent6"/>
                </a:solidFill>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6CEFAAAC-834A-4843-BEE0-B1F96C2B5210}"/>
              </a:ext>
            </a:extLst>
          </p:cNvPr>
          <p:cNvSpPr>
            <a:spLocks noGrp="1"/>
          </p:cNvSpPr>
          <p:nvPr>
            <p:ph type="sldNum" sz="quarter" idx="4"/>
          </p:nvPr>
        </p:nvSpPr>
        <p:spPr>
          <a:xfrm>
            <a:off x="129309" y="6356350"/>
            <a:ext cx="621587" cy="365125"/>
          </a:xfrm>
          <a:prstGeom prst="rect">
            <a:avLst/>
          </a:prstGeom>
        </p:spPr>
        <p:txBody>
          <a:bodyPr vert="horz" lIns="91440" tIns="45720" rIns="91440" bIns="45720" rtlCol="0" anchor="ctr"/>
          <a:lstStyle>
            <a:lvl1pPr algn="l">
              <a:defRPr sz="1200">
                <a:solidFill>
                  <a:schemeClr val="accent6"/>
                </a:solidFill>
              </a:defRPr>
            </a:lvl1pPr>
          </a:lstStyle>
          <a:p>
            <a:pPr algn="r"/>
            <a:fld id="{D5CA4161-6EC3-4748-B7F3-82EA64CE3DD4}" type="slidenum">
              <a:rPr lang="en-US" smtClean="0"/>
              <a:pPr algn="r"/>
              <a:t>‹#›</a:t>
            </a:fld>
            <a:endParaRPr lang="en-US" dirty="0"/>
          </a:p>
        </p:txBody>
      </p:sp>
    </p:spTree>
    <p:extLst>
      <p:ext uri="{BB962C8B-B14F-4D97-AF65-F5344CB8AC3E}">
        <p14:creationId xmlns:p14="http://schemas.microsoft.com/office/powerpoint/2010/main" val="2037723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32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sde.ok.gov/sites/default/files/Web%20FFY2020-PartB-ApplicationTemplate-Final.pdf" TargetMode="External"/><Relationship Id="rId2" Type="http://schemas.openxmlformats.org/officeDocument/2006/relationships/hyperlink" Target="https://sde.ok.gov/sites/default/files/Public%20Notice%20Submissions%20of%20The%20Individuals%20with%20Disabilities%20Education%20Act_0.pdf" TargetMode="External"/><Relationship Id="rId1" Type="http://schemas.openxmlformats.org/officeDocument/2006/relationships/slideLayout" Target="../slideLayouts/slideLayout2.xml"/><Relationship Id="rId5" Type="http://schemas.openxmlformats.org/officeDocument/2006/relationships/hyperlink" Target="https://sde.ok.gov/sites/default/files/Public%20Comment%20PartC-app2019%5B22360%5D.pdf" TargetMode="External"/><Relationship Id="rId4" Type="http://schemas.openxmlformats.org/officeDocument/2006/relationships/hyperlink" Target="https://sde.ok.gov/sites/default/files/Web%20PartB-InteractiveSpreadsheet-FFY2020.pdf"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sde.ok.gov/newsblog/2020-03-12/coronaviruscovid-19-faqs-oklahoma-public-schools" TargetMode="External"/><Relationship Id="rId2" Type="http://schemas.openxmlformats.org/officeDocument/2006/relationships/hyperlink" Target="https://sde.ok.gov/distancelearning" TargetMode="External"/><Relationship Id="rId1" Type="http://schemas.openxmlformats.org/officeDocument/2006/relationships/slideLayout" Target="../slideLayouts/slideLayout2.xml"/><Relationship Id="rId5" Type="http://schemas.openxmlformats.org/officeDocument/2006/relationships/hyperlink" Target="https://sde.ok.gov/child-nutrition-programs" TargetMode="External"/><Relationship Id="rId4" Type="http://schemas.openxmlformats.org/officeDocument/2006/relationships/hyperlink" Target="https://sde.ok.gov/covid19-instruction-support"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sde.ok.gov/sites/default/files/DistanceLearningGuidanceforSpecialEducation.pdf" TargetMode="External"/><Relationship Id="rId2" Type="http://schemas.openxmlformats.org/officeDocument/2006/relationships/hyperlink" Target="https://sde.ok.gov/special-education" TargetMode="External"/><Relationship Id="rId1" Type="http://schemas.openxmlformats.org/officeDocument/2006/relationships/slideLayout" Target="../slideLayouts/slideLayout2.xml"/><Relationship Id="rId4" Type="http://schemas.openxmlformats.org/officeDocument/2006/relationships/hyperlink" Target="https://sde.ok.gov/sites/default/files/IDEA%20FAQ%20Special%20Education%20COVID.pdf"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s://www2.ed.gov/about/offices/list/ocr/frontpage/faq/rr/policyguidance/Supple%20Fact%20Sheet%203.21.20%20FINAL.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640797B4-4414-534A-A4A6-659B35516D4F}"/>
              </a:ext>
            </a:extLst>
          </p:cNvPr>
          <p:cNvSpPr>
            <a:spLocks noGrp="1"/>
          </p:cNvSpPr>
          <p:nvPr>
            <p:ph type="ctrTitle"/>
          </p:nvPr>
        </p:nvSpPr>
        <p:spPr/>
        <p:txBody>
          <a:bodyPr/>
          <a:lstStyle/>
          <a:p>
            <a:r>
              <a:rPr lang="en-US" dirty="0" smtClean="0"/>
              <a:t>IDEA Part B</a:t>
            </a:r>
            <a:br>
              <a:rPr lang="en-US" dirty="0" smtClean="0"/>
            </a:br>
            <a:r>
              <a:rPr lang="en-US" dirty="0" smtClean="0"/>
              <a:t>State Advisory Panel</a:t>
            </a:r>
            <a:endParaRPr lang="en-US" dirty="0"/>
          </a:p>
        </p:txBody>
      </p:sp>
      <p:sp>
        <p:nvSpPr>
          <p:cNvPr id="17" name="Subtitle 16">
            <a:extLst>
              <a:ext uri="{FF2B5EF4-FFF2-40B4-BE49-F238E27FC236}">
                <a16:creationId xmlns:a16="http://schemas.microsoft.com/office/drawing/2014/main" id="{9A7AD821-C802-3048-AE06-8443FBE67764}"/>
              </a:ext>
            </a:extLst>
          </p:cNvPr>
          <p:cNvSpPr>
            <a:spLocks noGrp="1"/>
          </p:cNvSpPr>
          <p:nvPr>
            <p:ph type="subTitle" idx="1"/>
          </p:nvPr>
        </p:nvSpPr>
        <p:spPr/>
        <p:txBody>
          <a:bodyPr/>
          <a:lstStyle/>
          <a:p>
            <a:r>
              <a:rPr lang="en-US" dirty="0" smtClean="0"/>
              <a:t>April 1, 2020</a:t>
            </a:r>
            <a:endParaRPr lang="en-US" dirty="0"/>
          </a:p>
        </p:txBody>
      </p:sp>
    </p:spTree>
    <p:extLst>
      <p:ext uri="{BB962C8B-B14F-4D97-AF65-F5344CB8AC3E}">
        <p14:creationId xmlns:p14="http://schemas.microsoft.com/office/powerpoint/2010/main" val="1807286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Presentation Title</a:t>
            </a:r>
            <a:endParaRPr lang="en-US" dirty="0"/>
          </a:p>
        </p:txBody>
      </p:sp>
      <p:sp>
        <p:nvSpPr>
          <p:cNvPr id="5" name="Slide Number Placeholder 4"/>
          <p:cNvSpPr>
            <a:spLocks noGrp="1"/>
          </p:cNvSpPr>
          <p:nvPr>
            <p:ph type="sldNum" sz="quarter" idx="12"/>
          </p:nvPr>
        </p:nvSpPr>
        <p:spPr/>
        <p:txBody>
          <a:bodyPr/>
          <a:lstStyle/>
          <a:p>
            <a:fld id="{D5CA4161-6EC3-4748-B7F3-82EA64CE3DD4}" type="slidenum">
              <a:rPr lang="en-US" smtClean="0"/>
              <a:pPr/>
              <a:t>10</a:t>
            </a:fld>
            <a:endParaRPr lang="en-US" dirty="0"/>
          </a:p>
        </p:txBody>
      </p:sp>
      <p:sp>
        <p:nvSpPr>
          <p:cNvPr id="6" name="Google Shape;171;p2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1000"/>
              </a:spcBef>
              <a:spcAft>
                <a:spcPts val="0"/>
              </a:spcAft>
              <a:buNone/>
            </a:pPr>
            <a:r>
              <a:rPr lang="en-US" dirty="0"/>
              <a:t>Key Tenets of </a:t>
            </a:r>
            <a:r>
              <a:rPr lang="en-US" dirty="0" smtClean="0"/>
              <a:t>Distance Learning</a:t>
            </a:r>
            <a:endParaRPr dirty="0"/>
          </a:p>
        </p:txBody>
      </p:sp>
      <p:sp>
        <p:nvSpPr>
          <p:cNvPr id="7" name="Google Shape;172;p23"/>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1000"/>
              </a:spcBef>
              <a:spcAft>
                <a:spcPts val="0"/>
              </a:spcAft>
              <a:buSzPts val="3200"/>
              <a:buChar char="•"/>
            </a:pPr>
            <a:r>
              <a:rPr lang="en-US" dirty="0" smtClean="0"/>
              <a:t>Keep students at the center</a:t>
            </a:r>
          </a:p>
          <a:p>
            <a:pPr lvl="1">
              <a:lnSpc>
                <a:spcPct val="100000"/>
              </a:lnSpc>
              <a:spcBef>
                <a:spcPts val="1000"/>
              </a:spcBef>
              <a:buSzPts val="3200"/>
            </a:pPr>
            <a:r>
              <a:rPr lang="en-US" dirty="0" smtClean="0"/>
              <a:t>Plan or student learning, develop a weekly plan and schedule, and contact families.</a:t>
            </a:r>
          </a:p>
          <a:p>
            <a:pPr marL="228600" lvl="0" indent="-228600" algn="l" rtl="0">
              <a:lnSpc>
                <a:spcPct val="100000"/>
              </a:lnSpc>
              <a:spcBef>
                <a:spcPts val="1000"/>
              </a:spcBef>
              <a:spcAft>
                <a:spcPts val="0"/>
              </a:spcAft>
              <a:buSzPts val="3200"/>
              <a:buChar char="•"/>
            </a:pPr>
            <a:r>
              <a:rPr lang="en-US" dirty="0" smtClean="0"/>
              <a:t>Design learning for equity and access</a:t>
            </a:r>
          </a:p>
          <a:p>
            <a:pPr lvl="1">
              <a:lnSpc>
                <a:spcPct val="100000"/>
              </a:lnSpc>
              <a:spcBef>
                <a:spcPts val="1000"/>
              </a:spcBef>
              <a:buSzPts val="3200"/>
            </a:pPr>
            <a:r>
              <a:rPr lang="en-US" dirty="0" smtClean="0"/>
              <a:t>Teach content, deliver flexible instruction, and engage families.</a:t>
            </a:r>
          </a:p>
          <a:p>
            <a:pPr marL="228600" lvl="0" indent="-228600" algn="l" rtl="0">
              <a:lnSpc>
                <a:spcPct val="100000"/>
              </a:lnSpc>
              <a:spcBef>
                <a:spcPts val="1000"/>
              </a:spcBef>
              <a:spcAft>
                <a:spcPts val="0"/>
              </a:spcAft>
              <a:buSzPts val="3200"/>
              <a:buChar char="•"/>
            </a:pPr>
            <a:r>
              <a:rPr lang="en-US" dirty="0" smtClean="0"/>
              <a:t>Assess student learning</a:t>
            </a:r>
          </a:p>
          <a:p>
            <a:pPr lvl="1">
              <a:lnSpc>
                <a:spcPct val="100000"/>
              </a:lnSpc>
              <a:spcBef>
                <a:spcPts val="1000"/>
              </a:spcBef>
              <a:buSzPts val="3200"/>
            </a:pPr>
            <a:r>
              <a:rPr lang="en-US" dirty="0" smtClean="0"/>
              <a:t>Check student learning, make instructional adjustments, and engage families.</a:t>
            </a:r>
            <a:endParaRPr dirty="0"/>
          </a:p>
          <a:p>
            <a:pPr marL="228600" lvl="0" indent="0" algn="l" rtl="0">
              <a:lnSpc>
                <a:spcPct val="100000"/>
              </a:lnSpc>
              <a:spcBef>
                <a:spcPts val="1000"/>
              </a:spcBef>
              <a:spcAft>
                <a:spcPts val="0"/>
              </a:spcAft>
              <a:buNone/>
            </a:pPr>
            <a:endParaRPr dirty="0"/>
          </a:p>
        </p:txBody>
      </p:sp>
    </p:spTree>
    <p:extLst>
      <p:ext uri="{BB962C8B-B14F-4D97-AF65-F5344CB8AC3E}">
        <p14:creationId xmlns:p14="http://schemas.microsoft.com/office/powerpoint/2010/main" val="26687256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Presentation Title</a:t>
            </a:r>
            <a:endParaRPr lang="en-US" dirty="0"/>
          </a:p>
        </p:txBody>
      </p:sp>
      <p:sp>
        <p:nvSpPr>
          <p:cNvPr id="5" name="Slide Number Placeholder 4"/>
          <p:cNvSpPr>
            <a:spLocks noGrp="1"/>
          </p:cNvSpPr>
          <p:nvPr>
            <p:ph type="sldNum" sz="quarter" idx="12"/>
          </p:nvPr>
        </p:nvSpPr>
        <p:spPr/>
        <p:txBody>
          <a:bodyPr/>
          <a:lstStyle/>
          <a:p>
            <a:fld id="{D5CA4161-6EC3-4748-B7F3-82EA64CE3DD4}" type="slidenum">
              <a:rPr lang="en-US" smtClean="0"/>
              <a:pPr/>
              <a:t>11</a:t>
            </a:fld>
            <a:endParaRPr lang="en-US" dirty="0"/>
          </a:p>
        </p:txBody>
      </p:sp>
      <p:sp>
        <p:nvSpPr>
          <p:cNvPr id="6" name="Google Shape;133;p18"/>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000"/>
              <a:buFont typeface="Quattrocento Sans"/>
              <a:buNone/>
            </a:pPr>
            <a:r>
              <a:rPr lang="en-US" dirty="0"/>
              <a:t>Supplemental Fact Sheet </a:t>
            </a:r>
            <a:r>
              <a:rPr lang="en-US" dirty="0" smtClean="0"/>
              <a:t>Takeaways</a:t>
            </a:r>
            <a:r>
              <a:rPr lang="en-US" sz="3200" dirty="0" smtClean="0">
                <a:solidFill>
                  <a:srgbClr val="FFFFFF"/>
                </a:solidFill>
              </a:rPr>
              <a:t> </a:t>
            </a:r>
            <a:r>
              <a:rPr lang="en-US" sz="3200" dirty="0">
                <a:solidFill>
                  <a:srgbClr val="FFFFFF"/>
                </a:solidFill>
              </a:rPr>
              <a:t>Takeaways</a:t>
            </a:r>
            <a:endParaRPr dirty="0">
              <a:solidFill>
                <a:srgbClr val="FFFFFF"/>
              </a:solidFill>
            </a:endParaRPr>
          </a:p>
        </p:txBody>
      </p:sp>
      <p:sp>
        <p:nvSpPr>
          <p:cNvPr id="7" name="Google Shape;135;p18"/>
          <p:cNvSpPr txBox="1">
            <a:spLocks noGrp="1"/>
          </p:cNvSpPr>
          <p:nvPr>
            <p:ph idx="1"/>
          </p:nvPr>
        </p:nvSpPr>
        <p:spPr>
          <a:xfrm>
            <a:off x="294199" y="1428461"/>
            <a:ext cx="11603603" cy="4351338"/>
          </a:xfrm>
          <a:prstGeom prst="rect">
            <a:avLst/>
          </a:prstGeom>
          <a:noFill/>
          <a:ln>
            <a:noFill/>
          </a:ln>
        </p:spPr>
        <p:txBody>
          <a:bodyPr spcFirstLastPara="1" wrap="square" lIns="91425" tIns="45700" rIns="91425" bIns="45700" anchor="t" anchorCtr="0">
            <a:noAutofit/>
          </a:bodyPr>
          <a:lstStyle/>
          <a:p>
            <a:pPr lvl="0" indent="-396875" algn="l" rtl="0">
              <a:lnSpc>
                <a:spcPct val="100000"/>
              </a:lnSpc>
              <a:spcBef>
                <a:spcPts val="1000"/>
              </a:spcBef>
              <a:spcAft>
                <a:spcPts val="0"/>
              </a:spcAft>
              <a:buSzPts val="3200"/>
              <a:buChar char="•"/>
            </a:pPr>
            <a:r>
              <a:rPr lang="en-US" dirty="0"/>
              <a:t>All students must be receiving an </a:t>
            </a:r>
            <a:r>
              <a:rPr lang="en-US" dirty="0" smtClean="0"/>
              <a:t>education. </a:t>
            </a:r>
            <a:endParaRPr dirty="0"/>
          </a:p>
          <a:p>
            <a:pPr marL="457200" lvl="0" indent="-431800" algn="l" rtl="0">
              <a:lnSpc>
                <a:spcPct val="100000"/>
              </a:lnSpc>
              <a:spcBef>
                <a:spcPts val="1000"/>
              </a:spcBef>
              <a:spcAft>
                <a:spcPts val="0"/>
              </a:spcAft>
              <a:buSzPts val="3200"/>
              <a:buChar char="•"/>
            </a:pPr>
            <a:r>
              <a:rPr lang="en-US" dirty="0"/>
              <a:t>Ensuring compliance with IDEA should not prevent any school from offering educational programs through distance </a:t>
            </a:r>
            <a:r>
              <a:rPr lang="en-US" dirty="0" smtClean="0"/>
              <a:t>instruction. </a:t>
            </a:r>
            <a:endParaRPr lang="en-US" dirty="0"/>
          </a:p>
          <a:p>
            <a:pPr marL="457200" lvl="0" indent="-431800" algn="l" rtl="0">
              <a:lnSpc>
                <a:spcPct val="100000"/>
              </a:lnSpc>
              <a:spcBef>
                <a:spcPts val="1000"/>
              </a:spcBef>
              <a:spcAft>
                <a:spcPts val="0"/>
              </a:spcAft>
              <a:buSzPts val="3200"/>
              <a:buChar char="•"/>
            </a:pPr>
            <a:r>
              <a:rPr lang="en-US" dirty="0" smtClean="0"/>
              <a:t>Districts </a:t>
            </a:r>
            <a:r>
              <a:rPr lang="en-US" dirty="0"/>
              <a:t>must provide FAPE </a:t>
            </a:r>
            <a:r>
              <a:rPr lang="en-US" dirty="0">
                <a:solidFill>
                  <a:srgbClr val="000000"/>
                </a:solidFill>
              </a:rPr>
              <a:t>while protecting the health and safety of students, educators and service </a:t>
            </a:r>
            <a:r>
              <a:rPr lang="en-US" dirty="0" smtClean="0">
                <a:solidFill>
                  <a:srgbClr val="000000"/>
                </a:solidFill>
              </a:rPr>
              <a:t>providers.</a:t>
            </a:r>
            <a:endParaRPr dirty="0"/>
          </a:p>
          <a:p>
            <a:pPr marL="228600" lvl="0" indent="0" algn="l" rtl="0">
              <a:lnSpc>
                <a:spcPct val="100000"/>
              </a:lnSpc>
              <a:spcBef>
                <a:spcPts val="1000"/>
              </a:spcBef>
              <a:spcAft>
                <a:spcPts val="0"/>
              </a:spcAft>
              <a:buNone/>
            </a:pPr>
            <a:endParaRPr dirty="0"/>
          </a:p>
          <a:p>
            <a:pPr marL="228600" lvl="0" indent="-25400" algn="l" rtl="0">
              <a:lnSpc>
                <a:spcPct val="100000"/>
              </a:lnSpc>
              <a:spcBef>
                <a:spcPts val="1000"/>
              </a:spcBef>
              <a:spcAft>
                <a:spcPts val="0"/>
              </a:spcAft>
              <a:buSzPts val="3200"/>
              <a:buNone/>
            </a:pPr>
            <a:endParaRPr dirty="0"/>
          </a:p>
          <a:p>
            <a:pPr marL="228600" lvl="0" indent="-25400" algn="l" rtl="0">
              <a:lnSpc>
                <a:spcPct val="100000"/>
              </a:lnSpc>
              <a:spcBef>
                <a:spcPts val="2200"/>
              </a:spcBef>
              <a:spcAft>
                <a:spcPts val="0"/>
              </a:spcAft>
              <a:buClr>
                <a:srgbClr val="E38526"/>
              </a:buClr>
              <a:buSzPts val="3200"/>
              <a:buFont typeface="Arial"/>
              <a:buNone/>
            </a:pPr>
            <a:endParaRPr dirty="0"/>
          </a:p>
        </p:txBody>
      </p:sp>
    </p:spTree>
    <p:extLst>
      <p:ext uri="{BB962C8B-B14F-4D97-AF65-F5344CB8AC3E}">
        <p14:creationId xmlns:p14="http://schemas.microsoft.com/office/powerpoint/2010/main" val="5484627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Presentation Title</a:t>
            </a:r>
            <a:endParaRPr lang="en-US" dirty="0"/>
          </a:p>
        </p:txBody>
      </p:sp>
      <p:sp>
        <p:nvSpPr>
          <p:cNvPr id="5" name="Slide Number Placeholder 4"/>
          <p:cNvSpPr>
            <a:spLocks noGrp="1"/>
          </p:cNvSpPr>
          <p:nvPr>
            <p:ph type="sldNum" sz="quarter" idx="12"/>
          </p:nvPr>
        </p:nvSpPr>
        <p:spPr/>
        <p:txBody>
          <a:bodyPr/>
          <a:lstStyle/>
          <a:p>
            <a:fld id="{D5CA4161-6EC3-4748-B7F3-82EA64CE3DD4}" type="slidenum">
              <a:rPr lang="en-US" smtClean="0"/>
              <a:pPr/>
              <a:t>12</a:t>
            </a:fld>
            <a:endParaRPr lang="en-US" dirty="0"/>
          </a:p>
        </p:txBody>
      </p:sp>
      <p:sp>
        <p:nvSpPr>
          <p:cNvPr id="6" name="Google Shape;140;p1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000"/>
              <a:buFont typeface="Quattrocento Sans"/>
              <a:buNone/>
            </a:pPr>
            <a:r>
              <a:rPr lang="en-US" dirty="0"/>
              <a:t>Supplemental Fact Sheet </a:t>
            </a:r>
            <a:r>
              <a:rPr lang="en-US" dirty="0" smtClean="0"/>
              <a:t>Takeaways</a:t>
            </a:r>
            <a:endParaRPr dirty="0">
              <a:solidFill>
                <a:srgbClr val="FFFFFF"/>
              </a:solidFill>
            </a:endParaRPr>
          </a:p>
        </p:txBody>
      </p:sp>
      <p:sp>
        <p:nvSpPr>
          <p:cNvPr id="7" name="Google Shape;142;p19"/>
          <p:cNvSpPr txBox="1">
            <a:spLocks noGrp="1"/>
          </p:cNvSpPr>
          <p:nvPr>
            <p:ph idx="1"/>
          </p:nvPr>
        </p:nvSpPr>
        <p:spPr>
          <a:xfrm>
            <a:off x="294199" y="1844098"/>
            <a:ext cx="11603603" cy="4351338"/>
          </a:xfrm>
          <a:prstGeom prst="rect">
            <a:avLst/>
          </a:prstGeom>
          <a:noFill/>
          <a:ln>
            <a:noFill/>
          </a:ln>
        </p:spPr>
        <p:txBody>
          <a:bodyPr spcFirstLastPara="1" wrap="square" lIns="91425" tIns="45700" rIns="91425" bIns="45700" anchor="t" anchorCtr="0">
            <a:noAutofit/>
          </a:bodyPr>
          <a:lstStyle/>
          <a:p>
            <a:pPr marL="228600" lvl="0" indent="-228600" algn="l" rtl="0">
              <a:spcBef>
                <a:spcPts val="1000"/>
              </a:spcBef>
              <a:spcAft>
                <a:spcPts val="0"/>
              </a:spcAft>
              <a:buSzPts val="3200"/>
              <a:buChar char="•"/>
            </a:pPr>
            <a:r>
              <a:rPr lang="en-US" dirty="0">
                <a:solidFill>
                  <a:srgbClr val="000000"/>
                </a:solidFill>
              </a:rPr>
              <a:t>In these circumstances, services will be provided differently than they are when school is fully </a:t>
            </a:r>
            <a:r>
              <a:rPr lang="en-US" dirty="0" smtClean="0">
                <a:solidFill>
                  <a:srgbClr val="000000"/>
                </a:solidFill>
              </a:rPr>
              <a:t>operational.</a:t>
            </a:r>
            <a:endParaRPr dirty="0">
              <a:solidFill>
                <a:srgbClr val="000000"/>
              </a:solidFill>
            </a:endParaRPr>
          </a:p>
          <a:p>
            <a:pPr marL="228600" lvl="0" indent="-228600" algn="l" rtl="0">
              <a:spcBef>
                <a:spcPts val="1000"/>
              </a:spcBef>
              <a:spcAft>
                <a:spcPts val="0"/>
              </a:spcAft>
              <a:buSzPts val="3200"/>
              <a:buChar char="•"/>
            </a:pPr>
            <a:r>
              <a:rPr lang="en-US" dirty="0"/>
              <a:t>Many </a:t>
            </a:r>
            <a:r>
              <a:rPr lang="en-US" dirty="0" smtClean="0"/>
              <a:t>accommodations </a:t>
            </a:r>
            <a:r>
              <a:rPr lang="en-US" dirty="0"/>
              <a:t>and services can be effectively provided </a:t>
            </a:r>
            <a:r>
              <a:rPr lang="en-US" dirty="0" smtClean="0"/>
              <a:t>remotely.</a:t>
            </a:r>
            <a:endParaRPr dirty="0"/>
          </a:p>
          <a:p>
            <a:pPr marL="228600" lvl="0" indent="-228600" algn="l" rtl="0">
              <a:spcBef>
                <a:spcPts val="1000"/>
              </a:spcBef>
              <a:spcAft>
                <a:spcPts val="0"/>
              </a:spcAft>
              <a:buSzPts val="3200"/>
              <a:buChar char="•"/>
            </a:pPr>
            <a:r>
              <a:rPr lang="en-US" dirty="0"/>
              <a:t>Communication with families is </a:t>
            </a:r>
            <a:r>
              <a:rPr lang="en-US" dirty="0" smtClean="0"/>
              <a:t>the key to ensuring successful distance learning. </a:t>
            </a:r>
            <a:endParaRPr dirty="0"/>
          </a:p>
          <a:p>
            <a:pPr marL="228600" lvl="0" indent="0" algn="l" rtl="0">
              <a:lnSpc>
                <a:spcPct val="100000"/>
              </a:lnSpc>
              <a:spcBef>
                <a:spcPts val="1000"/>
              </a:spcBef>
              <a:spcAft>
                <a:spcPts val="0"/>
              </a:spcAft>
              <a:buNone/>
            </a:pPr>
            <a:endParaRPr dirty="0"/>
          </a:p>
          <a:p>
            <a:pPr marL="228600" lvl="0" indent="0" algn="l" rtl="0">
              <a:lnSpc>
                <a:spcPct val="100000"/>
              </a:lnSpc>
              <a:spcBef>
                <a:spcPts val="1000"/>
              </a:spcBef>
              <a:spcAft>
                <a:spcPts val="0"/>
              </a:spcAft>
              <a:buNone/>
            </a:pPr>
            <a:endParaRPr dirty="0"/>
          </a:p>
          <a:p>
            <a:pPr marL="228600" lvl="0" indent="-25400" algn="l" rtl="0">
              <a:lnSpc>
                <a:spcPct val="100000"/>
              </a:lnSpc>
              <a:spcBef>
                <a:spcPts val="1000"/>
              </a:spcBef>
              <a:spcAft>
                <a:spcPts val="0"/>
              </a:spcAft>
              <a:buSzPts val="3200"/>
              <a:buNone/>
            </a:pPr>
            <a:endParaRPr dirty="0"/>
          </a:p>
          <a:p>
            <a:pPr marL="228600" lvl="0" indent="-25400" algn="l" rtl="0">
              <a:lnSpc>
                <a:spcPct val="100000"/>
              </a:lnSpc>
              <a:spcBef>
                <a:spcPts val="2200"/>
              </a:spcBef>
              <a:spcAft>
                <a:spcPts val="0"/>
              </a:spcAft>
              <a:buClr>
                <a:srgbClr val="E38526"/>
              </a:buClr>
              <a:buSzPts val="3200"/>
              <a:buFont typeface="Arial"/>
              <a:buNone/>
            </a:pPr>
            <a:endParaRPr dirty="0"/>
          </a:p>
        </p:txBody>
      </p:sp>
    </p:spTree>
    <p:extLst>
      <p:ext uri="{BB962C8B-B14F-4D97-AF65-F5344CB8AC3E}">
        <p14:creationId xmlns:p14="http://schemas.microsoft.com/office/powerpoint/2010/main" val="14972897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IDEA B State Advisory Panel Meeting 4/1/20</a:t>
            </a:r>
          </a:p>
        </p:txBody>
      </p:sp>
      <p:sp>
        <p:nvSpPr>
          <p:cNvPr id="5" name="Slide Number Placeholder 4"/>
          <p:cNvSpPr>
            <a:spLocks noGrp="1"/>
          </p:cNvSpPr>
          <p:nvPr>
            <p:ph type="sldNum" sz="quarter" idx="12"/>
          </p:nvPr>
        </p:nvSpPr>
        <p:spPr/>
        <p:txBody>
          <a:bodyPr/>
          <a:lstStyle/>
          <a:p>
            <a:fld id="{D5CA4161-6EC3-4748-B7F3-82EA64CE3DD4}" type="slidenum">
              <a:rPr lang="en-US" smtClean="0"/>
              <a:pPr/>
              <a:t>13</a:t>
            </a:fld>
            <a:endParaRPr lang="en-US" dirty="0"/>
          </a:p>
        </p:txBody>
      </p:sp>
      <p:sp>
        <p:nvSpPr>
          <p:cNvPr id="6" name="Google Shape;331;p4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000"/>
              <a:buFont typeface="Quattrocento Sans"/>
              <a:buNone/>
            </a:pPr>
            <a:r>
              <a:rPr lang="en-US" dirty="0"/>
              <a:t>Known Issues/Hurdles</a:t>
            </a:r>
            <a:endParaRPr dirty="0"/>
          </a:p>
        </p:txBody>
      </p:sp>
      <p:sp>
        <p:nvSpPr>
          <p:cNvPr id="7" name="Google Shape;333;p45"/>
          <p:cNvSpPr txBox="1">
            <a:spLocks noGrp="1"/>
          </p:cNvSpPr>
          <p:nvPr>
            <p:ph idx="1"/>
          </p:nvPr>
        </p:nvSpPr>
        <p:spPr>
          <a:xfrm>
            <a:off x="294199" y="1252970"/>
            <a:ext cx="11603603" cy="4351338"/>
          </a:xfrm>
          <a:prstGeom prst="rect">
            <a:avLst/>
          </a:prstGeom>
          <a:noFill/>
          <a:ln>
            <a:noFill/>
          </a:ln>
        </p:spPr>
        <p:txBody>
          <a:bodyPr spcFirstLastPara="1" wrap="square" lIns="91425" tIns="45700" rIns="91425" bIns="45700" anchor="t" anchorCtr="0">
            <a:noAutofit/>
          </a:bodyPr>
          <a:lstStyle/>
          <a:p>
            <a:pPr marL="228600" lvl="0" indent="-177800" algn="l" rtl="0">
              <a:spcBef>
                <a:spcPts val="1000"/>
              </a:spcBef>
              <a:spcAft>
                <a:spcPts val="0"/>
              </a:spcAft>
              <a:buSzPts val="2400"/>
              <a:buChar char="•"/>
            </a:pPr>
            <a:r>
              <a:rPr lang="en-US" sz="2400" dirty="0"/>
              <a:t>Lack of devices, computers and access to Internet </a:t>
            </a:r>
            <a:endParaRPr sz="2400" dirty="0"/>
          </a:p>
          <a:p>
            <a:pPr marL="228600" lvl="0" indent="-177800" algn="l" rtl="0">
              <a:spcBef>
                <a:spcPts val="1000"/>
              </a:spcBef>
              <a:spcAft>
                <a:spcPts val="0"/>
              </a:spcAft>
              <a:buSzPts val="2400"/>
              <a:buChar char="•"/>
            </a:pPr>
            <a:r>
              <a:rPr lang="en-US" sz="2400" dirty="0"/>
              <a:t>Language access issues</a:t>
            </a:r>
            <a:endParaRPr sz="2400" dirty="0"/>
          </a:p>
          <a:p>
            <a:pPr marL="228600" lvl="0" indent="-177800" algn="l" rtl="0">
              <a:spcBef>
                <a:spcPts val="1000"/>
              </a:spcBef>
              <a:spcAft>
                <a:spcPts val="0"/>
              </a:spcAft>
              <a:buSzPts val="2400"/>
              <a:buChar char="•"/>
            </a:pPr>
            <a:r>
              <a:rPr lang="en-US" sz="2400" dirty="0" smtClean="0"/>
              <a:t>Family </a:t>
            </a:r>
            <a:r>
              <a:rPr lang="en-US" sz="2400" dirty="0"/>
              <a:t>availability</a:t>
            </a:r>
            <a:endParaRPr sz="2400" dirty="0"/>
          </a:p>
          <a:p>
            <a:pPr marL="228600" lvl="0" indent="-177800" algn="l" rtl="0">
              <a:spcBef>
                <a:spcPts val="1000"/>
              </a:spcBef>
              <a:spcAft>
                <a:spcPts val="0"/>
              </a:spcAft>
              <a:buSzPts val="2400"/>
              <a:buChar char="•"/>
            </a:pPr>
            <a:r>
              <a:rPr lang="en-US" sz="2400" dirty="0"/>
              <a:t>Homelessness</a:t>
            </a:r>
            <a:endParaRPr sz="2400" dirty="0"/>
          </a:p>
          <a:p>
            <a:pPr marL="228600" lvl="0" indent="-177800" algn="l" rtl="0">
              <a:spcBef>
                <a:spcPts val="1000"/>
              </a:spcBef>
              <a:spcAft>
                <a:spcPts val="0"/>
              </a:spcAft>
              <a:buSzPts val="2400"/>
              <a:buChar char="•"/>
            </a:pPr>
            <a:r>
              <a:rPr lang="en-US" sz="2400" dirty="0" smtClean="0"/>
              <a:t>Licensing </a:t>
            </a:r>
            <a:r>
              <a:rPr lang="en-US" sz="2400" dirty="0"/>
              <a:t>requirements for tele-therapy</a:t>
            </a:r>
            <a:endParaRPr sz="2400" dirty="0"/>
          </a:p>
          <a:p>
            <a:pPr marL="228600" lvl="0" indent="-177800" algn="l" rtl="0">
              <a:spcBef>
                <a:spcPts val="1000"/>
              </a:spcBef>
              <a:spcAft>
                <a:spcPts val="0"/>
              </a:spcAft>
              <a:buSzPts val="2400"/>
              <a:buChar char="•"/>
            </a:pPr>
            <a:r>
              <a:rPr lang="en-US" sz="2400" dirty="0"/>
              <a:t>Services for students with severe disabilities</a:t>
            </a:r>
            <a:endParaRPr sz="2400" dirty="0"/>
          </a:p>
          <a:p>
            <a:pPr marL="228600" lvl="0" indent="-177800" algn="l" rtl="0">
              <a:spcBef>
                <a:spcPts val="1000"/>
              </a:spcBef>
              <a:spcAft>
                <a:spcPts val="0"/>
              </a:spcAft>
              <a:buSzPts val="2400"/>
              <a:buChar char="•"/>
            </a:pPr>
            <a:r>
              <a:rPr lang="en-US" sz="2400" dirty="0"/>
              <a:t>Many others</a:t>
            </a:r>
            <a:endParaRPr sz="2400" dirty="0"/>
          </a:p>
        </p:txBody>
      </p:sp>
    </p:spTree>
    <p:extLst>
      <p:ext uri="{BB962C8B-B14F-4D97-AF65-F5344CB8AC3E}">
        <p14:creationId xmlns:p14="http://schemas.microsoft.com/office/powerpoint/2010/main" val="21755239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Upcoming Webinars for Schools 	</a:t>
            </a:r>
            <a:endParaRPr lang="en-US" dirty="0"/>
          </a:p>
        </p:txBody>
      </p:sp>
      <p:sp>
        <p:nvSpPr>
          <p:cNvPr id="3" name="Content Placeholder 2"/>
          <p:cNvSpPr>
            <a:spLocks noGrp="1"/>
          </p:cNvSpPr>
          <p:nvPr>
            <p:ph idx="1"/>
          </p:nvPr>
        </p:nvSpPr>
        <p:spPr/>
        <p:txBody>
          <a:bodyPr/>
          <a:lstStyle/>
          <a:p>
            <a:r>
              <a:rPr lang="en-US" dirty="0" smtClean="0"/>
              <a:t>Related Service Providers - Thursday, April 2</a:t>
            </a:r>
            <a:r>
              <a:rPr lang="en-US" baseline="30000" dirty="0" smtClean="0"/>
              <a:t>nd</a:t>
            </a:r>
            <a:r>
              <a:rPr lang="en-US" dirty="0" smtClean="0"/>
              <a:t>, 2:15-3:15</a:t>
            </a:r>
          </a:p>
          <a:p>
            <a:r>
              <a:rPr lang="en-US" dirty="0" smtClean="0"/>
              <a:t>Directors of Special Services – Thursday, April 2</a:t>
            </a:r>
            <a:r>
              <a:rPr lang="en-US" baseline="30000" dirty="0" smtClean="0"/>
              <a:t>nd</a:t>
            </a:r>
            <a:r>
              <a:rPr lang="en-US" dirty="0" smtClean="0"/>
              <a:t>, 3:30-4:30</a:t>
            </a:r>
          </a:p>
          <a:p>
            <a:r>
              <a:rPr lang="en-US" dirty="0" smtClean="0"/>
              <a:t>School Psychologists – Friday, April 3</a:t>
            </a:r>
            <a:r>
              <a:rPr lang="en-US" baseline="30000" dirty="0" smtClean="0"/>
              <a:t>rd</a:t>
            </a:r>
            <a:r>
              <a:rPr lang="en-US" dirty="0" smtClean="0"/>
              <a:t>, 2:30-3:30</a:t>
            </a:r>
            <a:endParaRPr lang="en-US" dirty="0"/>
          </a:p>
        </p:txBody>
      </p:sp>
      <p:sp>
        <p:nvSpPr>
          <p:cNvPr id="4" name="Footer Placeholder 3"/>
          <p:cNvSpPr>
            <a:spLocks noGrp="1"/>
          </p:cNvSpPr>
          <p:nvPr>
            <p:ph type="ftr" sz="quarter" idx="11"/>
          </p:nvPr>
        </p:nvSpPr>
        <p:spPr/>
        <p:txBody>
          <a:bodyPr/>
          <a:lstStyle/>
          <a:p>
            <a:r>
              <a:rPr lang="en-US" dirty="0"/>
              <a:t>IDEA B State Advisory Panel Meeting 4/1/20</a:t>
            </a:r>
          </a:p>
        </p:txBody>
      </p:sp>
      <p:sp>
        <p:nvSpPr>
          <p:cNvPr id="5" name="Slide Number Placeholder 4"/>
          <p:cNvSpPr>
            <a:spLocks noGrp="1"/>
          </p:cNvSpPr>
          <p:nvPr>
            <p:ph type="sldNum" sz="quarter" idx="12"/>
          </p:nvPr>
        </p:nvSpPr>
        <p:spPr/>
        <p:txBody>
          <a:bodyPr/>
          <a:lstStyle/>
          <a:p>
            <a:fld id="{D5CA4161-6EC3-4748-B7F3-82EA64CE3DD4}" type="slidenum">
              <a:rPr lang="en-US" smtClean="0"/>
              <a:pPr/>
              <a:t>14</a:t>
            </a:fld>
            <a:endParaRPr lang="en-US" dirty="0"/>
          </a:p>
        </p:txBody>
      </p:sp>
    </p:spTree>
    <p:extLst>
      <p:ext uri="{BB962C8B-B14F-4D97-AF65-F5344CB8AC3E}">
        <p14:creationId xmlns:p14="http://schemas.microsoft.com/office/powerpoint/2010/main" val="35165581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Feedback from Members</a:t>
            </a:r>
            <a:endParaRPr lang="en-US" dirty="0"/>
          </a:p>
        </p:txBody>
      </p:sp>
      <p:sp>
        <p:nvSpPr>
          <p:cNvPr id="4" name="Footer Placeholder 3"/>
          <p:cNvSpPr>
            <a:spLocks noGrp="1"/>
          </p:cNvSpPr>
          <p:nvPr>
            <p:ph type="ftr" sz="quarter" idx="11"/>
          </p:nvPr>
        </p:nvSpPr>
        <p:spPr/>
        <p:txBody>
          <a:bodyPr/>
          <a:lstStyle/>
          <a:p>
            <a:r>
              <a:rPr lang="en-US" dirty="0"/>
              <a:t>IDEA B State Advisory Panel Meeting 4/1/20</a:t>
            </a:r>
          </a:p>
        </p:txBody>
      </p:sp>
      <p:sp>
        <p:nvSpPr>
          <p:cNvPr id="5" name="Slide Number Placeholder 4"/>
          <p:cNvSpPr>
            <a:spLocks noGrp="1"/>
          </p:cNvSpPr>
          <p:nvPr>
            <p:ph type="sldNum" sz="quarter" idx="12"/>
          </p:nvPr>
        </p:nvSpPr>
        <p:spPr/>
        <p:txBody>
          <a:bodyPr/>
          <a:lstStyle/>
          <a:p>
            <a:fld id="{D5CA4161-6EC3-4748-B7F3-82EA64CE3DD4}" type="slidenum">
              <a:rPr lang="en-US" smtClean="0"/>
              <a:pPr/>
              <a:t>15</a:t>
            </a:fld>
            <a:endParaRPr lang="en-US" dirty="0"/>
          </a:p>
        </p:txBody>
      </p:sp>
    </p:spTree>
    <p:extLst>
      <p:ext uri="{BB962C8B-B14F-4D97-AF65-F5344CB8AC3E}">
        <p14:creationId xmlns:p14="http://schemas.microsoft.com/office/powerpoint/2010/main" val="32988849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Joint Statement</a:t>
            </a:r>
            <a:endParaRPr lang="en-US" dirty="0"/>
          </a:p>
        </p:txBody>
      </p:sp>
      <p:sp>
        <p:nvSpPr>
          <p:cNvPr id="4" name="Footer Placeholder 3"/>
          <p:cNvSpPr>
            <a:spLocks noGrp="1"/>
          </p:cNvSpPr>
          <p:nvPr>
            <p:ph type="ftr" sz="quarter" idx="11"/>
          </p:nvPr>
        </p:nvSpPr>
        <p:spPr/>
        <p:txBody>
          <a:bodyPr/>
          <a:lstStyle/>
          <a:p>
            <a:r>
              <a:rPr lang="en-US" dirty="0"/>
              <a:t>IDEA B State Advisory Panel Meeting 4/1/20</a:t>
            </a:r>
          </a:p>
        </p:txBody>
      </p:sp>
      <p:sp>
        <p:nvSpPr>
          <p:cNvPr id="5" name="Slide Number Placeholder 4"/>
          <p:cNvSpPr>
            <a:spLocks noGrp="1"/>
          </p:cNvSpPr>
          <p:nvPr>
            <p:ph type="sldNum" sz="quarter" idx="12"/>
          </p:nvPr>
        </p:nvSpPr>
        <p:spPr/>
        <p:txBody>
          <a:bodyPr/>
          <a:lstStyle/>
          <a:p>
            <a:fld id="{D5CA4161-6EC3-4748-B7F3-82EA64CE3DD4}" type="slidenum">
              <a:rPr lang="en-US" smtClean="0"/>
              <a:pPr/>
              <a:t>16</a:t>
            </a:fld>
            <a:endParaRPr lang="en-US" dirty="0"/>
          </a:p>
        </p:txBody>
      </p:sp>
    </p:spTree>
    <p:extLst>
      <p:ext uri="{BB962C8B-B14F-4D97-AF65-F5344CB8AC3E}">
        <p14:creationId xmlns:p14="http://schemas.microsoft.com/office/powerpoint/2010/main" val="42219755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Joint Statement</a:t>
            </a:r>
            <a:endParaRPr lang="en-US" dirty="0"/>
          </a:p>
        </p:txBody>
      </p:sp>
      <p:sp>
        <p:nvSpPr>
          <p:cNvPr id="7" name="Content Placeholder 6"/>
          <p:cNvSpPr>
            <a:spLocks noGrp="1"/>
          </p:cNvSpPr>
          <p:nvPr>
            <p:ph idx="1"/>
          </p:nvPr>
        </p:nvSpPr>
        <p:spPr/>
        <p:txBody>
          <a:bodyPr>
            <a:normAutofit fontScale="85000" lnSpcReduction="10000"/>
          </a:bodyPr>
          <a:lstStyle/>
          <a:p>
            <a:r>
              <a:rPr lang="en-US" dirty="0"/>
              <a:t>The Oklahoma State Department of Education, Oklahoma Parents </a:t>
            </a:r>
            <a:r>
              <a:rPr lang="en-US" dirty="0" smtClean="0"/>
              <a:t>Center, </a:t>
            </a:r>
            <a:r>
              <a:rPr lang="en-US" dirty="0"/>
              <a:t>and Oklahoma Directors of Special Services remain committed to the provisions of the Individuals with Disabilities Education Act (IDEA).  We believe the rights of all students with disabilities must be maintained, even during school closures and distance learning, in response to the COVID-19 outbreak.   </a:t>
            </a:r>
          </a:p>
          <a:p>
            <a:r>
              <a:rPr lang="en-US" dirty="0"/>
              <a:t>It is our firm belief, despite the unprecedented challenge facing districts and families, that students with disabilities will be served by parties coming together to make decisions on how to provide services in a manner that ensures the health and safety of all parties and that allows for meaningful progress on IEP goals and educational standards. </a:t>
            </a:r>
          </a:p>
          <a:p>
            <a:endParaRPr lang="en-US" dirty="0"/>
          </a:p>
        </p:txBody>
      </p:sp>
      <p:sp>
        <p:nvSpPr>
          <p:cNvPr id="4" name="Footer Placeholder 3"/>
          <p:cNvSpPr>
            <a:spLocks noGrp="1"/>
          </p:cNvSpPr>
          <p:nvPr>
            <p:ph type="ftr" sz="quarter" idx="11"/>
          </p:nvPr>
        </p:nvSpPr>
        <p:spPr/>
        <p:txBody>
          <a:bodyPr/>
          <a:lstStyle/>
          <a:p>
            <a:r>
              <a:rPr lang="en-US" dirty="0"/>
              <a:t>IDEA B State Advisory Panel Meeting 4/1/20</a:t>
            </a:r>
          </a:p>
        </p:txBody>
      </p:sp>
      <p:sp>
        <p:nvSpPr>
          <p:cNvPr id="5" name="Slide Number Placeholder 4"/>
          <p:cNvSpPr>
            <a:spLocks noGrp="1"/>
          </p:cNvSpPr>
          <p:nvPr>
            <p:ph type="sldNum" sz="quarter" idx="12"/>
          </p:nvPr>
        </p:nvSpPr>
        <p:spPr/>
        <p:txBody>
          <a:bodyPr/>
          <a:lstStyle/>
          <a:p>
            <a:fld id="{D5CA4161-6EC3-4748-B7F3-82EA64CE3DD4}" type="slidenum">
              <a:rPr lang="en-US" smtClean="0"/>
              <a:pPr/>
              <a:t>17</a:t>
            </a:fld>
            <a:endParaRPr lang="en-US" dirty="0"/>
          </a:p>
        </p:txBody>
      </p:sp>
    </p:spTree>
    <p:extLst>
      <p:ext uri="{BB962C8B-B14F-4D97-AF65-F5344CB8AC3E}">
        <p14:creationId xmlns:p14="http://schemas.microsoft.com/office/powerpoint/2010/main" val="33852204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Joint Statement</a:t>
            </a:r>
            <a:endParaRPr lang="en-US" dirty="0"/>
          </a:p>
        </p:txBody>
      </p:sp>
      <p:sp>
        <p:nvSpPr>
          <p:cNvPr id="3" name="Content Placeholder 2"/>
          <p:cNvSpPr>
            <a:spLocks noGrp="1"/>
          </p:cNvSpPr>
          <p:nvPr>
            <p:ph idx="1"/>
          </p:nvPr>
        </p:nvSpPr>
        <p:spPr/>
        <p:txBody>
          <a:bodyPr>
            <a:normAutofit fontScale="92500" lnSpcReduction="20000"/>
          </a:bodyPr>
          <a:lstStyle/>
          <a:p>
            <a:r>
              <a:rPr lang="en-US" dirty="0"/>
              <a:t>By continuing to educate our students through distance learning they still have a chance to be prepared for future learning and they still have a chance to meet their postsecondary goals. Most importantly, both our students and staff have a much better chance of remaining safe during a time of crisis.  Schools will do their best to ensure that equity and access are available to all of their students. There will also be a time to revisit the progress of our students and enhance their education in the future through additional services and supports. We have innovative teachers and schools who are able to meet the needs of their students in any context. </a:t>
            </a:r>
          </a:p>
          <a:p>
            <a:endParaRPr lang="en-US" dirty="0"/>
          </a:p>
        </p:txBody>
      </p:sp>
      <p:sp>
        <p:nvSpPr>
          <p:cNvPr id="4" name="Footer Placeholder 3"/>
          <p:cNvSpPr>
            <a:spLocks noGrp="1"/>
          </p:cNvSpPr>
          <p:nvPr>
            <p:ph type="ftr" sz="quarter" idx="11"/>
          </p:nvPr>
        </p:nvSpPr>
        <p:spPr/>
        <p:txBody>
          <a:bodyPr/>
          <a:lstStyle/>
          <a:p>
            <a:r>
              <a:rPr lang="en-US" dirty="0"/>
              <a:t>IDEA B State Advisory Panel Meeting 4/1/20</a:t>
            </a:r>
          </a:p>
        </p:txBody>
      </p:sp>
      <p:sp>
        <p:nvSpPr>
          <p:cNvPr id="5" name="Slide Number Placeholder 4"/>
          <p:cNvSpPr>
            <a:spLocks noGrp="1"/>
          </p:cNvSpPr>
          <p:nvPr>
            <p:ph type="sldNum" sz="quarter" idx="12"/>
          </p:nvPr>
        </p:nvSpPr>
        <p:spPr/>
        <p:txBody>
          <a:bodyPr/>
          <a:lstStyle/>
          <a:p>
            <a:fld id="{D5CA4161-6EC3-4748-B7F3-82EA64CE3DD4}" type="slidenum">
              <a:rPr lang="en-US" smtClean="0"/>
              <a:pPr/>
              <a:t>18</a:t>
            </a:fld>
            <a:endParaRPr lang="en-US" dirty="0"/>
          </a:p>
        </p:txBody>
      </p:sp>
    </p:spTree>
    <p:extLst>
      <p:ext uri="{BB962C8B-B14F-4D97-AF65-F5344CB8AC3E}">
        <p14:creationId xmlns:p14="http://schemas.microsoft.com/office/powerpoint/2010/main" val="32739770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Joint Statement</a:t>
            </a:r>
            <a:endParaRPr lang="en-US" dirty="0"/>
          </a:p>
        </p:txBody>
      </p:sp>
      <p:sp>
        <p:nvSpPr>
          <p:cNvPr id="3" name="Content Placeholder 2"/>
          <p:cNvSpPr>
            <a:spLocks noGrp="1"/>
          </p:cNvSpPr>
          <p:nvPr>
            <p:ph idx="1"/>
          </p:nvPr>
        </p:nvSpPr>
        <p:spPr/>
        <p:txBody>
          <a:bodyPr>
            <a:normAutofit fontScale="92500" lnSpcReduction="20000"/>
          </a:bodyPr>
          <a:lstStyle/>
          <a:p>
            <a:r>
              <a:rPr lang="en-US" dirty="0"/>
              <a:t>One of our best resources during a time of crisis are the relationships built between schools, students, parents, and other community members. During this time, we encourage all parties to keep communication lines open and work together. Parents should continue to share information regarding their child’s needs and to partner with and support their schools. Educational leaders should continue to lead with equity and share messages of hope and ability to provide services to students with disabilities in new ways. Educators should continue to partner with parents and do what they do best – provide differentiated instruction using a variety of accessible tools and resources.</a:t>
            </a:r>
          </a:p>
          <a:p>
            <a:endParaRPr lang="en-US" dirty="0"/>
          </a:p>
        </p:txBody>
      </p:sp>
      <p:sp>
        <p:nvSpPr>
          <p:cNvPr id="4" name="Footer Placeholder 3"/>
          <p:cNvSpPr>
            <a:spLocks noGrp="1"/>
          </p:cNvSpPr>
          <p:nvPr>
            <p:ph type="ftr" sz="quarter" idx="11"/>
          </p:nvPr>
        </p:nvSpPr>
        <p:spPr/>
        <p:txBody>
          <a:bodyPr/>
          <a:lstStyle/>
          <a:p>
            <a:r>
              <a:rPr lang="en-US" dirty="0"/>
              <a:t>IDEA B State Advisory Panel Meeting 4/1/20</a:t>
            </a:r>
          </a:p>
        </p:txBody>
      </p:sp>
      <p:sp>
        <p:nvSpPr>
          <p:cNvPr id="5" name="Slide Number Placeholder 4"/>
          <p:cNvSpPr>
            <a:spLocks noGrp="1"/>
          </p:cNvSpPr>
          <p:nvPr>
            <p:ph type="sldNum" sz="quarter" idx="12"/>
          </p:nvPr>
        </p:nvSpPr>
        <p:spPr/>
        <p:txBody>
          <a:bodyPr/>
          <a:lstStyle/>
          <a:p>
            <a:fld id="{D5CA4161-6EC3-4748-B7F3-82EA64CE3DD4}" type="slidenum">
              <a:rPr lang="en-US" smtClean="0"/>
              <a:pPr/>
              <a:t>19</a:t>
            </a:fld>
            <a:endParaRPr lang="en-US" dirty="0"/>
          </a:p>
        </p:txBody>
      </p:sp>
    </p:spTree>
    <p:extLst>
      <p:ext uri="{BB962C8B-B14F-4D97-AF65-F5344CB8AC3E}">
        <p14:creationId xmlns:p14="http://schemas.microsoft.com/office/powerpoint/2010/main" val="11748435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Welcome – Dr. Bonnie McBride</a:t>
            </a:r>
            <a:endParaRPr lang="en-US" dirty="0"/>
          </a:p>
          <a:p>
            <a:r>
              <a:rPr lang="en-US" dirty="0" smtClean="0"/>
              <a:t>COVID-19 </a:t>
            </a:r>
            <a:r>
              <a:rPr lang="en-US" dirty="0"/>
              <a:t>OSDE and Special Education Resources – Todd Loftin, Christa Knight </a:t>
            </a:r>
          </a:p>
          <a:p>
            <a:r>
              <a:rPr lang="en-US" dirty="0" smtClean="0"/>
              <a:t>Feedback </a:t>
            </a:r>
            <a:r>
              <a:rPr lang="en-US" dirty="0"/>
              <a:t>from Members on Resources – </a:t>
            </a:r>
            <a:r>
              <a:rPr lang="en-US" dirty="0" smtClean="0"/>
              <a:t>Dr. Bonnie </a:t>
            </a:r>
            <a:r>
              <a:rPr lang="en-US" dirty="0"/>
              <a:t>McBride </a:t>
            </a:r>
          </a:p>
          <a:p>
            <a:r>
              <a:rPr lang="en-US" dirty="0" smtClean="0"/>
              <a:t>Joint </a:t>
            </a:r>
            <a:r>
              <a:rPr lang="en-US" dirty="0"/>
              <a:t>Statement – </a:t>
            </a:r>
            <a:r>
              <a:rPr lang="en-US" dirty="0" smtClean="0"/>
              <a:t>Dr. Bonnie </a:t>
            </a:r>
            <a:r>
              <a:rPr lang="en-US" dirty="0"/>
              <a:t>McBride </a:t>
            </a:r>
          </a:p>
          <a:p>
            <a:r>
              <a:rPr lang="en-US" dirty="0" smtClean="0"/>
              <a:t>SSIP and Significant Disproportionality </a:t>
            </a:r>
            <a:r>
              <a:rPr lang="en-US" dirty="0"/>
              <a:t>Updates – </a:t>
            </a:r>
            <a:r>
              <a:rPr lang="en-US" dirty="0" smtClean="0"/>
              <a:t>Dr. Ginger </a:t>
            </a:r>
            <a:r>
              <a:rPr lang="en-US" dirty="0"/>
              <a:t>Elliott-Teague </a:t>
            </a:r>
          </a:p>
          <a:p>
            <a:r>
              <a:rPr lang="en-US" dirty="0" smtClean="0"/>
              <a:t>Grant </a:t>
            </a:r>
            <a:r>
              <a:rPr lang="en-US" dirty="0"/>
              <a:t>Application – Todd Loftin </a:t>
            </a:r>
          </a:p>
          <a:p>
            <a:endParaRPr lang="en-US" dirty="0"/>
          </a:p>
        </p:txBody>
      </p:sp>
      <p:sp>
        <p:nvSpPr>
          <p:cNvPr id="4" name="Footer Placeholder 3">
            <a:extLst>
              <a:ext uri="{FF2B5EF4-FFF2-40B4-BE49-F238E27FC236}">
                <a16:creationId xmlns:a16="http://schemas.microsoft.com/office/drawing/2014/main" id="{1CC87788-702C-E14B-81CB-1D3DA606BAA9}"/>
              </a:ext>
            </a:extLst>
          </p:cNvPr>
          <p:cNvSpPr>
            <a:spLocks noGrp="1"/>
          </p:cNvSpPr>
          <p:nvPr>
            <p:ph type="ftr" sz="quarter" idx="11"/>
          </p:nvPr>
        </p:nvSpPr>
        <p:spPr/>
        <p:txBody>
          <a:bodyPr/>
          <a:lstStyle/>
          <a:p>
            <a:r>
              <a:rPr lang="en-US" dirty="0"/>
              <a:t>IDEA B State Advisory Panel Meeting 4/1/20</a:t>
            </a:r>
          </a:p>
        </p:txBody>
      </p:sp>
      <p:sp>
        <p:nvSpPr>
          <p:cNvPr id="5" name="Slide Number Placeholder 4">
            <a:extLst>
              <a:ext uri="{FF2B5EF4-FFF2-40B4-BE49-F238E27FC236}">
                <a16:creationId xmlns:a16="http://schemas.microsoft.com/office/drawing/2014/main" id="{1334AB57-A7F9-D447-A48A-1DE753BF6933}"/>
              </a:ext>
            </a:extLst>
          </p:cNvPr>
          <p:cNvSpPr>
            <a:spLocks noGrp="1"/>
          </p:cNvSpPr>
          <p:nvPr>
            <p:ph type="sldNum" sz="quarter" idx="12"/>
          </p:nvPr>
        </p:nvSpPr>
        <p:spPr/>
        <p:txBody>
          <a:bodyPr/>
          <a:lstStyle/>
          <a:p>
            <a:fld id="{D5CA4161-6EC3-4748-B7F3-82EA64CE3DD4}" type="slidenum">
              <a:rPr lang="en-US" smtClean="0"/>
              <a:pPr/>
              <a:t>2</a:t>
            </a:fld>
            <a:endParaRPr lang="en-US" dirty="0"/>
          </a:p>
        </p:txBody>
      </p:sp>
    </p:spTree>
    <p:extLst>
      <p:ext uri="{BB962C8B-B14F-4D97-AF65-F5344CB8AC3E}">
        <p14:creationId xmlns:p14="http://schemas.microsoft.com/office/powerpoint/2010/main" val="9363201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Joint Statement</a:t>
            </a:r>
            <a:endParaRPr lang="en-US" dirty="0"/>
          </a:p>
        </p:txBody>
      </p:sp>
      <p:sp>
        <p:nvSpPr>
          <p:cNvPr id="3" name="Content Placeholder 2"/>
          <p:cNvSpPr>
            <a:spLocks noGrp="1"/>
          </p:cNvSpPr>
          <p:nvPr>
            <p:ph idx="1"/>
          </p:nvPr>
        </p:nvSpPr>
        <p:spPr/>
        <p:txBody>
          <a:bodyPr/>
          <a:lstStyle/>
          <a:p>
            <a:r>
              <a:rPr lang="en-US" dirty="0"/>
              <a:t>We should all operate from good faith and work together for the benefit of all students.        </a:t>
            </a:r>
          </a:p>
          <a:p>
            <a:r>
              <a:rPr lang="en-US" dirty="0"/>
              <a:t>If you have questions during this time, please feel free to reach out to the Oklahoma State Department of Education Office of Special Education Services, the Oklahoma Parents Center, </a:t>
            </a:r>
            <a:r>
              <a:rPr lang="en-US" dirty="0" smtClean="0"/>
              <a:t>and </a:t>
            </a:r>
            <a:r>
              <a:rPr lang="en-US" dirty="0"/>
              <a:t>the Oklahoma Directors of Special Services. </a:t>
            </a:r>
          </a:p>
          <a:p>
            <a:endParaRPr lang="en-US" dirty="0"/>
          </a:p>
        </p:txBody>
      </p:sp>
      <p:sp>
        <p:nvSpPr>
          <p:cNvPr id="4" name="Footer Placeholder 3"/>
          <p:cNvSpPr>
            <a:spLocks noGrp="1"/>
          </p:cNvSpPr>
          <p:nvPr>
            <p:ph type="ftr" sz="quarter" idx="11"/>
          </p:nvPr>
        </p:nvSpPr>
        <p:spPr/>
        <p:txBody>
          <a:bodyPr/>
          <a:lstStyle/>
          <a:p>
            <a:r>
              <a:rPr lang="en-US" dirty="0"/>
              <a:t>IDEA B State Advisory Panel Meeting 4/1/20</a:t>
            </a:r>
          </a:p>
        </p:txBody>
      </p:sp>
      <p:sp>
        <p:nvSpPr>
          <p:cNvPr id="5" name="Slide Number Placeholder 4"/>
          <p:cNvSpPr>
            <a:spLocks noGrp="1"/>
          </p:cNvSpPr>
          <p:nvPr>
            <p:ph type="sldNum" sz="quarter" idx="12"/>
          </p:nvPr>
        </p:nvSpPr>
        <p:spPr/>
        <p:txBody>
          <a:bodyPr/>
          <a:lstStyle/>
          <a:p>
            <a:fld id="{D5CA4161-6EC3-4748-B7F3-82EA64CE3DD4}" type="slidenum">
              <a:rPr lang="en-US" smtClean="0"/>
              <a:pPr/>
              <a:t>20</a:t>
            </a:fld>
            <a:endParaRPr lang="en-US" dirty="0"/>
          </a:p>
        </p:txBody>
      </p:sp>
    </p:spTree>
    <p:extLst>
      <p:ext uri="{BB962C8B-B14F-4D97-AF65-F5344CB8AC3E}">
        <p14:creationId xmlns:p14="http://schemas.microsoft.com/office/powerpoint/2010/main" val="37625770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State Systemic Improvement Plan and Significant Disproportionality Update</a:t>
            </a:r>
            <a:endParaRPr lang="en-US" dirty="0"/>
          </a:p>
        </p:txBody>
      </p:sp>
      <p:sp>
        <p:nvSpPr>
          <p:cNvPr id="4" name="Footer Placeholder 3"/>
          <p:cNvSpPr>
            <a:spLocks noGrp="1"/>
          </p:cNvSpPr>
          <p:nvPr>
            <p:ph type="ftr" sz="quarter" idx="11"/>
          </p:nvPr>
        </p:nvSpPr>
        <p:spPr/>
        <p:txBody>
          <a:bodyPr/>
          <a:lstStyle/>
          <a:p>
            <a:r>
              <a:rPr lang="en-US" dirty="0"/>
              <a:t>IDEA B State Advisory Panel Meeting 4/1/20</a:t>
            </a:r>
          </a:p>
        </p:txBody>
      </p:sp>
      <p:sp>
        <p:nvSpPr>
          <p:cNvPr id="5" name="Slide Number Placeholder 4"/>
          <p:cNvSpPr>
            <a:spLocks noGrp="1"/>
          </p:cNvSpPr>
          <p:nvPr>
            <p:ph type="sldNum" sz="quarter" idx="12"/>
          </p:nvPr>
        </p:nvSpPr>
        <p:spPr/>
        <p:txBody>
          <a:bodyPr/>
          <a:lstStyle/>
          <a:p>
            <a:fld id="{D5CA4161-6EC3-4748-B7F3-82EA64CE3DD4}" type="slidenum">
              <a:rPr lang="en-US" smtClean="0"/>
              <a:pPr/>
              <a:t>21</a:t>
            </a:fld>
            <a:endParaRPr lang="en-US" dirty="0"/>
          </a:p>
        </p:txBody>
      </p:sp>
    </p:spTree>
    <p:extLst>
      <p:ext uri="{BB962C8B-B14F-4D97-AF65-F5344CB8AC3E}">
        <p14:creationId xmlns:p14="http://schemas.microsoft.com/office/powerpoint/2010/main" val="14490868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IDEA Part B </a:t>
            </a:r>
            <a:br>
              <a:rPr lang="en-US" dirty="0" smtClean="0"/>
            </a:br>
            <a:r>
              <a:rPr lang="en-US" dirty="0" smtClean="0"/>
              <a:t>Grant Application</a:t>
            </a:r>
            <a:endParaRPr lang="en-US" dirty="0"/>
          </a:p>
        </p:txBody>
      </p:sp>
      <p:sp>
        <p:nvSpPr>
          <p:cNvPr id="4" name="Footer Placeholder 3"/>
          <p:cNvSpPr>
            <a:spLocks noGrp="1"/>
          </p:cNvSpPr>
          <p:nvPr>
            <p:ph type="ftr" sz="quarter" idx="11"/>
          </p:nvPr>
        </p:nvSpPr>
        <p:spPr/>
        <p:txBody>
          <a:bodyPr/>
          <a:lstStyle/>
          <a:p>
            <a:r>
              <a:rPr lang="en-US" dirty="0"/>
              <a:t>IDEA B State Advisory Panel Meeting 4/1/20</a:t>
            </a:r>
          </a:p>
        </p:txBody>
      </p:sp>
      <p:sp>
        <p:nvSpPr>
          <p:cNvPr id="5" name="Slide Number Placeholder 4"/>
          <p:cNvSpPr>
            <a:spLocks noGrp="1"/>
          </p:cNvSpPr>
          <p:nvPr>
            <p:ph type="sldNum" sz="quarter" idx="12"/>
          </p:nvPr>
        </p:nvSpPr>
        <p:spPr/>
        <p:txBody>
          <a:bodyPr/>
          <a:lstStyle/>
          <a:p>
            <a:fld id="{D5CA4161-6EC3-4748-B7F3-82EA64CE3DD4}" type="slidenum">
              <a:rPr lang="en-US" smtClean="0"/>
              <a:pPr/>
              <a:t>22</a:t>
            </a:fld>
            <a:endParaRPr lang="en-US" dirty="0"/>
          </a:p>
        </p:txBody>
      </p:sp>
    </p:spTree>
    <p:extLst>
      <p:ext uri="{BB962C8B-B14F-4D97-AF65-F5344CB8AC3E}">
        <p14:creationId xmlns:p14="http://schemas.microsoft.com/office/powerpoint/2010/main" val="18217853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Grant Application </a:t>
            </a:r>
            <a:endParaRPr lang="en-US" dirty="0"/>
          </a:p>
        </p:txBody>
      </p:sp>
      <p:sp>
        <p:nvSpPr>
          <p:cNvPr id="7" name="Content Placeholder 6"/>
          <p:cNvSpPr>
            <a:spLocks noGrp="1"/>
          </p:cNvSpPr>
          <p:nvPr>
            <p:ph idx="1"/>
          </p:nvPr>
        </p:nvSpPr>
        <p:spPr/>
        <p:txBody>
          <a:bodyPr/>
          <a:lstStyle/>
          <a:p>
            <a:r>
              <a:rPr lang="en-US" b="1" dirty="0"/>
              <a:t>Public Notice Submissions of The Individuals with Disabilities Education Act (IDEA) Parts B and C as amended in 2004, Grant Application</a:t>
            </a:r>
          </a:p>
          <a:p>
            <a:r>
              <a:rPr lang="en-US" dirty="0"/>
              <a:t>To download the Public Notice, please </a:t>
            </a:r>
            <a:r>
              <a:rPr lang="en-US" u="sng" dirty="0">
                <a:hlinkClick r:id="rId2"/>
              </a:rPr>
              <a:t>click here</a:t>
            </a:r>
            <a:r>
              <a:rPr lang="en-US" dirty="0"/>
              <a:t>. Draft IDEA Parts B and C Grant Applications: </a:t>
            </a:r>
            <a:r>
              <a:rPr lang="en-US" u="sng" dirty="0">
                <a:hlinkClick r:id="rId3"/>
              </a:rPr>
              <a:t>IDEA Part B</a:t>
            </a:r>
            <a:r>
              <a:rPr lang="en-US" dirty="0"/>
              <a:t> / </a:t>
            </a:r>
            <a:r>
              <a:rPr lang="en-US" u="sng" dirty="0">
                <a:hlinkClick r:id="rId4"/>
              </a:rPr>
              <a:t>Part B Budget</a:t>
            </a:r>
            <a:r>
              <a:rPr lang="en-US" dirty="0"/>
              <a:t> / </a:t>
            </a:r>
            <a:r>
              <a:rPr lang="en-US" u="sng" dirty="0">
                <a:hlinkClick r:id="rId5"/>
              </a:rPr>
              <a:t>IDEA Part C</a:t>
            </a:r>
            <a:endParaRPr lang="en-US" dirty="0"/>
          </a:p>
          <a:p>
            <a:endParaRPr lang="en-US" dirty="0"/>
          </a:p>
        </p:txBody>
      </p:sp>
      <p:sp>
        <p:nvSpPr>
          <p:cNvPr id="4" name="Footer Placeholder 3"/>
          <p:cNvSpPr>
            <a:spLocks noGrp="1"/>
          </p:cNvSpPr>
          <p:nvPr>
            <p:ph type="ftr" sz="quarter" idx="11"/>
          </p:nvPr>
        </p:nvSpPr>
        <p:spPr/>
        <p:txBody>
          <a:bodyPr/>
          <a:lstStyle/>
          <a:p>
            <a:r>
              <a:rPr lang="en-US" dirty="0"/>
              <a:t>IDEA B State Advisory Panel Meeting 4/1/20</a:t>
            </a:r>
          </a:p>
        </p:txBody>
      </p:sp>
      <p:sp>
        <p:nvSpPr>
          <p:cNvPr id="5" name="Slide Number Placeholder 4"/>
          <p:cNvSpPr>
            <a:spLocks noGrp="1"/>
          </p:cNvSpPr>
          <p:nvPr>
            <p:ph type="sldNum" sz="quarter" idx="12"/>
          </p:nvPr>
        </p:nvSpPr>
        <p:spPr/>
        <p:txBody>
          <a:bodyPr/>
          <a:lstStyle/>
          <a:p>
            <a:fld id="{D5CA4161-6EC3-4748-B7F3-82EA64CE3DD4}" type="slidenum">
              <a:rPr lang="en-US" smtClean="0"/>
              <a:pPr/>
              <a:t>23</a:t>
            </a:fld>
            <a:endParaRPr lang="en-US" dirty="0"/>
          </a:p>
        </p:txBody>
      </p:sp>
    </p:spTree>
    <p:extLst>
      <p:ext uri="{BB962C8B-B14F-4D97-AF65-F5344CB8AC3E}">
        <p14:creationId xmlns:p14="http://schemas.microsoft.com/office/powerpoint/2010/main" val="12497431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 Application</a:t>
            </a:r>
            <a:endParaRPr lang="en-US" dirty="0"/>
          </a:p>
        </p:txBody>
      </p:sp>
      <p:sp>
        <p:nvSpPr>
          <p:cNvPr id="3" name="Content Placeholder 2"/>
          <p:cNvSpPr>
            <a:spLocks noGrp="1"/>
          </p:cNvSpPr>
          <p:nvPr>
            <p:ph idx="1"/>
          </p:nvPr>
        </p:nvSpPr>
        <p:spPr/>
        <p:txBody>
          <a:bodyPr/>
          <a:lstStyle/>
          <a:p>
            <a:r>
              <a:rPr lang="en-US" dirty="0" smtClean="0"/>
              <a:t>FFY20</a:t>
            </a:r>
          </a:p>
          <a:p>
            <a:r>
              <a:rPr lang="en-US" dirty="0" smtClean="0"/>
              <a:t>Total Award - $161,932,580 (FFY19 - $156,655,705)</a:t>
            </a:r>
          </a:p>
          <a:p>
            <a:r>
              <a:rPr lang="en-US" dirty="0" smtClean="0"/>
              <a:t>Administration- $3,160,276 </a:t>
            </a:r>
          </a:p>
          <a:p>
            <a:r>
              <a:rPr lang="en-US" dirty="0" smtClean="0"/>
              <a:t>Other State Level Activities - $17,613,184</a:t>
            </a:r>
          </a:p>
          <a:p>
            <a:pPr lvl="1"/>
            <a:r>
              <a:rPr lang="en-US" dirty="0" smtClean="0"/>
              <a:t>Includes 2.5 million for High Needs Fund</a:t>
            </a:r>
          </a:p>
          <a:p>
            <a:r>
              <a:rPr lang="en-US" dirty="0" smtClean="0"/>
              <a:t>Preschool - $3,838,038 (FFY19 - $3,799,278)</a:t>
            </a:r>
          </a:p>
          <a:p>
            <a:endParaRPr lang="en-US" dirty="0"/>
          </a:p>
        </p:txBody>
      </p:sp>
      <p:sp>
        <p:nvSpPr>
          <p:cNvPr id="4" name="Footer Placeholder 3"/>
          <p:cNvSpPr>
            <a:spLocks noGrp="1"/>
          </p:cNvSpPr>
          <p:nvPr>
            <p:ph type="ftr" sz="quarter" idx="11"/>
          </p:nvPr>
        </p:nvSpPr>
        <p:spPr/>
        <p:txBody>
          <a:bodyPr/>
          <a:lstStyle/>
          <a:p>
            <a:r>
              <a:rPr lang="en-US" dirty="0"/>
              <a:t>IDEA B State Advisory Panel Meeting 4/1/20</a:t>
            </a:r>
          </a:p>
        </p:txBody>
      </p:sp>
      <p:sp>
        <p:nvSpPr>
          <p:cNvPr id="5" name="Slide Number Placeholder 4"/>
          <p:cNvSpPr>
            <a:spLocks noGrp="1"/>
          </p:cNvSpPr>
          <p:nvPr>
            <p:ph type="sldNum" sz="quarter" idx="12"/>
          </p:nvPr>
        </p:nvSpPr>
        <p:spPr/>
        <p:txBody>
          <a:bodyPr/>
          <a:lstStyle/>
          <a:p>
            <a:fld id="{D5CA4161-6EC3-4748-B7F3-82EA64CE3DD4}" type="slidenum">
              <a:rPr lang="en-US" smtClean="0"/>
              <a:pPr/>
              <a:t>24</a:t>
            </a:fld>
            <a:endParaRPr lang="en-US" dirty="0"/>
          </a:p>
        </p:txBody>
      </p:sp>
    </p:spTree>
    <p:extLst>
      <p:ext uri="{BB962C8B-B14F-4D97-AF65-F5344CB8AC3E}">
        <p14:creationId xmlns:p14="http://schemas.microsoft.com/office/powerpoint/2010/main" val="33180003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New “Business Casual”</a:t>
            </a:r>
            <a:endParaRPr lang="en-US" dirty="0"/>
          </a:p>
        </p:txBody>
      </p:sp>
      <p:pic>
        <p:nvPicPr>
          <p:cNvPr id="8" name="Content Placeholder 7"/>
          <p:cNvPicPr>
            <a:picLocks noGrp="1" noChangeAspect="1"/>
          </p:cNvPicPr>
          <p:nvPr>
            <p:ph idx="1"/>
          </p:nvPr>
        </p:nvPicPr>
        <p:blipFill>
          <a:blip r:embed="rId2"/>
          <a:stretch>
            <a:fillRect/>
          </a:stretch>
        </p:blipFill>
        <p:spPr>
          <a:xfrm>
            <a:off x="6096000" y="1856389"/>
            <a:ext cx="4336410" cy="2889852"/>
          </a:xfrm>
          <a:prstGeom prst="rect">
            <a:avLst/>
          </a:prstGeom>
        </p:spPr>
      </p:pic>
      <p:sp>
        <p:nvSpPr>
          <p:cNvPr id="11" name="AutoShape 10" descr="If you want productive employees, let them wear sweatpan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731" y="1822395"/>
            <a:ext cx="5197949" cy="2923846"/>
          </a:xfrm>
          <a:prstGeom prst="rect">
            <a:avLst/>
          </a:prstGeom>
        </p:spPr>
      </p:pic>
    </p:spTree>
    <p:extLst>
      <p:ext uri="{BB962C8B-B14F-4D97-AF65-F5344CB8AC3E}">
        <p14:creationId xmlns:p14="http://schemas.microsoft.com/office/powerpoint/2010/main" val="9443705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Distance Learning Resources</a:t>
            </a:r>
            <a:endParaRPr lang="en-US" dirty="0"/>
          </a:p>
        </p:txBody>
      </p:sp>
      <p:sp>
        <p:nvSpPr>
          <p:cNvPr id="4" name="Footer Placeholder 3"/>
          <p:cNvSpPr>
            <a:spLocks noGrp="1"/>
          </p:cNvSpPr>
          <p:nvPr>
            <p:ph type="ftr" sz="quarter" idx="11"/>
          </p:nvPr>
        </p:nvSpPr>
        <p:spPr/>
        <p:txBody>
          <a:bodyPr/>
          <a:lstStyle/>
          <a:p>
            <a:r>
              <a:rPr lang="en-US" dirty="0"/>
              <a:t>IDEA B State Advisory Panel Meeting 4/1/20</a:t>
            </a:r>
          </a:p>
        </p:txBody>
      </p:sp>
      <p:sp>
        <p:nvSpPr>
          <p:cNvPr id="5" name="Slide Number Placeholder 4"/>
          <p:cNvSpPr>
            <a:spLocks noGrp="1"/>
          </p:cNvSpPr>
          <p:nvPr>
            <p:ph type="sldNum" sz="quarter" idx="12"/>
          </p:nvPr>
        </p:nvSpPr>
        <p:spPr/>
        <p:txBody>
          <a:bodyPr/>
          <a:lstStyle/>
          <a:p>
            <a:fld id="{D5CA4161-6EC3-4748-B7F3-82EA64CE3DD4}" type="slidenum">
              <a:rPr lang="en-US" smtClean="0"/>
              <a:pPr/>
              <a:t>4</a:t>
            </a:fld>
            <a:endParaRPr lang="en-US" dirty="0"/>
          </a:p>
        </p:txBody>
      </p:sp>
    </p:spTree>
    <p:extLst>
      <p:ext uri="{BB962C8B-B14F-4D97-AF65-F5344CB8AC3E}">
        <p14:creationId xmlns:p14="http://schemas.microsoft.com/office/powerpoint/2010/main" val="11859606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OSDE Agency Resources</a:t>
            </a:r>
            <a:endParaRPr lang="en-US" dirty="0"/>
          </a:p>
        </p:txBody>
      </p:sp>
      <p:sp>
        <p:nvSpPr>
          <p:cNvPr id="3" name="Content Placeholder 2"/>
          <p:cNvSpPr>
            <a:spLocks noGrp="1"/>
          </p:cNvSpPr>
          <p:nvPr>
            <p:ph idx="1"/>
          </p:nvPr>
        </p:nvSpPr>
        <p:spPr>
          <a:xfrm>
            <a:off x="156519" y="1825625"/>
            <a:ext cx="11870724" cy="4351338"/>
          </a:xfrm>
        </p:spPr>
        <p:txBody>
          <a:bodyPr>
            <a:normAutofit lnSpcReduction="10000"/>
          </a:bodyPr>
          <a:lstStyle/>
          <a:p>
            <a:r>
              <a:rPr lang="en-US" dirty="0" smtClean="0"/>
              <a:t>Distance Learning Guidance - </a:t>
            </a:r>
            <a:r>
              <a:rPr lang="en-US" dirty="0" smtClean="0">
                <a:hlinkClick r:id="rId2"/>
              </a:rPr>
              <a:t>https</a:t>
            </a:r>
            <a:r>
              <a:rPr lang="en-US" dirty="0">
                <a:hlinkClick r:id="rId2"/>
              </a:rPr>
              <a:t>://</a:t>
            </a:r>
            <a:r>
              <a:rPr lang="en-US" dirty="0" smtClean="0">
                <a:hlinkClick r:id="rId2"/>
              </a:rPr>
              <a:t>sde.ok.gov/distancelearning</a:t>
            </a:r>
            <a:endParaRPr lang="en-US" dirty="0" smtClean="0"/>
          </a:p>
          <a:p>
            <a:r>
              <a:rPr lang="en-US" dirty="0" smtClean="0"/>
              <a:t>Frequently Asked Questions - </a:t>
            </a:r>
            <a:r>
              <a:rPr lang="en-US" dirty="0">
                <a:hlinkClick r:id="rId3"/>
              </a:rPr>
              <a:t>https://</a:t>
            </a:r>
            <a:r>
              <a:rPr lang="en-US" dirty="0" smtClean="0">
                <a:hlinkClick r:id="rId3"/>
              </a:rPr>
              <a:t>sde.ok.gov/newsblog/2020-03-12/coronaviruscovid-19-faqs-oklahoma-public-schools</a:t>
            </a:r>
            <a:endParaRPr lang="en-US" dirty="0" smtClean="0"/>
          </a:p>
          <a:p>
            <a:r>
              <a:rPr lang="en-US" dirty="0" smtClean="0"/>
              <a:t>Instruction Support – </a:t>
            </a:r>
            <a:r>
              <a:rPr lang="en-US" dirty="0" smtClean="0">
                <a:hlinkClick r:id="rId4"/>
              </a:rPr>
              <a:t>https</a:t>
            </a:r>
            <a:r>
              <a:rPr lang="en-US" dirty="0">
                <a:hlinkClick r:id="rId4"/>
              </a:rPr>
              <a:t>://</a:t>
            </a:r>
            <a:r>
              <a:rPr lang="en-US" dirty="0" smtClean="0">
                <a:hlinkClick r:id="rId4"/>
              </a:rPr>
              <a:t>sde.ok.gov/covid19-instruction-support</a:t>
            </a:r>
            <a:endParaRPr lang="en-US" dirty="0" smtClean="0"/>
          </a:p>
          <a:p>
            <a:r>
              <a:rPr lang="en-US" dirty="0" smtClean="0"/>
              <a:t>Child Nutrition - </a:t>
            </a:r>
            <a:r>
              <a:rPr lang="en-US" dirty="0">
                <a:hlinkClick r:id="rId5"/>
              </a:rPr>
              <a:t>https://sde.ok.gov/child-nutrition-programs</a:t>
            </a:r>
            <a:endParaRPr lang="en-US" dirty="0"/>
          </a:p>
        </p:txBody>
      </p:sp>
      <p:sp>
        <p:nvSpPr>
          <p:cNvPr id="4" name="Footer Placeholder 3"/>
          <p:cNvSpPr>
            <a:spLocks noGrp="1"/>
          </p:cNvSpPr>
          <p:nvPr>
            <p:ph type="ftr" sz="quarter" idx="11"/>
          </p:nvPr>
        </p:nvSpPr>
        <p:spPr/>
        <p:txBody>
          <a:bodyPr/>
          <a:lstStyle/>
          <a:p>
            <a:r>
              <a:rPr lang="en-US" dirty="0" smtClean="0"/>
              <a:t>IDEA B State Advisory Panel Meeting 4/1/20</a:t>
            </a:r>
            <a:endParaRPr lang="en-US" dirty="0"/>
          </a:p>
        </p:txBody>
      </p:sp>
      <p:sp>
        <p:nvSpPr>
          <p:cNvPr id="5" name="Slide Number Placeholder 4"/>
          <p:cNvSpPr>
            <a:spLocks noGrp="1"/>
          </p:cNvSpPr>
          <p:nvPr>
            <p:ph type="sldNum" sz="quarter" idx="12"/>
          </p:nvPr>
        </p:nvSpPr>
        <p:spPr/>
        <p:txBody>
          <a:bodyPr/>
          <a:lstStyle/>
          <a:p>
            <a:fld id="{D5CA4161-6EC3-4748-B7F3-82EA64CE3DD4}" type="slidenum">
              <a:rPr lang="en-US" smtClean="0"/>
              <a:pPr/>
              <a:t>5</a:t>
            </a:fld>
            <a:endParaRPr lang="en-US" dirty="0"/>
          </a:p>
        </p:txBody>
      </p:sp>
    </p:spTree>
    <p:extLst>
      <p:ext uri="{BB962C8B-B14F-4D97-AF65-F5344CB8AC3E}">
        <p14:creationId xmlns:p14="http://schemas.microsoft.com/office/powerpoint/2010/main" val="9361214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Office of Special Education Resources</a:t>
            </a:r>
            <a:endParaRPr lang="en-US" dirty="0"/>
          </a:p>
        </p:txBody>
      </p:sp>
      <p:sp>
        <p:nvSpPr>
          <p:cNvPr id="3" name="Content Placeholder 2"/>
          <p:cNvSpPr>
            <a:spLocks noGrp="1"/>
          </p:cNvSpPr>
          <p:nvPr>
            <p:ph idx="1"/>
          </p:nvPr>
        </p:nvSpPr>
        <p:spPr/>
        <p:txBody>
          <a:bodyPr/>
          <a:lstStyle/>
          <a:p>
            <a:r>
              <a:rPr lang="en-US" dirty="0"/>
              <a:t>All resources are on our homepage - </a:t>
            </a:r>
            <a:r>
              <a:rPr lang="en-US" dirty="0">
                <a:hlinkClick r:id="rId2"/>
              </a:rPr>
              <a:t>https://sde.ok.gov/special-education</a:t>
            </a:r>
            <a:endParaRPr lang="en-US" dirty="0"/>
          </a:p>
          <a:p>
            <a:r>
              <a:rPr lang="en-US" dirty="0" smtClean="0"/>
              <a:t>Distance Learning Guidance - </a:t>
            </a:r>
            <a:r>
              <a:rPr lang="en-US" dirty="0">
                <a:hlinkClick r:id="rId3"/>
              </a:rPr>
              <a:t>https://</a:t>
            </a:r>
            <a:r>
              <a:rPr lang="en-US" dirty="0" smtClean="0">
                <a:hlinkClick r:id="rId3"/>
              </a:rPr>
              <a:t>sde.ok.gov/sites/default/files/DistanceLearningGuidanceforSpecialEducation.pdf</a:t>
            </a:r>
            <a:endParaRPr lang="en-US" dirty="0" smtClean="0"/>
          </a:p>
          <a:p>
            <a:r>
              <a:rPr lang="en-US" dirty="0" smtClean="0"/>
              <a:t>IDEA FAQ - </a:t>
            </a:r>
            <a:r>
              <a:rPr lang="en-US" dirty="0">
                <a:hlinkClick r:id="rId4"/>
              </a:rPr>
              <a:t>https://</a:t>
            </a:r>
            <a:r>
              <a:rPr lang="en-US" dirty="0" smtClean="0">
                <a:hlinkClick r:id="rId4"/>
              </a:rPr>
              <a:t>sde.ok.gov/sites/default/files/IDEA%20FAQ%20Special%20Education%20COVID.pdf</a:t>
            </a:r>
            <a:endParaRPr lang="en-US" dirty="0" smtClean="0"/>
          </a:p>
          <a:p>
            <a:endParaRPr lang="en-US" dirty="0"/>
          </a:p>
        </p:txBody>
      </p:sp>
      <p:sp>
        <p:nvSpPr>
          <p:cNvPr id="4" name="Footer Placeholder 3"/>
          <p:cNvSpPr>
            <a:spLocks noGrp="1"/>
          </p:cNvSpPr>
          <p:nvPr>
            <p:ph type="ftr" sz="quarter" idx="11"/>
          </p:nvPr>
        </p:nvSpPr>
        <p:spPr/>
        <p:txBody>
          <a:bodyPr/>
          <a:lstStyle/>
          <a:p>
            <a:r>
              <a:rPr lang="en-US" dirty="0"/>
              <a:t>IDEA B State Advisory Panel Meeting 4/1/20</a:t>
            </a:r>
          </a:p>
        </p:txBody>
      </p:sp>
      <p:sp>
        <p:nvSpPr>
          <p:cNvPr id="5" name="Slide Number Placeholder 4"/>
          <p:cNvSpPr>
            <a:spLocks noGrp="1"/>
          </p:cNvSpPr>
          <p:nvPr>
            <p:ph type="sldNum" sz="quarter" idx="12"/>
          </p:nvPr>
        </p:nvSpPr>
        <p:spPr/>
        <p:txBody>
          <a:bodyPr/>
          <a:lstStyle/>
          <a:p>
            <a:fld id="{D5CA4161-6EC3-4748-B7F3-82EA64CE3DD4}" type="slidenum">
              <a:rPr lang="en-US" smtClean="0"/>
              <a:pPr/>
              <a:t>6</a:t>
            </a:fld>
            <a:endParaRPr lang="en-US" dirty="0"/>
          </a:p>
        </p:txBody>
      </p:sp>
    </p:spTree>
    <p:extLst>
      <p:ext uri="{BB962C8B-B14F-4D97-AF65-F5344CB8AC3E}">
        <p14:creationId xmlns:p14="http://schemas.microsoft.com/office/powerpoint/2010/main" val="21162235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Shift in Providing Distance Learning</a:t>
            </a:r>
            <a:endParaRPr lang="en-US" dirty="0"/>
          </a:p>
        </p:txBody>
      </p:sp>
      <p:sp>
        <p:nvSpPr>
          <p:cNvPr id="4" name="Footer Placeholder 3"/>
          <p:cNvSpPr>
            <a:spLocks noGrp="1"/>
          </p:cNvSpPr>
          <p:nvPr>
            <p:ph type="ftr" sz="quarter" idx="11"/>
          </p:nvPr>
        </p:nvSpPr>
        <p:spPr/>
        <p:txBody>
          <a:bodyPr/>
          <a:lstStyle/>
          <a:p>
            <a:r>
              <a:rPr lang="en-US" dirty="0"/>
              <a:t>IDEA B State Advisory Panel Meeting 4/1/20</a:t>
            </a:r>
          </a:p>
        </p:txBody>
      </p:sp>
      <p:sp>
        <p:nvSpPr>
          <p:cNvPr id="5" name="Slide Number Placeholder 4"/>
          <p:cNvSpPr>
            <a:spLocks noGrp="1"/>
          </p:cNvSpPr>
          <p:nvPr>
            <p:ph type="sldNum" sz="quarter" idx="12"/>
          </p:nvPr>
        </p:nvSpPr>
        <p:spPr/>
        <p:txBody>
          <a:bodyPr/>
          <a:lstStyle/>
          <a:p>
            <a:fld id="{D5CA4161-6EC3-4748-B7F3-82EA64CE3DD4}" type="slidenum">
              <a:rPr lang="en-US" smtClean="0"/>
              <a:pPr/>
              <a:t>7</a:t>
            </a:fld>
            <a:endParaRPr lang="en-US" dirty="0"/>
          </a:p>
        </p:txBody>
      </p:sp>
      <p:sp>
        <p:nvSpPr>
          <p:cNvPr id="6" name="Google Shape;118;p16"/>
          <p:cNvSpPr txBox="1">
            <a:spLocks noGrp="1"/>
          </p:cNvSpPr>
          <p:nvPr>
            <p:ph idx="1"/>
          </p:nvPr>
        </p:nvSpPr>
        <p:spPr>
          <a:xfrm>
            <a:off x="294200" y="1690688"/>
            <a:ext cx="5109074" cy="4351338"/>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4800" b="1" dirty="0" smtClean="0">
                <a:latin typeface="Quattrocento Sans"/>
                <a:ea typeface="Quattrocento Sans"/>
                <a:cs typeface="Quattrocento Sans"/>
                <a:sym typeface="Quattrocento Sans"/>
              </a:rPr>
              <a:t>School buildings closed through the rest of the 2019-2020 school year.</a:t>
            </a:r>
            <a:endParaRPr sz="4800" b="1" dirty="0">
              <a:latin typeface="Quattrocento Sans"/>
              <a:ea typeface="Quattrocento Sans"/>
              <a:cs typeface="Quattrocento Sans"/>
              <a:sym typeface="Quattrocento Sans"/>
            </a:endParaRPr>
          </a:p>
        </p:txBody>
      </p:sp>
      <p:sp>
        <p:nvSpPr>
          <p:cNvPr id="7" name="Google Shape;119;p16"/>
          <p:cNvSpPr txBox="1"/>
          <p:nvPr/>
        </p:nvSpPr>
        <p:spPr>
          <a:xfrm>
            <a:off x="6802425" y="1690688"/>
            <a:ext cx="4950000" cy="44001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endParaRPr sz="4800" b="1" dirty="0">
              <a:latin typeface="Quattrocento Sans"/>
              <a:ea typeface="Quattrocento Sans"/>
              <a:cs typeface="Quattrocento Sans"/>
              <a:sym typeface="Quattrocento Sans"/>
            </a:endParaRPr>
          </a:p>
          <a:p>
            <a:pPr marL="0" lvl="0" indent="0" algn="ctr" rtl="0">
              <a:spcBef>
                <a:spcPts val="0"/>
              </a:spcBef>
              <a:spcAft>
                <a:spcPts val="0"/>
              </a:spcAft>
              <a:buNone/>
            </a:pPr>
            <a:r>
              <a:rPr lang="en-US" sz="4800" b="1" u="sng" dirty="0">
                <a:solidFill>
                  <a:schemeClr val="hlink"/>
                </a:solidFill>
                <a:latin typeface="Quattrocento Sans"/>
                <a:ea typeface="Quattrocento Sans"/>
                <a:cs typeface="Quattrocento Sans"/>
                <a:sym typeface="Quattrocento Sans"/>
                <a:hlinkClick r:id="rId2"/>
              </a:rPr>
              <a:t>USED Supplemental Fact Sheet</a:t>
            </a:r>
            <a:endParaRPr sz="4800" b="1" dirty="0">
              <a:latin typeface="Quattrocento Sans"/>
              <a:ea typeface="Quattrocento Sans"/>
              <a:cs typeface="Quattrocento Sans"/>
              <a:sym typeface="Quattrocento Sans"/>
            </a:endParaRPr>
          </a:p>
          <a:p>
            <a:pPr marL="0" lvl="0" indent="0" algn="ctr" rtl="0">
              <a:spcBef>
                <a:spcPts val="0"/>
              </a:spcBef>
              <a:spcAft>
                <a:spcPts val="0"/>
              </a:spcAft>
              <a:buNone/>
            </a:pPr>
            <a:r>
              <a:rPr lang="en-US" sz="4800" b="1" dirty="0">
                <a:latin typeface="Quattrocento Sans"/>
                <a:ea typeface="Quattrocento Sans"/>
                <a:cs typeface="Quattrocento Sans"/>
                <a:sym typeface="Quattrocento Sans"/>
              </a:rPr>
              <a:t>3/21/20</a:t>
            </a:r>
            <a:endParaRPr sz="4800" b="1" dirty="0">
              <a:latin typeface="Quattrocento Sans"/>
              <a:ea typeface="Quattrocento Sans"/>
              <a:cs typeface="Quattrocento Sans"/>
              <a:sym typeface="Quattrocento Sans"/>
            </a:endParaRPr>
          </a:p>
        </p:txBody>
      </p:sp>
    </p:spTree>
    <p:extLst>
      <p:ext uri="{BB962C8B-B14F-4D97-AF65-F5344CB8AC3E}">
        <p14:creationId xmlns:p14="http://schemas.microsoft.com/office/powerpoint/2010/main" val="35464148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 Closure</a:t>
            </a:r>
            <a:endParaRPr lang="en-US" dirty="0"/>
          </a:p>
        </p:txBody>
      </p:sp>
      <p:sp>
        <p:nvSpPr>
          <p:cNvPr id="4" name="Footer Placeholder 3"/>
          <p:cNvSpPr>
            <a:spLocks noGrp="1"/>
          </p:cNvSpPr>
          <p:nvPr>
            <p:ph type="ftr" sz="quarter" idx="11"/>
          </p:nvPr>
        </p:nvSpPr>
        <p:spPr/>
        <p:txBody>
          <a:bodyPr/>
          <a:lstStyle/>
          <a:p>
            <a:r>
              <a:rPr lang="en-US" smtClean="0"/>
              <a:t>Presentation Title</a:t>
            </a:r>
            <a:endParaRPr lang="en-US" dirty="0"/>
          </a:p>
        </p:txBody>
      </p:sp>
      <p:sp>
        <p:nvSpPr>
          <p:cNvPr id="5" name="Slide Number Placeholder 4"/>
          <p:cNvSpPr>
            <a:spLocks noGrp="1"/>
          </p:cNvSpPr>
          <p:nvPr>
            <p:ph type="sldNum" sz="quarter" idx="12"/>
          </p:nvPr>
        </p:nvSpPr>
        <p:spPr/>
        <p:txBody>
          <a:bodyPr/>
          <a:lstStyle/>
          <a:p>
            <a:fld id="{D5CA4161-6EC3-4748-B7F3-82EA64CE3DD4}" type="slidenum">
              <a:rPr lang="en-US" smtClean="0"/>
              <a:pPr/>
              <a:t>8</a:t>
            </a:fld>
            <a:endParaRPr lang="en-US" dirty="0"/>
          </a:p>
        </p:txBody>
      </p:sp>
      <p:sp>
        <p:nvSpPr>
          <p:cNvPr id="6" name="Google Shape;128;p17"/>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1000"/>
              </a:spcBef>
              <a:spcAft>
                <a:spcPts val="0"/>
              </a:spcAft>
              <a:buSzPts val="3200"/>
              <a:buChar char="•"/>
            </a:pPr>
            <a:r>
              <a:rPr lang="en-US" dirty="0" smtClean="0"/>
              <a:t>The safety </a:t>
            </a:r>
            <a:r>
              <a:rPr lang="en-US" dirty="0"/>
              <a:t>and wellbeing of students, families and staff continue to be top </a:t>
            </a:r>
            <a:r>
              <a:rPr lang="en-US" dirty="0" smtClean="0"/>
              <a:t>priority.</a:t>
            </a:r>
            <a:endParaRPr dirty="0"/>
          </a:p>
          <a:p>
            <a:pPr marL="228600" lvl="0" indent="-228600" algn="l" rtl="0">
              <a:lnSpc>
                <a:spcPct val="100000"/>
              </a:lnSpc>
              <a:spcBef>
                <a:spcPts val="1000"/>
              </a:spcBef>
              <a:spcAft>
                <a:spcPts val="0"/>
              </a:spcAft>
              <a:buSzPts val="3200"/>
              <a:buChar char="•"/>
            </a:pPr>
            <a:r>
              <a:rPr lang="en-US" dirty="0"/>
              <a:t>Must focus on equity for our most vulnerable </a:t>
            </a:r>
            <a:r>
              <a:rPr lang="en-US" dirty="0" smtClean="0"/>
              <a:t>students.</a:t>
            </a:r>
            <a:endParaRPr dirty="0"/>
          </a:p>
          <a:p>
            <a:pPr marL="228600" lvl="0" indent="-228600" algn="l" rtl="0">
              <a:lnSpc>
                <a:spcPct val="100000"/>
              </a:lnSpc>
              <a:spcBef>
                <a:spcPts val="1000"/>
              </a:spcBef>
              <a:spcAft>
                <a:spcPts val="0"/>
              </a:spcAft>
              <a:buSzPts val="3200"/>
              <a:buChar char="•"/>
            </a:pPr>
            <a:r>
              <a:rPr lang="en-US" dirty="0"/>
              <a:t>Maintaining connections between school staff and students is </a:t>
            </a:r>
            <a:r>
              <a:rPr lang="en-US" dirty="0" smtClean="0"/>
              <a:t>paramount.</a:t>
            </a:r>
            <a:endParaRPr dirty="0"/>
          </a:p>
          <a:p>
            <a:pPr marL="228600" lvl="0" indent="0" algn="l" rtl="0">
              <a:lnSpc>
                <a:spcPct val="100000"/>
              </a:lnSpc>
              <a:spcBef>
                <a:spcPts val="1000"/>
              </a:spcBef>
              <a:spcAft>
                <a:spcPts val="0"/>
              </a:spcAft>
              <a:buNone/>
            </a:pPr>
            <a:endParaRPr dirty="0"/>
          </a:p>
          <a:p>
            <a:pPr marL="228600" lvl="0" indent="-25400" algn="l" rtl="0">
              <a:lnSpc>
                <a:spcPct val="100000"/>
              </a:lnSpc>
              <a:spcBef>
                <a:spcPts val="1000"/>
              </a:spcBef>
              <a:spcAft>
                <a:spcPts val="0"/>
              </a:spcAft>
              <a:buSzPts val="3200"/>
              <a:buNone/>
            </a:pPr>
            <a:endParaRPr dirty="0"/>
          </a:p>
          <a:p>
            <a:pPr marL="228600" lvl="0" indent="-25400" algn="l" rtl="0">
              <a:lnSpc>
                <a:spcPct val="100000"/>
              </a:lnSpc>
              <a:spcBef>
                <a:spcPts val="2200"/>
              </a:spcBef>
              <a:spcAft>
                <a:spcPts val="0"/>
              </a:spcAft>
              <a:buClr>
                <a:srgbClr val="E38526"/>
              </a:buClr>
              <a:buSzPts val="3200"/>
              <a:buFont typeface="Arial"/>
              <a:buNone/>
            </a:pPr>
            <a:endParaRPr dirty="0"/>
          </a:p>
        </p:txBody>
      </p:sp>
    </p:spTree>
    <p:extLst>
      <p:ext uri="{BB962C8B-B14F-4D97-AF65-F5344CB8AC3E}">
        <p14:creationId xmlns:p14="http://schemas.microsoft.com/office/powerpoint/2010/main" val="6229242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IDEA B State Advisory Panel Meeting 4/1/20</a:t>
            </a:r>
          </a:p>
        </p:txBody>
      </p:sp>
      <p:sp>
        <p:nvSpPr>
          <p:cNvPr id="5" name="Slide Number Placeholder 4"/>
          <p:cNvSpPr>
            <a:spLocks noGrp="1"/>
          </p:cNvSpPr>
          <p:nvPr>
            <p:ph type="sldNum" sz="quarter" idx="12"/>
          </p:nvPr>
        </p:nvSpPr>
        <p:spPr/>
        <p:txBody>
          <a:bodyPr/>
          <a:lstStyle/>
          <a:p>
            <a:fld id="{D5CA4161-6EC3-4748-B7F3-82EA64CE3DD4}" type="slidenum">
              <a:rPr lang="en-US" smtClean="0"/>
              <a:pPr/>
              <a:t>9</a:t>
            </a:fld>
            <a:endParaRPr lang="en-US" dirty="0"/>
          </a:p>
        </p:txBody>
      </p:sp>
      <p:sp>
        <p:nvSpPr>
          <p:cNvPr id="6" name="Google Shape;171;p2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1000"/>
              </a:spcBef>
              <a:spcAft>
                <a:spcPts val="0"/>
              </a:spcAft>
              <a:buNone/>
            </a:pPr>
            <a:r>
              <a:rPr lang="en-US" dirty="0"/>
              <a:t>Key Tenets of </a:t>
            </a:r>
            <a:r>
              <a:rPr lang="en-US" dirty="0" smtClean="0"/>
              <a:t>Distance Learning</a:t>
            </a:r>
            <a:endParaRPr dirty="0"/>
          </a:p>
        </p:txBody>
      </p:sp>
      <p:sp>
        <p:nvSpPr>
          <p:cNvPr id="7" name="Google Shape;172;p23"/>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1000"/>
              </a:spcBef>
              <a:spcAft>
                <a:spcPts val="0"/>
              </a:spcAft>
              <a:buSzPts val="3200"/>
              <a:buChar char="•"/>
            </a:pPr>
            <a:r>
              <a:rPr lang="en-US" dirty="0" smtClean="0"/>
              <a:t>Distance </a:t>
            </a:r>
            <a:r>
              <a:rPr lang="en-US" dirty="0"/>
              <a:t>learning comes in many forms and is not always online </a:t>
            </a:r>
            <a:r>
              <a:rPr lang="en-US" dirty="0" smtClean="0"/>
              <a:t>learning.</a:t>
            </a:r>
            <a:endParaRPr dirty="0"/>
          </a:p>
          <a:p>
            <a:pPr marL="228600" lvl="0" indent="-228600" algn="l" rtl="0">
              <a:lnSpc>
                <a:spcPct val="100000"/>
              </a:lnSpc>
              <a:spcBef>
                <a:spcPts val="1000"/>
              </a:spcBef>
              <a:spcAft>
                <a:spcPts val="0"/>
              </a:spcAft>
              <a:buSzPts val="3200"/>
              <a:buChar char="•"/>
            </a:pPr>
            <a:r>
              <a:rPr lang="en-US" dirty="0"/>
              <a:t>Schools and districts have local contexts that they must </a:t>
            </a:r>
            <a:r>
              <a:rPr lang="en-US" dirty="0" smtClean="0"/>
              <a:t>navigate.</a:t>
            </a:r>
            <a:endParaRPr dirty="0"/>
          </a:p>
          <a:p>
            <a:pPr marL="228600" lvl="0" indent="-228600" algn="l" rtl="0">
              <a:lnSpc>
                <a:spcPct val="100000"/>
              </a:lnSpc>
              <a:spcBef>
                <a:spcPts val="1000"/>
              </a:spcBef>
              <a:spcAft>
                <a:spcPts val="0"/>
              </a:spcAft>
              <a:buSzPts val="3200"/>
              <a:buChar char="•"/>
            </a:pPr>
            <a:r>
              <a:rPr lang="en-US" dirty="0"/>
              <a:t>Planning and time for planning are </a:t>
            </a:r>
            <a:r>
              <a:rPr lang="en-US" dirty="0" smtClean="0"/>
              <a:t>key.</a:t>
            </a:r>
            <a:endParaRPr dirty="0"/>
          </a:p>
          <a:p>
            <a:pPr marL="228600" lvl="0" indent="-228600" algn="l" rtl="0">
              <a:lnSpc>
                <a:spcPct val="100000"/>
              </a:lnSpc>
              <a:spcBef>
                <a:spcPts val="1000"/>
              </a:spcBef>
              <a:spcAft>
                <a:spcPts val="0"/>
              </a:spcAft>
              <a:buSzPts val="3200"/>
              <a:buChar char="•"/>
            </a:pPr>
            <a:r>
              <a:rPr lang="en-US" dirty="0"/>
              <a:t>We’re doing something we’ve never done before, but we can deliver </a:t>
            </a:r>
            <a:r>
              <a:rPr lang="en-US" dirty="0" smtClean="0"/>
              <a:t>special education services.</a:t>
            </a:r>
            <a:endParaRPr dirty="0"/>
          </a:p>
          <a:p>
            <a:pPr marL="228600" lvl="0" indent="0" algn="l" rtl="0">
              <a:lnSpc>
                <a:spcPct val="100000"/>
              </a:lnSpc>
              <a:spcBef>
                <a:spcPts val="1000"/>
              </a:spcBef>
              <a:spcAft>
                <a:spcPts val="0"/>
              </a:spcAft>
              <a:buNone/>
            </a:pPr>
            <a:endParaRPr dirty="0"/>
          </a:p>
        </p:txBody>
      </p:sp>
    </p:spTree>
    <p:extLst>
      <p:ext uri="{BB962C8B-B14F-4D97-AF65-F5344CB8AC3E}">
        <p14:creationId xmlns:p14="http://schemas.microsoft.com/office/powerpoint/2010/main" val="41487767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klahoma Education">
      <a:dk1>
        <a:srgbClr val="187BC0"/>
      </a:dk1>
      <a:lt1>
        <a:srgbClr val="FFFFFF"/>
      </a:lt1>
      <a:dk2>
        <a:srgbClr val="000000"/>
      </a:dk2>
      <a:lt2>
        <a:srgbClr val="E7E6E6"/>
      </a:lt2>
      <a:accent1>
        <a:srgbClr val="187BC0"/>
      </a:accent1>
      <a:accent2>
        <a:srgbClr val="326820"/>
      </a:accent2>
      <a:accent3>
        <a:srgbClr val="D15420"/>
      </a:accent3>
      <a:accent4>
        <a:srgbClr val="DE9027"/>
      </a:accent4>
      <a:accent5>
        <a:srgbClr val="004E9A"/>
      </a:accent5>
      <a:accent6>
        <a:srgbClr val="787878"/>
      </a:accent6>
      <a:hlink>
        <a:srgbClr val="0066A6"/>
      </a:hlink>
      <a:folHlink>
        <a:srgbClr val="1CA6D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4F2CE7379297D458A5AD411F3372CCC" ma:contentTypeVersion="15" ma:contentTypeDescription="Create a new document." ma:contentTypeScope="" ma:versionID="af9dd695d4bd43654e7910c924709beb">
  <xsd:schema xmlns:xsd="http://www.w3.org/2001/XMLSchema" xmlns:xs="http://www.w3.org/2001/XMLSchema" xmlns:p="http://schemas.microsoft.com/office/2006/metadata/properties" xmlns:ns1="http://schemas.microsoft.com/sharepoint/v3" xmlns:ns3="4fdacb89-5254-4a1e-a620-8761609a9dc0" xmlns:ns4="c1ac1c4b-2739-4454-9d29-faf2d880da4d" targetNamespace="http://schemas.microsoft.com/office/2006/metadata/properties" ma:root="true" ma:fieldsID="ddb518d1441f08a5574917444ea91f7f" ns1:_="" ns3:_="" ns4:_="">
    <xsd:import namespace="http://schemas.microsoft.com/sharepoint/v3"/>
    <xsd:import namespace="4fdacb89-5254-4a1e-a620-8761609a9dc0"/>
    <xsd:import namespace="c1ac1c4b-2739-4454-9d29-faf2d880da4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1:_ip_UnifiedCompliancePolicyProperties" minOccurs="0"/>
                <xsd:element ref="ns1:_ip_UnifiedCompliancePolicyUIAc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dacb89-5254-4a1e-a620-8761609a9d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1ac1c4b-2739-4454-9d29-faf2d880da4d"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SharingHintHash" ma:index="2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F90434B-CBE5-4AE1-BB9A-78471F5B267E}">
  <ds:schemaRefs>
    <ds:schemaRef ds:uri="4fdacb89-5254-4a1e-a620-8761609a9dc0"/>
    <ds:schemaRef ds:uri="http://purl.org/dc/elements/1.1/"/>
    <ds:schemaRef ds:uri="http://schemas.microsoft.com/office/2006/metadata/properties"/>
    <ds:schemaRef ds:uri="http://schemas.microsoft.com/sharepoint/v3"/>
    <ds:schemaRef ds:uri="c1ac1c4b-2739-4454-9d29-faf2d880da4d"/>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ACA3F46C-AC89-4C25-BF43-A48BFC5C96F1}">
  <ds:schemaRefs>
    <ds:schemaRef ds:uri="http://schemas.microsoft.com/sharepoint/v3/contenttype/forms"/>
  </ds:schemaRefs>
</ds:datastoreItem>
</file>

<file path=customXml/itemProps3.xml><?xml version="1.0" encoding="utf-8"?>
<ds:datastoreItem xmlns:ds="http://schemas.openxmlformats.org/officeDocument/2006/customXml" ds:itemID="{071BED84-A079-429A-8826-7E7A523F34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fdacb89-5254-4a1e-a620-8761609a9dc0"/>
    <ds:schemaRef ds:uri="c1ac1c4b-2739-4454-9d29-faf2d880da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814</TotalTime>
  <Words>1179</Words>
  <Application>Microsoft Office PowerPoint</Application>
  <PresentationFormat>Widescreen</PresentationFormat>
  <Paragraphs>133</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Quattrocento Sans</vt:lpstr>
      <vt:lpstr>Office Theme</vt:lpstr>
      <vt:lpstr>IDEA Part B State Advisory Panel</vt:lpstr>
      <vt:lpstr>AGENDA</vt:lpstr>
      <vt:lpstr>The New “Business Casual”</vt:lpstr>
      <vt:lpstr>Distance Learning Resources</vt:lpstr>
      <vt:lpstr>OSDE Agency Resources</vt:lpstr>
      <vt:lpstr>Office of Special Education Resources</vt:lpstr>
      <vt:lpstr>Shift in Providing Distance Learning</vt:lpstr>
      <vt:lpstr>School Closure</vt:lpstr>
      <vt:lpstr>Key Tenets of Distance Learning</vt:lpstr>
      <vt:lpstr>Key Tenets of Distance Learning</vt:lpstr>
      <vt:lpstr>Supplemental Fact Sheet Takeaways Takeaways</vt:lpstr>
      <vt:lpstr>Supplemental Fact Sheet Takeaways</vt:lpstr>
      <vt:lpstr>Known Issues/Hurdles</vt:lpstr>
      <vt:lpstr>Upcoming Webinars for Schools  </vt:lpstr>
      <vt:lpstr>Feedback from Members</vt:lpstr>
      <vt:lpstr>Joint Statement</vt:lpstr>
      <vt:lpstr>Joint Statement</vt:lpstr>
      <vt:lpstr>Joint Statement</vt:lpstr>
      <vt:lpstr>Joint Statement</vt:lpstr>
      <vt:lpstr>Joint Statement</vt:lpstr>
      <vt:lpstr>State Systemic Improvement Plan and Significant Disproportionality Update</vt:lpstr>
      <vt:lpstr>IDEA Part B  Grant Application</vt:lpstr>
      <vt:lpstr>Grant Application </vt:lpstr>
      <vt:lpstr>Grant Application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Cory Ingram</dc:creator>
  <cp:lastModifiedBy>Abby Johnson</cp:lastModifiedBy>
  <cp:revision>84</cp:revision>
  <dcterms:created xsi:type="dcterms:W3CDTF">2020-03-05T01:01:19Z</dcterms:created>
  <dcterms:modified xsi:type="dcterms:W3CDTF">2020-04-01T19:39:06Z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0x010100E4F2CE7379297D458A5AD411F3372CCC</vt:lpwstr>
  </property>
</Properties>
</file>