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95" r:id="rId5"/>
    <p:sldId id="296" r:id="rId6"/>
    <p:sldId id="297" r:id="rId7"/>
    <p:sldId id="298" r:id="rId8"/>
    <p:sldId id="299" r:id="rId9"/>
    <p:sldId id="300" r:id="rId10"/>
    <p:sldId id="333" r:id="rId11"/>
    <p:sldId id="301" r:id="rId12"/>
    <p:sldId id="302" r:id="rId13"/>
    <p:sldId id="305" r:id="rId14"/>
    <p:sldId id="261" r:id="rId15"/>
    <p:sldId id="283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56" r:id="rId48"/>
    <p:sldId id="257" r:id="rId49"/>
    <p:sldId id="258" r:id="rId50"/>
    <p:sldId id="284" r:id="rId51"/>
    <p:sldId id="313" r:id="rId52"/>
    <p:sldId id="314" r:id="rId53"/>
    <p:sldId id="308" r:id="rId54"/>
    <p:sldId id="324" r:id="rId55"/>
    <p:sldId id="325" r:id="rId56"/>
    <p:sldId id="326" r:id="rId57"/>
    <p:sldId id="327" r:id="rId58"/>
    <p:sldId id="328" r:id="rId59"/>
    <p:sldId id="329" r:id="rId60"/>
    <p:sldId id="330" r:id="rId61"/>
    <p:sldId id="331" r:id="rId62"/>
    <p:sldId id="310" r:id="rId63"/>
    <p:sldId id="312" r:id="rId64"/>
    <p:sldId id="315" r:id="rId65"/>
    <p:sldId id="316" r:id="rId66"/>
    <p:sldId id="322" r:id="rId67"/>
    <p:sldId id="317" r:id="rId68"/>
    <p:sldId id="318" r:id="rId69"/>
    <p:sldId id="319" r:id="rId70"/>
    <p:sldId id="320" r:id="rId71"/>
    <p:sldId id="321" r:id="rId72"/>
    <p:sldId id="323" r:id="rId73"/>
    <p:sldId id="332" r:id="rId7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viewProps" Target="view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 t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20383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35546" y="3284682"/>
            <a:ext cx="6072909" cy="0"/>
          </a:xfrm>
          <a:prstGeom prst="line">
            <a:avLst/>
          </a:prstGeom>
          <a:ln>
            <a:solidFill>
              <a:srgbClr val="E7B6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35546" y="1270000"/>
            <a:ext cx="6072909" cy="0"/>
          </a:xfrm>
          <a:prstGeom prst="line">
            <a:avLst/>
          </a:prstGeom>
          <a:ln>
            <a:solidFill>
              <a:srgbClr val="E7B6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535546" y="1270000"/>
            <a:ext cx="6072909" cy="0"/>
          </a:xfrm>
          <a:prstGeom prst="line">
            <a:avLst/>
          </a:prstGeom>
          <a:ln>
            <a:solidFill>
              <a:srgbClr val="E7B6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535546" y="1270000"/>
            <a:ext cx="6072909" cy="0"/>
          </a:xfrm>
          <a:prstGeom prst="line">
            <a:avLst/>
          </a:prstGeom>
          <a:ln>
            <a:solidFill>
              <a:srgbClr val="E7B6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535546" y="1270000"/>
            <a:ext cx="6072909" cy="0"/>
          </a:xfrm>
          <a:prstGeom prst="line">
            <a:avLst/>
          </a:prstGeom>
          <a:ln>
            <a:solidFill>
              <a:srgbClr val="E7B6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8844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D9D9D9"/>
                </a:solidFill>
              </a:defRPr>
            </a:lvl1pPr>
          </a:lstStyle>
          <a:p>
            <a:fld id="{68C2560D-EC28-3B41-86E8-18F1CE0113B4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690" y="6356354"/>
            <a:ext cx="481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D9D9D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" y="6356354"/>
            <a:ext cx="273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bg2">
              <a:lumMod val="25000"/>
            </a:schemeClr>
          </a:solidFill>
          <a:latin typeface="Tw Cen MT"/>
          <a:ea typeface="+mj-ea"/>
          <a:cs typeface="Tw Cen MT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IDEA B State Advisory Panel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December 5</a:t>
            </a:r>
            <a:r>
              <a:rPr lang="en-US" baseline="30000" dirty="0" smtClean="0"/>
              <a:t>th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477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Caseload Policy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73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performance report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Target-setting</a:t>
            </a:r>
            <a:endParaRPr 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666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OSEP has extended the current SPP/APR* for another year</a:t>
            </a:r>
          </a:p>
          <a:p>
            <a:pPr lvl="1"/>
            <a:r>
              <a:rPr lang="en-US" dirty="0" smtClean="0"/>
              <a:t>States must set targets for relevant indicators for FFY 2019</a:t>
            </a:r>
          </a:p>
          <a:p>
            <a:pPr lvl="1"/>
            <a:r>
              <a:rPr lang="en-US" dirty="0" smtClean="0"/>
              <a:t>Oklahoma’s preference: Maintain FFY 2018 targets</a:t>
            </a:r>
          </a:p>
          <a:p>
            <a:r>
              <a:rPr lang="en-US" dirty="0" smtClean="0"/>
              <a:t>New SPP/APR expectations to be issued in 2020 for State discussion &amp; target 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95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1: Graduation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117941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en-US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84.50%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78.49%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77.23%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75.55%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74.44%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76.97%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318767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423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2: Drop Out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6735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US" sz="2000" b="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20.70%</a:t>
                      </a:r>
                      <a:endParaRPr lang="en-US" sz="2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19.40%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19.40%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19.40%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16.60%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246165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5470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3B: Reading Participation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446847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98.60%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93.19%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98.68%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98.93%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98.69%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97.97%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594727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506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3B: Math Participation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413503"/>
              </p:ext>
            </p:extLst>
          </p:nvPr>
        </p:nvGraphicFramePr>
        <p:xfrm>
          <a:off x="457201" y="1695871"/>
          <a:ext cx="8229600" cy="1759092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34707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3521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98.70%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3521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35214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35214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93.27%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98.71%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98.68%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98.51%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97.86%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978617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297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3C: Reading Proficiency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084090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14.03%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54.00%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14.03%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33.03%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33.02%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14.03%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12.60%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605030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u="none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14.50%</a:t>
                      </a:r>
                      <a:endParaRPr lang="en-US" sz="2000" b="1" i="1" u="none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1213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3C: Math Proficiency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58.80%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61.70%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58.86%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35.84%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35.39%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13.43%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565870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15.25%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553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Indicator 4A: Discrepant Districts, Suspensions &gt;10 Days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46740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7.59%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7.10%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7.10%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6.60%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6.81%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8.42%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1.45%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14.71%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14.71%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361989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63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1:00 – 2:15:  </a:t>
            </a:r>
          </a:p>
          <a:p>
            <a:pPr lvl="1"/>
            <a:r>
              <a:rPr lang="en-US" dirty="0"/>
              <a:t>Welcome - Bonnie McBride</a:t>
            </a:r>
          </a:p>
          <a:p>
            <a:pPr lvl="1"/>
            <a:r>
              <a:rPr lang="en-US" dirty="0"/>
              <a:t>OSDE Updates – Todd Loftin, Christa Knight, Ginger </a:t>
            </a:r>
            <a:r>
              <a:rPr lang="en-US" dirty="0" smtClean="0"/>
              <a:t>Elliott-Teague</a:t>
            </a:r>
          </a:p>
          <a:p>
            <a:r>
              <a:rPr lang="en-US" dirty="0"/>
              <a:t>2:15 – 2:30: Break</a:t>
            </a:r>
          </a:p>
          <a:p>
            <a:r>
              <a:rPr lang="en-US" dirty="0"/>
              <a:t>2:30 – 3:45</a:t>
            </a:r>
          </a:p>
          <a:p>
            <a:pPr lvl="1"/>
            <a:r>
              <a:rPr lang="en-US" dirty="0"/>
              <a:t>Panel Goals for 19-20 – Bonnie </a:t>
            </a:r>
            <a:r>
              <a:rPr lang="en-US" dirty="0" smtClean="0"/>
              <a:t>McBride</a:t>
            </a:r>
          </a:p>
          <a:p>
            <a:pPr lvl="1"/>
            <a:r>
              <a:rPr lang="en-US" dirty="0"/>
              <a:t>Teacher Retention and Recruitment – Bonnie McBride</a:t>
            </a:r>
          </a:p>
          <a:p>
            <a:r>
              <a:rPr lang="en-US" dirty="0"/>
              <a:t>3:45 – 4:00</a:t>
            </a:r>
          </a:p>
          <a:p>
            <a:pPr lvl="1"/>
            <a:r>
              <a:rPr lang="en-US" dirty="0"/>
              <a:t>Public Comment/Wrap-Up</a:t>
            </a:r>
          </a:p>
          <a:p>
            <a:r>
              <a:rPr lang="en-US" dirty="0"/>
              <a:t>4:00: </a:t>
            </a:r>
            <a:r>
              <a:rPr lang="en-US" dirty="0" smtClean="0"/>
              <a:t>Adjourn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88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Indicator 4B: Suspension/Expulsion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124851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i="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b="0" i="0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b="0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21044" y="4699214"/>
            <a:ext cx="3397405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000" dirty="0" smtClean="0"/>
              <a:t>Note: This is a compliance indicator. The target is set by OSEP.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55655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5A: LRE Gen Ed &gt;80%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321607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49.27% 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64.68%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66.00%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64.68%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65.89%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70.87%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67.98%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907246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66.00%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66.00%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138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5B: LRE Gen Ed &lt;40%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778482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9.70%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9.51%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9.53%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9.44%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8.26%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9.19%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200942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9.25%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4429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5C: LRE Separate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360699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1.31%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1.23%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0.79%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0.64%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820386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1.83%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034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6A: EC </a:t>
            </a:r>
            <a:r>
              <a:rPr lang="en-US" dirty="0" err="1" smtClean="0"/>
              <a:t>Env</a:t>
            </a:r>
            <a:r>
              <a:rPr lang="en-US" dirty="0" smtClean="0"/>
              <a:t>. Regular Ed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938777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39.29%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40.66%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41.25%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42.50%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43.00%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40.66%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44.01%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48.54%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34.07%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32.54%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593525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43.75%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43.75%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0199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Indicator 6B: EC Env. Separate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082899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18.60%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18.40%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18.40%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16.16%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13.91%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13.01%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15.03%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2884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16.00%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16.00%</a:t>
                      </a:r>
                      <a:endParaRPr lang="en-US" sz="2000" b="1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3131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Indicator 7 A1: Growth Social-Emotional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42282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92.63%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93.92%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93.10%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92.95%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93.43%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163849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93.40%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93.40%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6665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Indicator </a:t>
            </a:r>
            <a:r>
              <a:rPr lang="en-US" sz="3600" dirty="0" smtClean="0"/>
              <a:t>7 A2: Peer-level Social-Emotional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876486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54.50%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55.53%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61.78%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61.36%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59.91%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63.73%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219529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59.00%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59.00%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9571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Indicator 7 </a:t>
            </a:r>
            <a:r>
              <a:rPr lang="en-US" sz="3600" dirty="0" smtClean="0"/>
              <a:t>B1</a:t>
            </a:r>
            <a:r>
              <a:rPr lang="en-US" sz="3600" dirty="0"/>
              <a:t>: </a:t>
            </a:r>
            <a:r>
              <a:rPr lang="en-US" sz="3600" dirty="0" smtClean="0"/>
              <a:t>Growth Knowledge-Skills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716307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92.80%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88.80%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92.02%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92.97%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92.57%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91.65%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943275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92.90%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92.90%</a:t>
                      </a:r>
                      <a:endParaRPr lang="en-US" sz="2000" b="1" i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4465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Indicator 7 </a:t>
            </a:r>
            <a:r>
              <a:rPr lang="en-US" sz="3600" dirty="0" smtClean="0"/>
              <a:t>B2: Peer-level Knowledge-Skills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58.32%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58.22%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60.11%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021158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58.30%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58.30%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673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OSDE Updates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638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Indicator 7 </a:t>
            </a:r>
            <a:r>
              <a:rPr lang="en-US" sz="3600" dirty="0" smtClean="0"/>
              <a:t>C1</a:t>
            </a:r>
            <a:r>
              <a:rPr lang="en-US" sz="3600" dirty="0"/>
              <a:t>: </a:t>
            </a:r>
            <a:r>
              <a:rPr lang="en-US" sz="3600" dirty="0" smtClean="0"/>
              <a:t>Growth Behavior-Needs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92.90%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90.80%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92.90%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94.23%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93.27%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92.78%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93.86%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067064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7227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Indicator 7 </a:t>
            </a:r>
            <a:r>
              <a:rPr lang="en-US" sz="3600" dirty="0" smtClean="0"/>
              <a:t>C2: Peer-level Behavior-Needs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67.70%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69.84%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76.09%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72.66%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73.49%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76.27%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863316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1663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Indicator 8: Parent Involvement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594085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82.11%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91.75%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90.10%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88.89%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90.14%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97.24%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98.38%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799948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93.00%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1131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/>
              <a:t>Indicator 9: Disproportionate </a:t>
            </a:r>
            <a:r>
              <a:rPr lang="en-US" sz="3600" dirty="0" smtClean="0"/>
              <a:t>Representation in SPED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370883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0.20%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0" lang="en-US" sz="2000" b="0" i="0" u="none" strike="noStrike" kern="1200" cap="all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397248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21044" y="4699214"/>
            <a:ext cx="3397405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000" dirty="0" smtClean="0"/>
              <a:t>Note: This is a compliance indicator. The target is set by OSEP.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666785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784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Indicator 10: Disproportionate Representation in Specific Disability Categories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605315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40500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21044" y="4699214"/>
            <a:ext cx="3397405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000" dirty="0" smtClean="0"/>
              <a:t>Note: This is a compliance indicator. The target is set by OSEP.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130152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Indicator 11: Child Find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303249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90.89%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95.84%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95.32%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96.69%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98.09%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97.65%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367313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100.00%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21044" y="4699214"/>
            <a:ext cx="3397405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000" dirty="0" smtClean="0"/>
              <a:t>Note: This is a compliance indicator. The target is set by OSEP.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11250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Indicator 12: Early Childhood Transition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366758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86.72%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92.40%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98.84%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99.06%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98.52%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97.65%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100.00%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21044" y="4699214"/>
            <a:ext cx="3397405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000" dirty="0" smtClean="0"/>
              <a:t>Note: This is a compliance indicator. The target is set by OSEP.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056877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Indicator 13: Secondary Transition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577160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95.21%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95.47%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97.72%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99.72%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99.57%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99.86%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100.00%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21044" y="4699214"/>
            <a:ext cx="3397405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000" dirty="0" smtClean="0"/>
              <a:t>Note: This is a compliance indicator. The target is set by OSEP.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684420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Indicator 14A: Post-School Outcomes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31.42%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31.90%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15.59%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26.53%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24.47%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22.32%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24.56%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019431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32.75%</a:t>
                      </a:r>
                      <a:r>
                        <a:rPr lang="en-US" sz="2000" cap="all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cap="all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32.75%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3706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Indicator 14B: Post-School Outcomes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46.45%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46.90%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48.92%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65.55%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60.19%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62.74%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60.58%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245260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49.00%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84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OSDE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Monitoring and Determinations</a:t>
            </a:r>
            <a:endParaRPr lang="en-US" sz="2800" dirty="0"/>
          </a:p>
          <a:p>
            <a:r>
              <a:rPr lang="en-US" dirty="0"/>
              <a:t>Seclusion/Restraint Rule</a:t>
            </a:r>
            <a:endParaRPr lang="en-US" sz="2800" dirty="0"/>
          </a:p>
          <a:p>
            <a:r>
              <a:rPr lang="en-US" dirty="0"/>
              <a:t>Shortened Day Rule</a:t>
            </a:r>
            <a:endParaRPr lang="en-US" sz="2800" dirty="0"/>
          </a:p>
          <a:p>
            <a:r>
              <a:rPr lang="en-US" dirty="0"/>
              <a:t>Certification</a:t>
            </a:r>
            <a:endParaRPr lang="en-US" sz="2800" dirty="0"/>
          </a:p>
          <a:p>
            <a:r>
              <a:rPr lang="en-US" dirty="0"/>
              <a:t>Caseload Policy</a:t>
            </a:r>
            <a:endParaRPr lang="en-US" sz="2800" dirty="0"/>
          </a:p>
          <a:p>
            <a:r>
              <a:rPr lang="en-US" dirty="0"/>
              <a:t>APR Indicator Targets</a:t>
            </a:r>
            <a:endParaRPr lang="en-US" sz="2800" dirty="0"/>
          </a:p>
          <a:p>
            <a:r>
              <a:rPr lang="en-US" dirty="0"/>
              <a:t>SSIP Planning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4024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Indicator 14C: Post-School Outcomes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978414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35052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59.68%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59.68%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60.25%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59.68%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85.59%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82.28%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74.74%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76.60%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193929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73.60%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73.60%</a:t>
                      </a:r>
                      <a:endParaRPr lang="en-US" sz="2000" b="1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4573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Indicator 15: Resolution Sessions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237805"/>
              </p:ext>
            </p:extLst>
          </p:nvPr>
        </p:nvGraphicFramePr>
        <p:xfrm>
          <a:off x="457201" y="1695871"/>
          <a:ext cx="8229600" cy="2033016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en-US" sz="20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62.50%</a:t>
                      </a:r>
                      <a:endParaRPr lang="en-US" sz="20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NULL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65.00% -  70.00%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66.67%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66.67%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78.57%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537559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65.00% -  70.00%</a:t>
                      </a:r>
                      <a:endParaRPr lang="en-US" sz="24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65.00% -  70.00%</a:t>
                      </a:r>
                      <a:endParaRPr lang="en-US" sz="2400" b="1" i="1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34566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Indicator 16: Mediation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707917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en-US" sz="20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92.31%</a:t>
                      </a:r>
                      <a:endParaRPr lang="en-US" sz="20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125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81.20%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82.00%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82.75%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83.50%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84.25%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5397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81.25%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95.65%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75.00%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85.71%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60.00%</a:t>
                      </a:r>
                      <a:endParaRPr lang="en-US" sz="20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745082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09286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Indicator 17: State Systemic </a:t>
            </a:r>
            <a:br>
              <a:rPr lang="en-US" sz="3600" dirty="0" smtClean="0"/>
            </a:br>
            <a:r>
              <a:rPr lang="en-US" sz="3600" dirty="0" smtClean="0"/>
              <a:t>Improvement Plan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345731"/>
              </p:ext>
            </p:extLst>
          </p:nvPr>
        </p:nvGraphicFramePr>
        <p:xfrm>
          <a:off x="457201" y="1695871"/>
          <a:ext cx="8229600" cy="17526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1162609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25230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331970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3259331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910875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44280612"/>
                    </a:ext>
                  </a:extLst>
                </a:gridCol>
              </a:tblGrid>
              <a:tr h="176530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Historical 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40353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Baseline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sz="20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14.88%</a:t>
                      </a:r>
                      <a:endParaRPr lang="en-US" sz="2000" i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138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15154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24.00%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14.88%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15.15%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13649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Data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37.76%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22.76%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22.79%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14.88%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10.50%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7929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93760"/>
              </p:ext>
            </p:extLst>
          </p:nvPr>
        </p:nvGraphicFramePr>
        <p:xfrm>
          <a:off x="457200" y="4313622"/>
          <a:ext cx="4103914" cy="1408973"/>
        </p:xfrm>
        <a:graphic>
          <a:graphicData uri="http://schemas.openxmlformats.org/drawingml/2006/table">
            <a:tbl>
              <a:tblPr/>
              <a:tblGrid>
                <a:gridCol w="1360714">
                  <a:extLst>
                    <a:ext uri="{9D8B030D-6E8A-4147-A177-3AD203B41FA5}">
                      <a16:colId xmlns:a16="http://schemas.microsoft.com/office/drawing/2014/main" val="3545899692"/>
                    </a:ext>
                  </a:extLst>
                </a:gridCol>
                <a:gridCol w="1382486">
                  <a:extLst>
                    <a:ext uri="{9D8B030D-6E8A-4147-A177-3AD203B41FA5}">
                      <a16:colId xmlns:a16="http://schemas.microsoft.com/office/drawing/2014/main" val="3163428963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1712223215"/>
                    </a:ext>
                  </a:extLst>
                </a:gridCol>
              </a:tblGrid>
              <a:tr h="353885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Targets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69782"/>
                  </a:ext>
                </a:extLst>
              </a:tr>
              <a:tr h="3428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FFY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144195"/>
                  </a:ext>
                </a:extLst>
              </a:tr>
              <a:tr h="70456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Target &gt;=</a:t>
                      </a:r>
                      <a:endParaRPr lang="en-US" sz="2000" b="1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15.50%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15.50%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76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7505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Systemic Improvement plan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Planning</a:t>
            </a:r>
            <a:endParaRPr lang="en-US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2080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SSIP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Completion of implementation strategies:</a:t>
            </a:r>
          </a:p>
          <a:p>
            <a:pPr lvl="1"/>
            <a:r>
              <a:rPr lang="en-US" dirty="0" smtClean="0"/>
              <a:t>Assignment of STNs to SoonerStart for transition to Part B</a:t>
            </a:r>
          </a:p>
          <a:p>
            <a:pPr lvl="1"/>
            <a:r>
              <a:rPr lang="en-US" dirty="0" smtClean="0"/>
              <a:t>Incorporation of results-based accountability into the determination</a:t>
            </a:r>
          </a:p>
          <a:p>
            <a:pPr lvl="1"/>
            <a:r>
              <a:rPr lang="en-US" dirty="0" smtClean="0"/>
              <a:t>AT &amp; accommodations training for parents and educators</a:t>
            </a:r>
          </a:p>
          <a:p>
            <a:pPr lvl="1"/>
            <a:r>
              <a:rPr lang="en-US" dirty="0" smtClean="0"/>
              <a:t>Early literacy training for educators</a:t>
            </a:r>
          </a:p>
          <a:p>
            <a:pPr lvl="1"/>
            <a:r>
              <a:rPr lang="en-US" dirty="0" smtClean="0"/>
              <a:t>Early literacy training for parents of 3 to 5 year olds</a:t>
            </a:r>
          </a:p>
          <a:p>
            <a:r>
              <a:rPr lang="en-US" dirty="0" smtClean="0"/>
              <a:t>End date: December 31, 2019</a:t>
            </a:r>
          </a:p>
          <a:p>
            <a:r>
              <a:rPr lang="en-US" dirty="0" smtClean="0"/>
              <a:t>Final report: April 2020</a:t>
            </a:r>
          </a:p>
        </p:txBody>
      </p:sp>
    </p:spTree>
    <p:extLst>
      <p:ext uri="{BB962C8B-B14F-4D97-AF65-F5344CB8AC3E}">
        <p14:creationId xmlns:p14="http://schemas.microsoft.com/office/powerpoint/2010/main" val="24879701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SSIP “Reboot”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3114"/>
            <a:ext cx="8229600" cy="461305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Begin Phase I (data analysis) in December 2019</a:t>
            </a:r>
          </a:p>
          <a:p>
            <a:pPr lvl="1"/>
            <a:r>
              <a:rPr lang="en-US" dirty="0" smtClean="0"/>
              <a:t>Hold stakeholder meetings through February 2020</a:t>
            </a:r>
          </a:p>
          <a:p>
            <a:pPr lvl="1"/>
            <a:r>
              <a:rPr lang="en-US" dirty="0" smtClean="0"/>
              <a:t>Report expected State-identified Measureable Result (SIMR) in April 2020</a:t>
            </a:r>
          </a:p>
          <a:p>
            <a:pPr lvl="2"/>
            <a:r>
              <a:rPr lang="en-US" dirty="0" smtClean="0"/>
              <a:t>Update SSIP target at this time, if possible</a:t>
            </a:r>
          </a:p>
          <a:p>
            <a:r>
              <a:rPr lang="en-US" dirty="0" smtClean="0"/>
              <a:t>Complete Phase II (planning) by fall 2020</a:t>
            </a:r>
          </a:p>
          <a:p>
            <a:pPr lvl="1"/>
            <a:r>
              <a:rPr lang="en-US" dirty="0" smtClean="0"/>
              <a:t>Begin to define implementation strategies in April 2020</a:t>
            </a:r>
          </a:p>
          <a:p>
            <a:r>
              <a:rPr lang="en-US" dirty="0" smtClean="0"/>
              <a:t>Commence Phase III (implementation) in fall 2020</a:t>
            </a:r>
          </a:p>
          <a:p>
            <a:r>
              <a:rPr lang="en-US" dirty="0" smtClean="0"/>
              <a:t>First “reboot” report due spring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4333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1309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Panel Priorities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978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Priorities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eacher </a:t>
            </a:r>
            <a:r>
              <a:rPr lang="en-US" dirty="0"/>
              <a:t>Retention/Recruitment</a:t>
            </a:r>
          </a:p>
          <a:p>
            <a:r>
              <a:rPr lang="en-US" dirty="0" smtClean="0"/>
              <a:t>Behavior</a:t>
            </a:r>
            <a:endParaRPr lang="en-US" dirty="0"/>
          </a:p>
          <a:p>
            <a:r>
              <a:rPr lang="en-US" dirty="0" smtClean="0"/>
              <a:t>Trauma </a:t>
            </a:r>
            <a:r>
              <a:rPr lang="en-US" dirty="0"/>
              <a:t>Informed Schools (Focus on SWDs)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307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and Determinations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3505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Teacher Retention and Recruitment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8852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Retention/Recruitment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Questions</a:t>
            </a:r>
          </a:p>
          <a:p>
            <a:r>
              <a:rPr lang="en-US" dirty="0"/>
              <a:t>How can schools support teachers so that they remain in the special education classroom? (Teacher Retention)</a:t>
            </a:r>
          </a:p>
          <a:p>
            <a:r>
              <a:rPr lang="en-US" dirty="0"/>
              <a:t>How can professional communities be developed in schools that support special education teachers? (Professional Community)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0998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Retention/Recruitment –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Helping teachers to grow as professionals and retaining them are impacted by several factors. (Billingsley, 2004; Brownell et al., 1997; </a:t>
            </a:r>
            <a:r>
              <a:rPr lang="en-US" dirty="0" err="1"/>
              <a:t>Gersten</a:t>
            </a:r>
            <a:r>
              <a:rPr lang="en-US" dirty="0"/>
              <a:t> et al., 2001; Fore et al., 2002; Miller et al., 1999; Pas et al., 2011; Russ et al., 2001; </a:t>
            </a:r>
            <a:r>
              <a:rPr lang="en-US" dirty="0" err="1"/>
              <a:t>Schnorr</a:t>
            </a:r>
            <a:r>
              <a:rPr lang="en-US" dirty="0"/>
              <a:t>, 1995). </a:t>
            </a:r>
          </a:p>
          <a:p>
            <a:r>
              <a:rPr lang="en-US" dirty="0"/>
              <a:t>Ineffective</a:t>
            </a:r>
          </a:p>
          <a:p>
            <a:r>
              <a:rPr lang="en-US" dirty="0"/>
              <a:t>Burnout</a:t>
            </a:r>
          </a:p>
          <a:p>
            <a:r>
              <a:rPr lang="en-US" dirty="0"/>
              <a:t>Higher caseloads</a:t>
            </a:r>
          </a:p>
          <a:p>
            <a:r>
              <a:rPr lang="en-US" dirty="0"/>
              <a:t>Stress</a:t>
            </a:r>
          </a:p>
          <a:p>
            <a:r>
              <a:rPr lang="en-US" dirty="0"/>
              <a:t>Poor school climate</a:t>
            </a:r>
          </a:p>
          <a:p>
            <a:r>
              <a:rPr lang="en-US" dirty="0"/>
              <a:t>Role-ambiguity</a:t>
            </a:r>
          </a:p>
          <a:p>
            <a:r>
              <a:rPr lang="en-US" dirty="0"/>
              <a:t>Paperwork</a:t>
            </a:r>
          </a:p>
          <a:p>
            <a:r>
              <a:rPr lang="en-US" dirty="0"/>
              <a:t>Working conditions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79742" y="3300210"/>
            <a:ext cx="36091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These factors lead to increased stress, burnout, and attrition.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05017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Retention/Recruitment</a:t>
            </a:r>
            <a:r>
              <a:rPr lang="en-US" dirty="0" smtClean="0"/>
              <a:t> – 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shows that there is higher turnover for special education teachers than regular education teachers (</a:t>
            </a:r>
            <a:r>
              <a:rPr lang="en-US" dirty="0" err="1"/>
              <a:t>Boe</a:t>
            </a:r>
            <a:r>
              <a:rPr lang="en-US" dirty="0"/>
              <a:t> et al., 1997). </a:t>
            </a:r>
          </a:p>
          <a:p>
            <a:r>
              <a:rPr lang="en-US" dirty="0"/>
              <a:t>During times of teacher shortage Billingsley (2004) points out “many uncertified teachers are hired to work with students with disabilities” (p. 370).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0062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Retention/Recruitment – 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Recruiting certified special education teachers and supporting them in their first year are major issues that need to be addressed. </a:t>
            </a:r>
          </a:p>
          <a:p>
            <a:r>
              <a:rPr lang="en-US" dirty="0"/>
              <a:t>Whitaker (2001) outlines five factors related to the difficulties of a first year teacher: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 inability to transfer learning from theory to practice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lack of preparation for many of the difficulties and demands of teaching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reluctance to ask questions or seek help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difficulty of the teaching assignment and the inadequate resources provided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unrealistic expectations and the associated loss of a sense of efficacy.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963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Retention/Recruitment – 5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Examining case studies, </a:t>
            </a:r>
            <a:r>
              <a:rPr lang="en-US" dirty="0" err="1"/>
              <a:t>Mastropieri</a:t>
            </a:r>
            <a:r>
              <a:rPr lang="en-US" dirty="0"/>
              <a:t> (2001) found these concerns faced by special education teachers: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Issues of role and responsibility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Mismatch between preparation program and job assignment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Support and mentors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Adequate resources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Time and scheduling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Curriculum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Behavior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092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Retention/Recruitment – 6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</a:t>
            </a:r>
            <a:r>
              <a:rPr lang="en-US" dirty="0" smtClean="0"/>
              <a:t>uggestions </a:t>
            </a:r>
            <a:r>
              <a:rPr lang="en-US" dirty="0"/>
              <a:t>for increasing the retention of special education teachers and reducing </a:t>
            </a:r>
            <a:r>
              <a:rPr lang="en-US" dirty="0" smtClean="0"/>
              <a:t>burnout:</a:t>
            </a:r>
          </a:p>
          <a:p>
            <a:r>
              <a:rPr lang="en-US" b="1" dirty="0" smtClean="0"/>
              <a:t>Billingsley </a:t>
            </a:r>
            <a:r>
              <a:rPr lang="en-US" b="1" dirty="0"/>
              <a:t>(2004) </a:t>
            </a:r>
            <a:r>
              <a:rPr lang="en-US" dirty="0"/>
              <a:t>suggests four work-related factors for increased special education teacher retention: responsive induction programs, deliberate role design, positive work conditions and supports, and professional development opportunities (p. 371</a:t>
            </a:r>
            <a:r>
              <a:rPr lang="en-US" dirty="0" smtClean="0"/>
              <a:t>).</a:t>
            </a:r>
          </a:p>
          <a:p>
            <a:r>
              <a:rPr lang="en-US" b="1" dirty="0" err="1"/>
              <a:t>Gersten</a:t>
            </a:r>
            <a:r>
              <a:rPr lang="en-US" b="1" dirty="0"/>
              <a:t> et al. (2001)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similarly finds that several work-related factors contribute to teacher retention: support from principal and teachers, professional development opportunities, satisfaction, and commitment to the profession.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93989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Retention/Recruitment – 7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Fore et al. (2002) </a:t>
            </a:r>
            <a:r>
              <a:rPr lang="en-US" dirty="0"/>
              <a:t>provide several recommendations to reduce burnout for special education teachers: smaller class size, reduction in paperwork, support and interaction from colleagues, mentor programs, stress management professional development, clearly defined roles, assistance with procedures, and orientation for new teachers. </a:t>
            </a:r>
            <a:endParaRPr lang="en-US" dirty="0" smtClean="0"/>
          </a:p>
          <a:p>
            <a:r>
              <a:rPr lang="en-US" dirty="0" smtClean="0"/>
              <a:t>Based </a:t>
            </a:r>
            <a:r>
              <a:rPr lang="en-US" dirty="0"/>
              <a:t>on a study of beginning special education teachers’ needs and concerns, </a:t>
            </a:r>
            <a:r>
              <a:rPr lang="en-US" b="1" dirty="0"/>
              <a:t>Whitaker (2001) </a:t>
            </a:r>
            <a:r>
              <a:rPr lang="en-US" dirty="0"/>
              <a:t>suggests that strong mentorship programs be developed for special education teachers.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4296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issues we think are faced by special education teachers in Oklahoma?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89671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Previous Concerns and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Handout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382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Determinations - 1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2019	</a:t>
            </a:r>
          </a:p>
          <a:p>
            <a:pPr lvl="1"/>
            <a:r>
              <a:rPr lang="en-US" dirty="0" smtClean="0"/>
              <a:t>Meets Requirements:</a:t>
            </a:r>
            <a:r>
              <a:rPr lang="en-US" dirty="0"/>
              <a:t>	248</a:t>
            </a:r>
          </a:p>
          <a:p>
            <a:pPr lvl="1"/>
            <a:r>
              <a:rPr lang="en-US" dirty="0" smtClean="0"/>
              <a:t>Needs Assistance: </a:t>
            </a:r>
            <a:r>
              <a:rPr lang="en-US" dirty="0"/>
              <a:t>	242</a:t>
            </a:r>
          </a:p>
          <a:p>
            <a:pPr lvl="1"/>
            <a:r>
              <a:rPr lang="en-US" dirty="0" smtClean="0"/>
              <a:t>Needs Intervention:  53</a:t>
            </a:r>
            <a:endParaRPr lang="en-US" dirty="0"/>
          </a:p>
          <a:p>
            <a:pPr lvl="1"/>
            <a:r>
              <a:rPr lang="en-US" dirty="0" smtClean="0"/>
              <a:t>Needs </a:t>
            </a:r>
            <a:r>
              <a:rPr lang="en-US" dirty="0"/>
              <a:t>Substantial Intervention	</a:t>
            </a:r>
            <a:r>
              <a:rPr lang="en-US" dirty="0" smtClean="0"/>
              <a:t>: 2</a:t>
            </a:r>
            <a:endParaRPr lang="en-US" dirty="0"/>
          </a:p>
          <a:p>
            <a:r>
              <a:rPr lang="en-US" dirty="0" smtClean="0"/>
              <a:t>2018</a:t>
            </a:r>
            <a:r>
              <a:rPr lang="en-US" dirty="0"/>
              <a:t>	</a:t>
            </a:r>
          </a:p>
          <a:p>
            <a:pPr lvl="1"/>
            <a:r>
              <a:rPr lang="en-US" dirty="0" smtClean="0"/>
              <a:t>Meets Requirements:</a:t>
            </a:r>
            <a:r>
              <a:rPr lang="en-US" dirty="0"/>
              <a:t>	446</a:t>
            </a:r>
          </a:p>
          <a:p>
            <a:pPr lvl="1"/>
            <a:r>
              <a:rPr lang="en-US" dirty="0" smtClean="0"/>
              <a:t>Needs Assistance: </a:t>
            </a:r>
            <a:r>
              <a:rPr lang="en-US" dirty="0"/>
              <a:t>	84</a:t>
            </a:r>
          </a:p>
          <a:p>
            <a:pPr lvl="1"/>
            <a:r>
              <a:rPr lang="en-US" dirty="0"/>
              <a:t>Needs </a:t>
            </a:r>
            <a:r>
              <a:rPr lang="en-US" dirty="0" smtClean="0"/>
              <a:t>Intervention:</a:t>
            </a:r>
            <a:r>
              <a:rPr lang="en-US" dirty="0"/>
              <a:t>	</a:t>
            </a:r>
            <a:r>
              <a:rPr lang="en-US" dirty="0" smtClean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26287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VI/HI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 Institute</a:t>
            </a:r>
          </a:p>
          <a:p>
            <a:pPr lvl="1"/>
            <a:r>
              <a:rPr lang="en-US" dirty="0" smtClean="0"/>
              <a:t>Year-long</a:t>
            </a:r>
          </a:p>
          <a:p>
            <a:r>
              <a:rPr lang="en-US" dirty="0" smtClean="0"/>
              <a:t>HI Institute</a:t>
            </a:r>
          </a:p>
          <a:p>
            <a:pPr lvl="1"/>
            <a:r>
              <a:rPr lang="en-US" dirty="0" smtClean="0"/>
              <a:t>Summer Institute for Educational Interpreters </a:t>
            </a:r>
          </a:p>
          <a:p>
            <a:pPr lvl="1"/>
            <a:r>
              <a:rPr lang="en-US" dirty="0" smtClean="0"/>
              <a:t>Mentor Program</a:t>
            </a:r>
          </a:p>
          <a:p>
            <a:pPr lvl="1"/>
            <a:r>
              <a:rPr lang="en-US" dirty="0" smtClean="0"/>
              <a:t>Interpreter Residence Program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802905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616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FY18</a:t>
            </a:r>
          </a:p>
          <a:p>
            <a:pPr lvl="1"/>
            <a:r>
              <a:rPr lang="en-US" dirty="0" smtClean="0"/>
              <a:t>63 Teachers</a:t>
            </a:r>
          </a:p>
          <a:p>
            <a:pPr lvl="1"/>
            <a:r>
              <a:rPr lang="en-US" dirty="0" smtClean="0"/>
              <a:t>23 Districts</a:t>
            </a:r>
          </a:p>
          <a:p>
            <a:pPr lvl="1"/>
            <a:r>
              <a:rPr lang="en-US" dirty="0" smtClean="0"/>
              <a:t>$9,778.04</a:t>
            </a:r>
          </a:p>
          <a:p>
            <a:r>
              <a:rPr lang="en-US" dirty="0" smtClean="0"/>
              <a:t>FY19</a:t>
            </a:r>
          </a:p>
          <a:p>
            <a:pPr lvl="1"/>
            <a:r>
              <a:rPr lang="en-US" dirty="0" smtClean="0"/>
              <a:t>72 Teachers</a:t>
            </a:r>
          </a:p>
          <a:p>
            <a:pPr lvl="1"/>
            <a:r>
              <a:rPr lang="en-US" dirty="0" smtClean="0"/>
              <a:t>27 Districts</a:t>
            </a:r>
          </a:p>
          <a:p>
            <a:pPr lvl="1"/>
            <a:r>
              <a:rPr lang="en-US" dirty="0" smtClean="0"/>
              <a:t>$10,291.81</a:t>
            </a:r>
          </a:p>
          <a:p>
            <a:r>
              <a:rPr lang="en-US" dirty="0" smtClean="0"/>
              <a:t>FY20</a:t>
            </a:r>
          </a:p>
          <a:p>
            <a:pPr lvl="1"/>
            <a:r>
              <a:rPr lang="en-US" dirty="0" smtClean="0"/>
              <a:t>59 Teachers</a:t>
            </a:r>
          </a:p>
          <a:p>
            <a:pPr lvl="1"/>
            <a:r>
              <a:rPr lang="en-US" dirty="0" smtClean="0"/>
              <a:t>23 Districts</a:t>
            </a:r>
          </a:p>
          <a:p>
            <a:pPr lvl="1"/>
            <a:r>
              <a:rPr lang="en-US" dirty="0" smtClean="0"/>
              <a:t>$7,015.54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7579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Paraprofessionals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Paraprofessional Training </a:t>
            </a:r>
          </a:p>
          <a:p>
            <a:pPr lvl="1"/>
            <a:r>
              <a:rPr lang="en-US" dirty="0"/>
              <a:t>PD Modules Online</a:t>
            </a:r>
          </a:p>
          <a:p>
            <a:pPr lvl="1"/>
            <a:r>
              <a:rPr lang="en-US" dirty="0"/>
              <a:t>Increased In-Person Training</a:t>
            </a:r>
          </a:p>
          <a:p>
            <a:pPr lvl="2"/>
            <a:r>
              <a:rPr lang="en-US" dirty="0"/>
              <a:t>Training to support test takers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5390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Discussion –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stands out to you from the previous concerns and suggestions?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7597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Tie to salary increase</a:t>
            </a:r>
          </a:p>
          <a:p>
            <a:r>
              <a:rPr lang="en-US" dirty="0" smtClean="0"/>
              <a:t>4 pathways (tied to CEC Standards)</a:t>
            </a:r>
          </a:p>
          <a:p>
            <a:pPr lvl="1"/>
            <a:r>
              <a:rPr lang="en-US" dirty="0" smtClean="0"/>
              <a:t>Generalist</a:t>
            </a:r>
          </a:p>
          <a:p>
            <a:pPr lvl="1"/>
            <a:r>
              <a:rPr lang="en-US" dirty="0" smtClean="0"/>
              <a:t>Mild/Moderate</a:t>
            </a:r>
          </a:p>
          <a:p>
            <a:pPr lvl="1"/>
            <a:r>
              <a:rPr lang="en-US" dirty="0" smtClean="0"/>
              <a:t>Severe/Profound</a:t>
            </a:r>
          </a:p>
          <a:p>
            <a:pPr lvl="1"/>
            <a:r>
              <a:rPr lang="en-US" dirty="0" smtClean="0"/>
              <a:t>Comprehensive</a:t>
            </a:r>
          </a:p>
          <a:p>
            <a:r>
              <a:rPr lang="en-US" dirty="0"/>
              <a:t>Blind/Visual </a:t>
            </a:r>
            <a:r>
              <a:rPr lang="en-US" dirty="0" smtClean="0"/>
              <a:t>Impairment and Deaf/Hard of Hearing remain separate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60497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 –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Micro-credentials</a:t>
            </a:r>
          </a:p>
          <a:p>
            <a:pPr lvl="1"/>
            <a:r>
              <a:rPr lang="en-US" dirty="0" smtClean="0"/>
              <a:t>Mild/Mod</a:t>
            </a:r>
          </a:p>
          <a:p>
            <a:pPr lvl="1"/>
            <a:r>
              <a:rPr lang="en-US" dirty="0" smtClean="0"/>
              <a:t>Severe/Profound</a:t>
            </a:r>
          </a:p>
          <a:p>
            <a:pPr lvl="1"/>
            <a:r>
              <a:rPr lang="en-US" dirty="0" smtClean="0"/>
              <a:t>DD/ASD</a:t>
            </a:r>
          </a:p>
          <a:p>
            <a:pPr lvl="1"/>
            <a:r>
              <a:rPr lang="en-US" dirty="0" smtClean="0"/>
              <a:t>Early Childhood</a:t>
            </a:r>
          </a:p>
          <a:p>
            <a:pPr lvl="1"/>
            <a:r>
              <a:rPr lang="en-US" dirty="0" smtClean="0"/>
              <a:t>ED/Behavior</a:t>
            </a:r>
          </a:p>
          <a:p>
            <a:pPr lvl="1"/>
            <a:r>
              <a:rPr lang="en-US" dirty="0" smtClean="0"/>
              <a:t>LSD</a:t>
            </a:r>
          </a:p>
          <a:p>
            <a:pPr lvl="1"/>
            <a:r>
              <a:rPr lang="en-US" dirty="0" smtClean="0"/>
              <a:t>Physical/Health/Multi</a:t>
            </a:r>
          </a:p>
        </p:txBody>
      </p:sp>
    </p:spTree>
    <p:extLst>
      <p:ext uri="{BB962C8B-B14F-4D97-AF65-F5344CB8AC3E}">
        <p14:creationId xmlns:p14="http://schemas.microsoft.com/office/powerpoint/2010/main" val="11281106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into any pathway</a:t>
            </a:r>
          </a:p>
          <a:p>
            <a:r>
              <a:rPr lang="en-US" dirty="0" smtClean="0"/>
              <a:t>Mild/Mod or Generalist</a:t>
            </a:r>
          </a:p>
          <a:p>
            <a:pPr lvl="1"/>
            <a:r>
              <a:rPr lang="en-US" dirty="0" smtClean="0"/>
              <a:t>Complete two years of training</a:t>
            </a:r>
            <a:r>
              <a:rPr lang="en-US" dirty="0"/>
              <a:t> (earning micro-credential)</a:t>
            </a:r>
            <a:r>
              <a:rPr lang="en-US" dirty="0" smtClean="0"/>
              <a:t> in lieu of Severe/Profound test</a:t>
            </a:r>
          </a:p>
          <a:p>
            <a:r>
              <a:rPr lang="en-US" dirty="0" smtClean="0"/>
              <a:t>Generalist</a:t>
            </a:r>
          </a:p>
          <a:p>
            <a:pPr lvl="1"/>
            <a:r>
              <a:rPr lang="en-US" dirty="0" smtClean="0"/>
              <a:t>Complete two years of training (earning micro-credential) in lieu of Mild/Mod or Severe/Profound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7740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 - 4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554362"/>
              </p:ext>
            </p:extLst>
          </p:nvPr>
        </p:nvGraphicFramePr>
        <p:xfrm>
          <a:off x="397330" y="1600200"/>
          <a:ext cx="8289470" cy="3439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799">
                  <a:extLst>
                    <a:ext uri="{9D8B030D-6E8A-4147-A177-3AD203B41FA5}">
                      <a16:colId xmlns:a16="http://schemas.microsoft.com/office/drawing/2014/main" val="1149814524"/>
                    </a:ext>
                  </a:extLst>
                </a:gridCol>
                <a:gridCol w="1719942">
                  <a:extLst>
                    <a:ext uri="{9D8B030D-6E8A-4147-A177-3AD203B41FA5}">
                      <a16:colId xmlns:a16="http://schemas.microsoft.com/office/drawing/2014/main" val="1047944655"/>
                    </a:ext>
                  </a:extLst>
                </a:gridCol>
                <a:gridCol w="1632858">
                  <a:extLst>
                    <a:ext uri="{9D8B030D-6E8A-4147-A177-3AD203B41FA5}">
                      <a16:colId xmlns:a16="http://schemas.microsoft.com/office/drawing/2014/main" val="3739283571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3327321385"/>
                    </a:ext>
                  </a:extLst>
                </a:gridCol>
                <a:gridCol w="1475014">
                  <a:extLst>
                    <a:ext uri="{9D8B030D-6E8A-4147-A177-3AD203B41FA5}">
                      <a16:colId xmlns:a16="http://schemas.microsoft.com/office/drawing/2014/main" val="2414510737"/>
                    </a:ext>
                  </a:extLst>
                </a:gridCol>
              </a:tblGrid>
              <a:tr h="85997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Pathway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Generalist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Mild/Mod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Sev</a:t>
                      </a:r>
                      <a:r>
                        <a:rPr lang="en-US" sz="2400" dirty="0" smtClean="0"/>
                        <a:t>/Profound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8713787"/>
                  </a:ext>
                </a:extLst>
              </a:tr>
              <a:tr h="85997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Automatic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Automatic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929150"/>
                  </a:ext>
                </a:extLst>
              </a:tr>
              <a:tr h="85997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7.5%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yrs</a:t>
                      </a:r>
                      <a:r>
                        <a:rPr lang="en-US" sz="2400" baseline="0" dirty="0" smtClean="0"/>
                        <a:t> or 2 MC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yrs</a:t>
                      </a:r>
                      <a:r>
                        <a:rPr lang="en-US" sz="2400" baseline="0" dirty="0" smtClean="0"/>
                        <a:t> or 1 MC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Automatic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Automatic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081342"/>
                  </a:ext>
                </a:extLst>
              </a:tr>
              <a:tr h="859972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10%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yrs</a:t>
                      </a:r>
                      <a:r>
                        <a:rPr lang="en-US" sz="2400" baseline="0" dirty="0" smtClean="0"/>
                        <a:t> and 2 MC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yrs</a:t>
                      </a:r>
                      <a:r>
                        <a:rPr lang="en-US" sz="2400" baseline="0" dirty="0" smtClean="0"/>
                        <a:t> and 1 MC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yrs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yrs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191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3187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Generalist</a:t>
            </a:r>
          </a:p>
          <a:p>
            <a:pPr lvl="1"/>
            <a:r>
              <a:rPr lang="en-US" dirty="0" smtClean="0"/>
              <a:t>First year </a:t>
            </a:r>
            <a:r>
              <a:rPr lang="en-US" dirty="0"/>
              <a:t>a</a:t>
            </a:r>
            <a:r>
              <a:rPr lang="en-US" dirty="0" smtClean="0"/>
              <a:t>fter </a:t>
            </a:r>
            <a:r>
              <a:rPr lang="en-US" dirty="0"/>
              <a:t>c</a:t>
            </a:r>
            <a:r>
              <a:rPr lang="en-US" dirty="0" smtClean="0"/>
              <a:t>ompleting </a:t>
            </a:r>
            <a:r>
              <a:rPr lang="en-US" dirty="0" err="1" smtClean="0"/>
              <a:t>Bootcamp</a:t>
            </a:r>
            <a:r>
              <a:rPr lang="en-US" dirty="0" smtClean="0"/>
              <a:t> (non-traditional route)</a:t>
            </a:r>
          </a:p>
          <a:p>
            <a:r>
              <a:rPr lang="en-US" dirty="0" smtClean="0"/>
              <a:t>Able to: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rite IEPs</a:t>
            </a:r>
          </a:p>
          <a:p>
            <a:pPr lvl="1"/>
            <a:r>
              <a:rPr lang="en-US" dirty="0" smtClean="0"/>
              <a:t>Serve as a co-teacher</a:t>
            </a:r>
          </a:p>
          <a:p>
            <a:pPr lvl="1"/>
            <a:r>
              <a:rPr lang="en-US" dirty="0" smtClean="0"/>
              <a:t>Serve as a resource teacher</a:t>
            </a:r>
          </a:p>
          <a:p>
            <a:pPr lvl="1"/>
            <a:r>
              <a:rPr lang="en-US" dirty="0" smtClean="0"/>
              <a:t>Cannot provide direct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5335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Discussion – 3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hat are your thoughts about this certification process?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737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Determinations - 2</a:t>
            </a:r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7200" y="27654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2017	</a:t>
            </a:r>
          </a:p>
          <a:p>
            <a:pPr lvl="1"/>
            <a:r>
              <a:rPr lang="en-US" dirty="0" smtClean="0"/>
              <a:t>Meets Requirements:</a:t>
            </a:r>
            <a:r>
              <a:rPr lang="en-US" dirty="0"/>
              <a:t>	272</a:t>
            </a:r>
          </a:p>
          <a:p>
            <a:pPr lvl="1"/>
            <a:r>
              <a:rPr lang="en-US" dirty="0" smtClean="0"/>
              <a:t>Needs Assistance: </a:t>
            </a:r>
            <a:r>
              <a:rPr lang="en-US" dirty="0"/>
              <a:t>	252</a:t>
            </a:r>
          </a:p>
          <a:p>
            <a:pPr lvl="1"/>
            <a:r>
              <a:rPr lang="en-US" dirty="0"/>
              <a:t>Needs </a:t>
            </a:r>
            <a:r>
              <a:rPr lang="en-US" dirty="0" smtClean="0"/>
              <a:t>Intervention:</a:t>
            </a:r>
            <a:r>
              <a:rPr lang="en-US" dirty="0"/>
              <a:t>	</a:t>
            </a:r>
            <a:r>
              <a:rPr lang="en-US" dirty="0" smtClean="0"/>
              <a:t>17</a:t>
            </a:r>
          </a:p>
          <a:p>
            <a:r>
              <a:rPr lang="en-US" dirty="0"/>
              <a:t>2016	</a:t>
            </a:r>
          </a:p>
          <a:p>
            <a:pPr lvl="1"/>
            <a:r>
              <a:rPr lang="en-US" dirty="0" smtClean="0"/>
              <a:t>Meets Requirements:</a:t>
            </a:r>
            <a:r>
              <a:rPr lang="en-US" dirty="0"/>
              <a:t>	498</a:t>
            </a:r>
          </a:p>
          <a:p>
            <a:pPr lvl="1"/>
            <a:r>
              <a:rPr lang="en-US" dirty="0" smtClean="0"/>
              <a:t>Needs Assistance: </a:t>
            </a:r>
            <a:r>
              <a:rPr lang="en-US" dirty="0"/>
              <a:t>	32</a:t>
            </a:r>
          </a:p>
          <a:p>
            <a:pPr lvl="1"/>
            <a:r>
              <a:rPr lang="en-US" dirty="0"/>
              <a:t>Needs </a:t>
            </a:r>
            <a:r>
              <a:rPr lang="en-US" dirty="0" smtClean="0"/>
              <a:t>Intervention:</a:t>
            </a:r>
            <a:r>
              <a:rPr lang="en-US" dirty="0"/>
              <a:t>	7</a:t>
            </a:r>
          </a:p>
        </p:txBody>
      </p:sp>
    </p:spTree>
    <p:extLst>
      <p:ext uri="{BB962C8B-B14F-4D97-AF65-F5344CB8AC3E}">
        <p14:creationId xmlns:p14="http://schemas.microsoft.com/office/powerpoint/2010/main" val="107042857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01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01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Handout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520153"/>
      </p:ext>
    </p:extLst>
  </p:cSld>
  <p:clrMapOvr>
    <a:masterClrMapping/>
  </p:clrMapOvr>
</p:sld>
</file>

<file path=ppt/theme/theme1.xml><?xml version="1.0" encoding="utf-8"?>
<a:theme xmlns:a="http://schemas.openxmlformats.org/drawingml/2006/main" name="SDE White Background Templat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DE White Background Template" id="{4FCB3A91-9AC5-45AE-8657-40564E335006}" vid="{68D6A406-529D-4643-9628-FA38C766245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F2CE7379297D458A5AD411F3372CCC" ma:contentTypeVersion="15" ma:contentTypeDescription="Create a new document." ma:contentTypeScope="" ma:versionID="af9dd695d4bd43654e7910c924709beb">
  <xsd:schema xmlns:xsd="http://www.w3.org/2001/XMLSchema" xmlns:xs="http://www.w3.org/2001/XMLSchema" xmlns:p="http://schemas.microsoft.com/office/2006/metadata/properties" xmlns:ns1="http://schemas.microsoft.com/sharepoint/v3" xmlns:ns3="4fdacb89-5254-4a1e-a620-8761609a9dc0" xmlns:ns4="c1ac1c4b-2739-4454-9d29-faf2d880da4d" targetNamespace="http://schemas.microsoft.com/office/2006/metadata/properties" ma:root="true" ma:fieldsID="ddb518d1441f08a5574917444ea91f7f" ns1:_="" ns3:_="" ns4:_="">
    <xsd:import namespace="http://schemas.microsoft.com/sharepoint/v3"/>
    <xsd:import namespace="4fdacb89-5254-4a1e-a620-8761609a9dc0"/>
    <xsd:import namespace="c1ac1c4b-2739-4454-9d29-faf2d880da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dacb89-5254-4a1e-a620-8761609a9d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ac1c4b-2739-4454-9d29-faf2d880da4d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824DCFE-4109-413F-BEC6-68C209A0B3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dacb89-5254-4a1e-a620-8761609a9dc0"/>
    <ds:schemaRef ds:uri="c1ac1c4b-2739-4454-9d29-faf2d880da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DEE945-0ADB-41A3-ABA2-9E84E3A3BF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72BBCC-A29F-4C69-A949-06AA774F84A7}">
  <ds:schemaRefs>
    <ds:schemaRef ds:uri="http://schemas.microsoft.com/sharepoint/v3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4fdacb89-5254-4a1e-a620-8761609a9dc0"/>
    <ds:schemaRef ds:uri="http://schemas.microsoft.com/office/2006/metadata/properties"/>
    <ds:schemaRef ds:uri="http://schemas.microsoft.com/office/2006/documentManagement/types"/>
    <ds:schemaRef ds:uri="c1ac1c4b-2739-4454-9d29-faf2d880da4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618</TotalTime>
  <Words>2890</Words>
  <Application>Microsoft Office PowerPoint</Application>
  <PresentationFormat>On-screen Show (4:3)</PresentationFormat>
  <Paragraphs>1173</Paragraphs>
  <Slides>70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5" baseType="lpstr">
      <vt:lpstr>Arial</vt:lpstr>
      <vt:lpstr>Calibri</vt:lpstr>
      <vt:lpstr>Times New Roman</vt:lpstr>
      <vt:lpstr>Tw Cen MT</vt:lpstr>
      <vt:lpstr>SDE White Background Template</vt:lpstr>
      <vt:lpstr>IDEA B State Advisory Panel</vt:lpstr>
      <vt:lpstr>Agenda</vt:lpstr>
      <vt:lpstr>OSDE Updates</vt:lpstr>
      <vt:lpstr>OSDE Updates</vt:lpstr>
      <vt:lpstr>Monitoring and Determinations</vt:lpstr>
      <vt:lpstr>Determinations - 1</vt:lpstr>
      <vt:lpstr>Determinations - 2</vt:lpstr>
      <vt:lpstr>Rules</vt:lpstr>
      <vt:lpstr>Rules</vt:lpstr>
      <vt:lpstr>Caseload Policy</vt:lpstr>
      <vt:lpstr>Annual performance report</vt:lpstr>
      <vt:lpstr>Overview</vt:lpstr>
      <vt:lpstr>Indicator 1: Graduation</vt:lpstr>
      <vt:lpstr>Indicator 2: Drop Out</vt:lpstr>
      <vt:lpstr>Indicator 3B: Reading Participation</vt:lpstr>
      <vt:lpstr>Indicator 3B: Math Participation</vt:lpstr>
      <vt:lpstr>Indicator 3C: Reading Proficiency</vt:lpstr>
      <vt:lpstr>Indicator 3C: Math Proficiency</vt:lpstr>
      <vt:lpstr>Indicator 4A: Discrepant Districts, Suspensions &gt;10 Days</vt:lpstr>
      <vt:lpstr>Indicator 4B: Suspension/Expulsion</vt:lpstr>
      <vt:lpstr>Indicator 5A: LRE Gen Ed &gt;80%</vt:lpstr>
      <vt:lpstr>Indicator 5B: LRE Gen Ed &lt;40%</vt:lpstr>
      <vt:lpstr>Indicator 5C: LRE Separate</vt:lpstr>
      <vt:lpstr>Indicator 6A: EC Env. Regular Ed</vt:lpstr>
      <vt:lpstr>Indicator 6B: EC Env. Separate</vt:lpstr>
      <vt:lpstr>Indicator 7 A1: Growth Social-Emotional</vt:lpstr>
      <vt:lpstr>Indicator 7 A2: Peer-level Social-Emotional</vt:lpstr>
      <vt:lpstr>Indicator 7 B1: Growth Knowledge-Skills</vt:lpstr>
      <vt:lpstr>Indicator 7 B2: Peer-level Knowledge-Skills</vt:lpstr>
      <vt:lpstr>Indicator 7 C1: Growth Behavior-Needs</vt:lpstr>
      <vt:lpstr>Indicator 7 C2: Peer-level Behavior-Needs</vt:lpstr>
      <vt:lpstr>Indicator 8: Parent Involvement</vt:lpstr>
      <vt:lpstr>Indicator 9: Disproportionate Representation in SPED</vt:lpstr>
      <vt:lpstr>Indicator 10: Disproportionate Representation in Specific Disability Categories</vt:lpstr>
      <vt:lpstr>Indicator 11: Child Find</vt:lpstr>
      <vt:lpstr>Indicator 12: Early Childhood Transition</vt:lpstr>
      <vt:lpstr>Indicator 13: Secondary Transition</vt:lpstr>
      <vt:lpstr>Indicator 14A: Post-School Outcomes</vt:lpstr>
      <vt:lpstr>Indicator 14B: Post-School Outcomes</vt:lpstr>
      <vt:lpstr>Indicator 14C: Post-School Outcomes</vt:lpstr>
      <vt:lpstr>Indicator 15: Resolution Sessions</vt:lpstr>
      <vt:lpstr>Indicator 16: Mediation</vt:lpstr>
      <vt:lpstr>Indicator 17: State Systemic  Improvement Plan</vt:lpstr>
      <vt:lpstr>STATE Systemic Improvement plan</vt:lpstr>
      <vt:lpstr>Current SSIP</vt:lpstr>
      <vt:lpstr>SSIP “Reboot” Timeline</vt:lpstr>
      <vt:lpstr>Questions &amp; Comments</vt:lpstr>
      <vt:lpstr>Panel Priorities</vt:lpstr>
      <vt:lpstr>Priorities </vt:lpstr>
      <vt:lpstr>Teacher Retention and Recruitment</vt:lpstr>
      <vt:lpstr>Retention/Recruitment </vt:lpstr>
      <vt:lpstr>Retention/Recruitment – 2 </vt:lpstr>
      <vt:lpstr>Retention/Recruitment – 3 </vt:lpstr>
      <vt:lpstr>Retention/Recruitment – 4 </vt:lpstr>
      <vt:lpstr>Retention/Recruitment – 5 </vt:lpstr>
      <vt:lpstr>Retention/Recruitment – 6 </vt:lpstr>
      <vt:lpstr>Retention/Recruitment – 7 </vt:lpstr>
      <vt:lpstr>Small Group Discussion</vt:lpstr>
      <vt:lpstr>Previous Concerns and Suggestions</vt:lpstr>
      <vt:lpstr>VI/HI</vt:lpstr>
      <vt:lpstr>Project 616</vt:lpstr>
      <vt:lpstr>Paraprofessionals</vt:lpstr>
      <vt:lpstr>Small Group Discussion – 2 </vt:lpstr>
      <vt:lpstr>Certification</vt:lpstr>
      <vt:lpstr>Certification – 2 </vt:lpstr>
      <vt:lpstr>Certification - 3</vt:lpstr>
      <vt:lpstr>Certification - 4</vt:lpstr>
      <vt:lpstr>Certification - 5</vt:lpstr>
      <vt:lpstr>Small Group Discussion – 3  </vt:lpstr>
      <vt:lpstr>Recommendations</vt:lpstr>
    </vt:vector>
  </TitlesOfParts>
  <Company>State of Oklahoma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Ginger Elliott-Teague</dc:creator>
  <cp:lastModifiedBy>Abby Johnson</cp:lastModifiedBy>
  <cp:revision>49</cp:revision>
  <dcterms:created xsi:type="dcterms:W3CDTF">2019-12-04T03:26:01Z</dcterms:created>
  <dcterms:modified xsi:type="dcterms:W3CDTF">2020-04-07T16:45:48Z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0x010100E4F2CE7379297D458A5AD411F3372CCC</vt:lpwstr>
  </property>
</Properties>
</file>