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61" r:id="rId5"/>
    <p:sldId id="258" r:id="rId6"/>
    <p:sldId id="263" r:id="rId7"/>
    <p:sldId id="278" r:id="rId8"/>
    <p:sldId id="275" r:id="rId9"/>
    <p:sldId id="269" r:id="rId10"/>
    <p:sldId id="270" r:id="rId11"/>
    <p:sldId id="277" r:id="rId12"/>
    <p:sldId id="271" r:id="rId13"/>
    <p:sldId id="276" r:id="rId14"/>
    <p:sldId id="260" r:id="rId15"/>
    <p:sldId id="279" r:id="rId16"/>
    <p:sldId id="280" r:id="rId17"/>
    <p:sldId id="281"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646"/>
    <a:srgbClr val="787878"/>
    <a:srgbClr val="004E9A"/>
    <a:srgbClr val="187BC0"/>
    <a:srgbClr val="A96728"/>
    <a:srgbClr val="DE9027"/>
    <a:srgbClr val="914115"/>
    <a:srgbClr val="D15420"/>
    <a:srgbClr val="326820"/>
    <a:srgbClr val="669B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36F41B-D907-41EE-86C5-BA311AB31DD5}" v="508" dt="2022-08-30T16:35:42.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80" autoAdjust="0"/>
    <p:restoredTop sz="96327"/>
  </p:normalViewPr>
  <p:slideViewPr>
    <p:cSldViewPr snapToGrid="0" snapToObjects="1">
      <p:cViewPr varScale="1">
        <p:scale>
          <a:sx n="114" d="100"/>
          <a:sy n="114" d="100"/>
        </p:scale>
        <p:origin x="6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6A3698B-7DD6-C74D-BB93-757F14B7B698}" type="datetimeFigureOut">
              <a:rPr lang="en-US" smtClean="0"/>
              <a:t>8/24/2023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11936F9-C00C-D84D-AB08-223138E554E6}" type="slidenum">
              <a:rPr lang="en-US" smtClean="0"/>
              <a:t>‹#›</a:t>
            </a:fld>
            <a:endParaRPr lang="en-US"/>
          </a:p>
        </p:txBody>
      </p:sp>
    </p:spTree>
    <p:extLst>
      <p:ext uri="{BB962C8B-B14F-4D97-AF65-F5344CB8AC3E}">
        <p14:creationId xmlns:p14="http://schemas.microsoft.com/office/powerpoint/2010/main" val="294297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59EE-294F-5142-B179-A780F91CEAEC}"/>
              </a:ext>
            </a:extLst>
          </p:cNvPr>
          <p:cNvSpPr>
            <a:spLocks noGrp="1"/>
          </p:cNvSpPr>
          <p:nvPr>
            <p:ph type="ctrTitle"/>
          </p:nvPr>
        </p:nvSpPr>
        <p:spPr>
          <a:xfrm>
            <a:off x="371061" y="1122363"/>
            <a:ext cx="5615404" cy="2387600"/>
          </a:xfrm>
        </p:spPr>
        <p:txBody>
          <a:bodyPr anchor="b">
            <a:normAutofit/>
          </a:bodyPr>
          <a:lstStyle>
            <a:lvl1pPr algn="l">
              <a:defRPr sz="480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C1A0FF55-98F7-B84C-8122-C80CA3CB706D}"/>
              </a:ext>
            </a:extLst>
          </p:cNvPr>
          <p:cNvSpPr>
            <a:spLocks noGrp="1"/>
          </p:cNvSpPr>
          <p:nvPr>
            <p:ph type="subTitle" idx="1"/>
          </p:nvPr>
        </p:nvSpPr>
        <p:spPr>
          <a:xfrm>
            <a:off x="371061" y="3602038"/>
            <a:ext cx="5615404" cy="1030288"/>
          </a:xfrm>
        </p:spPr>
        <p:txBody>
          <a:bodyPr/>
          <a:lstStyle>
            <a:lvl1pPr marL="0" indent="0" algn="l">
              <a:buNone/>
              <a:defRPr sz="24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descr="A close up of Oklahoma logo">
            <a:extLst>
              <a:ext uri="{FF2B5EF4-FFF2-40B4-BE49-F238E27FC236}">
                <a16:creationId xmlns:a16="http://schemas.microsoft.com/office/drawing/2014/main" id="{6E62C43A-E14D-3743-8E01-DD920738F73F}"/>
              </a:ext>
            </a:extLst>
          </p:cNvPr>
          <p:cNvPicPr>
            <a:picLocks noChangeAspect="1"/>
          </p:cNvPicPr>
          <p:nvPr userDrawn="1"/>
        </p:nvPicPr>
        <p:blipFill rotWithShape="1">
          <a:blip r:embed="rId2"/>
          <a:srcRect t="14013" r="15473"/>
          <a:stretch/>
        </p:blipFill>
        <p:spPr>
          <a:xfrm>
            <a:off x="5986465" y="-1"/>
            <a:ext cx="6205535" cy="6312796"/>
          </a:xfrm>
          <a:prstGeom prst="rect">
            <a:avLst/>
          </a:prstGeom>
        </p:spPr>
      </p:pic>
      <p:pic>
        <p:nvPicPr>
          <p:cNvPr id="9" name="Graphic 8" descr="Oklahoma Education Logo">
            <a:extLst>
              <a:ext uri="{FF2B5EF4-FFF2-40B4-BE49-F238E27FC236}">
                <a16:creationId xmlns:a16="http://schemas.microsoft.com/office/drawing/2014/main" id="{20708623-E9FD-E347-AF22-4E9CEE4F253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71061" y="5335408"/>
            <a:ext cx="3048000" cy="977387"/>
          </a:xfrm>
          <a:prstGeom prst="rect">
            <a:avLst/>
          </a:prstGeom>
        </p:spPr>
      </p:pic>
    </p:spTree>
    <p:extLst>
      <p:ext uri="{BB962C8B-B14F-4D97-AF65-F5344CB8AC3E}">
        <p14:creationId xmlns:p14="http://schemas.microsoft.com/office/powerpoint/2010/main" val="309203957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AE73-E9A5-6144-8995-5F50699A2C38}"/>
              </a:ext>
            </a:extLst>
          </p:cNvPr>
          <p:cNvSpPr>
            <a:spLocks noGrp="1"/>
          </p:cNvSpPr>
          <p:nvPr>
            <p:ph type="title"/>
          </p:nvPr>
        </p:nvSpPr>
        <p:spPr>
          <a:xfrm>
            <a:off x="294199" y="365125"/>
            <a:ext cx="11603603"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1F1C73F-2FB0-A047-9EC7-4381D77F696E}"/>
              </a:ext>
            </a:extLst>
          </p:cNvPr>
          <p:cNvSpPr>
            <a:spLocks noGrp="1"/>
          </p:cNvSpPr>
          <p:nvPr>
            <p:ph idx="1"/>
          </p:nvPr>
        </p:nvSpPr>
        <p:spPr>
          <a:xfrm>
            <a:off x="294199" y="1825625"/>
            <a:ext cx="11603603" cy="4351338"/>
          </a:xfrm>
        </p:spPr>
        <p:txBody>
          <a:bodyPr/>
          <a:lstStyle>
            <a:lvl1pPr>
              <a:lnSpc>
                <a:spcPct val="100000"/>
              </a:lnSpc>
              <a:spcBef>
                <a:spcPts val="1200"/>
              </a:spcBef>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a:extLst>
              <a:ext uri="{FF2B5EF4-FFF2-40B4-BE49-F238E27FC236}">
                <a16:creationId xmlns:a16="http://schemas.microsoft.com/office/drawing/2014/main" id="{474ACF32-9165-4B72-B309-AD8AA47D10A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1" name="Slide Number Placeholder 5">
            <a:extLst>
              <a:ext uri="{FF2B5EF4-FFF2-40B4-BE49-F238E27FC236}">
                <a16:creationId xmlns:a16="http://schemas.microsoft.com/office/drawing/2014/main" id="{EAB5E8BA-76CD-4F0F-96BA-FFCD273BFC6C}"/>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2" name="Graphic 11" descr="Oklahoma Education Logo">
            <a:extLst>
              <a:ext uri="{FF2B5EF4-FFF2-40B4-BE49-F238E27FC236}">
                <a16:creationId xmlns:a16="http://schemas.microsoft.com/office/drawing/2014/main" id="{7AFBE82D-605B-43E7-8FCD-D2EF978195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3" name="Straight Connector 12">
            <a:extLst>
              <a:ext uri="{FF2B5EF4-FFF2-40B4-BE49-F238E27FC236}">
                <a16:creationId xmlns:a16="http://schemas.microsoft.com/office/drawing/2014/main" id="{3A72ED25-FE48-43E6-BA16-3FF915DD87B4}"/>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976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Oklahoma Logo">
            <a:extLst>
              <a:ext uri="{FF2B5EF4-FFF2-40B4-BE49-F238E27FC236}">
                <a16:creationId xmlns:a16="http://schemas.microsoft.com/office/drawing/2014/main" id="{CEA05FFF-2F84-014B-8BE0-C236ECFB6692}"/>
              </a:ext>
            </a:extLst>
          </p:cNvPr>
          <p:cNvPicPr>
            <a:picLocks noChangeAspect="1"/>
          </p:cNvPicPr>
          <p:nvPr userDrawn="1"/>
        </p:nvPicPr>
        <p:blipFill rotWithShape="1">
          <a:blip r:embed="rId2"/>
          <a:srcRect l="580" t="386" r="-1" b="33489"/>
          <a:stretch/>
        </p:blipFill>
        <p:spPr>
          <a:xfrm>
            <a:off x="0" y="0"/>
            <a:ext cx="12192000" cy="4566051"/>
          </a:xfrm>
          <a:prstGeom prst="rect">
            <a:avLst/>
          </a:prstGeom>
        </p:spPr>
      </p:pic>
      <p:sp>
        <p:nvSpPr>
          <p:cNvPr id="2" name="Title 1">
            <a:extLst>
              <a:ext uri="{FF2B5EF4-FFF2-40B4-BE49-F238E27FC236}">
                <a16:creationId xmlns:a16="http://schemas.microsoft.com/office/drawing/2014/main" id="{5E126BDF-470C-BA49-87CB-7C8359D2AB24}"/>
              </a:ext>
            </a:extLst>
          </p:cNvPr>
          <p:cNvSpPr>
            <a:spLocks noGrp="1"/>
          </p:cNvSpPr>
          <p:nvPr>
            <p:ph type="title"/>
          </p:nvPr>
        </p:nvSpPr>
        <p:spPr>
          <a:xfrm>
            <a:off x="367667" y="1709738"/>
            <a:ext cx="5478566" cy="2739495"/>
          </a:xfrm>
        </p:spPr>
        <p:txBody>
          <a:bodyPr anchor="b">
            <a:normAutofit/>
          </a:bodyPr>
          <a:lstStyle>
            <a:lvl1pPr>
              <a:defRPr sz="4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E2C327D-A6C4-CE4D-A980-1C1A927AA779}"/>
              </a:ext>
            </a:extLst>
          </p:cNvPr>
          <p:cNvSpPr>
            <a:spLocks noGrp="1"/>
          </p:cNvSpPr>
          <p:nvPr>
            <p:ph type="body" idx="1"/>
          </p:nvPr>
        </p:nvSpPr>
        <p:spPr>
          <a:xfrm>
            <a:off x="367667" y="4677833"/>
            <a:ext cx="11456666" cy="1411817"/>
          </a:xfrm>
        </p:spPr>
        <p:txBody>
          <a:bodyPr/>
          <a:lstStyle>
            <a:lvl1pPr marL="0" indent="0">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F0B694CC-F55E-DB4E-AA6B-2DD94C0EE8A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0C9E302-7B52-EF4E-9107-29877E732AC4}"/>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7" name="Graphic 6" descr="Oklahoma Education Logo">
            <a:extLst>
              <a:ext uri="{FF2B5EF4-FFF2-40B4-BE49-F238E27FC236}">
                <a16:creationId xmlns:a16="http://schemas.microsoft.com/office/drawing/2014/main" id="{1E499C7F-02C9-2640-A936-77FC4412B34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471868" y="6246549"/>
            <a:ext cx="1502796" cy="481894"/>
          </a:xfrm>
          <a:prstGeom prst="rect">
            <a:avLst/>
          </a:prstGeom>
        </p:spPr>
      </p:pic>
      <p:cxnSp>
        <p:nvCxnSpPr>
          <p:cNvPr id="8" name="Straight Connector 7">
            <a:extLst>
              <a:ext uri="{FF2B5EF4-FFF2-40B4-BE49-F238E27FC236}">
                <a16:creationId xmlns:a16="http://schemas.microsoft.com/office/drawing/2014/main" id="{C0BB45A8-54DE-6949-83FD-DFC1AB478E08}"/>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50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EDBF6-B3C0-4448-B3B0-4AED9AE27A08}"/>
              </a:ext>
            </a:extLst>
          </p:cNvPr>
          <p:cNvSpPr>
            <a:spLocks noGrp="1"/>
          </p:cNvSpPr>
          <p:nvPr>
            <p:ph type="title"/>
          </p:nvPr>
        </p:nvSpPr>
        <p:spPr>
          <a:xfrm>
            <a:off x="294199" y="365125"/>
            <a:ext cx="11526741"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2A71B8-5394-8D46-9268-DB3868854A00}"/>
              </a:ext>
            </a:extLst>
          </p:cNvPr>
          <p:cNvSpPr>
            <a:spLocks noGrp="1"/>
          </p:cNvSpPr>
          <p:nvPr>
            <p:ph sz="half" idx="1"/>
          </p:nvPr>
        </p:nvSpPr>
        <p:spPr>
          <a:xfrm>
            <a:off x="294199"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8440E6-D004-684C-863D-9F5E002A39E1}"/>
              </a:ext>
            </a:extLst>
          </p:cNvPr>
          <p:cNvSpPr>
            <a:spLocks noGrp="1"/>
          </p:cNvSpPr>
          <p:nvPr>
            <p:ph sz="half" idx="2"/>
          </p:nvPr>
        </p:nvSpPr>
        <p:spPr>
          <a:xfrm>
            <a:off x="6172202"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91CC62E5-43FF-4869-81F5-A3EEE1FC4B96}"/>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2" name="Slide Number Placeholder 5">
            <a:extLst>
              <a:ext uri="{FF2B5EF4-FFF2-40B4-BE49-F238E27FC236}">
                <a16:creationId xmlns:a16="http://schemas.microsoft.com/office/drawing/2014/main" id="{70221BA5-BC7B-47AF-B0E5-B079C94BEA25}"/>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3" name="Graphic 12" descr="Oklahoma Education Logo">
            <a:extLst>
              <a:ext uri="{FF2B5EF4-FFF2-40B4-BE49-F238E27FC236}">
                <a16:creationId xmlns:a16="http://schemas.microsoft.com/office/drawing/2014/main" id="{05517D33-0635-4607-92A5-4BCFC847FA5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4" name="Straight Connector 13">
            <a:extLst>
              <a:ext uri="{FF2B5EF4-FFF2-40B4-BE49-F238E27FC236}">
                <a16:creationId xmlns:a16="http://schemas.microsoft.com/office/drawing/2014/main" id="{A70DBB6B-C13B-465A-91CC-ED4D153A4BFF}"/>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2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9697-1940-6442-9D76-0F21BB6966CB}"/>
              </a:ext>
            </a:extLst>
          </p:cNvPr>
          <p:cNvSpPr>
            <a:spLocks noGrp="1"/>
          </p:cNvSpPr>
          <p:nvPr>
            <p:ph type="title"/>
          </p:nvPr>
        </p:nvSpPr>
        <p:spPr>
          <a:xfrm>
            <a:off x="294199" y="365125"/>
            <a:ext cx="11526742"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4321A28-5F0C-8241-A6C2-115CC37EDF3A}"/>
              </a:ext>
            </a:extLst>
          </p:cNvPr>
          <p:cNvSpPr>
            <a:spLocks noGrp="1"/>
          </p:cNvSpPr>
          <p:nvPr>
            <p:ph type="body" idx="1"/>
          </p:nvPr>
        </p:nvSpPr>
        <p:spPr>
          <a:xfrm>
            <a:off x="294200" y="1703465"/>
            <a:ext cx="56487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a:extLst>
              <a:ext uri="{FF2B5EF4-FFF2-40B4-BE49-F238E27FC236}">
                <a16:creationId xmlns:a16="http://schemas.microsoft.com/office/drawing/2014/main" id="{6A645B84-0291-5246-9B48-FBDDD0AAE87D}"/>
              </a:ext>
            </a:extLst>
          </p:cNvPr>
          <p:cNvSpPr>
            <a:spLocks noGrp="1"/>
          </p:cNvSpPr>
          <p:nvPr>
            <p:ph type="body" sz="quarter" idx="3"/>
          </p:nvPr>
        </p:nvSpPr>
        <p:spPr>
          <a:xfrm>
            <a:off x="6172202" y="1703465"/>
            <a:ext cx="56487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Footer Placeholder 4">
            <a:extLst>
              <a:ext uri="{FF2B5EF4-FFF2-40B4-BE49-F238E27FC236}">
                <a16:creationId xmlns:a16="http://schemas.microsoft.com/office/drawing/2014/main" id="{0A5A0CBC-B355-4D7F-A07D-58520041616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4" name="Slide Number Placeholder 5">
            <a:extLst>
              <a:ext uri="{FF2B5EF4-FFF2-40B4-BE49-F238E27FC236}">
                <a16:creationId xmlns:a16="http://schemas.microsoft.com/office/drawing/2014/main" id="{E64CA248-2EA2-41C9-8849-DE36B4060B0E}"/>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5" name="Graphic 14" descr="Oklahoma Education Logo">
            <a:extLst>
              <a:ext uri="{FF2B5EF4-FFF2-40B4-BE49-F238E27FC236}">
                <a16:creationId xmlns:a16="http://schemas.microsoft.com/office/drawing/2014/main" id="{3484C467-A985-4790-93AD-D2A7E4B95F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6" name="Straight Connector 15">
            <a:extLst>
              <a:ext uri="{FF2B5EF4-FFF2-40B4-BE49-F238E27FC236}">
                <a16:creationId xmlns:a16="http://schemas.microsoft.com/office/drawing/2014/main" id="{B732DEEC-78F4-4E06-85F2-4B693D8A84FA}"/>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8A0D76EF-4B4A-4E21-ABCC-93E0076A3B0F}"/>
              </a:ext>
            </a:extLst>
          </p:cNvPr>
          <p:cNvSpPr>
            <a:spLocks noGrp="1"/>
          </p:cNvSpPr>
          <p:nvPr>
            <p:ph sz="half" idx="13"/>
          </p:nvPr>
        </p:nvSpPr>
        <p:spPr>
          <a:xfrm>
            <a:off x="294199"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3">
            <a:extLst>
              <a:ext uri="{FF2B5EF4-FFF2-40B4-BE49-F238E27FC236}">
                <a16:creationId xmlns:a16="http://schemas.microsoft.com/office/drawing/2014/main" id="{BF99EAC2-23F7-42BC-8347-879256553DA2}"/>
              </a:ext>
            </a:extLst>
          </p:cNvPr>
          <p:cNvSpPr>
            <a:spLocks noGrp="1"/>
          </p:cNvSpPr>
          <p:nvPr>
            <p:ph sz="half" idx="2"/>
          </p:nvPr>
        </p:nvSpPr>
        <p:spPr>
          <a:xfrm>
            <a:off x="6172202"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061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CC9C-B94E-B94A-8771-767CE87AF99C}"/>
              </a:ext>
            </a:extLst>
          </p:cNvPr>
          <p:cNvSpPr>
            <a:spLocks noGrp="1"/>
          </p:cNvSpPr>
          <p:nvPr>
            <p:ph type="title"/>
          </p:nvPr>
        </p:nvSpPr>
        <p:spPr>
          <a:xfrm>
            <a:off x="294198" y="365125"/>
            <a:ext cx="11570700" cy="1325563"/>
          </a:xfrm>
        </p:spPr>
        <p:txBody>
          <a:bodyPr/>
          <a:lstStyle/>
          <a:p>
            <a:r>
              <a:rPr lang="en-US" dirty="0"/>
              <a:t>Click to edit Master title style</a:t>
            </a:r>
          </a:p>
        </p:txBody>
      </p:sp>
      <p:sp>
        <p:nvSpPr>
          <p:cNvPr id="9" name="Footer Placeholder 4">
            <a:extLst>
              <a:ext uri="{FF2B5EF4-FFF2-40B4-BE49-F238E27FC236}">
                <a16:creationId xmlns:a16="http://schemas.microsoft.com/office/drawing/2014/main" id="{D15CA6CD-B9CA-429B-B07F-2541A46611C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0" name="Slide Number Placeholder 5">
            <a:extLst>
              <a:ext uri="{FF2B5EF4-FFF2-40B4-BE49-F238E27FC236}">
                <a16:creationId xmlns:a16="http://schemas.microsoft.com/office/drawing/2014/main" id="{CBE7D3E4-4F5B-4762-8237-ABFCA6BFEC7B}"/>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1" name="Graphic 10" descr="Oklahoma Education Logo">
            <a:extLst>
              <a:ext uri="{FF2B5EF4-FFF2-40B4-BE49-F238E27FC236}">
                <a16:creationId xmlns:a16="http://schemas.microsoft.com/office/drawing/2014/main" id="{BB09BD23-FEF0-4355-8A5C-D7B77BA936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2" name="Straight Connector 11">
            <a:extLst>
              <a:ext uri="{FF2B5EF4-FFF2-40B4-BE49-F238E27FC236}">
                <a16:creationId xmlns:a16="http://schemas.microsoft.com/office/drawing/2014/main" id="{A2ACC9EA-191F-467A-BFF3-3AC0F1985D1C}"/>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05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DC2813-3CD3-5449-A15E-A10B42378763}"/>
              </a:ext>
            </a:extLst>
          </p:cNvPr>
          <p:cNvSpPr>
            <a:spLocks noGrp="1"/>
          </p:cNvSpPr>
          <p:nvPr>
            <p:ph type="title"/>
          </p:nvPr>
        </p:nvSpPr>
        <p:spPr>
          <a:xfrm>
            <a:off x="371061" y="365125"/>
            <a:ext cx="10982739"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6C0279-A432-554A-B4BA-32BB7BF5EC41}"/>
              </a:ext>
            </a:extLst>
          </p:cNvPr>
          <p:cNvSpPr>
            <a:spLocks noGrp="1"/>
          </p:cNvSpPr>
          <p:nvPr>
            <p:ph type="body" idx="1"/>
          </p:nvPr>
        </p:nvSpPr>
        <p:spPr>
          <a:xfrm>
            <a:off x="371061" y="1825625"/>
            <a:ext cx="1098273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0E8A69AA-344F-0A44-ADCB-6C46AF2BC557}"/>
              </a:ext>
            </a:extLst>
          </p:cNvPr>
          <p:cNvSpPr>
            <a:spLocks noGrp="1"/>
          </p:cNvSpPr>
          <p:nvPr>
            <p:ph type="ftr" sz="quarter" idx="3"/>
          </p:nvPr>
        </p:nvSpPr>
        <p:spPr>
          <a:xfrm>
            <a:off x="750896" y="6356350"/>
            <a:ext cx="5966098" cy="365125"/>
          </a:xfrm>
          <a:prstGeom prst="rect">
            <a:avLst/>
          </a:prstGeom>
        </p:spPr>
        <p:txBody>
          <a:bodyPr vert="horz" lIns="91440" tIns="45720" rIns="91440" bIns="45720" rtlCol="0" anchor="ctr"/>
          <a:lstStyle>
            <a:lvl1pPr algn="l">
              <a:defRPr sz="1200">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6CEFAAAC-834A-4843-BEE0-B1F96C2B5210}"/>
              </a:ext>
            </a:extLst>
          </p:cNvPr>
          <p:cNvSpPr>
            <a:spLocks noGrp="1"/>
          </p:cNvSpPr>
          <p:nvPr>
            <p:ph type="sldNum" sz="quarter" idx="4"/>
          </p:nvPr>
        </p:nvSpPr>
        <p:spPr>
          <a:xfrm>
            <a:off x="129309" y="6356350"/>
            <a:ext cx="621587" cy="365125"/>
          </a:xfrm>
          <a:prstGeom prst="rect">
            <a:avLst/>
          </a:prstGeom>
        </p:spPr>
        <p:txBody>
          <a:bodyPr vert="horz" lIns="91440" tIns="45720" rIns="91440" bIns="45720" rtlCol="0" anchor="ctr"/>
          <a:lstStyle>
            <a:lvl1pPr algn="l">
              <a:defRPr sz="1200">
                <a:solidFill>
                  <a:schemeClr val="accent6"/>
                </a:solidFill>
              </a:defRPr>
            </a:lvl1pPr>
          </a:lstStyle>
          <a:p>
            <a:pPr algn="r"/>
            <a:fld id="{D5CA4161-6EC3-4748-B7F3-82EA64CE3DD4}" type="slidenum">
              <a:rPr lang="en-US" smtClean="0"/>
              <a:pPr algn="r"/>
              <a:t>‹#›</a:t>
            </a:fld>
            <a:endParaRPr lang="en-US" dirty="0"/>
          </a:p>
        </p:txBody>
      </p:sp>
    </p:spTree>
    <p:extLst>
      <p:ext uri="{BB962C8B-B14F-4D97-AF65-F5344CB8AC3E}">
        <p14:creationId xmlns:p14="http://schemas.microsoft.com/office/powerpoint/2010/main" val="2037723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32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Tammy.Smith@sde.ok.go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2.ed.gov/policy/fund/guid/uniform-guidance/index.html" TargetMode="External"/><Relationship Id="rId2" Type="http://schemas.openxmlformats.org/officeDocument/2006/relationships/hyperlink" Target="http://sde.ok.gov/sde/federal-programs" TargetMode="External"/><Relationship Id="rId1" Type="http://schemas.openxmlformats.org/officeDocument/2006/relationships/slideLayout" Target="../slideLayouts/slideLayout2.xml"/><Relationship Id="rId4" Type="http://schemas.openxmlformats.org/officeDocument/2006/relationships/hyperlink" Target="http://sde.ok.gov/office-legal-servic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a:xfrm>
            <a:off x="371061" y="857251"/>
            <a:ext cx="5615404" cy="2571750"/>
          </a:xfrm>
        </p:spPr>
        <p:txBody>
          <a:bodyPr>
            <a:normAutofit fontScale="90000"/>
          </a:bodyPr>
          <a:lstStyle/>
          <a:p>
            <a:r>
              <a:rPr lang="en-US" dirty="0"/>
              <a:t>Office of </a:t>
            </a:r>
            <a:br>
              <a:rPr lang="en-US" dirty="0"/>
            </a:br>
            <a:r>
              <a:rPr lang="en-US" dirty="0"/>
              <a:t>Title Services</a:t>
            </a:r>
            <a:br>
              <a:rPr lang="en-US" dirty="0"/>
            </a:br>
            <a:r>
              <a:rPr lang="en-US" dirty="0"/>
              <a:t>Charter Schools Training</a:t>
            </a:r>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a:xfrm>
            <a:off x="371061" y="3805601"/>
            <a:ext cx="5615404" cy="1410976"/>
          </a:xfrm>
        </p:spPr>
        <p:txBody>
          <a:bodyPr>
            <a:normAutofit/>
          </a:bodyPr>
          <a:lstStyle/>
          <a:p>
            <a:r>
              <a:rPr lang="en-US" b="1" dirty="0">
                <a:solidFill>
                  <a:srgbClr val="0070C0"/>
                </a:solidFill>
              </a:rPr>
              <a:t>Tammy Smith</a:t>
            </a:r>
          </a:p>
          <a:p>
            <a:r>
              <a:rPr lang="en-US" b="1" dirty="0">
                <a:solidFill>
                  <a:srgbClr val="0070C0"/>
                </a:solidFill>
              </a:rPr>
              <a:t>Program Director</a:t>
            </a:r>
          </a:p>
          <a:p>
            <a:r>
              <a:rPr lang="en-US" b="1" dirty="0">
                <a:solidFill>
                  <a:srgbClr val="0070C0"/>
                </a:solidFill>
              </a:rPr>
              <a:t>Office of Title Services</a:t>
            </a:r>
          </a:p>
        </p:txBody>
      </p:sp>
    </p:spTree>
    <p:extLst>
      <p:ext uri="{BB962C8B-B14F-4D97-AF65-F5344CB8AC3E}">
        <p14:creationId xmlns:p14="http://schemas.microsoft.com/office/powerpoint/2010/main" val="180728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4C64361-220E-411F-8DB7-CDCF166B20DB}"/>
              </a:ext>
            </a:extLst>
          </p:cNvPr>
          <p:cNvSpPr>
            <a:spLocks noGrp="1"/>
          </p:cNvSpPr>
          <p:nvPr>
            <p:ph type="title"/>
          </p:nvPr>
        </p:nvSpPr>
        <p:spPr/>
        <p:txBody>
          <a:bodyPr/>
          <a:lstStyle/>
          <a:p>
            <a:pPr algn="ctr"/>
            <a:r>
              <a:rPr lang="en-US" dirty="0"/>
              <a:t>Homeless Education Requirements</a:t>
            </a:r>
          </a:p>
        </p:txBody>
      </p:sp>
      <p:sp>
        <p:nvSpPr>
          <p:cNvPr id="10" name="Content Placeholder 9">
            <a:extLst>
              <a:ext uri="{FF2B5EF4-FFF2-40B4-BE49-F238E27FC236}">
                <a16:creationId xmlns:a16="http://schemas.microsoft.com/office/drawing/2014/main" id="{E9A21E58-1B3E-4EEF-A6A9-66D424F3FDF4}"/>
              </a:ext>
            </a:extLst>
          </p:cNvPr>
          <p:cNvSpPr>
            <a:spLocks noGrp="1"/>
          </p:cNvSpPr>
          <p:nvPr>
            <p:ph idx="1"/>
          </p:nvPr>
        </p:nvSpPr>
        <p:spPr/>
        <p:txBody>
          <a:bodyPr vert="horz" lIns="91440" tIns="45720" rIns="91440" bIns="45720" rtlCol="0" anchor="t">
            <a:normAutofit fontScale="92500"/>
          </a:bodyPr>
          <a:lstStyle/>
          <a:p>
            <a:r>
              <a:rPr lang="en-US" dirty="0"/>
              <a:t>All LEAs must identify and serve homeless children and youth, regardless of receiving Title IX Part A competitive funding. </a:t>
            </a:r>
            <a:endParaRPr lang="en-US" dirty="0">
              <a:cs typeface="Arial"/>
            </a:endParaRPr>
          </a:p>
          <a:p>
            <a:r>
              <a:rPr lang="en-US" dirty="0"/>
              <a:t>As a requirement of Title I Part A, LEAs must:</a:t>
            </a:r>
            <a:endParaRPr lang="en-US" dirty="0">
              <a:cs typeface="Arial"/>
            </a:endParaRPr>
          </a:p>
          <a:p>
            <a:pPr lvl="1"/>
            <a:r>
              <a:rPr lang="en-US" dirty="0"/>
              <a:t>Assign a district homeless liaison;</a:t>
            </a:r>
            <a:endParaRPr lang="en-US" dirty="0">
              <a:cs typeface="Arial"/>
            </a:endParaRPr>
          </a:p>
          <a:p>
            <a:pPr lvl="1"/>
            <a:r>
              <a:rPr lang="en-US" dirty="0"/>
              <a:t>Identify homeless children and youth;</a:t>
            </a:r>
            <a:endParaRPr lang="en-US" dirty="0">
              <a:cs typeface="Arial"/>
            </a:endParaRPr>
          </a:p>
          <a:p>
            <a:pPr lvl="1"/>
            <a:r>
              <a:rPr lang="en-US" dirty="0"/>
              <a:t>Provide serves to homeless children and youth;</a:t>
            </a:r>
            <a:endParaRPr lang="en-US" dirty="0">
              <a:cs typeface="Arial"/>
            </a:endParaRPr>
          </a:p>
          <a:p>
            <a:pPr lvl="1"/>
            <a:r>
              <a:rPr lang="en-US" dirty="0"/>
              <a:t>Provide transportation for homeless children and youth;</a:t>
            </a:r>
            <a:endParaRPr lang="en-US" dirty="0">
              <a:cs typeface="Arial"/>
            </a:endParaRPr>
          </a:p>
          <a:p>
            <a:pPr lvl="1"/>
            <a:r>
              <a:rPr lang="en-US" dirty="0"/>
              <a:t>Train all LEA staff regarding homeless children and youth identification and services.</a:t>
            </a:r>
          </a:p>
          <a:p>
            <a:pPr marL="0" indent="0">
              <a:buNone/>
            </a:pPr>
            <a:endParaRPr lang="en-US" dirty="0"/>
          </a:p>
        </p:txBody>
      </p:sp>
      <p:sp>
        <p:nvSpPr>
          <p:cNvPr id="5" name="Footer Placeholder 4">
            <a:extLst>
              <a:ext uri="{FF2B5EF4-FFF2-40B4-BE49-F238E27FC236}">
                <a16:creationId xmlns:a16="http://schemas.microsoft.com/office/drawing/2014/main" id="{7F41EEE8-EC52-41F0-8086-2A6EF6252F6A}"/>
              </a:ext>
            </a:extLst>
          </p:cNvPr>
          <p:cNvSpPr>
            <a:spLocks noGrp="1"/>
          </p:cNvSpPr>
          <p:nvPr>
            <p:ph type="ftr" sz="quarter" idx="11"/>
          </p:nvPr>
        </p:nvSpPr>
        <p:spPr/>
        <p:txBody>
          <a:bodyPr/>
          <a:lstStyle/>
          <a:p>
            <a:r>
              <a:rPr lang="en-US" dirty="0"/>
              <a:t>Office of Federal Programs – Charter School Training</a:t>
            </a:r>
          </a:p>
        </p:txBody>
      </p:sp>
      <p:sp>
        <p:nvSpPr>
          <p:cNvPr id="6" name="Slide Number Placeholder 5">
            <a:extLst>
              <a:ext uri="{FF2B5EF4-FFF2-40B4-BE49-F238E27FC236}">
                <a16:creationId xmlns:a16="http://schemas.microsoft.com/office/drawing/2014/main" id="{B46833AB-FAC4-4D53-BBCF-7948045A5EE7}"/>
              </a:ext>
            </a:extLst>
          </p:cNvPr>
          <p:cNvSpPr>
            <a:spLocks noGrp="1"/>
          </p:cNvSpPr>
          <p:nvPr>
            <p:ph type="sldNum" sz="quarter" idx="12"/>
          </p:nvPr>
        </p:nvSpPr>
        <p:spPr/>
        <p:txBody>
          <a:bodyPr/>
          <a:lstStyle/>
          <a:p>
            <a:fld id="{D5CA4161-6EC3-4748-B7F3-82EA64CE3DD4}" type="slidenum">
              <a:rPr lang="en-US" smtClean="0"/>
              <a:pPr/>
              <a:t>10</a:t>
            </a:fld>
            <a:endParaRPr lang="en-US" dirty="0"/>
          </a:p>
        </p:txBody>
      </p:sp>
    </p:spTree>
    <p:extLst>
      <p:ext uri="{BB962C8B-B14F-4D97-AF65-F5344CB8AC3E}">
        <p14:creationId xmlns:p14="http://schemas.microsoft.com/office/powerpoint/2010/main" val="916562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E19AE-32EF-D34E-BFC5-BC8AFE9DA8EE}"/>
              </a:ext>
            </a:extLst>
          </p:cNvPr>
          <p:cNvSpPr>
            <a:spLocks noGrp="1"/>
          </p:cNvSpPr>
          <p:nvPr>
            <p:ph type="title"/>
          </p:nvPr>
        </p:nvSpPr>
        <p:spPr/>
        <p:txBody>
          <a:bodyPr/>
          <a:lstStyle/>
          <a:p>
            <a:pPr algn="ctr"/>
            <a:r>
              <a:rPr lang="en-US" dirty="0">
                <a:cs typeface="Arial"/>
              </a:rPr>
              <a:t>Eligibility Requirements</a:t>
            </a:r>
          </a:p>
        </p:txBody>
      </p:sp>
      <p:sp>
        <p:nvSpPr>
          <p:cNvPr id="4" name="Footer Placeholder 3">
            <a:extLst>
              <a:ext uri="{FF2B5EF4-FFF2-40B4-BE49-F238E27FC236}">
                <a16:creationId xmlns:a16="http://schemas.microsoft.com/office/drawing/2014/main" id="{78A2F719-B6E9-EE4B-9B6B-AC9E496EADDB}"/>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4685F657-30C2-B34E-8627-C172AF642DBA}"/>
              </a:ext>
            </a:extLst>
          </p:cNvPr>
          <p:cNvSpPr>
            <a:spLocks noGrp="1"/>
          </p:cNvSpPr>
          <p:nvPr>
            <p:ph type="sldNum" sz="quarter" idx="12"/>
          </p:nvPr>
        </p:nvSpPr>
        <p:spPr/>
        <p:txBody>
          <a:bodyPr/>
          <a:lstStyle/>
          <a:p>
            <a:fld id="{D5CA4161-6EC3-4748-B7F3-82EA64CE3DD4}" type="slidenum">
              <a:rPr lang="en-US" smtClean="0"/>
              <a:pPr/>
              <a:t>11</a:t>
            </a:fld>
            <a:endParaRPr lang="en-US" dirty="0"/>
          </a:p>
        </p:txBody>
      </p:sp>
      <p:sp>
        <p:nvSpPr>
          <p:cNvPr id="3" name="Content Placeholder 2"/>
          <p:cNvSpPr>
            <a:spLocks noGrp="1"/>
          </p:cNvSpPr>
          <p:nvPr>
            <p:ph idx="1"/>
          </p:nvPr>
        </p:nvSpPr>
        <p:spPr>
          <a:xfrm>
            <a:off x="294199" y="2253796"/>
            <a:ext cx="11683056" cy="3923167"/>
          </a:xfrm>
        </p:spPr>
        <p:txBody>
          <a:bodyPr vert="horz" lIns="91440" tIns="45720" rIns="91440" bIns="45720" rtlCol="0" anchor="t">
            <a:normAutofit fontScale="92500" lnSpcReduction="20000"/>
          </a:bodyPr>
          <a:lstStyle/>
          <a:p>
            <a:r>
              <a:rPr lang="en-US" dirty="0">
                <a:solidFill>
                  <a:srgbClr val="000000"/>
                </a:solidFill>
              </a:rPr>
              <a:t>Notify Accreditation and establish status.</a:t>
            </a:r>
            <a:endParaRPr lang="en-US" dirty="0"/>
          </a:p>
          <a:p>
            <a:r>
              <a:rPr lang="en-US" dirty="0">
                <a:solidFill>
                  <a:srgbClr val="000000"/>
                </a:solidFill>
              </a:rPr>
              <a:t>Submit Low Income Data form provided by Office of Title Services</a:t>
            </a:r>
            <a:endParaRPr lang="en-US" dirty="0"/>
          </a:p>
          <a:p>
            <a:r>
              <a:rPr lang="en-US" dirty="0">
                <a:solidFill>
                  <a:srgbClr val="000000"/>
                </a:solidFill>
              </a:rPr>
              <a:t>Complete the Consolidated Application every fiscal year.</a:t>
            </a:r>
          </a:p>
          <a:p>
            <a:r>
              <a:rPr lang="en-US" dirty="0">
                <a:solidFill>
                  <a:srgbClr val="000000"/>
                </a:solidFill>
              </a:rPr>
              <a:t>Complete the Schoolwide or Targeted Plans within the Consolidated Application every fiscal year.</a:t>
            </a:r>
            <a:endParaRPr lang="en-US" dirty="0">
              <a:solidFill>
                <a:srgbClr val="000000"/>
              </a:solidFill>
              <a:cs typeface="Arial"/>
            </a:endParaRPr>
          </a:p>
          <a:p>
            <a:r>
              <a:rPr lang="en-US" dirty="0">
                <a:solidFill>
                  <a:srgbClr val="000000"/>
                </a:solidFill>
              </a:rPr>
              <a:t>Once the LEA has an approved application, the LEA can begin spend funds according to federal guidance and submit claims to OSDE for reimbursement.</a:t>
            </a:r>
          </a:p>
        </p:txBody>
      </p:sp>
    </p:spTree>
    <p:extLst>
      <p:ext uri="{BB962C8B-B14F-4D97-AF65-F5344CB8AC3E}">
        <p14:creationId xmlns:p14="http://schemas.microsoft.com/office/powerpoint/2010/main" val="1508600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FBBC-D046-4B42-A85E-249DD6E63EFA}"/>
              </a:ext>
            </a:extLst>
          </p:cNvPr>
          <p:cNvSpPr>
            <a:spLocks noGrp="1"/>
          </p:cNvSpPr>
          <p:nvPr>
            <p:ph type="title"/>
          </p:nvPr>
        </p:nvSpPr>
        <p:spPr/>
        <p:txBody>
          <a:bodyPr/>
          <a:lstStyle/>
          <a:p>
            <a:pPr algn="ctr"/>
            <a:r>
              <a:rPr lang="en-US" dirty="0"/>
              <a:t>Monitoring</a:t>
            </a:r>
          </a:p>
        </p:txBody>
      </p:sp>
      <p:sp>
        <p:nvSpPr>
          <p:cNvPr id="3" name="Content Placeholder 2">
            <a:extLst>
              <a:ext uri="{FF2B5EF4-FFF2-40B4-BE49-F238E27FC236}">
                <a16:creationId xmlns:a16="http://schemas.microsoft.com/office/drawing/2014/main" id="{111BC80F-D4A7-49F4-8636-F84AB0F4B92F}"/>
              </a:ext>
            </a:extLst>
          </p:cNvPr>
          <p:cNvSpPr>
            <a:spLocks noGrp="1"/>
          </p:cNvSpPr>
          <p:nvPr>
            <p:ph idx="1"/>
          </p:nvPr>
        </p:nvSpPr>
        <p:spPr/>
        <p:txBody>
          <a:bodyPr>
            <a:noAutofit/>
          </a:bodyPr>
          <a:lstStyle/>
          <a:p>
            <a:pPr>
              <a:spcBef>
                <a:spcPts val="0"/>
              </a:spcBef>
            </a:pPr>
            <a:r>
              <a:rPr lang="en-US" dirty="0">
                <a:solidFill>
                  <a:srgbClr val="000000"/>
                </a:solidFill>
              </a:rPr>
              <a:t>The SEA (State Education Agency) is responsible for monitoring the operations of the LEA in order to verify federal compliance.</a:t>
            </a:r>
          </a:p>
          <a:p>
            <a:pPr>
              <a:spcBef>
                <a:spcPts val="0"/>
              </a:spcBef>
            </a:pPr>
            <a:endParaRPr lang="en-US" dirty="0">
              <a:solidFill>
                <a:srgbClr val="000000"/>
              </a:solidFill>
            </a:endParaRPr>
          </a:p>
          <a:p>
            <a:pPr>
              <a:spcBef>
                <a:spcPts val="0"/>
              </a:spcBef>
            </a:pPr>
            <a:r>
              <a:rPr lang="en-US" dirty="0">
                <a:solidFill>
                  <a:srgbClr val="000000"/>
                </a:solidFill>
              </a:rPr>
              <a:t>Every LEA receiving federal funding is monitored (desk or site) a minimum of once every three years. </a:t>
            </a:r>
          </a:p>
          <a:p>
            <a:pPr>
              <a:spcBef>
                <a:spcPts val="0"/>
              </a:spcBef>
            </a:pPr>
            <a:endParaRPr lang="en-US" dirty="0">
              <a:solidFill>
                <a:srgbClr val="000000"/>
              </a:solidFill>
            </a:endParaRPr>
          </a:p>
          <a:p>
            <a:pPr>
              <a:spcBef>
                <a:spcPts val="0"/>
              </a:spcBef>
            </a:pPr>
            <a:r>
              <a:rPr lang="en-US" dirty="0">
                <a:solidFill>
                  <a:srgbClr val="000000"/>
                </a:solidFill>
              </a:rPr>
              <a:t>LEAs found to be out of compliance with federal requirements may have funding withheld until compliance can be met.</a:t>
            </a:r>
          </a:p>
          <a:p>
            <a:pPr marL="342900" indent="-342900"/>
            <a:endParaRPr lang="en-US" sz="6600" dirty="0">
              <a:solidFill>
                <a:srgbClr val="000000"/>
              </a:solidFill>
            </a:endParaRPr>
          </a:p>
        </p:txBody>
      </p:sp>
      <p:sp>
        <p:nvSpPr>
          <p:cNvPr id="4" name="Footer Placeholder 3">
            <a:extLst>
              <a:ext uri="{FF2B5EF4-FFF2-40B4-BE49-F238E27FC236}">
                <a16:creationId xmlns:a16="http://schemas.microsoft.com/office/drawing/2014/main" id="{128797DF-47D9-427F-A3AD-39CF03CCEC6A}"/>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38D09150-BB2C-4876-80C1-585BF69C6D03}"/>
              </a:ext>
            </a:extLst>
          </p:cNvPr>
          <p:cNvSpPr>
            <a:spLocks noGrp="1"/>
          </p:cNvSpPr>
          <p:nvPr>
            <p:ph type="sldNum" sz="quarter" idx="12"/>
          </p:nvPr>
        </p:nvSpPr>
        <p:spPr/>
        <p:txBody>
          <a:bodyPr/>
          <a:lstStyle/>
          <a:p>
            <a:fld id="{D5CA4161-6EC3-4748-B7F3-82EA64CE3DD4}" type="slidenum">
              <a:rPr lang="en-US" smtClean="0"/>
              <a:pPr/>
              <a:t>12</a:t>
            </a:fld>
            <a:endParaRPr lang="en-US" dirty="0"/>
          </a:p>
        </p:txBody>
      </p:sp>
    </p:spTree>
    <p:extLst>
      <p:ext uri="{BB962C8B-B14F-4D97-AF65-F5344CB8AC3E}">
        <p14:creationId xmlns:p14="http://schemas.microsoft.com/office/powerpoint/2010/main" val="2510992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Office of Federal Programs Contacts</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sz="2000" dirty="0">
                <a:cs typeface="Arial"/>
              </a:rPr>
              <a:t>Kimberley Murphy, Project Manager/Charter Schools – Office of Title Services</a:t>
            </a:r>
          </a:p>
          <a:p>
            <a:pPr marL="0" indent="0">
              <a:buNone/>
            </a:pPr>
            <a:r>
              <a:rPr lang="en-US" sz="2000" b="1" u="sng" dirty="0">
                <a:solidFill>
                  <a:schemeClr val="tx1"/>
                </a:solidFill>
              </a:rPr>
              <a:t>Kimberley.Murphy@sde.ok.gov</a:t>
            </a:r>
          </a:p>
          <a:p>
            <a:pPr marL="0" indent="0">
              <a:buNone/>
            </a:pPr>
            <a:endParaRPr lang="en-US" sz="2000" dirty="0">
              <a:solidFill>
                <a:schemeClr val="tx1"/>
              </a:solidFill>
              <a:cs typeface="Arial" panose="020B0604020202020204"/>
            </a:endParaRPr>
          </a:p>
          <a:p>
            <a:pPr marL="0" indent="0">
              <a:buNone/>
            </a:pPr>
            <a:r>
              <a:rPr lang="en-US" sz="2000" dirty="0">
                <a:cs typeface="Arial" panose="020B0604020202020204"/>
              </a:rPr>
              <a:t>Tammy Smith, Program Director – Office of Title Services</a:t>
            </a:r>
          </a:p>
          <a:p>
            <a:pPr marL="0" indent="0">
              <a:buNone/>
            </a:pPr>
            <a:r>
              <a:rPr lang="en-US" sz="2000" b="1" u="sng" dirty="0">
                <a:solidFill>
                  <a:schemeClr val="tx1"/>
                </a:solidFill>
                <a:cs typeface="Arial" panose="020B0604020202020204"/>
                <a:hlinkClick r:id="rId2"/>
              </a:rPr>
              <a:t>Tammy.Smith@sde.ok.gov</a:t>
            </a:r>
            <a:endParaRPr lang="en-US" sz="2000" b="1" u="sng" dirty="0">
              <a:solidFill>
                <a:schemeClr val="tx1"/>
              </a:solidFill>
              <a:cs typeface="Arial" panose="020B0604020202020204"/>
            </a:endParaRPr>
          </a:p>
          <a:p>
            <a:pPr marL="0" indent="0">
              <a:buNone/>
            </a:pPr>
            <a:endParaRPr lang="en-US" sz="2000" u="sng" dirty="0">
              <a:solidFill>
                <a:schemeClr val="tx1"/>
              </a:solidFill>
              <a:cs typeface="Arial" panose="020B0604020202020204"/>
            </a:endParaRPr>
          </a:p>
          <a:p>
            <a:pPr marL="0" indent="0">
              <a:buNone/>
            </a:pPr>
            <a:r>
              <a:rPr lang="en-US" sz="2000" dirty="0"/>
              <a:t>Amber Polach, Program Manager – Office of Title Services</a:t>
            </a:r>
          </a:p>
          <a:p>
            <a:pPr marL="0" indent="0">
              <a:buNone/>
            </a:pPr>
            <a:r>
              <a:rPr lang="en-US" sz="2000" b="1" u="sng" dirty="0">
                <a:solidFill>
                  <a:schemeClr val="tx1"/>
                </a:solidFill>
                <a:cs typeface="Arial"/>
              </a:rPr>
              <a:t>Amber.Polach@sde.ok.gov</a:t>
            </a:r>
          </a:p>
        </p:txBody>
      </p:sp>
      <p:sp>
        <p:nvSpPr>
          <p:cNvPr id="4" name="Footer Placeholder 3"/>
          <p:cNvSpPr>
            <a:spLocks noGrp="1"/>
          </p:cNvSpPr>
          <p:nvPr>
            <p:ph type="ftr" sz="quarter" idx="11"/>
          </p:nvPr>
        </p:nvSpPr>
        <p:spPr/>
        <p:txBody>
          <a:bodyPr/>
          <a:lstStyle/>
          <a:p>
            <a:r>
              <a:rPr lang="en-US" dirty="0"/>
              <a:t>Office of Federal Programs – Charter School Training</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13</a:t>
            </a:fld>
            <a:endParaRPr lang="en-US" dirty="0"/>
          </a:p>
        </p:txBody>
      </p:sp>
    </p:spTree>
    <p:extLst>
      <p:ext uri="{BB962C8B-B14F-4D97-AF65-F5344CB8AC3E}">
        <p14:creationId xmlns:p14="http://schemas.microsoft.com/office/powerpoint/2010/main" val="2461024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Resources</a:t>
            </a:r>
          </a:p>
        </p:txBody>
      </p:sp>
      <p:sp>
        <p:nvSpPr>
          <p:cNvPr id="3" name="Content Placeholder 2"/>
          <p:cNvSpPr>
            <a:spLocks noGrp="1"/>
          </p:cNvSpPr>
          <p:nvPr>
            <p:ph idx="1"/>
          </p:nvPr>
        </p:nvSpPr>
        <p:spPr/>
        <p:txBody>
          <a:bodyPr>
            <a:normAutofit fontScale="92500" lnSpcReduction="10000"/>
          </a:bodyPr>
          <a:lstStyle/>
          <a:p>
            <a:pPr marL="0" indent="0">
              <a:buNone/>
            </a:pPr>
            <a:r>
              <a:rPr lang="en-US" b="1" dirty="0">
                <a:hlinkClick r:id="rId2">
                  <a:extLst>
                    <a:ext uri="{A12FA001-AC4F-418D-AE19-62706E023703}">
                      <ahyp:hlinkClr xmlns:ahyp="http://schemas.microsoft.com/office/drawing/2018/hyperlinkcolor" val="tx"/>
                    </a:ext>
                  </a:extLst>
                </a:hlinkClick>
              </a:rPr>
              <a:t>Federal Program Website</a:t>
            </a:r>
            <a:endParaRPr lang="en-US" b="1" dirty="0"/>
          </a:p>
          <a:p>
            <a:pPr marL="0" indent="0">
              <a:buNone/>
            </a:pPr>
            <a:r>
              <a:rPr lang="en-US" dirty="0"/>
              <a:t>http://sde.ok.gov/sde/federal-programs</a:t>
            </a:r>
          </a:p>
          <a:p>
            <a:pPr marL="0" indent="0">
              <a:buNone/>
            </a:pPr>
            <a:endParaRPr lang="en-US" dirty="0"/>
          </a:p>
          <a:p>
            <a:pPr marL="0" indent="0">
              <a:buNone/>
            </a:pPr>
            <a:r>
              <a:rPr lang="en-US" b="1" dirty="0">
                <a:hlinkClick r:id="rId3">
                  <a:extLst>
                    <a:ext uri="{A12FA001-AC4F-418D-AE19-62706E023703}">
                      <ahyp:hlinkClr xmlns:ahyp="http://schemas.microsoft.com/office/drawing/2018/hyperlinkcolor" val="tx"/>
                    </a:ext>
                  </a:extLst>
                </a:hlinkClick>
              </a:rPr>
              <a:t>USDE Federal Guidance</a:t>
            </a:r>
            <a:endParaRPr lang="en-US" b="1" dirty="0"/>
          </a:p>
          <a:p>
            <a:pPr marL="0" indent="0">
              <a:buNone/>
            </a:pPr>
            <a:r>
              <a:rPr lang="en-US" sz="2800" dirty="0"/>
              <a:t>http://www2.ed.gov/policy/fund/guid/uniform-guidance/index.html</a:t>
            </a:r>
          </a:p>
          <a:p>
            <a:pPr marL="0" indent="0">
              <a:buNone/>
            </a:pPr>
            <a:endParaRPr lang="en-US" sz="2800" u="sng" dirty="0"/>
          </a:p>
          <a:p>
            <a:pPr marL="0" indent="0">
              <a:buNone/>
            </a:pPr>
            <a:r>
              <a:rPr lang="en-US" b="1" dirty="0">
                <a:hlinkClick r:id="rId4">
                  <a:extLst>
                    <a:ext uri="{A12FA001-AC4F-418D-AE19-62706E023703}">
                      <ahyp:hlinkClr xmlns:ahyp="http://schemas.microsoft.com/office/drawing/2018/hyperlinkcolor" val="tx"/>
                    </a:ext>
                  </a:extLst>
                </a:hlinkClick>
              </a:rPr>
              <a:t>Oklahoma Education Law Book</a:t>
            </a:r>
            <a:endParaRPr lang="en-US" b="1" dirty="0"/>
          </a:p>
          <a:p>
            <a:pPr marL="0" indent="0">
              <a:buNone/>
            </a:pPr>
            <a:r>
              <a:rPr lang="en-US" sz="2800" dirty="0"/>
              <a:t>http://sde.ok.gov/office-legal-services</a:t>
            </a:r>
          </a:p>
        </p:txBody>
      </p:sp>
      <p:sp>
        <p:nvSpPr>
          <p:cNvPr id="4" name="Footer Placeholder 3"/>
          <p:cNvSpPr>
            <a:spLocks noGrp="1"/>
          </p:cNvSpPr>
          <p:nvPr>
            <p:ph type="ftr" sz="quarter" idx="11"/>
          </p:nvPr>
        </p:nvSpPr>
        <p:spPr/>
        <p:txBody>
          <a:bodyPr/>
          <a:lstStyle/>
          <a:p>
            <a:r>
              <a:rPr lang="en-US" dirty="0"/>
              <a:t>Office of Federal Programs – Charter School Training</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14</a:t>
            </a:fld>
            <a:endParaRPr lang="en-US" dirty="0"/>
          </a:p>
        </p:txBody>
      </p:sp>
    </p:spTree>
    <p:extLst>
      <p:ext uri="{BB962C8B-B14F-4D97-AF65-F5344CB8AC3E}">
        <p14:creationId xmlns:p14="http://schemas.microsoft.com/office/powerpoint/2010/main" val="228318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DF8-21E0-AC4C-B192-EC4B92EB6210}"/>
              </a:ext>
            </a:extLst>
          </p:cNvPr>
          <p:cNvSpPr>
            <a:spLocks noGrp="1"/>
          </p:cNvSpPr>
          <p:nvPr>
            <p:ph type="title"/>
          </p:nvPr>
        </p:nvSpPr>
        <p:spPr>
          <a:xfrm>
            <a:off x="367666" y="359764"/>
            <a:ext cx="8184223" cy="3215390"/>
          </a:xfrm>
        </p:spPr>
        <p:txBody>
          <a:bodyPr/>
          <a:lstStyle/>
          <a:p>
            <a:r>
              <a:rPr lang="en-US" dirty="0"/>
              <a:t>Federal Programs </a:t>
            </a:r>
            <a:br>
              <a:rPr lang="en-US" dirty="0"/>
            </a:br>
            <a:r>
              <a:rPr lang="en-US" dirty="0"/>
              <a:t>Support and Monitoring</a:t>
            </a:r>
          </a:p>
        </p:txBody>
      </p:sp>
      <p:sp>
        <p:nvSpPr>
          <p:cNvPr id="3" name="Text Placeholder 2">
            <a:extLst>
              <a:ext uri="{FF2B5EF4-FFF2-40B4-BE49-F238E27FC236}">
                <a16:creationId xmlns:a16="http://schemas.microsoft.com/office/drawing/2014/main" id="{128C818F-8776-1840-A8C9-F6EBB0D7311A}"/>
              </a:ext>
            </a:extLst>
          </p:cNvPr>
          <p:cNvSpPr>
            <a:spLocks noGrp="1"/>
          </p:cNvSpPr>
          <p:nvPr>
            <p:ph type="body" idx="1"/>
          </p:nvPr>
        </p:nvSpPr>
        <p:spPr>
          <a:xfrm>
            <a:off x="367667" y="4677833"/>
            <a:ext cx="11456666" cy="1685485"/>
          </a:xfrm>
        </p:spPr>
        <p:txBody>
          <a:bodyPr>
            <a:normAutofit lnSpcReduction="10000"/>
          </a:bodyPr>
          <a:lstStyle/>
          <a:p>
            <a:r>
              <a:rPr lang="en-US" dirty="0">
                <a:solidFill>
                  <a:schemeClr val="bg2">
                    <a:lumMod val="25000"/>
                  </a:schemeClr>
                </a:solidFill>
              </a:rPr>
              <a:t>The Office of Title Services supports and monitors the implementation of many federal programs including Title I-A, Title I-A Neglected, Title I-C Migrant, Title I-D Delinquent, Title II-A, Title III – English Learners, Title III-A Immigrant, Title IV-A Student Support and Academic Enrichment, Title V-B Rural Low Income Schools, and Title IX-A Homeless.</a:t>
            </a:r>
          </a:p>
          <a:p>
            <a:endParaRPr lang="en-US" dirty="0"/>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2</a:t>
            </a:fld>
            <a:endParaRPr lang="en-US" dirty="0"/>
          </a:p>
        </p:txBody>
      </p:sp>
    </p:spTree>
    <p:extLst>
      <p:ext uri="{BB962C8B-B14F-4D97-AF65-F5344CB8AC3E}">
        <p14:creationId xmlns:p14="http://schemas.microsoft.com/office/powerpoint/2010/main" val="936320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9EFE6-D0CA-5C46-A6E8-B16096AAC233}"/>
              </a:ext>
            </a:extLst>
          </p:cNvPr>
          <p:cNvSpPr>
            <a:spLocks noGrp="1"/>
          </p:cNvSpPr>
          <p:nvPr>
            <p:ph type="title"/>
          </p:nvPr>
        </p:nvSpPr>
        <p:spPr/>
        <p:txBody>
          <a:bodyPr/>
          <a:lstStyle/>
          <a:p>
            <a:pPr algn="ctr"/>
            <a:r>
              <a:rPr lang="en-US" dirty="0"/>
              <a:t>Purpose of Federal Funding</a:t>
            </a:r>
          </a:p>
        </p:txBody>
      </p:sp>
      <p:sp>
        <p:nvSpPr>
          <p:cNvPr id="3" name="Content Placeholder 2">
            <a:extLst>
              <a:ext uri="{FF2B5EF4-FFF2-40B4-BE49-F238E27FC236}">
                <a16:creationId xmlns:a16="http://schemas.microsoft.com/office/drawing/2014/main" id="{CA7A030C-2615-3743-824B-D06266148BCD}"/>
              </a:ext>
            </a:extLst>
          </p:cNvPr>
          <p:cNvSpPr>
            <a:spLocks noGrp="1"/>
          </p:cNvSpPr>
          <p:nvPr>
            <p:ph idx="1"/>
          </p:nvPr>
        </p:nvSpPr>
        <p:spPr/>
        <p:txBody>
          <a:bodyPr vert="horz" lIns="91440" tIns="45720" rIns="91440" bIns="45720" rtlCol="0" anchor="t">
            <a:normAutofit fontScale="92500"/>
          </a:bodyPr>
          <a:lstStyle/>
          <a:p>
            <a:pPr marL="0" indent="0">
              <a:buNone/>
            </a:pPr>
            <a:r>
              <a:rPr lang="en-US" dirty="0">
                <a:solidFill>
                  <a:srgbClr val="000000"/>
                </a:solidFill>
              </a:rPr>
              <a:t>The intent of this federal funding is to support schools to provide all children significant opportunity to receive a fair, equitable, and high-quality education, and to close educational achievement gaps.  The services provided with these federal funds should supplement the services that the school would ordinarily provide. “</a:t>
            </a:r>
            <a:r>
              <a:rPr lang="en-US" b="1" dirty="0">
                <a:solidFill>
                  <a:srgbClr val="000000"/>
                </a:solidFill>
              </a:rPr>
              <a:t>Supplement, not Supplant”</a:t>
            </a:r>
            <a:r>
              <a:rPr lang="en-US" dirty="0">
                <a:solidFill>
                  <a:srgbClr val="000000"/>
                </a:solidFill>
              </a:rPr>
              <a:t> requirements ensure that the services provided with federal funds do not replace, or supplant, services that an LEA would ordinarily provide, or would be legally obligated to provide, to all students in the absence of federal funds.</a:t>
            </a:r>
            <a:endParaRPr lang="en-US" dirty="0">
              <a:solidFill>
                <a:srgbClr val="000000"/>
              </a:solidFill>
              <a:cs typeface="Arial" panose="020B0604020202020204"/>
            </a:endParaRPr>
          </a:p>
          <a:p>
            <a:pPr marL="0" indent="0">
              <a:buNone/>
            </a:pPr>
            <a:endParaRPr lang="en-US" dirty="0">
              <a:solidFill>
                <a:srgbClr val="000000"/>
              </a:solidFill>
            </a:endParaRPr>
          </a:p>
          <a:p>
            <a:endParaRPr lang="en-US" dirty="0">
              <a:solidFill>
                <a:srgbClr val="000000"/>
              </a:solidFill>
            </a:endParaRPr>
          </a:p>
          <a:p>
            <a:pPr lvl="1"/>
            <a:endParaRPr lang="en-US" dirty="0">
              <a:solidFill>
                <a:srgbClr val="000000"/>
              </a:solidFill>
            </a:endParaRPr>
          </a:p>
          <a:p>
            <a:endParaRPr lang="en-US" dirty="0">
              <a:solidFill>
                <a:srgbClr val="000000"/>
              </a:solidFill>
            </a:endParaRPr>
          </a:p>
        </p:txBody>
      </p:sp>
      <p:sp>
        <p:nvSpPr>
          <p:cNvPr id="4" name="Footer Placeholder 3">
            <a:extLst>
              <a:ext uri="{FF2B5EF4-FFF2-40B4-BE49-F238E27FC236}">
                <a16:creationId xmlns:a16="http://schemas.microsoft.com/office/drawing/2014/main" id="{EFFF2DCA-EF76-B64C-B3D8-97765F0EB715}"/>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1391C567-675D-6149-8804-28A1E7120CA1}"/>
              </a:ext>
            </a:extLst>
          </p:cNvPr>
          <p:cNvSpPr>
            <a:spLocks noGrp="1"/>
          </p:cNvSpPr>
          <p:nvPr>
            <p:ph type="sldNum" sz="quarter" idx="12"/>
          </p:nvPr>
        </p:nvSpPr>
        <p:spPr/>
        <p:txBody>
          <a:bodyPr/>
          <a:lstStyle/>
          <a:p>
            <a:fld id="{D5CA4161-6EC3-4748-B7F3-82EA64CE3DD4}" type="slidenum">
              <a:rPr lang="en-US" smtClean="0"/>
              <a:pPr/>
              <a:t>3</a:t>
            </a:fld>
            <a:endParaRPr lang="en-US" dirty="0"/>
          </a:p>
        </p:txBody>
      </p:sp>
    </p:spTree>
    <p:extLst>
      <p:ext uri="{BB962C8B-B14F-4D97-AF65-F5344CB8AC3E}">
        <p14:creationId xmlns:p14="http://schemas.microsoft.com/office/powerpoint/2010/main" val="1180104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0DD2C-E25A-4CFE-8833-2409E16E6AAE}"/>
              </a:ext>
            </a:extLst>
          </p:cNvPr>
          <p:cNvSpPr>
            <a:spLocks noGrp="1"/>
          </p:cNvSpPr>
          <p:nvPr>
            <p:ph type="title"/>
          </p:nvPr>
        </p:nvSpPr>
        <p:spPr/>
        <p:txBody>
          <a:bodyPr>
            <a:normAutofit fontScale="90000"/>
          </a:bodyPr>
          <a:lstStyle/>
          <a:p>
            <a:pPr algn="ctr"/>
            <a:br>
              <a:rPr lang="en-US" dirty="0"/>
            </a:br>
            <a:r>
              <a:rPr lang="en-US" dirty="0"/>
              <a:t>Title I, Part A</a:t>
            </a:r>
            <a:br>
              <a:rPr lang="en-US" dirty="0"/>
            </a:br>
            <a:endParaRPr lang="en-US" dirty="0"/>
          </a:p>
        </p:txBody>
      </p:sp>
      <p:sp>
        <p:nvSpPr>
          <p:cNvPr id="3" name="Content Placeholder 2">
            <a:extLst>
              <a:ext uri="{FF2B5EF4-FFF2-40B4-BE49-F238E27FC236}">
                <a16:creationId xmlns:a16="http://schemas.microsoft.com/office/drawing/2014/main" id="{07D37345-6C4D-4C57-890C-7AD0B74081DF}"/>
              </a:ext>
            </a:extLst>
          </p:cNvPr>
          <p:cNvSpPr>
            <a:spLocks noGrp="1"/>
          </p:cNvSpPr>
          <p:nvPr>
            <p:ph sz="half" idx="1"/>
          </p:nvPr>
        </p:nvSpPr>
        <p:spPr>
          <a:xfrm>
            <a:off x="294199" y="1948721"/>
            <a:ext cx="10835998" cy="4228242"/>
          </a:xfrm>
        </p:spPr>
        <p:txBody>
          <a:bodyPr vert="horz" lIns="91440" tIns="45720" rIns="91440" bIns="45720" rtlCol="0" anchor="t">
            <a:normAutofit/>
          </a:bodyPr>
          <a:lstStyle/>
          <a:p>
            <a:r>
              <a:rPr lang="en-US" dirty="0">
                <a:ea typeface="+mn-lt"/>
                <a:cs typeface="+mn-lt"/>
              </a:rPr>
              <a:t>Largest federal funding program that states receive. </a:t>
            </a:r>
            <a:endParaRPr lang="en-US" dirty="0">
              <a:solidFill>
                <a:srgbClr val="0070C0"/>
              </a:solidFill>
              <a:cs typeface="Times New Roman" pitchFamily="18" charset="0"/>
            </a:endParaRPr>
          </a:p>
          <a:p>
            <a:endParaRPr lang="en-US" dirty="0">
              <a:ea typeface="+mn-lt"/>
              <a:cs typeface="+mn-lt"/>
            </a:endParaRPr>
          </a:p>
          <a:p>
            <a:r>
              <a:rPr lang="en-US" dirty="0">
                <a:ea typeface="+mn-lt"/>
                <a:cs typeface="+mn-lt"/>
              </a:rPr>
              <a:t>Provides financial assistance to local educational agencies (LEAs) and schools based to help ensure that all children have opportunities to receive a fair, equitable, and high-quality education, and to close educational achievement gaps.</a:t>
            </a:r>
          </a:p>
          <a:p>
            <a:pPr lvl="0"/>
            <a:endParaRPr lang="en-US" dirty="0">
              <a:solidFill>
                <a:srgbClr val="0070C0"/>
              </a:solidFill>
              <a:cs typeface="Times New Roman" pitchFamily="18" charset="0"/>
            </a:endParaRPr>
          </a:p>
          <a:p>
            <a:pPr lvl="0"/>
            <a:endParaRPr lang="en-US" dirty="0">
              <a:solidFill>
                <a:srgbClr val="0070C0"/>
              </a:solidFill>
              <a:cs typeface="Times New Roman" pitchFamily="18" charset="0"/>
            </a:endParaRPr>
          </a:p>
          <a:p>
            <a:pPr lvl="0"/>
            <a:endParaRPr lang="en-US" dirty="0">
              <a:solidFill>
                <a:srgbClr val="0070C0"/>
              </a:solidFill>
              <a:cs typeface="Times New Roman" pitchFamily="18" charset="0"/>
            </a:endParaRPr>
          </a:p>
          <a:p>
            <a:pPr marL="457200" lvl="1" indent="0">
              <a:buNone/>
            </a:pPr>
            <a:endParaRPr lang="en-US" sz="2000" b="1" u="sng" dirty="0">
              <a:solidFill>
                <a:srgbClr val="C00000"/>
              </a:solidFill>
              <a:cs typeface="Arial" panose="020B0604020202020204"/>
            </a:endParaRPr>
          </a:p>
          <a:p>
            <a:pPr marL="0" indent="0">
              <a:buNone/>
            </a:pPr>
            <a:endParaRPr lang="en-US" dirty="0">
              <a:solidFill>
                <a:srgbClr val="000000"/>
              </a:solidFill>
              <a:cs typeface="Arial" panose="020B0604020202020204"/>
            </a:endParaRPr>
          </a:p>
        </p:txBody>
      </p:sp>
      <p:sp>
        <p:nvSpPr>
          <p:cNvPr id="4" name="Footer Placeholder 3">
            <a:extLst>
              <a:ext uri="{FF2B5EF4-FFF2-40B4-BE49-F238E27FC236}">
                <a16:creationId xmlns:a16="http://schemas.microsoft.com/office/drawing/2014/main" id="{90013CFD-9D4A-4D18-AAD5-8ED51C0CCBC1}"/>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3C8BE630-0764-407B-A7AB-CDB5EDCD04A2}"/>
              </a:ext>
            </a:extLst>
          </p:cNvPr>
          <p:cNvSpPr>
            <a:spLocks noGrp="1"/>
          </p:cNvSpPr>
          <p:nvPr>
            <p:ph type="sldNum" sz="quarter" idx="12"/>
          </p:nvPr>
        </p:nvSpPr>
        <p:spPr/>
        <p:txBody>
          <a:bodyPr/>
          <a:lstStyle/>
          <a:p>
            <a:fld id="{D5CA4161-6EC3-4748-B7F3-82EA64CE3DD4}" type="slidenum">
              <a:rPr lang="en-US" smtClean="0"/>
              <a:pPr/>
              <a:t>4</a:t>
            </a:fld>
            <a:endParaRPr lang="en-US" dirty="0"/>
          </a:p>
        </p:txBody>
      </p:sp>
    </p:spTree>
    <p:extLst>
      <p:ext uri="{BB962C8B-B14F-4D97-AF65-F5344CB8AC3E}">
        <p14:creationId xmlns:p14="http://schemas.microsoft.com/office/powerpoint/2010/main" val="3574964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3DB256-BEE3-4657-A51D-3B3630DF96A7}"/>
              </a:ext>
            </a:extLst>
          </p:cNvPr>
          <p:cNvSpPr>
            <a:spLocks noGrp="1"/>
          </p:cNvSpPr>
          <p:nvPr>
            <p:ph type="title"/>
          </p:nvPr>
        </p:nvSpPr>
        <p:spPr/>
        <p:txBody>
          <a:bodyPr/>
          <a:lstStyle/>
          <a:p>
            <a:pPr algn="ctr"/>
            <a:r>
              <a:rPr lang="en-US" dirty="0"/>
              <a:t>Title II, Part A</a:t>
            </a:r>
          </a:p>
        </p:txBody>
      </p:sp>
      <p:sp>
        <p:nvSpPr>
          <p:cNvPr id="6" name="Content Placeholder 5">
            <a:extLst>
              <a:ext uri="{FF2B5EF4-FFF2-40B4-BE49-F238E27FC236}">
                <a16:creationId xmlns:a16="http://schemas.microsoft.com/office/drawing/2014/main" id="{D4143882-8507-454D-B8B0-AABA6CAA35AC}"/>
              </a:ext>
            </a:extLst>
          </p:cNvPr>
          <p:cNvSpPr>
            <a:spLocks noGrp="1"/>
          </p:cNvSpPr>
          <p:nvPr>
            <p:ph idx="1"/>
          </p:nvPr>
        </p:nvSpPr>
        <p:spPr/>
        <p:txBody>
          <a:bodyPr vert="horz" lIns="91440" tIns="45720" rIns="91440" bIns="45720" rtlCol="0" anchor="t">
            <a:normAutofit fontScale="85000" lnSpcReduction="10000"/>
          </a:bodyPr>
          <a:lstStyle/>
          <a:p>
            <a:r>
              <a:rPr lang="en-US" sz="3200" dirty="0">
                <a:ea typeface="+mn-lt"/>
                <a:cs typeface="+mn-lt"/>
              </a:rPr>
              <a:t>The purpose of </a:t>
            </a:r>
            <a:r>
              <a:rPr lang="en-US" sz="3200" b="1" dirty="0">
                <a:ea typeface="+mn-lt"/>
                <a:cs typeface="+mn-lt"/>
              </a:rPr>
              <a:t>Title II, Part A </a:t>
            </a:r>
            <a:r>
              <a:rPr lang="en-US" sz="3200" dirty="0">
                <a:ea typeface="+mn-lt"/>
                <a:cs typeface="+mn-lt"/>
              </a:rPr>
              <a:t>is to provide supplemental activities that strengthen the quality and effectiveness of teachers, principals, and other school leaders </a:t>
            </a:r>
            <a:r>
              <a:rPr lang="en-US" dirty="0">
                <a:ea typeface="+mn-lt"/>
                <a:cs typeface="+mn-lt"/>
              </a:rPr>
              <a:t>which includes:</a:t>
            </a:r>
            <a:endParaRPr lang="en-US" dirty="0"/>
          </a:p>
          <a:p>
            <a:endParaRPr lang="en-US" dirty="0">
              <a:ea typeface="+mn-lt"/>
              <a:cs typeface="+mn-lt"/>
            </a:endParaRPr>
          </a:p>
          <a:p>
            <a:pPr lvl="1"/>
            <a:r>
              <a:rPr lang="en-US" dirty="0">
                <a:ea typeface="+mn-lt"/>
                <a:cs typeface="+mn-lt"/>
              </a:rPr>
              <a:t>Increase student achievement consistent with the challenging state academic standards;</a:t>
            </a:r>
            <a:endParaRPr lang="en-US" dirty="0">
              <a:cs typeface="Arial"/>
            </a:endParaRPr>
          </a:p>
          <a:p>
            <a:pPr lvl="1"/>
            <a:r>
              <a:rPr lang="en-US" dirty="0">
                <a:ea typeface="+mn-lt"/>
                <a:cs typeface="+mn-lt"/>
              </a:rPr>
              <a:t>Improve the quality and effectiveness of teachers, principals, and other school leaders;</a:t>
            </a:r>
            <a:endParaRPr lang="en-US" dirty="0">
              <a:cs typeface="Arial"/>
            </a:endParaRPr>
          </a:p>
          <a:p>
            <a:pPr lvl="1"/>
            <a:r>
              <a:rPr lang="en-US" dirty="0">
                <a:ea typeface="+mn-lt"/>
                <a:cs typeface="+mn-lt"/>
              </a:rPr>
              <a:t>Increase the number of teachers, principals, and other school leaders who are effective in improving student academic achievement in schools; and</a:t>
            </a:r>
            <a:endParaRPr lang="en-US" dirty="0">
              <a:cs typeface="Arial"/>
            </a:endParaRPr>
          </a:p>
          <a:p>
            <a:pPr lvl="1"/>
            <a:r>
              <a:rPr lang="en-US" dirty="0">
                <a:ea typeface="+mn-lt"/>
                <a:cs typeface="+mn-lt"/>
              </a:rPr>
              <a:t>Provide low-income and minority students greater access to effective teachers, principals, and other school leaders.</a:t>
            </a:r>
          </a:p>
          <a:p>
            <a:pPr marL="457200" lvl="1" indent="0">
              <a:buNone/>
            </a:pPr>
            <a:endParaRPr lang="en-US" sz="3200" dirty="0">
              <a:solidFill>
                <a:srgbClr val="0070C0"/>
              </a:solidFill>
              <a:cs typeface="Arial"/>
            </a:endParaRPr>
          </a:p>
          <a:p>
            <a:pPr lvl="1"/>
            <a:endParaRPr lang="en-US" sz="3200" dirty="0">
              <a:solidFill>
                <a:srgbClr val="0070C0"/>
              </a:solidFill>
              <a:cs typeface="Arial"/>
            </a:endParaRPr>
          </a:p>
          <a:p>
            <a:pPr lvl="1"/>
            <a:endParaRPr lang="en-US" sz="3200" dirty="0">
              <a:solidFill>
                <a:srgbClr val="0070C0"/>
              </a:solidFill>
            </a:endParaRPr>
          </a:p>
          <a:p>
            <a:pPr marL="0" indent="0">
              <a:buNone/>
            </a:pPr>
            <a:endParaRPr lang="en-US" sz="3200" dirty="0">
              <a:solidFill>
                <a:srgbClr val="000000"/>
              </a:solidFill>
              <a:cs typeface="Arial" panose="020B0604020202020204"/>
            </a:endParaRPr>
          </a:p>
        </p:txBody>
      </p:sp>
      <p:sp>
        <p:nvSpPr>
          <p:cNvPr id="3" name="Footer Placeholder 2">
            <a:extLst>
              <a:ext uri="{FF2B5EF4-FFF2-40B4-BE49-F238E27FC236}">
                <a16:creationId xmlns:a16="http://schemas.microsoft.com/office/drawing/2014/main" id="{15CA6FDF-7DB6-4246-B46F-D442FA3BDED7}"/>
              </a:ext>
            </a:extLst>
          </p:cNvPr>
          <p:cNvSpPr>
            <a:spLocks noGrp="1"/>
          </p:cNvSpPr>
          <p:nvPr>
            <p:ph type="ftr" sz="quarter" idx="11"/>
          </p:nvPr>
        </p:nvSpPr>
        <p:spPr/>
        <p:txBody>
          <a:bodyPr/>
          <a:lstStyle/>
          <a:p>
            <a:r>
              <a:rPr lang="en-US" dirty="0"/>
              <a:t>Office of Federal Programs – Charter School Training</a:t>
            </a:r>
          </a:p>
        </p:txBody>
      </p:sp>
      <p:sp>
        <p:nvSpPr>
          <p:cNvPr id="4" name="Slide Number Placeholder 3">
            <a:extLst>
              <a:ext uri="{FF2B5EF4-FFF2-40B4-BE49-F238E27FC236}">
                <a16:creationId xmlns:a16="http://schemas.microsoft.com/office/drawing/2014/main" id="{262D6CC7-B9D9-4E33-ACA5-5AC307234FEF}"/>
              </a:ext>
            </a:extLst>
          </p:cNvPr>
          <p:cNvSpPr>
            <a:spLocks noGrp="1"/>
          </p:cNvSpPr>
          <p:nvPr>
            <p:ph type="sldNum" sz="quarter" idx="12"/>
          </p:nvPr>
        </p:nvSpPr>
        <p:spPr/>
        <p:txBody>
          <a:bodyPr/>
          <a:lstStyle/>
          <a:p>
            <a:fld id="{D5CA4161-6EC3-4748-B7F3-82EA64CE3DD4}" type="slidenum">
              <a:rPr lang="en-US" smtClean="0"/>
              <a:pPr/>
              <a:t>5</a:t>
            </a:fld>
            <a:endParaRPr lang="en-US" dirty="0"/>
          </a:p>
        </p:txBody>
      </p:sp>
    </p:spTree>
    <p:extLst>
      <p:ext uri="{BB962C8B-B14F-4D97-AF65-F5344CB8AC3E}">
        <p14:creationId xmlns:p14="http://schemas.microsoft.com/office/powerpoint/2010/main" val="337170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A0E7CD-C447-40B0-BEE3-9041A769438B}"/>
              </a:ext>
            </a:extLst>
          </p:cNvPr>
          <p:cNvSpPr>
            <a:spLocks noGrp="1"/>
          </p:cNvSpPr>
          <p:nvPr>
            <p:ph type="title"/>
          </p:nvPr>
        </p:nvSpPr>
        <p:spPr/>
        <p:txBody>
          <a:bodyPr/>
          <a:lstStyle/>
          <a:p>
            <a:pPr algn="ctr"/>
            <a:r>
              <a:rPr lang="en-US" dirty="0"/>
              <a:t>Title III, Part A- EL/Immigrant Purpose</a:t>
            </a:r>
          </a:p>
        </p:txBody>
      </p:sp>
      <p:sp>
        <p:nvSpPr>
          <p:cNvPr id="6" name="Content Placeholder 5">
            <a:extLst>
              <a:ext uri="{FF2B5EF4-FFF2-40B4-BE49-F238E27FC236}">
                <a16:creationId xmlns:a16="http://schemas.microsoft.com/office/drawing/2014/main" id="{FC2E585D-413F-4D21-8FE1-9ED322A025B7}"/>
              </a:ext>
            </a:extLst>
          </p:cNvPr>
          <p:cNvSpPr>
            <a:spLocks noGrp="1"/>
          </p:cNvSpPr>
          <p:nvPr>
            <p:ph idx="1"/>
          </p:nvPr>
        </p:nvSpPr>
        <p:spPr/>
        <p:txBody>
          <a:bodyPr vert="horz" lIns="91440" tIns="45720" rIns="91440" bIns="45720" rtlCol="0" anchor="t">
            <a:normAutofit/>
          </a:bodyPr>
          <a:lstStyle/>
          <a:p>
            <a:r>
              <a:rPr lang="en-US" dirty="0">
                <a:ea typeface="+mn-lt"/>
                <a:cs typeface="+mn-lt"/>
              </a:rPr>
              <a:t>The </a:t>
            </a:r>
            <a:r>
              <a:rPr lang="en-US" b="1" dirty="0">
                <a:ea typeface="+mn-lt"/>
                <a:cs typeface="+mn-lt"/>
              </a:rPr>
              <a:t>Title III, Part A </a:t>
            </a:r>
            <a:r>
              <a:rPr lang="en-US" dirty="0">
                <a:ea typeface="+mn-lt"/>
                <a:cs typeface="+mn-lt"/>
              </a:rPr>
              <a:t>English Language Acquisition program is designed to improve the education of English Learner (EL) children and youth by helping them learn English and meet challenging state academic content and student academic achievement standards. The Immigrant portion of Title III funds also provides enhanced instructional opportunities for immigrant children and youth. </a:t>
            </a:r>
            <a:endParaRPr lang="en-US" dirty="0">
              <a:solidFill>
                <a:srgbClr val="0070C0"/>
              </a:solidFill>
              <a:cs typeface="Arial" panose="020B0604020202020204"/>
            </a:endParaRPr>
          </a:p>
        </p:txBody>
      </p:sp>
      <p:sp>
        <p:nvSpPr>
          <p:cNvPr id="3" name="Footer Placeholder 2">
            <a:extLst>
              <a:ext uri="{FF2B5EF4-FFF2-40B4-BE49-F238E27FC236}">
                <a16:creationId xmlns:a16="http://schemas.microsoft.com/office/drawing/2014/main" id="{513455F9-C977-4B65-A8EB-E8E8944E6DE3}"/>
              </a:ext>
            </a:extLst>
          </p:cNvPr>
          <p:cNvSpPr>
            <a:spLocks noGrp="1"/>
          </p:cNvSpPr>
          <p:nvPr>
            <p:ph type="ftr" sz="quarter" idx="11"/>
          </p:nvPr>
        </p:nvSpPr>
        <p:spPr/>
        <p:txBody>
          <a:bodyPr/>
          <a:lstStyle/>
          <a:p>
            <a:r>
              <a:rPr lang="en-US" dirty="0"/>
              <a:t>Office of Federal Programs – Charter School Training</a:t>
            </a:r>
          </a:p>
        </p:txBody>
      </p:sp>
      <p:sp>
        <p:nvSpPr>
          <p:cNvPr id="4" name="Slide Number Placeholder 3">
            <a:extLst>
              <a:ext uri="{FF2B5EF4-FFF2-40B4-BE49-F238E27FC236}">
                <a16:creationId xmlns:a16="http://schemas.microsoft.com/office/drawing/2014/main" id="{E5DD1805-BE83-45E0-9793-72299B41DD2D}"/>
              </a:ext>
            </a:extLst>
          </p:cNvPr>
          <p:cNvSpPr>
            <a:spLocks noGrp="1"/>
          </p:cNvSpPr>
          <p:nvPr>
            <p:ph type="sldNum" sz="quarter" idx="12"/>
          </p:nvPr>
        </p:nvSpPr>
        <p:spPr/>
        <p:txBody>
          <a:bodyPr/>
          <a:lstStyle/>
          <a:p>
            <a:fld id="{D5CA4161-6EC3-4748-B7F3-82EA64CE3DD4}" type="slidenum">
              <a:rPr lang="en-US" smtClean="0"/>
              <a:pPr/>
              <a:t>6</a:t>
            </a:fld>
            <a:endParaRPr lang="en-US" dirty="0"/>
          </a:p>
        </p:txBody>
      </p:sp>
    </p:spTree>
    <p:extLst>
      <p:ext uri="{BB962C8B-B14F-4D97-AF65-F5344CB8AC3E}">
        <p14:creationId xmlns:p14="http://schemas.microsoft.com/office/powerpoint/2010/main" val="3748084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BA74F-50B7-4978-9A8F-EFD872E504FB}"/>
              </a:ext>
            </a:extLst>
          </p:cNvPr>
          <p:cNvSpPr>
            <a:spLocks noGrp="1"/>
          </p:cNvSpPr>
          <p:nvPr>
            <p:ph type="title"/>
          </p:nvPr>
        </p:nvSpPr>
        <p:spPr/>
        <p:txBody>
          <a:bodyPr/>
          <a:lstStyle/>
          <a:p>
            <a:pPr algn="ctr"/>
            <a:r>
              <a:rPr lang="en-US" dirty="0"/>
              <a:t>Title IV, Part A- Student Support and Academic Enrichment Purpose</a:t>
            </a:r>
          </a:p>
        </p:txBody>
      </p:sp>
      <p:sp>
        <p:nvSpPr>
          <p:cNvPr id="3" name="Content Placeholder 2">
            <a:extLst>
              <a:ext uri="{FF2B5EF4-FFF2-40B4-BE49-F238E27FC236}">
                <a16:creationId xmlns:a16="http://schemas.microsoft.com/office/drawing/2014/main" id="{839FE196-5D6C-4A41-B645-B5234643E6EC}"/>
              </a:ext>
            </a:extLst>
          </p:cNvPr>
          <p:cNvSpPr>
            <a:spLocks noGrp="1"/>
          </p:cNvSpPr>
          <p:nvPr>
            <p:ph sz="half" idx="1"/>
          </p:nvPr>
        </p:nvSpPr>
        <p:spPr>
          <a:xfrm>
            <a:off x="294199" y="1825625"/>
            <a:ext cx="10798522" cy="4351338"/>
          </a:xfrm>
        </p:spPr>
        <p:txBody>
          <a:bodyPr vert="horz" lIns="91440" tIns="45720" rIns="91440" bIns="45720" rtlCol="0" anchor="t">
            <a:normAutofit lnSpcReduction="10000"/>
          </a:bodyPr>
          <a:lstStyle/>
          <a:p>
            <a:r>
              <a:rPr lang="en-US" b="1" dirty="0">
                <a:ea typeface="+mn-lt"/>
                <a:cs typeface="+mn-lt"/>
              </a:rPr>
              <a:t>Title IV, Part A</a:t>
            </a:r>
            <a:r>
              <a:rPr lang="en-US" dirty="0">
                <a:ea typeface="+mn-lt"/>
                <a:cs typeface="+mn-lt"/>
              </a:rPr>
              <a:t>, the Student Support and Academic Enrichment Grant Program (SSAE). The overarching goal of Title IV, Part A, is to increase the capacity of state education agencies, local educational agencies (LEAs), campuses, and communities to meet the following three goals:</a:t>
            </a:r>
          </a:p>
          <a:p>
            <a:pPr lvl="1"/>
            <a:r>
              <a:rPr lang="en-US" dirty="0">
                <a:ea typeface="+mn-lt"/>
                <a:cs typeface="+mn-lt"/>
              </a:rPr>
              <a:t>Provide all students access to a well-rounded education</a:t>
            </a:r>
          </a:p>
          <a:p>
            <a:pPr lvl="1"/>
            <a:r>
              <a:rPr lang="en-US" dirty="0">
                <a:ea typeface="+mn-lt"/>
                <a:cs typeface="+mn-lt"/>
              </a:rPr>
              <a:t>Improve academic outcomes by maintaining safe and healthy students </a:t>
            </a:r>
            <a:endParaRPr lang="en-US" dirty="0">
              <a:cs typeface="Arial"/>
            </a:endParaRPr>
          </a:p>
          <a:p>
            <a:pPr lvl="1"/>
            <a:r>
              <a:rPr lang="en-US" dirty="0">
                <a:ea typeface="+mn-lt"/>
                <a:cs typeface="+mn-lt"/>
              </a:rPr>
              <a:t>Improve the use of technology to advance student academic achievement</a:t>
            </a:r>
          </a:p>
          <a:p>
            <a:pPr>
              <a:spcBef>
                <a:spcPts val="0"/>
              </a:spcBef>
            </a:pPr>
            <a:endParaRPr lang="en-US" sz="3200" dirty="0">
              <a:solidFill>
                <a:srgbClr val="0070C0"/>
              </a:solidFill>
              <a:cs typeface="Arial"/>
            </a:endParaRPr>
          </a:p>
          <a:p>
            <a:pPr marL="0" indent="0">
              <a:buNone/>
            </a:pPr>
            <a:endParaRPr lang="en-US" b="1" dirty="0">
              <a:solidFill>
                <a:schemeClr val="accent1"/>
              </a:solidFill>
            </a:endParaRPr>
          </a:p>
        </p:txBody>
      </p:sp>
      <p:sp>
        <p:nvSpPr>
          <p:cNvPr id="4" name="Footer Placeholder 3">
            <a:extLst>
              <a:ext uri="{FF2B5EF4-FFF2-40B4-BE49-F238E27FC236}">
                <a16:creationId xmlns:a16="http://schemas.microsoft.com/office/drawing/2014/main" id="{B318C548-BD77-4CEF-83BE-54EE11FCE4AB}"/>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5D2DCC51-50DB-47C4-BF40-F0C564911E9C}"/>
              </a:ext>
            </a:extLst>
          </p:cNvPr>
          <p:cNvSpPr>
            <a:spLocks noGrp="1"/>
          </p:cNvSpPr>
          <p:nvPr>
            <p:ph type="sldNum" sz="quarter" idx="12"/>
          </p:nvPr>
        </p:nvSpPr>
        <p:spPr/>
        <p:txBody>
          <a:bodyPr/>
          <a:lstStyle/>
          <a:p>
            <a:fld id="{D5CA4161-6EC3-4748-B7F3-82EA64CE3DD4}" type="slidenum">
              <a:rPr lang="en-US" smtClean="0"/>
              <a:pPr/>
              <a:t>7</a:t>
            </a:fld>
            <a:endParaRPr lang="en-US" dirty="0"/>
          </a:p>
        </p:txBody>
      </p:sp>
    </p:spTree>
    <p:extLst>
      <p:ext uri="{BB962C8B-B14F-4D97-AF65-F5344CB8AC3E}">
        <p14:creationId xmlns:p14="http://schemas.microsoft.com/office/powerpoint/2010/main" val="1609600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BA74F-50B7-4978-9A8F-EFD872E504FB}"/>
              </a:ext>
            </a:extLst>
          </p:cNvPr>
          <p:cNvSpPr>
            <a:spLocks noGrp="1"/>
          </p:cNvSpPr>
          <p:nvPr>
            <p:ph type="title"/>
          </p:nvPr>
        </p:nvSpPr>
        <p:spPr/>
        <p:txBody>
          <a:bodyPr/>
          <a:lstStyle/>
          <a:p>
            <a:pPr algn="ctr"/>
            <a:r>
              <a:rPr lang="en-US" dirty="0"/>
              <a:t>Title V, Part B – REAP/RLIS Purpose</a:t>
            </a:r>
          </a:p>
        </p:txBody>
      </p:sp>
      <p:sp>
        <p:nvSpPr>
          <p:cNvPr id="3" name="Content Placeholder 2">
            <a:extLst>
              <a:ext uri="{FF2B5EF4-FFF2-40B4-BE49-F238E27FC236}">
                <a16:creationId xmlns:a16="http://schemas.microsoft.com/office/drawing/2014/main" id="{839FE196-5D6C-4A41-B645-B5234643E6EC}"/>
              </a:ext>
            </a:extLst>
          </p:cNvPr>
          <p:cNvSpPr>
            <a:spLocks noGrp="1"/>
          </p:cNvSpPr>
          <p:nvPr>
            <p:ph idx="1"/>
          </p:nvPr>
        </p:nvSpPr>
        <p:spPr/>
        <p:txBody>
          <a:bodyPr vert="horz" lIns="91440" tIns="45720" rIns="91440" bIns="45720" rtlCol="0" anchor="t">
            <a:normAutofit fontScale="92500"/>
          </a:bodyPr>
          <a:lstStyle/>
          <a:p>
            <a:r>
              <a:rPr lang="en-US" b="1" dirty="0">
                <a:ea typeface="+mn-lt"/>
                <a:cs typeface="+mn-lt"/>
              </a:rPr>
              <a:t>Title V, Part B </a:t>
            </a:r>
            <a:r>
              <a:rPr lang="en-US" dirty="0">
                <a:ea typeface="+mn-lt"/>
                <a:cs typeface="+mn-lt"/>
              </a:rPr>
              <a:t>Rural Education Achievement Program (REAP) authorized two programs to assist rural schools: the Small, Rural School Achievement (SRSA) program and the Rural and Low-Income School (RLIS) program. These programs address the unique needs of rural school districts that frequently:</a:t>
            </a:r>
            <a:endParaRPr lang="en-US" dirty="0">
              <a:solidFill>
                <a:srgbClr val="0070C0"/>
              </a:solidFill>
            </a:endParaRPr>
          </a:p>
          <a:p>
            <a:pPr lvl="1"/>
            <a:r>
              <a:rPr lang="en-US" dirty="0">
                <a:ea typeface="+mn-lt"/>
                <a:cs typeface="+mn-lt"/>
              </a:rPr>
              <a:t>lack the personnel and resources needed to compete effectively for Federal competitive grants; and</a:t>
            </a:r>
          </a:p>
          <a:p>
            <a:pPr lvl="1"/>
            <a:r>
              <a:rPr lang="en-US" dirty="0">
                <a:ea typeface="+mn-lt"/>
                <a:cs typeface="+mn-lt"/>
              </a:rPr>
              <a:t>receive formula grant allocations in amounts too small to be effective in meeting their intended purposes. (Title V, Part B, ESSA § 5202)</a:t>
            </a:r>
            <a:endParaRPr lang="en-US" dirty="0">
              <a:cs typeface="Arial"/>
            </a:endParaRPr>
          </a:p>
          <a:p>
            <a:endParaRPr lang="en-US" dirty="0">
              <a:solidFill>
                <a:srgbClr val="0070C0"/>
              </a:solidFill>
              <a:cs typeface="Arial"/>
            </a:endParaRPr>
          </a:p>
          <a:p>
            <a:pPr marL="0" indent="0">
              <a:buNone/>
            </a:pPr>
            <a:endParaRPr lang="en-US" dirty="0"/>
          </a:p>
        </p:txBody>
      </p:sp>
      <p:sp>
        <p:nvSpPr>
          <p:cNvPr id="4" name="Footer Placeholder 3">
            <a:extLst>
              <a:ext uri="{FF2B5EF4-FFF2-40B4-BE49-F238E27FC236}">
                <a16:creationId xmlns:a16="http://schemas.microsoft.com/office/drawing/2014/main" id="{B318C548-BD77-4CEF-83BE-54EE11FCE4AB}"/>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5D2DCC51-50DB-47C4-BF40-F0C564911E9C}"/>
              </a:ext>
            </a:extLst>
          </p:cNvPr>
          <p:cNvSpPr>
            <a:spLocks noGrp="1"/>
          </p:cNvSpPr>
          <p:nvPr>
            <p:ph type="sldNum" sz="quarter" idx="12"/>
          </p:nvPr>
        </p:nvSpPr>
        <p:spPr/>
        <p:txBody>
          <a:bodyPr/>
          <a:lstStyle/>
          <a:p>
            <a:fld id="{D5CA4161-6EC3-4748-B7F3-82EA64CE3DD4}" type="slidenum">
              <a:rPr lang="en-US" smtClean="0"/>
              <a:pPr/>
              <a:t>8</a:t>
            </a:fld>
            <a:endParaRPr lang="en-US" dirty="0"/>
          </a:p>
        </p:txBody>
      </p:sp>
    </p:spTree>
    <p:extLst>
      <p:ext uri="{BB962C8B-B14F-4D97-AF65-F5344CB8AC3E}">
        <p14:creationId xmlns:p14="http://schemas.microsoft.com/office/powerpoint/2010/main" val="3336100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CCF6B5-B88C-4530-A8B4-8BCF1DEFD074}"/>
              </a:ext>
            </a:extLst>
          </p:cNvPr>
          <p:cNvSpPr>
            <a:spLocks noGrp="1"/>
          </p:cNvSpPr>
          <p:nvPr>
            <p:ph type="title"/>
          </p:nvPr>
        </p:nvSpPr>
        <p:spPr/>
        <p:txBody>
          <a:bodyPr/>
          <a:lstStyle/>
          <a:p>
            <a:pPr algn="ctr"/>
            <a:r>
              <a:rPr lang="en-US" dirty="0"/>
              <a:t>Title IX Part A Purpose</a:t>
            </a:r>
          </a:p>
        </p:txBody>
      </p:sp>
      <p:sp>
        <p:nvSpPr>
          <p:cNvPr id="4" name="Footer Placeholder 3">
            <a:extLst>
              <a:ext uri="{FF2B5EF4-FFF2-40B4-BE49-F238E27FC236}">
                <a16:creationId xmlns:a16="http://schemas.microsoft.com/office/drawing/2014/main" id="{56ACC73D-14B8-4257-A659-9A461FC9A07E}"/>
              </a:ext>
            </a:extLst>
          </p:cNvPr>
          <p:cNvSpPr>
            <a:spLocks noGrp="1"/>
          </p:cNvSpPr>
          <p:nvPr>
            <p:ph type="ftr" sz="quarter" idx="11"/>
          </p:nvPr>
        </p:nvSpPr>
        <p:spPr/>
        <p:txBody>
          <a:bodyPr/>
          <a:lstStyle/>
          <a:p>
            <a:r>
              <a:rPr lang="en-US" dirty="0"/>
              <a:t>Office of Federal Programs – Charter School Training</a:t>
            </a:r>
          </a:p>
        </p:txBody>
      </p:sp>
      <p:sp>
        <p:nvSpPr>
          <p:cNvPr id="5" name="Slide Number Placeholder 4">
            <a:extLst>
              <a:ext uri="{FF2B5EF4-FFF2-40B4-BE49-F238E27FC236}">
                <a16:creationId xmlns:a16="http://schemas.microsoft.com/office/drawing/2014/main" id="{BA1553B1-1B21-4530-A101-BC015E1D4F82}"/>
              </a:ext>
            </a:extLst>
          </p:cNvPr>
          <p:cNvSpPr>
            <a:spLocks noGrp="1"/>
          </p:cNvSpPr>
          <p:nvPr>
            <p:ph type="sldNum" sz="quarter" idx="12"/>
          </p:nvPr>
        </p:nvSpPr>
        <p:spPr/>
        <p:txBody>
          <a:bodyPr/>
          <a:lstStyle/>
          <a:p>
            <a:fld id="{D5CA4161-6EC3-4748-B7F3-82EA64CE3DD4}" type="slidenum">
              <a:rPr lang="en-US" smtClean="0"/>
              <a:pPr/>
              <a:t>9</a:t>
            </a:fld>
            <a:endParaRPr lang="en-US" dirty="0"/>
          </a:p>
        </p:txBody>
      </p:sp>
      <p:sp>
        <p:nvSpPr>
          <p:cNvPr id="13" name="Content Placeholder 12">
            <a:extLst>
              <a:ext uri="{FF2B5EF4-FFF2-40B4-BE49-F238E27FC236}">
                <a16:creationId xmlns:a16="http://schemas.microsoft.com/office/drawing/2014/main" id="{E949BC1F-12B9-4B39-A4FC-A5F307AF9688}"/>
              </a:ext>
            </a:extLst>
          </p:cNvPr>
          <p:cNvSpPr>
            <a:spLocks noGrp="1"/>
          </p:cNvSpPr>
          <p:nvPr>
            <p:ph sz="half" idx="13"/>
          </p:nvPr>
        </p:nvSpPr>
        <p:spPr>
          <a:xfrm>
            <a:off x="294199" y="1877291"/>
            <a:ext cx="10940929" cy="5049320"/>
          </a:xfrm>
        </p:spPr>
        <p:txBody>
          <a:bodyPr vert="horz" lIns="91440" tIns="45720" rIns="91440" bIns="45720" rtlCol="0" anchor="t">
            <a:normAutofit fontScale="92500" lnSpcReduction="10000"/>
          </a:bodyPr>
          <a:lstStyle/>
          <a:p>
            <a:r>
              <a:rPr lang="en-US" b="1" dirty="0">
                <a:ea typeface="+mn-lt"/>
                <a:cs typeface="+mn-lt"/>
              </a:rPr>
              <a:t>Title IX, Part A</a:t>
            </a:r>
            <a:r>
              <a:rPr lang="en-US" dirty="0">
                <a:ea typeface="+mn-lt"/>
                <a:cs typeface="+mn-lt"/>
              </a:rPr>
              <a:t> is a program that address the problems that homeless children and youth have faced in enrolling, attending, and succeeding in school. Under this program, state educational agencies must ensure that each homeless child and youth has access to the same free, appropriate public education, including a public preschool education, as other children. Homeless children and youth should have access to the same challenging student academic achievement standards to which all students are held.</a:t>
            </a:r>
          </a:p>
          <a:p>
            <a:r>
              <a:rPr lang="en-US" dirty="0"/>
              <a:t>Title IX Part A funds are awarded on a competitive basis, every three years. The next awarding cycle will be FY2026-2028.</a:t>
            </a:r>
            <a:endParaRPr lang="en-US" dirty="0">
              <a:cs typeface="Arial"/>
            </a:endParaRPr>
          </a:p>
          <a:p>
            <a:pPr marL="0" indent="0">
              <a:buNone/>
            </a:pPr>
            <a:endParaRPr lang="en-US" b="1" dirty="0">
              <a:solidFill>
                <a:schemeClr val="accent1"/>
              </a:solidFill>
            </a:endParaRPr>
          </a:p>
        </p:txBody>
      </p:sp>
    </p:spTree>
    <p:extLst>
      <p:ext uri="{BB962C8B-B14F-4D97-AF65-F5344CB8AC3E}">
        <p14:creationId xmlns:p14="http://schemas.microsoft.com/office/powerpoint/2010/main" val="92804264"/>
      </p:ext>
    </p:extLst>
  </p:cSld>
  <p:clrMapOvr>
    <a:masterClrMapping/>
  </p:clrMapOvr>
</p:sld>
</file>

<file path=ppt/theme/theme1.xml><?xml version="1.0" encoding="utf-8"?>
<a:theme xmlns:a="http://schemas.openxmlformats.org/drawingml/2006/main" name="Office Theme">
  <a:themeElements>
    <a:clrScheme name="Oklahoma Education">
      <a:dk1>
        <a:srgbClr val="187BC0"/>
      </a:dk1>
      <a:lt1>
        <a:srgbClr val="FFFFFF"/>
      </a:lt1>
      <a:dk2>
        <a:srgbClr val="000000"/>
      </a:dk2>
      <a:lt2>
        <a:srgbClr val="E7E6E6"/>
      </a:lt2>
      <a:accent1>
        <a:srgbClr val="187BC0"/>
      </a:accent1>
      <a:accent2>
        <a:srgbClr val="326820"/>
      </a:accent2>
      <a:accent3>
        <a:srgbClr val="D15420"/>
      </a:accent3>
      <a:accent4>
        <a:srgbClr val="DE9027"/>
      </a:accent4>
      <a:accent5>
        <a:srgbClr val="004E9A"/>
      </a:accent5>
      <a:accent6>
        <a:srgbClr val="787878"/>
      </a:accent6>
      <a:hlink>
        <a:srgbClr val="0066A6"/>
      </a:hlink>
      <a:folHlink>
        <a:srgbClr val="1CA6D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C0F039C9F56664A88D0101173A42059" ma:contentTypeVersion="7" ma:contentTypeDescription="Create a new document." ma:contentTypeScope="" ma:versionID="4547d49e4b708e8cb994e6dd623f016b">
  <xsd:schema xmlns:xsd="http://www.w3.org/2001/XMLSchema" xmlns:xs="http://www.w3.org/2001/XMLSchema" xmlns:p="http://schemas.microsoft.com/office/2006/metadata/properties" xmlns:ns2="d5841c04-8ab1-45d0-a7a9-3e2ef1eb0f19" targetNamespace="http://schemas.microsoft.com/office/2006/metadata/properties" ma:root="true" ma:fieldsID="3dbbabf9737fcad55e3313a6f65d489f" ns2:_="">
    <xsd:import namespace="d5841c04-8ab1-45d0-a7a9-3e2ef1eb0f1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841c04-8ab1-45d0-a7a9-3e2ef1eb0f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CA3F46C-AC89-4C25-BF43-A48BFC5C96F1}">
  <ds:schemaRefs>
    <ds:schemaRef ds:uri="http://schemas.microsoft.com/sharepoint/v3/contenttype/forms"/>
  </ds:schemaRefs>
</ds:datastoreItem>
</file>

<file path=customXml/itemProps2.xml><?xml version="1.0" encoding="utf-8"?>
<ds:datastoreItem xmlns:ds="http://schemas.openxmlformats.org/officeDocument/2006/customXml" ds:itemID="{F98D1FA0-EDDF-4CF6-A683-DFA55BAA7D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841c04-8ab1-45d0-a7a9-3e2ef1eb0f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90434B-CBE5-4AE1-BB9A-78471F5B267E}">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d5841c04-8ab1-45d0-a7a9-3e2ef1eb0f1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1075</TotalTime>
  <Words>1172</Words>
  <Application>Microsoft Office PowerPoint</Application>
  <PresentationFormat>Widescreen</PresentationFormat>
  <Paragraphs>104</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Office of  Title Services Charter Schools Training</vt:lpstr>
      <vt:lpstr>Federal Programs  Support and Monitoring</vt:lpstr>
      <vt:lpstr>Purpose of Federal Funding</vt:lpstr>
      <vt:lpstr> Title I, Part A </vt:lpstr>
      <vt:lpstr>Title II, Part A</vt:lpstr>
      <vt:lpstr>Title III, Part A- EL/Immigrant Purpose</vt:lpstr>
      <vt:lpstr>Title IV, Part A- Student Support and Academic Enrichment Purpose</vt:lpstr>
      <vt:lpstr>Title V, Part B – REAP/RLIS Purpose</vt:lpstr>
      <vt:lpstr>Title IX Part A Purpose</vt:lpstr>
      <vt:lpstr>Homeless Education Requirements</vt:lpstr>
      <vt:lpstr>Eligibility Requirements</vt:lpstr>
      <vt:lpstr>Monitoring</vt:lpstr>
      <vt:lpstr>Office of Federal Programs Contacts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Cory Ingram</dc:creator>
  <cp:lastModifiedBy>Kimberley Murphy</cp:lastModifiedBy>
  <cp:revision>206</cp:revision>
  <cp:lastPrinted>2021-11-30T16:50:56Z</cp:lastPrinted>
  <dcterms:created xsi:type="dcterms:W3CDTF">2020-03-05T01:01:19Z</dcterms:created>
  <dcterms:modified xsi:type="dcterms:W3CDTF">2023-08-24T20:24:06Z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0x0101000C0F039C9F56664A88D0101173A42059</vt:lpwstr>
  </property>
</Properties>
</file>