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 id="2147483666" r:id="rId6"/>
  </p:sldMasterIdLst>
  <p:notesMasterIdLst>
    <p:notesMasterId r:id="rId45"/>
  </p:notesMasterIdLst>
  <p:sldIdLst>
    <p:sldId id="261" r:id="rId7"/>
    <p:sldId id="270" r:id="rId8"/>
    <p:sldId id="301" r:id="rId9"/>
    <p:sldId id="302" r:id="rId10"/>
    <p:sldId id="304" r:id="rId11"/>
    <p:sldId id="300" r:id="rId12"/>
    <p:sldId id="347" r:id="rId13"/>
    <p:sldId id="299" r:id="rId14"/>
    <p:sldId id="303" r:id="rId15"/>
    <p:sldId id="354" r:id="rId16"/>
    <p:sldId id="296" r:id="rId17"/>
    <p:sldId id="297" r:id="rId18"/>
    <p:sldId id="349" r:id="rId19"/>
    <p:sldId id="273" r:id="rId20"/>
    <p:sldId id="348" r:id="rId21"/>
    <p:sldId id="274" r:id="rId22"/>
    <p:sldId id="275" r:id="rId23"/>
    <p:sldId id="351" r:id="rId24"/>
    <p:sldId id="281" r:id="rId25"/>
    <p:sldId id="282" r:id="rId26"/>
    <p:sldId id="283" r:id="rId27"/>
    <p:sldId id="284" r:id="rId28"/>
    <p:sldId id="285" r:id="rId29"/>
    <p:sldId id="286" r:id="rId30"/>
    <p:sldId id="287" r:id="rId31"/>
    <p:sldId id="288" r:id="rId32"/>
    <p:sldId id="289" r:id="rId33"/>
    <p:sldId id="290" r:id="rId34"/>
    <p:sldId id="352" r:id="rId35"/>
    <p:sldId id="353" r:id="rId36"/>
    <p:sldId id="277" r:id="rId37"/>
    <p:sldId id="350" r:id="rId38"/>
    <p:sldId id="306" r:id="rId39"/>
    <p:sldId id="346" r:id="rId40"/>
    <p:sldId id="280" r:id="rId41"/>
    <p:sldId id="307" r:id="rId42"/>
    <p:sldId id="278"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BC0"/>
    <a:srgbClr val="004E9A"/>
    <a:srgbClr val="A96728"/>
    <a:srgbClr val="D15420"/>
    <a:srgbClr val="787878"/>
    <a:srgbClr val="464646"/>
    <a:srgbClr val="DE9027"/>
    <a:srgbClr val="914115"/>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6357" autoAdjust="0"/>
  </p:normalViewPr>
  <p:slideViewPr>
    <p:cSldViewPr snapToGrid="0" snapToObjects="1">
      <p:cViewPr varScale="1">
        <p:scale>
          <a:sx n="110" d="100"/>
          <a:sy n="110" d="100"/>
        </p:scale>
        <p:origin x="8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 include students on Section 504 Accommodation Plans.  Today I am only speaking of students who are eligible for special education and related services through an Individualized Education Program (IEP), but want to bring to your attention Charter schools are also </a:t>
            </a:r>
            <a:r>
              <a:rPr lang="en-US"/>
              <a:t>responsible for </a:t>
            </a:r>
          </a:p>
        </p:txBody>
      </p:sp>
      <p:sp>
        <p:nvSpPr>
          <p:cNvPr id="4" name="Slide Number Placeholder 3"/>
          <p:cNvSpPr>
            <a:spLocks noGrp="1"/>
          </p:cNvSpPr>
          <p:nvPr>
            <p:ph type="sldNum" sz="quarter" idx="5"/>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1830795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65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42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90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303027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87133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482170"/>
            <a:ext cx="5532328" cy="640370"/>
          </a:xfrm>
        </p:spPr>
        <p:txBody>
          <a:bodyPr anchor="b">
            <a:noAutofit/>
          </a:bodyPr>
          <a:lstStyle>
            <a:lvl1pPr>
              <a:defRPr sz="44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1230098"/>
            <a:ext cx="5524404" cy="4784247"/>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31" name="Straight Connector 30"/>
          <p:cNvCxnSpPr/>
          <p:nvPr/>
        </p:nvCxnSpPr>
        <p:spPr>
          <a:xfrm>
            <a:off x="1447382" y="1122540"/>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92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
            <a:ext cx="12192000" cy="6431280"/>
          </a:xfrm>
          <a:custGeom>
            <a:avLst/>
            <a:gdLst/>
            <a:ahLst/>
            <a:cxnLst/>
            <a:rect l="l" t="t" r="r" b="b"/>
            <a:pathLst>
              <a:path w="12966700" h="8575040">
                <a:moveTo>
                  <a:pt x="0" y="8574599"/>
                </a:moveTo>
                <a:lnTo>
                  <a:pt x="12966192" y="8574599"/>
                </a:lnTo>
                <a:lnTo>
                  <a:pt x="12966192" y="0"/>
                </a:lnTo>
                <a:lnTo>
                  <a:pt x="0" y="0"/>
                </a:lnTo>
                <a:lnTo>
                  <a:pt x="0" y="8574599"/>
                </a:lnTo>
                <a:close/>
              </a:path>
            </a:pathLst>
          </a:custGeom>
          <a:solidFill>
            <a:srgbClr val="E4E4E4"/>
          </a:solidFill>
        </p:spPr>
        <p:txBody>
          <a:bodyPr wrap="square" lIns="0" tIns="0" rIns="0" bIns="0" rtlCol="0"/>
          <a:lstStyle/>
          <a:p>
            <a:endParaRPr sz="1350"/>
          </a:p>
        </p:txBody>
      </p:sp>
      <p:sp>
        <p:nvSpPr>
          <p:cNvPr id="17" name="bk object 17"/>
          <p:cNvSpPr/>
          <p:nvPr/>
        </p:nvSpPr>
        <p:spPr>
          <a:xfrm>
            <a:off x="477766" y="797908"/>
            <a:ext cx="6856060" cy="5468779"/>
          </a:xfrm>
          <a:custGeom>
            <a:avLst/>
            <a:gdLst/>
            <a:ahLst/>
            <a:cxnLst/>
            <a:rect l="l" t="t" r="r" b="b"/>
            <a:pathLst>
              <a:path w="7291705" h="7291705">
                <a:moveTo>
                  <a:pt x="3957618" y="12700"/>
                </a:moveTo>
                <a:lnTo>
                  <a:pt x="3332180" y="12700"/>
                </a:lnTo>
                <a:lnTo>
                  <a:pt x="3376764" y="0"/>
                </a:lnTo>
                <a:lnTo>
                  <a:pt x="3913034" y="0"/>
                </a:lnTo>
                <a:lnTo>
                  <a:pt x="3957618" y="12700"/>
                </a:lnTo>
                <a:close/>
              </a:path>
              <a:path w="7291705" h="7291705">
                <a:moveTo>
                  <a:pt x="4091074" y="25400"/>
                </a:moveTo>
                <a:lnTo>
                  <a:pt x="3198725" y="25400"/>
                </a:lnTo>
                <a:lnTo>
                  <a:pt x="3243147" y="12700"/>
                </a:lnTo>
                <a:lnTo>
                  <a:pt x="4046651" y="12700"/>
                </a:lnTo>
                <a:lnTo>
                  <a:pt x="4091074" y="25400"/>
                </a:lnTo>
                <a:close/>
              </a:path>
              <a:path w="7291705" h="7291705">
                <a:moveTo>
                  <a:pt x="4179717" y="38100"/>
                </a:moveTo>
                <a:lnTo>
                  <a:pt x="3110081" y="38100"/>
                </a:lnTo>
                <a:lnTo>
                  <a:pt x="3154369" y="25400"/>
                </a:lnTo>
                <a:lnTo>
                  <a:pt x="4135429" y="25400"/>
                </a:lnTo>
                <a:lnTo>
                  <a:pt x="4179717" y="38100"/>
                </a:lnTo>
                <a:close/>
              </a:path>
              <a:path w="7291705" h="7291705">
                <a:moveTo>
                  <a:pt x="4268038" y="50800"/>
                </a:moveTo>
                <a:lnTo>
                  <a:pt x="3021760" y="50800"/>
                </a:lnTo>
                <a:lnTo>
                  <a:pt x="3065874" y="38100"/>
                </a:lnTo>
                <a:lnTo>
                  <a:pt x="4223924" y="38100"/>
                </a:lnTo>
                <a:lnTo>
                  <a:pt x="4268038" y="50800"/>
                </a:lnTo>
                <a:close/>
              </a:path>
              <a:path w="7291705" h="7291705">
                <a:moveTo>
                  <a:pt x="4399803" y="76200"/>
                </a:moveTo>
                <a:lnTo>
                  <a:pt x="2889996" y="76200"/>
                </a:lnTo>
                <a:lnTo>
                  <a:pt x="2977740" y="50800"/>
                </a:lnTo>
                <a:lnTo>
                  <a:pt x="4312058" y="50800"/>
                </a:lnTo>
                <a:lnTo>
                  <a:pt x="4399803" y="76200"/>
                </a:lnTo>
                <a:close/>
              </a:path>
              <a:path w="7291705" h="7291705">
                <a:moveTo>
                  <a:pt x="4443501" y="7200900"/>
                </a:moveTo>
                <a:lnTo>
                  <a:pt x="2846297" y="7200900"/>
                </a:lnTo>
                <a:lnTo>
                  <a:pt x="2374945" y="7061200"/>
                </a:lnTo>
                <a:lnTo>
                  <a:pt x="2333118" y="7035800"/>
                </a:lnTo>
                <a:lnTo>
                  <a:pt x="2250057" y="7010400"/>
                </a:lnTo>
                <a:lnTo>
                  <a:pt x="2208835" y="6985000"/>
                </a:lnTo>
                <a:lnTo>
                  <a:pt x="2167835" y="6972300"/>
                </a:lnTo>
                <a:lnTo>
                  <a:pt x="2127058" y="6946900"/>
                </a:lnTo>
                <a:lnTo>
                  <a:pt x="2086504" y="6934200"/>
                </a:lnTo>
                <a:lnTo>
                  <a:pt x="2046184" y="6908800"/>
                </a:lnTo>
                <a:lnTo>
                  <a:pt x="2006111" y="6896100"/>
                </a:lnTo>
                <a:lnTo>
                  <a:pt x="1966285" y="6870700"/>
                </a:lnTo>
                <a:lnTo>
                  <a:pt x="1926705" y="6858000"/>
                </a:lnTo>
                <a:lnTo>
                  <a:pt x="1809555" y="6781800"/>
                </a:lnTo>
                <a:lnTo>
                  <a:pt x="1771046" y="6769100"/>
                </a:lnTo>
                <a:lnTo>
                  <a:pt x="1657247" y="6692900"/>
                </a:lnTo>
                <a:lnTo>
                  <a:pt x="1546136" y="6616700"/>
                </a:lnTo>
                <a:lnTo>
                  <a:pt x="1437869" y="6540500"/>
                </a:lnTo>
                <a:lnTo>
                  <a:pt x="1367352" y="6489700"/>
                </a:lnTo>
                <a:lnTo>
                  <a:pt x="1332599" y="6451600"/>
                </a:lnTo>
                <a:lnTo>
                  <a:pt x="1298195" y="6426200"/>
                </a:lnTo>
                <a:lnTo>
                  <a:pt x="1230463" y="6375400"/>
                </a:lnTo>
                <a:lnTo>
                  <a:pt x="1197134" y="6337300"/>
                </a:lnTo>
                <a:lnTo>
                  <a:pt x="1164174" y="6311900"/>
                </a:lnTo>
                <a:lnTo>
                  <a:pt x="1131593" y="6273800"/>
                </a:lnTo>
                <a:lnTo>
                  <a:pt x="1099390" y="6248400"/>
                </a:lnTo>
                <a:lnTo>
                  <a:pt x="1067566" y="6210300"/>
                </a:lnTo>
                <a:lnTo>
                  <a:pt x="1036130" y="6184900"/>
                </a:lnTo>
                <a:lnTo>
                  <a:pt x="1005091" y="6146800"/>
                </a:lnTo>
                <a:lnTo>
                  <a:pt x="974450" y="6121400"/>
                </a:lnTo>
                <a:lnTo>
                  <a:pt x="944207" y="6083300"/>
                </a:lnTo>
                <a:lnTo>
                  <a:pt x="914370" y="6057900"/>
                </a:lnTo>
                <a:lnTo>
                  <a:pt x="884949" y="6019800"/>
                </a:lnTo>
                <a:lnTo>
                  <a:pt x="855943" y="5981700"/>
                </a:lnTo>
                <a:lnTo>
                  <a:pt x="827354" y="5956300"/>
                </a:lnTo>
                <a:lnTo>
                  <a:pt x="799188" y="5918200"/>
                </a:lnTo>
                <a:lnTo>
                  <a:pt x="771455" y="5880100"/>
                </a:lnTo>
                <a:lnTo>
                  <a:pt x="744156" y="5842000"/>
                </a:lnTo>
                <a:lnTo>
                  <a:pt x="717288" y="5803900"/>
                </a:lnTo>
                <a:lnTo>
                  <a:pt x="690862" y="5778500"/>
                </a:lnTo>
                <a:lnTo>
                  <a:pt x="664884" y="5740400"/>
                </a:lnTo>
                <a:lnTo>
                  <a:pt x="639356" y="5702300"/>
                </a:lnTo>
                <a:lnTo>
                  <a:pt x="614276" y="5664200"/>
                </a:lnTo>
                <a:lnTo>
                  <a:pt x="589652" y="5626100"/>
                </a:lnTo>
                <a:lnTo>
                  <a:pt x="565493" y="5588000"/>
                </a:lnTo>
                <a:lnTo>
                  <a:pt x="541797" y="5549900"/>
                </a:lnTo>
                <a:lnTo>
                  <a:pt x="518564" y="5511800"/>
                </a:lnTo>
                <a:lnTo>
                  <a:pt x="495803" y="5473700"/>
                </a:lnTo>
                <a:lnTo>
                  <a:pt x="473519" y="5435600"/>
                </a:lnTo>
                <a:lnTo>
                  <a:pt x="451713" y="5397500"/>
                </a:lnTo>
                <a:lnTo>
                  <a:pt x="430385" y="5359400"/>
                </a:lnTo>
                <a:lnTo>
                  <a:pt x="409540" y="5321300"/>
                </a:lnTo>
                <a:lnTo>
                  <a:pt x="389186" y="5283200"/>
                </a:lnTo>
                <a:lnTo>
                  <a:pt x="369322" y="5232400"/>
                </a:lnTo>
                <a:lnTo>
                  <a:pt x="349949" y="5194300"/>
                </a:lnTo>
                <a:lnTo>
                  <a:pt x="331072" y="5156200"/>
                </a:lnTo>
                <a:lnTo>
                  <a:pt x="312696" y="5118100"/>
                </a:lnTo>
                <a:lnTo>
                  <a:pt x="294823" y="5080000"/>
                </a:lnTo>
                <a:lnTo>
                  <a:pt x="277451" y="5029200"/>
                </a:lnTo>
                <a:lnTo>
                  <a:pt x="260586" y="4991100"/>
                </a:lnTo>
                <a:lnTo>
                  <a:pt x="244234" y="4953000"/>
                </a:lnTo>
                <a:lnTo>
                  <a:pt x="228394" y="4902200"/>
                </a:lnTo>
                <a:lnTo>
                  <a:pt x="213066" y="4864100"/>
                </a:lnTo>
                <a:lnTo>
                  <a:pt x="198254" y="4826000"/>
                </a:lnTo>
                <a:lnTo>
                  <a:pt x="183964" y="4787900"/>
                </a:lnTo>
                <a:lnTo>
                  <a:pt x="170195" y="4737100"/>
                </a:lnTo>
                <a:lnTo>
                  <a:pt x="156948" y="4699000"/>
                </a:lnTo>
                <a:lnTo>
                  <a:pt x="144225" y="4648200"/>
                </a:lnTo>
                <a:lnTo>
                  <a:pt x="132032" y="4610100"/>
                </a:lnTo>
                <a:lnTo>
                  <a:pt x="120368" y="4572000"/>
                </a:lnTo>
                <a:lnTo>
                  <a:pt x="109233" y="4521200"/>
                </a:lnTo>
                <a:lnTo>
                  <a:pt x="98630" y="4483100"/>
                </a:lnTo>
                <a:lnTo>
                  <a:pt x="88563" y="4432300"/>
                </a:lnTo>
                <a:lnTo>
                  <a:pt x="79031" y="4394200"/>
                </a:lnTo>
                <a:lnTo>
                  <a:pt x="70035" y="4343400"/>
                </a:lnTo>
                <a:lnTo>
                  <a:pt x="61578" y="4305300"/>
                </a:lnTo>
                <a:lnTo>
                  <a:pt x="53661" y="4267200"/>
                </a:lnTo>
                <a:lnTo>
                  <a:pt x="46285" y="4216400"/>
                </a:lnTo>
                <a:lnTo>
                  <a:pt x="39450" y="4178300"/>
                </a:lnTo>
                <a:lnTo>
                  <a:pt x="33158" y="4127500"/>
                </a:lnTo>
                <a:lnTo>
                  <a:pt x="27411" y="4089400"/>
                </a:lnTo>
                <a:lnTo>
                  <a:pt x="22208" y="4038600"/>
                </a:lnTo>
                <a:lnTo>
                  <a:pt x="17551" y="4000500"/>
                </a:lnTo>
                <a:lnTo>
                  <a:pt x="13439" y="3949700"/>
                </a:lnTo>
                <a:lnTo>
                  <a:pt x="9875" y="3911600"/>
                </a:lnTo>
                <a:lnTo>
                  <a:pt x="6859" y="3860800"/>
                </a:lnTo>
                <a:lnTo>
                  <a:pt x="4390" y="3822700"/>
                </a:lnTo>
                <a:lnTo>
                  <a:pt x="2469" y="3771900"/>
                </a:lnTo>
                <a:lnTo>
                  <a:pt x="1097" y="3733800"/>
                </a:lnTo>
                <a:lnTo>
                  <a:pt x="274" y="3683000"/>
                </a:lnTo>
                <a:lnTo>
                  <a:pt x="0" y="3644900"/>
                </a:lnTo>
                <a:lnTo>
                  <a:pt x="274" y="3594100"/>
                </a:lnTo>
                <a:lnTo>
                  <a:pt x="1097" y="3543300"/>
                </a:lnTo>
                <a:lnTo>
                  <a:pt x="2469" y="3505200"/>
                </a:lnTo>
                <a:lnTo>
                  <a:pt x="4390" y="3454400"/>
                </a:lnTo>
                <a:lnTo>
                  <a:pt x="6859" y="3416300"/>
                </a:lnTo>
                <a:lnTo>
                  <a:pt x="9875" y="3365500"/>
                </a:lnTo>
                <a:lnTo>
                  <a:pt x="13439" y="3327400"/>
                </a:lnTo>
                <a:lnTo>
                  <a:pt x="17551" y="3276600"/>
                </a:lnTo>
                <a:lnTo>
                  <a:pt x="22208" y="3238500"/>
                </a:lnTo>
                <a:lnTo>
                  <a:pt x="27411" y="3187700"/>
                </a:lnTo>
                <a:lnTo>
                  <a:pt x="33158" y="3149600"/>
                </a:lnTo>
                <a:lnTo>
                  <a:pt x="39450" y="3098800"/>
                </a:lnTo>
                <a:lnTo>
                  <a:pt x="46285" y="3060700"/>
                </a:lnTo>
                <a:lnTo>
                  <a:pt x="53661" y="3009900"/>
                </a:lnTo>
                <a:lnTo>
                  <a:pt x="61578" y="2971800"/>
                </a:lnTo>
                <a:lnTo>
                  <a:pt x="70035" y="2933700"/>
                </a:lnTo>
                <a:lnTo>
                  <a:pt x="79031" y="2882900"/>
                </a:lnTo>
                <a:lnTo>
                  <a:pt x="88563" y="2844800"/>
                </a:lnTo>
                <a:lnTo>
                  <a:pt x="98630" y="2794000"/>
                </a:lnTo>
                <a:lnTo>
                  <a:pt x="109233" y="2755900"/>
                </a:lnTo>
                <a:lnTo>
                  <a:pt x="120368" y="2705100"/>
                </a:lnTo>
                <a:lnTo>
                  <a:pt x="132032" y="2667000"/>
                </a:lnTo>
                <a:lnTo>
                  <a:pt x="144225" y="2628900"/>
                </a:lnTo>
                <a:lnTo>
                  <a:pt x="156948" y="2578100"/>
                </a:lnTo>
                <a:lnTo>
                  <a:pt x="170195" y="2540000"/>
                </a:lnTo>
                <a:lnTo>
                  <a:pt x="183964" y="2489200"/>
                </a:lnTo>
                <a:lnTo>
                  <a:pt x="198254" y="2451100"/>
                </a:lnTo>
                <a:lnTo>
                  <a:pt x="213066" y="2413000"/>
                </a:lnTo>
                <a:lnTo>
                  <a:pt x="228394" y="2374900"/>
                </a:lnTo>
                <a:lnTo>
                  <a:pt x="244234" y="2324100"/>
                </a:lnTo>
                <a:lnTo>
                  <a:pt x="260586" y="2286000"/>
                </a:lnTo>
                <a:lnTo>
                  <a:pt x="277451" y="2247900"/>
                </a:lnTo>
                <a:lnTo>
                  <a:pt x="294823" y="2197100"/>
                </a:lnTo>
                <a:lnTo>
                  <a:pt x="312696" y="2159000"/>
                </a:lnTo>
                <a:lnTo>
                  <a:pt x="331072" y="2120900"/>
                </a:lnTo>
                <a:lnTo>
                  <a:pt x="349949" y="2082800"/>
                </a:lnTo>
                <a:lnTo>
                  <a:pt x="369322" y="2044700"/>
                </a:lnTo>
                <a:lnTo>
                  <a:pt x="389186" y="1993900"/>
                </a:lnTo>
                <a:lnTo>
                  <a:pt x="409540" y="1955800"/>
                </a:lnTo>
                <a:lnTo>
                  <a:pt x="430385" y="1917700"/>
                </a:lnTo>
                <a:lnTo>
                  <a:pt x="451713" y="1879600"/>
                </a:lnTo>
                <a:lnTo>
                  <a:pt x="473519" y="1841500"/>
                </a:lnTo>
                <a:lnTo>
                  <a:pt x="495803" y="1803400"/>
                </a:lnTo>
                <a:lnTo>
                  <a:pt x="518564" y="1765300"/>
                </a:lnTo>
                <a:lnTo>
                  <a:pt x="541797" y="1727200"/>
                </a:lnTo>
                <a:lnTo>
                  <a:pt x="565493" y="1689100"/>
                </a:lnTo>
                <a:lnTo>
                  <a:pt x="589652" y="1651000"/>
                </a:lnTo>
                <a:lnTo>
                  <a:pt x="614276" y="1612900"/>
                </a:lnTo>
                <a:lnTo>
                  <a:pt x="639356" y="1574800"/>
                </a:lnTo>
                <a:lnTo>
                  <a:pt x="664884" y="1536700"/>
                </a:lnTo>
                <a:lnTo>
                  <a:pt x="690862" y="1498600"/>
                </a:lnTo>
                <a:lnTo>
                  <a:pt x="717288" y="1473200"/>
                </a:lnTo>
                <a:lnTo>
                  <a:pt x="744156" y="1435100"/>
                </a:lnTo>
                <a:lnTo>
                  <a:pt x="771455" y="1397000"/>
                </a:lnTo>
                <a:lnTo>
                  <a:pt x="799188" y="1358900"/>
                </a:lnTo>
                <a:lnTo>
                  <a:pt x="827354" y="1320800"/>
                </a:lnTo>
                <a:lnTo>
                  <a:pt x="855943" y="1295400"/>
                </a:lnTo>
                <a:lnTo>
                  <a:pt x="884949" y="1257300"/>
                </a:lnTo>
                <a:lnTo>
                  <a:pt x="914370" y="1219200"/>
                </a:lnTo>
                <a:lnTo>
                  <a:pt x="944207" y="1193800"/>
                </a:lnTo>
                <a:lnTo>
                  <a:pt x="974450" y="1155700"/>
                </a:lnTo>
                <a:lnTo>
                  <a:pt x="1005091" y="1130300"/>
                </a:lnTo>
                <a:lnTo>
                  <a:pt x="1036130" y="1092200"/>
                </a:lnTo>
                <a:lnTo>
                  <a:pt x="1067566" y="1066800"/>
                </a:lnTo>
                <a:lnTo>
                  <a:pt x="1099390" y="1028700"/>
                </a:lnTo>
                <a:lnTo>
                  <a:pt x="1131593" y="1003300"/>
                </a:lnTo>
                <a:lnTo>
                  <a:pt x="1164174" y="965200"/>
                </a:lnTo>
                <a:lnTo>
                  <a:pt x="1197134" y="939800"/>
                </a:lnTo>
                <a:lnTo>
                  <a:pt x="1230463" y="901700"/>
                </a:lnTo>
                <a:lnTo>
                  <a:pt x="1264150" y="876300"/>
                </a:lnTo>
                <a:lnTo>
                  <a:pt x="1332599" y="825500"/>
                </a:lnTo>
                <a:lnTo>
                  <a:pt x="1367352" y="787400"/>
                </a:lnTo>
                <a:lnTo>
                  <a:pt x="1437869" y="736600"/>
                </a:lnTo>
                <a:lnTo>
                  <a:pt x="1546136" y="660400"/>
                </a:lnTo>
                <a:lnTo>
                  <a:pt x="1657247" y="584200"/>
                </a:lnTo>
                <a:lnTo>
                  <a:pt x="1771046" y="508000"/>
                </a:lnTo>
                <a:lnTo>
                  <a:pt x="1809555" y="495300"/>
                </a:lnTo>
                <a:lnTo>
                  <a:pt x="1926705" y="419100"/>
                </a:lnTo>
                <a:lnTo>
                  <a:pt x="1966285" y="406400"/>
                </a:lnTo>
                <a:lnTo>
                  <a:pt x="2006111" y="381000"/>
                </a:lnTo>
                <a:lnTo>
                  <a:pt x="2046184" y="368300"/>
                </a:lnTo>
                <a:lnTo>
                  <a:pt x="2086504" y="342900"/>
                </a:lnTo>
                <a:lnTo>
                  <a:pt x="2127058" y="330200"/>
                </a:lnTo>
                <a:lnTo>
                  <a:pt x="2167835" y="304800"/>
                </a:lnTo>
                <a:lnTo>
                  <a:pt x="2208835" y="292100"/>
                </a:lnTo>
                <a:lnTo>
                  <a:pt x="2250057" y="266700"/>
                </a:lnTo>
                <a:lnTo>
                  <a:pt x="2333118" y="241300"/>
                </a:lnTo>
                <a:lnTo>
                  <a:pt x="2374945" y="215900"/>
                </a:lnTo>
                <a:lnTo>
                  <a:pt x="2846297" y="76200"/>
                </a:lnTo>
                <a:lnTo>
                  <a:pt x="4443501" y="76200"/>
                </a:lnTo>
                <a:lnTo>
                  <a:pt x="4914853" y="215900"/>
                </a:lnTo>
                <a:lnTo>
                  <a:pt x="4956680" y="241300"/>
                </a:lnTo>
                <a:lnTo>
                  <a:pt x="5039742" y="266700"/>
                </a:lnTo>
                <a:lnTo>
                  <a:pt x="5080963" y="292100"/>
                </a:lnTo>
                <a:lnTo>
                  <a:pt x="5121963" y="304800"/>
                </a:lnTo>
                <a:lnTo>
                  <a:pt x="5162740" y="330200"/>
                </a:lnTo>
                <a:lnTo>
                  <a:pt x="5203294" y="342900"/>
                </a:lnTo>
                <a:lnTo>
                  <a:pt x="5243614" y="368300"/>
                </a:lnTo>
                <a:lnTo>
                  <a:pt x="5283687" y="381000"/>
                </a:lnTo>
                <a:lnTo>
                  <a:pt x="5323514" y="406400"/>
                </a:lnTo>
                <a:lnTo>
                  <a:pt x="5363093" y="419100"/>
                </a:lnTo>
                <a:lnTo>
                  <a:pt x="5480243" y="495300"/>
                </a:lnTo>
                <a:lnTo>
                  <a:pt x="5518752" y="508000"/>
                </a:lnTo>
                <a:lnTo>
                  <a:pt x="5632551" y="584200"/>
                </a:lnTo>
                <a:lnTo>
                  <a:pt x="5743662" y="660400"/>
                </a:lnTo>
                <a:lnTo>
                  <a:pt x="5851929" y="736600"/>
                </a:lnTo>
                <a:lnTo>
                  <a:pt x="5922447" y="787400"/>
                </a:lnTo>
                <a:lnTo>
                  <a:pt x="5957199" y="825500"/>
                </a:lnTo>
                <a:lnTo>
                  <a:pt x="6025649" y="876300"/>
                </a:lnTo>
                <a:lnTo>
                  <a:pt x="6059335" y="901700"/>
                </a:lnTo>
                <a:lnTo>
                  <a:pt x="6092664" y="939800"/>
                </a:lnTo>
                <a:lnTo>
                  <a:pt x="6125624" y="965200"/>
                </a:lnTo>
                <a:lnTo>
                  <a:pt x="6158205" y="1003300"/>
                </a:lnTo>
                <a:lnTo>
                  <a:pt x="6190408" y="1028700"/>
                </a:lnTo>
                <a:lnTo>
                  <a:pt x="6222233" y="1066800"/>
                </a:lnTo>
                <a:lnTo>
                  <a:pt x="6253669" y="1092200"/>
                </a:lnTo>
                <a:lnTo>
                  <a:pt x="6284707" y="1130300"/>
                </a:lnTo>
                <a:lnTo>
                  <a:pt x="6315348" y="1155700"/>
                </a:lnTo>
                <a:lnTo>
                  <a:pt x="6345591" y="1193800"/>
                </a:lnTo>
                <a:lnTo>
                  <a:pt x="6375428" y="1219200"/>
                </a:lnTo>
                <a:lnTo>
                  <a:pt x="6404849" y="1257300"/>
                </a:lnTo>
                <a:lnTo>
                  <a:pt x="6433855" y="1295400"/>
                </a:lnTo>
                <a:lnTo>
                  <a:pt x="6462445" y="1320800"/>
                </a:lnTo>
                <a:lnTo>
                  <a:pt x="6490610" y="1358900"/>
                </a:lnTo>
                <a:lnTo>
                  <a:pt x="6518343" y="1397000"/>
                </a:lnTo>
                <a:lnTo>
                  <a:pt x="6545643" y="1435100"/>
                </a:lnTo>
                <a:lnTo>
                  <a:pt x="6572510" y="1473200"/>
                </a:lnTo>
                <a:lnTo>
                  <a:pt x="6598936" y="1498600"/>
                </a:lnTo>
                <a:lnTo>
                  <a:pt x="6624914" y="1536700"/>
                </a:lnTo>
                <a:lnTo>
                  <a:pt x="6650442" y="1574800"/>
                </a:lnTo>
                <a:lnTo>
                  <a:pt x="6675522" y="1612900"/>
                </a:lnTo>
                <a:lnTo>
                  <a:pt x="6700146" y="1651000"/>
                </a:lnTo>
                <a:lnTo>
                  <a:pt x="6724305" y="1689100"/>
                </a:lnTo>
                <a:lnTo>
                  <a:pt x="6748001" y="1727200"/>
                </a:lnTo>
                <a:lnTo>
                  <a:pt x="6771233" y="1765300"/>
                </a:lnTo>
                <a:lnTo>
                  <a:pt x="6793995" y="1803400"/>
                </a:lnTo>
                <a:lnTo>
                  <a:pt x="6816279" y="1841500"/>
                </a:lnTo>
                <a:lnTo>
                  <a:pt x="6838085" y="1879600"/>
                </a:lnTo>
                <a:lnTo>
                  <a:pt x="6859413" y="1917700"/>
                </a:lnTo>
                <a:lnTo>
                  <a:pt x="6880258" y="1955800"/>
                </a:lnTo>
                <a:lnTo>
                  <a:pt x="6900612" y="1993900"/>
                </a:lnTo>
                <a:lnTo>
                  <a:pt x="6920475" y="2044700"/>
                </a:lnTo>
                <a:lnTo>
                  <a:pt x="6939849" y="2082800"/>
                </a:lnTo>
                <a:lnTo>
                  <a:pt x="6958726" y="2120900"/>
                </a:lnTo>
                <a:lnTo>
                  <a:pt x="6977102" y="2159000"/>
                </a:lnTo>
                <a:lnTo>
                  <a:pt x="6994975" y="2197100"/>
                </a:lnTo>
                <a:lnTo>
                  <a:pt x="7012347" y="2247900"/>
                </a:lnTo>
                <a:lnTo>
                  <a:pt x="7029212" y="2286000"/>
                </a:lnTo>
                <a:lnTo>
                  <a:pt x="7045564" y="2324100"/>
                </a:lnTo>
                <a:lnTo>
                  <a:pt x="7061404" y="2374900"/>
                </a:lnTo>
                <a:lnTo>
                  <a:pt x="7076732" y="2413000"/>
                </a:lnTo>
                <a:lnTo>
                  <a:pt x="7091544" y="2451100"/>
                </a:lnTo>
                <a:lnTo>
                  <a:pt x="7105834" y="2489200"/>
                </a:lnTo>
                <a:lnTo>
                  <a:pt x="7119603" y="2540000"/>
                </a:lnTo>
                <a:lnTo>
                  <a:pt x="7132851" y="2578100"/>
                </a:lnTo>
                <a:lnTo>
                  <a:pt x="7145573" y="2628900"/>
                </a:lnTo>
                <a:lnTo>
                  <a:pt x="7157766" y="2667000"/>
                </a:lnTo>
                <a:lnTo>
                  <a:pt x="7169431" y="2705100"/>
                </a:lnTo>
                <a:lnTo>
                  <a:pt x="7180566" y="2755900"/>
                </a:lnTo>
                <a:lnTo>
                  <a:pt x="7191169" y="2794000"/>
                </a:lnTo>
                <a:lnTo>
                  <a:pt x="7201236" y="2844800"/>
                </a:lnTo>
                <a:lnTo>
                  <a:pt x="7210767" y="2882900"/>
                </a:lnTo>
                <a:lnTo>
                  <a:pt x="7219763" y="2933700"/>
                </a:lnTo>
                <a:lnTo>
                  <a:pt x="7228220" y="2971800"/>
                </a:lnTo>
                <a:lnTo>
                  <a:pt x="7236137" y="3009900"/>
                </a:lnTo>
                <a:lnTo>
                  <a:pt x="7243513" y="3060700"/>
                </a:lnTo>
                <a:lnTo>
                  <a:pt x="7250348" y="3098800"/>
                </a:lnTo>
                <a:lnTo>
                  <a:pt x="7256640" y="3149600"/>
                </a:lnTo>
                <a:lnTo>
                  <a:pt x="7262387" y="3187700"/>
                </a:lnTo>
                <a:lnTo>
                  <a:pt x="7267590" y="3238500"/>
                </a:lnTo>
                <a:lnTo>
                  <a:pt x="7272248" y="3276600"/>
                </a:lnTo>
                <a:lnTo>
                  <a:pt x="7276359" y="3327400"/>
                </a:lnTo>
                <a:lnTo>
                  <a:pt x="7279923" y="3365500"/>
                </a:lnTo>
                <a:lnTo>
                  <a:pt x="7282939" y="3416300"/>
                </a:lnTo>
                <a:lnTo>
                  <a:pt x="7285408" y="3454400"/>
                </a:lnTo>
                <a:lnTo>
                  <a:pt x="7287330" y="3505200"/>
                </a:lnTo>
                <a:lnTo>
                  <a:pt x="7288702" y="3543300"/>
                </a:lnTo>
                <a:lnTo>
                  <a:pt x="7289525" y="3594100"/>
                </a:lnTo>
                <a:lnTo>
                  <a:pt x="7289800" y="3644900"/>
                </a:lnTo>
                <a:lnTo>
                  <a:pt x="7289525" y="3683000"/>
                </a:lnTo>
                <a:lnTo>
                  <a:pt x="7288702" y="3733800"/>
                </a:lnTo>
                <a:lnTo>
                  <a:pt x="7287330" y="3771900"/>
                </a:lnTo>
                <a:lnTo>
                  <a:pt x="7285408" y="3822700"/>
                </a:lnTo>
                <a:lnTo>
                  <a:pt x="7282939" y="3860800"/>
                </a:lnTo>
                <a:lnTo>
                  <a:pt x="7279923" y="3911600"/>
                </a:lnTo>
                <a:lnTo>
                  <a:pt x="7276359" y="3949700"/>
                </a:lnTo>
                <a:lnTo>
                  <a:pt x="7272248" y="4000500"/>
                </a:lnTo>
                <a:lnTo>
                  <a:pt x="7267590" y="4038600"/>
                </a:lnTo>
                <a:lnTo>
                  <a:pt x="7262387" y="4089400"/>
                </a:lnTo>
                <a:lnTo>
                  <a:pt x="7256640" y="4127500"/>
                </a:lnTo>
                <a:lnTo>
                  <a:pt x="7250348" y="4178300"/>
                </a:lnTo>
                <a:lnTo>
                  <a:pt x="7243513" y="4216400"/>
                </a:lnTo>
                <a:lnTo>
                  <a:pt x="7236137" y="4267200"/>
                </a:lnTo>
                <a:lnTo>
                  <a:pt x="7228220" y="4305300"/>
                </a:lnTo>
                <a:lnTo>
                  <a:pt x="7219763" y="4343400"/>
                </a:lnTo>
                <a:lnTo>
                  <a:pt x="7210767" y="4394200"/>
                </a:lnTo>
                <a:lnTo>
                  <a:pt x="7201236" y="4432300"/>
                </a:lnTo>
                <a:lnTo>
                  <a:pt x="7191169" y="4483100"/>
                </a:lnTo>
                <a:lnTo>
                  <a:pt x="7180566" y="4521200"/>
                </a:lnTo>
                <a:lnTo>
                  <a:pt x="7169431" y="4572000"/>
                </a:lnTo>
                <a:lnTo>
                  <a:pt x="7157766" y="4610100"/>
                </a:lnTo>
                <a:lnTo>
                  <a:pt x="7145573" y="4648200"/>
                </a:lnTo>
                <a:lnTo>
                  <a:pt x="7132851" y="4699000"/>
                </a:lnTo>
                <a:lnTo>
                  <a:pt x="7119603" y="4737100"/>
                </a:lnTo>
                <a:lnTo>
                  <a:pt x="7105834" y="4787900"/>
                </a:lnTo>
                <a:lnTo>
                  <a:pt x="7091544" y="4826000"/>
                </a:lnTo>
                <a:lnTo>
                  <a:pt x="7076732" y="4864100"/>
                </a:lnTo>
                <a:lnTo>
                  <a:pt x="7061404" y="4902200"/>
                </a:lnTo>
                <a:lnTo>
                  <a:pt x="7045564" y="4953000"/>
                </a:lnTo>
                <a:lnTo>
                  <a:pt x="7029212" y="4991100"/>
                </a:lnTo>
                <a:lnTo>
                  <a:pt x="7012347" y="5029200"/>
                </a:lnTo>
                <a:lnTo>
                  <a:pt x="6994975" y="5080000"/>
                </a:lnTo>
                <a:lnTo>
                  <a:pt x="6977102" y="5118100"/>
                </a:lnTo>
                <a:lnTo>
                  <a:pt x="6958726" y="5156200"/>
                </a:lnTo>
                <a:lnTo>
                  <a:pt x="6939849" y="5194300"/>
                </a:lnTo>
                <a:lnTo>
                  <a:pt x="6920475" y="5232400"/>
                </a:lnTo>
                <a:lnTo>
                  <a:pt x="6900612" y="5283200"/>
                </a:lnTo>
                <a:lnTo>
                  <a:pt x="6880258" y="5321300"/>
                </a:lnTo>
                <a:lnTo>
                  <a:pt x="6859413" y="5359400"/>
                </a:lnTo>
                <a:lnTo>
                  <a:pt x="6838085" y="5397500"/>
                </a:lnTo>
                <a:lnTo>
                  <a:pt x="6816279" y="5435600"/>
                </a:lnTo>
                <a:lnTo>
                  <a:pt x="6793995" y="5473700"/>
                </a:lnTo>
                <a:lnTo>
                  <a:pt x="6771233" y="5511800"/>
                </a:lnTo>
                <a:lnTo>
                  <a:pt x="6748001" y="5549900"/>
                </a:lnTo>
                <a:lnTo>
                  <a:pt x="6724305" y="5588000"/>
                </a:lnTo>
                <a:lnTo>
                  <a:pt x="6700146" y="5626100"/>
                </a:lnTo>
                <a:lnTo>
                  <a:pt x="6675522" y="5664200"/>
                </a:lnTo>
                <a:lnTo>
                  <a:pt x="6650442" y="5702300"/>
                </a:lnTo>
                <a:lnTo>
                  <a:pt x="6624914" y="5740400"/>
                </a:lnTo>
                <a:lnTo>
                  <a:pt x="6598936" y="5778500"/>
                </a:lnTo>
                <a:lnTo>
                  <a:pt x="6572509" y="5803900"/>
                </a:lnTo>
                <a:lnTo>
                  <a:pt x="6545643" y="5842000"/>
                </a:lnTo>
                <a:lnTo>
                  <a:pt x="6518343" y="5880100"/>
                </a:lnTo>
                <a:lnTo>
                  <a:pt x="6490610" y="5918200"/>
                </a:lnTo>
                <a:lnTo>
                  <a:pt x="6462445" y="5956300"/>
                </a:lnTo>
                <a:lnTo>
                  <a:pt x="6433855" y="5981700"/>
                </a:lnTo>
                <a:lnTo>
                  <a:pt x="6404849" y="6019800"/>
                </a:lnTo>
                <a:lnTo>
                  <a:pt x="6375428" y="6057900"/>
                </a:lnTo>
                <a:lnTo>
                  <a:pt x="6345591" y="6083300"/>
                </a:lnTo>
                <a:lnTo>
                  <a:pt x="6315348" y="6121400"/>
                </a:lnTo>
                <a:lnTo>
                  <a:pt x="6284707" y="6146800"/>
                </a:lnTo>
                <a:lnTo>
                  <a:pt x="6253669" y="6184900"/>
                </a:lnTo>
                <a:lnTo>
                  <a:pt x="6222233" y="6210300"/>
                </a:lnTo>
                <a:lnTo>
                  <a:pt x="6190408" y="6248400"/>
                </a:lnTo>
                <a:lnTo>
                  <a:pt x="6158205" y="6273800"/>
                </a:lnTo>
                <a:lnTo>
                  <a:pt x="6125624" y="6311900"/>
                </a:lnTo>
                <a:lnTo>
                  <a:pt x="6092664" y="6337300"/>
                </a:lnTo>
                <a:lnTo>
                  <a:pt x="6059335" y="6375400"/>
                </a:lnTo>
                <a:lnTo>
                  <a:pt x="5991603" y="6426200"/>
                </a:lnTo>
                <a:lnTo>
                  <a:pt x="5957199" y="6451600"/>
                </a:lnTo>
                <a:lnTo>
                  <a:pt x="5922447" y="6489700"/>
                </a:lnTo>
                <a:lnTo>
                  <a:pt x="5851929" y="6540500"/>
                </a:lnTo>
                <a:lnTo>
                  <a:pt x="5743662" y="6616700"/>
                </a:lnTo>
                <a:lnTo>
                  <a:pt x="5632551" y="6692900"/>
                </a:lnTo>
                <a:lnTo>
                  <a:pt x="5518751" y="6769100"/>
                </a:lnTo>
                <a:lnTo>
                  <a:pt x="5480243" y="6781800"/>
                </a:lnTo>
                <a:lnTo>
                  <a:pt x="5363093" y="6858000"/>
                </a:lnTo>
                <a:lnTo>
                  <a:pt x="5323514" y="6870700"/>
                </a:lnTo>
                <a:lnTo>
                  <a:pt x="5283687" y="6896100"/>
                </a:lnTo>
                <a:lnTo>
                  <a:pt x="5243614" y="6908800"/>
                </a:lnTo>
                <a:lnTo>
                  <a:pt x="5203294" y="6934200"/>
                </a:lnTo>
                <a:lnTo>
                  <a:pt x="5162740" y="6946900"/>
                </a:lnTo>
                <a:lnTo>
                  <a:pt x="5121963" y="6972300"/>
                </a:lnTo>
                <a:lnTo>
                  <a:pt x="5080964" y="6985000"/>
                </a:lnTo>
                <a:lnTo>
                  <a:pt x="5039742" y="7010400"/>
                </a:lnTo>
                <a:lnTo>
                  <a:pt x="4956680" y="7035800"/>
                </a:lnTo>
                <a:lnTo>
                  <a:pt x="4914853" y="7061200"/>
                </a:lnTo>
                <a:lnTo>
                  <a:pt x="4443501" y="7200900"/>
                </a:lnTo>
                <a:close/>
              </a:path>
              <a:path w="7291705" h="7291705">
                <a:moveTo>
                  <a:pt x="4312058" y="7226300"/>
                </a:moveTo>
                <a:lnTo>
                  <a:pt x="2977740" y="7226300"/>
                </a:lnTo>
                <a:lnTo>
                  <a:pt x="2889996" y="7200900"/>
                </a:lnTo>
                <a:lnTo>
                  <a:pt x="4399803" y="7200900"/>
                </a:lnTo>
                <a:lnTo>
                  <a:pt x="4312058" y="7226300"/>
                </a:lnTo>
                <a:close/>
              </a:path>
              <a:path w="7291705" h="7291705">
                <a:moveTo>
                  <a:pt x="4223924" y="7239000"/>
                </a:moveTo>
                <a:lnTo>
                  <a:pt x="3065874" y="7239000"/>
                </a:lnTo>
                <a:lnTo>
                  <a:pt x="3021760" y="7226300"/>
                </a:lnTo>
                <a:lnTo>
                  <a:pt x="4268038" y="7226300"/>
                </a:lnTo>
                <a:lnTo>
                  <a:pt x="4223924" y="7239000"/>
                </a:lnTo>
                <a:close/>
              </a:path>
              <a:path w="7291705" h="7291705">
                <a:moveTo>
                  <a:pt x="4135429" y="7251700"/>
                </a:moveTo>
                <a:lnTo>
                  <a:pt x="3154370" y="7251700"/>
                </a:lnTo>
                <a:lnTo>
                  <a:pt x="3110082" y="7239000"/>
                </a:lnTo>
                <a:lnTo>
                  <a:pt x="4179717" y="7239000"/>
                </a:lnTo>
                <a:lnTo>
                  <a:pt x="4135429" y="7251700"/>
                </a:lnTo>
                <a:close/>
              </a:path>
              <a:path w="7291705" h="7291705">
                <a:moveTo>
                  <a:pt x="4046651" y="7264400"/>
                </a:moveTo>
                <a:lnTo>
                  <a:pt x="3243147" y="7264400"/>
                </a:lnTo>
                <a:lnTo>
                  <a:pt x="3198725" y="7251700"/>
                </a:lnTo>
                <a:lnTo>
                  <a:pt x="4091074" y="7251700"/>
                </a:lnTo>
                <a:lnTo>
                  <a:pt x="4046651" y="7264400"/>
                </a:lnTo>
                <a:close/>
              </a:path>
              <a:path w="7291705" h="7291705">
                <a:moveTo>
                  <a:pt x="3913034" y="7277100"/>
                </a:moveTo>
                <a:lnTo>
                  <a:pt x="3376764" y="7277100"/>
                </a:lnTo>
                <a:lnTo>
                  <a:pt x="3332181" y="7264400"/>
                </a:lnTo>
                <a:lnTo>
                  <a:pt x="3957618" y="7264400"/>
                </a:lnTo>
                <a:lnTo>
                  <a:pt x="3913034" y="7277100"/>
                </a:lnTo>
                <a:close/>
              </a:path>
              <a:path w="7291705" h="7291705">
                <a:moveTo>
                  <a:pt x="3644900" y="7289800"/>
                </a:moveTo>
                <a:lnTo>
                  <a:pt x="3600168" y="7277100"/>
                </a:lnTo>
                <a:lnTo>
                  <a:pt x="3689631" y="7277100"/>
                </a:lnTo>
                <a:lnTo>
                  <a:pt x="3644900" y="7289800"/>
                </a:lnTo>
                <a:close/>
              </a:path>
            </a:pathLst>
          </a:custGeom>
          <a:solidFill>
            <a:srgbClr val="999999">
              <a:alpha val="49803"/>
            </a:srgbClr>
          </a:solidFill>
        </p:spPr>
        <p:txBody>
          <a:bodyPr wrap="square" lIns="0" tIns="0" rIns="0" bIns="0" rtlCol="0"/>
          <a:lstStyle/>
          <a:p>
            <a:endParaRPr sz="1350"/>
          </a:p>
        </p:txBody>
      </p:sp>
      <p:sp>
        <p:nvSpPr>
          <p:cNvPr id="18" name="bk object 18"/>
          <p:cNvSpPr/>
          <p:nvPr/>
        </p:nvSpPr>
        <p:spPr>
          <a:xfrm>
            <a:off x="3893795" y="1036098"/>
            <a:ext cx="6569470" cy="5240179"/>
          </a:xfrm>
          <a:custGeom>
            <a:avLst/>
            <a:gdLst/>
            <a:ahLst/>
            <a:cxnLst/>
            <a:rect l="l" t="t" r="r" b="b"/>
            <a:pathLst>
              <a:path w="6986905" h="6986905">
                <a:moveTo>
                  <a:pt x="3792143" y="12700"/>
                </a:moveTo>
                <a:lnTo>
                  <a:pt x="3192856" y="12700"/>
                </a:lnTo>
                <a:lnTo>
                  <a:pt x="3235575" y="0"/>
                </a:lnTo>
                <a:lnTo>
                  <a:pt x="3749423" y="0"/>
                </a:lnTo>
                <a:lnTo>
                  <a:pt x="3792143" y="12700"/>
                </a:lnTo>
                <a:close/>
              </a:path>
              <a:path w="6986905" h="6986905">
                <a:moveTo>
                  <a:pt x="3920018" y="25400"/>
                </a:moveTo>
                <a:lnTo>
                  <a:pt x="3064980" y="25400"/>
                </a:lnTo>
                <a:lnTo>
                  <a:pt x="3107545" y="12700"/>
                </a:lnTo>
                <a:lnTo>
                  <a:pt x="3877453" y="12700"/>
                </a:lnTo>
                <a:lnTo>
                  <a:pt x="3920018" y="25400"/>
                </a:lnTo>
                <a:close/>
              </a:path>
              <a:path w="6986905" h="6986905">
                <a:moveTo>
                  <a:pt x="4089583" y="50800"/>
                </a:moveTo>
                <a:lnTo>
                  <a:pt x="2895415" y="50800"/>
                </a:lnTo>
                <a:lnTo>
                  <a:pt x="2980043" y="25400"/>
                </a:lnTo>
                <a:lnTo>
                  <a:pt x="4004955" y="25400"/>
                </a:lnTo>
                <a:lnTo>
                  <a:pt x="4089583" y="50800"/>
                </a:lnTo>
                <a:close/>
              </a:path>
              <a:path w="6986905" h="6986905">
                <a:moveTo>
                  <a:pt x="4173852" y="63500"/>
                </a:moveTo>
                <a:lnTo>
                  <a:pt x="2811146" y="63500"/>
                </a:lnTo>
                <a:lnTo>
                  <a:pt x="2853236" y="50800"/>
                </a:lnTo>
                <a:lnTo>
                  <a:pt x="4131762" y="50800"/>
                </a:lnTo>
                <a:lnTo>
                  <a:pt x="4173852" y="63500"/>
                </a:lnTo>
                <a:close/>
              </a:path>
              <a:path w="6986905" h="6986905">
                <a:moveTo>
                  <a:pt x="4382620" y="114300"/>
                </a:moveTo>
                <a:lnTo>
                  <a:pt x="2602378" y="114300"/>
                </a:lnTo>
                <a:lnTo>
                  <a:pt x="2769160" y="63500"/>
                </a:lnTo>
                <a:lnTo>
                  <a:pt x="4215838" y="63500"/>
                </a:lnTo>
                <a:lnTo>
                  <a:pt x="4382620" y="114300"/>
                </a:lnTo>
                <a:close/>
              </a:path>
              <a:path w="6986905" h="6986905">
                <a:moveTo>
                  <a:pt x="4423993" y="6858000"/>
                </a:moveTo>
                <a:lnTo>
                  <a:pt x="2561005" y="6858000"/>
                </a:lnTo>
                <a:lnTo>
                  <a:pt x="2356356" y="6794500"/>
                </a:lnTo>
                <a:lnTo>
                  <a:pt x="2315911" y="6769100"/>
                </a:lnTo>
                <a:lnTo>
                  <a:pt x="2155977" y="6718300"/>
                </a:lnTo>
                <a:lnTo>
                  <a:pt x="2116479" y="6692900"/>
                </a:lnTo>
                <a:lnTo>
                  <a:pt x="2038122" y="6667500"/>
                </a:lnTo>
                <a:lnTo>
                  <a:pt x="1999263" y="6642100"/>
                </a:lnTo>
                <a:lnTo>
                  <a:pt x="1960629" y="6629400"/>
                </a:lnTo>
                <a:lnTo>
                  <a:pt x="1922232" y="6604000"/>
                </a:lnTo>
                <a:lnTo>
                  <a:pt x="1884071" y="6591300"/>
                </a:lnTo>
                <a:lnTo>
                  <a:pt x="1808470" y="6540500"/>
                </a:lnTo>
                <a:lnTo>
                  <a:pt x="1771052" y="6527800"/>
                </a:lnTo>
                <a:lnTo>
                  <a:pt x="1696996" y="6477000"/>
                </a:lnTo>
                <a:lnTo>
                  <a:pt x="1660367" y="6464300"/>
                </a:lnTo>
                <a:lnTo>
                  <a:pt x="1587954" y="6413500"/>
                </a:lnTo>
                <a:lnTo>
                  <a:pt x="1481489" y="6337300"/>
                </a:lnTo>
                <a:lnTo>
                  <a:pt x="1377749" y="6261100"/>
                </a:lnTo>
                <a:lnTo>
                  <a:pt x="1310180" y="6210300"/>
                </a:lnTo>
                <a:lnTo>
                  <a:pt x="1243915" y="6159500"/>
                </a:lnTo>
                <a:lnTo>
                  <a:pt x="1179015" y="6108700"/>
                </a:lnTo>
                <a:lnTo>
                  <a:pt x="1147080" y="6070600"/>
                </a:lnTo>
                <a:lnTo>
                  <a:pt x="1084279" y="6019800"/>
                </a:lnTo>
                <a:lnTo>
                  <a:pt x="1053423" y="5981700"/>
                </a:lnTo>
                <a:lnTo>
                  <a:pt x="1022929" y="5956300"/>
                </a:lnTo>
                <a:lnTo>
                  <a:pt x="992807" y="5930900"/>
                </a:lnTo>
                <a:lnTo>
                  <a:pt x="963066" y="5892800"/>
                </a:lnTo>
                <a:lnTo>
                  <a:pt x="933707" y="5867400"/>
                </a:lnTo>
                <a:lnTo>
                  <a:pt x="904728" y="5829300"/>
                </a:lnTo>
                <a:lnTo>
                  <a:pt x="876138" y="5803900"/>
                </a:lnTo>
                <a:lnTo>
                  <a:pt x="847947" y="5765800"/>
                </a:lnTo>
                <a:lnTo>
                  <a:pt x="820155" y="5740400"/>
                </a:lnTo>
                <a:lnTo>
                  <a:pt x="792761" y="5702300"/>
                </a:lnTo>
                <a:lnTo>
                  <a:pt x="765773" y="5664200"/>
                </a:lnTo>
                <a:lnTo>
                  <a:pt x="739199" y="5638800"/>
                </a:lnTo>
                <a:lnTo>
                  <a:pt x="713041" y="5600700"/>
                </a:lnTo>
                <a:lnTo>
                  <a:pt x="687297" y="5562600"/>
                </a:lnTo>
                <a:lnTo>
                  <a:pt x="661976" y="5537200"/>
                </a:lnTo>
                <a:lnTo>
                  <a:pt x="637084" y="5499100"/>
                </a:lnTo>
                <a:lnTo>
                  <a:pt x="612623" y="5461000"/>
                </a:lnTo>
                <a:lnTo>
                  <a:pt x="588592" y="5422900"/>
                </a:lnTo>
                <a:lnTo>
                  <a:pt x="564998" y="5384800"/>
                </a:lnTo>
                <a:lnTo>
                  <a:pt x="541848" y="5359400"/>
                </a:lnTo>
                <a:lnTo>
                  <a:pt x="519143" y="5321300"/>
                </a:lnTo>
                <a:lnTo>
                  <a:pt x="496882" y="5283200"/>
                </a:lnTo>
                <a:lnTo>
                  <a:pt x="475073" y="5245100"/>
                </a:lnTo>
                <a:lnTo>
                  <a:pt x="453721" y="5207000"/>
                </a:lnTo>
                <a:lnTo>
                  <a:pt x="432826" y="5168900"/>
                </a:lnTo>
                <a:lnTo>
                  <a:pt x="412389" y="5130800"/>
                </a:lnTo>
                <a:lnTo>
                  <a:pt x="392417" y="5092700"/>
                </a:lnTo>
                <a:lnTo>
                  <a:pt x="372913" y="5054600"/>
                </a:lnTo>
                <a:lnTo>
                  <a:pt x="353880" y="5016500"/>
                </a:lnTo>
                <a:lnTo>
                  <a:pt x="335317" y="4978400"/>
                </a:lnTo>
                <a:lnTo>
                  <a:pt x="317229" y="4940300"/>
                </a:lnTo>
                <a:lnTo>
                  <a:pt x="299622" y="4902200"/>
                </a:lnTo>
                <a:lnTo>
                  <a:pt x="282496" y="4864100"/>
                </a:lnTo>
                <a:lnTo>
                  <a:pt x="265850" y="4826000"/>
                </a:lnTo>
                <a:lnTo>
                  <a:pt x="249691" y="4787900"/>
                </a:lnTo>
                <a:lnTo>
                  <a:pt x="234022" y="4737100"/>
                </a:lnTo>
                <a:lnTo>
                  <a:pt x="218844" y="4699000"/>
                </a:lnTo>
                <a:lnTo>
                  <a:pt x="204157" y="4660900"/>
                </a:lnTo>
                <a:lnTo>
                  <a:pt x="189965" y="4622800"/>
                </a:lnTo>
                <a:lnTo>
                  <a:pt x="176272" y="4584700"/>
                </a:lnTo>
                <a:lnTo>
                  <a:pt x="163079" y="4546600"/>
                </a:lnTo>
                <a:lnTo>
                  <a:pt x="150385" y="4495800"/>
                </a:lnTo>
                <a:lnTo>
                  <a:pt x="138195" y="4457700"/>
                </a:lnTo>
                <a:lnTo>
                  <a:pt x="126511" y="4419600"/>
                </a:lnTo>
                <a:lnTo>
                  <a:pt x="115335" y="4381500"/>
                </a:lnTo>
                <a:lnTo>
                  <a:pt x="104665" y="4330700"/>
                </a:lnTo>
                <a:lnTo>
                  <a:pt x="94506" y="4292600"/>
                </a:lnTo>
                <a:lnTo>
                  <a:pt x="84860" y="4254500"/>
                </a:lnTo>
                <a:lnTo>
                  <a:pt x="75727" y="4203700"/>
                </a:lnTo>
                <a:lnTo>
                  <a:pt x="67107" y="4165600"/>
                </a:lnTo>
                <a:lnTo>
                  <a:pt x="59003" y="4127500"/>
                </a:lnTo>
                <a:lnTo>
                  <a:pt x="51417" y="4089400"/>
                </a:lnTo>
                <a:lnTo>
                  <a:pt x="44350" y="4038600"/>
                </a:lnTo>
                <a:lnTo>
                  <a:pt x="37801" y="4000500"/>
                </a:lnTo>
                <a:lnTo>
                  <a:pt x="31772" y="3962400"/>
                </a:lnTo>
                <a:lnTo>
                  <a:pt x="26265" y="3911600"/>
                </a:lnTo>
                <a:lnTo>
                  <a:pt x="21280" y="3873500"/>
                </a:lnTo>
                <a:lnTo>
                  <a:pt x="16817" y="3822700"/>
                </a:lnTo>
                <a:lnTo>
                  <a:pt x="12877" y="3784600"/>
                </a:lnTo>
                <a:lnTo>
                  <a:pt x="9462" y="3746500"/>
                </a:lnTo>
                <a:lnTo>
                  <a:pt x="6572" y="3695700"/>
                </a:lnTo>
                <a:lnTo>
                  <a:pt x="4206" y="3657600"/>
                </a:lnTo>
                <a:lnTo>
                  <a:pt x="2366" y="3619500"/>
                </a:lnTo>
                <a:lnTo>
                  <a:pt x="1051" y="3568700"/>
                </a:lnTo>
                <a:lnTo>
                  <a:pt x="262" y="3530600"/>
                </a:lnTo>
                <a:lnTo>
                  <a:pt x="0" y="3492500"/>
                </a:lnTo>
                <a:lnTo>
                  <a:pt x="262" y="3441700"/>
                </a:lnTo>
                <a:lnTo>
                  <a:pt x="1051" y="3403600"/>
                </a:lnTo>
                <a:lnTo>
                  <a:pt x="2366" y="3352800"/>
                </a:lnTo>
                <a:lnTo>
                  <a:pt x="4206" y="3314700"/>
                </a:lnTo>
                <a:lnTo>
                  <a:pt x="6572" y="3276600"/>
                </a:lnTo>
                <a:lnTo>
                  <a:pt x="9462" y="3225800"/>
                </a:lnTo>
                <a:lnTo>
                  <a:pt x="12877" y="3187700"/>
                </a:lnTo>
                <a:lnTo>
                  <a:pt x="16817" y="3149600"/>
                </a:lnTo>
                <a:lnTo>
                  <a:pt x="21280" y="3098800"/>
                </a:lnTo>
                <a:lnTo>
                  <a:pt x="26265" y="3060700"/>
                </a:lnTo>
                <a:lnTo>
                  <a:pt x="31772" y="3009900"/>
                </a:lnTo>
                <a:lnTo>
                  <a:pt x="37801" y="2971800"/>
                </a:lnTo>
                <a:lnTo>
                  <a:pt x="44350" y="2933700"/>
                </a:lnTo>
                <a:lnTo>
                  <a:pt x="51417" y="2882900"/>
                </a:lnTo>
                <a:lnTo>
                  <a:pt x="59003" y="2844800"/>
                </a:lnTo>
                <a:lnTo>
                  <a:pt x="67107" y="2806700"/>
                </a:lnTo>
                <a:lnTo>
                  <a:pt x="75727" y="2768600"/>
                </a:lnTo>
                <a:lnTo>
                  <a:pt x="84860" y="2717800"/>
                </a:lnTo>
                <a:lnTo>
                  <a:pt x="94506" y="2679700"/>
                </a:lnTo>
                <a:lnTo>
                  <a:pt x="104665" y="2641600"/>
                </a:lnTo>
                <a:lnTo>
                  <a:pt x="115335" y="2590800"/>
                </a:lnTo>
                <a:lnTo>
                  <a:pt x="126511" y="2552700"/>
                </a:lnTo>
                <a:lnTo>
                  <a:pt x="138195" y="2514600"/>
                </a:lnTo>
                <a:lnTo>
                  <a:pt x="150385" y="2476500"/>
                </a:lnTo>
                <a:lnTo>
                  <a:pt x="163079" y="2425700"/>
                </a:lnTo>
                <a:lnTo>
                  <a:pt x="176272" y="2387600"/>
                </a:lnTo>
                <a:lnTo>
                  <a:pt x="189965" y="2349500"/>
                </a:lnTo>
                <a:lnTo>
                  <a:pt x="204157" y="2311400"/>
                </a:lnTo>
                <a:lnTo>
                  <a:pt x="218844" y="2273300"/>
                </a:lnTo>
                <a:lnTo>
                  <a:pt x="234022" y="2235200"/>
                </a:lnTo>
                <a:lnTo>
                  <a:pt x="249691" y="2184400"/>
                </a:lnTo>
                <a:lnTo>
                  <a:pt x="265850" y="2146300"/>
                </a:lnTo>
                <a:lnTo>
                  <a:pt x="282496" y="2108200"/>
                </a:lnTo>
                <a:lnTo>
                  <a:pt x="299622" y="2070100"/>
                </a:lnTo>
                <a:lnTo>
                  <a:pt x="317229" y="2032000"/>
                </a:lnTo>
                <a:lnTo>
                  <a:pt x="335317" y="1993900"/>
                </a:lnTo>
                <a:lnTo>
                  <a:pt x="353880" y="1955800"/>
                </a:lnTo>
                <a:lnTo>
                  <a:pt x="372913" y="1917700"/>
                </a:lnTo>
                <a:lnTo>
                  <a:pt x="392417" y="1879600"/>
                </a:lnTo>
                <a:lnTo>
                  <a:pt x="412389" y="1841500"/>
                </a:lnTo>
                <a:lnTo>
                  <a:pt x="432826" y="1803400"/>
                </a:lnTo>
                <a:lnTo>
                  <a:pt x="453721" y="1765300"/>
                </a:lnTo>
                <a:lnTo>
                  <a:pt x="475073" y="1727200"/>
                </a:lnTo>
                <a:lnTo>
                  <a:pt x="496882" y="1689100"/>
                </a:lnTo>
                <a:lnTo>
                  <a:pt x="519143" y="1651000"/>
                </a:lnTo>
                <a:lnTo>
                  <a:pt x="541848" y="1612900"/>
                </a:lnTo>
                <a:lnTo>
                  <a:pt x="564998" y="1587500"/>
                </a:lnTo>
                <a:lnTo>
                  <a:pt x="588592" y="1549400"/>
                </a:lnTo>
                <a:lnTo>
                  <a:pt x="612623" y="1511300"/>
                </a:lnTo>
                <a:lnTo>
                  <a:pt x="637084" y="1473200"/>
                </a:lnTo>
                <a:lnTo>
                  <a:pt x="661976" y="1435100"/>
                </a:lnTo>
                <a:lnTo>
                  <a:pt x="687297" y="1409700"/>
                </a:lnTo>
                <a:lnTo>
                  <a:pt x="713041" y="1371600"/>
                </a:lnTo>
                <a:lnTo>
                  <a:pt x="739199" y="1333500"/>
                </a:lnTo>
                <a:lnTo>
                  <a:pt x="765773" y="1308100"/>
                </a:lnTo>
                <a:lnTo>
                  <a:pt x="792760" y="1270000"/>
                </a:lnTo>
                <a:lnTo>
                  <a:pt x="820155" y="1231900"/>
                </a:lnTo>
                <a:lnTo>
                  <a:pt x="847947" y="1206500"/>
                </a:lnTo>
                <a:lnTo>
                  <a:pt x="876138" y="1168400"/>
                </a:lnTo>
                <a:lnTo>
                  <a:pt x="904728" y="1143000"/>
                </a:lnTo>
                <a:lnTo>
                  <a:pt x="933707" y="1104900"/>
                </a:lnTo>
                <a:lnTo>
                  <a:pt x="963066" y="1079500"/>
                </a:lnTo>
                <a:lnTo>
                  <a:pt x="992807" y="1041400"/>
                </a:lnTo>
                <a:lnTo>
                  <a:pt x="1022929" y="1016000"/>
                </a:lnTo>
                <a:lnTo>
                  <a:pt x="1053423" y="990600"/>
                </a:lnTo>
                <a:lnTo>
                  <a:pt x="1084279" y="952500"/>
                </a:lnTo>
                <a:lnTo>
                  <a:pt x="1147080" y="901700"/>
                </a:lnTo>
                <a:lnTo>
                  <a:pt x="1179015" y="863600"/>
                </a:lnTo>
                <a:lnTo>
                  <a:pt x="1243915" y="812800"/>
                </a:lnTo>
                <a:lnTo>
                  <a:pt x="1310180" y="762000"/>
                </a:lnTo>
                <a:lnTo>
                  <a:pt x="1377749" y="711200"/>
                </a:lnTo>
                <a:lnTo>
                  <a:pt x="1446603" y="660400"/>
                </a:lnTo>
                <a:lnTo>
                  <a:pt x="1552170" y="584200"/>
                </a:lnTo>
                <a:lnTo>
                  <a:pt x="1660367" y="508000"/>
                </a:lnTo>
                <a:lnTo>
                  <a:pt x="1696995" y="495300"/>
                </a:lnTo>
                <a:lnTo>
                  <a:pt x="1771052" y="444500"/>
                </a:lnTo>
                <a:lnTo>
                  <a:pt x="1808469" y="431800"/>
                </a:lnTo>
                <a:lnTo>
                  <a:pt x="1884071" y="381000"/>
                </a:lnTo>
                <a:lnTo>
                  <a:pt x="1922232" y="368300"/>
                </a:lnTo>
                <a:lnTo>
                  <a:pt x="1960629" y="342900"/>
                </a:lnTo>
                <a:lnTo>
                  <a:pt x="1999263" y="330200"/>
                </a:lnTo>
                <a:lnTo>
                  <a:pt x="2038122" y="304800"/>
                </a:lnTo>
                <a:lnTo>
                  <a:pt x="2116479" y="279400"/>
                </a:lnTo>
                <a:lnTo>
                  <a:pt x="2155977" y="254000"/>
                </a:lnTo>
                <a:lnTo>
                  <a:pt x="2315911" y="203200"/>
                </a:lnTo>
                <a:lnTo>
                  <a:pt x="2356356" y="177800"/>
                </a:lnTo>
                <a:lnTo>
                  <a:pt x="2561005" y="114300"/>
                </a:lnTo>
                <a:lnTo>
                  <a:pt x="4423993" y="114300"/>
                </a:lnTo>
                <a:lnTo>
                  <a:pt x="4628642" y="177800"/>
                </a:lnTo>
                <a:lnTo>
                  <a:pt x="4669087" y="203200"/>
                </a:lnTo>
                <a:lnTo>
                  <a:pt x="4829021" y="254000"/>
                </a:lnTo>
                <a:lnTo>
                  <a:pt x="4868519" y="279400"/>
                </a:lnTo>
                <a:lnTo>
                  <a:pt x="4946876" y="304800"/>
                </a:lnTo>
                <a:lnTo>
                  <a:pt x="4985735" y="330200"/>
                </a:lnTo>
                <a:lnTo>
                  <a:pt x="5024369" y="342900"/>
                </a:lnTo>
                <a:lnTo>
                  <a:pt x="5062767" y="368300"/>
                </a:lnTo>
                <a:lnTo>
                  <a:pt x="5100928" y="381000"/>
                </a:lnTo>
                <a:lnTo>
                  <a:pt x="5176529" y="431800"/>
                </a:lnTo>
                <a:lnTo>
                  <a:pt x="5213946" y="444500"/>
                </a:lnTo>
                <a:lnTo>
                  <a:pt x="5288003" y="495300"/>
                </a:lnTo>
                <a:lnTo>
                  <a:pt x="5324631" y="508000"/>
                </a:lnTo>
                <a:lnTo>
                  <a:pt x="5432828" y="584200"/>
                </a:lnTo>
                <a:lnTo>
                  <a:pt x="5538395" y="660400"/>
                </a:lnTo>
                <a:lnTo>
                  <a:pt x="5607249" y="711200"/>
                </a:lnTo>
                <a:lnTo>
                  <a:pt x="5674818" y="762000"/>
                </a:lnTo>
                <a:lnTo>
                  <a:pt x="5741083" y="812800"/>
                </a:lnTo>
                <a:lnTo>
                  <a:pt x="5805984" y="863600"/>
                </a:lnTo>
                <a:lnTo>
                  <a:pt x="5837918" y="901700"/>
                </a:lnTo>
                <a:lnTo>
                  <a:pt x="5900719" y="952500"/>
                </a:lnTo>
                <a:lnTo>
                  <a:pt x="5931576" y="990600"/>
                </a:lnTo>
                <a:lnTo>
                  <a:pt x="5962069" y="1016000"/>
                </a:lnTo>
                <a:lnTo>
                  <a:pt x="5992191" y="1041400"/>
                </a:lnTo>
                <a:lnTo>
                  <a:pt x="6021932" y="1079500"/>
                </a:lnTo>
                <a:lnTo>
                  <a:pt x="6051292" y="1104900"/>
                </a:lnTo>
                <a:lnTo>
                  <a:pt x="6080271" y="1143000"/>
                </a:lnTo>
                <a:lnTo>
                  <a:pt x="6108860" y="1168400"/>
                </a:lnTo>
                <a:lnTo>
                  <a:pt x="6137051" y="1206500"/>
                </a:lnTo>
                <a:lnTo>
                  <a:pt x="6164844" y="1231900"/>
                </a:lnTo>
                <a:lnTo>
                  <a:pt x="6192238" y="1270000"/>
                </a:lnTo>
                <a:lnTo>
                  <a:pt x="6219226" y="1308100"/>
                </a:lnTo>
                <a:lnTo>
                  <a:pt x="6245799" y="1333500"/>
                </a:lnTo>
                <a:lnTo>
                  <a:pt x="6271957" y="1371600"/>
                </a:lnTo>
                <a:lnTo>
                  <a:pt x="6297701" y="1409700"/>
                </a:lnTo>
                <a:lnTo>
                  <a:pt x="6323022" y="1435100"/>
                </a:lnTo>
                <a:lnTo>
                  <a:pt x="6347914" y="1473200"/>
                </a:lnTo>
                <a:lnTo>
                  <a:pt x="6372375" y="1511300"/>
                </a:lnTo>
                <a:lnTo>
                  <a:pt x="6396406" y="1549400"/>
                </a:lnTo>
                <a:lnTo>
                  <a:pt x="6420000" y="1587500"/>
                </a:lnTo>
                <a:lnTo>
                  <a:pt x="6443150" y="1612900"/>
                </a:lnTo>
                <a:lnTo>
                  <a:pt x="6465855" y="1651000"/>
                </a:lnTo>
                <a:lnTo>
                  <a:pt x="6488116" y="1689100"/>
                </a:lnTo>
                <a:lnTo>
                  <a:pt x="6509925" y="1727200"/>
                </a:lnTo>
                <a:lnTo>
                  <a:pt x="6531277" y="1765300"/>
                </a:lnTo>
                <a:lnTo>
                  <a:pt x="6552172" y="1803400"/>
                </a:lnTo>
                <a:lnTo>
                  <a:pt x="6572608" y="1841500"/>
                </a:lnTo>
                <a:lnTo>
                  <a:pt x="6592581" y="1879600"/>
                </a:lnTo>
                <a:lnTo>
                  <a:pt x="6612084" y="1917700"/>
                </a:lnTo>
                <a:lnTo>
                  <a:pt x="6631117" y="1955800"/>
                </a:lnTo>
                <a:lnTo>
                  <a:pt x="6649680" y="1993900"/>
                </a:lnTo>
                <a:lnTo>
                  <a:pt x="6667769" y="2032000"/>
                </a:lnTo>
                <a:lnTo>
                  <a:pt x="6685376" y="2070100"/>
                </a:lnTo>
                <a:lnTo>
                  <a:pt x="6702502" y="2108200"/>
                </a:lnTo>
                <a:lnTo>
                  <a:pt x="6719147" y="2146300"/>
                </a:lnTo>
                <a:lnTo>
                  <a:pt x="6735307" y="2184400"/>
                </a:lnTo>
                <a:lnTo>
                  <a:pt x="6750976" y="2235200"/>
                </a:lnTo>
                <a:lnTo>
                  <a:pt x="6766154" y="2273300"/>
                </a:lnTo>
                <a:lnTo>
                  <a:pt x="6780841" y="2311400"/>
                </a:lnTo>
                <a:lnTo>
                  <a:pt x="6795033" y="2349500"/>
                </a:lnTo>
                <a:lnTo>
                  <a:pt x="6808726" y="2387600"/>
                </a:lnTo>
                <a:lnTo>
                  <a:pt x="6821919" y="2425700"/>
                </a:lnTo>
                <a:lnTo>
                  <a:pt x="6834613" y="2476500"/>
                </a:lnTo>
                <a:lnTo>
                  <a:pt x="6846803" y="2514600"/>
                </a:lnTo>
                <a:lnTo>
                  <a:pt x="6858487" y="2552700"/>
                </a:lnTo>
                <a:lnTo>
                  <a:pt x="6869663" y="2590800"/>
                </a:lnTo>
                <a:lnTo>
                  <a:pt x="6880333" y="2641600"/>
                </a:lnTo>
                <a:lnTo>
                  <a:pt x="6890493" y="2679700"/>
                </a:lnTo>
                <a:lnTo>
                  <a:pt x="6900139" y="2717800"/>
                </a:lnTo>
                <a:lnTo>
                  <a:pt x="6909272" y="2768600"/>
                </a:lnTo>
                <a:lnTo>
                  <a:pt x="6917892" y="2806700"/>
                </a:lnTo>
                <a:lnTo>
                  <a:pt x="6925996" y="2844800"/>
                </a:lnTo>
                <a:lnTo>
                  <a:pt x="6933582" y="2882900"/>
                </a:lnTo>
                <a:lnTo>
                  <a:pt x="6940650" y="2933700"/>
                </a:lnTo>
                <a:lnTo>
                  <a:pt x="6947199" y="2971800"/>
                </a:lnTo>
                <a:lnTo>
                  <a:pt x="6953228" y="3009900"/>
                </a:lnTo>
                <a:lnTo>
                  <a:pt x="6958735" y="3060700"/>
                </a:lnTo>
                <a:lnTo>
                  <a:pt x="6963720" y="3098800"/>
                </a:lnTo>
                <a:lnTo>
                  <a:pt x="6968183" y="3149600"/>
                </a:lnTo>
                <a:lnTo>
                  <a:pt x="6972122" y="3187700"/>
                </a:lnTo>
                <a:lnTo>
                  <a:pt x="6975537" y="3225800"/>
                </a:lnTo>
                <a:lnTo>
                  <a:pt x="6978427" y="3276600"/>
                </a:lnTo>
                <a:lnTo>
                  <a:pt x="6980793" y="3314700"/>
                </a:lnTo>
                <a:lnTo>
                  <a:pt x="6982633" y="3352800"/>
                </a:lnTo>
                <a:lnTo>
                  <a:pt x="6983948" y="3403600"/>
                </a:lnTo>
                <a:lnTo>
                  <a:pt x="6984737" y="3441700"/>
                </a:lnTo>
                <a:lnTo>
                  <a:pt x="6985000" y="3492500"/>
                </a:lnTo>
                <a:lnTo>
                  <a:pt x="6984737" y="3530600"/>
                </a:lnTo>
                <a:lnTo>
                  <a:pt x="6983948" y="3568700"/>
                </a:lnTo>
                <a:lnTo>
                  <a:pt x="6982633" y="3619500"/>
                </a:lnTo>
                <a:lnTo>
                  <a:pt x="6980793" y="3657600"/>
                </a:lnTo>
                <a:lnTo>
                  <a:pt x="6978427" y="3695700"/>
                </a:lnTo>
                <a:lnTo>
                  <a:pt x="6975537" y="3746500"/>
                </a:lnTo>
                <a:lnTo>
                  <a:pt x="6972122" y="3784600"/>
                </a:lnTo>
                <a:lnTo>
                  <a:pt x="6968183" y="3822700"/>
                </a:lnTo>
                <a:lnTo>
                  <a:pt x="6963720" y="3873500"/>
                </a:lnTo>
                <a:lnTo>
                  <a:pt x="6958735" y="3911600"/>
                </a:lnTo>
                <a:lnTo>
                  <a:pt x="6953228" y="3962400"/>
                </a:lnTo>
                <a:lnTo>
                  <a:pt x="6947199" y="4000500"/>
                </a:lnTo>
                <a:lnTo>
                  <a:pt x="6940650" y="4038600"/>
                </a:lnTo>
                <a:lnTo>
                  <a:pt x="6933582" y="4089400"/>
                </a:lnTo>
                <a:lnTo>
                  <a:pt x="6925996" y="4127500"/>
                </a:lnTo>
                <a:lnTo>
                  <a:pt x="6917892" y="4165600"/>
                </a:lnTo>
                <a:lnTo>
                  <a:pt x="6909272" y="4203700"/>
                </a:lnTo>
                <a:lnTo>
                  <a:pt x="6900140" y="4254500"/>
                </a:lnTo>
                <a:lnTo>
                  <a:pt x="6890493" y="4292600"/>
                </a:lnTo>
                <a:lnTo>
                  <a:pt x="6880334" y="4330700"/>
                </a:lnTo>
                <a:lnTo>
                  <a:pt x="6869664" y="4381500"/>
                </a:lnTo>
                <a:lnTo>
                  <a:pt x="6858487" y="4419600"/>
                </a:lnTo>
                <a:lnTo>
                  <a:pt x="6846803" y="4457700"/>
                </a:lnTo>
                <a:lnTo>
                  <a:pt x="6834613" y="4495800"/>
                </a:lnTo>
                <a:lnTo>
                  <a:pt x="6821919" y="4546600"/>
                </a:lnTo>
                <a:lnTo>
                  <a:pt x="6808726" y="4584700"/>
                </a:lnTo>
                <a:lnTo>
                  <a:pt x="6795033" y="4622800"/>
                </a:lnTo>
                <a:lnTo>
                  <a:pt x="6780841" y="4660900"/>
                </a:lnTo>
                <a:lnTo>
                  <a:pt x="6766154" y="4699000"/>
                </a:lnTo>
                <a:lnTo>
                  <a:pt x="6750976" y="4737100"/>
                </a:lnTo>
                <a:lnTo>
                  <a:pt x="6735307" y="4787900"/>
                </a:lnTo>
                <a:lnTo>
                  <a:pt x="6719147" y="4826000"/>
                </a:lnTo>
                <a:lnTo>
                  <a:pt x="6702502" y="4864100"/>
                </a:lnTo>
                <a:lnTo>
                  <a:pt x="6685376" y="4902200"/>
                </a:lnTo>
                <a:lnTo>
                  <a:pt x="6667769" y="4940300"/>
                </a:lnTo>
                <a:lnTo>
                  <a:pt x="6649680" y="4978400"/>
                </a:lnTo>
                <a:lnTo>
                  <a:pt x="6631117" y="5016500"/>
                </a:lnTo>
                <a:lnTo>
                  <a:pt x="6612084" y="5054600"/>
                </a:lnTo>
                <a:lnTo>
                  <a:pt x="6592581" y="5092700"/>
                </a:lnTo>
                <a:lnTo>
                  <a:pt x="6572608" y="5130800"/>
                </a:lnTo>
                <a:lnTo>
                  <a:pt x="6552172" y="5168900"/>
                </a:lnTo>
                <a:lnTo>
                  <a:pt x="6531277" y="5207000"/>
                </a:lnTo>
                <a:lnTo>
                  <a:pt x="6509925" y="5245100"/>
                </a:lnTo>
                <a:lnTo>
                  <a:pt x="6488115" y="5283200"/>
                </a:lnTo>
                <a:lnTo>
                  <a:pt x="6465855" y="5321300"/>
                </a:lnTo>
                <a:lnTo>
                  <a:pt x="6443150" y="5359400"/>
                </a:lnTo>
                <a:lnTo>
                  <a:pt x="6420000" y="5384800"/>
                </a:lnTo>
                <a:lnTo>
                  <a:pt x="6396406" y="5422900"/>
                </a:lnTo>
                <a:lnTo>
                  <a:pt x="6372375" y="5461000"/>
                </a:lnTo>
                <a:lnTo>
                  <a:pt x="6347914" y="5499100"/>
                </a:lnTo>
                <a:lnTo>
                  <a:pt x="6323022" y="5537200"/>
                </a:lnTo>
                <a:lnTo>
                  <a:pt x="6297701" y="5562600"/>
                </a:lnTo>
                <a:lnTo>
                  <a:pt x="6271957" y="5600700"/>
                </a:lnTo>
                <a:lnTo>
                  <a:pt x="6245799" y="5638800"/>
                </a:lnTo>
                <a:lnTo>
                  <a:pt x="6219226" y="5664200"/>
                </a:lnTo>
                <a:lnTo>
                  <a:pt x="6192238" y="5702300"/>
                </a:lnTo>
                <a:lnTo>
                  <a:pt x="6164844" y="5740400"/>
                </a:lnTo>
                <a:lnTo>
                  <a:pt x="6137051" y="5765800"/>
                </a:lnTo>
                <a:lnTo>
                  <a:pt x="6108860" y="5803900"/>
                </a:lnTo>
                <a:lnTo>
                  <a:pt x="6080271" y="5829300"/>
                </a:lnTo>
                <a:lnTo>
                  <a:pt x="6051292" y="5867400"/>
                </a:lnTo>
                <a:lnTo>
                  <a:pt x="6021932" y="5892800"/>
                </a:lnTo>
                <a:lnTo>
                  <a:pt x="5992191" y="5930900"/>
                </a:lnTo>
                <a:lnTo>
                  <a:pt x="5962069" y="5956300"/>
                </a:lnTo>
                <a:lnTo>
                  <a:pt x="5931576" y="5981700"/>
                </a:lnTo>
                <a:lnTo>
                  <a:pt x="5900719" y="6019800"/>
                </a:lnTo>
                <a:lnTo>
                  <a:pt x="5837918" y="6070600"/>
                </a:lnTo>
                <a:lnTo>
                  <a:pt x="5805984" y="6108700"/>
                </a:lnTo>
                <a:lnTo>
                  <a:pt x="5741083" y="6159500"/>
                </a:lnTo>
                <a:lnTo>
                  <a:pt x="5674818" y="6210300"/>
                </a:lnTo>
                <a:lnTo>
                  <a:pt x="5607249" y="6261100"/>
                </a:lnTo>
                <a:lnTo>
                  <a:pt x="5503509" y="6337300"/>
                </a:lnTo>
                <a:lnTo>
                  <a:pt x="5397043" y="6413500"/>
                </a:lnTo>
                <a:lnTo>
                  <a:pt x="5324631" y="6464300"/>
                </a:lnTo>
                <a:lnTo>
                  <a:pt x="5288003" y="6477000"/>
                </a:lnTo>
                <a:lnTo>
                  <a:pt x="5213946" y="6527800"/>
                </a:lnTo>
                <a:lnTo>
                  <a:pt x="5176529" y="6540500"/>
                </a:lnTo>
                <a:lnTo>
                  <a:pt x="5100928" y="6591300"/>
                </a:lnTo>
                <a:lnTo>
                  <a:pt x="5062767" y="6604000"/>
                </a:lnTo>
                <a:lnTo>
                  <a:pt x="5024369" y="6629400"/>
                </a:lnTo>
                <a:lnTo>
                  <a:pt x="4985735" y="6642100"/>
                </a:lnTo>
                <a:lnTo>
                  <a:pt x="4946876" y="6667500"/>
                </a:lnTo>
                <a:lnTo>
                  <a:pt x="4868519" y="6692900"/>
                </a:lnTo>
                <a:lnTo>
                  <a:pt x="4829021" y="6718300"/>
                </a:lnTo>
                <a:lnTo>
                  <a:pt x="4669087" y="6769100"/>
                </a:lnTo>
                <a:lnTo>
                  <a:pt x="4628642" y="6794500"/>
                </a:lnTo>
                <a:lnTo>
                  <a:pt x="4423993" y="6858000"/>
                </a:lnTo>
                <a:close/>
              </a:path>
              <a:path w="6986905" h="6986905">
                <a:moveTo>
                  <a:pt x="4215838" y="6908800"/>
                </a:moveTo>
                <a:lnTo>
                  <a:pt x="2769160" y="6908800"/>
                </a:lnTo>
                <a:lnTo>
                  <a:pt x="2602378" y="6858000"/>
                </a:lnTo>
                <a:lnTo>
                  <a:pt x="4382620" y="6858000"/>
                </a:lnTo>
                <a:lnTo>
                  <a:pt x="4215838" y="6908800"/>
                </a:lnTo>
                <a:close/>
              </a:path>
              <a:path w="6986905" h="6986905">
                <a:moveTo>
                  <a:pt x="4131762" y="6921500"/>
                </a:moveTo>
                <a:lnTo>
                  <a:pt x="2853236" y="6921500"/>
                </a:lnTo>
                <a:lnTo>
                  <a:pt x="2811146" y="6908800"/>
                </a:lnTo>
                <a:lnTo>
                  <a:pt x="4173852" y="6908800"/>
                </a:lnTo>
                <a:lnTo>
                  <a:pt x="4131762" y="6921500"/>
                </a:lnTo>
                <a:close/>
              </a:path>
              <a:path w="6986905" h="6986905">
                <a:moveTo>
                  <a:pt x="4004955" y="6946900"/>
                </a:moveTo>
                <a:lnTo>
                  <a:pt x="2980043" y="6946900"/>
                </a:lnTo>
                <a:lnTo>
                  <a:pt x="2895415" y="6921500"/>
                </a:lnTo>
                <a:lnTo>
                  <a:pt x="4089583" y="6921500"/>
                </a:lnTo>
                <a:lnTo>
                  <a:pt x="4004955" y="6946900"/>
                </a:lnTo>
                <a:close/>
              </a:path>
              <a:path w="6986905" h="6986905">
                <a:moveTo>
                  <a:pt x="3877453" y="6959600"/>
                </a:moveTo>
                <a:lnTo>
                  <a:pt x="3107545" y="6959600"/>
                </a:lnTo>
                <a:lnTo>
                  <a:pt x="3064980" y="6946900"/>
                </a:lnTo>
                <a:lnTo>
                  <a:pt x="3920018" y="6946900"/>
                </a:lnTo>
                <a:lnTo>
                  <a:pt x="3877453" y="6959600"/>
                </a:lnTo>
                <a:close/>
              </a:path>
              <a:path w="6986905" h="6986905">
                <a:moveTo>
                  <a:pt x="3749423" y="6972300"/>
                </a:moveTo>
                <a:lnTo>
                  <a:pt x="3235575" y="6972300"/>
                </a:lnTo>
                <a:lnTo>
                  <a:pt x="3192856" y="6959600"/>
                </a:lnTo>
                <a:lnTo>
                  <a:pt x="3792143" y="6959600"/>
                </a:lnTo>
                <a:lnTo>
                  <a:pt x="3749423" y="6972300"/>
                </a:lnTo>
                <a:close/>
              </a:path>
              <a:path w="6986905" h="6986905">
                <a:moveTo>
                  <a:pt x="3492500" y="6985000"/>
                </a:moveTo>
                <a:lnTo>
                  <a:pt x="3449638" y="6972300"/>
                </a:lnTo>
                <a:lnTo>
                  <a:pt x="3535361" y="6972300"/>
                </a:lnTo>
                <a:lnTo>
                  <a:pt x="3492500" y="6985000"/>
                </a:lnTo>
                <a:close/>
              </a:path>
            </a:pathLst>
          </a:custGeom>
          <a:solidFill>
            <a:srgbClr val="5FB7E4">
              <a:alpha val="49803"/>
            </a:srgbClr>
          </a:solid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600" b="1" i="0">
                <a:solidFill>
                  <a:srgbClr val="999999"/>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431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97623" y="1152804"/>
            <a:ext cx="5100698" cy="443198"/>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bg1"/>
                </a:solidFill>
                <a:latin typeface="Lucida Sans"/>
                <a:cs typeface="Lucida Sans"/>
              </a:defRPr>
            </a:lvl1pPr>
          </a:lstStyle>
          <a:p>
            <a:pPr marL="9525">
              <a:spcBef>
                <a:spcPts val="49"/>
              </a:spcBef>
            </a:pPr>
            <a:r>
              <a:rPr lang="en-US" spc="-15"/>
              <a:t>Presentation Title</a:t>
            </a:r>
            <a:endParaRPr lang="en-US" spc="-34"/>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8445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E08A-D620-00BD-867F-6E9243BF5F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BF0B8-B6C4-8C39-B59D-405AC8C1A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7A51E-097B-BDE7-4C30-5A02FE977764}"/>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5" name="Footer Placeholder 4">
            <a:extLst>
              <a:ext uri="{FF2B5EF4-FFF2-40B4-BE49-F238E27FC236}">
                <a16:creationId xmlns:a16="http://schemas.microsoft.com/office/drawing/2014/main" id="{F0E0DAF8-D851-48D8-E8B0-8A5ED2872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A8EA5-AB23-FFE2-63FC-50044F4B7182}"/>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151426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B417-9D82-DB87-54C6-F02E73494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1FE6D-9B7C-109E-9D2F-C460AD7128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D1C01-B4D4-78F7-5C9A-2146A74B3BBC}"/>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5" name="Footer Placeholder 4">
            <a:extLst>
              <a:ext uri="{FF2B5EF4-FFF2-40B4-BE49-F238E27FC236}">
                <a16:creationId xmlns:a16="http://schemas.microsoft.com/office/drawing/2014/main" id="{3FAC28EA-6522-EA28-2C87-8AFBBD1AA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BD8A-963D-12EB-3A4C-53A3F5778771}"/>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402937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3A99-EB51-1D2D-D7BF-9E6D5EDC8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1DA2F5-4C2C-88CC-178D-29C77F25D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ECB3DF-543F-2D1B-74C1-0FC6B21FB09F}"/>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5" name="Footer Placeholder 4">
            <a:extLst>
              <a:ext uri="{FF2B5EF4-FFF2-40B4-BE49-F238E27FC236}">
                <a16:creationId xmlns:a16="http://schemas.microsoft.com/office/drawing/2014/main" id="{1BB5D36E-3732-F91A-0402-510391EC3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4C35A-5EE5-C7E1-D34D-9AB2EC9284FD}"/>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157119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1C8E-7EAA-EFC5-72DA-1C0485FBE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980A8C-F59D-E8B4-D6AA-A4D3239D5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C92EE-2240-5A71-43AD-2E2D54A06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898A1E-FF04-5053-F8BA-1856C39E7846}"/>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6" name="Footer Placeholder 5">
            <a:extLst>
              <a:ext uri="{FF2B5EF4-FFF2-40B4-BE49-F238E27FC236}">
                <a16:creationId xmlns:a16="http://schemas.microsoft.com/office/drawing/2014/main" id="{202439E4-A563-8CA1-4A90-AF155192C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D3564-D99D-EC9B-BB84-9BAC4D8932FA}"/>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164151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C7C3-E23C-FE51-B7EC-3F63DB24A3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28A85E-B301-A9B6-E96A-CA8EF6A4F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CA4E20-01EA-74DE-13DE-61B53FE9DD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B3807B-94C8-4188-79C0-0126259AF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92DDC-F1D4-30F8-DE62-547F17E28C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0E3C8-C867-BA49-8B5F-225787BEB631}"/>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8" name="Footer Placeholder 7">
            <a:extLst>
              <a:ext uri="{FF2B5EF4-FFF2-40B4-BE49-F238E27FC236}">
                <a16:creationId xmlns:a16="http://schemas.microsoft.com/office/drawing/2014/main" id="{BDCB732A-E33E-B76E-9635-C9B3DE2465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C3D737-7CB7-308E-6493-3D550F2DCD92}"/>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20954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3227-B996-B979-38F3-463CFD44AC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F8FD9C-A91E-C027-D4F1-48AF505DC1C4}"/>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4" name="Footer Placeholder 3">
            <a:extLst>
              <a:ext uri="{FF2B5EF4-FFF2-40B4-BE49-F238E27FC236}">
                <a16:creationId xmlns:a16="http://schemas.microsoft.com/office/drawing/2014/main" id="{66B374DC-CC34-A59C-4271-1E02DA8A8C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E4573-61DC-34CC-75AF-FFF1889C948B}"/>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2617269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54E87-58DC-C26E-BD64-6BF32897065B}"/>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3" name="Footer Placeholder 2">
            <a:extLst>
              <a:ext uri="{FF2B5EF4-FFF2-40B4-BE49-F238E27FC236}">
                <a16:creationId xmlns:a16="http://schemas.microsoft.com/office/drawing/2014/main" id="{0A1AA7FC-3417-0CEA-9C9D-D8C20A9112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7FCE23-12FB-1595-C654-2A01094FE25A}"/>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637614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08C5-C8EF-4F42-9BE4-C5578DC06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D0BC1-1EB5-82C9-EC67-59ECA4B99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244294-B89B-BADC-C364-320EC76EE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525C5-4C45-9271-99A2-169B387CEDE5}"/>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6" name="Footer Placeholder 5">
            <a:extLst>
              <a:ext uri="{FF2B5EF4-FFF2-40B4-BE49-F238E27FC236}">
                <a16:creationId xmlns:a16="http://schemas.microsoft.com/office/drawing/2014/main" id="{583DFC14-90DD-75A6-1C53-C1B0483CE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BA785-37C4-C5AE-D9BA-EDE6CB3FA47A}"/>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4201636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E617-D5E3-E95B-C979-57335A7A7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7F94C5-CAAB-C7A3-7B24-A8EF7D74C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90162A6-29B1-196B-3910-D6C97F2CA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905BB-60C7-E9AD-9B30-B920851FA8F1}"/>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6" name="Footer Placeholder 5">
            <a:extLst>
              <a:ext uri="{FF2B5EF4-FFF2-40B4-BE49-F238E27FC236}">
                <a16:creationId xmlns:a16="http://schemas.microsoft.com/office/drawing/2014/main" id="{79F0E052-73FD-10CC-6F2D-AFFE35AED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C9191-050F-E89F-0DF3-00E1CEB3E3D3}"/>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21031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40D2-16C8-9F00-FB64-E962AAEED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F2B67-543A-B191-1B7B-AC9F8AE81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E5A07-C733-5C9C-8C61-FC970A017121}"/>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5" name="Footer Placeholder 4">
            <a:extLst>
              <a:ext uri="{FF2B5EF4-FFF2-40B4-BE49-F238E27FC236}">
                <a16:creationId xmlns:a16="http://schemas.microsoft.com/office/drawing/2014/main" id="{71816FD6-0386-D1E2-2353-70CA2685D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04400-BB9D-E1D6-6DBE-F987135DF848}"/>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406515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4F558-F12C-4056-414C-71FA31203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641BAC-C0DF-7594-B93D-6F71C4AEC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D4802-97AD-47B8-E802-28B55F212EB1}"/>
              </a:ext>
            </a:extLst>
          </p:cNvPr>
          <p:cNvSpPr>
            <a:spLocks noGrp="1"/>
          </p:cNvSpPr>
          <p:nvPr>
            <p:ph type="dt" sz="half" idx="10"/>
          </p:nvPr>
        </p:nvSpPr>
        <p:spPr/>
        <p:txBody>
          <a:bodyPr/>
          <a:lstStyle/>
          <a:p>
            <a:fld id="{5EA06B27-A293-8447-9B13-EE7F1B6A8F8A}" type="datetimeFigureOut">
              <a:rPr lang="en-US" smtClean="0"/>
              <a:t>7/12/2023</a:t>
            </a:fld>
            <a:endParaRPr lang="en-US"/>
          </a:p>
        </p:txBody>
      </p:sp>
      <p:sp>
        <p:nvSpPr>
          <p:cNvPr id="5" name="Footer Placeholder 4">
            <a:extLst>
              <a:ext uri="{FF2B5EF4-FFF2-40B4-BE49-F238E27FC236}">
                <a16:creationId xmlns:a16="http://schemas.microsoft.com/office/drawing/2014/main" id="{3D52D3C9-CBEE-E6C8-A88A-EB4A538AF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F8CD1-C381-4E3A-C75A-C31F4F0A502F}"/>
              </a:ext>
            </a:extLst>
          </p:cNvPr>
          <p:cNvSpPr>
            <a:spLocks noGrp="1"/>
          </p:cNvSpPr>
          <p:nvPr>
            <p:ph type="sldNum" sz="quarter" idx="12"/>
          </p:nvPr>
        </p:nvSpPr>
        <p:spPr/>
        <p:txBody>
          <a:bodyPr/>
          <a:lstStyle/>
          <a:p>
            <a:fld id="{F8D8B976-ADBF-AE46-85B5-5D68E71BA5EE}" type="slidenum">
              <a:rPr lang="en-US" smtClean="0"/>
              <a:t>‹#›</a:t>
            </a:fld>
            <a:endParaRPr lang="en-US"/>
          </a:p>
        </p:txBody>
      </p:sp>
    </p:spTree>
    <p:extLst>
      <p:ext uri="{BB962C8B-B14F-4D97-AF65-F5344CB8AC3E}">
        <p14:creationId xmlns:p14="http://schemas.microsoft.com/office/powerpoint/2010/main" val="85398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407239800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319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624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a:p>
        </p:txBody>
      </p:sp>
    </p:spTree>
    <p:extLst>
      <p:ext uri="{BB962C8B-B14F-4D97-AF65-F5344CB8AC3E}">
        <p14:creationId xmlns:p14="http://schemas.microsoft.com/office/powerpoint/2010/main" val="299748178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8F54E-F964-71DB-CA8B-49E044C79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C6784-01A9-DC72-E9BD-45F57AC88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4C47B-FA24-F554-7E16-F6CECE6D7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06B27-A293-8447-9B13-EE7F1B6A8F8A}" type="datetimeFigureOut">
              <a:rPr lang="en-US" smtClean="0"/>
              <a:t>7/12/2023</a:t>
            </a:fld>
            <a:endParaRPr lang="en-US"/>
          </a:p>
        </p:txBody>
      </p:sp>
      <p:sp>
        <p:nvSpPr>
          <p:cNvPr id="5" name="Footer Placeholder 4">
            <a:extLst>
              <a:ext uri="{FF2B5EF4-FFF2-40B4-BE49-F238E27FC236}">
                <a16:creationId xmlns:a16="http://schemas.microsoft.com/office/drawing/2014/main" id="{1232CDF4-400E-C8E4-8ED3-9273822A5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FFD9AD-5C2D-6FA3-BB30-0936AC3BA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B976-ADBF-AE46-85B5-5D68E71BA5EE}" type="slidenum">
              <a:rPr lang="en-US" smtClean="0"/>
              <a:t>‹#›</a:t>
            </a:fld>
            <a:endParaRPr lang="en-US"/>
          </a:p>
        </p:txBody>
      </p:sp>
    </p:spTree>
    <p:extLst>
      <p:ext uri="{BB962C8B-B14F-4D97-AF65-F5344CB8AC3E}">
        <p14:creationId xmlns:p14="http://schemas.microsoft.com/office/powerpoint/2010/main" val="7262006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ites.ed.gov/idea/regs/b/d/300.304/b/3" TargetMode="External"/><Relationship Id="rId2" Type="http://schemas.openxmlformats.org/officeDocument/2006/relationships/hyperlink" Target="https://sites.ed.gov/idea/regs/b/d/300.304/b/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de.ok.gov/special-education"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845526"/>
            <a:ext cx="5615404" cy="2387600"/>
          </a:xfrm>
        </p:spPr>
        <p:txBody>
          <a:bodyPr>
            <a:normAutofit fontScale="90000"/>
          </a:bodyPr>
          <a:lstStyle/>
          <a:p>
            <a:r>
              <a:rPr lang="en-US" dirty="0"/>
              <a:t>Charter Schools’ </a:t>
            </a:r>
            <a:br>
              <a:rPr lang="en-US" dirty="0"/>
            </a:br>
            <a:r>
              <a:rPr lang="en-US" dirty="0"/>
              <a:t>IDEA Obligation to Serve Students with Disabilities</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a:xfrm>
            <a:off x="371061" y="4117182"/>
            <a:ext cx="5615404" cy="1030288"/>
          </a:xfrm>
        </p:spPr>
        <p:txBody>
          <a:bodyPr>
            <a:normAutofit fontScale="92500"/>
          </a:bodyPr>
          <a:lstStyle/>
          <a:p>
            <a:r>
              <a:rPr lang="en-US" dirty="0"/>
              <a:t>Nancy Goosen</a:t>
            </a:r>
          </a:p>
          <a:p>
            <a:r>
              <a:rPr lang="en-US" dirty="0"/>
              <a:t>Program Manager, Policies and Procedures</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A084-AC11-4E29-9572-DF6C002798CA}"/>
              </a:ext>
            </a:extLst>
          </p:cNvPr>
          <p:cNvSpPr>
            <a:spLocks noGrp="1"/>
          </p:cNvSpPr>
          <p:nvPr>
            <p:ph type="title"/>
          </p:nvPr>
        </p:nvSpPr>
        <p:spPr/>
        <p:txBody>
          <a:bodyPr/>
          <a:lstStyle/>
          <a:p>
            <a:r>
              <a:rPr lang="en-US" dirty="0"/>
              <a:t>Other Pathways</a:t>
            </a:r>
          </a:p>
        </p:txBody>
      </p:sp>
      <p:sp>
        <p:nvSpPr>
          <p:cNvPr id="3" name="Content Placeholder 2">
            <a:extLst>
              <a:ext uri="{FF2B5EF4-FFF2-40B4-BE49-F238E27FC236}">
                <a16:creationId xmlns:a16="http://schemas.microsoft.com/office/drawing/2014/main" id="{39D7D7C4-3518-4890-969B-40135ADBF603}"/>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1200"/>
              </a:spcBef>
              <a:spcAft>
                <a:spcPts val="0"/>
              </a:spcAft>
              <a:buClr>
                <a:srgbClr val="187BC0"/>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General Education Teacher Route </a:t>
            </a:r>
            <a:r>
              <a:rPr kumimoji="0" lang="en-US" sz="3200" i="0" u="none" strike="noStrike" kern="1200" cap="none" spc="0" normalizeH="0" baseline="0" noProof="0" dirty="0">
                <a:ln>
                  <a:noFill/>
                </a:ln>
                <a:solidFill>
                  <a:srgbClr val="000000"/>
                </a:solidFill>
                <a:effectLst/>
                <a:uLnTx/>
                <a:uFillTx/>
                <a:latin typeface="Arial" panose="020B0604020202020204"/>
                <a:ea typeface="+mn-ea"/>
                <a:cs typeface="+mn-cs"/>
              </a:rPr>
              <a:t>(If traditionally certified in Early Childhood, Elementary Education, or a </a:t>
            </a: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core </a:t>
            </a:r>
            <a:r>
              <a:rPr kumimoji="0" lang="en-US" sz="3200" i="0" u="none" strike="noStrike" kern="1200" cap="none" spc="0" normalizeH="0" baseline="0" noProof="0" dirty="0">
                <a:ln>
                  <a:noFill/>
                </a:ln>
                <a:solidFill>
                  <a:srgbClr val="000000"/>
                </a:solidFill>
                <a:effectLst/>
                <a:uLnTx/>
                <a:uFillTx/>
                <a:latin typeface="Arial" panose="020B0604020202020204"/>
                <a:ea typeface="+mn-ea"/>
                <a:cs typeface="+mn-cs"/>
              </a:rPr>
              <a:t>subject area such as English, science – Biology, social studies – U.S. History/Government/Economics, math – Intermediate Mathematics) then may take OSAT in special education and meet the passing cut</a:t>
            </a:r>
            <a:r>
              <a:rPr lang="en-US" dirty="0">
                <a:solidFill>
                  <a:srgbClr val="000000"/>
                </a:solidFill>
                <a:latin typeface="Arial" panose="020B0604020202020204"/>
              </a:rPr>
              <a:t> score, may </a:t>
            </a:r>
            <a:r>
              <a:rPr kumimoji="0" lang="en-US" sz="3200" i="0" u="none" strike="noStrike" kern="1200" cap="none" spc="0" normalizeH="0" baseline="0" noProof="0" dirty="0">
                <a:ln>
                  <a:noFill/>
                </a:ln>
                <a:solidFill>
                  <a:srgbClr val="000000"/>
                </a:solidFill>
                <a:effectLst/>
                <a:uLnTx/>
                <a:uFillTx/>
                <a:latin typeface="Arial" panose="020B0604020202020204"/>
                <a:ea typeface="+mn-ea"/>
                <a:cs typeface="+mn-cs"/>
              </a:rPr>
              <a:t>add to certificate.</a:t>
            </a:r>
            <a:endPar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endParaRPr>
          </a:p>
          <a:p>
            <a:r>
              <a:rPr lang="en-US" b="1" dirty="0"/>
              <a:t>Traditional route </a:t>
            </a:r>
            <a:r>
              <a:rPr lang="en-US" dirty="0"/>
              <a:t>for Special Education Teacher Certification.</a:t>
            </a:r>
          </a:p>
        </p:txBody>
      </p:sp>
      <p:sp>
        <p:nvSpPr>
          <p:cNvPr id="5" name="Slide Number Placeholder 4">
            <a:extLst>
              <a:ext uri="{FF2B5EF4-FFF2-40B4-BE49-F238E27FC236}">
                <a16:creationId xmlns:a16="http://schemas.microsoft.com/office/drawing/2014/main" id="{16024062-7B0A-4A55-BEB6-A7B2433E0C70}"/>
              </a:ext>
            </a:extLst>
          </p:cNvPr>
          <p:cNvSpPr>
            <a:spLocks noGrp="1"/>
          </p:cNvSpPr>
          <p:nvPr>
            <p:ph type="sldNum" sz="quarter" idx="12"/>
          </p:nvPr>
        </p:nvSpPr>
        <p:spPr/>
        <p:txBody>
          <a:bodyPr/>
          <a:lstStyle/>
          <a:p>
            <a:fld id="{D5CA4161-6EC3-4748-B7F3-82EA64CE3DD4}" type="slidenum">
              <a:rPr lang="en-US" smtClean="0"/>
              <a:pPr/>
              <a:t>10</a:t>
            </a:fld>
            <a:endParaRPr lang="en-US" dirty="0"/>
          </a:p>
        </p:txBody>
      </p:sp>
    </p:spTree>
    <p:extLst>
      <p:ext uri="{BB962C8B-B14F-4D97-AF65-F5344CB8AC3E}">
        <p14:creationId xmlns:p14="http://schemas.microsoft.com/office/powerpoint/2010/main" val="52578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F65F-85FF-C526-47B2-B000408A7AA6}"/>
              </a:ext>
            </a:extLst>
          </p:cNvPr>
          <p:cNvSpPr>
            <a:spLocks noGrp="1"/>
          </p:cNvSpPr>
          <p:nvPr>
            <p:ph type="title"/>
          </p:nvPr>
        </p:nvSpPr>
        <p:spPr/>
        <p:txBody>
          <a:bodyPr/>
          <a:lstStyle/>
          <a:p>
            <a:r>
              <a:rPr lang="en-US" dirty="0"/>
              <a:t>Child Find</a:t>
            </a:r>
          </a:p>
        </p:txBody>
      </p:sp>
      <p:sp>
        <p:nvSpPr>
          <p:cNvPr id="3" name="Text Placeholder 2">
            <a:extLst>
              <a:ext uri="{FF2B5EF4-FFF2-40B4-BE49-F238E27FC236}">
                <a16:creationId xmlns:a16="http://schemas.microsoft.com/office/drawing/2014/main" id="{D5B1F8EF-C2FB-4529-EB3A-8E17364E1026}"/>
              </a:ext>
            </a:extLst>
          </p:cNvPr>
          <p:cNvSpPr>
            <a:spLocks noGrp="1"/>
          </p:cNvSpPr>
          <p:nvPr>
            <p:ph type="body" idx="1"/>
          </p:nvPr>
        </p:nvSpPr>
        <p:spPr/>
        <p:txBody>
          <a:bodyPr vert="horz" lIns="91440" tIns="45720" rIns="91440" bIns="45720" rtlCol="0" anchor="t">
            <a:normAutofit fontScale="85000" lnSpcReduction="10000"/>
          </a:bodyPr>
          <a:lstStyle/>
          <a:p>
            <a:r>
              <a:rPr lang="en-US" dirty="0"/>
              <a:t>Child Find obligation contains three components </a:t>
            </a:r>
            <a:r>
              <a:rPr lang="en-US" dirty="0">
                <a:ea typeface="+mn-lt"/>
                <a:cs typeface="+mn-lt"/>
              </a:rPr>
              <a:t>locating, identifying and evaluating</a:t>
            </a:r>
            <a:r>
              <a:rPr lang="en-US" dirty="0"/>
              <a:t> that lead to the determination of whether a student has a disability and requires special education. </a:t>
            </a:r>
          </a:p>
          <a:p>
            <a:r>
              <a:rPr lang="en-US" dirty="0">
                <a:cs typeface="Arial"/>
              </a:rPr>
              <a:t>Oklahoma Special Education Policies and Procedures: Chapter 2: Child Find – and</a:t>
            </a:r>
          </a:p>
          <a:p>
            <a:r>
              <a:rPr lang="da-DK" dirty="0"/>
              <a:t>IDEA Code of Federal Regulations:  34 C.F.R. § 300.111 </a:t>
            </a: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C79FD7C1-9CB8-A6FD-7480-6CC862CD5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A4161-6EC3-4748-B7F3-82EA64CE3DD4}" type="slidenum">
              <a:rPr kumimoji="0" lang="en-US" sz="12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878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987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Limited to Age or Grade</a:t>
            </a:r>
          </a:p>
        </p:txBody>
      </p:sp>
      <p:sp>
        <p:nvSpPr>
          <p:cNvPr id="3" name="Content Placeholder 2"/>
          <p:cNvSpPr>
            <a:spLocks noGrp="1"/>
          </p:cNvSpPr>
          <p:nvPr>
            <p:ph idx="1"/>
          </p:nvPr>
        </p:nvSpPr>
        <p:spPr/>
        <p:txBody>
          <a:bodyPr>
            <a:normAutofit/>
          </a:bodyPr>
          <a:lstStyle/>
          <a:p>
            <a:r>
              <a:rPr lang="en-US" dirty="0"/>
              <a:t>Students are identified through Child Find activities. </a:t>
            </a:r>
          </a:p>
          <a:p>
            <a:pPr lvl="1"/>
            <a:r>
              <a:rPr lang="en-US" b="1" dirty="0" err="1">
                <a:solidFill>
                  <a:srgbClr val="004E9A"/>
                </a:solidFill>
              </a:rPr>
              <a:t>SoonerStart</a:t>
            </a:r>
            <a:r>
              <a:rPr lang="en-US" dirty="0"/>
              <a:t>: Infants and Toddlers from </a:t>
            </a:r>
            <a:r>
              <a:rPr lang="en-US" b="1" dirty="0">
                <a:solidFill>
                  <a:srgbClr val="004E9A"/>
                </a:solidFill>
              </a:rPr>
              <a:t>Birth through age 2</a:t>
            </a:r>
            <a:r>
              <a:rPr lang="en-US" dirty="0"/>
              <a:t>, who are in need of early intervention and related services.</a:t>
            </a:r>
          </a:p>
          <a:p>
            <a:pPr lvl="1"/>
            <a:r>
              <a:rPr lang="en-US" b="1" dirty="0">
                <a:solidFill>
                  <a:srgbClr val="004E9A"/>
                </a:solidFill>
              </a:rPr>
              <a:t>Public Schools</a:t>
            </a:r>
            <a:r>
              <a:rPr lang="en-US" dirty="0"/>
              <a:t>: Children from </a:t>
            </a:r>
            <a:r>
              <a:rPr lang="en-US" b="1" dirty="0">
                <a:solidFill>
                  <a:srgbClr val="004E9A"/>
                </a:solidFill>
              </a:rPr>
              <a:t>age 3 through 21</a:t>
            </a:r>
            <a:r>
              <a:rPr lang="en-US" dirty="0"/>
              <a:t>, who are in need of special education and related services.</a:t>
            </a:r>
          </a:p>
          <a:p>
            <a:pPr lvl="1"/>
            <a:r>
              <a:rPr lang="en-US" b="1" dirty="0">
                <a:solidFill>
                  <a:srgbClr val="004E9A"/>
                </a:solidFill>
              </a:rPr>
              <a:t>Charter Schools </a:t>
            </a:r>
            <a:r>
              <a:rPr lang="en-US" dirty="0"/>
              <a:t>may limit admission to students within a given age group or grade level; and therefore, may only provide special education and related services to the </a:t>
            </a:r>
            <a:r>
              <a:rPr lang="en-US" b="1" dirty="0">
                <a:solidFill>
                  <a:srgbClr val="004E9A"/>
                </a:solidFill>
              </a:rPr>
              <a:t>same age group or grade level for students with disabilities as they do for students without disabilities.</a:t>
            </a:r>
          </a:p>
          <a:p>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12</a:t>
            </a:fld>
            <a:endParaRPr lang="en-US" dirty="0"/>
          </a:p>
        </p:txBody>
      </p:sp>
    </p:spTree>
    <p:extLst>
      <p:ext uri="{BB962C8B-B14F-4D97-AF65-F5344CB8AC3E}">
        <p14:creationId xmlns:p14="http://schemas.microsoft.com/office/powerpoint/2010/main" val="373938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EF37-6519-4250-A19C-5E37BED190FD}"/>
              </a:ext>
            </a:extLst>
          </p:cNvPr>
          <p:cNvSpPr>
            <a:spLocks noGrp="1"/>
          </p:cNvSpPr>
          <p:nvPr>
            <p:ph type="title"/>
          </p:nvPr>
        </p:nvSpPr>
        <p:spPr/>
        <p:txBody>
          <a:bodyPr/>
          <a:lstStyle/>
          <a:p>
            <a:r>
              <a:rPr lang="en-US" dirty="0"/>
              <a:t>Free Evaluation in Need of Special Education and Related Services</a:t>
            </a:r>
          </a:p>
        </p:txBody>
      </p:sp>
      <p:sp>
        <p:nvSpPr>
          <p:cNvPr id="3" name="Content Placeholder 2">
            <a:extLst>
              <a:ext uri="{FF2B5EF4-FFF2-40B4-BE49-F238E27FC236}">
                <a16:creationId xmlns:a16="http://schemas.microsoft.com/office/drawing/2014/main" id="{ACB8A350-45ED-43D3-8A17-CC08BD76FB03}"/>
              </a:ext>
            </a:extLst>
          </p:cNvPr>
          <p:cNvSpPr>
            <a:spLocks noGrp="1"/>
          </p:cNvSpPr>
          <p:nvPr>
            <p:ph idx="1"/>
          </p:nvPr>
        </p:nvSpPr>
        <p:spPr/>
        <p:txBody>
          <a:bodyPr>
            <a:normAutofit lnSpcReduction="10000"/>
          </a:bodyPr>
          <a:lstStyle/>
          <a:p>
            <a:r>
              <a:rPr lang="en-US" dirty="0"/>
              <a:t>At Least 2 Different Ongoing </a:t>
            </a:r>
            <a:r>
              <a:rPr lang="en-US" b="1" dirty="0">
                <a:solidFill>
                  <a:srgbClr val="D15420"/>
                </a:solidFill>
              </a:rPr>
              <a:t>Public Awareness Activities </a:t>
            </a:r>
            <a:r>
              <a:rPr lang="en-US" dirty="0"/>
              <a:t>(e.g., posters, brochures, flyers, newspaper, website, etc.) to inform the general public of Child Find (e.g., information regarding the specific disabilities listed in IDEA; who does the public notify if they think their child is in need of an initial evaluation and concerned that their child may have one of these disabilities; what age/grades does this included, etc. ).</a:t>
            </a:r>
          </a:p>
          <a:p>
            <a:r>
              <a:rPr lang="en-US" b="1" dirty="0">
                <a:solidFill>
                  <a:srgbClr val="D15420"/>
                </a:solidFill>
              </a:rPr>
              <a:t>Maintain Child Find documentation </a:t>
            </a:r>
            <a:r>
              <a:rPr lang="en-US" dirty="0"/>
              <a:t>of these public awareness activities by dating them and keeping </a:t>
            </a:r>
            <a:r>
              <a:rPr lang="en-US" b="1" dirty="0">
                <a:solidFill>
                  <a:srgbClr val="D15420"/>
                </a:solidFill>
              </a:rPr>
              <a:t>5 years</a:t>
            </a:r>
            <a:r>
              <a:rPr lang="en-US" dirty="0"/>
              <a:t>.</a:t>
            </a:r>
          </a:p>
        </p:txBody>
      </p:sp>
      <p:sp>
        <p:nvSpPr>
          <p:cNvPr id="5" name="Slide Number Placeholder 4">
            <a:extLst>
              <a:ext uri="{FF2B5EF4-FFF2-40B4-BE49-F238E27FC236}">
                <a16:creationId xmlns:a16="http://schemas.microsoft.com/office/drawing/2014/main" id="{A3DADC09-1302-40B4-B6BC-BCDA4E430DFD}"/>
              </a:ext>
            </a:extLst>
          </p:cNvPr>
          <p:cNvSpPr>
            <a:spLocks noGrp="1"/>
          </p:cNvSpPr>
          <p:nvPr>
            <p:ph type="sldNum" sz="quarter" idx="12"/>
          </p:nvPr>
        </p:nvSpPr>
        <p:spPr/>
        <p:txBody>
          <a:bodyPr/>
          <a:lstStyle/>
          <a:p>
            <a:fld id="{D5CA4161-6EC3-4748-B7F3-82EA64CE3DD4}" type="slidenum">
              <a:rPr lang="en-US" smtClean="0"/>
              <a:pPr/>
              <a:t>13</a:t>
            </a:fld>
            <a:endParaRPr lang="en-US" dirty="0"/>
          </a:p>
        </p:txBody>
      </p:sp>
    </p:spTree>
    <p:extLst>
      <p:ext uri="{BB962C8B-B14F-4D97-AF65-F5344CB8AC3E}">
        <p14:creationId xmlns:p14="http://schemas.microsoft.com/office/powerpoint/2010/main" val="5400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required? Chapter 2 Child Find</a:t>
            </a:r>
          </a:p>
        </p:txBody>
      </p:sp>
      <p:sp>
        <p:nvSpPr>
          <p:cNvPr id="3" name="Content Placeholder 2"/>
          <p:cNvSpPr>
            <a:spLocks noGrp="1"/>
          </p:cNvSpPr>
          <p:nvPr>
            <p:ph idx="1"/>
          </p:nvPr>
        </p:nvSpPr>
        <p:spPr/>
        <p:txBody>
          <a:bodyPr>
            <a:normAutofit lnSpcReduction="10000"/>
          </a:bodyPr>
          <a:lstStyle/>
          <a:p>
            <a:r>
              <a:rPr lang="en-US" dirty="0"/>
              <a:t>Written Child Find Procedures.</a:t>
            </a:r>
          </a:p>
          <a:p>
            <a:r>
              <a:rPr lang="en-US" dirty="0"/>
              <a:t>Professional Development documentation all school personnel have been trained on an annual basis (e.g., sign-in sheets, agendas, PPTs, handouts, etc.)</a:t>
            </a:r>
          </a:p>
          <a:p>
            <a:r>
              <a:rPr lang="en-US" dirty="0"/>
              <a:t>Universal Screening to determine which students are at-risk</a:t>
            </a:r>
          </a:p>
          <a:p>
            <a:r>
              <a:rPr lang="en-US" dirty="0"/>
              <a:t>Coordinated Early Intervening Services (e.g., targeted supports using evidence-based interventions with progress monitoring).</a:t>
            </a:r>
          </a:p>
          <a:p>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14</a:t>
            </a:fld>
            <a:endParaRPr lang="en-US" dirty="0"/>
          </a:p>
        </p:txBody>
      </p:sp>
    </p:spTree>
    <p:extLst>
      <p:ext uri="{BB962C8B-B14F-4D97-AF65-F5344CB8AC3E}">
        <p14:creationId xmlns:p14="http://schemas.microsoft.com/office/powerpoint/2010/main" val="193113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134A-6604-4855-A04C-3CE30404C5FC}"/>
              </a:ext>
            </a:extLst>
          </p:cNvPr>
          <p:cNvSpPr>
            <a:spLocks noGrp="1"/>
          </p:cNvSpPr>
          <p:nvPr>
            <p:ph type="title"/>
          </p:nvPr>
        </p:nvSpPr>
        <p:spPr/>
        <p:txBody>
          <a:bodyPr/>
          <a:lstStyle/>
          <a:p>
            <a:r>
              <a:rPr lang="en-US" dirty="0"/>
              <a:t>Who may request an initial evaluation?</a:t>
            </a:r>
          </a:p>
        </p:txBody>
      </p:sp>
      <p:sp>
        <p:nvSpPr>
          <p:cNvPr id="3" name="Content Placeholder 2">
            <a:extLst>
              <a:ext uri="{FF2B5EF4-FFF2-40B4-BE49-F238E27FC236}">
                <a16:creationId xmlns:a16="http://schemas.microsoft.com/office/drawing/2014/main" id="{993EFB4E-C792-4A65-8F00-3E334847E6CB}"/>
              </a:ext>
            </a:extLst>
          </p:cNvPr>
          <p:cNvSpPr>
            <a:spLocks noGrp="1"/>
          </p:cNvSpPr>
          <p:nvPr>
            <p:ph idx="1"/>
          </p:nvPr>
        </p:nvSpPr>
        <p:spPr/>
        <p:txBody>
          <a:bodyPr>
            <a:normAutofit lnSpcReduction="10000"/>
          </a:bodyPr>
          <a:lstStyle/>
          <a:p>
            <a:r>
              <a:rPr lang="en-US" dirty="0"/>
              <a:t>A </a:t>
            </a:r>
            <a:r>
              <a:rPr lang="en-US" b="1" dirty="0">
                <a:solidFill>
                  <a:srgbClr val="187BC0"/>
                </a:solidFill>
              </a:rPr>
              <a:t>parent may request an initial evaluation at any time </a:t>
            </a:r>
            <a:r>
              <a:rPr lang="en-US" dirty="0"/>
              <a:t>to determine if their child is a child with a disability, regardless of whether the child has participated in an MTSS framework. </a:t>
            </a:r>
          </a:p>
          <a:p>
            <a:pPr marL="0" indent="0">
              <a:buNone/>
            </a:pPr>
            <a:r>
              <a:rPr lang="en-US" dirty="0"/>
              <a:t>34 C.F.R. § 300.301(b)</a:t>
            </a:r>
          </a:p>
          <a:p>
            <a:pPr marL="0" indent="0">
              <a:buNone/>
            </a:pPr>
            <a:r>
              <a:rPr lang="en-US" dirty="0"/>
              <a:t>Outside evaluation provided by parent must be considered (34 C.F.R. § 300.502(c))</a:t>
            </a:r>
          </a:p>
          <a:p>
            <a:r>
              <a:rPr lang="en-US" dirty="0"/>
              <a:t>A teacher</a:t>
            </a:r>
          </a:p>
          <a:p>
            <a:r>
              <a:rPr lang="en-US" dirty="0"/>
              <a:t>An administrator or other individual involved with the student.</a:t>
            </a:r>
          </a:p>
          <a:p>
            <a:endParaRPr lang="en-US" dirty="0"/>
          </a:p>
        </p:txBody>
      </p:sp>
      <p:sp>
        <p:nvSpPr>
          <p:cNvPr id="5" name="Slide Number Placeholder 4">
            <a:extLst>
              <a:ext uri="{FF2B5EF4-FFF2-40B4-BE49-F238E27FC236}">
                <a16:creationId xmlns:a16="http://schemas.microsoft.com/office/drawing/2014/main" id="{D02B7E3B-27BF-488A-A3B2-B5B4AB71C3EE}"/>
              </a:ext>
            </a:extLst>
          </p:cNvPr>
          <p:cNvSpPr>
            <a:spLocks noGrp="1"/>
          </p:cNvSpPr>
          <p:nvPr>
            <p:ph type="sldNum" sz="quarter" idx="12"/>
          </p:nvPr>
        </p:nvSpPr>
        <p:spPr/>
        <p:txBody>
          <a:bodyPr/>
          <a:lstStyle/>
          <a:p>
            <a:fld id="{D5CA4161-6EC3-4748-B7F3-82EA64CE3DD4}" type="slidenum">
              <a:rPr lang="en-US" smtClean="0"/>
              <a:pPr/>
              <a:t>15</a:t>
            </a:fld>
            <a:endParaRPr lang="en-US" dirty="0"/>
          </a:p>
        </p:txBody>
      </p:sp>
    </p:spTree>
    <p:extLst>
      <p:ext uri="{BB962C8B-B14F-4D97-AF65-F5344CB8AC3E}">
        <p14:creationId xmlns:p14="http://schemas.microsoft.com/office/powerpoint/2010/main" val="200000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a child is eligible </a:t>
            </a:r>
            <a:br>
              <a:rPr lang="en-US" dirty="0"/>
            </a:br>
            <a:r>
              <a:rPr lang="en-US" dirty="0"/>
              <a:t>for special education services?</a:t>
            </a:r>
          </a:p>
        </p:txBody>
      </p:sp>
      <p:sp>
        <p:nvSpPr>
          <p:cNvPr id="3" name="Content Placeholder 2"/>
          <p:cNvSpPr>
            <a:spLocks noGrp="1"/>
          </p:cNvSpPr>
          <p:nvPr>
            <p:ph idx="1"/>
          </p:nvPr>
        </p:nvSpPr>
        <p:spPr/>
        <p:txBody>
          <a:bodyPr>
            <a:normAutofit/>
          </a:bodyPr>
          <a:lstStyle/>
          <a:p>
            <a:r>
              <a:rPr lang="en-US" dirty="0"/>
              <a:t>An Individualized Education Program (IEP) is written by the IEP team, which required members consist of Special Education Teacher, Regular Education Teacher, Parent, and Administrator. </a:t>
            </a:r>
          </a:p>
          <a:p>
            <a:r>
              <a:rPr lang="en-US" dirty="0"/>
              <a:t>An IEP is a written statement of the educational program designed to meet a child’s unique needs.</a:t>
            </a:r>
          </a:p>
          <a:p>
            <a:r>
              <a:rPr lang="en-US" dirty="0"/>
              <a:t>OK EdPlan, Oklahoma’s web-based IEP system must be utilized.</a:t>
            </a:r>
          </a:p>
          <a:p>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16</a:t>
            </a:fld>
            <a:endParaRPr lang="en-US" dirty="0"/>
          </a:p>
        </p:txBody>
      </p:sp>
    </p:spTree>
    <p:extLst>
      <p:ext uri="{BB962C8B-B14F-4D97-AF65-F5344CB8AC3E}">
        <p14:creationId xmlns:p14="http://schemas.microsoft.com/office/powerpoint/2010/main" val="193241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placement in the least </a:t>
            </a:r>
            <a:br>
              <a:rPr lang="en-US" dirty="0"/>
            </a:br>
            <a:r>
              <a:rPr lang="en-US" dirty="0"/>
              <a:t>restrictive environment (LRE)?</a:t>
            </a:r>
          </a:p>
        </p:txBody>
      </p:sp>
      <p:sp>
        <p:nvSpPr>
          <p:cNvPr id="3" name="Content Placeholder 2"/>
          <p:cNvSpPr>
            <a:spLocks noGrp="1"/>
          </p:cNvSpPr>
          <p:nvPr>
            <p:ph idx="1"/>
          </p:nvPr>
        </p:nvSpPr>
        <p:spPr/>
        <p:txBody>
          <a:bodyPr>
            <a:normAutofit fontScale="92500"/>
          </a:bodyPr>
          <a:lstStyle/>
          <a:p>
            <a:r>
              <a:rPr lang="en-US" dirty="0"/>
              <a:t>To the maximum extent appropriate, all students with disabilities, 3 through 21 years of age, are to be educated with age-appropriate peers who are nondisabled.</a:t>
            </a:r>
          </a:p>
          <a:p>
            <a:pPr marL="0" indent="0">
              <a:buNone/>
            </a:pPr>
            <a:r>
              <a:rPr lang="da-DK" dirty="0"/>
              <a:t>34 C.F.R. § 300.114</a:t>
            </a:r>
            <a:endParaRPr lang="en-US" dirty="0"/>
          </a:p>
          <a:p>
            <a:r>
              <a:rPr lang="en-US" dirty="0"/>
              <a:t>There is a continuum of placement options that must be considered by an IEP team when making a placement decision.</a:t>
            </a:r>
          </a:p>
          <a:p>
            <a:r>
              <a:rPr lang="en-US" dirty="0"/>
              <a:t>A child on an IEP may have accommodations and modifications in the LRE.</a:t>
            </a:r>
          </a:p>
          <a:p>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253841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F65F-85FF-C526-47B2-B000408A7AA6}"/>
              </a:ext>
            </a:extLst>
          </p:cNvPr>
          <p:cNvSpPr>
            <a:spLocks noGrp="1"/>
          </p:cNvSpPr>
          <p:nvPr>
            <p:ph type="title"/>
          </p:nvPr>
        </p:nvSpPr>
        <p:spPr/>
        <p:txBody>
          <a:bodyPr/>
          <a:lstStyle/>
          <a:p>
            <a:r>
              <a:rPr lang="en-US" dirty="0"/>
              <a:t>Oklahoma Special Education Policies and Procedures</a:t>
            </a:r>
          </a:p>
        </p:txBody>
      </p:sp>
      <p:sp>
        <p:nvSpPr>
          <p:cNvPr id="5" name="Slide Number Placeholder 4">
            <a:extLst>
              <a:ext uri="{FF2B5EF4-FFF2-40B4-BE49-F238E27FC236}">
                <a16:creationId xmlns:a16="http://schemas.microsoft.com/office/drawing/2014/main" id="{C79FD7C1-9CB8-A6FD-7480-6CC862CD5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A4161-6EC3-4748-B7F3-82EA64CE3DD4}" type="slidenum">
              <a:rPr kumimoji="0" lang="en-US" sz="12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7878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237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3454-3FB4-4538-A516-A659263838BC}"/>
              </a:ext>
            </a:extLst>
          </p:cNvPr>
          <p:cNvSpPr>
            <a:spLocks noGrp="1"/>
          </p:cNvSpPr>
          <p:nvPr>
            <p:ph type="title"/>
          </p:nvPr>
        </p:nvSpPr>
        <p:spPr/>
        <p:txBody>
          <a:bodyPr/>
          <a:lstStyle/>
          <a:p>
            <a:r>
              <a:rPr lang="en-US" dirty="0"/>
              <a:t>Special Education Policies</a:t>
            </a:r>
          </a:p>
        </p:txBody>
      </p:sp>
      <p:sp>
        <p:nvSpPr>
          <p:cNvPr id="3" name="Content Placeholder 2">
            <a:extLst>
              <a:ext uri="{FF2B5EF4-FFF2-40B4-BE49-F238E27FC236}">
                <a16:creationId xmlns:a16="http://schemas.microsoft.com/office/drawing/2014/main" id="{7B24D663-4283-480F-B357-55DCCB0366BA}"/>
              </a:ext>
            </a:extLst>
          </p:cNvPr>
          <p:cNvSpPr>
            <a:spLocks noGrp="1"/>
          </p:cNvSpPr>
          <p:nvPr>
            <p:ph idx="1"/>
          </p:nvPr>
        </p:nvSpPr>
        <p:spPr/>
        <p:txBody>
          <a:bodyPr vert="horz" lIns="91440" tIns="45720" rIns="91440" bIns="45720" rtlCol="0" anchor="t">
            <a:normAutofit/>
          </a:bodyPr>
          <a:lstStyle/>
          <a:p>
            <a:pPr>
              <a:lnSpc>
                <a:spcPct val="107000"/>
              </a:lnSpc>
              <a:spcBef>
                <a:spcPts val="0"/>
              </a:spcBef>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The Oklahoma Special Education Policies includes </a:t>
            </a:r>
            <a:r>
              <a:rPr lang="en-US" b="1" dirty="0">
                <a:solidFill>
                  <a:srgbClr val="E35D0B"/>
                </a:solidFill>
                <a:effectLst/>
                <a:latin typeface="Arial" panose="020B0604020202020204" pitchFamily="34" charset="0"/>
                <a:ea typeface="Calibri" panose="020F0502020204030204" pitchFamily="34" charset="0"/>
                <a:cs typeface="Arial" panose="020B0604020202020204" pitchFamily="34" charset="0"/>
              </a:rPr>
              <a:t>nine (9)</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State requirements which exceed the federal regulations of the Individuals with Disabilities Education Improvement Act of 2004 (IDEA) to ensure equity, accountability, and excellence for children with disabilities.</a:t>
            </a:r>
          </a:p>
          <a:p>
            <a:pPr>
              <a:lnSpc>
                <a:spcPct val="107000"/>
              </a:lnSpc>
              <a:spcBef>
                <a:spcPts val="0"/>
              </a:spcBef>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endParaRPr lang="en-US" dirty="0">
              <a:solidFill>
                <a:srgbClr val="187BC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A3176B56-F438-4638-BE8F-EE3ABDD3C7C4}"/>
              </a:ext>
            </a:extLst>
          </p:cNvPr>
          <p:cNvSpPr>
            <a:spLocks noGrp="1"/>
          </p:cNvSpPr>
          <p:nvPr>
            <p:ph type="sldNum" sz="quarter" idx="12"/>
          </p:nvPr>
        </p:nvSpPr>
        <p:spPr/>
        <p:txBody>
          <a:bodyPr/>
          <a:lstStyle/>
          <a:p>
            <a:fld id="{D5CA4161-6EC3-4748-B7F3-82EA64CE3DD4}" type="slidenum">
              <a:rPr lang="en-US" smtClean="0"/>
              <a:pPr/>
              <a:t>19</a:t>
            </a:fld>
            <a:endParaRPr lang="en-US" dirty="0"/>
          </a:p>
        </p:txBody>
      </p:sp>
    </p:spTree>
    <p:extLst>
      <p:ext uri="{BB962C8B-B14F-4D97-AF65-F5344CB8AC3E}">
        <p14:creationId xmlns:p14="http://schemas.microsoft.com/office/powerpoint/2010/main" val="336184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Individuals with Disabilities Education Act (IDEA)</a:t>
            </a:r>
          </a:p>
        </p:txBody>
      </p:sp>
      <p:sp>
        <p:nvSpPr>
          <p:cNvPr id="3" name="Content Placeholder 2"/>
          <p:cNvSpPr>
            <a:spLocks noGrp="1"/>
          </p:cNvSpPr>
          <p:nvPr>
            <p:ph idx="1"/>
          </p:nvPr>
        </p:nvSpPr>
        <p:spPr>
          <a:xfrm>
            <a:off x="772373" y="2011980"/>
            <a:ext cx="11030938" cy="4351338"/>
          </a:xfrm>
        </p:spPr>
        <p:txBody>
          <a:bodyPr>
            <a:normAutofit lnSpcReduction="10000"/>
          </a:bodyPr>
          <a:lstStyle/>
          <a:p>
            <a:r>
              <a:rPr lang="en-US" dirty="0"/>
              <a:t>The IDEA, Part B, is the federal special education law protecting the rights of students ages 3 through 21 with disabilities. Part C of IDEA covers birth through age 2 and in Oklahoma that is </a:t>
            </a:r>
            <a:r>
              <a:rPr lang="en-US" dirty="0" err="1"/>
              <a:t>SoonerStart</a:t>
            </a:r>
            <a:r>
              <a:rPr lang="en-US" dirty="0"/>
              <a:t>.</a:t>
            </a:r>
          </a:p>
          <a:p>
            <a:pPr marL="0" indent="0">
              <a:buNone/>
            </a:pPr>
            <a:endParaRPr lang="en-US" dirty="0"/>
          </a:p>
          <a:p>
            <a:r>
              <a:rPr lang="en-US" dirty="0"/>
              <a:t>The IDEA was originally enacted by Congress in 1975 to ensure that students with disabilities have the equal opportunity to receive a free appropriate public education (FAPE). </a:t>
            </a:r>
          </a:p>
          <a:p>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276231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16BA-7DA0-47D2-ACFA-0AF9CDFFFC98}"/>
              </a:ext>
            </a:extLst>
          </p:cNvPr>
          <p:cNvSpPr>
            <a:spLocks noGrp="1"/>
          </p:cNvSpPr>
          <p:nvPr>
            <p:ph type="title"/>
          </p:nvPr>
        </p:nvSpPr>
        <p:spPr/>
        <p:txBody>
          <a:bodyPr/>
          <a:lstStyle/>
          <a:p>
            <a:r>
              <a:rPr lang="en-US" dirty="0"/>
              <a:t>Referral Timeline to Parent Consent</a:t>
            </a:r>
          </a:p>
        </p:txBody>
      </p:sp>
      <p:sp>
        <p:nvSpPr>
          <p:cNvPr id="3" name="Content Placeholder 2">
            <a:extLst>
              <a:ext uri="{FF2B5EF4-FFF2-40B4-BE49-F238E27FC236}">
                <a16:creationId xmlns:a16="http://schemas.microsoft.com/office/drawing/2014/main" id="{9D4B2A38-7729-480C-BE7A-A6929BF927D1}"/>
              </a:ext>
            </a:extLst>
          </p:cNvPr>
          <p:cNvSpPr>
            <a:spLocks noGrp="1"/>
          </p:cNvSpPr>
          <p:nvPr>
            <p:ph idx="1"/>
          </p:nvPr>
        </p:nvSpPr>
        <p:spPr/>
        <p:txBody>
          <a:bodyPr>
            <a:normAutofit lnSpcReduction="10000"/>
          </a:bodyPr>
          <a:lstStyle/>
          <a:p>
            <a:pPr marL="0" indent="0">
              <a:buClr>
                <a:srgbClr val="902680"/>
              </a:buClr>
              <a:buNone/>
            </a:pPr>
            <a:r>
              <a:rPr lang="en-US" dirty="0">
                <a:effectLst/>
                <a:latin typeface="Arial"/>
                <a:ea typeface="Calibri" panose="020F0502020204030204" pitchFamily="34" charset="0"/>
                <a:cs typeface="Times New Roman"/>
              </a:rPr>
              <a:t>1. Ten (10) school day timeline between the review of existing data and parent consent for initial evaluations.</a:t>
            </a:r>
            <a:r>
              <a:rPr lang="en-US" dirty="0">
                <a:latin typeface="Arial"/>
                <a:ea typeface="Calibri" panose="020F0502020204030204" pitchFamily="34" charset="0"/>
                <a:cs typeface="Times New Roman"/>
              </a:rPr>
              <a:t> </a:t>
            </a:r>
            <a:endParaRPr lang="en-US" dirty="0"/>
          </a:p>
          <a:p>
            <a:pPr marL="0" indent="0">
              <a:buClr>
                <a:srgbClr val="902680"/>
              </a:buClr>
              <a:buNone/>
            </a:pPr>
            <a:r>
              <a:rPr lang="en-US" dirty="0">
                <a:solidFill>
                  <a:srgbClr val="F47524"/>
                </a:solidFill>
                <a:effectLst/>
                <a:latin typeface="Arial"/>
                <a:ea typeface="Calibri" panose="020F0502020204030204" pitchFamily="34" charset="0"/>
                <a:cs typeface="Times New Roman"/>
              </a:rPr>
              <a:t>(34 CFR § § 300.300(a)(1)(</a:t>
            </a:r>
            <a:r>
              <a:rPr lang="en-US" dirty="0" err="1">
                <a:solidFill>
                  <a:srgbClr val="F47524"/>
                </a:solidFill>
                <a:effectLst/>
                <a:latin typeface="Arial"/>
                <a:ea typeface="Calibri" panose="020F0502020204030204" pitchFamily="34" charset="0"/>
                <a:cs typeface="Times New Roman"/>
              </a:rPr>
              <a:t>i</a:t>
            </a:r>
            <a:r>
              <a:rPr lang="en-US" dirty="0">
                <a:solidFill>
                  <a:srgbClr val="F47524"/>
                </a:solidFill>
                <a:effectLst/>
                <a:latin typeface="Arial"/>
                <a:ea typeface="Calibri" panose="020F0502020204030204" pitchFamily="34" charset="0"/>
                <a:cs typeface="Times New Roman"/>
              </a:rPr>
              <a:t>), and 300.305)</a:t>
            </a:r>
            <a:r>
              <a:rPr lang="en-US" dirty="0">
                <a:solidFill>
                  <a:srgbClr val="F47524"/>
                </a:solidFill>
                <a:latin typeface="Arial"/>
                <a:ea typeface="Calibri" panose="020F0502020204030204" pitchFamily="34" charset="0"/>
                <a:cs typeface="Times New Roman"/>
              </a:rPr>
              <a:t> </a:t>
            </a:r>
            <a:endParaRPr lang="en-US" dirty="0">
              <a:solidFill>
                <a:srgbClr val="F47524"/>
              </a:solidFill>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b="1" dirty="0">
                <a:solidFill>
                  <a:srgbClr val="E35D0B"/>
                </a:solidFill>
                <a:effectLst/>
                <a:latin typeface="Arial"/>
                <a:ea typeface="Calibri" panose="020F0502020204030204" pitchFamily="34" charset="0"/>
                <a:cs typeface="Times New Roman"/>
              </a:rPr>
              <a:t>IDEA</a:t>
            </a:r>
            <a:r>
              <a:rPr lang="en-US" dirty="0">
                <a:effectLst/>
                <a:latin typeface="Arial"/>
                <a:ea typeface="Calibri" panose="020F0502020204030204" pitchFamily="34" charset="0"/>
                <a:cs typeface="Times New Roman"/>
              </a:rPr>
              <a:t>: No timeline</a:t>
            </a:r>
            <a:r>
              <a:rPr lang="en-US" dirty="0">
                <a:latin typeface="Arial"/>
                <a:ea typeface="Calibri" panose="020F0502020204030204" pitchFamily="34" charset="0"/>
                <a:cs typeface="Times New Roman"/>
              </a:rPr>
              <a:t>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b="1" dirty="0">
                <a:solidFill>
                  <a:srgbClr val="E35D0B"/>
                </a:solidFill>
                <a:effectLst/>
                <a:latin typeface="Arial"/>
                <a:ea typeface="Calibri" panose="020F0502020204030204" pitchFamily="34" charset="0"/>
                <a:cs typeface="Times New Roman"/>
              </a:rPr>
              <a:t>Oklahoma</a:t>
            </a:r>
            <a:r>
              <a:rPr lang="en-US" dirty="0">
                <a:effectLst/>
                <a:latin typeface="Arial"/>
                <a:ea typeface="Calibri" panose="020F0502020204030204" pitchFamily="34" charset="0"/>
                <a:cs typeface="Times New Roman"/>
              </a:rPr>
              <a:t>: The date </a:t>
            </a:r>
            <a:r>
              <a:rPr lang="en-US" dirty="0">
                <a:latin typeface="Arial"/>
                <a:ea typeface="Calibri" panose="020F0502020204030204" pitchFamily="34" charset="0"/>
                <a:cs typeface="Times New Roman"/>
              </a:rPr>
              <a:t>the parent signs the </a:t>
            </a:r>
            <a:r>
              <a:rPr lang="en-US" dirty="0">
                <a:effectLst/>
                <a:latin typeface="Arial"/>
                <a:ea typeface="Calibri" panose="020F0502020204030204" pitchFamily="34" charset="0"/>
                <a:cs typeface="Times New Roman"/>
              </a:rPr>
              <a:t>Review of Existing Data (RED) form to the date</a:t>
            </a:r>
            <a:r>
              <a:rPr lang="en-US" dirty="0">
                <a:latin typeface="Arial"/>
                <a:ea typeface="Calibri" panose="020F0502020204030204" pitchFamily="34" charset="0"/>
                <a:cs typeface="Times New Roman"/>
              </a:rPr>
              <a:t> the parent signs </a:t>
            </a:r>
            <a:r>
              <a:rPr lang="en-US" dirty="0">
                <a:effectLst/>
                <a:latin typeface="Arial"/>
                <a:ea typeface="Calibri" panose="020F0502020204030204" pitchFamily="34" charset="0"/>
                <a:cs typeface="Times New Roman"/>
              </a:rPr>
              <a:t>Special Education Parent Consent form for an initial evaluation must be within 10 school days.</a:t>
            </a:r>
          </a:p>
          <a:p>
            <a:endParaRPr lang="en-US" dirty="0"/>
          </a:p>
        </p:txBody>
      </p:sp>
      <p:sp>
        <p:nvSpPr>
          <p:cNvPr id="5" name="Slide Number Placeholder 4">
            <a:extLst>
              <a:ext uri="{FF2B5EF4-FFF2-40B4-BE49-F238E27FC236}">
                <a16:creationId xmlns:a16="http://schemas.microsoft.com/office/drawing/2014/main" id="{525AC06D-9B6A-4892-B577-6671035B01A9}"/>
              </a:ext>
            </a:extLst>
          </p:cNvPr>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409991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5A16-C7B8-4C79-B05A-DC6D678FDA17}"/>
              </a:ext>
            </a:extLst>
          </p:cNvPr>
          <p:cNvSpPr>
            <a:spLocks noGrp="1"/>
          </p:cNvSpPr>
          <p:nvPr>
            <p:ph type="title"/>
          </p:nvPr>
        </p:nvSpPr>
        <p:spPr/>
        <p:txBody>
          <a:bodyPr/>
          <a:lstStyle/>
          <a:p>
            <a:r>
              <a:rPr lang="en-US" dirty="0"/>
              <a:t>Required Evaluation Components</a:t>
            </a:r>
          </a:p>
        </p:txBody>
      </p:sp>
      <p:sp>
        <p:nvSpPr>
          <p:cNvPr id="3" name="Content Placeholder 2">
            <a:extLst>
              <a:ext uri="{FF2B5EF4-FFF2-40B4-BE49-F238E27FC236}">
                <a16:creationId xmlns:a16="http://schemas.microsoft.com/office/drawing/2014/main" id="{9B5C1F1A-C71A-4B22-8B52-D35FA221F3B5}"/>
              </a:ext>
            </a:extLst>
          </p:cNvPr>
          <p:cNvSpPr>
            <a:spLocks noGrp="1"/>
          </p:cNvSpPr>
          <p:nvPr>
            <p:ph idx="1"/>
          </p:nvPr>
        </p:nvSpPr>
        <p:spPr/>
        <p:txBody>
          <a:bodyPr>
            <a:normAutofit fontScale="77500" lnSpcReduction="20000"/>
          </a:bodyPr>
          <a:lstStyle/>
          <a:p>
            <a:pPr marL="0" indent="0">
              <a:buClr>
                <a:srgbClr val="902680"/>
              </a:buClr>
              <a:buNone/>
            </a:pPr>
            <a:r>
              <a:rPr lang="en-US" sz="3200" dirty="0">
                <a:effectLst/>
                <a:latin typeface="Arial"/>
                <a:ea typeface="Calibri" panose="020F0502020204030204" pitchFamily="34" charset="0"/>
                <a:cs typeface="Times New Roman"/>
              </a:rPr>
              <a:t>2. Required evaluation components defined per category of suspected disability.</a:t>
            </a:r>
            <a:r>
              <a:rPr lang="en-US" sz="3200" dirty="0">
                <a:latin typeface="Arial"/>
                <a:ea typeface="Calibri" panose="020F0502020204030204" pitchFamily="34" charset="0"/>
                <a:cs typeface="Times New Roman"/>
              </a:rPr>
              <a:t> </a:t>
            </a:r>
            <a:endParaRPr lang="en-US" dirty="0"/>
          </a:p>
          <a:p>
            <a:pPr marL="0" indent="0">
              <a:buClr>
                <a:srgbClr val="902680"/>
              </a:buClr>
              <a:buNone/>
            </a:pPr>
            <a:r>
              <a:rPr lang="en-US" sz="3200" dirty="0">
                <a:solidFill>
                  <a:srgbClr val="F47524"/>
                </a:solidFill>
                <a:effectLst/>
                <a:latin typeface="Arial"/>
                <a:ea typeface="Calibri" panose="020F0502020204030204" pitchFamily="34" charset="0"/>
                <a:cs typeface="Times New Roman"/>
              </a:rPr>
              <a:t>(34 CFR § 300.304(b)(1)(</a:t>
            </a:r>
            <a:r>
              <a:rPr lang="en-US" sz="3200" dirty="0" err="1">
                <a:solidFill>
                  <a:srgbClr val="F47524"/>
                </a:solidFill>
                <a:effectLst/>
                <a:latin typeface="Arial"/>
                <a:ea typeface="Calibri" panose="020F0502020204030204" pitchFamily="34" charset="0"/>
                <a:cs typeface="Times New Roman"/>
              </a:rPr>
              <a:t>i</a:t>
            </a:r>
            <a:r>
              <a:rPr lang="en-US" sz="3200" dirty="0">
                <a:solidFill>
                  <a:srgbClr val="F47524"/>
                </a:solidFill>
                <a:effectLst/>
                <a:latin typeface="Arial"/>
                <a:ea typeface="Calibri" panose="020F0502020204030204" pitchFamily="34" charset="0"/>
                <a:cs typeface="Times New Roman"/>
              </a:rPr>
              <a:t>)(2)(3))</a:t>
            </a:r>
            <a:r>
              <a:rPr lang="en-US" sz="3200" dirty="0">
                <a:latin typeface="Arial"/>
                <a:ea typeface="Calibri" panose="020F0502020204030204" pitchFamily="34" charset="0"/>
                <a:cs typeface="Times New Roman"/>
              </a:rPr>
              <a:t>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sz="3200" b="1" dirty="0">
                <a:solidFill>
                  <a:srgbClr val="E35D0B"/>
                </a:solidFill>
                <a:effectLst/>
                <a:latin typeface="Arial"/>
                <a:ea typeface="Calibri" panose="020F0502020204030204" pitchFamily="34" charset="0"/>
                <a:cs typeface="Times New Roman"/>
              </a:rPr>
              <a:t>IDEA</a:t>
            </a:r>
            <a:r>
              <a:rPr lang="en-US" sz="3200" dirty="0">
                <a:effectLst/>
                <a:latin typeface="Arial"/>
                <a:ea typeface="Calibri" panose="020F0502020204030204" pitchFamily="34" charset="0"/>
                <a:cs typeface="Times New Roman"/>
              </a:rPr>
              <a:t>: </a:t>
            </a:r>
            <a:r>
              <a:rPr lang="en-US" sz="3200" i="1" dirty="0">
                <a:effectLst/>
                <a:latin typeface="Arial"/>
                <a:ea typeface="Calibri" panose="020F0502020204030204" pitchFamily="34" charset="0"/>
                <a:cs typeface="Times New Roman"/>
              </a:rPr>
              <a:t>“Use a variety of assessment tools and strategies to gather relevant functional, developmental, and academic information about the child, including information provided by the parent, </a:t>
            </a:r>
            <a:r>
              <a:rPr lang="en-US" sz="3200" i="1" u="sng" dirty="0">
                <a:solidFill>
                  <a:srgbClr val="0563C1"/>
                </a:solidFill>
                <a:effectLst/>
                <a:latin typeface="Arial"/>
                <a:ea typeface="Calibri" panose="020F0502020204030204" pitchFamily="34" charset="0"/>
                <a:cs typeface="Times New Roman"/>
                <a:hlinkClick r:id="rId2"/>
              </a:rPr>
              <a:t>(2)</a:t>
            </a:r>
            <a:r>
              <a:rPr lang="en-US" sz="3200" i="1" dirty="0">
                <a:effectLst/>
                <a:latin typeface="Arial"/>
                <a:ea typeface="Calibri" panose="020F0502020204030204" pitchFamily="34" charset="0"/>
                <a:cs typeface="Times New Roman"/>
              </a:rPr>
              <a:t> Not use any single measure or assessment as the sole criterion for determining whether a child is a child with a disability; and </a:t>
            </a:r>
            <a:r>
              <a:rPr lang="en-US" sz="3200" i="1" u="sng" dirty="0">
                <a:solidFill>
                  <a:srgbClr val="0563C1"/>
                </a:solidFill>
                <a:effectLst/>
                <a:latin typeface="Arial"/>
                <a:ea typeface="Calibri" panose="020F0502020204030204" pitchFamily="34" charset="0"/>
                <a:cs typeface="Times New Roman"/>
                <a:hlinkClick r:id="rId3"/>
              </a:rPr>
              <a:t>(3)</a:t>
            </a:r>
            <a:r>
              <a:rPr lang="en-US" sz="3200" i="1" dirty="0">
                <a:effectLst/>
                <a:latin typeface="Arial"/>
                <a:ea typeface="Calibri" panose="020F0502020204030204" pitchFamily="34" charset="0"/>
                <a:cs typeface="Times New Roman"/>
              </a:rPr>
              <a:t> Use technically sound instruments that may assess the relative contribution of cognitive and behavioral factors, in addition to physical or developmental factors.”</a:t>
            </a:r>
            <a:r>
              <a:rPr lang="en-US" sz="3200" dirty="0">
                <a:latin typeface="Arial"/>
                <a:ea typeface="Calibri" panose="020F0502020204030204" pitchFamily="34" charset="0"/>
                <a:cs typeface="Times New Roman"/>
              </a:rPr>
              <a:t>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sz="3200" b="1" dirty="0">
                <a:solidFill>
                  <a:srgbClr val="E35D0B"/>
                </a:solidFill>
                <a:effectLst/>
                <a:latin typeface="Arial"/>
                <a:ea typeface="Calibri" panose="020F0502020204030204" pitchFamily="34" charset="0"/>
                <a:cs typeface="Times New Roman"/>
              </a:rPr>
              <a:t>Oklahoma</a:t>
            </a:r>
            <a:r>
              <a:rPr lang="en-US" sz="3200" dirty="0">
                <a:effectLst/>
                <a:latin typeface="Arial"/>
                <a:ea typeface="Calibri" panose="020F0502020204030204" pitchFamily="34" charset="0"/>
                <a:cs typeface="Times New Roman"/>
              </a:rPr>
              <a:t>: Defined required components that make up a comprehensive evaluation.</a:t>
            </a:r>
          </a:p>
          <a:p>
            <a:endParaRPr lang="en-US" dirty="0"/>
          </a:p>
        </p:txBody>
      </p:sp>
      <p:sp>
        <p:nvSpPr>
          <p:cNvPr id="5" name="Slide Number Placeholder 4">
            <a:extLst>
              <a:ext uri="{FF2B5EF4-FFF2-40B4-BE49-F238E27FC236}">
                <a16:creationId xmlns:a16="http://schemas.microsoft.com/office/drawing/2014/main" id="{13A2D8F2-2C15-4B50-A2E9-49E88FFC38B1}"/>
              </a:ext>
            </a:extLst>
          </p:cNvPr>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323967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70D1-DE15-47F2-ADCF-3EAF3D1BF258}"/>
              </a:ext>
            </a:extLst>
          </p:cNvPr>
          <p:cNvSpPr>
            <a:spLocks noGrp="1"/>
          </p:cNvSpPr>
          <p:nvPr>
            <p:ph type="title"/>
          </p:nvPr>
        </p:nvSpPr>
        <p:spPr/>
        <p:txBody>
          <a:bodyPr/>
          <a:lstStyle/>
          <a:p>
            <a:r>
              <a:rPr lang="en-US" dirty="0"/>
              <a:t>45 School Day Initial Evaluation Timeline </a:t>
            </a:r>
          </a:p>
        </p:txBody>
      </p:sp>
      <p:sp>
        <p:nvSpPr>
          <p:cNvPr id="3" name="Content Placeholder 2">
            <a:extLst>
              <a:ext uri="{FF2B5EF4-FFF2-40B4-BE49-F238E27FC236}">
                <a16:creationId xmlns:a16="http://schemas.microsoft.com/office/drawing/2014/main" id="{D50CAC44-BCFF-4DB8-900B-EB0E50BA8D33}"/>
              </a:ext>
            </a:extLst>
          </p:cNvPr>
          <p:cNvSpPr>
            <a:spLocks noGrp="1"/>
          </p:cNvSpPr>
          <p:nvPr>
            <p:ph idx="1"/>
          </p:nvPr>
        </p:nvSpPr>
        <p:spPr/>
        <p:txBody>
          <a:bodyPr>
            <a:normAutofit fontScale="92500" lnSpcReduction="20000"/>
          </a:bodyPr>
          <a:lstStyle/>
          <a:p>
            <a:pPr marL="0" indent="0">
              <a:buClr>
                <a:srgbClr val="902680"/>
              </a:buClr>
              <a:buNone/>
            </a:pPr>
            <a:r>
              <a:rPr lang="en-US" dirty="0">
                <a:effectLst/>
                <a:latin typeface="Arial"/>
                <a:ea typeface="Calibri" panose="020F0502020204030204" pitchFamily="34" charset="0"/>
                <a:cs typeface="Times New Roman"/>
              </a:rPr>
              <a:t>3. From the date of parent consent for the initial evaluation to the date of the eligibility meeting must be within 45 school days.</a:t>
            </a:r>
            <a:r>
              <a:rPr lang="en-US" dirty="0">
                <a:latin typeface="Arial"/>
                <a:ea typeface="Calibri" panose="020F0502020204030204" pitchFamily="34" charset="0"/>
                <a:cs typeface="Times New Roman"/>
              </a:rPr>
              <a:t> </a:t>
            </a:r>
            <a:endParaRPr lang="en-US" dirty="0"/>
          </a:p>
          <a:p>
            <a:pPr marL="0" indent="0">
              <a:buClr>
                <a:srgbClr val="902680"/>
              </a:buClr>
              <a:buNone/>
            </a:pPr>
            <a:r>
              <a:rPr lang="en-US" dirty="0">
                <a:solidFill>
                  <a:srgbClr val="F47524"/>
                </a:solidFill>
                <a:effectLst/>
                <a:latin typeface="Arial"/>
                <a:ea typeface="Calibri" panose="020F0502020204030204" pitchFamily="34" charset="0"/>
                <a:cs typeface="Times New Roman"/>
              </a:rPr>
              <a:t>(20 USC § 1414(a)(1)(C)(</a:t>
            </a:r>
            <a:r>
              <a:rPr lang="en-US" dirty="0" err="1">
                <a:solidFill>
                  <a:srgbClr val="F47524"/>
                </a:solidFill>
                <a:effectLst/>
                <a:latin typeface="Arial"/>
                <a:ea typeface="Calibri" panose="020F0502020204030204" pitchFamily="34" charset="0"/>
                <a:cs typeface="Times New Roman"/>
              </a:rPr>
              <a:t>i</a:t>
            </a:r>
            <a:r>
              <a:rPr lang="en-US" dirty="0">
                <a:solidFill>
                  <a:srgbClr val="F47524"/>
                </a:solidFill>
                <a:effectLst/>
                <a:latin typeface="Arial"/>
                <a:ea typeface="Calibri" panose="020F0502020204030204" pitchFamily="34" charset="0"/>
                <a:cs typeface="Times New Roman"/>
              </a:rPr>
              <a:t>)) and 34 CFR § 300.301(c)(1)(</a:t>
            </a:r>
            <a:r>
              <a:rPr lang="en-US" dirty="0" err="1">
                <a:solidFill>
                  <a:srgbClr val="F47524"/>
                </a:solidFill>
                <a:effectLst/>
                <a:latin typeface="Arial"/>
                <a:ea typeface="Calibri" panose="020F0502020204030204" pitchFamily="34" charset="0"/>
                <a:cs typeface="Times New Roman"/>
              </a:rPr>
              <a:t>i</a:t>
            </a:r>
            <a:r>
              <a:rPr lang="en-US" dirty="0">
                <a:solidFill>
                  <a:srgbClr val="F47524"/>
                </a:solidFill>
                <a:effectLst/>
                <a:latin typeface="Arial"/>
                <a:ea typeface="Calibri" panose="020F0502020204030204" pitchFamily="34" charset="0"/>
                <a:cs typeface="Times New Roman"/>
              </a:rPr>
              <a:t>)(ii)):</a:t>
            </a:r>
            <a:r>
              <a:rPr lang="en-US" dirty="0">
                <a:solidFill>
                  <a:srgbClr val="F47524"/>
                </a:solidFill>
                <a:latin typeface="Arial"/>
                <a:ea typeface="Calibri" panose="020F0502020204030204" pitchFamily="34" charset="0"/>
                <a:cs typeface="Times New Roman"/>
              </a:rPr>
              <a:t> </a:t>
            </a:r>
            <a:endParaRPr lang="en-US" dirty="0">
              <a:solidFill>
                <a:srgbClr val="F47524"/>
              </a:solidFill>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b="1" dirty="0">
                <a:solidFill>
                  <a:srgbClr val="E35D0B"/>
                </a:solidFill>
                <a:effectLst/>
                <a:latin typeface="Arial"/>
                <a:ea typeface="Calibri" panose="020F0502020204030204" pitchFamily="34" charset="0"/>
                <a:cs typeface="Times New Roman"/>
              </a:rPr>
              <a:t>IDEA</a:t>
            </a:r>
            <a:r>
              <a:rPr lang="en-US" dirty="0">
                <a:effectLst/>
                <a:latin typeface="Arial"/>
                <a:ea typeface="Calibri" panose="020F0502020204030204" pitchFamily="34" charset="0"/>
                <a:cs typeface="Times New Roman"/>
              </a:rPr>
              <a:t>: </a:t>
            </a:r>
            <a:r>
              <a:rPr lang="en-US" i="1" dirty="0">
                <a:effectLst/>
                <a:latin typeface="Arial"/>
                <a:ea typeface="Calibri" panose="020F0502020204030204" pitchFamily="34" charset="0"/>
                <a:cs typeface="Times New Roman"/>
              </a:rPr>
              <a:t>“to determine whether a child is a child with a disability within </a:t>
            </a:r>
            <a:r>
              <a:rPr lang="en-US" b="1" i="1" dirty="0">
                <a:effectLst/>
                <a:latin typeface="Arial"/>
                <a:ea typeface="Calibri" panose="020F0502020204030204" pitchFamily="34" charset="0"/>
                <a:cs typeface="Times New Roman"/>
              </a:rPr>
              <a:t>60 days </a:t>
            </a:r>
            <a:r>
              <a:rPr lang="en-US" i="1" dirty="0">
                <a:effectLst/>
                <a:latin typeface="Arial"/>
                <a:ea typeface="Calibri" panose="020F0502020204030204" pitchFamily="34" charset="0"/>
                <a:cs typeface="Times New Roman"/>
              </a:rPr>
              <a:t>of receiving parental consent for the evaluation” or “If the State establishes a timeframe within which the evaluation must be conducted”;</a:t>
            </a:r>
            <a:r>
              <a:rPr lang="en-US" dirty="0">
                <a:latin typeface="Arial"/>
                <a:ea typeface="Calibri" panose="020F0502020204030204" pitchFamily="34" charset="0"/>
                <a:cs typeface="Times New Roman"/>
              </a:rPr>
              <a:t>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b="1" dirty="0">
                <a:solidFill>
                  <a:srgbClr val="E35D0B"/>
                </a:solidFill>
                <a:effectLst/>
                <a:latin typeface="Arial"/>
                <a:ea typeface="Calibri" panose="020F0502020204030204" pitchFamily="34" charset="0"/>
                <a:cs typeface="Times New Roman"/>
              </a:rPr>
              <a:t>Oklahoma</a:t>
            </a:r>
            <a:r>
              <a:rPr lang="en-US" dirty="0">
                <a:effectLst/>
                <a:latin typeface="Arial"/>
                <a:ea typeface="Calibri" panose="020F0502020204030204" pitchFamily="34" charset="0"/>
                <a:cs typeface="Times New Roman"/>
              </a:rPr>
              <a:t>: The initial eligibility determination must be completed within 45 school days of receiving parental consent for the initial evaluation.</a:t>
            </a:r>
          </a:p>
          <a:p>
            <a:endParaRPr lang="en-US" dirty="0"/>
          </a:p>
        </p:txBody>
      </p:sp>
      <p:sp>
        <p:nvSpPr>
          <p:cNvPr id="5" name="Slide Number Placeholder 4">
            <a:extLst>
              <a:ext uri="{FF2B5EF4-FFF2-40B4-BE49-F238E27FC236}">
                <a16:creationId xmlns:a16="http://schemas.microsoft.com/office/drawing/2014/main" id="{976D2E03-9996-4675-90CE-DF1B6B9B7D02}"/>
              </a:ext>
            </a:extLst>
          </p:cNvPr>
          <p:cNvSpPr>
            <a:spLocks noGrp="1"/>
          </p:cNvSpPr>
          <p:nvPr>
            <p:ph type="sldNum" sz="quarter" idx="12"/>
          </p:nvPr>
        </p:nvSpPr>
        <p:spPr/>
        <p:txBody>
          <a:bodyPr/>
          <a:lstStyle/>
          <a:p>
            <a:fld id="{D5CA4161-6EC3-4748-B7F3-82EA64CE3DD4}" type="slidenum">
              <a:rPr lang="en-US" smtClean="0"/>
              <a:pPr/>
              <a:t>22</a:t>
            </a:fld>
            <a:endParaRPr lang="en-US" dirty="0"/>
          </a:p>
        </p:txBody>
      </p:sp>
    </p:spTree>
    <p:extLst>
      <p:ext uri="{BB962C8B-B14F-4D97-AF65-F5344CB8AC3E}">
        <p14:creationId xmlns:p14="http://schemas.microsoft.com/office/powerpoint/2010/main" val="337633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E0D3-1859-4F76-9C4F-DCFE0537308A}"/>
              </a:ext>
            </a:extLst>
          </p:cNvPr>
          <p:cNvSpPr>
            <a:spLocks noGrp="1"/>
          </p:cNvSpPr>
          <p:nvPr>
            <p:ph type="title"/>
          </p:nvPr>
        </p:nvSpPr>
        <p:spPr/>
        <p:txBody>
          <a:bodyPr/>
          <a:lstStyle/>
          <a:p>
            <a:r>
              <a:rPr lang="en-US" dirty="0"/>
              <a:t>Eligibility Team Members</a:t>
            </a:r>
          </a:p>
        </p:txBody>
      </p:sp>
      <p:sp>
        <p:nvSpPr>
          <p:cNvPr id="3" name="Content Placeholder 2">
            <a:extLst>
              <a:ext uri="{FF2B5EF4-FFF2-40B4-BE49-F238E27FC236}">
                <a16:creationId xmlns:a16="http://schemas.microsoft.com/office/drawing/2014/main" id="{A749E58C-22B4-4227-A3F0-6D70EF4BF44D}"/>
              </a:ext>
            </a:extLst>
          </p:cNvPr>
          <p:cNvSpPr>
            <a:spLocks noGrp="1"/>
          </p:cNvSpPr>
          <p:nvPr>
            <p:ph idx="1"/>
          </p:nvPr>
        </p:nvSpPr>
        <p:spPr/>
        <p:txBody>
          <a:bodyPr>
            <a:normAutofit fontScale="77500" lnSpcReduction="20000"/>
          </a:bodyPr>
          <a:lstStyle/>
          <a:p>
            <a:pPr marL="0" indent="0">
              <a:buClr>
                <a:srgbClr val="902680"/>
              </a:buClr>
              <a:buNone/>
            </a:pPr>
            <a:r>
              <a:rPr lang="en-US" sz="3200" dirty="0">
                <a:effectLst/>
                <a:latin typeface="Arial"/>
                <a:ea typeface="Calibri" panose="020F0502020204030204" pitchFamily="34" charset="0"/>
                <a:cs typeface="Times New Roman"/>
              </a:rPr>
              <a:t>4. </a:t>
            </a:r>
            <a:r>
              <a:rPr lang="en-US" sz="3200" dirty="0">
                <a:latin typeface="Arial"/>
                <a:ea typeface="Calibri" panose="020F0502020204030204" pitchFamily="34" charset="0"/>
                <a:cs typeface="Times New Roman"/>
              </a:rPr>
              <a:t>Defined</a:t>
            </a:r>
            <a:r>
              <a:rPr lang="en-US" sz="3200" dirty="0">
                <a:effectLst/>
                <a:latin typeface="Arial"/>
                <a:ea typeface="Calibri" panose="020F0502020204030204" pitchFamily="34" charset="0"/>
                <a:cs typeface="Times New Roman"/>
              </a:rPr>
              <a:t> qualified professionals required to attend the eligibility team members</a:t>
            </a:r>
            <a:r>
              <a:rPr lang="en-US" sz="3200" dirty="0">
                <a:latin typeface="Arial"/>
                <a:ea typeface="Calibri" panose="020F0502020204030204" pitchFamily="34" charset="0"/>
                <a:cs typeface="Times New Roman"/>
              </a:rPr>
              <a:t> </a:t>
            </a:r>
            <a:endParaRPr lang="en-US" dirty="0"/>
          </a:p>
          <a:p>
            <a:pPr marL="0" indent="0">
              <a:buClr>
                <a:srgbClr val="902680"/>
              </a:buClr>
              <a:buNone/>
            </a:pPr>
            <a:r>
              <a:rPr lang="en-US" sz="3200" dirty="0">
                <a:solidFill>
                  <a:srgbClr val="F47524"/>
                </a:solidFill>
                <a:effectLst/>
                <a:latin typeface="Arial"/>
                <a:ea typeface="Calibri" panose="020F0502020204030204" pitchFamily="34" charset="0"/>
                <a:cs typeface="Times New Roman"/>
              </a:rPr>
              <a:t>(34 CFR § 300.306 and § 300.308)</a:t>
            </a:r>
            <a:r>
              <a:rPr lang="en-US" sz="3200" dirty="0">
                <a:solidFill>
                  <a:srgbClr val="F47524"/>
                </a:solidFill>
                <a:latin typeface="Arial"/>
                <a:ea typeface="Calibri" panose="020F0502020204030204" pitchFamily="34" charset="0"/>
                <a:cs typeface="Times New Roman"/>
              </a:rPr>
              <a:t> </a:t>
            </a:r>
            <a:endParaRPr lang="en-US" sz="3200" dirty="0">
              <a:solidFill>
                <a:srgbClr val="F47524"/>
              </a:solidFill>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sz="3200" b="1" dirty="0">
                <a:solidFill>
                  <a:srgbClr val="E35D0B"/>
                </a:solidFill>
                <a:effectLst/>
                <a:latin typeface="Arial"/>
                <a:ea typeface="Calibri" panose="020F0502020204030204" pitchFamily="34" charset="0"/>
                <a:cs typeface="Times New Roman"/>
              </a:rPr>
              <a:t>IDEA</a:t>
            </a:r>
            <a:r>
              <a:rPr lang="en-US" sz="3200" dirty="0">
                <a:effectLst/>
                <a:latin typeface="Arial"/>
                <a:ea typeface="Calibri" panose="020F0502020204030204" pitchFamily="34" charset="0"/>
                <a:cs typeface="Times New Roman"/>
              </a:rPr>
              <a:t>: A group of qualified professionals and the parent. For Specific Learning Disability determination requires the child’s regular teacher.</a:t>
            </a:r>
            <a:r>
              <a:rPr lang="en-US" sz="3200" dirty="0">
                <a:latin typeface="Arial"/>
                <a:ea typeface="Calibri" panose="020F0502020204030204" pitchFamily="34" charset="0"/>
                <a:cs typeface="Times New Roman"/>
              </a:rPr>
              <a:t>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sz="3200" b="1" dirty="0">
                <a:solidFill>
                  <a:srgbClr val="E35D0B"/>
                </a:solidFill>
                <a:effectLst/>
                <a:latin typeface="Arial"/>
                <a:ea typeface="Calibri" panose="020F0502020204030204" pitchFamily="34" charset="0"/>
                <a:cs typeface="Times New Roman"/>
              </a:rPr>
              <a:t>Oklahoma</a:t>
            </a:r>
            <a:r>
              <a:rPr lang="en-US" sz="3200" dirty="0">
                <a:effectLst/>
                <a:latin typeface="Arial"/>
                <a:ea typeface="Calibri" panose="020F0502020204030204" pitchFamily="34" charset="0"/>
                <a:cs typeface="Times New Roman"/>
              </a:rPr>
              <a:t>: For all disability categories require the following team members to attend the eligibility determination meeting: Parent, Administrator, Special Education Teacher, General Education Teacher (at least one) and Qualified Professional(s) who have the credentials to administer and interpret evaluation tools (e.g., school psychologists, school psychometrists, speech language pathologists, remedial reading teacher, occupational therapist, physical therapists, etc.).</a:t>
            </a:r>
          </a:p>
          <a:p>
            <a:endParaRPr lang="en-US" dirty="0"/>
          </a:p>
        </p:txBody>
      </p:sp>
      <p:sp>
        <p:nvSpPr>
          <p:cNvPr id="5" name="Slide Number Placeholder 4">
            <a:extLst>
              <a:ext uri="{FF2B5EF4-FFF2-40B4-BE49-F238E27FC236}">
                <a16:creationId xmlns:a16="http://schemas.microsoft.com/office/drawing/2014/main" id="{158C0256-230A-4BDB-80C3-6A5076DDF56A}"/>
              </a:ext>
            </a:extLst>
          </p:cNvPr>
          <p:cNvSpPr>
            <a:spLocks noGrp="1"/>
          </p:cNvSpPr>
          <p:nvPr>
            <p:ph type="sldNum" sz="quarter" idx="12"/>
          </p:nvPr>
        </p:nvSpPr>
        <p:spPr/>
        <p:txBody>
          <a:bodyPr/>
          <a:lstStyle/>
          <a:p>
            <a:fld id="{D5CA4161-6EC3-4748-B7F3-82EA64CE3DD4}" type="slidenum">
              <a:rPr lang="en-US" smtClean="0"/>
              <a:pPr/>
              <a:t>23</a:t>
            </a:fld>
            <a:endParaRPr lang="en-US" dirty="0"/>
          </a:p>
        </p:txBody>
      </p:sp>
    </p:spTree>
    <p:extLst>
      <p:ext uri="{BB962C8B-B14F-4D97-AF65-F5344CB8AC3E}">
        <p14:creationId xmlns:p14="http://schemas.microsoft.com/office/powerpoint/2010/main" val="92497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FF7-B563-4E2E-B6FC-1B2EC1D0860B}"/>
              </a:ext>
            </a:extLst>
          </p:cNvPr>
          <p:cNvSpPr>
            <a:spLocks noGrp="1"/>
          </p:cNvSpPr>
          <p:nvPr>
            <p:ph type="title"/>
          </p:nvPr>
        </p:nvSpPr>
        <p:spPr/>
        <p:txBody>
          <a:bodyPr/>
          <a:lstStyle/>
          <a:p>
            <a:r>
              <a:rPr lang="en-US" dirty="0"/>
              <a:t>Move-In or Transfer </a:t>
            </a:r>
          </a:p>
        </p:txBody>
      </p:sp>
      <p:sp>
        <p:nvSpPr>
          <p:cNvPr id="3" name="Content Placeholder 2">
            <a:extLst>
              <a:ext uri="{FF2B5EF4-FFF2-40B4-BE49-F238E27FC236}">
                <a16:creationId xmlns:a16="http://schemas.microsoft.com/office/drawing/2014/main" id="{1A887551-3AE0-4257-9E1E-A34D22131F47}"/>
              </a:ext>
            </a:extLst>
          </p:cNvPr>
          <p:cNvSpPr>
            <a:spLocks noGrp="1"/>
          </p:cNvSpPr>
          <p:nvPr>
            <p:ph idx="1"/>
          </p:nvPr>
        </p:nvSpPr>
        <p:spPr/>
        <p:txBody>
          <a:bodyPr>
            <a:normAutofit fontScale="92500" lnSpcReduction="20000"/>
          </a:bodyPr>
          <a:lstStyle/>
          <a:p>
            <a:pPr marL="0" indent="0">
              <a:buClr>
                <a:srgbClr val="902680"/>
              </a:buClr>
              <a:buNone/>
            </a:pPr>
            <a:r>
              <a:rPr lang="en-US" dirty="0">
                <a:effectLst/>
                <a:latin typeface="Arial"/>
                <a:ea typeface="Calibri" panose="020F0502020204030204" pitchFamily="34" charset="0"/>
                <a:cs typeface="Arial"/>
              </a:rPr>
              <a:t>5. An IEP for new move-in or transfer students must be in place within 10 school days of the student’s first day of attendance.</a:t>
            </a:r>
            <a:r>
              <a:rPr lang="en-US" dirty="0">
                <a:latin typeface="Arial"/>
                <a:ea typeface="Calibri" panose="020F0502020204030204" pitchFamily="34" charset="0"/>
                <a:cs typeface="Arial"/>
              </a:rPr>
              <a:t> </a:t>
            </a:r>
            <a:endParaRPr lang="en-US" dirty="0"/>
          </a:p>
          <a:p>
            <a:pPr marL="0" indent="0">
              <a:buClr>
                <a:srgbClr val="902680"/>
              </a:buClr>
              <a:buNone/>
            </a:pPr>
            <a:r>
              <a:rPr lang="en-US" dirty="0">
                <a:solidFill>
                  <a:srgbClr val="F47524"/>
                </a:solidFill>
                <a:effectLst/>
                <a:latin typeface="Arial"/>
                <a:ea typeface="Calibri" panose="020F0502020204030204" pitchFamily="34" charset="0"/>
                <a:cs typeface="Arial"/>
              </a:rPr>
              <a:t>(20 USC § 1414(d)(2)(C)(</a:t>
            </a:r>
            <a:r>
              <a:rPr lang="en-US" dirty="0" err="1">
                <a:solidFill>
                  <a:srgbClr val="F47524"/>
                </a:solidFill>
                <a:effectLst/>
                <a:latin typeface="Arial"/>
                <a:ea typeface="Calibri" panose="020F0502020204030204" pitchFamily="34" charset="0"/>
                <a:cs typeface="Arial"/>
              </a:rPr>
              <a:t>i</a:t>
            </a:r>
            <a:r>
              <a:rPr lang="en-US" dirty="0">
                <a:solidFill>
                  <a:srgbClr val="F47524"/>
                </a:solidFill>
                <a:effectLst/>
                <a:latin typeface="Arial"/>
                <a:ea typeface="Calibri" panose="020F0502020204030204" pitchFamily="34" charset="0"/>
                <a:cs typeface="Arial"/>
              </a:rPr>
              <a:t>)(I) and 34 CFR § 300.323)</a:t>
            </a:r>
            <a:r>
              <a:rPr lang="en-US" dirty="0">
                <a:latin typeface="Arial"/>
                <a:ea typeface="Calibri" panose="020F0502020204030204" pitchFamily="34" charset="0"/>
                <a:cs typeface="Arial"/>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a:buClr>
                <a:srgbClr val="902680"/>
              </a:buClr>
            </a:pPr>
            <a:r>
              <a:rPr lang="en-US" b="1" dirty="0">
                <a:solidFill>
                  <a:srgbClr val="E35D0B"/>
                </a:solidFill>
                <a:effectLst/>
                <a:latin typeface="Arial"/>
                <a:ea typeface="Calibri" panose="020F0502020204030204" pitchFamily="34" charset="0"/>
                <a:cs typeface="Arial"/>
              </a:rPr>
              <a:t>IDEA</a:t>
            </a:r>
            <a:r>
              <a:rPr lang="en-US" dirty="0">
                <a:effectLst/>
                <a:latin typeface="Arial"/>
                <a:ea typeface="Calibri" panose="020F0502020204030204" pitchFamily="34" charset="0"/>
                <a:cs typeface="Arial"/>
              </a:rPr>
              <a:t>: No timeline</a:t>
            </a:r>
            <a:r>
              <a:rPr lang="en-US" dirty="0">
                <a:latin typeface="Arial"/>
                <a:ea typeface="Calibri" panose="020F0502020204030204" pitchFamily="34" charset="0"/>
                <a:cs typeface="Arial"/>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a:buClr>
                <a:srgbClr val="902680"/>
              </a:buClr>
            </a:pPr>
            <a:r>
              <a:rPr lang="en-US" b="1" dirty="0">
                <a:solidFill>
                  <a:srgbClr val="E35D0B"/>
                </a:solidFill>
                <a:effectLst/>
                <a:latin typeface="Arial"/>
                <a:ea typeface="Calibri" panose="020F0502020204030204" pitchFamily="34" charset="0"/>
                <a:cs typeface="Arial"/>
              </a:rPr>
              <a:t>Oklahoma</a:t>
            </a:r>
            <a:r>
              <a:rPr lang="en-US" dirty="0">
                <a:effectLst/>
                <a:latin typeface="Arial"/>
                <a:ea typeface="Calibri" panose="020F0502020204030204" pitchFamily="34" charset="0"/>
                <a:cs typeface="Arial"/>
              </a:rPr>
              <a:t>: The LEA must provide comparable services described in the previously held IEP, in consultation with the parent until the district either formally accepts the IEP from the previous district as written or develops and implements a new subsequent IEP within ten (10) school days from the date of the student’s first day of attendance.</a:t>
            </a:r>
          </a:p>
          <a:p>
            <a:endParaRPr lang="en-US" dirty="0"/>
          </a:p>
        </p:txBody>
      </p:sp>
      <p:sp>
        <p:nvSpPr>
          <p:cNvPr id="5" name="Slide Number Placeholder 4">
            <a:extLst>
              <a:ext uri="{FF2B5EF4-FFF2-40B4-BE49-F238E27FC236}">
                <a16:creationId xmlns:a16="http://schemas.microsoft.com/office/drawing/2014/main" id="{B16213AE-DFCE-4D65-B3FF-5531F8EDC379}"/>
              </a:ext>
            </a:extLst>
          </p:cNvPr>
          <p:cNvSpPr>
            <a:spLocks noGrp="1"/>
          </p:cNvSpPr>
          <p:nvPr>
            <p:ph type="sldNum" sz="quarter" idx="12"/>
          </p:nvPr>
        </p:nvSpPr>
        <p:spPr/>
        <p:txBody>
          <a:bodyPr/>
          <a:lstStyle/>
          <a:p>
            <a:fld id="{D5CA4161-6EC3-4748-B7F3-82EA64CE3DD4}" type="slidenum">
              <a:rPr lang="en-US" smtClean="0"/>
              <a:pPr/>
              <a:t>24</a:t>
            </a:fld>
            <a:endParaRPr lang="en-US" dirty="0"/>
          </a:p>
        </p:txBody>
      </p:sp>
    </p:spTree>
    <p:extLst>
      <p:ext uri="{BB962C8B-B14F-4D97-AF65-F5344CB8AC3E}">
        <p14:creationId xmlns:p14="http://schemas.microsoft.com/office/powerpoint/2010/main" val="176425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96F9-E364-416D-86A4-B2444EAA1059}"/>
              </a:ext>
            </a:extLst>
          </p:cNvPr>
          <p:cNvSpPr>
            <a:spLocks noGrp="1"/>
          </p:cNvSpPr>
          <p:nvPr>
            <p:ph type="title"/>
          </p:nvPr>
        </p:nvSpPr>
        <p:spPr/>
        <p:txBody>
          <a:bodyPr/>
          <a:lstStyle/>
          <a:p>
            <a:r>
              <a:rPr lang="en-US" dirty="0"/>
              <a:t>Service Types Defined</a:t>
            </a:r>
          </a:p>
        </p:txBody>
      </p:sp>
      <p:sp>
        <p:nvSpPr>
          <p:cNvPr id="3" name="Content Placeholder 2">
            <a:extLst>
              <a:ext uri="{FF2B5EF4-FFF2-40B4-BE49-F238E27FC236}">
                <a16:creationId xmlns:a16="http://schemas.microsoft.com/office/drawing/2014/main" id="{A6E58BFE-93F2-4761-88D1-79E177F67047}"/>
              </a:ext>
            </a:extLst>
          </p:cNvPr>
          <p:cNvSpPr>
            <a:spLocks noGrp="1"/>
          </p:cNvSpPr>
          <p:nvPr>
            <p:ph idx="1"/>
          </p:nvPr>
        </p:nvSpPr>
        <p:spPr/>
        <p:txBody>
          <a:bodyPr>
            <a:normAutofit fontScale="92500" lnSpcReduction="10000"/>
          </a:bodyPr>
          <a:lstStyle/>
          <a:p>
            <a:pPr marL="0" indent="0">
              <a:buClr>
                <a:srgbClr val="902680"/>
              </a:buClr>
              <a:buNone/>
            </a:pPr>
            <a:r>
              <a:rPr lang="en-US" dirty="0">
                <a:effectLst/>
                <a:latin typeface="Arial"/>
                <a:ea typeface="Calibri" panose="020F0502020204030204" pitchFamily="34" charset="0"/>
                <a:cs typeface="Times New Roman"/>
              </a:rPr>
              <a:t>6. Special Education and Related Services are provided in a variety of service types and are defined.</a:t>
            </a:r>
            <a:r>
              <a:rPr lang="en-US" dirty="0">
                <a:latin typeface="Arial"/>
                <a:ea typeface="Calibri" panose="020F0502020204030204" pitchFamily="34" charset="0"/>
                <a:cs typeface="Times New Roman"/>
              </a:rPr>
              <a:t> </a:t>
            </a:r>
            <a:endParaRPr lang="en-US" dirty="0"/>
          </a:p>
          <a:p>
            <a:pPr marL="0" indent="0">
              <a:buClr>
                <a:srgbClr val="902680"/>
              </a:buClr>
              <a:buNone/>
            </a:pPr>
            <a:r>
              <a:rPr lang="en-US" dirty="0">
                <a:solidFill>
                  <a:srgbClr val="F47524"/>
                </a:solidFill>
                <a:effectLst/>
                <a:latin typeface="Arial"/>
                <a:ea typeface="Calibri" panose="020F0502020204030204" pitchFamily="34" charset="0"/>
                <a:cs typeface="Times New Roman"/>
              </a:rPr>
              <a:t>(34 CFR § 300.39(b)(3))</a:t>
            </a:r>
            <a:r>
              <a:rPr lang="en-US" dirty="0">
                <a:solidFill>
                  <a:srgbClr val="F47524"/>
                </a:solidFill>
                <a:latin typeface="Arial"/>
                <a:ea typeface="Calibri" panose="020F0502020204030204" pitchFamily="34" charset="0"/>
                <a:cs typeface="Times New Roman"/>
              </a:rPr>
              <a:t> </a:t>
            </a:r>
            <a:endParaRPr lang="en-US" dirty="0">
              <a:solidFill>
                <a:srgbClr val="F47524"/>
              </a:solidFill>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b="1" dirty="0">
                <a:solidFill>
                  <a:srgbClr val="E35D0B"/>
                </a:solidFill>
                <a:effectLst/>
                <a:latin typeface="Arial"/>
                <a:ea typeface="Calibri" panose="020F0502020204030204" pitchFamily="34" charset="0"/>
                <a:cs typeface="Times New Roman"/>
              </a:rPr>
              <a:t>IDEA</a:t>
            </a:r>
            <a:r>
              <a:rPr lang="en-US" dirty="0">
                <a:effectLst/>
                <a:latin typeface="Arial"/>
                <a:ea typeface="Calibri" panose="020F0502020204030204" pitchFamily="34" charset="0"/>
                <a:cs typeface="Times New Roman"/>
              </a:rPr>
              <a:t>: “Specially designed instruction means adapting, as appropriate to the needs of an eligible child, the content, methodology or delivery of instruction to address the unique needs.”</a:t>
            </a:r>
            <a:r>
              <a:rPr lang="en-US" dirty="0">
                <a:latin typeface="Arial"/>
                <a:ea typeface="Calibri" panose="020F0502020204030204" pitchFamily="34" charset="0"/>
                <a:cs typeface="Times New Roman"/>
              </a:rPr>
              <a:t>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b="1" dirty="0">
                <a:solidFill>
                  <a:srgbClr val="E35D0B"/>
                </a:solidFill>
                <a:effectLst/>
                <a:latin typeface="Arial"/>
                <a:ea typeface="Calibri" panose="020F0502020204030204" pitchFamily="34" charset="0"/>
                <a:cs typeface="Times New Roman"/>
              </a:rPr>
              <a:t>Oklahoma</a:t>
            </a:r>
            <a:r>
              <a:rPr lang="en-US" dirty="0">
                <a:effectLst/>
                <a:latin typeface="Arial"/>
                <a:ea typeface="Calibri" panose="020F0502020204030204" pitchFamily="34" charset="0"/>
                <a:cs typeface="Times New Roman"/>
              </a:rPr>
              <a:t>: Defined the variety of services: consultation, monitoring, collaboration, co-teaching, and direct instruction.</a:t>
            </a:r>
          </a:p>
          <a:p>
            <a:endParaRPr lang="en-US" dirty="0"/>
          </a:p>
        </p:txBody>
      </p:sp>
      <p:sp>
        <p:nvSpPr>
          <p:cNvPr id="5" name="Slide Number Placeholder 4">
            <a:extLst>
              <a:ext uri="{FF2B5EF4-FFF2-40B4-BE49-F238E27FC236}">
                <a16:creationId xmlns:a16="http://schemas.microsoft.com/office/drawing/2014/main" id="{A0DE7262-2AF2-4111-8C57-8C4A81B321B3}"/>
              </a:ext>
            </a:extLst>
          </p:cNvPr>
          <p:cNvSpPr>
            <a:spLocks noGrp="1"/>
          </p:cNvSpPr>
          <p:nvPr>
            <p:ph type="sldNum" sz="quarter" idx="12"/>
          </p:nvPr>
        </p:nvSpPr>
        <p:spPr/>
        <p:txBody>
          <a:bodyPr/>
          <a:lstStyle/>
          <a:p>
            <a:fld id="{D5CA4161-6EC3-4748-B7F3-82EA64CE3DD4}" type="slidenum">
              <a:rPr lang="en-US" smtClean="0"/>
              <a:pPr/>
              <a:t>25</a:t>
            </a:fld>
            <a:endParaRPr lang="en-US" dirty="0"/>
          </a:p>
        </p:txBody>
      </p:sp>
    </p:spTree>
    <p:extLst>
      <p:ext uri="{BB962C8B-B14F-4D97-AF65-F5344CB8AC3E}">
        <p14:creationId xmlns:p14="http://schemas.microsoft.com/office/powerpoint/2010/main" val="406981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9087-6CA3-4DFC-9CD4-F6F5A5567375}"/>
              </a:ext>
            </a:extLst>
          </p:cNvPr>
          <p:cNvSpPr>
            <a:spLocks noGrp="1"/>
          </p:cNvSpPr>
          <p:nvPr>
            <p:ph type="title"/>
          </p:nvPr>
        </p:nvSpPr>
        <p:spPr/>
        <p:txBody>
          <a:bodyPr/>
          <a:lstStyle/>
          <a:p>
            <a:r>
              <a:rPr lang="en-US" dirty="0"/>
              <a:t>Secondary Transition Services </a:t>
            </a:r>
          </a:p>
        </p:txBody>
      </p:sp>
      <p:sp>
        <p:nvSpPr>
          <p:cNvPr id="3" name="Content Placeholder 2">
            <a:extLst>
              <a:ext uri="{FF2B5EF4-FFF2-40B4-BE49-F238E27FC236}">
                <a16:creationId xmlns:a16="http://schemas.microsoft.com/office/drawing/2014/main" id="{83935471-0F1A-4CD1-B25E-F1087FA06E61}"/>
              </a:ext>
            </a:extLst>
          </p:cNvPr>
          <p:cNvSpPr>
            <a:spLocks noGrp="1"/>
          </p:cNvSpPr>
          <p:nvPr>
            <p:ph idx="1"/>
          </p:nvPr>
        </p:nvSpPr>
        <p:spPr/>
        <p:txBody>
          <a:bodyPr>
            <a:normAutofit fontScale="85000" lnSpcReduction="20000"/>
          </a:bodyPr>
          <a:lstStyle/>
          <a:p>
            <a:pPr marL="0" indent="0">
              <a:buClr>
                <a:srgbClr val="902680"/>
              </a:buClr>
              <a:buNone/>
            </a:pPr>
            <a:r>
              <a:rPr lang="en-US" sz="3200" dirty="0">
                <a:effectLst/>
                <a:latin typeface="Arial"/>
                <a:ea typeface="Calibri" panose="020F0502020204030204" pitchFamily="34" charset="0"/>
                <a:cs typeface="Times New Roman"/>
              </a:rPr>
              <a:t>7. Exceeding the IDEA requirement for Secondary Transition from age 16 to being in effect on or before age 15.</a:t>
            </a:r>
            <a:r>
              <a:rPr lang="en-US" sz="3200" dirty="0">
                <a:latin typeface="Arial"/>
                <a:ea typeface="Calibri" panose="020F0502020204030204" pitchFamily="34" charset="0"/>
                <a:cs typeface="Times New Roman"/>
              </a:rPr>
              <a:t> </a:t>
            </a:r>
            <a:endParaRPr lang="en-US" dirty="0"/>
          </a:p>
          <a:p>
            <a:pPr marL="0" indent="0">
              <a:buClr>
                <a:srgbClr val="902680"/>
              </a:buClr>
              <a:buNone/>
            </a:pPr>
            <a:r>
              <a:rPr lang="en-US" sz="3200" dirty="0">
                <a:solidFill>
                  <a:srgbClr val="F47524"/>
                </a:solidFill>
                <a:effectLst/>
                <a:latin typeface="Arial"/>
                <a:ea typeface="Calibri" panose="020F0502020204030204" pitchFamily="34" charset="0"/>
                <a:cs typeface="Times New Roman"/>
              </a:rPr>
              <a:t>(34 CFR § 300.320(b))</a:t>
            </a:r>
            <a:r>
              <a:rPr lang="en-US" sz="3200" dirty="0">
                <a:solidFill>
                  <a:srgbClr val="F47524"/>
                </a:solidFill>
                <a:latin typeface="Arial"/>
                <a:ea typeface="Calibri" panose="020F0502020204030204" pitchFamily="34" charset="0"/>
                <a:cs typeface="Times New Roman"/>
              </a:rPr>
              <a:t> </a:t>
            </a:r>
            <a:endParaRPr lang="en-US" sz="3200" dirty="0">
              <a:solidFill>
                <a:srgbClr val="F47524"/>
              </a:solidFill>
              <a:effectLst/>
              <a:latin typeface="Arial" panose="020B0604020202020204" pitchFamily="34" charset="0"/>
              <a:ea typeface="Calibri" panose="020F0502020204030204" pitchFamily="34" charset="0"/>
              <a:cs typeface="Times New Roman" panose="02020603050405020304" pitchFamily="18" charset="0"/>
            </a:endParaRPr>
          </a:p>
          <a:p>
            <a:pPr>
              <a:buClr>
                <a:srgbClr val="902680"/>
              </a:buClr>
            </a:pPr>
            <a:r>
              <a:rPr lang="en-US" sz="3200" b="1" dirty="0">
                <a:solidFill>
                  <a:srgbClr val="E35D0B"/>
                </a:solidFill>
                <a:effectLst/>
                <a:latin typeface="Arial"/>
                <a:ea typeface="Calibri" panose="020F0502020204030204" pitchFamily="34" charset="0"/>
                <a:cs typeface="Times New Roman"/>
              </a:rPr>
              <a:t>IDEA: </a:t>
            </a:r>
            <a:r>
              <a:rPr lang="en-US" sz="3200" b="1" i="1" dirty="0">
                <a:solidFill>
                  <a:srgbClr val="E35D0B"/>
                </a:solidFill>
                <a:effectLst/>
                <a:latin typeface="Arial"/>
                <a:ea typeface="Calibri" panose="020F0502020204030204" pitchFamily="34" charset="0"/>
                <a:cs typeface="Times New Roman"/>
              </a:rPr>
              <a:t>“Transition services.</a:t>
            </a:r>
            <a:r>
              <a:rPr lang="en-US" sz="3200" i="1" dirty="0">
                <a:effectLst/>
                <a:latin typeface="Arial"/>
                <a:ea typeface="Calibri" panose="020F0502020204030204" pitchFamily="34" charset="0"/>
                <a:cs typeface="Times New Roman"/>
              </a:rPr>
              <a:t> Beginning not later than the first IEP to be in effect when the child turns 16, or younger if determined appropriate by the IEP Team and updated annually.”</a:t>
            </a:r>
          </a:p>
          <a:p>
            <a:pPr>
              <a:buClr>
                <a:srgbClr val="902680"/>
              </a:buClr>
            </a:pPr>
            <a:r>
              <a:rPr lang="en-US" sz="3200" b="1" dirty="0">
                <a:solidFill>
                  <a:srgbClr val="E35D0B"/>
                </a:solidFill>
                <a:effectLst/>
                <a:latin typeface="Arial"/>
                <a:ea typeface="Calibri" panose="020F0502020204030204" pitchFamily="34" charset="0"/>
                <a:cs typeface="Times New Roman"/>
              </a:rPr>
              <a:t>Oklahoma:</a:t>
            </a:r>
            <a:r>
              <a:rPr lang="en-US" sz="3200" dirty="0">
                <a:solidFill>
                  <a:srgbClr val="E35D0B"/>
                </a:solidFill>
                <a:effectLst/>
                <a:latin typeface="Arial"/>
                <a:ea typeface="Calibri" panose="020F0502020204030204" pitchFamily="34" charset="0"/>
                <a:cs typeface="Times New Roman"/>
              </a:rPr>
              <a:t> </a:t>
            </a:r>
            <a:r>
              <a:rPr lang="en-US" sz="3200" b="1" dirty="0">
                <a:solidFill>
                  <a:srgbClr val="E35D0B"/>
                </a:solidFill>
                <a:effectLst/>
                <a:latin typeface="Arial"/>
                <a:ea typeface="Calibri" panose="020F0502020204030204" pitchFamily="34" charset="0"/>
                <a:cs typeface="Times New Roman"/>
              </a:rPr>
              <a:t>Transition services. </a:t>
            </a:r>
            <a:r>
              <a:rPr lang="en-US" sz="3200" dirty="0">
                <a:effectLst/>
                <a:latin typeface="Arial"/>
                <a:ea typeface="Calibri" panose="020F0502020204030204" pitchFamily="34" charset="0"/>
                <a:cs typeface="Times New Roman"/>
              </a:rPr>
              <a:t>The IEP must include secondary transition services that are in effect before the beginning of the student’s ninth grade year, or on or before the student’s 15</a:t>
            </a:r>
            <a:r>
              <a:rPr lang="en-US" sz="3200" baseline="30000" dirty="0">
                <a:effectLst/>
                <a:latin typeface="Arial"/>
                <a:ea typeface="Calibri" panose="020F0502020204030204" pitchFamily="34" charset="0"/>
                <a:cs typeface="Times New Roman"/>
              </a:rPr>
              <a:t>th</a:t>
            </a:r>
            <a:r>
              <a:rPr lang="en-US" sz="3200" dirty="0">
                <a:effectLst/>
                <a:latin typeface="Arial"/>
                <a:ea typeface="Calibri" panose="020F0502020204030204" pitchFamily="34" charset="0"/>
                <a:cs typeface="Times New Roman"/>
              </a:rPr>
              <a:t> birthday, whichever comes first, or younger, if determined appropriate by the IEP team and updated annually.</a:t>
            </a:r>
          </a:p>
          <a:p>
            <a:endParaRPr lang="en-US" dirty="0"/>
          </a:p>
        </p:txBody>
      </p:sp>
      <p:sp>
        <p:nvSpPr>
          <p:cNvPr id="5" name="Slide Number Placeholder 4">
            <a:extLst>
              <a:ext uri="{FF2B5EF4-FFF2-40B4-BE49-F238E27FC236}">
                <a16:creationId xmlns:a16="http://schemas.microsoft.com/office/drawing/2014/main" id="{9355A6C4-4A78-4A48-920D-A774081ABD17}"/>
              </a:ext>
            </a:extLst>
          </p:cNvPr>
          <p:cNvSpPr>
            <a:spLocks noGrp="1"/>
          </p:cNvSpPr>
          <p:nvPr>
            <p:ph type="sldNum" sz="quarter" idx="12"/>
          </p:nvPr>
        </p:nvSpPr>
        <p:spPr/>
        <p:txBody>
          <a:bodyPr/>
          <a:lstStyle/>
          <a:p>
            <a:fld id="{D5CA4161-6EC3-4748-B7F3-82EA64CE3DD4}" type="slidenum">
              <a:rPr lang="en-US" smtClean="0"/>
              <a:pPr/>
              <a:t>26</a:t>
            </a:fld>
            <a:endParaRPr lang="en-US" dirty="0"/>
          </a:p>
        </p:txBody>
      </p:sp>
    </p:spTree>
    <p:extLst>
      <p:ext uri="{BB962C8B-B14F-4D97-AF65-F5344CB8AC3E}">
        <p14:creationId xmlns:p14="http://schemas.microsoft.com/office/powerpoint/2010/main" val="338561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2828-E723-47D9-9D2F-B199E2B25EA6}"/>
              </a:ext>
            </a:extLst>
          </p:cNvPr>
          <p:cNvSpPr>
            <a:spLocks noGrp="1"/>
          </p:cNvSpPr>
          <p:nvPr>
            <p:ph type="title"/>
          </p:nvPr>
        </p:nvSpPr>
        <p:spPr/>
        <p:txBody>
          <a:bodyPr/>
          <a:lstStyle/>
          <a:p>
            <a:r>
              <a:rPr lang="en-US" dirty="0"/>
              <a:t>Shortened Day/Week</a:t>
            </a:r>
          </a:p>
        </p:txBody>
      </p:sp>
      <p:sp>
        <p:nvSpPr>
          <p:cNvPr id="3" name="Content Placeholder 2">
            <a:extLst>
              <a:ext uri="{FF2B5EF4-FFF2-40B4-BE49-F238E27FC236}">
                <a16:creationId xmlns:a16="http://schemas.microsoft.com/office/drawing/2014/main" id="{D0002EF4-8077-4DE7-B232-CA8B33FE87DB}"/>
              </a:ext>
            </a:extLst>
          </p:cNvPr>
          <p:cNvSpPr>
            <a:spLocks noGrp="1"/>
          </p:cNvSpPr>
          <p:nvPr>
            <p:ph idx="1"/>
          </p:nvPr>
        </p:nvSpPr>
        <p:spPr/>
        <p:txBody>
          <a:bodyPr>
            <a:normAutofit fontScale="85000" lnSpcReduction="20000"/>
          </a:bodyPr>
          <a:lstStyle/>
          <a:p>
            <a:pPr marL="0" indent="0">
              <a:buClr>
                <a:srgbClr val="902680"/>
              </a:buClr>
              <a:buNone/>
            </a:pPr>
            <a:r>
              <a:rPr lang="en-US" sz="3200" dirty="0">
                <a:effectLst/>
                <a:latin typeface="Arial"/>
                <a:ea typeface="Calibri" panose="020F0502020204030204" pitchFamily="34" charset="0"/>
                <a:cs typeface="Arial"/>
              </a:rPr>
              <a:t>8. Before making the determination to shorten the student’s day/week based on behavior requires the LEA to conduct a Functional Behavioral Assessment (FBA) and implement a Behavioral Intervention Plan (BIP).</a:t>
            </a:r>
            <a:r>
              <a:rPr lang="en-US" sz="3200" dirty="0">
                <a:latin typeface="Arial"/>
                <a:ea typeface="Calibri" panose="020F0502020204030204" pitchFamily="34" charset="0"/>
                <a:cs typeface="Arial"/>
              </a:rPr>
              <a:t> </a:t>
            </a:r>
            <a:endParaRPr lang="en-US" dirty="0"/>
          </a:p>
          <a:p>
            <a:pPr marL="0" indent="0">
              <a:buClr>
                <a:srgbClr val="902680"/>
              </a:buClr>
              <a:buNone/>
            </a:pPr>
            <a:r>
              <a:rPr lang="en-US" sz="3200" dirty="0">
                <a:solidFill>
                  <a:srgbClr val="F47524"/>
                </a:solidFill>
                <a:effectLst/>
                <a:latin typeface="Arial"/>
                <a:ea typeface="Calibri" panose="020F0502020204030204" pitchFamily="34" charset="0"/>
                <a:cs typeface="Arial"/>
              </a:rPr>
              <a:t>(20 U.S.C. § 1415(1)(D)(E))</a:t>
            </a:r>
            <a:r>
              <a:rPr lang="en-US" sz="3200" dirty="0">
                <a:solidFill>
                  <a:srgbClr val="F47524"/>
                </a:solidFill>
                <a:latin typeface="Arial"/>
                <a:ea typeface="Calibri" panose="020F0502020204030204" pitchFamily="34" charset="0"/>
                <a:cs typeface="Arial"/>
              </a:rPr>
              <a:t> </a:t>
            </a:r>
            <a:endParaRPr lang="en-US" sz="3200" dirty="0">
              <a:solidFill>
                <a:srgbClr val="F47524"/>
              </a:solidFill>
              <a:effectLst/>
              <a:latin typeface="Arial" panose="020B0604020202020204" pitchFamily="34" charset="0"/>
              <a:ea typeface="Calibri" panose="020F0502020204030204" pitchFamily="34" charset="0"/>
              <a:cs typeface="Arial" panose="020B0604020202020204" pitchFamily="34" charset="0"/>
            </a:endParaRPr>
          </a:p>
          <a:p>
            <a:pPr>
              <a:buClr>
                <a:srgbClr val="902680"/>
              </a:buClr>
            </a:pPr>
            <a:r>
              <a:rPr lang="en-US" sz="3200" b="1" dirty="0">
                <a:solidFill>
                  <a:srgbClr val="E35D0B"/>
                </a:solidFill>
                <a:effectLst/>
                <a:latin typeface="Arial"/>
                <a:ea typeface="Calibri" panose="020F0502020204030204" pitchFamily="34" charset="0"/>
                <a:cs typeface="Arial"/>
              </a:rPr>
              <a:t>IDEA</a:t>
            </a:r>
            <a:r>
              <a:rPr lang="en-US" sz="3200" dirty="0">
                <a:effectLst/>
                <a:latin typeface="Arial"/>
                <a:ea typeface="Calibri" panose="020F0502020204030204" pitchFamily="34" charset="0"/>
                <a:cs typeface="Arial"/>
              </a:rPr>
              <a:t>: Requires FBA/BIP if the conduct of the student was a manifestation of the child’s disability, but no requirement for shortening the student’s day/week.</a:t>
            </a:r>
            <a:r>
              <a:rPr lang="en-US" sz="3200" dirty="0">
                <a:latin typeface="Arial"/>
                <a:ea typeface="Calibri" panose="020F0502020204030204" pitchFamily="34" charset="0"/>
                <a:cs typeface="Arial"/>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buClr>
                <a:srgbClr val="902680"/>
              </a:buClr>
            </a:pPr>
            <a:r>
              <a:rPr lang="en-US" sz="3200" b="1" dirty="0">
                <a:solidFill>
                  <a:srgbClr val="E35D0B"/>
                </a:solidFill>
                <a:effectLst/>
                <a:latin typeface="Arial"/>
                <a:ea typeface="Calibri" panose="020F0502020204030204" pitchFamily="34" charset="0"/>
                <a:cs typeface="Arial"/>
              </a:rPr>
              <a:t>Oklahoma</a:t>
            </a:r>
            <a:r>
              <a:rPr lang="en-US" sz="3200" dirty="0">
                <a:effectLst/>
                <a:latin typeface="Arial"/>
                <a:ea typeface="Calibri" panose="020F0502020204030204" pitchFamily="34" charset="0"/>
                <a:cs typeface="Arial"/>
              </a:rPr>
              <a:t>: Before determining the need to shorten a student’s day/week </a:t>
            </a:r>
            <a:r>
              <a:rPr lang="en-US" sz="3200" b="1" dirty="0">
                <a:effectLst/>
                <a:latin typeface="Arial"/>
                <a:ea typeface="Calibri" panose="020F0502020204030204" pitchFamily="34" charset="0"/>
                <a:cs typeface="Arial"/>
              </a:rPr>
              <a:t>based on behavior</a:t>
            </a:r>
            <a:r>
              <a:rPr lang="en-US" sz="3200" dirty="0">
                <a:effectLst/>
                <a:latin typeface="Arial"/>
                <a:ea typeface="Calibri" panose="020F0502020204030204" pitchFamily="34" charset="0"/>
                <a:cs typeface="Arial"/>
              </a:rPr>
              <a:t>, the IEP team must conduct an FBA/BIP. The IEP team may also want to conside</a:t>
            </a:r>
            <a:r>
              <a:rPr lang="en-US" sz="3200" dirty="0">
                <a:latin typeface="Arial"/>
                <a:ea typeface="Calibri" panose="020F0502020204030204" pitchFamily="34" charset="0"/>
                <a:cs typeface="Arial"/>
              </a:rPr>
              <a:t>r increasing special education service time for direct instruction in behavioral and/or social skills.</a:t>
            </a:r>
            <a:endParaRPr lang="en-US" dirty="0"/>
          </a:p>
          <a:p>
            <a:endParaRPr lang="en-US" dirty="0"/>
          </a:p>
        </p:txBody>
      </p:sp>
      <p:sp>
        <p:nvSpPr>
          <p:cNvPr id="5" name="Slide Number Placeholder 4">
            <a:extLst>
              <a:ext uri="{FF2B5EF4-FFF2-40B4-BE49-F238E27FC236}">
                <a16:creationId xmlns:a16="http://schemas.microsoft.com/office/drawing/2014/main" id="{F6A40886-7366-4520-9954-87ABA4DFA697}"/>
              </a:ext>
            </a:extLst>
          </p:cNvPr>
          <p:cNvSpPr>
            <a:spLocks noGrp="1"/>
          </p:cNvSpPr>
          <p:nvPr>
            <p:ph type="sldNum" sz="quarter" idx="12"/>
          </p:nvPr>
        </p:nvSpPr>
        <p:spPr/>
        <p:txBody>
          <a:bodyPr/>
          <a:lstStyle/>
          <a:p>
            <a:fld id="{D5CA4161-6EC3-4748-B7F3-82EA64CE3DD4}" type="slidenum">
              <a:rPr lang="en-US" smtClean="0"/>
              <a:pPr/>
              <a:t>27</a:t>
            </a:fld>
            <a:endParaRPr lang="en-US" dirty="0"/>
          </a:p>
        </p:txBody>
      </p:sp>
    </p:spTree>
    <p:extLst>
      <p:ext uri="{BB962C8B-B14F-4D97-AF65-F5344CB8AC3E}">
        <p14:creationId xmlns:p14="http://schemas.microsoft.com/office/powerpoint/2010/main" val="240429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8818-7ECD-4E9F-839B-C34E707120A6}"/>
              </a:ext>
            </a:extLst>
          </p:cNvPr>
          <p:cNvSpPr>
            <a:spLocks noGrp="1"/>
          </p:cNvSpPr>
          <p:nvPr>
            <p:ph type="title"/>
          </p:nvPr>
        </p:nvSpPr>
        <p:spPr/>
        <p:txBody>
          <a:bodyPr/>
          <a:lstStyle/>
          <a:p>
            <a:r>
              <a:rPr lang="en-US" dirty="0"/>
              <a:t>Caseload/Class Size</a:t>
            </a:r>
          </a:p>
        </p:txBody>
      </p:sp>
      <p:sp>
        <p:nvSpPr>
          <p:cNvPr id="3" name="Content Placeholder 2">
            <a:extLst>
              <a:ext uri="{FF2B5EF4-FFF2-40B4-BE49-F238E27FC236}">
                <a16:creationId xmlns:a16="http://schemas.microsoft.com/office/drawing/2014/main" id="{E500F7B0-CF74-47D5-829A-1A139BE4099E}"/>
              </a:ext>
            </a:extLst>
          </p:cNvPr>
          <p:cNvSpPr>
            <a:spLocks noGrp="1"/>
          </p:cNvSpPr>
          <p:nvPr>
            <p:ph idx="1"/>
          </p:nvPr>
        </p:nvSpPr>
        <p:spPr/>
        <p:txBody>
          <a:bodyPr>
            <a:normAutofit fontScale="92500" lnSpcReduction="10000"/>
          </a:bodyPr>
          <a:lstStyle/>
          <a:p>
            <a:pPr marL="0" indent="0">
              <a:buClr>
                <a:srgbClr val="902680"/>
              </a:buClr>
              <a:buNone/>
            </a:pPr>
            <a:r>
              <a:rPr lang="en-US" dirty="0">
                <a:latin typeface="Arial"/>
                <a:ea typeface="Calibri" panose="020F0502020204030204" pitchFamily="34" charset="0"/>
                <a:cs typeface="Arial"/>
              </a:rPr>
              <a:t>9. Maximum</a:t>
            </a:r>
            <a:r>
              <a:rPr lang="en-US" dirty="0">
                <a:effectLst/>
                <a:latin typeface="Arial"/>
                <a:ea typeface="Calibri" panose="020F0502020204030204" pitchFamily="34" charset="0"/>
                <a:cs typeface="Arial"/>
              </a:rPr>
              <a:t> number of students with disabilities per special education classroom, and the maximum number of students on an IEP a Teacher of Record can manage or oversee.</a:t>
            </a:r>
            <a:r>
              <a:rPr lang="en-US" dirty="0">
                <a:latin typeface="Arial"/>
                <a:ea typeface="Calibri" panose="020F0502020204030204" pitchFamily="34" charset="0"/>
                <a:cs typeface="Arial"/>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a:buClr>
                <a:srgbClr val="902680"/>
              </a:buClr>
            </a:pPr>
            <a:r>
              <a:rPr lang="en-US" b="1" dirty="0">
                <a:solidFill>
                  <a:srgbClr val="E35D0B"/>
                </a:solidFill>
                <a:effectLst/>
                <a:latin typeface="Arial"/>
                <a:ea typeface="Calibri" panose="020F0502020204030204" pitchFamily="34" charset="0"/>
                <a:cs typeface="Arial"/>
              </a:rPr>
              <a:t>IDEA</a:t>
            </a:r>
            <a:r>
              <a:rPr lang="en-US" dirty="0">
                <a:effectLst/>
                <a:latin typeface="Arial"/>
                <a:ea typeface="Calibri" panose="020F0502020204030204" pitchFamily="34" charset="0"/>
                <a:cs typeface="Arial"/>
              </a:rPr>
              <a:t>: No requirement</a:t>
            </a:r>
            <a:r>
              <a:rPr lang="en-US" dirty="0">
                <a:latin typeface="Arial"/>
                <a:ea typeface="Calibri" panose="020F0502020204030204" pitchFamily="34" charset="0"/>
                <a:cs typeface="Arial"/>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a:buClr>
                <a:srgbClr val="902680"/>
              </a:buClr>
            </a:pPr>
            <a:r>
              <a:rPr lang="en-US" b="1" dirty="0">
                <a:solidFill>
                  <a:srgbClr val="E35D0B"/>
                </a:solidFill>
                <a:effectLst/>
                <a:latin typeface="Arial"/>
                <a:ea typeface="Calibri" panose="020F0502020204030204" pitchFamily="34" charset="0"/>
                <a:cs typeface="Arial"/>
              </a:rPr>
              <a:t>Oklahoma</a:t>
            </a:r>
            <a:r>
              <a:rPr lang="en-US" dirty="0">
                <a:effectLst/>
                <a:latin typeface="Arial"/>
                <a:ea typeface="Calibri" panose="020F0502020204030204" pitchFamily="34" charset="0"/>
                <a:cs typeface="Arial"/>
              </a:rPr>
              <a:t>:</a:t>
            </a:r>
            <a:r>
              <a:rPr lang="en-US" dirty="0">
                <a:latin typeface="Arial"/>
                <a:ea typeface="Calibri" panose="020F0502020204030204" pitchFamily="34" charset="0"/>
                <a:cs typeface="Arial"/>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buClr>
                <a:srgbClr val="902680"/>
              </a:buClr>
            </a:pPr>
            <a:r>
              <a:rPr lang="en-US" dirty="0">
                <a:effectLst/>
                <a:latin typeface="Arial"/>
                <a:ea typeface="Calibri" panose="020F0502020204030204" pitchFamily="34" charset="0"/>
                <a:cs typeface="Arial"/>
              </a:rPr>
              <a:t>Maximum 10 students per self-contained </a:t>
            </a:r>
            <a:r>
              <a:rPr lang="en-US" dirty="0">
                <a:latin typeface="Arial"/>
                <a:ea typeface="Calibri" panose="020F0502020204030204" pitchFamily="34" charset="0"/>
                <a:cs typeface="Arial"/>
              </a:rPr>
              <a:t>for</a:t>
            </a:r>
            <a:r>
              <a:rPr lang="en-US" dirty="0">
                <a:effectLst/>
                <a:latin typeface="Arial"/>
                <a:ea typeface="Calibri" panose="020F0502020204030204" pitchFamily="34" charset="0"/>
                <a:cs typeface="Arial"/>
              </a:rPr>
              <a:t> K-4 grades.</a:t>
            </a:r>
          </a:p>
          <a:p>
            <a:pPr lvl="1">
              <a:buClr>
                <a:srgbClr val="902680"/>
              </a:buClr>
            </a:pPr>
            <a:r>
              <a:rPr lang="en-US" dirty="0">
                <a:effectLst/>
                <a:latin typeface="Arial"/>
                <a:ea typeface="Calibri" panose="020F0502020204030204" pitchFamily="34" charset="0"/>
                <a:cs typeface="Arial"/>
              </a:rPr>
              <a:t>Maximum 15 students per classroom </a:t>
            </a:r>
            <a:r>
              <a:rPr lang="en-US" dirty="0">
                <a:latin typeface="Arial"/>
                <a:ea typeface="Calibri" panose="020F0502020204030204" pitchFamily="34" charset="0"/>
                <a:cs typeface="Arial"/>
              </a:rPr>
              <a:t>for 5-12 </a:t>
            </a:r>
            <a:r>
              <a:rPr lang="en-US" dirty="0">
                <a:effectLst/>
                <a:latin typeface="Arial"/>
                <a:ea typeface="Calibri" panose="020F0502020204030204" pitchFamily="34" charset="0"/>
                <a:cs typeface="Arial"/>
              </a:rPr>
              <a:t>grades.</a:t>
            </a:r>
            <a:r>
              <a:rPr lang="en-US" dirty="0">
                <a:latin typeface="Arial"/>
                <a:ea typeface="Calibri" panose="020F0502020204030204" pitchFamily="34" charset="0"/>
                <a:cs typeface="Arial"/>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lvl="1" indent="0">
              <a:buClr>
                <a:srgbClr val="902680"/>
              </a:buClr>
              <a:buNone/>
            </a:pPr>
            <a:r>
              <a:rPr lang="en-US" dirty="0">
                <a:latin typeface="Arial"/>
                <a:ea typeface="Calibri" panose="020F0502020204030204" pitchFamily="34" charset="0"/>
                <a:cs typeface="Arial"/>
              </a:rPr>
              <a:t> NOTE: Refer to</a:t>
            </a:r>
            <a:r>
              <a:rPr lang="en-US" dirty="0">
                <a:effectLst/>
                <a:latin typeface="Arial"/>
                <a:ea typeface="Calibri" panose="020F0502020204030204" pitchFamily="34" charset="0"/>
                <a:cs typeface="Arial"/>
              </a:rPr>
              <a:t> chart for </a:t>
            </a:r>
            <a:r>
              <a:rPr lang="en-US" dirty="0">
                <a:latin typeface="Arial"/>
                <a:ea typeface="Calibri" panose="020F0502020204030204" pitchFamily="34" charset="0"/>
                <a:cs typeface="Arial"/>
              </a:rPr>
              <a:t>class size and </a:t>
            </a:r>
            <a:r>
              <a:rPr lang="en-US" dirty="0">
                <a:effectLst/>
                <a:latin typeface="Arial"/>
                <a:ea typeface="Calibri" panose="020F0502020204030204" pitchFamily="34" charset="0"/>
                <a:cs typeface="Arial"/>
              </a:rPr>
              <a:t>caseload based on formula per placement in the Oklahoma Specia</a:t>
            </a:r>
            <a:r>
              <a:rPr lang="en-US" dirty="0">
                <a:latin typeface="Arial"/>
                <a:ea typeface="Calibri" panose="020F0502020204030204" pitchFamily="34" charset="0"/>
                <a:cs typeface="Arial"/>
              </a:rPr>
              <a:t>l Education Policies and Procedures manual</a:t>
            </a:r>
            <a:r>
              <a:rPr lang="en-US" dirty="0">
                <a:effectLst/>
                <a:latin typeface="Arial"/>
                <a:ea typeface="Calibri" panose="020F0502020204030204" pitchFamily="34" charset="0"/>
                <a:cs typeface="Arial"/>
              </a:rPr>
              <a:t>.</a:t>
            </a:r>
          </a:p>
          <a:p>
            <a:endParaRPr lang="en-US" dirty="0"/>
          </a:p>
        </p:txBody>
      </p:sp>
      <p:sp>
        <p:nvSpPr>
          <p:cNvPr id="5" name="Slide Number Placeholder 4">
            <a:extLst>
              <a:ext uri="{FF2B5EF4-FFF2-40B4-BE49-F238E27FC236}">
                <a16:creationId xmlns:a16="http://schemas.microsoft.com/office/drawing/2014/main" id="{557D67EA-15B6-419B-830F-A278C56D8839}"/>
              </a:ext>
            </a:extLst>
          </p:cNvPr>
          <p:cNvSpPr>
            <a:spLocks noGrp="1"/>
          </p:cNvSpPr>
          <p:nvPr>
            <p:ph type="sldNum" sz="quarter" idx="12"/>
          </p:nvPr>
        </p:nvSpPr>
        <p:spPr/>
        <p:txBody>
          <a:bodyPr/>
          <a:lstStyle/>
          <a:p>
            <a:fld id="{D5CA4161-6EC3-4748-B7F3-82EA64CE3DD4}" type="slidenum">
              <a:rPr lang="en-US" smtClean="0"/>
              <a:pPr/>
              <a:t>28</a:t>
            </a:fld>
            <a:endParaRPr lang="en-US" dirty="0"/>
          </a:p>
        </p:txBody>
      </p:sp>
    </p:spTree>
    <p:extLst>
      <p:ext uri="{BB962C8B-B14F-4D97-AF65-F5344CB8AC3E}">
        <p14:creationId xmlns:p14="http://schemas.microsoft.com/office/powerpoint/2010/main" val="214177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4DBF-2BC2-4662-B07C-367EAB7B9CD7}"/>
              </a:ext>
            </a:extLst>
          </p:cNvPr>
          <p:cNvSpPr>
            <a:spLocks noGrp="1"/>
          </p:cNvSpPr>
          <p:nvPr>
            <p:ph type="title"/>
          </p:nvPr>
        </p:nvSpPr>
        <p:spPr>
          <a:xfrm>
            <a:off x="258234" y="0"/>
            <a:ext cx="11603603" cy="1325563"/>
          </a:xfrm>
        </p:spPr>
        <p:txBody>
          <a:bodyPr/>
          <a:lstStyle/>
          <a:p>
            <a:r>
              <a:rPr lang="en-US" dirty="0"/>
              <a:t>Class Size</a:t>
            </a:r>
          </a:p>
        </p:txBody>
      </p:sp>
      <p:pic>
        <p:nvPicPr>
          <p:cNvPr id="7" name="Content Placeholder 6">
            <a:extLst>
              <a:ext uri="{FF2B5EF4-FFF2-40B4-BE49-F238E27FC236}">
                <a16:creationId xmlns:a16="http://schemas.microsoft.com/office/drawing/2014/main" id="{5B6D6589-D71A-4F46-9782-1F432908D886}"/>
              </a:ext>
            </a:extLst>
          </p:cNvPr>
          <p:cNvPicPr>
            <a:picLocks noGrp="1" noChangeAspect="1"/>
          </p:cNvPicPr>
          <p:nvPr>
            <p:ph idx="1"/>
          </p:nvPr>
        </p:nvPicPr>
        <p:blipFill>
          <a:blip r:embed="rId2"/>
          <a:stretch>
            <a:fillRect/>
          </a:stretch>
        </p:blipFill>
        <p:spPr>
          <a:xfrm>
            <a:off x="516468" y="870438"/>
            <a:ext cx="9876040" cy="5635870"/>
          </a:xfrm>
        </p:spPr>
      </p:pic>
      <p:sp>
        <p:nvSpPr>
          <p:cNvPr id="5" name="Slide Number Placeholder 4">
            <a:extLst>
              <a:ext uri="{FF2B5EF4-FFF2-40B4-BE49-F238E27FC236}">
                <a16:creationId xmlns:a16="http://schemas.microsoft.com/office/drawing/2014/main" id="{4FC094B2-4A8A-4098-B4EC-C78E950CD36A}"/>
              </a:ext>
            </a:extLst>
          </p:cNvPr>
          <p:cNvSpPr>
            <a:spLocks noGrp="1"/>
          </p:cNvSpPr>
          <p:nvPr>
            <p:ph type="sldNum" sz="quarter" idx="12"/>
          </p:nvPr>
        </p:nvSpPr>
        <p:spPr/>
        <p:txBody>
          <a:bodyPr/>
          <a:lstStyle/>
          <a:p>
            <a:fld id="{D5CA4161-6EC3-4748-B7F3-82EA64CE3DD4}" type="slidenum">
              <a:rPr lang="en-US" smtClean="0"/>
              <a:pPr/>
              <a:t>29</a:t>
            </a:fld>
            <a:endParaRPr lang="en-US" dirty="0"/>
          </a:p>
        </p:txBody>
      </p:sp>
    </p:spTree>
    <p:extLst>
      <p:ext uri="{BB962C8B-B14F-4D97-AF65-F5344CB8AC3E}">
        <p14:creationId xmlns:p14="http://schemas.microsoft.com/office/powerpoint/2010/main" val="313257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5561-8748-4F3A-A125-E7C8479DAFF0}"/>
              </a:ext>
            </a:extLst>
          </p:cNvPr>
          <p:cNvSpPr>
            <a:spLocks noGrp="1"/>
          </p:cNvSpPr>
          <p:nvPr>
            <p:ph type="title"/>
          </p:nvPr>
        </p:nvSpPr>
        <p:spPr>
          <a:xfrm>
            <a:off x="75501" y="18255"/>
            <a:ext cx="12040998" cy="1325563"/>
          </a:xfrm>
        </p:spPr>
        <p:txBody>
          <a:bodyPr/>
          <a:lstStyle/>
          <a:p>
            <a:r>
              <a:rPr lang="en-US" dirty="0"/>
              <a:t>Oklahoma Statue § 70-3-136(A)(1)&amp;(7)</a:t>
            </a:r>
          </a:p>
        </p:txBody>
      </p:sp>
      <p:sp>
        <p:nvSpPr>
          <p:cNvPr id="3" name="Content Placeholder 2">
            <a:extLst>
              <a:ext uri="{FF2B5EF4-FFF2-40B4-BE49-F238E27FC236}">
                <a16:creationId xmlns:a16="http://schemas.microsoft.com/office/drawing/2014/main" id="{EC512004-1659-4D00-ACE9-5C2C6235B3CC}"/>
              </a:ext>
            </a:extLst>
          </p:cNvPr>
          <p:cNvSpPr>
            <a:spLocks noGrp="1"/>
          </p:cNvSpPr>
          <p:nvPr>
            <p:ph idx="1"/>
          </p:nvPr>
        </p:nvSpPr>
        <p:spPr>
          <a:xfrm>
            <a:off x="294199" y="1287761"/>
            <a:ext cx="11603603" cy="4833145"/>
          </a:xfrm>
        </p:spPr>
        <p:txBody>
          <a:bodyPr>
            <a:normAutofit/>
          </a:bodyPr>
          <a:lstStyle/>
          <a:p>
            <a:pPr marL="0" indent="0">
              <a:buNone/>
            </a:pPr>
            <a:r>
              <a:rPr lang="en-US" dirty="0"/>
              <a:t>“Rules and standards to be incorporated into charter. </a:t>
            </a:r>
          </a:p>
          <a:p>
            <a:pPr marL="0" indent="0">
              <a:buNone/>
            </a:pPr>
            <a:r>
              <a:rPr lang="en-US" dirty="0">
                <a:solidFill>
                  <a:srgbClr val="004E9A"/>
                </a:solidFill>
              </a:rPr>
              <a:t>A.</a:t>
            </a:r>
            <a:r>
              <a:rPr lang="en-US" dirty="0"/>
              <a:t>  A charter school shall adopt a charter which will </a:t>
            </a:r>
            <a:r>
              <a:rPr lang="en-US" b="1" dirty="0">
                <a:solidFill>
                  <a:srgbClr val="004E9A"/>
                </a:solidFill>
              </a:rPr>
              <a:t>ensure compliance </a:t>
            </a:r>
            <a:r>
              <a:rPr lang="en-US" dirty="0"/>
              <a:t>with the following: </a:t>
            </a:r>
          </a:p>
          <a:p>
            <a:pPr marL="1371600" lvl="2" indent="-457200">
              <a:buAutoNum type="arabicPeriod"/>
            </a:pPr>
            <a:r>
              <a:rPr lang="en-US" dirty="0"/>
              <a:t>A charter school </a:t>
            </a:r>
            <a:r>
              <a:rPr lang="en-US" b="1" dirty="0">
                <a:solidFill>
                  <a:srgbClr val="004E9A"/>
                </a:solidFill>
              </a:rPr>
              <a:t>shall comply with all federal regulations </a:t>
            </a:r>
            <a:r>
              <a:rPr lang="en-US" dirty="0"/>
              <a:t>and state and local rules and statutes relating to health, safety, civil rights and insurance.” </a:t>
            </a:r>
          </a:p>
          <a:p>
            <a:pPr marL="0" indent="0">
              <a:buNone/>
            </a:pPr>
            <a:r>
              <a:rPr lang="en-US" dirty="0"/>
              <a:t>AND</a:t>
            </a:r>
          </a:p>
          <a:p>
            <a:pPr marL="914400" lvl="2" indent="0">
              <a:buNone/>
            </a:pPr>
            <a:r>
              <a:rPr lang="en-US" dirty="0">
                <a:solidFill>
                  <a:srgbClr val="004E9A"/>
                </a:solidFill>
              </a:rPr>
              <a:t>7.</a:t>
            </a:r>
            <a:r>
              <a:rPr lang="en-US" dirty="0"/>
              <a:t>  A charter school </a:t>
            </a:r>
            <a:r>
              <a:rPr lang="en-US" b="1" dirty="0">
                <a:solidFill>
                  <a:srgbClr val="004E9A"/>
                </a:solidFill>
              </a:rPr>
              <a:t>shall comply with all federal and state laws relating to the education of children with disabilities in the same manner as a school district;</a:t>
            </a:r>
          </a:p>
        </p:txBody>
      </p:sp>
      <p:sp>
        <p:nvSpPr>
          <p:cNvPr id="5" name="Slide Number Placeholder 4">
            <a:extLst>
              <a:ext uri="{FF2B5EF4-FFF2-40B4-BE49-F238E27FC236}">
                <a16:creationId xmlns:a16="http://schemas.microsoft.com/office/drawing/2014/main" id="{EEFA2931-BC42-4A9A-A5D0-2E3E7EA38EB7}"/>
              </a:ext>
            </a:extLst>
          </p:cNvPr>
          <p:cNvSpPr>
            <a:spLocks noGrp="1"/>
          </p:cNvSpPr>
          <p:nvPr>
            <p:ph type="sldNum" sz="quarter" idx="12"/>
          </p:nvPr>
        </p:nvSpPr>
        <p:spPr/>
        <p:txBody>
          <a:bodyPr/>
          <a:lstStyle/>
          <a:p>
            <a:fld id="{D5CA4161-6EC3-4748-B7F3-82EA64CE3DD4}" type="slidenum">
              <a:rPr lang="en-US" smtClean="0"/>
              <a:pPr/>
              <a:t>3</a:t>
            </a:fld>
            <a:endParaRPr lang="en-US" dirty="0"/>
          </a:p>
        </p:txBody>
      </p:sp>
    </p:spTree>
    <p:extLst>
      <p:ext uri="{BB962C8B-B14F-4D97-AF65-F5344CB8AC3E}">
        <p14:creationId xmlns:p14="http://schemas.microsoft.com/office/powerpoint/2010/main" val="2289159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83E1-EE45-438C-8848-7565DFCB0B51}"/>
              </a:ext>
            </a:extLst>
          </p:cNvPr>
          <p:cNvSpPr>
            <a:spLocks noGrp="1"/>
          </p:cNvSpPr>
          <p:nvPr>
            <p:ph type="title"/>
          </p:nvPr>
        </p:nvSpPr>
        <p:spPr>
          <a:xfrm>
            <a:off x="294200" y="2255471"/>
            <a:ext cx="2989634" cy="1325563"/>
          </a:xfrm>
        </p:spPr>
        <p:txBody>
          <a:bodyPr/>
          <a:lstStyle/>
          <a:p>
            <a:pPr algn="ctr"/>
            <a:r>
              <a:rPr lang="en-US" dirty="0"/>
              <a:t>Caseload</a:t>
            </a:r>
            <a:br>
              <a:rPr lang="en-US" dirty="0"/>
            </a:br>
            <a:r>
              <a:rPr lang="en-US" dirty="0"/>
              <a:t>Examples</a:t>
            </a:r>
          </a:p>
        </p:txBody>
      </p:sp>
      <p:pic>
        <p:nvPicPr>
          <p:cNvPr id="7" name="Content Placeholder 6">
            <a:extLst>
              <a:ext uri="{FF2B5EF4-FFF2-40B4-BE49-F238E27FC236}">
                <a16:creationId xmlns:a16="http://schemas.microsoft.com/office/drawing/2014/main" id="{72694B15-FF68-434E-AB3A-699513256E24}"/>
              </a:ext>
            </a:extLst>
          </p:cNvPr>
          <p:cNvPicPr>
            <a:picLocks noGrp="1" noChangeAspect="1"/>
          </p:cNvPicPr>
          <p:nvPr>
            <p:ph idx="1"/>
          </p:nvPr>
        </p:nvPicPr>
        <p:blipFill>
          <a:blip r:embed="rId2"/>
          <a:stretch>
            <a:fillRect/>
          </a:stretch>
        </p:blipFill>
        <p:spPr>
          <a:xfrm>
            <a:off x="3283833" y="193431"/>
            <a:ext cx="8278052" cy="6040316"/>
          </a:xfrm>
        </p:spPr>
      </p:pic>
      <p:sp>
        <p:nvSpPr>
          <p:cNvPr id="5" name="Slide Number Placeholder 4">
            <a:extLst>
              <a:ext uri="{FF2B5EF4-FFF2-40B4-BE49-F238E27FC236}">
                <a16:creationId xmlns:a16="http://schemas.microsoft.com/office/drawing/2014/main" id="{482D5E66-EFCA-4738-ABFF-167B905807FA}"/>
              </a:ext>
            </a:extLst>
          </p:cNvPr>
          <p:cNvSpPr>
            <a:spLocks noGrp="1"/>
          </p:cNvSpPr>
          <p:nvPr>
            <p:ph type="sldNum" sz="quarter" idx="12"/>
          </p:nvPr>
        </p:nvSpPr>
        <p:spPr/>
        <p:txBody>
          <a:bodyPr/>
          <a:lstStyle/>
          <a:p>
            <a:fld id="{D5CA4161-6EC3-4748-B7F3-82EA64CE3DD4}" type="slidenum">
              <a:rPr lang="en-US" smtClean="0"/>
              <a:pPr/>
              <a:t>30</a:t>
            </a:fld>
            <a:endParaRPr lang="en-US" dirty="0"/>
          </a:p>
        </p:txBody>
      </p:sp>
    </p:spTree>
    <p:extLst>
      <p:ext uri="{BB962C8B-B14F-4D97-AF65-F5344CB8AC3E}">
        <p14:creationId xmlns:p14="http://schemas.microsoft.com/office/powerpoint/2010/main" val="49380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Reporting Requirements</a:t>
            </a:r>
          </a:p>
        </p:txBody>
      </p:sp>
      <p:sp>
        <p:nvSpPr>
          <p:cNvPr id="3" name="Content Placeholder 2"/>
          <p:cNvSpPr>
            <a:spLocks noGrp="1"/>
          </p:cNvSpPr>
          <p:nvPr>
            <p:ph idx="1"/>
          </p:nvPr>
        </p:nvSpPr>
        <p:spPr/>
        <p:txBody>
          <a:bodyPr>
            <a:normAutofit fontScale="92500" lnSpcReduction="10000"/>
          </a:bodyPr>
          <a:lstStyle/>
          <a:p>
            <a:r>
              <a:rPr lang="en-US" dirty="0"/>
              <a:t>Child Count – number of children on IEPs in the district on October 1st of each year. </a:t>
            </a:r>
          </a:p>
          <a:p>
            <a:r>
              <a:rPr lang="en-US" dirty="0"/>
              <a:t>Data Reports – End of the Year Report (due June 30</a:t>
            </a:r>
            <a:r>
              <a:rPr lang="en-US" baseline="30000" dirty="0"/>
              <a:t>th</a:t>
            </a:r>
            <a:r>
              <a:rPr lang="en-US" dirty="0"/>
              <a:t>) includes Annual Performance Report, Personnel, Related Service, Students Exiting, Suspensions. </a:t>
            </a:r>
          </a:p>
          <a:p>
            <a:r>
              <a:rPr lang="en-US" dirty="0"/>
              <a:t>Assurances and LEA Agreement Finance (due June 30</a:t>
            </a:r>
            <a:r>
              <a:rPr lang="en-US" baseline="30000" dirty="0"/>
              <a:t>th</a:t>
            </a:r>
            <a:r>
              <a:rPr lang="en-US" dirty="0"/>
              <a:t>)</a:t>
            </a:r>
          </a:p>
          <a:p>
            <a:r>
              <a:rPr lang="en-US" dirty="0"/>
              <a:t>IDEA Consolidation Application/Budget (Closes October 31</a:t>
            </a:r>
            <a:r>
              <a:rPr lang="en-US" baseline="30000" dirty="0"/>
              <a:t>st</a:t>
            </a:r>
            <a:r>
              <a:rPr lang="en-US" dirty="0"/>
              <a:t>)</a:t>
            </a:r>
          </a:p>
          <a:p>
            <a:r>
              <a:rPr lang="en-US" dirty="0"/>
              <a:t>Expenditure Reporting/Claim Reimbursement</a:t>
            </a:r>
          </a:p>
          <a:p>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31</a:t>
            </a:fld>
            <a:endParaRPr lang="en-US" dirty="0"/>
          </a:p>
        </p:txBody>
      </p:sp>
    </p:spTree>
    <p:extLst>
      <p:ext uri="{BB962C8B-B14F-4D97-AF65-F5344CB8AC3E}">
        <p14:creationId xmlns:p14="http://schemas.microsoft.com/office/powerpoint/2010/main" val="226654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F65F-85FF-C526-47B2-B000408A7AA6}"/>
              </a:ext>
            </a:extLst>
          </p:cNvPr>
          <p:cNvSpPr>
            <a:spLocks noGrp="1"/>
          </p:cNvSpPr>
          <p:nvPr>
            <p:ph type="title"/>
          </p:nvPr>
        </p:nvSpPr>
        <p:spPr/>
        <p:txBody>
          <a:bodyPr>
            <a:normAutofit/>
          </a:bodyPr>
          <a:lstStyle/>
          <a:p>
            <a:r>
              <a:rPr lang="en-US" dirty="0"/>
              <a:t>Resources</a:t>
            </a:r>
          </a:p>
        </p:txBody>
      </p:sp>
      <p:sp>
        <p:nvSpPr>
          <p:cNvPr id="3" name="Text Placeholder 2">
            <a:extLst>
              <a:ext uri="{FF2B5EF4-FFF2-40B4-BE49-F238E27FC236}">
                <a16:creationId xmlns:a16="http://schemas.microsoft.com/office/drawing/2014/main" id="{D5B1F8EF-C2FB-4529-EB3A-8E17364E1026}"/>
              </a:ext>
            </a:extLst>
          </p:cNvPr>
          <p:cNvSpPr>
            <a:spLocks noGrp="1"/>
          </p:cNvSpPr>
          <p:nvPr>
            <p:ph type="body" idx="1"/>
          </p:nvPr>
        </p:nvSpPr>
        <p:spPr/>
        <p:txBody>
          <a:bodyPr vert="horz" lIns="91440" tIns="45720" rIns="91440" bIns="45720" rtlCol="0" anchor="t">
            <a:normAutofit/>
          </a:bodyPr>
          <a:lstStyle/>
          <a:p>
            <a:r>
              <a:rPr lang="en-US" dirty="0">
                <a:cs typeface="Arial"/>
              </a:rPr>
              <a:t>Oklahoma Special Education Policies and Procedures (2022)</a:t>
            </a:r>
          </a:p>
        </p:txBody>
      </p:sp>
      <p:sp>
        <p:nvSpPr>
          <p:cNvPr id="5" name="Slide Number Placeholder 4">
            <a:extLst>
              <a:ext uri="{FF2B5EF4-FFF2-40B4-BE49-F238E27FC236}">
                <a16:creationId xmlns:a16="http://schemas.microsoft.com/office/drawing/2014/main" id="{C79FD7C1-9CB8-A6FD-7480-6CC862CD5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A4161-6EC3-4748-B7F3-82EA64CE3DD4}" type="slidenum">
              <a:rPr kumimoji="0" lang="en-US" sz="12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7878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7168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2C4E-FD12-4418-ABEF-02EA7FA2E39F}"/>
              </a:ext>
            </a:extLst>
          </p:cNvPr>
          <p:cNvSpPr>
            <a:spLocks noGrp="1"/>
          </p:cNvSpPr>
          <p:nvPr>
            <p:ph type="title"/>
          </p:nvPr>
        </p:nvSpPr>
        <p:spPr/>
        <p:txBody>
          <a:bodyPr/>
          <a:lstStyle/>
          <a:p>
            <a:r>
              <a:rPr lang="en-US" dirty="0"/>
              <a:t>OSDE Website: sde.ok.gov</a:t>
            </a:r>
          </a:p>
        </p:txBody>
      </p:sp>
      <p:pic>
        <p:nvPicPr>
          <p:cNvPr id="7" name="Content Placeholder 6">
            <a:extLst>
              <a:ext uri="{FF2B5EF4-FFF2-40B4-BE49-F238E27FC236}">
                <a16:creationId xmlns:a16="http://schemas.microsoft.com/office/drawing/2014/main" id="{695B66F9-5411-46C2-9041-F55B7E13842C}"/>
              </a:ext>
            </a:extLst>
          </p:cNvPr>
          <p:cNvPicPr>
            <a:picLocks noGrp="1" noChangeAspect="1"/>
          </p:cNvPicPr>
          <p:nvPr>
            <p:ph idx="1"/>
          </p:nvPr>
        </p:nvPicPr>
        <p:blipFill>
          <a:blip r:embed="rId2"/>
          <a:stretch>
            <a:fillRect/>
          </a:stretch>
        </p:blipFill>
        <p:spPr>
          <a:xfrm>
            <a:off x="294198" y="1690688"/>
            <a:ext cx="11603604" cy="4587020"/>
          </a:xfrm>
        </p:spPr>
      </p:pic>
      <p:sp>
        <p:nvSpPr>
          <p:cNvPr id="5" name="Slide Number Placeholder 4">
            <a:extLst>
              <a:ext uri="{FF2B5EF4-FFF2-40B4-BE49-F238E27FC236}">
                <a16:creationId xmlns:a16="http://schemas.microsoft.com/office/drawing/2014/main" id="{39B78348-1B04-499C-B91D-8CBB4A450AC5}"/>
              </a:ext>
            </a:extLst>
          </p:cNvPr>
          <p:cNvSpPr>
            <a:spLocks noGrp="1"/>
          </p:cNvSpPr>
          <p:nvPr>
            <p:ph type="sldNum" sz="quarter" idx="12"/>
          </p:nvPr>
        </p:nvSpPr>
        <p:spPr/>
        <p:txBody>
          <a:bodyPr/>
          <a:lstStyle/>
          <a:p>
            <a:fld id="{D5CA4161-6EC3-4748-B7F3-82EA64CE3DD4}" type="slidenum">
              <a:rPr lang="en-US" smtClean="0"/>
              <a:pPr/>
              <a:t>33</a:t>
            </a:fld>
            <a:endParaRPr lang="en-US" dirty="0"/>
          </a:p>
        </p:txBody>
      </p:sp>
      <p:sp>
        <p:nvSpPr>
          <p:cNvPr id="8" name="Oval 7">
            <a:extLst>
              <a:ext uri="{FF2B5EF4-FFF2-40B4-BE49-F238E27FC236}">
                <a16:creationId xmlns:a16="http://schemas.microsoft.com/office/drawing/2014/main" id="{7170584F-DB58-49B5-BED3-E0D09F3D3E7B}"/>
              </a:ext>
            </a:extLst>
          </p:cNvPr>
          <p:cNvSpPr/>
          <p:nvPr/>
        </p:nvSpPr>
        <p:spPr>
          <a:xfrm>
            <a:off x="3050931" y="5477608"/>
            <a:ext cx="1239715" cy="800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355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3AFD73-FF7A-AA70-578A-E6354F6EDA46}"/>
              </a:ext>
            </a:extLst>
          </p:cNvPr>
          <p:cNvSpPr>
            <a:spLocks noGrp="1"/>
          </p:cNvSpPr>
          <p:nvPr>
            <p:ph type="title"/>
          </p:nvPr>
        </p:nvSpPr>
        <p:spPr>
          <a:xfrm>
            <a:off x="46844" y="63954"/>
            <a:ext cx="11900227" cy="1325563"/>
          </a:xfrm>
        </p:spPr>
        <p:txBody>
          <a:bodyPr>
            <a:normAutofit/>
          </a:bodyPr>
          <a:lstStyle/>
          <a:p>
            <a:r>
              <a:rPr lang="en-US" b="1">
                <a:solidFill>
                  <a:srgbClr val="004E9A"/>
                </a:solidFill>
                <a:latin typeface="Arial"/>
                <a:cs typeface="Arial"/>
                <a:hlinkClick r:id="rId2"/>
              </a:rPr>
              <a:t>Special Education Policies and Procedures</a:t>
            </a:r>
            <a:endParaRPr lang="en-US" b="1">
              <a:solidFill>
                <a:srgbClr val="004E9A"/>
              </a:solidFill>
              <a:latin typeface="Arial"/>
              <a:cs typeface="Arial"/>
            </a:endParaRPr>
          </a:p>
        </p:txBody>
      </p:sp>
      <p:sp>
        <p:nvSpPr>
          <p:cNvPr id="9" name="Content Placeholder 2">
            <a:extLst>
              <a:ext uri="{FF2B5EF4-FFF2-40B4-BE49-F238E27FC236}">
                <a16:creationId xmlns:a16="http://schemas.microsoft.com/office/drawing/2014/main" id="{A27DB914-22AA-7B54-5783-374F53324947}"/>
              </a:ext>
            </a:extLst>
          </p:cNvPr>
          <p:cNvSpPr txBox="1">
            <a:spLocks/>
          </p:cNvSpPr>
          <p:nvPr/>
        </p:nvSpPr>
        <p:spPr>
          <a:xfrm>
            <a:off x="546100" y="1716087"/>
            <a:ext cx="10375900" cy="3425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rgbClr val="C91C28"/>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C8253CF7-8A15-D657-305D-54F9CB687504}"/>
              </a:ext>
            </a:extLst>
          </p:cNvPr>
          <p:cNvSpPr>
            <a:spLocks noGrp="1"/>
          </p:cNvSpPr>
          <p:nvPr/>
        </p:nvSpPr>
        <p:spPr>
          <a:xfrm>
            <a:off x="543738" y="1589044"/>
            <a:ext cx="11558721" cy="475959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prstClr val="black"/>
              </a:buClr>
              <a:buSzTx/>
              <a:buFont typeface="Arial" panose="020B0604020202020204" pitchFamily="34" charset="0"/>
              <a:buNone/>
              <a:tabLst/>
              <a:defRPr/>
            </a:pPr>
            <a:endParaRPr kumimoji="0" lang="en-US" sz="4000" b="0" i="0" u="none" strike="noStrike" kern="1200" cap="none" spc="0" normalizeH="0" baseline="0" noProof="0">
              <a:ln>
                <a:noFill/>
              </a:ln>
              <a:solidFill>
                <a:srgbClr val="44546A"/>
              </a:solidFill>
              <a:effectLst/>
              <a:uLnTx/>
              <a:uFillTx/>
              <a:latin typeface="Arial"/>
              <a:ea typeface="+mn-ea"/>
              <a:cs typeface="Arial" panose="020B0604020202020204"/>
            </a:endParaRPr>
          </a:p>
        </p:txBody>
      </p:sp>
      <p:pic>
        <p:nvPicPr>
          <p:cNvPr id="3" name="Picture 4">
            <a:extLst>
              <a:ext uri="{FF2B5EF4-FFF2-40B4-BE49-F238E27FC236}">
                <a16:creationId xmlns:a16="http://schemas.microsoft.com/office/drawing/2014/main" id="{69111C52-A457-93E8-C57C-2977D945B4A9}"/>
              </a:ext>
            </a:extLst>
          </p:cNvPr>
          <p:cNvPicPr>
            <a:picLocks noGrp="1" noChangeAspect="1"/>
          </p:cNvPicPr>
          <p:nvPr>
            <p:ph idx="1"/>
          </p:nvPr>
        </p:nvPicPr>
        <p:blipFill>
          <a:blip r:embed="rId3"/>
          <a:stretch>
            <a:fillRect/>
          </a:stretch>
        </p:blipFill>
        <p:spPr>
          <a:xfrm>
            <a:off x="2538539" y="1274342"/>
            <a:ext cx="4962525" cy="4962525"/>
          </a:xfrm>
        </p:spPr>
      </p:pic>
      <p:sp>
        <p:nvSpPr>
          <p:cNvPr id="5" name="TextBox 4">
            <a:extLst>
              <a:ext uri="{FF2B5EF4-FFF2-40B4-BE49-F238E27FC236}">
                <a16:creationId xmlns:a16="http://schemas.microsoft.com/office/drawing/2014/main" id="{E2582DC7-FA71-BB0E-B8AB-996EF8F141D7}"/>
              </a:ext>
            </a:extLst>
          </p:cNvPr>
          <p:cNvSpPr txBox="1"/>
          <p:nvPr/>
        </p:nvSpPr>
        <p:spPr>
          <a:xfrm>
            <a:off x="8313964" y="2774257"/>
            <a:ext cx="36275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hlinkClick r:id="rId2"/>
              </a:rPr>
              <a:t>https</a:t>
            </a:r>
            <a:r>
              <a:rPr kumimoji="0" lang="en-US" sz="28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2"/>
              </a:rPr>
              <a:t>://sde.ok.gov/</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6" name="TextBox 5">
            <a:extLst>
              <a:ext uri="{FF2B5EF4-FFF2-40B4-BE49-F238E27FC236}">
                <a16:creationId xmlns:a16="http://schemas.microsoft.com/office/drawing/2014/main" id="{3C90A808-E177-4068-F4E5-E78701B0B1D0}"/>
              </a:ext>
            </a:extLst>
          </p:cNvPr>
          <p:cNvSpPr txBox="1"/>
          <p:nvPr/>
        </p:nvSpPr>
        <p:spPr>
          <a:xfrm>
            <a:off x="8205107" y="3388178"/>
            <a:ext cx="38508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Calibri"/>
              </a:rPr>
              <a:t>Scroll down on Special Education Services main page to find orange icon</a:t>
            </a:r>
          </a:p>
        </p:txBody>
      </p:sp>
    </p:spTree>
    <p:extLst>
      <p:ext uri="{BB962C8B-B14F-4D97-AF65-F5344CB8AC3E}">
        <p14:creationId xmlns:p14="http://schemas.microsoft.com/office/powerpoint/2010/main" val="213305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AC79-7D96-4573-B646-DF4B6FEED31D}"/>
              </a:ext>
            </a:extLst>
          </p:cNvPr>
          <p:cNvSpPr>
            <a:spLocks noGrp="1"/>
          </p:cNvSpPr>
          <p:nvPr>
            <p:ph type="title"/>
          </p:nvPr>
        </p:nvSpPr>
        <p:spPr/>
        <p:txBody>
          <a:bodyPr/>
          <a:lstStyle/>
          <a:p>
            <a:pPr algn="ctr"/>
            <a:r>
              <a:rPr lang="en-US" dirty="0"/>
              <a:t>P &amp; P</a:t>
            </a:r>
          </a:p>
        </p:txBody>
      </p:sp>
      <p:sp>
        <p:nvSpPr>
          <p:cNvPr id="3" name="Content Placeholder 2">
            <a:extLst>
              <a:ext uri="{FF2B5EF4-FFF2-40B4-BE49-F238E27FC236}">
                <a16:creationId xmlns:a16="http://schemas.microsoft.com/office/drawing/2014/main" id="{0948446A-227F-4839-83B0-3F6F32DA2662}"/>
              </a:ext>
            </a:extLst>
          </p:cNvPr>
          <p:cNvSpPr>
            <a:spLocks noGrp="1"/>
          </p:cNvSpPr>
          <p:nvPr>
            <p:ph idx="1"/>
          </p:nvPr>
        </p:nvSpPr>
        <p:spPr/>
        <p:txBody>
          <a:bodyPr/>
          <a:lstStyle/>
          <a:p>
            <a:r>
              <a:rPr lang="en-US" dirty="0"/>
              <a:t>Chapter 8 Private, Charter, Residential and Other Settings</a:t>
            </a:r>
          </a:p>
          <a:p>
            <a:r>
              <a:rPr lang="en-US" dirty="0"/>
              <a:t>Section 2 </a:t>
            </a:r>
          </a:p>
          <a:p>
            <a:pPr lvl="1"/>
            <a:r>
              <a:rPr lang="en-US" dirty="0"/>
              <a:t>Provides information specific to Charter Schools</a:t>
            </a:r>
          </a:p>
        </p:txBody>
      </p:sp>
      <p:sp>
        <p:nvSpPr>
          <p:cNvPr id="5" name="Slide Number Placeholder 4">
            <a:extLst>
              <a:ext uri="{FF2B5EF4-FFF2-40B4-BE49-F238E27FC236}">
                <a16:creationId xmlns:a16="http://schemas.microsoft.com/office/drawing/2014/main" id="{36CCDBB4-F680-42DD-9682-F868ED1C5CD2}"/>
              </a:ext>
            </a:extLst>
          </p:cNvPr>
          <p:cNvSpPr>
            <a:spLocks noGrp="1"/>
          </p:cNvSpPr>
          <p:nvPr>
            <p:ph type="sldNum" sz="quarter" idx="12"/>
          </p:nvPr>
        </p:nvSpPr>
        <p:spPr/>
        <p:txBody>
          <a:bodyPr/>
          <a:lstStyle/>
          <a:p>
            <a:fld id="{D5CA4161-6EC3-4748-B7F3-82EA64CE3DD4}" type="slidenum">
              <a:rPr lang="en-US" smtClean="0"/>
              <a:pPr/>
              <a:t>35</a:t>
            </a:fld>
            <a:endParaRPr lang="en-US" dirty="0"/>
          </a:p>
        </p:txBody>
      </p:sp>
    </p:spTree>
    <p:extLst>
      <p:ext uri="{BB962C8B-B14F-4D97-AF65-F5344CB8AC3E}">
        <p14:creationId xmlns:p14="http://schemas.microsoft.com/office/powerpoint/2010/main" val="35736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CD63-511E-45B9-B28C-B1A519D27D53}"/>
              </a:ext>
            </a:extLst>
          </p:cNvPr>
          <p:cNvSpPr>
            <a:spLocks noGrp="1"/>
          </p:cNvSpPr>
          <p:nvPr>
            <p:ph type="title"/>
          </p:nvPr>
        </p:nvSpPr>
        <p:spPr/>
        <p:txBody>
          <a:bodyPr/>
          <a:lstStyle/>
          <a:p>
            <a:r>
              <a:rPr lang="en-US" dirty="0"/>
              <a:t>Evaluation and Eligibility Handbook</a:t>
            </a:r>
          </a:p>
        </p:txBody>
      </p:sp>
      <p:sp>
        <p:nvSpPr>
          <p:cNvPr id="5" name="Slide Number Placeholder 4">
            <a:extLst>
              <a:ext uri="{FF2B5EF4-FFF2-40B4-BE49-F238E27FC236}">
                <a16:creationId xmlns:a16="http://schemas.microsoft.com/office/drawing/2014/main" id="{74167D07-3135-412A-8203-4E0827F00D0E}"/>
              </a:ext>
            </a:extLst>
          </p:cNvPr>
          <p:cNvSpPr>
            <a:spLocks noGrp="1"/>
          </p:cNvSpPr>
          <p:nvPr>
            <p:ph type="sldNum" sz="quarter" idx="12"/>
          </p:nvPr>
        </p:nvSpPr>
        <p:spPr/>
        <p:txBody>
          <a:bodyPr/>
          <a:lstStyle/>
          <a:p>
            <a:fld id="{D5CA4161-6EC3-4748-B7F3-82EA64CE3DD4}" type="slidenum">
              <a:rPr lang="en-US" smtClean="0"/>
              <a:pPr/>
              <a:t>36</a:t>
            </a:fld>
            <a:endParaRPr lang="en-US" dirty="0"/>
          </a:p>
        </p:txBody>
      </p:sp>
      <p:pic>
        <p:nvPicPr>
          <p:cNvPr id="9" name="Content Placeholder 8">
            <a:extLst>
              <a:ext uri="{FF2B5EF4-FFF2-40B4-BE49-F238E27FC236}">
                <a16:creationId xmlns:a16="http://schemas.microsoft.com/office/drawing/2014/main" id="{86D77CB6-1D40-45A2-A72D-D6912B365B1D}"/>
              </a:ext>
            </a:extLst>
          </p:cNvPr>
          <p:cNvPicPr>
            <a:picLocks noGrp="1" noChangeAspect="1"/>
          </p:cNvPicPr>
          <p:nvPr>
            <p:ph idx="1"/>
          </p:nvPr>
        </p:nvPicPr>
        <p:blipFill>
          <a:blip r:embed="rId2"/>
          <a:stretch>
            <a:fillRect/>
          </a:stretch>
        </p:blipFill>
        <p:spPr>
          <a:xfrm>
            <a:off x="3354998" y="1541646"/>
            <a:ext cx="4286250" cy="4286250"/>
          </a:xfrm>
          <a:prstGeom prst="rect">
            <a:avLst/>
          </a:prstGeom>
        </p:spPr>
      </p:pic>
    </p:spTree>
    <p:extLst>
      <p:ext uri="{BB962C8B-B14F-4D97-AF65-F5344CB8AC3E}">
        <p14:creationId xmlns:p14="http://schemas.microsoft.com/office/powerpoint/2010/main" val="26995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Contact</a:t>
            </a:r>
          </a:p>
        </p:txBody>
      </p:sp>
      <p:sp>
        <p:nvSpPr>
          <p:cNvPr id="3" name="Content Placeholder 2"/>
          <p:cNvSpPr>
            <a:spLocks noGrp="1"/>
          </p:cNvSpPr>
          <p:nvPr>
            <p:ph idx="1"/>
          </p:nvPr>
        </p:nvSpPr>
        <p:spPr/>
        <p:txBody>
          <a:bodyPr>
            <a:normAutofit/>
          </a:bodyPr>
          <a:lstStyle/>
          <a:p>
            <a:r>
              <a:rPr lang="en-US" dirty="0"/>
              <a:t>Sherri Coats, Program Director, Office of Special Education Services  </a:t>
            </a:r>
          </a:p>
          <a:p>
            <a:pPr marL="0" indent="0">
              <a:buNone/>
            </a:pPr>
            <a:r>
              <a:rPr lang="en-US" dirty="0"/>
              <a:t>	</a:t>
            </a:r>
          </a:p>
          <a:p>
            <a:r>
              <a:rPr lang="en-US" dirty="0"/>
              <a:t>Tina Spence, Assistant Program Director, Office of Special Education Services (Compliance/Monitoring)</a:t>
            </a:r>
          </a:p>
          <a:p>
            <a:pPr marL="0" indent="0">
              <a:buNone/>
            </a:pPr>
            <a:r>
              <a:rPr lang="en-US" dirty="0"/>
              <a:t>	</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37</a:t>
            </a:fld>
            <a:endParaRPr lang="en-US" dirty="0"/>
          </a:p>
        </p:txBody>
      </p:sp>
    </p:spTree>
    <p:extLst>
      <p:ext uri="{BB962C8B-B14F-4D97-AF65-F5344CB8AC3E}">
        <p14:creationId xmlns:p14="http://schemas.microsoft.com/office/powerpoint/2010/main" val="2384993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6260-6DCA-459C-8EDA-27324603D3C8}"/>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187BC0"/>
                </a:solidFill>
                <a:effectLst/>
                <a:uLnTx/>
                <a:uFillTx/>
                <a:latin typeface="Arial" panose="020B0604020202020204"/>
                <a:ea typeface="+mj-ea"/>
                <a:cs typeface="+mj-cs"/>
              </a:rPr>
              <a:t>Special Education Contact Information</a:t>
            </a:r>
            <a:endParaRPr lang="en-US" dirty="0"/>
          </a:p>
        </p:txBody>
      </p:sp>
      <p:sp>
        <p:nvSpPr>
          <p:cNvPr id="3" name="Content Placeholder 2">
            <a:extLst>
              <a:ext uri="{FF2B5EF4-FFF2-40B4-BE49-F238E27FC236}">
                <a16:creationId xmlns:a16="http://schemas.microsoft.com/office/drawing/2014/main" id="{EDE1E53A-56A2-4321-AD5D-2C39EE269EE6}"/>
              </a:ext>
            </a:extLst>
          </p:cNvPr>
          <p:cNvSpPr>
            <a:spLocks noGrp="1"/>
          </p:cNvSpPr>
          <p:nvPr>
            <p:ph idx="1"/>
          </p:nvPr>
        </p:nvSpPr>
        <p:spPr/>
        <p:txBody>
          <a:bodyPr>
            <a:normAutofit fontScale="92500" lnSpcReduction="10000"/>
          </a:bodyPr>
          <a:lstStyle/>
          <a:p>
            <a:r>
              <a:rPr lang="en-US" dirty="0"/>
              <a:t>Nancy Goosen, Program Manager, Policies and Procedures</a:t>
            </a:r>
            <a:endParaRPr lang="en-US" sz="3200" dirty="0"/>
          </a:p>
          <a:p>
            <a:r>
              <a:rPr lang="en-US" dirty="0"/>
              <a:t>Dr. Elana Grissom, Project Manager, Alternative Placements</a:t>
            </a:r>
          </a:p>
          <a:p>
            <a:r>
              <a:rPr lang="en-US" dirty="0"/>
              <a:t>Carolyn Thomas, Project Manager, Special Education Personnel</a:t>
            </a:r>
          </a:p>
          <a:p>
            <a:r>
              <a:rPr lang="en-US" dirty="0"/>
              <a:t>Kristen Coleman, Project Manager, Professional Development</a:t>
            </a:r>
          </a:p>
          <a:p>
            <a:r>
              <a:rPr lang="en-US" dirty="0"/>
              <a:t>Lori Chesnut, Project Manager, Secondary Transition</a:t>
            </a:r>
          </a:p>
          <a:p>
            <a:r>
              <a:rPr lang="en-US" dirty="0"/>
              <a:t>Alexa Hudak, Project Manager, State Systemic Improvement Plan (SSIP)</a:t>
            </a:r>
          </a:p>
          <a:p>
            <a:pPr marL="0" indent="0">
              <a:buNone/>
            </a:pPr>
            <a:r>
              <a:rPr lang="en-US" dirty="0"/>
              <a:t>Phone (405) 521-3351</a:t>
            </a:r>
          </a:p>
        </p:txBody>
      </p:sp>
      <p:sp>
        <p:nvSpPr>
          <p:cNvPr id="5" name="Slide Number Placeholder 4">
            <a:extLst>
              <a:ext uri="{FF2B5EF4-FFF2-40B4-BE49-F238E27FC236}">
                <a16:creationId xmlns:a16="http://schemas.microsoft.com/office/drawing/2014/main" id="{67703384-9056-47FF-9F82-41BDE1F06737}"/>
              </a:ext>
            </a:extLst>
          </p:cNvPr>
          <p:cNvSpPr>
            <a:spLocks noGrp="1"/>
          </p:cNvSpPr>
          <p:nvPr>
            <p:ph type="sldNum" sz="quarter" idx="12"/>
          </p:nvPr>
        </p:nvSpPr>
        <p:spPr/>
        <p:txBody>
          <a:bodyPr/>
          <a:lstStyle/>
          <a:p>
            <a:fld id="{D5CA4161-6EC3-4748-B7F3-82EA64CE3DD4}" type="slidenum">
              <a:rPr lang="en-US" smtClean="0"/>
              <a:pPr/>
              <a:t>38</a:t>
            </a:fld>
            <a:endParaRPr lang="en-US" dirty="0"/>
          </a:p>
        </p:txBody>
      </p:sp>
    </p:spTree>
    <p:extLst>
      <p:ext uri="{BB962C8B-B14F-4D97-AF65-F5344CB8AC3E}">
        <p14:creationId xmlns:p14="http://schemas.microsoft.com/office/powerpoint/2010/main" val="387490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3058-DE37-44F0-9B8B-FCA94719E235}"/>
              </a:ext>
            </a:extLst>
          </p:cNvPr>
          <p:cNvSpPr>
            <a:spLocks noGrp="1"/>
          </p:cNvSpPr>
          <p:nvPr>
            <p:ph type="title"/>
          </p:nvPr>
        </p:nvSpPr>
        <p:spPr/>
        <p:txBody>
          <a:bodyPr/>
          <a:lstStyle/>
          <a:p>
            <a:r>
              <a:rPr lang="en-US" dirty="0"/>
              <a:t>O.S. §70-3-136(A)(3): Charter School for the Deaf or Charter School for the Blind</a:t>
            </a:r>
          </a:p>
        </p:txBody>
      </p:sp>
      <p:sp>
        <p:nvSpPr>
          <p:cNvPr id="3" name="Content Placeholder 2">
            <a:extLst>
              <a:ext uri="{FF2B5EF4-FFF2-40B4-BE49-F238E27FC236}">
                <a16:creationId xmlns:a16="http://schemas.microsoft.com/office/drawing/2014/main" id="{156DF5A5-5F52-4D68-BFF0-30AB503A5E23}"/>
              </a:ext>
            </a:extLst>
          </p:cNvPr>
          <p:cNvSpPr>
            <a:spLocks noGrp="1"/>
          </p:cNvSpPr>
          <p:nvPr>
            <p:ph idx="1"/>
          </p:nvPr>
        </p:nvSpPr>
        <p:spPr/>
        <p:txBody>
          <a:bodyPr/>
          <a:lstStyle/>
          <a:p>
            <a:r>
              <a:rPr lang="en-US" dirty="0"/>
              <a:t>“No charter school shall be chartered for the purpose of offering a curriculum for deaf or blind students </a:t>
            </a:r>
            <a:r>
              <a:rPr lang="en-US" b="1" dirty="0">
                <a:solidFill>
                  <a:srgbClr val="004E9A"/>
                </a:solidFill>
              </a:rPr>
              <a:t>that is the same or similar to</a:t>
            </a:r>
            <a:r>
              <a:rPr lang="en-US" dirty="0"/>
              <a:t> the curriculum being provided by or for educating deaf or blind students that are being served by the </a:t>
            </a:r>
            <a:r>
              <a:rPr lang="en-US" b="1" dirty="0">
                <a:solidFill>
                  <a:srgbClr val="004E9A"/>
                </a:solidFill>
              </a:rPr>
              <a:t>Oklahoma School for the Blind or the Oklahoma School for the Deaf;”</a:t>
            </a:r>
          </a:p>
        </p:txBody>
      </p:sp>
      <p:sp>
        <p:nvSpPr>
          <p:cNvPr id="5" name="Slide Number Placeholder 4">
            <a:extLst>
              <a:ext uri="{FF2B5EF4-FFF2-40B4-BE49-F238E27FC236}">
                <a16:creationId xmlns:a16="http://schemas.microsoft.com/office/drawing/2014/main" id="{8D594527-4B57-40C3-B7DE-8DFB01EBE63E}"/>
              </a:ext>
            </a:extLst>
          </p:cNvPr>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395026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F65F-85FF-C526-47B2-B000408A7AA6}"/>
              </a:ext>
            </a:extLst>
          </p:cNvPr>
          <p:cNvSpPr>
            <a:spLocks noGrp="1"/>
          </p:cNvSpPr>
          <p:nvPr>
            <p:ph type="title"/>
          </p:nvPr>
        </p:nvSpPr>
        <p:spPr/>
        <p:txBody>
          <a:bodyPr>
            <a:normAutofit fontScale="90000"/>
          </a:bodyPr>
          <a:lstStyle/>
          <a:p>
            <a:r>
              <a:rPr lang="en-US" dirty="0"/>
              <a:t>Special Education Teacher Certification</a:t>
            </a:r>
            <a:br>
              <a:rPr lang="en-US" dirty="0"/>
            </a:br>
            <a:r>
              <a:rPr lang="en-US" dirty="0"/>
              <a:t>Chapter 13 of P&amp;P</a:t>
            </a:r>
          </a:p>
        </p:txBody>
      </p:sp>
      <p:sp>
        <p:nvSpPr>
          <p:cNvPr id="3" name="Text Placeholder 2">
            <a:extLst>
              <a:ext uri="{FF2B5EF4-FFF2-40B4-BE49-F238E27FC236}">
                <a16:creationId xmlns:a16="http://schemas.microsoft.com/office/drawing/2014/main" id="{D5B1F8EF-C2FB-4529-EB3A-8E17364E1026}"/>
              </a:ext>
            </a:extLst>
          </p:cNvPr>
          <p:cNvSpPr>
            <a:spLocks noGrp="1"/>
          </p:cNvSpPr>
          <p:nvPr>
            <p:ph type="body" idx="1"/>
          </p:nvPr>
        </p:nvSpPr>
        <p:spPr/>
        <p:txBody>
          <a:bodyPr vert="horz" lIns="91440" tIns="45720" rIns="91440" bIns="45720" rtlCol="0" anchor="t">
            <a:normAutofit fontScale="62500" lnSpcReduction="20000"/>
          </a:bodyPr>
          <a:lstStyle/>
          <a:p>
            <a:r>
              <a:rPr lang="en-US" dirty="0">
                <a:cs typeface="Arial"/>
              </a:rPr>
              <a:t>Special Education Comprehensive</a:t>
            </a:r>
          </a:p>
          <a:p>
            <a:r>
              <a:rPr lang="en-US" dirty="0">
                <a:cs typeface="Arial"/>
              </a:rPr>
              <a:t>Mild/Moderate</a:t>
            </a:r>
          </a:p>
          <a:p>
            <a:r>
              <a:rPr lang="en-US" dirty="0">
                <a:cs typeface="Arial"/>
              </a:rPr>
              <a:t>Severe/Profound</a:t>
            </a:r>
          </a:p>
          <a:p>
            <a:r>
              <a:rPr lang="en-US" dirty="0">
                <a:cs typeface="Arial"/>
              </a:rPr>
              <a:t>Deaf/Hard-of-Hearing/Hearing Impairment</a:t>
            </a:r>
          </a:p>
          <a:p>
            <a:r>
              <a:rPr lang="en-US" dirty="0">
                <a:cs typeface="Arial"/>
              </a:rPr>
              <a:t>Blind/Visual Impairment</a:t>
            </a:r>
          </a:p>
        </p:txBody>
      </p:sp>
      <p:sp>
        <p:nvSpPr>
          <p:cNvPr id="5" name="Slide Number Placeholder 4">
            <a:extLst>
              <a:ext uri="{FF2B5EF4-FFF2-40B4-BE49-F238E27FC236}">
                <a16:creationId xmlns:a16="http://schemas.microsoft.com/office/drawing/2014/main" id="{C79FD7C1-9CB8-A6FD-7480-6CC862CD5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A4161-6EC3-4748-B7F3-82EA64CE3DD4}" type="slidenum">
              <a:rPr kumimoji="0" lang="en-US" sz="1200" b="0" i="0" u="none" strike="noStrike" kern="1200" cap="none" spc="0" normalizeH="0" baseline="0" noProof="0" smtClean="0">
                <a:ln>
                  <a:noFill/>
                </a:ln>
                <a:solidFill>
                  <a:srgbClr val="7878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7878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308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1278-3D94-4159-8AD5-97F504269024}"/>
              </a:ext>
            </a:extLst>
          </p:cNvPr>
          <p:cNvSpPr>
            <a:spLocks noGrp="1"/>
          </p:cNvSpPr>
          <p:nvPr>
            <p:ph type="title"/>
          </p:nvPr>
        </p:nvSpPr>
        <p:spPr>
          <a:xfrm>
            <a:off x="258234" y="-3991"/>
            <a:ext cx="11603603" cy="1325563"/>
          </a:xfrm>
        </p:spPr>
        <p:txBody>
          <a:bodyPr/>
          <a:lstStyle/>
          <a:p>
            <a:r>
              <a:rPr lang="en-US" dirty="0"/>
              <a:t>O.S. § 70-6-122.8</a:t>
            </a:r>
          </a:p>
        </p:txBody>
      </p:sp>
      <p:sp>
        <p:nvSpPr>
          <p:cNvPr id="3" name="Content Placeholder 2">
            <a:extLst>
              <a:ext uri="{FF2B5EF4-FFF2-40B4-BE49-F238E27FC236}">
                <a16:creationId xmlns:a16="http://schemas.microsoft.com/office/drawing/2014/main" id="{50CE0BF5-BD04-4DE0-8A95-F99FE1DC03F6}"/>
              </a:ext>
            </a:extLst>
          </p:cNvPr>
          <p:cNvSpPr>
            <a:spLocks noGrp="1"/>
          </p:cNvSpPr>
          <p:nvPr>
            <p:ph idx="1"/>
          </p:nvPr>
        </p:nvSpPr>
        <p:spPr>
          <a:xfrm>
            <a:off x="294199" y="981512"/>
            <a:ext cx="11603603" cy="5195451"/>
          </a:xfrm>
        </p:spPr>
        <p:txBody>
          <a:bodyPr>
            <a:normAutofit fontScale="70000" lnSpcReduction="20000"/>
          </a:bodyPr>
          <a:lstStyle/>
          <a:p>
            <a:r>
              <a:rPr lang="en-US" dirty="0"/>
              <a:t>Issuance of standard certificate to teach in the area of mild-moderate or severe-profound disabilities. </a:t>
            </a:r>
          </a:p>
          <a:p>
            <a:pPr marL="514350" indent="-514350">
              <a:buAutoNum type="alphaUcPeriod"/>
            </a:pPr>
            <a:r>
              <a:rPr lang="en-US" dirty="0"/>
              <a:t>Notwithstanding any other provision of law, the State Board of Education shall issue a standard certificate in the area of mild-moderate or severe-profound disabilities to any individual who has: </a:t>
            </a:r>
          </a:p>
          <a:p>
            <a:pPr marL="1428750" lvl="2" indent="-514350">
              <a:buAutoNum type="arabicPeriod"/>
            </a:pPr>
            <a:r>
              <a:rPr lang="en-US" dirty="0"/>
              <a:t>Earned a bachelor's level college degree from an accredited institution of higher education; </a:t>
            </a:r>
          </a:p>
          <a:p>
            <a:pPr marL="1428750" lvl="2" indent="-514350">
              <a:buAutoNum type="arabicPeriod"/>
            </a:pPr>
            <a:r>
              <a:rPr lang="en-US" dirty="0"/>
              <a:t>Successfully completed the prescribed coursework that may be required for a master's degree in special education from an accredited institution of higher education and any examinations required to obtain a standard certificate in mild-moderate or severe-profound disabilities; </a:t>
            </a:r>
          </a:p>
          <a:p>
            <a:pPr marL="1428750" lvl="2" indent="-514350">
              <a:buAutoNum type="arabicPeriod"/>
            </a:pPr>
            <a:r>
              <a:rPr lang="en-US" dirty="0"/>
              <a:t>Successfully completed the appropriate subject area competency examination as required pursuant to Section 6-187 of this title; </a:t>
            </a:r>
          </a:p>
          <a:p>
            <a:pPr marL="1428750" lvl="2" indent="-514350">
              <a:buAutoNum type="arabicPeriod"/>
            </a:pPr>
            <a:r>
              <a:rPr lang="en-US" dirty="0"/>
              <a:t>On file with the State Board of Education a national criminal history record check as required pursuant to Section 5-142 of this title; and </a:t>
            </a:r>
          </a:p>
          <a:p>
            <a:pPr marL="1428750" lvl="2" indent="-514350">
              <a:buAutoNum type="arabicPeriod"/>
            </a:pPr>
            <a:r>
              <a:rPr lang="en-US" dirty="0"/>
              <a:t>Submitted an application and payment of the required certification fee.</a:t>
            </a:r>
          </a:p>
          <a:p>
            <a:pPr marL="514350" indent="-514350">
              <a:buFont typeface="+mj-lt"/>
              <a:buAutoNum type="alphaUcPeriod"/>
            </a:pPr>
            <a:r>
              <a:rPr lang="en-US" dirty="0"/>
              <a:t>Notwithstanding any other provision of law, an individual who holds a current standard certificate pursuant to subsection A of this section can </a:t>
            </a:r>
            <a:r>
              <a:rPr lang="en-US" b="1" dirty="0">
                <a:solidFill>
                  <a:srgbClr val="004E9A"/>
                </a:solidFill>
              </a:rPr>
              <a:t>satisfy the highly qualified teacher requirement </a:t>
            </a:r>
            <a:r>
              <a:rPr lang="en-US" dirty="0"/>
              <a:t>for early childhood education or elementary education by successful completion of the early childhood education or elementary education examinations.</a:t>
            </a:r>
          </a:p>
        </p:txBody>
      </p:sp>
      <p:sp>
        <p:nvSpPr>
          <p:cNvPr id="5" name="Slide Number Placeholder 4">
            <a:extLst>
              <a:ext uri="{FF2B5EF4-FFF2-40B4-BE49-F238E27FC236}">
                <a16:creationId xmlns:a16="http://schemas.microsoft.com/office/drawing/2014/main" id="{77199CD4-CE78-4E63-A1D0-93BD50441AC9}"/>
              </a:ext>
            </a:extLst>
          </p:cNvPr>
          <p:cNvSpPr>
            <a:spLocks noGrp="1"/>
          </p:cNvSpPr>
          <p:nvPr>
            <p:ph type="sldNum" sz="quarter" idx="12"/>
          </p:nvPr>
        </p:nvSpPr>
        <p:spPr/>
        <p:txBody>
          <a:bodyPr/>
          <a:lstStyle/>
          <a:p>
            <a:fld id="{D5CA4161-6EC3-4748-B7F3-82EA64CE3DD4}" type="slidenum">
              <a:rPr lang="en-US" smtClean="0"/>
              <a:pPr/>
              <a:t>6</a:t>
            </a:fld>
            <a:endParaRPr lang="en-US" dirty="0"/>
          </a:p>
        </p:txBody>
      </p:sp>
    </p:spTree>
    <p:extLst>
      <p:ext uri="{BB962C8B-B14F-4D97-AF65-F5344CB8AC3E}">
        <p14:creationId xmlns:p14="http://schemas.microsoft.com/office/powerpoint/2010/main" val="189745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9B2A-EE5F-4A56-B27D-1384A4678F90}"/>
              </a:ext>
            </a:extLst>
          </p:cNvPr>
          <p:cNvSpPr>
            <a:spLocks noGrp="1"/>
          </p:cNvSpPr>
          <p:nvPr>
            <p:ph type="title"/>
          </p:nvPr>
        </p:nvSpPr>
        <p:spPr/>
        <p:txBody>
          <a:bodyPr/>
          <a:lstStyle/>
          <a:p>
            <a:r>
              <a:rPr lang="en-US" dirty="0"/>
              <a:t>Highly Qualified</a:t>
            </a:r>
          </a:p>
        </p:txBody>
      </p:sp>
      <p:sp>
        <p:nvSpPr>
          <p:cNvPr id="3" name="Content Placeholder 2">
            <a:extLst>
              <a:ext uri="{FF2B5EF4-FFF2-40B4-BE49-F238E27FC236}">
                <a16:creationId xmlns:a16="http://schemas.microsoft.com/office/drawing/2014/main" id="{A6C1AB98-9749-4A86-84B8-AB80526738F9}"/>
              </a:ext>
            </a:extLst>
          </p:cNvPr>
          <p:cNvSpPr>
            <a:spLocks noGrp="1"/>
          </p:cNvSpPr>
          <p:nvPr>
            <p:ph idx="1"/>
          </p:nvPr>
        </p:nvSpPr>
        <p:spPr>
          <a:xfrm>
            <a:off x="294200" y="1825625"/>
            <a:ext cx="4721938" cy="4351338"/>
          </a:xfrm>
          <a:solidFill>
            <a:schemeClr val="tx1">
              <a:lumMod val="20000"/>
              <a:lumOff val="80000"/>
            </a:schemeClr>
          </a:solidFill>
        </p:spPr>
        <p:txBody>
          <a:bodyPr>
            <a:normAutofit fontScale="92500" lnSpcReduction="20000"/>
          </a:bodyPr>
          <a:lstStyle/>
          <a:p>
            <a:pPr marL="0" indent="0" algn="ctr">
              <a:buNone/>
            </a:pPr>
            <a:r>
              <a:rPr lang="en-US" dirty="0">
                <a:solidFill>
                  <a:srgbClr val="004E9A"/>
                </a:solidFill>
              </a:rPr>
              <a:t>TOR for an IEP</a:t>
            </a:r>
          </a:p>
          <a:p>
            <a:r>
              <a:rPr lang="en-US" dirty="0">
                <a:solidFill>
                  <a:srgbClr val="004E9A"/>
                </a:solidFill>
              </a:rPr>
              <a:t>Mild/Moderate</a:t>
            </a:r>
          </a:p>
          <a:p>
            <a:r>
              <a:rPr lang="en-US" dirty="0">
                <a:solidFill>
                  <a:srgbClr val="004E9A"/>
                </a:solidFill>
              </a:rPr>
              <a:t>Severe/Profound (Multiple Disabilities)</a:t>
            </a:r>
          </a:p>
          <a:p>
            <a:r>
              <a:rPr lang="en-US" dirty="0">
                <a:solidFill>
                  <a:srgbClr val="004E9A"/>
                </a:solidFill>
              </a:rPr>
              <a:t>Special Education Comprehensive</a:t>
            </a:r>
          </a:p>
          <a:p>
            <a:r>
              <a:rPr lang="en-US" dirty="0">
                <a:solidFill>
                  <a:srgbClr val="004E9A"/>
                </a:solidFill>
              </a:rPr>
              <a:t>Deaf/Blind</a:t>
            </a:r>
          </a:p>
          <a:p>
            <a:r>
              <a:rPr lang="en-US" dirty="0">
                <a:solidFill>
                  <a:srgbClr val="004E9A"/>
                </a:solidFill>
              </a:rPr>
              <a:t>Blind/VI</a:t>
            </a:r>
          </a:p>
          <a:p>
            <a:r>
              <a:rPr lang="en-US" dirty="0">
                <a:solidFill>
                  <a:srgbClr val="004E9A"/>
                </a:solidFill>
              </a:rPr>
              <a:t>Hard-of-Hearing/HI</a:t>
            </a:r>
          </a:p>
        </p:txBody>
      </p:sp>
      <p:sp>
        <p:nvSpPr>
          <p:cNvPr id="5" name="Slide Number Placeholder 4">
            <a:extLst>
              <a:ext uri="{FF2B5EF4-FFF2-40B4-BE49-F238E27FC236}">
                <a16:creationId xmlns:a16="http://schemas.microsoft.com/office/drawing/2014/main" id="{3FFB888E-D271-45EF-8FFA-20539FF00220}"/>
              </a:ext>
            </a:extLst>
          </p:cNvPr>
          <p:cNvSpPr>
            <a:spLocks noGrp="1"/>
          </p:cNvSpPr>
          <p:nvPr>
            <p:ph type="sldNum" sz="quarter" idx="12"/>
          </p:nvPr>
        </p:nvSpPr>
        <p:spPr/>
        <p:txBody>
          <a:bodyPr/>
          <a:lstStyle/>
          <a:p>
            <a:fld id="{D5CA4161-6EC3-4748-B7F3-82EA64CE3DD4}" type="slidenum">
              <a:rPr lang="en-US" smtClean="0"/>
              <a:pPr/>
              <a:t>7</a:t>
            </a:fld>
            <a:endParaRPr lang="en-US" dirty="0"/>
          </a:p>
        </p:txBody>
      </p:sp>
      <p:sp>
        <p:nvSpPr>
          <p:cNvPr id="6" name="Content Placeholder 2">
            <a:extLst>
              <a:ext uri="{FF2B5EF4-FFF2-40B4-BE49-F238E27FC236}">
                <a16:creationId xmlns:a16="http://schemas.microsoft.com/office/drawing/2014/main" id="{72FFDF11-061F-44F3-B2D1-D4CC13CDFBEC}"/>
              </a:ext>
            </a:extLst>
          </p:cNvPr>
          <p:cNvSpPr txBox="1">
            <a:spLocks/>
          </p:cNvSpPr>
          <p:nvPr/>
        </p:nvSpPr>
        <p:spPr>
          <a:xfrm>
            <a:off x="5434149" y="1825625"/>
            <a:ext cx="6679474" cy="4351338"/>
          </a:xfrm>
          <a:prstGeom prst="rect">
            <a:avLst/>
          </a:prstGeom>
          <a:solidFill>
            <a:schemeClr val="accent3">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D15420"/>
                </a:solidFill>
              </a:rPr>
              <a:t>TOR Placing a Grade on a Transcript/Report Card</a:t>
            </a:r>
          </a:p>
          <a:p>
            <a:pPr>
              <a:buClr>
                <a:srgbClr val="D15420"/>
              </a:buClr>
            </a:pPr>
            <a:r>
              <a:rPr lang="en-US" dirty="0">
                <a:solidFill>
                  <a:srgbClr val="D15420"/>
                </a:solidFill>
              </a:rPr>
              <a:t>Early Childhood</a:t>
            </a:r>
          </a:p>
          <a:p>
            <a:pPr>
              <a:buClr>
                <a:srgbClr val="D15420"/>
              </a:buClr>
            </a:pPr>
            <a:r>
              <a:rPr lang="en-US" dirty="0">
                <a:solidFill>
                  <a:srgbClr val="D15420"/>
                </a:solidFill>
              </a:rPr>
              <a:t>Elementary Ed</a:t>
            </a:r>
          </a:p>
          <a:p>
            <a:pPr>
              <a:buClr>
                <a:srgbClr val="D15420"/>
              </a:buClr>
            </a:pPr>
            <a:r>
              <a:rPr lang="en-US" dirty="0">
                <a:solidFill>
                  <a:srgbClr val="D15420"/>
                </a:solidFill>
              </a:rPr>
              <a:t>Secondary Core Area (e.g., English)</a:t>
            </a:r>
          </a:p>
          <a:p>
            <a:pPr>
              <a:buClr>
                <a:srgbClr val="D15420"/>
              </a:buClr>
            </a:pPr>
            <a:r>
              <a:rPr lang="en-US" dirty="0">
                <a:solidFill>
                  <a:srgbClr val="D15420"/>
                </a:solidFill>
              </a:rPr>
              <a:t>High School Alternate Standards (Early Childhood or Elementary Ed)</a:t>
            </a:r>
          </a:p>
        </p:txBody>
      </p:sp>
    </p:spTree>
    <p:extLst>
      <p:ext uri="{BB962C8B-B14F-4D97-AF65-F5344CB8AC3E}">
        <p14:creationId xmlns:p14="http://schemas.microsoft.com/office/powerpoint/2010/main" val="45101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9C04-85F9-4EF2-B4D9-77F6182E6DC0}"/>
              </a:ext>
            </a:extLst>
          </p:cNvPr>
          <p:cNvSpPr>
            <a:spLocks noGrp="1"/>
          </p:cNvSpPr>
          <p:nvPr>
            <p:ph type="title"/>
          </p:nvPr>
        </p:nvSpPr>
        <p:spPr/>
        <p:txBody>
          <a:bodyPr/>
          <a:lstStyle/>
          <a:p>
            <a:r>
              <a:rPr lang="en-US" dirty="0"/>
              <a:t>O.S. § 70-6-105 – Special Ed Subs</a:t>
            </a:r>
          </a:p>
        </p:txBody>
      </p:sp>
      <p:sp>
        <p:nvSpPr>
          <p:cNvPr id="3" name="Content Placeholder 2">
            <a:extLst>
              <a:ext uri="{FF2B5EF4-FFF2-40B4-BE49-F238E27FC236}">
                <a16:creationId xmlns:a16="http://schemas.microsoft.com/office/drawing/2014/main" id="{4F162392-C23C-431E-9558-348C547C7392}"/>
              </a:ext>
            </a:extLst>
          </p:cNvPr>
          <p:cNvSpPr>
            <a:spLocks noGrp="1"/>
          </p:cNvSpPr>
          <p:nvPr>
            <p:ph idx="1"/>
          </p:nvPr>
        </p:nvSpPr>
        <p:spPr/>
        <p:txBody>
          <a:bodyPr>
            <a:normAutofit fontScale="85000" lnSpcReduction="10000"/>
          </a:bodyPr>
          <a:lstStyle/>
          <a:p>
            <a:r>
              <a:rPr lang="en-US" dirty="0"/>
              <a:t>C. Beginning with the 2007-08 school year, any substitute teacher employed to teach special education for the same assignment for more than fifteen (15) consecutive or thirty (30) total school days during a school year who does </a:t>
            </a:r>
            <a:r>
              <a:rPr lang="en-US" b="1" dirty="0"/>
              <a:t>not</a:t>
            </a:r>
            <a:r>
              <a:rPr lang="en-US" dirty="0"/>
              <a:t> hold a valid certificate to teach special education shall be required to complete in-service training as prescribed by the State Board of Education.  The training shall be provided at no cost to the substitute teacher. </a:t>
            </a:r>
          </a:p>
          <a:p>
            <a:r>
              <a:rPr lang="en-US" dirty="0"/>
              <a:t>Long-term Sub Training Modules in EDPlan</a:t>
            </a:r>
          </a:p>
          <a:p>
            <a:r>
              <a:rPr lang="en-US" dirty="0"/>
              <a:t>Long-term Sub cannot serve as a special education teacher (i.e., cannot write an IEP, or sign an IEP, or carry a caseload of students).</a:t>
            </a:r>
          </a:p>
        </p:txBody>
      </p:sp>
      <p:sp>
        <p:nvSpPr>
          <p:cNvPr id="5" name="Slide Number Placeholder 4">
            <a:extLst>
              <a:ext uri="{FF2B5EF4-FFF2-40B4-BE49-F238E27FC236}">
                <a16:creationId xmlns:a16="http://schemas.microsoft.com/office/drawing/2014/main" id="{B3E0CF5A-59D9-4FA3-9F28-D451A325F776}"/>
              </a:ext>
            </a:extLst>
          </p:cNvPr>
          <p:cNvSpPr>
            <a:spLocks noGrp="1"/>
          </p:cNvSpPr>
          <p:nvPr>
            <p:ph type="sldNum" sz="quarter" idx="12"/>
          </p:nvPr>
        </p:nvSpPr>
        <p:spPr/>
        <p:txBody>
          <a:bodyPr/>
          <a:lstStyle/>
          <a:p>
            <a:fld id="{D5CA4161-6EC3-4748-B7F3-82EA64CE3DD4}" type="slidenum">
              <a:rPr lang="en-US" smtClean="0"/>
              <a:pPr/>
              <a:t>8</a:t>
            </a:fld>
            <a:endParaRPr lang="en-US" dirty="0"/>
          </a:p>
        </p:txBody>
      </p:sp>
    </p:spTree>
    <p:extLst>
      <p:ext uri="{BB962C8B-B14F-4D97-AF65-F5344CB8AC3E}">
        <p14:creationId xmlns:p14="http://schemas.microsoft.com/office/powerpoint/2010/main" val="36736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8CA9-8E58-45A7-9663-F08DB37C7404}"/>
              </a:ext>
            </a:extLst>
          </p:cNvPr>
          <p:cNvSpPr>
            <a:spLocks noGrp="1"/>
          </p:cNvSpPr>
          <p:nvPr>
            <p:ph type="title"/>
          </p:nvPr>
        </p:nvSpPr>
        <p:spPr>
          <a:xfrm>
            <a:off x="130629" y="-40169"/>
            <a:ext cx="12192000" cy="1325563"/>
          </a:xfrm>
        </p:spPr>
        <p:txBody>
          <a:bodyPr/>
          <a:lstStyle/>
          <a:p>
            <a:r>
              <a:rPr lang="en-US" dirty="0"/>
              <a:t>Pathways for Special Education Certification</a:t>
            </a:r>
          </a:p>
        </p:txBody>
      </p:sp>
      <p:sp>
        <p:nvSpPr>
          <p:cNvPr id="3" name="Content Placeholder 2">
            <a:extLst>
              <a:ext uri="{FF2B5EF4-FFF2-40B4-BE49-F238E27FC236}">
                <a16:creationId xmlns:a16="http://schemas.microsoft.com/office/drawing/2014/main" id="{3F367B19-EE0F-42D2-B384-60CC1CC69E8B}"/>
              </a:ext>
            </a:extLst>
          </p:cNvPr>
          <p:cNvSpPr>
            <a:spLocks noGrp="1"/>
          </p:cNvSpPr>
          <p:nvPr>
            <p:ph idx="1"/>
          </p:nvPr>
        </p:nvSpPr>
        <p:spPr>
          <a:xfrm>
            <a:off x="424828" y="1201783"/>
            <a:ext cx="11471081" cy="5085806"/>
          </a:xfrm>
        </p:spPr>
        <p:txBody>
          <a:bodyPr>
            <a:normAutofit fontScale="85000" lnSpcReduction="20000"/>
          </a:bodyPr>
          <a:lstStyle/>
          <a:p>
            <a:pPr>
              <a:buClr>
                <a:srgbClr val="C00000"/>
              </a:buClr>
            </a:pPr>
            <a:r>
              <a:rPr lang="en-US" b="1" dirty="0">
                <a:solidFill>
                  <a:srgbClr val="C00000"/>
                </a:solidFill>
              </a:rPr>
              <a:t>No</a:t>
            </a:r>
            <a:r>
              <a:rPr lang="en-US" dirty="0">
                <a:solidFill>
                  <a:srgbClr val="C00000"/>
                </a:solidFill>
              </a:rPr>
              <a:t> Emergency Certification Allowed in Special Education.</a:t>
            </a:r>
          </a:p>
          <a:p>
            <a:r>
              <a:rPr lang="en-US" b="1" dirty="0"/>
              <a:t>Boot Camp Route </a:t>
            </a:r>
            <a:r>
              <a:rPr lang="en-US" dirty="0"/>
              <a:t>(Provisional Teacher Certificate until completion of 18 hours towards a master’s degree in Special Education).</a:t>
            </a:r>
          </a:p>
          <a:p>
            <a:r>
              <a:rPr lang="en-US" b="1" dirty="0"/>
              <a:t>Paraprofessional Route </a:t>
            </a:r>
            <a:r>
              <a:rPr lang="en-US" dirty="0"/>
              <a:t>(Provisional Teacher Certificate until completion of 12 hours of education coursework which must include a </a:t>
            </a:r>
            <a:r>
              <a:rPr lang="en-US" b="1" dirty="0">
                <a:solidFill>
                  <a:srgbClr val="187BC0"/>
                </a:solidFill>
              </a:rPr>
              <a:t>minimum of 3 hours in reading instruction</a:t>
            </a:r>
            <a:r>
              <a:rPr lang="en-US" dirty="0"/>
              <a:t>).</a:t>
            </a:r>
          </a:p>
          <a:p>
            <a:r>
              <a:rPr lang="en-US" b="1" dirty="0"/>
              <a:t>Speech-Language Pathologist </a:t>
            </a:r>
            <a:r>
              <a:rPr lang="en-US" dirty="0"/>
              <a:t>(SLP) or Speech-Language Pathologist Assistant (SLPA). Must pass the OSAT in special education to receive a Provisional Teacher Certificate until the PPAT is passed, including, if necessary, the OSAT for the core subject area – such as English/Math/Science or SS, or Elementary Ed or Early Childhood, etc.).</a:t>
            </a:r>
          </a:p>
          <a:p>
            <a:r>
              <a:rPr lang="en-US" b="1" dirty="0"/>
              <a:t>Master’s Degree in Special Education</a:t>
            </a:r>
          </a:p>
        </p:txBody>
      </p:sp>
      <p:sp>
        <p:nvSpPr>
          <p:cNvPr id="5" name="Slide Number Placeholder 4">
            <a:extLst>
              <a:ext uri="{FF2B5EF4-FFF2-40B4-BE49-F238E27FC236}">
                <a16:creationId xmlns:a16="http://schemas.microsoft.com/office/drawing/2014/main" id="{A4A35B32-C8AC-409B-909E-094B819DD5D5}"/>
              </a:ext>
            </a:extLst>
          </p:cNvPr>
          <p:cNvSpPr>
            <a:spLocks noGrp="1"/>
          </p:cNvSpPr>
          <p:nvPr>
            <p:ph type="sldNum" sz="quarter" idx="12"/>
          </p:nvPr>
        </p:nvSpPr>
        <p:spPr/>
        <p:txBody>
          <a:bodyPr/>
          <a:lstStyle/>
          <a:p>
            <a:fld id="{D5CA4161-6EC3-4748-B7F3-82EA64CE3DD4}" type="slidenum">
              <a:rPr lang="en-US" smtClean="0"/>
              <a:pPr/>
              <a:t>9</a:t>
            </a:fld>
            <a:endParaRPr lang="en-US" dirty="0"/>
          </a:p>
        </p:txBody>
      </p:sp>
    </p:spTree>
    <p:extLst>
      <p:ext uri="{BB962C8B-B14F-4D97-AF65-F5344CB8AC3E}">
        <p14:creationId xmlns:p14="http://schemas.microsoft.com/office/powerpoint/2010/main" val="435343343"/>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InspireOK 2023" id="{36712462-634B-A940-A6C2-90D0917D5296}" vid="{309316A2-C332-844D-843B-E2A894C0FF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7" ma:contentTypeDescription="Create a new document." ma:contentTypeScope="" ma:versionID="4547d49e4b708e8cb994e6dd623f016b">
  <xsd:schema xmlns:xsd="http://www.w3.org/2001/XMLSchema" xmlns:xs="http://www.w3.org/2001/XMLSchema" xmlns:p="http://schemas.microsoft.com/office/2006/metadata/properties" xmlns:ns2="d5841c04-8ab1-45d0-a7a9-3e2ef1eb0f19" targetNamespace="http://schemas.microsoft.com/office/2006/metadata/properties" ma:root="true" ma:fieldsID="3dbbabf9737fcad55e3313a6f65d489f" ns2:_="">
    <xsd:import namespace="d5841c04-8ab1-45d0-a7a9-3e2ef1eb0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EF90434B-CBE5-4AE1-BB9A-78471F5B267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5841c04-8ab1-45d0-a7a9-3e2ef1eb0f19"/>
    <ds:schemaRef ds:uri="http://www.w3.org/XML/1998/namespace"/>
    <ds:schemaRef ds:uri="http://purl.org/dc/dcmitype/"/>
  </ds:schemaRefs>
</ds:datastoreItem>
</file>

<file path=customXml/itemProps3.xml><?xml version="1.0" encoding="utf-8"?>
<ds:datastoreItem xmlns:ds="http://schemas.openxmlformats.org/officeDocument/2006/customXml" ds:itemID="{F98D1FA0-EDDF-4CF6-A683-DFA55BAA7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5019</TotalTime>
  <Words>2879</Words>
  <Application>Microsoft Office PowerPoint</Application>
  <PresentationFormat>Widescreen</PresentationFormat>
  <Paragraphs>209</Paragraphs>
  <Slides>38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Calibri Light</vt:lpstr>
      <vt:lpstr>Lucida Sans</vt:lpstr>
      <vt:lpstr>Trebuchet MS</vt:lpstr>
      <vt:lpstr>Office Theme</vt:lpstr>
      <vt:lpstr>1_Office Theme</vt:lpstr>
      <vt:lpstr>2_Office Theme</vt:lpstr>
      <vt:lpstr>Charter Schools’  IDEA Obligation to Serve Students with Disabilities</vt:lpstr>
      <vt:lpstr>Individuals with Disabilities Education Act (IDEA)</vt:lpstr>
      <vt:lpstr>Oklahoma Statue § 70-3-136(A)(1)&amp;(7)</vt:lpstr>
      <vt:lpstr>O.S. §70-3-136(A)(3): Charter School for the Deaf or Charter School for the Blind</vt:lpstr>
      <vt:lpstr>Special Education Teacher Certification Chapter 13 of P&amp;P</vt:lpstr>
      <vt:lpstr>O.S. § 70-6-122.8</vt:lpstr>
      <vt:lpstr>Highly Qualified</vt:lpstr>
      <vt:lpstr>O.S. § 70-6-105 – Special Ed Subs</vt:lpstr>
      <vt:lpstr>Pathways for Special Education Certification</vt:lpstr>
      <vt:lpstr>Other Pathways</vt:lpstr>
      <vt:lpstr>Child Find</vt:lpstr>
      <vt:lpstr>Charter School Limited to Age or Grade</vt:lpstr>
      <vt:lpstr>Free Evaluation in Need of Special Education and Related Services</vt:lpstr>
      <vt:lpstr>What is required? Chapter 2 Child Find</vt:lpstr>
      <vt:lpstr>Who may request an initial evaluation?</vt:lpstr>
      <vt:lpstr>What happens when a child is eligible  for special education services?</vt:lpstr>
      <vt:lpstr>What is placement in the least  restrictive environment (LRE)?</vt:lpstr>
      <vt:lpstr>Oklahoma Special Education Policies and Procedures</vt:lpstr>
      <vt:lpstr>Special Education Policies</vt:lpstr>
      <vt:lpstr>Referral Timeline to Parent Consent</vt:lpstr>
      <vt:lpstr>Required Evaluation Components</vt:lpstr>
      <vt:lpstr>45 School Day Initial Evaluation Timeline </vt:lpstr>
      <vt:lpstr>Eligibility Team Members</vt:lpstr>
      <vt:lpstr>Move-In or Transfer </vt:lpstr>
      <vt:lpstr>Service Types Defined</vt:lpstr>
      <vt:lpstr>Secondary Transition Services </vt:lpstr>
      <vt:lpstr>Shortened Day/Week</vt:lpstr>
      <vt:lpstr>Caseload/Class Size</vt:lpstr>
      <vt:lpstr>Class Size</vt:lpstr>
      <vt:lpstr>Caseload Examples</vt:lpstr>
      <vt:lpstr>Federal Reporting Requirements</vt:lpstr>
      <vt:lpstr>Resources</vt:lpstr>
      <vt:lpstr>OSDE Website: sde.ok.gov</vt:lpstr>
      <vt:lpstr>Special Education Policies and Procedures</vt:lpstr>
      <vt:lpstr>P &amp; P</vt:lpstr>
      <vt:lpstr>Evaluation and Eligibility Handbook</vt:lpstr>
      <vt:lpstr>Special Education Contact</vt:lpstr>
      <vt:lpstr>Special Education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Nancy Goosen</cp:lastModifiedBy>
  <cp:revision>163</cp:revision>
  <dcterms:created xsi:type="dcterms:W3CDTF">2020-03-05T01:01:19Z</dcterms:created>
  <dcterms:modified xsi:type="dcterms:W3CDTF">2023-07-12T17:25:04Z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