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0"/>
  </p:notesMasterIdLst>
  <p:sldIdLst>
    <p:sldId id="297" r:id="rId5"/>
    <p:sldId id="258" r:id="rId6"/>
    <p:sldId id="311" r:id="rId7"/>
    <p:sldId id="312" r:id="rId8"/>
    <p:sldId id="299" r:id="rId9"/>
    <p:sldId id="317" r:id="rId10"/>
    <p:sldId id="289" r:id="rId11"/>
    <p:sldId id="316" r:id="rId12"/>
    <p:sldId id="292" r:id="rId13"/>
    <p:sldId id="313" r:id="rId14"/>
    <p:sldId id="285" r:id="rId15"/>
    <p:sldId id="303" r:id="rId16"/>
    <p:sldId id="291" r:id="rId17"/>
    <p:sldId id="301" r:id="rId18"/>
    <p:sldId id="29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5420"/>
    <a:srgbClr val="669B41"/>
    <a:srgbClr val="DE9027"/>
    <a:srgbClr val="187BC0"/>
    <a:srgbClr val="464646"/>
    <a:srgbClr val="787878"/>
    <a:srgbClr val="004E9A"/>
    <a:srgbClr val="A96728"/>
    <a:srgbClr val="914115"/>
    <a:srgbClr val="3268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54" autoAdjust="0"/>
    <p:restoredTop sz="96327"/>
  </p:normalViewPr>
  <p:slideViewPr>
    <p:cSldViewPr snapToGrid="0" snapToObjects="1">
      <p:cViewPr varScale="1">
        <p:scale>
          <a:sx n="67" d="100"/>
          <a:sy n="67" d="100"/>
        </p:scale>
        <p:origin x="8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3698B-7DD6-C74D-BB93-757F14B7B698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1936F9-C00C-D84D-AB08-223138E55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977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359EE-294F-5142-B179-A780F91CEA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061" y="1122363"/>
            <a:ext cx="561540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A0FF55-98F7-B84C-8122-C80CA3CB70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1061" y="3602038"/>
            <a:ext cx="5615404" cy="1030288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6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6" descr="A close up of Oklahoma logo">
            <a:extLst>
              <a:ext uri="{FF2B5EF4-FFF2-40B4-BE49-F238E27FC236}">
                <a16:creationId xmlns:a16="http://schemas.microsoft.com/office/drawing/2014/main" id="{6E62C43A-E14D-3743-8E01-DD920738F73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14013" r="15473"/>
          <a:stretch/>
        </p:blipFill>
        <p:spPr>
          <a:xfrm>
            <a:off x="5986465" y="-1"/>
            <a:ext cx="6205535" cy="6312796"/>
          </a:xfrm>
          <a:prstGeom prst="rect">
            <a:avLst/>
          </a:prstGeom>
        </p:spPr>
      </p:pic>
      <p:pic>
        <p:nvPicPr>
          <p:cNvPr id="9" name="Graphic 8" descr="Oklahoma Education Logo">
            <a:extLst>
              <a:ext uri="{FF2B5EF4-FFF2-40B4-BE49-F238E27FC236}">
                <a16:creationId xmlns:a16="http://schemas.microsoft.com/office/drawing/2014/main" id="{20708623-E9FD-E347-AF22-4E9CEE4F253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1061" y="5335408"/>
            <a:ext cx="3048000" cy="977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0395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AAE73-E9A5-6144-8995-5F50699A2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199" y="365125"/>
            <a:ext cx="11603603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1C73F-2FB0-A047-9EC7-4381D77F6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199" y="1825625"/>
            <a:ext cx="11603603" cy="4351338"/>
          </a:xfrm>
        </p:spPr>
        <p:txBody>
          <a:bodyPr/>
          <a:lstStyle>
            <a:lvl1pPr>
              <a:lnSpc>
                <a:spcPct val="100000"/>
              </a:lnSpc>
              <a:spcBef>
                <a:spcPts val="1200"/>
              </a:spcBef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74ACF32-9165-4B72-B309-AD8AA47D1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3829" y="6363318"/>
            <a:ext cx="5966098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AB5E8BA-76CD-4F0F-96BA-FFCD273BF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3318"/>
            <a:ext cx="516468" cy="365125"/>
          </a:xfrm>
        </p:spPr>
        <p:txBody>
          <a:bodyPr/>
          <a:lstStyle>
            <a:lvl1pPr algn="r">
              <a:defRPr/>
            </a:lvl1pPr>
          </a:lstStyle>
          <a:p>
            <a:fld id="{D5CA4161-6EC3-4748-B7F3-82EA64CE3DD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Graphic 11" descr="Oklahoma Education Logo">
            <a:extLst>
              <a:ext uri="{FF2B5EF4-FFF2-40B4-BE49-F238E27FC236}">
                <a16:creationId xmlns:a16="http://schemas.microsoft.com/office/drawing/2014/main" id="{7AFBE82D-605B-43E7-8FCD-D2EF9781950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71868" y="6246549"/>
            <a:ext cx="1502796" cy="481894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A72ED25-FE48-43E6-BA16-3FF915DD87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13829" y="6412530"/>
            <a:ext cx="0" cy="2667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9976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Oklahoma Logo">
            <a:extLst>
              <a:ext uri="{FF2B5EF4-FFF2-40B4-BE49-F238E27FC236}">
                <a16:creationId xmlns:a16="http://schemas.microsoft.com/office/drawing/2014/main" id="{CEA05FFF-2F84-014B-8BE0-C236ECFB669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0" t="386" r="-1" b="33489"/>
          <a:stretch/>
        </p:blipFill>
        <p:spPr>
          <a:xfrm>
            <a:off x="0" y="0"/>
            <a:ext cx="12192000" cy="456605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E126BDF-470C-BA49-87CB-7C8359D2A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667" y="1709738"/>
            <a:ext cx="5478566" cy="2739495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2C327D-A6C4-CE4D-A980-1C1A927AA7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7667" y="4677833"/>
            <a:ext cx="11456666" cy="141181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6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694CC-F55E-DB4E-AA6B-2DD94C0EE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3829" y="6363318"/>
            <a:ext cx="5966098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C9E302-7B52-EF4E-9107-29877E732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3318"/>
            <a:ext cx="516468" cy="365125"/>
          </a:xfrm>
        </p:spPr>
        <p:txBody>
          <a:bodyPr/>
          <a:lstStyle>
            <a:lvl1pPr algn="r">
              <a:defRPr/>
            </a:lvl1pPr>
          </a:lstStyle>
          <a:p>
            <a:fld id="{D5CA4161-6EC3-4748-B7F3-82EA64CE3DD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Graphic 6" descr="Oklahoma Education Logo">
            <a:extLst>
              <a:ext uri="{FF2B5EF4-FFF2-40B4-BE49-F238E27FC236}">
                <a16:creationId xmlns:a16="http://schemas.microsoft.com/office/drawing/2014/main" id="{1E499C7F-02C9-2640-A936-77FC4412B34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71868" y="6246549"/>
            <a:ext cx="1502796" cy="481894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0BB45A8-54DE-6949-83FD-DFC1AB478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13829" y="6412530"/>
            <a:ext cx="0" cy="2667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3502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EDBF6-B3C0-4448-B3B0-4AED9AE27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199" y="365125"/>
            <a:ext cx="11526741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A71B8-5394-8D46-9268-DB3868854A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94199" y="1825625"/>
            <a:ext cx="5648739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8440E6-D004-684C-863D-9F5E002A39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1825625"/>
            <a:ext cx="5648739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1CC62E5-43FF-4869-81F5-A3EEE1FC4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3829" y="6363318"/>
            <a:ext cx="5966098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70221BA5-BC7B-47AF-B0E5-B079C94BE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3318"/>
            <a:ext cx="516468" cy="365125"/>
          </a:xfrm>
        </p:spPr>
        <p:txBody>
          <a:bodyPr/>
          <a:lstStyle>
            <a:lvl1pPr algn="r">
              <a:defRPr/>
            </a:lvl1pPr>
          </a:lstStyle>
          <a:p>
            <a:fld id="{D5CA4161-6EC3-4748-B7F3-82EA64CE3DD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Graphic 12" descr="Oklahoma Education Logo">
            <a:extLst>
              <a:ext uri="{FF2B5EF4-FFF2-40B4-BE49-F238E27FC236}">
                <a16:creationId xmlns:a16="http://schemas.microsoft.com/office/drawing/2014/main" id="{05517D33-0635-4607-92A5-4BCFC847FA5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71868" y="6246549"/>
            <a:ext cx="1502796" cy="481894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70DBB6B-C13B-465A-91CC-ED4D153A4B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13829" y="6412530"/>
            <a:ext cx="0" cy="2667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0289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E9697-1940-6442-9D76-0F21BB696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199" y="365125"/>
            <a:ext cx="11526742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321A28-5F0C-8241-A6C2-115CC37EDF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4200" y="1703465"/>
            <a:ext cx="564873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645B84-0291-5246-9B48-FBDDD0AAE8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703465"/>
            <a:ext cx="564873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0A5A0CBC-B355-4D7F-A07D-585200416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3829" y="6363318"/>
            <a:ext cx="5966098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E64CA248-2EA2-41C9-8849-DE36B4060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3318"/>
            <a:ext cx="516468" cy="365125"/>
          </a:xfrm>
        </p:spPr>
        <p:txBody>
          <a:bodyPr/>
          <a:lstStyle>
            <a:lvl1pPr algn="r">
              <a:defRPr/>
            </a:lvl1pPr>
          </a:lstStyle>
          <a:p>
            <a:fld id="{D5CA4161-6EC3-4748-B7F3-82EA64CE3DD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Graphic 14" descr="Oklahoma Education Logo">
            <a:extLst>
              <a:ext uri="{FF2B5EF4-FFF2-40B4-BE49-F238E27FC236}">
                <a16:creationId xmlns:a16="http://schemas.microsoft.com/office/drawing/2014/main" id="{3484C467-A985-4790-93AD-D2A7E4B95F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71868" y="6246549"/>
            <a:ext cx="1502796" cy="481894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732DEEC-78F4-4E06-85F2-4B693D8A8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13829" y="6412530"/>
            <a:ext cx="0" cy="2667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8A0D76EF-4B4A-4E21-ABCC-93E0076A3B0F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294199" y="2527377"/>
            <a:ext cx="5648739" cy="36495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BF99EAC2-23F7-42BC-8347-879256553D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527377"/>
            <a:ext cx="5648739" cy="36495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70616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BCC9C-B94E-B94A-8771-767CE87AF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198" y="365125"/>
            <a:ext cx="115707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15CA6CD-B9CA-429B-B07F-2541A4661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3829" y="6363318"/>
            <a:ext cx="5966098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BE7D3E4-4F5B-4762-8237-ABFCA6BFE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3318"/>
            <a:ext cx="516468" cy="365125"/>
          </a:xfrm>
        </p:spPr>
        <p:txBody>
          <a:bodyPr/>
          <a:lstStyle>
            <a:lvl1pPr algn="r">
              <a:defRPr/>
            </a:lvl1pPr>
          </a:lstStyle>
          <a:p>
            <a:fld id="{D5CA4161-6EC3-4748-B7F3-82EA64CE3DD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Graphic 10" descr="Oklahoma Education Logo">
            <a:extLst>
              <a:ext uri="{FF2B5EF4-FFF2-40B4-BE49-F238E27FC236}">
                <a16:creationId xmlns:a16="http://schemas.microsoft.com/office/drawing/2014/main" id="{BB09BD23-FEF0-4355-8A5C-D7B77BA936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71868" y="6246549"/>
            <a:ext cx="1502796" cy="481894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2ACC9EA-191F-467A-BFF3-3AC0F1985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13829" y="6412530"/>
            <a:ext cx="0" cy="2667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9205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DC2813-3CD3-5449-A15E-A10B42378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1" y="365125"/>
            <a:ext cx="1098273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C0279-A432-554A-B4BA-32BB7BF5EC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1061" y="1825625"/>
            <a:ext cx="1098273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8A69AA-344F-0A44-ADCB-6C46AF2BC5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0896" y="6356350"/>
            <a:ext cx="59660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EFAAAC-834A-4843-BEE0-B1F96C2B52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309" y="6356350"/>
            <a:ext cx="6215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/>
                </a:solidFill>
              </a:defRPr>
            </a:lvl1pPr>
          </a:lstStyle>
          <a:p>
            <a:pPr algn="r"/>
            <a:fld id="{D5CA4161-6EC3-4748-B7F3-82EA64CE3DD4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723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sde.ok.gov/reporting-requirements-calendar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640797B4-4414-534A-A4A6-659B35516D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School </a:t>
            </a:r>
            <a:br>
              <a:rPr lang="en-US" dirty="0"/>
            </a:br>
            <a:r>
              <a:rPr lang="en-US" dirty="0"/>
              <a:t>Personnel </a:t>
            </a:r>
            <a:br>
              <a:rPr lang="en-US" dirty="0"/>
            </a:br>
            <a:r>
              <a:rPr lang="en-US" dirty="0"/>
              <a:t>Records (SPR)</a:t>
            </a:r>
            <a:br>
              <a:rPr lang="en-US" dirty="0"/>
            </a:br>
            <a:endParaRPr lang="en-US" dirty="0"/>
          </a:p>
        </p:txBody>
      </p:sp>
      <p:sp>
        <p:nvSpPr>
          <p:cNvPr id="17" name="Subtitle 16">
            <a:extLst>
              <a:ext uri="{FF2B5EF4-FFF2-40B4-BE49-F238E27FC236}">
                <a16:creationId xmlns:a16="http://schemas.microsoft.com/office/drawing/2014/main" id="{9A7AD821-C802-3048-AE06-8443FBE677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1061" y="3602038"/>
            <a:ext cx="5615404" cy="1492476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1977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Superintendent/Head of School Contracts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200" dirty="0"/>
              <a:t>Superintendent/Head of School contracts are uploaded and submitted with the School Personnel Reports.</a:t>
            </a:r>
          </a:p>
          <a:p>
            <a:r>
              <a:rPr lang="en-US" sz="2200" dirty="0"/>
              <a:t>Any revisions/addendums need to be added to original contract and all items scanned/uploaded as one file.</a:t>
            </a:r>
          </a:p>
          <a:p>
            <a:r>
              <a:rPr lang="en-US" sz="2200" dirty="0"/>
              <a:t>As you approve contracts for upcoming year(s), you can also upload those to the Welcome Screen (second line).</a:t>
            </a:r>
          </a:p>
          <a:p>
            <a:r>
              <a:rPr lang="en-US" sz="2200" dirty="0"/>
              <a:t>The first contract attached to each Personnel Reports should correspond with the reporting period/school year.</a:t>
            </a:r>
          </a:p>
          <a:p>
            <a:r>
              <a:rPr lang="en-US" sz="2200" b="1" i="1" dirty="0"/>
              <a:t>No need to mail a copy.  The electronic file is all we need!</a:t>
            </a:r>
          </a:p>
          <a:p>
            <a:pPr marL="0" indent="0" algn="r">
              <a:buNone/>
            </a:pPr>
            <a:r>
              <a:rPr lang="en-US" sz="2200" b="1" i="1" dirty="0">
                <a:solidFill>
                  <a:srgbClr val="D15420"/>
                </a:solidFill>
              </a:rPr>
              <a:t>(Title 70 O.S. </a:t>
            </a:r>
            <a:r>
              <a:rPr lang="en-US" sz="2200" b="1" dirty="0">
                <a:solidFill>
                  <a:srgbClr val="D15420"/>
                </a:solidFill>
              </a:rPr>
              <a:t>§ </a:t>
            </a:r>
            <a:r>
              <a:rPr lang="en-US" sz="2200" b="1" i="1" dirty="0">
                <a:solidFill>
                  <a:srgbClr val="D15420"/>
                </a:solidFill>
              </a:rPr>
              <a:t>5-141)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School Personnel Records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695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Superintendent/Head of School Salary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Up to 40% of Superintendent’s salary can be coded to:</a:t>
            </a:r>
          </a:p>
          <a:p>
            <a:pPr lvl="1"/>
            <a:r>
              <a:rPr lang="en-US" sz="2400" dirty="0"/>
              <a:t>Principal (Job Class Code 112)</a:t>
            </a:r>
          </a:p>
          <a:p>
            <a:pPr lvl="1"/>
            <a:r>
              <a:rPr lang="en-US" sz="2400" dirty="0"/>
              <a:t>Counselor (Job Class Code 203)</a:t>
            </a:r>
          </a:p>
          <a:p>
            <a:pPr lvl="1"/>
            <a:r>
              <a:rPr lang="en-US" sz="2400" dirty="0"/>
              <a:t>Library/Media (Job Class Code 206)</a:t>
            </a:r>
          </a:p>
          <a:p>
            <a:pPr lvl="1"/>
            <a:r>
              <a:rPr lang="en-US" sz="2400" dirty="0"/>
              <a:t>Teacher (Job Class Code 210)</a:t>
            </a:r>
          </a:p>
          <a:p>
            <a:pPr marL="1141413" lvl="2" indent="-227013"/>
            <a:r>
              <a:rPr lang="en-US" dirty="0"/>
              <a:t>Only FOD as the </a:t>
            </a:r>
            <a:r>
              <a:rPr lang="en-US" b="1" dirty="0">
                <a:solidFill>
                  <a:srgbClr val="187BC0"/>
                </a:solidFill>
              </a:rPr>
              <a:t>teacher of record </a:t>
            </a:r>
            <a:r>
              <a:rPr lang="en-US" dirty="0"/>
              <a:t>can be coded under teacher job code.</a:t>
            </a:r>
          </a:p>
          <a:p>
            <a:r>
              <a:rPr lang="en-US" sz="2400" dirty="0"/>
              <a:t>ALL other Superintendent’s salary must be coded to:</a:t>
            </a:r>
          </a:p>
          <a:p>
            <a:pPr lvl="1"/>
            <a:r>
              <a:rPr lang="en-US" sz="2400" dirty="0"/>
              <a:t>Superintendent (Job Class Code 115)</a:t>
            </a:r>
          </a:p>
          <a:p>
            <a:pPr lvl="2"/>
            <a:r>
              <a:rPr lang="en-US" b="1" dirty="0">
                <a:solidFill>
                  <a:srgbClr val="669B41"/>
                </a:solidFill>
              </a:rPr>
              <a:t>This includes any duties as Bus Driver, Coach, Director, etc.</a:t>
            </a:r>
          </a:p>
          <a:p>
            <a:pPr lvl="2"/>
            <a:endParaRPr lang="en-US" sz="500" b="1" dirty="0">
              <a:solidFill>
                <a:srgbClr val="D15420"/>
              </a:solidFill>
            </a:endParaRPr>
          </a:p>
          <a:p>
            <a:pPr marL="530352" lvl="2" indent="0" algn="r">
              <a:buNone/>
            </a:pPr>
            <a:r>
              <a:rPr lang="en-US" b="1" i="1" dirty="0">
                <a:solidFill>
                  <a:srgbClr val="D15420"/>
                </a:solidFill>
              </a:rPr>
              <a:t>(Title 70 O.S. § 18-124E)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School Personnel Records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046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8DDF8-21E0-AC4C-B192-EC4B92EB6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666" y="3537020"/>
            <a:ext cx="5728333" cy="912213"/>
          </a:xfrm>
        </p:spPr>
        <p:txBody>
          <a:bodyPr>
            <a:noAutofit/>
          </a:bodyPr>
          <a:lstStyle/>
          <a:p>
            <a:r>
              <a:rPr lang="en-US" sz="4400" dirty="0"/>
              <a:t>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8C818F-8776-1840-A8C9-F6EBB0D731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C87788-702C-E14B-81CB-1D3DA606B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School Personnel Records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34AB57-A7F9-D447-A48A-1DE753BF6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1459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Online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4199" y="1825624"/>
            <a:ext cx="6016066" cy="4357893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DE9027"/>
                </a:solidFill>
              </a:rPr>
              <a:t>Training tutorials on Personnel Reports are now available online!</a:t>
            </a:r>
          </a:p>
          <a:p>
            <a:endParaRPr lang="en-US" sz="1000" dirty="0"/>
          </a:p>
          <a:p>
            <a:r>
              <a:rPr lang="en-US" sz="2400" dirty="0"/>
              <a:t>Please visit our webpage (</a:t>
            </a:r>
            <a:r>
              <a:rPr lang="en-US" sz="2400" i="1" dirty="0"/>
              <a:t>http://ok.gov/sde/school-personnel-records</a:t>
            </a:r>
            <a:r>
              <a:rPr lang="en-US" sz="2400" dirty="0"/>
              <a:t>) for tutorials and other up-to-date information on School Personnel.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School Personnel Records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221280" y="1821660"/>
            <a:ext cx="579421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Clr>
                <a:srgbClr val="187BC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SPR Calendar</a:t>
            </a:r>
          </a:p>
          <a:p>
            <a:pPr marL="800100" lvl="1" indent="-342900">
              <a:buClr>
                <a:srgbClr val="187BC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Reporting Guide</a:t>
            </a:r>
          </a:p>
          <a:p>
            <a:pPr marL="800100" lvl="1" indent="-342900">
              <a:buClr>
                <a:srgbClr val="187BC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Calculating Salaries</a:t>
            </a:r>
          </a:p>
          <a:p>
            <a:pPr marL="800100" lvl="1" indent="-342900">
              <a:buClr>
                <a:srgbClr val="187BC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State Minimum Salary Schedule</a:t>
            </a:r>
          </a:p>
          <a:p>
            <a:pPr marL="800100" lvl="1" indent="-342900">
              <a:buClr>
                <a:srgbClr val="187BC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Personnel Law References</a:t>
            </a:r>
          </a:p>
          <a:p>
            <a:pPr marL="800100" lvl="1" indent="-342900">
              <a:buClr>
                <a:srgbClr val="187BC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Proof of Teaching Form</a:t>
            </a:r>
          </a:p>
          <a:p>
            <a:pPr marL="800100" lvl="1" indent="-342900">
              <a:buClr>
                <a:srgbClr val="187BC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Single Sign-On Link</a:t>
            </a:r>
          </a:p>
          <a:p>
            <a:pPr marL="800100" lvl="1" indent="-342900">
              <a:buClr>
                <a:srgbClr val="187BC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Shared Superintendent Application</a:t>
            </a:r>
          </a:p>
          <a:p>
            <a:pPr marL="800100" lvl="1" indent="-342900">
              <a:buClr>
                <a:srgbClr val="187BC0"/>
              </a:buClr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2"/>
                </a:solidFill>
              </a:rPr>
              <a:t>Personnel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6741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OSDE Reporting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4199" y="1825624"/>
            <a:ext cx="11256670" cy="4357893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DE9027"/>
                </a:solidFill>
                <a:hlinkClick r:id="rId2"/>
              </a:rPr>
              <a:t>https://sde.ok.gov/reporting-requirements-calendar</a:t>
            </a:r>
            <a:endParaRPr lang="en-US" sz="2800" b="1" dirty="0">
              <a:solidFill>
                <a:srgbClr val="DE9027"/>
              </a:solidFill>
            </a:endParaRPr>
          </a:p>
          <a:p>
            <a:endParaRPr lang="en-US" sz="1000" dirty="0"/>
          </a:p>
          <a:p>
            <a:r>
              <a:rPr lang="en-US" dirty="0"/>
              <a:t>View in traditional “calendar” format.</a:t>
            </a:r>
          </a:p>
          <a:p>
            <a:pPr lvl="1"/>
            <a:r>
              <a:rPr lang="en-US" sz="3200" b="1" dirty="0">
                <a:solidFill>
                  <a:srgbClr val="DE9027"/>
                </a:solidFill>
              </a:rPr>
              <a:t>Month/2 Week/Week/3 Day/Day view options.</a:t>
            </a:r>
          </a:p>
          <a:p>
            <a:r>
              <a:rPr lang="en-US" dirty="0"/>
              <a:t>Filter by division, report name or date.</a:t>
            </a:r>
          </a:p>
          <a:p>
            <a:r>
              <a:rPr lang="en-US" dirty="0"/>
              <a:t>Can even download to Outlook calendar!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School Personnel Records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5323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School Personnel Records Staff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2000" b="1" dirty="0">
              <a:solidFill>
                <a:srgbClr val="669B41"/>
              </a:solidFill>
            </a:endParaRP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669B41"/>
                </a:solidFill>
              </a:rPr>
              <a:t>Ashlee Parker</a:t>
            </a:r>
          </a:p>
          <a:p>
            <a:pPr marL="0" indent="0" algn="ctr">
              <a:buNone/>
            </a:pPr>
            <a:r>
              <a:rPr lang="en-US" dirty="0"/>
              <a:t>ashlee.parker@sde.ok.gov | 405.521.3369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School Personnel Records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945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8DDF8-21E0-AC4C-B192-EC4B92EB6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667" y="3537020"/>
            <a:ext cx="5478566" cy="912213"/>
          </a:xfrm>
        </p:spPr>
        <p:txBody>
          <a:bodyPr>
            <a:normAutofit/>
          </a:bodyPr>
          <a:lstStyle/>
          <a:p>
            <a:r>
              <a:rPr lang="en-US" dirty="0"/>
              <a:t>Our Function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8C818F-8776-1840-A8C9-F6EBB0D731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C87788-702C-E14B-81CB-1D3DA606B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School Personnel Records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34AB57-A7F9-D447-A48A-1DE753BF6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154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What does School Personnel Records mean to you?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669B41"/>
                </a:solidFill>
              </a:rPr>
              <a:t>Personnel Reports</a:t>
            </a:r>
          </a:p>
          <a:p>
            <a:pPr lvl="1"/>
            <a:r>
              <a:rPr lang="en-US" sz="2200" dirty="0"/>
              <a:t>All certified and non-certified staff salary and benefits are reported to our office three times per year.</a:t>
            </a:r>
          </a:p>
          <a:p>
            <a:pPr lvl="1"/>
            <a:r>
              <a:rPr lang="en-US" sz="2200" dirty="0"/>
              <a:t>All certified substitute days and compensation are to be included in the end-of-year report.</a:t>
            </a:r>
          </a:p>
          <a:p>
            <a:r>
              <a:rPr lang="en-US" sz="2400" b="1" dirty="0">
                <a:solidFill>
                  <a:srgbClr val="DE9027"/>
                </a:solidFill>
              </a:rPr>
              <a:t>Teacher Service Records</a:t>
            </a:r>
          </a:p>
          <a:p>
            <a:pPr lvl="1"/>
            <a:r>
              <a:rPr lang="en-US" sz="2200" dirty="0"/>
              <a:t>Our department maintains historical data on all certified teachers statewide.</a:t>
            </a:r>
          </a:p>
          <a:p>
            <a:pPr lvl="1"/>
            <a:r>
              <a:rPr lang="en-US" sz="2200" dirty="0"/>
              <a:t>SPR also verifies all out-of-state/out-of-country/college/private school/military experience.</a:t>
            </a:r>
          </a:p>
          <a:p>
            <a:r>
              <a:rPr lang="en-US" sz="2400" b="1" dirty="0">
                <a:solidFill>
                  <a:srgbClr val="D15420"/>
                </a:solidFill>
              </a:rPr>
              <a:t>”E” Teacher Numbers</a:t>
            </a:r>
          </a:p>
          <a:p>
            <a:pPr lvl="1"/>
            <a:r>
              <a:rPr lang="en-US" sz="2200" dirty="0"/>
              <a:t>Requests are submitted to/processed by our department.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School Personnel Records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657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What does School Personnel Records mean to you?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669B41"/>
                </a:solidFill>
              </a:rPr>
              <a:t>Salary Schedules </a:t>
            </a:r>
            <a:r>
              <a:rPr lang="en-US" sz="2400" b="1" i="1" dirty="0">
                <a:solidFill>
                  <a:srgbClr val="669B41"/>
                </a:solidFill>
              </a:rPr>
              <a:t>(recommended but not required)</a:t>
            </a:r>
          </a:p>
          <a:p>
            <a:pPr lvl="1"/>
            <a:r>
              <a:rPr lang="en-US" sz="2200" dirty="0"/>
              <a:t>All district salary schedules are submitted to our office each November.</a:t>
            </a:r>
          </a:p>
          <a:p>
            <a:pPr lvl="1"/>
            <a:r>
              <a:rPr lang="en-US" sz="2200" dirty="0"/>
              <a:t>You can also find the State Minimum Salary Schedule on our homepage.</a:t>
            </a:r>
          </a:p>
          <a:p>
            <a:r>
              <a:rPr lang="en-US" sz="2400" b="1" dirty="0">
                <a:solidFill>
                  <a:srgbClr val="DE9027"/>
                </a:solidFill>
              </a:rPr>
              <a:t>Superintendent/Head of School Contracts</a:t>
            </a:r>
          </a:p>
          <a:p>
            <a:pPr lvl="1"/>
            <a:r>
              <a:rPr lang="en-US" sz="2200" dirty="0"/>
              <a:t>All Superintendent/Head of School contracts are collected by SPR.</a:t>
            </a:r>
          </a:p>
          <a:p>
            <a:pPr lvl="2"/>
            <a:r>
              <a:rPr lang="en-US" sz="2000" b="1" dirty="0"/>
              <a:t>Upload </a:t>
            </a:r>
            <a:r>
              <a:rPr lang="en-US" sz="2000" b="1" i="1" dirty="0"/>
              <a:t>signed</a:t>
            </a:r>
            <a:r>
              <a:rPr lang="en-US" sz="2000" b="1" dirty="0"/>
              <a:t> current year contract to the Welcome Screen.</a:t>
            </a:r>
          </a:p>
          <a:p>
            <a:r>
              <a:rPr lang="en-US" sz="2400" b="1" dirty="0">
                <a:solidFill>
                  <a:srgbClr val="D15420"/>
                </a:solidFill>
              </a:rPr>
              <a:t>Online Directory</a:t>
            </a:r>
          </a:p>
          <a:p>
            <a:pPr lvl="1"/>
            <a:r>
              <a:rPr lang="en-US" sz="2200" dirty="0"/>
              <a:t>Data used for many notification groups as well as report card contacts.</a:t>
            </a:r>
          </a:p>
          <a:p>
            <a:pPr lvl="1"/>
            <a:r>
              <a:rPr lang="en-US" sz="2200" dirty="0"/>
              <a:t>Needs to always be up-to-date.</a:t>
            </a:r>
          </a:p>
          <a:p>
            <a:pPr marL="457200" lvl="1" indent="0">
              <a:buNone/>
            </a:pPr>
            <a:endParaRPr lang="en-US" sz="2200" dirty="0"/>
          </a:p>
          <a:p>
            <a:endParaRPr lang="en-US" sz="1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School Personnel Records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341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8DDF8-21E0-AC4C-B192-EC4B92EB6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667" y="3537020"/>
            <a:ext cx="6684774" cy="912213"/>
          </a:xfrm>
        </p:spPr>
        <p:txBody>
          <a:bodyPr>
            <a:normAutofit/>
          </a:bodyPr>
          <a:lstStyle/>
          <a:p>
            <a:r>
              <a:rPr lang="en-US" sz="4400" dirty="0"/>
              <a:t>Personnel Reporting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8C818F-8776-1840-A8C9-F6EBB0D731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C87788-702C-E14B-81CB-1D3DA606B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School Personnel Records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34AB57-A7F9-D447-A48A-1DE753BF6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229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School Personnel Reporting 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Initial Certified and Support Reports</a:t>
            </a:r>
          </a:p>
          <a:p>
            <a:pPr lvl="1"/>
            <a:r>
              <a:rPr lang="en-US" b="1" dirty="0">
                <a:solidFill>
                  <a:srgbClr val="669B41"/>
                </a:solidFill>
              </a:rPr>
              <a:t>Opens Sept 1/Due Oct 15</a:t>
            </a:r>
          </a:p>
          <a:p>
            <a:pPr lvl="1"/>
            <a:endParaRPr lang="en-US" sz="1000" dirty="0"/>
          </a:p>
          <a:p>
            <a:r>
              <a:rPr lang="en-US" dirty="0"/>
              <a:t>Mid-Year Certified and Support Reports </a:t>
            </a:r>
          </a:p>
          <a:p>
            <a:pPr lvl="1"/>
            <a:r>
              <a:rPr lang="en-US" b="1" dirty="0">
                <a:solidFill>
                  <a:srgbClr val="DE9027"/>
                </a:solidFill>
              </a:rPr>
              <a:t>Opens Jan 1/Due Feb 1</a:t>
            </a:r>
          </a:p>
          <a:p>
            <a:pPr lvl="1"/>
            <a:endParaRPr lang="en-US" sz="1000" dirty="0"/>
          </a:p>
          <a:p>
            <a:r>
              <a:rPr lang="en-US" dirty="0"/>
              <a:t>End-of-Year Certified and Support Reports and Certified Substitute Reporting </a:t>
            </a:r>
          </a:p>
          <a:p>
            <a:pPr lvl="1"/>
            <a:r>
              <a:rPr lang="en-US" b="1" dirty="0">
                <a:solidFill>
                  <a:srgbClr val="D15420"/>
                </a:solidFill>
              </a:rPr>
              <a:t>Opens June 1/Due July 15</a:t>
            </a:r>
          </a:p>
          <a:p>
            <a:pPr lvl="1"/>
            <a:r>
              <a:rPr lang="en-US" b="1" dirty="0">
                <a:solidFill>
                  <a:srgbClr val="D15420"/>
                </a:solidFill>
              </a:rPr>
              <a:t>EOY collection should reflect final/complete FY data.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School Personnel Records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040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Certified/Support Personnel Reports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Certified/Support Personnel Reports must include the following, as defined in statute </a:t>
            </a:r>
            <a:r>
              <a:rPr lang="en-US" i="1" dirty="0">
                <a:solidFill>
                  <a:srgbClr val="DE9027"/>
                </a:solidFill>
              </a:rPr>
              <a:t>(Title 70 O.S. </a:t>
            </a:r>
            <a:r>
              <a:rPr lang="en-US" dirty="0">
                <a:solidFill>
                  <a:srgbClr val="DE9027"/>
                </a:solidFill>
              </a:rPr>
              <a:t>§ </a:t>
            </a:r>
            <a:r>
              <a:rPr lang="en-US" i="1" dirty="0">
                <a:solidFill>
                  <a:srgbClr val="DE9027"/>
                </a:solidFill>
              </a:rPr>
              <a:t>6-101.6)</a:t>
            </a:r>
            <a:r>
              <a:rPr lang="en-US" dirty="0"/>
              <a:t>:</a:t>
            </a:r>
          </a:p>
          <a:p>
            <a:endParaRPr lang="en-US" sz="1000" dirty="0"/>
          </a:p>
          <a:p>
            <a:pPr lvl="1"/>
            <a:r>
              <a:rPr lang="en-US" dirty="0"/>
              <a:t>Demographic Information</a:t>
            </a:r>
            <a:endParaRPr lang="en-US" sz="1000" dirty="0"/>
          </a:p>
          <a:p>
            <a:pPr lvl="1"/>
            <a:r>
              <a:rPr lang="en-US" dirty="0"/>
              <a:t>Salary Information</a:t>
            </a:r>
            <a:endParaRPr lang="en-US" sz="1000" dirty="0"/>
          </a:p>
          <a:p>
            <a:pPr lvl="1"/>
            <a:r>
              <a:rPr lang="en-US" dirty="0"/>
              <a:t>Fringe Benefit Information</a:t>
            </a:r>
          </a:p>
          <a:p>
            <a:pPr lvl="1"/>
            <a:r>
              <a:rPr lang="en-US" dirty="0"/>
              <a:t>Project (Federal/State) codes and amounts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i="1" dirty="0">
                <a:solidFill>
                  <a:srgbClr val="D15420"/>
                </a:solidFill>
              </a:rPr>
              <a:t>Accreditation Reports will populate from the Initial Personnel Reports.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School Personnel Records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370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Obtaining “E” Teacher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An “E” teacher number is issued, for charter schools, when a certified staff member does not hold a teaching certificate (valid or expired) issued by the Oklahoma State Department of Education.</a:t>
            </a:r>
          </a:p>
          <a:p>
            <a:endParaRPr lang="en-US" sz="600" dirty="0"/>
          </a:p>
          <a:p>
            <a:r>
              <a:rPr lang="en-US" dirty="0"/>
              <a:t>To obtain an “E” teacher number, send a request via encrypted email to </a:t>
            </a:r>
            <a:r>
              <a:rPr lang="en-US" sz="3100" dirty="0">
                <a:solidFill>
                  <a:srgbClr val="669B41"/>
                </a:solidFill>
              </a:rPr>
              <a:t>Ashlee.Parker@sde.ok.gov</a:t>
            </a:r>
            <a:r>
              <a:rPr lang="en-US" dirty="0">
                <a:solidFill>
                  <a:srgbClr val="669B41"/>
                </a:solidFill>
              </a:rPr>
              <a:t> </a:t>
            </a:r>
            <a:r>
              <a:rPr lang="en-US" dirty="0"/>
              <a:t>with the certified staff member’s </a:t>
            </a:r>
            <a:r>
              <a:rPr lang="en-US" b="1" i="1" dirty="0">
                <a:solidFill>
                  <a:srgbClr val="D15420"/>
                </a:solidFill>
              </a:rPr>
              <a:t>legal</a:t>
            </a:r>
            <a:r>
              <a:rPr lang="en-US" dirty="0"/>
              <a:t> name and social security number.</a:t>
            </a:r>
          </a:p>
          <a:p>
            <a:endParaRPr lang="en-US" sz="600" dirty="0"/>
          </a:p>
          <a:p>
            <a:r>
              <a:rPr lang="en-US" dirty="0"/>
              <a:t>You will then use the “E” number in place of a traditional teacher number on the Certified Personnel Report.</a:t>
            </a:r>
          </a:p>
          <a:p>
            <a:endParaRPr lang="en-US" sz="600" dirty="0"/>
          </a:p>
          <a:p>
            <a:r>
              <a:rPr lang="en-US" dirty="0"/>
              <a:t>All OCAS coding for this individual will also reflect “certified” classification.</a:t>
            </a:r>
          </a:p>
          <a:p>
            <a:endParaRPr lang="en-US" sz="600" dirty="0"/>
          </a:p>
          <a:p>
            <a:r>
              <a:rPr lang="en-US" dirty="0"/>
              <a:t>Until certification is held, staff should be coded to “charter school teacher” (219) job class.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School Personnel Records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9805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the big deal?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These are just a few ways your SPR data is used by SDE:</a:t>
            </a:r>
          </a:p>
          <a:p>
            <a:pPr lvl="1"/>
            <a:r>
              <a:rPr lang="en-US" sz="2400" dirty="0"/>
              <a:t>Populates the </a:t>
            </a:r>
            <a:r>
              <a:rPr lang="en-US" sz="2400" b="1" i="1" dirty="0"/>
              <a:t>Accreditation</a:t>
            </a:r>
            <a:r>
              <a:rPr lang="en-US" sz="2400" b="1" dirty="0"/>
              <a:t> </a:t>
            </a:r>
            <a:r>
              <a:rPr lang="en-US" sz="2400" dirty="0"/>
              <a:t>Application for all sites</a:t>
            </a:r>
          </a:p>
          <a:p>
            <a:pPr lvl="1"/>
            <a:r>
              <a:rPr lang="en-US" sz="2400" b="1" i="1" dirty="0"/>
              <a:t>GMS</a:t>
            </a:r>
            <a:r>
              <a:rPr lang="en-US" sz="2400" dirty="0"/>
              <a:t> Personnel salaries/codes are validated with SPR before approval</a:t>
            </a:r>
          </a:p>
          <a:p>
            <a:pPr lvl="1"/>
            <a:r>
              <a:rPr lang="en-US" sz="2400" b="1" i="1" dirty="0"/>
              <a:t>OCAS </a:t>
            </a:r>
            <a:r>
              <a:rPr lang="en-US" sz="2400" dirty="0"/>
              <a:t>data will not be accepted until Superintendent expenditures are EXACT in SPR</a:t>
            </a:r>
          </a:p>
          <a:p>
            <a:pPr lvl="1"/>
            <a:r>
              <a:rPr lang="en-US" sz="2400" b="1" i="1" dirty="0"/>
              <a:t>State Aid </a:t>
            </a:r>
            <a:r>
              <a:rPr lang="en-US" sz="2400" dirty="0"/>
              <a:t>verifies FBA/IL data submitted against FBA reports</a:t>
            </a:r>
          </a:p>
          <a:p>
            <a:pPr lvl="1"/>
            <a:r>
              <a:rPr lang="en-US" sz="2400" b="1" i="1" dirty="0"/>
              <a:t>Teacher service records </a:t>
            </a:r>
            <a:r>
              <a:rPr lang="en-US" sz="2400" dirty="0"/>
              <a:t>are built using SPR data</a:t>
            </a:r>
          </a:p>
          <a:p>
            <a:pPr lvl="1"/>
            <a:r>
              <a:rPr lang="en-US" sz="2400" dirty="0"/>
              <a:t>Legislative requests</a:t>
            </a:r>
          </a:p>
          <a:p>
            <a:pPr lvl="1"/>
            <a:r>
              <a:rPr lang="en-US" sz="2400" dirty="0"/>
              <a:t>Open Records/Media Requests</a:t>
            </a:r>
          </a:p>
          <a:p>
            <a:pPr lvl="1"/>
            <a:r>
              <a:rPr lang="en-US" sz="2400" dirty="0"/>
              <a:t>On-line reports</a:t>
            </a:r>
          </a:p>
          <a:p>
            <a:pPr lvl="2"/>
            <a:r>
              <a:rPr lang="en-US" b="1" dirty="0">
                <a:solidFill>
                  <a:srgbClr val="D15420"/>
                </a:solidFill>
              </a:rPr>
              <a:t>ALL salary/fringe data will now be posted on SDE webpage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School Personnel Records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369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klahoma Education">
      <a:dk1>
        <a:srgbClr val="187BC0"/>
      </a:dk1>
      <a:lt1>
        <a:srgbClr val="FFFFFF"/>
      </a:lt1>
      <a:dk2>
        <a:srgbClr val="000000"/>
      </a:dk2>
      <a:lt2>
        <a:srgbClr val="E7E6E6"/>
      </a:lt2>
      <a:accent1>
        <a:srgbClr val="187BC0"/>
      </a:accent1>
      <a:accent2>
        <a:srgbClr val="326820"/>
      </a:accent2>
      <a:accent3>
        <a:srgbClr val="D15420"/>
      </a:accent3>
      <a:accent4>
        <a:srgbClr val="DE9027"/>
      </a:accent4>
      <a:accent5>
        <a:srgbClr val="004E9A"/>
      </a:accent5>
      <a:accent6>
        <a:srgbClr val="787878"/>
      </a:accent6>
      <a:hlink>
        <a:srgbClr val="0066A6"/>
      </a:hlink>
      <a:folHlink>
        <a:srgbClr val="1CA6D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0F039C9F56664A88D0101173A42059" ma:contentTypeVersion="9" ma:contentTypeDescription="Create a new document." ma:contentTypeScope="" ma:versionID="77f692baa54a836138e8c09d991b2015">
  <xsd:schema xmlns:xsd="http://www.w3.org/2001/XMLSchema" xmlns:xs="http://www.w3.org/2001/XMLSchema" xmlns:p="http://schemas.microsoft.com/office/2006/metadata/properties" xmlns:ns2="d5841c04-8ab1-45d0-a7a9-3e2ef1eb0f19" xmlns:ns3="3a219bbd-8a6c-470c-9a77-55c48485a5eb" targetNamespace="http://schemas.microsoft.com/office/2006/metadata/properties" ma:root="true" ma:fieldsID="f0dd72d9d50abf45761025aa60c3fa75" ns2:_="" ns3:_="">
    <xsd:import namespace="d5841c04-8ab1-45d0-a7a9-3e2ef1eb0f19"/>
    <xsd:import namespace="3a219bbd-8a6c-470c-9a77-55c48485a5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841c04-8ab1-45d0-a7a9-3e2ef1eb0f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219bbd-8a6c-470c-9a77-55c48485a5eb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CA3F46C-AC89-4C25-BF43-A48BFC5C96F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F90434B-CBE5-4AE1-BB9A-78471F5B267E}">
  <ds:schemaRefs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3a219bbd-8a6c-470c-9a77-55c48485a5eb"/>
    <ds:schemaRef ds:uri="http://purl.org/dc/terms/"/>
    <ds:schemaRef ds:uri="http://purl.org/dc/dcmitype/"/>
    <ds:schemaRef ds:uri="http://schemas.microsoft.com/office/2006/metadata/properties"/>
    <ds:schemaRef ds:uri="d5841c04-8ab1-45d0-a7a9-3e2ef1eb0f19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0B8441D9-BFDB-4E5A-8EAF-273E450CF1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841c04-8ab1-45d0-a7a9-3e2ef1eb0f19"/>
    <ds:schemaRef ds:uri="3a219bbd-8a6c-470c-9a77-55c48485a5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9157</TotalTime>
  <Words>928</Words>
  <Application>Microsoft Office PowerPoint</Application>
  <PresentationFormat>Widescreen</PresentationFormat>
  <Paragraphs>135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School  Personnel  Records (SPR) </vt:lpstr>
      <vt:lpstr>Our Function</vt:lpstr>
      <vt:lpstr>What does School Personnel Records mean to you?</vt:lpstr>
      <vt:lpstr>What does School Personnel Records mean to you?</vt:lpstr>
      <vt:lpstr>Personnel Reporting</vt:lpstr>
      <vt:lpstr>School Personnel Reporting Dates</vt:lpstr>
      <vt:lpstr>Certified/Support Personnel Reports</vt:lpstr>
      <vt:lpstr>Obtaining “E” Teacher Numbers</vt:lpstr>
      <vt:lpstr>What’s the big deal?</vt:lpstr>
      <vt:lpstr>Superintendent/Head of School Contracts</vt:lpstr>
      <vt:lpstr>Superintendent/Head of School Salary</vt:lpstr>
      <vt:lpstr>Resources</vt:lpstr>
      <vt:lpstr>Online Resources</vt:lpstr>
      <vt:lpstr>OSDE Reporting Requirements</vt:lpstr>
      <vt:lpstr>School Personnel Records Staff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Cory Ingram</dc:creator>
  <cp:lastModifiedBy>Ashlee Parker</cp:lastModifiedBy>
  <cp:revision>132</cp:revision>
  <dcterms:created xsi:type="dcterms:W3CDTF">2020-03-05T01:01:19Z</dcterms:created>
  <dcterms:modified xsi:type="dcterms:W3CDTF">2023-08-30T13:29:17Z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0x0101000C0F039C9F56664A88D0101173A42059</vt:lpwstr>
  </property>
</Properties>
</file>