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40" r:id="rId2"/>
  </p:sldMasterIdLst>
  <p:notesMasterIdLst>
    <p:notesMasterId r:id="rId28"/>
  </p:notesMasterIdLst>
  <p:sldIdLst>
    <p:sldId id="257" r:id="rId3"/>
    <p:sldId id="286" r:id="rId4"/>
    <p:sldId id="343" r:id="rId5"/>
    <p:sldId id="335" r:id="rId6"/>
    <p:sldId id="315" r:id="rId7"/>
    <p:sldId id="294" r:id="rId8"/>
    <p:sldId id="342" r:id="rId9"/>
    <p:sldId id="308" r:id="rId10"/>
    <p:sldId id="501" r:id="rId11"/>
    <p:sldId id="502" r:id="rId12"/>
    <p:sldId id="503" r:id="rId13"/>
    <p:sldId id="275" r:id="rId14"/>
    <p:sldId id="287" r:id="rId15"/>
    <p:sldId id="505" r:id="rId16"/>
    <p:sldId id="277" r:id="rId17"/>
    <p:sldId id="506" r:id="rId18"/>
    <p:sldId id="292" r:id="rId19"/>
    <p:sldId id="276" r:id="rId20"/>
    <p:sldId id="289" r:id="rId21"/>
    <p:sldId id="288" r:id="rId22"/>
    <p:sldId id="278" r:id="rId23"/>
    <p:sldId id="279" r:id="rId24"/>
    <p:sldId id="504" r:id="rId25"/>
    <p:sldId id="284" r:id="rId26"/>
    <p:sldId id="507" r:id="rId2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98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Microsoft_Excel_Worksheet.xlsx"/></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Sheet1!$A$2:$A$14</cx:f>
        <cx:lvl ptCount="13">
          <cx:pt idx="0">Administrative Cost</cx:pt>
          <cx:pt idx="1">Audit Deadline</cx:pt>
          <cx:pt idx="2">Child Nutrition 3 month carryover</cx:pt>
          <cx:pt idx="3">ESSA MOE</cx:pt>
          <cx:pt idx="4">Impact Aid </cx:pt>
          <cx:pt idx="5">NCES Reporting</cx:pt>
          <cx:pt idx="6">Per Pupil Expenditures</cx:pt>
          <cx:pt idx="7">School Level Finance Reporting</cx:pt>
          <cx:pt idx="8">School Report Card</cx:pt>
          <cx:pt idx="9">Spec Ed Excess Cost</cx:pt>
          <cx:pt idx="10">Spec Ed MOE</cx:pt>
          <cx:pt idx="11">State Funds</cx:pt>
          <cx:pt idx="12">Transparency Website</cx:pt>
        </cx:lvl>
        <cx:lvl ptCount="0"/>
        <cx:lvl ptCount="0"/>
      </cx:strDim>
      <cx:numDim type="size">
        <cx:f>Sheet1!$B$2:$B$14</cx:f>
        <cx:lvl ptCount="13" formatCode="General">
          <cx:pt idx="0">30</cx:pt>
          <cx:pt idx="1">30</cx:pt>
          <cx:pt idx="2">30</cx:pt>
          <cx:pt idx="3">30</cx:pt>
          <cx:pt idx="4">30</cx:pt>
          <cx:pt idx="5">60</cx:pt>
          <cx:pt idx="6">60</cx:pt>
          <cx:pt idx="7">60</cx:pt>
          <cx:pt idx="8">30</cx:pt>
          <cx:pt idx="9">30</cx:pt>
          <cx:pt idx="10">30</cx:pt>
          <cx:pt idx="11">30</cx:pt>
          <cx:pt idx="12">30</cx:pt>
        </cx:lvl>
      </cx:numDim>
    </cx:data>
  </cx:chartData>
  <cx:chart>
    <cx:plotArea>
      <cx:plotAreaRegion>
        <cx:series layoutId="sunburst" uniqueId="{F1D6F29D-6059-4B88-B714-2EED6E0AC874}">
          <cx:tx>
            <cx:txData>
              <cx:f>Sheet1!$B$1</cx:f>
              <cx:v>Series1</cx:v>
            </cx:txData>
          </cx:tx>
          <cx:dataLabels pos="ctr">
            <cx:visibility seriesName="0" categoryName="1" value="0"/>
            <cx:separator>, </cx:separator>
          </cx:dataLabels>
          <cx:dataId val="0"/>
        </cx:series>
      </cx:plotAreaRegion>
    </cx:plotArea>
  </cx:chart>
  <cx:clrMapOvr bg1="lt1" tx1="dk1" bg2="lt2" tx2="dk2" accent1="accent1" accent2="accent2" accent3="accent3" accent4="accent4" accent5="accent5" accent6="accent6" hlink="hlink" folHlink="folHlink"/>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81">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31" kern="1200"/>
    <cs:bodyPr wrap="square" lIns="38100" tIns="19050" rIns="38100" bIns="19050" anchor="ctr">
      <a:spAutoFit/>
    </cs:bodyPr>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9525">
        <a:solidFill>
          <a:schemeClr val="lt1"/>
        </a:solidFill>
      </a:ln>
    </cs:spPr>
  </cs:dataPoint>
  <cs:dataPoint3D>
    <cs:lnRef idx="0"/>
    <cs:fillRef idx="0">
      <cs:styleClr val="auto"/>
    </cs:fillRef>
    <cs:effectRef idx="0"/>
    <cs:fontRef idx="minor">
      <a:schemeClr val="tx1"/>
    </cs:fontRef>
    <cs:spPr>
      <a:solidFill>
        <a:schemeClr val="phClr"/>
      </a:solidFill>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defRPr sz="1197"/>
  </cs:dataTable>
  <cs:downBar>
    <cs:lnRef idx="0"/>
    <cs:fillRef idx="0"/>
    <cs:effectRef idx="0"/>
    <cs:fontRef idx="minor">
      <a:schemeClr val="tx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lumOff val="10000"/>
          </a:schemeClr>
        </a:solidFill>
        <a:round/>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bodyPr/>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tx1"/>
    </cs:fontRef>
    <cs:spPr>
      <a:solidFill>
        <a:schemeClr val="lt1"/>
      </a:solidFill>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3832ED1-3D67-4192-933C-C18851C6250E}" type="datetimeFigureOut">
              <a:rPr lang="en-US" smtClean="0"/>
              <a:t>8/29/2023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BA37363-FB54-4FF2-9462-B9B5E9DE7559}" type="slidenum">
              <a:rPr lang="en-US" smtClean="0"/>
              <a:t>‹#›</a:t>
            </a:fld>
            <a:endParaRPr lang="en-US" dirty="0"/>
          </a:p>
        </p:txBody>
      </p:sp>
    </p:spTree>
    <p:extLst>
      <p:ext uri="{BB962C8B-B14F-4D97-AF65-F5344CB8AC3E}">
        <p14:creationId xmlns:p14="http://schemas.microsoft.com/office/powerpoint/2010/main" val="742117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a:p>
            <a:pPr eaLnBrk="1" hangingPunct="1">
              <a:spcBef>
                <a:spcPct val="0"/>
              </a:spcBef>
            </a:pPr>
            <a:endParaRPr lang="en-US" dirty="0"/>
          </a:p>
          <a:p>
            <a:pPr eaLnBrk="1" hangingPunct="1">
              <a:spcBef>
                <a:spcPct val="0"/>
              </a:spcBef>
            </a:pPr>
            <a:endParaRPr lang="en-US" dirty="0"/>
          </a:p>
          <a:p>
            <a:pPr eaLnBrk="1" hangingPunct="1">
              <a:spcBef>
                <a:spcPct val="0"/>
              </a:spcBef>
            </a:pPr>
            <a:endParaRPr lang="en-US" dirty="0"/>
          </a:p>
          <a:p>
            <a:pPr eaLnBrk="1" hangingPunct="1">
              <a:spcBef>
                <a:spcPct val="0"/>
              </a:spcBef>
            </a:pPr>
            <a:endParaRPr lang="en-US" dirty="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18F4AC-808E-4ACC-AED1-06D855CBA90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14</a:t>
            </a:fld>
            <a:endParaRPr lang="en-US" dirty="0"/>
          </a:p>
        </p:txBody>
      </p:sp>
    </p:spTree>
    <p:extLst>
      <p:ext uri="{BB962C8B-B14F-4D97-AF65-F5344CB8AC3E}">
        <p14:creationId xmlns:p14="http://schemas.microsoft.com/office/powerpoint/2010/main" val="35381470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15</a:t>
            </a:fld>
            <a:endParaRPr lang="en-US" dirty="0"/>
          </a:p>
        </p:txBody>
      </p:sp>
    </p:spTree>
    <p:extLst>
      <p:ext uri="{BB962C8B-B14F-4D97-AF65-F5344CB8AC3E}">
        <p14:creationId xmlns:p14="http://schemas.microsoft.com/office/powerpoint/2010/main" val="4251074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16</a:t>
            </a:fld>
            <a:endParaRPr lang="en-US" dirty="0"/>
          </a:p>
        </p:txBody>
      </p:sp>
    </p:spTree>
    <p:extLst>
      <p:ext uri="{BB962C8B-B14F-4D97-AF65-F5344CB8AC3E}">
        <p14:creationId xmlns:p14="http://schemas.microsoft.com/office/powerpoint/2010/main" val="1784441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400" dirty="0">
                <a:latin typeface="Century Schoolbook" pitchFamily="18" charset="0"/>
              </a:rPr>
              <a:t>April 30 -- Per SB 2034, this date was moved from May 31.</a:t>
            </a:r>
          </a:p>
        </p:txBody>
      </p:sp>
      <p:sp>
        <p:nvSpPr>
          <p:cNvPr id="4" name="Slide Number Placeholder 3"/>
          <p:cNvSpPr>
            <a:spLocks noGrp="1"/>
          </p:cNvSpPr>
          <p:nvPr>
            <p:ph type="sldNum" sz="quarter" idx="10"/>
          </p:nvPr>
        </p:nvSpPr>
        <p:spPr/>
        <p:txBody>
          <a:bodyPr/>
          <a:lstStyle/>
          <a:p>
            <a:fld id="{1E24BAD8-6E25-4F91-B7BC-EA22983547F4}" type="slidenum">
              <a:rPr lang="en-US" smtClean="0"/>
              <a:pPr/>
              <a:t>18</a:t>
            </a:fld>
            <a:endParaRPr lang="en-US" dirty="0"/>
          </a:p>
        </p:txBody>
      </p:sp>
    </p:spTree>
    <p:extLst>
      <p:ext uri="{BB962C8B-B14F-4D97-AF65-F5344CB8AC3E}">
        <p14:creationId xmlns:p14="http://schemas.microsoft.com/office/powerpoint/2010/main" val="28139168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19</a:t>
            </a:fld>
            <a:endParaRPr lang="en-US" dirty="0"/>
          </a:p>
        </p:txBody>
      </p:sp>
    </p:spTree>
    <p:extLst>
      <p:ext uri="{BB962C8B-B14F-4D97-AF65-F5344CB8AC3E}">
        <p14:creationId xmlns:p14="http://schemas.microsoft.com/office/powerpoint/2010/main" val="42510746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20</a:t>
            </a:fld>
            <a:endParaRPr lang="en-US" dirty="0"/>
          </a:p>
        </p:txBody>
      </p:sp>
    </p:spTree>
    <p:extLst>
      <p:ext uri="{BB962C8B-B14F-4D97-AF65-F5344CB8AC3E}">
        <p14:creationId xmlns:p14="http://schemas.microsoft.com/office/powerpoint/2010/main" val="23817467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21</a:t>
            </a:fld>
            <a:endParaRPr lang="en-US" dirty="0"/>
          </a:p>
        </p:txBody>
      </p:sp>
    </p:spTree>
    <p:extLst>
      <p:ext uri="{BB962C8B-B14F-4D97-AF65-F5344CB8AC3E}">
        <p14:creationId xmlns:p14="http://schemas.microsoft.com/office/powerpoint/2010/main" val="31341253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400" dirty="0">
                <a:latin typeface="Century Schoolbook" pitchFamily="18" charset="0"/>
              </a:rPr>
              <a:t>CAP – Our office does have a format that can be provided.</a:t>
            </a:r>
          </a:p>
          <a:p>
            <a:r>
              <a:rPr lang="en-US" sz="2400" dirty="0">
                <a:latin typeface="Century Schoolbook" pitchFamily="18" charset="0"/>
              </a:rPr>
              <a:t>Responses – District can use the CAP format as a template.</a:t>
            </a:r>
          </a:p>
        </p:txBody>
      </p:sp>
      <p:sp>
        <p:nvSpPr>
          <p:cNvPr id="4" name="Slide Number Placeholder 3"/>
          <p:cNvSpPr>
            <a:spLocks noGrp="1"/>
          </p:cNvSpPr>
          <p:nvPr>
            <p:ph type="sldNum" sz="quarter" idx="10"/>
          </p:nvPr>
        </p:nvSpPr>
        <p:spPr/>
        <p:txBody>
          <a:bodyPr/>
          <a:lstStyle/>
          <a:p>
            <a:fld id="{1E24BAD8-6E25-4F91-B7BC-EA22983547F4}" type="slidenum">
              <a:rPr lang="en-US" smtClean="0"/>
              <a:pPr/>
              <a:t>22</a:t>
            </a:fld>
            <a:endParaRPr lang="en-US" dirty="0"/>
          </a:p>
        </p:txBody>
      </p:sp>
    </p:spTree>
    <p:extLst>
      <p:ext uri="{BB962C8B-B14F-4D97-AF65-F5344CB8AC3E}">
        <p14:creationId xmlns:p14="http://schemas.microsoft.com/office/powerpoint/2010/main" val="23131911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24</a:t>
            </a:fld>
            <a:endParaRPr lang="en-US" dirty="0"/>
          </a:p>
        </p:txBody>
      </p:sp>
    </p:spTree>
    <p:extLst>
      <p:ext uri="{BB962C8B-B14F-4D97-AF65-F5344CB8AC3E}">
        <p14:creationId xmlns:p14="http://schemas.microsoft.com/office/powerpoint/2010/main" val="23817467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A37363-FB54-4FF2-9462-B9B5E9DE7559}" type="slidenum">
              <a:rPr lang="en-US" smtClean="0"/>
              <a:t>25</a:t>
            </a:fld>
            <a:endParaRPr lang="en-US" dirty="0"/>
          </a:p>
        </p:txBody>
      </p:sp>
    </p:spTree>
    <p:extLst>
      <p:ext uri="{BB962C8B-B14F-4D97-AF65-F5344CB8AC3E}">
        <p14:creationId xmlns:p14="http://schemas.microsoft.com/office/powerpoint/2010/main" val="148818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A37363-FB54-4FF2-9462-B9B5E9DE7559}" type="slidenum">
              <a:rPr lang="en-US" smtClean="0"/>
              <a:t>3</a:t>
            </a:fld>
            <a:endParaRPr lang="en-US" dirty="0"/>
          </a:p>
        </p:txBody>
      </p:sp>
    </p:spTree>
    <p:extLst>
      <p:ext uri="{BB962C8B-B14F-4D97-AF65-F5344CB8AC3E}">
        <p14:creationId xmlns:p14="http://schemas.microsoft.com/office/powerpoint/2010/main" val="1201190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5-135.2 PDF page 269</a:t>
            </a:r>
          </a:p>
          <a:p>
            <a:endParaRPr lang="en-US" dirty="0"/>
          </a:p>
        </p:txBody>
      </p:sp>
      <p:sp>
        <p:nvSpPr>
          <p:cNvPr id="4" name="Slide Number Placeholder 3"/>
          <p:cNvSpPr>
            <a:spLocks noGrp="1"/>
          </p:cNvSpPr>
          <p:nvPr>
            <p:ph type="sldNum" sz="quarter" idx="10"/>
          </p:nvPr>
        </p:nvSpPr>
        <p:spPr/>
        <p:txBody>
          <a:bodyPr/>
          <a:lstStyle/>
          <a:p>
            <a:fld id="{2BA37363-FB54-4FF2-9462-B9B5E9DE7559}" type="slidenum">
              <a:rPr lang="en-US" smtClean="0"/>
              <a:t>4</a:t>
            </a:fld>
            <a:endParaRPr lang="en-US" dirty="0"/>
          </a:p>
        </p:txBody>
      </p:sp>
    </p:spTree>
    <p:extLst>
      <p:ext uri="{BB962C8B-B14F-4D97-AF65-F5344CB8AC3E}">
        <p14:creationId xmlns:p14="http://schemas.microsoft.com/office/powerpoint/2010/main" val="3069260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Some of</a:t>
            </a:r>
            <a:r>
              <a:rPr lang="en-US" baseline="0" dirty="0"/>
              <a:t> the entities include:  The Governor’s office, the Legislature, The U S Department of Education, The National Center for Education Statistics, The State Auditor and Inspector’s office, Several Education Professional Organizations and the General Public.  This is why clarity and accuracy in reporting of the district data is imperative.</a:t>
            </a:r>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5</a:t>
            </a:fld>
            <a:endParaRPr lang="en-US" dirty="0"/>
          </a:p>
        </p:txBody>
      </p:sp>
    </p:spTree>
    <p:extLst>
      <p:ext uri="{BB962C8B-B14F-4D97-AF65-F5344CB8AC3E}">
        <p14:creationId xmlns:p14="http://schemas.microsoft.com/office/powerpoint/2010/main" val="3787664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A37363-FB54-4FF2-9462-B9B5E9DE7559}" type="slidenum">
              <a:rPr lang="en-US" smtClean="0"/>
              <a:t>7</a:t>
            </a:fld>
            <a:endParaRPr lang="en-US" dirty="0"/>
          </a:p>
        </p:txBody>
      </p:sp>
    </p:spTree>
    <p:extLst>
      <p:ext uri="{BB962C8B-B14F-4D97-AF65-F5344CB8AC3E}">
        <p14:creationId xmlns:p14="http://schemas.microsoft.com/office/powerpoint/2010/main" val="25224840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8</a:t>
            </a:fld>
            <a:endParaRPr lang="en-US" dirty="0"/>
          </a:p>
        </p:txBody>
      </p:sp>
    </p:spTree>
    <p:extLst>
      <p:ext uri="{BB962C8B-B14F-4D97-AF65-F5344CB8AC3E}">
        <p14:creationId xmlns:p14="http://schemas.microsoft.com/office/powerpoint/2010/main" val="42886781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12</a:t>
            </a:fld>
            <a:endParaRPr lang="en-US" dirty="0"/>
          </a:p>
        </p:txBody>
      </p:sp>
    </p:spTree>
    <p:extLst>
      <p:ext uri="{BB962C8B-B14F-4D97-AF65-F5344CB8AC3E}">
        <p14:creationId xmlns:p14="http://schemas.microsoft.com/office/powerpoint/2010/main" val="38657528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E24BAD8-6E25-4F91-B7BC-EA22983547F4}" type="slidenum">
              <a:rPr lang="en-US" smtClean="0"/>
              <a:pPr/>
              <a:t>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59EE-294F-5142-B179-A780F91CEAEC}"/>
              </a:ext>
            </a:extLst>
          </p:cNvPr>
          <p:cNvSpPr>
            <a:spLocks noGrp="1"/>
          </p:cNvSpPr>
          <p:nvPr>
            <p:ph type="ctrTitle"/>
          </p:nvPr>
        </p:nvSpPr>
        <p:spPr>
          <a:xfrm>
            <a:off x="278296" y="1122363"/>
            <a:ext cx="4211553" cy="2387600"/>
          </a:xfrm>
        </p:spPr>
        <p:txBody>
          <a:bodyPr anchor="b">
            <a:normAutofit/>
          </a:bodyPr>
          <a:lstStyle>
            <a:lvl1pPr algn="l">
              <a:defRPr sz="360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1A0FF55-98F7-B84C-8122-C80CA3CB706D}"/>
              </a:ext>
            </a:extLst>
          </p:cNvPr>
          <p:cNvSpPr>
            <a:spLocks noGrp="1"/>
          </p:cNvSpPr>
          <p:nvPr>
            <p:ph type="subTitle" idx="1"/>
          </p:nvPr>
        </p:nvSpPr>
        <p:spPr>
          <a:xfrm>
            <a:off x="278296" y="3602038"/>
            <a:ext cx="4211553" cy="1030288"/>
          </a:xfrm>
        </p:spPr>
        <p:txBody>
          <a:bodyPr/>
          <a:lstStyle>
            <a:lvl1pPr marL="0" indent="0" algn="l">
              <a:buNone/>
              <a:defRPr sz="1800">
                <a:solidFill>
                  <a:schemeClr val="accent6"/>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7" name="Picture 6" descr="A close up of Oklahoma logo">
            <a:extLst>
              <a:ext uri="{FF2B5EF4-FFF2-40B4-BE49-F238E27FC236}">
                <a16:creationId xmlns:a16="http://schemas.microsoft.com/office/drawing/2014/main" id="{6E62C43A-E14D-3743-8E01-DD920738F73F}"/>
              </a:ext>
            </a:extLst>
          </p:cNvPr>
          <p:cNvPicPr>
            <a:picLocks noChangeAspect="1"/>
          </p:cNvPicPr>
          <p:nvPr/>
        </p:nvPicPr>
        <p:blipFill rotWithShape="1">
          <a:blip r:embed="rId2"/>
          <a:srcRect t="14013" r="15473"/>
          <a:stretch/>
        </p:blipFill>
        <p:spPr>
          <a:xfrm>
            <a:off x="4489849" y="-1"/>
            <a:ext cx="4654151" cy="6312796"/>
          </a:xfrm>
          <a:prstGeom prst="rect">
            <a:avLst/>
          </a:prstGeom>
        </p:spPr>
      </p:pic>
      <p:pic>
        <p:nvPicPr>
          <p:cNvPr id="9" name="Graphic 8" descr="Oklahoma Education Logo">
            <a:extLst>
              <a:ext uri="{FF2B5EF4-FFF2-40B4-BE49-F238E27FC236}">
                <a16:creationId xmlns:a16="http://schemas.microsoft.com/office/drawing/2014/main" id="{20708623-E9FD-E347-AF22-4E9CEE4F253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78296" y="5335409"/>
            <a:ext cx="2286000" cy="977387"/>
          </a:xfrm>
          <a:prstGeom prst="rect">
            <a:avLst/>
          </a:prstGeom>
        </p:spPr>
      </p:pic>
      <p:cxnSp>
        <p:nvCxnSpPr>
          <p:cNvPr id="6" name="Straight Connector 5"/>
          <p:cNvCxnSpPr/>
          <p:nvPr/>
        </p:nvCxnSpPr>
        <p:spPr>
          <a:xfrm>
            <a:off x="1535546" y="3284682"/>
            <a:ext cx="6072909" cy="0"/>
          </a:xfrm>
          <a:prstGeom prst="line">
            <a:avLst/>
          </a:prstGeom>
          <a:ln>
            <a:solidFill>
              <a:srgbClr val="E7B61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1657980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2452757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552759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23800847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3886766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4192638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183107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7487381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2063916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AAE73-E9A5-6144-8995-5F50699A2C38}"/>
              </a:ext>
            </a:extLst>
          </p:cNvPr>
          <p:cNvSpPr>
            <a:spLocks noGrp="1"/>
          </p:cNvSpPr>
          <p:nvPr>
            <p:ph type="title"/>
          </p:nvPr>
        </p:nvSpPr>
        <p:spPr>
          <a:xfrm>
            <a:off x="220650" y="365126"/>
            <a:ext cx="8702702"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1F1C73F-2FB0-A047-9EC7-4381D77F696E}"/>
              </a:ext>
            </a:extLst>
          </p:cNvPr>
          <p:cNvSpPr>
            <a:spLocks noGrp="1"/>
          </p:cNvSpPr>
          <p:nvPr>
            <p:ph idx="1"/>
          </p:nvPr>
        </p:nvSpPr>
        <p:spPr>
          <a:xfrm>
            <a:off x="220650" y="1825625"/>
            <a:ext cx="8702702" cy="4351338"/>
          </a:xfrm>
        </p:spPr>
        <p:txBody>
          <a:bodyPr/>
          <a:lstStyle>
            <a:lvl1pPr>
              <a:lnSpc>
                <a:spcPct val="100000"/>
              </a:lnSpc>
              <a:spcBef>
                <a:spcPts val="9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4">
            <a:extLst>
              <a:ext uri="{FF2B5EF4-FFF2-40B4-BE49-F238E27FC236}">
                <a16:creationId xmlns:a16="http://schemas.microsoft.com/office/drawing/2014/main" id="{474ACF32-9165-4B72-B309-AD8AA47D10A7}"/>
              </a:ext>
            </a:extLst>
          </p:cNvPr>
          <p:cNvSpPr>
            <a:spLocks noGrp="1"/>
          </p:cNvSpPr>
          <p:nvPr>
            <p:ph type="ftr" sz="quarter" idx="11"/>
          </p:nvPr>
        </p:nvSpPr>
        <p:spPr>
          <a:xfrm>
            <a:off x="385372" y="6363319"/>
            <a:ext cx="4474574" cy="365125"/>
          </a:xfrm>
        </p:spPr>
        <p:txBody>
          <a:bodyPr/>
          <a:lstStyle/>
          <a:p>
            <a:endParaRPr lang="en-US" dirty="0"/>
          </a:p>
        </p:txBody>
      </p:sp>
      <p:sp>
        <p:nvSpPr>
          <p:cNvPr id="11" name="Slide Number Placeholder 5">
            <a:extLst>
              <a:ext uri="{FF2B5EF4-FFF2-40B4-BE49-F238E27FC236}">
                <a16:creationId xmlns:a16="http://schemas.microsoft.com/office/drawing/2014/main" id="{EAB5E8BA-76CD-4F0F-96BA-FFCD273BFC6C}"/>
              </a:ext>
            </a:extLst>
          </p:cNvPr>
          <p:cNvSpPr>
            <a:spLocks noGrp="1"/>
          </p:cNvSpPr>
          <p:nvPr>
            <p:ph type="sldNum" sz="quarter" idx="12"/>
          </p:nvPr>
        </p:nvSpPr>
        <p:spPr>
          <a:xfrm>
            <a:off x="0" y="6363319"/>
            <a:ext cx="387351" cy="365125"/>
          </a:xfrm>
        </p:spPr>
        <p:txBody>
          <a:bodyPr/>
          <a:lstStyle>
            <a:lvl1pPr algn="r">
              <a:defRPr/>
            </a:lvl1pPr>
          </a:lstStyle>
          <a:p>
            <a:fld id="{D7261FAF-7752-4471-9F8A-68DB904BE771}" type="slidenum">
              <a:rPr lang="en-US" smtClean="0"/>
              <a:t>‹#›</a:t>
            </a:fld>
            <a:endParaRPr lang="en-US" dirty="0"/>
          </a:p>
        </p:txBody>
      </p:sp>
      <p:pic>
        <p:nvPicPr>
          <p:cNvPr id="12" name="Graphic 11" descr="Oklahoma Education Logo">
            <a:extLst>
              <a:ext uri="{FF2B5EF4-FFF2-40B4-BE49-F238E27FC236}">
                <a16:creationId xmlns:a16="http://schemas.microsoft.com/office/drawing/2014/main" id="{7AFBE82D-605B-43E7-8FCD-D2EF9781950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53901" y="6246549"/>
            <a:ext cx="1127097" cy="481894"/>
          </a:xfrm>
          <a:prstGeom prst="rect">
            <a:avLst/>
          </a:prstGeom>
        </p:spPr>
      </p:pic>
      <p:cxnSp>
        <p:nvCxnSpPr>
          <p:cNvPr id="13" name="Straight Connector 12">
            <a:extLst>
              <a:ext uri="{FF2B5EF4-FFF2-40B4-BE49-F238E27FC236}">
                <a16:creationId xmlns:a16="http://schemas.microsoft.com/office/drawing/2014/main" id="{3A72ED25-FE48-43E6-BA16-3FF915DD87B4}"/>
              </a:ext>
              <a:ext uri="{C183D7F6-B498-43B3-948B-1728B52AA6E4}">
                <adec:decorative xmlns:adec="http://schemas.microsoft.com/office/drawing/2017/decorative" val="1"/>
              </a:ext>
            </a:extLst>
          </p:cNvPr>
          <p:cNvCxnSpPr/>
          <p:nvPr/>
        </p:nvCxnSpPr>
        <p:spPr>
          <a:xfrm>
            <a:off x="385372"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535546" y="1270000"/>
            <a:ext cx="6072909" cy="0"/>
          </a:xfrm>
          <a:prstGeom prst="line">
            <a:avLst/>
          </a:prstGeom>
          <a:ln>
            <a:solidFill>
              <a:srgbClr val="E7B61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8869080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descr="Oklahoma Logo">
            <a:extLst>
              <a:ext uri="{FF2B5EF4-FFF2-40B4-BE49-F238E27FC236}">
                <a16:creationId xmlns:a16="http://schemas.microsoft.com/office/drawing/2014/main" id="{CEA05FFF-2F84-014B-8BE0-C236ECFB6692}"/>
              </a:ext>
            </a:extLst>
          </p:cNvPr>
          <p:cNvPicPr>
            <a:picLocks noChangeAspect="1"/>
          </p:cNvPicPr>
          <p:nvPr/>
        </p:nvPicPr>
        <p:blipFill rotWithShape="1">
          <a:blip r:embed="rId2"/>
          <a:srcRect l="580" t="386" r="-1" b="33489"/>
          <a:stretch/>
        </p:blipFill>
        <p:spPr>
          <a:xfrm>
            <a:off x="0" y="1"/>
            <a:ext cx="9144000" cy="4566051"/>
          </a:xfrm>
          <a:prstGeom prst="rect">
            <a:avLst/>
          </a:prstGeom>
        </p:spPr>
      </p:pic>
      <p:sp>
        <p:nvSpPr>
          <p:cNvPr id="2" name="Title 1">
            <a:extLst>
              <a:ext uri="{FF2B5EF4-FFF2-40B4-BE49-F238E27FC236}">
                <a16:creationId xmlns:a16="http://schemas.microsoft.com/office/drawing/2014/main" id="{5E126BDF-470C-BA49-87CB-7C8359D2AB24}"/>
              </a:ext>
            </a:extLst>
          </p:cNvPr>
          <p:cNvSpPr>
            <a:spLocks noGrp="1"/>
          </p:cNvSpPr>
          <p:nvPr>
            <p:ph type="title"/>
          </p:nvPr>
        </p:nvSpPr>
        <p:spPr>
          <a:xfrm>
            <a:off x="275750" y="1709739"/>
            <a:ext cx="4108925" cy="2739495"/>
          </a:xfrm>
        </p:spPr>
        <p:txBody>
          <a:bodyPr anchor="b">
            <a:normAutofit/>
          </a:bodyPr>
          <a:lstStyle>
            <a:lvl1pPr>
              <a:defRPr sz="360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E2C327D-A6C4-CE4D-A980-1C1A927AA779}"/>
              </a:ext>
            </a:extLst>
          </p:cNvPr>
          <p:cNvSpPr>
            <a:spLocks noGrp="1"/>
          </p:cNvSpPr>
          <p:nvPr>
            <p:ph type="body" idx="1"/>
          </p:nvPr>
        </p:nvSpPr>
        <p:spPr>
          <a:xfrm>
            <a:off x="275750" y="4677834"/>
            <a:ext cx="8592500" cy="1411817"/>
          </a:xfrm>
        </p:spPr>
        <p:txBody>
          <a:bodyPr/>
          <a:lstStyle>
            <a:lvl1pPr marL="0" indent="0">
              <a:buNone/>
              <a:defRPr sz="1800">
                <a:solidFill>
                  <a:schemeClr val="accent6"/>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F0B694CC-F55E-DB4E-AA6B-2DD94C0EE8A8}"/>
              </a:ext>
            </a:extLst>
          </p:cNvPr>
          <p:cNvSpPr>
            <a:spLocks noGrp="1"/>
          </p:cNvSpPr>
          <p:nvPr>
            <p:ph type="ftr" sz="quarter" idx="11"/>
          </p:nvPr>
        </p:nvSpPr>
        <p:spPr>
          <a:xfrm>
            <a:off x="385372" y="6363319"/>
            <a:ext cx="4474574" cy="365125"/>
          </a:xfrm>
        </p:spPr>
        <p:txBody>
          <a:bodyPr/>
          <a:lstStyle/>
          <a:p>
            <a:endParaRPr lang="en-US" dirty="0"/>
          </a:p>
        </p:txBody>
      </p:sp>
      <p:sp>
        <p:nvSpPr>
          <p:cNvPr id="6" name="Slide Number Placeholder 5">
            <a:extLst>
              <a:ext uri="{FF2B5EF4-FFF2-40B4-BE49-F238E27FC236}">
                <a16:creationId xmlns:a16="http://schemas.microsoft.com/office/drawing/2014/main" id="{50C9E302-7B52-EF4E-9107-29877E732AC4}"/>
              </a:ext>
            </a:extLst>
          </p:cNvPr>
          <p:cNvSpPr>
            <a:spLocks noGrp="1"/>
          </p:cNvSpPr>
          <p:nvPr>
            <p:ph type="sldNum" sz="quarter" idx="12"/>
          </p:nvPr>
        </p:nvSpPr>
        <p:spPr>
          <a:xfrm>
            <a:off x="0" y="6363319"/>
            <a:ext cx="387351" cy="365125"/>
          </a:xfrm>
        </p:spPr>
        <p:txBody>
          <a:bodyPr/>
          <a:lstStyle>
            <a:lvl1pPr algn="r">
              <a:defRPr/>
            </a:lvl1pPr>
          </a:lstStyle>
          <a:p>
            <a:fld id="{D7261FAF-7752-4471-9F8A-68DB904BE771}" type="slidenum">
              <a:rPr lang="en-US" smtClean="0"/>
              <a:t>‹#›</a:t>
            </a:fld>
            <a:endParaRPr lang="en-US" dirty="0"/>
          </a:p>
        </p:txBody>
      </p:sp>
      <p:pic>
        <p:nvPicPr>
          <p:cNvPr id="7" name="Graphic 6" descr="Oklahoma Education Logo">
            <a:extLst>
              <a:ext uri="{FF2B5EF4-FFF2-40B4-BE49-F238E27FC236}">
                <a16:creationId xmlns:a16="http://schemas.microsoft.com/office/drawing/2014/main" id="{1E499C7F-02C9-2640-A936-77FC4412B34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53901" y="6246549"/>
            <a:ext cx="1127097" cy="481894"/>
          </a:xfrm>
          <a:prstGeom prst="rect">
            <a:avLst/>
          </a:prstGeom>
        </p:spPr>
      </p:pic>
      <p:cxnSp>
        <p:nvCxnSpPr>
          <p:cNvPr id="8" name="Straight Connector 7">
            <a:extLst>
              <a:ext uri="{FF2B5EF4-FFF2-40B4-BE49-F238E27FC236}">
                <a16:creationId xmlns:a16="http://schemas.microsoft.com/office/drawing/2014/main" id="{C0BB45A8-54DE-6949-83FD-DFC1AB478E08}"/>
              </a:ext>
              <a:ext uri="{C183D7F6-B498-43B3-948B-1728B52AA6E4}">
                <adec:decorative xmlns:adec="http://schemas.microsoft.com/office/drawing/2017/decorative" val="1"/>
              </a:ext>
            </a:extLst>
          </p:cNvPr>
          <p:cNvCxnSpPr/>
          <p:nvPr/>
        </p:nvCxnSpPr>
        <p:spPr>
          <a:xfrm>
            <a:off x="385372"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9830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EDBF6-B3C0-4448-B3B0-4AED9AE27A08}"/>
              </a:ext>
            </a:extLst>
          </p:cNvPr>
          <p:cNvSpPr>
            <a:spLocks noGrp="1"/>
          </p:cNvSpPr>
          <p:nvPr>
            <p:ph type="title"/>
          </p:nvPr>
        </p:nvSpPr>
        <p:spPr>
          <a:xfrm>
            <a:off x="220650" y="365126"/>
            <a:ext cx="864505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42A71B8-5394-8D46-9268-DB3868854A00}"/>
              </a:ext>
            </a:extLst>
          </p:cNvPr>
          <p:cNvSpPr>
            <a:spLocks noGrp="1"/>
          </p:cNvSpPr>
          <p:nvPr>
            <p:ph sz="half" idx="1"/>
          </p:nvPr>
        </p:nvSpPr>
        <p:spPr>
          <a:xfrm>
            <a:off x="220650" y="1825625"/>
            <a:ext cx="4236554"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48440E6-D004-684C-863D-9F5E002A39E1}"/>
              </a:ext>
            </a:extLst>
          </p:cNvPr>
          <p:cNvSpPr>
            <a:spLocks noGrp="1"/>
          </p:cNvSpPr>
          <p:nvPr>
            <p:ph sz="half" idx="2"/>
          </p:nvPr>
        </p:nvSpPr>
        <p:spPr>
          <a:xfrm>
            <a:off x="4629152" y="1825625"/>
            <a:ext cx="4236554"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4">
            <a:extLst>
              <a:ext uri="{FF2B5EF4-FFF2-40B4-BE49-F238E27FC236}">
                <a16:creationId xmlns:a16="http://schemas.microsoft.com/office/drawing/2014/main" id="{91CC62E5-43FF-4869-81F5-A3EEE1FC4B96}"/>
              </a:ext>
            </a:extLst>
          </p:cNvPr>
          <p:cNvSpPr>
            <a:spLocks noGrp="1"/>
          </p:cNvSpPr>
          <p:nvPr>
            <p:ph type="ftr" sz="quarter" idx="11"/>
          </p:nvPr>
        </p:nvSpPr>
        <p:spPr>
          <a:xfrm>
            <a:off x="385372" y="6363319"/>
            <a:ext cx="4474574" cy="365125"/>
          </a:xfrm>
        </p:spPr>
        <p:txBody>
          <a:bodyPr/>
          <a:lstStyle/>
          <a:p>
            <a:endParaRPr lang="en-US" dirty="0"/>
          </a:p>
        </p:txBody>
      </p:sp>
      <p:sp>
        <p:nvSpPr>
          <p:cNvPr id="12" name="Slide Number Placeholder 5">
            <a:extLst>
              <a:ext uri="{FF2B5EF4-FFF2-40B4-BE49-F238E27FC236}">
                <a16:creationId xmlns:a16="http://schemas.microsoft.com/office/drawing/2014/main" id="{70221BA5-BC7B-47AF-B0E5-B079C94BEA25}"/>
              </a:ext>
            </a:extLst>
          </p:cNvPr>
          <p:cNvSpPr>
            <a:spLocks noGrp="1"/>
          </p:cNvSpPr>
          <p:nvPr>
            <p:ph type="sldNum" sz="quarter" idx="12"/>
          </p:nvPr>
        </p:nvSpPr>
        <p:spPr>
          <a:xfrm>
            <a:off x="0" y="6363319"/>
            <a:ext cx="387351" cy="365125"/>
          </a:xfrm>
        </p:spPr>
        <p:txBody>
          <a:bodyPr/>
          <a:lstStyle>
            <a:lvl1pPr algn="r">
              <a:defRPr/>
            </a:lvl1pPr>
          </a:lstStyle>
          <a:p>
            <a:fld id="{D7261FAF-7752-4471-9F8A-68DB904BE771}" type="slidenum">
              <a:rPr lang="en-US" smtClean="0"/>
              <a:t>‹#›</a:t>
            </a:fld>
            <a:endParaRPr lang="en-US" dirty="0"/>
          </a:p>
        </p:txBody>
      </p:sp>
      <p:pic>
        <p:nvPicPr>
          <p:cNvPr id="13" name="Graphic 12" descr="Oklahoma Education Logo">
            <a:extLst>
              <a:ext uri="{FF2B5EF4-FFF2-40B4-BE49-F238E27FC236}">
                <a16:creationId xmlns:a16="http://schemas.microsoft.com/office/drawing/2014/main" id="{05517D33-0635-4607-92A5-4BCFC847FA5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53901" y="6246549"/>
            <a:ext cx="1127097" cy="481894"/>
          </a:xfrm>
          <a:prstGeom prst="rect">
            <a:avLst/>
          </a:prstGeom>
        </p:spPr>
      </p:pic>
      <p:cxnSp>
        <p:nvCxnSpPr>
          <p:cNvPr id="14" name="Straight Connector 13">
            <a:extLst>
              <a:ext uri="{FF2B5EF4-FFF2-40B4-BE49-F238E27FC236}">
                <a16:creationId xmlns:a16="http://schemas.microsoft.com/office/drawing/2014/main" id="{A70DBB6B-C13B-465A-91CC-ED4D153A4BFF}"/>
              </a:ext>
              <a:ext uri="{C183D7F6-B498-43B3-948B-1728B52AA6E4}">
                <adec:decorative xmlns:adec="http://schemas.microsoft.com/office/drawing/2017/decorative" val="1"/>
              </a:ext>
            </a:extLst>
          </p:cNvPr>
          <p:cNvCxnSpPr/>
          <p:nvPr/>
        </p:nvCxnSpPr>
        <p:spPr>
          <a:xfrm>
            <a:off x="385372"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535546" y="1270000"/>
            <a:ext cx="6072909" cy="0"/>
          </a:xfrm>
          <a:prstGeom prst="line">
            <a:avLst/>
          </a:prstGeom>
          <a:ln>
            <a:solidFill>
              <a:srgbClr val="E7B61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90607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9697-1940-6442-9D76-0F21BB6966CB}"/>
              </a:ext>
            </a:extLst>
          </p:cNvPr>
          <p:cNvSpPr>
            <a:spLocks noGrp="1"/>
          </p:cNvSpPr>
          <p:nvPr>
            <p:ph type="title"/>
          </p:nvPr>
        </p:nvSpPr>
        <p:spPr>
          <a:xfrm>
            <a:off x="220649" y="365126"/>
            <a:ext cx="8645057"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4321A28-5F0C-8241-A6C2-115CC37EDF3A}"/>
              </a:ext>
            </a:extLst>
          </p:cNvPr>
          <p:cNvSpPr>
            <a:spLocks noGrp="1"/>
          </p:cNvSpPr>
          <p:nvPr>
            <p:ph type="body" idx="1"/>
          </p:nvPr>
        </p:nvSpPr>
        <p:spPr>
          <a:xfrm>
            <a:off x="220650" y="1703465"/>
            <a:ext cx="4236554"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5" name="Text Placeholder 4">
            <a:extLst>
              <a:ext uri="{FF2B5EF4-FFF2-40B4-BE49-F238E27FC236}">
                <a16:creationId xmlns:a16="http://schemas.microsoft.com/office/drawing/2014/main" id="{6A645B84-0291-5246-9B48-FBDDD0AAE87D}"/>
              </a:ext>
            </a:extLst>
          </p:cNvPr>
          <p:cNvSpPr>
            <a:spLocks noGrp="1"/>
          </p:cNvSpPr>
          <p:nvPr>
            <p:ph type="body" sz="quarter" idx="3"/>
          </p:nvPr>
        </p:nvSpPr>
        <p:spPr>
          <a:xfrm>
            <a:off x="4629152" y="1703465"/>
            <a:ext cx="4236554"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Footer Placeholder 4">
            <a:extLst>
              <a:ext uri="{FF2B5EF4-FFF2-40B4-BE49-F238E27FC236}">
                <a16:creationId xmlns:a16="http://schemas.microsoft.com/office/drawing/2014/main" id="{0A5A0CBC-B355-4D7F-A07D-585200416168}"/>
              </a:ext>
            </a:extLst>
          </p:cNvPr>
          <p:cNvSpPr>
            <a:spLocks noGrp="1"/>
          </p:cNvSpPr>
          <p:nvPr>
            <p:ph type="ftr" sz="quarter" idx="11"/>
          </p:nvPr>
        </p:nvSpPr>
        <p:spPr>
          <a:xfrm>
            <a:off x="385372" y="6363319"/>
            <a:ext cx="4474574" cy="365125"/>
          </a:xfrm>
        </p:spPr>
        <p:txBody>
          <a:bodyPr/>
          <a:lstStyle/>
          <a:p>
            <a:endParaRPr lang="en-US" dirty="0"/>
          </a:p>
        </p:txBody>
      </p:sp>
      <p:sp>
        <p:nvSpPr>
          <p:cNvPr id="14" name="Slide Number Placeholder 5">
            <a:extLst>
              <a:ext uri="{FF2B5EF4-FFF2-40B4-BE49-F238E27FC236}">
                <a16:creationId xmlns:a16="http://schemas.microsoft.com/office/drawing/2014/main" id="{E64CA248-2EA2-41C9-8849-DE36B4060B0E}"/>
              </a:ext>
            </a:extLst>
          </p:cNvPr>
          <p:cNvSpPr>
            <a:spLocks noGrp="1"/>
          </p:cNvSpPr>
          <p:nvPr>
            <p:ph type="sldNum" sz="quarter" idx="12"/>
          </p:nvPr>
        </p:nvSpPr>
        <p:spPr>
          <a:xfrm>
            <a:off x="0" y="6363319"/>
            <a:ext cx="387351" cy="365125"/>
          </a:xfrm>
        </p:spPr>
        <p:txBody>
          <a:bodyPr/>
          <a:lstStyle>
            <a:lvl1pPr algn="r">
              <a:defRPr/>
            </a:lvl1pPr>
          </a:lstStyle>
          <a:p>
            <a:fld id="{D7261FAF-7752-4471-9F8A-68DB904BE771}" type="slidenum">
              <a:rPr lang="en-US" smtClean="0"/>
              <a:t>‹#›</a:t>
            </a:fld>
            <a:endParaRPr lang="en-US" dirty="0"/>
          </a:p>
        </p:txBody>
      </p:sp>
      <p:pic>
        <p:nvPicPr>
          <p:cNvPr id="15" name="Graphic 14" descr="Oklahoma Education Logo">
            <a:extLst>
              <a:ext uri="{FF2B5EF4-FFF2-40B4-BE49-F238E27FC236}">
                <a16:creationId xmlns:a16="http://schemas.microsoft.com/office/drawing/2014/main" id="{3484C467-A985-4790-93AD-D2A7E4B95F9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53901" y="6246549"/>
            <a:ext cx="1127097" cy="481894"/>
          </a:xfrm>
          <a:prstGeom prst="rect">
            <a:avLst/>
          </a:prstGeom>
        </p:spPr>
      </p:pic>
      <p:cxnSp>
        <p:nvCxnSpPr>
          <p:cNvPr id="16" name="Straight Connector 15">
            <a:extLst>
              <a:ext uri="{FF2B5EF4-FFF2-40B4-BE49-F238E27FC236}">
                <a16:creationId xmlns:a16="http://schemas.microsoft.com/office/drawing/2014/main" id="{B732DEEC-78F4-4E06-85F2-4B693D8A84FA}"/>
              </a:ext>
              <a:ext uri="{C183D7F6-B498-43B3-948B-1728B52AA6E4}">
                <adec:decorative xmlns:adec="http://schemas.microsoft.com/office/drawing/2017/decorative" val="1"/>
              </a:ext>
            </a:extLst>
          </p:cNvPr>
          <p:cNvCxnSpPr/>
          <p:nvPr/>
        </p:nvCxnSpPr>
        <p:spPr>
          <a:xfrm>
            <a:off x="385372"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8A0D76EF-4B4A-4E21-ABCC-93E0076A3B0F}"/>
              </a:ext>
            </a:extLst>
          </p:cNvPr>
          <p:cNvSpPr>
            <a:spLocks noGrp="1"/>
          </p:cNvSpPr>
          <p:nvPr>
            <p:ph sz="half" idx="13"/>
          </p:nvPr>
        </p:nvSpPr>
        <p:spPr>
          <a:xfrm>
            <a:off x="220650" y="2527377"/>
            <a:ext cx="4236554" cy="3649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
            <a:extLst>
              <a:ext uri="{FF2B5EF4-FFF2-40B4-BE49-F238E27FC236}">
                <a16:creationId xmlns:a16="http://schemas.microsoft.com/office/drawing/2014/main" id="{BF99EAC2-23F7-42BC-8347-879256553DA2}"/>
              </a:ext>
            </a:extLst>
          </p:cNvPr>
          <p:cNvSpPr>
            <a:spLocks noGrp="1"/>
          </p:cNvSpPr>
          <p:nvPr>
            <p:ph sz="half" idx="2"/>
          </p:nvPr>
        </p:nvSpPr>
        <p:spPr>
          <a:xfrm>
            <a:off x="4629152" y="2527377"/>
            <a:ext cx="4236554" cy="3649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21691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BCC9C-B94E-B94A-8771-767CE87AF99C}"/>
              </a:ext>
            </a:extLst>
          </p:cNvPr>
          <p:cNvSpPr>
            <a:spLocks noGrp="1"/>
          </p:cNvSpPr>
          <p:nvPr>
            <p:ph type="title"/>
          </p:nvPr>
        </p:nvSpPr>
        <p:spPr>
          <a:xfrm>
            <a:off x="220649" y="365126"/>
            <a:ext cx="8678025" cy="1325563"/>
          </a:xfrm>
        </p:spPr>
        <p:txBody>
          <a:bodyPr/>
          <a:lstStyle/>
          <a:p>
            <a:r>
              <a:rPr lang="en-US"/>
              <a:t>Click to edit Master title style</a:t>
            </a:r>
            <a:endParaRPr lang="en-US" dirty="0"/>
          </a:p>
        </p:txBody>
      </p:sp>
      <p:sp>
        <p:nvSpPr>
          <p:cNvPr id="9" name="Footer Placeholder 4">
            <a:extLst>
              <a:ext uri="{FF2B5EF4-FFF2-40B4-BE49-F238E27FC236}">
                <a16:creationId xmlns:a16="http://schemas.microsoft.com/office/drawing/2014/main" id="{D15CA6CD-B9CA-429B-B07F-2541A46611C7}"/>
              </a:ext>
            </a:extLst>
          </p:cNvPr>
          <p:cNvSpPr>
            <a:spLocks noGrp="1"/>
          </p:cNvSpPr>
          <p:nvPr>
            <p:ph type="ftr" sz="quarter" idx="11"/>
          </p:nvPr>
        </p:nvSpPr>
        <p:spPr>
          <a:xfrm>
            <a:off x="385372" y="6363319"/>
            <a:ext cx="4474574" cy="365125"/>
          </a:xfrm>
        </p:spPr>
        <p:txBody>
          <a:bodyPr/>
          <a:lstStyle/>
          <a:p>
            <a:endParaRPr lang="en-US" dirty="0"/>
          </a:p>
        </p:txBody>
      </p:sp>
      <p:sp>
        <p:nvSpPr>
          <p:cNvPr id="10" name="Slide Number Placeholder 5">
            <a:extLst>
              <a:ext uri="{FF2B5EF4-FFF2-40B4-BE49-F238E27FC236}">
                <a16:creationId xmlns:a16="http://schemas.microsoft.com/office/drawing/2014/main" id="{CBE7D3E4-4F5B-4762-8237-ABFCA6BFEC7B}"/>
              </a:ext>
            </a:extLst>
          </p:cNvPr>
          <p:cNvSpPr>
            <a:spLocks noGrp="1"/>
          </p:cNvSpPr>
          <p:nvPr>
            <p:ph type="sldNum" sz="quarter" idx="12"/>
          </p:nvPr>
        </p:nvSpPr>
        <p:spPr>
          <a:xfrm>
            <a:off x="0" y="6363319"/>
            <a:ext cx="387351" cy="365125"/>
          </a:xfrm>
        </p:spPr>
        <p:txBody>
          <a:bodyPr/>
          <a:lstStyle>
            <a:lvl1pPr algn="r">
              <a:defRPr/>
            </a:lvl1pPr>
          </a:lstStyle>
          <a:p>
            <a:fld id="{D7261FAF-7752-4471-9F8A-68DB904BE771}" type="slidenum">
              <a:rPr lang="en-US" smtClean="0"/>
              <a:t>‹#›</a:t>
            </a:fld>
            <a:endParaRPr lang="en-US" dirty="0"/>
          </a:p>
        </p:txBody>
      </p:sp>
      <p:pic>
        <p:nvPicPr>
          <p:cNvPr id="11" name="Graphic 10" descr="Oklahoma Education Logo">
            <a:extLst>
              <a:ext uri="{FF2B5EF4-FFF2-40B4-BE49-F238E27FC236}">
                <a16:creationId xmlns:a16="http://schemas.microsoft.com/office/drawing/2014/main" id="{BB09BD23-FEF0-4355-8A5C-D7B77BA9365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53901" y="6246549"/>
            <a:ext cx="1127097" cy="481894"/>
          </a:xfrm>
          <a:prstGeom prst="rect">
            <a:avLst/>
          </a:prstGeom>
        </p:spPr>
      </p:pic>
      <p:cxnSp>
        <p:nvCxnSpPr>
          <p:cNvPr id="12" name="Straight Connector 11">
            <a:extLst>
              <a:ext uri="{FF2B5EF4-FFF2-40B4-BE49-F238E27FC236}">
                <a16:creationId xmlns:a16="http://schemas.microsoft.com/office/drawing/2014/main" id="{A2ACC9EA-191F-467A-BFF3-3AC0F1985D1C}"/>
              </a:ext>
              <a:ext uri="{C183D7F6-B498-43B3-948B-1728B52AA6E4}">
                <adec:decorative xmlns:adec="http://schemas.microsoft.com/office/drawing/2017/decorative" val="1"/>
              </a:ext>
            </a:extLst>
          </p:cNvPr>
          <p:cNvCxnSpPr/>
          <p:nvPr/>
        </p:nvCxnSpPr>
        <p:spPr>
          <a:xfrm>
            <a:off x="385372"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535546" y="1270000"/>
            <a:ext cx="6072909" cy="0"/>
          </a:xfrm>
          <a:prstGeom prst="line">
            <a:avLst/>
          </a:prstGeom>
          <a:ln>
            <a:solidFill>
              <a:srgbClr val="E7B61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87901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1070260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2433863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76FBA0-D875-4818-87B6-D6D2706D1CC6}" type="datetimeFigureOut">
              <a:rPr lang="en-US" smtClean="0"/>
              <a:t>8/29/2023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FA20F3-5BCA-4732-B71A-A4CA12B193F7}" type="slidenum">
              <a:rPr lang="en-US" smtClean="0"/>
              <a:t>‹#›</a:t>
            </a:fld>
            <a:endParaRPr lang="en-US" dirty="0"/>
          </a:p>
        </p:txBody>
      </p:sp>
    </p:spTree>
    <p:extLst>
      <p:ext uri="{BB962C8B-B14F-4D97-AF65-F5344CB8AC3E}">
        <p14:creationId xmlns:p14="http://schemas.microsoft.com/office/powerpoint/2010/main" val="8360539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DC2813-3CD3-5449-A15E-A10B42378763}"/>
              </a:ext>
            </a:extLst>
          </p:cNvPr>
          <p:cNvSpPr>
            <a:spLocks noGrp="1"/>
          </p:cNvSpPr>
          <p:nvPr>
            <p:ph type="title"/>
          </p:nvPr>
        </p:nvSpPr>
        <p:spPr>
          <a:xfrm>
            <a:off x="278296" y="365126"/>
            <a:ext cx="8237054"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6C0279-A432-554A-B4BA-32BB7BF5EC41}"/>
              </a:ext>
            </a:extLst>
          </p:cNvPr>
          <p:cNvSpPr>
            <a:spLocks noGrp="1"/>
          </p:cNvSpPr>
          <p:nvPr>
            <p:ph type="body" idx="1"/>
          </p:nvPr>
        </p:nvSpPr>
        <p:spPr>
          <a:xfrm>
            <a:off x="278296" y="1825625"/>
            <a:ext cx="8237054"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0E8A69AA-344F-0A44-ADCB-6C46AF2BC557}"/>
              </a:ext>
            </a:extLst>
          </p:cNvPr>
          <p:cNvSpPr>
            <a:spLocks noGrp="1"/>
          </p:cNvSpPr>
          <p:nvPr>
            <p:ph type="ftr" sz="quarter" idx="3"/>
          </p:nvPr>
        </p:nvSpPr>
        <p:spPr>
          <a:xfrm>
            <a:off x="563172" y="6356351"/>
            <a:ext cx="4474574" cy="365125"/>
          </a:xfrm>
          <a:prstGeom prst="rect">
            <a:avLst/>
          </a:prstGeom>
        </p:spPr>
        <p:txBody>
          <a:bodyPr vert="horz" lIns="91440" tIns="45720" rIns="91440" bIns="45720" rtlCol="0" anchor="ctr"/>
          <a:lstStyle>
            <a:lvl1pPr algn="l">
              <a:defRPr sz="900">
                <a:solidFill>
                  <a:schemeClr val="accent6"/>
                </a:solidFill>
              </a:defRPr>
            </a:lvl1pPr>
          </a:lstStyle>
          <a:p>
            <a:endParaRPr lang="en-US" dirty="0"/>
          </a:p>
        </p:txBody>
      </p:sp>
      <p:sp>
        <p:nvSpPr>
          <p:cNvPr id="6" name="Slide Number Placeholder 5">
            <a:extLst>
              <a:ext uri="{FF2B5EF4-FFF2-40B4-BE49-F238E27FC236}">
                <a16:creationId xmlns:a16="http://schemas.microsoft.com/office/drawing/2014/main" id="{6CEFAAAC-834A-4843-BEE0-B1F96C2B5210}"/>
              </a:ext>
            </a:extLst>
          </p:cNvPr>
          <p:cNvSpPr>
            <a:spLocks noGrp="1"/>
          </p:cNvSpPr>
          <p:nvPr>
            <p:ph type="sldNum" sz="quarter" idx="4"/>
          </p:nvPr>
        </p:nvSpPr>
        <p:spPr>
          <a:xfrm>
            <a:off x="96982" y="6356351"/>
            <a:ext cx="466190" cy="365125"/>
          </a:xfrm>
          <a:prstGeom prst="rect">
            <a:avLst/>
          </a:prstGeom>
        </p:spPr>
        <p:txBody>
          <a:bodyPr vert="horz" lIns="91440" tIns="45720" rIns="91440" bIns="45720" rtlCol="0" anchor="ctr"/>
          <a:lstStyle>
            <a:lvl1pPr algn="l">
              <a:defRPr sz="900">
                <a:solidFill>
                  <a:schemeClr val="accent6"/>
                </a:solidFill>
              </a:defRPr>
            </a:lvl1pPr>
          </a:lstStyle>
          <a:p>
            <a:fld id="{D7261FAF-7752-4471-9F8A-68DB904BE771}" type="slidenum">
              <a:rPr lang="en-US" smtClean="0"/>
              <a:t>‹#›</a:t>
            </a:fld>
            <a:endParaRPr lang="en-US" dirty="0"/>
          </a:p>
        </p:txBody>
      </p:sp>
    </p:spTree>
    <p:extLst>
      <p:ext uri="{BB962C8B-B14F-4D97-AF65-F5344CB8AC3E}">
        <p14:creationId xmlns:p14="http://schemas.microsoft.com/office/powerpoint/2010/main" val="28780478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Lst>
  <p:txStyles>
    <p:titleStyle>
      <a:lvl1pPr algn="l" defTabSz="685800" rtl="0" eaLnBrk="1" latinLnBrk="0" hangingPunct="1">
        <a:lnSpc>
          <a:spcPct val="90000"/>
        </a:lnSpc>
        <a:spcBef>
          <a:spcPct val="0"/>
        </a:spcBef>
        <a:buNone/>
        <a:defRPr sz="3300" b="1"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Clr>
          <a:schemeClr val="tx1"/>
        </a:buClr>
        <a:buFont typeface="Arial" panose="020B0604020202020204" pitchFamily="34" charset="0"/>
        <a:buChar char="•"/>
        <a:defRPr sz="2400" kern="1200">
          <a:solidFill>
            <a:schemeClr val="tx2"/>
          </a:solidFill>
          <a:latin typeface="+mn-lt"/>
          <a:ea typeface="+mn-ea"/>
          <a:cs typeface="+mn-cs"/>
        </a:defRPr>
      </a:lvl1pPr>
      <a:lvl2pPr marL="514350" indent="-171450" algn="l" defTabSz="685800" rtl="0" eaLnBrk="1" latinLnBrk="0" hangingPunct="1">
        <a:lnSpc>
          <a:spcPct val="90000"/>
        </a:lnSpc>
        <a:spcBef>
          <a:spcPts val="375"/>
        </a:spcBef>
        <a:buClr>
          <a:schemeClr val="tx1"/>
        </a:buClr>
        <a:buFont typeface="Arial" panose="020B0604020202020204" pitchFamily="34" charset="0"/>
        <a:buChar char="•"/>
        <a:defRPr sz="2100" kern="1200">
          <a:solidFill>
            <a:schemeClr val="tx2"/>
          </a:solidFill>
          <a:latin typeface="+mn-lt"/>
          <a:ea typeface="+mn-ea"/>
          <a:cs typeface="+mn-cs"/>
        </a:defRPr>
      </a:lvl2pPr>
      <a:lvl3pPr marL="857250" indent="-171450" algn="l" defTabSz="685800" rtl="0" eaLnBrk="1" latinLnBrk="0" hangingPunct="1">
        <a:lnSpc>
          <a:spcPct val="90000"/>
        </a:lnSpc>
        <a:spcBef>
          <a:spcPts val="375"/>
        </a:spcBef>
        <a:buClr>
          <a:schemeClr val="tx1"/>
        </a:buClr>
        <a:buFont typeface="Arial" panose="020B0604020202020204" pitchFamily="34" charset="0"/>
        <a:buChar char="•"/>
        <a:defRPr sz="1800" kern="1200">
          <a:solidFill>
            <a:schemeClr val="tx2"/>
          </a:solidFill>
          <a:latin typeface="+mn-lt"/>
          <a:ea typeface="+mn-ea"/>
          <a:cs typeface="+mn-cs"/>
        </a:defRPr>
      </a:lvl3pPr>
      <a:lvl4pPr marL="1200150" indent="-171450" algn="l" defTabSz="685800" rtl="0" eaLnBrk="1" latinLnBrk="0" hangingPunct="1">
        <a:lnSpc>
          <a:spcPct val="90000"/>
        </a:lnSpc>
        <a:spcBef>
          <a:spcPts val="375"/>
        </a:spcBef>
        <a:buClr>
          <a:schemeClr val="tx1"/>
        </a:buClr>
        <a:buFont typeface="Arial" panose="020B0604020202020204" pitchFamily="34" charset="0"/>
        <a:buChar char="•"/>
        <a:defRPr sz="1800" kern="1200">
          <a:solidFill>
            <a:schemeClr val="tx2"/>
          </a:solidFill>
          <a:latin typeface="+mn-lt"/>
          <a:ea typeface="+mn-ea"/>
          <a:cs typeface="+mn-cs"/>
        </a:defRPr>
      </a:lvl4pPr>
      <a:lvl5pPr marL="1543050" indent="-171450" algn="l" defTabSz="685800" rtl="0" eaLnBrk="1" latinLnBrk="0" hangingPunct="1">
        <a:lnSpc>
          <a:spcPct val="90000"/>
        </a:lnSpc>
        <a:spcBef>
          <a:spcPts val="375"/>
        </a:spcBef>
        <a:buClr>
          <a:schemeClr val="tx1"/>
        </a:buClr>
        <a:buFont typeface="Arial" panose="020B0604020202020204" pitchFamily="34" charset="0"/>
        <a:buChar char="•"/>
        <a:defRPr sz="1800" kern="1200">
          <a:solidFill>
            <a:schemeClr val="tx2"/>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76FBA0-D875-4818-87B6-D6D2706D1CC6}" type="datetimeFigureOut">
              <a:rPr lang="en-US" smtClean="0"/>
              <a:t>8/29/2023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FA20F3-5BCA-4732-B71A-A4CA12B193F7}" type="slidenum">
              <a:rPr lang="en-US" smtClean="0"/>
              <a:t>‹#›</a:t>
            </a:fld>
            <a:endParaRPr lang="en-US" dirty="0"/>
          </a:p>
        </p:txBody>
      </p:sp>
    </p:spTree>
    <p:extLst>
      <p:ext uri="{BB962C8B-B14F-4D97-AF65-F5344CB8AC3E}">
        <p14:creationId xmlns:p14="http://schemas.microsoft.com/office/powerpoint/2010/main" val="2762370796"/>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sai.ok.gov/" TargetMode="External"/><Relationship Id="rId2" Type="http://schemas.openxmlformats.org/officeDocument/2006/relationships/hyperlink" Target="https://sde.ok.gov/financial-accountin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sde.ok.gov/financial-accounting"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s://sde.ok.gov/office-legal-services"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mailto:firstname.lastname@sde.ok.gov"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oksenate.gov/sites/default/files/2019-12/os70.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rules.ok.gov/code?q="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304800" y="1828800"/>
            <a:ext cx="4343400" cy="1447800"/>
          </a:xfrm>
        </p:spPr>
        <p:txBody>
          <a:bodyPr>
            <a:normAutofit fontScale="90000"/>
          </a:bodyPr>
          <a:lstStyle/>
          <a:p>
            <a:pPr algn="ctr"/>
            <a:br>
              <a:rPr lang="en-US" sz="3200" dirty="0">
                <a:latin typeface="Century Schoolbook" pitchFamily="18" charset="0"/>
              </a:rPr>
            </a:br>
            <a:r>
              <a:rPr lang="en-US" sz="3600" dirty="0">
                <a:latin typeface="Century Schoolbook" pitchFamily="18" charset="0"/>
              </a:rPr>
              <a:t>CHARTER SCHOOL TRAINING</a:t>
            </a:r>
            <a:br>
              <a:rPr lang="en-US" sz="3600" dirty="0">
                <a:solidFill>
                  <a:schemeClr val="tx1"/>
                </a:solidFill>
                <a:effectLst/>
                <a:latin typeface="Century Schoolbook" pitchFamily="18" charset="0"/>
              </a:rPr>
            </a:br>
            <a:r>
              <a:rPr lang="en-US" dirty="0">
                <a:solidFill>
                  <a:schemeClr val="tx1"/>
                </a:solidFill>
                <a:effectLst/>
                <a:latin typeface="Century Schoolbook" pitchFamily="18" charset="0"/>
              </a:rPr>
              <a:t>August 31</a:t>
            </a:r>
            <a:r>
              <a:rPr lang="en-US" sz="3600" dirty="0">
                <a:latin typeface="Century Schoolbook" pitchFamily="18" charset="0"/>
              </a:rPr>
              <a:t>, 2023</a:t>
            </a:r>
            <a:br>
              <a:rPr lang="en-US" sz="3600" dirty="0"/>
            </a:br>
            <a:endParaRPr lang="fr-CA" sz="3600" dirty="0">
              <a:solidFill>
                <a:schemeClr val="bg1"/>
              </a:solidFill>
            </a:endParaRPr>
          </a:p>
        </p:txBody>
      </p:sp>
      <p:sp>
        <p:nvSpPr>
          <p:cNvPr id="2051" name="Sous-titre 2"/>
          <p:cNvSpPr>
            <a:spLocks noGrp="1"/>
          </p:cNvSpPr>
          <p:nvPr>
            <p:ph type="subTitle" idx="1"/>
          </p:nvPr>
        </p:nvSpPr>
        <p:spPr>
          <a:xfrm>
            <a:off x="190500" y="3645569"/>
            <a:ext cx="4572000" cy="1447800"/>
          </a:xfrm>
        </p:spPr>
        <p:txBody>
          <a:bodyPr>
            <a:noAutofit/>
          </a:bodyPr>
          <a:lstStyle/>
          <a:p>
            <a:pPr algn="ctr" eaLnBrk="1" hangingPunct="1"/>
            <a:r>
              <a:rPr lang="fr-CA" sz="2000" dirty="0">
                <a:solidFill>
                  <a:schemeClr val="tx1"/>
                </a:solidFill>
                <a:latin typeface="Century Schoolbook" pitchFamily="18" charset="0"/>
              </a:rPr>
              <a:t>Katherine Black, Program Manager</a:t>
            </a:r>
          </a:p>
          <a:p>
            <a:pPr algn="ctr" eaLnBrk="1" hangingPunct="1"/>
            <a:r>
              <a:rPr lang="fr-CA" sz="2000" dirty="0">
                <a:solidFill>
                  <a:schemeClr val="tx1"/>
                </a:solidFill>
                <a:latin typeface="Century Schoolbook" pitchFamily="18" charset="0"/>
              </a:rPr>
              <a:t>Financial Accounting  and Audits</a:t>
            </a:r>
          </a:p>
          <a:p>
            <a:pPr algn="ctr" eaLnBrk="1" hangingPunct="1"/>
            <a:r>
              <a:rPr lang="fr-CA" sz="2000" dirty="0">
                <a:solidFill>
                  <a:schemeClr val="tx1"/>
                </a:solidFill>
                <a:latin typeface="Century Schoolbook" pitchFamily="18" charset="0"/>
              </a:rPr>
              <a:t>Katherine.Black@sde.ok.gov</a:t>
            </a:r>
          </a:p>
          <a:p>
            <a:pPr algn="ctr" eaLnBrk="1" hangingPunct="1"/>
            <a:r>
              <a:rPr lang="fr-CA" sz="2000" dirty="0">
                <a:solidFill>
                  <a:schemeClr val="tx1"/>
                </a:solidFill>
                <a:latin typeface="Century Schoolbook" pitchFamily="18" charset="0"/>
              </a:rPr>
              <a:t>(405) 522-0275</a:t>
            </a:r>
          </a:p>
        </p:txBody>
      </p:sp>
    </p:spTree>
    <p:extLst>
      <p:ext uri="{BB962C8B-B14F-4D97-AF65-F5344CB8AC3E}">
        <p14:creationId xmlns:p14="http://schemas.microsoft.com/office/powerpoint/2010/main" val="1901659825"/>
      </p:ext>
    </p:extLst>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338749"/>
            <a:ext cx="7399352" cy="1387474"/>
          </a:xfrm>
        </p:spPr>
        <p:txBody>
          <a:bodyPr/>
          <a:lstStyle/>
          <a:p>
            <a:pPr algn="ctr"/>
            <a:r>
              <a:rPr lang="en-US" dirty="0"/>
              <a:t>Financial Officers Training</a:t>
            </a:r>
          </a:p>
        </p:txBody>
      </p:sp>
      <p:sp>
        <p:nvSpPr>
          <p:cNvPr id="3" name="Content Placeholder 2"/>
          <p:cNvSpPr>
            <a:spLocks noGrp="1"/>
          </p:cNvSpPr>
          <p:nvPr>
            <p:ph idx="1"/>
          </p:nvPr>
        </p:nvSpPr>
        <p:spPr>
          <a:xfrm>
            <a:off x="685800" y="1702777"/>
            <a:ext cx="7780352" cy="4194175"/>
          </a:xfrm>
        </p:spPr>
        <p:txBody>
          <a:bodyPr>
            <a:normAutofit lnSpcReduction="10000"/>
          </a:bodyPr>
          <a:lstStyle/>
          <a:p>
            <a:pPr marL="0" indent="0">
              <a:buNone/>
            </a:pPr>
            <a:r>
              <a:rPr lang="en-US" dirty="0"/>
              <a:t>Encumbrance Clerks and Treasurer are to receive training on the school finance laws of Oklahoma, accounting, ethics, and the duties and responsibilities of their positions.</a:t>
            </a:r>
          </a:p>
          <a:p>
            <a:pPr marL="0" indent="0">
              <a:buNone/>
            </a:pPr>
            <a:endParaRPr lang="en-US" dirty="0"/>
          </a:p>
          <a:p>
            <a:pPr marL="0" indent="0">
              <a:buNone/>
            </a:pPr>
            <a:r>
              <a:rPr lang="en-US" dirty="0"/>
              <a:t>Requirement:  Newly employed encumbrance clerks and treasurer, twelve (12) hours of the above training must be completed within nine (9) months of employment.  The same individuals, twelve (12) hours of continuing education must be completed every three years (70 </a:t>
            </a:r>
            <a:r>
              <a:rPr lang="en-US" dirty="0">
                <a:latin typeface="Century Schoolbook" pitchFamily="18" charset="0"/>
              </a:rPr>
              <a:t>§</a:t>
            </a:r>
            <a:r>
              <a:rPr lang="en-US" dirty="0"/>
              <a:t> 5-190)</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92529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399352" cy="1235074"/>
          </a:xfrm>
        </p:spPr>
        <p:txBody>
          <a:bodyPr/>
          <a:lstStyle/>
          <a:p>
            <a:pPr algn="ctr"/>
            <a:r>
              <a:rPr lang="en-US" dirty="0"/>
              <a:t>Financial Software</a:t>
            </a:r>
          </a:p>
        </p:txBody>
      </p:sp>
      <p:sp>
        <p:nvSpPr>
          <p:cNvPr id="3" name="Content Placeholder 2"/>
          <p:cNvSpPr>
            <a:spLocks noGrp="1"/>
          </p:cNvSpPr>
          <p:nvPr>
            <p:ph idx="1"/>
          </p:nvPr>
        </p:nvSpPr>
        <p:spPr>
          <a:xfrm>
            <a:off x="914400" y="1583836"/>
            <a:ext cx="7475552" cy="4651375"/>
          </a:xfrm>
        </p:spPr>
        <p:txBody>
          <a:bodyPr/>
          <a:lstStyle/>
          <a:p>
            <a:r>
              <a:rPr lang="en-US" dirty="0"/>
              <a:t>There are 8 Oklahoma Cost Accounting Vendors approved by the Oklahoma State Board of Education</a:t>
            </a:r>
          </a:p>
          <a:p>
            <a:endParaRPr lang="en-US" dirty="0"/>
          </a:p>
          <a:p>
            <a:r>
              <a:rPr lang="en-US" dirty="0"/>
              <a:t>No other Software vendor can be used for your financial accounting system.</a:t>
            </a:r>
          </a:p>
          <a:p>
            <a:endParaRPr lang="en-US" dirty="0"/>
          </a:p>
          <a:p>
            <a:r>
              <a:rPr lang="en-US" dirty="0"/>
              <a:t>The approved vendor list is on the Financial Accounting Website.  </a:t>
            </a:r>
          </a:p>
          <a:p>
            <a:pPr marL="0" indent="0" algn="ctr">
              <a:buNone/>
            </a:pPr>
            <a:r>
              <a:rPr lang="en-US" dirty="0"/>
              <a:t>https://sde.ok.gov/financial-accounting</a:t>
            </a:r>
          </a:p>
        </p:txBody>
      </p:sp>
    </p:spTree>
    <p:extLst>
      <p:ext uri="{BB962C8B-B14F-4D97-AF65-F5344CB8AC3E}">
        <p14:creationId xmlns:p14="http://schemas.microsoft.com/office/powerpoint/2010/main" val="906191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99056" y="365126"/>
            <a:ext cx="7627952" cy="1387474"/>
          </a:xfrm>
        </p:spPr>
        <p:txBody>
          <a:bodyPr>
            <a:normAutofit/>
          </a:bodyPr>
          <a:lstStyle/>
          <a:p>
            <a:pPr algn="ctr"/>
            <a:r>
              <a:rPr lang="en-US" sz="2800" b="1" dirty="0">
                <a:latin typeface="Century Schoolbook" pitchFamily="18" charset="0"/>
              </a:rPr>
              <a:t>Financial Reporting Timeline</a:t>
            </a:r>
          </a:p>
        </p:txBody>
      </p:sp>
      <p:sp>
        <p:nvSpPr>
          <p:cNvPr id="2" name="Content Placeholder 1"/>
          <p:cNvSpPr>
            <a:spLocks noGrp="1"/>
          </p:cNvSpPr>
          <p:nvPr>
            <p:ph idx="1"/>
          </p:nvPr>
        </p:nvSpPr>
        <p:spPr>
          <a:xfrm>
            <a:off x="743371" y="1524000"/>
            <a:ext cx="7704152" cy="4270375"/>
          </a:xfrm>
        </p:spPr>
        <p:txBody>
          <a:bodyPr>
            <a:noAutofit/>
          </a:bodyPr>
          <a:lstStyle/>
          <a:p>
            <a:r>
              <a:rPr lang="en-US" b="1" dirty="0"/>
              <a:t>September 1 </a:t>
            </a:r>
            <a:r>
              <a:rPr lang="en-US" dirty="0"/>
              <a:t>– District’s final Revenue and Expenditures for preceding fiscal year must be submitted to Financial Accounting via the web-based Oklahoma Cost Accounting System (OCAS) reporting system.</a:t>
            </a:r>
          </a:p>
          <a:p>
            <a:r>
              <a:rPr lang="en-US" b="1" dirty="0"/>
              <a:t>September 30 - </a:t>
            </a:r>
            <a:r>
              <a:rPr lang="en-US" dirty="0"/>
              <a:t>The year-end financial report recording and summarizing all revenue and expenditure financial transactions will be completed and certified. </a:t>
            </a:r>
            <a:endParaRPr lang="en-US" b="1" dirty="0"/>
          </a:p>
        </p:txBody>
      </p:sp>
    </p:spTree>
    <p:extLst>
      <p:ext uri="{BB962C8B-B14F-4D97-AF65-F5344CB8AC3E}">
        <p14:creationId xmlns:p14="http://schemas.microsoft.com/office/powerpoint/2010/main" val="1657107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90600" y="457200"/>
            <a:ext cx="7696200" cy="914400"/>
          </a:xfrm>
        </p:spPr>
        <p:txBody>
          <a:bodyPr>
            <a:normAutofit/>
          </a:bodyPr>
          <a:lstStyle/>
          <a:p>
            <a:r>
              <a:rPr lang="en-US" sz="3200" dirty="0">
                <a:latin typeface="Century Schoolbook" pitchFamily="18" charset="0"/>
              </a:rPr>
              <a:t>Penalty for Late OCAS Submission</a:t>
            </a:r>
          </a:p>
        </p:txBody>
      </p:sp>
      <p:sp>
        <p:nvSpPr>
          <p:cNvPr id="2" name="Content Placeholder 1"/>
          <p:cNvSpPr>
            <a:spLocks noGrp="1"/>
          </p:cNvSpPr>
          <p:nvPr>
            <p:ph idx="1"/>
          </p:nvPr>
        </p:nvSpPr>
        <p:spPr>
          <a:xfrm>
            <a:off x="838200" y="1524000"/>
            <a:ext cx="7848600" cy="4495800"/>
          </a:xfrm>
        </p:spPr>
        <p:txBody>
          <a:bodyPr>
            <a:normAutofit fontScale="92500"/>
          </a:bodyPr>
          <a:lstStyle/>
          <a:p>
            <a:pPr marL="0" indent="0" algn="ctr">
              <a:buNone/>
            </a:pPr>
            <a:r>
              <a:rPr lang="en-US" sz="2800" b="1" dirty="0">
                <a:latin typeface="Century Schoolbook" pitchFamily="18" charset="0"/>
              </a:rPr>
              <a:t>70 O.S. § 5-135.2, Paragraph B</a:t>
            </a:r>
          </a:p>
          <a:p>
            <a:pPr marL="0" indent="0">
              <a:buNone/>
            </a:pPr>
            <a:endParaRPr lang="en-US" sz="2000" dirty="0">
              <a:latin typeface="Century Schoolbook" pitchFamily="18" charset="0"/>
            </a:endParaRPr>
          </a:p>
          <a:p>
            <a:pPr marL="0" indent="0">
              <a:buNone/>
            </a:pPr>
            <a:r>
              <a:rPr lang="en-US" sz="2400" dirty="0">
                <a:latin typeface="Century Schoolbook" pitchFamily="18" charset="0"/>
              </a:rPr>
              <a:t>Reduction in Monthly State Aid payment</a:t>
            </a:r>
          </a:p>
          <a:p>
            <a:pPr marL="0" indent="0">
              <a:buNone/>
              <a:tabLst>
                <a:tab pos="231775" algn="l"/>
              </a:tabLst>
            </a:pPr>
            <a:r>
              <a:rPr lang="en-US" sz="2400" dirty="0">
                <a:latin typeface="Century Schoolbook" pitchFamily="18" charset="0"/>
              </a:rPr>
              <a:t>	First Month				1%</a:t>
            </a:r>
          </a:p>
          <a:p>
            <a:pPr marL="0" indent="0">
              <a:buNone/>
              <a:tabLst>
                <a:tab pos="231775" algn="l"/>
              </a:tabLst>
            </a:pPr>
            <a:r>
              <a:rPr lang="en-US" sz="2400" dirty="0">
                <a:latin typeface="Century Schoolbook" pitchFamily="18" charset="0"/>
              </a:rPr>
              <a:t>	Second Month			2%</a:t>
            </a:r>
          </a:p>
          <a:p>
            <a:pPr marL="0" indent="0">
              <a:buNone/>
              <a:tabLst>
                <a:tab pos="231775" algn="l"/>
              </a:tabLst>
            </a:pPr>
            <a:r>
              <a:rPr lang="en-US" sz="2400" dirty="0">
                <a:latin typeface="Century Schoolbook" pitchFamily="18" charset="0"/>
              </a:rPr>
              <a:t>	Third Month				3%</a:t>
            </a:r>
          </a:p>
          <a:p>
            <a:pPr marL="0" indent="0">
              <a:buNone/>
              <a:tabLst>
                <a:tab pos="231775" algn="l"/>
              </a:tabLst>
            </a:pPr>
            <a:r>
              <a:rPr lang="en-US" sz="2400" dirty="0">
                <a:latin typeface="Century Schoolbook" pitchFamily="18" charset="0"/>
              </a:rPr>
              <a:t>	Fourth Month			4%</a:t>
            </a:r>
          </a:p>
          <a:p>
            <a:pPr marL="0" indent="0">
              <a:buNone/>
              <a:tabLst>
                <a:tab pos="231775" algn="l"/>
              </a:tabLst>
            </a:pPr>
            <a:r>
              <a:rPr lang="en-US" sz="2400" dirty="0">
                <a:latin typeface="Century Schoolbook" pitchFamily="18" charset="0"/>
              </a:rPr>
              <a:t>	Each Subsequent Month	5%</a:t>
            </a:r>
          </a:p>
          <a:p>
            <a:pPr marL="0" indent="0">
              <a:buNone/>
              <a:tabLst>
                <a:tab pos="231775" algn="l"/>
              </a:tabLst>
            </a:pPr>
            <a:endParaRPr lang="en-US" sz="2400" dirty="0">
              <a:latin typeface="Century Schoolbook" pitchFamily="18" charset="0"/>
            </a:endParaRPr>
          </a:p>
          <a:p>
            <a:pPr marL="0" indent="0">
              <a:buNone/>
              <a:tabLst>
                <a:tab pos="231775" algn="l"/>
              </a:tabLst>
            </a:pPr>
            <a:r>
              <a:rPr lang="en-US" sz="2400" dirty="0">
                <a:latin typeface="Century Schoolbook" pitchFamily="18" charset="0"/>
              </a:rPr>
              <a:t>Penalty may be waived by the State Board of Education.</a:t>
            </a:r>
          </a:p>
          <a:p>
            <a:pPr marL="0" indent="0">
              <a:buNone/>
            </a:pPr>
            <a:endParaRPr lang="en-US" sz="2400" dirty="0">
              <a:latin typeface="Century Schoolbook" pitchFamily="18" charset="0"/>
            </a:endParaRPr>
          </a:p>
        </p:txBody>
      </p:sp>
    </p:spTree>
    <p:extLst>
      <p:ext uri="{BB962C8B-B14F-4D97-AF65-F5344CB8AC3E}">
        <p14:creationId xmlns:p14="http://schemas.microsoft.com/office/powerpoint/2010/main" val="3762653396"/>
      </p:ext>
    </p:extLst>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99056" y="365126"/>
            <a:ext cx="7627952" cy="1387474"/>
          </a:xfrm>
        </p:spPr>
        <p:txBody>
          <a:bodyPr>
            <a:normAutofit/>
          </a:bodyPr>
          <a:lstStyle/>
          <a:p>
            <a:pPr algn="ctr"/>
            <a:r>
              <a:rPr lang="en-US" sz="2800" b="1" dirty="0">
                <a:latin typeface="Century Schoolbook" pitchFamily="18" charset="0"/>
              </a:rPr>
              <a:t>Financial Reporting Timeline</a:t>
            </a:r>
          </a:p>
        </p:txBody>
      </p:sp>
      <p:sp>
        <p:nvSpPr>
          <p:cNvPr id="2" name="Content Placeholder 1"/>
          <p:cNvSpPr>
            <a:spLocks noGrp="1"/>
          </p:cNvSpPr>
          <p:nvPr>
            <p:ph idx="1"/>
          </p:nvPr>
        </p:nvSpPr>
        <p:spPr>
          <a:xfrm>
            <a:off x="722856" y="1600200"/>
            <a:ext cx="7704152" cy="4270375"/>
          </a:xfrm>
        </p:spPr>
        <p:txBody>
          <a:bodyPr>
            <a:noAutofit/>
          </a:bodyPr>
          <a:lstStyle/>
          <a:p>
            <a:r>
              <a:rPr lang="en-US" b="1" dirty="0"/>
              <a:t>October 1 </a:t>
            </a:r>
            <a:r>
              <a:rPr lang="en-US" dirty="0"/>
              <a:t>– District must submit one copy of either the Estimate of Needs or the Budget (for those districts on the School District Budget Act) to Financial Accounting and the County Excise Board.</a:t>
            </a:r>
          </a:p>
        </p:txBody>
      </p:sp>
    </p:spTree>
    <p:extLst>
      <p:ext uri="{BB962C8B-B14F-4D97-AF65-F5344CB8AC3E}">
        <p14:creationId xmlns:p14="http://schemas.microsoft.com/office/powerpoint/2010/main" val="942321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43000" y="533400"/>
            <a:ext cx="7391400" cy="762000"/>
          </a:xfrm>
        </p:spPr>
        <p:txBody>
          <a:bodyPr>
            <a:normAutofit/>
          </a:bodyPr>
          <a:lstStyle/>
          <a:p>
            <a:r>
              <a:rPr lang="en-US" sz="3200" b="1" dirty="0">
                <a:latin typeface="Century Schoolbook" pitchFamily="18" charset="0"/>
              </a:rPr>
              <a:t>Estimate of Needs/School Budget</a:t>
            </a:r>
          </a:p>
        </p:txBody>
      </p:sp>
      <p:sp>
        <p:nvSpPr>
          <p:cNvPr id="2" name="Content Placeholder 1"/>
          <p:cNvSpPr>
            <a:spLocks noGrp="1"/>
          </p:cNvSpPr>
          <p:nvPr>
            <p:ph idx="1"/>
          </p:nvPr>
        </p:nvSpPr>
        <p:spPr>
          <a:xfrm>
            <a:off x="838200" y="1371600"/>
            <a:ext cx="7581900" cy="4462038"/>
          </a:xfrm>
        </p:spPr>
        <p:txBody>
          <a:bodyPr>
            <a:noAutofit/>
          </a:bodyPr>
          <a:lstStyle/>
          <a:p>
            <a:pPr marL="0" indent="0" algn="ctr">
              <a:buNone/>
            </a:pPr>
            <a:r>
              <a:rPr lang="en-US" dirty="0"/>
              <a:t>School Laws of Oklahoma </a:t>
            </a:r>
          </a:p>
          <a:p>
            <a:pPr marL="0" indent="0" algn="ctr">
              <a:buNone/>
            </a:pPr>
            <a:endParaRPr lang="en-US" dirty="0"/>
          </a:p>
          <a:p>
            <a:pPr marL="0" indent="0" algn="just">
              <a:buNone/>
            </a:pPr>
            <a:r>
              <a:rPr lang="en-US" dirty="0"/>
              <a:t>Financial Statements and Estimates of Needs of All School Districts shall be filed with the county excise board on or before October 1 of each year.  Said financial statements and estimates shall have attached thereto an affidavit showing the publication thereof as required herein, or they may be filed, and the said affidavit attached thereto at any time within five (5) days after the filing thereof.   </a:t>
            </a:r>
          </a:p>
          <a:p>
            <a:pPr marL="0" indent="0" algn="just">
              <a:buNone/>
            </a:pPr>
            <a:endParaRPr lang="en-US" dirty="0"/>
          </a:p>
        </p:txBody>
      </p:sp>
    </p:spTree>
    <p:extLst>
      <p:ext uri="{BB962C8B-B14F-4D97-AF65-F5344CB8AC3E}">
        <p14:creationId xmlns:p14="http://schemas.microsoft.com/office/powerpoint/2010/main" val="4084898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43000" y="533400"/>
            <a:ext cx="7391400" cy="762000"/>
          </a:xfrm>
        </p:spPr>
        <p:txBody>
          <a:bodyPr>
            <a:normAutofit/>
          </a:bodyPr>
          <a:lstStyle/>
          <a:p>
            <a:r>
              <a:rPr lang="en-US" sz="3200" b="1" dirty="0">
                <a:latin typeface="Century Schoolbook" pitchFamily="18" charset="0"/>
              </a:rPr>
              <a:t>Estimate of Needs/School Budget</a:t>
            </a:r>
          </a:p>
        </p:txBody>
      </p:sp>
      <p:sp>
        <p:nvSpPr>
          <p:cNvPr id="2" name="Content Placeholder 1"/>
          <p:cNvSpPr>
            <a:spLocks noGrp="1"/>
          </p:cNvSpPr>
          <p:nvPr>
            <p:ph idx="1"/>
          </p:nvPr>
        </p:nvSpPr>
        <p:spPr>
          <a:xfrm>
            <a:off x="952500" y="1447800"/>
            <a:ext cx="7581900" cy="5071638"/>
          </a:xfrm>
        </p:spPr>
        <p:txBody>
          <a:bodyPr>
            <a:noAutofit/>
          </a:bodyPr>
          <a:lstStyle/>
          <a:p>
            <a:pPr marL="0" indent="0" algn="just">
              <a:buNone/>
            </a:pPr>
            <a:r>
              <a:rPr lang="en-US" dirty="0"/>
              <a:t>Upload one copy of either the Estimate of Needs or the Budget (for those districts on the School District Budget Act) to the State Department of Education through the OCAS application in SingleSign On by October 1.</a:t>
            </a:r>
          </a:p>
          <a:p>
            <a:pPr marL="0" indent="0" algn="just">
              <a:buNone/>
            </a:pPr>
            <a:endParaRPr lang="en-US" dirty="0"/>
          </a:p>
          <a:p>
            <a:pPr marL="0" indent="0" algn="just">
              <a:buNone/>
            </a:pPr>
            <a:r>
              <a:rPr lang="en-US" dirty="0"/>
              <a:t>Note:  Make Sure all Affidavits are signed and notarized. Required signatures are Clerk of Board of Education, President of Board of Education, Treasurer of Board of Education and School Board Member’s present at the time of approval.  OSDE does not need the Excise Board signatures.  </a:t>
            </a:r>
          </a:p>
          <a:p>
            <a:pPr marL="0" indent="0" algn="just">
              <a:buNone/>
            </a:pPr>
            <a:endParaRPr lang="en-US" dirty="0"/>
          </a:p>
        </p:txBody>
      </p:sp>
    </p:spTree>
    <p:extLst>
      <p:ext uri="{BB962C8B-B14F-4D97-AF65-F5344CB8AC3E}">
        <p14:creationId xmlns:p14="http://schemas.microsoft.com/office/powerpoint/2010/main" val="3862593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21175"/>
            <a:ext cx="7399352" cy="1325563"/>
          </a:xfrm>
        </p:spPr>
        <p:txBody>
          <a:bodyPr>
            <a:normAutofit/>
          </a:bodyPr>
          <a:lstStyle/>
          <a:p>
            <a:pPr algn="ctr"/>
            <a:r>
              <a:rPr lang="en-US" sz="3200" b="1" dirty="0">
                <a:latin typeface="Century Schoolbook" pitchFamily="18" charset="0"/>
              </a:rPr>
              <a:t>Audits</a:t>
            </a:r>
          </a:p>
        </p:txBody>
      </p:sp>
      <p:sp>
        <p:nvSpPr>
          <p:cNvPr id="3" name="Content Placeholder 2"/>
          <p:cNvSpPr>
            <a:spLocks noGrp="1"/>
          </p:cNvSpPr>
          <p:nvPr>
            <p:ph idx="1"/>
          </p:nvPr>
        </p:nvSpPr>
        <p:spPr>
          <a:xfrm>
            <a:off x="762000" y="1752600"/>
            <a:ext cx="7856552" cy="4041775"/>
          </a:xfrm>
        </p:spPr>
        <p:txBody>
          <a:bodyPr>
            <a:normAutofit lnSpcReduction="10000"/>
          </a:bodyPr>
          <a:lstStyle/>
          <a:p>
            <a:pPr marL="57150" indent="0" algn="ctr">
              <a:lnSpc>
                <a:spcPct val="130000"/>
              </a:lnSpc>
              <a:spcAft>
                <a:spcPts val="1200"/>
              </a:spcAft>
              <a:buNone/>
            </a:pPr>
            <a:r>
              <a:rPr lang="en-US" sz="2400" dirty="0"/>
              <a:t>Oklahoma Statute Title §70-22-108(A)</a:t>
            </a:r>
          </a:p>
          <a:p>
            <a:pPr marL="57150" indent="0">
              <a:spcBef>
                <a:spcPts val="0"/>
              </a:spcBef>
              <a:spcAft>
                <a:spcPts val="1200"/>
              </a:spcAft>
              <a:buNone/>
            </a:pPr>
            <a:r>
              <a:rPr lang="en-US" sz="2400" dirty="0"/>
              <a:t>Each audit of the financial statements of a school district required by the Oklahoma Public School Audit Law shall be completed and the auditor’s opinion thereon shall be submitted by the firm to the district board of education within nine (9) months after the close of the fiscal year of the district board of education.  </a:t>
            </a:r>
          </a:p>
          <a:p>
            <a:pPr marL="57150" indent="0">
              <a:spcBef>
                <a:spcPts val="0"/>
              </a:spcBef>
              <a:spcAft>
                <a:spcPts val="1200"/>
              </a:spcAft>
              <a:buNone/>
            </a:pPr>
            <a:endParaRPr lang="en-US" dirty="0"/>
          </a:p>
          <a:p>
            <a:pPr marL="57150" indent="0" algn="ctr">
              <a:spcBef>
                <a:spcPts val="0"/>
              </a:spcBef>
              <a:spcAft>
                <a:spcPts val="1200"/>
              </a:spcAft>
              <a:buNone/>
            </a:pPr>
            <a:r>
              <a:rPr lang="en-US" sz="2400" dirty="0"/>
              <a:t>June 30</a:t>
            </a:r>
          </a:p>
          <a:p>
            <a:pPr marL="0" indent="0">
              <a:buNone/>
            </a:pPr>
            <a:endParaRPr lang="en-US" dirty="0"/>
          </a:p>
        </p:txBody>
      </p:sp>
    </p:spTree>
    <p:extLst>
      <p:ext uri="{BB962C8B-B14F-4D97-AF65-F5344CB8AC3E}">
        <p14:creationId xmlns:p14="http://schemas.microsoft.com/office/powerpoint/2010/main" val="2694560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609600"/>
            <a:ext cx="7620000" cy="762000"/>
          </a:xfrm>
        </p:spPr>
        <p:txBody>
          <a:bodyPr>
            <a:normAutofit/>
          </a:bodyPr>
          <a:lstStyle/>
          <a:p>
            <a:pPr algn="ctr"/>
            <a:r>
              <a:rPr lang="en-US" sz="2800" dirty="0">
                <a:latin typeface="Century Schoolbook" pitchFamily="18" charset="0"/>
              </a:rPr>
              <a:t>Financial Reporting Timeline</a:t>
            </a:r>
            <a:endParaRPr lang="en-US" sz="2800" b="1" dirty="0">
              <a:latin typeface="Century Schoolbook" pitchFamily="18" charset="0"/>
            </a:endParaRPr>
          </a:p>
        </p:txBody>
      </p:sp>
      <p:sp>
        <p:nvSpPr>
          <p:cNvPr id="2" name="Content Placeholder 1"/>
          <p:cNvSpPr>
            <a:spLocks noGrp="1"/>
          </p:cNvSpPr>
          <p:nvPr>
            <p:ph idx="1"/>
          </p:nvPr>
        </p:nvSpPr>
        <p:spPr>
          <a:xfrm>
            <a:off x="685800" y="1752600"/>
            <a:ext cx="7467600" cy="4876800"/>
          </a:xfrm>
        </p:spPr>
        <p:txBody>
          <a:bodyPr>
            <a:normAutofit lnSpcReduction="10000"/>
          </a:bodyPr>
          <a:lstStyle/>
          <a:p>
            <a:r>
              <a:rPr lang="en-US" b="1" dirty="0"/>
              <a:t>March 31 </a:t>
            </a:r>
            <a:r>
              <a:rPr lang="en-US" dirty="0"/>
              <a:t>– Districts who are identified as having expended $750,000 or more in federal awards must have their audit submitted to Financial Accounting.</a:t>
            </a:r>
          </a:p>
          <a:p>
            <a:pPr marL="0" indent="0">
              <a:buNone/>
            </a:pPr>
            <a:endParaRPr lang="en-US" dirty="0"/>
          </a:p>
          <a:p>
            <a:r>
              <a:rPr lang="en-US" b="1" dirty="0"/>
              <a:t>April 30 </a:t>
            </a:r>
            <a:r>
              <a:rPr lang="en-US" dirty="0"/>
              <a:t>– Districts who are identified as having expended less than $750,000 in federal awards must have their audit submitted to Financial Accounting.</a:t>
            </a:r>
          </a:p>
          <a:p>
            <a:pPr marL="0" indent="0">
              <a:buNone/>
            </a:pPr>
            <a:endParaRPr lang="en-US" dirty="0"/>
          </a:p>
          <a:p>
            <a:r>
              <a:rPr lang="en-US" b="1" dirty="0"/>
              <a:t>June 30 </a:t>
            </a:r>
            <a:r>
              <a:rPr lang="en-US" dirty="0"/>
              <a:t>– Audit contract between the district and the independent auditor must be submitted to Financial Accounting.</a:t>
            </a:r>
          </a:p>
        </p:txBody>
      </p:sp>
    </p:spTree>
    <p:extLst>
      <p:ext uri="{BB962C8B-B14F-4D97-AF65-F5344CB8AC3E}">
        <p14:creationId xmlns:p14="http://schemas.microsoft.com/office/powerpoint/2010/main" val="1913050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43000" y="533400"/>
            <a:ext cx="7239000" cy="838200"/>
          </a:xfrm>
        </p:spPr>
        <p:txBody>
          <a:bodyPr/>
          <a:lstStyle/>
          <a:p>
            <a:pPr algn="ctr"/>
            <a:r>
              <a:rPr lang="en-US" sz="3200" b="1" dirty="0">
                <a:latin typeface="Century Schoolbook" pitchFamily="18" charset="0"/>
              </a:rPr>
              <a:t>Audits</a:t>
            </a:r>
          </a:p>
        </p:txBody>
      </p:sp>
      <p:sp>
        <p:nvSpPr>
          <p:cNvPr id="2" name="Content Placeholder 1"/>
          <p:cNvSpPr>
            <a:spLocks noGrp="1"/>
          </p:cNvSpPr>
          <p:nvPr>
            <p:ph idx="1"/>
          </p:nvPr>
        </p:nvSpPr>
        <p:spPr>
          <a:xfrm>
            <a:off x="762000" y="1676400"/>
            <a:ext cx="7323152" cy="4724400"/>
          </a:xfrm>
        </p:spPr>
        <p:txBody>
          <a:bodyPr>
            <a:normAutofit/>
          </a:bodyPr>
          <a:lstStyle/>
          <a:p>
            <a:pPr marL="0" indent="0" algn="just">
              <a:buNone/>
            </a:pPr>
            <a:r>
              <a:rPr lang="en-US" sz="2400" dirty="0"/>
              <a:t>Districts who have expended $750,000 or more in federal money are what is referred to as an “A” audit.  These audits must be completed, presented to the local board of education and submitted to Financial Accounting no later than March 31.</a:t>
            </a:r>
          </a:p>
          <a:p>
            <a:pPr algn="just"/>
            <a:endParaRPr lang="en-US" sz="2200" dirty="0"/>
          </a:p>
          <a:p>
            <a:pPr marL="0" indent="0" algn="just">
              <a:buNone/>
            </a:pPr>
            <a:r>
              <a:rPr lang="en-US" sz="2400" dirty="0"/>
              <a:t>Districts who have expended less than $750,000 in federal money are what is referred to as an “B” audit.  These audits must be completed, presented to the local board of</a:t>
            </a:r>
            <a:r>
              <a:rPr lang="en-US" sz="2400" spc="-300" dirty="0"/>
              <a:t> </a:t>
            </a:r>
            <a:r>
              <a:rPr lang="en-US" sz="2400" dirty="0"/>
              <a:t>education and submitted to Financial Accounting no later than April 30.</a:t>
            </a:r>
          </a:p>
          <a:p>
            <a:pPr marL="0" indent="0" algn="just">
              <a:buNone/>
            </a:pPr>
            <a:endParaRPr lang="en-US" sz="2200" dirty="0">
              <a:latin typeface="Century Schoolbook" pitchFamily="18" charset="0"/>
            </a:endParaRPr>
          </a:p>
        </p:txBody>
      </p:sp>
    </p:spTree>
    <p:extLst>
      <p:ext uri="{BB962C8B-B14F-4D97-AF65-F5344CB8AC3E}">
        <p14:creationId xmlns:p14="http://schemas.microsoft.com/office/powerpoint/2010/main" val="188392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43000" y="533400"/>
            <a:ext cx="7162800" cy="914400"/>
          </a:xfrm>
        </p:spPr>
        <p:txBody>
          <a:bodyPr>
            <a:normAutofit/>
          </a:bodyPr>
          <a:lstStyle/>
          <a:p>
            <a:pPr algn="ctr"/>
            <a:r>
              <a:rPr lang="en-US" sz="3200" dirty="0">
                <a:latin typeface="Century Schoolbook" pitchFamily="18" charset="0"/>
              </a:rPr>
              <a:t>Paragraph A, Item 6</a:t>
            </a:r>
          </a:p>
        </p:txBody>
      </p:sp>
      <p:sp>
        <p:nvSpPr>
          <p:cNvPr id="2" name="Content Placeholder 1"/>
          <p:cNvSpPr>
            <a:spLocks noGrp="1"/>
          </p:cNvSpPr>
          <p:nvPr>
            <p:ph idx="1"/>
          </p:nvPr>
        </p:nvSpPr>
        <p:spPr>
          <a:xfrm>
            <a:off x="609600" y="1447800"/>
            <a:ext cx="8077200" cy="4495800"/>
          </a:xfrm>
        </p:spPr>
        <p:txBody>
          <a:bodyPr>
            <a:normAutofit fontScale="77500" lnSpcReduction="20000"/>
          </a:bodyPr>
          <a:lstStyle/>
          <a:p>
            <a:pPr marL="0" indent="0">
              <a:buNone/>
            </a:pPr>
            <a:endParaRPr lang="en-US" sz="2200" dirty="0">
              <a:latin typeface="Century Schoolbook" pitchFamily="18" charset="0"/>
            </a:endParaRPr>
          </a:p>
          <a:p>
            <a:pPr marL="0" indent="0">
              <a:buNone/>
            </a:pPr>
            <a:r>
              <a:rPr lang="en-US" sz="3600" dirty="0"/>
              <a:t>A charter school, to the extent possible, shall be subject to the same reporting requirements, financial audits, audit procedures, and audit requirements as a school district.  The State Department of Education or State Auditor and Inspector may conduct financial, program, or compliance audits.  A charter school shall use the Oklahoma Cost Accounting System (OCAS) to report financial transactions to the sponsoring school district.</a:t>
            </a:r>
          </a:p>
          <a:p>
            <a:pPr marL="0" indent="0" algn="ctr">
              <a:buNone/>
            </a:pPr>
            <a:r>
              <a:rPr lang="en-US" sz="3600" dirty="0"/>
              <a:t>70-3-136</a:t>
            </a:r>
          </a:p>
          <a:p>
            <a:pPr marL="0" indent="0" algn="ctr">
              <a:buNone/>
            </a:pPr>
            <a:endParaRPr lang="en-US" sz="3600" dirty="0">
              <a:latin typeface="Century Schoolbook" pitchFamily="18" charset="0"/>
            </a:endParaRPr>
          </a:p>
        </p:txBody>
      </p:sp>
    </p:spTree>
    <p:extLst>
      <p:ext uri="{BB962C8B-B14F-4D97-AF65-F5344CB8AC3E}">
        <p14:creationId xmlns:p14="http://schemas.microsoft.com/office/powerpoint/2010/main" val="1656637182"/>
      </p:ext>
    </p:extLst>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304800"/>
            <a:ext cx="7627952" cy="1325563"/>
          </a:xfrm>
        </p:spPr>
        <p:txBody>
          <a:bodyPr>
            <a:normAutofit/>
          </a:bodyPr>
          <a:lstStyle/>
          <a:p>
            <a:pPr algn="ctr"/>
            <a:r>
              <a:rPr lang="en-US" sz="3200" b="1" dirty="0">
                <a:latin typeface="Century Schoolbook" pitchFamily="18" charset="0"/>
              </a:rPr>
              <a:t>Penalty for Late Audit Submission</a:t>
            </a:r>
          </a:p>
        </p:txBody>
      </p:sp>
      <p:sp>
        <p:nvSpPr>
          <p:cNvPr id="2" name="Content Placeholder 1"/>
          <p:cNvSpPr>
            <a:spLocks noGrp="1"/>
          </p:cNvSpPr>
          <p:nvPr>
            <p:ph idx="1"/>
          </p:nvPr>
        </p:nvSpPr>
        <p:spPr>
          <a:xfrm>
            <a:off x="741485" y="1524000"/>
            <a:ext cx="7467600" cy="4343400"/>
          </a:xfrm>
        </p:spPr>
        <p:txBody>
          <a:bodyPr>
            <a:normAutofit/>
          </a:bodyPr>
          <a:lstStyle/>
          <a:p>
            <a:pPr marL="0" indent="0">
              <a:buNone/>
            </a:pPr>
            <a:r>
              <a:rPr lang="en-US" sz="2600" dirty="0"/>
              <a:t>Pursuant to 70 O.S. § 22-112</a:t>
            </a:r>
          </a:p>
          <a:p>
            <a:pPr marL="0" indent="0">
              <a:buNone/>
            </a:pPr>
            <a:endParaRPr lang="en-US" sz="2600" dirty="0"/>
          </a:p>
          <a:p>
            <a:pPr marL="0" indent="0">
              <a:buNone/>
            </a:pPr>
            <a:r>
              <a:rPr lang="en-US" sz="2600" dirty="0"/>
              <a:t>(State Aid withheld for failure to comply with article): </a:t>
            </a:r>
          </a:p>
          <a:p>
            <a:pPr marL="0" indent="0" algn="just">
              <a:buNone/>
            </a:pPr>
            <a:endParaRPr lang="en-US" sz="2600" i="1" dirty="0"/>
          </a:p>
          <a:p>
            <a:pPr marL="0" indent="0" algn="just">
              <a:buNone/>
            </a:pPr>
            <a:r>
              <a:rPr lang="en-US" sz="2600" i="1" dirty="0"/>
              <a:t>“All further “payment” of State Aid for each district shall be withheld until the provisions of this article have been fulfilled by said district.”</a:t>
            </a:r>
          </a:p>
          <a:p>
            <a:pPr marL="0" indent="0" algn="just">
              <a:buNone/>
            </a:pPr>
            <a:r>
              <a:rPr lang="en-US" sz="2600" i="1" dirty="0"/>
              <a:t> 		</a:t>
            </a:r>
          </a:p>
          <a:p>
            <a:pPr marL="0" indent="0">
              <a:buNone/>
            </a:pPr>
            <a:endParaRPr lang="en-US" sz="7600" dirty="0"/>
          </a:p>
        </p:txBody>
      </p:sp>
    </p:spTree>
    <p:extLst>
      <p:ext uri="{BB962C8B-B14F-4D97-AF65-F5344CB8AC3E}">
        <p14:creationId xmlns:p14="http://schemas.microsoft.com/office/powerpoint/2010/main" val="1795865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28700" y="685800"/>
            <a:ext cx="7239000" cy="762000"/>
          </a:xfrm>
        </p:spPr>
        <p:txBody>
          <a:bodyPr>
            <a:normAutofit/>
          </a:bodyPr>
          <a:lstStyle/>
          <a:p>
            <a:pPr algn="ctr"/>
            <a:r>
              <a:rPr lang="en-US" sz="3200" b="1" dirty="0">
                <a:latin typeface="Century Schoolbook" pitchFamily="18" charset="0"/>
              </a:rPr>
              <a:t>Audits</a:t>
            </a:r>
          </a:p>
        </p:txBody>
      </p:sp>
      <p:sp>
        <p:nvSpPr>
          <p:cNvPr id="2" name="Content Placeholder 1"/>
          <p:cNvSpPr>
            <a:spLocks noGrp="1"/>
          </p:cNvSpPr>
          <p:nvPr>
            <p:ph idx="1"/>
          </p:nvPr>
        </p:nvSpPr>
        <p:spPr>
          <a:xfrm>
            <a:off x="914400" y="1447800"/>
            <a:ext cx="7505700" cy="4724400"/>
          </a:xfrm>
        </p:spPr>
        <p:txBody>
          <a:bodyPr>
            <a:normAutofit fontScale="92500" lnSpcReduction="10000"/>
          </a:bodyPr>
          <a:lstStyle/>
          <a:p>
            <a:pPr marL="0" indent="0" algn="just">
              <a:buNone/>
            </a:pPr>
            <a:r>
              <a:rPr lang="en-US" sz="2600" dirty="0"/>
              <a:t>Regardless of which type of audit performed, the audit must be submitted to Financial Accounting thirty days after it has been presented to the local board of education.</a:t>
            </a:r>
          </a:p>
          <a:p>
            <a:pPr>
              <a:buNone/>
            </a:pPr>
            <a:endParaRPr lang="en-US" sz="2600" dirty="0"/>
          </a:p>
          <a:p>
            <a:pPr algn="ctr">
              <a:buNone/>
            </a:pPr>
            <a:r>
              <a:rPr lang="en-US" sz="2600" dirty="0"/>
              <a:t>70 O.S. § 22-108</a:t>
            </a:r>
          </a:p>
          <a:p>
            <a:endParaRPr lang="en-US" sz="2600" dirty="0"/>
          </a:p>
          <a:p>
            <a:pPr>
              <a:buNone/>
            </a:pPr>
            <a:r>
              <a:rPr lang="en-US" sz="2600" i="1" dirty="0"/>
              <a:t>		“Thirty (30) days after the audit presentation to the local board of education, forward one copy of the audit report to the SDE”</a:t>
            </a:r>
          </a:p>
          <a:p>
            <a:pPr>
              <a:buNone/>
            </a:pPr>
            <a:r>
              <a:rPr lang="en-US" sz="2200" dirty="0">
                <a:latin typeface="Century Schoolbook" pitchFamily="18" charset="0"/>
              </a:rPr>
              <a:t>			</a:t>
            </a:r>
          </a:p>
          <a:p>
            <a:pPr>
              <a:buNone/>
            </a:pPr>
            <a:r>
              <a:rPr lang="en-US" sz="2200" dirty="0">
                <a:latin typeface="Century Schoolbook" pitchFamily="18" charset="0"/>
              </a:rPr>
              <a:t>				</a:t>
            </a:r>
          </a:p>
        </p:txBody>
      </p:sp>
    </p:spTree>
    <p:extLst>
      <p:ext uri="{BB962C8B-B14F-4D97-AF65-F5344CB8AC3E}">
        <p14:creationId xmlns:p14="http://schemas.microsoft.com/office/powerpoint/2010/main" val="1892762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43000" y="533400"/>
            <a:ext cx="7162800" cy="819912"/>
          </a:xfrm>
        </p:spPr>
        <p:txBody>
          <a:bodyPr>
            <a:normAutofit/>
          </a:bodyPr>
          <a:lstStyle/>
          <a:p>
            <a:pPr algn="ctr"/>
            <a:r>
              <a:rPr lang="en-US" sz="3200" b="1" dirty="0">
                <a:latin typeface="Century Schoolbook" pitchFamily="18" charset="0"/>
              </a:rPr>
              <a:t>Audits</a:t>
            </a:r>
          </a:p>
        </p:txBody>
      </p:sp>
      <p:sp>
        <p:nvSpPr>
          <p:cNvPr id="2" name="Content Placeholder 1"/>
          <p:cNvSpPr>
            <a:spLocks noGrp="1"/>
          </p:cNvSpPr>
          <p:nvPr>
            <p:ph idx="1"/>
          </p:nvPr>
        </p:nvSpPr>
        <p:spPr>
          <a:xfrm>
            <a:off x="1137138" y="1600200"/>
            <a:ext cx="6400800" cy="4038600"/>
          </a:xfrm>
        </p:spPr>
        <p:txBody>
          <a:bodyPr>
            <a:normAutofit/>
          </a:bodyPr>
          <a:lstStyle/>
          <a:p>
            <a:pPr marL="0" indent="0" algn="just">
              <a:buNone/>
            </a:pPr>
            <a:r>
              <a:rPr lang="en-US" b="1" dirty="0"/>
              <a:t>Findings</a:t>
            </a:r>
            <a:r>
              <a:rPr lang="en-US" dirty="0"/>
              <a:t> – District must submit a Corrective Action Plan (CAP).  The CAP should include why the finding occurred, what is being done to prevent it from recurring, name(s) of contact person(s responsible for the CAP, and anticipated date of completion for the CAP.</a:t>
            </a:r>
          </a:p>
          <a:p>
            <a:pPr algn="just"/>
            <a:endParaRPr lang="en-US" dirty="0"/>
          </a:p>
          <a:p>
            <a:pPr marL="0" indent="0" algn="just">
              <a:buNone/>
            </a:pPr>
            <a:r>
              <a:rPr lang="en-US" b="1" dirty="0"/>
              <a:t>Exceptions and/or recommendations </a:t>
            </a:r>
            <a:r>
              <a:rPr lang="en-US" dirty="0"/>
              <a:t>– District must give a response.</a:t>
            </a:r>
          </a:p>
          <a:p>
            <a:pPr marL="0" indent="0" algn="just">
              <a:buNone/>
            </a:pPr>
            <a:endParaRPr lang="en-US" sz="2200" dirty="0">
              <a:latin typeface="Century Schoolbook" pitchFamily="18" charset="0"/>
            </a:endParaRPr>
          </a:p>
        </p:txBody>
      </p:sp>
    </p:spTree>
    <p:extLst>
      <p:ext uri="{BB962C8B-B14F-4D97-AF65-F5344CB8AC3E}">
        <p14:creationId xmlns:p14="http://schemas.microsoft.com/office/powerpoint/2010/main" val="1908289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551752" cy="1235074"/>
          </a:xfrm>
        </p:spPr>
        <p:txBody>
          <a:bodyPr/>
          <a:lstStyle/>
          <a:p>
            <a:pPr algn="ctr"/>
            <a:r>
              <a:rPr lang="en-US" sz="3600" dirty="0">
                <a:latin typeface="Century Schoolbook" pitchFamily="18" charset="0"/>
              </a:rPr>
              <a:t>Audits</a:t>
            </a:r>
            <a:endParaRPr lang="en-US" dirty="0"/>
          </a:p>
        </p:txBody>
      </p:sp>
      <p:sp>
        <p:nvSpPr>
          <p:cNvPr id="3" name="Content Placeholder 2"/>
          <p:cNvSpPr>
            <a:spLocks noGrp="1"/>
          </p:cNvSpPr>
          <p:nvPr>
            <p:ph idx="1"/>
          </p:nvPr>
        </p:nvSpPr>
        <p:spPr>
          <a:xfrm>
            <a:off x="762000" y="1752600"/>
            <a:ext cx="7704152" cy="4194175"/>
          </a:xfrm>
        </p:spPr>
        <p:txBody>
          <a:bodyPr/>
          <a:lstStyle/>
          <a:p>
            <a:r>
              <a:rPr lang="en-US" dirty="0"/>
              <a:t>Approved Auditors are listed on the Financial Accounting website or the State Auditor and Inspector’s website.  </a:t>
            </a:r>
          </a:p>
          <a:p>
            <a:endParaRPr lang="en-US" dirty="0"/>
          </a:p>
          <a:p>
            <a:r>
              <a:rPr lang="en-US" dirty="0">
                <a:hlinkClick r:id="rId2"/>
              </a:rPr>
              <a:t>https://sde.ok.gov/financial-accounting</a:t>
            </a:r>
            <a:endParaRPr lang="en-US" dirty="0"/>
          </a:p>
          <a:p>
            <a:r>
              <a:rPr lang="en-US" dirty="0">
                <a:hlinkClick r:id="rId3"/>
              </a:rPr>
              <a:t>https://www.sai.ok.gov/</a:t>
            </a:r>
            <a:r>
              <a:rPr lang="en-US" dirty="0"/>
              <a:t> </a:t>
            </a:r>
          </a:p>
        </p:txBody>
      </p:sp>
    </p:spTree>
    <p:extLst>
      <p:ext uri="{BB962C8B-B14F-4D97-AF65-F5344CB8AC3E}">
        <p14:creationId xmlns:p14="http://schemas.microsoft.com/office/powerpoint/2010/main" val="24999459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0424" y="228600"/>
            <a:ext cx="7475552" cy="1325563"/>
          </a:xfrm>
        </p:spPr>
        <p:txBody>
          <a:bodyPr>
            <a:normAutofit/>
          </a:bodyPr>
          <a:lstStyle/>
          <a:p>
            <a:pPr algn="ctr"/>
            <a:r>
              <a:rPr lang="en-US" sz="3200" dirty="0">
                <a:latin typeface="Century Schoolbook" pitchFamily="18" charset="0"/>
              </a:rPr>
              <a:t>Publications Available</a:t>
            </a:r>
          </a:p>
        </p:txBody>
      </p:sp>
      <p:sp>
        <p:nvSpPr>
          <p:cNvPr id="2" name="Content Placeholder 1"/>
          <p:cNvSpPr>
            <a:spLocks noGrp="1"/>
          </p:cNvSpPr>
          <p:nvPr>
            <p:ph idx="1"/>
          </p:nvPr>
        </p:nvSpPr>
        <p:spPr>
          <a:xfrm>
            <a:off x="609600" y="1371600"/>
            <a:ext cx="8077200" cy="4800600"/>
          </a:xfrm>
        </p:spPr>
        <p:txBody>
          <a:bodyPr>
            <a:normAutofit fontScale="25000" lnSpcReduction="20000"/>
          </a:bodyPr>
          <a:lstStyle/>
          <a:p>
            <a:pPr marL="0" indent="0">
              <a:buNone/>
            </a:pPr>
            <a:endParaRPr lang="en-US" sz="5600" dirty="0"/>
          </a:p>
          <a:p>
            <a:pPr marL="0" indent="0">
              <a:buNone/>
            </a:pPr>
            <a:r>
              <a:rPr lang="en-US" sz="9600" dirty="0">
                <a:hlinkClick r:id="rId3"/>
              </a:rPr>
              <a:t>https://sde.ok.gov/financial-accounting</a:t>
            </a:r>
            <a:r>
              <a:rPr lang="en-US" sz="9600" dirty="0"/>
              <a:t> </a:t>
            </a:r>
          </a:p>
          <a:p>
            <a:pPr marL="342900" lvl="1" indent="0">
              <a:buNone/>
            </a:pPr>
            <a:endParaRPr lang="en-US" sz="9600" dirty="0"/>
          </a:p>
          <a:p>
            <a:pPr marL="342900" lvl="1" indent="0">
              <a:buNone/>
            </a:pPr>
            <a:r>
              <a:rPr lang="en-US" sz="9600" dirty="0"/>
              <a:t>Coding Obstacles Districts Encounter Daily (CODED)</a:t>
            </a:r>
          </a:p>
          <a:p>
            <a:pPr marL="342900" lvl="1" indent="0">
              <a:buNone/>
            </a:pPr>
            <a:r>
              <a:rPr lang="en-US" sz="9600" dirty="0"/>
              <a:t>OCAS Manual</a:t>
            </a:r>
          </a:p>
          <a:p>
            <a:pPr marL="0" indent="0">
              <a:buNone/>
            </a:pPr>
            <a:endParaRPr lang="en-US" sz="6000" dirty="0"/>
          </a:p>
          <a:p>
            <a:pPr marL="0" indent="0">
              <a:buNone/>
            </a:pPr>
            <a:r>
              <a:rPr lang="en-US" sz="9600" dirty="0">
                <a:hlinkClick r:id="rId4"/>
              </a:rPr>
              <a:t>https://sde.ok.gov/office-legal-services</a:t>
            </a:r>
            <a:r>
              <a:rPr lang="en-US" sz="9600" dirty="0"/>
              <a:t> </a:t>
            </a:r>
          </a:p>
          <a:p>
            <a:pPr marL="342900" lvl="1" indent="0">
              <a:buNone/>
            </a:pPr>
            <a:r>
              <a:rPr lang="en-US" sz="9600" dirty="0"/>
              <a:t>School Laws of Oklahoma</a:t>
            </a:r>
          </a:p>
          <a:p>
            <a:pPr marL="342900" lvl="1" indent="0">
              <a:buNone/>
            </a:pPr>
            <a:r>
              <a:rPr lang="en-US" sz="9600" dirty="0"/>
              <a:t>SDE Permanent Rules (Chapter 25 Finance)</a:t>
            </a:r>
          </a:p>
          <a:p>
            <a:pPr marL="0" indent="0">
              <a:buNone/>
            </a:pPr>
            <a:endParaRPr lang="en-US" sz="3600" dirty="0">
              <a:latin typeface="Century Schoolbook" pitchFamily="18" charset="0"/>
            </a:endParaRPr>
          </a:p>
          <a:p>
            <a:pPr marL="0" indent="0">
              <a:buNone/>
            </a:pPr>
            <a:endParaRPr lang="en-US" sz="3600" dirty="0">
              <a:latin typeface="Century Schoolbook" pitchFamily="18" charset="0"/>
            </a:endParaRPr>
          </a:p>
          <a:p>
            <a:pPr marL="0" indent="0">
              <a:buNone/>
            </a:pPr>
            <a:endParaRPr lang="en-US" dirty="0">
              <a:latin typeface="Century Schoolbook" pitchFamily="18" charset="0"/>
            </a:endParaRPr>
          </a:p>
          <a:p>
            <a:pPr marL="0" indent="0">
              <a:buNone/>
            </a:pPr>
            <a:endParaRPr lang="en-US" dirty="0">
              <a:latin typeface="Century Schoolbook" pitchFamily="18" charset="0"/>
            </a:endParaRPr>
          </a:p>
          <a:p>
            <a:pPr marL="0" indent="0">
              <a:buNone/>
            </a:pPr>
            <a:r>
              <a:rPr lang="en-US" dirty="0">
                <a:latin typeface="Century Schoolbook" pitchFamily="18" charset="0"/>
              </a:rPr>
              <a:t>	</a:t>
            </a:r>
            <a:r>
              <a:rPr lang="en-US" sz="6400" i="1" dirty="0">
                <a:latin typeface="Century Schoolbook" pitchFamily="18" charset="0"/>
              </a:rPr>
              <a:t>	</a:t>
            </a:r>
          </a:p>
          <a:p>
            <a:pPr marL="0" indent="0">
              <a:buNone/>
            </a:pPr>
            <a:endParaRPr lang="en-US" sz="7600" dirty="0"/>
          </a:p>
        </p:txBody>
      </p:sp>
    </p:spTree>
    <p:extLst>
      <p:ext uri="{BB962C8B-B14F-4D97-AF65-F5344CB8AC3E}">
        <p14:creationId xmlns:p14="http://schemas.microsoft.com/office/powerpoint/2010/main" val="11523000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latin typeface="Gotham Medium"/>
              </a:rPr>
              <a:t>Contact Information</a:t>
            </a:r>
          </a:p>
        </p:txBody>
      </p:sp>
      <p:sp>
        <p:nvSpPr>
          <p:cNvPr id="3" name="Content Placeholder 2"/>
          <p:cNvSpPr>
            <a:spLocks noGrp="1"/>
          </p:cNvSpPr>
          <p:nvPr>
            <p:ph idx="1"/>
          </p:nvPr>
        </p:nvSpPr>
        <p:spPr>
          <a:xfrm>
            <a:off x="186612" y="1600200"/>
            <a:ext cx="8845421" cy="4953000"/>
          </a:xfrm>
        </p:spPr>
        <p:txBody>
          <a:bodyPr>
            <a:normAutofit/>
          </a:bodyPr>
          <a:lstStyle/>
          <a:p>
            <a:r>
              <a:rPr lang="en-US" sz="2200" dirty="0">
                <a:cs typeface="Times New Roman" panose="02020603050405020304" pitchFamily="18" charset="0"/>
              </a:rPr>
              <a:t>Katherine Black, Program Manager				405-522-0275</a:t>
            </a:r>
            <a:endParaRPr lang="en-US" sz="2200" b="1" dirty="0">
              <a:cs typeface="Times New Roman" panose="02020603050405020304" pitchFamily="18" charset="0"/>
            </a:endParaRPr>
          </a:p>
          <a:p>
            <a:r>
              <a:rPr lang="en-US" sz="2200" dirty="0">
                <a:cs typeface="Times New Roman" panose="02020603050405020304" pitchFamily="18" charset="0"/>
              </a:rPr>
              <a:t>Financial Specialists:</a:t>
            </a:r>
          </a:p>
          <a:p>
            <a:pPr marL="0" indent="0">
              <a:buNone/>
            </a:pPr>
            <a:r>
              <a:rPr lang="en-US" sz="1150" b="1" dirty="0">
                <a:cs typeface="Times New Roman" panose="02020603050405020304" pitchFamily="18" charset="0"/>
              </a:rPr>
              <a:t>					             </a:t>
            </a:r>
            <a:r>
              <a:rPr lang="en-US" sz="2200" dirty="0">
                <a:cs typeface="Times New Roman" panose="02020603050405020304" pitchFamily="18" charset="0"/>
              </a:rPr>
              <a:t>Counties</a:t>
            </a:r>
          </a:p>
          <a:p>
            <a:pPr marL="685800" lvl="2">
              <a:spcBef>
                <a:spcPts val="1000"/>
              </a:spcBef>
            </a:pPr>
            <a:r>
              <a:rPr lang="en-US" sz="2200" dirty="0">
                <a:cs typeface="Times New Roman" panose="02020603050405020304" pitchFamily="18" charset="0"/>
              </a:rPr>
              <a:t>Elaine Schein 			(1-17) 			405-521-3197</a:t>
            </a:r>
          </a:p>
          <a:p>
            <a:pPr marL="685800" lvl="2">
              <a:spcBef>
                <a:spcPts val="1000"/>
              </a:spcBef>
            </a:pPr>
            <a:r>
              <a:rPr lang="en-US" sz="2200" dirty="0">
                <a:cs typeface="Times New Roman" panose="02020603050405020304" pitchFamily="18" charset="0"/>
              </a:rPr>
              <a:t>Pam Honeysuckle      (18-32 &amp; Charters)		405-522-3273</a:t>
            </a:r>
          </a:p>
          <a:p>
            <a:pPr marL="685800" lvl="2">
              <a:spcBef>
                <a:spcPts val="1000"/>
              </a:spcBef>
            </a:pPr>
            <a:r>
              <a:rPr lang="en-US" sz="2200" dirty="0">
                <a:cs typeface="Times New Roman" panose="02020603050405020304" pitchFamily="18" charset="0"/>
              </a:rPr>
              <a:t>Krystalen Ibanez  		(33-48)			405-521-3272</a:t>
            </a:r>
          </a:p>
          <a:p>
            <a:pPr marL="685800" lvl="2">
              <a:spcBef>
                <a:spcPts val="1000"/>
              </a:spcBef>
            </a:pPr>
            <a:r>
              <a:rPr lang="en-US" sz="2200" dirty="0">
                <a:cs typeface="Times New Roman" panose="02020603050405020304" pitchFamily="18" charset="0"/>
              </a:rPr>
              <a:t>Paula Koch		(49-62, Plus 64)	 		405-521-2517</a:t>
            </a:r>
          </a:p>
          <a:p>
            <a:pPr marL="685800" lvl="2">
              <a:spcBef>
                <a:spcPts val="1000"/>
              </a:spcBef>
            </a:pPr>
            <a:r>
              <a:rPr lang="en-US" sz="2200" dirty="0">
                <a:cs typeface="Times New Roman" panose="02020603050405020304" pitchFamily="18" charset="0"/>
              </a:rPr>
              <a:t>Kelly Freeman 		(63-77, Minus 64)		405-521-2349 </a:t>
            </a:r>
          </a:p>
          <a:p>
            <a:pPr marL="685800" lvl="2">
              <a:spcBef>
                <a:spcPts val="1000"/>
              </a:spcBef>
            </a:pPr>
            <a:endParaRPr lang="en-US" sz="2200" dirty="0">
              <a:cs typeface="Times New Roman" panose="02020603050405020304" pitchFamily="18" charset="0"/>
            </a:endParaRPr>
          </a:p>
          <a:p>
            <a:pPr marL="514350" lvl="2" indent="0" algn="ctr">
              <a:spcBef>
                <a:spcPts val="1000"/>
              </a:spcBef>
              <a:buNone/>
            </a:pPr>
            <a:r>
              <a:rPr lang="en-US" sz="2200" dirty="0">
                <a:cs typeface="Times New Roman" panose="02020603050405020304" pitchFamily="18" charset="0"/>
              </a:rPr>
              <a:t>Email contact at- </a:t>
            </a:r>
            <a:r>
              <a:rPr lang="en-US" sz="2200" dirty="0">
                <a:cs typeface="Times New Roman" panose="02020603050405020304" pitchFamily="18" charset="0"/>
                <a:hlinkClick r:id="rId3"/>
              </a:rPr>
              <a:t>firstname.lastname@sde.ok.gov</a:t>
            </a:r>
            <a:endParaRPr lang="en-US" sz="2200" dirty="0">
              <a:cs typeface="Times New Roman" panose="02020603050405020304" pitchFamily="18" charset="0"/>
            </a:endParaRPr>
          </a:p>
        </p:txBody>
      </p:sp>
    </p:spTree>
    <p:extLst>
      <p:ext uri="{BB962C8B-B14F-4D97-AF65-F5344CB8AC3E}">
        <p14:creationId xmlns:p14="http://schemas.microsoft.com/office/powerpoint/2010/main" val="665139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838200"/>
          </a:xfrm>
        </p:spPr>
        <p:txBody>
          <a:bodyPr>
            <a:noAutofit/>
          </a:bodyPr>
          <a:lstStyle/>
          <a:p>
            <a:pPr algn="ctr"/>
            <a:r>
              <a:rPr lang="en-US" sz="3600" dirty="0"/>
              <a:t>OCAS</a:t>
            </a:r>
            <a:br>
              <a:rPr lang="en-US" sz="3600" dirty="0"/>
            </a:br>
            <a:r>
              <a:rPr lang="en-US" sz="2800" b="0" dirty="0">
                <a:cs typeface="Mongolian Baiti" pitchFamily="66" charset="0"/>
              </a:rPr>
              <a:t>History</a:t>
            </a:r>
          </a:p>
        </p:txBody>
      </p:sp>
      <p:sp>
        <p:nvSpPr>
          <p:cNvPr id="3" name="Content Placeholder 2"/>
          <p:cNvSpPr>
            <a:spLocks noGrp="1"/>
          </p:cNvSpPr>
          <p:nvPr>
            <p:ph idx="1"/>
          </p:nvPr>
        </p:nvSpPr>
        <p:spPr>
          <a:xfrm>
            <a:off x="800100" y="1371600"/>
            <a:ext cx="7543800" cy="4572000"/>
          </a:xfrm>
        </p:spPr>
        <p:txBody>
          <a:bodyPr>
            <a:normAutofit/>
          </a:bodyPr>
          <a:lstStyle/>
          <a:p>
            <a:pPr algn="ctr">
              <a:tabLst>
                <a:tab pos="230188" algn="l"/>
              </a:tabLst>
            </a:pPr>
            <a:r>
              <a:rPr lang="en-US" sz="2200" dirty="0">
                <a:cs typeface="Mongolian Baiti" pitchFamily="66" charset="0"/>
              </a:rPr>
              <a:t>OCAS was established to provide </a:t>
            </a:r>
            <a:r>
              <a:rPr lang="en-US" sz="2200" u="sng" dirty="0">
                <a:cs typeface="Mongolian Baiti" pitchFamily="66" charset="0"/>
              </a:rPr>
              <a:t>standardized accounting and reporting</a:t>
            </a:r>
            <a:r>
              <a:rPr lang="en-US" sz="2200" dirty="0">
                <a:cs typeface="Mongolian Baiti" pitchFamily="66" charset="0"/>
              </a:rPr>
              <a:t> of revenue and expenditures and to </a:t>
            </a:r>
            <a:r>
              <a:rPr lang="en-US" sz="2200" u="sng" dirty="0">
                <a:cs typeface="Mongolian Baiti" pitchFamily="66" charset="0"/>
              </a:rPr>
              <a:t>maintain a system of accountability.</a:t>
            </a:r>
          </a:p>
          <a:p>
            <a:pPr marL="0" indent="0" algn="ctr">
              <a:buNone/>
              <a:tabLst>
                <a:tab pos="230188" algn="l"/>
              </a:tabLst>
            </a:pPr>
            <a:endParaRPr lang="en-US" sz="2200" dirty="0">
              <a:cs typeface="Mongolian Baiti" pitchFamily="66" charset="0"/>
            </a:endParaRPr>
          </a:p>
          <a:p>
            <a:pPr algn="ctr">
              <a:tabLst>
                <a:tab pos="230188" algn="l"/>
              </a:tabLst>
            </a:pPr>
            <a:r>
              <a:rPr lang="en-US" sz="2200" dirty="0">
                <a:cs typeface="Mongolian Baiti" pitchFamily="66" charset="0"/>
              </a:rPr>
              <a:t>The accountability function would focus on </a:t>
            </a:r>
            <a:r>
              <a:rPr lang="en-US" sz="2200" dirty="0">
                <a:highlight>
                  <a:srgbClr val="FFFF00"/>
                </a:highlight>
                <a:cs typeface="Mongolian Baiti" pitchFamily="66" charset="0"/>
              </a:rPr>
              <a:t>compliance with state and federal laws, </a:t>
            </a:r>
            <a:r>
              <a:rPr lang="en-US" sz="2200" dirty="0">
                <a:cs typeface="Mongolian Baiti" pitchFamily="66" charset="0"/>
              </a:rPr>
              <a:t>improved comparability of school district financial data, enhanced data support as they directly pertain to the collection, analysis, application, and reporting of financial data from local districts. </a:t>
            </a:r>
          </a:p>
          <a:p>
            <a:pPr marL="0" indent="0" algn="ctr">
              <a:buNone/>
              <a:tabLst>
                <a:tab pos="230188" algn="l"/>
              </a:tabLst>
            </a:pPr>
            <a:r>
              <a:rPr lang="en-US" sz="2200" dirty="0">
                <a:cs typeface="Mongolian Baiti" pitchFamily="66" charset="0"/>
              </a:rPr>
              <a:t> </a:t>
            </a:r>
          </a:p>
          <a:p>
            <a:pPr algn="ctr">
              <a:tabLst>
                <a:tab pos="230188" algn="l"/>
              </a:tabLst>
            </a:pPr>
            <a:r>
              <a:rPr lang="en-US" sz="1800" dirty="0">
                <a:cs typeface="Mongolian Baiti" pitchFamily="66" charset="0"/>
              </a:rPr>
              <a:t>OCAS is based on the federal handbook, </a:t>
            </a:r>
            <a:r>
              <a:rPr lang="en-US" sz="1800" i="1" dirty="0">
                <a:cs typeface="Mongolian Baiti" pitchFamily="66" charset="0"/>
              </a:rPr>
              <a:t>Financial Accounting for Local and State School Systems</a:t>
            </a:r>
            <a:r>
              <a:rPr lang="en-US" sz="1800" dirty="0">
                <a:cs typeface="Mongolian Baiti" pitchFamily="66" charset="0"/>
              </a:rPr>
              <a:t>, Revised 2009</a:t>
            </a:r>
          </a:p>
          <a:p>
            <a:pPr marL="0" indent="0" algn="ctr">
              <a:buNone/>
              <a:tabLst>
                <a:tab pos="230188" algn="l"/>
              </a:tabLst>
            </a:pPr>
            <a:endParaRPr lang="en-US" dirty="0">
              <a:cs typeface="Mongolian Baiti" pitchFamily="66" charset="0"/>
            </a:endParaRPr>
          </a:p>
        </p:txBody>
      </p:sp>
    </p:spTree>
    <p:extLst>
      <p:ext uri="{BB962C8B-B14F-4D97-AF65-F5344CB8AC3E}">
        <p14:creationId xmlns:p14="http://schemas.microsoft.com/office/powerpoint/2010/main" val="1528613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057" y="381000"/>
            <a:ext cx="8229600" cy="1143000"/>
          </a:xfrm>
        </p:spPr>
        <p:txBody>
          <a:bodyPr>
            <a:normAutofit fontScale="90000"/>
          </a:bodyPr>
          <a:lstStyle/>
          <a:p>
            <a:pPr algn="ctr"/>
            <a:r>
              <a:rPr lang="en-US" sz="2900" dirty="0">
                <a:cs typeface="Mongolian Baiti" pitchFamily="66" charset="0"/>
              </a:rPr>
              <a:t>OCAS</a:t>
            </a:r>
            <a:br>
              <a:rPr lang="en-US" sz="2900" dirty="0">
                <a:cs typeface="Mongolian Baiti" pitchFamily="66" charset="0"/>
              </a:rPr>
            </a:br>
            <a:r>
              <a:rPr lang="en-US" sz="2900" dirty="0">
                <a:cs typeface="Mongolian Baiti" pitchFamily="66" charset="0"/>
              </a:rPr>
              <a:t>Statutory Authority</a:t>
            </a:r>
            <a:br>
              <a:rPr lang="en-US" sz="2900" dirty="0">
                <a:cs typeface="Mongolian Baiti" pitchFamily="66" charset="0"/>
              </a:rPr>
            </a:br>
            <a:br>
              <a:rPr lang="en-US" sz="2900" dirty="0">
                <a:cs typeface="Mongolian Baiti" pitchFamily="66" charset="0"/>
              </a:rPr>
            </a:br>
            <a:endParaRPr lang="en-US" sz="2400" dirty="0">
              <a:cs typeface="Mongolian Baiti" pitchFamily="66" charset="0"/>
            </a:endParaRPr>
          </a:p>
        </p:txBody>
      </p:sp>
      <p:sp>
        <p:nvSpPr>
          <p:cNvPr id="3" name="Content Placeholder 2"/>
          <p:cNvSpPr>
            <a:spLocks noGrp="1"/>
          </p:cNvSpPr>
          <p:nvPr>
            <p:ph idx="1"/>
          </p:nvPr>
        </p:nvSpPr>
        <p:spPr>
          <a:xfrm>
            <a:off x="439057" y="1562100"/>
            <a:ext cx="8229600" cy="3733800"/>
          </a:xfrm>
        </p:spPr>
        <p:txBody>
          <a:bodyPr>
            <a:normAutofit/>
          </a:bodyPr>
          <a:lstStyle/>
          <a:p>
            <a:pPr marL="0" indent="0" algn="ctr">
              <a:buNone/>
            </a:pPr>
            <a:r>
              <a:rPr lang="en-US" sz="2400" dirty="0">
                <a:cs typeface="Mongolian Baiti" pitchFamily="66" charset="0"/>
              </a:rPr>
              <a:t>Oklahoma State Statute 70 O.S.§ 5-135.2</a:t>
            </a:r>
          </a:p>
          <a:p>
            <a:pPr marL="0" indent="0" algn="ctr">
              <a:buNone/>
            </a:pPr>
            <a:r>
              <a:rPr lang="en-US" dirty="0">
                <a:cs typeface="Mongolian Baiti" pitchFamily="66" charset="0"/>
              </a:rPr>
              <a:t>Report of Financial Transactions and Costs</a:t>
            </a:r>
            <a:endParaRPr lang="en-US" sz="2400" dirty="0">
              <a:cs typeface="Mongolian Baiti" pitchFamily="66" charset="0"/>
            </a:endParaRPr>
          </a:p>
          <a:p>
            <a:pPr marL="0" indent="0" algn="ctr">
              <a:buNone/>
            </a:pPr>
            <a:r>
              <a:rPr lang="en-US" sz="1100" dirty="0">
                <a:cs typeface="Mongolian Baiti" pitchFamily="66" charset="0"/>
                <a:hlinkClick r:id="rId3"/>
              </a:rPr>
              <a:t>oksenate.gov/sites/default/files/2019-12/os70.pdf</a:t>
            </a:r>
            <a:r>
              <a:rPr lang="en-US" sz="1100" dirty="0">
                <a:cs typeface="Mongolian Baiti" pitchFamily="66" charset="0"/>
              </a:rPr>
              <a:t>	</a:t>
            </a:r>
          </a:p>
          <a:p>
            <a:pPr marL="0" indent="0" algn="ctr">
              <a:buNone/>
            </a:pPr>
            <a:endParaRPr lang="en-US" sz="1100" dirty="0">
              <a:cs typeface="Mongolian Baiti" pitchFamily="66" charset="0"/>
            </a:endParaRPr>
          </a:p>
          <a:p>
            <a:pPr marL="0" indent="0" algn="ctr">
              <a:buNone/>
            </a:pPr>
            <a:r>
              <a:rPr lang="en-US" sz="2400" dirty="0">
                <a:cs typeface="Mongolian Baiti" pitchFamily="66" charset="0"/>
              </a:rPr>
              <a:t>Oklahoma Administrative Code</a:t>
            </a:r>
          </a:p>
          <a:p>
            <a:pPr marL="0" indent="0" algn="ctr">
              <a:buNone/>
            </a:pPr>
            <a:r>
              <a:rPr lang="en-US" sz="2400" dirty="0">
                <a:cs typeface="Mongolian Baiti" pitchFamily="66" charset="0"/>
              </a:rPr>
              <a:t>State Department of Education Rules for Finance</a:t>
            </a:r>
          </a:p>
          <a:p>
            <a:pPr marL="0" indent="0" algn="ctr">
              <a:buNone/>
            </a:pPr>
            <a:r>
              <a:rPr lang="en-US" sz="2400" dirty="0">
                <a:cs typeface="Mongolian Baiti" pitchFamily="66" charset="0"/>
              </a:rPr>
              <a:t>Title 210:25</a:t>
            </a:r>
          </a:p>
          <a:p>
            <a:pPr marL="0" indent="0" algn="ctr">
              <a:buNone/>
            </a:pPr>
            <a:r>
              <a:rPr lang="en-US" sz="1100" dirty="0">
                <a:cs typeface="Mongolian Baiti" pitchFamily="66" charset="0"/>
                <a:hlinkClick r:id="rId4"/>
              </a:rPr>
              <a:t>https://rules.ok.gov/code?q=</a:t>
            </a:r>
            <a:endParaRPr lang="en-US" sz="1100" dirty="0">
              <a:cs typeface="Mongolian Baiti" pitchFamily="66" charset="0"/>
            </a:endParaRPr>
          </a:p>
        </p:txBody>
      </p:sp>
    </p:spTree>
    <p:extLst>
      <p:ext uri="{BB962C8B-B14F-4D97-AF65-F5344CB8AC3E}">
        <p14:creationId xmlns:p14="http://schemas.microsoft.com/office/powerpoint/2010/main" val="2270653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81000"/>
            <a:ext cx="8229600" cy="896112"/>
          </a:xfrm>
        </p:spPr>
        <p:txBody>
          <a:bodyPr>
            <a:normAutofit fontScale="90000"/>
          </a:bodyPr>
          <a:lstStyle/>
          <a:p>
            <a:pPr algn="ctr"/>
            <a:r>
              <a:rPr lang="en-US" sz="3200" b="1" dirty="0">
                <a:cs typeface="Mongolian Baiti" panose="03000500000000000000" pitchFamily="66" charset="0"/>
              </a:rPr>
              <a:t>OCAS</a:t>
            </a:r>
            <a:br>
              <a:rPr lang="en-US" sz="3200" b="1" dirty="0">
                <a:cs typeface="Mongolian Baiti" panose="03000500000000000000" pitchFamily="66" charset="0"/>
              </a:rPr>
            </a:br>
            <a:r>
              <a:rPr lang="en-US" sz="3200" b="1" dirty="0">
                <a:cs typeface="Mongolian Baiti" panose="03000500000000000000" pitchFamily="66" charset="0"/>
              </a:rPr>
              <a:t>Purpose</a:t>
            </a:r>
            <a:endParaRPr lang="en-US" sz="3200" dirty="0">
              <a:cs typeface="Mongolian Baiti" panose="03000500000000000000" pitchFamily="66" charset="0"/>
            </a:endParaRPr>
          </a:p>
        </p:txBody>
      </p:sp>
      <p:sp>
        <p:nvSpPr>
          <p:cNvPr id="2" name="Content Placeholder 1"/>
          <p:cNvSpPr>
            <a:spLocks noGrp="1"/>
          </p:cNvSpPr>
          <p:nvPr>
            <p:ph idx="1"/>
          </p:nvPr>
        </p:nvSpPr>
        <p:spPr>
          <a:xfrm>
            <a:off x="1123950" y="1600200"/>
            <a:ext cx="6896100" cy="4724400"/>
          </a:xfrm>
        </p:spPr>
        <p:txBody>
          <a:bodyPr>
            <a:noAutofit/>
          </a:bodyPr>
          <a:lstStyle/>
          <a:p>
            <a:r>
              <a:rPr lang="en-US" sz="2400" dirty="0">
                <a:cs typeface="Mongolian Baiti" panose="03000500000000000000" pitchFamily="66" charset="0"/>
              </a:rPr>
              <a:t>Each year,  the Financial Accounting office at OSDE receives the financial transactions for the preceding fiscal year from over 550 Oklahoma school districts, charter schools, and </a:t>
            </a:r>
            <a:r>
              <a:rPr lang="en-US" sz="2400" dirty="0" err="1">
                <a:cs typeface="Mongolian Baiti" panose="03000500000000000000" pitchFamily="66" charset="0"/>
              </a:rPr>
              <a:t>interlocals</a:t>
            </a:r>
            <a:r>
              <a:rPr lang="en-US" sz="2400" dirty="0">
                <a:cs typeface="Mongolian Baiti" panose="03000500000000000000" pitchFamily="66" charset="0"/>
              </a:rPr>
              <a:t>. </a:t>
            </a:r>
            <a:endParaRPr lang="en-US" dirty="0">
              <a:cs typeface="Mongolian Baiti" panose="03000500000000000000" pitchFamily="66" charset="0"/>
            </a:endParaRPr>
          </a:p>
          <a:p>
            <a:pPr marL="0" indent="0">
              <a:buNone/>
            </a:pPr>
            <a:endParaRPr lang="en-US" sz="2400" dirty="0">
              <a:cs typeface="Mongolian Baiti" panose="03000500000000000000" pitchFamily="66" charset="0"/>
            </a:endParaRPr>
          </a:p>
          <a:p>
            <a:r>
              <a:rPr lang="en-US" sz="2400" dirty="0">
                <a:cs typeface="Mongolian Baiti" panose="03000500000000000000" pitchFamily="66" charset="0"/>
              </a:rPr>
              <a:t> The data received becomes part of an information network accessed daily by any party interested in the use of public education funds.</a:t>
            </a:r>
          </a:p>
          <a:p>
            <a:pPr marL="0" indent="0" algn="ctr">
              <a:buNone/>
            </a:pPr>
            <a:endParaRPr lang="en-US" sz="1800" i="1" dirty="0">
              <a:cs typeface="Mongolian Baiti" panose="03000500000000000000" pitchFamily="66" charset="0"/>
            </a:endParaRPr>
          </a:p>
          <a:p>
            <a:pPr marL="0" indent="0" algn="ctr">
              <a:buNone/>
            </a:pPr>
            <a:r>
              <a:rPr lang="en-US" sz="1800" i="1" dirty="0">
                <a:cs typeface="Mongolian Baiti" panose="03000500000000000000" pitchFamily="66" charset="0"/>
              </a:rPr>
              <a:t> Oklahoma State Statue 70 §5-135.2 and Oklahoma Administrative Code Title 210:25 </a:t>
            </a:r>
            <a:r>
              <a:rPr lang="en-US" sz="1800" i="1" u="sng" dirty="0">
                <a:cs typeface="Mongolian Baiti" panose="03000500000000000000" pitchFamily="66" charset="0"/>
              </a:rPr>
              <a:t>require </a:t>
            </a:r>
            <a:r>
              <a:rPr lang="en-US" sz="1800" i="1" dirty="0">
                <a:cs typeface="Mongolian Baiti" panose="03000500000000000000" pitchFamily="66" charset="0"/>
              </a:rPr>
              <a:t>districts to furnish their expenditure and revenue information.</a:t>
            </a:r>
          </a:p>
          <a:p>
            <a:pPr marL="0" indent="0">
              <a:buNone/>
            </a:pPr>
            <a:endParaRPr lang="en-US" sz="2400" dirty="0"/>
          </a:p>
        </p:txBody>
      </p:sp>
    </p:spTree>
    <p:extLst>
      <p:ext uri="{BB962C8B-B14F-4D97-AF65-F5344CB8AC3E}">
        <p14:creationId xmlns:p14="http://schemas.microsoft.com/office/powerpoint/2010/main" val="3018763421"/>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086600" cy="1219200"/>
          </a:xfrm>
        </p:spPr>
        <p:txBody>
          <a:bodyPr>
            <a:noAutofit/>
          </a:bodyPr>
          <a:lstStyle/>
          <a:p>
            <a:pPr algn="ctr"/>
            <a:r>
              <a:rPr lang="en-US" sz="2900" dirty="0">
                <a:latin typeface="Century Schoolbook" pitchFamily="18" charset="0"/>
              </a:rPr>
              <a:t>Oklahoma Cost Accounting System (OCAS)</a:t>
            </a:r>
            <a:endParaRPr lang="en-US" sz="2900" dirty="0">
              <a:latin typeface="Mongolian Baiti" pitchFamily="66" charset="0"/>
              <a:cs typeface="Mongolian Baiti" pitchFamily="66" charset="0"/>
            </a:endParaRPr>
          </a:p>
        </p:txBody>
      </p:sp>
      <p:sp>
        <p:nvSpPr>
          <p:cNvPr id="3" name="Content Placeholder 2"/>
          <p:cNvSpPr>
            <a:spLocks noGrp="1"/>
          </p:cNvSpPr>
          <p:nvPr>
            <p:ph idx="1"/>
          </p:nvPr>
        </p:nvSpPr>
        <p:spPr>
          <a:xfrm>
            <a:off x="348792" y="1447799"/>
            <a:ext cx="8465270" cy="5528035"/>
          </a:xfrm>
        </p:spPr>
        <p:txBody>
          <a:bodyPr>
            <a:normAutofit/>
          </a:bodyPr>
          <a:lstStyle/>
          <a:p>
            <a:pPr marL="0" indent="0" algn="just">
              <a:buNone/>
            </a:pPr>
            <a:r>
              <a:rPr lang="en-US" sz="2400" dirty="0">
                <a:latin typeface="Mongolian Baiti" pitchFamily="66" charset="0"/>
                <a:cs typeface="Mongolian Baiti" pitchFamily="66" charset="0"/>
              </a:rPr>
              <a:t>Permits local education agencies (LEAs) to accumulate expenditures and revenue to meet a variety of specialized management and reporting requirements, regardless of whether they are district, state, or federal with the following categories:</a:t>
            </a:r>
          </a:p>
          <a:p>
            <a:pPr marL="0" indent="0" algn="ctr">
              <a:buNone/>
            </a:pPr>
            <a:r>
              <a:rPr lang="en-US" sz="2400" b="1" u="sng" dirty="0">
                <a:latin typeface="Mongolian Baiti" pitchFamily="66" charset="0"/>
                <a:cs typeface="Mongolian Baiti" pitchFamily="66" charset="0"/>
              </a:rPr>
              <a:t>EXPENDITURES (27)</a:t>
            </a:r>
          </a:p>
          <a:p>
            <a:pPr marL="0" indent="0">
              <a:buNone/>
            </a:pPr>
            <a:r>
              <a:rPr lang="en-US" sz="2000" dirty="0">
                <a:latin typeface="Mongolian Baiti" pitchFamily="66" charset="0"/>
                <a:cs typeface="Mongolian Baiti" pitchFamily="66" charset="0"/>
              </a:rPr>
              <a:t>	            Project			                                            Job    Oper’l. </a:t>
            </a:r>
            <a:r>
              <a:rPr lang="en-US" sz="2000" u="sng" dirty="0">
                <a:latin typeface="Mongolian Baiti" pitchFamily="66" charset="0"/>
                <a:cs typeface="Mongolian Baiti" pitchFamily="66" charset="0"/>
              </a:rPr>
              <a:t>FY</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Fund</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Reporting</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Function</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Object</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Program</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Subject</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Class</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Unit</a:t>
            </a:r>
            <a:r>
              <a:rPr lang="en-US" sz="2000" dirty="0">
                <a:latin typeface="Mongolian Baiti" pitchFamily="66" charset="0"/>
                <a:cs typeface="Mongolian Baiti" pitchFamily="66" charset="0"/>
              </a:rPr>
              <a:t>	</a:t>
            </a:r>
          </a:p>
          <a:p>
            <a:pPr marL="0" indent="0">
              <a:buNone/>
            </a:pPr>
            <a:r>
              <a:rPr lang="en-US" sz="1800" dirty="0">
                <a:latin typeface="Mongolian Baiti" pitchFamily="66" charset="0"/>
                <a:cs typeface="Mongolian Baiti" pitchFamily="66" charset="0"/>
              </a:rPr>
              <a:t>XX      XX          XXX           XXXX         XXX          XXX        XXXX      XXX    XXX</a:t>
            </a:r>
          </a:p>
          <a:p>
            <a:pPr marL="0" indent="0" algn="ctr">
              <a:buNone/>
            </a:pPr>
            <a:r>
              <a:rPr lang="en-US" sz="2400" b="1" u="sng" dirty="0">
                <a:latin typeface="Mongolian Baiti" pitchFamily="66" charset="0"/>
                <a:cs typeface="Mongolian Baiti" pitchFamily="66" charset="0"/>
              </a:rPr>
              <a:t>REVENUE (17)</a:t>
            </a:r>
          </a:p>
          <a:p>
            <a:pPr marL="0" indent="0" algn="ctr">
              <a:buNone/>
            </a:pPr>
            <a:r>
              <a:rPr lang="en-US" sz="2400" dirty="0">
                <a:latin typeface="Mongolian Baiti" pitchFamily="66" charset="0"/>
                <a:cs typeface="Mongolian Baiti" pitchFamily="66" charset="0"/>
              </a:rPr>
              <a:t>                          </a:t>
            </a:r>
            <a:r>
              <a:rPr lang="en-US" sz="2000" dirty="0">
                <a:latin typeface="Mongolian Baiti" pitchFamily="66" charset="0"/>
                <a:cs typeface="Mongolian Baiti" pitchFamily="66" charset="0"/>
              </a:rPr>
              <a:t>        Project                Source                                    Oper’l.</a:t>
            </a:r>
            <a:r>
              <a:rPr lang="en-US" sz="2400" u="sng" dirty="0">
                <a:latin typeface="Mongolian Baiti" pitchFamily="66" charset="0"/>
                <a:cs typeface="Mongolian Baiti" pitchFamily="66" charset="0"/>
              </a:rPr>
              <a:t> </a:t>
            </a:r>
            <a:r>
              <a:rPr lang="en-US" sz="2000" u="sng" dirty="0">
                <a:latin typeface="Mongolian Baiti" pitchFamily="66" charset="0"/>
                <a:cs typeface="Mongolian Baiti" pitchFamily="66" charset="0"/>
              </a:rPr>
              <a:t>FY</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Fund</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Reporting</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of Revenue</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Program</a:t>
            </a:r>
            <a:r>
              <a:rPr lang="en-US" sz="2000" dirty="0">
                <a:latin typeface="Mongolian Baiti" pitchFamily="66" charset="0"/>
                <a:cs typeface="Mongolian Baiti" pitchFamily="66" charset="0"/>
              </a:rPr>
              <a:t>           </a:t>
            </a:r>
            <a:r>
              <a:rPr lang="en-US" sz="2000" u="sng" dirty="0">
                <a:latin typeface="Mongolian Baiti" pitchFamily="66" charset="0"/>
                <a:cs typeface="Mongolian Baiti" pitchFamily="66" charset="0"/>
              </a:rPr>
              <a:t>Unit</a:t>
            </a:r>
            <a:r>
              <a:rPr lang="en-US" sz="2000" dirty="0">
                <a:latin typeface="Mongolian Baiti" pitchFamily="66" charset="0"/>
                <a:cs typeface="Mongolian Baiti" pitchFamily="66" charset="0"/>
              </a:rPr>
              <a:t>   </a:t>
            </a:r>
          </a:p>
          <a:p>
            <a:pPr marL="0" indent="0">
              <a:buNone/>
            </a:pPr>
            <a:r>
              <a:rPr lang="en-US" sz="1800" dirty="0">
                <a:latin typeface="Mongolian Baiti" pitchFamily="66" charset="0"/>
                <a:cs typeface="Mongolian Baiti" pitchFamily="66" charset="0"/>
              </a:rPr>
              <a:t>      XX              XX                 XXX                    XXXX                   XXX               XXX</a:t>
            </a:r>
            <a:endParaRPr lang="en-US" sz="1800" u="sng" dirty="0">
              <a:latin typeface="Mongolian Baiti" pitchFamily="66" charset="0"/>
              <a:cs typeface="Mongolian Baiti" pitchFamily="66" charset="0"/>
            </a:endParaRPr>
          </a:p>
        </p:txBody>
      </p:sp>
    </p:spTree>
    <p:extLst>
      <p:ext uri="{BB962C8B-B14F-4D97-AF65-F5344CB8AC3E}">
        <p14:creationId xmlns:p14="http://schemas.microsoft.com/office/powerpoint/2010/main" val="2072659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429000" y="1905000"/>
            <a:ext cx="3383761" cy="3324562"/>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b="1" dirty="0">
                <a:ln w="22225">
                  <a:solidFill>
                    <a:schemeClr val="bg1"/>
                  </a:solidFill>
                  <a:prstDash val="solid"/>
                </a:ln>
                <a:noFill/>
              </a:rPr>
              <a:t>O C A S</a:t>
            </a:r>
          </a:p>
        </p:txBody>
      </p:sp>
      <mc:AlternateContent xmlns:mc="http://schemas.openxmlformats.org/markup-compatibility/2006">
        <mc:Choice xmlns:cx1="http://schemas.microsoft.com/office/drawing/2015/9/8/chartex" Requires="cx1">
          <p:graphicFrame>
            <p:nvGraphicFramePr>
              <p:cNvPr id="6" name="Chart 5"/>
              <p:cNvGraphicFramePr/>
              <p:nvPr>
                <p:extLst>
                  <p:ext uri="{D42A27DB-BD31-4B8C-83A1-F6EECF244321}">
                    <p14:modId xmlns:p14="http://schemas.microsoft.com/office/powerpoint/2010/main" val="1841685289"/>
                  </p:ext>
                </p:extLst>
              </p:nvPr>
            </p:nvGraphicFramePr>
            <p:xfrm>
              <a:off x="609600" y="519281"/>
              <a:ext cx="8702702" cy="6096000"/>
            </p:xfrm>
            <a:graphic>
              <a:graphicData uri="http://schemas.microsoft.com/office/drawing/2014/chartex">
                <cx:chart xmlns:cx="http://schemas.microsoft.com/office/drawing/2014/chartex" xmlns:r="http://schemas.openxmlformats.org/officeDocument/2006/relationships" r:id="rId3"/>
              </a:graphicData>
            </a:graphic>
          </p:graphicFrame>
        </mc:Choice>
        <mc:Fallback>
          <p:pic>
            <p:nvPicPr>
              <p:cNvPr id="6" name="Chart 5"/>
              <p:cNvPicPr>
                <a:picLocks noGrp="1" noRot="1" noChangeAspect="1" noMove="1" noResize="1" noEditPoints="1" noAdjustHandles="1" noChangeArrowheads="1" noChangeShapeType="1"/>
              </p:cNvPicPr>
              <p:nvPr/>
            </p:nvPicPr>
            <p:blipFill>
              <a:blip r:embed="rId4"/>
              <a:stretch>
                <a:fillRect/>
              </a:stretch>
            </p:blipFill>
            <p:spPr>
              <a:xfrm>
                <a:off x="609600" y="519281"/>
                <a:ext cx="8702702" cy="6096000"/>
              </a:xfrm>
              <a:prstGeom prst="rect">
                <a:avLst/>
              </a:prstGeom>
            </p:spPr>
          </p:pic>
        </mc:Fallback>
      </mc:AlternateContent>
    </p:spTree>
    <p:extLst>
      <p:ext uri="{BB962C8B-B14F-4D97-AF65-F5344CB8AC3E}">
        <p14:creationId xmlns:p14="http://schemas.microsoft.com/office/powerpoint/2010/main" val="1806661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81000"/>
            <a:ext cx="8305800" cy="1066800"/>
          </a:xfrm>
        </p:spPr>
        <p:txBody>
          <a:bodyPr>
            <a:noAutofit/>
          </a:bodyPr>
          <a:lstStyle/>
          <a:p>
            <a:pPr algn="ctr"/>
            <a:br>
              <a:rPr lang="en-US" sz="2900" b="1" dirty="0">
                <a:cs typeface="Mongolian Baiti" panose="03000500000000000000" pitchFamily="66" charset="0"/>
              </a:rPr>
            </a:br>
            <a:r>
              <a:rPr lang="en-US" sz="2900" b="1" dirty="0">
                <a:cs typeface="Mongolian Baiti" panose="03000500000000000000" pitchFamily="66" charset="0"/>
              </a:rPr>
              <a:t>OCAS</a:t>
            </a:r>
            <a:br>
              <a:rPr lang="en-US" sz="2900" b="1" dirty="0">
                <a:cs typeface="Mongolian Baiti" panose="03000500000000000000" pitchFamily="66" charset="0"/>
              </a:rPr>
            </a:br>
            <a:r>
              <a:rPr lang="en-US" sz="2900" b="1" dirty="0">
                <a:cs typeface="Mongolian Baiti" panose="03000500000000000000" pitchFamily="66" charset="0"/>
              </a:rPr>
              <a:t>Purpose</a:t>
            </a:r>
            <a:br>
              <a:rPr lang="en-US" sz="2900" b="1" dirty="0">
                <a:cs typeface="Mongolian Baiti" panose="03000500000000000000" pitchFamily="66" charset="0"/>
              </a:rPr>
            </a:br>
            <a:br>
              <a:rPr lang="en-US" sz="2900" b="1" dirty="0">
                <a:cs typeface="Mongolian Baiti" panose="03000500000000000000" pitchFamily="66" charset="0"/>
              </a:rPr>
            </a:br>
            <a:r>
              <a:rPr lang="en-US" sz="2900" b="1" dirty="0">
                <a:cs typeface="Mongolian Baiti" panose="03000500000000000000" pitchFamily="66" charset="0"/>
              </a:rPr>
              <a:t>OCAS data is used to:</a:t>
            </a:r>
            <a:endParaRPr lang="en-US" sz="2900" dirty="0">
              <a:cs typeface="Mongolian Baiti" panose="03000500000000000000" pitchFamily="66" charset="0"/>
            </a:endParaRPr>
          </a:p>
        </p:txBody>
      </p:sp>
      <p:sp>
        <p:nvSpPr>
          <p:cNvPr id="2" name="Content Placeholder 1"/>
          <p:cNvSpPr>
            <a:spLocks noGrp="1"/>
          </p:cNvSpPr>
          <p:nvPr>
            <p:ph idx="1"/>
          </p:nvPr>
        </p:nvSpPr>
        <p:spPr>
          <a:xfrm>
            <a:off x="1162050" y="1204118"/>
            <a:ext cx="6819900" cy="4449763"/>
          </a:xfrm>
        </p:spPr>
        <p:txBody>
          <a:bodyPr>
            <a:noAutofit/>
          </a:bodyPr>
          <a:lstStyle/>
          <a:p>
            <a:pPr marL="0" indent="0">
              <a:buNone/>
            </a:pPr>
            <a:endParaRPr lang="en-US" sz="2400" dirty="0">
              <a:cs typeface="Mongolian Baiti" panose="03000500000000000000" pitchFamily="66" charset="0"/>
            </a:endParaRPr>
          </a:p>
          <a:p>
            <a:pPr marL="0" indent="0">
              <a:buNone/>
            </a:pPr>
            <a:endParaRPr lang="en-US" sz="2400" dirty="0">
              <a:cs typeface="Mongolian Baiti" panose="03000500000000000000" pitchFamily="66" charset="0"/>
            </a:endParaRPr>
          </a:p>
          <a:p>
            <a:r>
              <a:rPr lang="en-US" sz="2000" dirty="0">
                <a:cs typeface="Mongolian Baiti" panose="03000500000000000000" pitchFamily="66" charset="0"/>
              </a:rPr>
              <a:t>Determine per pupil expenditure (PPE)</a:t>
            </a:r>
          </a:p>
          <a:p>
            <a:r>
              <a:rPr lang="en-US" sz="2000" dirty="0">
                <a:cs typeface="Mongolian Baiti" panose="03000500000000000000" pitchFamily="66" charset="0"/>
              </a:rPr>
              <a:t>Determine federal program compliance for Maintenance of Effort for Special Education and ESSA.</a:t>
            </a:r>
          </a:p>
          <a:p>
            <a:r>
              <a:rPr lang="en-US" sz="2000" dirty="0">
                <a:cs typeface="Mongolian Baiti" panose="03000500000000000000" pitchFamily="66" charset="0"/>
              </a:rPr>
              <a:t>Determine the Indirect Cost Rate for each school district</a:t>
            </a:r>
          </a:p>
          <a:p>
            <a:r>
              <a:rPr lang="en-US" sz="2000" dirty="0">
                <a:cs typeface="Mongolian Baiti" panose="03000500000000000000" pitchFamily="66" charset="0"/>
              </a:rPr>
              <a:t>Determine compliance with Excess Cost Requirements for Special Education, and</a:t>
            </a:r>
          </a:p>
          <a:p>
            <a:r>
              <a:rPr lang="en-US" sz="2000" dirty="0">
                <a:cs typeface="Mongolian Baiti" panose="03000500000000000000" pitchFamily="66" charset="0"/>
              </a:rPr>
              <a:t>Determine Administrative Cost and General Fund Carryover Penalty</a:t>
            </a:r>
          </a:p>
        </p:txBody>
      </p:sp>
    </p:spTree>
    <p:extLst>
      <p:ext uri="{BB962C8B-B14F-4D97-AF65-F5344CB8AC3E}">
        <p14:creationId xmlns:p14="http://schemas.microsoft.com/office/powerpoint/2010/main" val="640666694"/>
      </p:ext>
    </p:extLst>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44611"/>
            <a:ext cx="7475552" cy="1387474"/>
          </a:xfrm>
        </p:spPr>
        <p:txBody>
          <a:bodyPr/>
          <a:lstStyle/>
          <a:p>
            <a:pPr algn="ctr"/>
            <a:r>
              <a:rPr lang="en-US" dirty="0"/>
              <a:t>Financial Officers</a:t>
            </a:r>
          </a:p>
        </p:txBody>
      </p:sp>
      <p:sp>
        <p:nvSpPr>
          <p:cNvPr id="3" name="Content Placeholder 2"/>
          <p:cNvSpPr>
            <a:spLocks noGrp="1"/>
          </p:cNvSpPr>
          <p:nvPr>
            <p:ph idx="1"/>
          </p:nvPr>
        </p:nvSpPr>
        <p:spPr>
          <a:xfrm>
            <a:off x="1219200" y="1752600"/>
            <a:ext cx="7086600" cy="4267200"/>
          </a:xfrm>
        </p:spPr>
        <p:txBody>
          <a:bodyPr>
            <a:normAutofit/>
          </a:bodyPr>
          <a:lstStyle/>
          <a:p>
            <a:r>
              <a:rPr lang="en-US" dirty="0"/>
              <a:t>Superintendent, Chief Executive Officer/Head of Charter School</a:t>
            </a:r>
          </a:p>
          <a:p>
            <a:r>
              <a:rPr lang="en-US" dirty="0"/>
              <a:t>Treasurer (Can be contracted)</a:t>
            </a:r>
          </a:p>
          <a:p>
            <a:r>
              <a:rPr lang="en-US" dirty="0"/>
              <a:t>Encumbrance Clerk </a:t>
            </a:r>
          </a:p>
          <a:p>
            <a:r>
              <a:rPr lang="en-US" dirty="0"/>
              <a:t>Board Minutes Clerk</a:t>
            </a:r>
          </a:p>
          <a:p>
            <a:r>
              <a:rPr lang="en-US" dirty="0"/>
              <a:t>Activity Fund Custodian</a:t>
            </a:r>
          </a:p>
          <a:p>
            <a:pPr marL="0" indent="0">
              <a:buNone/>
            </a:pPr>
            <a:endParaRPr lang="en-US" dirty="0"/>
          </a:p>
          <a:p>
            <a:pPr marL="0" indent="0">
              <a:buNone/>
            </a:pPr>
            <a:r>
              <a:rPr lang="en-US" dirty="0"/>
              <a:t>All these positions must have a Surety Bond that are paid by the district</a:t>
            </a:r>
          </a:p>
          <a:p>
            <a:pPr marL="0" indent="0">
              <a:buNone/>
            </a:pPr>
            <a:endParaRPr lang="en-US" dirty="0"/>
          </a:p>
        </p:txBody>
      </p:sp>
    </p:spTree>
    <p:extLst>
      <p:ext uri="{BB962C8B-B14F-4D97-AF65-F5344CB8AC3E}">
        <p14:creationId xmlns:p14="http://schemas.microsoft.com/office/powerpoint/2010/main" val="1149579623"/>
      </p:ext>
    </p:extLst>
  </p:cSld>
  <p:clrMapOvr>
    <a:masterClrMapping/>
  </p:clrMapOvr>
</p:sld>
</file>

<file path=ppt/theme/theme1.xml><?xml version="1.0" encoding="utf-8"?>
<a:theme xmlns:a="http://schemas.openxmlformats.org/drawingml/2006/main" name="Theme3">
  <a:themeElements>
    <a:clrScheme name="Oklahoma Education">
      <a:dk1>
        <a:srgbClr val="187BC0"/>
      </a:dk1>
      <a:lt1>
        <a:srgbClr val="FFFFFF"/>
      </a:lt1>
      <a:dk2>
        <a:srgbClr val="000000"/>
      </a:dk2>
      <a:lt2>
        <a:srgbClr val="E7E6E6"/>
      </a:lt2>
      <a:accent1>
        <a:srgbClr val="187BC0"/>
      </a:accent1>
      <a:accent2>
        <a:srgbClr val="326820"/>
      </a:accent2>
      <a:accent3>
        <a:srgbClr val="D15420"/>
      </a:accent3>
      <a:accent4>
        <a:srgbClr val="DE9027"/>
      </a:accent4>
      <a:accent5>
        <a:srgbClr val="004E9A"/>
      </a:accent5>
      <a:accent6>
        <a:srgbClr val="787878"/>
      </a:accent6>
      <a:hlink>
        <a:srgbClr val="0066A6"/>
      </a:hlink>
      <a:folHlink>
        <a:srgbClr val="1CA6D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3" id="{4A2A2C56-7102-4820-98B0-7CB7AB5A2A22}" vid="{4580104F-C697-4917-8984-298C40E5074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Theme3</Template>
  <TotalTime>1280</TotalTime>
  <Words>1767</Words>
  <Application>Microsoft Office PowerPoint</Application>
  <PresentationFormat>On-screen Show (4:3)</PresentationFormat>
  <Paragraphs>182</Paragraphs>
  <Slides>25</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Calibri</vt:lpstr>
      <vt:lpstr>Century Schoolbook</vt:lpstr>
      <vt:lpstr>Gotham Medium</vt:lpstr>
      <vt:lpstr>Mongolian Baiti</vt:lpstr>
      <vt:lpstr>Theme3</vt:lpstr>
      <vt:lpstr>Custom Design</vt:lpstr>
      <vt:lpstr> CHARTER SCHOOL TRAINING August 31, 2023 </vt:lpstr>
      <vt:lpstr>Paragraph A, Item 6</vt:lpstr>
      <vt:lpstr>OCAS History</vt:lpstr>
      <vt:lpstr>OCAS Statutory Authority  </vt:lpstr>
      <vt:lpstr>OCAS Purpose</vt:lpstr>
      <vt:lpstr>Oklahoma Cost Accounting System (OCAS)</vt:lpstr>
      <vt:lpstr>PowerPoint Presentation</vt:lpstr>
      <vt:lpstr> OCAS Purpose  OCAS data is used to:</vt:lpstr>
      <vt:lpstr>Financial Officers</vt:lpstr>
      <vt:lpstr>Financial Officers Training</vt:lpstr>
      <vt:lpstr>Financial Software</vt:lpstr>
      <vt:lpstr>Financial Reporting Timeline</vt:lpstr>
      <vt:lpstr>Penalty for Late OCAS Submission</vt:lpstr>
      <vt:lpstr>Financial Reporting Timeline</vt:lpstr>
      <vt:lpstr>Estimate of Needs/School Budget</vt:lpstr>
      <vt:lpstr>Estimate of Needs/School Budget</vt:lpstr>
      <vt:lpstr>Audits</vt:lpstr>
      <vt:lpstr>Financial Reporting Timeline</vt:lpstr>
      <vt:lpstr>Audits</vt:lpstr>
      <vt:lpstr>Penalty for Late Audit Submission</vt:lpstr>
      <vt:lpstr>Audits</vt:lpstr>
      <vt:lpstr>Audits</vt:lpstr>
      <vt:lpstr>Audits</vt:lpstr>
      <vt:lpstr>Publications Available</vt:lpstr>
      <vt:lpstr>Contact Information</vt:lpstr>
    </vt:vector>
  </TitlesOfParts>
  <Company>Oklahoma State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Year Superintendent’s and  School Board Member Workshop September 5, 2012</dc:title>
  <dc:creator>Nancy Hughes</dc:creator>
  <cp:lastModifiedBy>Katherine Black</cp:lastModifiedBy>
  <cp:revision>61</cp:revision>
  <cp:lastPrinted>2022-08-30T19:06:04Z</cp:lastPrinted>
  <dcterms:created xsi:type="dcterms:W3CDTF">2012-07-23T16:25:35Z</dcterms:created>
  <dcterms:modified xsi:type="dcterms:W3CDTF">2023-08-29T20:54:46Z</dcterms:modified>
</cp:coreProperties>
</file>