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8"/>
  </p:notesMasterIdLst>
  <p:sldIdLst>
    <p:sldId id="261" r:id="rId5"/>
    <p:sldId id="268" r:id="rId6"/>
    <p:sldId id="299" r:id="rId7"/>
    <p:sldId id="263" r:id="rId8"/>
    <p:sldId id="278" r:id="rId9"/>
    <p:sldId id="265" r:id="rId10"/>
    <p:sldId id="264" r:id="rId11"/>
    <p:sldId id="275" r:id="rId12"/>
    <p:sldId id="269" r:id="rId13"/>
    <p:sldId id="276" r:id="rId14"/>
    <p:sldId id="300" r:id="rId15"/>
    <p:sldId id="302" r:id="rId16"/>
    <p:sldId id="30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4646"/>
    <a:srgbClr val="787878"/>
    <a:srgbClr val="004E9A"/>
    <a:srgbClr val="187BC0"/>
    <a:srgbClr val="A96728"/>
    <a:srgbClr val="DE9027"/>
    <a:srgbClr val="914115"/>
    <a:srgbClr val="D15420"/>
    <a:srgbClr val="326820"/>
    <a:srgbClr val="669B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702C2F-49F5-48F4-973E-4C41A56DE8E7}" v="19" dt="2023-08-30T20:38:19.1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57" autoAdjust="0"/>
    <p:restoredTop sz="86385" autoAdjust="0"/>
  </p:normalViewPr>
  <p:slideViewPr>
    <p:cSldViewPr snapToGrid="0" snapToObjects="1">
      <p:cViewPr varScale="1">
        <p:scale>
          <a:sx n="94" d="100"/>
          <a:sy n="94" d="100"/>
        </p:scale>
        <p:origin x="108" y="18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Boomer" userId="bd4879db-c444-4388-ac03-8c623f5181ef" providerId="ADAL" clId="{A2702C2F-49F5-48F4-973E-4C41A56DE8E7}"/>
    <pc:docChg chg="undo redo custSel modSld">
      <pc:chgData name="Catherine Boomer" userId="bd4879db-c444-4388-ac03-8c623f5181ef" providerId="ADAL" clId="{A2702C2F-49F5-48F4-973E-4C41A56DE8E7}" dt="2023-08-30T20:38:33.444" v="223" actId="20577"/>
      <pc:docMkLst>
        <pc:docMk/>
      </pc:docMkLst>
      <pc:sldChg chg="addSp delSp modSp mod">
        <pc:chgData name="Catherine Boomer" userId="bd4879db-c444-4388-ac03-8c623f5181ef" providerId="ADAL" clId="{A2702C2F-49F5-48F4-973E-4C41A56DE8E7}" dt="2023-08-30T20:38:19.199" v="216" actId="20577"/>
        <pc:sldMkLst>
          <pc:docMk/>
          <pc:sldMk cId="1180104601" sldId="263"/>
        </pc:sldMkLst>
        <pc:spChg chg="add del mod">
          <ac:chgData name="Catherine Boomer" userId="bd4879db-c444-4388-ac03-8c623f5181ef" providerId="ADAL" clId="{A2702C2F-49F5-48F4-973E-4C41A56DE8E7}" dt="2023-08-30T20:38:19.199" v="216" actId="20577"/>
          <ac:spMkLst>
            <pc:docMk/>
            <pc:sldMk cId="1180104601" sldId="263"/>
            <ac:spMk id="6" creationId="{1BBEB67F-04CA-41BB-B4D0-5F72E2BB3B84}"/>
          </ac:spMkLst>
        </pc:spChg>
        <pc:picChg chg="add mod">
          <ac:chgData name="Catherine Boomer" userId="bd4879db-c444-4388-ac03-8c623f5181ef" providerId="ADAL" clId="{A2702C2F-49F5-48F4-973E-4C41A56DE8E7}" dt="2023-08-30T20:26:25.723" v="19" actId="14100"/>
          <ac:picMkLst>
            <pc:docMk/>
            <pc:sldMk cId="1180104601" sldId="263"/>
            <ac:picMk id="3" creationId="{FB92D024-645E-410A-AE37-C5BB124C5C90}"/>
          </ac:picMkLst>
        </pc:picChg>
        <pc:picChg chg="del">
          <ac:chgData name="Catherine Boomer" userId="bd4879db-c444-4388-ac03-8c623f5181ef" providerId="ADAL" clId="{A2702C2F-49F5-48F4-973E-4C41A56DE8E7}" dt="2023-08-30T20:24:54.224" v="11" actId="478"/>
          <ac:picMkLst>
            <pc:docMk/>
            <pc:sldMk cId="1180104601" sldId="263"/>
            <ac:picMk id="9" creationId="{89502ED2-6244-4B7B-A2E7-51AD5907E5CB}"/>
          </ac:picMkLst>
        </pc:picChg>
      </pc:sldChg>
      <pc:sldChg chg="modSp mod">
        <pc:chgData name="Catherine Boomer" userId="bd4879db-c444-4388-ac03-8c623f5181ef" providerId="ADAL" clId="{A2702C2F-49F5-48F4-973E-4C41A56DE8E7}" dt="2023-08-30T20:32:31.862" v="177" actId="20577"/>
        <pc:sldMkLst>
          <pc:docMk/>
          <pc:sldMk cId="3059163437" sldId="264"/>
        </pc:sldMkLst>
        <pc:spChg chg="mod">
          <ac:chgData name="Catherine Boomer" userId="bd4879db-c444-4388-ac03-8c623f5181ef" providerId="ADAL" clId="{A2702C2F-49F5-48F4-973E-4C41A56DE8E7}" dt="2023-08-30T20:32:31.862" v="177" actId="20577"/>
          <ac:spMkLst>
            <pc:docMk/>
            <pc:sldMk cId="3059163437" sldId="264"/>
            <ac:spMk id="3" creationId="{171E94BB-96BE-42BB-891C-7E95BE3A6585}"/>
          </ac:spMkLst>
        </pc:spChg>
      </pc:sldChg>
      <pc:sldChg chg="modSp mod">
        <pc:chgData name="Catherine Boomer" userId="bd4879db-c444-4388-ac03-8c623f5181ef" providerId="ADAL" clId="{A2702C2F-49F5-48F4-973E-4C41A56DE8E7}" dt="2023-08-30T20:29:27.926" v="21" actId="14"/>
        <pc:sldMkLst>
          <pc:docMk/>
          <pc:sldMk cId="961461278" sldId="265"/>
        </pc:sldMkLst>
        <pc:spChg chg="mod">
          <ac:chgData name="Catherine Boomer" userId="bd4879db-c444-4388-ac03-8c623f5181ef" providerId="ADAL" clId="{A2702C2F-49F5-48F4-973E-4C41A56DE8E7}" dt="2023-08-30T20:29:27.926" v="21" actId="14"/>
          <ac:spMkLst>
            <pc:docMk/>
            <pc:sldMk cId="961461278" sldId="265"/>
            <ac:spMk id="3" creationId="{E48F7FBA-65ED-4C46-ACDA-1A9C40097609}"/>
          </ac:spMkLst>
        </pc:spChg>
      </pc:sldChg>
      <pc:sldChg chg="modSp mod">
        <pc:chgData name="Catherine Boomer" userId="bd4879db-c444-4388-ac03-8c623f5181ef" providerId="ADAL" clId="{A2702C2F-49F5-48F4-973E-4C41A56DE8E7}" dt="2023-08-30T20:38:28.520" v="221" actId="20577"/>
        <pc:sldMkLst>
          <pc:docMk/>
          <pc:sldMk cId="3748084762" sldId="269"/>
        </pc:sldMkLst>
        <pc:spChg chg="mod">
          <ac:chgData name="Catherine Boomer" userId="bd4879db-c444-4388-ac03-8c623f5181ef" providerId="ADAL" clId="{A2702C2F-49F5-48F4-973E-4C41A56DE8E7}" dt="2023-08-30T20:38:28.520" v="221" actId="20577"/>
          <ac:spMkLst>
            <pc:docMk/>
            <pc:sldMk cId="3748084762" sldId="269"/>
            <ac:spMk id="6" creationId="{FC2E585D-413F-4D21-8FE1-9ED322A025B7}"/>
          </ac:spMkLst>
        </pc:spChg>
      </pc:sldChg>
      <pc:sldChg chg="modSp mod">
        <pc:chgData name="Catherine Boomer" userId="bd4879db-c444-4388-ac03-8c623f5181ef" providerId="ADAL" clId="{A2702C2F-49F5-48F4-973E-4C41A56DE8E7}" dt="2023-08-30T20:24:42.968" v="10" actId="20577"/>
        <pc:sldMkLst>
          <pc:docMk/>
          <pc:sldMk cId="916562907" sldId="276"/>
        </pc:sldMkLst>
        <pc:spChg chg="mod">
          <ac:chgData name="Catherine Boomer" userId="bd4879db-c444-4388-ac03-8c623f5181ef" providerId="ADAL" clId="{A2702C2F-49F5-48F4-973E-4C41A56DE8E7}" dt="2023-08-30T20:24:42.968" v="10" actId="20577"/>
          <ac:spMkLst>
            <pc:docMk/>
            <pc:sldMk cId="916562907" sldId="276"/>
            <ac:spMk id="10" creationId="{E9A21E58-1B3E-4EEF-A6A9-66D424F3FDF4}"/>
          </ac:spMkLst>
        </pc:spChg>
      </pc:sldChg>
      <pc:sldChg chg="modSp mod">
        <pc:chgData name="Catherine Boomer" userId="bd4879db-c444-4388-ac03-8c623f5181ef" providerId="ADAL" clId="{A2702C2F-49F5-48F4-973E-4C41A56DE8E7}" dt="2023-08-30T20:26:34.490" v="20" actId="14100"/>
        <pc:sldMkLst>
          <pc:docMk/>
          <pc:sldMk cId="3574964083" sldId="278"/>
        </pc:sldMkLst>
        <pc:picChg chg="mod">
          <ac:chgData name="Catherine Boomer" userId="bd4879db-c444-4388-ac03-8c623f5181ef" providerId="ADAL" clId="{A2702C2F-49F5-48F4-973E-4C41A56DE8E7}" dt="2023-08-30T20:26:34.490" v="20" actId="14100"/>
          <ac:picMkLst>
            <pc:docMk/>
            <pc:sldMk cId="3574964083" sldId="278"/>
            <ac:picMk id="14" creationId="{62C0D29B-3234-4791-9D39-FB7C97E8B345}"/>
          </ac:picMkLst>
        </pc:picChg>
      </pc:sldChg>
      <pc:sldChg chg="addSp delSp mod">
        <pc:chgData name="Catherine Boomer" userId="bd4879db-c444-4388-ac03-8c623f5181ef" providerId="ADAL" clId="{A2702C2F-49F5-48F4-973E-4C41A56DE8E7}" dt="2023-08-30T20:38:20.833" v="217" actId="478"/>
        <pc:sldMkLst>
          <pc:docMk/>
          <pc:sldMk cId="1992109031" sldId="299"/>
        </pc:sldMkLst>
        <pc:picChg chg="add del">
          <ac:chgData name="Catherine Boomer" userId="bd4879db-c444-4388-ac03-8c623f5181ef" providerId="ADAL" clId="{A2702C2F-49F5-48F4-973E-4C41A56DE8E7}" dt="2023-08-30T20:38:20.833" v="217" actId="478"/>
          <ac:picMkLst>
            <pc:docMk/>
            <pc:sldMk cId="1992109031" sldId="299"/>
            <ac:picMk id="97" creationId="{00000000-0000-0000-0000-000000000000}"/>
          </ac:picMkLst>
        </pc:picChg>
      </pc:sldChg>
      <pc:sldChg chg="modSp mod">
        <pc:chgData name="Catherine Boomer" userId="bd4879db-c444-4388-ac03-8c623f5181ef" providerId="ADAL" clId="{A2702C2F-49F5-48F4-973E-4C41A56DE8E7}" dt="2023-08-30T20:38:33.444" v="223" actId="20577"/>
        <pc:sldMkLst>
          <pc:docMk/>
          <pc:sldMk cId="2286650564" sldId="302"/>
        </pc:sldMkLst>
        <pc:spChg chg="mod">
          <ac:chgData name="Catherine Boomer" userId="bd4879db-c444-4388-ac03-8c623f5181ef" providerId="ADAL" clId="{A2702C2F-49F5-48F4-973E-4C41A56DE8E7}" dt="2023-08-30T20:38:33.444" v="223" actId="20577"/>
          <ac:spMkLst>
            <pc:docMk/>
            <pc:sldMk cId="2286650564" sldId="302"/>
            <ac:spMk id="3" creationId="{BA7031FF-3E9F-4CFD-8FF5-748CFEB2F50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3698B-7DD6-C74D-BB93-757F14B7B698}" type="datetimeFigureOut">
              <a:rPr lang="en-US" smtClean="0"/>
              <a:t>8/30/2023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936F9-C00C-D84D-AB08-223138E554E6}" type="slidenum">
              <a:rPr lang="en-US" smtClean="0"/>
              <a:t>‹#›</a:t>
            </a:fld>
            <a:endParaRPr lang="en-US"/>
          </a:p>
        </p:txBody>
      </p:sp>
    </p:spTree>
    <p:extLst>
      <p:ext uri="{BB962C8B-B14F-4D97-AF65-F5344CB8AC3E}">
        <p14:creationId xmlns:p14="http://schemas.microsoft.com/office/powerpoint/2010/main" val="2942977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States may also elect to assess other content areas or grade levels.  Oklahoma assesses US History according to State Law.  The Naturalization test is another assessment required by state law, but it is not a part of the OSTP.</a:t>
            </a:r>
          </a:p>
        </p:txBody>
      </p:sp>
      <p:sp>
        <p:nvSpPr>
          <p:cNvPr id="89" name="Google Shape;8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2585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chart shows which subjects are assessed at each grade level.  There have been no changes recently.  Please note that Grade 3 ELA assessments affect RSA status.  CCRA Assessments are required for graduation.</a:t>
            </a:r>
          </a:p>
        </p:txBody>
      </p:sp>
      <p:sp>
        <p:nvSpPr>
          <p:cNvPr id="4" name="Slide Number Placeholder 3"/>
          <p:cNvSpPr>
            <a:spLocks noGrp="1"/>
          </p:cNvSpPr>
          <p:nvPr>
            <p:ph type="sldNum" sz="quarter" idx="5"/>
          </p:nvPr>
        </p:nvSpPr>
        <p:spPr/>
        <p:txBody>
          <a:bodyPr/>
          <a:lstStyle/>
          <a:p>
            <a:fld id="{511936F9-C00C-D84D-AB08-223138E554E6}" type="slidenum">
              <a:rPr lang="en-US" smtClean="0"/>
              <a:t>4</a:t>
            </a:fld>
            <a:endParaRPr lang="en-US"/>
          </a:p>
        </p:txBody>
      </p:sp>
    </p:spTree>
    <p:extLst>
      <p:ext uri="{BB962C8B-B14F-4D97-AF65-F5344CB8AC3E}">
        <p14:creationId xmlns:p14="http://schemas.microsoft.com/office/powerpoint/2010/main" val="568872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This is the OSTP calendar for the 2023-2024 school year.  As you can see, the CCRA window is first, to allow districts plenty of time to complete the HS testing before starting grades 3-8. Grade 3 tests now start on April 15 and all other grades start on April 18.  All testing is online except for certain accommodations.  Paper tests must be completed by April 12 for CCRA and by May 1 for grades 3-8.  All online testing should be completed by April 25 for CCRA US History and Science, by May 3 for ACT, and by May 15 for grades 3-8.</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endParaRPr lang="en-US" dirty="0"/>
          </a:p>
        </p:txBody>
      </p:sp>
      <p:sp>
        <p:nvSpPr>
          <p:cNvPr id="4" name="Slide Number Placeholder 3"/>
          <p:cNvSpPr>
            <a:spLocks noGrp="1"/>
          </p:cNvSpPr>
          <p:nvPr>
            <p:ph type="sldNum" sz="quarter" idx="5"/>
          </p:nvPr>
        </p:nvSpPr>
        <p:spPr/>
        <p:txBody>
          <a:bodyPr/>
          <a:lstStyle/>
          <a:p>
            <a:fld id="{511936F9-C00C-D84D-AB08-223138E554E6}" type="slidenum">
              <a:rPr lang="en-US" smtClean="0"/>
              <a:t>5</a:t>
            </a:fld>
            <a:endParaRPr lang="en-US"/>
          </a:p>
        </p:txBody>
      </p:sp>
    </p:spTree>
    <p:extLst>
      <p:ext uri="{BB962C8B-B14F-4D97-AF65-F5344CB8AC3E}">
        <p14:creationId xmlns:p14="http://schemas.microsoft.com/office/powerpoint/2010/main" val="1971959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1936F9-C00C-D84D-AB08-223138E554E6}" type="slidenum">
              <a:rPr lang="en-US" smtClean="0"/>
              <a:t>12</a:t>
            </a:fld>
            <a:endParaRPr lang="en-US"/>
          </a:p>
        </p:txBody>
      </p:sp>
    </p:spTree>
    <p:extLst>
      <p:ext uri="{BB962C8B-B14F-4D97-AF65-F5344CB8AC3E}">
        <p14:creationId xmlns:p14="http://schemas.microsoft.com/office/powerpoint/2010/main" val="21597111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59EE-294F-5142-B179-A780F91CEAEC}"/>
              </a:ext>
            </a:extLst>
          </p:cNvPr>
          <p:cNvSpPr>
            <a:spLocks noGrp="1"/>
          </p:cNvSpPr>
          <p:nvPr>
            <p:ph type="ctrTitle"/>
          </p:nvPr>
        </p:nvSpPr>
        <p:spPr>
          <a:xfrm>
            <a:off x="371061" y="1122363"/>
            <a:ext cx="5615404" cy="2387600"/>
          </a:xfrm>
        </p:spPr>
        <p:txBody>
          <a:bodyPr anchor="b">
            <a:normAutofit/>
          </a:bodyPr>
          <a:lstStyle>
            <a:lvl1pPr algn="l">
              <a:defRPr sz="480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C1A0FF55-98F7-B84C-8122-C80CA3CB706D}"/>
              </a:ext>
            </a:extLst>
          </p:cNvPr>
          <p:cNvSpPr>
            <a:spLocks noGrp="1"/>
          </p:cNvSpPr>
          <p:nvPr>
            <p:ph type="subTitle" idx="1"/>
          </p:nvPr>
        </p:nvSpPr>
        <p:spPr>
          <a:xfrm>
            <a:off x="371061" y="3602038"/>
            <a:ext cx="5615404" cy="1030288"/>
          </a:xfrm>
        </p:spPr>
        <p:txBody>
          <a:bodyPr/>
          <a:lstStyle>
            <a:lvl1pPr marL="0" indent="0" algn="l">
              <a:buNone/>
              <a:defRPr sz="24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descr="A close up of Oklahoma logo">
            <a:extLst>
              <a:ext uri="{FF2B5EF4-FFF2-40B4-BE49-F238E27FC236}">
                <a16:creationId xmlns:a16="http://schemas.microsoft.com/office/drawing/2014/main" id="{6E62C43A-E14D-3743-8E01-DD920738F73F}"/>
              </a:ext>
            </a:extLst>
          </p:cNvPr>
          <p:cNvPicPr>
            <a:picLocks noChangeAspect="1"/>
          </p:cNvPicPr>
          <p:nvPr userDrawn="1"/>
        </p:nvPicPr>
        <p:blipFill rotWithShape="1">
          <a:blip r:embed="rId2"/>
          <a:srcRect t="14013" r="15473"/>
          <a:stretch/>
        </p:blipFill>
        <p:spPr>
          <a:xfrm>
            <a:off x="5986465" y="-1"/>
            <a:ext cx="6205535" cy="6312796"/>
          </a:xfrm>
          <a:prstGeom prst="rect">
            <a:avLst/>
          </a:prstGeom>
        </p:spPr>
      </p:pic>
      <p:pic>
        <p:nvPicPr>
          <p:cNvPr id="9" name="Graphic 8" descr="Oklahoma Education Logo">
            <a:extLst>
              <a:ext uri="{FF2B5EF4-FFF2-40B4-BE49-F238E27FC236}">
                <a16:creationId xmlns:a16="http://schemas.microsoft.com/office/drawing/2014/main" id="{20708623-E9FD-E347-AF22-4E9CEE4F253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71061" y="5335408"/>
            <a:ext cx="3048000" cy="977387"/>
          </a:xfrm>
          <a:prstGeom prst="rect">
            <a:avLst/>
          </a:prstGeom>
        </p:spPr>
      </p:pic>
    </p:spTree>
    <p:extLst>
      <p:ext uri="{BB962C8B-B14F-4D97-AF65-F5344CB8AC3E}">
        <p14:creationId xmlns:p14="http://schemas.microsoft.com/office/powerpoint/2010/main" val="309203957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AE73-E9A5-6144-8995-5F50699A2C38}"/>
              </a:ext>
            </a:extLst>
          </p:cNvPr>
          <p:cNvSpPr>
            <a:spLocks noGrp="1"/>
          </p:cNvSpPr>
          <p:nvPr>
            <p:ph type="title"/>
          </p:nvPr>
        </p:nvSpPr>
        <p:spPr>
          <a:xfrm>
            <a:off x="294199" y="365125"/>
            <a:ext cx="11603603"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1F1C73F-2FB0-A047-9EC7-4381D77F696E}"/>
              </a:ext>
            </a:extLst>
          </p:cNvPr>
          <p:cNvSpPr>
            <a:spLocks noGrp="1"/>
          </p:cNvSpPr>
          <p:nvPr>
            <p:ph idx="1"/>
          </p:nvPr>
        </p:nvSpPr>
        <p:spPr>
          <a:xfrm>
            <a:off x="294199" y="1825625"/>
            <a:ext cx="11603603" cy="4351338"/>
          </a:xfrm>
        </p:spPr>
        <p:txBody>
          <a:bodyPr/>
          <a:lstStyle>
            <a:lvl1pPr>
              <a:lnSpc>
                <a:spcPct val="100000"/>
              </a:lnSpc>
              <a:spcBef>
                <a:spcPts val="1200"/>
              </a:spcBef>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a:extLst>
              <a:ext uri="{FF2B5EF4-FFF2-40B4-BE49-F238E27FC236}">
                <a16:creationId xmlns:a16="http://schemas.microsoft.com/office/drawing/2014/main" id="{474ACF32-9165-4B72-B309-AD8AA47D10A7}"/>
              </a:ext>
            </a:extLst>
          </p:cNvPr>
          <p:cNvSpPr>
            <a:spLocks noGrp="1"/>
          </p:cNvSpPr>
          <p:nvPr>
            <p:ph type="ftr" sz="quarter" idx="11"/>
          </p:nvPr>
        </p:nvSpPr>
        <p:spPr>
          <a:xfrm>
            <a:off x="513829" y="6363318"/>
            <a:ext cx="5966098" cy="365125"/>
          </a:xfrm>
        </p:spPr>
        <p:txBody>
          <a:bodyPr/>
          <a:lstStyle/>
          <a:p>
            <a:r>
              <a:rPr lang="en-US"/>
              <a:t>Charter School Training: Assessment</a:t>
            </a:r>
            <a:endParaRPr lang="en-US" dirty="0"/>
          </a:p>
        </p:txBody>
      </p:sp>
      <p:sp>
        <p:nvSpPr>
          <p:cNvPr id="11" name="Slide Number Placeholder 5">
            <a:extLst>
              <a:ext uri="{FF2B5EF4-FFF2-40B4-BE49-F238E27FC236}">
                <a16:creationId xmlns:a16="http://schemas.microsoft.com/office/drawing/2014/main" id="{EAB5E8BA-76CD-4F0F-96BA-FFCD273BFC6C}"/>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2" name="Graphic 11" descr="Oklahoma Education Logo">
            <a:extLst>
              <a:ext uri="{FF2B5EF4-FFF2-40B4-BE49-F238E27FC236}">
                <a16:creationId xmlns:a16="http://schemas.microsoft.com/office/drawing/2014/main" id="{7AFBE82D-605B-43E7-8FCD-D2EF978195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3" name="Straight Connector 12">
            <a:extLst>
              <a:ext uri="{FF2B5EF4-FFF2-40B4-BE49-F238E27FC236}">
                <a16:creationId xmlns:a16="http://schemas.microsoft.com/office/drawing/2014/main" id="{3A72ED25-FE48-43E6-BA16-3FF915DD87B4}"/>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976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Oklahoma Logo">
            <a:extLst>
              <a:ext uri="{FF2B5EF4-FFF2-40B4-BE49-F238E27FC236}">
                <a16:creationId xmlns:a16="http://schemas.microsoft.com/office/drawing/2014/main" id="{CEA05FFF-2F84-014B-8BE0-C236ECFB6692}"/>
              </a:ext>
            </a:extLst>
          </p:cNvPr>
          <p:cNvPicPr>
            <a:picLocks noChangeAspect="1"/>
          </p:cNvPicPr>
          <p:nvPr userDrawn="1"/>
        </p:nvPicPr>
        <p:blipFill rotWithShape="1">
          <a:blip r:embed="rId2"/>
          <a:srcRect l="580" t="386" r="-1" b="33489"/>
          <a:stretch/>
        </p:blipFill>
        <p:spPr>
          <a:xfrm>
            <a:off x="0" y="0"/>
            <a:ext cx="12192000" cy="4566051"/>
          </a:xfrm>
          <a:prstGeom prst="rect">
            <a:avLst/>
          </a:prstGeom>
        </p:spPr>
      </p:pic>
      <p:sp>
        <p:nvSpPr>
          <p:cNvPr id="2" name="Title 1">
            <a:extLst>
              <a:ext uri="{FF2B5EF4-FFF2-40B4-BE49-F238E27FC236}">
                <a16:creationId xmlns:a16="http://schemas.microsoft.com/office/drawing/2014/main" id="{5E126BDF-470C-BA49-87CB-7C8359D2AB24}"/>
              </a:ext>
            </a:extLst>
          </p:cNvPr>
          <p:cNvSpPr>
            <a:spLocks noGrp="1"/>
          </p:cNvSpPr>
          <p:nvPr>
            <p:ph type="title"/>
          </p:nvPr>
        </p:nvSpPr>
        <p:spPr>
          <a:xfrm>
            <a:off x="367667" y="1709738"/>
            <a:ext cx="5478566" cy="2739495"/>
          </a:xfrm>
        </p:spPr>
        <p:txBody>
          <a:bodyPr anchor="b">
            <a:normAutofit/>
          </a:bodyPr>
          <a:lstStyle>
            <a:lvl1pPr>
              <a:defRPr sz="48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CE2C327D-A6C4-CE4D-A980-1C1A927AA779}"/>
              </a:ext>
            </a:extLst>
          </p:cNvPr>
          <p:cNvSpPr>
            <a:spLocks noGrp="1"/>
          </p:cNvSpPr>
          <p:nvPr>
            <p:ph type="body" idx="1"/>
          </p:nvPr>
        </p:nvSpPr>
        <p:spPr>
          <a:xfrm>
            <a:off x="367667" y="4677833"/>
            <a:ext cx="11456666" cy="1411817"/>
          </a:xfrm>
        </p:spPr>
        <p:txBody>
          <a:bodyPr/>
          <a:lstStyle>
            <a:lvl1pPr marL="0" indent="0">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F0B694CC-F55E-DB4E-AA6B-2DD94C0EE8A8}"/>
              </a:ext>
            </a:extLst>
          </p:cNvPr>
          <p:cNvSpPr>
            <a:spLocks noGrp="1"/>
          </p:cNvSpPr>
          <p:nvPr>
            <p:ph type="ftr" sz="quarter" idx="11"/>
          </p:nvPr>
        </p:nvSpPr>
        <p:spPr>
          <a:xfrm>
            <a:off x="513829" y="6363318"/>
            <a:ext cx="5966098" cy="365125"/>
          </a:xfrm>
        </p:spPr>
        <p:txBody>
          <a:bodyPr/>
          <a:lstStyle/>
          <a:p>
            <a:r>
              <a:rPr lang="en-US"/>
              <a:t>Charter School Training: Assessment</a:t>
            </a:r>
            <a:endParaRPr lang="en-US" dirty="0"/>
          </a:p>
        </p:txBody>
      </p:sp>
      <p:sp>
        <p:nvSpPr>
          <p:cNvPr id="6" name="Slide Number Placeholder 5">
            <a:extLst>
              <a:ext uri="{FF2B5EF4-FFF2-40B4-BE49-F238E27FC236}">
                <a16:creationId xmlns:a16="http://schemas.microsoft.com/office/drawing/2014/main" id="{50C9E302-7B52-EF4E-9107-29877E732AC4}"/>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7" name="Graphic 6" descr="Oklahoma Education Logo">
            <a:extLst>
              <a:ext uri="{FF2B5EF4-FFF2-40B4-BE49-F238E27FC236}">
                <a16:creationId xmlns:a16="http://schemas.microsoft.com/office/drawing/2014/main" id="{1E499C7F-02C9-2640-A936-77FC4412B34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471868" y="6246549"/>
            <a:ext cx="1502796" cy="481894"/>
          </a:xfrm>
          <a:prstGeom prst="rect">
            <a:avLst/>
          </a:prstGeom>
        </p:spPr>
      </p:pic>
      <p:cxnSp>
        <p:nvCxnSpPr>
          <p:cNvPr id="8" name="Straight Connector 7">
            <a:extLst>
              <a:ext uri="{FF2B5EF4-FFF2-40B4-BE49-F238E27FC236}">
                <a16:creationId xmlns:a16="http://schemas.microsoft.com/office/drawing/2014/main" id="{C0BB45A8-54DE-6949-83FD-DFC1AB478E08}"/>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50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EDBF6-B3C0-4448-B3B0-4AED9AE27A08}"/>
              </a:ext>
            </a:extLst>
          </p:cNvPr>
          <p:cNvSpPr>
            <a:spLocks noGrp="1"/>
          </p:cNvSpPr>
          <p:nvPr>
            <p:ph type="title"/>
          </p:nvPr>
        </p:nvSpPr>
        <p:spPr>
          <a:xfrm>
            <a:off x="294199" y="365125"/>
            <a:ext cx="11526741"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2A71B8-5394-8D46-9268-DB3868854A00}"/>
              </a:ext>
            </a:extLst>
          </p:cNvPr>
          <p:cNvSpPr>
            <a:spLocks noGrp="1"/>
          </p:cNvSpPr>
          <p:nvPr>
            <p:ph sz="half" idx="1"/>
          </p:nvPr>
        </p:nvSpPr>
        <p:spPr>
          <a:xfrm>
            <a:off x="294199"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48440E6-D004-684C-863D-9F5E002A39E1}"/>
              </a:ext>
            </a:extLst>
          </p:cNvPr>
          <p:cNvSpPr>
            <a:spLocks noGrp="1"/>
          </p:cNvSpPr>
          <p:nvPr>
            <p:ph sz="half" idx="2"/>
          </p:nvPr>
        </p:nvSpPr>
        <p:spPr>
          <a:xfrm>
            <a:off x="6172202"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a:extLst>
              <a:ext uri="{FF2B5EF4-FFF2-40B4-BE49-F238E27FC236}">
                <a16:creationId xmlns:a16="http://schemas.microsoft.com/office/drawing/2014/main" id="{91CC62E5-43FF-4869-81F5-A3EEE1FC4B96}"/>
              </a:ext>
            </a:extLst>
          </p:cNvPr>
          <p:cNvSpPr>
            <a:spLocks noGrp="1"/>
          </p:cNvSpPr>
          <p:nvPr>
            <p:ph type="ftr" sz="quarter" idx="11"/>
          </p:nvPr>
        </p:nvSpPr>
        <p:spPr>
          <a:xfrm>
            <a:off x="513829" y="6363318"/>
            <a:ext cx="5966098" cy="365125"/>
          </a:xfrm>
        </p:spPr>
        <p:txBody>
          <a:bodyPr/>
          <a:lstStyle/>
          <a:p>
            <a:r>
              <a:rPr lang="en-US"/>
              <a:t>Charter School Training: Assessment</a:t>
            </a:r>
            <a:endParaRPr lang="en-US" dirty="0"/>
          </a:p>
        </p:txBody>
      </p:sp>
      <p:sp>
        <p:nvSpPr>
          <p:cNvPr id="12" name="Slide Number Placeholder 5">
            <a:extLst>
              <a:ext uri="{FF2B5EF4-FFF2-40B4-BE49-F238E27FC236}">
                <a16:creationId xmlns:a16="http://schemas.microsoft.com/office/drawing/2014/main" id="{70221BA5-BC7B-47AF-B0E5-B079C94BEA25}"/>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3" name="Graphic 12" descr="Oklahoma Education Logo">
            <a:extLst>
              <a:ext uri="{FF2B5EF4-FFF2-40B4-BE49-F238E27FC236}">
                <a16:creationId xmlns:a16="http://schemas.microsoft.com/office/drawing/2014/main" id="{05517D33-0635-4607-92A5-4BCFC847FA5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4" name="Straight Connector 13">
            <a:extLst>
              <a:ext uri="{FF2B5EF4-FFF2-40B4-BE49-F238E27FC236}">
                <a16:creationId xmlns:a16="http://schemas.microsoft.com/office/drawing/2014/main" id="{A70DBB6B-C13B-465A-91CC-ED4D153A4BFF}"/>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028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9697-1940-6442-9D76-0F21BB6966CB}"/>
              </a:ext>
            </a:extLst>
          </p:cNvPr>
          <p:cNvSpPr>
            <a:spLocks noGrp="1"/>
          </p:cNvSpPr>
          <p:nvPr>
            <p:ph type="title"/>
          </p:nvPr>
        </p:nvSpPr>
        <p:spPr>
          <a:xfrm>
            <a:off x="294199" y="365125"/>
            <a:ext cx="11526742"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4321A28-5F0C-8241-A6C2-115CC37EDF3A}"/>
              </a:ext>
            </a:extLst>
          </p:cNvPr>
          <p:cNvSpPr>
            <a:spLocks noGrp="1"/>
          </p:cNvSpPr>
          <p:nvPr>
            <p:ph type="body" idx="1"/>
          </p:nvPr>
        </p:nvSpPr>
        <p:spPr>
          <a:xfrm>
            <a:off x="294200" y="1703465"/>
            <a:ext cx="564873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a:extLst>
              <a:ext uri="{FF2B5EF4-FFF2-40B4-BE49-F238E27FC236}">
                <a16:creationId xmlns:a16="http://schemas.microsoft.com/office/drawing/2014/main" id="{6A645B84-0291-5246-9B48-FBDDD0AAE87D}"/>
              </a:ext>
            </a:extLst>
          </p:cNvPr>
          <p:cNvSpPr>
            <a:spLocks noGrp="1"/>
          </p:cNvSpPr>
          <p:nvPr>
            <p:ph type="body" sz="quarter" idx="3"/>
          </p:nvPr>
        </p:nvSpPr>
        <p:spPr>
          <a:xfrm>
            <a:off x="6172202" y="1703465"/>
            <a:ext cx="56487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Footer Placeholder 4">
            <a:extLst>
              <a:ext uri="{FF2B5EF4-FFF2-40B4-BE49-F238E27FC236}">
                <a16:creationId xmlns:a16="http://schemas.microsoft.com/office/drawing/2014/main" id="{0A5A0CBC-B355-4D7F-A07D-585200416168}"/>
              </a:ext>
            </a:extLst>
          </p:cNvPr>
          <p:cNvSpPr>
            <a:spLocks noGrp="1"/>
          </p:cNvSpPr>
          <p:nvPr>
            <p:ph type="ftr" sz="quarter" idx="11"/>
          </p:nvPr>
        </p:nvSpPr>
        <p:spPr>
          <a:xfrm>
            <a:off x="513829" y="6363318"/>
            <a:ext cx="5966098" cy="365125"/>
          </a:xfrm>
        </p:spPr>
        <p:txBody>
          <a:bodyPr/>
          <a:lstStyle/>
          <a:p>
            <a:r>
              <a:rPr lang="en-US"/>
              <a:t>Charter School Training: Assessment</a:t>
            </a:r>
            <a:endParaRPr lang="en-US" dirty="0"/>
          </a:p>
        </p:txBody>
      </p:sp>
      <p:sp>
        <p:nvSpPr>
          <p:cNvPr id="14" name="Slide Number Placeholder 5">
            <a:extLst>
              <a:ext uri="{FF2B5EF4-FFF2-40B4-BE49-F238E27FC236}">
                <a16:creationId xmlns:a16="http://schemas.microsoft.com/office/drawing/2014/main" id="{E64CA248-2EA2-41C9-8849-DE36B4060B0E}"/>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5" name="Graphic 14" descr="Oklahoma Education Logo">
            <a:extLst>
              <a:ext uri="{FF2B5EF4-FFF2-40B4-BE49-F238E27FC236}">
                <a16:creationId xmlns:a16="http://schemas.microsoft.com/office/drawing/2014/main" id="{3484C467-A985-4790-93AD-D2A7E4B95F9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6" name="Straight Connector 15">
            <a:extLst>
              <a:ext uri="{FF2B5EF4-FFF2-40B4-BE49-F238E27FC236}">
                <a16:creationId xmlns:a16="http://schemas.microsoft.com/office/drawing/2014/main" id="{B732DEEC-78F4-4E06-85F2-4B693D8A84FA}"/>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8A0D76EF-4B4A-4E21-ABCC-93E0076A3B0F}"/>
              </a:ext>
            </a:extLst>
          </p:cNvPr>
          <p:cNvSpPr>
            <a:spLocks noGrp="1"/>
          </p:cNvSpPr>
          <p:nvPr>
            <p:ph sz="half" idx="13"/>
          </p:nvPr>
        </p:nvSpPr>
        <p:spPr>
          <a:xfrm>
            <a:off x="294199"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3">
            <a:extLst>
              <a:ext uri="{FF2B5EF4-FFF2-40B4-BE49-F238E27FC236}">
                <a16:creationId xmlns:a16="http://schemas.microsoft.com/office/drawing/2014/main" id="{BF99EAC2-23F7-42BC-8347-879256553DA2}"/>
              </a:ext>
            </a:extLst>
          </p:cNvPr>
          <p:cNvSpPr>
            <a:spLocks noGrp="1"/>
          </p:cNvSpPr>
          <p:nvPr>
            <p:ph sz="half" idx="2"/>
          </p:nvPr>
        </p:nvSpPr>
        <p:spPr>
          <a:xfrm>
            <a:off x="6172202"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061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CC9C-B94E-B94A-8771-767CE87AF99C}"/>
              </a:ext>
            </a:extLst>
          </p:cNvPr>
          <p:cNvSpPr>
            <a:spLocks noGrp="1"/>
          </p:cNvSpPr>
          <p:nvPr>
            <p:ph type="title"/>
          </p:nvPr>
        </p:nvSpPr>
        <p:spPr>
          <a:xfrm>
            <a:off x="294198" y="365125"/>
            <a:ext cx="11570700" cy="1325563"/>
          </a:xfrm>
        </p:spPr>
        <p:txBody>
          <a:bodyPr/>
          <a:lstStyle/>
          <a:p>
            <a:r>
              <a:rPr lang="en-US" dirty="0"/>
              <a:t>Click to edit Master title style</a:t>
            </a:r>
          </a:p>
        </p:txBody>
      </p:sp>
      <p:sp>
        <p:nvSpPr>
          <p:cNvPr id="9" name="Footer Placeholder 4">
            <a:extLst>
              <a:ext uri="{FF2B5EF4-FFF2-40B4-BE49-F238E27FC236}">
                <a16:creationId xmlns:a16="http://schemas.microsoft.com/office/drawing/2014/main" id="{D15CA6CD-B9CA-429B-B07F-2541A46611C7}"/>
              </a:ext>
            </a:extLst>
          </p:cNvPr>
          <p:cNvSpPr>
            <a:spLocks noGrp="1"/>
          </p:cNvSpPr>
          <p:nvPr>
            <p:ph type="ftr" sz="quarter" idx="11"/>
          </p:nvPr>
        </p:nvSpPr>
        <p:spPr>
          <a:xfrm>
            <a:off x="513829" y="6363318"/>
            <a:ext cx="5966098" cy="365125"/>
          </a:xfrm>
        </p:spPr>
        <p:txBody>
          <a:bodyPr/>
          <a:lstStyle/>
          <a:p>
            <a:r>
              <a:rPr lang="en-US"/>
              <a:t>Charter School Training: Assessment</a:t>
            </a:r>
            <a:endParaRPr lang="en-US" dirty="0"/>
          </a:p>
        </p:txBody>
      </p:sp>
      <p:sp>
        <p:nvSpPr>
          <p:cNvPr id="10" name="Slide Number Placeholder 5">
            <a:extLst>
              <a:ext uri="{FF2B5EF4-FFF2-40B4-BE49-F238E27FC236}">
                <a16:creationId xmlns:a16="http://schemas.microsoft.com/office/drawing/2014/main" id="{CBE7D3E4-4F5B-4762-8237-ABFCA6BFEC7B}"/>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1" name="Graphic 10" descr="Oklahoma Education Logo">
            <a:extLst>
              <a:ext uri="{FF2B5EF4-FFF2-40B4-BE49-F238E27FC236}">
                <a16:creationId xmlns:a16="http://schemas.microsoft.com/office/drawing/2014/main" id="{BB09BD23-FEF0-4355-8A5C-D7B77BA9365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1868" y="6246549"/>
            <a:ext cx="1502796" cy="481894"/>
          </a:xfrm>
          <a:prstGeom prst="rect">
            <a:avLst/>
          </a:prstGeom>
        </p:spPr>
      </p:pic>
      <p:cxnSp>
        <p:nvCxnSpPr>
          <p:cNvPr id="12" name="Straight Connector 11">
            <a:extLst>
              <a:ext uri="{FF2B5EF4-FFF2-40B4-BE49-F238E27FC236}">
                <a16:creationId xmlns:a16="http://schemas.microsoft.com/office/drawing/2014/main" id="{A2ACC9EA-191F-467A-BFF3-3AC0F1985D1C}"/>
              </a:ext>
              <a:ext uri="{C183D7F6-B498-43B3-948B-1728B52AA6E4}">
                <adec:decorative xmlns:adec="http://schemas.microsoft.com/office/drawing/2017/decorative"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05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DC2813-3CD3-5449-A15E-A10B42378763}"/>
              </a:ext>
            </a:extLst>
          </p:cNvPr>
          <p:cNvSpPr>
            <a:spLocks noGrp="1"/>
          </p:cNvSpPr>
          <p:nvPr>
            <p:ph type="title"/>
          </p:nvPr>
        </p:nvSpPr>
        <p:spPr>
          <a:xfrm>
            <a:off x="371061" y="365125"/>
            <a:ext cx="10982739"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6C0279-A432-554A-B4BA-32BB7BF5EC41}"/>
              </a:ext>
            </a:extLst>
          </p:cNvPr>
          <p:cNvSpPr>
            <a:spLocks noGrp="1"/>
          </p:cNvSpPr>
          <p:nvPr>
            <p:ph type="body" idx="1"/>
          </p:nvPr>
        </p:nvSpPr>
        <p:spPr>
          <a:xfrm>
            <a:off x="371061" y="1825625"/>
            <a:ext cx="1098273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0E8A69AA-344F-0A44-ADCB-6C46AF2BC557}"/>
              </a:ext>
            </a:extLst>
          </p:cNvPr>
          <p:cNvSpPr>
            <a:spLocks noGrp="1"/>
          </p:cNvSpPr>
          <p:nvPr>
            <p:ph type="ftr" sz="quarter" idx="3"/>
          </p:nvPr>
        </p:nvSpPr>
        <p:spPr>
          <a:xfrm>
            <a:off x="750896" y="6356350"/>
            <a:ext cx="5966098" cy="365125"/>
          </a:xfrm>
          <a:prstGeom prst="rect">
            <a:avLst/>
          </a:prstGeom>
        </p:spPr>
        <p:txBody>
          <a:bodyPr vert="horz" lIns="91440" tIns="45720" rIns="91440" bIns="45720" rtlCol="0" anchor="ctr"/>
          <a:lstStyle>
            <a:lvl1pPr algn="l">
              <a:defRPr sz="1200">
                <a:solidFill>
                  <a:schemeClr val="accent6"/>
                </a:solidFill>
              </a:defRPr>
            </a:lvl1pPr>
          </a:lstStyle>
          <a:p>
            <a:r>
              <a:rPr lang="en-US"/>
              <a:t>Charter School Training: Assessment</a:t>
            </a:r>
            <a:endParaRPr lang="en-US" dirty="0"/>
          </a:p>
        </p:txBody>
      </p:sp>
      <p:sp>
        <p:nvSpPr>
          <p:cNvPr id="6" name="Slide Number Placeholder 5">
            <a:extLst>
              <a:ext uri="{FF2B5EF4-FFF2-40B4-BE49-F238E27FC236}">
                <a16:creationId xmlns:a16="http://schemas.microsoft.com/office/drawing/2014/main" id="{6CEFAAAC-834A-4843-BEE0-B1F96C2B5210}"/>
              </a:ext>
            </a:extLst>
          </p:cNvPr>
          <p:cNvSpPr>
            <a:spLocks noGrp="1"/>
          </p:cNvSpPr>
          <p:nvPr>
            <p:ph type="sldNum" sz="quarter" idx="4"/>
          </p:nvPr>
        </p:nvSpPr>
        <p:spPr>
          <a:xfrm>
            <a:off x="129309" y="6356350"/>
            <a:ext cx="621587" cy="365125"/>
          </a:xfrm>
          <a:prstGeom prst="rect">
            <a:avLst/>
          </a:prstGeom>
        </p:spPr>
        <p:txBody>
          <a:bodyPr vert="horz" lIns="91440" tIns="45720" rIns="91440" bIns="45720" rtlCol="0" anchor="ctr"/>
          <a:lstStyle>
            <a:lvl1pPr algn="l">
              <a:defRPr sz="1200">
                <a:solidFill>
                  <a:schemeClr val="accent6"/>
                </a:solidFill>
              </a:defRPr>
            </a:lvl1pPr>
          </a:lstStyle>
          <a:p>
            <a:pPr algn="r"/>
            <a:fld id="{D5CA4161-6EC3-4748-B7F3-82EA64CE3DD4}" type="slidenum">
              <a:rPr lang="en-US" smtClean="0"/>
              <a:pPr algn="r"/>
              <a:t>‹#›</a:t>
            </a:fld>
            <a:endParaRPr lang="en-US" dirty="0"/>
          </a:p>
        </p:txBody>
      </p:sp>
    </p:spTree>
    <p:extLst>
      <p:ext uri="{BB962C8B-B14F-4D97-AF65-F5344CB8AC3E}">
        <p14:creationId xmlns:p14="http://schemas.microsoft.com/office/powerpoint/2010/main" val="2037723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sz="32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1"/>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de.ok.gov/sites/default/files/documents/files/United%20States%20Naturalization%20Test%20Graduation%20Requirement%20FAQ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mailto:roni.mckee@sde.ok.gov" TargetMode="External"/><Relationship Id="rId3" Type="http://schemas.openxmlformats.org/officeDocument/2006/relationships/hyperlink" Target="mailto:eric.jones@sde.ok.gov" TargetMode="External"/><Relationship Id="rId7" Type="http://schemas.openxmlformats.org/officeDocument/2006/relationships/hyperlink" Target="mailto:rebecca.logan@sde.ok.gov" TargetMode="External"/><Relationship Id="rId2" Type="http://schemas.openxmlformats.org/officeDocument/2006/relationships/hyperlink" Target="mailto:catherine.boomer@sde.ok.gov" TargetMode="External"/><Relationship Id="rId1" Type="http://schemas.openxmlformats.org/officeDocument/2006/relationships/slideLayout" Target="../slideLayouts/slideLayout2.xml"/><Relationship Id="rId6" Type="http://schemas.openxmlformats.org/officeDocument/2006/relationships/hyperlink" Target="mailto:alyssa.tyra@sde.ok.gov" TargetMode="External"/><Relationship Id="rId11" Type="http://schemas.openxmlformats.org/officeDocument/2006/relationships/hyperlink" Target="mailto:chelsea.lewis@sde.ok.gov" TargetMode="External"/><Relationship Id="rId5" Type="http://schemas.openxmlformats.org/officeDocument/2006/relationships/hyperlink" Target="mailto:caroline.misner@sde.ok.gov" TargetMode="External"/><Relationship Id="rId10" Type="http://schemas.openxmlformats.org/officeDocument/2006/relationships/hyperlink" Target="mailto:hanna.hensley@sde.ok.gov" TargetMode="External"/><Relationship Id="rId4" Type="http://schemas.openxmlformats.org/officeDocument/2006/relationships/hyperlink" Target="mailto:samantha.sheppard@sde.ok.gov" TargetMode="External"/><Relationship Id="rId9" Type="http://schemas.openxmlformats.org/officeDocument/2006/relationships/hyperlink" Target="mailto:janna.corn@sde.ok.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de.ok.gov/sites/default/files/2023-2024%20Assessment%20Calendar.pdf"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desmos.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ocs.google.com/forms/d/e/1FAIpQLSfoTAq2DB3XnHEfYV4B1xjM77pSePC0bg_JRuSKJ5FDSV1cjg/viewform?usp=sharin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640797B4-4414-534A-A4A6-659B35516D4F}"/>
              </a:ext>
            </a:extLst>
          </p:cNvPr>
          <p:cNvSpPr>
            <a:spLocks noGrp="1"/>
          </p:cNvSpPr>
          <p:nvPr>
            <p:ph type="ctrTitle"/>
          </p:nvPr>
        </p:nvSpPr>
        <p:spPr/>
        <p:txBody>
          <a:bodyPr/>
          <a:lstStyle/>
          <a:p>
            <a:r>
              <a:rPr lang="en-US" dirty="0"/>
              <a:t>Charter School Training</a:t>
            </a:r>
          </a:p>
        </p:txBody>
      </p:sp>
      <p:sp>
        <p:nvSpPr>
          <p:cNvPr id="17" name="Subtitle 16">
            <a:extLst>
              <a:ext uri="{FF2B5EF4-FFF2-40B4-BE49-F238E27FC236}">
                <a16:creationId xmlns:a16="http://schemas.microsoft.com/office/drawing/2014/main" id="{9A7AD821-C802-3048-AE06-8443FBE67764}"/>
              </a:ext>
            </a:extLst>
          </p:cNvPr>
          <p:cNvSpPr>
            <a:spLocks noGrp="1"/>
          </p:cNvSpPr>
          <p:nvPr>
            <p:ph type="subTitle" idx="1"/>
          </p:nvPr>
        </p:nvSpPr>
        <p:spPr/>
        <p:txBody>
          <a:bodyPr/>
          <a:lstStyle/>
          <a:p>
            <a:r>
              <a:rPr lang="en-US" i="1" dirty="0"/>
              <a:t>Office of Assessments</a:t>
            </a:r>
          </a:p>
          <a:p>
            <a:r>
              <a:rPr lang="en-US" dirty="0"/>
              <a:t>8/31/23</a:t>
            </a:r>
          </a:p>
        </p:txBody>
      </p:sp>
    </p:spTree>
    <p:extLst>
      <p:ext uri="{BB962C8B-B14F-4D97-AF65-F5344CB8AC3E}">
        <p14:creationId xmlns:p14="http://schemas.microsoft.com/office/powerpoint/2010/main" val="180728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74C64361-220E-411F-8DB7-CDCF166B20DB}"/>
              </a:ext>
            </a:extLst>
          </p:cNvPr>
          <p:cNvSpPr>
            <a:spLocks noGrp="1"/>
          </p:cNvSpPr>
          <p:nvPr>
            <p:ph type="title"/>
          </p:nvPr>
        </p:nvSpPr>
        <p:spPr/>
        <p:txBody>
          <a:bodyPr/>
          <a:lstStyle/>
          <a:p>
            <a:r>
              <a:rPr lang="en-US" dirty="0"/>
              <a:t>Oklahoma Alternate Assessment Program (OAAP)</a:t>
            </a:r>
          </a:p>
        </p:txBody>
      </p:sp>
      <p:sp>
        <p:nvSpPr>
          <p:cNvPr id="10" name="Content Placeholder 9">
            <a:extLst>
              <a:ext uri="{FF2B5EF4-FFF2-40B4-BE49-F238E27FC236}">
                <a16:creationId xmlns:a16="http://schemas.microsoft.com/office/drawing/2014/main" id="{E9A21E58-1B3E-4EEF-A6A9-66D424F3FDF4}"/>
              </a:ext>
            </a:extLst>
          </p:cNvPr>
          <p:cNvSpPr>
            <a:spLocks noGrp="1"/>
          </p:cNvSpPr>
          <p:nvPr>
            <p:ph idx="1"/>
          </p:nvPr>
        </p:nvSpPr>
        <p:spPr/>
        <p:txBody>
          <a:bodyPr>
            <a:normAutofit lnSpcReduction="10000"/>
          </a:bodyPr>
          <a:lstStyle/>
          <a:p>
            <a:r>
              <a:rPr lang="en-US" dirty="0"/>
              <a:t>For students with the most significant cognitive disabilities</a:t>
            </a:r>
          </a:p>
          <a:p>
            <a:r>
              <a:rPr lang="en-US" dirty="0"/>
              <a:t>Mirrors the general assessment system in regard to grade levels and subjects assessed</a:t>
            </a:r>
          </a:p>
          <a:p>
            <a:r>
              <a:rPr lang="en-US" dirty="0"/>
              <a:t>Utilized Dynamic Learning Maps (DLM)</a:t>
            </a:r>
          </a:p>
          <a:p>
            <a:r>
              <a:rPr lang="en-US" dirty="0"/>
              <a:t>Student participation should be determined by the IEP team.</a:t>
            </a:r>
          </a:p>
          <a:p>
            <a:r>
              <a:rPr lang="en-US" dirty="0"/>
              <a:t>If a district exceeds 1% of the testing population on OAAP, justification and monitoring information may need to be submitted.</a:t>
            </a:r>
          </a:p>
        </p:txBody>
      </p:sp>
      <p:sp>
        <p:nvSpPr>
          <p:cNvPr id="5" name="Footer Placeholder 4">
            <a:extLst>
              <a:ext uri="{FF2B5EF4-FFF2-40B4-BE49-F238E27FC236}">
                <a16:creationId xmlns:a16="http://schemas.microsoft.com/office/drawing/2014/main" id="{7F41EEE8-EC52-41F0-8086-2A6EF6252F6A}"/>
              </a:ext>
            </a:extLst>
          </p:cNvPr>
          <p:cNvSpPr>
            <a:spLocks noGrp="1"/>
          </p:cNvSpPr>
          <p:nvPr>
            <p:ph type="ftr" sz="quarter" idx="11"/>
          </p:nvPr>
        </p:nvSpPr>
        <p:spPr/>
        <p:txBody>
          <a:bodyPr/>
          <a:lstStyle/>
          <a:p>
            <a:r>
              <a:rPr lang="en-US" dirty="0"/>
              <a:t>Charter School Training: Assessment</a:t>
            </a:r>
          </a:p>
        </p:txBody>
      </p:sp>
      <p:sp>
        <p:nvSpPr>
          <p:cNvPr id="6" name="Slide Number Placeholder 5">
            <a:extLst>
              <a:ext uri="{FF2B5EF4-FFF2-40B4-BE49-F238E27FC236}">
                <a16:creationId xmlns:a16="http://schemas.microsoft.com/office/drawing/2014/main" id="{B46833AB-FAC4-4D53-BBCF-7948045A5EE7}"/>
              </a:ext>
            </a:extLst>
          </p:cNvPr>
          <p:cNvSpPr>
            <a:spLocks noGrp="1"/>
          </p:cNvSpPr>
          <p:nvPr>
            <p:ph type="sldNum" sz="quarter" idx="12"/>
          </p:nvPr>
        </p:nvSpPr>
        <p:spPr/>
        <p:txBody>
          <a:bodyPr/>
          <a:lstStyle/>
          <a:p>
            <a:fld id="{D5CA4161-6EC3-4748-B7F3-82EA64CE3DD4}" type="slidenum">
              <a:rPr lang="en-US" smtClean="0"/>
              <a:pPr/>
              <a:t>10</a:t>
            </a:fld>
            <a:endParaRPr lang="en-US" dirty="0"/>
          </a:p>
        </p:txBody>
      </p:sp>
    </p:spTree>
    <p:extLst>
      <p:ext uri="{BB962C8B-B14F-4D97-AF65-F5344CB8AC3E}">
        <p14:creationId xmlns:p14="http://schemas.microsoft.com/office/powerpoint/2010/main" val="916562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2D7BD-C743-46EF-94F6-63CA7D4DBEC5}"/>
              </a:ext>
            </a:extLst>
          </p:cNvPr>
          <p:cNvSpPr>
            <a:spLocks noGrp="1"/>
          </p:cNvSpPr>
          <p:nvPr>
            <p:ph type="title"/>
          </p:nvPr>
        </p:nvSpPr>
        <p:spPr/>
        <p:txBody>
          <a:bodyPr/>
          <a:lstStyle/>
          <a:p>
            <a:r>
              <a:rPr lang="en-US" dirty="0"/>
              <a:t>Statewide Virtual Charter Schools</a:t>
            </a:r>
          </a:p>
        </p:txBody>
      </p:sp>
      <p:sp>
        <p:nvSpPr>
          <p:cNvPr id="3" name="Content Placeholder 2">
            <a:extLst>
              <a:ext uri="{FF2B5EF4-FFF2-40B4-BE49-F238E27FC236}">
                <a16:creationId xmlns:a16="http://schemas.microsoft.com/office/drawing/2014/main" id="{58D52DF8-EF03-4E15-9A19-B91EEF2155EE}"/>
              </a:ext>
            </a:extLst>
          </p:cNvPr>
          <p:cNvSpPr>
            <a:spLocks noGrp="1"/>
          </p:cNvSpPr>
          <p:nvPr>
            <p:ph idx="1"/>
          </p:nvPr>
        </p:nvSpPr>
        <p:spPr/>
        <p:txBody>
          <a:bodyPr/>
          <a:lstStyle/>
          <a:p>
            <a:r>
              <a:rPr lang="en-US" dirty="0"/>
              <a:t>Statewide virtual charter schools offering online courses or programs will provide, and are responsible for the cost of, at a minimum, six alternative testing locations.</a:t>
            </a:r>
          </a:p>
          <a:p>
            <a:pPr lvl="1"/>
            <a:r>
              <a:rPr lang="en-US" dirty="0"/>
              <a:t>At least one testing site will be located in each quadrant of the state.</a:t>
            </a:r>
          </a:p>
          <a:p>
            <a:pPr lvl="1"/>
            <a:r>
              <a:rPr lang="en-US" dirty="0"/>
              <a:t>One testing site will be located in each of the two metropolitan areas of the state.</a:t>
            </a:r>
          </a:p>
          <a:p>
            <a:pPr lvl="1"/>
            <a:r>
              <a:rPr lang="en-US" dirty="0"/>
              <a:t>Testing locations and a testing plan must be submitted to the SDE for approval.</a:t>
            </a:r>
          </a:p>
        </p:txBody>
      </p:sp>
      <p:sp>
        <p:nvSpPr>
          <p:cNvPr id="4" name="Footer Placeholder 3">
            <a:extLst>
              <a:ext uri="{FF2B5EF4-FFF2-40B4-BE49-F238E27FC236}">
                <a16:creationId xmlns:a16="http://schemas.microsoft.com/office/drawing/2014/main" id="{6ED6D1C7-DCE6-425E-9D29-003ADB419655}"/>
              </a:ext>
            </a:extLst>
          </p:cNvPr>
          <p:cNvSpPr>
            <a:spLocks noGrp="1"/>
          </p:cNvSpPr>
          <p:nvPr>
            <p:ph type="ftr" sz="quarter" idx="11"/>
          </p:nvPr>
        </p:nvSpPr>
        <p:spPr/>
        <p:txBody>
          <a:bodyPr/>
          <a:lstStyle/>
          <a:p>
            <a:r>
              <a:rPr lang="en-US" dirty="0"/>
              <a:t>Charter School Training: Assessment</a:t>
            </a:r>
          </a:p>
        </p:txBody>
      </p:sp>
      <p:sp>
        <p:nvSpPr>
          <p:cNvPr id="5" name="Slide Number Placeholder 4">
            <a:extLst>
              <a:ext uri="{FF2B5EF4-FFF2-40B4-BE49-F238E27FC236}">
                <a16:creationId xmlns:a16="http://schemas.microsoft.com/office/drawing/2014/main" id="{60E31297-A32F-4D4E-A59F-7CB1D18A76F0}"/>
              </a:ext>
            </a:extLst>
          </p:cNvPr>
          <p:cNvSpPr>
            <a:spLocks noGrp="1"/>
          </p:cNvSpPr>
          <p:nvPr>
            <p:ph type="sldNum" sz="quarter" idx="12"/>
          </p:nvPr>
        </p:nvSpPr>
        <p:spPr/>
        <p:txBody>
          <a:bodyPr/>
          <a:lstStyle/>
          <a:p>
            <a:fld id="{D5CA4161-6EC3-4748-B7F3-82EA64CE3DD4}" type="slidenum">
              <a:rPr lang="en-US" smtClean="0"/>
              <a:pPr/>
              <a:t>11</a:t>
            </a:fld>
            <a:endParaRPr lang="en-US" dirty="0"/>
          </a:p>
        </p:txBody>
      </p:sp>
    </p:spTree>
    <p:extLst>
      <p:ext uri="{BB962C8B-B14F-4D97-AF65-F5344CB8AC3E}">
        <p14:creationId xmlns:p14="http://schemas.microsoft.com/office/powerpoint/2010/main" val="640785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CE331-7738-415C-BF11-04ECCA86FF52}"/>
              </a:ext>
            </a:extLst>
          </p:cNvPr>
          <p:cNvSpPr>
            <a:spLocks noGrp="1"/>
          </p:cNvSpPr>
          <p:nvPr>
            <p:ph type="title"/>
          </p:nvPr>
        </p:nvSpPr>
        <p:spPr/>
        <p:txBody>
          <a:bodyPr/>
          <a:lstStyle/>
          <a:p>
            <a:r>
              <a:rPr lang="en-US" dirty="0"/>
              <a:t>Naturalization Test</a:t>
            </a:r>
          </a:p>
        </p:txBody>
      </p:sp>
      <p:sp>
        <p:nvSpPr>
          <p:cNvPr id="3" name="Content Placeholder 2">
            <a:extLst>
              <a:ext uri="{FF2B5EF4-FFF2-40B4-BE49-F238E27FC236}">
                <a16:creationId xmlns:a16="http://schemas.microsoft.com/office/drawing/2014/main" id="{BA7031FF-3E9F-4CFD-8FF5-748CFEB2F502}"/>
              </a:ext>
            </a:extLst>
          </p:cNvPr>
          <p:cNvSpPr>
            <a:spLocks noGrp="1"/>
          </p:cNvSpPr>
          <p:nvPr>
            <p:ph idx="1"/>
          </p:nvPr>
        </p:nvSpPr>
        <p:spPr/>
        <p:txBody>
          <a:bodyPr>
            <a:normAutofit fontScale="77500" lnSpcReduction="20000"/>
          </a:bodyPr>
          <a:lstStyle/>
          <a:p>
            <a:r>
              <a:rPr lang="en-US" dirty="0"/>
              <a:t>Beginning with the Class of 25, Oklahoma students must take a 100-question test using the questions from the US Citizenship and Immigration Services website.  The law requires that students get at least 60 of the 100 questions correct.</a:t>
            </a:r>
          </a:p>
          <a:p>
            <a:r>
              <a:rPr lang="en-US" dirty="0"/>
              <a:t>Not a part of the OSTP</a:t>
            </a:r>
          </a:p>
          <a:p>
            <a:r>
              <a:rPr lang="en-US" dirty="0"/>
              <a:t>Administered and tracked at the district/site level</a:t>
            </a:r>
          </a:p>
          <a:p>
            <a:r>
              <a:rPr lang="en-US" dirty="0"/>
              <a:t>Districts can offer the test as early as 8</a:t>
            </a:r>
            <a:r>
              <a:rPr lang="en-US" baseline="30000" dirty="0"/>
              <a:t>th</a:t>
            </a:r>
            <a:r>
              <a:rPr lang="en-US" dirty="0"/>
              <a:t> grade and must offer the test at least once per school  year.  Retake opportunities must be offered to students upon request.</a:t>
            </a:r>
          </a:p>
          <a:p>
            <a:r>
              <a:rPr lang="en-US" dirty="0"/>
              <a:t>OAAP students shall be exempt from the naturalization test.</a:t>
            </a:r>
          </a:p>
          <a:p>
            <a:r>
              <a:rPr lang="en-US" dirty="0"/>
              <a:t>An </a:t>
            </a:r>
            <a:r>
              <a:rPr lang="en-US" dirty="0">
                <a:hlinkClick r:id="rId3"/>
              </a:rPr>
              <a:t>FAQ document </a:t>
            </a:r>
            <a:r>
              <a:rPr lang="en-US" dirty="0"/>
              <a:t>is linked on our </a:t>
            </a:r>
            <a:r>
              <a:rPr lang="en-US" dirty="0">
                <a:hlinkClick r:id="rId3"/>
              </a:rPr>
              <a:t>home page</a:t>
            </a:r>
            <a:r>
              <a:rPr lang="en-US" dirty="0"/>
              <a:t>.</a:t>
            </a:r>
          </a:p>
          <a:p>
            <a:pPr marL="0" indent="0">
              <a:buNone/>
            </a:pPr>
            <a:endParaRPr lang="en-US" dirty="0"/>
          </a:p>
        </p:txBody>
      </p:sp>
      <p:sp>
        <p:nvSpPr>
          <p:cNvPr id="4" name="Footer Placeholder 3">
            <a:extLst>
              <a:ext uri="{FF2B5EF4-FFF2-40B4-BE49-F238E27FC236}">
                <a16:creationId xmlns:a16="http://schemas.microsoft.com/office/drawing/2014/main" id="{1D16C7D3-5688-493C-9ACA-4BFBEFB6BB00}"/>
              </a:ext>
            </a:extLst>
          </p:cNvPr>
          <p:cNvSpPr>
            <a:spLocks noGrp="1"/>
          </p:cNvSpPr>
          <p:nvPr>
            <p:ph type="ftr" sz="quarter" idx="11"/>
          </p:nvPr>
        </p:nvSpPr>
        <p:spPr/>
        <p:txBody>
          <a:bodyPr/>
          <a:lstStyle/>
          <a:p>
            <a:r>
              <a:rPr lang="en-US" dirty="0"/>
              <a:t>Charter School Training: Assessment</a:t>
            </a:r>
          </a:p>
        </p:txBody>
      </p:sp>
      <p:sp>
        <p:nvSpPr>
          <p:cNvPr id="5" name="Slide Number Placeholder 4">
            <a:extLst>
              <a:ext uri="{FF2B5EF4-FFF2-40B4-BE49-F238E27FC236}">
                <a16:creationId xmlns:a16="http://schemas.microsoft.com/office/drawing/2014/main" id="{91C2498F-69FC-4178-8480-FDE5CEBDB962}"/>
              </a:ext>
            </a:extLst>
          </p:cNvPr>
          <p:cNvSpPr>
            <a:spLocks noGrp="1"/>
          </p:cNvSpPr>
          <p:nvPr>
            <p:ph type="sldNum" sz="quarter" idx="12"/>
          </p:nvPr>
        </p:nvSpPr>
        <p:spPr/>
        <p:txBody>
          <a:bodyPr/>
          <a:lstStyle/>
          <a:p>
            <a:fld id="{D5CA4161-6EC3-4748-B7F3-82EA64CE3DD4}" type="slidenum">
              <a:rPr lang="en-US" smtClean="0"/>
              <a:pPr/>
              <a:t>12</a:t>
            </a:fld>
            <a:endParaRPr lang="en-US" dirty="0"/>
          </a:p>
        </p:txBody>
      </p:sp>
    </p:spTree>
    <p:extLst>
      <p:ext uri="{BB962C8B-B14F-4D97-AF65-F5344CB8AC3E}">
        <p14:creationId xmlns:p14="http://schemas.microsoft.com/office/powerpoint/2010/main" val="2286650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FEB41-5B93-48AC-A23E-D9BCD2584A18}"/>
              </a:ext>
            </a:extLst>
          </p:cNvPr>
          <p:cNvSpPr>
            <a:spLocks noGrp="1"/>
          </p:cNvSpPr>
          <p:nvPr>
            <p:ph type="title"/>
          </p:nvPr>
        </p:nvSpPr>
        <p:spPr/>
        <p:txBody>
          <a:bodyPr/>
          <a:lstStyle/>
          <a:p>
            <a:r>
              <a:rPr lang="en-US" dirty="0"/>
              <a:t>Office of Assessment</a:t>
            </a:r>
          </a:p>
        </p:txBody>
      </p:sp>
      <p:sp>
        <p:nvSpPr>
          <p:cNvPr id="3" name="Content Placeholder 2">
            <a:extLst>
              <a:ext uri="{FF2B5EF4-FFF2-40B4-BE49-F238E27FC236}">
                <a16:creationId xmlns:a16="http://schemas.microsoft.com/office/drawing/2014/main" id="{6A5BC311-E1F2-4B4A-84F6-4C368F80D7ED}"/>
              </a:ext>
            </a:extLst>
          </p:cNvPr>
          <p:cNvSpPr>
            <a:spLocks noGrp="1"/>
          </p:cNvSpPr>
          <p:nvPr>
            <p:ph idx="1"/>
          </p:nvPr>
        </p:nvSpPr>
        <p:spPr/>
        <p:txBody>
          <a:bodyPr>
            <a:normAutofit fontScale="62500" lnSpcReduction="20000"/>
          </a:bodyPr>
          <a:lstStyle/>
          <a:p>
            <a:r>
              <a:rPr lang="en-US" dirty="0">
                <a:hlinkClick r:id="rId2"/>
              </a:rPr>
              <a:t>Catherine Boomer</a:t>
            </a:r>
            <a:r>
              <a:rPr lang="en-US" dirty="0"/>
              <a:t>, Program Director, State Assessments</a:t>
            </a:r>
          </a:p>
          <a:p>
            <a:r>
              <a:rPr lang="en-US" dirty="0">
                <a:hlinkClick r:id="rId3"/>
              </a:rPr>
              <a:t>Eric Jones</a:t>
            </a:r>
            <a:r>
              <a:rPr lang="en-US" dirty="0"/>
              <a:t>, Program Manager, State Assessments</a:t>
            </a:r>
          </a:p>
          <a:p>
            <a:r>
              <a:rPr lang="en-US" dirty="0">
                <a:hlinkClick r:id="rId4"/>
              </a:rPr>
              <a:t>Samantha Sheppard</a:t>
            </a:r>
            <a:r>
              <a:rPr lang="en-US" dirty="0"/>
              <a:t>, Project Manager, Science</a:t>
            </a:r>
          </a:p>
          <a:p>
            <a:r>
              <a:rPr lang="en-US" dirty="0">
                <a:hlinkClick r:id="rId5"/>
              </a:rPr>
              <a:t>Caroline Misner</a:t>
            </a:r>
            <a:r>
              <a:rPr lang="en-US" dirty="0"/>
              <a:t>, Project Manager, OAAP</a:t>
            </a:r>
          </a:p>
          <a:p>
            <a:r>
              <a:rPr lang="en-US" dirty="0">
                <a:hlinkClick r:id="rId6"/>
              </a:rPr>
              <a:t>Alyssa Tyra</a:t>
            </a:r>
            <a:r>
              <a:rPr lang="en-US" dirty="0"/>
              <a:t>, Project Manager, ELA</a:t>
            </a:r>
          </a:p>
          <a:p>
            <a:r>
              <a:rPr lang="en-US" dirty="0">
                <a:hlinkClick r:id="rId7"/>
              </a:rPr>
              <a:t>Rebecca Logan</a:t>
            </a:r>
            <a:r>
              <a:rPr lang="en-US" dirty="0"/>
              <a:t>, Project Director, NAEP</a:t>
            </a:r>
          </a:p>
          <a:p>
            <a:r>
              <a:rPr lang="en-US" dirty="0">
                <a:hlinkClick r:id="rId8"/>
              </a:rPr>
              <a:t>Roni McKee</a:t>
            </a:r>
            <a:r>
              <a:rPr lang="en-US" dirty="0"/>
              <a:t>, Program Manager, ELP</a:t>
            </a:r>
          </a:p>
          <a:p>
            <a:r>
              <a:rPr lang="en-US" dirty="0">
                <a:hlinkClick r:id="rId9"/>
              </a:rPr>
              <a:t>Janna Corn</a:t>
            </a:r>
            <a:r>
              <a:rPr lang="en-US" dirty="0"/>
              <a:t>, Project Manager, ELPA Indicator Assessment</a:t>
            </a:r>
          </a:p>
          <a:p>
            <a:r>
              <a:rPr lang="en-US" dirty="0">
                <a:hlinkClick r:id="rId10"/>
              </a:rPr>
              <a:t>Hanna Hensley</a:t>
            </a:r>
            <a:r>
              <a:rPr lang="en-US" dirty="0"/>
              <a:t>, Project Manager, ELPA</a:t>
            </a:r>
          </a:p>
          <a:p>
            <a:r>
              <a:rPr lang="en-US" dirty="0">
                <a:hlinkClick r:id="rId11"/>
              </a:rPr>
              <a:t>Chelsea Lewis</a:t>
            </a:r>
            <a:r>
              <a:rPr lang="en-US" dirty="0"/>
              <a:t>, Administrative Assistant</a:t>
            </a:r>
          </a:p>
          <a:p>
            <a:r>
              <a:rPr lang="en-US" dirty="0">
                <a:solidFill>
                  <a:schemeClr val="accent5"/>
                </a:solidFill>
              </a:rPr>
              <a:t>Main Line: </a:t>
            </a:r>
            <a:r>
              <a:rPr lang="en-US" dirty="0"/>
              <a:t>(405) 521-3341</a:t>
            </a:r>
          </a:p>
        </p:txBody>
      </p:sp>
      <p:sp>
        <p:nvSpPr>
          <p:cNvPr id="4" name="Footer Placeholder 3">
            <a:extLst>
              <a:ext uri="{FF2B5EF4-FFF2-40B4-BE49-F238E27FC236}">
                <a16:creationId xmlns:a16="http://schemas.microsoft.com/office/drawing/2014/main" id="{204B6DE5-75E7-43ED-AD4F-92F87C89219D}"/>
              </a:ext>
            </a:extLst>
          </p:cNvPr>
          <p:cNvSpPr>
            <a:spLocks noGrp="1"/>
          </p:cNvSpPr>
          <p:nvPr>
            <p:ph type="ftr" sz="quarter" idx="11"/>
          </p:nvPr>
        </p:nvSpPr>
        <p:spPr/>
        <p:txBody>
          <a:bodyPr/>
          <a:lstStyle/>
          <a:p>
            <a:r>
              <a:rPr lang="en-US" dirty="0"/>
              <a:t>Charter School Training: Assessment</a:t>
            </a:r>
          </a:p>
        </p:txBody>
      </p:sp>
      <p:sp>
        <p:nvSpPr>
          <p:cNvPr id="5" name="Slide Number Placeholder 4">
            <a:extLst>
              <a:ext uri="{FF2B5EF4-FFF2-40B4-BE49-F238E27FC236}">
                <a16:creationId xmlns:a16="http://schemas.microsoft.com/office/drawing/2014/main" id="{FC72028D-EFE1-48EB-A44E-360AD3159013}"/>
              </a:ext>
            </a:extLst>
          </p:cNvPr>
          <p:cNvSpPr>
            <a:spLocks noGrp="1"/>
          </p:cNvSpPr>
          <p:nvPr>
            <p:ph type="sldNum" sz="quarter" idx="12"/>
          </p:nvPr>
        </p:nvSpPr>
        <p:spPr/>
        <p:txBody>
          <a:bodyPr/>
          <a:lstStyle/>
          <a:p>
            <a:fld id="{D5CA4161-6EC3-4748-B7F3-82EA64CE3DD4}" type="slidenum">
              <a:rPr lang="en-US" smtClean="0"/>
              <a:pPr/>
              <a:t>13</a:t>
            </a:fld>
            <a:endParaRPr lang="en-US" dirty="0"/>
          </a:p>
        </p:txBody>
      </p:sp>
    </p:spTree>
    <p:extLst>
      <p:ext uri="{BB962C8B-B14F-4D97-AF65-F5344CB8AC3E}">
        <p14:creationId xmlns:p14="http://schemas.microsoft.com/office/powerpoint/2010/main" val="3487911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96C30-DD5F-4EE4-8D57-8189A27DB60A}"/>
              </a:ext>
            </a:extLst>
          </p:cNvPr>
          <p:cNvSpPr>
            <a:spLocks noGrp="1"/>
          </p:cNvSpPr>
          <p:nvPr>
            <p:ph type="title"/>
          </p:nvPr>
        </p:nvSpPr>
        <p:spPr/>
        <p:txBody>
          <a:bodyPr/>
          <a:lstStyle/>
          <a:p>
            <a:r>
              <a:rPr lang="en-US" dirty="0"/>
              <a:t>Spring 2023 Reporting</a:t>
            </a:r>
          </a:p>
        </p:txBody>
      </p:sp>
      <p:sp>
        <p:nvSpPr>
          <p:cNvPr id="3" name="Content Placeholder 2">
            <a:extLst>
              <a:ext uri="{FF2B5EF4-FFF2-40B4-BE49-F238E27FC236}">
                <a16:creationId xmlns:a16="http://schemas.microsoft.com/office/drawing/2014/main" id="{171E94BB-96BE-42BB-891C-7E95BE3A6585}"/>
              </a:ext>
            </a:extLst>
          </p:cNvPr>
          <p:cNvSpPr>
            <a:spLocks noGrp="1"/>
          </p:cNvSpPr>
          <p:nvPr>
            <p:ph idx="1"/>
          </p:nvPr>
        </p:nvSpPr>
        <p:spPr/>
        <p:txBody>
          <a:bodyPr/>
          <a:lstStyle/>
          <a:p>
            <a:r>
              <a:rPr lang="en-US" b="1" dirty="0">
                <a:solidFill>
                  <a:schemeClr val="accent1"/>
                </a:solidFill>
              </a:rPr>
              <a:t>All final scores have been posted in the educator portal and the parent portal.</a:t>
            </a:r>
          </a:p>
          <a:p>
            <a:pPr lvl="1"/>
            <a:r>
              <a:rPr lang="en-US" dirty="0"/>
              <a:t>This year, CCRA ELA and math OPI scores were added to the parent portal and will be added to the Individual Student Reports.</a:t>
            </a:r>
          </a:p>
          <a:p>
            <a:pPr lvl="1"/>
            <a:r>
              <a:rPr lang="en-US" dirty="0"/>
              <a:t>The Individual Student Reports are being printed and sent to districts.  The CCRA reports should arrive by </a:t>
            </a:r>
            <a:r>
              <a:rPr lang="en-US" b="1" dirty="0"/>
              <a:t>9/18/23</a:t>
            </a:r>
            <a:r>
              <a:rPr lang="en-US" dirty="0"/>
              <a:t>.  OSTP reports should arrive by </a:t>
            </a:r>
            <a:r>
              <a:rPr lang="en-US" b="1" dirty="0"/>
              <a:t>10/19/23</a:t>
            </a:r>
            <a:r>
              <a:rPr lang="en-US" dirty="0"/>
              <a:t>.  </a:t>
            </a:r>
          </a:p>
        </p:txBody>
      </p:sp>
      <p:sp>
        <p:nvSpPr>
          <p:cNvPr id="4" name="Footer Placeholder 3">
            <a:extLst>
              <a:ext uri="{FF2B5EF4-FFF2-40B4-BE49-F238E27FC236}">
                <a16:creationId xmlns:a16="http://schemas.microsoft.com/office/drawing/2014/main" id="{9E28151C-8213-4655-851A-42D81BCA6554}"/>
              </a:ext>
            </a:extLst>
          </p:cNvPr>
          <p:cNvSpPr>
            <a:spLocks noGrp="1"/>
          </p:cNvSpPr>
          <p:nvPr>
            <p:ph type="ftr" sz="quarter" idx="11"/>
          </p:nvPr>
        </p:nvSpPr>
        <p:spPr/>
        <p:txBody>
          <a:bodyPr/>
          <a:lstStyle/>
          <a:p>
            <a:r>
              <a:rPr lang="en-US"/>
              <a:t>Charter School Training: Assessment</a:t>
            </a:r>
            <a:endParaRPr lang="en-US" dirty="0"/>
          </a:p>
        </p:txBody>
      </p:sp>
      <p:sp>
        <p:nvSpPr>
          <p:cNvPr id="5" name="Slide Number Placeholder 4">
            <a:extLst>
              <a:ext uri="{FF2B5EF4-FFF2-40B4-BE49-F238E27FC236}">
                <a16:creationId xmlns:a16="http://schemas.microsoft.com/office/drawing/2014/main" id="{10A52E5F-7F23-4081-BE51-3D9593E9AD30}"/>
              </a:ext>
            </a:extLst>
          </p:cNvPr>
          <p:cNvSpPr>
            <a:spLocks noGrp="1"/>
          </p:cNvSpPr>
          <p:nvPr>
            <p:ph type="sldNum" sz="quarter" idx="12"/>
          </p:nvPr>
        </p:nvSpPr>
        <p:spPr/>
        <p:txBody>
          <a:bodyPr/>
          <a:lstStyle/>
          <a:p>
            <a:fld id="{D5CA4161-6EC3-4748-B7F3-82EA64CE3DD4}" type="slidenum">
              <a:rPr lang="en-US" smtClean="0"/>
              <a:pPr/>
              <a:t>2</a:t>
            </a:fld>
            <a:endParaRPr lang="en-US" dirty="0"/>
          </a:p>
        </p:txBody>
      </p:sp>
    </p:spTree>
    <p:extLst>
      <p:ext uri="{BB962C8B-B14F-4D97-AF65-F5344CB8AC3E}">
        <p14:creationId xmlns:p14="http://schemas.microsoft.com/office/powerpoint/2010/main" val="1308838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3" name="Google Shape;93;p5"/>
          <p:cNvSpPr txBox="1">
            <a:spLocks noGrp="1"/>
          </p:cNvSpPr>
          <p:nvPr>
            <p:ph type="title"/>
          </p:nvPr>
        </p:nvSpPr>
        <p:spPr>
          <a:xfrm>
            <a:off x="294198" y="365125"/>
            <a:ext cx="11570700" cy="13257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dirty="0"/>
              <a:t>ESSA – Goals for States</a:t>
            </a:r>
            <a:endParaRPr dirty="0"/>
          </a:p>
        </p:txBody>
      </p:sp>
      <p:pic>
        <p:nvPicPr>
          <p:cNvPr id="97" name="Google Shape;97;p5"/>
          <p:cNvPicPr preferRelativeResize="0"/>
          <p:nvPr/>
        </p:nvPicPr>
        <p:blipFill rotWithShape="1">
          <a:blip r:embed="rId3">
            <a:alphaModFix/>
          </a:blip>
          <a:srcRect l="188989" t="-421479" r="-188989" b="421479"/>
          <a:stretch/>
        </p:blipFill>
        <p:spPr>
          <a:xfrm>
            <a:off x="6192475" y="435263"/>
            <a:ext cx="3076575" cy="1019175"/>
          </a:xfrm>
          <a:prstGeom prst="rect">
            <a:avLst/>
          </a:prstGeom>
          <a:noFill/>
          <a:ln>
            <a:noFill/>
          </a:ln>
        </p:spPr>
      </p:pic>
      <p:sp>
        <p:nvSpPr>
          <p:cNvPr id="98" name="Google Shape;98;p5"/>
          <p:cNvSpPr/>
          <p:nvPr/>
        </p:nvSpPr>
        <p:spPr>
          <a:xfrm>
            <a:off x="294198" y="1690825"/>
            <a:ext cx="11570700" cy="4436106"/>
          </a:xfrm>
          <a:prstGeom prst="rect">
            <a:avLst/>
          </a:prstGeom>
          <a:noFill/>
          <a:ln>
            <a:noFill/>
          </a:ln>
        </p:spPr>
        <p:txBody>
          <a:bodyPr spcFirstLastPara="1" wrap="square" lIns="91425" tIns="91425" rIns="91425" bIns="91425" anchor="ctr" anchorCtr="0">
            <a:noAutofit/>
          </a:bodyPr>
          <a:lstStyle/>
          <a:p>
            <a:pPr marL="571500" indent="-571500">
              <a:buFont typeface="Arial" panose="020B0604020202020204" pitchFamily="34" charset="0"/>
              <a:buChar char="•"/>
            </a:pPr>
            <a:r>
              <a:rPr lang="en-US" sz="4000" dirty="0">
                <a:solidFill>
                  <a:schemeClr val="tx2"/>
                </a:solidFill>
                <a:latin typeface="Arial" panose="020B0604020202020204" pitchFamily="34" charset="0"/>
                <a:cs typeface="Arial" panose="020B0604020202020204" pitchFamily="34" charset="0"/>
              </a:rPr>
              <a:t>Must adopt challenging academic standards</a:t>
            </a:r>
          </a:p>
          <a:p>
            <a:pPr marL="571500" indent="-571500">
              <a:buFont typeface="Arial" panose="020B0604020202020204" pitchFamily="34" charset="0"/>
              <a:buChar char="•"/>
            </a:pPr>
            <a:r>
              <a:rPr lang="en-US" sz="4000" dirty="0">
                <a:solidFill>
                  <a:schemeClr val="tx2"/>
                </a:solidFill>
                <a:latin typeface="Arial" panose="020B0604020202020204" pitchFamily="34" charset="0"/>
                <a:cs typeface="Arial" panose="020B0604020202020204" pitchFamily="34" charset="0"/>
              </a:rPr>
              <a:t>Math &amp; ELA/reading assessed in grades 3-8 &amp; once in grades 9-12 </a:t>
            </a:r>
          </a:p>
          <a:p>
            <a:pPr marL="571500" indent="-571500">
              <a:buFont typeface="Arial" panose="020B0604020202020204" pitchFamily="34" charset="0"/>
              <a:buChar char="•"/>
            </a:pPr>
            <a:r>
              <a:rPr lang="en-US" sz="4000" dirty="0">
                <a:solidFill>
                  <a:schemeClr val="tx2"/>
                </a:solidFill>
                <a:latin typeface="Arial" panose="020B0604020202020204" pitchFamily="34" charset="0"/>
                <a:cs typeface="Arial" panose="020B0604020202020204" pitchFamily="34" charset="0"/>
              </a:rPr>
              <a:t>Science assessed at least once in grades 3-5, 6-9, and 10-12 </a:t>
            </a:r>
          </a:p>
          <a:p>
            <a:pPr marL="571500" indent="-571500">
              <a:buFont typeface="Arial" panose="020B0604020202020204" pitchFamily="34" charset="0"/>
              <a:buChar char="•"/>
            </a:pPr>
            <a:r>
              <a:rPr lang="en-US" sz="4000" dirty="0">
                <a:solidFill>
                  <a:schemeClr val="tx2"/>
                </a:solidFill>
                <a:latin typeface="Arial" panose="020B0604020202020204" pitchFamily="34" charset="0"/>
                <a:cs typeface="Arial" panose="020B0604020202020204" pitchFamily="34" charset="0"/>
              </a:rPr>
              <a:t>95% participation on assessments.</a:t>
            </a:r>
          </a:p>
          <a:p>
            <a:pPr marL="571500" indent="-571500">
              <a:buFont typeface="Arial" panose="020B0604020202020204" pitchFamily="34" charset="0"/>
              <a:buChar char="•"/>
            </a:pPr>
            <a:r>
              <a:rPr lang="en-US" sz="4000" dirty="0">
                <a:solidFill>
                  <a:schemeClr val="tx2"/>
                </a:solidFill>
                <a:latin typeface="Arial" panose="020B0604020202020204" pitchFamily="34" charset="0"/>
                <a:cs typeface="Arial" panose="020B0604020202020204" pitchFamily="34" charset="0"/>
              </a:rPr>
              <a:t>1% may take alternate tests.</a:t>
            </a:r>
          </a:p>
          <a:p>
            <a:pPr marL="0" lvl="0" indent="0" algn="ctr" rtl="0">
              <a:spcBef>
                <a:spcPts val="0"/>
              </a:spcBef>
              <a:spcAft>
                <a:spcPts val="0"/>
              </a:spcAft>
              <a:buNone/>
            </a:pPr>
            <a:endParaRPr sz="2300" b="1" dirty="0">
              <a:solidFill>
                <a:srgbClr val="0B5394"/>
              </a:solidFill>
            </a:endParaRP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dirty="0"/>
          </a:p>
        </p:txBody>
      </p:sp>
      <p:sp>
        <p:nvSpPr>
          <p:cNvPr id="2" name="TextBox 1">
            <a:extLst>
              <a:ext uri="{FF2B5EF4-FFF2-40B4-BE49-F238E27FC236}">
                <a16:creationId xmlns:a16="http://schemas.microsoft.com/office/drawing/2014/main" id="{B87731A0-B1B0-478A-873E-7C82607573DC}"/>
              </a:ext>
            </a:extLst>
          </p:cNvPr>
          <p:cNvSpPr txBox="1"/>
          <p:nvPr/>
        </p:nvSpPr>
        <p:spPr>
          <a:xfrm>
            <a:off x="516468" y="6426926"/>
            <a:ext cx="3141132" cy="369332"/>
          </a:xfrm>
          <a:prstGeom prst="rect">
            <a:avLst/>
          </a:prstGeom>
          <a:noFill/>
        </p:spPr>
        <p:txBody>
          <a:bodyPr wrap="square" rtlCol="0">
            <a:spAutoFit/>
          </a:bodyPr>
          <a:lstStyle/>
          <a:p>
            <a:endParaRPr lang="en-US" dirty="0"/>
          </a:p>
        </p:txBody>
      </p:sp>
      <p:sp>
        <p:nvSpPr>
          <p:cNvPr id="3" name="Footer Placeholder 2">
            <a:extLst>
              <a:ext uri="{FF2B5EF4-FFF2-40B4-BE49-F238E27FC236}">
                <a16:creationId xmlns:a16="http://schemas.microsoft.com/office/drawing/2014/main" id="{B796C990-13E6-4F41-9A6E-E7C29B2EF898}"/>
              </a:ext>
            </a:extLst>
          </p:cNvPr>
          <p:cNvSpPr>
            <a:spLocks noGrp="1"/>
          </p:cNvSpPr>
          <p:nvPr>
            <p:ph type="ftr" sz="quarter" idx="11"/>
          </p:nvPr>
        </p:nvSpPr>
        <p:spPr/>
        <p:txBody>
          <a:bodyPr/>
          <a:lstStyle/>
          <a:p>
            <a:r>
              <a:rPr lang="en-US"/>
              <a:t>Charter School Training: Assessment</a:t>
            </a:r>
            <a:endParaRPr lang="en-US" dirty="0"/>
          </a:p>
        </p:txBody>
      </p:sp>
    </p:spTree>
    <p:extLst>
      <p:ext uri="{BB962C8B-B14F-4D97-AF65-F5344CB8AC3E}">
        <p14:creationId xmlns:p14="http://schemas.microsoft.com/office/powerpoint/2010/main" val="1992109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FFF2DCA-EF76-B64C-B3D8-97765F0EB715}"/>
              </a:ext>
            </a:extLst>
          </p:cNvPr>
          <p:cNvSpPr>
            <a:spLocks noGrp="1"/>
          </p:cNvSpPr>
          <p:nvPr>
            <p:ph type="ftr" sz="quarter" idx="11"/>
          </p:nvPr>
        </p:nvSpPr>
        <p:spPr/>
        <p:txBody>
          <a:bodyPr/>
          <a:lstStyle/>
          <a:p>
            <a:r>
              <a:rPr lang="en-US"/>
              <a:t>Charter School Training: Assessment</a:t>
            </a:r>
            <a:endParaRPr lang="en-US" dirty="0"/>
          </a:p>
        </p:txBody>
      </p:sp>
      <p:sp>
        <p:nvSpPr>
          <p:cNvPr id="5" name="Slide Number Placeholder 4">
            <a:extLst>
              <a:ext uri="{FF2B5EF4-FFF2-40B4-BE49-F238E27FC236}">
                <a16:creationId xmlns:a16="http://schemas.microsoft.com/office/drawing/2014/main" id="{1391C567-675D-6149-8804-28A1E7120CA1}"/>
              </a:ext>
            </a:extLst>
          </p:cNvPr>
          <p:cNvSpPr>
            <a:spLocks noGrp="1"/>
          </p:cNvSpPr>
          <p:nvPr>
            <p:ph type="sldNum" sz="quarter" idx="12"/>
          </p:nvPr>
        </p:nvSpPr>
        <p:spPr/>
        <p:txBody>
          <a:bodyPr/>
          <a:lstStyle/>
          <a:p>
            <a:fld id="{D5CA4161-6EC3-4748-B7F3-82EA64CE3DD4}" type="slidenum">
              <a:rPr lang="en-US" smtClean="0"/>
              <a:pPr/>
              <a:t>4</a:t>
            </a:fld>
            <a:endParaRPr lang="en-US" dirty="0"/>
          </a:p>
        </p:txBody>
      </p:sp>
      <p:pic>
        <p:nvPicPr>
          <p:cNvPr id="3" name="Picture 2">
            <a:extLst>
              <a:ext uri="{FF2B5EF4-FFF2-40B4-BE49-F238E27FC236}">
                <a16:creationId xmlns:a16="http://schemas.microsoft.com/office/drawing/2014/main" id="{FB92D024-645E-410A-AE37-C5BB124C5C90}"/>
              </a:ext>
            </a:extLst>
          </p:cNvPr>
          <p:cNvPicPr>
            <a:picLocks noChangeAspect="1"/>
          </p:cNvPicPr>
          <p:nvPr/>
        </p:nvPicPr>
        <p:blipFill>
          <a:blip r:embed="rId3"/>
          <a:stretch>
            <a:fillRect/>
          </a:stretch>
        </p:blipFill>
        <p:spPr>
          <a:xfrm>
            <a:off x="217714" y="129556"/>
            <a:ext cx="11878492" cy="6598887"/>
          </a:xfrm>
          <a:prstGeom prst="rect">
            <a:avLst/>
          </a:prstGeom>
        </p:spPr>
      </p:pic>
    </p:spTree>
    <p:extLst>
      <p:ext uri="{BB962C8B-B14F-4D97-AF65-F5344CB8AC3E}">
        <p14:creationId xmlns:p14="http://schemas.microsoft.com/office/powerpoint/2010/main" val="1180104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0013CFD-9D4A-4D18-AAD5-8ED51C0CCBC1}"/>
              </a:ext>
            </a:extLst>
          </p:cNvPr>
          <p:cNvSpPr>
            <a:spLocks noGrp="1"/>
          </p:cNvSpPr>
          <p:nvPr>
            <p:ph type="ftr" sz="quarter" idx="11"/>
          </p:nvPr>
        </p:nvSpPr>
        <p:spPr/>
        <p:txBody>
          <a:bodyPr/>
          <a:lstStyle/>
          <a:p>
            <a:r>
              <a:rPr lang="en-US"/>
              <a:t>Charter School Training: Assessment</a:t>
            </a:r>
            <a:endParaRPr lang="en-US" dirty="0"/>
          </a:p>
        </p:txBody>
      </p:sp>
      <p:sp>
        <p:nvSpPr>
          <p:cNvPr id="5" name="Slide Number Placeholder 4">
            <a:extLst>
              <a:ext uri="{FF2B5EF4-FFF2-40B4-BE49-F238E27FC236}">
                <a16:creationId xmlns:a16="http://schemas.microsoft.com/office/drawing/2014/main" id="{3C8BE630-0764-407B-A7AB-CDB5EDCD04A2}"/>
              </a:ext>
            </a:extLst>
          </p:cNvPr>
          <p:cNvSpPr>
            <a:spLocks noGrp="1"/>
          </p:cNvSpPr>
          <p:nvPr>
            <p:ph type="sldNum" sz="quarter" idx="12"/>
          </p:nvPr>
        </p:nvSpPr>
        <p:spPr/>
        <p:txBody>
          <a:bodyPr/>
          <a:lstStyle/>
          <a:p>
            <a:fld id="{D5CA4161-6EC3-4748-B7F3-82EA64CE3DD4}" type="slidenum">
              <a:rPr lang="en-US" smtClean="0"/>
              <a:pPr/>
              <a:t>5</a:t>
            </a:fld>
            <a:endParaRPr lang="en-US" dirty="0"/>
          </a:p>
        </p:txBody>
      </p:sp>
      <p:pic>
        <p:nvPicPr>
          <p:cNvPr id="14" name="Picture 13">
            <a:hlinkClick r:id="rId3"/>
            <a:extLst>
              <a:ext uri="{FF2B5EF4-FFF2-40B4-BE49-F238E27FC236}">
                <a16:creationId xmlns:a16="http://schemas.microsoft.com/office/drawing/2014/main" id="{62C0D29B-3234-4791-9D39-FB7C97E8B345}"/>
              </a:ext>
            </a:extLst>
          </p:cNvPr>
          <p:cNvPicPr>
            <a:picLocks noChangeAspect="1"/>
          </p:cNvPicPr>
          <p:nvPr/>
        </p:nvPicPr>
        <p:blipFill>
          <a:blip r:embed="rId4"/>
          <a:stretch>
            <a:fillRect/>
          </a:stretch>
        </p:blipFill>
        <p:spPr>
          <a:xfrm>
            <a:off x="0" y="0"/>
            <a:ext cx="11974286" cy="6858000"/>
          </a:xfrm>
          <a:prstGeom prst="rect">
            <a:avLst/>
          </a:prstGeom>
        </p:spPr>
      </p:pic>
    </p:spTree>
    <p:extLst>
      <p:ext uri="{BB962C8B-B14F-4D97-AF65-F5344CB8AC3E}">
        <p14:creationId xmlns:p14="http://schemas.microsoft.com/office/powerpoint/2010/main" val="35749640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5F824-E011-47C2-B9BC-A2E5BBAD4858}"/>
              </a:ext>
            </a:extLst>
          </p:cNvPr>
          <p:cNvSpPr>
            <a:spLocks noGrp="1"/>
          </p:cNvSpPr>
          <p:nvPr>
            <p:ph type="title"/>
          </p:nvPr>
        </p:nvSpPr>
        <p:spPr/>
        <p:txBody>
          <a:bodyPr/>
          <a:lstStyle/>
          <a:p>
            <a:r>
              <a:rPr lang="en-US" dirty="0"/>
              <a:t>Preliminary Scores</a:t>
            </a:r>
          </a:p>
        </p:txBody>
      </p:sp>
      <p:sp>
        <p:nvSpPr>
          <p:cNvPr id="3" name="Content Placeholder 2">
            <a:extLst>
              <a:ext uri="{FF2B5EF4-FFF2-40B4-BE49-F238E27FC236}">
                <a16:creationId xmlns:a16="http://schemas.microsoft.com/office/drawing/2014/main" id="{E48F7FBA-65ED-4C46-ACDA-1A9C40097609}"/>
              </a:ext>
            </a:extLst>
          </p:cNvPr>
          <p:cNvSpPr>
            <a:spLocks noGrp="1"/>
          </p:cNvSpPr>
          <p:nvPr>
            <p:ph idx="1"/>
          </p:nvPr>
        </p:nvSpPr>
        <p:spPr/>
        <p:txBody>
          <a:bodyPr/>
          <a:lstStyle/>
          <a:p>
            <a:r>
              <a:rPr lang="en-US" dirty="0"/>
              <a:t>Preliminary scores will only be available for the following:</a:t>
            </a:r>
          </a:p>
          <a:p>
            <a:pPr lvl="1"/>
            <a:r>
              <a:rPr lang="en-US" dirty="0"/>
              <a:t>All science grades (5, 8, 11)</a:t>
            </a:r>
          </a:p>
          <a:p>
            <a:pPr lvl="1"/>
            <a:r>
              <a:rPr lang="en-US" dirty="0"/>
              <a:t>CCRA US History</a:t>
            </a:r>
          </a:p>
          <a:p>
            <a:pPr lvl="1"/>
            <a:r>
              <a:rPr lang="en-US" dirty="0"/>
              <a:t>CCRA ELA and Math</a:t>
            </a:r>
          </a:p>
          <a:p>
            <a:pPr lvl="1"/>
            <a:endParaRPr lang="en-US" dirty="0"/>
          </a:p>
          <a:p>
            <a:r>
              <a:rPr lang="en-US" dirty="0"/>
              <a:t>Grades 3-8 ELA and math will undergo standard setting in the summer of 2024, so those scores will be available in final reports only.  </a:t>
            </a:r>
          </a:p>
        </p:txBody>
      </p:sp>
      <p:sp>
        <p:nvSpPr>
          <p:cNvPr id="4" name="Footer Placeholder 3">
            <a:extLst>
              <a:ext uri="{FF2B5EF4-FFF2-40B4-BE49-F238E27FC236}">
                <a16:creationId xmlns:a16="http://schemas.microsoft.com/office/drawing/2014/main" id="{723517EC-D1CD-4A43-934D-53B0405975D7}"/>
              </a:ext>
            </a:extLst>
          </p:cNvPr>
          <p:cNvSpPr>
            <a:spLocks noGrp="1"/>
          </p:cNvSpPr>
          <p:nvPr>
            <p:ph type="ftr" sz="quarter" idx="11"/>
          </p:nvPr>
        </p:nvSpPr>
        <p:spPr/>
        <p:txBody>
          <a:bodyPr/>
          <a:lstStyle/>
          <a:p>
            <a:r>
              <a:rPr lang="en-US" dirty="0"/>
              <a:t>Charter School Training: Assessment</a:t>
            </a:r>
          </a:p>
        </p:txBody>
      </p:sp>
      <p:sp>
        <p:nvSpPr>
          <p:cNvPr id="5" name="Slide Number Placeholder 4">
            <a:extLst>
              <a:ext uri="{FF2B5EF4-FFF2-40B4-BE49-F238E27FC236}">
                <a16:creationId xmlns:a16="http://schemas.microsoft.com/office/drawing/2014/main" id="{2DBA60FE-21B1-4762-955D-899E1510400D}"/>
              </a:ext>
            </a:extLst>
          </p:cNvPr>
          <p:cNvSpPr>
            <a:spLocks noGrp="1"/>
          </p:cNvSpPr>
          <p:nvPr>
            <p:ph type="sldNum" sz="quarter" idx="12"/>
          </p:nvPr>
        </p:nvSpPr>
        <p:spPr/>
        <p:txBody>
          <a:bodyPr/>
          <a:lstStyle/>
          <a:p>
            <a:fld id="{D5CA4161-6EC3-4748-B7F3-82EA64CE3DD4}" type="slidenum">
              <a:rPr lang="en-US" smtClean="0"/>
              <a:pPr/>
              <a:t>6</a:t>
            </a:fld>
            <a:endParaRPr lang="en-US" dirty="0"/>
          </a:p>
        </p:txBody>
      </p:sp>
    </p:spTree>
    <p:extLst>
      <p:ext uri="{BB962C8B-B14F-4D97-AF65-F5344CB8AC3E}">
        <p14:creationId xmlns:p14="http://schemas.microsoft.com/office/powerpoint/2010/main" val="961461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96C30-DD5F-4EE4-8D57-8189A27DB60A}"/>
              </a:ext>
            </a:extLst>
          </p:cNvPr>
          <p:cNvSpPr>
            <a:spLocks noGrp="1"/>
          </p:cNvSpPr>
          <p:nvPr>
            <p:ph type="title"/>
          </p:nvPr>
        </p:nvSpPr>
        <p:spPr/>
        <p:txBody>
          <a:bodyPr/>
          <a:lstStyle/>
          <a:p>
            <a:r>
              <a:rPr lang="en-US" dirty="0"/>
              <a:t>Updates</a:t>
            </a:r>
          </a:p>
        </p:txBody>
      </p:sp>
      <p:sp>
        <p:nvSpPr>
          <p:cNvPr id="3" name="Content Placeholder 2">
            <a:extLst>
              <a:ext uri="{FF2B5EF4-FFF2-40B4-BE49-F238E27FC236}">
                <a16:creationId xmlns:a16="http://schemas.microsoft.com/office/drawing/2014/main" id="{171E94BB-96BE-42BB-891C-7E95BE3A6585}"/>
              </a:ext>
            </a:extLst>
          </p:cNvPr>
          <p:cNvSpPr>
            <a:spLocks noGrp="1"/>
          </p:cNvSpPr>
          <p:nvPr>
            <p:ph idx="1"/>
          </p:nvPr>
        </p:nvSpPr>
        <p:spPr>
          <a:xfrm>
            <a:off x="294199" y="1436914"/>
            <a:ext cx="11603603" cy="4740049"/>
          </a:xfrm>
        </p:spPr>
        <p:txBody>
          <a:bodyPr>
            <a:normAutofit fontScale="92500"/>
          </a:bodyPr>
          <a:lstStyle/>
          <a:p>
            <a:r>
              <a:rPr lang="en-US" dirty="0"/>
              <a:t>The Spring 2024 ELA assessments will be fully aligned to the 2021 Oklahoma Academic standards for ELA.</a:t>
            </a:r>
          </a:p>
          <a:p>
            <a:r>
              <a:rPr lang="en-US" dirty="0"/>
              <a:t>The Spring 2024 Math assessments will be fully aligned to the 2022 Oklahoma Academic standards for math.</a:t>
            </a:r>
          </a:p>
          <a:p>
            <a:pPr lvl="1"/>
            <a:r>
              <a:rPr lang="en-US" dirty="0"/>
              <a:t>Assessments that normally have a calculator in the kiosk (math grades 6-8 and science grades 8 and 11) will have a </a:t>
            </a:r>
            <a:r>
              <a:rPr lang="en-US" dirty="0">
                <a:hlinkClick r:id="rId2"/>
              </a:rPr>
              <a:t>Desmos</a:t>
            </a:r>
            <a:r>
              <a:rPr lang="en-US" dirty="0"/>
              <a:t> calculator provided. </a:t>
            </a:r>
          </a:p>
          <a:p>
            <a:pPr lvl="1"/>
            <a:r>
              <a:rPr lang="en-US" dirty="0"/>
              <a:t>Handheld calculators may still be provided by the district, provided that they meet the calculator policy.</a:t>
            </a:r>
          </a:p>
          <a:p>
            <a:r>
              <a:rPr lang="en-US" dirty="0"/>
              <a:t>SAT no longer offers the essay; ACT is the only CCRA ELA and math vendor this year.</a:t>
            </a:r>
          </a:p>
          <a:p>
            <a:endParaRPr lang="en-US" dirty="0"/>
          </a:p>
          <a:p>
            <a:pPr marL="457200" lvl="1" indent="0">
              <a:buNone/>
            </a:pPr>
            <a:endParaRPr lang="en-US" dirty="0"/>
          </a:p>
        </p:txBody>
      </p:sp>
      <p:sp>
        <p:nvSpPr>
          <p:cNvPr id="4" name="Footer Placeholder 3">
            <a:extLst>
              <a:ext uri="{FF2B5EF4-FFF2-40B4-BE49-F238E27FC236}">
                <a16:creationId xmlns:a16="http://schemas.microsoft.com/office/drawing/2014/main" id="{9E28151C-8213-4655-851A-42D81BCA6554}"/>
              </a:ext>
            </a:extLst>
          </p:cNvPr>
          <p:cNvSpPr>
            <a:spLocks noGrp="1"/>
          </p:cNvSpPr>
          <p:nvPr>
            <p:ph type="ftr" sz="quarter" idx="11"/>
          </p:nvPr>
        </p:nvSpPr>
        <p:spPr/>
        <p:txBody>
          <a:bodyPr/>
          <a:lstStyle/>
          <a:p>
            <a:r>
              <a:rPr lang="en-US" dirty="0"/>
              <a:t>Charter School Training: Assessment</a:t>
            </a:r>
          </a:p>
        </p:txBody>
      </p:sp>
      <p:sp>
        <p:nvSpPr>
          <p:cNvPr id="5" name="Slide Number Placeholder 4">
            <a:extLst>
              <a:ext uri="{FF2B5EF4-FFF2-40B4-BE49-F238E27FC236}">
                <a16:creationId xmlns:a16="http://schemas.microsoft.com/office/drawing/2014/main" id="{10A52E5F-7F23-4081-BE51-3D9593E9AD30}"/>
              </a:ext>
            </a:extLst>
          </p:cNvPr>
          <p:cNvSpPr>
            <a:spLocks noGrp="1"/>
          </p:cNvSpPr>
          <p:nvPr>
            <p:ph type="sldNum" sz="quarter" idx="12"/>
          </p:nvPr>
        </p:nvSpPr>
        <p:spPr/>
        <p:txBody>
          <a:bodyPr/>
          <a:lstStyle/>
          <a:p>
            <a:fld id="{D5CA4161-6EC3-4748-B7F3-82EA64CE3DD4}" type="slidenum">
              <a:rPr lang="en-US" smtClean="0"/>
              <a:pPr/>
              <a:t>7</a:t>
            </a:fld>
            <a:endParaRPr lang="en-US" dirty="0"/>
          </a:p>
        </p:txBody>
      </p:sp>
    </p:spTree>
    <p:extLst>
      <p:ext uri="{BB962C8B-B14F-4D97-AF65-F5344CB8AC3E}">
        <p14:creationId xmlns:p14="http://schemas.microsoft.com/office/powerpoint/2010/main" val="3059163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3DB256-BEE3-4657-A51D-3B3630DF96A7}"/>
              </a:ext>
            </a:extLst>
          </p:cNvPr>
          <p:cNvSpPr>
            <a:spLocks noGrp="1"/>
          </p:cNvSpPr>
          <p:nvPr>
            <p:ph type="title"/>
          </p:nvPr>
        </p:nvSpPr>
        <p:spPr/>
        <p:txBody>
          <a:bodyPr/>
          <a:lstStyle/>
          <a:p>
            <a:r>
              <a:rPr lang="en-US" dirty="0"/>
              <a:t>District Testing Coordinator (DTC)</a:t>
            </a:r>
          </a:p>
        </p:txBody>
      </p:sp>
      <p:sp>
        <p:nvSpPr>
          <p:cNvPr id="6" name="Content Placeholder 5">
            <a:extLst>
              <a:ext uri="{FF2B5EF4-FFF2-40B4-BE49-F238E27FC236}">
                <a16:creationId xmlns:a16="http://schemas.microsoft.com/office/drawing/2014/main" id="{D4143882-8507-454D-B8B0-AABA6CAA35AC}"/>
              </a:ext>
            </a:extLst>
          </p:cNvPr>
          <p:cNvSpPr>
            <a:spLocks noGrp="1"/>
          </p:cNvSpPr>
          <p:nvPr>
            <p:ph idx="1"/>
          </p:nvPr>
        </p:nvSpPr>
        <p:spPr/>
        <p:txBody>
          <a:bodyPr>
            <a:normAutofit fontScale="70000" lnSpcReduction="20000"/>
          </a:bodyPr>
          <a:lstStyle/>
          <a:p>
            <a:r>
              <a:rPr lang="en-US" dirty="0"/>
              <a:t>Is designated by the Superintendent via our </a:t>
            </a:r>
            <a:r>
              <a:rPr lang="en-US" dirty="0">
                <a:hlinkClick r:id="rId2"/>
              </a:rPr>
              <a:t>DTC Designation Form</a:t>
            </a:r>
            <a:r>
              <a:rPr lang="en-US" dirty="0"/>
              <a:t>.</a:t>
            </a:r>
          </a:p>
          <a:p>
            <a:r>
              <a:rPr lang="en-US" dirty="0"/>
              <a:t>MUST be trained by OSDE during our required DTC Training in February.</a:t>
            </a:r>
          </a:p>
          <a:p>
            <a:r>
              <a:rPr lang="en-US" dirty="0"/>
              <a:t>Maintains the secure distribution and collection of test materials.</a:t>
            </a:r>
          </a:p>
          <a:p>
            <a:pPr lvl="1"/>
            <a:r>
              <a:rPr lang="en-US" dirty="0"/>
              <a:t>Security of all testing information/materials is crucial.</a:t>
            </a:r>
          </a:p>
          <a:p>
            <a:pPr lvl="1"/>
            <a:r>
              <a:rPr lang="en-US" dirty="0"/>
              <a:t>Ensure that all needed materials are ordered/received.</a:t>
            </a:r>
          </a:p>
          <a:p>
            <a:pPr lvl="1"/>
            <a:r>
              <a:rPr lang="en-US" dirty="0"/>
              <a:t>Ensure that all testing staff have the portal user accounts needed.</a:t>
            </a:r>
          </a:p>
          <a:p>
            <a:r>
              <a:rPr lang="en-US" dirty="0"/>
              <a:t>Serve as the contact and liaison for all Building Test Coordinators, Cognia, ACT, DLM, and SDE.</a:t>
            </a:r>
          </a:p>
          <a:p>
            <a:r>
              <a:rPr lang="en-US" dirty="0"/>
              <a:t>Should oversee the selection and training of Building Test Coordinators, Test Administrators, Test Proctors, and other key staff.</a:t>
            </a:r>
          </a:p>
          <a:p>
            <a:r>
              <a:rPr lang="en-US" dirty="0"/>
              <a:t>Should ensure that there are proper procedures in place to ensure testing security at the district.</a:t>
            </a:r>
          </a:p>
        </p:txBody>
      </p:sp>
      <p:sp>
        <p:nvSpPr>
          <p:cNvPr id="3" name="Footer Placeholder 2">
            <a:extLst>
              <a:ext uri="{FF2B5EF4-FFF2-40B4-BE49-F238E27FC236}">
                <a16:creationId xmlns:a16="http://schemas.microsoft.com/office/drawing/2014/main" id="{15CA6FDF-7DB6-4246-B46F-D442FA3BDED7}"/>
              </a:ext>
            </a:extLst>
          </p:cNvPr>
          <p:cNvSpPr>
            <a:spLocks noGrp="1"/>
          </p:cNvSpPr>
          <p:nvPr>
            <p:ph type="ftr" sz="quarter" idx="11"/>
          </p:nvPr>
        </p:nvSpPr>
        <p:spPr/>
        <p:txBody>
          <a:bodyPr/>
          <a:lstStyle/>
          <a:p>
            <a:r>
              <a:rPr lang="en-US" dirty="0"/>
              <a:t>Charter School Training: Assessment</a:t>
            </a:r>
          </a:p>
        </p:txBody>
      </p:sp>
      <p:sp>
        <p:nvSpPr>
          <p:cNvPr id="4" name="Slide Number Placeholder 3">
            <a:extLst>
              <a:ext uri="{FF2B5EF4-FFF2-40B4-BE49-F238E27FC236}">
                <a16:creationId xmlns:a16="http://schemas.microsoft.com/office/drawing/2014/main" id="{262D6CC7-B9D9-4E33-ACA5-5AC307234FEF}"/>
              </a:ext>
            </a:extLst>
          </p:cNvPr>
          <p:cNvSpPr>
            <a:spLocks noGrp="1"/>
          </p:cNvSpPr>
          <p:nvPr>
            <p:ph type="sldNum" sz="quarter" idx="12"/>
          </p:nvPr>
        </p:nvSpPr>
        <p:spPr/>
        <p:txBody>
          <a:bodyPr/>
          <a:lstStyle/>
          <a:p>
            <a:fld id="{D5CA4161-6EC3-4748-B7F3-82EA64CE3DD4}" type="slidenum">
              <a:rPr lang="en-US" smtClean="0"/>
              <a:pPr/>
              <a:t>8</a:t>
            </a:fld>
            <a:endParaRPr lang="en-US" dirty="0"/>
          </a:p>
        </p:txBody>
      </p:sp>
    </p:spTree>
    <p:extLst>
      <p:ext uri="{BB962C8B-B14F-4D97-AF65-F5344CB8AC3E}">
        <p14:creationId xmlns:p14="http://schemas.microsoft.com/office/powerpoint/2010/main" val="3371706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A0E7CD-C447-40B0-BEE3-9041A769438B}"/>
              </a:ext>
            </a:extLst>
          </p:cNvPr>
          <p:cNvSpPr>
            <a:spLocks noGrp="1"/>
          </p:cNvSpPr>
          <p:nvPr>
            <p:ph type="title"/>
          </p:nvPr>
        </p:nvSpPr>
        <p:spPr/>
        <p:txBody>
          <a:bodyPr/>
          <a:lstStyle/>
          <a:p>
            <a:r>
              <a:rPr lang="en-US" dirty="0"/>
              <a:t>Other Testing Staff </a:t>
            </a:r>
          </a:p>
        </p:txBody>
      </p:sp>
      <p:sp>
        <p:nvSpPr>
          <p:cNvPr id="6" name="Content Placeholder 5">
            <a:extLst>
              <a:ext uri="{FF2B5EF4-FFF2-40B4-BE49-F238E27FC236}">
                <a16:creationId xmlns:a16="http://schemas.microsoft.com/office/drawing/2014/main" id="{FC2E585D-413F-4D21-8FE1-9ED322A025B7}"/>
              </a:ext>
            </a:extLst>
          </p:cNvPr>
          <p:cNvSpPr>
            <a:spLocks noGrp="1"/>
          </p:cNvSpPr>
          <p:nvPr>
            <p:ph idx="1"/>
          </p:nvPr>
        </p:nvSpPr>
        <p:spPr/>
        <p:txBody>
          <a:bodyPr>
            <a:normAutofit fontScale="92500" lnSpcReduction="20000"/>
          </a:bodyPr>
          <a:lstStyle/>
          <a:p>
            <a:r>
              <a:rPr lang="en-US" b="1" dirty="0"/>
              <a:t>Building Test Coordinator </a:t>
            </a:r>
            <a:r>
              <a:rPr lang="en-US" dirty="0"/>
              <a:t>– site level; works with the DTC to schedule and oversee assessments at the site level.</a:t>
            </a:r>
          </a:p>
          <a:p>
            <a:r>
              <a:rPr lang="en-US" b="1" dirty="0"/>
              <a:t>Test Administrators </a:t>
            </a:r>
            <a:r>
              <a:rPr lang="en-US" dirty="0"/>
              <a:t>– certified employees who administer the test.</a:t>
            </a:r>
          </a:p>
          <a:p>
            <a:r>
              <a:rPr lang="en-US" b="1" dirty="0"/>
              <a:t>Test Proctors </a:t>
            </a:r>
            <a:r>
              <a:rPr lang="en-US" dirty="0"/>
              <a:t>– adult employees or volunteers who support the TAs and maintain test security.</a:t>
            </a:r>
          </a:p>
          <a:p>
            <a:r>
              <a:rPr lang="en-US" b="1" dirty="0"/>
              <a:t>Technology Coordinator </a:t>
            </a:r>
            <a:r>
              <a:rPr lang="en-US" dirty="0"/>
              <a:t>– ensures that all site readiness tests have been performed, that all devices have the kiosks or appropriate browsers loaded and are ready for the test administration</a:t>
            </a:r>
          </a:p>
          <a:p>
            <a:endParaRPr lang="en-US" dirty="0"/>
          </a:p>
          <a:p>
            <a:endParaRPr lang="en-US" dirty="0"/>
          </a:p>
        </p:txBody>
      </p:sp>
      <p:sp>
        <p:nvSpPr>
          <p:cNvPr id="3" name="Footer Placeholder 2">
            <a:extLst>
              <a:ext uri="{FF2B5EF4-FFF2-40B4-BE49-F238E27FC236}">
                <a16:creationId xmlns:a16="http://schemas.microsoft.com/office/drawing/2014/main" id="{513455F9-C977-4B65-A8EB-E8E8944E6DE3}"/>
              </a:ext>
            </a:extLst>
          </p:cNvPr>
          <p:cNvSpPr>
            <a:spLocks noGrp="1"/>
          </p:cNvSpPr>
          <p:nvPr>
            <p:ph type="ftr" sz="quarter" idx="11"/>
          </p:nvPr>
        </p:nvSpPr>
        <p:spPr/>
        <p:txBody>
          <a:bodyPr/>
          <a:lstStyle/>
          <a:p>
            <a:r>
              <a:rPr lang="en-US" dirty="0"/>
              <a:t>Charter School Training: Assessment</a:t>
            </a:r>
          </a:p>
        </p:txBody>
      </p:sp>
      <p:sp>
        <p:nvSpPr>
          <p:cNvPr id="4" name="Slide Number Placeholder 3">
            <a:extLst>
              <a:ext uri="{FF2B5EF4-FFF2-40B4-BE49-F238E27FC236}">
                <a16:creationId xmlns:a16="http://schemas.microsoft.com/office/drawing/2014/main" id="{E5DD1805-BE83-45E0-9793-72299B41DD2D}"/>
              </a:ext>
            </a:extLst>
          </p:cNvPr>
          <p:cNvSpPr>
            <a:spLocks noGrp="1"/>
          </p:cNvSpPr>
          <p:nvPr>
            <p:ph type="sldNum" sz="quarter" idx="12"/>
          </p:nvPr>
        </p:nvSpPr>
        <p:spPr/>
        <p:txBody>
          <a:bodyPr/>
          <a:lstStyle/>
          <a:p>
            <a:fld id="{D5CA4161-6EC3-4748-B7F3-82EA64CE3DD4}" type="slidenum">
              <a:rPr lang="en-US" smtClean="0"/>
              <a:pPr/>
              <a:t>9</a:t>
            </a:fld>
            <a:endParaRPr lang="en-US" dirty="0"/>
          </a:p>
        </p:txBody>
      </p:sp>
    </p:spTree>
    <p:extLst>
      <p:ext uri="{BB962C8B-B14F-4D97-AF65-F5344CB8AC3E}">
        <p14:creationId xmlns:p14="http://schemas.microsoft.com/office/powerpoint/2010/main" val="3748084762"/>
      </p:ext>
    </p:extLst>
  </p:cSld>
  <p:clrMapOvr>
    <a:masterClrMapping/>
  </p:clrMapOvr>
</p:sld>
</file>

<file path=ppt/theme/theme1.xml><?xml version="1.0" encoding="utf-8"?>
<a:theme xmlns:a="http://schemas.openxmlformats.org/drawingml/2006/main" name="Office Theme">
  <a:themeElements>
    <a:clrScheme name="Oklahoma Education">
      <a:dk1>
        <a:srgbClr val="187BC0"/>
      </a:dk1>
      <a:lt1>
        <a:srgbClr val="FFFFFF"/>
      </a:lt1>
      <a:dk2>
        <a:srgbClr val="000000"/>
      </a:dk2>
      <a:lt2>
        <a:srgbClr val="E7E6E6"/>
      </a:lt2>
      <a:accent1>
        <a:srgbClr val="187BC0"/>
      </a:accent1>
      <a:accent2>
        <a:srgbClr val="326820"/>
      </a:accent2>
      <a:accent3>
        <a:srgbClr val="D15420"/>
      </a:accent3>
      <a:accent4>
        <a:srgbClr val="DE9027"/>
      </a:accent4>
      <a:accent5>
        <a:srgbClr val="004E9A"/>
      </a:accent5>
      <a:accent6>
        <a:srgbClr val="787878"/>
      </a:accent6>
      <a:hlink>
        <a:srgbClr val="0066A6"/>
      </a:hlink>
      <a:folHlink>
        <a:srgbClr val="1CA6D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0F039C9F56664A88D0101173A42059" ma:contentTypeVersion="12" ma:contentTypeDescription="Create a new document." ma:contentTypeScope="" ma:versionID="ffe9b03739aec31e3e852038f1a675e9">
  <xsd:schema xmlns:xsd="http://www.w3.org/2001/XMLSchema" xmlns:xs="http://www.w3.org/2001/XMLSchema" xmlns:p="http://schemas.microsoft.com/office/2006/metadata/properties" xmlns:ns2="d5841c04-8ab1-45d0-a7a9-3e2ef1eb0f19" xmlns:ns3="3a219bbd-8a6c-470c-9a77-55c48485a5eb" targetNamespace="http://schemas.microsoft.com/office/2006/metadata/properties" ma:root="true" ma:fieldsID="d47455f06eabf56be461400923ba670d" ns2:_="" ns3:_="">
    <xsd:import namespace="d5841c04-8ab1-45d0-a7a9-3e2ef1eb0f19"/>
    <xsd:import namespace="3a219bbd-8a6c-470c-9a77-55c48485a5e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841c04-8ab1-45d0-a7a9-3e2ef1eb0f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d309bf2f-0431-460d-a93a-990d633b9c5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a219bbd-8a6c-470c-9a77-55c48485a5e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ffbb70e-a0a6-422b-83f8-5a5ac294b465}" ma:internalName="TaxCatchAll" ma:showField="CatchAllData" ma:web="3a219bbd-8a6c-470c-9a77-55c48485a5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3a219bbd-8a6c-470c-9a77-55c48485a5eb">
      <UserInfo>
        <DisplayName>Kristen Coleman</DisplayName>
        <AccountId>29</AccountId>
        <AccountType/>
      </UserInfo>
    </SharedWithUsers>
    <TaxCatchAll xmlns="3a219bbd-8a6c-470c-9a77-55c48485a5eb" xsi:nil="true"/>
    <lcf76f155ced4ddcb4097134ff3c332f xmlns="d5841c04-8ab1-45d0-a7a9-3e2ef1eb0f1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FA0E2C-AC81-4788-92C7-AC4A8FD5F8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841c04-8ab1-45d0-a7a9-3e2ef1eb0f19"/>
    <ds:schemaRef ds:uri="3a219bbd-8a6c-470c-9a77-55c48485a5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F90434B-CBE5-4AE1-BB9A-78471F5B267E}">
  <ds:schemaRefs>
    <ds:schemaRef ds:uri="http://schemas.microsoft.com/sharepoint/v3"/>
    <ds:schemaRef ds:uri="http://purl.org/dc/elements/1.1/"/>
    <ds:schemaRef ds:uri="http://purl.org/dc/terms/"/>
    <ds:schemaRef ds:uri="http://schemas.openxmlformats.org/package/2006/metadata/core-properties"/>
    <ds:schemaRef ds:uri="http://purl.org/dc/dcmitype/"/>
    <ds:schemaRef ds:uri="http://schemas.microsoft.com/office/infopath/2007/PartnerControls"/>
    <ds:schemaRef ds:uri="11be6873-b11b-4681-8df7-03100aa59dcb"/>
    <ds:schemaRef ds:uri="http://schemas.microsoft.com/office/2006/documentManagement/types"/>
    <ds:schemaRef ds:uri="7cc876c3-1f77-40bc-8f1f-745f4d6cf5d8"/>
    <ds:schemaRef ds:uri="http://schemas.microsoft.com/office/2006/metadata/properties"/>
    <ds:schemaRef ds:uri="http://www.w3.org/XML/1998/namespace"/>
    <ds:schemaRef ds:uri="3a219bbd-8a6c-470c-9a77-55c48485a5eb"/>
    <ds:schemaRef ds:uri="d5841c04-8ab1-45d0-a7a9-3e2ef1eb0f19"/>
  </ds:schemaRefs>
</ds:datastoreItem>
</file>

<file path=customXml/itemProps3.xml><?xml version="1.0" encoding="utf-8"?>
<ds:datastoreItem xmlns:ds="http://schemas.openxmlformats.org/officeDocument/2006/customXml" ds:itemID="{ACA3F46C-AC89-4C25-BF43-A48BFC5C96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855</TotalTime>
  <Words>1102</Words>
  <Application>Microsoft Office PowerPoint</Application>
  <PresentationFormat>Widescreen</PresentationFormat>
  <Paragraphs>103</Paragraphs>
  <Slides>13</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Charter School Training</vt:lpstr>
      <vt:lpstr>Spring 2023 Reporting</vt:lpstr>
      <vt:lpstr>ESSA – Goals for States</vt:lpstr>
      <vt:lpstr>PowerPoint Presentation</vt:lpstr>
      <vt:lpstr>PowerPoint Presentation</vt:lpstr>
      <vt:lpstr>Preliminary Scores</vt:lpstr>
      <vt:lpstr>Updates</vt:lpstr>
      <vt:lpstr>District Testing Coordinator (DTC)</vt:lpstr>
      <vt:lpstr>Other Testing Staff </vt:lpstr>
      <vt:lpstr>Oklahoma Alternate Assessment Program (OAAP)</vt:lpstr>
      <vt:lpstr>Statewide Virtual Charter Schools</vt:lpstr>
      <vt:lpstr>Naturalization Test</vt:lpstr>
      <vt:lpstr>Office of 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Cory Ingram</dc:creator>
  <cp:lastModifiedBy>Catherine Boomer</cp:lastModifiedBy>
  <cp:revision>88</cp:revision>
  <dcterms:created xsi:type="dcterms:W3CDTF">2020-03-05T01:01:19Z</dcterms:created>
  <dcterms:modified xsi:type="dcterms:W3CDTF">2023-08-30T20:39:02Z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0x0101000C0F039C9F56664A88D0101173A42059</vt:lpwstr>
  </property>
</Properties>
</file>