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1" r:id="rId1"/>
  </p:sldMasterIdLst>
  <p:notesMasterIdLst>
    <p:notesMasterId r:id="rId38"/>
  </p:notesMasterIdLst>
  <p:handoutMasterIdLst>
    <p:handoutMasterId r:id="rId39"/>
  </p:handoutMasterIdLst>
  <p:sldIdLst>
    <p:sldId id="367" r:id="rId2"/>
    <p:sldId id="413" r:id="rId3"/>
    <p:sldId id="465" r:id="rId4"/>
    <p:sldId id="471" r:id="rId5"/>
    <p:sldId id="414" r:id="rId6"/>
    <p:sldId id="484" r:id="rId7"/>
    <p:sldId id="424" r:id="rId8"/>
    <p:sldId id="416" r:id="rId9"/>
    <p:sldId id="407" r:id="rId10"/>
    <p:sldId id="467" r:id="rId11"/>
    <p:sldId id="420" r:id="rId12"/>
    <p:sldId id="415" r:id="rId13"/>
    <p:sldId id="422" r:id="rId14"/>
    <p:sldId id="423" r:id="rId15"/>
    <p:sldId id="473" r:id="rId16"/>
    <p:sldId id="474" r:id="rId17"/>
    <p:sldId id="475" r:id="rId18"/>
    <p:sldId id="425" r:id="rId19"/>
    <p:sldId id="483" r:id="rId20"/>
    <p:sldId id="480" r:id="rId21"/>
    <p:sldId id="492" r:id="rId22"/>
    <p:sldId id="472" r:id="rId23"/>
    <p:sldId id="493" r:id="rId24"/>
    <p:sldId id="496" r:id="rId25"/>
    <p:sldId id="339" r:id="rId26"/>
    <p:sldId id="338" r:id="rId27"/>
    <p:sldId id="507" r:id="rId28"/>
    <p:sldId id="270" r:id="rId29"/>
    <p:sldId id="509" r:id="rId30"/>
    <p:sldId id="510" r:id="rId31"/>
    <p:sldId id="272" r:id="rId32"/>
    <p:sldId id="275" r:id="rId33"/>
    <p:sldId id="265" r:id="rId34"/>
    <p:sldId id="515" r:id="rId35"/>
    <p:sldId id="516" r:id="rId36"/>
    <p:sldId id="442" r:id="rId37"/>
  </p:sldIdLst>
  <p:sldSz cx="9144000" cy="6858000" type="screen4x3"/>
  <p:notesSz cx="7010400" cy="9296400"/>
  <p:defaultText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C9B"/>
    <a:srgbClr val="C6AEEB"/>
    <a:srgbClr val="7C5CA5"/>
    <a:srgbClr val="A1CA4B"/>
    <a:srgbClr val="98C0FE"/>
    <a:srgbClr val="3F80CE"/>
    <a:srgbClr val="93ECFF"/>
    <a:srgbClr val="3CB9D9"/>
    <a:srgbClr val="0000FF"/>
    <a:srgbClr val="97B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5" autoAdjust="0"/>
    <p:restoredTop sz="89015" autoAdjust="0"/>
  </p:normalViewPr>
  <p:slideViewPr>
    <p:cSldViewPr>
      <p:cViewPr varScale="1">
        <p:scale>
          <a:sx n="111" d="100"/>
          <a:sy n="111" d="100"/>
        </p:scale>
        <p:origin x="1552" y="2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lineChart>
        <c:grouping val="standard"/>
        <c:varyColors val="0"/>
        <c:ser>
          <c:idx val="0"/>
          <c:order val="0"/>
          <c:tx>
            <c:strRef>
              <c:f>Sheet1!$B$1</c:f>
              <c:strCache>
                <c:ptCount val="1"/>
                <c:pt idx="0">
                  <c:v>Series 1</c:v>
                </c:pt>
              </c:strCache>
            </c:strRef>
          </c:tx>
          <c:spPr>
            <a:ln>
              <a:solidFill>
                <a:srgbClr val="FFC000"/>
              </a:solidFill>
              <a:prstDash val="solid"/>
            </a:ln>
          </c:spPr>
          <c:marker>
            <c:spPr>
              <a:solidFill>
                <a:srgbClr val="FFC000"/>
              </a:solidFill>
              <a:ln>
                <a:solidFill>
                  <a:srgbClr val="FFC000"/>
                </a:solidFill>
              </a:ln>
            </c:spPr>
          </c:marker>
          <c:dPt>
            <c:idx val="9"/>
            <c:bubble3D val="0"/>
            <c:extLst>
              <c:ext xmlns:c16="http://schemas.microsoft.com/office/drawing/2014/chart" uri="{C3380CC4-5D6E-409C-BE32-E72D297353CC}">
                <c16:uniqueId val="{00000000-1789-C948-9A4F-5AED93950BF9}"/>
              </c:ext>
            </c:extLst>
          </c:dPt>
          <c:dPt>
            <c:idx val="10"/>
            <c:bubble3D val="0"/>
            <c:spPr>
              <a:ln>
                <a:solidFill>
                  <a:srgbClr val="FFC000"/>
                </a:solidFill>
                <a:prstDash val="sysDot"/>
              </a:ln>
            </c:spPr>
            <c:extLst>
              <c:ext xmlns:c16="http://schemas.microsoft.com/office/drawing/2014/chart" uri="{C3380CC4-5D6E-409C-BE32-E72D297353CC}">
                <c16:uniqueId val="{00000002-1789-C948-9A4F-5AED93950BF9}"/>
              </c:ext>
            </c:extLst>
          </c:dPt>
          <c:dLbls>
            <c:spPr>
              <a:noFill/>
              <a:ln>
                <a:noFill/>
              </a:ln>
              <a:effectLst/>
            </c:spPr>
            <c:txPr>
              <a:bodyPr/>
              <a:lstStyle/>
              <a:p>
                <a:pPr>
                  <a:defRPr>
                    <a:solidFill>
                      <a:schemeClr val="bg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2010</c:v>
                </c:pt>
                <c:pt idx="1">
                  <c:v>2011</c:v>
                </c:pt>
                <c:pt idx="2">
                  <c:v>2012</c:v>
                </c:pt>
                <c:pt idx="3">
                  <c:v>2013</c:v>
                </c:pt>
                <c:pt idx="4">
                  <c:v>2014</c:v>
                </c:pt>
                <c:pt idx="5">
                  <c:v>2015</c:v>
                </c:pt>
                <c:pt idx="6">
                  <c:v>2016</c:v>
                </c:pt>
                <c:pt idx="7">
                  <c:v>2017</c:v>
                </c:pt>
                <c:pt idx="8">
                  <c:v>2018</c:v>
                </c:pt>
                <c:pt idx="9">
                  <c:v>2019</c:v>
                </c:pt>
                <c:pt idx="10">
                  <c:v>2020 (request)</c:v>
                </c:pt>
              </c:strCache>
            </c:strRef>
          </c:cat>
          <c:val>
            <c:numRef>
              <c:f>Sheet1!$B$2:$B$12</c:f>
              <c:numCache>
                <c:formatCode>#,##0.0</c:formatCode>
                <c:ptCount val="11"/>
                <c:pt idx="0">
                  <c:v>290.60000000000002</c:v>
                </c:pt>
                <c:pt idx="1">
                  <c:v>299.2</c:v>
                </c:pt>
                <c:pt idx="2">
                  <c:v>340.8</c:v>
                </c:pt>
                <c:pt idx="3">
                  <c:v>353</c:v>
                </c:pt>
                <c:pt idx="4">
                  <c:v>374.3</c:v>
                </c:pt>
                <c:pt idx="5">
                  <c:v>394.1</c:v>
                </c:pt>
                <c:pt idx="6">
                  <c:v>416.6</c:v>
                </c:pt>
                <c:pt idx="7">
                  <c:v>438.9</c:v>
                </c:pt>
                <c:pt idx="8">
                  <c:v>462.7</c:v>
                </c:pt>
                <c:pt idx="9">
                  <c:v>483.7</c:v>
                </c:pt>
                <c:pt idx="10">
                  <c:v>503.4</c:v>
                </c:pt>
              </c:numCache>
            </c:numRef>
          </c:val>
          <c:smooth val="0"/>
          <c:extLst>
            <c:ext xmlns:c16="http://schemas.microsoft.com/office/drawing/2014/chart" uri="{C3380CC4-5D6E-409C-BE32-E72D297353CC}">
              <c16:uniqueId val="{00000003-1789-C948-9A4F-5AED93950BF9}"/>
            </c:ext>
          </c:extLst>
        </c:ser>
        <c:dLbls>
          <c:dLblPos val="b"/>
          <c:showLegendKey val="0"/>
          <c:showVal val="1"/>
          <c:showCatName val="0"/>
          <c:showSerName val="0"/>
          <c:showPercent val="0"/>
          <c:showBubbleSize val="0"/>
        </c:dLbls>
        <c:marker val="1"/>
        <c:smooth val="0"/>
        <c:axId val="674770240"/>
        <c:axId val="674773776"/>
      </c:lineChart>
      <c:catAx>
        <c:axId val="674770240"/>
        <c:scaling>
          <c:orientation val="minMax"/>
        </c:scaling>
        <c:delete val="0"/>
        <c:axPos val="b"/>
        <c:numFmt formatCode="General" sourceLinked="0"/>
        <c:majorTickMark val="out"/>
        <c:minorTickMark val="none"/>
        <c:tickLblPos val="nextTo"/>
        <c:txPr>
          <a:bodyPr/>
          <a:lstStyle/>
          <a:p>
            <a:pPr>
              <a:defRPr>
                <a:solidFill>
                  <a:srgbClr val="FFFFFF"/>
                </a:solidFill>
              </a:defRPr>
            </a:pPr>
            <a:endParaRPr lang="en-US"/>
          </a:p>
        </c:txPr>
        <c:crossAx val="674773776"/>
        <c:crosses val="autoZero"/>
        <c:auto val="1"/>
        <c:lblAlgn val="ctr"/>
        <c:lblOffset val="100"/>
        <c:noMultiLvlLbl val="0"/>
      </c:catAx>
      <c:valAx>
        <c:axId val="674773776"/>
        <c:scaling>
          <c:orientation val="minMax"/>
          <c:min val="250"/>
        </c:scaling>
        <c:delete val="0"/>
        <c:axPos val="l"/>
        <c:majorGridlines/>
        <c:numFmt formatCode="#,##0.0" sourceLinked="1"/>
        <c:majorTickMark val="out"/>
        <c:minorTickMark val="none"/>
        <c:tickLblPos val="nextTo"/>
        <c:txPr>
          <a:bodyPr/>
          <a:lstStyle/>
          <a:p>
            <a:pPr>
              <a:defRPr>
                <a:solidFill>
                  <a:srgbClr val="FFFFFF"/>
                </a:solidFill>
              </a:defRPr>
            </a:pPr>
            <a:endParaRPr lang="en-US"/>
          </a:p>
        </c:txPr>
        <c:crossAx val="674770240"/>
        <c:crosses val="autoZero"/>
        <c:crossBetween val="between"/>
        <c:majorUnit val="5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K-12 AD VALOREM REIMBURSEMENTS</c:v>
                </c:pt>
              </c:strCache>
            </c:strRef>
          </c:tx>
          <c:spPr>
            <a:solidFill>
              <a:schemeClr val="accent1"/>
            </a:solidFill>
            <a:ln>
              <a:noFill/>
            </a:ln>
            <a:effectLst/>
          </c:spPr>
          <c:invertIfNegative val="0"/>
          <c:dLbls>
            <c:dLbl>
              <c:idx val="0"/>
              <c:layout>
                <c:manualLayout>
                  <c:x val="1.8561484918793499E-2"/>
                  <c:y val="5.37634408602149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49-7849-8E26-C0C5FC848B64}"/>
                </c:ext>
              </c:extLst>
            </c:dLbl>
            <c:dLbl>
              <c:idx val="1"/>
              <c:delete val="1"/>
              <c:extLst>
                <c:ext xmlns:c15="http://schemas.microsoft.com/office/drawing/2012/chart" uri="{CE6537A1-D6FC-4f65-9D91-7224C49458BB}"/>
                <c:ext xmlns:c16="http://schemas.microsoft.com/office/drawing/2014/chart" uri="{C3380CC4-5D6E-409C-BE32-E72D297353CC}">
                  <c16:uniqueId val="{00000001-F649-7849-8E26-C0C5FC848B64}"/>
                </c:ext>
              </c:extLst>
            </c:dLbl>
            <c:dLbl>
              <c:idx val="2"/>
              <c:delete val="1"/>
              <c:extLst>
                <c:ext xmlns:c15="http://schemas.microsoft.com/office/drawing/2012/chart" uri="{CE6537A1-D6FC-4f65-9D91-7224C49458BB}"/>
                <c:ext xmlns:c16="http://schemas.microsoft.com/office/drawing/2014/chart" uri="{C3380CC4-5D6E-409C-BE32-E72D297353CC}">
                  <c16:uniqueId val="{00000002-F649-7849-8E26-C0C5FC848B64}"/>
                </c:ext>
              </c:extLst>
            </c:dLbl>
            <c:dLbl>
              <c:idx val="3"/>
              <c:delete val="1"/>
              <c:extLst>
                <c:ext xmlns:c15="http://schemas.microsoft.com/office/drawing/2012/chart" uri="{CE6537A1-D6FC-4f65-9D91-7224C49458BB}"/>
                <c:ext xmlns:c16="http://schemas.microsoft.com/office/drawing/2014/chart" uri="{C3380CC4-5D6E-409C-BE32-E72D297353CC}">
                  <c16:uniqueId val="{00000003-F649-7849-8E26-C0C5FC848B64}"/>
                </c:ext>
              </c:extLst>
            </c:dLbl>
            <c:dLbl>
              <c:idx val="4"/>
              <c:delete val="1"/>
              <c:extLst>
                <c:ext xmlns:c15="http://schemas.microsoft.com/office/drawing/2012/chart" uri="{CE6537A1-D6FC-4f65-9D91-7224C49458BB}"/>
                <c:ext xmlns:c16="http://schemas.microsoft.com/office/drawing/2014/chart" uri="{C3380CC4-5D6E-409C-BE32-E72D297353CC}">
                  <c16:uniqueId val="{00000004-F649-7849-8E26-C0C5FC848B64}"/>
                </c:ext>
              </c:extLst>
            </c:dLbl>
            <c:dLbl>
              <c:idx val="5"/>
              <c:delete val="1"/>
              <c:extLst>
                <c:ext xmlns:c15="http://schemas.microsoft.com/office/drawing/2012/chart" uri="{CE6537A1-D6FC-4f65-9D91-7224C49458BB}"/>
                <c:ext xmlns:c16="http://schemas.microsoft.com/office/drawing/2014/chart" uri="{C3380CC4-5D6E-409C-BE32-E72D297353CC}">
                  <c16:uniqueId val="{00000005-F649-7849-8E26-C0C5FC848B64}"/>
                </c:ext>
              </c:extLst>
            </c:dLbl>
            <c:dLbl>
              <c:idx val="7"/>
              <c:delete val="1"/>
              <c:extLst>
                <c:ext xmlns:c15="http://schemas.microsoft.com/office/drawing/2012/chart" uri="{CE6537A1-D6FC-4f65-9D91-7224C49458BB}"/>
                <c:ext xmlns:c16="http://schemas.microsoft.com/office/drawing/2014/chart" uri="{C3380CC4-5D6E-409C-BE32-E72D297353CC}">
                  <c16:uniqueId val="{00000006-F649-7849-8E26-C0C5FC848B64}"/>
                </c:ext>
              </c:extLst>
            </c:dLbl>
            <c:dLbl>
              <c:idx val="9"/>
              <c:delete val="1"/>
              <c:extLst>
                <c:ext xmlns:c15="http://schemas.microsoft.com/office/drawing/2012/chart" uri="{CE6537A1-D6FC-4f65-9D91-7224C49458BB}"/>
                <c:ext xmlns:c16="http://schemas.microsoft.com/office/drawing/2014/chart" uri="{C3380CC4-5D6E-409C-BE32-E72D297353CC}">
                  <c16:uniqueId val="{00000007-F649-7849-8E26-C0C5FC848B64}"/>
                </c:ext>
              </c:extLst>
            </c:dLbl>
            <c:dLbl>
              <c:idx val="10"/>
              <c:layout>
                <c:manualLayout>
                  <c:x val="-3.09358081979892E-3"/>
                  <c:y val="-1.412429378531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49-7849-8E26-C0C5FC848B64}"/>
                </c:ext>
              </c:extLst>
            </c:dLbl>
            <c:dLbl>
              <c:idx val="11"/>
              <c:delete val="1"/>
              <c:extLst>
                <c:ext xmlns:c15="http://schemas.microsoft.com/office/drawing/2012/chart" uri="{CE6537A1-D6FC-4f65-9D91-7224C49458BB}"/>
                <c:ext xmlns:c16="http://schemas.microsoft.com/office/drawing/2014/chart" uri="{C3380CC4-5D6E-409C-BE32-E72D297353CC}">
                  <c16:uniqueId val="{00000009-F649-7849-8E26-C0C5FC848B64}"/>
                </c:ext>
              </c:extLst>
            </c:dLbl>
            <c:numFmt formatCode="&quot;$&quot;#,##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Sheet1!$B$2:$B$15</c:f>
              <c:numCache>
                <c:formatCode>"$"#,##0_);[Red]\("$"#,##0\)</c:formatCode>
                <c:ptCount val="14"/>
                <c:pt idx="0" formatCode="&quot;$&quot;#,##0.00_);[Red]\(&quot;$&quot;#,##0.00\)">
                  <c:v>32447449</c:v>
                </c:pt>
                <c:pt idx="1">
                  <c:v>29719234</c:v>
                </c:pt>
                <c:pt idx="2">
                  <c:v>33453759</c:v>
                </c:pt>
                <c:pt idx="3" formatCode="#,##0">
                  <c:v>29061664</c:v>
                </c:pt>
                <c:pt idx="4" formatCode="#,##0">
                  <c:v>26124022</c:v>
                </c:pt>
                <c:pt idx="5" formatCode="#,##0">
                  <c:v>23189816</c:v>
                </c:pt>
                <c:pt idx="6" formatCode="#,##0">
                  <c:v>21579151</c:v>
                </c:pt>
                <c:pt idx="7" formatCode="#,##0">
                  <c:v>24628668</c:v>
                </c:pt>
                <c:pt idx="8" formatCode="#,##0">
                  <c:v>31087618</c:v>
                </c:pt>
                <c:pt idx="9" formatCode="#,##0">
                  <c:v>43602722</c:v>
                </c:pt>
                <c:pt idx="10" formatCode="#,##0">
                  <c:v>45774038</c:v>
                </c:pt>
                <c:pt idx="11" formatCode="General">
                  <c:v>54924091</c:v>
                </c:pt>
                <c:pt idx="12" formatCode="General">
                  <c:v>73385481</c:v>
                </c:pt>
                <c:pt idx="13" formatCode="General">
                  <c:v>93578228</c:v>
                </c:pt>
              </c:numCache>
            </c:numRef>
          </c:val>
          <c:extLst>
            <c:ext xmlns:c16="http://schemas.microsoft.com/office/drawing/2014/chart" uri="{C3380CC4-5D6E-409C-BE32-E72D297353CC}">
              <c16:uniqueId val="{00000000-9E42-B741-A375-3CCA84B56BA4}"/>
            </c:ext>
          </c:extLst>
        </c:ser>
        <c:dLbls>
          <c:dLblPos val="outEnd"/>
          <c:showLegendKey val="0"/>
          <c:showVal val="1"/>
          <c:showCatName val="0"/>
          <c:showSerName val="0"/>
          <c:showPercent val="0"/>
          <c:showBubbleSize val="0"/>
        </c:dLbls>
        <c:gapWidth val="219"/>
        <c:overlap val="-27"/>
        <c:axId val="-145593392"/>
        <c:axId val="-145588336"/>
      </c:barChart>
      <c:catAx>
        <c:axId val="-14559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45588336"/>
        <c:crosses val="autoZero"/>
        <c:auto val="1"/>
        <c:lblAlgn val="ctr"/>
        <c:lblOffset val="100"/>
        <c:noMultiLvlLbl val="0"/>
      </c:catAx>
      <c:valAx>
        <c:axId val="-1455883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4559339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3D5E1E-943A-C245-80D0-A8C58C351CE0}" type="datetimeFigureOut">
              <a:rPr lang="en-US" smtClean="0"/>
              <a:t>2/4/19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AFEE7F4-24FA-A94A-91BB-7E303D2FF55E}" type="slidenum">
              <a:rPr lang="en-US" smtClean="0"/>
              <a:t>‹#›</a:t>
            </a:fld>
            <a:endParaRPr lang="en-US" dirty="0"/>
          </a:p>
        </p:txBody>
      </p:sp>
    </p:spTree>
    <p:extLst>
      <p:ext uri="{BB962C8B-B14F-4D97-AF65-F5344CB8AC3E}">
        <p14:creationId xmlns:p14="http://schemas.microsoft.com/office/powerpoint/2010/main" val="1694152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D0714C-8F7F-416D-930C-6C5321DA6D75}" type="datetimeFigureOut">
              <a:rPr lang="en-US" smtClean="0"/>
              <a:t>2/4/19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626677-2B06-4E49-97A7-0BCE3AA2444F}" type="slidenum">
              <a:rPr lang="en-US" smtClean="0"/>
              <a:t>‹#›</a:t>
            </a:fld>
            <a:endParaRPr lang="en-US" dirty="0"/>
          </a:p>
        </p:txBody>
      </p:sp>
    </p:spTree>
    <p:extLst>
      <p:ext uri="{BB962C8B-B14F-4D97-AF65-F5344CB8AC3E}">
        <p14:creationId xmlns:p14="http://schemas.microsoft.com/office/powerpoint/2010/main" val="4147863624"/>
      </p:ext>
    </p:extLst>
  </p:cSld>
  <p:clrMap bg1="lt1" tx1="dk1" bg2="lt2" tx2="dk2" accent1="accent1" accent2="accent2" accent3="accent3" accent4="accent4" accent5="accent5" accent6="accent6" hlink="hlink" folHlink="folHlink"/>
  <p:notesStyle>
    <a:lvl1pPr marL="0" algn="l" defTabSz="914318" rtl="0" eaLnBrk="1" latinLnBrk="0" hangingPunct="1">
      <a:defRPr sz="1200" kern="1200">
        <a:solidFill>
          <a:schemeClr val="tx1"/>
        </a:solidFill>
        <a:latin typeface="+mn-lt"/>
        <a:ea typeface="+mn-ea"/>
        <a:cs typeface="+mn-cs"/>
      </a:defRPr>
    </a:lvl1pPr>
    <a:lvl2pPr marL="457159" algn="l" defTabSz="914318" rtl="0" eaLnBrk="1" latinLnBrk="0" hangingPunct="1">
      <a:defRPr sz="1200" kern="1200">
        <a:solidFill>
          <a:schemeClr val="tx1"/>
        </a:solidFill>
        <a:latin typeface="+mn-lt"/>
        <a:ea typeface="+mn-ea"/>
        <a:cs typeface="+mn-cs"/>
      </a:defRPr>
    </a:lvl2pPr>
    <a:lvl3pPr marL="914318" algn="l" defTabSz="914318" rtl="0" eaLnBrk="1" latinLnBrk="0" hangingPunct="1">
      <a:defRPr sz="1200" kern="1200">
        <a:solidFill>
          <a:schemeClr val="tx1"/>
        </a:solidFill>
        <a:latin typeface="+mn-lt"/>
        <a:ea typeface="+mn-ea"/>
        <a:cs typeface="+mn-cs"/>
      </a:defRPr>
    </a:lvl3pPr>
    <a:lvl4pPr marL="1371477" algn="l" defTabSz="914318" rtl="0" eaLnBrk="1" latinLnBrk="0" hangingPunct="1">
      <a:defRPr sz="1200" kern="1200">
        <a:solidFill>
          <a:schemeClr val="tx1"/>
        </a:solidFill>
        <a:latin typeface="+mn-lt"/>
        <a:ea typeface="+mn-ea"/>
        <a:cs typeface="+mn-cs"/>
      </a:defRPr>
    </a:lvl4pPr>
    <a:lvl5pPr marL="1828637" algn="l" defTabSz="914318" rtl="0" eaLnBrk="1" latinLnBrk="0" hangingPunct="1">
      <a:defRPr sz="1200" kern="1200">
        <a:solidFill>
          <a:schemeClr val="tx1"/>
        </a:solidFill>
        <a:latin typeface="+mn-lt"/>
        <a:ea typeface="+mn-ea"/>
        <a:cs typeface="+mn-cs"/>
      </a:defRPr>
    </a:lvl5pPr>
    <a:lvl6pPr marL="2285797" algn="l" defTabSz="914318" rtl="0" eaLnBrk="1" latinLnBrk="0" hangingPunct="1">
      <a:defRPr sz="1200" kern="1200">
        <a:solidFill>
          <a:schemeClr val="tx1"/>
        </a:solidFill>
        <a:latin typeface="+mn-lt"/>
        <a:ea typeface="+mn-ea"/>
        <a:cs typeface="+mn-cs"/>
      </a:defRPr>
    </a:lvl6pPr>
    <a:lvl7pPr marL="2742956" algn="l" defTabSz="914318" rtl="0" eaLnBrk="1" latinLnBrk="0" hangingPunct="1">
      <a:defRPr sz="1200" kern="1200">
        <a:solidFill>
          <a:schemeClr val="tx1"/>
        </a:solidFill>
        <a:latin typeface="+mn-lt"/>
        <a:ea typeface="+mn-ea"/>
        <a:cs typeface="+mn-cs"/>
      </a:defRPr>
    </a:lvl7pPr>
    <a:lvl8pPr marL="3200115" algn="l" defTabSz="914318" rtl="0" eaLnBrk="1" latinLnBrk="0" hangingPunct="1">
      <a:defRPr sz="1200" kern="1200">
        <a:solidFill>
          <a:schemeClr val="tx1"/>
        </a:solidFill>
        <a:latin typeface="+mn-lt"/>
        <a:ea typeface="+mn-ea"/>
        <a:cs typeface="+mn-cs"/>
      </a:defRPr>
    </a:lvl8pPr>
    <a:lvl9pPr marL="3657274"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1</a:t>
            </a:fld>
            <a:endParaRPr lang="en-US" dirty="0"/>
          </a:p>
        </p:txBody>
      </p:sp>
    </p:spTree>
    <p:extLst>
      <p:ext uri="{BB962C8B-B14F-4D97-AF65-F5344CB8AC3E}">
        <p14:creationId xmlns:p14="http://schemas.microsoft.com/office/powerpoint/2010/main" val="3811515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10</a:t>
            </a:fld>
            <a:endParaRPr lang="en-US" dirty="0"/>
          </a:p>
        </p:txBody>
      </p:sp>
    </p:spTree>
    <p:extLst>
      <p:ext uri="{BB962C8B-B14F-4D97-AF65-F5344CB8AC3E}">
        <p14:creationId xmlns:p14="http://schemas.microsoft.com/office/powerpoint/2010/main" val="64087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11</a:t>
            </a:fld>
            <a:endParaRPr lang="en-US" dirty="0"/>
          </a:p>
        </p:txBody>
      </p:sp>
    </p:spTree>
    <p:extLst>
      <p:ext uri="{BB962C8B-B14F-4D97-AF65-F5344CB8AC3E}">
        <p14:creationId xmlns:p14="http://schemas.microsoft.com/office/powerpoint/2010/main" val="6408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12</a:t>
            </a:fld>
            <a:endParaRPr lang="en-US" dirty="0"/>
          </a:p>
        </p:txBody>
      </p:sp>
    </p:spTree>
    <p:extLst>
      <p:ext uri="{BB962C8B-B14F-4D97-AF65-F5344CB8AC3E}">
        <p14:creationId xmlns:p14="http://schemas.microsoft.com/office/powerpoint/2010/main" val="2169290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13</a:t>
            </a:fld>
            <a:endParaRPr lang="en-US" dirty="0"/>
          </a:p>
        </p:txBody>
      </p:sp>
    </p:spTree>
    <p:extLst>
      <p:ext uri="{BB962C8B-B14F-4D97-AF65-F5344CB8AC3E}">
        <p14:creationId xmlns:p14="http://schemas.microsoft.com/office/powerpoint/2010/main" val="216929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14</a:t>
            </a:fld>
            <a:endParaRPr lang="en-US" dirty="0"/>
          </a:p>
        </p:txBody>
      </p:sp>
    </p:spTree>
    <p:extLst>
      <p:ext uri="{BB962C8B-B14F-4D97-AF65-F5344CB8AC3E}">
        <p14:creationId xmlns:p14="http://schemas.microsoft.com/office/powerpoint/2010/main" val="2169290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15</a:t>
            </a:fld>
            <a:endParaRPr lang="en-US" dirty="0"/>
          </a:p>
        </p:txBody>
      </p:sp>
    </p:spTree>
    <p:extLst>
      <p:ext uri="{BB962C8B-B14F-4D97-AF65-F5344CB8AC3E}">
        <p14:creationId xmlns:p14="http://schemas.microsoft.com/office/powerpoint/2010/main" val="2169290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16</a:t>
            </a:fld>
            <a:endParaRPr lang="en-US" dirty="0"/>
          </a:p>
        </p:txBody>
      </p:sp>
    </p:spTree>
    <p:extLst>
      <p:ext uri="{BB962C8B-B14F-4D97-AF65-F5344CB8AC3E}">
        <p14:creationId xmlns:p14="http://schemas.microsoft.com/office/powerpoint/2010/main" val="2169290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17</a:t>
            </a:fld>
            <a:endParaRPr lang="en-US" dirty="0"/>
          </a:p>
        </p:txBody>
      </p:sp>
    </p:spTree>
    <p:extLst>
      <p:ext uri="{BB962C8B-B14F-4D97-AF65-F5344CB8AC3E}">
        <p14:creationId xmlns:p14="http://schemas.microsoft.com/office/powerpoint/2010/main" val="2169290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18</a:t>
            </a:fld>
            <a:endParaRPr lang="en-US" dirty="0"/>
          </a:p>
        </p:txBody>
      </p:sp>
    </p:spTree>
    <p:extLst>
      <p:ext uri="{BB962C8B-B14F-4D97-AF65-F5344CB8AC3E}">
        <p14:creationId xmlns:p14="http://schemas.microsoft.com/office/powerpoint/2010/main" val="2169290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22</a:t>
            </a:fld>
            <a:endParaRPr lang="en-US" dirty="0"/>
          </a:p>
        </p:txBody>
      </p:sp>
    </p:spTree>
    <p:extLst>
      <p:ext uri="{BB962C8B-B14F-4D97-AF65-F5344CB8AC3E}">
        <p14:creationId xmlns:p14="http://schemas.microsoft.com/office/powerpoint/2010/main" val="216929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2</a:t>
            </a:fld>
            <a:endParaRPr lang="en-US" dirty="0"/>
          </a:p>
        </p:txBody>
      </p:sp>
    </p:spTree>
    <p:extLst>
      <p:ext uri="{BB962C8B-B14F-4D97-AF65-F5344CB8AC3E}">
        <p14:creationId xmlns:p14="http://schemas.microsoft.com/office/powerpoint/2010/main" val="3314246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26677-2B06-4E49-97A7-0BCE3AA2444F}" type="slidenum">
              <a:rPr lang="en-US" smtClean="0"/>
              <a:t>25</a:t>
            </a:fld>
            <a:endParaRPr lang="en-US" dirty="0"/>
          </a:p>
        </p:txBody>
      </p:sp>
    </p:spTree>
    <p:extLst>
      <p:ext uri="{BB962C8B-B14F-4D97-AF65-F5344CB8AC3E}">
        <p14:creationId xmlns:p14="http://schemas.microsoft.com/office/powerpoint/2010/main" val="491130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600" dirty="0">
              <a:effectLst/>
            </a:endParaRPr>
          </a:p>
        </p:txBody>
      </p:sp>
      <p:sp>
        <p:nvSpPr>
          <p:cNvPr id="4" name="Slide Number Placeholder 3"/>
          <p:cNvSpPr>
            <a:spLocks noGrp="1"/>
          </p:cNvSpPr>
          <p:nvPr>
            <p:ph type="sldNum" sz="quarter" idx="10"/>
          </p:nvPr>
        </p:nvSpPr>
        <p:spPr/>
        <p:txBody>
          <a:bodyPr/>
          <a:lstStyle/>
          <a:p>
            <a:fld id="{13626677-2B06-4E49-97A7-0BCE3AA2444F}" type="slidenum">
              <a:rPr lang="en-US" smtClean="0"/>
              <a:t>27</a:t>
            </a:fld>
            <a:endParaRPr lang="en-US"/>
          </a:p>
        </p:txBody>
      </p:sp>
    </p:spTree>
    <p:extLst>
      <p:ext uri="{BB962C8B-B14F-4D97-AF65-F5344CB8AC3E}">
        <p14:creationId xmlns:p14="http://schemas.microsoft.com/office/powerpoint/2010/main" val="1830382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FE2E22-3F25-EF4C-AE0E-CA2F66D236AD}" type="slidenum">
              <a:rPr lang="en-US" smtClean="0"/>
              <a:t>28</a:t>
            </a:fld>
            <a:endParaRPr lang="en-US"/>
          </a:p>
        </p:txBody>
      </p:sp>
    </p:spTree>
    <p:extLst>
      <p:ext uri="{BB962C8B-B14F-4D97-AF65-F5344CB8AC3E}">
        <p14:creationId xmlns:p14="http://schemas.microsoft.com/office/powerpoint/2010/main" val="2987134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600" dirty="0">
              <a:effectLst/>
            </a:endParaRPr>
          </a:p>
        </p:txBody>
      </p:sp>
      <p:sp>
        <p:nvSpPr>
          <p:cNvPr id="4" name="Slide Number Placeholder 3"/>
          <p:cNvSpPr>
            <a:spLocks noGrp="1"/>
          </p:cNvSpPr>
          <p:nvPr>
            <p:ph type="sldNum" sz="quarter" idx="10"/>
          </p:nvPr>
        </p:nvSpPr>
        <p:spPr/>
        <p:txBody>
          <a:bodyPr/>
          <a:lstStyle/>
          <a:p>
            <a:fld id="{13626677-2B06-4E49-97A7-0BCE3AA2444F}" type="slidenum">
              <a:rPr lang="en-US" smtClean="0"/>
              <a:t>29</a:t>
            </a:fld>
            <a:endParaRPr lang="en-US"/>
          </a:p>
        </p:txBody>
      </p:sp>
    </p:spTree>
    <p:extLst>
      <p:ext uri="{BB962C8B-B14F-4D97-AF65-F5344CB8AC3E}">
        <p14:creationId xmlns:p14="http://schemas.microsoft.com/office/powerpoint/2010/main" val="599779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400" dirty="0">
              <a:effectLst/>
            </a:endParaRPr>
          </a:p>
        </p:txBody>
      </p:sp>
      <p:sp>
        <p:nvSpPr>
          <p:cNvPr id="4" name="Slide Number Placeholder 3"/>
          <p:cNvSpPr>
            <a:spLocks noGrp="1"/>
          </p:cNvSpPr>
          <p:nvPr>
            <p:ph type="sldNum" sz="quarter" idx="10"/>
          </p:nvPr>
        </p:nvSpPr>
        <p:spPr/>
        <p:txBody>
          <a:bodyPr/>
          <a:lstStyle/>
          <a:p>
            <a:fld id="{13626677-2B06-4E49-97A7-0BCE3AA2444F}" type="slidenum">
              <a:rPr lang="en-US" smtClean="0"/>
              <a:t>30</a:t>
            </a:fld>
            <a:endParaRPr lang="en-US"/>
          </a:p>
        </p:txBody>
      </p:sp>
    </p:spTree>
    <p:extLst>
      <p:ext uri="{BB962C8B-B14F-4D97-AF65-F5344CB8AC3E}">
        <p14:creationId xmlns:p14="http://schemas.microsoft.com/office/powerpoint/2010/main" val="1429650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FE2E22-3F25-EF4C-AE0E-CA2F66D236AD}" type="slidenum">
              <a:rPr lang="en-US" smtClean="0"/>
              <a:t>31</a:t>
            </a:fld>
            <a:endParaRPr lang="en-US"/>
          </a:p>
        </p:txBody>
      </p:sp>
    </p:spTree>
    <p:extLst>
      <p:ext uri="{BB962C8B-B14F-4D97-AF65-F5344CB8AC3E}">
        <p14:creationId xmlns:p14="http://schemas.microsoft.com/office/powerpoint/2010/main" val="2587222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600" dirty="0"/>
              <a:t>This</a:t>
            </a:r>
            <a:r>
              <a:rPr lang="en-US" sz="1600" baseline="0" dirty="0"/>
              <a:t> year we finally see the topping of half a billion dollars needed to cover the health insurance costs of teachers and support staff. With estimated premium and staff increases, we expect to need an additional $19.6 million next fiscal year to meet the state’s obligations.</a:t>
            </a:r>
            <a:endParaRPr lang="en-US" sz="1600" dirty="0"/>
          </a:p>
        </p:txBody>
      </p:sp>
      <p:sp>
        <p:nvSpPr>
          <p:cNvPr id="4" name="Slide Number Placeholder 3"/>
          <p:cNvSpPr>
            <a:spLocks noGrp="1"/>
          </p:cNvSpPr>
          <p:nvPr>
            <p:ph type="sldNum" sz="quarter" idx="10"/>
          </p:nvPr>
        </p:nvSpPr>
        <p:spPr/>
        <p:txBody>
          <a:bodyPr/>
          <a:lstStyle/>
          <a:p>
            <a:fld id="{13626677-2B06-4E49-97A7-0BCE3AA2444F}" type="slidenum">
              <a:rPr lang="en-US" smtClean="0"/>
              <a:t>32</a:t>
            </a:fld>
            <a:endParaRPr lang="en-US"/>
          </a:p>
        </p:txBody>
      </p:sp>
    </p:spTree>
    <p:extLst>
      <p:ext uri="{BB962C8B-B14F-4D97-AF65-F5344CB8AC3E}">
        <p14:creationId xmlns:p14="http://schemas.microsoft.com/office/powerpoint/2010/main" val="3236897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36</a:t>
            </a:fld>
            <a:endParaRPr lang="en-US" dirty="0"/>
          </a:p>
        </p:txBody>
      </p:sp>
    </p:spTree>
    <p:extLst>
      <p:ext uri="{BB962C8B-B14F-4D97-AF65-F5344CB8AC3E}">
        <p14:creationId xmlns:p14="http://schemas.microsoft.com/office/powerpoint/2010/main" val="130156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3</a:t>
            </a:fld>
            <a:endParaRPr lang="en-US" dirty="0"/>
          </a:p>
        </p:txBody>
      </p:sp>
    </p:spTree>
    <p:extLst>
      <p:ext uri="{BB962C8B-B14F-4D97-AF65-F5344CB8AC3E}">
        <p14:creationId xmlns:p14="http://schemas.microsoft.com/office/powerpoint/2010/main" val="331424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4</a:t>
            </a:fld>
            <a:endParaRPr lang="en-US" dirty="0"/>
          </a:p>
        </p:txBody>
      </p:sp>
    </p:spTree>
    <p:extLst>
      <p:ext uri="{BB962C8B-B14F-4D97-AF65-F5344CB8AC3E}">
        <p14:creationId xmlns:p14="http://schemas.microsoft.com/office/powerpoint/2010/main" val="216929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5</a:t>
            </a:fld>
            <a:endParaRPr lang="en-US" dirty="0"/>
          </a:p>
        </p:txBody>
      </p:sp>
    </p:spTree>
    <p:extLst>
      <p:ext uri="{BB962C8B-B14F-4D97-AF65-F5344CB8AC3E}">
        <p14:creationId xmlns:p14="http://schemas.microsoft.com/office/powerpoint/2010/main" val="381151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6</a:t>
            </a:fld>
            <a:endParaRPr lang="en-US" dirty="0"/>
          </a:p>
        </p:txBody>
      </p:sp>
    </p:spTree>
    <p:extLst>
      <p:ext uri="{BB962C8B-B14F-4D97-AF65-F5344CB8AC3E}">
        <p14:creationId xmlns:p14="http://schemas.microsoft.com/office/powerpoint/2010/main" val="50038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7</a:t>
            </a:fld>
            <a:endParaRPr lang="en-US" dirty="0"/>
          </a:p>
        </p:txBody>
      </p:sp>
    </p:spTree>
    <p:extLst>
      <p:ext uri="{BB962C8B-B14F-4D97-AF65-F5344CB8AC3E}">
        <p14:creationId xmlns:p14="http://schemas.microsoft.com/office/powerpoint/2010/main" val="216929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8</a:t>
            </a:fld>
            <a:endParaRPr lang="en-US" dirty="0"/>
          </a:p>
        </p:txBody>
      </p:sp>
    </p:spTree>
    <p:extLst>
      <p:ext uri="{BB962C8B-B14F-4D97-AF65-F5344CB8AC3E}">
        <p14:creationId xmlns:p14="http://schemas.microsoft.com/office/powerpoint/2010/main" val="216929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t>9</a:t>
            </a:fld>
            <a:endParaRPr lang="en-US" dirty="0"/>
          </a:p>
        </p:txBody>
      </p:sp>
    </p:spTree>
    <p:extLst>
      <p:ext uri="{BB962C8B-B14F-4D97-AF65-F5344CB8AC3E}">
        <p14:creationId xmlns:p14="http://schemas.microsoft.com/office/powerpoint/2010/main" val="6408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67AC9E-71C3-47D1-B35C-072D8389D67E}" type="datetime1">
              <a:rPr lang="en-US" smtClean="0"/>
              <a:pPr/>
              <a:t>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solidFill>
                  <a:srgbClr val="FFFFFF">
                    <a:lumMod val="85000"/>
                  </a:srgbClr>
                </a:solidFill>
              </a:rPr>
              <a:pPr/>
              <a:t>‹#›</a:t>
            </a:fld>
            <a:endParaRPr lang="en-US" dirty="0">
              <a:solidFill>
                <a:srgbClr val="FFFFFF">
                  <a:lumMod val="85000"/>
                </a:srgbClr>
              </a:solidFill>
            </a:endParaRPr>
          </a:p>
        </p:txBody>
      </p:sp>
      <p:cxnSp>
        <p:nvCxnSpPr>
          <p:cNvPr id="8" name="Straight Connector 7"/>
          <p:cNvCxnSpPr/>
          <p:nvPr userDrawn="1"/>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46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5A9D3-8792-4005-ADD1-F39CE255C029}" type="datetime1">
              <a:rPr lang="en-US" smtClean="0"/>
              <a:pPr/>
              <a:t>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solidFill>
                  <a:srgbClr val="FFFFFF">
                    <a:lumMod val="85000"/>
                  </a:srgbClr>
                </a:solidFill>
              </a:rPr>
              <a:pPr/>
              <a:t>‹#›</a:t>
            </a:fld>
            <a:endParaRPr lang="en-US" dirty="0">
              <a:solidFill>
                <a:srgbClr val="FFFFFF">
                  <a:lumMod val="85000"/>
                </a:srgbClr>
              </a:solidFill>
            </a:endParaRPr>
          </a:p>
        </p:txBody>
      </p:sp>
    </p:spTree>
    <p:extLst>
      <p:ext uri="{BB962C8B-B14F-4D97-AF65-F5344CB8AC3E}">
        <p14:creationId xmlns:p14="http://schemas.microsoft.com/office/powerpoint/2010/main" val="165821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42721-2C94-45B5-9D41-40A0E630391B}" type="datetime1">
              <a:rPr lang="en-US" smtClean="0"/>
              <a:pPr/>
              <a:t>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solidFill>
                  <a:srgbClr val="FFFFFF">
                    <a:lumMod val="85000"/>
                  </a:srgbClr>
                </a:solidFill>
              </a:rPr>
              <a:pPr/>
              <a:t>‹#›</a:t>
            </a:fld>
            <a:endParaRPr lang="en-US" dirty="0">
              <a:solidFill>
                <a:srgbClr val="FFFFFF">
                  <a:lumMod val="85000"/>
                </a:srgbClr>
              </a:solidFill>
            </a:endParaRPr>
          </a:p>
        </p:txBody>
      </p:sp>
    </p:spTree>
    <p:extLst>
      <p:ext uri="{BB962C8B-B14F-4D97-AF65-F5344CB8AC3E}">
        <p14:creationId xmlns:p14="http://schemas.microsoft.com/office/powerpoint/2010/main" val="444048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828800"/>
            <a:ext cx="8763000" cy="3962400"/>
          </a:xfrm>
          <a:prstGeom prst="rect">
            <a:avLst/>
          </a:prstGeo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txBox="1">
            <a:spLocks/>
          </p:cNvSpPr>
          <p:nvPr userDrawn="1"/>
        </p:nvSpPr>
        <p:spPr>
          <a:xfrm>
            <a:off x="1600199" y="1038226"/>
            <a:ext cx="942975" cy="365125"/>
          </a:xfrm>
          <a:prstGeom prst="rect">
            <a:avLst/>
          </a:prstGeom>
        </p:spPr>
        <p:txBody>
          <a:bodyPr lIns="91432" tIns="45716" rIns="91432" bIns="45716" anchor="ctr"/>
          <a:lstStyle/>
          <a:p>
            <a:pPr>
              <a:defRPr/>
            </a:pPr>
            <a:fld id="{6F982CBD-C544-4F97-AA8A-7B1FCBB0D07F}" type="datetime1">
              <a:rPr lang="en-US" sz="1200">
                <a:solidFill>
                  <a:prstClr val="black">
                    <a:tint val="75000"/>
                  </a:prstClr>
                </a:solidFill>
              </a:rPr>
              <a:pPr>
                <a:defRPr/>
              </a:pPr>
              <a:t>2/4/19</a:t>
            </a:fld>
            <a:endParaRPr lang="en-US" sz="1200" dirty="0">
              <a:solidFill>
                <a:prstClr val="black">
                  <a:tint val="75000"/>
                </a:prstClr>
              </a:solidFill>
            </a:endParaRPr>
          </a:p>
        </p:txBody>
      </p:sp>
      <p:sp>
        <p:nvSpPr>
          <p:cNvPr id="11" name="Slide Number Placeholder 5"/>
          <p:cNvSpPr txBox="1">
            <a:spLocks/>
          </p:cNvSpPr>
          <p:nvPr userDrawn="1"/>
        </p:nvSpPr>
        <p:spPr>
          <a:xfrm>
            <a:off x="2590800" y="1038226"/>
            <a:ext cx="514350" cy="365125"/>
          </a:xfrm>
          <a:prstGeom prst="rect">
            <a:avLst/>
          </a:prstGeom>
        </p:spPr>
        <p:txBody>
          <a:bodyPr lIns="91432" tIns="45716" rIns="91432" bIns="45716" anchor="ctr"/>
          <a:lstStyle/>
          <a:p>
            <a:pPr algn="r">
              <a:defRPr/>
            </a:pPr>
            <a:fld id="{B41C3E66-45B4-48EC-A7DF-C5CE3D9AE6B2}" type="slidenum">
              <a:rPr lang="en-US" sz="1200">
                <a:solidFill>
                  <a:prstClr val="black">
                    <a:tint val="75000"/>
                  </a:prstClr>
                </a:solidFill>
              </a:rPr>
              <a:pPr algn="r">
                <a:defRPr/>
              </a:pPr>
              <a:t>‹#›</a:t>
            </a:fld>
            <a:endParaRPr lang="en-US" sz="1200" dirty="0">
              <a:solidFill>
                <a:prstClr val="black">
                  <a:tint val="75000"/>
                </a:prstClr>
              </a:solidFill>
            </a:endParaRPr>
          </a:p>
        </p:txBody>
      </p:sp>
      <p:sp>
        <p:nvSpPr>
          <p:cNvPr id="6" name="Footer Placeholder 4"/>
          <p:cNvSpPr txBox="1">
            <a:spLocks/>
          </p:cNvSpPr>
          <p:nvPr userDrawn="1"/>
        </p:nvSpPr>
        <p:spPr>
          <a:xfrm>
            <a:off x="2362200" y="6613526"/>
            <a:ext cx="4419600" cy="244475"/>
          </a:xfrm>
          <a:prstGeom prst="rect">
            <a:avLst/>
          </a:prstGeom>
        </p:spPr>
        <p:txBody>
          <a:bodyPr lIns="91432" tIns="45716" rIns="91432" bIns="45716" anchor="ctr"/>
          <a:lstStyle/>
          <a:p>
            <a:pPr algn="ctr">
              <a:defRPr/>
            </a:pPr>
            <a:r>
              <a:rPr lang="en-US" sz="1200" dirty="0">
                <a:solidFill>
                  <a:prstClr val="black">
                    <a:tint val="75000"/>
                  </a:prstClr>
                </a:solidFill>
              </a:rPr>
              <a:t>Oklahoma Office of Management and Enterprise Services</a:t>
            </a:r>
          </a:p>
        </p:txBody>
      </p:sp>
    </p:spTree>
    <p:extLst>
      <p:ext uri="{BB962C8B-B14F-4D97-AF65-F5344CB8AC3E}">
        <p14:creationId xmlns:p14="http://schemas.microsoft.com/office/powerpoint/2010/main" val="163186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AAD80-E0D7-4F43-AAC8-2F40BCF291D2}" type="datetime1">
              <a:rPr lang="en-US" smtClean="0"/>
              <a:pPr/>
              <a:t>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solidFill>
                  <a:srgbClr val="FFFFFF">
                    <a:lumMod val="85000"/>
                  </a:srgbClr>
                </a:solidFill>
              </a:rPr>
              <a:pPr/>
              <a:t>‹#›</a:t>
            </a:fld>
            <a:endParaRPr lang="en-US" dirty="0">
              <a:solidFill>
                <a:srgbClr val="FFFFFF">
                  <a:lumMod val="85000"/>
                </a:srgbClr>
              </a:solidFill>
            </a:endParaRPr>
          </a:p>
        </p:txBody>
      </p: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503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5D82C1-A851-4BF9-9BE7-853715150138}" type="datetime1">
              <a:rPr lang="en-US" smtClean="0"/>
              <a:pPr/>
              <a:t>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solidFill>
                  <a:srgbClr val="FFFFFF">
                    <a:lumMod val="85000"/>
                  </a:srgbClr>
                </a:solidFill>
              </a:rPr>
              <a:pPr/>
              <a:t>‹#›</a:t>
            </a:fld>
            <a:endParaRPr lang="en-US" dirty="0">
              <a:solidFill>
                <a:srgbClr val="FFFFFF">
                  <a:lumMod val="85000"/>
                </a:srgbClr>
              </a:solidFill>
            </a:endParaRPr>
          </a:p>
        </p:txBody>
      </p:sp>
    </p:spTree>
    <p:extLst>
      <p:ext uri="{BB962C8B-B14F-4D97-AF65-F5344CB8AC3E}">
        <p14:creationId xmlns:p14="http://schemas.microsoft.com/office/powerpoint/2010/main" val="5559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B7EDE9-0ED0-417E-8963-6F563CA3B61C}" type="datetime1">
              <a:rPr lang="en-US" smtClean="0"/>
              <a:pPr/>
              <a:t>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solidFill>
                  <a:srgbClr val="FFFFFF">
                    <a:lumMod val="85000"/>
                  </a:srgbClr>
                </a:solidFill>
              </a:rPr>
              <a:pPr/>
              <a:t>‹#›</a:t>
            </a:fld>
            <a:endParaRPr lang="en-US" dirty="0">
              <a:solidFill>
                <a:srgbClr val="FFFFFF">
                  <a:lumMod val="85000"/>
                </a:srgbClr>
              </a:solidFill>
            </a:endParaRPr>
          </a:p>
        </p:txBody>
      </p: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50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18B768-94D2-40D8-98F2-BD8CB7370EFA}" type="datetime1">
              <a:rPr lang="en-US" smtClean="0"/>
              <a:pPr/>
              <a:t>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solidFill>
                  <a:srgbClr val="FFFFFF">
                    <a:lumMod val="85000"/>
                  </a:srgbClr>
                </a:solidFill>
              </a:rPr>
              <a:pPr/>
              <a:t>‹#›</a:t>
            </a:fld>
            <a:endParaRPr lang="en-US" dirty="0">
              <a:solidFill>
                <a:srgbClr val="FFFFFF">
                  <a:lumMod val="85000"/>
                </a:srgbClr>
              </a:solidFill>
            </a:endParaRPr>
          </a:p>
        </p:txBody>
      </p:sp>
      <p:cxnSp>
        <p:nvCxnSpPr>
          <p:cNvPr id="10" name="Straight Connector 9"/>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54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82CA68-C3E1-4499-A3D9-26C1F2CF3A32}" type="datetime1">
              <a:rPr lang="en-US" smtClean="0"/>
              <a:pPr/>
              <a:t>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solidFill>
                  <a:srgbClr val="FFFFFF">
                    <a:lumMod val="85000"/>
                  </a:srgbClr>
                </a:solidFill>
              </a:rPr>
              <a:pPr/>
              <a:t>‹#›</a:t>
            </a:fld>
            <a:endParaRPr lang="en-US" dirty="0">
              <a:solidFill>
                <a:srgbClr val="FFFFFF">
                  <a:lumMod val="85000"/>
                </a:srgbClr>
              </a:solidFill>
            </a:endParaRPr>
          </a:p>
        </p:txBody>
      </p:sp>
      <p:cxnSp>
        <p:nvCxnSpPr>
          <p:cNvPr id="6" name="Straight Connector 5"/>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42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74A77-D557-44BA-8B11-2446EFBAD1CF}" type="datetime1">
              <a:rPr lang="en-US" smtClean="0"/>
              <a:pPr/>
              <a:t>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solidFill>
                  <a:srgbClr val="FFFFFF">
                    <a:lumMod val="85000"/>
                  </a:srgbClr>
                </a:solidFill>
              </a:rPr>
              <a:pPr/>
              <a:t>‹#›</a:t>
            </a:fld>
            <a:endParaRPr lang="en-US" dirty="0">
              <a:solidFill>
                <a:srgbClr val="FFFFFF">
                  <a:lumMod val="85000"/>
                </a:srgbClr>
              </a:solidFill>
            </a:endParaRPr>
          </a:p>
        </p:txBody>
      </p:sp>
    </p:spTree>
    <p:extLst>
      <p:ext uri="{BB962C8B-B14F-4D97-AF65-F5344CB8AC3E}">
        <p14:creationId xmlns:p14="http://schemas.microsoft.com/office/powerpoint/2010/main" val="88197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246FA4-E62E-4FDA-A055-853AE5AE5FCA}" type="datetime1">
              <a:rPr lang="en-US" smtClean="0"/>
              <a:pPr/>
              <a:t>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lang="en-US" smtClean="0">
                <a:solidFill>
                  <a:srgbClr val="FFFFFF">
                    <a:lumMod val="85000"/>
                  </a:srgbClr>
                </a:solidFill>
              </a:rPr>
              <a:pPr/>
              <a:t>‹#›</a:t>
            </a:fld>
            <a:endParaRPr lang="en-US" dirty="0">
              <a:solidFill>
                <a:srgbClr val="9BBB59">
                  <a:shade val="75000"/>
                </a:srgbClr>
              </a:solidFill>
            </a:endParaRPr>
          </a:p>
        </p:txBody>
      </p:sp>
    </p:spTree>
    <p:extLst>
      <p:ext uri="{BB962C8B-B14F-4D97-AF65-F5344CB8AC3E}">
        <p14:creationId xmlns:p14="http://schemas.microsoft.com/office/powerpoint/2010/main" val="1049952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2B7658-A222-4BA9-A56D-3D1B50009474}" type="datetime1">
              <a:rPr lang="en-US" smtClean="0"/>
              <a:pPr/>
              <a:t>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solidFill>
                  <a:srgbClr val="FFFFFF">
                    <a:lumMod val="85000"/>
                  </a:srgbClr>
                </a:solidFill>
              </a:rPr>
              <a:pPr/>
              <a:t>‹#›</a:t>
            </a:fld>
            <a:endParaRPr lang="en-US" dirty="0">
              <a:solidFill>
                <a:srgbClr val="FFFFFF">
                  <a:lumMod val="85000"/>
                </a:srgbClr>
              </a:solidFill>
            </a:endParaRPr>
          </a:p>
        </p:txBody>
      </p:sp>
    </p:spTree>
    <p:extLst>
      <p:ext uri="{BB962C8B-B14F-4D97-AF65-F5344CB8AC3E}">
        <p14:creationId xmlns:p14="http://schemas.microsoft.com/office/powerpoint/2010/main" val="381964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pPr defTabSz="457200"/>
            <a:fld id="{BA449735-7AD3-4A0A-8B45-E46ED52B0533}" type="datetime1">
              <a:rPr lang="en-US" smtClean="0"/>
              <a:pPr defTabSz="457200"/>
              <a:t>2/4/19</a:t>
            </a:fld>
            <a:endParaRPr lang="en-US" dirty="0"/>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pPr defTabSz="457200"/>
            <a:endParaRPr lang="en-US" dirty="0"/>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pPr defTabSz="457200"/>
            <a:fld id="{2066355A-084C-D24E-9AD2-7E4FC41EA627}" type="slidenum">
              <a:rPr lang="en-US" smtClean="0">
                <a:solidFill>
                  <a:srgbClr val="FFFFFF">
                    <a:lumMod val="85000"/>
                  </a:srgbClr>
                </a:solidFill>
              </a:rPr>
              <a:pPr defTabSz="457200"/>
              <a:t>‹#›</a:t>
            </a:fld>
            <a:endParaRPr lang="en-US" dirty="0">
              <a:solidFill>
                <a:srgbClr val="FFFFFF">
                  <a:lumMod val="85000"/>
                </a:srgbClr>
              </a:solidFill>
            </a:endParaRPr>
          </a:p>
        </p:txBody>
      </p:sp>
    </p:spTree>
    <p:extLst>
      <p:ext uri="{BB962C8B-B14F-4D97-AF65-F5344CB8AC3E}">
        <p14:creationId xmlns:p14="http://schemas.microsoft.com/office/powerpoint/2010/main" val="1028088627"/>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3673" r:id="rId12"/>
  </p:sldLayoutIdLst>
  <p:hf hdr="0" ftr="0" dt="0"/>
  <p:txStyles>
    <p:titleStyle>
      <a:lvl1pPr algn="ctr" defTabSz="457200" rtl="0" eaLnBrk="1" latinLnBrk="0" hangingPunct="1">
        <a:spcBef>
          <a:spcPct val="0"/>
        </a:spcBef>
        <a:buNone/>
        <a:defRPr sz="4400" kern="1200">
          <a:solidFill>
            <a:schemeClr val="bg1"/>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143000"/>
            <a:ext cx="7772400" cy="1924050"/>
          </a:xfrm>
        </p:spPr>
        <p:txBody>
          <a:bodyPr anchor="b">
            <a:normAutofit fontScale="90000"/>
          </a:bodyPr>
          <a:lstStyle/>
          <a:p>
            <a:br>
              <a:rPr lang="en-US" dirty="0"/>
            </a:br>
            <a:r>
              <a:rPr lang="en-US" dirty="0"/>
              <a:t>Senate Education Committee</a:t>
            </a:r>
            <a:br>
              <a:rPr lang="en-US" dirty="0"/>
            </a:br>
            <a:r>
              <a:rPr lang="en-US" dirty="0"/>
              <a:t>February 4, 2019</a:t>
            </a:r>
          </a:p>
        </p:txBody>
      </p:sp>
      <p:sp>
        <p:nvSpPr>
          <p:cNvPr id="6" name="Subtitle 5"/>
          <p:cNvSpPr>
            <a:spLocks noGrp="1"/>
          </p:cNvSpPr>
          <p:nvPr>
            <p:ph type="subTitle" idx="1"/>
          </p:nvPr>
        </p:nvSpPr>
        <p:spPr>
          <a:xfrm>
            <a:off x="1371600" y="3505200"/>
            <a:ext cx="6400800" cy="2667000"/>
          </a:xfrm>
        </p:spPr>
        <p:txBody>
          <a:bodyPr>
            <a:normAutofit fontScale="92500" lnSpcReduction="10000"/>
          </a:bodyPr>
          <a:lstStyle/>
          <a:p>
            <a:r>
              <a:rPr lang="en-US" sz="4800" dirty="0">
                <a:solidFill>
                  <a:schemeClr val="bg1"/>
                </a:solidFill>
              </a:rPr>
              <a:t>Matt Holder</a:t>
            </a:r>
            <a:br>
              <a:rPr lang="en-US" dirty="0">
                <a:solidFill>
                  <a:schemeClr val="bg1"/>
                </a:solidFill>
              </a:rPr>
            </a:br>
            <a:r>
              <a:rPr lang="en-US" dirty="0">
                <a:solidFill>
                  <a:schemeClr val="bg1"/>
                </a:solidFill>
              </a:rPr>
              <a:t>Deputy Superintendent of </a:t>
            </a:r>
            <a:br>
              <a:rPr lang="en-US" dirty="0">
                <a:solidFill>
                  <a:schemeClr val="bg1"/>
                </a:solidFill>
              </a:rPr>
            </a:br>
            <a:r>
              <a:rPr lang="en-US" dirty="0">
                <a:solidFill>
                  <a:schemeClr val="bg1"/>
                </a:solidFill>
              </a:rPr>
              <a:t>Finance and Federal Programs</a:t>
            </a:r>
          </a:p>
          <a:p>
            <a:r>
              <a:rPr lang="en-US" dirty="0">
                <a:solidFill>
                  <a:schemeClr val="bg1"/>
                </a:solidFill>
              </a:rPr>
              <a:t>matt.holder@sde.ok.gov</a:t>
            </a:r>
          </a:p>
          <a:p>
            <a:r>
              <a:rPr lang="en-US" dirty="0">
                <a:solidFill>
                  <a:schemeClr val="bg1"/>
                </a:solidFill>
              </a:rPr>
              <a:t>405-522-3713</a:t>
            </a: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53968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Weighted Pupil Categories</a:t>
            </a:r>
          </a:p>
        </p:txBody>
      </p:sp>
      <p:sp>
        <p:nvSpPr>
          <p:cNvPr id="3" name="Content Placeholder 2"/>
          <p:cNvSpPr>
            <a:spLocks noGrp="1"/>
          </p:cNvSpPr>
          <p:nvPr>
            <p:ph idx="1"/>
          </p:nvPr>
        </p:nvSpPr>
        <p:spPr>
          <a:xfrm>
            <a:off x="914400" y="1562100"/>
            <a:ext cx="7239000" cy="4800600"/>
          </a:xfrm>
        </p:spPr>
        <p:txBody>
          <a:bodyPr>
            <a:normAutofit lnSpcReduction="10000"/>
          </a:bodyPr>
          <a:lstStyle/>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Hearing Impairment (HI) 		2.90</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Speech or Language Impairment (SI)		0.05</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Vision Impairment (VI)			3.80</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Emotional Disturbance (ED)		2.50</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Orthopedically Impairment (OI)		1.20</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Other Health Impairment (OHI)		1.20</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Specific Learning Disabilities (LD)		0.40</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Deaf-Blind (D/B)			3.80</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Multiple Disabilities (MD)		2.40</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Autism			2.40</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Traumatic Brain Injury (TBI)		2.40</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Intellectually Disabled (ID)		1.30</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t>   </a:t>
            </a:r>
            <a:r>
              <a:rPr lang="en-US" sz="2000" dirty="0">
                <a:solidFill>
                  <a:srgbClr val="FFC000"/>
                </a:solidFill>
              </a:rPr>
              <a:t>Spec. Educ. Summer Program		1.20</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solidFill>
                  <a:srgbClr val="FFC000"/>
                </a:solidFill>
              </a:rPr>
              <a:t>   Gifted			0.34</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solidFill>
                  <a:srgbClr val="FFC000"/>
                </a:solidFill>
              </a:rPr>
              <a:t>   Bilingual			0.25</a:t>
            </a:r>
          </a:p>
          <a:p>
            <a:pPr>
              <a:spcBef>
                <a:spcPct val="0"/>
              </a:spcBef>
              <a:buClrTx/>
              <a:buSzTx/>
              <a:buFontTx/>
              <a:buNone/>
              <a:tabLst>
                <a:tab pos="119063" algn="l"/>
                <a:tab pos="2286000" algn="l"/>
                <a:tab pos="6288088" algn="r"/>
                <a:tab pos="7264400" algn="r"/>
                <a:tab pos="7485063" algn="l"/>
                <a:tab pos="7772400" algn="r"/>
                <a:tab pos="8297863" algn="r"/>
              </a:tabLst>
              <a:defRPr/>
            </a:pPr>
            <a:r>
              <a:rPr lang="en-US" sz="2000" dirty="0">
                <a:solidFill>
                  <a:srgbClr val="FFC000"/>
                </a:solidFill>
              </a:rPr>
              <a:t>   Economically Disadvantaged		0.25</a:t>
            </a:r>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10</a:t>
            </a:fld>
            <a:endParaRPr lang="en-US" dirty="0">
              <a:solidFill>
                <a:prstClr val="black">
                  <a:tint val="75000"/>
                </a:prstClr>
              </a:solidFill>
            </a:endParaRPr>
          </a:p>
        </p:txBody>
      </p:sp>
      <p:sp>
        <p:nvSpPr>
          <p:cNvPr id="5" name="Rectangle 4"/>
          <p:cNvSpPr/>
          <p:nvPr/>
        </p:nvSpPr>
        <p:spPr>
          <a:xfrm>
            <a:off x="444500" y="6362700"/>
            <a:ext cx="2152235" cy="369332"/>
          </a:xfrm>
          <a:prstGeom prst="rect">
            <a:avLst/>
          </a:prstGeom>
        </p:spPr>
        <p:txBody>
          <a:bodyPr wrap="square" anchor="b">
            <a:spAutoFit/>
          </a:bodyPr>
          <a:lstStyle/>
          <a:p>
            <a:pPr>
              <a:spcBef>
                <a:spcPct val="0"/>
              </a:spcBef>
              <a:buNone/>
              <a:tabLst>
                <a:tab pos="119063" algn="l"/>
                <a:tab pos="2286000" algn="l"/>
                <a:tab pos="6288088" algn="r"/>
                <a:tab pos="7264400" algn="r"/>
                <a:tab pos="7485063" algn="l"/>
                <a:tab pos="7772400" algn="r"/>
                <a:tab pos="8297863" algn="r"/>
              </a:tabLst>
              <a:defRPr/>
            </a:pPr>
            <a:r>
              <a:rPr lang="en-US" i="1" dirty="0">
                <a:solidFill>
                  <a:schemeClr val="bg1"/>
                </a:solidFill>
              </a:rPr>
              <a:t>70 O.S. §18-201.1</a:t>
            </a:r>
          </a:p>
        </p:txBody>
      </p:sp>
    </p:spTree>
    <p:extLst>
      <p:ext uri="{BB962C8B-B14F-4D97-AF65-F5344CB8AC3E}">
        <p14:creationId xmlns:p14="http://schemas.microsoft.com/office/powerpoint/2010/main" val="214708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Weights Example</a:t>
            </a:r>
          </a:p>
        </p:txBody>
      </p:sp>
      <p:sp>
        <p:nvSpPr>
          <p:cNvPr id="3" name="Content Placeholder 2"/>
          <p:cNvSpPr>
            <a:spLocks noGrp="1"/>
          </p:cNvSpPr>
          <p:nvPr>
            <p:ph idx="1"/>
          </p:nvPr>
        </p:nvSpPr>
        <p:spPr>
          <a:xfrm>
            <a:off x="838200" y="1524000"/>
            <a:ext cx="7772400" cy="3352800"/>
          </a:xfrm>
        </p:spPr>
        <p:txBody>
          <a:bodyPr>
            <a:noAutofit/>
          </a:bodyPr>
          <a:lstStyle/>
          <a:p>
            <a:pPr marL="0" indent="0">
              <a:buNone/>
            </a:pPr>
            <a:r>
              <a:rPr lang="en-US" dirty="0"/>
              <a:t>First Grade Student								1.351</a:t>
            </a:r>
          </a:p>
          <a:p>
            <a:pPr marL="0" indent="0">
              <a:buNone/>
            </a:pPr>
            <a:r>
              <a:rPr lang="en-US" dirty="0"/>
              <a:t>Learning Disability								0.40</a:t>
            </a:r>
          </a:p>
          <a:p>
            <a:pPr marL="0" indent="0">
              <a:buNone/>
            </a:pPr>
            <a:r>
              <a:rPr lang="en-US" dirty="0"/>
              <a:t>Economically Disadvantaged				0.25</a:t>
            </a:r>
          </a:p>
          <a:p>
            <a:pPr marL="0" indent="0">
              <a:buNone/>
            </a:pPr>
            <a:endParaRPr lang="en-US" dirty="0"/>
          </a:p>
          <a:p>
            <a:pPr marL="0" indent="0">
              <a:buNone/>
            </a:pPr>
            <a:r>
              <a:rPr lang="en-US" sz="3600" dirty="0">
                <a:solidFill>
                  <a:srgbClr val="FFC000"/>
                </a:solidFill>
              </a:rPr>
              <a:t>Total weight for this student 			2.001</a:t>
            </a:r>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86000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t>Teacher Index </a:t>
            </a:r>
          </a:p>
        </p:txBody>
      </p:sp>
      <p:sp>
        <p:nvSpPr>
          <p:cNvPr id="3" name="Content Placeholder 2"/>
          <p:cNvSpPr>
            <a:spLocks noGrp="1"/>
          </p:cNvSpPr>
          <p:nvPr>
            <p:ph idx="1"/>
          </p:nvPr>
        </p:nvSpPr>
        <p:spPr>
          <a:xfrm>
            <a:off x="774700" y="1600200"/>
            <a:ext cx="7924800" cy="3124200"/>
          </a:xfrm>
        </p:spPr>
        <p:txBody>
          <a:bodyPr>
            <a:normAutofit/>
          </a:bodyPr>
          <a:lstStyle/>
          <a:p>
            <a:pPr lvl="1">
              <a:buFont typeface="Wingdings" charset="2"/>
              <a:buChar char="§"/>
              <a:defRPr/>
            </a:pPr>
            <a:r>
              <a:rPr lang="en-US" sz="3600" dirty="0">
                <a:solidFill>
                  <a:schemeClr val="bg1"/>
                </a:solidFill>
              </a:rPr>
              <a:t>Number Of Teachers</a:t>
            </a:r>
          </a:p>
          <a:p>
            <a:pPr lvl="1">
              <a:buFont typeface="Wingdings" charset="2"/>
              <a:buChar char="§"/>
              <a:defRPr/>
            </a:pPr>
            <a:r>
              <a:rPr lang="en-US" sz="3600" dirty="0">
                <a:solidFill>
                  <a:schemeClr val="bg1"/>
                </a:solidFill>
              </a:rPr>
              <a:t>Level Of Degree</a:t>
            </a:r>
          </a:p>
          <a:p>
            <a:pPr lvl="1">
              <a:buFont typeface="Wingdings" charset="2"/>
              <a:buChar char="§"/>
              <a:defRPr/>
            </a:pPr>
            <a:r>
              <a:rPr lang="en-US" sz="3600" dirty="0">
                <a:solidFill>
                  <a:schemeClr val="bg1"/>
                </a:solidFill>
              </a:rPr>
              <a:t>Index Is Determined By Comparing Prior Year Total To The State Average</a:t>
            </a:r>
          </a:p>
          <a:p>
            <a:pPr marL="457200" lvl="1" indent="0">
              <a:buNone/>
              <a:defRPr/>
            </a:pPr>
            <a:endParaRPr lang="en-US" sz="2000" i="1" dirty="0"/>
          </a:p>
          <a:p>
            <a:pPr lvl="1">
              <a:buFont typeface="Wingdings" charset="2"/>
              <a:buChar char="§"/>
              <a:defRPr/>
            </a:pP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12</a:t>
            </a:fld>
            <a:endParaRPr lang="en-US" dirty="0">
              <a:solidFill>
                <a:prstClr val="black">
                  <a:tint val="75000"/>
                </a:prstClr>
              </a:solidFill>
            </a:endParaRPr>
          </a:p>
        </p:txBody>
      </p:sp>
      <p:sp>
        <p:nvSpPr>
          <p:cNvPr id="5" name="Rectangle 4"/>
          <p:cNvSpPr/>
          <p:nvPr/>
        </p:nvSpPr>
        <p:spPr>
          <a:xfrm>
            <a:off x="0" y="6413500"/>
            <a:ext cx="2675669" cy="400110"/>
          </a:xfrm>
          <a:prstGeom prst="rect">
            <a:avLst/>
          </a:prstGeom>
        </p:spPr>
        <p:txBody>
          <a:bodyPr wrap="none">
            <a:spAutoFit/>
          </a:bodyPr>
          <a:lstStyle/>
          <a:p>
            <a:pPr marL="457200" lvl="1" indent="0">
              <a:buNone/>
              <a:defRPr/>
            </a:pPr>
            <a:r>
              <a:rPr lang="en-US" sz="2000" i="1" dirty="0">
                <a:solidFill>
                  <a:schemeClr val="bg1"/>
                </a:solidFill>
              </a:rPr>
              <a:t>70 O.S. §18-201.1</a:t>
            </a:r>
          </a:p>
        </p:txBody>
      </p:sp>
    </p:spTree>
    <p:extLst>
      <p:ext uri="{BB962C8B-B14F-4D97-AF65-F5344CB8AC3E}">
        <p14:creationId xmlns:p14="http://schemas.microsoft.com/office/powerpoint/2010/main" val="300574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t>District Weights</a:t>
            </a:r>
          </a:p>
        </p:txBody>
      </p:sp>
      <p:sp>
        <p:nvSpPr>
          <p:cNvPr id="3" name="Content Placeholder 2"/>
          <p:cNvSpPr>
            <a:spLocks noGrp="1"/>
          </p:cNvSpPr>
          <p:nvPr>
            <p:ph idx="1"/>
          </p:nvPr>
        </p:nvSpPr>
        <p:spPr/>
        <p:txBody>
          <a:bodyPr>
            <a:normAutofit/>
          </a:bodyPr>
          <a:lstStyle/>
          <a:p>
            <a:pPr>
              <a:spcBef>
                <a:spcPct val="0"/>
              </a:spcBef>
              <a:buClrTx/>
              <a:buSzTx/>
              <a:buFontTx/>
              <a:buNone/>
            </a:pPr>
            <a:r>
              <a:rPr lang="en-US" altLang="en-US" sz="3600" dirty="0"/>
              <a:t> </a:t>
            </a:r>
            <a:r>
              <a:rPr lang="en-US" altLang="en-US" sz="3600" b="1" dirty="0"/>
              <a:t>SMALL  SCHOOL  WEIGHT</a:t>
            </a:r>
          </a:p>
          <a:p>
            <a:pPr>
              <a:lnSpc>
                <a:spcPct val="60000"/>
              </a:lnSpc>
              <a:spcBef>
                <a:spcPct val="0"/>
              </a:spcBef>
              <a:buClrTx/>
              <a:buSzTx/>
              <a:buFontTx/>
              <a:buNone/>
            </a:pPr>
            <a:endParaRPr lang="en-US" altLang="en-US" sz="2800" b="1" dirty="0"/>
          </a:p>
          <a:p>
            <a:pPr>
              <a:spcBef>
                <a:spcPct val="0"/>
              </a:spcBef>
              <a:buClrTx/>
              <a:buSzTx/>
              <a:buFont typeface="Wingdings" charset="2"/>
              <a:buChar char="§"/>
            </a:pPr>
            <a:r>
              <a:rPr lang="en-US" altLang="en-US" sz="2800" dirty="0"/>
              <a:t>Small school district calculation shall apply </a:t>
            </a:r>
            <a:r>
              <a:rPr lang="en-US" altLang="en-US" sz="2800" u="sng" dirty="0"/>
              <a:t>only</a:t>
            </a:r>
            <a:r>
              <a:rPr lang="en-US" altLang="en-US" sz="2800" dirty="0"/>
              <a:t> to school districts whose average daily membership (ADM) is less than 529</a:t>
            </a:r>
          </a:p>
          <a:p>
            <a:pPr marL="457200" indent="-457200">
              <a:spcBef>
                <a:spcPct val="0"/>
              </a:spcBef>
              <a:buClrTx/>
              <a:buSzTx/>
              <a:buFont typeface="Wingdings" panose="05000000000000000000" pitchFamily="2" charset="2"/>
              <a:buChar char="ü"/>
            </a:pPr>
            <a:endParaRPr lang="en-US" altLang="en-US" sz="2800" dirty="0"/>
          </a:p>
          <a:p>
            <a:pPr>
              <a:spcBef>
                <a:spcPct val="0"/>
              </a:spcBef>
              <a:buClrTx/>
              <a:buSzTx/>
              <a:buFont typeface="Wingdings" charset="2"/>
              <a:buChar char="§"/>
            </a:pPr>
            <a:r>
              <a:rPr lang="en-US" altLang="en-US" sz="2800" dirty="0"/>
              <a:t>If ADM is less than 529, calculate the small school weight</a:t>
            </a:r>
          </a:p>
          <a:p>
            <a:pPr marL="0" lvl="1" indent="0">
              <a:spcBef>
                <a:spcPct val="0"/>
              </a:spcBef>
              <a:buNone/>
            </a:pPr>
            <a:endParaRPr lang="en-US" sz="2000" i="1" dirty="0"/>
          </a:p>
          <a:p>
            <a:pPr marL="0" indent="0">
              <a:spcBef>
                <a:spcPct val="0"/>
              </a:spcBef>
              <a:buClrTx/>
              <a:buSzTx/>
              <a:buNone/>
            </a:pPr>
            <a:endParaRPr lang="en-US" sz="2800"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13</a:t>
            </a:fld>
            <a:endParaRPr lang="en-US" dirty="0">
              <a:solidFill>
                <a:prstClr val="black">
                  <a:tint val="75000"/>
                </a:prstClr>
              </a:solidFill>
            </a:endParaRPr>
          </a:p>
        </p:txBody>
      </p:sp>
      <p:sp>
        <p:nvSpPr>
          <p:cNvPr id="5" name="Rectangle 4"/>
          <p:cNvSpPr/>
          <p:nvPr/>
        </p:nvSpPr>
        <p:spPr>
          <a:xfrm>
            <a:off x="431800" y="6356350"/>
            <a:ext cx="2214004" cy="400110"/>
          </a:xfrm>
          <a:prstGeom prst="rect">
            <a:avLst/>
          </a:prstGeom>
        </p:spPr>
        <p:txBody>
          <a:bodyPr wrap="none">
            <a:spAutoFit/>
          </a:bodyPr>
          <a:lstStyle/>
          <a:p>
            <a:pPr marL="0" lvl="1" indent="0">
              <a:spcBef>
                <a:spcPct val="0"/>
              </a:spcBef>
              <a:buNone/>
            </a:pPr>
            <a:r>
              <a:rPr lang="en-US" sz="2000" i="1" dirty="0">
                <a:solidFill>
                  <a:schemeClr val="bg1"/>
                </a:solidFill>
              </a:rPr>
              <a:t>70 O.S. §18-201.1</a:t>
            </a:r>
          </a:p>
        </p:txBody>
      </p:sp>
    </p:spTree>
    <p:extLst>
      <p:ext uri="{BB962C8B-B14F-4D97-AF65-F5344CB8AC3E}">
        <p14:creationId xmlns:p14="http://schemas.microsoft.com/office/powerpoint/2010/main" val="2592778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t>District Weights</a:t>
            </a:r>
          </a:p>
        </p:txBody>
      </p:sp>
      <p:sp>
        <p:nvSpPr>
          <p:cNvPr id="3" name="Content Placeholder 2"/>
          <p:cNvSpPr>
            <a:spLocks noGrp="1"/>
          </p:cNvSpPr>
          <p:nvPr>
            <p:ph idx="1"/>
          </p:nvPr>
        </p:nvSpPr>
        <p:spPr>
          <a:xfrm>
            <a:off x="469900" y="1600201"/>
            <a:ext cx="8229600" cy="3810000"/>
          </a:xfrm>
        </p:spPr>
        <p:txBody>
          <a:bodyPr>
            <a:normAutofit lnSpcReduction="10000"/>
          </a:bodyPr>
          <a:lstStyle/>
          <a:p>
            <a:pPr marL="0" indent="0">
              <a:buNone/>
              <a:tabLst>
                <a:tab pos="863600" algn="l"/>
                <a:tab pos="914400" algn="l"/>
                <a:tab pos="1879600" algn="l"/>
                <a:tab pos="8297863" algn="r"/>
              </a:tabLst>
              <a:defRPr/>
            </a:pPr>
            <a:r>
              <a:rPr lang="en-US" b="1" dirty="0">
                <a:solidFill>
                  <a:schemeClr val="bg1"/>
                </a:solidFill>
              </a:rPr>
              <a:t> </a:t>
            </a:r>
            <a:r>
              <a:rPr lang="en-US" sz="4000" b="1" dirty="0">
                <a:solidFill>
                  <a:schemeClr val="bg1"/>
                </a:solidFill>
              </a:rPr>
              <a:t>SPARSITY/ ISOLATION  WEIGHT</a:t>
            </a:r>
            <a:endParaRPr lang="en-US" sz="4400" dirty="0">
              <a:solidFill>
                <a:schemeClr val="bg1"/>
              </a:solidFill>
            </a:endParaRPr>
          </a:p>
          <a:p>
            <a:pPr>
              <a:buFont typeface="Wingdings" charset="2"/>
              <a:buChar char="§"/>
              <a:tabLst>
                <a:tab pos="863600" algn="l"/>
                <a:tab pos="914400" algn="l"/>
                <a:tab pos="1879600" algn="l"/>
                <a:tab pos="8297863" algn="r"/>
              </a:tabLst>
              <a:defRPr/>
            </a:pPr>
            <a:endParaRPr lang="en-US" sz="1050" b="1" dirty="0">
              <a:solidFill>
                <a:schemeClr val="bg1"/>
              </a:solidFill>
            </a:endParaRPr>
          </a:p>
          <a:p>
            <a:pPr>
              <a:buFont typeface="Wingdings" charset="2"/>
              <a:buChar char="§"/>
              <a:tabLst>
                <a:tab pos="863600" algn="l"/>
                <a:tab pos="914400" algn="l"/>
                <a:tab pos="1879600" algn="l"/>
                <a:tab pos="8297863" algn="r"/>
              </a:tabLst>
              <a:defRPr/>
            </a:pPr>
            <a:r>
              <a:rPr lang="en-US" dirty="0">
                <a:solidFill>
                  <a:schemeClr val="bg1"/>
                </a:solidFill>
              </a:rPr>
              <a:t>If district area in square  miles  is greater  than  the  state  average area in square  miles (136): compute  areal  density</a:t>
            </a:r>
          </a:p>
          <a:p>
            <a:pPr>
              <a:buFont typeface="Wingdings" charset="2"/>
              <a:buChar char="§"/>
              <a:tabLst>
                <a:tab pos="863600" algn="l"/>
                <a:tab pos="914400" algn="l"/>
                <a:tab pos="1879600" algn="l"/>
                <a:tab pos="8297863" algn="r"/>
              </a:tabLst>
              <a:defRPr/>
            </a:pPr>
            <a:endParaRPr lang="en-US" sz="1050" dirty="0">
              <a:solidFill>
                <a:schemeClr val="bg1"/>
              </a:solidFill>
            </a:endParaRPr>
          </a:p>
          <a:p>
            <a:pPr>
              <a:spcBef>
                <a:spcPct val="50000"/>
              </a:spcBef>
              <a:buFont typeface="Wingdings" charset="2"/>
              <a:buChar char="§"/>
              <a:tabLst>
                <a:tab pos="863600" algn="l"/>
                <a:tab pos="914400" algn="l"/>
                <a:tab pos="1879600" algn="l"/>
                <a:tab pos="8297863" algn="r"/>
              </a:tabLst>
              <a:defRPr/>
            </a:pPr>
            <a:r>
              <a:rPr lang="en-US" dirty="0">
                <a:solidFill>
                  <a:schemeClr val="bg1"/>
                </a:solidFill>
              </a:rPr>
              <a:t>If district areal density is less than  2.47,  calculate  the  district sparsity  isolation  weight</a:t>
            </a:r>
          </a:p>
          <a:p>
            <a:pPr marL="0" indent="0">
              <a:spcBef>
                <a:spcPct val="50000"/>
              </a:spcBef>
              <a:buNone/>
              <a:tabLst>
                <a:tab pos="863600" algn="l"/>
                <a:tab pos="914400" algn="l"/>
                <a:tab pos="1879600" algn="l"/>
                <a:tab pos="8297863" algn="r"/>
              </a:tabLst>
              <a:defRPr/>
            </a:pPr>
            <a:endParaRPr lang="en-US" dirty="0">
              <a:solidFill>
                <a:schemeClr val="bg1"/>
              </a:solidFill>
            </a:endParaRPr>
          </a:p>
          <a:p>
            <a:pPr>
              <a:buFont typeface="Arial" charset="0"/>
              <a:buChar char="•"/>
            </a:pPr>
            <a:endParaRPr lang="en-US" dirty="0"/>
          </a:p>
        </p:txBody>
      </p:sp>
      <p:sp>
        <p:nvSpPr>
          <p:cNvPr id="4" name="Slide Number Placeholder 3"/>
          <p:cNvSpPr>
            <a:spLocks noGrp="1"/>
          </p:cNvSpPr>
          <p:nvPr>
            <p:ph type="sldNum" sz="quarter" idx="12"/>
          </p:nvPr>
        </p:nvSpPr>
        <p:spPr>
          <a:xfrm>
            <a:off x="17318" y="6416675"/>
            <a:ext cx="346364" cy="365125"/>
          </a:xfrm>
        </p:spPr>
        <p:txBody>
          <a:bodyPr/>
          <a:lstStyle/>
          <a:p>
            <a:fld id="{32702433-F38B-49EB-80E2-B2527A7E8472}" type="slidenum">
              <a:rPr lang="en-US" smtClean="0">
                <a:solidFill>
                  <a:prstClr val="black">
                    <a:tint val="75000"/>
                  </a:prstClr>
                </a:solidFill>
              </a:rPr>
              <a:pPr/>
              <a:t>14</a:t>
            </a:fld>
            <a:endParaRPr lang="en-US" dirty="0">
              <a:solidFill>
                <a:prstClr val="black">
                  <a:tint val="75000"/>
                </a:prstClr>
              </a:solidFill>
            </a:endParaRPr>
          </a:p>
        </p:txBody>
      </p:sp>
      <p:sp>
        <p:nvSpPr>
          <p:cNvPr id="5" name="Rectangle 4"/>
          <p:cNvSpPr/>
          <p:nvPr/>
        </p:nvSpPr>
        <p:spPr>
          <a:xfrm>
            <a:off x="457200" y="6407090"/>
            <a:ext cx="2214004" cy="400110"/>
          </a:xfrm>
          <a:prstGeom prst="rect">
            <a:avLst/>
          </a:prstGeom>
        </p:spPr>
        <p:txBody>
          <a:bodyPr wrap="none">
            <a:spAutoFit/>
          </a:bodyPr>
          <a:lstStyle/>
          <a:p>
            <a:pPr marL="0" lvl="1" indent="0">
              <a:spcBef>
                <a:spcPct val="50000"/>
              </a:spcBef>
              <a:buNone/>
              <a:tabLst>
                <a:tab pos="863600" algn="l"/>
                <a:tab pos="914400" algn="l"/>
                <a:tab pos="1879600" algn="l"/>
                <a:tab pos="8297863" algn="r"/>
              </a:tabLst>
              <a:defRPr/>
            </a:pPr>
            <a:r>
              <a:rPr lang="en-US" sz="2000" i="1" dirty="0">
                <a:solidFill>
                  <a:schemeClr val="bg1"/>
                </a:solidFill>
              </a:rPr>
              <a:t>70 O.S. §18-201.1</a:t>
            </a:r>
          </a:p>
        </p:txBody>
      </p:sp>
    </p:spTree>
    <p:extLst>
      <p:ext uri="{BB962C8B-B14F-4D97-AF65-F5344CB8AC3E}">
        <p14:creationId xmlns:p14="http://schemas.microsoft.com/office/powerpoint/2010/main" val="2121651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t>District High Year WADM Comparison</a:t>
            </a:r>
          </a:p>
        </p:txBody>
      </p:sp>
      <p:sp>
        <p:nvSpPr>
          <p:cNvPr id="3" name="Content Placeholder 2"/>
          <p:cNvSpPr>
            <a:spLocks noGrp="1"/>
          </p:cNvSpPr>
          <p:nvPr>
            <p:ph idx="1"/>
          </p:nvPr>
        </p:nvSpPr>
        <p:spPr/>
        <p:txBody>
          <a:bodyPr>
            <a:normAutofit/>
          </a:bodyPr>
          <a:lstStyle/>
          <a:p>
            <a:pPr marL="0" lvl="1" indent="0">
              <a:buNone/>
            </a:pPr>
            <a:endParaRPr lang="en-US" sz="2000" i="1" dirty="0"/>
          </a:p>
          <a:p>
            <a:pPr marL="0" lvl="1" indent="0">
              <a:buNone/>
            </a:pPr>
            <a:endParaRPr lang="en-US" sz="2000" i="1" dirty="0"/>
          </a:p>
          <a:p>
            <a:endParaRPr lang="en-US" sz="1600"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15</a:t>
            </a:fld>
            <a:endParaRPr lang="en-US" dirty="0">
              <a:solidFill>
                <a:prstClr val="black">
                  <a:tint val="75000"/>
                </a:prstClr>
              </a:solidFill>
            </a:endParaRPr>
          </a:p>
        </p:txBody>
      </p:sp>
      <p:sp>
        <p:nvSpPr>
          <p:cNvPr id="5" name="Content Placeholder 4"/>
          <p:cNvSpPr txBox="1">
            <a:spLocks/>
          </p:cNvSpPr>
          <p:nvPr/>
        </p:nvSpPr>
        <p:spPr>
          <a:xfrm>
            <a:off x="457200" y="1215731"/>
            <a:ext cx="8229600" cy="4864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defRPr/>
            </a:pPr>
            <a:r>
              <a:rPr lang="en-US" altLang="en-US" dirty="0">
                <a:solidFill>
                  <a:schemeClr val="tx1"/>
                </a:solidFill>
                <a:effectLst>
                  <a:outerShdw blurRad="38100" dist="38100" dir="2700000" algn="tl">
                    <a:srgbClr val="C0C0C0"/>
                  </a:outerShdw>
                </a:effectLst>
              </a:rPr>
              <a:t>					               	</a:t>
            </a:r>
            <a:r>
              <a:rPr lang="en-US" altLang="en-US" b="1" dirty="0">
                <a:solidFill>
                  <a:schemeClr val="bg1"/>
                </a:solidFill>
                <a:effectLst>
                  <a:outerShdw blurRad="38100" dist="38100" dir="2700000" algn="tl">
                    <a:srgbClr val="C0C0C0"/>
                  </a:outerShdw>
                </a:effectLst>
              </a:rPr>
              <a:t>  </a:t>
            </a:r>
            <a:r>
              <a:rPr lang="en-US" altLang="en-US" sz="1800" b="1" dirty="0">
                <a:solidFill>
                  <a:schemeClr val="bg1"/>
                </a:solidFill>
              </a:rPr>
              <a:t>2016-17</a:t>
            </a:r>
            <a:r>
              <a:rPr lang="en-US" altLang="en-US" sz="1800" b="1" dirty="0">
                <a:solidFill>
                  <a:schemeClr val="bg1"/>
                </a:solidFill>
                <a:effectLst>
                  <a:outerShdw blurRad="38100" dist="38100" dir="2700000" algn="tl">
                    <a:srgbClr val="000000">
                      <a:alpha val="43137"/>
                    </a:srgbClr>
                  </a:outerShdw>
                </a:effectLst>
              </a:rPr>
              <a:t>	 </a:t>
            </a:r>
            <a:r>
              <a:rPr lang="en-US" altLang="en-US" sz="1800" b="1" dirty="0">
                <a:solidFill>
                  <a:schemeClr val="bg1"/>
                </a:solidFill>
              </a:rPr>
              <a:t>2017-18      </a:t>
            </a:r>
            <a:r>
              <a:rPr lang="en-US" altLang="en-US" sz="1800" b="1" dirty="0">
                <a:solidFill>
                  <a:srgbClr val="FFC000"/>
                </a:solidFill>
              </a:rPr>
              <a:t>2018-19</a:t>
            </a:r>
          </a:p>
          <a:p>
            <a:pPr>
              <a:lnSpc>
                <a:spcPct val="90000"/>
              </a:lnSpc>
              <a:buFontTx/>
              <a:buNone/>
              <a:defRPr/>
            </a:pPr>
            <a:r>
              <a:rPr lang="en-US" altLang="en-US" sz="1800" b="1" dirty="0">
                <a:solidFill>
                  <a:schemeClr val="bg1"/>
                </a:solidFill>
              </a:rPr>
              <a:t>WEIGHTED  ADM</a:t>
            </a:r>
            <a:r>
              <a:rPr lang="en-US" altLang="en-US" sz="1800" dirty="0">
                <a:solidFill>
                  <a:schemeClr val="bg1"/>
                </a:solidFill>
                <a:effectLst>
                  <a:outerShdw blurRad="38100" dist="38100" dir="2700000" algn="tl">
                    <a:srgbClr val="000000">
                      <a:alpha val="43137"/>
                    </a:srgbClr>
                  </a:outerShdw>
                </a:effectLst>
              </a:rPr>
              <a:t>				</a:t>
            </a:r>
            <a:r>
              <a:rPr lang="en-US" altLang="en-US" sz="1800" dirty="0">
                <a:solidFill>
                  <a:schemeClr val="tx1"/>
                </a:solidFill>
                <a:effectLst>
                  <a:outerShdw blurRad="38100" dist="38100" dir="2700000" algn="tl">
                    <a:srgbClr val="000000">
                      <a:alpha val="43137"/>
                    </a:srgbClr>
                  </a:outerShdw>
                </a:effectLst>
              </a:rPr>
              <a:t>						</a:t>
            </a:r>
            <a:r>
              <a:rPr lang="en-US" altLang="en-US" sz="1800" b="1" dirty="0">
                <a:solidFill>
                  <a:schemeClr val="tx1"/>
                </a:solidFill>
                <a:effectLst>
                  <a:outerShdw blurRad="38100" dist="38100" dir="2700000" algn="tl">
                    <a:srgbClr val="000000">
                      <a:alpha val="43137"/>
                    </a:srgbClr>
                  </a:outerShdw>
                </a:effectLst>
              </a:rPr>
              <a:t> </a:t>
            </a:r>
            <a:r>
              <a:rPr lang="en-US" altLang="en-US" sz="1800" b="1" dirty="0">
                <a:solidFill>
                  <a:srgbClr val="FFC000"/>
                </a:solidFill>
              </a:rPr>
              <a:t>First Nine Weeks</a:t>
            </a:r>
          </a:p>
          <a:p>
            <a:pPr>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1"/>
                </a:solidFill>
              </a:rPr>
              <a:t>Average  Daily  Membership		   3,479.83       3,515.41</a:t>
            </a:r>
            <a:r>
              <a:rPr lang="en-US" altLang="en-US" sz="1800" dirty="0">
                <a:solidFill>
                  <a:srgbClr val="C00000"/>
                </a:solidFill>
                <a:effectLst>
                  <a:outerShdw blurRad="38100" dist="38100" dir="2700000" algn="tl">
                    <a:srgbClr val="000000">
                      <a:alpha val="43137"/>
                    </a:srgbClr>
                  </a:outerShdw>
                </a:effectLst>
              </a:rPr>
              <a:t>	</a:t>
            </a:r>
            <a:r>
              <a:rPr lang="en-US" altLang="en-US" sz="1800" dirty="0">
                <a:solidFill>
                  <a:srgbClr val="FFC000"/>
                </a:solidFill>
              </a:rPr>
              <a:t>3,453.14</a:t>
            </a:r>
          </a:p>
          <a:p>
            <a:pPr>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1"/>
                </a:solidFill>
              </a:rPr>
              <a:t>With  Grade  Weights			      600.23	    597.50</a:t>
            </a:r>
            <a:r>
              <a:rPr lang="en-US" altLang="en-US" sz="1800" dirty="0">
                <a:solidFill>
                  <a:srgbClr val="C00000"/>
                </a:solidFill>
                <a:effectLst>
                  <a:outerShdw blurRad="38100" dist="38100" dir="2700000" algn="tl">
                    <a:srgbClr val="000000">
                      <a:alpha val="43137"/>
                    </a:srgbClr>
                  </a:outerShdw>
                </a:effectLst>
              </a:rPr>
              <a:t>	   </a:t>
            </a:r>
            <a:r>
              <a:rPr lang="en-US" altLang="en-US" sz="1800" dirty="0">
                <a:solidFill>
                  <a:srgbClr val="FFC000"/>
                </a:solidFill>
              </a:rPr>
              <a:t>593.67</a:t>
            </a:r>
          </a:p>
          <a:p>
            <a:pPr>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1"/>
                </a:solidFill>
              </a:rPr>
              <a:t>Special  Ed.  Weights			 	      464.25	    482.60</a:t>
            </a:r>
            <a:r>
              <a:rPr lang="en-US" altLang="en-US" sz="1800" dirty="0">
                <a:solidFill>
                  <a:srgbClr val="C00000"/>
                </a:solidFill>
                <a:effectLst>
                  <a:outerShdw blurRad="38100" dist="38100" dir="2700000" algn="tl">
                    <a:srgbClr val="000000">
                      <a:alpha val="43137"/>
                    </a:srgbClr>
                  </a:outerShdw>
                </a:effectLst>
              </a:rPr>
              <a:t>     </a:t>
            </a:r>
            <a:r>
              <a:rPr lang="en-US" altLang="en-US" sz="1800" dirty="0">
                <a:solidFill>
                  <a:srgbClr val="FFC000"/>
                </a:solidFill>
              </a:rPr>
              <a:t>     582.60</a:t>
            </a:r>
          </a:p>
          <a:p>
            <a:pPr>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1"/>
                </a:solidFill>
              </a:rPr>
              <a:t>Summer  Program				        12.00	        8.40</a:t>
            </a:r>
            <a:r>
              <a:rPr lang="en-US" altLang="en-US" sz="1800" dirty="0">
                <a:solidFill>
                  <a:srgbClr val="C00000"/>
                </a:solidFill>
                <a:effectLst>
                  <a:outerShdw blurRad="38100" dist="38100" dir="2700000" algn="tl">
                    <a:srgbClr val="000000">
                      <a:alpha val="43137"/>
                    </a:srgbClr>
                  </a:outerShdw>
                </a:effectLst>
              </a:rPr>
              <a:t>	       </a:t>
            </a:r>
            <a:r>
              <a:rPr lang="en-US" altLang="en-US" sz="1800" dirty="0">
                <a:solidFill>
                  <a:srgbClr val="FFC000"/>
                </a:solidFill>
              </a:rPr>
              <a:t>6.00</a:t>
            </a:r>
          </a:p>
          <a:p>
            <a:pPr>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1"/>
                </a:solidFill>
              </a:rPr>
              <a:t>Gifted						        49.98	      46.24</a:t>
            </a:r>
            <a:r>
              <a:rPr lang="en-US" altLang="en-US" sz="1800" dirty="0">
                <a:solidFill>
                  <a:srgbClr val="C00000"/>
                </a:solidFill>
                <a:effectLst>
                  <a:outerShdw blurRad="38100" dist="38100" dir="2700000" algn="tl">
                    <a:srgbClr val="000000">
                      <a:alpha val="43137"/>
                    </a:srgbClr>
                  </a:outerShdw>
                </a:effectLst>
              </a:rPr>
              <a:t>	     </a:t>
            </a:r>
            <a:r>
              <a:rPr lang="en-US" altLang="en-US" sz="1800" dirty="0">
                <a:solidFill>
                  <a:srgbClr val="FFC000"/>
                </a:solidFill>
              </a:rPr>
              <a:t>45.22</a:t>
            </a:r>
          </a:p>
          <a:p>
            <a:pPr>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1"/>
                </a:solidFill>
              </a:rPr>
              <a:t>Bilingual							 45.00	      54.50</a:t>
            </a:r>
            <a:r>
              <a:rPr lang="en-US" altLang="en-US" sz="1800" dirty="0">
                <a:solidFill>
                  <a:srgbClr val="C00000"/>
                </a:solidFill>
                <a:effectLst>
                  <a:outerShdw blurRad="38100" dist="38100" dir="2700000" algn="tl">
                    <a:srgbClr val="000000">
                      <a:alpha val="43137"/>
                    </a:srgbClr>
                  </a:outerShdw>
                </a:effectLst>
              </a:rPr>
              <a:t>	     </a:t>
            </a:r>
            <a:r>
              <a:rPr lang="en-US" altLang="en-US" sz="1800" dirty="0">
                <a:solidFill>
                  <a:srgbClr val="FFC000"/>
                </a:solidFill>
              </a:rPr>
              <a:t>50.75</a:t>
            </a:r>
          </a:p>
          <a:p>
            <a:pPr>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1"/>
                </a:solidFill>
              </a:rPr>
              <a:t>Teacher  Index						   0.00	        0.00</a:t>
            </a:r>
            <a:r>
              <a:rPr lang="en-US" altLang="en-US" sz="1800" dirty="0">
                <a:solidFill>
                  <a:srgbClr val="C00000"/>
                </a:solidFill>
                <a:effectLst>
                  <a:outerShdw blurRad="38100" dist="38100" dir="2700000" algn="tl">
                    <a:srgbClr val="000000">
                      <a:alpha val="43137"/>
                    </a:srgbClr>
                  </a:outerShdw>
                </a:effectLst>
              </a:rPr>
              <a:t>	       </a:t>
            </a:r>
            <a:r>
              <a:rPr lang="en-US" altLang="en-US" sz="1800" dirty="0">
                <a:solidFill>
                  <a:srgbClr val="FFC000"/>
                </a:solidFill>
              </a:rPr>
              <a:t>0.00</a:t>
            </a:r>
          </a:p>
          <a:p>
            <a:pPr>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1"/>
                </a:solidFill>
              </a:rPr>
              <a:t>Economically  Disadv.				      551.75	    557.00</a:t>
            </a:r>
            <a:r>
              <a:rPr lang="en-US" altLang="en-US" sz="1800" dirty="0">
                <a:solidFill>
                  <a:srgbClr val="C00000"/>
                </a:solidFill>
                <a:effectLst>
                  <a:outerShdw blurRad="38100" dist="38100" dir="2700000" algn="tl">
                    <a:srgbClr val="000000">
                      <a:alpha val="43137"/>
                    </a:srgbClr>
                  </a:outerShdw>
                </a:effectLst>
              </a:rPr>
              <a:t>	   </a:t>
            </a:r>
            <a:r>
              <a:rPr lang="en-US" altLang="en-US" sz="1800" dirty="0">
                <a:solidFill>
                  <a:srgbClr val="FFC000"/>
                </a:solidFill>
              </a:rPr>
              <a:t>546.50</a:t>
            </a:r>
          </a:p>
          <a:p>
            <a:pPr>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1"/>
                </a:solidFill>
              </a:rPr>
              <a:t>Small  School						   0.00	        0.00</a:t>
            </a:r>
            <a:r>
              <a:rPr lang="en-US" altLang="en-US" sz="1800" dirty="0">
                <a:solidFill>
                  <a:srgbClr val="C00000"/>
                </a:solidFill>
                <a:effectLst>
                  <a:outerShdw blurRad="38100" dist="38100" dir="2700000" algn="tl">
                    <a:srgbClr val="000000">
                      <a:alpha val="43137"/>
                    </a:srgbClr>
                  </a:outerShdw>
                </a:effectLst>
              </a:rPr>
              <a:t>	       </a:t>
            </a:r>
            <a:r>
              <a:rPr lang="en-US" altLang="en-US" sz="1800" dirty="0">
                <a:solidFill>
                  <a:srgbClr val="FFC000"/>
                </a:solidFill>
              </a:rPr>
              <a:t>0.00</a:t>
            </a:r>
          </a:p>
          <a:p>
            <a:pPr>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1"/>
                </a:solidFill>
                <a:effectLst>
                  <a:outerShdw blurRad="38100" dist="38100" dir="2700000" algn="tl">
                    <a:srgbClr val="000000">
                      <a:alpha val="43137"/>
                    </a:srgbClr>
                  </a:outerShdw>
                </a:effectLst>
              </a:rPr>
              <a:t>OR	</a:t>
            </a:r>
          </a:p>
          <a:p>
            <a:pPr>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dirty="0">
                <a:solidFill>
                  <a:schemeClr val="bg1"/>
                </a:solidFill>
              </a:rPr>
              <a:t>Isolation							   0.00	        0.00</a:t>
            </a:r>
            <a:r>
              <a:rPr lang="en-US" altLang="en-US" sz="1800" dirty="0">
                <a:solidFill>
                  <a:srgbClr val="C00000"/>
                </a:solidFill>
                <a:effectLst>
                  <a:outerShdw blurRad="38100" dist="38100" dir="2700000" algn="tl">
                    <a:srgbClr val="000000">
                      <a:alpha val="43137"/>
                    </a:srgbClr>
                  </a:outerShdw>
                </a:effectLst>
              </a:rPr>
              <a:t>	      </a:t>
            </a:r>
            <a:r>
              <a:rPr lang="en-US" altLang="en-US" sz="1800" dirty="0">
                <a:solidFill>
                  <a:srgbClr val="FFC000"/>
                </a:solidFill>
              </a:rPr>
              <a:t> 0.00</a:t>
            </a:r>
          </a:p>
          <a:p>
            <a:pPr>
              <a:buFontTx/>
              <a:buNone/>
              <a:defRPr/>
            </a:pPr>
            <a:r>
              <a:rPr lang="en-US" altLang="en-US" sz="1800" dirty="0">
                <a:solidFill>
                  <a:schemeClr val="tx1"/>
                </a:solidFill>
                <a:effectLst>
                  <a:outerShdw blurRad="38100" dist="38100" dir="2700000" algn="tl">
                    <a:srgbClr val="000000">
                      <a:alpha val="43137"/>
                    </a:srgbClr>
                  </a:outerShdw>
                </a:effectLst>
              </a:rPr>
              <a:t>			</a:t>
            </a:r>
            <a:r>
              <a:rPr lang="en-US" altLang="en-US" sz="1800" b="1" dirty="0">
                <a:solidFill>
                  <a:schemeClr val="bg1"/>
                </a:solidFill>
              </a:rPr>
              <a:t>TOTAL  WEIGHTED  ADM:</a:t>
            </a:r>
            <a:r>
              <a:rPr lang="en-US" altLang="en-US" sz="1800" dirty="0">
                <a:solidFill>
                  <a:schemeClr val="bg1"/>
                </a:solidFill>
              </a:rPr>
              <a:t>	   </a:t>
            </a:r>
            <a:r>
              <a:rPr lang="en-US" altLang="en-US" sz="1800" b="1" dirty="0">
                <a:solidFill>
                  <a:schemeClr val="bg1"/>
                </a:solidFill>
              </a:rPr>
              <a:t>5,203.04	  5,261.65</a:t>
            </a:r>
            <a:r>
              <a:rPr lang="en-US" altLang="en-US" sz="1800" b="1" dirty="0">
                <a:solidFill>
                  <a:srgbClr val="C00000"/>
                </a:solidFill>
                <a:effectLst>
                  <a:outerShdw blurRad="38100" dist="38100" dir="2700000" algn="tl">
                    <a:srgbClr val="000000">
                      <a:alpha val="43137"/>
                    </a:srgbClr>
                  </a:outerShdw>
                </a:effectLst>
              </a:rPr>
              <a:t>       </a:t>
            </a:r>
            <a:r>
              <a:rPr lang="en-US" altLang="en-US" sz="1800" b="1" dirty="0">
                <a:solidFill>
                  <a:srgbClr val="FFC000"/>
                </a:solidFill>
              </a:rPr>
              <a:t>5,277.88</a:t>
            </a:r>
            <a:endParaRPr lang="en-US" sz="1800" b="1" dirty="0">
              <a:solidFill>
                <a:srgbClr val="FFC000"/>
              </a:solidFill>
            </a:endParaRPr>
          </a:p>
        </p:txBody>
      </p:sp>
    </p:spTree>
    <p:extLst>
      <p:ext uri="{BB962C8B-B14F-4D97-AF65-F5344CB8AC3E}">
        <p14:creationId xmlns:p14="http://schemas.microsoft.com/office/powerpoint/2010/main" val="19431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t>District High Year WADM </a:t>
            </a:r>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16</a:t>
            </a:fld>
            <a:endParaRPr lang="en-US" dirty="0">
              <a:solidFill>
                <a:prstClr val="black">
                  <a:tint val="75000"/>
                </a:prstClr>
              </a:solidFill>
            </a:endParaRPr>
          </a:p>
        </p:txBody>
      </p:sp>
      <p:sp>
        <p:nvSpPr>
          <p:cNvPr id="5" name="Content Placeholder 4"/>
          <p:cNvSpPr txBox="1">
            <a:spLocks/>
          </p:cNvSpPr>
          <p:nvPr/>
        </p:nvSpPr>
        <p:spPr>
          <a:xfrm>
            <a:off x="381000" y="1295400"/>
            <a:ext cx="8229600" cy="4864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defRPr/>
            </a:pPr>
            <a:endParaRPr lang="en-US" sz="1800" b="1" dirty="0">
              <a:solidFill>
                <a:srgbClr val="FFC000"/>
              </a:solidFill>
            </a:endParaRPr>
          </a:p>
        </p:txBody>
      </p:sp>
      <p:sp>
        <p:nvSpPr>
          <p:cNvPr id="6" name="Rectangle 13"/>
          <p:cNvSpPr txBox="1">
            <a:spLocks noChangeArrowheads="1"/>
          </p:cNvSpPr>
          <p:nvPr/>
        </p:nvSpPr>
        <p:spPr>
          <a:xfrm>
            <a:off x="513557" y="1981200"/>
            <a:ext cx="2667000" cy="3733800"/>
          </a:xfrm>
          <a:prstGeom prst="rect">
            <a:avLst/>
          </a:prstGeom>
        </p:spPr>
        <p:txBody>
          <a:bodyPr vert="horz" lIns="90487" tIns="44450" rIns="90487" bIns="4445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buFont typeface="Wingdings" pitchFamily="2" charset="2"/>
              <a:buNone/>
              <a:defRPr/>
            </a:pPr>
            <a:r>
              <a:rPr lang="en-US" altLang="en-US" sz="2000" b="1" dirty="0"/>
              <a:t>TOTAL WADM: </a:t>
            </a:r>
          </a:p>
          <a:p>
            <a:pPr algn="ctr">
              <a:lnSpc>
                <a:spcPct val="150000"/>
              </a:lnSpc>
              <a:spcBef>
                <a:spcPts val="0"/>
              </a:spcBef>
              <a:buFont typeface="Wingdings" pitchFamily="2" charset="2"/>
              <a:buNone/>
              <a:defRPr/>
            </a:pPr>
            <a:r>
              <a:rPr lang="en-US" altLang="en-US" sz="2000" b="1" dirty="0"/>
              <a:t>X (TIMES)</a:t>
            </a:r>
          </a:p>
          <a:p>
            <a:pPr algn="ctr">
              <a:lnSpc>
                <a:spcPct val="120000"/>
              </a:lnSpc>
              <a:buFont typeface="Wingdings" pitchFamily="2" charset="2"/>
              <a:buNone/>
              <a:defRPr/>
            </a:pPr>
            <a:r>
              <a:rPr lang="en-US" altLang="en-US" sz="2000" b="1" dirty="0"/>
              <a:t>FORMULA FACTORS *</a:t>
            </a:r>
            <a:r>
              <a:rPr lang="en-US" altLang="en-US" sz="2000" b="1" dirty="0">
                <a:solidFill>
                  <a:srgbClr val="FFFF00"/>
                </a:solidFill>
              </a:rPr>
              <a:t>  </a:t>
            </a:r>
          </a:p>
          <a:p>
            <a:pPr algn="ctr">
              <a:lnSpc>
                <a:spcPct val="80000"/>
              </a:lnSpc>
              <a:buFont typeface="Wingdings" pitchFamily="2" charset="2"/>
              <a:buNone/>
              <a:defRPr/>
            </a:pPr>
            <a:endParaRPr lang="en-US" altLang="en-US" sz="500" b="1" dirty="0"/>
          </a:p>
          <a:p>
            <a:pPr algn="ctr">
              <a:lnSpc>
                <a:spcPct val="80000"/>
              </a:lnSpc>
              <a:buFont typeface="Wingdings" pitchFamily="2" charset="2"/>
              <a:buNone/>
              <a:defRPr/>
            </a:pPr>
            <a:r>
              <a:rPr lang="en-US" altLang="en-US" sz="2000" b="1" dirty="0"/>
              <a:t>TOTAL $$ EQUALS:</a:t>
            </a:r>
          </a:p>
        </p:txBody>
      </p:sp>
      <p:sp>
        <p:nvSpPr>
          <p:cNvPr id="7" name="Rectangle 5"/>
          <p:cNvSpPr>
            <a:spLocks noChangeArrowheads="1"/>
          </p:cNvSpPr>
          <p:nvPr/>
        </p:nvSpPr>
        <p:spPr bwMode="auto">
          <a:xfrm>
            <a:off x="2757488" y="1331013"/>
            <a:ext cx="1597025" cy="982320"/>
          </a:xfrm>
          <a:prstGeom prst="rect">
            <a:avLst/>
          </a:prstGeom>
          <a:noFill/>
          <a:ln w="12700">
            <a:noFill/>
            <a:miter lim="800000"/>
            <a:headEnd/>
            <a:tailEnd/>
          </a:ln>
          <a:effectLst/>
        </p:spPr>
        <p:txBody>
          <a:bodyPr lIns="90487" tIns="44450" rIns="90487" bIns="44450">
            <a:spAutoFit/>
          </a:bodyPr>
          <a:lstStyle/>
          <a:p>
            <a:pPr algn="ctr">
              <a:defRPr/>
            </a:pPr>
            <a:r>
              <a:rPr lang="en-US" b="1" dirty="0">
                <a:solidFill>
                  <a:schemeClr val="bg1"/>
                </a:solidFill>
              </a:rPr>
              <a:t>FY2016-17</a:t>
            </a:r>
          </a:p>
          <a:p>
            <a:pPr algn="ctr">
              <a:defRPr/>
            </a:pPr>
            <a:endParaRPr lang="en-US" sz="2000" b="1" dirty="0">
              <a:solidFill>
                <a:schemeClr val="bg1"/>
              </a:solidFill>
            </a:endParaRPr>
          </a:p>
          <a:p>
            <a:pPr algn="ctr">
              <a:defRPr/>
            </a:pPr>
            <a:r>
              <a:rPr lang="en-US" sz="2000" b="1" dirty="0">
                <a:solidFill>
                  <a:schemeClr val="bg1"/>
                </a:solidFill>
              </a:rPr>
              <a:t>5,203.04</a:t>
            </a:r>
          </a:p>
        </p:txBody>
      </p:sp>
      <p:sp>
        <p:nvSpPr>
          <p:cNvPr id="8" name="Rectangle 7"/>
          <p:cNvSpPr>
            <a:spLocks noChangeArrowheads="1"/>
          </p:cNvSpPr>
          <p:nvPr/>
        </p:nvSpPr>
        <p:spPr bwMode="auto">
          <a:xfrm>
            <a:off x="6324600" y="1293533"/>
            <a:ext cx="1749425" cy="366767"/>
          </a:xfrm>
          <a:prstGeom prst="rect">
            <a:avLst/>
          </a:prstGeom>
          <a:noFill/>
          <a:ln w="12700">
            <a:noFill/>
            <a:miter lim="800000"/>
            <a:headEnd/>
            <a:tailEnd/>
          </a:ln>
          <a:effectLst/>
        </p:spPr>
        <p:txBody>
          <a:bodyPr lIns="90487" tIns="44450" rIns="90487" bIns="44450">
            <a:spAutoFit/>
          </a:bodyPr>
          <a:lstStyle/>
          <a:p>
            <a:pPr algn="ctr">
              <a:defRPr/>
            </a:pPr>
            <a:r>
              <a:rPr lang="en-US" b="1" dirty="0">
                <a:solidFill>
                  <a:schemeClr val="bg1"/>
                </a:solidFill>
              </a:rPr>
              <a:t>FY2018-19</a:t>
            </a:r>
          </a:p>
        </p:txBody>
      </p:sp>
      <p:sp>
        <p:nvSpPr>
          <p:cNvPr id="9" name="Rectangle 7"/>
          <p:cNvSpPr>
            <a:spLocks noChangeArrowheads="1"/>
          </p:cNvSpPr>
          <p:nvPr/>
        </p:nvSpPr>
        <p:spPr bwMode="auto">
          <a:xfrm>
            <a:off x="4398963" y="1293532"/>
            <a:ext cx="1749425" cy="366767"/>
          </a:xfrm>
          <a:prstGeom prst="rect">
            <a:avLst/>
          </a:prstGeom>
          <a:noFill/>
          <a:ln w="12700">
            <a:noFill/>
            <a:miter lim="800000"/>
            <a:headEnd/>
            <a:tailEnd/>
          </a:ln>
          <a:effectLst/>
        </p:spPr>
        <p:txBody>
          <a:bodyPr lIns="90487" tIns="44450" rIns="90487" bIns="44450">
            <a:spAutoFit/>
          </a:bodyPr>
          <a:lstStyle/>
          <a:p>
            <a:pPr algn="ctr">
              <a:defRPr/>
            </a:pPr>
            <a:r>
              <a:rPr lang="en-US" b="1" dirty="0">
                <a:solidFill>
                  <a:schemeClr val="bg1"/>
                </a:solidFill>
              </a:rPr>
              <a:t>FY2017-18</a:t>
            </a:r>
          </a:p>
        </p:txBody>
      </p:sp>
      <p:sp>
        <p:nvSpPr>
          <p:cNvPr id="10" name="Rectangle 6"/>
          <p:cNvSpPr>
            <a:spLocks noChangeArrowheads="1"/>
          </p:cNvSpPr>
          <p:nvPr/>
        </p:nvSpPr>
        <p:spPr bwMode="auto">
          <a:xfrm>
            <a:off x="4398963" y="1942331"/>
            <a:ext cx="1841500" cy="2705869"/>
          </a:xfrm>
          <a:prstGeom prst="rect">
            <a:avLst/>
          </a:prstGeom>
          <a:noFill/>
          <a:ln w="28575">
            <a:solidFill>
              <a:srgbClr val="FFC000"/>
            </a:solidFill>
            <a:miter lim="800000"/>
            <a:headEnd/>
            <a:tailEnd/>
          </a:ln>
          <a:effectLst/>
        </p:spPr>
        <p:txBody>
          <a:bodyPr lIns="90487" tIns="44450" rIns="90487" bIns="44450">
            <a:spAutoFit/>
          </a:bodyPr>
          <a:lstStyle/>
          <a:p>
            <a:pPr algn="ctr">
              <a:defRPr/>
            </a:pPr>
            <a:r>
              <a:rPr lang="en-US" sz="2000" b="1" dirty="0">
                <a:solidFill>
                  <a:schemeClr val="bg1"/>
                </a:solidFill>
              </a:rPr>
              <a:t>5,261.65</a:t>
            </a:r>
          </a:p>
          <a:p>
            <a:pPr algn="ctr">
              <a:lnSpc>
                <a:spcPct val="150000"/>
              </a:lnSpc>
              <a:defRPr/>
            </a:pPr>
            <a:r>
              <a:rPr lang="en-US" sz="2000" b="1" dirty="0">
                <a:solidFill>
                  <a:schemeClr val="bg1"/>
                </a:solidFill>
              </a:rPr>
              <a:t>X</a:t>
            </a:r>
          </a:p>
          <a:p>
            <a:pPr algn="ctr">
              <a:lnSpc>
                <a:spcPct val="150000"/>
              </a:lnSpc>
              <a:defRPr/>
            </a:pPr>
            <a:r>
              <a:rPr lang="en-US" sz="2000" b="1" dirty="0">
                <a:solidFill>
                  <a:schemeClr val="bg1"/>
                </a:solidFill>
              </a:rPr>
              <a:t>$ 3,422.04</a:t>
            </a:r>
          </a:p>
          <a:p>
            <a:pPr algn="ctr">
              <a:lnSpc>
                <a:spcPct val="150000"/>
              </a:lnSpc>
              <a:defRPr/>
            </a:pPr>
            <a:r>
              <a:rPr lang="en-US" sz="2000" b="1" dirty="0">
                <a:solidFill>
                  <a:schemeClr val="bg1"/>
                </a:solidFill>
              </a:rPr>
              <a:t>$ 18,005,576</a:t>
            </a:r>
          </a:p>
          <a:p>
            <a:pPr algn="ctr">
              <a:defRPr/>
            </a:pPr>
            <a:endParaRPr lang="en-US" sz="2000" b="1" dirty="0">
              <a:solidFill>
                <a:schemeClr val="bg1"/>
              </a:solidFill>
            </a:endParaRPr>
          </a:p>
          <a:p>
            <a:pPr algn="ctr">
              <a:defRPr/>
            </a:pPr>
            <a:r>
              <a:rPr lang="en-US" sz="2000" b="1" dirty="0">
                <a:solidFill>
                  <a:schemeClr val="bg1"/>
                </a:solidFill>
              </a:rPr>
              <a:t>JULY</a:t>
            </a:r>
          </a:p>
          <a:p>
            <a:pPr algn="ctr">
              <a:defRPr/>
            </a:pPr>
            <a:r>
              <a:rPr lang="en-US" sz="2000" b="1" dirty="0">
                <a:solidFill>
                  <a:schemeClr val="bg1"/>
                </a:solidFill>
              </a:rPr>
              <a:t>FUNDING*</a:t>
            </a:r>
          </a:p>
        </p:txBody>
      </p:sp>
      <p:sp>
        <p:nvSpPr>
          <p:cNvPr id="11" name="Rectangle 12"/>
          <p:cNvSpPr>
            <a:spLocks noChangeArrowheads="1"/>
          </p:cNvSpPr>
          <p:nvPr/>
        </p:nvSpPr>
        <p:spPr bwMode="auto">
          <a:xfrm>
            <a:off x="6324600" y="1942331"/>
            <a:ext cx="1841500" cy="2705869"/>
          </a:xfrm>
          <a:prstGeom prst="rect">
            <a:avLst/>
          </a:prstGeom>
          <a:noFill/>
          <a:ln w="28575">
            <a:solidFill>
              <a:srgbClr val="C00000"/>
            </a:solidFill>
            <a:miter lim="800000"/>
            <a:headEnd/>
            <a:tailEnd/>
          </a:ln>
          <a:effectLst/>
        </p:spPr>
        <p:txBody>
          <a:bodyPr lIns="90487" tIns="44450" rIns="90487" bIns="44450">
            <a:spAutoFit/>
          </a:bodyPr>
          <a:lstStyle/>
          <a:p>
            <a:pPr algn="ctr">
              <a:defRPr/>
            </a:pPr>
            <a:r>
              <a:rPr lang="en-US" sz="2000" b="1" dirty="0">
                <a:solidFill>
                  <a:schemeClr val="bg1"/>
                </a:solidFill>
              </a:rPr>
              <a:t>5,277.88</a:t>
            </a:r>
          </a:p>
          <a:p>
            <a:pPr algn="ctr">
              <a:lnSpc>
                <a:spcPct val="150000"/>
              </a:lnSpc>
              <a:defRPr/>
            </a:pPr>
            <a:r>
              <a:rPr lang="en-US" sz="2000" b="1" dirty="0">
                <a:solidFill>
                  <a:schemeClr val="bg1"/>
                </a:solidFill>
              </a:rPr>
              <a:t>X</a:t>
            </a:r>
          </a:p>
          <a:p>
            <a:pPr algn="ctr">
              <a:lnSpc>
                <a:spcPct val="150000"/>
              </a:lnSpc>
              <a:defRPr/>
            </a:pPr>
            <a:r>
              <a:rPr lang="en-US" sz="2000" b="1" dirty="0">
                <a:solidFill>
                  <a:schemeClr val="bg1"/>
                </a:solidFill>
              </a:rPr>
              <a:t>$ 3,422.04</a:t>
            </a:r>
          </a:p>
          <a:p>
            <a:pPr algn="ctr">
              <a:lnSpc>
                <a:spcPct val="150000"/>
              </a:lnSpc>
              <a:defRPr/>
            </a:pPr>
            <a:r>
              <a:rPr lang="en-US" sz="2000" b="1" dirty="0">
                <a:solidFill>
                  <a:schemeClr val="bg1"/>
                </a:solidFill>
              </a:rPr>
              <a:t>$ 18,061,116</a:t>
            </a:r>
          </a:p>
          <a:p>
            <a:pPr algn="ctr">
              <a:defRPr/>
            </a:pPr>
            <a:endParaRPr lang="en-US" sz="2000" b="1" dirty="0">
              <a:solidFill>
                <a:schemeClr val="bg1"/>
              </a:solidFill>
            </a:endParaRPr>
          </a:p>
          <a:p>
            <a:pPr algn="ctr">
              <a:defRPr/>
            </a:pPr>
            <a:r>
              <a:rPr lang="en-US" sz="2000" b="1" dirty="0">
                <a:solidFill>
                  <a:schemeClr val="bg1"/>
                </a:solidFill>
              </a:rPr>
              <a:t>JANUARY</a:t>
            </a:r>
          </a:p>
          <a:p>
            <a:pPr algn="ctr">
              <a:defRPr/>
            </a:pPr>
            <a:r>
              <a:rPr lang="en-US" sz="2000" b="1" dirty="0">
                <a:solidFill>
                  <a:schemeClr val="bg1"/>
                </a:solidFill>
              </a:rPr>
              <a:t>FUNDING*</a:t>
            </a:r>
          </a:p>
        </p:txBody>
      </p:sp>
      <p:sp>
        <p:nvSpPr>
          <p:cNvPr id="12" name="Rectangle 11"/>
          <p:cNvSpPr>
            <a:spLocks noChangeArrowheads="1"/>
          </p:cNvSpPr>
          <p:nvPr/>
        </p:nvSpPr>
        <p:spPr bwMode="auto">
          <a:xfrm>
            <a:off x="491332" y="5916134"/>
            <a:ext cx="4570412" cy="668338"/>
          </a:xfrm>
          <a:prstGeom prst="rect">
            <a:avLst/>
          </a:prstGeom>
          <a:noFill/>
          <a:ln w="12700">
            <a:noFill/>
            <a:miter lim="800000"/>
            <a:headEnd/>
            <a:tailEnd/>
          </a:ln>
          <a:effectLst/>
        </p:spPr>
        <p:txBody>
          <a:bodyPr lIns="90487" tIns="44450" rIns="90487" bIns="44450">
            <a:spAutoFit/>
          </a:bodyPr>
          <a:lstStyle/>
          <a:p>
            <a:pPr>
              <a:defRPr/>
            </a:pPr>
            <a:r>
              <a:rPr lang="en-US" sz="1800" b="1" dirty="0">
                <a:solidFill>
                  <a:schemeClr val="bg1"/>
                </a:solidFill>
              </a:rPr>
              <a:t>*</a:t>
            </a:r>
            <a:r>
              <a:rPr lang="en-US" sz="2000" b="1" i="1" dirty="0">
                <a:solidFill>
                  <a:schemeClr val="bg1"/>
                </a:solidFill>
              </a:rPr>
              <a:t>Chargeables </a:t>
            </a:r>
            <a:r>
              <a:rPr lang="en-US" sz="1800" b="1" i="1" dirty="0">
                <a:solidFill>
                  <a:schemeClr val="bg1"/>
                </a:solidFill>
              </a:rPr>
              <a:t> Not  Considered</a:t>
            </a:r>
          </a:p>
          <a:p>
            <a:pPr>
              <a:defRPr/>
            </a:pPr>
            <a:r>
              <a:rPr lang="en-US" sz="1800" b="1" i="1" dirty="0">
                <a:solidFill>
                  <a:schemeClr val="bg1"/>
                </a:solidFill>
              </a:rPr>
              <a:t>**Assuming  no  midyear  factor  change</a:t>
            </a:r>
          </a:p>
        </p:txBody>
      </p:sp>
      <p:sp>
        <p:nvSpPr>
          <p:cNvPr id="13" name="Text Box 16"/>
          <p:cNvSpPr txBox="1">
            <a:spLocks noChangeArrowheads="1"/>
          </p:cNvSpPr>
          <p:nvPr/>
        </p:nvSpPr>
        <p:spPr bwMode="auto">
          <a:xfrm>
            <a:off x="7732713" y="2574480"/>
            <a:ext cx="4222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a:spcBef>
                <a:spcPct val="0"/>
              </a:spcBef>
              <a:buFontTx/>
              <a:buNone/>
            </a:pPr>
            <a:r>
              <a:rPr lang="en-US" altLang="en-US" sz="2000" dirty="0">
                <a:solidFill>
                  <a:schemeClr val="bg1"/>
                </a:solidFill>
              </a:rPr>
              <a:t>**</a:t>
            </a:r>
          </a:p>
        </p:txBody>
      </p:sp>
      <p:cxnSp>
        <p:nvCxnSpPr>
          <p:cNvPr id="15" name="Straight Connector 14"/>
          <p:cNvCxnSpPr>
            <a:stCxn id="10" idx="1"/>
            <a:endCxn id="10" idx="3"/>
          </p:cNvCxnSpPr>
          <p:nvPr/>
        </p:nvCxnSpPr>
        <p:spPr>
          <a:xfrm>
            <a:off x="4398963" y="3295266"/>
            <a:ext cx="18415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1"/>
            <a:endCxn id="11" idx="3"/>
          </p:cNvCxnSpPr>
          <p:nvPr/>
        </p:nvCxnSpPr>
        <p:spPr>
          <a:xfrm>
            <a:off x="6324600" y="3295266"/>
            <a:ext cx="18415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85800" y="4572000"/>
            <a:ext cx="2667000" cy="369332"/>
          </a:xfrm>
          <a:prstGeom prst="rect">
            <a:avLst/>
          </a:prstGeom>
          <a:noFill/>
        </p:spPr>
        <p:txBody>
          <a:bodyPr wrap="square" rtlCol="0">
            <a:spAutoFit/>
          </a:bodyPr>
          <a:lstStyle/>
          <a:p>
            <a:r>
              <a:rPr lang="en-US" dirty="0">
                <a:solidFill>
                  <a:srgbClr val="FF0000"/>
                </a:solidFill>
              </a:rPr>
              <a:t>Growing District</a:t>
            </a:r>
          </a:p>
        </p:txBody>
      </p:sp>
    </p:spTree>
    <p:extLst>
      <p:ext uri="{BB962C8B-B14F-4D97-AF65-F5344CB8AC3E}">
        <p14:creationId xmlns:p14="http://schemas.microsoft.com/office/powerpoint/2010/main" val="151732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t>District High Year WADM </a:t>
            </a:r>
          </a:p>
        </p:txBody>
      </p:sp>
      <p:sp>
        <p:nvSpPr>
          <p:cNvPr id="3" name="Content Placeholder 2"/>
          <p:cNvSpPr>
            <a:spLocks noGrp="1"/>
          </p:cNvSpPr>
          <p:nvPr>
            <p:ph idx="1"/>
          </p:nvPr>
        </p:nvSpPr>
        <p:spPr>
          <a:xfrm>
            <a:off x="469900" y="1606550"/>
            <a:ext cx="8229600" cy="4525963"/>
          </a:xfrm>
        </p:spPr>
        <p:txBody>
          <a:bodyPr>
            <a:normAutofit/>
          </a:bodyPr>
          <a:lstStyle/>
          <a:p>
            <a:pPr marL="0" lvl="1" indent="0">
              <a:buNone/>
            </a:pPr>
            <a:r>
              <a:rPr lang="en-US" sz="2000" i="1" dirty="0"/>
              <a:t>													</a:t>
            </a:r>
          </a:p>
          <a:p>
            <a:pPr marL="0" lvl="1" indent="0">
              <a:buNone/>
            </a:pPr>
            <a:r>
              <a:rPr lang="en-US" sz="2000" i="1" dirty="0"/>
              <a:t>									</a:t>
            </a:r>
          </a:p>
          <a:p>
            <a:endParaRPr lang="en-US" sz="1600"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17</a:t>
            </a:fld>
            <a:endParaRPr lang="en-US" dirty="0">
              <a:solidFill>
                <a:prstClr val="black">
                  <a:tint val="75000"/>
                </a:prstClr>
              </a:solidFill>
            </a:endParaRPr>
          </a:p>
        </p:txBody>
      </p:sp>
      <p:sp>
        <p:nvSpPr>
          <p:cNvPr id="5" name="Content Placeholder 4"/>
          <p:cNvSpPr txBox="1">
            <a:spLocks/>
          </p:cNvSpPr>
          <p:nvPr/>
        </p:nvSpPr>
        <p:spPr>
          <a:xfrm>
            <a:off x="381000" y="1295400"/>
            <a:ext cx="8229600" cy="4864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defRPr/>
            </a:pPr>
            <a:endParaRPr lang="en-US" sz="1800" b="1" dirty="0">
              <a:solidFill>
                <a:srgbClr val="FFC000"/>
              </a:solidFill>
            </a:endParaRPr>
          </a:p>
        </p:txBody>
      </p:sp>
      <p:sp>
        <p:nvSpPr>
          <p:cNvPr id="7" name="Rectangle 5"/>
          <p:cNvSpPr>
            <a:spLocks noChangeArrowheads="1"/>
          </p:cNvSpPr>
          <p:nvPr/>
        </p:nvSpPr>
        <p:spPr bwMode="auto">
          <a:xfrm>
            <a:off x="2865437" y="1312584"/>
            <a:ext cx="1597025" cy="366767"/>
          </a:xfrm>
          <a:prstGeom prst="rect">
            <a:avLst/>
          </a:prstGeom>
          <a:noFill/>
          <a:ln w="12700">
            <a:noFill/>
            <a:miter lim="800000"/>
            <a:headEnd/>
            <a:tailEnd/>
          </a:ln>
          <a:effectLst/>
        </p:spPr>
        <p:txBody>
          <a:bodyPr lIns="90487" tIns="44450" rIns="90487" bIns="44450">
            <a:spAutoFit/>
          </a:bodyPr>
          <a:lstStyle/>
          <a:p>
            <a:pPr algn="ctr">
              <a:defRPr/>
            </a:pPr>
            <a:r>
              <a:rPr lang="en-US" b="1" dirty="0">
                <a:solidFill>
                  <a:schemeClr val="bg1"/>
                </a:solidFill>
              </a:rPr>
              <a:t>FY2014-15</a:t>
            </a:r>
          </a:p>
        </p:txBody>
      </p:sp>
      <p:sp>
        <p:nvSpPr>
          <p:cNvPr id="8" name="Rectangle 7"/>
          <p:cNvSpPr>
            <a:spLocks noChangeArrowheads="1"/>
          </p:cNvSpPr>
          <p:nvPr/>
        </p:nvSpPr>
        <p:spPr bwMode="auto">
          <a:xfrm>
            <a:off x="6324600" y="1293533"/>
            <a:ext cx="1749425" cy="366767"/>
          </a:xfrm>
          <a:prstGeom prst="rect">
            <a:avLst/>
          </a:prstGeom>
          <a:noFill/>
          <a:ln w="12700">
            <a:noFill/>
            <a:miter lim="800000"/>
            <a:headEnd/>
            <a:tailEnd/>
          </a:ln>
          <a:effectLst/>
        </p:spPr>
        <p:txBody>
          <a:bodyPr lIns="90487" tIns="44450" rIns="90487" bIns="44450">
            <a:spAutoFit/>
          </a:bodyPr>
          <a:lstStyle/>
          <a:p>
            <a:pPr algn="ctr">
              <a:defRPr/>
            </a:pPr>
            <a:r>
              <a:rPr lang="en-US" b="1" dirty="0">
                <a:solidFill>
                  <a:schemeClr val="bg1"/>
                </a:solidFill>
              </a:rPr>
              <a:t>FY2016-17</a:t>
            </a:r>
          </a:p>
        </p:txBody>
      </p:sp>
      <p:sp>
        <p:nvSpPr>
          <p:cNvPr id="9" name="Rectangle 7"/>
          <p:cNvSpPr>
            <a:spLocks noChangeArrowheads="1"/>
          </p:cNvSpPr>
          <p:nvPr/>
        </p:nvSpPr>
        <p:spPr bwMode="auto">
          <a:xfrm>
            <a:off x="4398963" y="1293532"/>
            <a:ext cx="1749425" cy="366767"/>
          </a:xfrm>
          <a:prstGeom prst="rect">
            <a:avLst/>
          </a:prstGeom>
          <a:noFill/>
          <a:ln w="12700">
            <a:noFill/>
            <a:miter lim="800000"/>
            <a:headEnd/>
            <a:tailEnd/>
          </a:ln>
          <a:effectLst/>
        </p:spPr>
        <p:txBody>
          <a:bodyPr lIns="90487" tIns="44450" rIns="90487" bIns="44450">
            <a:spAutoFit/>
          </a:bodyPr>
          <a:lstStyle/>
          <a:p>
            <a:pPr algn="ctr">
              <a:defRPr/>
            </a:pPr>
            <a:r>
              <a:rPr lang="en-US" b="1" dirty="0">
                <a:solidFill>
                  <a:schemeClr val="bg1"/>
                </a:solidFill>
              </a:rPr>
              <a:t>FY2015-16</a:t>
            </a:r>
          </a:p>
        </p:txBody>
      </p:sp>
      <p:sp>
        <p:nvSpPr>
          <p:cNvPr id="10" name="Rectangle 6"/>
          <p:cNvSpPr>
            <a:spLocks noChangeArrowheads="1"/>
          </p:cNvSpPr>
          <p:nvPr/>
        </p:nvSpPr>
        <p:spPr bwMode="auto">
          <a:xfrm>
            <a:off x="4398963" y="1858193"/>
            <a:ext cx="1841500" cy="2705869"/>
          </a:xfrm>
          <a:prstGeom prst="rect">
            <a:avLst/>
          </a:prstGeom>
          <a:noFill/>
          <a:ln w="28575">
            <a:noFill/>
            <a:miter lim="800000"/>
            <a:headEnd/>
            <a:tailEnd/>
          </a:ln>
          <a:effectLst/>
        </p:spPr>
        <p:txBody>
          <a:bodyPr lIns="90487" tIns="44450" rIns="90487" bIns="44450">
            <a:spAutoFit/>
          </a:bodyPr>
          <a:lstStyle/>
          <a:p>
            <a:pPr algn="ctr">
              <a:defRPr/>
            </a:pPr>
            <a:r>
              <a:rPr lang="en-US" sz="2000" b="1" dirty="0">
                <a:solidFill>
                  <a:schemeClr val="bg1"/>
                </a:solidFill>
              </a:rPr>
              <a:t>1,379.42</a:t>
            </a:r>
          </a:p>
          <a:p>
            <a:pPr algn="ctr">
              <a:lnSpc>
                <a:spcPct val="150000"/>
              </a:lnSpc>
              <a:defRPr/>
            </a:pPr>
            <a:r>
              <a:rPr lang="en-US" sz="2000" b="1" dirty="0">
                <a:solidFill>
                  <a:schemeClr val="bg1"/>
                </a:solidFill>
              </a:rPr>
              <a:t> </a:t>
            </a:r>
          </a:p>
          <a:p>
            <a:pPr algn="ctr">
              <a:lnSpc>
                <a:spcPct val="150000"/>
              </a:lnSpc>
              <a:defRPr/>
            </a:pPr>
            <a:r>
              <a:rPr lang="en-US" sz="2000" b="1" dirty="0">
                <a:solidFill>
                  <a:schemeClr val="bg1"/>
                </a:solidFill>
              </a:rPr>
              <a:t> </a:t>
            </a:r>
          </a:p>
          <a:p>
            <a:pPr algn="ctr">
              <a:lnSpc>
                <a:spcPct val="150000"/>
              </a:lnSpc>
              <a:defRPr/>
            </a:pPr>
            <a:r>
              <a:rPr lang="en-US" sz="2000" b="1" dirty="0">
                <a:solidFill>
                  <a:schemeClr val="bg1"/>
                </a:solidFill>
              </a:rPr>
              <a:t> </a:t>
            </a:r>
          </a:p>
          <a:p>
            <a:pPr algn="ctr">
              <a:defRPr/>
            </a:pPr>
            <a:endParaRPr lang="en-US" sz="2000" b="1" dirty="0">
              <a:solidFill>
                <a:schemeClr val="bg1"/>
              </a:solidFill>
            </a:endParaRPr>
          </a:p>
          <a:p>
            <a:pPr algn="ctr">
              <a:defRPr/>
            </a:pPr>
            <a:r>
              <a:rPr lang="en-US" sz="2000" b="1" dirty="0">
                <a:solidFill>
                  <a:schemeClr val="bg1"/>
                </a:solidFill>
              </a:rPr>
              <a:t> </a:t>
            </a:r>
          </a:p>
          <a:p>
            <a:pPr algn="ctr">
              <a:defRPr/>
            </a:pPr>
            <a:r>
              <a:rPr lang="en-US" sz="2000" b="1" dirty="0">
                <a:solidFill>
                  <a:schemeClr val="bg1"/>
                </a:solidFill>
              </a:rPr>
              <a:t> </a:t>
            </a:r>
          </a:p>
        </p:txBody>
      </p:sp>
      <p:sp>
        <p:nvSpPr>
          <p:cNvPr id="11" name="Rectangle 12"/>
          <p:cNvSpPr>
            <a:spLocks noChangeArrowheads="1"/>
          </p:cNvSpPr>
          <p:nvPr/>
        </p:nvSpPr>
        <p:spPr bwMode="auto">
          <a:xfrm>
            <a:off x="6324600" y="1866131"/>
            <a:ext cx="1841500" cy="2705869"/>
          </a:xfrm>
          <a:prstGeom prst="rect">
            <a:avLst/>
          </a:prstGeom>
          <a:noFill/>
          <a:ln w="28575">
            <a:noFill/>
            <a:miter lim="800000"/>
            <a:headEnd/>
            <a:tailEnd/>
          </a:ln>
          <a:effectLst/>
        </p:spPr>
        <p:txBody>
          <a:bodyPr lIns="90487" tIns="44450" rIns="90487" bIns="44450">
            <a:spAutoFit/>
          </a:bodyPr>
          <a:lstStyle/>
          <a:p>
            <a:pPr algn="ctr">
              <a:defRPr/>
            </a:pPr>
            <a:r>
              <a:rPr lang="en-US" sz="2000" b="1" dirty="0">
                <a:solidFill>
                  <a:schemeClr val="bg1"/>
                </a:solidFill>
              </a:rPr>
              <a:t>1,175.55</a:t>
            </a:r>
          </a:p>
          <a:p>
            <a:pPr algn="ctr">
              <a:lnSpc>
                <a:spcPct val="150000"/>
              </a:lnSpc>
              <a:defRPr/>
            </a:pPr>
            <a:endParaRPr lang="en-US" sz="2000" b="1" dirty="0">
              <a:solidFill>
                <a:schemeClr val="bg1"/>
              </a:solidFill>
            </a:endParaRPr>
          </a:p>
          <a:p>
            <a:pPr algn="ctr">
              <a:lnSpc>
                <a:spcPct val="150000"/>
              </a:lnSpc>
              <a:defRPr/>
            </a:pPr>
            <a:r>
              <a:rPr lang="en-US" sz="2000" b="1" dirty="0">
                <a:solidFill>
                  <a:schemeClr val="bg1"/>
                </a:solidFill>
              </a:rPr>
              <a:t> </a:t>
            </a:r>
          </a:p>
          <a:p>
            <a:pPr algn="ctr">
              <a:lnSpc>
                <a:spcPct val="150000"/>
              </a:lnSpc>
              <a:defRPr/>
            </a:pPr>
            <a:r>
              <a:rPr lang="en-US" sz="2000" b="1" dirty="0">
                <a:solidFill>
                  <a:schemeClr val="bg1"/>
                </a:solidFill>
              </a:rPr>
              <a:t>$ 4,022,779</a:t>
            </a:r>
          </a:p>
          <a:p>
            <a:pPr algn="ctr">
              <a:defRPr/>
            </a:pPr>
            <a:endParaRPr lang="en-US" sz="2000" b="1" dirty="0">
              <a:solidFill>
                <a:schemeClr val="bg1"/>
              </a:solidFill>
            </a:endParaRPr>
          </a:p>
          <a:p>
            <a:pPr algn="ctr">
              <a:defRPr/>
            </a:pPr>
            <a:r>
              <a:rPr lang="en-US" sz="2000" b="1" dirty="0">
                <a:solidFill>
                  <a:schemeClr val="bg1"/>
                </a:solidFill>
              </a:rPr>
              <a:t>JANUARY</a:t>
            </a:r>
          </a:p>
          <a:p>
            <a:pPr algn="ctr">
              <a:defRPr/>
            </a:pPr>
            <a:r>
              <a:rPr lang="en-US" sz="2000" b="1" dirty="0">
                <a:solidFill>
                  <a:schemeClr val="bg1"/>
                </a:solidFill>
              </a:rPr>
              <a:t>FUNDING*</a:t>
            </a:r>
          </a:p>
        </p:txBody>
      </p:sp>
      <p:sp>
        <p:nvSpPr>
          <p:cNvPr id="12" name="Rectangle 11"/>
          <p:cNvSpPr>
            <a:spLocks noChangeArrowheads="1"/>
          </p:cNvSpPr>
          <p:nvPr/>
        </p:nvSpPr>
        <p:spPr bwMode="auto">
          <a:xfrm>
            <a:off x="457993" y="5919581"/>
            <a:ext cx="4570412" cy="668338"/>
          </a:xfrm>
          <a:prstGeom prst="rect">
            <a:avLst/>
          </a:prstGeom>
          <a:noFill/>
          <a:ln w="12700">
            <a:noFill/>
            <a:miter lim="800000"/>
            <a:headEnd/>
            <a:tailEnd/>
          </a:ln>
          <a:effectLst/>
        </p:spPr>
        <p:txBody>
          <a:bodyPr lIns="90487" tIns="44450" rIns="90487" bIns="44450">
            <a:spAutoFit/>
          </a:bodyPr>
          <a:lstStyle/>
          <a:p>
            <a:pPr>
              <a:defRPr/>
            </a:pPr>
            <a:r>
              <a:rPr lang="en-US" sz="1800" b="1" dirty="0">
                <a:solidFill>
                  <a:schemeClr val="bg1"/>
                </a:solidFill>
              </a:rPr>
              <a:t>*</a:t>
            </a:r>
            <a:r>
              <a:rPr lang="en-US" sz="2000" b="1" i="1" dirty="0">
                <a:solidFill>
                  <a:schemeClr val="bg1"/>
                </a:solidFill>
              </a:rPr>
              <a:t>Chargeables </a:t>
            </a:r>
            <a:r>
              <a:rPr lang="en-US" sz="1800" b="1" i="1" dirty="0">
                <a:solidFill>
                  <a:schemeClr val="bg1"/>
                </a:solidFill>
              </a:rPr>
              <a:t> Not  Considered</a:t>
            </a:r>
          </a:p>
          <a:p>
            <a:pPr>
              <a:defRPr/>
            </a:pPr>
            <a:r>
              <a:rPr lang="en-US" sz="1800" b="1" i="1" dirty="0">
                <a:solidFill>
                  <a:schemeClr val="bg1"/>
                </a:solidFill>
              </a:rPr>
              <a:t>**Assuming  no  midyear  factor  change</a:t>
            </a:r>
          </a:p>
        </p:txBody>
      </p:sp>
      <p:sp>
        <p:nvSpPr>
          <p:cNvPr id="13" name="Text Box 16"/>
          <p:cNvSpPr txBox="1">
            <a:spLocks noChangeArrowheads="1"/>
          </p:cNvSpPr>
          <p:nvPr/>
        </p:nvSpPr>
        <p:spPr bwMode="auto">
          <a:xfrm>
            <a:off x="4162425" y="2688575"/>
            <a:ext cx="4222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itchFamily="2" charset="2"/>
              <a:buChar char="l"/>
              <a:defRPr kumimoji="1" sz="3200" b="1">
                <a:solidFill>
                  <a:schemeClr val="tx1"/>
                </a:solidFill>
                <a:latin typeface="Arial" charset="0"/>
              </a:defRPr>
            </a:lvl1pPr>
            <a:lvl2pPr marL="742950" indent="-285750">
              <a:spcBef>
                <a:spcPct val="20000"/>
              </a:spcBef>
              <a:buChar char="–"/>
              <a:defRPr kumimoji="1" sz="2800" b="1">
                <a:solidFill>
                  <a:schemeClr val="tx1"/>
                </a:solidFill>
                <a:latin typeface="Arial" charset="0"/>
              </a:defRPr>
            </a:lvl2pPr>
            <a:lvl3pPr marL="1143000" indent="-228600">
              <a:spcBef>
                <a:spcPct val="20000"/>
              </a:spcBef>
              <a:buClr>
                <a:schemeClr val="accent2"/>
              </a:buClr>
              <a:buChar char="•"/>
              <a:defRPr kumimoji="1" sz="2400" b="1">
                <a:solidFill>
                  <a:schemeClr val="tx1"/>
                </a:solidFill>
                <a:latin typeface="Arial" charset="0"/>
              </a:defRPr>
            </a:lvl3pPr>
            <a:lvl4pPr marL="1600200" indent="-228600">
              <a:spcBef>
                <a:spcPct val="20000"/>
              </a:spcBef>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gn="ctr">
              <a:spcBef>
                <a:spcPct val="0"/>
              </a:spcBef>
              <a:buFontTx/>
              <a:buNone/>
            </a:pPr>
            <a:r>
              <a:rPr lang="en-US" altLang="en-US" sz="2000" dirty="0">
                <a:solidFill>
                  <a:schemeClr val="bg1"/>
                </a:solidFill>
              </a:rPr>
              <a:t>**</a:t>
            </a:r>
          </a:p>
        </p:txBody>
      </p:sp>
      <p:cxnSp>
        <p:nvCxnSpPr>
          <p:cNvPr id="15" name="Straight Connector 14"/>
          <p:cNvCxnSpPr/>
          <p:nvPr/>
        </p:nvCxnSpPr>
        <p:spPr>
          <a:xfrm>
            <a:off x="2743199" y="3209922"/>
            <a:ext cx="184150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1"/>
            <a:endCxn id="11" idx="3"/>
          </p:cNvCxnSpPr>
          <p:nvPr/>
        </p:nvCxnSpPr>
        <p:spPr>
          <a:xfrm>
            <a:off x="6324600" y="3219066"/>
            <a:ext cx="1841500" cy="0"/>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324600" y="3219066"/>
            <a:ext cx="1841500" cy="1344996"/>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6"/>
          <p:cNvSpPr>
            <a:spLocks noChangeArrowheads="1"/>
          </p:cNvSpPr>
          <p:nvPr/>
        </p:nvSpPr>
        <p:spPr bwMode="auto">
          <a:xfrm>
            <a:off x="2755900" y="1856988"/>
            <a:ext cx="1841500" cy="2705869"/>
          </a:xfrm>
          <a:prstGeom prst="rect">
            <a:avLst/>
          </a:prstGeom>
          <a:noFill/>
          <a:ln w="28575">
            <a:solidFill>
              <a:srgbClr val="FFC000"/>
            </a:solidFill>
            <a:miter lim="800000"/>
            <a:headEnd/>
            <a:tailEnd/>
          </a:ln>
          <a:effectLst/>
        </p:spPr>
        <p:txBody>
          <a:bodyPr lIns="90487" tIns="44450" rIns="90487" bIns="44450">
            <a:spAutoFit/>
          </a:bodyPr>
          <a:lstStyle/>
          <a:p>
            <a:pPr algn="ctr">
              <a:defRPr/>
            </a:pPr>
            <a:r>
              <a:rPr lang="en-US" sz="2000" b="1" dirty="0">
                <a:solidFill>
                  <a:schemeClr val="bg1"/>
                </a:solidFill>
              </a:rPr>
              <a:t>1,495.12</a:t>
            </a:r>
          </a:p>
          <a:p>
            <a:pPr algn="ctr">
              <a:lnSpc>
                <a:spcPct val="150000"/>
              </a:lnSpc>
              <a:defRPr/>
            </a:pPr>
            <a:r>
              <a:rPr lang="en-US" sz="2000" b="1" dirty="0">
                <a:solidFill>
                  <a:schemeClr val="bg1"/>
                </a:solidFill>
              </a:rPr>
              <a:t>X</a:t>
            </a:r>
          </a:p>
          <a:p>
            <a:pPr algn="ctr">
              <a:lnSpc>
                <a:spcPct val="150000"/>
              </a:lnSpc>
              <a:defRPr/>
            </a:pPr>
            <a:r>
              <a:rPr lang="en-US" sz="2000" b="1" dirty="0">
                <a:solidFill>
                  <a:schemeClr val="bg1"/>
                </a:solidFill>
              </a:rPr>
              <a:t>$ 3,422.04</a:t>
            </a:r>
          </a:p>
          <a:p>
            <a:pPr algn="ctr">
              <a:lnSpc>
                <a:spcPct val="150000"/>
              </a:lnSpc>
              <a:defRPr/>
            </a:pPr>
            <a:r>
              <a:rPr lang="en-US" sz="2000" b="1" dirty="0">
                <a:solidFill>
                  <a:schemeClr val="bg1"/>
                </a:solidFill>
              </a:rPr>
              <a:t>$ 5,116,360</a:t>
            </a:r>
          </a:p>
          <a:p>
            <a:pPr algn="ctr">
              <a:defRPr/>
            </a:pPr>
            <a:endParaRPr lang="en-US" sz="2000" b="1" dirty="0">
              <a:solidFill>
                <a:schemeClr val="bg1"/>
              </a:solidFill>
            </a:endParaRPr>
          </a:p>
          <a:p>
            <a:pPr algn="ctr">
              <a:defRPr/>
            </a:pPr>
            <a:r>
              <a:rPr lang="en-US" sz="2000" b="1" dirty="0">
                <a:solidFill>
                  <a:schemeClr val="bg1"/>
                </a:solidFill>
              </a:rPr>
              <a:t>JULY</a:t>
            </a:r>
          </a:p>
          <a:p>
            <a:pPr algn="ctr">
              <a:defRPr/>
            </a:pPr>
            <a:r>
              <a:rPr lang="en-US" sz="2000" b="1" dirty="0">
                <a:solidFill>
                  <a:schemeClr val="bg1"/>
                </a:solidFill>
              </a:rPr>
              <a:t>FUNDING*</a:t>
            </a:r>
          </a:p>
        </p:txBody>
      </p:sp>
      <p:sp>
        <p:nvSpPr>
          <p:cNvPr id="20" name="Rectangle 13"/>
          <p:cNvSpPr txBox="1">
            <a:spLocks noChangeArrowheads="1"/>
          </p:cNvSpPr>
          <p:nvPr/>
        </p:nvSpPr>
        <p:spPr>
          <a:xfrm>
            <a:off x="-51596" y="1856988"/>
            <a:ext cx="3141663" cy="3733800"/>
          </a:xfrm>
          <a:prstGeom prst="rect">
            <a:avLst/>
          </a:prstGeom>
        </p:spPr>
        <p:txBody>
          <a:bodyPr vert="horz" lIns="90487" tIns="44450" rIns="90487" bIns="44450" rtlCol="0">
            <a:normAutofit/>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buFont typeface="Wingdings" pitchFamily="2" charset="2"/>
              <a:buNone/>
              <a:defRPr/>
            </a:pPr>
            <a:r>
              <a:rPr lang="en-US" altLang="en-US" sz="2000" b="1" dirty="0"/>
              <a:t>TOTAL WADM: </a:t>
            </a:r>
          </a:p>
          <a:p>
            <a:pPr algn="ctr">
              <a:lnSpc>
                <a:spcPct val="150000"/>
              </a:lnSpc>
              <a:spcBef>
                <a:spcPts val="0"/>
              </a:spcBef>
              <a:buFont typeface="Wingdings" pitchFamily="2" charset="2"/>
              <a:buNone/>
              <a:defRPr/>
            </a:pPr>
            <a:r>
              <a:rPr lang="en-US" altLang="en-US" sz="2000" b="1" dirty="0"/>
              <a:t>X (TIMES)</a:t>
            </a:r>
          </a:p>
          <a:p>
            <a:pPr algn="ctr">
              <a:lnSpc>
                <a:spcPct val="120000"/>
              </a:lnSpc>
              <a:buFont typeface="Wingdings" pitchFamily="2" charset="2"/>
              <a:buNone/>
              <a:defRPr/>
            </a:pPr>
            <a:r>
              <a:rPr lang="en-US" altLang="en-US" sz="2000" b="1" dirty="0"/>
              <a:t>FORMULA FACTORS *</a:t>
            </a:r>
            <a:r>
              <a:rPr lang="en-US" altLang="en-US" sz="2000" b="1" dirty="0">
                <a:solidFill>
                  <a:srgbClr val="FFFF00"/>
                </a:solidFill>
              </a:rPr>
              <a:t>  </a:t>
            </a:r>
          </a:p>
          <a:p>
            <a:pPr algn="ctr">
              <a:lnSpc>
                <a:spcPct val="80000"/>
              </a:lnSpc>
              <a:buFont typeface="Wingdings" pitchFamily="2" charset="2"/>
              <a:buNone/>
              <a:defRPr/>
            </a:pPr>
            <a:endParaRPr lang="en-US" altLang="en-US" sz="500" b="1" dirty="0"/>
          </a:p>
          <a:p>
            <a:pPr algn="ctr">
              <a:lnSpc>
                <a:spcPct val="80000"/>
              </a:lnSpc>
              <a:buFont typeface="Wingdings" pitchFamily="2" charset="2"/>
              <a:buNone/>
              <a:defRPr/>
            </a:pPr>
            <a:r>
              <a:rPr lang="en-US" altLang="en-US" sz="2000" b="1" dirty="0"/>
              <a:t>TOTAL $$ EQUALS:</a:t>
            </a:r>
          </a:p>
        </p:txBody>
      </p:sp>
      <p:sp>
        <p:nvSpPr>
          <p:cNvPr id="6" name="TextBox 5"/>
          <p:cNvSpPr txBox="1"/>
          <p:nvPr/>
        </p:nvSpPr>
        <p:spPr>
          <a:xfrm>
            <a:off x="609600" y="4953000"/>
            <a:ext cx="3118931" cy="369332"/>
          </a:xfrm>
          <a:prstGeom prst="rect">
            <a:avLst/>
          </a:prstGeom>
          <a:noFill/>
        </p:spPr>
        <p:txBody>
          <a:bodyPr wrap="none" rtlCol="0">
            <a:spAutoFit/>
          </a:bodyPr>
          <a:lstStyle/>
          <a:p>
            <a:r>
              <a:rPr lang="en-US" dirty="0">
                <a:solidFill>
                  <a:srgbClr val="FF0000"/>
                </a:solidFill>
              </a:rPr>
              <a:t>District with Decreasing Weights</a:t>
            </a:r>
          </a:p>
        </p:txBody>
      </p:sp>
    </p:spTree>
    <p:extLst>
      <p:ext uri="{BB962C8B-B14F-4D97-AF65-F5344CB8AC3E}">
        <p14:creationId xmlns:p14="http://schemas.microsoft.com/office/powerpoint/2010/main" val="803111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t>Transportation	</a:t>
            </a:r>
          </a:p>
        </p:txBody>
      </p:sp>
      <p:sp>
        <p:nvSpPr>
          <p:cNvPr id="3" name="Content Placeholder 2"/>
          <p:cNvSpPr>
            <a:spLocks noGrp="1"/>
          </p:cNvSpPr>
          <p:nvPr>
            <p:ph idx="1"/>
          </p:nvPr>
        </p:nvSpPr>
        <p:spPr>
          <a:xfrm>
            <a:off x="838200" y="1308100"/>
            <a:ext cx="7467600" cy="4525963"/>
          </a:xfrm>
        </p:spPr>
        <p:txBody>
          <a:bodyPr>
            <a:normAutofit/>
          </a:bodyPr>
          <a:lstStyle/>
          <a:p>
            <a:pPr marL="0" indent="0">
              <a:buNone/>
            </a:pPr>
            <a:r>
              <a:rPr lang="en-US" dirty="0"/>
              <a:t>Figured by using:</a:t>
            </a:r>
          </a:p>
          <a:p>
            <a:r>
              <a:rPr lang="en-US" dirty="0"/>
              <a:t>Transportation Factor</a:t>
            </a:r>
            <a:br>
              <a:rPr lang="en-US" dirty="0"/>
            </a:br>
            <a:r>
              <a:rPr lang="en-US" sz="2800" dirty="0"/>
              <a:t>-1.39 the same since 1983</a:t>
            </a:r>
          </a:p>
          <a:p>
            <a:pPr>
              <a:buFont typeface="Arial" charset="0"/>
              <a:buChar char="•"/>
            </a:pPr>
            <a:r>
              <a:rPr lang="en-US" dirty="0"/>
              <a:t>Average Daily Haul </a:t>
            </a:r>
          </a:p>
          <a:p>
            <a:pPr marL="0" indent="0">
              <a:buNone/>
            </a:pPr>
            <a:r>
              <a:rPr lang="en-US" sz="2800" dirty="0"/>
              <a:t>   -Most Recent Data</a:t>
            </a:r>
          </a:p>
          <a:p>
            <a:pPr>
              <a:buFont typeface="Arial" charset="0"/>
              <a:buChar char="•"/>
            </a:pPr>
            <a:r>
              <a:rPr lang="en-US" dirty="0"/>
              <a:t>Area Served</a:t>
            </a:r>
            <a:br>
              <a:rPr lang="en-US" dirty="0"/>
            </a:br>
            <a:r>
              <a:rPr lang="en-US" sz="2800" dirty="0"/>
              <a:t>-Total Square Miles</a:t>
            </a:r>
          </a:p>
          <a:p>
            <a:pPr marL="0" lvl="1" indent="0">
              <a:buNone/>
            </a:pPr>
            <a:endParaRPr lang="en-US" sz="2000" i="1" dirty="0"/>
          </a:p>
          <a:p>
            <a:pPr marL="0" indent="0">
              <a:buNone/>
            </a:pPr>
            <a:endParaRPr lang="en-US" sz="2800"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18</a:t>
            </a:fld>
            <a:endParaRPr lang="en-US" dirty="0">
              <a:solidFill>
                <a:prstClr val="black">
                  <a:tint val="75000"/>
                </a:prstClr>
              </a:solidFill>
            </a:endParaRPr>
          </a:p>
        </p:txBody>
      </p:sp>
      <p:sp>
        <p:nvSpPr>
          <p:cNvPr id="5" name="Rectangle 4"/>
          <p:cNvSpPr/>
          <p:nvPr/>
        </p:nvSpPr>
        <p:spPr>
          <a:xfrm>
            <a:off x="457200" y="6321365"/>
            <a:ext cx="2214004" cy="400110"/>
          </a:xfrm>
          <a:prstGeom prst="rect">
            <a:avLst/>
          </a:prstGeom>
        </p:spPr>
        <p:txBody>
          <a:bodyPr wrap="none">
            <a:spAutoFit/>
          </a:bodyPr>
          <a:lstStyle/>
          <a:p>
            <a:pPr marL="0" lvl="1" indent="0">
              <a:buNone/>
            </a:pPr>
            <a:r>
              <a:rPr lang="en-US" sz="2000" i="1" dirty="0">
                <a:solidFill>
                  <a:schemeClr val="bg1"/>
                </a:solidFill>
              </a:rPr>
              <a:t>70 O.S. §18-200.1</a:t>
            </a:r>
          </a:p>
        </p:txBody>
      </p:sp>
    </p:spTree>
    <p:extLst>
      <p:ext uri="{BB962C8B-B14F-4D97-AF65-F5344CB8AC3E}">
        <p14:creationId xmlns:p14="http://schemas.microsoft.com/office/powerpoint/2010/main" val="359510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Salary Incentive Aid</a:t>
            </a:r>
          </a:p>
        </p:txBody>
      </p:sp>
      <p:sp>
        <p:nvSpPr>
          <p:cNvPr id="3" name="Content Placeholder 2"/>
          <p:cNvSpPr>
            <a:spLocks noGrp="1"/>
          </p:cNvSpPr>
          <p:nvPr>
            <p:ph idx="1"/>
          </p:nvPr>
        </p:nvSpPr>
        <p:spPr/>
        <p:txBody>
          <a:bodyPr/>
          <a:lstStyle/>
          <a:p>
            <a:pPr marL="857250" lvl="1" indent="-457200">
              <a:buClr>
                <a:schemeClr val="bg1"/>
              </a:buClr>
              <a:buSzPct val="120000"/>
              <a:buFont typeface="Wingdings" charset="2"/>
              <a:buChar char="Ø"/>
              <a:defRPr/>
            </a:pPr>
            <a:r>
              <a:rPr lang="en-US" altLang="en-US" sz="3200" b="1" dirty="0">
                <a:solidFill>
                  <a:schemeClr val="bg1"/>
                </a:solidFill>
              </a:rPr>
              <a:t>WADM times Salary Incentive Aid Factor </a:t>
            </a:r>
          </a:p>
          <a:p>
            <a:pPr marL="800100" lvl="2" indent="0">
              <a:buClr>
                <a:schemeClr val="bg1"/>
              </a:buClr>
              <a:buSzPct val="120000"/>
              <a:buNone/>
              <a:defRPr/>
            </a:pPr>
            <a:r>
              <a:rPr lang="en-US" altLang="en-US" sz="3200" b="1" dirty="0">
                <a:solidFill>
                  <a:schemeClr val="bg1"/>
                </a:solidFill>
              </a:rPr>
              <a:t>		(end-of-year calculated at $71.93)</a:t>
            </a:r>
          </a:p>
          <a:p>
            <a:pPr marL="857250" lvl="1" indent="-457200">
              <a:buClr>
                <a:schemeClr val="bg1"/>
              </a:buClr>
              <a:buSzPct val="120000"/>
              <a:buFont typeface="Wingdings" charset="2"/>
              <a:buChar char="Ø"/>
              <a:defRPr/>
            </a:pPr>
            <a:r>
              <a:rPr lang="en-US" altLang="en-US" sz="3200" b="1" dirty="0">
                <a:solidFill>
                  <a:schemeClr val="bg1"/>
                </a:solidFill>
              </a:rPr>
              <a:t>Less Adjusted Valuation </a:t>
            </a:r>
          </a:p>
          <a:p>
            <a:pPr marL="857250" lvl="1" indent="-457200">
              <a:buClr>
                <a:schemeClr val="bg1"/>
              </a:buClr>
              <a:buSzPct val="120000"/>
              <a:buFont typeface="Wingdings" charset="2"/>
              <a:buChar char="Ø"/>
              <a:defRPr/>
            </a:pPr>
            <a:r>
              <a:rPr lang="en-US" altLang="en-US" sz="3200" b="1" dirty="0">
                <a:solidFill>
                  <a:schemeClr val="bg1"/>
                </a:solidFill>
              </a:rPr>
              <a:t>Times Incentive Mills (20)</a:t>
            </a:r>
            <a:endParaRPr lang="en-US" altLang="en-US" sz="2000" b="1" dirty="0">
              <a:solidFill>
                <a:schemeClr val="bg1"/>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srgbClr val="FFFFFF">
                    <a:lumMod val="85000"/>
                  </a:srgbClr>
                </a:solidFill>
              </a:rPr>
              <a:pPr/>
              <a:t>19</a:t>
            </a:fld>
            <a:endParaRPr lang="en-US" dirty="0">
              <a:solidFill>
                <a:srgbClr val="FFFFFF">
                  <a:lumMod val="85000"/>
                </a:srgbClr>
              </a:solidFill>
            </a:endParaRPr>
          </a:p>
        </p:txBody>
      </p:sp>
    </p:spTree>
    <p:extLst>
      <p:ext uri="{BB962C8B-B14F-4D97-AF65-F5344CB8AC3E}">
        <p14:creationId xmlns:p14="http://schemas.microsoft.com/office/powerpoint/2010/main" val="207960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State </a:t>
            </a:r>
            <a:r>
              <a:rPr lang="en-US" b="1" dirty="0">
                <a:latin typeface="+mj-lt"/>
              </a:rPr>
              <a:t>Aid</a:t>
            </a:r>
            <a:r>
              <a:rPr lang="en-US" b="1" dirty="0"/>
              <a:t> Funding Formula History  </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dirty="0">
                <a:latin typeface="+mj-lt"/>
                <a:cs typeface="Times New Roman" panose="02020603050405020304" pitchFamily="18" charset="0"/>
              </a:rPr>
              <a:t>The State Aid Funding Formula is designed to create  “</a:t>
            </a:r>
            <a:r>
              <a:rPr lang="en-US" dirty="0">
                <a:cs typeface="Times New Roman" panose="02020603050405020304" pitchFamily="18" charset="0"/>
              </a:rPr>
              <a:t>vertical and horizontal equity</a:t>
            </a:r>
            <a:r>
              <a:rPr lang="en-US" dirty="0">
                <a:latin typeface="+mj-lt"/>
                <a:cs typeface="Times New Roman" panose="02020603050405020304" pitchFamily="18" charset="0"/>
              </a:rPr>
              <a:t>” among school districts.  The current formula was adopted in the early 1980’s and amended in 1989 and 1996.  </a:t>
            </a:r>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2</a:t>
            </a:fld>
            <a:endParaRPr lang="en-US" dirty="0">
              <a:solidFill>
                <a:prstClr val="black">
                  <a:tint val="75000"/>
                </a:prstClr>
              </a:solidFill>
            </a:endParaRPr>
          </a:p>
        </p:txBody>
      </p:sp>
      <p:sp>
        <p:nvSpPr>
          <p:cNvPr id="5" name="TextBox 4"/>
          <p:cNvSpPr txBox="1"/>
          <p:nvPr/>
        </p:nvSpPr>
        <p:spPr>
          <a:xfrm>
            <a:off x="457200" y="6096000"/>
            <a:ext cx="3429000" cy="515141"/>
          </a:xfrm>
          <a:prstGeom prst="rect">
            <a:avLst/>
          </a:prstGeom>
          <a:noFill/>
        </p:spPr>
        <p:txBody>
          <a:bodyPr wrap="square" rtlCol="0">
            <a:spAutoFit/>
          </a:bodyPr>
          <a:lstStyle/>
          <a:p>
            <a:pPr>
              <a:lnSpc>
                <a:spcPct val="75000"/>
              </a:lnSpc>
              <a:buClr>
                <a:schemeClr val="bg1"/>
              </a:buClr>
              <a:defRPr/>
            </a:pPr>
            <a:r>
              <a:rPr lang="en-US" i="1" dirty="0">
                <a:solidFill>
                  <a:schemeClr val="bg1"/>
                </a:solidFill>
              </a:rPr>
              <a:t>Laws 1981, H.B.1236, Chapter 347, Sections 13 &amp; 15</a:t>
            </a:r>
          </a:p>
        </p:txBody>
      </p:sp>
    </p:spTree>
    <p:extLst>
      <p:ext uri="{BB962C8B-B14F-4D97-AF65-F5344CB8AC3E}">
        <p14:creationId xmlns:p14="http://schemas.microsoft.com/office/powerpoint/2010/main" val="598164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t>Revenue Comparison</a:t>
            </a:r>
            <a:br>
              <a:rPr lang="en-US" b="1" dirty="0"/>
            </a:br>
            <a:r>
              <a:rPr lang="en-US" b="1" dirty="0"/>
              <a:t>(traditional vs charter)</a:t>
            </a: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srgbClr val="FFFFFF">
                    <a:lumMod val="85000"/>
                  </a:srgbClr>
                </a:solidFill>
              </a:rPr>
              <a:pPr/>
              <a:t>20</a:t>
            </a:fld>
            <a:endParaRPr lang="en-US" dirty="0">
              <a:solidFill>
                <a:srgbClr val="FFFFFF">
                  <a:lumMod val="85000"/>
                </a:srgb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892922859"/>
              </p:ext>
            </p:extLst>
          </p:nvPr>
        </p:nvGraphicFramePr>
        <p:xfrm>
          <a:off x="647700" y="1524000"/>
          <a:ext cx="7848600" cy="4246880"/>
        </p:xfrm>
        <a:graphic>
          <a:graphicData uri="http://schemas.openxmlformats.org/drawingml/2006/table">
            <a:tbl>
              <a:tblPr firstRow="1" bandRow="1">
                <a:tableStyleId>{5C22544A-7EE6-4342-B048-85BDC9FD1C3A}</a:tableStyleId>
              </a:tblPr>
              <a:tblGrid>
                <a:gridCol w="196215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962150">
                  <a:extLst>
                    <a:ext uri="{9D8B030D-6E8A-4147-A177-3AD203B41FA5}">
                      <a16:colId xmlns:a16="http://schemas.microsoft.com/office/drawing/2014/main" val="20002"/>
                    </a:ext>
                  </a:extLst>
                </a:gridCol>
                <a:gridCol w="1962150">
                  <a:extLst>
                    <a:ext uri="{9D8B030D-6E8A-4147-A177-3AD203B41FA5}">
                      <a16:colId xmlns:a16="http://schemas.microsoft.com/office/drawing/2014/main" val="20003"/>
                    </a:ext>
                  </a:extLst>
                </a:gridCol>
              </a:tblGrid>
              <a:tr h="370840">
                <a:tc>
                  <a:txBody>
                    <a:bodyPr/>
                    <a:lstStyle/>
                    <a:p>
                      <a:r>
                        <a:rPr lang="en-US" dirty="0"/>
                        <a:t>Revenue Source</a:t>
                      </a:r>
                    </a:p>
                  </a:txBody>
                  <a:tcPr/>
                </a:tc>
                <a:tc>
                  <a:txBody>
                    <a:bodyPr/>
                    <a:lstStyle/>
                    <a:p>
                      <a:pPr algn="r"/>
                      <a:r>
                        <a:rPr lang="en-US" dirty="0"/>
                        <a:t>District A</a:t>
                      </a:r>
                    </a:p>
                  </a:txBody>
                  <a:tcPr/>
                </a:tc>
                <a:tc>
                  <a:txBody>
                    <a:bodyPr/>
                    <a:lstStyle/>
                    <a:p>
                      <a:pPr algn="r"/>
                      <a:r>
                        <a:rPr lang="en-US" dirty="0"/>
                        <a:t>Charter A</a:t>
                      </a:r>
                    </a:p>
                  </a:txBody>
                  <a:tcPr/>
                </a:tc>
                <a:tc>
                  <a:txBody>
                    <a:bodyPr/>
                    <a:lstStyle/>
                    <a:p>
                      <a:pPr algn="r"/>
                      <a:r>
                        <a:rPr lang="en-US" dirty="0"/>
                        <a:t>Difference</a:t>
                      </a:r>
                    </a:p>
                  </a:txBody>
                  <a:tcPr/>
                </a:tc>
                <a:extLst>
                  <a:ext uri="{0D108BD9-81ED-4DB2-BD59-A6C34878D82A}">
                    <a16:rowId xmlns:a16="http://schemas.microsoft.com/office/drawing/2014/main" val="10000"/>
                  </a:ext>
                </a:extLst>
              </a:tr>
              <a:tr h="370840">
                <a:tc>
                  <a:txBody>
                    <a:bodyPr/>
                    <a:lstStyle/>
                    <a:p>
                      <a:r>
                        <a:rPr lang="en-US" dirty="0"/>
                        <a:t>County 4-Mill</a:t>
                      </a:r>
                    </a:p>
                  </a:txBody>
                  <a:tcPr anchor="b"/>
                </a:tc>
                <a:tc>
                  <a:txBody>
                    <a:bodyPr/>
                    <a:lstStyle/>
                    <a:p>
                      <a:pPr algn="r"/>
                      <a:r>
                        <a:rPr lang="en-US" dirty="0"/>
                        <a:t>$75,000</a:t>
                      </a:r>
                    </a:p>
                  </a:txBody>
                  <a:tcPr anchor="b"/>
                </a:tc>
                <a:tc>
                  <a:txBody>
                    <a:bodyPr/>
                    <a:lstStyle/>
                    <a:p>
                      <a:pPr algn="r"/>
                      <a:r>
                        <a:rPr lang="en-US" dirty="0"/>
                        <a:t>$0</a:t>
                      </a:r>
                    </a:p>
                  </a:txBody>
                  <a:tcPr anchor="b"/>
                </a:tc>
                <a:tc>
                  <a:txBody>
                    <a:bodyPr/>
                    <a:lstStyle/>
                    <a:p>
                      <a:pPr algn="r"/>
                      <a:r>
                        <a:rPr lang="en-US" dirty="0">
                          <a:solidFill>
                            <a:srgbClr val="FF0000"/>
                          </a:solidFill>
                        </a:rPr>
                        <a:t>($75,000)</a:t>
                      </a:r>
                    </a:p>
                  </a:txBody>
                  <a:tcPr anchor="b"/>
                </a:tc>
                <a:extLst>
                  <a:ext uri="{0D108BD9-81ED-4DB2-BD59-A6C34878D82A}">
                    <a16:rowId xmlns:a16="http://schemas.microsoft.com/office/drawing/2014/main" val="10001"/>
                  </a:ext>
                </a:extLst>
              </a:tr>
              <a:tr h="370840">
                <a:tc>
                  <a:txBody>
                    <a:bodyPr/>
                    <a:lstStyle/>
                    <a:p>
                      <a:r>
                        <a:rPr lang="en-US" dirty="0"/>
                        <a:t>School Land</a:t>
                      </a:r>
                    </a:p>
                  </a:txBody>
                  <a:tcPr anchor="b"/>
                </a:tc>
                <a:tc>
                  <a:txBody>
                    <a:bodyPr/>
                    <a:lstStyle/>
                    <a:p>
                      <a:pPr algn="r"/>
                      <a:r>
                        <a:rPr lang="en-US" dirty="0"/>
                        <a:t>$25,000</a:t>
                      </a:r>
                    </a:p>
                  </a:txBody>
                  <a:tcPr anchor="b"/>
                </a:tc>
                <a:tc>
                  <a:txBody>
                    <a:bodyPr/>
                    <a:lstStyle/>
                    <a:p>
                      <a:pPr algn="r"/>
                      <a:r>
                        <a:rPr lang="en-US" dirty="0"/>
                        <a:t>$0</a:t>
                      </a:r>
                    </a:p>
                  </a:txBody>
                  <a:tcPr anchor="b"/>
                </a:tc>
                <a:tc>
                  <a:txBody>
                    <a:bodyPr/>
                    <a:lstStyle/>
                    <a:p>
                      <a:pPr algn="r"/>
                      <a:r>
                        <a:rPr lang="en-US" dirty="0">
                          <a:solidFill>
                            <a:srgbClr val="FF0000"/>
                          </a:solidFill>
                        </a:rPr>
                        <a:t>($25,000)</a:t>
                      </a:r>
                    </a:p>
                  </a:txBody>
                  <a:tcPr anchor="b"/>
                </a:tc>
                <a:extLst>
                  <a:ext uri="{0D108BD9-81ED-4DB2-BD59-A6C34878D82A}">
                    <a16:rowId xmlns:a16="http://schemas.microsoft.com/office/drawing/2014/main" val="10002"/>
                  </a:ext>
                </a:extLst>
              </a:tr>
              <a:tr h="370840">
                <a:tc>
                  <a:txBody>
                    <a:bodyPr/>
                    <a:lstStyle/>
                    <a:p>
                      <a:r>
                        <a:rPr lang="en-US" dirty="0"/>
                        <a:t>Gross Production</a:t>
                      </a:r>
                    </a:p>
                  </a:txBody>
                  <a:tcPr anchor="b"/>
                </a:tc>
                <a:tc>
                  <a:txBody>
                    <a:bodyPr/>
                    <a:lstStyle/>
                    <a:p>
                      <a:pPr algn="r"/>
                      <a:r>
                        <a:rPr lang="en-US" dirty="0"/>
                        <a:t>$50,000</a:t>
                      </a:r>
                    </a:p>
                  </a:txBody>
                  <a:tcPr anchor="b"/>
                </a:tc>
                <a:tc>
                  <a:txBody>
                    <a:bodyPr/>
                    <a:lstStyle/>
                    <a:p>
                      <a:pPr algn="r"/>
                      <a:r>
                        <a:rPr lang="en-US" dirty="0"/>
                        <a:t>$0</a:t>
                      </a:r>
                    </a:p>
                  </a:txBody>
                  <a:tcPr anchor="b"/>
                </a:tc>
                <a:tc>
                  <a:txBody>
                    <a:bodyPr/>
                    <a:lstStyle/>
                    <a:p>
                      <a:pPr algn="r"/>
                      <a:r>
                        <a:rPr lang="en-US" dirty="0">
                          <a:solidFill>
                            <a:srgbClr val="FF0000"/>
                          </a:solidFill>
                        </a:rPr>
                        <a:t>($50,000)</a:t>
                      </a:r>
                    </a:p>
                  </a:txBody>
                  <a:tcPr anchor="b"/>
                </a:tc>
                <a:extLst>
                  <a:ext uri="{0D108BD9-81ED-4DB2-BD59-A6C34878D82A}">
                    <a16:rowId xmlns:a16="http://schemas.microsoft.com/office/drawing/2014/main" val="10003"/>
                  </a:ext>
                </a:extLst>
              </a:tr>
              <a:tr h="370840">
                <a:tc>
                  <a:txBody>
                    <a:bodyPr/>
                    <a:lstStyle/>
                    <a:p>
                      <a:r>
                        <a:rPr lang="en-US" dirty="0"/>
                        <a:t>State Aid</a:t>
                      </a:r>
                    </a:p>
                  </a:txBody>
                  <a:tcPr anchor="b"/>
                </a:tc>
                <a:tc>
                  <a:txBody>
                    <a:bodyPr/>
                    <a:lstStyle/>
                    <a:p>
                      <a:pPr algn="r"/>
                      <a:r>
                        <a:rPr lang="en-US" dirty="0"/>
                        <a:t>$1,050,800</a:t>
                      </a:r>
                    </a:p>
                  </a:txBody>
                  <a:tcPr anchor="b"/>
                </a:tc>
                <a:tc>
                  <a:txBody>
                    <a:bodyPr/>
                    <a:lstStyle/>
                    <a:p>
                      <a:pPr algn="r"/>
                      <a:r>
                        <a:rPr lang="en-US" dirty="0"/>
                        <a:t>$1,575,800</a:t>
                      </a:r>
                    </a:p>
                  </a:txBody>
                  <a:tcPr anchor="b"/>
                </a:tc>
                <a:tc>
                  <a:txBody>
                    <a:bodyPr/>
                    <a:lstStyle/>
                    <a:p>
                      <a:pPr algn="r"/>
                      <a:r>
                        <a:rPr lang="en-US" dirty="0">
                          <a:solidFill>
                            <a:schemeClr val="tx1"/>
                          </a:solidFill>
                        </a:rPr>
                        <a:t>$525,000</a:t>
                      </a:r>
                    </a:p>
                  </a:txBody>
                  <a:tcPr anchor="b"/>
                </a:tc>
                <a:extLst>
                  <a:ext uri="{0D108BD9-81ED-4DB2-BD59-A6C34878D82A}">
                    <a16:rowId xmlns:a16="http://schemas.microsoft.com/office/drawing/2014/main" val="10004"/>
                  </a:ext>
                </a:extLst>
              </a:tr>
              <a:tr h="370840">
                <a:tc>
                  <a:txBody>
                    <a:bodyPr/>
                    <a:lstStyle/>
                    <a:p>
                      <a:r>
                        <a:rPr lang="en-US" dirty="0"/>
                        <a:t>Foundation Aid </a:t>
                      </a:r>
                    </a:p>
                    <a:p>
                      <a:r>
                        <a:rPr lang="en-US" dirty="0"/>
                        <a:t>(15 Mills)</a:t>
                      </a:r>
                    </a:p>
                  </a:txBody>
                  <a:tcPr anchor="b"/>
                </a:tc>
                <a:tc>
                  <a:txBody>
                    <a:bodyPr/>
                    <a:lstStyle/>
                    <a:p>
                      <a:pPr algn="r"/>
                      <a:r>
                        <a:rPr lang="en-US" dirty="0"/>
                        <a:t>$150,000</a:t>
                      </a:r>
                    </a:p>
                  </a:txBody>
                  <a:tcPr anchor="b"/>
                </a:tc>
                <a:tc>
                  <a:txBody>
                    <a:bodyPr/>
                    <a:lstStyle/>
                    <a:p>
                      <a:pPr algn="r"/>
                      <a:r>
                        <a:rPr lang="en-US" dirty="0"/>
                        <a:t>$0</a:t>
                      </a:r>
                    </a:p>
                  </a:txBody>
                  <a:tcPr anchor="b"/>
                </a:tc>
                <a:tc>
                  <a:txBody>
                    <a:bodyPr/>
                    <a:lstStyle/>
                    <a:p>
                      <a:pPr algn="r"/>
                      <a:r>
                        <a:rPr lang="en-US" dirty="0">
                          <a:solidFill>
                            <a:srgbClr val="FF0000"/>
                          </a:solidFill>
                        </a:rPr>
                        <a:t>($150,000)</a:t>
                      </a:r>
                    </a:p>
                  </a:txBody>
                  <a:tcPr anchor="b"/>
                </a:tc>
                <a:extLst>
                  <a:ext uri="{0D108BD9-81ED-4DB2-BD59-A6C34878D82A}">
                    <a16:rowId xmlns:a16="http://schemas.microsoft.com/office/drawing/2014/main" val="10005"/>
                  </a:ext>
                </a:extLst>
              </a:tr>
              <a:tr h="370840">
                <a:tc>
                  <a:txBody>
                    <a:bodyPr/>
                    <a:lstStyle/>
                    <a:p>
                      <a:r>
                        <a:rPr lang="en-US" dirty="0"/>
                        <a:t>Incentive Aid </a:t>
                      </a:r>
                    </a:p>
                    <a:p>
                      <a:r>
                        <a:rPr lang="en-US" dirty="0"/>
                        <a:t>(20</a:t>
                      </a:r>
                      <a:r>
                        <a:rPr lang="en-US" baseline="0" dirty="0"/>
                        <a:t> Mills)</a:t>
                      </a:r>
                      <a:endParaRPr lang="en-US" dirty="0"/>
                    </a:p>
                  </a:txBody>
                  <a:tcPr anchor="b"/>
                </a:tc>
                <a:tc>
                  <a:txBody>
                    <a:bodyPr/>
                    <a:lstStyle/>
                    <a:p>
                      <a:pPr algn="r"/>
                      <a:r>
                        <a:rPr lang="en-US" dirty="0"/>
                        <a:t>$200,000</a:t>
                      </a:r>
                    </a:p>
                  </a:txBody>
                  <a:tcPr anchor="b"/>
                </a:tc>
                <a:tc>
                  <a:txBody>
                    <a:bodyPr/>
                    <a:lstStyle/>
                    <a:p>
                      <a:pPr algn="r"/>
                      <a:r>
                        <a:rPr lang="en-US" dirty="0"/>
                        <a:t>$0</a:t>
                      </a:r>
                    </a:p>
                  </a:txBody>
                  <a:tcPr anchor="b"/>
                </a:tc>
                <a:tc>
                  <a:txBody>
                    <a:bodyPr/>
                    <a:lstStyle/>
                    <a:p>
                      <a:pPr algn="r"/>
                      <a:r>
                        <a:rPr lang="en-US" dirty="0">
                          <a:solidFill>
                            <a:srgbClr val="FF0000"/>
                          </a:solidFill>
                        </a:rPr>
                        <a:t>($200,000)</a:t>
                      </a:r>
                    </a:p>
                  </a:txBody>
                  <a:tcPr anchor="b"/>
                </a:tc>
                <a:extLst>
                  <a:ext uri="{0D108BD9-81ED-4DB2-BD59-A6C34878D82A}">
                    <a16:rowId xmlns:a16="http://schemas.microsoft.com/office/drawing/2014/main" val="10006"/>
                  </a:ext>
                </a:extLst>
              </a:tr>
              <a:tr h="370840">
                <a:tc>
                  <a:txBody>
                    <a:bodyPr/>
                    <a:lstStyle/>
                    <a:p>
                      <a:r>
                        <a:rPr lang="en-US" dirty="0"/>
                        <a:t>Motor Vehicle</a:t>
                      </a:r>
                    </a:p>
                  </a:txBody>
                  <a:tcPr anchor="b"/>
                </a:tc>
                <a:tc>
                  <a:txBody>
                    <a:bodyPr/>
                    <a:lstStyle/>
                    <a:p>
                      <a:pPr algn="r"/>
                      <a:r>
                        <a:rPr lang="en-US" dirty="0"/>
                        <a:t>$25,000</a:t>
                      </a:r>
                    </a:p>
                  </a:txBody>
                  <a:tcPr anchor="b"/>
                </a:tc>
                <a:tc>
                  <a:txBody>
                    <a:bodyPr/>
                    <a:lstStyle/>
                    <a:p>
                      <a:pPr algn="r"/>
                      <a:r>
                        <a:rPr lang="en-US" dirty="0"/>
                        <a:t>$0</a:t>
                      </a:r>
                    </a:p>
                  </a:txBody>
                  <a:tcPr anchor="b"/>
                </a:tc>
                <a:tc>
                  <a:txBody>
                    <a:bodyPr/>
                    <a:lstStyle/>
                    <a:p>
                      <a:pPr algn="r"/>
                      <a:r>
                        <a:rPr lang="en-US" dirty="0">
                          <a:solidFill>
                            <a:srgbClr val="FF0000"/>
                          </a:solidFill>
                        </a:rPr>
                        <a:t>($25,000)</a:t>
                      </a:r>
                    </a:p>
                  </a:txBody>
                  <a:tcPr anchor="b"/>
                </a:tc>
                <a:extLst>
                  <a:ext uri="{0D108BD9-81ED-4DB2-BD59-A6C34878D82A}">
                    <a16:rowId xmlns:a16="http://schemas.microsoft.com/office/drawing/2014/main" val="10007"/>
                  </a:ext>
                </a:extLst>
              </a:tr>
              <a:tr h="370840">
                <a:tc>
                  <a:txBody>
                    <a:bodyPr/>
                    <a:lstStyle/>
                    <a:p>
                      <a:r>
                        <a:rPr lang="en-US" dirty="0"/>
                        <a:t>REA Tax</a:t>
                      </a:r>
                    </a:p>
                  </a:txBody>
                  <a:tcPr anchor="b"/>
                </a:tc>
                <a:tc>
                  <a:txBody>
                    <a:bodyPr/>
                    <a:lstStyle/>
                    <a:p>
                      <a:pPr algn="r"/>
                      <a:r>
                        <a:rPr lang="en-US" dirty="0"/>
                        <a:t>$0</a:t>
                      </a:r>
                    </a:p>
                  </a:txBody>
                  <a:tcPr anchor="b"/>
                </a:tc>
                <a:tc>
                  <a:txBody>
                    <a:bodyPr/>
                    <a:lstStyle/>
                    <a:p>
                      <a:pPr algn="r"/>
                      <a:r>
                        <a:rPr lang="en-US" dirty="0"/>
                        <a:t>$0</a:t>
                      </a:r>
                    </a:p>
                  </a:txBody>
                  <a:tcPr anchor="b"/>
                </a:tc>
                <a:tc>
                  <a:txBody>
                    <a:bodyPr/>
                    <a:lstStyle/>
                    <a:p>
                      <a:pPr algn="r"/>
                      <a:r>
                        <a:rPr lang="en-US" dirty="0"/>
                        <a:t>$0</a:t>
                      </a:r>
                    </a:p>
                  </a:txBody>
                  <a:tcPr anchor="b"/>
                </a:tc>
                <a:extLst>
                  <a:ext uri="{0D108BD9-81ED-4DB2-BD59-A6C34878D82A}">
                    <a16:rowId xmlns:a16="http://schemas.microsoft.com/office/drawing/2014/main" val="10008"/>
                  </a:ext>
                </a:extLst>
              </a:tr>
              <a:tr h="370840">
                <a:tc>
                  <a:txBody>
                    <a:bodyPr/>
                    <a:lstStyle/>
                    <a:p>
                      <a:r>
                        <a:rPr lang="en-US" b="1" dirty="0"/>
                        <a:t>Total </a:t>
                      </a:r>
                    </a:p>
                  </a:txBody>
                  <a:tcPr anchor="b"/>
                </a:tc>
                <a:tc>
                  <a:txBody>
                    <a:bodyPr/>
                    <a:lstStyle/>
                    <a:p>
                      <a:pPr algn="r"/>
                      <a:r>
                        <a:rPr lang="en-US" b="1" dirty="0"/>
                        <a:t>$1,575,800</a:t>
                      </a:r>
                    </a:p>
                  </a:txBody>
                  <a:tcPr anchor="b"/>
                </a:tc>
                <a:tc>
                  <a:txBody>
                    <a:bodyPr/>
                    <a:lstStyle/>
                    <a:p>
                      <a:pPr algn="r"/>
                      <a:r>
                        <a:rPr lang="en-US" b="1" dirty="0"/>
                        <a:t>$1,575,800</a:t>
                      </a:r>
                    </a:p>
                  </a:txBody>
                  <a:tcPr anchor="b"/>
                </a:tc>
                <a:tc>
                  <a:txBody>
                    <a:bodyPr/>
                    <a:lstStyle/>
                    <a:p>
                      <a:pPr algn="r"/>
                      <a:r>
                        <a:rPr lang="en-US" b="1" dirty="0"/>
                        <a:t>$0</a:t>
                      </a:r>
                    </a:p>
                  </a:txBody>
                  <a:tcPr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34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200" b="1" dirty="0"/>
              <a:t>Districts </a:t>
            </a:r>
            <a:r>
              <a:rPr lang="en-US" sz="3200" b="1" strike="sngStrike" dirty="0"/>
              <a:t>“Off the Formula”</a:t>
            </a:r>
            <a:br>
              <a:rPr lang="en-US" sz="3200" b="1" strike="sngStrike" dirty="0"/>
            </a:br>
            <a:r>
              <a:rPr lang="en-US" sz="3200" b="1" dirty="0"/>
              <a:t>Not Receiving State Appropriated Money</a:t>
            </a:r>
            <a:endParaRPr lang="en-US" sz="3200" strike="sngStrike" dirty="0"/>
          </a:p>
        </p:txBody>
      </p:sp>
      <p:sp>
        <p:nvSpPr>
          <p:cNvPr id="3" name="Content Placeholder 2"/>
          <p:cNvSpPr>
            <a:spLocks noGrp="1"/>
          </p:cNvSpPr>
          <p:nvPr>
            <p:ph idx="1"/>
          </p:nvPr>
        </p:nvSpPr>
        <p:spPr/>
        <p:txBody>
          <a:bodyPr/>
          <a:lstStyle/>
          <a:p>
            <a:r>
              <a:rPr lang="en-US" dirty="0"/>
              <a:t>All Districts are “</a:t>
            </a:r>
            <a:r>
              <a:rPr lang="en-US" b="1" dirty="0"/>
              <a:t>ON THE FORMULA”</a:t>
            </a:r>
            <a:r>
              <a:rPr lang="en-US" dirty="0"/>
              <a:t>.</a:t>
            </a:r>
          </a:p>
          <a:p>
            <a:endParaRPr lang="en-US" dirty="0"/>
          </a:p>
          <a:p>
            <a:r>
              <a:rPr lang="en-US" dirty="0"/>
              <a:t>Revenue typically considered as “local wealth” may prevent a district from receiving State appropriated money.  </a:t>
            </a:r>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41146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46238"/>
          </a:xfrm>
        </p:spPr>
        <p:txBody>
          <a:bodyPr>
            <a:normAutofit/>
          </a:bodyPr>
          <a:lstStyle/>
          <a:p>
            <a:r>
              <a:rPr lang="en-US" sz="3200" b="1" dirty="0"/>
              <a:t> </a:t>
            </a:r>
            <a:r>
              <a:rPr lang="en-US" sz="3200" b="1" strike="sngStrike" dirty="0"/>
              <a:t>“Off the Formula”</a:t>
            </a:r>
            <a:br>
              <a:rPr lang="en-US" sz="3200" b="1" strike="sngStrike" dirty="0"/>
            </a:br>
            <a:r>
              <a:rPr lang="en-US" sz="3200" b="1" dirty="0"/>
              <a:t>Not Receiving State Appropriated Money</a:t>
            </a:r>
            <a:endParaRPr lang="en-US" sz="3200" b="1" strike="sngStrike" dirty="0"/>
          </a:p>
        </p:txBody>
      </p:sp>
      <p:sp>
        <p:nvSpPr>
          <p:cNvPr id="3" name="Content Placeholder 2"/>
          <p:cNvSpPr>
            <a:spLocks noGrp="1"/>
          </p:cNvSpPr>
          <p:nvPr>
            <p:ph idx="1"/>
          </p:nvPr>
        </p:nvSpPr>
        <p:spPr>
          <a:xfrm>
            <a:off x="457200" y="1417638"/>
            <a:ext cx="8229600" cy="5105400"/>
          </a:xfrm>
          <a:ln>
            <a:noFill/>
          </a:ln>
        </p:spPr>
        <p:txBody>
          <a:bodyPr>
            <a:normAutofit/>
          </a:bodyPr>
          <a:lstStyle/>
          <a:p>
            <a:pPr>
              <a:buClr>
                <a:schemeClr val="bg1"/>
              </a:buClr>
              <a:buSzPct val="120000"/>
              <a:defRPr/>
            </a:pPr>
            <a:r>
              <a:rPr lang="en-US" altLang="en-US" sz="2800" dirty="0">
                <a:solidFill>
                  <a:schemeClr val="bg1"/>
                </a:solidFill>
              </a:rPr>
              <a:t>District’s local, county and state dedicated revenue </a:t>
            </a:r>
            <a:r>
              <a:rPr lang="en-US" altLang="en-US" sz="2800" u="sng" dirty="0">
                <a:solidFill>
                  <a:schemeClr val="bg1"/>
                </a:solidFill>
              </a:rPr>
              <a:t>may</a:t>
            </a:r>
            <a:r>
              <a:rPr lang="en-US" altLang="en-US" sz="2800" dirty="0">
                <a:solidFill>
                  <a:schemeClr val="bg1"/>
                </a:solidFill>
              </a:rPr>
              <a:t> limit their calculation for Foundation and Salary Incentive Aid.</a:t>
            </a:r>
          </a:p>
          <a:p>
            <a:pPr>
              <a:buClr>
                <a:schemeClr val="bg1"/>
              </a:buClr>
              <a:buSzPct val="120000"/>
              <a:defRPr/>
            </a:pPr>
            <a:endParaRPr lang="en-US" altLang="en-US" sz="1000" dirty="0">
              <a:solidFill>
                <a:srgbClr val="FFC000"/>
              </a:solidFill>
            </a:endParaRPr>
          </a:p>
          <a:p>
            <a:pPr>
              <a:buClr>
                <a:schemeClr val="bg1"/>
              </a:buClr>
              <a:buSzPct val="120000"/>
              <a:defRPr/>
            </a:pPr>
            <a:r>
              <a:rPr lang="en-US" altLang="en-US" sz="2800" dirty="0">
                <a:solidFill>
                  <a:schemeClr val="bg1"/>
                </a:solidFill>
              </a:rPr>
              <a:t>Districts with no Foundation and/or Salary Incentive Aid may still receive Transportation. These Districts receive no other state aid through the formula.</a:t>
            </a:r>
          </a:p>
          <a:p>
            <a:pPr marL="0" indent="0">
              <a:buClr>
                <a:schemeClr val="bg1"/>
              </a:buClr>
              <a:buSzPct val="120000"/>
              <a:buNone/>
              <a:defRPr/>
            </a:pPr>
            <a:endParaRPr lang="en-US" altLang="en-US" sz="1000" b="1" dirty="0">
              <a:solidFill>
                <a:schemeClr val="bg1"/>
              </a:solidFill>
            </a:endParaRPr>
          </a:p>
          <a:p>
            <a:pPr>
              <a:buClr>
                <a:schemeClr val="bg1"/>
              </a:buClr>
              <a:buSzPct val="120000"/>
              <a:buFont typeface="Arial" panose="020B0604020202020204" pitchFamily="34" charset="0"/>
              <a:buChar char="•"/>
              <a:defRPr/>
            </a:pPr>
            <a:r>
              <a:rPr lang="en-US" sz="2800" u="sng" dirty="0">
                <a:solidFill>
                  <a:schemeClr val="bg1"/>
                </a:solidFill>
              </a:rPr>
              <a:t>Districts during FY 2018-19</a:t>
            </a:r>
            <a:r>
              <a:rPr lang="en-US" sz="2800" dirty="0">
                <a:solidFill>
                  <a:schemeClr val="bg1"/>
                </a:solidFill>
              </a:rPr>
              <a:t>:</a:t>
            </a:r>
          </a:p>
          <a:p>
            <a:pPr>
              <a:buClr>
                <a:schemeClr val="bg1"/>
              </a:buClr>
              <a:buSzPct val="120000"/>
              <a:buFont typeface="Wingdings" panose="05000000000000000000" pitchFamily="2" charset="2"/>
              <a:buChar char="Ø"/>
              <a:defRPr/>
            </a:pPr>
            <a:r>
              <a:rPr lang="en-US" sz="2400" dirty="0">
                <a:solidFill>
                  <a:schemeClr val="bg1"/>
                </a:solidFill>
              </a:rPr>
              <a:t>No Foundation Aid:		72 Districts</a:t>
            </a:r>
          </a:p>
          <a:p>
            <a:pPr>
              <a:buClr>
                <a:schemeClr val="bg1"/>
              </a:buClr>
              <a:buSzPct val="120000"/>
              <a:buFont typeface="Wingdings" panose="05000000000000000000" pitchFamily="2" charset="2"/>
              <a:buChar char="Ø"/>
              <a:defRPr/>
            </a:pPr>
            <a:r>
              <a:rPr lang="en-US" sz="2400" dirty="0">
                <a:solidFill>
                  <a:schemeClr val="bg1"/>
                </a:solidFill>
              </a:rPr>
              <a:t>No Foundation or Salary Incentive Aid:		38 Districts</a:t>
            </a:r>
            <a:endParaRPr lang="en-US" sz="2400"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89308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dirty="0"/>
              <a:t>Why Districts Are Not Receiving State Appropriated Money</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a:t>Local District Valuations – 22 Districts</a:t>
            </a:r>
          </a:p>
          <a:p>
            <a:pPr>
              <a:buFont typeface="Wingdings" panose="05000000000000000000" pitchFamily="2" charset="2"/>
              <a:buChar char="Ø"/>
            </a:pPr>
            <a:r>
              <a:rPr lang="en-US" dirty="0"/>
              <a:t>Gross Production</a:t>
            </a:r>
          </a:p>
          <a:p>
            <a:pPr>
              <a:buFont typeface="Wingdings" panose="05000000000000000000" pitchFamily="2" charset="2"/>
              <a:buChar char="Ø"/>
            </a:pPr>
            <a:endParaRPr lang="en-US" dirty="0"/>
          </a:p>
          <a:p>
            <a:pPr>
              <a:buFont typeface="Wingdings" panose="05000000000000000000" pitchFamily="2" charset="2"/>
              <a:buChar char="Ø"/>
            </a:pPr>
            <a:r>
              <a:rPr lang="en-US" dirty="0"/>
              <a:t>Example of Industry that has taken Districts “Off the Formula”</a:t>
            </a:r>
          </a:p>
          <a:p>
            <a:pPr marL="864931" indent="-315339">
              <a:buFont typeface="Arial" panose="020B0604020202020204" pitchFamily="34" charset="0"/>
              <a:buChar char="•"/>
            </a:pPr>
            <a:r>
              <a:rPr lang="en-US" sz="2600" dirty="0"/>
              <a:t>Wind</a:t>
            </a:r>
          </a:p>
          <a:p>
            <a:pPr marL="864931" indent="-315339">
              <a:buFont typeface="Arial" panose="020B0604020202020204" pitchFamily="34" charset="0"/>
              <a:buChar char="•"/>
            </a:pPr>
            <a:r>
              <a:rPr lang="en-US" sz="2600" dirty="0"/>
              <a:t>Gross Production</a:t>
            </a:r>
          </a:p>
          <a:p>
            <a:pPr marL="864931" indent="-315339">
              <a:buFont typeface="Arial" panose="020B0604020202020204" pitchFamily="34" charset="0"/>
              <a:buChar char="•"/>
            </a:pPr>
            <a:r>
              <a:rPr lang="en-US" sz="2600" dirty="0"/>
              <a:t>Oil reserves</a:t>
            </a:r>
          </a:p>
          <a:p>
            <a:pPr marL="864931" indent="-315339">
              <a:buFont typeface="Arial" panose="020B0604020202020204" pitchFamily="34" charset="0"/>
              <a:buChar char="•"/>
            </a:pPr>
            <a:r>
              <a:rPr lang="en-US" sz="2600" dirty="0"/>
              <a:t>Google</a:t>
            </a:r>
          </a:p>
          <a:p>
            <a:pPr marL="864931" indent="-315339">
              <a:buFont typeface="Arial" panose="020B0604020202020204" pitchFamily="34" charset="0"/>
              <a:buChar char="•"/>
            </a:pPr>
            <a:r>
              <a:rPr lang="en-US" sz="2600" dirty="0"/>
              <a:t>Electric Generation Plants</a:t>
            </a:r>
          </a:p>
          <a:p>
            <a:pPr marL="864931" indent="-315339">
              <a:buFont typeface="Arial" panose="020B0604020202020204" pitchFamily="34" charset="0"/>
              <a:buChar char="•"/>
            </a:pPr>
            <a:r>
              <a:rPr lang="en-US" sz="2600" dirty="0"/>
              <a:t>Refineries</a:t>
            </a:r>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400807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24</a:t>
            </a:fld>
            <a:endParaRPr lang="en-US" dirty="0">
              <a:solidFill>
                <a:prstClr val="black">
                  <a:tint val="75000"/>
                </a:prstClr>
              </a:solidFill>
            </a:endParaRPr>
          </a:p>
        </p:txBody>
      </p:sp>
      <p:pic>
        <p:nvPicPr>
          <p:cNvPr id="4" name="Picture 3" descr="Slide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3358"/>
          </a:xfrm>
          <a:prstGeom prst="rect">
            <a:avLst/>
          </a:prstGeom>
        </p:spPr>
      </p:pic>
      <p:pic>
        <p:nvPicPr>
          <p:cNvPr id="5" name="Picture 4" descr="Holder Map-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 y="646426"/>
            <a:ext cx="9194219" cy="7068824"/>
          </a:xfrm>
          <a:prstGeom prst="rect">
            <a:avLst/>
          </a:prstGeom>
        </p:spPr>
      </p:pic>
      <p:sp>
        <p:nvSpPr>
          <p:cNvPr id="6" name="TextBox 5"/>
          <p:cNvSpPr txBox="1"/>
          <p:nvPr/>
        </p:nvSpPr>
        <p:spPr>
          <a:xfrm>
            <a:off x="217715" y="285750"/>
            <a:ext cx="8708571" cy="364338"/>
          </a:xfrm>
          <a:prstGeom prst="rect">
            <a:avLst/>
          </a:prstGeom>
          <a:noFill/>
        </p:spPr>
        <p:txBody>
          <a:bodyPr wrap="square" lIns="86493" tIns="43247" rIns="86493" bIns="43247" rtlCol="0">
            <a:spAutoFit/>
          </a:bodyPr>
          <a:lstStyle/>
          <a:p>
            <a:pPr algn="ctr"/>
            <a:r>
              <a:rPr lang="en-US" b="1" dirty="0"/>
              <a:t>FY17 Districts Not Receiving State Appropriations through the Formula</a:t>
            </a:r>
          </a:p>
        </p:txBody>
      </p:sp>
    </p:spTree>
    <p:extLst>
      <p:ext uri="{BB962C8B-B14F-4D97-AF65-F5344CB8AC3E}">
        <p14:creationId xmlns:p14="http://schemas.microsoft.com/office/powerpoint/2010/main" val="34578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b="1" dirty="0"/>
              <a:t>Legislative Appropriations</a:t>
            </a:r>
            <a:br>
              <a:rPr lang="en-US" sz="3600" b="1" dirty="0"/>
            </a:br>
            <a:r>
              <a:rPr lang="en-US" sz="3600" b="1" dirty="0"/>
              <a:t>SB 1600</a:t>
            </a:r>
          </a:p>
        </p:txBody>
      </p:sp>
      <p:sp>
        <p:nvSpPr>
          <p:cNvPr id="3" name="Content Placeholder 2"/>
          <p:cNvSpPr>
            <a:spLocks noGrp="1"/>
          </p:cNvSpPr>
          <p:nvPr>
            <p:ph idx="1"/>
          </p:nvPr>
        </p:nvSpPr>
        <p:spPr>
          <a:xfrm>
            <a:off x="304800" y="1600200"/>
            <a:ext cx="8686800" cy="4525963"/>
          </a:xfrm>
        </p:spPr>
        <p:txBody>
          <a:bodyPr>
            <a:noAutofit/>
          </a:bodyPr>
          <a:lstStyle/>
          <a:p>
            <a:pPr>
              <a:spcAft>
                <a:spcPts val="600"/>
              </a:spcAft>
            </a:pPr>
            <a:r>
              <a:rPr lang="en-US" sz="2800" dirty="0"/>
              <a:t>Financial Support of Public Schools (Formula): $2,278,122,289</a:t>
            </a:r>
          </a:p>
          <a:p>
            <a:pPr>
              <a:spcAft>
                <a:spcPts val="600"/>
              </a:spcAft>
            </a:pPr>
            <a:r>
              <a:rPr lang="en-US" sz="2800" dirty="0"/>
              <a:t>Support of Public School Activities:  $91,319,026</a:t>
            </a:r>
          </a:p>
          <a:p>
            <a:pPr>
              <a:spcAft>
                <a:spcPts val="600"/>
              </a:spcAft>
            </a:pPr>
            <a:r>
              <a:rPr lang="en-US" sz="2800" dirty="0"/>
              <a:t>Flexible Benefit Allowances:  $487,383,116</a:t>
            </a:r>
          </a:p>
          <a:p>
            <a:pPr>
              <a:spcAft>
                <a:spcPts val="600"/>
              </a:spcAft>
            </a:pPr>
            <a:r>
              <a:rPr lang="en-US" sz="2800" dirty="0"/>
              <a:t>Administrative/Support functions of the SDE:  $15,980,190</a:t>
            </a:r>
          </a:p>
          <a:p>
            <a:pPr>
              <a:spcAft>
                <a:spcPts val="600"/>
              </a:spcAft>
            </a:pPr>
            <a:r>
              <a:rPr lang="en-US" sz="2800" dirty="0"/>
              <a:t>Instructional Materials/Textbooks: $33,000,000</a:t>
            </a:r>
          </a:p>
          <a:p>
            <a:pPr>
              <a:spcAft>
                <a:spcPts val="600"/>
              </a:spcAft>
            </a:pPr>
            <a:r>
              <a:rPr lang="en-US" sz="2800" dirty="0"/>
              <a:t>OTRS Revolving Fund/School Consolidation Assistance Fund: $7,180,526</a:t>
            </a:r>
          </a:p>
          <a:p>
            <a:pPr marL="0" indent="0">
              <a:buNone/>
            </a:pPr>
            <a:endParaRPr lang="en-US" sz="2800" dirty="0"/>
          </a:p>
        </p:txBody>
      </p:sp>
    </p:spTree>
    <p:extLst>
      <p:ext uri="{BB962C8B-B14F-4D97-AF65-F5344CB8AC3E}">
        <p14:creationId xmlns:p14="http://schemas.microsoft.com/office/powerpoint/2010/main" val="3915291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b="1" dirty="0"/>
              <a:t>What makes up the Formula?</a:t>
            </a:r>
            <a:br>
              <a:rPr lang="en-US" sz="3600" b="1" dirty="0"/>
            </a:br>
            <a:r>
              <a:rPr lang="en-US" sz="3600" b="1" dirty="0"/>
              <a:t>$2,278,122,289</a:t>
            </a:r>
          </a:p>
        </p:txBody>
      </p:sp>
      <p:sp>
        <p:nvSpPr>
          <p:cNvPr id="3" name="Content Placeholder 2"/>
          <p:cNvSpPr>
            <a:spLocks noGrp="1"/>
          </p:cNvSpPr>
          <p:nvPr>
            <p:ph idx="1"/>
          </p:nvPr>
        </p:nvSpPr>
        <p:spPr>
          <a:xfrm>
            <a:off x="457200" y="1600200"/>
            <a:ext cx="8534400" cy="4737847"/>
          </a:xfrm>
        </p:spPr>
        <p:txBody>
          <a:bodyPr>
            <a:normAutofit/>
          </a:bodyPr>
          <a:lstStyle/>
          <a:p>
            <a:pPr>
              <a:spcAft>
                <a:spcPts val="600"/>
              </a:spcAft>
            </a:pPr>
            <a:r>
              <a:rPr lang="en-US" sz="2800" dirty="0"/>
              <a:t>$1,373,201,301 from the General Revenue (GR) Fund</a:t>
            </a:r>
          </a:p>
          <a:p>
            <a:pPr>
              <a:spcAft>
                <a:spcPts val="600"/>
              </a:spcAft>
            </a:pPr>
            <a:r>
              <a:rPr lang="en-US" sz="2800" dirty="0"/>
              <a:t>$818,166,976 from the Education Reform Revolving Fund (1017)</a:t>
            </a:r>
          </a:p>
          <a:p>
            <a:pPr>
              <a:spcAft>
                <a:spcPts val="600"/>
              </a:spcAft>
            </a:pPr>
            <a:r>
              <a:rPr lang="en-US" sz="2800" dirty="0"/>
              <a:t>$50,470,751 from the Common Education Technology Fund</a:t>
            </a:r>
          </a:p>
          <a:p>
            <a:pPr>
              <a:spcAft>
                <a:spcPts val="600"/>
              </a:spcAft>
            </a:pPr>
            <a:r>
              <a:rPr lang="en-US" sz="2800" dirty="0"/>
              <a:t>$3,970,888 from the Mineral Leasing Funds</a:t>
            </a:r>
          </a:p>
          <a:p>
            <a:pPr>
              <a:spcAft>
                <a:spcPts val="600"/>
              </a:spcAft>
            </a:pPr>
            <a:r>
              <a:rPr lang="en-US" sz="2800" dirty="0"/>
              <a:t>$32,312,373 from the Oklahoma Lottery Trust Fund</a:t>
            </a:r>
          </a:p>
        </p:txBody>
      </p:sp>
    </p:spTree>
    <p:extLst>
      <p:ext uri="{BB962C8B-B14F-4D97-AF65-F5344CB8AC3E}">
        <p14:creationId xmlns:p14="http://schemas.microsoft.com/office/powerpoint/2010/main" val="3234328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702433-F38B-49EB-80E2-B2527A7E8472}" type="slidenum">
              <a:rPr lang="en-US" smtClean="0">
                <a:solidFill>
                  <a:prstClr val="black">
                    <a:tint val="75000"/>
                  </a:prstClr>
                </a:solidFill>
              </a:rPr>
              <a:pPr/>
              <a:t>27</a:t>
            </a:fld>
            <a:endParaRPr lang="en-US" dirty="0">
              <a:solidFill>
                <a:prstClr val="black">
                  <a:tint val="75000"/>
                </a:prstClr>
              </a:solidFill>
            </a:endParaRPr>
          </a:p>
        </p:txBody>
      </p:sp>
      <p:sp>
        <p:nvSpPr>
          <p:cNvPr id="8" name="Title 1"/>
          <p:cNvSpPr txBox="1">
            <a:spLocks/>
          </p:cNvSpPr>
          <p:nvPr/>
        </p:nvSpPr>
        <p:spPr>
          <a:xfrm>
            <a:off x="273465" y="365054"/>
            <a:ext cx="8516574" cy="871538"/>
          </a:xfrm>
          <a:prstGeom prst="rect">
            <a:avLst/>
          </a:prstGeom>
        </p:spPr>
        <p:txBody>
          <a:bodyPr lIns="91432" tIns="45716" rIns="91432" bIns="45716">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4800" dirty="0">
                <a:solidFill>
                  <a:srgbClr val="FFFFFF"/>
                </a:solidFill>
                <a:effectLst/>
              </a:rPr>
              <a:t>Formula Sources</a:t>
            </a:r>
          </a:p>
          <a:p>
            <a:pPr algn="ctr">
              <a:lnSpc>
                <a:spcPct val="90000"/>
              </a:lnSpc>
            </a:pPr>
            <a:endParaRPr lang="en-US" sz="5800" dirty="0">
              <a:solidFill>
                <a:srgbClr val="FFFFFF"/>
              </a:solidFill>
              <a:effectLst/>
            </a:endParaRPr>
          </a:p>
        </p:txBody>
      </p:sp>
      <p:sp>
        <p:nvSpPr>
          <p:cNvPr id="6" name="Content Placeholder 2"/>
          <p:cNvSpPr>
            <a:spLocks noGrp="1"/>
          </p:cNvSpPr>
          <p:nvPr>
            <p:ph sz="half" idx="1"/>
          </p:nvPr>
        </p:nvSpPr>
        <p:spPr>
          <a:xfrm>
            <a:off x="273465" y="2601033"/>
            <a:ext cx="8516574" cy="2901424"/>
          </a:xfrm>
        </p:spPr>
        <p:txBody>
          <a:bodyPr numCol="2">
            <a:normAutofit/>
          </a:bodyPr>
          <a:lstStyle/>
          <a:p>
            <a:r>
              <a:rPr lang="en-US" dirty="0"/>
              <a:t>Individual Income Tax</a:t>
            </a:r>
          </a:p>
          <a:p>
            <a:r>
              <a:rPr lang="en-US" dirty="0"/>
              <a:t>Corporate Income Tax</a:t>
            </a:r>
          </a:p>
          <a:p>
            <a:r>
              <a:rPr lang="en-US" dirty="0"/>
              <a:t>Use Tax</a:t>
            </a:r>
          </a:p>
          <a:p>
            <a:r>
              <a:rPr lang="en-US" dirty="0"/>
              <a:t>Special License Plates</a:t>
            </a:r>
          </a:p>
          <a:p>
            <a:r>
              <a:rPr lang="en-US" dirty="0"/>
              <a:t>Tribal Gaming</a:t>
            </a:r>
          </a:p>
          <a:p>
            <a:r>
              <a:rPr lang="en-US" dirty="0"/>
              <a:t>Cigarette Tax </a:t>
            </a:r>
          </a:p>
          <a:p>
            <a:r>
              <a:rPr lang="en-US" dirty="0"/>
              <a:t>Horse Track Gaming</a:t>
            </a:r>
          </a:p>
          <a:p>
            <a:r>
              <a:rPr lang="en-US" dirty="0"/>
              <a:t>Tobacco Products Tax</a:t>
            </a:r>
          </a:p>
          <a:p>
            <a:r>
              <a:rPr lang="en-US" dirty="0"/>
              <a:t>Business Activity Tax</a:t>
            </a:r>
          </a:p>
          <a:p>
            <a:endParaRPr lang="en-US" dirty="0"/>
          </a:p>
        </p:txBody>
      </p:sp>
      <p:sp>
        <p:nvSpPr>
          <p:cNvPr id="7" name="TextBox 6"/>
          <p:cNvSpPr txBox="1"/>
          <p:nvPr/>
        </p:nvSpPr>
        <p:spPr>
          <a:xfrm>
            <a:off x="277323" y="1496978"/>
            <a:ext cx="6705600" cy="1354217"/>
          </a:xfrm>
          <a:prstGeom prst="rect">
            <a:avLst/>
          </a:prstGeom>
          <a:noFill/>
        </p:spPr>
        <p:txBody>
          <a:bodyPr wrap="square" rtlCol="0">
            <a:spAutoFit/>
          </a:bodyPr>
          <a:lstStyle/>
          <a:p>
            <a:r>
              <a:rPr lang="en-US" sz="3200" b="1" dirty="0">
                <a:solidFill>
                  <a:srgbClr val="FFC000"/>
                </a:solidFill>
              </a:rPr>
              <a:t>1017 Fund:</a:t>
            </a:r>
          </a:p>
          <a:p>
            <a:pPr lvl="1">
              <a:buFont typeface="Wingdings" charset="2"/>
              <a:buChar char="Ø"/>
            </a:pPr>
            <a:r>
              <a:rPr lang="en-US" sz="3200" dirty="0">
                <a:solidFill>
                  <a:srgbClr val="FFC000"/>
                </a:solidFill>
              </a:rPr>
              <a:t>62 OS §34.89</a:t>
            </a:r>
          </a:p>
          <a:p>
            <a:endParaRPr lang="en-US" dirty="0"/>
          </a:p>
        </p:txBody>
      </p:sp>
    </p:spTree>
    <p:extLst>
      <p:ext uri="{BB962C8B-B14F-4D97-AF65-F5344CB8AC3E}">
        <p14:creationId xmlns:p14="http://schemas.microsoft.com/office/powerpoint/2010/main" val="631540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4800" b="1" dirty="0"/>
              <a:t>Formula Sources</a:t>
            </a:r>
          </a:p>
        </p:txBody>
      </p:sp>
      <p:sp>
        <p:nvSpPr>
          <p:cNvPr id="9" name="Content Placeholder 8"/>
          <p:cNvSpPr>
            <a:spLocks noGrp="1"/>
          </p:cNvSpPr>
          <p:nvPr>
            <p:ph idx="1"/>
          </p:nvPr>
        </p:nvSpPr>
        <p:spPr>
          <a:xfrm>
            <a:off x="628650" y="1600200"/>
            <a:ext cx="7886700" cy="4419600"/>
          </a:xfrm>
        </p:spPr>
        <p:txBody>
          <a:bodyPr>
            <a:normAutofit fontScale="92500" lnSpcReduction="10000"/>
          </a:bodyPr>
          <a:lstStyle/>
          <a:p>
            <a:pPr marL="0" indent="0">
              <a:buNone/>
            </a:pPr>
            <a:r>
              <a:rPr lang="en-US" dirty="0">
                <a:solidFill>
                  <a:srgbClr val="FFC000"/>
                </a:solidFill>
              </a:rPr>
              <a:t>Common Education Technology Fund:</a:t>
            </a:r>
          </a:p>
          <a:p>
            <a:pPr lvl="1">
              <a:buFont typeface="Wingdings" pitchFamily="2" charset="2"/>
              <a:buChar char="Ø"/>
            </a:pPr>
            <a:r>
              <a:rPr lang="en-US" dirty="0">
                <a:solidFill>
                  <a:srgbClr val="FFC000"/>
                </a:solidFill>
              </a:rPr>
              <a:t>68 OS §1004</a:t>
            </a:r>
          </a:p>
          <a:p>
            <a:r>
              <a:rPr lang="en-US" dirty="0"/>
              <a:t>25.72% of oil produced under the 7% tax rate</a:t>
            </a:r>
          </a:p>
          <a:p>
            <a:r>
              <a:rPr lang="en-US" dirty="0"/>
              <a:t>22.5% of oil produced under the 4% tax rate</a:t>
            </a:r>
          </a:p>
          <a:p>
            <a:pPr>
              <a:buFont typeface="Wingdings" charset="2"/>
              <a:buChar char="Ø"/>
            </a:pPr>
            <a:r>
              <a:rPr lang="en-US" dirty="0">
                <a:solidFill>
                  <a:srgbClr val="FFC000"/>
                </a:solidFill>
              </a:rPr>
              <a:t>23.75% of oil produced under the 5% tax rate (HB 1010xx)</a:t>
            </a:r>
          </a:p>
          <a:p>
            <a:pPr>
              <a:buFont typeface="Wingdings" charset="2"/>
              <a:buChar char="Ø"/>
            </a:pPr>
            <a:endParaRPr lang="en-US" sz="1400" dirty="0">
              <a:solidFill>
                <a:srgbClr val="FFC000"/>
              </a:solidFill>
            </a:endParaRPr>
          </a:p>
          <a:p>
            <a:pPr>
              <a:buFont typeface="Arial" charset="0"/>
              <a:buChar char="•"/>
            </a:pPr>
            <a:r>
              <a:rPr lang="en-US" dirty="0"/>
              <a:t>Total allocated to Common Ed Tech combined with other apportioned funds – $150m.</a:t>
            </a:r>
            <a:br>
              <a:rPr lang="en-US" dirty="0"/>
            </a:br>
            <a:r>
              <a:rPr lang="en-US" dirty="0"/>
              <a:t>	= approx. $50m per year for Common Ed Tech </a:t>
            </a:r>
          </a:p>
        </p:txBody>
      </p:sp>
    </p:spTree>
    <p:extLst>
      <p:ext uri="{BB962C8B-B14F-4D97-AF65-F5344CB8AC3E}">
        <p14:creationId xmlns:p14="http://schemas.microsoft.com/office/powerpoint/2010/main" val="1251948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702433-F38B-49EB-80E2-B2527A7E8472}" type="slidenum">
              <a:rPr lang="en-US" smtClean="0">
                <a:solidFill>
                  <a:prstClr val="black">
                    <a:tint val="75000"/>
                  </a:prstClr>
                </a:solidFill>
              </a:rPr>
              <a:pPr/>
              <a:t>29</a:t>
            </a:fld>
            <a:endParaRPr lang="en-US" dirty="0">
              <a:solidFill>
                <a:prstClr val="black">
                  <a:tint val="75000"/>
                </a:prstClr>
              </a:solidFill>
            </a:endParaRPr>
          </a:p>
        </p:txBody>
      </p:sp>
      <p:sp>
        <p:nvSpPr>
          <p:cNvPr id="8" name="Title 1"/>
          <p:cNvSpPr txBox="1">
            <a:spLocks/>
          </p:cNvSpPr>
          <p:nvPr/>
        </p:nvSpPr>
        <p:spPr>
          <a:xfrm>
            <a:off x="273465" y="365054"/>
            <a:ext cx="8516574" cy="871538"/>
          </a:xfrm>
          <a:prstGeom prst="rect">
            <a:avLst/>
          </a:prstGeom>
        </p:spPr>
        <p:txBody>
          <a:bodyPr lIns="91432" tIns="45716" rIns="91432" bIns="45716">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4800" dirty="0">
                <a:solidFill>
                  <a:srgbClr val="FFFFFF"/>
                </a:solidFill>
                <a:effectLst/>
              </a:rPr>
              <a:t>Formula Sources</a:t>
            </a:r>
          </a:p>
          <a:p>
            <a:pPr algn="ctr">
              <a:lnSpc>
                <a:spcPct val="90000"/>
              </a:lnSpc>
            </a:pPr>
            <a:endParaRPr lang="en-US" sz="5800" dirty="0">
              <a:solidFill>
                <a:srgbClr val="FFFFFF"/>
              </a:solidFill>
              <a:effectLst/>
            </a:endParaRPr>
          </a:p>
        </p:txBody>
      </p:sp>
      <p:sp>
        <p:nvSpPr>
          <p:cNvPr id="3" name="Rectangle 2"/>
          <p:cNvSpPr/>
          <p:nvPr/>
        </p:nvSpPr>
        <p:spPr>
          <a:xfrm>
            <a:off x="304800" y="1600200"/>
            <a:ext cx="8516574" cy="3539430"/>
          </a:xfrm>
          <a:prstGeom prst="rect">
            <a:avLst/>
          </a:prstGeom>
        </p:spPr>
        <p:txBody>
          <a:bodyPr wrap="square">
            <a:spAutoFit/>
          </a:bodyPr>
          <a:lstStyle/>
          <a:p>
            <a:r>
              <a:rPr lang="en-US" sz="3200" dirty="0">
                <a:solidFill>
                  <a:srgbClr val="FFC000"/>
                </a:solidFill>
              </a:rPr>
              <a:t>Mineral Leasing Fund:</a:t>
            </a:r>
          </a:p>
          <a:p>
            <a:pPr marL="457200" indent="-457200">
              <a:buFont typeface="Wingdings" charset="2"/>
              <a:buChar char="Ø"/>
            </a:pPr>
            <a:r>
              <a:rPr lang="en-US" sz="3200" dirty="0">
                <a:solidFill>
                  <a:srgbClr val="FFC000"/>
                </a:solidFill>
              </a:rPr>
              <a:t>62 OS §34.48 (effective 1920)</a:t>
            </a:r>
          </a:p>
          <a:p>
            <a:pPr marL="342900" indent="-342900">
              <a:buFont typeface="Arial" charset="0"/>
              <a:buChar char="•"/>
            </a:pPr>
            <a:r>
              <a:rPr lang="en-US" sz="2800" dirty="0">
                <a:solidFill>
                  <a:schemeClr val="bg1"/>
                </a:solidFill>
              </a:rPr>
              <a:t>Income to this fund is from a share of lease sales and royalty payments on oil and gas production on federal lands within the state. </a:t>
            </a:r>
          </a:p>
          <a:p>
            <a:pPr marL="342900" indent="-342900">
              <a:buFont typeface="Arial" charset="0"/>
              <a:buChar char="•"/>
            </a:pPr>
            <a:r>
              <a:rPr lang="en-US" sz="2800" dirty="0">
                <a:solidFill>
                  <a:schemeClr val="bg1"/>
                </a:solidFill>
              </a:rPr>
              <a:t>Funds are used for the financial support of public schools.</a:t>
            </a:r>
          </a:p>
          <a:p>
            <a:endParaRPr lang="en-US" sz="2000" dirty="0">
              <a:solidFill>
                <a:schemeClr val="bg1"/>
              </a:solidFill>
            </a:endParaRPr>
          </a:p>
        </p:txBody>
      </p:sp>
    </p:spTree>
    <p:extLst>
      <p:ext uri="{BB962C8B-B14F-4D97-AF65-F5344CB8AC3E}">
        <p14:creationId xmlns:p14="http://schemas.microsoft.com/office/powerpoint/2010/main" val="280719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State </a:t>
            </a:r>
            <a:r>
              <a:rPr lang="en-US" b="1" dirty="0">
                <a:latin typeface="+mj-lt"/>
              </a:rPr>
              <a:t>Aid</a:t>
            </a:r>
            <a:r>
              <a:rPr lang="en-US" b="1" dirty="0"/>
              <a:t> Funding Formula History  </a:t>
            </a:r>
          </a:p>
        </p:txBody>
      </p:sp>
      <p:sp>
        <p:nvSpPr>
          <p:cNvPr id="3" name="Content Placeholder 2"/>
          <p:cNvSpPr>
            <a:spLocks noGrp="1"/>
          </p:cNvSpPr>
          <p:nvPr>
            <p:ph idx="1"/>
          </p:nvPr>
        </p:nvSpPr>
        <p:spPr>
          <a:xfrm>
            <a:off x="457200" y="1600200"/>
            <a:ext cx="8382000" cy="4525963"/>
          </a:xfrm>
        </p:spPr>
        <p:txBody>
          <a:bodyPr>
            <a:normAutofit/>
          </a:bodyPr>
          <a:lstStyle/>
          <a:p>
            <a:r>
              <a:rPr lang="en-US" dirty="0">
                <a:latin typeface="+mj-lt"/>
                <a:cs typeface="Times New Roman" panose="02020603050405020304" pitchFamily="18" charset="0"/>
              </a:rPr>
              <a:t>Vertical Equity – Cost to Educate Students</a:t>
            </a:r>
          </a:p>
          <a:p>
            <a:pPr lvl="1">
              <a:buFont typeface="Wingdings" panose="05000000000000000000" pitchFamily="2" charset="2"/>
              <a:buChar char="v"/>
            </a:pPr>
            <a:r>
              <a:rPr lang="en-US" dirty="0">
                <a:latin typeface="+mj-lt"/>
                <a:cs typeface="Times New Roman" panose="02020603050405020304" pitchFamily="18" charset="0"/>
              </a:rPr>
              <a:t>Average Daily Membership (ADM)</a:t>
            </a:r>
          </a:p>
          <a:p>
            <a:pPr lvl="1">
              <a:buFont typeface="Wingdings" panose="05000000000000000000" pitchFamily="2" charset="2"/>
              <a:buChar char="v"/>
            </a:pPr>
            <a:r>
              <a:rPr lang="en-US" dirty="0">
                <a:latin typeface="+mj-lt"/>
                <a:cs typeface="Times New Roman" panose="02020603050405020304" pitchFamily="18" charset="0"/>
              </a:rPr>
              <a:t>Weights:  Grade, Pupil Categories, and District</a:t>
            </a:r>
          </a:p>
          <a:p>
            <a:r>
              <a:rPr lang="en-US" dirty="0">
                <a:latin typeface="+mj-lt"/>
                <a:cs typeface="Times New Roman" panose="02020603050405020304" pitchFamily="18" charset="0"/>
              </a:rPr>
              <a:t>Horizontal Equity – Wealth of the District </a:t>
            </a:r>
          </a:p>
          <a:p>
            <a:pPr lvl="1">
              <a:buFont typeface="Wingdings" panose="05000000000000000000" pitchFamily="2" charset="2"/>
              <a:buChar char="v"/>
            </a:pPr>
            <a:r>
              <a:rPr lang="en-US" dirty="0">
                <a:latin typeface="+mj-lt"/>
                <a:cs typeface="Times New Roman" panose="02020603050405020304" pitchFamily="18" charset="0"/>
              </a:rPr>
              <a:t>Local and County Revenue</a:t>
            </a:r>
          </a:p>
          <a:p>
            <a:pPr lvl="1">
              <a:buFont typeface="Wingdings" panose="05000000000000000000" pitchFamily="2" charset="2"/>
              <a:buChar char="v"/>
            </a:pPr>
            <a:r>
              <a:rPr lang="en-US" dirty="0">
                <a:cs typeface="Times New Roman" panose="02020603050405020304" pitchFamily="18" charset="0"/>
              </a:rPr>
              <a:t>State Dedicated Revenue</a:t>
            </a:r>
          </a:p>
          <a:p>
            <a:pPr lvl="1">
              <a:buFont typeface="Wingdings" panose="05000000000000000000" pitchFamily="2" charset="2"/>
              <a:buChar char="v"/>
            </a:pPr>
            <a:r>
              <a:rPr lang="en-US" dirty="0">
                <a:latin typeface="+mj-lt"/>
                <a:cs typeface="Times New Roman" panose="02020603050405020304" pitchFamily="18" charset="0"/>
              </a:rPr>
              <a:t>State Appropriated Revenue</a:t>
            </a:r>
          </a:p>
          <a:p>
            <a:pPr marL="0" indent="0" algn="ctr">
              <a:buNone/>
            </a:pPr>
            <a:r>
              <a:rPr lang="en-US" sz="4000" dirty="0">
                <a:solidFill>
                  <a:srgbClr val="FFC000"/>
                </a:solidFill>
                <a:latin typeface="+mj-lt"/>
                <a:cs typeface="Times New Roman" panose="02020603050405020304" pitchFamily="18" charset="0"/>
              </a:rPr>
              <a:t>Provide funding equity across districts.</a:t>
            </a:r>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92491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702433-F38B-49EB-80E2-B2527A7E8472}" type="slidenum">
              <a:rPr lang="en-US" smtClean="0">
                <a:solidFill>
                  <a:prstClr val="black">
                    <a:tint val="75000"/>
                  </a:prstClr>
                </a:solidFill>
              </a:rPr>
              <a:pPr/>
              <a:t>30</a:t>
            </a:fld>
            <a:endParaRPr lang="en-US" dirty="0">
              <a:solidFill>
                <a:prstClr val="black">
                  <a:tint val="75000"/>
                </a:prstClr>
              </a:solidFill>
            </a:endParaRPr>
          </a:p>
        </p:txBody>
      </p:sp>
      <p:sp>
        <p:nvSpPr>
          <p:cNvPr id="8" name="Title 1"/>
          <p:cNvSpPr txBox="1">
            <a:spLocks/>
          </p:cNvSpPr>
          <p:nvPr/>
        </p:nvSpPr>
        <p:spPr>
          <a:xfrm>
            <a:off x="273465" y="247067"/>
            <a:ext cx="8516574" cy="871538"/>
          </a:xfrm>
          <a:prstGeom prst="rect">
            <a:avLst/>
          </a:prstGeom>
        </p:spPr>
        <p:txBody>
          <a:bodyPr lIns="91432" tIns="45716" rIns="91432" bIns="45716">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4800" dirty="0">
                <a:solidFill>
                  <a:srgbClr val="FFFFFF"/>
                </a:solidFill>
                <a:effectLst/>
              </a:rPr>
              <a:t>Formula Sources</a:t>
            </a:r>
          </a:p>
          <a:p>
            <a:pPr algn="ctr">
              <a:lnSpc>
                <a:spcPct val="90000"/>
              </a:lnSpc>
            </a:pPr>
            <a:endParaRPr lang="en-US" sz="5800" dirty="0">
              <a:solidFill>
                <a:srgbClr val="FFFFFF"/>
              </a:solidFill>
              <a:effectLst/>
            </a:endParaRPr>
          </a:p>
        </p:txBody>
      </p:sp>
      <p:sp>
        <p:nvSpPr>
          <p:cNvPr id="6" name="Content Placeholder 2"/>
          <p:cNvSpPr>
            <a:spLocks noGrp="1"/>
          </p:cNvSpPr>
          <p:nvPr>
            <p:ph sz="half" idx="1"/>
          </p:nvPr>
        </p:nvSpPr>
        <p:spPr>
          <a:xfrm>
            <a:off x="273465" y="1321531"/>
            <a:ext cx="8516574" cy="5034819"/>
          </a:xfrm>
        </p:spPr>
        <p:txBody>
          <a:bodyPr>
            <a:normAutofit/>
          </a:bodyPr>
          <a:lstStyle/>
          <a:p>
            <a:pPr marL="0" indent="0">
              <a:buNone/>
            </a:pPr>
            <a:r>
              <a:rPr lang="en-US" sz="3500" b="1" dirty="0">
                <a:solidFill>
                  <a:srgbClr val="FFC000"/>
                </a:solidFill>
              </a:rPr>
              <a:t>Oklahoma Education Lottery Trust Fund:</a:t>
            </a:r>
          </a:p>
          <a:p>
            <a:pPr lvl="1">
              <a:buFont typeface="Wingdings" charset="2"/>
              <a:buChar char="Ø"/>
            </a:pPr>
            <a:r>
              <a:rPr lang="en-US" sz="3500" dirty="0">
                <a:solidFill>
                  <a:srgbClr val="FFC000"/>
                </a:solidFill>
              </a:rPr>
              <a:t>3A OS §713</a:t>
            </a:r>
          </a:p>
          <a:p>
            <a:pPr>
              <a:buClr>
                <a:schemeClr val="bg1"/>
              </a:buClr>
            </a:pPr>
            <a:r>
              <a:rPr lang="en-US" sz="2600" b="1" dirty="0">
                <a:solidFill>
                  <a:srgbClr val="FFC000"/>
                </a:solidFill>
              </a:rPr>
              <a:t>45% </a:t>
            </a:r>
            <a:r>
              <a:rPr lang="en-US" sz="2600" dirty="0">
                <a:solidFill>
                  <a:schemeClr val="bg1"/>
                </a:solidFill>
              </a:rPr>
              <a:t>to K-12 education/early childhood development</a:t>
            </a:r>
          </a:p>
          <a:p>
            <a:pPr>
              <a:buClr>
                <a:schemeClr val="bg1"/>
              </a:buClr>
            </a:pPr>
            <a:r>
              <a:rPr lang="en-US" sz="2600" b="1" dirty="0">
                <a:solidFill>
                  <a:srgbClr val="FFC000"/>
                </a:solidFill>
              </a:rPr>
              <a:t>45% </a:t>
            </a:r>
            <a:r>
              <a:rPr lang="en-US" sz="2600" dirty="0">
                <a:solidFill>
                  <a:schemeClr val="bg1"/>
                </a:solidFill>
              </a:rPr>
              <a:t>to Higher Education/</a:t>
            </a:r>
            <a:r>
              <a:rPr lang="en-US" sz="2600" dirty="0" err="1">
                <a:solidFill>
                  <a:schemeClr val="bg1"/>
                </a:solidFill>
              </a:rPr>
              <a:t>CareerTech</a:t>
            </a:r>
            <a:endParaRPr lang="en-US" sz="2600" dirty="0">
              <a:solidFill>
                <a:schemeClr val="bg1"/>
              </a:solidFill>
            </a:endParaRPr>
          </a:p>
          <a:p>
            <a:pPr>
              <a:buClr>
                <a:schemeClr val="bg1"/>
              </a:buClr>
            </a:pPr>
            <a:r>
              <a:rPr lang="en-US" sz="2600" b="1" dirty="0">
                <a:solidFill>
                  <a:srgbClr val="FFC000"/>
                </a:solidFill>
              </a:rPr>
              <a:t>5% </a:t>
            </a:r>
            <a:r>
              <a:rPr lang="en-US" sz="2600" dirty="0">
                <a:solidFill>
                  <a:schemeClr val="bg1"/>
                </a:solidFill>
              </a:rPr>
              <a:t>to School Consolidation Assistance Fund</a:t>
            </a:r>
          </a:p>
          <a:p>
            <a:pPr>
              <a:buClr>
                <a:schemeClr val="bg1"/>
              </a:buClr>
            </a:pPr>
            <a:r>
              <a:rPr lang="en-US" sz="2600" b="1" dirty="0">
                <a:solidFill>
                  <a:srgbClr val="FFC000"/>
                </a:solidFill>
              </a:rPr>
              <a:t>5% </a:t>
            </a:r>
            <a:r>
              <a:rPr lang="en-US" sz="2600" dirty="0">
                <a:solidFill>
                  <a:schemeClr val="bg1"/>
                </a:solidFill>
              </a:rPr>
              <a:t>to Teachers’ Retirement System Dedicated Revenue Revolving Fund</a:t>
            </a:r>
          </a:p>
          <a:p>
            <a:pPr marL="0" indent="0">
              <a:buNone/>
            </a:pPr>
            <a:endParaRPr lang="en-US" sz="1500" b="1" dirty="0">
              <a:solidFill>
                <a:schemeClr val="bg1"/>
              </a:solidFill>
            </a:endParaRPr>
          </a:p>
          <a:p>
            <a:pPr marL="0" indent="0">
              <a:buNone/>
            </a:pPr>
            <a:endParaRPr lang="en-US" sz="1500" b="1" dirty="0">
              <a:solidFill>
                <a:schemeClr val="accent4">
                  <a:lumMod val="60000"/>
                  <a:lumOff val="40000"/>
                </a:schemeClr>
              </a:solidFill>
            </a:endParaRPr>
          </a:p>
        </p:txBody>
      </p:sp>
    </p:spTree>
    <p:extLst>
      <p:ext uri="{BB962C8B-B14F-4D97-AF65-F5344CB8AC3E}">
        <p14:creationId xmlns:p14="http://schemas.microsoft.com/office/powerpoint/2010/main" val="2228043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Textbook Allocations</a:t>
            </a:r>
          </a:p>
        </p:txBody>
      </p:sp>
      <p:sp>
        <p:nvSpPr>
          <p:cNvPr id="3" name="Content Placeholder 2"/>
          <p:cNvSpPr>
            <a:spLocks noGrp="1"/>
          </p:cNvSpPr>
          <p:nvPr>
            <p:ph idx="1"/>
          </p:nvPr>
        </p:nvSpPr>
        <p:spPr>
          <a:xfrm>
            <a:off x="628650" y="1600201"/>
            <a:ext cx="7886700" cy="4400550"/>
          </a:xfrm>
        </p:spPr>
        <p:txBody>
          <a:bodyPr>
            <a:normAutofit lnSpcReduction="10000"/>
          </a:bodyPr>
          <a:lstStyle/>
          <a:p>
            <a:pPr>
              <a:buFont typeface="Wingdings" charset="2"/>
              <a:buChar char="Ø"/>
            </a:pPr>
            <a:r>
              <a:rPr lang="en-US" dirty="0">
                <a:solidFill>
                  <a:srgbClr val="FFC000"/>
                </a:solidFill>
              </a:rPr>
              <a:t>$33,000,000 </a:t>
            </a:r>
            <a:r>
              <a:rPr lang="en-US" dirty="0"/>
              <a:t>line item restored for textbooks/ instructional materials </a:t>
            </a:r>
          </a:p>
          <a:p>
            <a:pPr lvl="1"/>
            <a:r>
              <a:rPr lang="en-US" dirty="0"/>
              <a:t>Disbursed based on </a:t>
            </a:r>
            <a:r>
              <a:rPr lang="en-US" dirty="0">
                <a:solidFill>
                  <a:srgbClr val="FFC000"/>
                </a:solidFill>
              </a:rPr>
              <a:t>ADA</a:t>
            </a:r>
          </a:p>
          <a:p>
            <a:pPr lvl="1"/>
            <a:r>
              <a:rPr lang="en-US" dirty="0"/>
              <a:t>Instructional materials may be printed/</a:t>
            </a:r>
            <a:r>
              <a:rPr lang="en-US" dirty="0" err="1"/>
              <a:t>nonprinted</a:t>
            </a:r>
            <a:r>
              <a:rPr lang="en-US" dirty="0"/>
              <a:t> and include textbooks, technology-based and other educational materials</a:t>
            </a:r>
          </a:p>
          <a:p>
            <a:r>
              <a:rPr lang="en-US" dirty="0"/>
              <a:t>2018-19 – Districts will purchase Math textbooks</a:t>
            </a:r>
          </a:p>
        </p:txBody>
      </p:sp>
    </p:spTree>
    <p:extLst>
      <p:ext uri="{BB962C8B-B14F-4D97-AF65-F5344CB8AC3E}">
        <p14:creationId xmlns:p14="http://schemas.microsoft.com/office/powerpoint/2010/main" val="636244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schemeClr val="bg1"/>
                </a:solidFill>
              </a:rPr>
              <a:pPr/>
              <a:t>32</a:t>
            </a:fld>
            <a:endParaRPr lang="en-US" dirty="0">
              <a:solidFill>
                <a:schemeClr val="bg1"/>
              </a:solidFill>
            </a:endParaRPr>
          </a:p>
        </p:txBody>
      </p:sp>
      <p:sp>
        <p:nvSpPr>
          <p:cNvPr id="6" name="Title 6"/>
          <p:cNvSpPr txBox="1">
            <a:spLocks/>
          </p:cNvSpPr>
          <p:nvPr/>
        </p:nvSpPr>
        <p:spPr>
          <a:xfrm>
            <a:off x="533420" y="152400"/>
            <a:ext cx="8305799" cy="1143000"/>
          </a:xfrm>
          <a:prstGeom prst="rect">
            <a:avLst/>
          </a:prstGeom>
        </p:spPr>
        <p:txBody>
          <a:bodyPr lIns="91276" tIns="45638" rIns="91276" bIns="45638">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solidFill>
                  <a:srgbClr val="FFFFFF"/>
                </a:solidFill>
                <a:effectLst/>
              </a:rPr>
              <a:t>Flexible Benefit Allowance Allocation </a:t>
            </a:r>
          </a:p>
          <a:p>
            <a:pPr algn="ctr"/>
            <a:r>
              <a:rPr lang="en-US" sz="2000" dirty="0">
                <a:solidFill>
                  <a:srgbClr val="FFFFFF"/>
                </a:solidFill>
                <a:effectLst/>
              </a:rPr>
              <a:t>(Providing Health Insurance to over 84,000 Oklahoma Educators)</a:t>
            </a:r>
          </a:p>
        </p:txBody>
      </p:sp>
      <p:graphicFrame>
        <p:nvGraphicFramePr>
          <p:cNvPr id="7" name="Chart 6"/>
          <p:cNvGraphicFramePr/>
          <p:nvPr>
            <p:extLst/>
          </p:nvPr>
        </p:nvGraphicFramePr>
        <p:xfrm>
          <a:off x="392288" y="1528235"/>
          <a:ext cx="8370711" cy="471005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4800" y="1264931"/>
            <a:ext cx="1389668" cy="369166"/>
          </a:xfrm>
          <a:prstGeom prst="rect">
            <a:avLst/>
          </a:prstGeom>
          <a:noFill/>
        </p:spPr>
        <p:txBody>
          <a:bodyPr wrap="none" lIns="91276" tIns="45638" rIns="91276" bIns="45638" rtlCol="0">
            <a:spAutoFit/>
          </a:bodyPr>
          <a:lstStyle/>
          <a:p>
            <a:r>
              <a:rPr lang="en-US" dirty="0">
                <a:solidFill>
                  <a:srgbClr val="FFFFFF"/>
                </a:solidFill>
              </a:rPr>
              <a:t>(In Millions $)</a:t>
            </a:r>
          </a:p>
        </p:txBody>
      </p:sp>
      <p:sp>
        <p:nvSpPr>
          <p:cNvPr id="3" name="TextBox 2"/>
          <p:cNvSpPr txBox="1"/>
          <p:nvPr/>
        </p:nvSpPr>
        <p:spPr>
          <a:xfrm>
            <a:off x="533420" y="5810164"/>
            <a:ext cx="5280971" cy="830997"/>
          </a:xfrm>
          <a:prstGeom prst="rect">
            <a:avLst/>
          </a:prstGeom>
          <a:noFill/>
        </p:spPr>
        <p:txBody>
          <a:bodyPr wrap="square" rtlCol="0">
            <a:spAutoFit/>
          </a:bodyPr>
          <a:lstStyle/>
          <a:p>
            <a:pPr algn="ctr"/>
            <a:r>
              <a:rPr lang="en-US" sz="2400" dirty="0">
                <a:solidFill>
                  <a:srgbClr val="FFC000"/>
                </a:solidFill>
              </a:rPr>
              <a:t>FY 2020 request: $503,415,468</a:t>
            </a:r>
          </a:p>
          <a:p>
            <a:pPr algn="ctr"/>
            <a:r>
              <a:rPr lang="en-US" sz="2400" dirty="0">
                <a:solidFill>
                  <a:srgbClr val="FFC000"/>
                </a:solidFill>
              </a:rPr>
              <a:t>Increase of: $19,682,352 </a:t>
            </a:r>
          </a:p>
        </p:txBody>
      </p:sp>
    </p:spTree>
    <p:extLst>
      <p:ext uri="{BB962C8B-B14F-4D97-AF65-F5344CB8AC3E}">
        <p14:creationId xmlns:p14="http://schemas.microsoft.com/office/powerpoint/2010/main" val="674777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143000"/>
          </a:xfrm>
        </p:spPr>
        <p:txBody>
          <a:bodyPr>
            <a:normAutofit fontScale="90000"/>
          </a:bodyPr>
          <a:lstStyle/>
          <a:p>
            <a:r>
              <a:rPr lang="en-US" b="1" dirty="0"/>
              <a:t>History of Ad Valorem Reimbursement</a:t>
            </a:r>
            <a:br>
              <a:rPr lang="en-US" dirty="0"/>
            </a:br>
            <a:r>
              <a:rPr lang="en-US" sz="2700" dirty="0"/>
              <a:t>$92,700,000 appropriated in SB 1600</a:t>
            </a:r>
          </a:p>
        </p:txBody>
      </p:sp>
      <p:graphicFrame>
        <p:nvGraphicFramePr>
          <p:cNvPr id="4" name="Content Placeholder 4">
            <a:extLst>
              <a:ext uri="{FF2B5EF4-FFF2-40B4-BE49-F238E27FC236}">
                <a16:creationId xmlns:a16="http://schemas.microsoft.com/office/drawing/2014/main" id="{E52DB11A-A296-4A42-9A96-5A866190AF9C}"/>
              </a:ext>
            </a:extLst>
          </p:cNvPr>
          <p:cNvGraphicFramePr>
            <a:graphicFrameLocks noGrp="1"/>
          </p:cNvGraphicFramePr>
          <p:nvPr>
            <p:ph idx="1"/>
            <p:extLst/>
          </p:nvPr>
        </p:nvGraphicFramePr>
        <p:xfrm>
          <a:off x="628650" y="1295400"/>
          <a:ext cx="821055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4409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D1F5-29E4-E449-A2CE-413F5575DB05}"/>
              </a:ext>
            </a:extLst>
          </p:cNvPr>
          <p:cNvSpPr>
            <a:spLocks noGrp="1"/>
          </p:cNvSpPr>
          <p:nvPr>
            <p:ph type="title"/>
          </p:nvPr>
        </p:nvSpPr>
        <p:spPr/>
        <p:txBody>
          <a:bodyPr>
            <a:normAutofit/>
          </a:bodyPr>
          <a:lstStyle/>
          <a:p>
            <a:r>
              <a:rPr lang="en-US" sz="4800" b="1" dirty="0"/>
              <a:t>Building Fund</a:t>
            </a:r>
          </a:p>
        </p:txBody>
      </p:sp>
      <p:sp>
        <p:nvSpPr>
          <p:cNvPr id="3" name="Content Placeholder 2">
            <a:extLst>
              <a:ext uri="{FF2B5EF4-FFF2-40B4-BE49-F238E27FC236}">
                <a16:creationId xmlns:a16="http://schemas.microsoft.com/office/drawing/2014/main" id="{3442B348-941B-F64E-ACFC-912C6516A634}"/>
              </a:ext>
            </a:extLst>
          </p:cNvPr>
          <p:cNvSpPr>
            <a:spLocks noGrp="1"/>
          </p:cNvSpPr>
          <p:nvPr>
            <p:ph idx="1"/>
          </p:nvPr>
        </p:nvSpPr>
        <p:spPr>
          <a:xfrm>
            <a:off x="457200" y="1600200"/>
            <a:ext cx="8229600" cy="4525963"/>
          </a:xfrm>
        </p:spPr>
        <p:txBody>
          <a:bodyPr>
            <a:normAutofit fontScale="85000" lnSpcReduction="10000"/>
          </a:bodyPr>
          <a:lstStyle/>
          <a:p>
            <a:r>
              <a:rPr lang="en-US" dirty="0"/>
              <a:t>Building Fund is generated solely from local ad valorem taxes.  </a:t>
            </a:r>
          </a:p>
          <a:p>
            <a:r>
              <a:rPr lang="en-US" dirty="0"/>
              <a:t>A maximum of 5 mills by the Constitution can be used for the purpose of erecting, remodeling and repairing school buildings, or for the purchase of furniture.</a:t>
            </a:r>
          </a:p>
          <a:p>
            <a:r>
              <a:rPr lang="en-US" dirty="0"/>
              <a:t>In the early history of the state, it was envisioned that the 5 mills might be sufficient to provide money necessary for building facilities for the many school districts.  However, it has now become unrealistic for most districts.</a:t>
            </a:r>
          </a:p>
          <a:p>
            <a:pPr marL="0" indent="0">
              <a:buNone/>
            </a:pPr>
            <a:r>
              <a:rPr lang="en-US" dirty="0"/>
              <a:t> </a:t>
            </a:r>
          </a:p>
        </p:txBody>
      </p:sp>
      <p:sp>
        <p:nvSpPr>
          <p:cNvPr id="4" name="Slide Number Placeholder 3">
            <a:extLst>
              <a:ext uri="{FF2B5EF4-FFF2-40B4-BE49-F238E27FC236}">
                <a16:creationId xmlns:a16="http://schemas.microsoft.com/office/drawing/2014/main" id="{E5B35BAC-A9D2-6847-8544-A878ED61E53A}"/>
              </a:ext>
            </a:extLst>
          </p:cNvPr>
          <p:cNvSpPr>
            <a:spLocks noGrp="1"/>
          </p:cNvSpPr>
          <p:nvPr>
            <p:ph type="sldNum" sz="quarter" idx="12"/>
          </p:nvPr>
        </p:nvSpPr>
        <p:spPr/>
        <p:txBody>
          <a:bodyPr/>
          <a:lstStyle/>
          <a:p>
            <a:fld id="{2066355A-084C-D24E-9AD2-7E4FC41EA627}" type="slidenum">
              <a:rPr lang="en-US" smtClean="0">
                <a:solidFill>
                  <a:srgbClr val="FFFFFF">
                    <a:lumMod val="85000"/>
                  </a:srgbClr>
                </a:solidFill>
              </a:rPr>
              <a:pPr/>
              <a:t>34</a:t>
            </a:fld>
            <a:endParaRPr lang="en-US" dirty="0">
              <a:solidFill>
                <a:srgbClr val="FFFFFF">
                  <a:lumMod val="85000"/>
                </a:srgbClr>
              </a:solidFill>
            </a:endParaRPr>
          </a:p>
        </p:txBody>
      </p:sp>
    </p:spTree>
    <p:extLst>
      <p:ext uri="{BB962C8B-B14F-4D97-AF65-F5344CB8AC3E}">
        <p14:creationId xmlns:p14="http://schemas.microsoft.com/office/powerpoint/2010/main" val="370032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2AF2-F29F-8245-94DF-8B580A5B4FBA}"/>
              </a:ext>
            </a:extLst>
          </p:cNvPr>
          <p:cNvSpPr>
            <a:spLocks noGrp="1"/>
          </p:cNvSpPr>
          <p:nvPr>
            <p:ph type="title"/>
          </p:nvPr>
        </p:nvSpPr>
        <p:spPr/>
        <p:txBody>
          <a:bodyPr>
            <a:normAutofit/>
          </a:bodyPr>
          <a:lstStyle/>
          <a:p>
            <a:r>
              <a:rPr lang="en-US" sz="4800" b="1" dirty="0"/>
              <a:t>Building Fund</a:t>
            </a:r>
          </a:p>
        </p:txBody>
      </p:sp>
      <p:sp>
        <p:nvSpPr>
          <p:cNvPr id="3" name="Content Placeholder 2">
            <a:extLst>
              <a:ext uri="{FF2B5EF4-FFF2-40B4-BE49-F238E27FC236}">
                <a16:creationId xmlns:a16="http://schemas.microsoft.com/office/drawing/2014/main" id="{201C5731-0E92-7A44-A629-399E9ABBACBD}"/>
              </a:ext>
            </a:extLst>
          </p:cNvPr>
          <p:cNvSpPr>
            <a:spLocks noGrp="1"/>
          </p:cNvSpPr>
          <p:nvPr>
            <p:ph idx="1"/>
          </p:nvPr>
        </p:nvSpPr>
        <p:spPr/>
        <p:txBody>
          <a:bodyPr/>
          <a:lstStyle/>
          <a:p>
            <a:r>
              <a:rPr lang="en-US" dirty="0"/>
              <a:t>Through various legal interpretations, the use of the Building Fund has been liberalized so that it can be used not only for maintenance, but also the purchase of equipment.  In some cases it can be used for operational expenses.</a:t>
            </a:r>
          </a:p>
        </p:txBody>
      </p:sp>
      <p:sp>
        <p:nvSpPr>
          <p:cNvPr id="4" name="Slide Number Placeholder 3">
            <a:extLst>
              <a:ext uri="{FF2B5EF4-FFF2-40B4-BE49-F238E27FC236}">
                <a16:creationId xmlns:a16="http://schemas.microsoft.com/office/drawing/2014/main" id="{7808A59B-2EAA-454D-AFE2-79EBD21BA13A}"/>
              </a:ext>
            </a:extLst>
          </p:cNvPr>
          <p:cNvSpPr>
            <a:spLocks noGrp="1"/>
          </p:cNvSpPr>
          <p:nvPr>
            <p:ph type="sldNum" sz="quarter" idx="12"/>
          </p:nvPr>
        </p:nvSpPr>
        <p:spPr/>
        <p:txBody>
          <a:bodyPr/>
          <a:lstStyle/>
          <a:p>
            <a:fld id="{2066355A-084C-D24E-9AD2-7E4FC41EA627}" type="slidenum">
              <a:rPr lang="en-US" smtClean="0">
                <a:solidFill>
                  <a:srgbClr val="FFFFFF">
                    <a:lumMod val="85000"/>
                  </a:srgbClr>
                </a:solidFill>
              </a:rPr>
              <a:pPr/>
              <a:t>35</a:t>
            </a:fld>
            <a:endParaRPr lang="en-US" dirty="0">
              <a:solidFill>
                <a:srgbClr val="FFFFFF">
                  <a:lumMod val="85000"/>
                </a:srgbClr>
              </a:solidFill>
            </a:endParaRPr>
          </a:p>
        </p:txBody>
      </p:sp>
    </p:spTree>
    <p:extLst>
      <p:ext uri="{BB962C8B-B14F-4D97-AF65-F5344CB8AC3E}">
        <p14:creationId xmlns:p14="http://schemas.microsoft.com/office/powerpoint/2010/main" val="2851630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133600"/>
            <a:ext cx="7772400" cy="1206501"/>
          </a:xfrm>
        </p:spPr>
        <p:txBody>
          <a:bodyPr>
            <a:normAutofit/>
          </a:bodyPr>
          <a:lstStyle/>
          <a:p>
            <a:pPr algn="ctr"/>
            <a:r>
              <a:rPr lang="en-US" sz="6000" dirty="0">
                <a:solidFill>
                  <a:schemeClr val="bg1"/>
                </a:solidFill>
              </a:rPr>
              <a:t>Questions?</a:t>
            </a:r>
          </a:p>
        </p:txBody>
      </p:sp>
      <p:sp>
        <p:nvSpPr>
          <p:cNvPr id="4" name="Slide Number Placeholder 3"/>
          <p:cNvSpPr>
            <a:spLocks noGrp="1"/>
          </p:cNvSpPr>
          <p:nvPr>
            <p:ph type="sldNum" sz="quarter" idx="12"/>
          </p:nvPr>
        </p:nvSpPr>
        <p:spPr/>
        <p:txBody>
          <a:bodyPr/>
          <a:lstStyle/>
          <a:p>
            <a:fld id="{D7E63A33-8271-4DD0-9C48-789913D7C115}" type="slidenum">
              <a:rPr lang="en-US" smtClean="0"/>
              <a:pPr/>
              <a:t>36</a:t>
            </a:fld>
            <a:endParaRPr lang="en-US" dirty="0"/>
          </a:p>
        </p:txBody>
      </p:sp>
    </p:spTree>
    <p:extLst>
      <p:ext uri="{BB962C8B-B14F-4D97-AF65-F5344CB8AC3E}">
        <p14:creationId xmlns:p14="http://schemas.microsoft.com/office/powerpoint/2010/main" val="168712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State Aid Funding Formula</a:t>
            </a:r>
          </a:p>
        </p:txBody>
      </p:sp>
      <p:sp>
        <p:nvSpPr>
          <p:cNvPr id="3" name="Content Placeholder 2"/>
          <p:cNvSpPr>
            <a:spLocks noGrp="1"/>
          </p:cNvSpPr>
          <p:nvPr>
            <p:ph idx="1"/>
          </p:nvPr>
        </p:nvSpPr>
        <p:spPr>
          <a:xfrm>
            <a:off x="457200" y="1446212"/>
            <a:ext cx="8229600" cy="4802188"/>
          </a:xfrm>
          <a:ln>
            <a:noFill/>
          </a:ln>
        </p:spPr>
        <p:txBody>
          <a:bodyPr>
            <a:normAutofit fontScale="85000" lnSpcReduction="10000"/>
          </a:bodyPr>
          <a:lstStyle/>
          <a:p>
            <a:pPr marL="0" indent="0">
              <a:buClr>
                <a:schemeClr val="hlink"/>
              </a:buClr>
              <a:buSzPct val="120000"/>
              <a:buNone/>
              <a:defRPr/>
            </a:pPr>
            <a:r>
              <a:rPr lang="en-US" altLang="en-US" sz="2800" b="1" dirty="0">
                <a:solidFill>
                  <a:schemeClr val="bg1"/>
                </a:solidFill>
              </a:rPr>
              <a:t>State Aid formula calculation sheet consists of three (3) parts.</a:t>
            </a:r>
          </a:p>
          <a:p>
            <a:pPr marL="514350" indent="-514350">
              <a:buClr>
                <a:srgbClr val="FFC000"/>
              </a:buClr>
              <a:buSzPct val="120000"/>
              <a:buFont typeface="+mj-lt"/>
              <a:buAutoNum type="arabicPeriod"/>
              <a:defRPr/>
            </a:pPr>
            <a:r>
              <a:rPr lang="en-US" altLang="en-US" sz="2800" b="1" dirty="0">
                <a:solidFill>
                  <a:srgbClr val="FFC000"/>
                </a:solidFill>
              </a:rPr>
              <a:t>Foundation Aid:</a:t>
            </a:r>
          </a:p>
          <a:p>
            <a:pPr marL="914400" lvl="1" indent="-514350">
              <a:buClr>
                <a:schemeClr val="bg1"/>
              </a:buClr>
              <a:buSzPct val="120000"/>
              <a:buFont typeface="+mj-lt"/>
              <a:buAutoNum type="alphaLcPeriod"/>
              <a:defRPr/>
            </a:pPr>
            <a:r>
              <a:rPr lang="en-US" altLang="en-US" sz="2000" b="1" dirty="0">
                <a:solidFill>
                  <a:schemeClr val="bg1"/>
                </a:solidFill>
              </a:rPr>
              <a:t>Weighted Average Daily Membership (WADM) times Foundation Aid  Factor</a:t>
            </a:r>
          </a:p>
          <a:p>
            <a:pPr marL="914400" lvl="1" indent="-514350">
              <a:buClr>
                <a:schemeClr val="bg1"/>
              </a:buClr>
              <a:buSzPct val="120000"/>
              <a:buFont typeface="+mj-lt"/>
              <a:buAutoNum type="alphaLcPeriod"/>
              <a:defRPr/>
            </a:pPr>
            <a:r>
              <a:rPr lang="en-US" altLang="en-US" sz="2000" b="1" dirty="0">
                <a:solidFill>
                  <a:schemeClr val="bg1"/>
                </a:solidFill>
              </a:rPr>
              <a:t>Less Chargeables (Local (15+), County, &amp; State Dedicated)</a:t>
            </a:r>
          </a:p>
          <a:p>
            <a:pPr marL="514350" indent="-514350">
              <a:buClr>
                <a:srgbClr val="FFC000"/>
              </a:buClr>
              <a:buSzPct val="120000"/>
              <a:buFont typeface="+mj-lt"/>
              <a:buAutoNum type="arabicPeriod"/>
              <a:defRPr/>
            </a:pPr>
            <a:r>
              <a:rPr lang="en-US" altLang="en-US" sz="2800" b="1" dirty="0">
                <a:solidFill>
                  <a:srgbClr val="FFC000"/>
                </a:solidFill>
              </a:rPr>
              <a:t>Transportation:</a:t>
            </a:r>
          </a:p>
          <a:p>
            <a:pPr marL="914400" lvl="1" indent="-514350">
              <a:buClr>
                <a:schemeClr val="bg1"/>
              </a:buClr>
              <a:buSzPct val="120000"/>
              <a:buFont typeface="+mj-lt"/>
              <a:buAutoNum type="alphaLcPeriod"/>
              <a:defRPr/>
            </a:pPr>
            <a:r>
              <a:rPr lang="en-US" altLang="en-US" sz="2000" b="1" dirty="0">
                <a:solidFill>
                  <a:schemeClr val="bg1"/>
                </a:solidFill>
              </a:rPr>
              <a:t>Average Daily Haul Times  Per Capita </a:t>
            </a:r>
          </a:p>
          <a:p>
            <a:pPr marL="914400" lvl="1" indent="-514350">
              <a:buClr>
                <a:schemeClr val="bg1"/>
              </a:buClr>
              <a:buSzPct val="120000"/>
              <a:buFont typeface="+mj-lt"/>
              <a:buAutoNum type="alphaLcPeriod"/>
              <a:defRPr/>
            </a:pPr>
            <a:r>
              <a:rPr lang="en-US" altLang="en-US" sz="2000" b="1" dirty="0">
                <a:solidFill>
                  <a:schemeClr val="bg1"/>
                </a:solidFill>
              </a:rPr>
              <a:t>Times Transp. Factor</a:t>
            </a:r>
          </a:p>
          <a:p>
            <a:pPr marL="514350" indent="-514350">
              <a:buClr>
                <a:srgbClr val="FFC000"/>
              </a:buClr>
              <a:buSzPct val="120000"/>
              <a:buFont typeface="+mj-lt"/>
              <a:buAutoNum type="arabicPeriod"/>
              <a:defRPr/>
            </a:pPr>
            <a:r>
              <a:rPr lang="en-US" altLang="en-US" sz="2800" b="1" dirty="0">
                <a:solidFill>
                  <a:srgbClr val="FFC000"/>
                </a:solidFill>
              </a:rPr>
              <a:t>Salary Incentive Aid:</a:t>
            </a:r>
          </a:p>
          <a:p>
            <a:pPr marL="914400" lvl="1" indent="-514350">
              <a:buClr>
                <a:schemeClr val="bg1"/>
              </a:buClr>
              <a:buSzPct val="120000"/>
              <a:buFont typeface="+mj-lt"/>
              <a:buAutoNum type="alphaLcPeriod"/>
              <a:defRPr/>
            </a:pPr>
            <a:r>
              <a:rPr lang="en-US" altLang="en-US" sz="2000" b="1" dirty="0">
                <a:solidFill>
                  <a:schemeClr val="bg1"/>
                </a:solidFill>
              </a:rPr>
              <a:t>WADM times Salary Incentive Aid Factor</a:t>
            </a:r>
          </a:p>
          <a:p>
            <a:pPr marL="914400" lvl="1" indent="-514350">
              <a:buClr>
                <a:schemeClr val="bg1"/>
              </a:buClr>
              <a:buSzPct val="120000"/>
              <a:buFont typeface="+mj-lt"/>
              <a:buAutoNum type="alphaLcPeriod"/>
              <a:defRPr/>
            </a:pPr>
            <a:r>
              <a:rPr lang="en-US" altLang="en-US" sz="2000" b="1" dirty="0">
                <a:solidFill>
                  <a:schemeClr val="bg1"/>
                </a:solidFill>
              </a:rPr>
              <a:t>Less Adjusted Valuation </a:t>
            </a:r>
          </a:p>
          <a:p>
            <a:pPr marL="914400" lvl="1" indent="-514350">
              <a:buClr>
                <a:schemeClr val="bg1"/>
              </a:buClr>
              <a:buSzPct val="120000"/>
              <a:buFont typeface="+mj-lt"/>
              <a:buAutoNum type="alphaLcPeriod"/>
              <a:defRPr/>
            </a:pPr>
            <a:r>
              <a:rPr lang="en-US" altLang="en-US" sz="2000" b="1" dirty="0">
                <a:solidFill>
                  <a:schemeClr val="bg1"/>
                </a:solidFill>
              </a:rPr>
              <a:t>Times Incentive Mills (20)</a:t>
            </a:r>
          </a:p>
          <a:p>
            <a:pPr marL="400050" lvl="1" indent="0" algn="ctr">
              <a:buClr>
                <a:schemeClr val="bg1"/>
              </a:buClr>
              <a:buSzPct val="120000"/>
              <a:buNone/>
              <a:defRPr/>
            </a:pPr>
            <a:r>
              <a:rPr lang="en-US" altLang="en-US" sz="4100" b="1" dirty="0">
                <a:solidFill>
                  <a:srgbClr val="FFC000"/>
                </a:solidFill>
              </a:rPr>
              <a:t>Basic State Aid Allocation</a:t>
            </a:r>
          </a:p>
          <a:p>
            <a:pPr marL="400050" lvl="1" indent="0" algn="ctr">
              <a:buClr>
                <a:schemeClr val="bg1"/>
              </a:buClr>
              <a:buSzPct val="120000"/>
              <a:buNone/>
              <a:defRPr/>
            </a:pPr>
            <a:r>
              <a:rPr lang="en-US" altLang="en-US" sz="2600" b="1" dirty="0">
                <a:solidFill>
                  <a:srgbClr val="FFC000"/>
                </a:solidFill>
              </a:rPr>
              <a:t>(Sum of 1 + 2 + 3)</a:t>
            </a: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4</a:t>
            </a:fld>
            <a:endParaRPr lang="en-US" dirty="0">
              <a:solidFill>
                <a:prstClr val="black">
                  <a:tint val="75000"/>
                </a:prstClr>
              </a:solidFill>
            </a:endParaRPr>
          </a:p>
        </p:txBody>
      </p:sp>
      <p:sp>
        <p:nvSpPr>
          <p:cNvPr id="5" name="Rectangle 4"/>
          <p:cNvSpPr/>
          <p:nvPr/>
        </p:nvSpPr>
        <p:spPr>
          <a:xfrm>
            <a:off x="0" y="6372225"/>
            <a:ext cx="2547429" cy="400110"/>
          </a:xfrm>
          <a:prstGeom prst="rect">
            <a:avLst/>
          </a:prstGeom>
        </p:spPr>
        <p:txBody>
          <a:bodyPr wrap="none">
            <a:spAutoFit/>
          </a:bodyPr>
          <a:lstStyle/>
          <a:p>
            <a:pPr marL="400050" lvl="1" indent="0">
              <a:buClr>
                <a:schemeClr val="bg1"/>
              </a:buClr>
              <a:buSzPct val="120000"/>
              <a:buNone/>
              <a:defRPr/>
            </a:pPr>
            <a:r>
              <a:rPr lang="en-US" sz="2000" i="1" dirty="0">
                <a:solidFill>
                  <a:schemeClr val="bg1"/>
                </a:solidFill>
              </a:rPr>
              <a:t>70 O.S. §18-200.1</a:t>
            </a:r>
            <a:endParaRPr lang="en-US" altLang="en-US" sz="2000" b="1" dirty="0">
              <a:solidFill>
                <a:schemeClr val="bg1"/>
              </a:solidFill>
            </a:endParaRPr>
          </a:p>
        </p:txBody>
      </p:sp>
    </p:spTree>
    <p:extLst>
      <p:ext uri="{BB962C8B-B14F-4D97-AF65-F5344CB8AC3E}">
        <p14:creationId xmlns:p14="http://schemas.microsoft.com/office/powerpoint/2010/main" val="271072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143000"/>
          </a:xfrm>
        </p:spPr>
        <p:txBody>
          <a:bodyPr>
            <a:normAutofit/>
          </a:bodyPr>
          <a:lstStyle/>
          <a:p>
            <a:r>
              <a:rPr lang="en-US" b="1" dirty="0"/>
              <a:t>Seven Sources of Formula Revenue</a:t>
            </a:r>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indent="0">
              <a:buNone/>
            </a:pPr>
            <a:endParaRPr lang="en-US" sz="1000" b="1" dirty="0">
              <a:solidFill>
                <a:schemeClr val="bg1"/>
              </a:solidFill>
            </a:endParaRPr>
          </a:p>
          <a:p>
            <a:pPr marL="514350" indent="-514350">
              <a:buNone/>
              <a:defRPr/>
            </a:pPr>
            <a:r>
              <a:rPr lang="en-US" sz="2600" i="1" u="sng" dirty="0">
                <a:solidFill>
                  <a:schemeClr val="bg1"/>
                </a:solidFill>
              </a:rPr>
              <a:t>LOCAL AND COUNTY REVENUES:</a:t>
            </a:r>
          </a:p>
          <a:p>
            <a:pPr marL="0" indent="0">
              <a:buNone/>
              <a:defRPr/>
            </a:pPr>
            <a:r>
              <a:rPr lang="en-US" sz="2200" dirty="0">
                <a:solidFill>
                  <a:schemeClr val="bg1"/>
                </a:solidFill>
              </a:rPr>
              <a:t>1.	AD VALOREM TAXES (used in Foundation and Salary Incentive Aid)</a:t>
            </a:r>
          </a:p>
          <a:p>
            <a:pPr marL="514350" indent="-514350">
              <a:buAutoNum type="arabicPeriod" startAt="2"/>
              <a:defRPr/>
            </a:pPr>
            <a:r>
              <a:rPr lang="en-US" sz="2200" dirty="0">
                <a:solidFill>
                  <a:schemeClr val="bg1"/>
                </a:solidFill>
              </a:rPr>
              <a:t>COUNTY 4-MILL</a:t>
            </a:r>
            <a:endParaRPr lang="en-US" sz="2200" i="1" dirty="0">
              <a:solidFill>
                <a:schemeClr val="bg1"/>
              </a:solidFill>
            </a:endParaRPr>
          </a:p>
          <a:p>
            <a:pPr marL="514350" indent="-514350">
              <a:buFont typeface="Wingdings" pitchFamily="2" charset="2"/>
              <a:buNone/>
              <a:defRPr/>
            </a:pPr>
            <a:r>
              <a:rPr lang="en-US" sz="2600" i="1" u="sng" dirty="0">
                <a:solidFill>
                  <a:schemeClr val="bg1"/>
                </a:solidFill>
              </a:rPr>
              <a:t>STATE - DEDICATED REVENUES:</a:t>
            </a:r>
            <a:endParaRPr lang="en-US" sz="2600" u="sng" dirty="0">
              <a:solidFill>
                <a:schemeClr val="bg1"/>
              </a:solidFill>
            </a:endParaRPr>
          </a:p>
          <a:p>
            <a:pPr marL="0" indent="0">
              <a:lnSpc>
                <a:spcPct val="70000"/>
              </a:lnSpc>
              <a:spcBef>
                <a:spcPct val="70000"/>
              </a:spcBef>
              <a:buClr>
                <a:schemeClr val="hlink"/>
              </a:buClr>
              <a:buNone/>
              <a:defRPr/>
            </a:pPr>
            <a:r>
              <a:rPr lang="en-US" sz="2200" dirty="0">
                <a:solidFill>
                  <a:schemeClr val="bg1"/>
                </a:solidFill>
              </a:rPr>
              <a:t>3.	GROSS PRODUCTION TAX</a:t>
            </a:r>
          </a:p>
          <a:p>
            <a:pPr marL="0" indent="0">
              <a:lnSpc>
                <a:spcPct val="120000"/>
              </a:lnSpc>
              <a:buClr>
                <a:schemeClr val="hlink"/>
              </a:buClr>
              <a:buNone/>
              <a:defRPr/>
            </a:pPr>
            <a:r>
              <a:rPr lang="en-US" sz="2200" dirty="0">
                <a:solidFill>
                  <a:schemeClr val="bg1"/>
                </a:solidFill>
              </a:rPr>
              <a:t>4.	MOTOR VEHICLE COLLECTIONS</a:t>
            </a:r>
          </a:p>
          <a:p>
            <a:pPr marL="0" indent="0">
              <a:lnSpc>
                <a:spcPct val="120000"/>
              </a:lnSpc>
              <a:buClr>
                <a:schemeClr val="hlink"/>
              </a:buClr>
              <a:buNone/>
              <a:defRPr/>
            </a:pPr>
            <a:r>
              <a:rPr lang="en-US" sz="2200" dirty="0">
                <a:solidFill>
                  <a:schemeClr val="bg1"/>
                </a:solidFill>
              </a:rPr>
              <a:t>5.	RURAL ELECTRIFICATION ASSOCIATION (REA) TAX </a:t>
            </a:r>
          </a:p>
          <a:p>
            <a:pPr marL="0" indent="0">
              <a:lnSpc>
                <a:spcPct val="120000"/>
              </a:lnSpc>
              <a:buClr>
                <a:schemeClr val="hlink"/>
              </a:buClr>
              <a:buNone/>
              <a:defRPr/>
            </a:pPr>
            <a:r>
              <a:rPr lang="en-US" sz="2200" dirty="0">
                <a:solidFill>
                  <a:schemeClr val="bg1"/>
                </a:solidFill>
              </a:rPr>
              <a:t>6.	STATE SCHOOL LAND EARNINGS</a:t>
            </a:r>
          </a:p>
          <a:p>
            <a:pPr marL="0" indent="0">
              <a:lnSpc>
                <a:spcPct val="120000"/>
              </a:lnSpc>
              <a:buClr>
                <a:schemeClr val="hlink"/>
              </a:buClr>
              <a:buNone/>
              <a:defRPr/>
            </a:pPr>
            <a:r>
              <a:rPr lang="en-US" sz="2600" i="1" u="sng" dirty="0">
                <a:solidFill>
                  <a:schemeClr val="bg1"/>
                </a:solidFill>
              </a:rPr>
              <a:t>STATE APPROPRIATED:</a:t>
            </a:r>
          </a:p>
          <a:p>
            <a:pPr marL="0" indent="0">
              <a:lnSpc>
                <a:spcPct val="120000"/>
              </a:lnSpc>
              <a:buClr>
                <a:schemeClr val="hlink"/>
              </a:buClr>
              <a:buNone/>
              <a:defRPr/>
            </a:pPr>
            <a:r>
              <a:rPr lang="en-US" sz="2200" dirty="0">
                <a:solidFill>
                  <a:schemeClr val="bg1"/>
                </a:solidFill>
              </a:rPr>
              <a:t>7.	FINANCIAL SUPPORT OF SCHOOLS (FORMULA FUNDING)</a:t>
            </a:r>
          </a:p>
          <a:p>
            <a:pPr marL="0" indent="0">
              <a:buNone/>
            </a:pPr>
            <a:endParaRPr lang="en-US" b="1" dirty="0">
              <a:solidFill>
                <a:schemeClr val="bg1"/>
              </a:solidFill>
            </a:endParaRPr>
          </a:p>
          <a:p>
            <a:pPr marL="0" indent="0">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19052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143000"/>
          </a:xfrm>
        </p:spPr>
        <p:txBody>
          <a:bodyPr>
            <a:normAutofit fontScale="90000"/>
          </a:bodyPr>
          <a:lstStyle/>
          <a:p>
            <a:r>
              <a:rPr lang="en-US" sz="4900" b="1" dirty="0"/>
              <a:t>Chargeables</a:t>
            </a:r>
            <a:br>
              <a:rPr lang="en-US" b="1" dirty="0"/>
            </a:br>
            <a:r>
              <a:rPr lang="en-US" b="1" dirty="0"/>
              <a:t>(used to calculate Foundation Aid*)</a:t>
            </a:r>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indent="0">
              <a:buNone/>
            </a:pPr>
            <a:endParaRPr lang="en-US" sz="1000" b="1" dirty="0">
              <a:solidFill>
                <a:schemeClr val="bg1"/>
              </a:solidFill>
            </a:endParaRPr>
          </a:p>
          <a:p>
            <a:pPr marL="514350" indent="-514350">
              <a:buNone/>
              <a:defRPr/>
            </a:pPr>
            <a:r>
              <a:rPr lang="en-US" sz="2600" i="1" u="sng" dirty="0">
                <a:solidFill>
                  <a:schemeClr val="bg1"/>
                </a:solidFill>
              </a:rPr>
              <a:t>LOCAL AND COUNTY REVENUES:</a:t>
            </a:r>
          </a:p>
          <a:p>
            <a:pPr marL="0" indent="0">
              <a:buNone/>
              <a:defRPr/>
            </a:pPr>
            <a:r>
              <a:rPr lang="en-US" sz="2200" dirty="0">
                <a:solidFill>
                  <a:schemeClr val="bg1"/>
                </a:solidFill>
              </a:rPr>
              <a:t>1.	AD VALOREM TAXES (used in Foundation and Salary Incentive Aid)</a:t>
            </a:r>
          </a:p>
          <a:p>
            <a:pPr marL="514350" indent="-514350">
              <a:buAutoNum type="arabicPeriod" startAt="2"/>
              <a:defRPr/>
            </a:pPr>
            <a:r>
              <a:rPr lang="en-US" sz="2200" dirty="0">
                <a:solidFill>
                  <a:schemeClr val="bg1"/>
                </a:solidFill>
              </a:rPr>
              <a:t>COUNTY 4-MILL</a:t>
            </a:r>
            <a:endParaRPr lang="en-US" sz="2200" i="1" dirty="0">
              <a:solidFill>
                <a:schemeClr val="bg1"/>
              </a:solidFill>
            </a:endParaRPr>
          </a:p>
          <a:p>
            <a:pPr marL="514350" indent="-514350">
              <a:buFont typeface="Wingdings" pitchFamily="2" charset="2"/>
              <a:buNone/>
              <a:defRPr/>
            </a:pPr>
            <a:r>
              <a:rPr lang="en-US" sz="2600" i="1" u="sng" dirty="0">
                <a:solidFill>
                  <a:schemeClr val="bg1"/>
                </a:solidFill>
              </a:rPr>
              <a:t>STATE - DEDICATED REVENUES:</a:t>
            </a:r>
            <a:endParaRPr lang="en-US" sz="2600" u="sng" dirty="0">
              <a:solidFill>
                <a:schemeClr val="bg1"/>
              </a:solidFill>
            </a:endParaRPr>
          </a:p>
          <a:p>
            <a:pPr marL="0" indent="0">
              <a:lnSpc>
                <a:spcPct val="70000"/>
              </a:lnSpc>
              <a:spcBef>
                <a:spcPct val="70000"/>
              </a:spcBef>
              <a:buClr>
                <a:schemeClr val="hlink"/>
              </a:buClr>
              <a:buNone/>
              <a:defRPr/>
            </a:pPr>
            <a:r>
              <a:rPr lang="en-US" sz="2200" dirty="0">
                <a:solidFill>
                  <a:schemeClr val="bg1"/>
                </a:solidFill>
              </a:rPr>
              <a:t>3.	GROSS PRODUCTION TAX</a:t>
            </a:r>
          </a:p>
          <a:p>
            <a:pPr marL="0" indent="0">
              <a:lnSpc>
                <a:spcPct val="120000"/>
              </a:lnSpc>
              <a:buClr>
                <a:schemeClr val="hlink"/>
              </a:buClr>
              <a:buNone/>
              <a:defRPr/>
            </a:pPr>
            <a:r>
              <a:rPr lang="en-US" sz="2200" dirty="0">
                <a:solidFill>
                  <a:schemeClr val="bg1"/>
                </a:solidFill>
              </a:rPr>
              <a:t>4.	MOTOR VEHICLE COLLECTIONS</a:t>
            </a:r>
          </a:p>
          <a:p>
            <a:pPr marL="0" indent="0">
              <a:lnSpc>
                <a:spcPct val="120000"/>
              </a:lnSpc>
              <a:buClr>
                <a:schemeClr val="hlink"/>
              </a:buClr>
              <a:buNone/>
              <a:defRPr/>
            </a:pPr>
            <a:r>
              <a:rPr lang="en-US" sz="2200" dirty="0">
                <a:solidFill>
                  <a:schemeClr val="bg1"/>
                </a:solidFill>
              </a:rPr>
              <a:t>5.	RURAL ELECTRIFICATION ASSOCIATION (REA) TAX </a:t>
            </a:r>
          </a:p>
          <a:p>
            <a:pPr marL="457200" indent="-457200">
              <a:lnSpc>
                <a:spcPct val="120000"/>
              </a:lnSpc>
              <a:buClr>
                <a:schemeClr val="hlink"/>
              </a:buClr>
              <a:buAutoNum type="arabicPeriod" startAt="6"/>
              <a:defRPr/>
            </a:pPr>
            <a:r>
              <a:rPr lang="en-US" sz="2200" dirty="0">
                <a:solidFill>
                  <a:schemeClr val="bg1"/>
                </a:solidFill>
              </a:rPr>
              <a:t>STATE SCHOOL LAND EARNINGS</a:t>
            </a:r>
          </a:p>
          <a:p>
            <a:pPr marL="0" indent="0">
              <a:lnSpc>
                <a:spcPct val="120000"/>
              </a:lnSpc>
              <a:buClr>
                <a:schemeClr val="hlink"/>
              </a:buClr>
              <a:buNone/>
              <a:defRPr/>
            </a:pPr>
            <a:endParaRPr lang="en-US" sz="2200" dirty="0">
              <a:solidFill>
                <a:schemeClr val="bg1"/>
              </a:solidFill>
            </a:endParaRPr>
          </a:p>
          <a:p>
            <a:pPr marL="0" indent="0">
              <a:buNone/>
            </a:pPr>
            <a:r>
              <a:rPr lang="en-US" sz="2000" b="1" dirty="0">
                <a:solidFill>
                  <a:schemeClr val="bg1"/>
                </a:solidFill>
              </a:rPr>
              <a:t>*Foundation aid factor end-of-year calculated at $1,567.00</a:t>
            </a:r>
          </a:p>
          <a:p>
            <a:pPr marL="0" indent="0">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29743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t>District WADM Components</a:t>
            </a:r>
          </a:p>
        </p:txBody>
      </p:sp>
      <p:sp>
        <p:nvSpPr>
          <p:cNvPr id="3" name="Content Placeholder 2"/>
          <p:cNvSpPr>
            <a:spLocks noGrp="1"/>
          </p:cNvSpPr>
          <p:nvPr>
            <p:ph idx="1"/>
          </p:nvPr>
        </p:nvSpPr>
        <p:spPr>
          <a:xfrm>
            <a:off x="457200" y="1500186"/>
            <a:ext cx="8229600" cy="4525963"/>
          </a:xfrm>
        </p:spPr>
        <p:txBody>
          <a:bodyPr>
            <a:normAutofit/>
          </a:bodyPr>
          <a:lstStyle/>
          <a:p>
            <a:pPr>
              <a:buFont typeface="Arial" charset="0"/>
              <a:buChar char="•"/>
            </a:pPr>
            <a:r>
              <a:rPr lang="en-US" dirty="0"/>
              <a:t>Average Daily Membership with Grade Level Weights</a:t>
            </a:r>
          </a:p>
          <a:p>
            <a:r>
              <a:rPr lang="en-US" dirty="0"/>
              <a:t>Special Categories</a:t>
            </a:r>
            <a:r>
              <a:rPr lang="en-US" sz="1600" dirty="0"/>
              <a:t> </a:t>
            </a:r>
          </a:p>
          <a:p>
            <a:pPr marL="457200" lvl="1" indent="0">
              <a:buNone/>
            </a:pPr>
            <a:r>
              <a:rPr lang="en-US" sz="1200" dirty="0"/>
              <a:t>	</a:t>
            </a:r>
            <a:r>
              <a:rPr lang="en-US" dirty="0"/>
              <a:t>(Special Education, Economically Disadvantage, 	Gifted, Bilingual)</a:t>
            </a:r>
          </a:p>
          <a:p>
            <a:r>
              <a:rPr lang="en-US" dirty="0"/>
              <a:t>Teacher Index</a:t>
            </a:r>
          </a:p>
          <a:p>
            <a:r>
              <a:rPr lang="en-US" dirty="0"/>
              <a:t>District Calculations </a:t>
            </a:r>
          </a:p>
          <a:p>
            <a:pPr marL="0" indent="0">
              <a:buNone/>
            </a:pPr>
            <a:r>
              <a:rPr lang="en-US" sz="1600" dirty="0"/>
              <a:t>		</a:t>
            </a:r>
            <a:r>
              <a:rPr lang="en-US" sz="2800" dirty="0"/>
              <a:t>(Greater Weight of Small School or Isolation)</a:t>
            </a:r>
          </a:p>
          <a:p>
            <a:pPr marL="0" lvl="1" indent="0">
              <a:buNone/>
            </a:pPr>
            <a:endParaRPr lang="en-US" sz="2000" i="1" dirty="0"/>
          </a:p>
          <a:p>
            <a:pPr marL="0" lvl="1" indent="0">
              <a:buNone/>
            </a:pPr>
            <a:endParaRPr lang="en-US" sz="2000" i="1" dirty="0"/>
          </a:p>
          <a:p>
            <a:endParaRPr lang="en-US" sz="1600"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7</a:t>
            </a:fld>
            <a:endParaRPr lang="en-US" dirty="0">
              <a:solidFill>
                <a:prstClr val="black">
                  <a:tint val="75000"/>
                </a:prstClr>
              </a:solidFill>
            </a:endParaRPr>
          </a:p>
        </p:txBody>
      </p:sp>
      <p:sp>
        <p:nvSpPr>
          <p:cNvPr id="5" name="Rectangle 4"/>
          <p:cNvSpPr/>
          <p:nvPr/>
        </p:nvSpPr>
        <p:spPr>
          <a:xfrm>
            <a:off x="457200" y="6356350"/>
            <a:ext cx="2214004" cy="400110"/>
          </a:xfrm>
          <a:prstGeom prst="rect">
            <a:avLst/>
          </a:prstGeom>
        </p:spPr>
        <p:txBody>
          <a:bodyPr wrap="none">
            <a:spAutoFit/>
          </a:bodyPr>
          <a:lstStyle/>
          <a:p>
            <a:pPr marL="0" lvl="1" indent="0">
              <a:buNone/>
            </a:pPr>
            <a:r>
              <a:rPr lang="en-US" sz="2000" i="1" dirty="0">
                <a:solidFill>
                  <a:schemeClr val="bg1"/>
                </a:solidFill>
              </a:rPr>
              <a:t>70 O.S. §18-201.1</a:t>
            </a:r>
          </a:p>
        </p:txBody>
      </p:sp>
    </p:spTree>
    <p:extLst>
      <p:ext uri="{BB962C8B-B14F-4D97-AF65-F5344CB8AC3E}">
        <p14:creationId xmlns:p14="http://schemas.microsoft.com/office/powerpoint/2010/main" val="201700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t>Data Elements for Weighted ADM</a:t>
            </a:r>
          </a:p>
        </p:txBody>
      </p:sp>
      <p:sp>
        <p:nvSpPr>
          <p:cNvPr id="3" name="Content Placeholder 2"/>
          <p:cNvSpPr>
            <a:spLocks noGrp="1"/>
          </p:cNvSpPr>
          <p:nvPr>
            <p:ph idx="1"/>
          </p:nvPr>
        </p:nvSpPr>
        <p:spPr>
          <a:xfrm>
            <a:off x="800100" y="1447801"/>
            <a:ext cx="7543800" cy="4419600"/>
          </a:xfrm>
        </p:spPr>
        <p:txBody>
          <a:bodyPr>
            <a:normAutofit lnSpcReduction="10000"/>
          </a:bodyPr>
          <a:lstStyle/>
          <a:p>
            <a:pPr>
              <a:lnSpc>
                <a:spcPct val="140000"/>
              </a:lnSpc>
              <a:buClr>
                <a:schemeClr val="bg1"/>
              </a:buClr>
              <a:buFont typeface="Wingdings" charset="2"/>
              <a:buChar char="Ø"/>
              <a:defRPr/>
            </a:pPr>
            <a:r>
              <a:rPr lang="en-US" dirty="0"/>
              <a:t>ATTENDANCE  AUDITS </a:t>
            </a:r>
            <a:r>
              <a:rPr lang="en-US" sz="2400" dirty="0"/>
              <a:t>(FQSR &amp; ASR)</a:t>
            </a:r>
          </a:p>
          <a:p>
            <a:pPr>
              <a:lnSpc>
                <a:spcPct val="140000"/>
              </a:lnSpc>
              <a:buClr>
                <a:schemeClr val="bg1"/>
              </a:buClr>
              <a:buFont typeface="Wingdings" charset="2"/>
              <a:buChar char="Ø"/>
              <a:defRPr/>
            </a:pPr>
            <a:r>
              <a:rPr lang="en-US" dirty="0"/>
              <a:t>SPECIAL  ED.  COUNTS </a:t>
            </a:r>
            <a:r>
              <a:rPr lang="en-US" sz="2400" dirty="0"/>
              <a:t>(OK EdPlan)</a:t>
            </a:r>
          </a:p>
          <a:p>
            <a:pPr>
              <a:lnSpc>
                <a:spcPct val="140000"/>
              </a:lnSpc>
              <a:buClr>
                <a:schemeClr val="bg1"/>
              </a:buClr>
              <a:buFont typeface="Wingdings" charset="2"/>
              <a:buChar char="Ø"/>
              <a:defRPr/>
            </a:pPr>
            <a:r>
              <a:rPr lang="en-US" dirty="0"/>
              <a:t>BILINGUAL  COUNTS </a:t>
            </a:r>
            <a:r>
              <a:rPr lang="en-US" sz="2400" dirty="0"/>
              <a:t>(Consolidated Rpt.)</a:t>
            </a:r>
          </a:p>
          <a:p>
            <a:pPr>
              <a:lnSpc>
                <a:spcPct val="140000"/>
              </a:lnSpc>
              <a:buClr>
                <a:schemeClr val="bg1"/>
              </a:buClr>
              <a:buFont typeface="Wingdings" charset="2"/>
              <a:buChar char="Ø"/>
              <a:defRPr/>
            </a:pPr>
            <a:r>
              <a:rPr lang="en-US" dirty="0"/>
              <a:t>ECONOMICALLY  DISADVANTAGED</a:t>
            </a:r>
          </a:p>
          <a:p>
            <a:pPr marL="0" indent="0">
              <a:lnSpc>
                <a:spcPct val="140000"/>
              </a:lnSpc>
              <a:buClr>
                <a:schemeClr val="bg1"/>
              </a:buClr>
              <a:buNone/>
              <a:defRPr/>
            </a:pPr>
            <a:r>
              <a:rPr lang="en-US" sz="2400" dirty="0"/>
              <a:t>	  (Free / Reduced </a:t>
            </a:r>
            <a:r>
              <a:rPr lang="en-US" sz="2400" u="sng" dirty="0"/>
              <a:t>ELIGIBLE</a:t>
            </a:r>
            <a:r>
              <a:rPr lang="en-US" sz="2400" dirty="0"/>
              <a:t> Counts)</a:t>
            </a:r>
          </a:p>
          <a:p>
            <a:pPr marL="1033463" lvl="1" indent="-342900">
              <a:lnSpc>
                <a:spcPct val="75000"/>
              </a:lnSpc>
              <a:buClr>
                <a:schemeClr val="bg1"/>
              </a:buClr>
              <a:buFont typeface="Wingdings" charset="2"/>
              <a:buChar char="Ø"/>
              <a:defRPr/>
            </a:pPr>
            <a:endParaRPr lang="en-US" sz="2000" dirty="0"/>
          </a:p>
          <a:p>
            <a:pPr>
              <a:lnSpc>
                <a:spcPct val="75000"/>
              </a:lnSpc>
              <a:buClr>
                <a:schemeClr val="bg1"/>
              </a:buClr>
              <a:buFont typeface="Wingdings" charset="2"/>
              <a:buChar char="Ø"/>
              <a:defRPr/>
            </a:pPr>
            <a:r>
              <a:rPr lang="en-US" dirty="0"/>
              <a:t>GIFTED  COUNTS </a:t>
            </a:r>
            <a:r>
              <a:rPr lang="en-US" sz="2400" dirty="0"/>
              <a:t>(Consolidated Rpt.)</a:t>
            </a:r>
          </a:p>
          <a:p>
            <a:pPr marL="0" indent="0">
              <a:lnSpc>
                <a:spcPct val="75000"/>
              </a:lnSpc>
              <a:buClr>
                <a:schemeClr val="bg1"/>
              </a:buClr>
              <a:buNone/>
              <a:defRPr/>
            </a:pPr>
            <a:endParaRPr lang="en-US" sz="2000" i="1" dirty="0"/>
          </a:p>
          <a:p>
            <a:pPr marL="0" indent="0">
              <a:lnSpc>
                <a:spcPct val="75000"/>
              </a:lnSpc>
              <a:buClr>
                <a:schemeClr val="bg1"/>
              </a:buClr>
              <a:buNone/>
              <a:defRPr/>
            </a:pPr>
            <a:endParaRPr lang="en-US" sz="2000" i="1" dirty="0"/>
          </a:p>
          <a:p>
            <a:pPr marL="0" indent="0">
              <a:lnSpc>
                <a:spcPct val="75000"/>
              </a:lnSpc>
              <a:buClr>
                <a:schemeClr val="bg1"/>
              </a:buClr>
              <a:buNone/>
              <a:defRPr/>
            </a:pPr>
            <a:endParaRPr lang="en-US" sz="2000" i="1" dirty="0"/>
          </a:p>
          <a:p>
            <a:pPr marL="0" indent="0">
              <a:lnSpc>
                <a:spcPct val="75000"/>
              </a:lnSpc>
              <a:buClr>
                <a:schemeClr val="bg1"/>
              </a:buClr>
              <a:buNone/>
              <a:defRPr/>
            </a:pPr>
            <a:endParaRPr lang="en-US" sz="2000" i="1" dirty="0"/>
          </a:p>
          <a:p>
            <a:pPr marL="0" indent="0">
              <a:buNone/>
            </a:pPr>
            <a:endParaRPr lang="en-US" sz="3400" b="1" dirty="0"/>
          </a:p>
          <a:p>
            <a:pPr>
              <a:buFont typeface="Arial" panose="020B0604020202020204" pitchFamily="34" charset="0"/>
              <a:buChar char="•"/>
            </a:pPr>
            <a:endParaRPr lang="en-US" sz="3400" b="1" dirty="0"/>
          </a:p>
          <a:p>
            <a:pPr marL="0" indent="0">
              <a:buNone/>
            </a:pP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8</a:t>
            </a:fld>
            <a:endParaRPr lang="en-US" dirty="0">
              <a:solidFill>
                <a:prstClr val="black">
                  <a:tint val="75000"/>
                </a:prstClr>
              </a:solidFill>
            </a:endParaRPr>
          </a:p>
        </p:txBody>
      </p:sp>
      <p:sp>
        <p:nvSpPr>
          <p:cNvPr id="5" name="Rectangle 4"/>
          <p:cNvSpPr/>
          <p:nvPr/>
        </p:nvSpPr>
        <p:spPr>
          <a:xfrm>
            <a:off x="444500" y="6421393"/>
            <a:ext cx="1949701" cy="307392"/>
          </a:xfrm>
          <a:prstGeom prst="rect">
            <a:avLst/>
          </a:prstGeom>
        </p:spPr>
        <p:txBody>
          <a:bodyPr wrap="none">
            <a:spAutoFit/>
          </a:bodyPr>
          <a:lstStyle/>
          <a:p>
            <a:pPr>
              <a:lnSpc>
                <a:spcPct val="75000"/>
              </a:lnSpc>
              <a:buClr>
                <a:schemeClr val="bg1"/>
              </a:buClr>
              <a:defRPr/>
            </a:pPr>
            <a:r>
              <a:rPr lang="en-US" i="1" dirty="0">
                <a:solidFill>
                  <a:schemeClr val="bg1"/>
                </a:solidFill>
              </a:rPr>
              <a:t>70 O.S. §18-201.1</a:t>
            </a:r>
          </a:p>
        </p:txBody>
      </p:sp>
    </p:spTree>
    <p:extLst>
      <p:ext uri="{BB962C8B-B14F-4D97-AF65-F5344CB8AC3E}">
        <p14:creationId xmlns:p14="http://schemas.microsoft.com/office/powerpoint/2010/main" val="279488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Grade Weights</a:t>
            </a:r>
          </a:p>
        </p:txBody>
      </p:sp>
      <p:sp>
        <p:nvSpPr>
          <p:cNvPr id="3" name="Content Placeholder 2"/>
          <p:cNvSpPr>
            <a:spLocks noGrp="1"/>
          </p:cNvSpPr>
          <p:nvPr>
            <p:ph idx="1"/>
          </p:nvPr>
        </p:nvSpPr>
        <p:spPr>
          <a:xfrm>
            <a:off x="762000" y="1371601"/>
            <a:ext cx="7696200" cy="4419599"/>
          </a:xfrm>
        </p:spPr>
        <p:txBody>
          <a:bodyPr>
            <a:normAutofit lnSpcReduction="10000"/>
          </a:bodyPr>
          <a:lstStyle/>
          <a:p>
            <a:pPr defTabSz="508000">
              <a:lnSpc>
                <a:spcPct val="90000"/>
              </a:lnSpc>
              <a:buFont typeface="Wingdings" pitchFamily="2" charset="2"/>
              <a:buNone/>
              <a:tabLst>
                <a:tab pos="693738" algn="l"/>
                <a:tab pos="5994400" algn="dec"/>
              </a:tabLst>
              <a:defRPr/>
            </a:pPr>
            <a:r>
              <a:rPr lang="en-US" sz="2800" dirty="0">
                <a:solidFill>
                  <a:schemeClr val="bg1"/>
                </a:solidFill>
              </a:rPr>
              <a:t>PK  3  (3 yr. old w/ IEP) </a:t>
            </a:r>
            <a:r>
              <a:rPr lang="en-US" sz="2800" dirty="0"/>
              <a:t>	1.2</a:t>
            </a:r>
          </a:p>
          <a:p>
            <a:pPr defTabSz="508000">
              <a:lnSpc>
                <a:spcPct val="90000"/>
              </a:lnSpc>
              <a:buFont typeface="Wingdings" pitchFamily="2" charset="2"/>
              <a:buNone/>
              <a:tabLst>
                <a:tab pos="693738" algn="l"/>
                <a:tab pos="5994400" algn="dec"/>
              </a:tabLst>
              <a:defRPr/>
            </a:pPr>
            <a:r>
              <a:rPr lang="en-US" sz="2800" dirty="0"/>
              <a:t>Early  Child. / PK (Half Day)	0.7</a:t>
            </a:r>
          </a:p>
          <a:p>
            <a:pPr defTabSz="508000">
              <a:lnSpc>
                <a:spcPct val="90000"/>
              </a:lnSpc>
              <a:buFont typeface="Wingdings" pitchFamily="2" charset="2"/>
              <a:buNone/>
              <a:tabLst>
                <a:tab pos="693738" algn="l"/>
                <a:tab pos="5994400" algn="dec"/>
              </a:tabLst>
              <a:defRPr/>
            </a:pPr>
            <a:r>
              <a:rPr lang="en-US" sz="2800" dirty="0"/>
              <a:t>Early  Child. / PK (Full Day)	1.3</a:t>
            </a:r>
          </a:p>
          <a:p>
            <a:pPr defTabSz="508000">
              <a:lnSpc>
                <a:spcPct val="90000"/>
              </a:lnSpc>
              <a:buFont typeface="Wingdings" pitchFamily="2" charset="2"/>
              <a:buNone/>
              <a:tabLst>
                <a:tab pos="693738" algn="l"/>
                <a:tab pos="5994400" algn="dec"/>
              </a:tabLst>
              <a:defRPr/>
            </a:pPr>
            <a:r>
              <a:rPr lang="en-US" sz="2800" dirty="0"/>
              <a:t>Kindergarten (Half Day)	1.3</a:t>
            </a:r>
          </a:p>
          <a:p>
            <a:pPr defTabSz="508000">
              <a:lnSpc>
                <a:spcPct val="90000"/>
              </a:lnSpc>
              <a:buFont typeface="Wingdings" pitchFamily="2" charset="2"/>
              <a:buNone/>
              <a:tabLst>
                <a:tab pos="693738" algn="l"/>
                <a:tab pos="5994400" algn="dec"/>
              </a:tabLst>
              <a:defRPr/>
            </a:pPr>
            <a:r>
              <a:rPr lang="en-US" sz="2800" dirty="0"/>
              <a:t>Kindergarten (Full Day)	1.5 	</a:t>
            </a:r>
          </a:p>
          <a:p>
            <a:pPr defTabSz="508000">
              <a:lnSpc>
                <a:spcPct val="90000"/>
              </a:lnSpc>
              <a:buFont typeface="Wingdings" pitchFamily="2" charset="2"/>
              <a:buNone/>
              <a:tabLst>
                <a:tab pos="693738" algn="l"/>
                <a:tab pos="5994400" algn="dec"/>
              </a:tabLst>
              <a:defRPr/>
            </a:pPr>
            <a:r>
              <a:rPr lang="en-US" sz="2800" dirty="0"/>
              <a:t>1st - 2nd  grade	1.351</a:t>
            </a:r>
          </a:p>
          <a:p>
            <a:pPr defTabSz="508000">
              <a:lnSpc>
                <a:spcPct val="90000"/>
              </a:lnSpc>
              <a:buFont typeface="Wingdings" pitchFamily="2" charset="2"/>
              <a:buNone/>
              <a:tabLst>
                <a:tab pos="693738" algn="l"/>
                <a:tab pos="5994400" algn="dec"/>
              </a:tabLst>
              <a:defRPr/>
            </a:pPr>
            <a:r>
              <a:rPr lang="en-US" sz="2800" dirty="0"/>
              <a:t>3rd  grade	1.051</a:t>
            </a:r>
          </a:p>
          <a:p>
            <a:pPr defTabSz="508000">
              <a:lnSpc>
                <a:spcPct val="90000"/>
              </a:lnSpc>
              <a:buFont typeface="Wingdings" pitchFamily="2" charset="2"/>
              <a:buNone/>
              <a:tabLst>
                <a:tab pos="693738" algn="l"/>
                <a:tab pos="5994400" algn="dec"/>
              </a:tabLst>
              <a:defRPr/>
            </a:pPr>
            <a:r>
              <a:rPr lang="en-US" sz="2800" dirty="0"/>
              <a:t>4th - 6th  grade	1.0</a:t>
            </a:r>
          </a:p>
          <a:p>
            <a:pPr defTabSz="508000">
              <a:lnSpc>
                <a:spcPct val="90000"/>
              </a:lnSpc>
              <a:buFont typeface="Wingdings" pitchFamily="2" charset="2"/>
              <a:buNone/>
              <a:tabLst>
                <a:tab pos="693738" algn="l"/>
                <a:tab pos="5994400" algn="dec"/>
              </a:tabLst>
              <a:defRPr/>
            </a:pPr>
            <a:r>
              <a:rPr lang="en-US" sz="2800" dirty="0"/>
              <a:t>7th - 12th  grade	1.2</a:t>
            </a:r>
          </a:p>
          <a:p>
            <a:pPr defTabSz="508000">
              <a:lnSpc>
                <a:spcPct val="90000"/>
              </a:lnSpc>
              <a:buFont typeface="Wingdings" pitchFamily="2" charset="2"/>
              <a:buNone/>
              <a:tabLst>
                <a:tab pos="693738" algn="l"/>
                <a:tab pos="5994400" algn="dec"/>
              </a:tabLst>
              <a:defRPr/>
            </a:pPr>
            <a:r>
              <a:rPr lang="en-US" sz="2800" dirty="0"/>
              <a:t>Out-of-Home  Placement 	1.5</a:t>
            </a:r>
          </a:p>
          <a:p>
            <a:pPr marL="0" indent="0">
              <a:lnSpc>
                <a:spcPct val="75000"/>
              </a:lnSpc>
              <a:buClr>
                <a:schemeClr val="bg1"/>
              </a:buClr>
              <a:buNone/>
              <a:defRPr/>
            </a:pPr>
            <a:endParaRPr lang="en-US" sz="2000" i="1" dirty="0"/>
          </a:p>
          <a:p>
            <a:endParaRPr lang="en-US" sz="2000"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9</a:t>
            </a:fld>
            <a:endParaRPr lang="en-US" dirty="0">
              <a:solidFill>
                <a:prstClr val="black">
                  <a:tint val="75000"/>
                </a:prstClr>
              </a:solidFill>
            </a:endParaRPr>
          </a:p>
        </p:txBody>
      </p:sp>
      <p:sp>
        <p:nvSpPr>
          <p:cNvPr id="5" name="Rectangle 4"/>
          <p:cNvSpPr/>
          <p:nvPr/>
        </p:nvSpPr>
        <p:spPr>
          <a:xfrm>
            <a:off x="457200" y="6421393"/>
            <a:ext cx="1949701" cy="307392"/>
          </a:xfrm>
          <a:prstGeom prst="rect">
            <a:avLst/>
          </a:prstGeom>
        </p:spPr>
        <p:txBody>
          <a:bodyPr wrap="none">
            <a:spAutoFit/>
          </a:bodyPr>
          <a:lstStyle/>
          <a:p>
            <a:pPr>
              <a:lnSpc>
                <a:spcPct val="75000"/>
              </a:lnSpc>
              <a:buClr>
                <a:schemeClr val="bg1"/>
              </a:buClr>
              <a:defRPr/>
            </a:pPr>
            <a:r>
              <a:rPr lang="en-US" i="1" dirty="0">
                <a:solidFill>
                  <a:schemeClr val="bg1"/>
                </a:solidFill>
              </a:rPr>
              <a:t>70 O.S. §18-201.1</a:t>
            </a:r>
          </a:p>
        </p:txBody>
      </p:sp>
    </p:spTree>
    <p:extLst>
      <p:ext uri="{BB962C8B-B14F-4D97-AF65-F5344CB8AC3E}">
        <p14:creationId xmlns:p14="http://schemas.microsoft.com/office/powerpoint/2010/main" val="139017565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FF2FE"/>
      </a:hlink>
      <a:folHlink>
        <a:srgbClr val="D2DBEF"/>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OSDE</Template>
  <TotalTime>30572</TotalTime>
  <Words>1432</Words>
  <Application>Microsoft Macintosh PowerPoint</Application>
  <PresentationFormat>On-screen Show (4:3)</PresentationFormat>
  <Paragraphs>422</Paragraphs>
  <Slides>36</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Georgia</vt:lpstr>
      <vt:lpstr>Times New Roman</vt:lpstr>
      <vt:lpstr>Tw Cen MT</vt:lpstr>
      <vt:lpstr>Wingdings</vt:lpstr>
      <vt:lpstr>Office Theme</vt:lpstr>
      <vt:lpstr> Senate Education Committee February 4, 2019</vt:lpstr>
      <vt:lpstr>State Aid Funding Formula History  </vt:lpstr>
      <vt:lpstr>State Aid Funding Formula History  </vt:lpstr>
      <vt:lpstr> State Aid Funding Formula</vt:lpstr>
      <vt:lpstr>Seven Sources of Formula Revenue</vt:lpstr>
      <vt:lpstr>Chargeables (used to calculate Foundation Aid*)</vt:lpstr>
      <vt:lpstr>District WADM Components</vt:lpstr>
      <vt:lpstr>Data Elements for Weighted ADM</vt:lpstr>
      <vt:lpstr>Grade Weights</vt:lpstr>
      <vt:lpstr>Weighted Pupil Categories</vt:lpstr>
      <vt:lpstr>Student Weights Example</vt:lpstr>
      <vt:lpstr>Teacher Index </vt:lpstr>
      <vt:lpstr>District Weights</vt:lpstr>
      <vt:lpstr>District Weights</vt:lpstr>
      <vt:lpstr>District High Year WADM Comparison</vt:lpstr>
      <vt:lpstr>District High Year WADM </vt:lpstr>
      <vt:lpstr>District High Year WADM </vt:lpstr>
      <vt:lpstr>Transportation </vt:lpstr>
      <vt:lpstr>Salary Incentive Aid</vt:lpstr>
      <vt:lpstr>Revenue Comparison (traditional vs charter)</vt:lpstr>
      <vt:lpstr>Districts “Off the Formula” Not Receiving State Appropriated Money</vt:lpstr>
      <vt:lpstr> “Off the Formula” Not Receiving State Appropriated Money</vt:lpstr>
      <vt:lpstr>Why Districts Are Not Receiving State Appropriated Money</vt:lpstr>
      <vt:lpstr>PowerPoint Presentation</vt:lpstr>
      <vt:lpstr>Legislative Appropriations SB 1600</vt:lpstr>
      <vt:lpstr>What makes up the Formula? $2,278,122,289</vt:lpstr>
      <vt:lpstr>PowerPoint Presentation</vt:lpstr>
      <vt:lpstr>Formula Sources</vt:lpstr>
      <vt:lpstr>PowerPoint Presentation</vt:lpstr>
      <vt:lpstr>PowerPoint Presentation</vt:lpstr>
      <vt:lpstr>Textbook Allocations</vt:lpstr>
      <vt:lpstr>PowerPoint Presentation</vt:lpstr>
      <vt:lpstr>History of Ad Valorem Reimbursement $92,700,000 appropriated in SB 1600</vt:lpstr>
      <vt:lpstr>Building Fund</vt:lpstr>
      <vt:lpstr>Building Fund</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book cover sheet</dc:title>
  <dc:creator>Colleen Flory</dc:creator>
  <cp:lastModifiedBy>Carolyn Thompson</cp:lastModifiedBy>
  <cp:revision>515</cp:revision>
  <cp:lastPrinted>2017-02-09T15:47:00Z</cp:lastPrinted>
  <dcterms:created xsi:type="dcterms:W3CDTF">2015-01-20T14:35:49Z</dcterms:created>
  <dcterms:modified xsi:type="dcterms:W3CDTF">2019-02-04T20:39:58Z</dcterms:modified>
</cp:coreProperties>
</file>