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96" r:id="rId1"/>
  </p:sldMasterIdLst>
  <p:notesMasterIdLst>
    <p:notesMasterId r:id="rId61"/>
  </p:notesMasterIdLst>
  <p:sldIdLst>
    <p:sldId id="256" r:id="rId2"/>
    <p:sldId id="309" r:id="rId3"/>
    <p:sldId id="780" r:id="rId4"/>
    <p:sldId id="776" r:id="rId5"/>
    <p:sldId id="535" r:id="rId6"/>
    <p:sldId id="777" r:id="rId7"/>
    <p:sldId id="785" r:id="rId8"/>
    <p:sldId id="778" r:id="rId9"/>
    <p:sldId id="536" r:id="rId10"/>
    <p:sldId id="779" r:id="rId11"/>
    <p:sldId id="538" r:id="rId12"/>
    <p:sldId id="782" r:id="rId13"/>
    <p:sldId id="763" r:id="rId14"/>
    <p:sldId id="783" r:id="rId15"/>
    <p:sldId id="559" r:id="rId16"/>
    <p:sldId id="784" r:id="rId17"/>
    <p:sldId id="537" r:id="rId18"/>
    <p:sldId id="542" r:id="rId19"/>
    <p:sldId id="781" r:id="rId20"/>
    <p:sldId id="531" r:id="rId21"/>
    <p:sldId id="556" r:id="rId22"/>
    <p:sldId id="762" r:id="rId23"/>
    <p:sldId id="761" r:id="rId24"/>
    <p:sldId id="557" r:id="rId25"/>
    <p:sldId id="558" r:id="rId26"/>
    <p:sldId id="540" r:id="rId27"/>
    <p:sldId id="541" r:id="rId28"/>
    <p:sldId id="532" r:id="rId29"/>
    <p:sldId id="544" r:id="rId30"/>
    <p:sldId id="533" r:id="rId31"/>
    <p:sldId id="764" r:id="rId32"/>
    <p:sldId id="548" r:id="rId33"/>
    <p:sldId id="766" r:id="rId34"/>
    <p:sldId id="746" r:id="rId35"/>
    <p:sldId id="592" r:id="rId36"/>
    <p:sldId id="526" r:id="rId37"/>
    <p:sldId id="613" r:id="rId38"/>
    <p:sldId id="614" r:id="rId39"/>
    <p:sldId id="615" r:id="rId40"/>
    <p:sldId id="616" r:id="rId41"/>
    <p:sldId id="617" r:id="rId42"/>
    <p:sldId id="738" r:id="rId43"/>
    <p:sldId id="767" r:id="rId44"/>
    <p:sldId id="631" r:id="rId45"/>
    <p:sldId id="657" r:id="rId46"/>
    <p:sldId id="773" r:id="rId47"/>
    <p:sldId id="770" r:id="rId48"/>
    <p:sldId id="593" r:id="rId49"/>
    <p:sldId id="658" r:id="rId50"/>
    <p:sldId id="771" r:id="rId51"/>
    <p:sldId id="772" r:id="rId52"/>
    <p:sldId id="545" r:id="rId53"/>
    <p:sldId id="774" r:id="rId54"/>
    <p:sldId id="786" r:id="rId55"/>
    <p:sldId id="748" r:id="rId56"/>
    <p:sldId id="775" r:id="rId57"/>
    <p:sldId id="407" r:id="rId58"/>
    <p:sldId id="744" r:id="rId59"/>
    <p:sldId id="760" r:id="rId60"/>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Helms" initials="GH" lastIdx="1" clrIdx="0">
    <p:extLst>
      <p:ext uri="{19B8F6BF-5375-455C-9EA6-DF929625EA0E}">
        <p15:presenceInfo xmlns:p15="http://schemas.microsoft.com/office/powerpoint/2012/main" userId="S-1-5-21-3626925885-1582400260-1309788888-14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1D5E3"/>
    <a:srgbClr val="BCE6EE"/>
    <a:srgbClr val="69C6D9"/>
    <a:srgbClr val="A1D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67" autoAdjust="0"/>
    <p:restoredTop sz="74210" autoAdjust="0"/>
  </p:normalViewPr>
  <p:slideViewPr>
    <p:cSldViewPr snapToGrid="0">
      <p:cViewPr varScale="1">
        <p:scale>
          <a:sx n="63" d="100"/>
          <a:sy n="63" d="100"/>
        </p:scale>
        <p:origin x="121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304CEE43-56B0-4C7A-8ACB-D00652841A9A}" type="datetimeFigureOut">
              <a:rPr lang="en-US" smtClean="0"/>
              <a:t>9/14/2024</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7A7D0105-C732-4157-845E-E25F946A70E7}" type="slidenum">
              <a:rPr lang="en-US" smtClean="0"/>
              <a:t>‹#›</a:t>
            </a:fld>
            <a:endParaRPr lang="en-US" dirty="0"/>
          </a:p>
        </p:txBody>
      </p:sp>
    </p:spTree>
    <p:extLst>
      <p:ext uri="{BB962C8B-B14F-4D97-AF65-F5344CB8AC3E}">
        <p14:creationId xmlns:p14="http://schemas.microsoft.com/office/powerpoint/2010/main" val="2554739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D0105-C732-4157-845E-E25F946A70E7}" type="slidenum">
              <a:rPr lang="en-US" smtClean="0"/>
              <a:t>1</a:t>
            </a:fld>
            <a:endParaRPr lang="en-US" dirty="0"/>
          </a:p>
        </p:txBody>
      </p:sp>
    </p:spTree>
    <p:extLst>
      <p:ext uri="{BB962C8B-B14F-4D97-AF65-F5344CB8AC3E}">
        <p14:creationId xmlns:p14="http://schemas.microsoft.com/office/powerpoint/2010/main" val="408465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7afb9fb78_1_1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7afb9fb78_1_12: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endParaRPr dirty="0"/>
          </a:p>
        </p:txBody>
      </p:sp>
    </p:spTree>
    <p:extLst>
      <p:ext uri="{BB962C8B-B14F-4D97-AF65-F5344CB8AC3E}">
        <p14:creationId xmlns:p14="http://schemas.microsoft.com/office/powerpoint/2010/main" val="4956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7afb9fb78_1_1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7afb9fb78_1_12: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r>
              <a:rPr lang="en-US" dirty="0"/>
              <a:t>Some examples of Kits:</a:t>
            </a:r>
          </a:p>
          <a:p>
            <a:pPr marL="171450" indent="-171450">
              <a:buFont typeface="Arial" panose="020B0604020202020204" pitchFamily="34" charset="0"/>
              <a:buChar char="•"/>
            </a:pPr>
            <a:r>
              <a:rPr lang="en-US" dirty="0"/>
              <a:t>Gun shot residue kits (provided upon request)</a:t>
            </a:r>
          </a:p>
          <a:p>
            <a:pPr marL="171450" indent="-171450">
              <a:buFont typeface="Arial" panose="020B0604020202020204" pitchFamily="34" charset="0"/>
              <a:buChar char="•"/>
            </a:pPr>
            <a:r>
              <a:rPr lang="en-US" dirty="0"/>
              <a:t>DUI/DUID blood kits (provided to police departments/sheriff’s offices [not provided to hospitals directly])</a:t>
            </a:r>
          </a:p>
          <a:p>
            <a:pPr marL="171450" indent="-171450">
              <a:buFont typeface="Arial" panose="020B0604020202020204" pitchFamily="34" charset="0"/>
              <a:buChar char="•"/>
            </a:pPr>
            <a:r>
              <a:rPr lang="en-US" dirty="0"/>
              <a:t>Drug-facilitated sexual assault kits (provided to hospitals)</a:t>
            </a:r>
          </a:p>
          <a:p>
            <a:pPr marL="171450" indent="-171450">
              <a:buFont typeface="Arial" panose="020B0604020202020204" pitchFamily="34" charset="0"/>
              <a:buChar char="•"/>
            </a:pPr>
            <a:r>
              <a:rPr lang="en-US" dirty="0"/>
              <a:t>Sexual assault kits (provided to hospitals)</a:t>
            </a:r>
          </a:p>
          <a:p>
            <a:endParaRPr lang="en-US" dirty="0"/>
          </a:p>
          <a:p>
            <a:r>
              <a:rPr lang="en-US" dirty="0"/>
              <a:t>Kit seals are provided inside the kits, which can be used.  For all the kits that come in a box (DUI, drug-facilitated SAKs), the provided seals are acceptable as they meet the requirements for sealing box seams; OSBI will have you add tape to the seals for any envelope-style kits though upon submittal (SAKs) in order to meet the requirements for sealing envelopes (tape entirely across the seal)</a:t>
            </a:r>
          </a:p>
          <a:p>
            <a:endParaRPr lang="en-US" dirty="0"/>
          </a:p>
          <a:p>
            <a:r>
              <a:rPr lang="en-US" dirty="0"/>
              <a:t>With bulky evidence, we may have to improvise packaging if needed</a:t>
            </a:r>
            <a:endParaRPr dirty="0"/>
          </a:p>
        </p:txBody>
      </p:sp>
    </p:spTree>
    <p:extLst>
      <p:ext uri="{BB962C8B-B14F-4D97-AF65-F5344CB8AC3E}">
        <p14:creationId xmlns:p14="http://schemas.microsoft.com/office/powerpoint/2010/main" val="490682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necessary to tape over any heat seals</a:t>
            </a:r>
          </a:p>
          <a:p>
            <a:endParaRPr lang="en-US" dirty="0"/>
          </a:p>
        </p:txBody>
      </p:sp>
      <p:sp>
        <p:nvSpPr>
          <p:cNvPr id="4" name="Slide Number Placeholder 3"/>
          <p:cNvSpPr>
            <a:spLocks noGrp="1"/>
          </p:cNvSpPr>
          <p:nvPr>
            <p:ph type="sldNum" sz="quarter" idx="5"/>
          </p:nvPr>
        </p:nvSpPr>
        <p:spPr/>
        <p:txBody>
          <a:bodyPr/>
          <a:lstStyle/>
          <a:p>
            <a:fld id="{7A7D0105-C732-4157-845E-E25F946A70E7}" type="slidenum">
              <a:rPr lang="en-US" smtClean="0"/>
              <a:t>17</a:t>
            </a:fld>
            <a:endParaRPr lang="en-US" dirty="0"/>
          </a:p>
        </p:txBody>
      </p:sp>
    </p:spTree>
    <p:extLst>
      <p:ext uri="{BB962C8B-B14F-4D97-AF65-F5344CB8AC3E}">
        <p14:creationId xmlns:p14="http://schemas.microsoft.com/office/powerpoint/2010/main" val="4038761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Label the package if it contains a sharp item, like a knife</a:t>
            </a:r>
          </a:p>
          <a:p>
            <a:endParaRPr lang="en-US" dirty="0"/>
          </a:p>
          <a:p>
            <a:r>
              <a:rPr lang="en-US" dirty="0"/>
              <a:t>If boxes or tubes are used, they must be tape sealed with initials or identifying marks</a:t>
            </a:r>
          </a:p>
        </p:txBody>
      </p:sp>
      <p:sp>
        <p:nvSpPr>
          <p:cNvPr id="4" name="Slide Number Placeholder 3"/>
          <p:cNvSpPr>
            <a:spLocks noGrp="1"/>
          </p:cNvSpPr>
          <p:nvPr>
            <p:ph type="sldNum" sz="quarter" idx="5"/>
          </p:nvPr>
        </p:nvSpPr>
        <p:spPr/>
        <p:txBody>
          <a:bodyPr/>
          <a:lstStyle/>
          <a:p>
            <a:fld id="{7A7D0105-C732-4157-845E-E25F946A70E7}" type="slidenum">
              <a:rPr lang="en-US" smtClean="0"/>
              <a:t>18</a:t>
            </a:fld>
            <a:endParaRPr lang="en-US" dirty="0"/>
          </a:p>
        </p:txBody>
      </p:sp>
    </p:spTree>
    <p:extLst>
      <p:ext uri="{BB962C8B-B14F-4D97-AF65-F5344CB8AC3E}">
        <p14:creationId xmlns:p14="http://schemas.microsoft.com/office/powerpoint/2010/main" val="3096783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Acceptance Policy and evidence submission forms are on our website along with a lot of other resources and information.</a:t>
            </a:r>
          </a:p>
        </p:txBody>
      </p:sp>
      <p:sp>
        <p:nvSpPr>
          <p:cNvPr id="4" name="Slide Number Placeholder 3"/>
          <p:cNvSpPr>
            <a:spLocks noGrp="1"/>
          </p:cNvSpPr>
          <p:nvPr>
            <p:ph type="sldNum" sz="quarter" idx="5"/>
          </p:nvPr>
        </p:nvSpPr>
        <p:spPr/>
        <p:txBody>
          <a:bodyPr/>
          <a:lstStyle/>
          <a:p>
            <a:fld id="{7A7D0105-C732-4157-845E-E25F946A70E7}" type="slidenum">
              <a:rPr lang="en-US" smtClean="0"/>
              <a:t>20</a:t>
            </a:fld>
            <a:endParaRPr lang="en-US" dirty="0"/>
          </a:p>
        </p:txBody>
      </p:sp>
    </p:spTree>
    <p:extLst>
      <p:ext uri="{BB962C8B-B14F-4D97-AF65-F5344CB8AC3E}">
        <p14:creationId xmlns:p14="http://schemas.microsoft.com/office/powerpoint/2010/main" val="2971660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D0105-C732-4157-845E-E25F946A70E7}" type="slidenum">
              <a:rPr lang="en-US" smtClean="0"/>
              <a:t>21</a:t>
            </a:fld>
            <a:endParaRPr lang="en-US" dirty="0"/>
          </a:p>
        </p:txBody>
      </p:sp>
    </p:spTree>
    <p:extLst>
      <p:ext uri="{BB962C8B-B14F-4D97-AF65-F5344CB8AC3E}">
        <p14:creationId xmlns:p14="http://schemas.microsoft.com/office/powerpoint/2010/main" val="4204818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OSBI only accepts criminal cases – no civil cases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Collect &amp; submit evidence within the scope of the crime being investigated</a:t>
            </a:r>
          </a:p>
          <a:p>
            <a:endParaRPr lang="en-US" dirty="0"/>
          </a:p>
        </p:txBody>
      </p:sp>
      <p:sp>
        <p:nvSpPr>
          <p:cNvPr id="4" name="Slide Number Placeholder 3"/>
          <p:cNvSpPr>
            <a:spLocks noGrp="1"/>
          </p:cNvSpPr>
          <p:nvPr>
            <p:ph type="sldNum" sz="quarter" idx="5"/>
          </p:nvPr>
        </p:nvSpPr>
        <p:spPr/>
        <p:txBody>
          <a:bodyPr/>
          <a:lstStyle/>
          <a:p>
            <a:fld id="{7A7D0105-C732-4157-845E-E25F946A70E7}" type="slidenum">
              <a:rPr lang="en-US" smtClean="0"/>
              <a:t>22</a:t>
            </a:fld>
            <a:endParaRPr lang="en-US" dirty="0"/>
          </a:p>
        </p:txBody>
      </p:sp>
    </p:spTree>
    <p:extLst>
      <p:ext uri="{BB962C8B-B14F-4D97-AF65-F5344CB8AC3E}">
        <p14:creationId xmlns:p14="http://schemas.microsoft.com/office/powerpoint/2010/main" val="2654762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D0105-C732-4157-845E-E25F946A70E7}" type="slidenum">
              <a:rPr lang="en-US" smtClean="0"/>
              <a:t>23</a:t>
            </a:fld>
            <a:endParaRPr lang="en-US" dirty="0"/>
          </a:p>
        </p:txBody>
      </p:sp>
    </p:spTree>
    <p:extLst>
      <p:ext uri="{BB962C8B-B14F-4D97-AF65-F5344CB8AC3E}">
        <p14:creationId xmlns:p14="http://schemas.microsoft.com/office/powerpoint/2010/main" val="3813051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discuss the specific submittal requirements for each unit soon in this presentation</a:t>
            </a:r>
          </a:p>
          <a:p>
            <a:endParaRPr lang="en-US" dirty="0"/>
          </a:p>
        </p:txBody>
      </p:sp>
      <p:sp>
        <p:nvSpPr>
          <p:cNvPr id="4" name="Slide Number Placeholder 3"/>
          <p:cNvSpPr>
            <a:spLocks noGrp="1"/>
          </p:cNvSpPr>
          <p:nvPr>
            <p:ph type="sldNum" sz="quarter" idx="10"/>
          </p:nvPr>
        </p:nvSpPr>
        <p:spPr/>
        <p:txBody>
          <a:bodyPr/>
          <a:lstStyle/>
          <a:p>
            <a:fld id="{7A7D0105-C732-4157-845E-E25F946A70E7}" type="slidenum">
              <a:rPr lang="en-US" smtClean="0"/>
              <a:t>24</a:t>
            </a:fld>
            <a:endParaRPr lang="en-US" dirty="0"/>
          </a:p>
        </p:txBody>
      </p:sp>
    </p:spTree>
    <p:extLst>
      <p:ext uri="{BB962C8B-B14F-4D97-AF65-F5344CB8AC3E}">
        <p14:creationId xmlns:p14="http://schemas.microsoft.com/office/powerpoint/2010/main" val="2100947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OSBI will take syringes for drug destruction purposes only (will discuss this later)</a:t>
            </a:r>
          </a:p>
          <a:p>
            <a:endParaRPr lang="en-US" dirty="0"/>
          </a:p>
          <a:p>
            <a:r>
              <a:rPr lang="en-US" dirty="0"/>
              <a:t>Can send explosives/fireworks to the ATF</a:t>
            </a:r>
          </a:p>
        </p:txBody>
      </p:sp>
      <p:sp>
        <p:nvSpPr>
          <p:cNvPr id="4" name="Slide Number Placeholder 3"/>
          <p:cNvSpPr>
            <a:spLocks noGrp="1"/>
          </p:cNvSpPr>
          <p:nvPr>
            <p:ph type="sldNum" sz="quarter" idx="5"/>
          </p:nvPr>
        </p:nvSpPr>
        <p:spPr/>
        <p:txBody>
          <a:bodyPr/>
          <a:lstStyle/>
          <a:p>
            <a:fld id="{7A7D0105-C732-4157-845E-E25F946A70E7}" type="slidenum">
              <a:rPr lang="en-US" smtClean="0"/>
              <a:t>25</a:t>
            </a:fld>
            <a:endParaRPr lang="en-US" dirty="0"/>
          </a:p>
        </p:txBody>
      </p:sp>
    </p:spTree>
    <p:extLst>
      <p:ext uri="{BB962C8B-B14F-4D97-AF65-F5344CB8AC3E}">
        <p14:creationId xmlns:p14="http://schemas.microsoft.com/office/powerpoint/2010/main" val="45023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Evidence packaging will include:</a:t>
            </a:r>
          </a:p>
          <a:p>
            <a:pPr marL="628650" lvl="1" indent="-171450">
              <a:buFont typeface="Arial" panose="020B0604020202020204" pitchFamily="34" charset="0"/>
              <a:buChar char="•"/>
            </a:pPr>
            <a:r>
              <a:rPr lang="en-US" dirty="0"/>
              <a:t>Proper containers, labeling &amp; seals</a:t>
            </a:r>
          </a:p>
          <a:p>
            <a:pPr marL="171450" indent="-171450">
              <a:buFont typeface="Arial" panose="020B0604020202020204" pitchFamily="34" charset="0"/>
              <a:buChar char="•"/>
            </a:pPr>
            <a:r>
              <a:rPr lang="en-US" dirty="0"/>
              <a:t>OSBI evidence submission will include:</a:t>
            </a:r>
          </a:p>
          <a:p>
            <a:pPr marL="628650" lvl="1" indent="-171450">
              <a:buFont typeface="Arial" panose="020B0604020202020204" pitchFamily="34" charset="0"/>
              <a:buChar char="•"/>
            </a:pPr>
            <a:r>
              <a:rPr lang="en-US" dirty="0"/>
              <a:t>OSBI Evidence Acceptance Policy</a:t>
            </a:r>
          </a:p>
          <a:p>
            <a:pPr marL="628650" lvl="1" indent="-171450">
              <a:buFont typeface="Arial" panose="020B0604020202020204" pitchFamily="34" charset="0"/>
              <a:buChar char="•"/>
            </a:pPr>
            <a:r>
              <a:rPr lang="en-US" dirty="0"/>
              <a:t>Request for Laboratory Examination (RFLE) (laboratory submission form)</a:t>
            </a:r>
          </a:p>
          <a:p>
            <a:pPr marL="628650" lvl="1" indent="-171450">
              <a:buFont typeface="Arial" panose="020B0604020202020204" pitchFamily="34" charset="0"/>
              <a:buChar char="•"/>
            </a:pPr>
            <a:r>
              <a:rPr lang="en-US" dirty="0"/>
              <a:t>OSBI facilities &amp; hours of operation</a:t>
            </a:r>
          </a:p>
          <a:p>
            <a:pPr marL="628650" lvl="1" indent="-171450">
              <a:buFont typeface="Arial" panose="020B0604020202020204" pitchFamily="34" charset="0"/>
              <a:buChar char="•"/>
            </a:pPr>
            <a:r>
              <a:rPr lang="en-US" dirty="0"/>
              <a:t>Alternative submission routes besides in-person (i.e. evidence lockers, mail)</a:t>
            </a:r>
          </a:p>
        </p:txBody>
      </p:sp>
      <p:sp>
        <p:nvSpPr>
          <p:cNvPr id="4" name="Slide Number Placeholder 3"/>
          <p:cNvSpPr>
            <a:spLocks noGrp="1"/>
          </p:cNvSpPr>
          <p:nvPr>
            <p:ph type="sldNum" sz="quarter" idx="10"/>
          </p:nvPr>
        </p:nvSpPr>
        <p:spPr/>
        <p:txBody>
          <a:bodyPr/>
          <a:lstStyle/>
          <a:p>
            <a:fld id="{7A7D0105-C732-4157-845E-E25F946A70E7}" type="slidenum">
              <a:rPr lang="en-US" smtClean="0"/>
              <a:t>2</a:t>
            </a:fld>
            <a:endParaRPr lang="en-US" dirty="0"/>
          </a:p>
        </p:txBody>
      </p:sp>
    </p:spTree>
    <p:extLst>
      <p:ext uri="{BB962C8B-B14F-4D97-AF65-F5344CB8AC3E}">
        <p14:creationId xmlns:p14="http://schemas.microsoft.com/office/powerpoint/2010/main" val="1914415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RFLE/Laboratory Submittal Form is essentially the contract between the laboratory and you/your agency.  You must fill in all of the blanks, legibly!  Make sure all names, DOBs, etc. are correct – should have a suspect and/or victim listed.  (Note, for an undercover buy, you may not have a (S)/(V) listed, and we will use your case # in this instance.)  Whomever transports/submits the evidence will have to sign the RFLE.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One thing to note, if there is an item listed on the RFLE that you will not be submitting, please line thru/initial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Also, highlighting items/information for any reason is NOT recommended because it may not show up when the form is imaged into our system.</a:t>
            </a:r>
          </a:p>
          <a:p>
            <a:endParaRPr lang="en-US" dirty="0"/>
          </a:p>
          <a:p>
            <a:r>
              <a:rPr lang="en-US" dirty="0"/>
              <a:t>When deciding on whether a copy of the report needs to go to the DA or not, all of our reports are available online.  If you check “No” we do not/can not provide the report to the DA, EVEN IF THEY CALL AND ASK FOR A COPY.</a:t>
            </a:r>
          </a:p>
          <a:p>
            <a:r>
              <a:rPr lang="en-US" dirty="0"/>
              <a:t>For McGirt cases, if you need a report to go to the Feds, you can notate that on the RFLE in this area.</a:t>
            </a:r>
          </a:p>
        </p:txBody>
      </p:sp>
      <p:sp>
        <p:nvSpPr>
          <p:cNvPr id="4" name="Slide Number Placeholder 3"/>
          <p:cNvSpPr>
            <a:spLocks noGrp="1"/>
          </p:cNvSpPr>
          <p:nvPr>
            <p:ph type="sldNum" sz="quarter" idx="10"/>
          </p:nvPr>
        </p:nvSpPr>
        <p:spPr/>
        <p:txBody>
          <a:bodyPr/>
          <a:lstStyle/>
          <a:p>
            <a:fld id="{7A7D0105-C732-4157-845E-E25F946A70E7}" type="slidenum">
              <a:rPr lang="en-US" smtClean="0"/>
              <a:t>26</a:t>
            </a:fld>
            <a:endParaRPr lang="en-US" dirty="0"/>
          </a:p>
        </p:txBody>
      </p:sp>
    </p:spTree>
    <p:extLst>
      <p:ext uri="{BB962C8B-B14F-4D97-AF65-F5344CB8AC3E}">
        <p14:creationId xmlns:p14="http://schemas.microsoft.com/office/powerpoint/2010/main" val="1334134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D0105-C732-4157-845E-E25F946A70E7}" type="slidenum">
              <a:rPr lang="en-US" smtClean="0"/>
              <a:t>27</a:t>
            </a:fld>
            <a:endParaRPr lang="en-US" dirty="0"/>
          </a:p>
        </p:txBody>
      </p:sp>
    </p:spTree>
    <p:extLst>
      <p:ext uri="{BB962C8B-B14F-4D97-AF65-F5344CB8AC3E}">
        <p14:creationId xmlns:p14="http://schemas.microsoft.com/office/powerpoint/2010/main" val="3923464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For the convenience of OSBI CSD customers, evidence may be submitted at any CSD facility. OSBI CSD personnel will transport evidence between facilities when necessary to provide the appropriate or most timely analysis. </a:t>
            </a:r>
          </a:p>
          <a:p>
            <a:endParaRPr lang="en-US" dirty="0">
              <a:latin typeface="+mn-lt"/>
              <a:sym typeface="Century Gothic"/>
            </a:endParaRPr>
          </a:p>
          <a:p>
            <a:r>
              <a:rPr lang="en-US" dirty="0">
                <a:solidFill>
                  <a:schemeClr val="lt1"/>
                </a:solidFill>
                <a:latin typeface="+mn-lt"/>
                <a:ea typeface="Century Gothic"/>
                <a:cs typeface="Century Gothic"/>
                <a:sym typeface="Century Gothic"/>
              </a:rPr>
              <a:t>If evidence needs to be transported to another lab for analysis not offered at the lab to which it is submitted, OSBI personnel will transport the evidence to the necessary lab.</a:t>
            </a:r>
          </a:p>
          <a:p>
            <a:endParaRPr lang="en-US" dirty="0">
              <a:solidFill>
                <a:schemeClr val="lt1"/>
              </a:solidFill>
              <a:latin typeface="+mn-lt"/>
              <a:ea typeface="Century Gothic"/>
              <a:cs typeface="Century Gothic"/>
              <a:sym typeface="Century Gothic"/>
            </a:endParaRPr>
          </a:p>
          <a:p>
            <a:pPr marL="0" marR="0">
              <a:spcBef>
                <a:spcPts val="0"/>
              </a:spcBef>
              <a:spcAft>
                <a:spcPts val="0"/>
              </a:spcAft>
            </a:pPr>
            <a:r>
              <a:rPr lang="en-US" b="1" dirty="0">
                <a:solidFill>
                  <a:schemeClr val="lt1"/>
                </a:solidFill>
                <a:latin typeface="+mn-lt"/>
                <a:ea typeface="Century Gothic"/>
                <a:cs typeface="Century Gothic"/>
                <a:sym typeface="Century Gothic"/>
              </a:rPr>
              <a:t>NOTE: The Lawton </a:t>
            </a:r>
            <a:r>
              <a:rPr lang="en-US" sz="1800" b="1" dirty="0">
                <a:effectLst/>
                <a:latin typeface="Calibri" panose="020F0502020204030204" pitchFamily="34" charset="0"/>
                <a:ea typeface="Calibri" panose="020F0502020204030204" pitchFamily="34" charset="0"/>
              </a:rPr>
              <a:t>facility accepting evidence effective 04/05/23</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Days and hours of operation will be: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Tuesday*		8:30 AM to 4:00 PM</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Wednesday*		8:30 AM to 4:00 PM</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Thursday*		8:30 AM to 4:00 PM</a:t>
            </a:r>
          </a:p>
          <a:p>
            <a:endParaRPr lang="en-US" dirty="0">
              <a:solidFill>
                <a:schemeClr val="lt1"/>
              </a:solidFill>
              <a:latin typeface="+mn-lt"/>
              <a:ea typeface="Century Gothic"/>
              <a:cs typeface="Century Gothic"/>
              <a:sym typeface="Century Gothic"/>
            </a:endParaRPr>
          </a:p>
        </p:txBody>
      </p:sp>
      <p:sp>
        <p:nvSpPr>
          <p:cNvPr id="4" name="Slide Number Placeholder 3"/>
          <p:cNvSpPr>
            <a:spLocks noGrp="1"/>
          </p:cNvSpPr>
          <p:nvPr>
            <p:ph type="sldNum" sz="quarter" idx="10"/>
          </p:nvPr>
        </p:nvSpPr>
        <p:spPr/>
        <p:txBody>
          <a:bodyPr/>
          <a:lstStyle/>
          <a:p>
            <a:fld id="{7A7D0105-C732-4157-845E-E25F946A70E7}" type="slidenum">
              <a:rPr lang="en-US" smtClean="0"/>
              <a:t>28</a:t>
            </a:fld>
            <a:endParaRPr lang="en-US" dirty="0"/>
          </a:p>
        </p:txBody>
      </p:sp>
    </p:spTree>
    <p:extLst>
      <p:ext uri="{BB962C8B-B14F-4D97-AF65-F5344CB8AC3E}">
        <p14:creationId xmlns:p14="http://schemas.microsoft.com/office/powerpoint/2010/main" val="2139120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accepted between 8am – 4pm Monday thru Friday.</a:t>
            </a:r>
          </a:p>
          <a:p>
            <a:endParaRPr lang="en-US" dirty="0"/>
          </a:p>
          <a:p>
            <a:r>
              <a:rPr lang="en-US" dirty="0"/>
              <a:t>Officers submitting evidence must be at one of our facilities before 4pm to begin submitting evidence.  Our Evidence Technician Units will close promptly at 5pm each day.  As a result, if an evidence submittal is started before 4pm but not completed by 5pm, the remaining evidence will be returned to the officer, and he/she will be required to return the next business day to complete the evidence submittal.  Therefore, to avoid any inconvenience, officers with large amounts of evidence to submit are encouraged to submit the evidence to the OSBI early in the day.</a:t>
            </a:r>
          </a:p>
          <a:p>
            <a:endParaRPr lang="en-US" dirty="0"/>
          </a:p>
          <a:p>
            <a:r>
              <a:rPr lang="en-US" dirty="0"/>
              <a:t>Lawton Evidence Facility: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Days and hours of operation will be: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Tuesday*		8:30 AM to 4:00 PM</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Wednesday*		8:30 AM to 4:00 PM</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Thursday*		8:30 AM to 4:00 PM</a:t>
            </a:r>
          </a:p>
          <a:p>
            <a:endParaRPr lang="en-US" dirty="0"/>
          </a:p>
        </p:txBody>
      </p:sp>
      <p:sp>
        <p:nvSpPr>
          <p:cNvPr id="4" name="Slide Number Placeholder 3"/>
          <p:cNvSpPr>
            <a:spLocks noGrp="1"/>
          </p:cNvSpPr>
          <p:nvPr>
            <p:ph type="sldNum" sz="quarter" idx="5"/>
          </p:nvPr>
        </p:nvSpPr>
        <p:spPr/>
        <p:txBody>
          <a:bodyPr/>
          <a:lstStyle/>
          <a:p>
            <a:fld id="{7A7D0105-C732-4157-845E-E25F946A70E7}" type="slidenum">
              <a:rPr lang="en-US" smtClean="0"/>
              <a:t>29</a:t>
            </a:fld>
            <a:endParaRPr lang="en-US" dirty="0"/>
          </a:p>
        </p:txBody>
      </p:sp>
    </p:spTree>
    <p:extLst>
      <p:ext uri="{BB962C8B-B14F-4D97-AF65-F5344CB8AC3E}">
        <p14:creationId xmlns:p14="http://schemas.microsoft.com/office/powerpoint/2010/main" val="988182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D0105-C732-4157-845E-E25F946A70E7}" type="slidenum">
              <a:rPr lang="en-US" smtClean="0"/>
              <a:t>30</a:t>
            </a:fld>
            <a:endParaRPr lang="en-US" dirty="0"/>
          </a:p>
        </p:txBody>
      </p:sp>
    </p:spTree>
    <p:extLst>
      <p:ext uri="{BB962C8B-B14F-4D97-AF65-F5344CB8AC3E}">
        <p14:creationId xmlns:p14="http://schemas.microsoft.com/office/powerpoint/2010/main" val="3904202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D0105-C732-4157-845E-E25F946A70E7}" type="slidenum">
              <a:rPr lang="en-US" smtClean="0"/>
              <a:t>31</a:t>
            </a:fld>
            <a:endParaRPr lang="en-US" dirty="0"/>
          </a:p>
        </p:txBody>
      </p:sp>
    </p:spTree>
    <p:extLst>
      <p:ext uri="{BB962C8B-B14F-4D97-AF65-F5344CB8AC3E}">
        <p14:creationId xmlns:p14="http://schemas.microsoft.com/office/powerpoint/2010/main" val="3160653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Honestly, mailing evidence is not recommended, and I would try to avoid it if you can.</a:t>
            </a:r>
          </a:p>
          <a:p>
            <a:endParaRPr lang="en-US" dirty="0"/>
          </a:p>
          <a:p>
            <a:endParaRPr lang="en-US" dirty="0"/>
          </a:p>
        </p:txBody>
      </p:sp>
      <p:sp>
        <p:nvSpPr>
          <p:cNvPr id="4" name="Slide Number Placeholder 3"/>
          <p:cNvSpPr>
            <a:spLocks noGrp="1"/>
          </p:cNvSpPr>
          <p:nvPr>
            <p:ph type="sldNum" sz="quarter" idx="5"/>
          </p:nvPr>
        </p:nvSpPr>
        <p:spPr/>
        <p:txBody>
          <a:bodyPr/>
          <a:lstStyle/>
          <a:p>
            <a:fld id="{7A7D0105-C732-4157-845E-E25F946A70E7}" type="slidenum">
              <a:rPr lang="en-US" smtClean="0"/>
              <a:t>32</a:t>
            </a:fld>
            <a:endParaRPr lang="en-US" dirty="0"/>
          </a:p>
        </p:txBody>
      </p:sp>
    </p:spTree>
    <p:extLst>
      <p:ext uri="{BB962C8B-B14F-4D97-AF65-F5344CB8AC3E}">
        <p14:creationId xmlns:p14="http://schemas.microsoft.com/office/powerpoint/2010/main" val="1720946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ea typeface="Calibri" panose="020F0502020204030204" pitchFamily="34" charset="0"/>
              </a:rPr>
              <a:t>DUI kits by mail or hand delivery – mail to FSC, and although you can hand deliver to any lab/evidence acceptance facility (except Lawton at this time due to no refrigeration available), we prefer that they are submitted directly to </a:t>
            </a:r>
            <a:r>
              <a:rPr lang="en-US" sz="1200" dirty="0" err="1">
                <a:latin typeface="+mn-lt"/>
                <a:ea typeface="Calibri" panose="020F0502020204030204" pitchFamily="34" charset="0"/>
              </a:rPr>
              <a:t>FSC</a:t>
            </a:r>
            <a:r>
              <a:rPr lang="en-US" sz="1200" dirty="0">
                <a:latin typeface="+mn-lt"/>
                <a:ea typeface="Calibri" panose="020F0502020204030204" pitchFamily="34" charset="0"/>
              </a:rPr>
              <a:t> if possible to help expedite testing.  All other evidence, DFSA kits, alcoholic content, non-vehicular homicides, </a:t>
            </a:r>
            <a:r>
              <a:rPr lang="en-US" sz="1200" b="1" dirty="0">
                <a:latin typeface="+mn-lt"/>
                <a:ea typeface="Calibri" panose="020F0502020204030204" pitchFamily="34" charset="0"/>
              </a:rPr>
              <a:t>everything that is not a DUI</a:t>
            </a:r>
            <a:r>
              <a:rPr lang="en-US" sz="1200" dirty="0">
                <a:latin typeface="+mn-lt"/>
                <a:ea typeface="Calibri" panose="020F0502020204030204" pitchFamily="34" charset="0"/>
              </a:rPr>
              <a:t>, must be hand delivered to any OSBI laboratory/evidence acceptance facility, and again, we prefer that you submit these to </a:t>
            </a:r>
            <a:r>
              <a:rPr lang="en-US" sz="1200" dirty="0" err="1">
                <a:latin typeface="+mn-lt"/>
                <a:ea typeface="Calibri" panose="020F0502020204030204" pitchFamily="34" charset="0"/>
              </a:rPr>
              <a:t>FSC</a:t>
            </a:r>
            <a:r>
              <a:rPr lang="en-US" sz="1200" dirty="0">
                <a:latin typeface="+mn-lt"/>
                <a:ea typeface="Calibri" panose="020F0502020204030204" pitchFamily="34" charset="0"/>
              </a:rPr>
              <a:t> if possible; however, feel free to submit to the location most convenient for you.</a:t>
            </a:r>
          </a:p>
          <a:p>
            <a:endParaRPr lang="en-US" sz="1200" dirty="0">
              <a:latin typeface="+mn-lt"/>
              <a:ea typeface="Times New Roman" panose="02020603050405020304" pitchFamily="18" charset="0"/>
            </a:endParaRPr>
          </a:p>
          <a:p>
            <a:r>
              <a:rPr lang="en-US" sz="1200" dirty="0">
                <a:latin typeface="+mn-lt"/>
                <a:ea typeface="Times New Roman" panose="02020603050405020304" pitchFamily="18" charset="0"/>
              </a:rPr>
              <a:t>Recommend refrigerating DUI kits, but the blood is in blood vials w/preservatives that make it okay to not be refrigerated (although it is recommended).  DFSA kits </a:t>
            </a:r>
            <a:r>
              <a:rPr lang="en-US" sz="1200" b="1" dirty="0">
                <a:latin typeface="+mn-lt"/>
                <a:ea typeface="Times New Roman" panose="02020603050405020304" pitchFamily="18" charset="0"/>
              </a:rPr>
              <a:t>must</a:t>
            </a:r>
            <a:r>
              <a:rPr lang="en-US" sz="1200" b="0" dirty="0">
                <a:latin typeface="+mn-lt"/>
                <a:ea typeface="Times New Roman" panose="02020603050405020304" pitchFamily="18" charset="0"/>
              </a:rPr>
              <a:t> be refrigerated – they contain blood and urine, and the urine does not contain preservatives.</a:t>
            </a:r>
            <a:endParaRPr lang="en-US" sz="1200" dirty="0">
              <a:latin typeface="+mn-lt"/>
              <a:ea typeface="Times New Roman" panose="02020603050405020304" pitchFamily="18" charset="0"/>
            </a:endParaRPr>
          </a:p>
          <a:p>
            <a:endParaRPr lang="en-US" sz="1200" dirty="0">
              <a:latin typeface="+mn-lt"/>
            </a:endParaRPr>
          </a:p>
          <a:p>
            <a:pPr defTabSz="924458">
              <a:defRPr/>
            </a:pPr>
            <a:r>
              <a:rPr lang="en-US" sz="1200" dirty="0">
                <a:latin typeface="+mn-lt"/>
              </a:rPr>
              <a:t>[Notes for if questions asked about refrigeration: </a:t>
            </a:r>
            <a:r>
              <a:rPr lang="en-US" sz="1200" dirty="0">
                <a:latin typeface="+mn-lt"/>
                <a:ea typeface="Calibri" panose="020F0502020204030204" pitchFamily="34" charset="0"/>
              </a:rPr>
              <a:t>Recommended. If it isn’t refrigerated, drugs such as olanzapine (Zyprexa) and cocaine can degrade/breakdown and therefore not be detectible. There is NO concern about alcohol production if it isn’t refrigerated because the sample comes from a living person. If the sample was from a dead person, then you do worry about it - f</a:t>
            </a:r>
            <a:r>
              <a:rPr lang="en-US" sz="1200" dirty="0">
                <a:latin typeface="+mn-lt"/>
                <a:ea typeface="Times New Roman" panose="02020603050405020304" pitchFamily="18" charset="0"/>
              </a:rPr>
              <a:t>or blood from deceased individuals, blood should be refrigerated.  </a:t>
            </a:r>
            <a:r>
              <a:rPr lang="en-US" sz="1200" dirty="0">
                <a:latin typeface="+mn-lt"/>
                <a:ea typeface="Calibri" panose="020F0502020204030204" pitchFamily="34" charset="0"/>
              </a:rPr>
              <a:t>OSBI only tests blood from living individuals; deceased persons &amp; toxicology testing is not under our scope.]</a:t>
            </a:r>
            <a:endParaRPr lang="en-US" sz="1200" dirty="0">
              <a:latin typeface="+mn-lt"/>
            </a:endParaRPr>
          </a:p>
        </p:txBody>
      </p:sp>
      <p:sp>
        <p:nvSpPr>
          <p:cNvPr id="4" name="Slide Number Placeholder 3"/>
          <p:cNvSpPr>
            <a:spLocks noGrp="1"/>
          </p:cNvSpPr>
          <p:nvPr>
            <p:ph type="sldNum" sz="quarter" idx="5"/>
          </p:nvPr>
        </p:nvSpPr>
        <p:spPr/>
        <p:txBody>
          <a:bodyPr/>
          <a:lstStyle/>
          <a:p>
            <a:fld id="{7A7D0105-C732-4157-845E-E25F946A70E7}" type="slidenum">
              <a:rPr lang="en-US" smtClean="0"/>
              <a:t>34</a:t>
            </a:fld>
            <a:endParaRPr lang="en-US" dirty="0"/>
          </a:p>
        </p:txBody>
      </p:sp>
    </p:spTree>
    <p:extLst>
      <p:ext uri="{BB962C8B-B14F-4D97-AF65-F5344CB8AC3E}">
        <p14:creationId xmlns:p14="http://schemas.microsoft.com/office/powerpoint/2010/main" val="2408186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Handle with caution (just like all other evidence)</a:t>
            </a:r>
          </a:p>
          <a:p>
            <a:endParaRPr lang="en-US" dirty="0"/>
          </a:p>
          <a:p>
            <a:r>
              <a:rPr lang="en-US" dirty="0"/>
              <a:t>Can leave drugs in their container and package that, e.g. pills in a pill bottle – no need to dump them out and into the package you’re submitting to OSBI</a:t>
            </a:r>
          </a:p>
          <a:p>
            <a:endParaRPr lang="en-US" dirty="0"/>
          </a:p>
          <a:p>
            <a:r>
              <a:rPr lang="en-US" sz="2400" dirty="0"/>
              <a:t>Submit only what you actually need tested, e.g.:</a:t>
            </a:r>
          </a:p>
          <a:p>
            <a:pPr marL="285750" indent="-285750">
              <a:buFont typeface="Arial" panose="020B0604020202020204" pitchFamily="34" charset="0"/>
              <a:buChar char="•"/>
            </a:pPr>
            <a:r>
              <a:rPr lang="en-US" sz="1800" dirty="0"/>
              <a:t>Plastic bag containing a Green Leafy Substance (GLS)</a:t>
            </a:r>
          </a:p>
          <a:p>
            <a:pPr marL="285750" indent="-285750">
              <a:buFont typeface="Arial" panose="020B0604020202020204" pitchFamily="34" charset="0"/>
              <a:buChar char="•"/>
            </a:pPr>
            <a:r>
              <a:rPr lang="en-US" sz="1800" dirty="0"/>
              <a:t>Gum wrapper containing a black tar substance</a:t>
            </a:r>
          </a:p>
          <a:p>
            <a:endParaRPr lang="en-US" dirty="0"/>
          </a:p>
          <a:p>
            <a:r>
              <a:rPr lang="en-US" dirty="0"/>
              <a:t>No syringes</a:t>
            </a:r>
            <a:r>
              <a:rPr lang="en-US" baseline="0" dirty="0"/>
              <a:t>, unless they have admin approval; if so, package in a syringe tube. </a:t>
            </a:r>
          </a:p>
          <a:p>
            <a:r>
              <a:rPr lang="en-US" baseline="0" dirty="0"/>
              <a:t>The acid in field test kits can destroy the evidence if they leak. </a:t>
            </a:r>
            <a:endParaRPr lang="en-US" dirty="0"/>
          </a:p>
          <a:p>
            <a:endParaRPr lang="en-US" dirty="0"/>
          </a:p>
          <a:p>
            <a:r>
              <a:rPr lang="en-US" dirty="0"/>
              <a:t>Razorblades and Knifes can be submitted if they have a residue</a:t>
            </a:r>
            <a:r>
              <a:rPr lang="en-US" baseline="0" dirty="0"/>
              <a:t> but they must be packaged in a safety tube. </a:t>
            </a:r>
          </a:p>
          <a:p>
            <a:endParaRPr lang="en-US" baseline="0" dirty="0"/>
          </a:p>
          <a:p>
            <a:r>
              <a:rPr lang="en-US" baseline="0" dirty="0"/>
              <a:t>Also, one thing to remember when you get lab results back in drug cases, the weights reported may differ from a weight measurement you took.  You may have weighed a substance with it’s packaging; we don’t – we report net weight of the substance without any packaging.  Also remember the moisture and humidity can affect weight measurements, use of calibrated scales, etc.</a:t>
            </a:r>
          </a:p>
          <a:p>
            <a:endParaRPr lang="en-US" dirty="0"/>
          </a:p>
        </p:txBody>
      </p:sp>
      <p:sp>
        <p:nvSpPr>
          <p:cNvPr id="4" name="Slide Number Placeholder 3"/>
          <p:cNvSpPr>
            <a:spLocks noGrp="1"/>
          </p:cNvSpPr>
          <p:nvPr>
            <p:ph type="sldNum" sz="quarter" idx="10"/>
          </p:nvPr>
        </p:nvSpPr>
        <p:spPr/>
        <p:txBody>
          <a:bodyPr/>
          <a:lstStyle/>
          <a:p>
            <a:fld id="{7A7D0105-C732-4157-845E-E25F946A70E7}" type="slidenum">
              <a:rPr lang="en-US" smtClean="0"/>
              <a:t>35</a:t>
            </a:fld>
            <a:endParaRPr lang="en-US" dirty="0"/>
          </a:p>
        </p:txBody>
      </p:sp>
    </p:spTree>
    <p:extLst>
      <p:ext uri="{BB962C8B-B14F-4D97-AF65-F5344CB8AC3E}">
        <p14:creationId xmlns:p14="http://schemas.microsoft.com/office/powerpoint/2010/main" val="1853175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For matching size to the evidence, </a:t>
            </a:r>
            <a:r>
              <a:rPr lang="en-US" sz="1200" b="0" baseline="0" dirty="0"/>
              <a:t>s</a:t>
            </a:r>
            <a:r>
              <a:rPr lang="en-US" sz="1200" dirty="0"/>
              <a:t>mall items can be lost from poorly sealed envelopes; small items should be placed into a paper bindle first. </a:t>
            </a:r>
          </a:p>
          <a:p>
            <a:pPr marL="514350" indent="-514350">
              <a:buFont typeface="+mj-lt"/>
              <a:buAutoNum type="arabicPeriod"/>
            </a:pPr>
            <a:r>
              <a:rPr lang="en-US" sz="1200" dirty="0">
                <a:solidFill>
                  <a:prstClr val="white"/>
                </a:solidFill>
              </a:rPr>
              <a:t>Place small samples in paper bindles and then into their own containers (envelopes)</a:t>
            </a:r>
          </a:p>
          <a:p>
            <a:pPr marL="514350" indent="-514350">
              <a:buFont typeface="+mj-lt"/>
              <a:buAutoNum type="arabicPeriod"/>
            </a:pPr>
            <a:r>
              <a:rPr lang="en-US" sz="1200" dirty="0">
                <a:solidFill>
                  <a:prstClr val="white"/>
                </a:solidFill>
              </a:rPr>
              <a:t>Individually packaged known and unknown samples can then be placed in the same outer container (evidence envelope)</a:t>
            </a:r>
          </a:p>
          <a:p>
            <a:pPr marL="0" marR="0" lvl="0" indent="0" algn="l" defTabSz="924458" rtl="0" eaLnBrk="1" fontAlgn="auto" latinLnBrk="0" hangingPunct="1">
              <a:lnSpc>
                <a:spcPct val="100000"/>
              </a:lnSpc>
              <a:spcBef>
                <a:spcPts val="0"/>
              </a:spcBef>
              <a:spcAft>
                <a:spcPts val="0"/>
              </a:spcAft>
              <a:buClrTx/>
              <a:buSzTx/>
              <a:buFontTx/>
              <a:buNone/>
              <a:tabLst/>
              <a:defRPr/>
            </a:pPr>
            <a:endParaRPr lang="en-US" dirty="0"/>
          </a:p>
          <a:p>
            <a:pPr marL="0" marR="0" lvl="0" indent="0" algn="l" defTabSz="924458" rtl="0" eaLnBrk="1" fontAlgn="auto" latinLnBrk="0" hangingPunct="1">
              <a:lnSpc>
                <a:spcPct val="100000"/>
              </a:lnSpc>
              <a:spcBef>
                <a:spcPts val="0"/>
              </a:spcBef>
              <a:spcAft>
                <a:spcPts val="0"/>
              </a:spcAft>
              <a:buClrTx/>
              <a:buSzTx/>
              <a:buFontTx/>
              <a:buNone/>
              <a:tabLst/>
              <a:defRPr/>
            </a:pPr>
            <a:r>
              <a:rPr lang="en-US" dirty="0"/>
              <a:t>Lined cans for ignitable liquid/arson evidence are provided by OSBI upon request. </a:t>
            </a:r>
            <a:r>
              <a:rPr lang="en-US" baseline="0" dirty="0"/>
              <a:t>Plastic bags and buckets can NOT be used to submit arson evidence.  During ignitable liquid testing, trace analysts are looking to identify petroleum products and plastic bags and buckets are manufactured from petroleum.</a:t>
            </a:r>
          </a:p>
          <a:p>
            <a:pPr defTabSz="924458">
              <a:defRPr/>
            </a:pPr>
            <a:r>
              <a:rPr lang="en-US" b="0" baseline="0" dirty="0"/>
              <a:t>Arson bags can be used for clothing and other things that won’t fit in cans, and the bags can then be heat-sealed</a:t>
            </a:r>
          </a:p>
          <a:p>
            <a:pPr defTabSz="924458">
              <a:defRPr/>
            </a:pPr>
            <a:endParaRPr lang="en-US" b="0" baseline="0" dirty="0"/>
          </a:p>
          <a:p>
            <a:endParaRPr lang="en-US" sz="1200" dirty="0"/>
          </a:p>
          <a:p>
            <a:pPr marL="0" marR="0" lvl="0" indent="0" algn="l" defTabSz="924458" rtl="0" eaLnBrk="1" fontAlgn="auto" latinLnBrk="0" hangingPunct="1">
              <a:lnSpc>
                <a:spcPct val="100000"/>
              </a:lnSpc>
              <a:spcBef>
                <a:spcPts val="0"/>
              </a:spcBef>
              <a:spcAft>
                <a:spcPts val="0"/>
              </a:spcAft>
              <a:buClrTx/>
              <a:buSzTx/>
              <a:buFontTx/>
              <a:buNone/>
              <a:tabLst/>
              <a:defRPr/>
            </a:pPr>
            <a:endParaRPr lang="en-US" dirty="0"/>
          </a:p>
          <a:p>
            <a:pPr defTabSz="924458">
              <a:defRPr/>
            </a:pPr>
            <a:endParaRPr lang="en-US" b="0" dirty="0"/>
          </a:p>
        </p:txBody>
      </p:sp>
      <p:sp>
        <p:nvSpPr>
          <p:cNvPr id="4" name="Slide Number Placeholder 3"/>
          <p:cNvSpPr>
            <a:spLocks noGrp="1"/>
          </p:cNvSpPr>
          <p:nvPr>
            <p:ph type="sldNum" sz="quarter" idx="10"/>
          </p:nvPr>
        </p:nvSpPr>
        <p:spPr/>
        <p:txBody>
          <a:bodyPr/>
          <a:lstStyle/>
          <a:p>
            <a:fld id="{7A7D0105-C732-4157-845E-E25F946A70E7}" type="slidenum">
              <a:rPr lang="en-US" smtClean="0"/>
              <a:t>36</a:t>
            </a:fld>
            <a:endParaRPr lang="en-US" dirty="0"/>
          </a:p>
        </p:txBody>
      </p:sp>
    </p:spTree>
    <p:extLst>
      <p:ext uri="{BB962C8B-B14F-4D97-AF65-F5344CB8AC3E}">
        <p14:creationId xmlns:p14="http://schemas.microsoft.com/office/powerpoint/2010/main" val="659485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Chain of custody is very important, especially if the case goes to court because if the chain has not been established and shown to remain intact, the entire case can be thrown out by the court.</a:t>
            </a:r>
          </a:p>
        </p:txBody>
      </p:sp>
      <p:sp>
        <p:nvSpPr>
          <p:cNvPr id="4" name="Slide Number Placeholder 3"/>
          <p:cNvSpPr>
            <a:spLocks noGrp="1"/>
          </p:cNvSpPr>
          <p:nvPr>
            <p:ph type="sldNum" sz="quarter" idx="5"/>
          </p:nvPr>
        </p:nvSpPr>
        <p:spPr/>
        <p:txBody>
          <a:bodyPr/>
          <a:lstStyle/>
          <a:p>
            <a:fld id="{7A7D0105-C732-4157-845E-E25F946A70E7}" type="slidenum">
              <a:rPr lang="en-US" smtClean="0"/>
              <a:t>5</a:t>
            </a:fld>
            <a:endParaRPr lang="en-US" dirty="0"/>
          </a:p>
        </p:txBody>
      </p:sp>
    </p:spTree>
    <p:extLst>
      <p:ext uri="{BB962C8B-B14F-4D97-AF65-F5344CB8AC3E}">
        <p14:creationId xmlns:p14="http://schemas.microsoft.com/office/powerpoint/2010/main" val="2729207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Handle firearms safely, always assuming it’s loaded &amp; verify it’s unloaded; after it’s been rendered safe, PACKAGE IT!</a:t>
            </a:r>
          </a:p>
          <a:p>
            <a:endParaRPr lang="en-US" sz="1200" dirty="0"/>
          </a:p>
          <a:p>
            <a:r>
              <a:rPr lang="en-US" sz="3200" dirty="0"/>
              <a:t>Handle weapon as little as possible - </a:t>
            </a:r>
            <a:r>
              <a:rPr lang="en-US" sz="2800" dirty="0"/>
              <a:t>If firearm needs to be fingerprinted, handle it by any surface that would likely not have fingerprints, e.g. slide serrations, textured grips, etc.</a:t>
            </a:r>
            <a:endParaRPr lang="en-US" sz="1200" dirty="0"/>
          </a:p>
          <a:p>
            <a:endParaRPr lang="en-US" sz="1200" dirty="0"/>
          </a:p>
          <a:p>
            <a:r>
              <a:rPr lang="en-US" sz="1200" dirty="0"/>
              <a:t>If you use ties, please leave some slack for removal; recommend using reusable ties</a:t>
            </a:r>
          </a:p>
          <a:p>
            <a:endParaRPr lang="en-US" sz="1200" dirty="0"/>
          </a:p>
          <a:p>
            <a:r>
              <a:rPr lang="en-US" sz="1200" dirty="0"/>
              <a:t>Do not “mummify” the firearm</a:t>
            </a:r>
          </a:p>
          <a:p>
            <a:endParaRPr lang="en-US" sz="1200" dirty="0"/>
          </a:p>
          <a:p>
            <a:pPr defTabSz="924458">
              <a:defRPr/>
            </a:pPr>
            <a:r>
              <a:rPr lang="en-US" sz="1200" dirty="0"/>
              <a:t>If DNA analysis is needed, do NOT package weapon in plastic</a:t>
            </a:r>
          </a:p>
          <a:p>
            <a:pPr defTabSz="924458">
              <a:defRPr/>
            </a:pPr>
            <a:endParaRPr lang="en-US" sz="1200" dirty="0"/>
          </a:p>
          <a:p>
            <a:pPr defTabSz="924458">
              <a:defRPr/>
            </a:pPr>
            <a:r>
              <a:rPr lang="en-US" sz="1800" dirty="0">
                <a:effectLst/>
                <a:latin typeface="Calibri" panose="020F0502020204030204" pitchFamily="34" charset="0"/>
                <a:ea typeface="Calibri" panose="020F0502020204030204" pitchFamily="34" charset="0"/>
              </a:rPr>
              <a:t>Live ammunition should not be submitted or packaged with the firearm.  The Firearms Lab does not want suspect live ammunition.  They will not use this for test firing because they don’t know how the ammo was stored/handled previously.  This can be a safety hazard.</a:t>
            </a:r>
            <a:endParaRPr lang="en-US" sz="1200" dirty="0"/>
          </a:p>
          <a:p>
            <a:pPr defTabSz="924458">
              <a:defRPr/>
            </a:pPr>
            <a:endParaRPr lang="en-US" sz="1200" dirty="0"/>
          </a:p>
          <a:p>
            <a:pPr defTabSz="924458">
              <a:defRPr/>
            </a:pPr>
            <a:r>
              <a:rPr lang="en-US" sz="1200" dirty="0"/>
              <a:t>Of note, for felon in possession cases, LEU/DNA will not analyze the evidence, but Firearms can accept the evidence for NIBIN entry</a:t>
            </a:r>
          </a:p>
          <a:p>
            <a:pPr defTabSz="924458">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A7D0105-C732-4157-845E-E25F946A70E7}" type="slidenum">
              <a:rPr lang="en-US" smtClean="0"/>
              <a:t>37</a:t>
            </a:fld>
            <a:endParaRPr lang="en-US" dirty="0"/>
          </a:p>
        </p:txBody>
      </p:sp>
    </p:spTree>
    <p:extLst>
      <p:ext uri="{BB962C8B-B14F-4D97-AF65-F5344CB8AC3E}">
        <p14:creationId xmlns:p14="http://schemas.microsoft.com/office/powerpoint/2010/main" val="775647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D0105-C732-4157-845E-E25F946A70E7}" type="slidenum">
              <a:rPr lang="en-US" smtClean="0"/>
              <a:t>38</a:t>
            </a:fld>
            <a:endParaRPr lang="en-US" dirty="0"/>
          </a:p>
        </p:txBody>
      </p:sp>
    </p:spTree>
    <p:extLst>
      <p:ext uri="{BB962C8B-B14F-4D97-AF65-F5344CB8AC3E}">
        <p14:creationId xmlns:p14="http://schemas.microsoft.com/office/powerpoint/2010/main" val="3405036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D0105-C732-4157-845E-E25F946A70E7}" type="slidenum">
              <a:rPr lang="en-US" smtClean="0"/>
              <a:t>39</a:t>
            </a:fld>
            <a:endParaRPr lang="en-US" dirty="0"/>
          </a:p>
        </p:txBody>
      </p:sp>
    </p:spTree>
    <p:extLst>
      <p:ext uri="{BB962C8B-B14F-4D97-AF65-F5344CB8AC3E}">
        <p14:creationId xmlns:p14="http://schemas.microsoft.com/office/powerpoint/2010/main" val="2917326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Damage to tool could alter the marks it leaves, and thus invalidates the comparison to the tool-marked item(s).</a:t>
            </a:r>
          </a:p>
          <a:p>
            <a:r>
              <a:rPr lang="en-US" dirty="0"/>
              <a:t>Reminder:</a:t>
            </a:r>
            <a:r>
              <a:rPr lang="en-US" baseline="0" dirty="0"/>
              <a:t> cannot do unknown-to-unknown comparisons; MUST have a tool to compare to.</a:t>
            </a:r>
          </a:p>
          <a:p>
            <a:r>
              <a:rPr lang="en-US" baseline="0" dirty="0"/>
              <a:t>Mark end not to be compared. Sharpie or tape works! Just so there is some indication of which end to compare to the tool.</a:t>
            </a:r>
            <a:endParaRPr lang="en-US" dirty="0"/>
          </a:p>
        </p:txBody>
      </p:sp>
      <p:sp>
        <p:nvSpPr>
          <p:cNvPr id="4" name="Slide Number Placeholder 3"/>
          <p:cNvSpPr>
            <a:spLocks noGrp="1"/>
          </p:cNvSpPr>
          <p:nvPr>
            <p:ph type="sldNum" sz="quarter" idx="10"/>
          </p:nvPr>
        </p:nvSpPr>
        <p:spPr/>
        <p:txBody>
          <a:bodyPr/>
          <a:lstStyle/>
          <a:p>
            <a:fld id="{7A7D0105-C732-4157-845E-E25F946A70E7}" type="slidenum">
              <a:rPr lang="en-US" smtClean="0"/>
              <a:t>40</a:t>
            </a:fld>
            <a:endParaRPr lang="en-US" dirty="0"/>
          </a:p>
        </p:txBody>
      </p:sp>
    </p:spTree>
    <p:extLst>
      <p:ext uri="{BB962C8B-B14F-4D97-AF65-F5344CB8AC3E}">
        <p14:creationId xmlns:p14="http://schemas.microsoft.com/office/powerpoint/2010/main" val="903868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A7D0105-C732-4157-845E-E25F946A70E7}" type="slidenum">
              <a:rPr lang="en-US" smtClean="0"/>
              <a:t>41</a:t>
            </a:fld>
            <a:endParaRPr lang="en-US" dirty="0"/>
          </a:p>
        </p:txBody>
      </p:sp>
    </p:spTree>
    <p:extLst>
      <p:ext uri="{BB962C8B-B14F-4D97-AF65-F5344CB8AC3E}">
        <p14:creationId xmlns:p14="http://schemas.microsoft.com/office/powerpoint/2010/main" val="1756892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disc should be accompanied by a photo log that is properly documented; this should include:</a:t>
            </a:r>
          </a:p>
          <a:p>
            <a:pPr lvl="1"/>
            <a:r>
              <a:rPr lang="en-US" dirty="0"/>
              <a:t>Officer initials</a:t>
            </a:r>
          </a:p>
          <a:p>
            <a:pPr lvl="1"/>
            <a:r>
              <a:rPr lang="en-US" dirty="0"/>
              <a:t>Date</a:t>
            </a:r>
          </a:p>
          <a:p>
            <a:pPr lvl="1"/>
            <a:r>
              <a:rPr lang="en-US" dirty="0"/>
              <a:t>Description of where the photo was taken  </a:t>
            </a:r>
          </a:p>
          <a:p>
            <a:pPr lvl="1"/>
            <a:r>
              <a:rPr lang="en-US" dirty="0"/>
              <a:t>Description of what item is shown in the photo</a:t>
            </a:r>
          </a:p>
          <a:p>
            <a:endParaRPr lang="en-US" dirty="0"/>
          </a:p>
          <a:p>
            <a:r>
              <a:rPr lang="en-US" dirty="0"/>
              <a:t>When you submit knowns, provide all suspect and victim information to include: </a:t>
            </a:r>
          </a:p>
          <a:p>
            <a:r>
              <a:rPr lang="en-US" dirty="0"/>
              <a:t>	Name (to include maiden and alias)</a:t>
            </a:r>
          </a:p>
          <a:p>
            <a:pPr lvl="2"/>
            <a:r>
              <a:rPr lang="en-US" dirty="0"/>
              <a:t>Date of Birth</a:t>
            </a:r>
          </a:p>
          <a:p>
            <a:pPr lvl="2"/>
            <a:r>
              <a:rPr lang="en-US" dirty="0"/>
              <a:t>SSN</a:t>
            </a:r>
          </a:p>
          <a:p>
            <a:pPr lvl="2"/>
            <a:r>
              <a:rPr lang="en-US" dirty="0"/>
              <a:t>Race</a:t>
            </a:r>
          </a:p>
          <a:p>
            <a:pPr lvl="2"/>
            <a:r>
              <a:rPr lang="en-US" dirty="0"/>
              <a:t>Sex</a:t>
            </a:r>
          </a:p>
          <a:p>
            <a:endParaRPr lang="en-US" dirty="0"/>
          </a:p>
          <a:p>
            <a:r>
              <a:rPr lang="en-US" dirty="0"/>
              <a:t>It is ok if you don’t</a:t>
            </a:r>
            <a:r>
              <a:rPr lang="en-US" baseline="0" dirty="0"/>
              <a:t> have known impressions to submit.  We can pull print cards from those that we have available, and we can search suitable prints through AFIS, but the prints may remain unidentified.</a:t>
            </a:r>
            <a:endParaRPr lang="en-US" dirty="0"/>
          </a:p>
        </p:txBody>
      </p:sp>
      <p:sp>
        <p:nvSpPr>
          <p:cNvPr id="4" name="Slide Number Placeholder 3"/>
          <p:cNvSpPr>
            <a:spLocks noGrp="1"/>
          </p:cNvSpPr>
          <p:nvPr>
            <p:ph type="sldNum" sz="quarter" idx="10"/>
          </p:nvPr>
        </p:nvSpPr>
        <p:spPr/>
        <p:txBody>
          <a:bodyPr/>
          <a:lstStyle/>
          <a:p>
            <a:fld id="{7A7D0105-C732-4157-845E-E25F946A70E7}" type="slidenum">
              <a:rPr lang="en-US" smtClean="0"/>
              <a:t>42</a:t>
            </a:fld>
            <a:endParaRPr lang="en-US" dirty="0"/>
          </a:p>
        </p:txBody>
      </p:sp>
    </p:spTree>
    <p:extLst>
      <p:ext uri="{BB962C8B-B14F-4D97-AF65-F5344CB8AC3E}">
        <p14:creationId xmlns:p14="http://schemas.microsoft.com/office/powerpoint/2010/main" val="1700500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Plastic can degrade/destroy DNA</a:t>
            </a:r>
          </a:p>
          <a:p>
            <a:endParaRPr lang="en-US" dirty="0"/>
          </a:p>
          <a:p>
            <a:r>
              <a:rPr lang="en-US" dirty="0"/>
              <a:t>OSBI FSC has drying stalls available</a:t>
            </a:r>
          </a:p>
          <a:p>
            <a:endParaRPr lang="en-US" dirty="0"/>
          </a:p>
          <a:p>
            <a:r>
              <a:rPr lang="en-US" dirty="0"/>
              <a:t>SAK stays separate from clothing, which is packaged appropriately in paper bags (each bag labeled), and this usually does require multiple bags</a:t>
            </a:r>
          </a:p>
          <a:p>
            <a:endParaRPr lang="en-US" dirty="0"/>
          </a:p>
        </p:txBody>
      </p:sp>
      <p:sp>
        <p:nvSpPr>
          <p:cNvPr id="4" name="Slide Number Placeholder 3"/>
          <p:cNvSpPr>
            <a:spLocks noGrp="1"/>
          </p:cNvSpPr>
          <p:nvPr>
            <p:ph type="sldNum" sz="quarter" idx="10"/>
          </p:nvPr>
        </p:nvSpPr>
        <p:spPr/>
        <p:txBody>
          <a:bodyPr/>
          <a:lstStyle/>
          <a:p>
            <a:fld id="{7A7D0105-C732-4157-845E-E25F946A70E7}" type="slidenum">
              <a:rPr lang="en-US" smtClean="0"/>
              <a:t>43</a:t>
            </a:fld>
            <a:endParaRPr lang="en-US" dirty="0"/>
          </a:p>
        </p:txBody>
      </p:sp>
    </p:spTree>
    <p:extLst>
      <p:ext uri="{BB962C8B-B14F-4D97-AF65-F5344CB8AC3E}">
        <p14:creationId xmlns:p14="http://schemas.microsoft.com/office/powerpoint/2010/main" val="3356481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triage cases?</a:t>
            </a:r>
          </a:p>
          <a:p>
            <a:pPr marL="171450" indent="-171450">
              <a:buFont typeface="Arial" panose="020B0604020202020204" pitchFamily="34" charset="0"/>
              <a:buChar char="•"/>
            </a:pPr>
            <a:r>
              <a:rPr lang="en-US" dirty="0"/>
              <a:t>Allows us to work cases more efficiently </a:t>
            </a:r>
          </a:p>
          <a:p>
            <a:pPr marL="171450" indent="-171450">
              <a:buFont typeface="Arial" panose="020B0604020202020204" pitchFamily="34" charset="0"/>
              <a:buChar char="•"/>
            </a:pPr>
            <a:r>
              <a:rPr lang="en-US" dirty="0"/>
              <a:t>Has significantly decreased our backlogs and turnaround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prepared to answer questions upon submittal of biology cases.  A biologist will either come to speak with you directly or they may also call you on the phone.  You’re welcome to call us first, before you come to the lab to submit evidence, and get approval for the biology submission.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SAKs are updated by OSBI in the SAK Tracking System as they are submitted to the lab and after return to the submitting agency.  SAK envelope #2 does require consultation with a biologist.</a:t>
            </a:r>
          </a:p>
        </p:txBody>
      </p:sp>
      <p:sp>
        <p:nvSpPr>
          <p:cNvPr id="4" name="Slide Number Placeholder 3"/>
          <p:cNvSpPr>
            <a:spLocks noGrp="1"/>
          </p:cNvSpPr>
          <p:nvPr>
            <p:ph type="sldNum" sz="quarter" idx="5"/>
          </p:nvPr>
        </p:nvSpPr>
        <p:spPr/>
        <p:txBody>
          <a:bodyPr/>
          <a:lstStyle/>
          <a:p>
            <a:fld id="{7A7D0105-C732-4157-845E-E25F946A70E7}" type="slidenum">
              <a:rPr lang="en-US" smtClean="0"/>
              <a:t>44</a:t>
            </a:fld>
            <a:endParaRPr lang="en-US" dirty="0"/>
          </a:p>
        </p:txBody>
      </p:sp>
    </p:spTree>
    <p:extLst>
      <p:ext uri="{BB962C8B-B14F-4D97-AF65-F5344CB8AC3E}">
        <p14:creationId xmlns:p14="http://schemas.microsoft.com/office/powerpoint/2010/main" val="2231779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the incident</a:t>
            </a:r>
          </a:p>
          <a:p>
            <a:r>
              <a:rPr lang="en-US" dirty="0"/>
              <a:t>What evidence was collected</a:t>
            </a:r>
          </a:p>
          <a:p>
            <a:r>
              <a:rPr lang="en-US" dirty="0"/>
              <a:t>Where was the evidence collected</a:t>
            </a:r>
          </a:p>
          <a:p>
            <a:pPr lvl="1"/>
            <a:r>
              <a:rPr lang="en-US" dirty="0"/>
              <a:t>“At the crime scene” does not count</a:t>
            </a:r>
          </a:p>
          <a:p>
            <a:pPr lvl="1"/>
            <a:r>
              <a:rPr lang="en-US" dirty="0"/>
              <a:t>Need more detail such as “On wall by body”</a:t>
            </a:r>
          </a:p>
          <a:p>
            <a:r>
              <a:rPr lang="en-US" dirty="0"/>
              <a:t>Why might the evidence contain suspect DNA</a:t>
            </a:r>
          </a:p>
          <a:p>
            <a:pPr lvl="1"/>
            <a:r>
              <a:rPr lang="en-US" dirty="0"/>
              <a:t>“Victim does not smoke” if a cigarette butt is collected</a:t>
            </a:r>
          </a:p>
          <a:p>
            <a:pPr lvl="1"/>
            <a:r>
              <a:rPr lang="en-US" dirty="0"/>
              <a:t>“Item does not belong to victim” if a clothing item is submitted</a:t>
            </a:r>
          </a:p>
          <a:p>
            <a:endParaRPr lang="en-US" dirty="0"/>
          </a:p>
          <a:p>
            <a:endParaRPr lang="en-US" dirty="0"/>
          </a:p>
        </p:txBody>
      </p:sp>
      <p:sp>
        <p:nvSpPr>
          <p:cNvPr id="4" name="Slide Number Placeholder 3"/>
          <p:cNvSpPr>
            <a:spLocks noGrp="1"/>
          </p:cNvSpPr>
          <p:nvPr>
            <p:ph type="sldNum" sz="quarter" idx="10"/>
          </p:nvPr>
        </p:nvSpPr>
        <p:spPr/>
        <p:txBody>
          <a:bodyPr/>
          <a:lstStyle/>
          <a:p>
            <a:fld id="{7A7D0105-C732-4157-845E-E25F946A70E7}" type="slidenum">
              <a:rPr lang="en-US" smtClean="0"/>
              <a:t>45</a:t>
            </a:fld>
            <a:endParaRPr lang="en-US" dirty="0"/>
          </a:p>
        </p:txBody>
      </p:sp>
    </p:spTree>
    <p:extLst>
      <p:ext uri="{BB962C8B-B14F-4D97-AF65-F5344CB8AC3E}">
        <p14:creationId xmlns:p14="http://schemas.microsoft.com/office/powerpoint/2010/main" val="4071136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Buccal/oral swabs</a:t>
            </a:r>
          </a:p>
        </p:txBody>
      </p:sp>
      <p:sp>
        <p:nvSpPr>
          <p:cNvPr id="4" name="Slide Number Placeholder 3"/>
          <p:cNvSpPr>
            <a:spLocks noGrp="1"/>
          </p:cNvSpPr>
          <p:nvPr>
            <p:ph type="sldNum" sz="quarter" idx="5"/>
          </p:nvPr>
        </p:nvSpPr>
        <p:spPr/>
        <p:txBody>
          <a:bodyPr/>
          <a:lstStyle/>
          <a:p>
            <a:fld id="{7A7D0105-C732-4157-845E-E25F946A70E7}" type="slidenum">
              <a:rPr lang="en-US" smtClean="0"/>
              <a:t>46</a:t>
            </a:fld>
            <a:endParaRPr lang="en-US" dirty="0"/>
          </a:p>
        </p:txBody>
      </p:sp>
    </p:spTree>
    <p:extLst>
      <p:ext uri="{BB962C8B-B14F-4D97-AF65-F5344CB8AC3E}">
        <p14:creationId xmlns:p14="http://schemas.microsoft.com/office/powerpoint/2010/main" val="85875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DRUGS</a:t>
            </a:r>
          </a:p>
          <a:p>
            <a:pPr marL="171450" indent="-171450">
              <a:buFont typeface="Arial" panose="020B0604020202020204" pitchFamily="34" charset="0"/>
              <a:buChar char="•"/>
            </a:pPr>
            <a:r>
              <a:rPr lang="en-US" dirty="0"/>
              <a:t>MONEY</a:t>
            </a:r>
          </a:p>
          <a:p>
            <a:pPr marL="171450" indent="-171450">
              <a:buFont typeface="Arial" panose="020B0604020202020204" pitchFamily="34" charset="0"/>
              <a:buChar char="•"/>
            </a:pPr>
            <a:r>
              <a:rPr lang="en-US" dirty="0"/>
              <a:t>GUNS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 want to make sure all of these are correctly handled and packaged to prevent loss, secure the evidence, and maintain chain of custody!</a:t>
            </a:r>
          </a:p>
        </p:txBody>
      </p:sp>
      <p:sp>
        <p:nvSpPr>
          <p:cNvPr id="4" name="Slide Number Placeholder 3"/>
          <p:cNvSpPr>
            <a:spLocks noGrp="1"/>
          </p:cNvSpPr>
          <p:nvPr>
            <p:ph type="sldNum" sz="quarter" idx="5"/>
          </p:nvPr>
        </p:nvSpPr>
        <p:spPr/>
        <p:txBody>
          <a:bodyPr/>
          <a:lstStyle/>
          <a:p>
            <a:fld id="{7A7D0105-C732-4157-845E-E25F946A70E7}" type="slidenum">
              <a:rPr lang="en-US" smtClean="0"/>
              <a:t>6</a:t>
            </a:fld>
            <a:endParaRPr lang="en-US" dirty="0"/>
          </a:p>
        </p:txBody>
      </p:sp>
    </p:spTree>
    <p:extLst>
      <p:ext uri="{BB962C8B-B14F-4D97-AF65-F5344CB8AC3E}">
        <p14:creationId xmlns:p14="http://schemas.microsoft.com/office/powerpoint/2010/main" val="2578023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sz="1200" dirty="0">
                <a:latin typeface="+mn-lt"/>
              </a:rPr>
              <a:t>If</a:t>
            </a:r>
            <a:r>
              <a:rPr lang="en-US" sz="1200" baseline="0" dirty="0">
                <a:latin typeface="+mn-lt"/>
              </a:rPr>
              <a:t> there are extra or missing items, such as drug counts and weights that do not match, we cannot work those items until we contact the submitting officer and resolve the discrepancies</a:t>
            </a:r>
          </a:p>
          <a:p>
            <a:pPr marL="635565" lvl="1" indent="-173336">
              <a:buFont typeface="Arial" panose="020B0604020202020204" pitchFamily="34" charset="0"/>
              <a:buChar char="•"/>
            </a:pPr>
            <a:r>
              <a:rPr lang="en-US" sz="1200" baseline="0" dirty="0">
                <a:latin typeface="+mn-lt"/>
              </a:rPr>
              <a:t>This is good practice, but also required by our policy and accreditation requirements </a:t>
            </a:r>
            <a:r>
              <a:rPr lang="en-US" sz="1200" dirty="0">
                <a:latin typeface="+mn-lt"/>
                <a:ea typeface="Calibri" panose="020F0502020204030204" pitchFamily="34" charset="0"/>
              </a:rPr>
              <a:t>(ISO 17025 7.4.3 and CSD QM 7.4.3).</a:t>
            </a:r>
            <a:r>
              <a:rPr lang="en-US" sz="1200" baseline="0" dirty="0">
                <a:latin typeface="+mn-lt"/>
              </a:rPr>
              <a:t>  </a:t>
            </a:r>
          </a:p>
          <a:p>
            <a:pPr marL="635565" lvl="1" indent="-173336">
              <a:buFont typeface="Arial" panose="020B0604020202020204" pitchFamily="34" charset="0"/>
              <a:buChar char="•"/>
            </a:pPr>
            <a:r>
              <a:rPr lang="en-US" sz="1200" baseline="0" dirty="0">
                <a:latin typeface="+mn-lt"/>
              </a:rPr>
              <a:t>This can take a significant amount of time, since many officer’s work at night.  </a:t>
            </a:r>
          </a:p>
          <a:p>
            <a:endParaRPr lang="en-US" sz="500" baseline="0" dirty="0">
              <a:latin typeface="+mn-lt"/>
            </a:endParaRPr>
          </a:p>
          <a:p>
            <a:pPr marL="173336" indent="-173336">
              <a:buFont typeface="Arial" panose="020B0604020202020204" pitchFamily="34" charset="0"/>
              <a:buChar char="•"/>
            </a:pPr>
            <a:r>
              <a:rPr lang="en-US" sz="1200" dirty="0">
                <a:latin typeface="+mn-lt"/>
              </a:rPr>
              <a:t>In 2021, we had 4248 items submitted in Drugs that we did not analyze.  </a:t>
            </a:r>
          </a:p>
          <a:p>
            <a:pPr marL="635565" lvl="1" indent="-173336">
              <a:buFont typeface="Arial" panose="020B0604020202020204" pitchFamily="34" charset="0"/>
              <a:buChar char="•"/>
            </a:pPr>
            <a:r>
              <a:rPr lang="en-US" sz="1200" dirty="0">
                <a:latin typeface="+mn-lt"/>
              </a:rPr>
              <a:t>These were items that we cannot test such as trash,</a:t>
            </a:r>
            <a:r>
              <a:rPr lang="en-US" sz="1200" baseline="0" dirty="0">
                <a:latin typeface="+mn-lt"/>
              </a:rPr>
              <a:t> were duplicate items not necessary for the charges, or items with residue when weighable drugs had been submitted.  </a:t>
            </a:r>
          </a:p>
          <a:p>
            <a:pPr marL="635565" lvl="1" indent="-173336">
              <a:buFont typeface="Arial" panose="020B0604020202020204" pitchFamily="34" charset="0"/>
              <a:buChar char="•"/>
            </a:pPr>
            <a:r>
              <a:rPr lang="en-US" sz="1200" baseline="0" dirty="0">
                <a:latin typeface="+mn-lt"/>
              </a:rPr>
              <a:t>We still need to verify these items with the submittal form, inventory them, sometimes obtain a weight.  This takes time.  </a:t>
            </a:r>
          </a:p>
          <a:p>
            <a:endParaRPr lang="en-US" sz="500" baseline="0" dirty="0">
              <a:latin typeface="+mn-lt"/>
            </a:endParaRPr>
          </a:p>
          <a:p>
            <a:pPr marL="173336" indent="-173336">
              <a:buFont typeface="Arial" panose="020B0604020202020204" pitchFamily="34" charset="0"/>
              <a:buChar char="•"/>
            </a:pPr>
            <a:r>
              <a:rPr lang="en-US" sz="1200" baseline="0" dirty="0">
                <a:latin typeface="+mn-lt"/>
              </a:rPr>
              <a:t>It slows us down if items are packaged in multiple layers, excessively taped, or placed ill-fitting containers.</a:t>
            </a:r>
          </a:p>
          <a:p>
            <a:endParaRPr lang="en-US" sz="500" baseline="0" dirty="0">
              <a:latin typeface="+mn-lt"/>
            </a:endParaRPr>
          </a:p>
          <a:p>
            <a:pPr marL="173336" indent="-173336">
              <a:buFont typeface="Arial" panose="020B0604020202020204" pitchFamily="34" charset="0"/>
              <a:buChar char="•"/>
            </a:pPr>
            <a:r>
              <a:rPr lang="en-US" sz="1200" baseline="0" dirty="0">
                <a:latin typeface="+mn-lt"/>
              </a:rPr>
              <a:t>In addition when hazardous items such as syringes, field test kits, or broken glass are submitted, we must make these items safe by providing a sharps container, heat sealed bag, provide bubble wrap, or appropriate outer containers.</a:t>
            </a:r>
            <a:endParaRPr lang="en-US" sz="1200" dirty="0">
              <a:latin typeface="+mn-lt"/>
            </a:endParaRPr>
          </a:p>
        </p:txBody>
      </p:sp>
      <p:sp>
        <p:nvSpPr>
          <p:cNvPr id="4" name="Slide Number Placeholder 3"/>
          <p:cNvSpPr>
            <a:spLocks noGrp="1"/>
          </p:cNvSpPr>
          <p:nvPr>
            <p:ph type="sldNum" sz="quarter" idx="10"/>
          </p:nvPr>
        </p:nvSpPr>
        <p:spPr/>
        <p:txBody>
          <a:bodyPr/>
          <a:lstStyle/>
          <a:p>
            <a:fld id="{F3A68D7F-B9EC-407C-91B3-7887128BE5AB}" type="slidenum">
              <a:rPr lang="en-US" smtClean="0"/>
              <a:t>48</a:t>
            </a:fld>
            <a:endParaRPr lang="en-US" dirty="0"/>
          </a:p>
        </p:txBody>
      </p:sp>
    </p:spTree>
    <p:extLst>
      <p:ext uri="{BB962C8B-B14F-4D97-AF65-F5344CB8AC3E}">
        <p14:creationId xmlns:p14="http://schemas.microsoft.com/office/powerpoint/2010/main" val="2053596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 case that has a firearm for Firearms, clothing for Biology, fingerprints for Latents, and drugs, package all of these thing separately so that they can go to each of the different units at the same time rather than having to send everything to one unit, one-by-one, preventing other units from being able to work the case because they’re waiting on the evidence.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multiple drugs can be in the same outer package as long as they are each in their own separate packages inside</a:t>
            </a:r>
          </a:p>
          <a:p>
            <a:endParaRPr lang="en-US"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lt1"/>
                </a:solidFill>
                <a:latin typeface="+mn-lt"/>
                <a:ea typeface="Century Gothic"/>
                <a:cs typeface="Century Gothic"/>
                <a:sym typeface="Century Gothic"/>
              </a:rPr>
              <a:t>Sexual assault kits – kit stays separate from clothing which is packaged appropriately in paper bags, make sure each bag is labeled (usually require multiple bags)</a:t>
            </a:r>
          </a:p>
          <a:p>
            <a:endParaRPr lang="en-US" baseline="0" dirty="0">
              <a:latin typeface="+mn-lt"/>
            </a:endParaRPr>
          </a:p>
          <a:p>
            <a:r>
              <a:rPr lang="en-US" baseline="0" dirty="0">
                <a:latin typeface="+mn-lt"/>
              </a:rPr>
              <a:t>Do not package items collected from suspect with items collected from victim or crime scene.</a:t>
            </a:r>
          </a:p>
          <a:p>
            <a:endParaRPr lang="en-US" dirty="0">
              <a:latin typeface="+mn-lt"/>
            </a:endParaRPr>
          </a:p>
          <a:p>
            <a:r>
              <a:rPr lang="en-US" dirty="0">
                <a:latin typeface="+mn-lt"/>
              </a:rPr>
              <a:t>Do not package known DNA samples (suspect, victim, elimination knowns) in</a:t>
            </a:r>
            <a:r>
              <a:rPr lang="en-US" baseline="0" dirty="0">
                <a:latin typeface="+mn-lt"/>
              </a:rPr>
              <a:t> the same packages as the crime scene evidence.  </a:t>
            </a:r>
          </a:p>
          <a:p>
            <a:endParaRPr lang="en-US" baseline="0" dirty="0">
              <a:latin typeface="+mn-lt"/>
            </a:endParaRPr>
          </a:p>
          <a:p>
            <a:endParaRPr lang="en-US" dirty="0"/>
          </a:p>
        </p:txBody>
      </p:sp>
      <p:sp>
        <p:nvSpPr>
          <p:cNvPr id="4" name="Slide Number Placeholder 3"/>
          <p:cNvSpPr>
            <a:spLocks noGrp="1"/>
          </p:cNvSpPr>
          <p:nvPr>
            <p:ph type="sldNum" sz="quarter" idx="10"/>
          </p:nvPr>
        </p:nvSpPr>
        <p:spPr/>
        <p:txBody>
          <a:bodyPr/>
          <a:lstStyle/>
          <a:p>
            <a:fld id="{7A7D0105-C732-4157-845E-E25F946A70E7}" type="slidenum">
              <a:rPr lang="en-US" smtClean="0"/>
              <a:t>49</a:t>
            </a:fld>
            <a:endParaRPr lang="en-US" dirty="0"/>
          </a:p>
        </p:txBody>
      </p:sp>
    </p:spTree>
    <p:extLst>
      <p:ext uri="{BB962C8B-B14F-4D97-AF65-F5344CB8AC3E}">
        <p14:creationId xmlns:p14="http://schemas.microsoft.com/office/powerpoint/2010/main" val="1813724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Do NOT package known DNA samples (suspect, victim, elimination knowns) in</a:t>
            </a:r>
            <a:r>
              <a:rPr lang="en-US" baseline="0" dirty="0">
                <a:latin typeface="+mn-lt"/>
              </a:rPr>
              <a:t> the same packages as the crime scene evidence.  </a:t>
            </a:r>
          </a:p>
          <a:p>
            <a:endParaRPr lang="en-US" baseline="0" dirty="0">
              <a:latin typeface="+mn-lt"/>
            </a:endParaRPr>
          </a:p>
          <a:p>
            <a:r>
              <a:rPr lang="en-US" baseline="0" dirty="0">
                <a:latin typeface="+mn-lt"/>
              </a:rPr>
              <a:t>Do not package items collected from suspect with items collected from victim or crime scene.</a:t>
            </a:r>
          </a:p>
          <a:p>
            <a:endParaRPr lang="en-US" baseline="0" dirty="0">
              <a:latin typeface="+mn-lt"/>
            </a:endParaRPr>
          </a:p>
          <a:p>
            <a:pPr defTabSz="924458">
              <a:defRPr/>
            </a:pPr>
            <a:r>
              <a:rPr lang="en-US" dirty="0">
                <a:solidFill>
                  <a:schemeClr val="lt1"/>
                </a:solidFill>
                <a:latin typeface="+mn-lt"/>
                <a:ea typeface="Century Gothic"/>
                <a:cs typeface="Century Gothic"/>
                <a:sym typeface="Century Gothic"/>
              </a:rPr>
              <a:t>Sexual assault kits – kit stays separate from clothing which is packaged appropriately in paper bags, make sure each bag is labeled (usually require multiple bags)</a:t>
            </a:r>
          </a:p>
          <a:p>
            <a:endParaRPr lang="en-US" dirty="0"/>
          </a:p>
        </p:txBody>
      </p:sp>
      <p:sp>
        <p:nvSpPr>
          <p:cNvPr id="4" name="Slide Number Placeholder 3"/>
          <p:cNvSpPr>
            <a:spLocks noGrp="1"/>
          </p:cNvSpPr>
          <p:nvPr>
            <p:ph type="sldNum" sz="quarter" idx="10"/>
          </p:nvPr>
        </p:nvSpPr>
        <p:spPr/>
        <p:txBody>
          <a:bodyPr/>
          <a:lstStyle/>
          <a:p>
            <a:fld id="{7A7D0105-C732-4157-845E-E25F946A70E7}" type="slidenum">
              <a:rPr lang="en-US" smtClean="0"/>
              <a:t>50</a:t>
            </a:fld>
            <a:endParaRPr lang="en-US" dirty="0"/>
          </a:p>
        </p:txBody>
      </p:sp>
    </p:spTree>
    <p:extLst>
      <p:ext uri="{BB962C8B-B14F-4D97-AF65-F5344CB8AC3E}">
        <p14:creationId xmlns:p14="http://schemas.microsoft.com/office/powerpoint/2010/main" val="1187012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generally, as case the enters our lab system will be returned to the submitting agency, after court proceedings/legalities are done, then the evidence can be returned back to OSBI for destruction</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combine multiple cases on 1 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case has previously been to OSBI, you can reference the container # (letter) and we will have the contents in our records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OSBI does take syringes for drug destruction purposes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A7D0105-C732-4157-845E-E25F946A70E7}" type="slidenum">
              <a:rPr lang="en-US" smtClean="0"/>
              <a:t>52</a:t>
            </a:fld>
            <a:endParaRPr lang="en-US" dirty="0"/>
          </a:p>
        </p:txBody>
      </p:sp>
    </p:spTree>
    <p:extLst>
      <p:ext uri="{BB962C8B-B14F-4D97-AF65-F5344CB8AC3E}">
        <p14:creationId xmlns:p14="http://schemas.microsoft.com/office/powerpoint/2010/main" val="1883058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destroy alcohol?  This is up to you and your department’s policy.  It does not have to come to us for destruction.  We recommend photographing/videoing as it’s disposed</a:t>
            </a:r>
          </a:p>
        </p:txBody>
      </p:sp>
      <p:sp>
        <p:nvSpPr>
          <p:cNvPr id="4" name="Slide Number Placeholder 3"/>
          <p:cNvSpPr>
            <a:spLocks noGrp="1"/>
          </p:cNvSpPr>
          <p:nvPr>
            <p:ph type="sldNum" sz="quarter" idx="5"/>
          </p:nvPr>
        </p:nvSpPr>
        <p:spPr/>
        <p:txBody>
          <a:bodyPr/>
          <a:lstStyle/>
          <a:p>
            <a:fld id="{7A7D0105-C732-4157-845E-E25F946A70E7}" type="slidenum">
              <a:rPr lang="en-US" smtClean="0"/>
              <a:t>53</a:t>
            </a:fld>
            <a:endParaRPr lang="en-US" dirty="0"/>
          </a:p>
        </p:txBody>
      </p:sp>
    </p:spTree>
    <p:extLst>
      <p:ext uri="{BB962C8B-B14F-4D97-AF65-F5344CB8AC3E}">
        <p14:creationId xmlns:p14="http://schemas.microsoft.com/office/powerpoint/2010/main" val="10675648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D0105-C732-4157-845E-E25F946A70E7}" type="slidenum">
              <a:rPr lang="en-US" smtClean="0"/>
              <a:t>55</a:t>
            </a:fld>
            <a:endParaRPr lang="en-US" dirty="0"/>
          </a:p>
        </p:txBody>
      </p:sp>
    </p:spTree>
    <p:extLst>
      <p:ext uri="{BB962C8B-B14F-4D97-AF65-F5344CB8AC3E}">
        <p14:creationId xmlns:p14="http://schemas.microsoft.com/office/powerpoint/2010/main" val="36131818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THESE ARE ONLINE: OSBI website </a:t>
            </a:r>
            <a:r>
              <a:rPr lang="en-US" sz="1200" b="0" dirty="0"/>
              <a:t>&gt; “Evidence Submission”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Chrome or Firefox browsers; do not use Internet Explorer</a:t>
            </a:r>
          </a:p>
          <a:p>
            <a:endParaRPr lang="en-US" dirty="0"/>
          </a:p>
        </p:txBody>
      </p:sp>
      <p:sp>
        <p:nvSpPr>
          <p:cNvPr id="4" name="Slide Number Placeholder 3"/>
          <p:cNvSpPr>
            <a:spLocks noGrp="1"/>
          </p:cNvSpPr>
          <p:nvPr>
            <p:ph type="sldNum" sz="quarter" idx="5"/>
          </p:nvPr>
        </p:nvSpPr>
        <p:spPr/>
        <p:txBody>
          <a:bodyPr/>
          <a:lstStyle/>
          <a:p>
            <a:fld id="{7A7D0105-C732-4157-845E-E25F946A70E7}" type="slidenum">
              <a:rPr lang="en-US" smtClean="0"/>
              <a:t>56</a:t>
            </a:fld>
            <a:endParaRPr lang="en-US" dirty="0"/>
          </a:p>
        </p:txBody>
      </p:sp>
    </p:spTree>
    <p:extLst>
      <p:ext uri="{BB962C8B-B14F-4D97-AF65-F5344CB8AC3E}">
        <p14:creationId xmlns:p14="http://schemas.microsoft.com/office/powerpoint/2010/main" val="1019954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questions, feel free to call the lab.</a:t>
            </a:r>
          </a:p>
        </p:txBody>
      </p:sp>
      <p:sp>
        <p:nvSpPr>
          <p:cNvPr id="4" name="Slide Number Placeholder 3"/>
          <p:cNvSpPr>
            <a:spLocks noGrp="1"/>
          </p:cNvSpPr>
          <p:nvPr>
            <p:ph type="sldNum" sz="quarter" idx="5"/>
          </p:nvPr>
        </p:nvSpPr>
        <p:spPr/>
        <p:txBody>
          <a:bodyPr/>
          <a:lstStyle/>
          <a:p>
            <a:fld id="{7A7D0105-C732-4157-845E-E25F946A70E7}" type="slidenum">
              <a:rPr lang="en-US" smtClean="0"/>
              <a:t>57</a:t>
            </a:fld>
            <a:endParaRPr lang="en-US" dirty="0"/>
          </a:p>
        </p:txBody>
      </p:sp>
    </p:spTree>
    <p:extLst>
      <p:ext uri="{BB962C8B-B14F-4D97-AF65-F5344CB8AC3E}">
        <p14:creationId xmlns:p14="http://schemas.microsoft.com/office/powerpoint/2010/main" val="40165528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comments or recommendations for improvement regarding the content of this presentation, please contact Danielle Ross </a:t>
            </a:r>
            <a:r>
              <a:rPr lang="en-US" dirty="0" err="1"/>
              <a:t>Carr</a:t>
            </a:r>
            <a:r>
              <a:rPr lang="en-US" dirty="0"/>
              <a:t>.</a:t>
            </a:r>
            <a:endParaRPr lang="en-US" b="0" dirty="0"/>
          </a:p>
        </p:txBody>
      </p:sp>
      <p:sp>
        <p:nvSpPr>
          <p:cNvPr id="4" name="Slide Number Placeholder 3"/>
          <p:cNvSpPr>
            <a:spLocks noGrp="1"/>
          </p:cNvSpPr>
          <p:nvPr>
            <p:ph type="sldNum" sz="quarter" idx="10"/>
          </p:nvPr>
        </p:nvSpPr>
        <p:spPr/>
        <p:txBody>
          <a:bodyPr/>
          <a:lstStyle/>
          <a:p>
            <a:fld id="{7A7D0105-C732-4157-845E-E25F946A70E7}" type="slidenum">
              <a:rPr lang="en-US" smtClean="0"/>
              <a:t>58</a:t>
            </a:fld>
            <a:endParaRPr lang="en-US" dirty="0"/>
          </a:p>
        </p:txBody>
      </p:sp>
    </p:spTree>
    <p:extLst>
      <p:ext uri="{BB962C8B-B14F-4D97-AF65-F5344CB8AC3E}">
        <p14:creationId xmlns:p14="http://schemas.microsoft.com/office/powerpoint/2010/main" val="2566023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D0105-C732-4157-845E-E25F946A70E7}" type="slidenum">
              <a:rPr lang="en-US" smtClean="0"/>
              <a:t>59</a:t>
            </a:fld>
            <a:endParaRPr lang="en-US" dirty="0"/>
          </a:p>
        </p:txBody>
      </p:sp>
    </p:spTree>
    <p:extLst>
      <p:ext uri="{BB962C8B-B14F-4D97-AF65-F5344CB8AC3E}">
        <p14:creationId xmlns:p14="http://schemas.microsoft.com/office/powerpoint/2010/main" val="328645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lt1"/>
                </a:solidFill>
                <a:latin typeface="Century Gothic"/>
                <a:ea typeface="Century Gothic"/>
                <a:cs typeface="Century Gothic"/>
                <a:sym typeface="Century Gothic"/>
              </a:rPr>
              <a:t>Property shall be packaged in a container suitable for its size.  </a:t>
            </a:r>
            <a:r>
              <a:rPr lang="en-US" dirty="0"/>
              <a:t>Don’t stuff packages/containers overly full – leave some “flex” room.  Items too large to fit in an Evidence Envelope may be packaged in a brown paper sack, box, plastic bucket, or brown paper packaging.</a:t>
            </a:r>
          </a:p>
        </p:txBody>
      </p:sp>
      <p:sp>
        <p:nvSpPr>
          <p:cNvPr id="4" name="Slide Number Placeholder 3"/>
          <p:cNvSpPr>
            <a:spLocks noGrp="1"/>
          </p:cNvSpPr>
          <p:nvPr>
            <p:ph type="sldNum" sz="quarter" idx="10"/>
          </p:nvPr>
        </p:nvSpPr>
        <p:spPr/>
        <p:txBody>
          <a:bodyPr/>
          <a:lstStyle/>
          <a:p>
            <a:fld id="{7A7D0105-C732-4157-845E-E25F946A70E7}" type="slidenum">
              <a:rPr lang="en-US" smtClean="0"/>
              <a:t>8</a:t>
            </a:fld>
            <a:endParaRPr lang="en-US" dirty="0"/>
          </a:p>
        </p:txBody>
      </p:sp>
    </p:spTree>
    <p:extLst>
      <p:ext uri="{BB962C8B-B14F-4D97-AF65-F5344CB8AC3E}">
        <p14:creationId xmlns:p14="http://schemas.microsoft.com/office/powerpoint/2010/main" val="236419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know if the evidence is sharp, fragile and/or biohazard.  There are stickers for these things that can be added to the evidence packaging during submittal.</a:t>
            </a:r>
          </a:p>
        </p:txBody>
      </p:sp>
      <p:sp>
        <p:nvSpPr>
          <p:cNvPr id="4" name="Slide Number Placeholder 3"/>
          <p:cNvSpPr>
            <a:spLocks noGrp="1"/>
          </p:cNvSpPr>
          <p:nvPr>
            <p:ph type="sldNum" sz="quarter" idx="10"/>
          </p:nvPr>
        </p:nvSpPr>
        <p:spPr/>
        <p:txBody>
          <a:bodyPr/>
          <a:lstStyle/>
          <a:p>
            <a:fld id="{7A7D0105-C732-4157-845E-E25F946A70E7}" type="slidenum">
              <a:rPr lang="en-US" smtClean="0"/>
              <a:t>9</a:t>
            </a:fld>
            <a:endParaRPr lang="en-US" dirty="0"/>
          </a:p>
        </p:txBody>
      </p:sp>
    </p:spTree>
    <p:extLst>
      <p:ext uri="{BB962C8B-B14F-4D97-AF65-F5344CB8AC3E}">
        <p14:creationId xmlns:p14="http://schemas.microsoft.com/office/powerpoint/2010/main" val="334205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container is considered “appropriate” and “properly sealed” only if its contents cannot readily escape and only if entering the container results in obvious damage/alteration to the container or its seal.</a:t>
            </a:r>
          </a:p>
          <a:p>
            <a:endParaRPr lang="en-US" dirty="0"/>
          </a:p>
          <a:p>
            <a:r>
              <a:rPr lang="en-US" dirty="0"/>
              <a:t>There are only 2 kinds of tape the OSBI uses (per accreditation requirements):</a:t>
            </a:r>
          </a:p>
          <a:p>
            <a:pPr marL="228600" indent="-228600">
              <a:buAutoNum type="arabicPeriod"/>
            </a:pPr>
            <a:r>
              <a:rPr lang="en-US" dirty="0"/>
              <a:t>2” clear tape (Duck HP 260 or equal/better) – recommended for sealing boxes, sacks &amp; envelopes</a:t>
            </a:r>
          </a:p>
          <a:p>
            <a:pPr marL="228600" indent="-228600">
              <a:buAutoNum type="arabicPeriod"/>
            </a:pPr>
            <a:r>
              <a:rPr lang="en-US" dirty="0"/>
              <a:t>Evidence tape (red used by OSBI but can be any color) – required for sealing plastic containers/tubes, metal cans, Rubbermaid containers, etc. because clear tape will lift of these surfaces easily whereas evidence tape is designed to “self-destruct” and show alteration to the seal if tampered with</a:t>
            </a:r>
          </a:p>
          <a:p>
            <a:pPr marL="0" indent="0">
              <a:buNone/>
            </a:pPr>
            <a:endParaRPr lang="en-US" dirty="0"/>
          </a:p>
          <a:p>
            <a:pPr marL="0" indent="0">
              <a:buNone/>
            </a:pPr>
            <a:r>
              <a:rPr lang="en-US" dirty="0"/>
              <a:t>Recommend investing in your tape so that initials don’t fade over time or smudge off, and so that the tape does not easily lift from the packaging as it ages (have seen this with a lot of cold case evidence).</a:t>
            </a:r>
          </a:p>
          <a:p>
            <a:pPr marL="0" indent="0">
              <a:buNone/>
            </a:pPr>
            <a:endParaRPr lang="en-US" dirty="0"/>
          </a:p>
          <a:p>
            <a:pPr marL="0" indent="0">
              <a:buNone/>
            </a:pPr>
            <a:r>
              <a:rPr lang="en-US" dirty="0"/>
              <a:t>Initial ALL pieces of tape used to seal evidence; a Sharpie is preferred for initialing.  This is so we can show the condition of the evidence/packaging before we (OSBI) received it – shows it was not tampered with while in our lab system.  Recommend initialing both ON/OFF the SEAL/PACKAGE (will show examples in a minute)</a:t>
            </a:r>
          </a:p>
          <a:p>
            <a:endParaRPr lang="en-US" dirty="0"/>
          </a:p>
          <a:p>
            <a:r>
              <a:rPr lang="en-US" dirty="0"/>
              <a:t>The submitting officer will be expected to correct improperly sealed evidence prior to the evidence being accepted by the lab.  So, it’s important for the person collecting and packaging the evidence initially to do it properly, especially if they are not going to be the one to submit it.  If another officer brings in the evidence to the lab that’s improperly packaged/sealed, and is required to fix it, it can cause confusion for them, especially if we have questions about the contents of the package/evidence itself.  Also, properly packaged evidence is important for court.</a:t>
            </a:r>
          </a:p>
          <a:p>
            <a:pPr marL="0" indent="0">
              <a:buNone/>
            </a:pPr>
            <a:endParaRPr lang="en-US" dirty="0"/>
          </a:p>
        </p:txBody>
      </p:sp>
      <p:sp>
        <p:nvSpPr>
          <p:cNvPr id="4" name="Slide Number Placeholder 3"/>
          <p:cNvSpPr>
            <a:spLocks noGrp="1"/>
          </p:cNvSpPr>
          <p:nvPr>
            <p:ph type="sldNum" sz="quarter" idx="10"/>
          </p:nvPr>
        </p:nvSpPr>
        <p:spPr/>
        <p:txBody>
          <a:bodyPr/>
          <a:lstStyle/>
          <a:p>
            <a:fld id="{7A7D0105-C732-4157-845E-E25F946A70E7}" type="slidenum">
              <a:rPr lang="en-US" smtClean="0"/>
              <a:t>10</a:t>
            </a:fld>
            <a:endParaRPr lang="en-US" dirty="0"/>
          </a:p>
        </p:txBody>
      </p:sp>
    </p:spTree>
    <p:extLst>
      <p:ext uri="{BB962C8B-B14F-4D97-AF65-F5344CB8AC3E}">
        <p14:creationId xmlns:p14="http://schemas.microsoft.com/office/powerpoint/2010/main" val="4131901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7afb9fb78_1_1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7afb9fb78_1_12: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r>
              <a:rPr lang="en-US" dirty="0"/>
              <a:t>[If there are physical demo examples of properly sealed containers - begin showing them as you move thru the categories.]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use plain manila envelopes in lieu of evidence envelopes, but we do provide evidence envelopes to you at no charge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lick envelopes to seal them – introduces DNA contamination</a:t>
            </a:r>
          </a:p>
          <a:p>
            <a:endParaRPr lang="en-US" dirty="0"/>
          </a:p>
          <a:p>
            <a:r>
              <a:rPr lang="en-US" dirty="0"/>
              <a:t>Note, for gun boxes, if it is just a gun for NIBIN/Firearms or just for LEU, you can decide if you want to seal over the holes; however, if it is for DNA, you must seal over all of the holes in the box.</a:t>
            </a:r>
          </a:p>
          <a:p>
            <a:r>
              <a:rPr lang="en-US" dirty="0"/>
              <a:t>Additionally, we do not accept luggage as a packaging – we will make you take out the contents and put it into a box</a:t>
            </a:r>
          </a:p>
          <a:p>
            <a:endParaRPr lang="en-US" dirty="0"/>
          </a:p>
        </p:txBody>
      </p:sp>
    </p:spTree>
    <p:extLst>
      <p:ext uri="{BB962C8B-B14F-4D97-AF65-F5344CB8AC3E}">
        <p14:creationId xmlns:p14="http://schemas.microsoft.com/office/powerpoint/2010/main" val="108116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how the initials are both ON/OFF the clear tape and evidence tape in the pictures – this makes it harder to remove the tape because the initials will remain on the package</a:t>
            </a:r>
          </a:p>
        </p:txBody>
      </p:sp>
      <p:sp>
        <p:nvSpPr>
          <p:cNvPr id="4" name="Slide Number Placeholder 3"/>
          <p:cNvSpPr>
            <a:spLocks noGrp="1"/>
          </p:cNvSpPr>
          <p:nvPr>
            <p:ph type="sldNum" sz="quarter" idx="5"/>
          </p:nvPr>
        </p:nvSpPr>
        <p:spPr/>
        <p:txBody>
          <a:bodyPr/>
          <a:lstStyle/>
          <a:p>
            <a:fld id="{7A7D0105-C732-4157-845E-E25F946A70E7}" type="slidenum">
              <a:rPr lang="en-US" smtClean="0"/>
              <a:t>12</a:t>
            </a:fld>
            <a:endParaRPr lang="en-US" dirty="0"/>
          </a:p>
        </p:txBody>
      </p:sp>
    </p:spTree>
    <p:extLst>
      <p:ext uri="{BB962C8B-B14F-4D97-AF65-F5344CB8AC3E}">
        <p14:creationId xmlns:p14="http://schemas.microsoft.com/office/powerpoint/2010/main" val="290561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Rev6/2024</a:t>
            </a:r>
          </a:p>
        </p:txBody>
      </p:sp>
      <p:sp>
        <p:nvSpPr>
          <p:cNvPr id="5" name="Footer Placeholder 4"/>
          <p:cNvSpPr>
            <a:spLocks noGrp="1"/>
          </p:cNvSpPr>
          <p:nvPr>
            <p:ph type="ftr" sz="quarter" idx="11"/>
          </p:nvPr>
        </p:nvSpPr>
        <p:spPr/>
        <p:txBody>
          <a:bodyPr/>
          <a:lstStyle/>
          <a:p>
            <a:r>
              <a:rPr lang="en-US"/>
              <a:t>#OneTeamOneMission</a:t>
            </a:r>
            <a:endParaRPr lang="en-US" dirty="0"/>
          </a:p>
        </p:txBody>
      </p:sp>
      <p:sp>
        <p:nvSpPr>
          <p:cNvPr id="6" name="Slide Number Placeholder 5"/>
          <p:cNvSpPr>
            <a:spLocks noGrp="1"/>
          </p:cNvSpPr>
          <p:nvPr>
            <p:ph type="sldNum" sz="quarter" idx="12"/>
          </p:nvPr>
        </p:nvSpPr>
        <p:spPr/>
        <p:txBody>
          <a:bodyPr/>
          <a:lstStyle/>
          <a:p>
            <a:fld id="{276CA74F-D7F4-4305-8456-56C8E4D19626}" type="slidenum">
              <a:rPr lang="en-US" smtClean="0"/>
              <a:t>‹#›</a:t>
            </a:fld>
            <a:endParaRPr lang="en-US" dirty="0"/>
          </a:p>
        </p:txBody>
      </p:sp>
    </p:spTree>
    <p:extLst>
      <p:ext uri="{BB962C8B-B14F-4D97-AF65-F5344CB8AC3E}">
        <p14:creationId xmlns:p14="http://schemas.microsoft.com/office/powerpoint/2010/main" val="75703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Rev6/2024</a:t>
            </a:r>
          </a:p>
        </p:txBody>
      </p:sp>
      <p:sp>
        <p:nvSpPr>
          <p:cNvPr id="5" name="Footer Placeholder 4"/>
          <p:cNvSpPr>
            <a:spLocks noGrp="1"/>
          </p:cNvSpPr>
          <p:nvPr>
            <p:ph type="ftr" sz="quarter" idx="11"/>
          </p:nvPr>
        </p:nvSpPr>
        <p:spPr/>
        <p:txBody>
          <a:bodyPr/>
          <a:lstStyle/>
          <a:p>
            <a:r>
              <a:rPr lang="en-US"/>
              <a:t>#OneTeamOneMission</a:t>
            </a:r>
            <a:endParaRPr lang="en-US" dirty="0"/>
          </a:p>
        </p:txBody>
      </p:sp>
      <p:sp>
        <p:nvSpPr>
          <p:cNvPr id="6" name="Slide Number Placeholder 5"/>
          <p:cNvSpPr>
            <a:spLocks noGrp="1"/>
          </p:cNvSpPr>
          <p:nvPr>
            <p:ph type="sldNum" sz="quarter" idx="12"/>
          </p:nvPr>
        </p:nvSpPr>
        <p:spPr/>
        <p:txBody>
          <a:bodyPr/>
          <a:lstStyle/>
          <a:p>
            <a:fld id="{276CA74F-D7F4-4305-8456-56C8E4D19626}" type="slidenum">
              <a:rPr lang="en-US" smtClean="0"/>
              <a:t>‹#›</a:t>
            </a:fld>
            <a:endParaRPr lang="en-US" dirty="0"/>
          </a:p>
        </p:txBody>
      </p:sp>
    </p:spTree>
    <p:extLst>
      <p:ext uri="{BB962C8B-B14F-4D97-AF65-F5344CB8AC3E}">
        <p14:creationId xmlns:p14="http://schemas.microsoft.com/office/powerpoint/2010/main" val="16311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Rev6/2024</a:t>
            </a:r>
          </a:p>
        </p:txBody>
      </p:sp>
      <p:sp>
        <p:nvSpPr>
          <p:cNvPr id="5" name="Footer Placeholder 4"/>
          <p:cNvSpPr>
            <a:spLocks noGrp="1"/>
          </p:cNvSpPr>
          <p:nvPr>
            <p:ph type="ftr" sz="quarter" idx="11"/>
          </p:nvPr>
        </p:nvSpPr>
        <p:spPr/>
        <p:txBody>
          <a:bodyPr/>
          <a:lstStyle/>
          <a:p>
            <a:r>
              <a:rPr lang="en-US"/>
              <a:t>#OneTeamOneMission</a:t>
            </a:r>
            <a:endParaRPr lang="en-US" dirty="0"/>
          </a:p>
        </p:txBody>
      </p:sp>
      <p:sp>
        <p:nvSpPr>
          <p:cNvPr id="6" name="Slide Number Placeholder 5"/>
          <p:cNvSpPr>
            <a:spLocks noGrp="1"/>
          </p:cNvSpPr>
          <p:nvPr>
            <p:ph type="sldNum" sz="quarter" idx="12"/>
          </p:nvPr>
        </p:nvSpPr>
        <p:spPr/>
        <p:txBody>
          <a:bodyPr/>
          <a:lstStyle/>
          <a:p>
            <a:fld id="{276CA74F-D7F4-4305-8456-56C8E4D19626}" type="slidenum">
              <a:rPr lang="en-US" smtClean="0"/>
              <a:t>‹#›</a:t>
            </a:fld>
            <a:endParaRPr lang="en-US" dirty="0"/>
          </a:p>
        </p:txBody>
      </p:sp>
    </p:spTree>
    <p:extLst>
      <p:ext uri="{BB962C8B-B14F-4D97-AF65-F5344CB8AC3E}">
        <p14:creationId xmlns:p14="http://schemas.microsoft.com/office/powerpoint/2010/main" val="3871797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ex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a:t>Click to edit Master title style</a:t>
            </a:r>
            <a:endParaRPr lang="en-ZA"/>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dirty="0"/>
              <a:t>Subtitle</a:t>
            </a:r>
            <a:endParaRPr lang="en-ZA" dirty="0"/>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620000"/>
            <a:ext cx="5580000" cy="45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6191250" y="1619250"/>
            <a:ext cx="5580000" cy="4500563"/>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4" name="Footer Placeholder 3">
            <a:extLst>
              <a:ext uri="{FF2B5EF4-FFF2-40B4-BE49-F238E27FC236}">
                <a16:creationId xmlns:a16="http://schemas.microsoft.com/office/drawing/2014/main" id="{33979948-0D6A-4830-85D5-C39B643EDFA5}"/>
              </a:ext>
            </a:extLst>
          </p:cNvPr>
          <p:cNvSpPr>
            <a:spLocks noGrp="1"/>
          </p:cNvSpPr>
          <p:nvPr>
            <p:ph type="ftr" sz="quarter" idx="14"/>
          </p:nvPr>
        </p:nvSpPr>
        <p:spPr/>
        <p:txBody>
          <a:bodyPr/>
          <a:lstStyle/>
          <a:p>
            <a:r>
              <a:rPr lang="en-ZA" dirty="0"/>
              <a:t>#OneTeamOneMission</a:t>
            </a:r>
          </a:p>
        </p:txBody>
      </p:sp>
      <p:sp>
        <p:nvSpPr>
          <p:cNvPr id="5" name="Slide Number Placeholder 4">
            <a:extLst>
              <a:ext uri="{FF2B5EF4-FFF2-40B4-BE49-F238E27FC236}">
                <a16:creationId xmlns:a16="http://schemas.microsoft.com/office/drawing/2014/main" id="{60853698-1496-415B-A791-C17C6B35712D}"/>
              </a:ext>
            </a:extLst>
          </p:cNvPr>
          <p:cNvSpPr>
            <a:spLocks noGrp="1"/>
          </p:cNvSpPr>
          <p:nvPr>
            <p:ph type="sldNum" sz="quarter" idx="15"/>
          </p:nvPr>
        </p:nvSpPr>
        <p:spPr/>
        <p:txBody>
          <a:bodyPr/>
          <a:lstStyle/>
          <a:p>
            <a:fld id="{058DB212-BFA2-403F-85EF-DFD3FF6D973A}" type="slidenum">
              <a:rPr lang="en-ZA" smtClean="0"/>
              <a:pPr/>
              <a:t>‹#›</a:t>
            </a:fld>
            <a:endParaRPr lang="en-ZA" dirty="0"/>
          </a:p>
        </p:txBody>
      </p:sp>
    </p:spTree>
    <p:extLst>
      <p:ext uri="{BB962C8B-B14F-4D97-AF65-F5344CB8AC3E}">
        <p14:creationId xmlns:p14="http://schemas.microsoft.com/office/powerpoint/2010/main" val="3746623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3C6AD2-C991-4548-924C-6CC660667895}"/>
              </a:ext>
            </a:extLst>
          </p:cNvPr>
          <p:cNvSpPr/>
          <p:nvPr userDrawn="1"/>
        </p:nvSpPr>
        <p:spPr>
          <a:xfrm>
            <a:off x="0" y="4837454"/>
            <a:ext cx="12192000" cy="2024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0" y="1"/>
            <a:ext cx="12191999" cy="4837454"/>
          </a:xfrm>
          <a:solidFill>
            <a:schemeClr val="bg1">
              <a:lumMod val="95000"/>
            </a:schemeClr>
          </a:solidFill>
        </p:spPr>
        <p:txBody>
          <a:bodyPr lIns="360000" tIns="360000" anchor="t"/>
          <a:lstStyle>
            <a:lvl1pPr marL="0" indent="0" algn="l">
              <a:buNone/>
              <a:defRPr sz="1600" i="1">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617704" y="5211721"/>
            <a:ext cx="4371792" cy="1128778"/>
          </a:xfrm>
        </p:spPr>
        <p:txBody>
          <a:bodyPr anchor="b"/>
          <a:lstStyle>
            <a:lvl1pPr algn="l">
              <a:defRPr sz="4000"/>
            </a:lvl1pPr>
          </a:lstStyle>
          <a:p>
            <a:r>
              <a:rPr lang="en-US"/>
              <a:t>Click to edit Master title style</a:t>
            </a:r>
            <a:endParaRPr lang="en-ZA" dirty="0"/>
          </a:p>
        </p:txBody>
      </p:sp>
      <p:grpSp>
        <p:nvGrpSpPr>
          <p:cNvPr id="29" name="Group 28" title="Paper Picture Frame">
            <a:extLst>
              <a:ext uri="{FF2B5EF4-FFF2-40B4-BE49-F238E27FC236}">
                <a16:creationId xmlns:a16="http://schemas.microsoft.com/office/drawing/2014/main" id="{677AFB22-6742-41C4-82FB-C4AE9A030367}"/>
              </a:ext>
            </a:extLst>
          </p:cNvPr>
          <p:cNvGrpSpPr/>
          <p:nvPr userDrawn="1"/>
        </p:nvGrpSpPr>
        <p:grpSpPr>
          <a:xfrm rot="21295767">
            <a:off x="5213054" y="1125704"/>
            <a:ext cx="3474160" cy="4337342"/>
            <a:chOff x="4636201" y="-1745975"/>
            <a:chExt cx="3474160" cy="4337342"/>
          </a:xfrm>
        </p:grpSpPr>
        <p:sp>
          <p:nvSpPr>
            <p:cNvPr id="15" name="Parallelogram 14">
              <a:extLst>
                <a:ext uri="{FF2B5EF4-FFF2-40B4-BE49-F238E27FC236}">
                  <a16:creationId xmlns:a16="http://schemas.microsoft.com/office/drawing/2014/main" id="{AD8B2DCC-383E-4DE2-8D64-D0FDAAAFBD66}"/>
                </a:ext>
              </a:extLst>
            </p:cNvPr>
            <p:cNvSpPr/>
            <p:nvPr userDrawn="1"/>
          </p:nvSpPr>
          <p:spPr>
            <a:xfrm rot="5400000">
              <a:off x="4813604" y="-705389"/>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Rounded Corners 15">
              <a:extLst>
                <a:ext uri="{FF2B5EF4-FFF2-40B4-BE49-F238E27FC236}">
                  <a16:creationId xmlns:a16="http://schemas.microsoft.com/office/drawing/2014/main" id="{0BB3C4F0-6068-487E-B600-33DB85DB06FD}"/>
                </a:ext>
              </a:extLst>
            </p:cNvPr>
            <p:cNvSpPr/>
            <p:nvPr userDrawn="1"/>
          </p:nvSpPr>
          <p:spPr>
            <a:xfrm>
              <a:off x="4636201" y="-1745975"/>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val="0"/>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8" name="Picture Placeholder 17">
            <a:extLst>
              <a:ext uri="{FF2B5EF4-FFF2-40B4-BE49-F238E27FC236}">
                <a16:creationId xmlns:a16="http://schemas.microsoft.com/office/drawing/2014/main" id="{F2D0CD35-6F93-431A-997D-F16BD6DEDEE6}"/>
              </a:ext>
            </a:extLst>
          </p:cNvPr>
          <p:cNvSpPr>
            <a:spLocks noGrp="1"/>
          </p:cNvSpPr>
          <p:nvPr userDrawn="1">
            <p:ph type="pic" sz="quarter" idx="11" hasCustomPrompt="1"/>
          </p:nvPr>
        </p:nvSpPr>
        <p:spPr>
          <a:xfrm rot="21295767">
            <a:off x="5415274" y="1374875"/>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ZA" dirty="0"/>
              <a:t>Insert Photo or Drag &amp; Drop your Photo</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5461705" y="5313140"/>
            <a:ext cx="2178405" cy="112001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grpSp>
        <p:nvGrpSpPr>
          <p:cNvPr id="32" name="Group 31" title="Paper Picture Frame">
            <a:extLst>
              <a:ext uri="{FF2B5EF4-FFF2-40B4-BE49-F238E27FC236}">
                <a16:creationId xmlns:a16="http://schemas.microsoft.com/office/drawing/2014/main" id="{66FB9647-A9A4-4596-ABCF-E53AFFCAFB9F}"/>
              </a:ext>
            </a:extLst>
          </p:cNvPr>
          <p:cNvGrpSpPr/>
          <p:nvPr userDrawn="1"/>
        </p:nvGrpSpPr>
        <p:grpSpPr>
          <a:xfrm>
            <a:off x="8294018" y="401177"/>
            <a:ext cx="2847409" cy="3554872"/>
            <a:chOff x="12781483" y="-1318991"/>
            <a:chExt cx="3132150" cy="3910359"/>
          </a:xfrm>
        </p:grpSpPr>
        <p:sp>
          <p:nvSpPr>
            <p:cNvPr id="26" name="Parallelogram 25">
              <a:extLst>
                <a:ext uri="{FF2B5EF4-FFF2-40B4-BE49-F238E27FC236}">
                  <a16:creationId xmlns:a16="http://schemas.microsoft.com/office/drawing/2014/main" id="{D6736371-3F18-4CDB-9DA9-9261F0E208A2}"/>
                </a:ext>
              </a:extLst>
            </p:cNvPr>
            <p:cNvSpPr/>
            <p:nvPr userDrawn="1"/>
          </p:nvSpPr>
          <p:spPr>
            <a:xfrm rot="5400000">
              <a:off x="12941422" y="-380844"/>
              <a:ext cx="2903066" cy="3041357"/>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Rectangle: Rounded Corners 26">
              <a:extLst>
                <a:ext uri="{FF2B5EF4-FFF2-40B4-BE49-F238E27FC236}">
                  <a16:creationId xmlns:a16="http://schemas.microsoft.com/office/drawing/2014/main" id="{F9506654-1D1A-4961-B4A5-37A49D6CA565}"/>
                </a:ext>
              </a:extLst>
            </p:cNvPr>
            <p:cNvSpPr/>
            <p:nvPr userDrawn="1"/>
          </p:nvSpPr>
          <p:spPr>
            <a:xfrm>
              <a:off x="12781483" y="-1318991"/>
              <a:ext cx="2903066" cy="352540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val="0"/>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22" name="Picture Placeholder 21">
            <a:extLst>
              <a:ext uri="{FF2B5EF4-FFF2-40B4-BE49-F238E27FC236}">
                <a16:creationId xmlns:a16="http://schemas.microsoft.com/office/drawing/2014/main" id="{9C367D40-BB87-4803-BDBA-AC460F1244D6}"/>
              </a:ext>
            </a:extLst>
          </p:cNvPr>
          <p:cNvSpPr>
            <a:spLocks noGrp="1"/>
          </p:cNvSpPr>
          <p:nvPr userDrawn="1">
            <p:ph type="pic" sz="quarter" idx="13" hasCustomPrompt="1"/>
          </p:nvPr>
        </p:nvSpPr>
        <p:spPr>
          <a:xfrm>
            <a:off x="8481972" y="577143"/>
            <a:ext cx="2242416" cy="2360438"/>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600" i="1" dirty="0">
                <a:solidFill>
                  <a:schemeClr val="bg1"/>
                </a:solidFill>
                <a:latin typeface="Times New Roman" panose="02020603050405020304" pitchFamily="18" charset="0"/>
                <a:cs typeface="Times New Roman" panose="02020603050405020304" pitchFamily="18" charset="0"/>
              </a:defRPr>
            </a:lvl1pPr>
          </a:lstStyle>
          <a:p>
            <a:pPr marL="263525" lvl="0" indent="-263525" algn="ctr"/>
            <a:r>
              <a:rPr lang="en-ZA" dirty="0"/>
              <a:t>Insert Photo or Drag &amp; Drop your Photo</a:t>
            </a:r>
          </a:p>
        </p:txBody>
      </p:sp>
      <p:grpSp>
        <p:nvGrpSpPr>
          <p:cNvPr id="33" name="Group 32" title="Paper Picture Frame">
            <a:extLst>
              <a:ext uri="{FF2B5EF4-FFF2-40B4-BE49-F238E27FC236}">
                <a16:creationId xmlns:a16="http://schemas.microsoft.com/office/drawing/2014/main" id="{8E420E19-DB68-48C3-A1A6-532E242347B9}"/>
              </a:ext>
            </a:extLst>
          </p:cNvPr>
          <p:cNvGrpSpPr/>
          <p:nvPr userDrawn="1"/>
        </p:nvGrpSpPr>
        <p:grpSpPr>
          <a:xfrm rot="182524">
            <a:off x="8625708" y="3010143"/>
            <a:ext cx="2699564" cy="3418505"/>
            <a:chOff x="8372395" y="-1103087"/>
            <a:chExt cx="2969520" cy="3760355"/>
          </a:xfrm>
        </p:grpSpPr>
        <p:sp>
          <p:nvSpPr>
            <p:cNvPr id="23" name="Parallelogram 22">
              <a:extLst>
                <a:ext uri="{FF2B5EF4-FFF2-40B4-BE49-F238E27FC236}">
                  <a16:creationId xmlns:a16="http://schemas.microsoft.com/office/drawing/2014/main" id="{4995FC4C-C131-4103-8A8B-43882EF084F5}"/>
                </a:ext>
              </a:extLst>
            </p:cNvPr>
            <p:cNvSpPr/>
            <p:nvPr userDrawn="1"/>
          </p:nvSpPr>
          <p:spPr>
            <a:xfrm rot="16200000" flipH="1">
              <a:off x="8437722" y="-150836"/>
              <a:ext cx="2742777" cy="287343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Rectangle: Rounded Corners 23">
              <a:extLst>
                <a:ext uri="{FF2B5EF4-FFF2-40B4-BE49-F238E27FC236}">
                  <a16:creationId xmlns:a16="http://schemas.microsoft.com/office/drawing/2014/main" id="{7196844A-D143-4ECC-8931-C09D2B29B259}"/>
                </a:ext>
              </a:extLst>
            </p:cNvPr>
            <p:cNvSpPr/>
            <p:nvPr userDrawn="1"/>
          </p:nvSpPr>
          <p:spPr>
            <a:xfrm>
              <a:off x="8599138" y="-1103087"/>
              <a:ext cx="2742777" cy="3330757"/>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val="0"/>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20" name="Picture Placeholder 19">
            <a:extLst>
              <a:ext uri="{FF2B5EF4-FFF2-40B4-BE49-F238E27FC236}">
                <a16:creationId xmlns:a16="http://schemas.microsoft.com/office/drawing/2014/main" id="{8BC2FA13-02E5-4A0C-BA55-439D723E00C8}"/>
              </a:ext>
            </a:extLst>
          </p:cNvPr>
          <p:cNvSpPr>
            <a:spLocks noGrp="1"/>
          </p:cNvSpPr>
          <p:nvPr userDrawn="1">
            <p:ph type="pic" sz="quarter" idx="12" hasCustomPrompt="1"/>
          </p:nvPr>
        </p:nvSpPr>
        <p:spPr>
          <a:xfrm rot="182524">
            <a:off x="9041958" y="3196542"/>
            <a:ext cx="2118605" cy="2230110"/>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600" i="1" dirty="0">
                <a:solidFill>
                  <a:schemeClr val="bg1"/>
                </a:solidFill>
                <a:latin typeface="Times New Roman" panose="02020603050405020304" pitchFamily="18" charset="0"/>
                <a:cs typeface="Times New Roman" panose="02020603050405020304" pitchFamily="18" charset="0"/>
              </a:defRPr>
            </a:lvl1pPr>
          </a:lstStyle>
          <a:p>
            <a:pPr marL="263525" lvl="0" indent="-263525" algn="ctr"/>
            <a:r>
              <a:rPr lang="en-ZA" dirty="0"/>
              <a:t>Insert Photo or Drag &amp; Drop your Photo</a:t>
            </a:r>
          </a:p>
        </p:txBody>
      </p:sp>
    </p:spTree>
    <p:extLst>
      <p:ext uri="{BB962C8B-B14F-4D97-AF65-F5344CB8AC3E}">
        <p14:creationId xmlns:p14="http://schemas.microsoft.com/office/powerpoint/2010/main" val="48977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Rev6/2024</a:t>
            </a:r>
          </a:p>
        </p:txBody>
      </p:sp>
      <p:sp>
        <p:nvSpPr>
          <p:cNvPr id="5" name="Footer Placeholder 4"/>
          <p:cNvSpPr>
            <a:spLocks noGrp="1"/>
          </p:cNvSpPr>
          <p:nvPr>
            <p:ph type="ftr" sz="quarter" idx="11"/>
          </p:nvPr>
        </p:nvSpPr>
        <p:spPr/>
        <p:txBody>
          <a:bodyPr/>
          <a:lstStyle/>
          <a:p>
            <a:r>
              <a:rPr lang="en-US"/>
              <a:t>#OneTeamOneMission</a:t>
            </a:r>
            <a:endParaRPr lang="en-US" dirty="0"/>
          </a:p>
        </p:txBody>
      </p:sp>
      <p:sp>
        <p:nvSpPr>
          <p:cNvPr id="6" name="Slide Number Placeholder 5"/>
          <p:cNvSpPr>
            <a:spLocks noGrp="1"/>
          </p:cNvSpPr>
          <p:nvPr>
            <p:ph type="sldNum" sz="quarter" idx="12"/>
          </p:nvPr>
        </p:nvSpPr>
        <p:spPr/>
        <p:txBody>
          <a:bodyPr/>
          <a:lstStyle/>
          <a:p>
            <a:fld id="{276CA74F-D7F4-4305-8456-56C8E4D19626}" type="slidenum">
              <a:rPr lang="en-US" smtClean="0"/>
              <a:t>‹#›</a:t>
            </a:fld>
            <a:endParaRPr lang="en-US" dirty="0"/>
          </a:p>
        </p:txBody>
      </p:sp>
    </p:spTree>
    <p:extLst>
      <p:ext uri="{BB962C8B-B14F-4D97-AF65-F5344CB8AC3E}">
        <p14:creationId xmlns:p14="http://schemas.microsoft.com/office/powerpoint/2010/main" val="105041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Rev6/2024</a:t>
            </a:r>
          </a:p>
        </p:txBody>
      </p:sp>
      <p:sp>
        <p:nvSpPr>
          <p:cNvPr id="5" name="Footer Placeholder 4"/>
          <p:cNvSpPr>
            <a:spLocks noGrp="1"/>
          </p:cNvSpPr>
          <p:nvPr>
            <p:ph type="ftr" sz="quarter" idx="11"/>
          </p:nvPr>
        </p:nvSpPr>
        <p:spPr/>
        <p:txBody>
          <a:bodyPr/>
          <a:lstStyle/>
          <a:p>
            <a:r>
              <a:rPr lang="en-US"/>
              <a:t>#OneTeamOneMission</a:t>
            </a:r>
            <a:endParaRPr lang="en-US" dirty="0"/>
          </a:p>
        </p:txBody>
      </p:sp>
      <p:sp>
        <p:nvSpPr>
          <p:cNvPr id="6" name="Slide Number Placeholder 5"/>
          <p:cNvSpPr>
            <a:spLocks noGrp="1"/>
          </p:cNvSpPr>
          <p:nvPr>
            <p:ph type="sldNum" sz="quarter" idx="12"/>
          </p:nvPr>
        </p:nvSpPr>
        <p:spPr/>
        <p:txBody>
          <a:bodyPr/>
          <a:lstStyle/>
          <a:p>
            <a:fld id="{276CA74F-D7F4-4305-8456-56C8E4D19626}" type="slidenum">
              <a:rPr lang="en-US" smtClean="0"/>
              <a:t>‹#›</a:t>
            </a:fld>
            <a:endParaRPr lang="en-US" dirty="0"/>
          </a:p>
        </p:txBody>
      </p:sp>
    </p:spTree>
    <p:extLst>
      <p:ext uri="{BB962C8B-B14F-4D97-AF65-F5344CB8AC3E}">
        <p14:creationId xmlns:p14="http://schemas.microsoft.com/office/powerpoint/2010/main" val="412285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Rev6/2024</a:t>
            </a:r>
          </a:p>
        </p:txBody>
      </p:sp>
      <p:sp>
        <p:nvSpPr>
          <p:cNvPr id="6" name="Footer Placeholder 5"/>
          <p:cNvSpPr>
            <a:spLocks noGrp="1"/>
          </p:cNvSpPr>
          <p:nvPr>
            <p:ph type="ftr" sz="quarter" idx="11"/>
          </p:nvPr>
        </p:nvSpPr>
        <p:spPr/>
        <p:txBody>
          <a:bodyPr/>
          <a:lstStyle/>
          <a:p>
            <a:r>
              <a:rPr lang="en-US"/>
              <a:t>#OneTeamOneMission</a:t>
            </a:r>
            <a:endParaRPr lang="en-US" dirty="0"/>
          </a:p>
        </p:txBody>
      </p:sp>
      <p:sp>
        <p:nvSpPr>
          <p:cNvPr id="7" name="Slide Number Placeholder 6"/>
          <p:cNvSpPr>
            <a:spLocks noGrp="1"/>
          </p:cNvSpPr>
          <p:nvPr>
            <p:ph type="sldNum" sz="quarter" idx="12"/>
          </p:nvPr>
        </p:nvSpPr>
        <p:spPr/>
        <p:txBody>
          <a:bodyPr/>
          <a:lstStyle/>
          <a:p>
            <a:fld id="{276CA74F-D7F4-4305-8456-56C8E4D19626}" type="slidenum">
              <a:rPr lang="en-US" smtClean="0"/>
              <a:t>‹#›</a:t>
            </a:fld>
            <a:endParaRPr lang="en-US" dirty="0"/>
          </a:p>
        </p:txBody>
      </p:sp>
    </p:spTree>
    <p:extLst>
      <p:ext uri="{BB962C8B-B14F-4D97-AF65-F5344CB8AC3E}">
        <p14:creationId xmlns:p14="http://schemas.microsoft.com/office/powerpoint/2010/main" val="63921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Rev6/2024</a:t>
            </a:r>
          </a:p>
        </p:txBody>
      </p:sp>
      <p:sp>
        <p:nvSpPr>
          <p:cNvPr id="8" name="Footer Placeholder 7"/>
          <p:cNvSpPr>
            <a:spLocks noGrp="1"/>
          </p:cNvSpPr>
          <p:nvPr>
            <p:ph type="ftr" sz="quarter" idx="11"/>
          </p:nvPr>
        </p:nvSpPr>
        <p:spPr/>
        <p:txBody>
          <a:bodyPr/>
          <a:lstStyle/>
          <a:p>
            <a:r>
              <a:rPr lang="en-US"/>
              <a:t>#OneTeamOneMission</a:t>
            </a:r>
            <a:endParaRPr lang="en-US" dirty="0"/>
          </a:p>
        </p:txBody>
      </p:sp>
      <p:sp>
        <p:nvSpPr>
          <p:cNvPr id="9" name="Slide Number Placeholder 8"/>
          <p:cNvSpPr>
            <a:spLocks noGrp="1"/>
          </p:cNvSpPr>
          <p:nvPr>
            <p:ph type="sldNum" sz="quarter" idx="12"/>
          </p:nvPr>
        </p:nvSpPr>
        <p:spPr/>
        <p:txBody>
          <a:bodyPr/>
          <a:lstStyle/>
          <a:p>
            <a:fld id="{276CA74F-D7F4-4305-8456-56C8E4D19626}" type="slidenum">
              <a:rPr lang="en-US" smtClean="0"/>
              <a:t>‹#›</a:t>
            </a:fld>
            <a:endParaRPr lang="en-US" dirty="0"/>
          </a:p>
        </p:txBody>
      </p:sp>
    </p:spTree>
    <p:extLst>
      <p:ext uri="{BB962C8B-B14F-4D97-AF65-F5344CB8AC3E}">
        <p14:creationId xmlns:p14="http://schemas.microsoft.com/office/powerpoint/2010/main" val="297499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Rev6/2024</a:t>
            </a:r>
          </a:p>
        </p:txBody>
      </p:sp>
      <p:sp>
        <p:nvSpPr>
          <p:cNvPr id="4" name="Footer Placeholder 3"/>
          <p:cNvSpPr>
            <a:spLocks noGrp="1"/>
          </p:cNvSpPr>
          <p:nvPr>
            <p:ph type="ftr" sz="quarter" idx="11"/>
          </p:nvPr>
        </p:nvSpPr>
        <p:spPr/>
        <p:txBody>
          <a:bodyPr/>
          <a:lstStyle/>
          <a:p>
            <a:r>
              <a:rPr lang="en-US"/>
              <a:t>#OneTeamOneMission</a:t>
            </a:r>
            <a:endParaRPr lang="en-US" dirty="0"/>
          </a:p>
        </p:txBody>
      </p:sp>
      <p:sp>
        <p:nvSpPr>
          <p:cNvPr id="5" name="Slide Number Placeholder 4"/>
          <p:cNvSpPr>
            <a:spLocks noGrp="1"/>
          </p:cNvSpPr>
          <p:nvPr>
            <p:ph type="sldNum" sz="quarter" idx="12"/>
          </p:nvPr>
        </p:nvSpPr>
        <p:spPr/>
        <p:txBody>
          <a:bodyPr/>
          <a:lstStyle/>
          <a:p>
            <a:fld id="{276CA74F-D7F4-4305-8456-56C8E4D19626}" type="slidenum">
              <a:rPr lang="en-US" smtClean="0"/>
              <a:t>‹#›</a:t>
            </a:fld>
            <a:endParaRPr lang="en-US" dirty="0"/>
          </a:p>
        </p:txBody>
      </p:sp>
    </p:spTree>
    <p:extLst>
      <p:ext uri="{BB962C8B-B14F-4D97-AF65-F5344CB8AC3E}">
        <p14:creationId xmlns:p14="http://schemas.microsoft.com/office/powerpoint/2010/main" val="307046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Rev6/2024</a:t>
            </a:r>
          </a:p>
        </p:txBody>
      </p:sp>
      <p:sp>
        <p:nvSpPr>
          <p:cNvPr id="3" name="Footer Placeholder 2"/>
          <p:cNvSpPr>
            <a:spLocks noGrp="1"/>
          </p:cNvSpPr>
          <p:nvPr>
            <p:ph type="ftr" sz="quarter" idx="11"/>
          </p:nvPr>
        </p:nvSpPr>
        <p:spPr/>
        <p:txBody>
          <a:bodyPr/>
          <a:lstStyle/>
          <a:p>
            <a:r>
              <a:rPr lang="en-US"/>
              <a:t>#OneTeamOneMission</a:t>
            </a:r>
            <a:endParaRPr lang="en-US" dirty="0"/>
          </a:p>
        </p:txBody>
      </p:sp>
      <p:sp>
        <p:nvSpPr>
          <p:cNvPr id="4" name="Slide Number Placeholder 3"/>
          <p:cNvSpPr>
            <a:spLocks noGrp="1"/>
          </p:cNvSpPr>
          <p:nvPr>
            <p:ph type="sldNum" sz="quarter" idx="12"/>
          </p:nvPr>
        </p:nvSpPr>
        <p:spPr/>
        <p:txBody>
          <a:bodyPr/>
          <a:lstStyle/>
          <a:p>
            <a:fld id="{276CA74F-D7F4-4305-8456-56C8E4D19626}" type="slidenum">
              <a:rPr lang="en-US" smtClean="0"/>
              <a:t>‹#›</a:t>
            </a:fld>
            <a:endParaRPr lang="en-US" dirty="0"/>
          </a:p>
        </p:txBody>
      </p:sp>
    </p:spTree>
    <p:extLst>
      <p:ext uri="{BB962C8B-B14F-4D97-AF65-F5344CB8AC3E}">
        <p14:creationId xmlns:p14="http://schemas.microsoft.com/office/powerpoint/2010/main" val="191385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Rev6/2024</a:t>
            </a:r>
          </a:p>
        </p:txBody>
      </p:sp>
      <p:sp>
        <p:nvSpPr>
          <p:cNvPr id="6" name="Footer Placeholder 5"/>
          <p:cNvSpPr>
            <a:spLocks noGrp="1"/>
          </p:cNvSpPr>
          <p:nvPr>
            <p:ph type="ftr" sz="quarter" idx="11"/>
          </p:nvPr>
        </p:nvSpPr>
        <p:spPr/>
        <p:txBody>
          <a:bodyPr/>
          <a:lstStyle/>
          <a:p>
            <a:r>
              <a:rPr lang="en-US"/>
              <a:t>#OneTeamOneMission</a:t>
            </a:r>
            <a:endParaRPr lang="en-US" dirty="0"/>
          </a:p>
        </p:txBody>
      </p:sp>
      <p:sp>
        <p:nvSpPr>
          <p:cNvPr id="7" name="Slide Number Placeholder 6"/>
          <p:cNvSpPr>
            <a:spLocks noGrp="1"/>
          </p:cNvSpPr>
          <p:nvPr>
            <p:ph type="sldNum" sz="quarter" idx="12"/>
          </p:nvPr>
        </p:nvSpPr>
        <p:spPr/>
        <p:txBody>
          <a:bodyPr/>
          <a:lstStyle/>
          <a:p>
            <a:fld id="{276CA74F-D7F4-4305-8456-56C8E4D19626}" type="slidenum">
              <a:rPr lang="en-US" smtClean="0"/>
              <a:t>‹#›</a:t>
            </a:fld>
            <a:endParaRPr lang="en-US" dirty="0"/>
          </a:p>
        </p:txBody>
      </p:sp>
    </p:spTree>
    <p:extLst>
      <p:ext uri="{BB962C8B-B14F-4D97-AF65-F5344CB8AC3E}">
        <p14:creationId xmlns:p14="http://schemas.microsoft.com/office/powerpoint/2010/main" val="98244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Rev6/2024</a:t>
            </a:r>
          </a:p>
        </p:txBody>
      </p:sp>
      <p:sp>
        <p:nvSpPr>
          <p:cNvPr id="6" name="Footer Placeholder 5"/>
          <p:cNvSpPr>
            <a:spLocks noGrp="1"/>
          </p:cNvSpPr>
          <p:nvPr>
            <p:ph type="ftr" sz="quarter" idx="11"/>
          </p:nvPr>
        </p:nvSpPr>
        <p:spPr/>
        <p:txBody>
          <a:bodyPr/>
          <a:lstStyle/>
          <a:p>
            <a:r>
              <a:rPr lang="en-US"/>
              <a:t>#OneTeamOneMission</a:t>
            </a:r>
            <a:endParaRPr lang="en-US" dirty="0"/>
          </a:p>
        </p:txBody>
      </p:sp>
      <p:sp>
        <p:nvSpPr>
          <p:cNvPr id="7" name="Slide Number Placeholder 6"/>
          <p:cNvSpPr>
            <a:spLocks noGrp="1"/>
          </p:cNvSpPr>
          <p:nvPr>
            <p:ph type="sldNum" sz="quarter" idx="12"/>
          </p:nvPr>
        </p:nvSpPr>
        <p:spPr/>
        <p:txBody>
          <a:bodyPr/>
          <a:lstStyle/>
          <a:p>
            <a:fld id="{276CA74F-D7F4-4305-8456-56C8E4D19626}" type="slidenum">
              <a:rPr lang="en-US" smtClean="0"/>
              <a:t>‹#›</a:t>
            </a:fld>
            <a:endParaRPr lang="en-US" dirty="0"/>
          </a:p>
        </p:txBody>
      </p:sp>
    </p:spTree>
    <p:extLst>
      <p:ext uri="{BB962C8B-B14F-4D97-AF65-F5344CB8AC3E}">
        <p14:creationId xmlns:p14="http://schemas.microsoft.com/office/powerpoint/2010/main" val="49232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Rev6/2024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#OneTeamOneMission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CA74F-D7F4-4305-8456-56C8E4D19626}" type="slidenum">
              <a:rPr lang="en-US" smtClean="0"/>
              <a:t>‹#›</a:t>
            </a:fld>
            <a:endParaRPr lang="en-US" dirty="0"/>
          </a:p>
        </p:txBody>
      </p:sp>
    </p:spTree>
    <p:extLst>
      <p:ext uri="{BB962C8B-B14F-4D97-AF65-F5344CB8AC3E}">
        <p14:creationId xmlns:p14="http://schemas.microsoft.com/office/powerpoint/2010/main" val="2552715383"/>
      </p:ext>
    </p:extLst>
  </p:cSld>
  <p:clrMap bg1="dk1" tx1="lt1" bg2="dk2" tx2="lt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182" r:id="rId12"/>
    <p:sldLayoutId id="2147484183"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emf"/><Relationship Id="rId5" Type="http://schemas.openxmlformats.org/officeDocument/2006/relationships/oleObject" Target="../embeddings/oleObject1.bin"/><Relationship Id="rId4" Type="http://schemas.openxmlformats.org/officeDocument/2006/relationships/hyperlink" Target="https://osbi.ok.gov/forensic-services/quality-system-overview"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osbi.ok.gov/forensic-services/quality-system-overview"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Christa.Rhodes@osbi.ok.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58.xml.rels><?xml version="1.0" encoding="UTF-8" standalone="yes"?>
<Relationships xmlns="http://schemas.openxmlformats.org/package/2006/relationships"><Relationship Id="rId3" Type="http://schemas.openxmlformats.org/officeDocument/2006/relationships/hyperlink" Target="mailto:Janice.Joslin@osbi.ok.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mailto:Barbara.Wells@osbi.ok.gov"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9375" y="4201770"/>
            <a:ext cx="9144000" cy="1806650"/>
          </a:xfrm>
        </p:spPr>
        <p:txBody>
          <a:bodyPr>
            <a:noAutofit/>
          </a:bodyPr>
          <a:lstStyle/>
          <a:p>
            <a:r>
              <a:rPr lang="en-US" sz="5800" b="1" dirty="0"/>
              <a:t>Physical Evidence:</a:t>
            </a:r>
            <a:br>
              <a:rPr lang="en-US" sz="5800" b="1" dirty="0"/>
            </a:br>
            <a:r>
              <a:rPr lang="en-US" sz="5600" b="1" i="1" dirty="0">
                <a:solidFill>
                  <a:schemeClr val="accent2">
                    <a:lumMod val="60000"/>
                    <a:lumOff val="40000"/>
                  </a:schemeClr>
                </a:solidFill>
              </a:rPr>
              <a:t>Packaging &amp; Submitting to the OSBI Lab</a:t>
            </a:r>
          </a:p>
        </p:txBody>
      </p:sp>
      <p:sp>
        <p:nvSpPr>
          <p:cNvPr id="3" name="Subtitle 2"/>
          <p:cNvSpPr>
            <a:spLocks noGrp="1"/>
          </p:cNvSpPr>
          <p:nvPr>
            <p:ph type="subTitle" idx="1"/>
          </p:nvPr>
        </p:nvSpPr>
        <p:spPr>
          <a:xfrm>
            <a:off x="2420815" y="2014830"/>
            <a:ext cx="9144000" cy="754025"/>
          </a:xfrm>
        </p:spPr>
        <p:txBody>
          <a:bodyPr>
            <a:normAutofit fontScale="25000" lnSpcReduction="20000"/>
          </a:bodyPr>
          <a:lstStyle/>
          <a:p>
            <a:endParaRPr lang="en-US" dirty="0"/>
          </a:p>
          <a:p>
            <a:endParaRPr lang="en-US" dirty="0"/>
          </a:p>
          <a:p>
            <a:r>
              <a:rPr lang="en-US" sz="9600" dirty="0"/>
              <a:t>Oklahoma State Bureau of Investigation (OSBI)</a:t>
            </a:r>
          </a:p>
          <a:p>
            <a:r>
              <a:rPr lang="en-US" sz="9600" dirty="0"/>
              <a:t>Criminalistics Services Division</a:t>
            </a:r>
          </a:p>
        </p:txBody>
      </p:sp>
      <p:pic>
        <p:nvPicPr>
          <p:cNvPr id="5" name="Picture 4">
            <a:extLst>
              <a:ext uri="{FF2B5EF4-FFF2-40B4-BE49-F238E27FC236}">
                <a16:creationId xmlns:a16="http://schemas.microsoft.com/office/drawing/2014/main" id="{BAFD1512-CF5E-46C6-9F7F-B3DC34577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 y="581915"/>
            <a:ext cx="3261360" cy="3261360"/>
          </a:xfrm>
          <a:prstGeom prst="rect">
            <a:avLst/>
          </a:prstGeom>
        </p:spPr>
      </p:pic>
    </p:spTree>
    <p:extLst>
      <p:ext uri="{BB962C8B-B14F-4D97-AF65-F5344CB8AC3E}">
        <p14:creationId xmlns:p14="http://schemas.microsoft.com/office/powerpoint/2010/main" val="576230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Packaging Requirements</a:t>
            </a:r>
          </a:p>
        </p:txBody>
      </p:sp>
      <p:sp>
        <p:nvSpPr>
          <p:cNvPr id="5" name="Content Placeholder 4"/>
          <p:cNvSpPr>
            <a:spLocks noGrp="1"/>
          </p:cNvSpPr>
          <p:nvPr>
            <p:ph idx="1"/>
          </p:nvPr>
        </p:nvSpPr>
        <p:spPr>
          <a:xfrm>
            <a:off x="1119999" y="1825625"/>
            <a:ext cx="5644595" cy="4351338"/>
          </a:xfrm>
        </p:spPr>
        <p:txBody>
          <a:bodyPr>
            <a:normAutofit/>
          </a:bodyPr>
          <a:lstStyle/>
          <a:p>
            <a:r>
              <a:rPr lang="en-US" b="1" dirty="0">
                <a:solidFill>
                  <a:schemeClr val="accent2">
                    <a:lumMod val="60000"/>
                    <a:lumOff val="40000"/>
                  </a:schemeClr>
                </a:solidFill>
              </a:rPr>
              <a:t>Proper seal</a:t>
            </a:r>
          </a:p>
          <a:p>
            <a:pPr lvl="1"/>
            <a:r>
              <a:rPr lang="en-US" dirty="0"/>
              <a:t>2” clear tape (Duck HP 260 or equal/better), evidence tape or a combination; heat sealing is also acceptable when necessary</a:t>
            </a:r>
          </a:p>
          <a:p>
            <a:pPr lvl="1"/>
            <a:r>
              <a:rPr lang="en-US" dirty="0"/>
              <a:t>Initials or other unique identifier of person sealing the evidence</a:t>
            </a:r>
          </a:p>
          <a:p>
            <a:pPr lvl="1"/>
            <a:r>
              <a:rPr lang="en-US" dirty="0"/>
              <a:t>Date recommended </a:t>
            </a:r>
          </a:p>
        </p:txBody>
      </p:sp>
      <p:sp>
        <p:nvSpPr>
          <p:cNvPr id="4" name="Date Placeholder 3"/>
          <p:cNvSpPr>
            <a:spLocks noGrp="1"/>
          </p:cNvSpPr>
          <p:nvPr>
            <p:ph type="dt" sz="half" idx="10"/>
          </p:nvPr>
        </p:nvSpPr>
        <p:spPr/>
        <p:txBody>
          <a:bodyPr/>
          <a:lstStyle/>
          <a:p>
            <a:r>
              <a:rPr lang="en-US" dirty="0"/>
              <a:t>Rev6/2024</a:t>
            </a:r>
          </a:p>
        </p:txBody>
      </p:sp>
      <p:sp>
        <p:nvSpPr>
          <p:cNvPr id="3" name="Footer Placeholder 2"/>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10</a:t>
            </a:fld>
            <a:endParaRPr lang="en-US" dirty="0"/>
          </a:p>
        </p:txBody>
      </p:sp>
      <p:pic>
        <p:nvPicPr>
          <p:cNvPr id="7" name="Google Shape;193;p25">
            <a:extLst>
              <a:ext uri="{FF2B5EF4-FFF2-40B4-BE49-F238E27FC236}">
                <a16:creationId xmlns:a16="http://schemas.microsoft.com/office/drawing/2014/main" id="{750B8030-D78B-49E9-9E71-848CC5861BA3}"/>
              </a:ext>
            </a:extLst>
          </p:cNvPr>
          <p:cNvPicPr preferRelativeResize="0"/>
          <p:nvPr/>
        </p:nvPicPr>
        <p:blipFill rotWithShape="1">
          <a:blip r:embed="rId3">
            <a:alphaModFix/>
          </a:blip>
          <a:srcRect/>
          <a:stretch/>
        </p:blipFill>
        <p:spPr>
          <a:xfrm>
            <a:off x="6961238" y="1870075"/>
            <a:ext cx="2375613" cy="2497363"/>
          </a:xfrm>
          <a:prstGeom prst="rect">
            <a:avLst/>
          </a:prstGeom>
          <a:noFill/>
          <a:ln>
            <a:noFill/>
          </a:ln>
        </p:spPr>
      </p:pic>
      <p:pic>
        <p:nvPicPr>
          <p:cNvPr id="8" name="Google Shape;150;p19">
            <a:extLst>
              <a:ext uri="{FF2B5EF4-FFF2-40B4-BE49-F238E27FC236}">
                <a16:creationId xmlns:a16="http://schemas.microsoft.com/office/drawing/2014/main" id="{C4E066EE-4A33-446E-8561-F90D7506D360}"/>
              </a:ext>
            </a:extLst>
          </p:cNvPr>
          <p:cNvPicPr preferRelativeResize="0"/>
          <p:nvPr/>
        </p:nvPicPr>
        <p:blipFill rotWithShape="1">
          <a:blip r:embed="rId4">
            <a:alphaModFix/>
          </a:blip>
          <a:srcRect/>
          <a:stretch/>
        </p:blipFill>
        <p:spPr>
          <a:xfrm>
            <a:off x="6961238" y="4367438"/>
            <a:ext cx="4392562" cy="1809525"/>
          </a:xfrm>
          <a:prstGeom prst="rect">
            <a:avLst/>
          </a:prstGeom>
          <a:noFill/>
          <a:ln>
            <a:noFill/>
          </a:ln>
        </p:spPr>
      </p:pic>
      <p:pic>
        <p:nvPicPr>
          <p:cNvPr id="9" name="Google Shape;192;p25">
            <a:extLst>
              <a:ext uri="{FF2B5EF4-FFF2-40B4-BE49-F238E27FC236}">
                <a16:creationId xmlns:a16="http://schemas.microsoft.com/office/drawing/2014/main" id="{2FA0DD31-A385-40D8-925C-96B3FE4E2CB7}"/>
              </a:ext>
            </a:extLst>
          </p:cNvPr>
          <p:cNvPicPr preferRelativeResize="0">
            <a:picLocks/>
          </p:cNvPicPr>
          <p:nvPr/>
        </p:nvPicPr>
        <p:blipFill rotWithShape="1">
          <a:blip r:embed="rId5">
            <a:alphaModFix/>
          </a:blip>
          <a:srcRect/>
          <a:stretch/>
        </p:blipFill>
        <p:spPr>
          <a:xfrm>
            <a:off x="9336852" y="1870076"/>
            <a:ext cx="2016948" cy="2497362"/>
          </a:xfrm>
          <a:prstGeom prst="rect">
            <a:avLst/>
          </a:prstGeom>
          <a:noFill/>
          <a:ln>
            <a:noFill/>
          </a:ln>
        </p:spPr>
      </p:pic>
    </p:spTree>
    <p:extLst>
      <p:ext uri="{BB962C8B-B14F-4D97-AF65-F5344CB8AC3E}">
        <p14:creationId xmlns:p14="http://schemas.microsoft.com/office/powerpoint/2010/main" val="141445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p:txBody>
          <a:bodyPr/>
          <a:lstStyle/>
          <a:p>
            <a:pPr lvl="0"/>
            <a:r>
              <a:rPr lang="en-US" dirty="0"/>
              <a:t>Evidence Seals</a:t>
            </a:r>
          </a:p>
        </p:txBody>
      </p:sp>
      <p:sp>
        <p:nvSpPr>
          <p:cNvPr id="230" name="Google Shape;230;p30"/>
          <p:cNvSpPr txBox="1">
            <a:spLocks noGrp="1"/>
          </p:cNvSpPr>
          <p:nvPr>
            <p:ph idx="1"/>
          </p:nvPr>
        </p:nvSpPr>
        <p:spPr>
          <a:xfrm>
            <a:off x="1120000" y="1825625"/>
            <a:ext cx="6991067" cy="4351338"/>
          </a:xfrm>
        </p:spPr>
        <p:txBody>
          <a:bodyPr>
            <a:normAutofit/>
          </a:bodyPr>
          <a:lstStyle/>
          <a:p>
            <a:pPr lvl="0"/>
            <a:r>
              <a:rPr lang="en-US" b="1" dirty="0">
                <a:solidFill>
                  <a:schemeClr val="accent2">
                    <a:lumMod val="60000"/>
                    <a:lumOff val="40000"/>
                  </a:schemeClr>
                </a:solidFill>
              </a:rPr>
              <a:t>Envelopes</a:t>
            </a:r>
            <a:r>
              <a:rPr lang="en-US" dirty="0"/>
              <a:t>: Seal top flap with 2”clear tape (or evidence tape), covering the entire seal</a:t>
            </a:r>
          </a:p>
          <a:p>
            <a:pPr lvl="0"/>
            <a:r>
              <a:rPr lang="en-US" b="1" dirty="0">
                <a:solidFill>
                  <a:schemeClr val="accent2">
                    <a:lumMod val="60000"/>
                    <a:lumOff val="40000"/>
                  </a:schemeClr>
                </a:solidFill>
              </a:rPr>
              <a:t>Boxes</a:t>
            </a:r>
            <a:r>
              <a:rPr lang="en-US" dirty="0"/>
              <a:t>: Seal top and bottom seams with 2” clear tape (or evidence tape); sides are not required</a:t>
            </a:r>
          </a:p>
          <a:p>
            <a:pPr lvl="0"/>
            <a:r>
              <a:rPr lang="en-US" b="1" dirty="0">
                <a:solidFill>
                  <a:schemeClr val="accent2">
                    <a:lumMod val="60000"/>
                    <a:lumOff val="40000"/>
                  </a:schemeClr>
                </a:solidFill>
              </a:rPr>
              <a:t>Sacks</a:t>
            </a:r>
            <a:r>
              <a:rPr lang="en-US" dirty="0"/>
              <a:t>: Fold down top of sack and seal across the flap and around the edges of the sack with 2” clear tape (or evidence tape)</a:t>
            </a:r>
          </a:p>
        </p:txBody>
      </p:sp>
      <p:sp>
        <p:nvSpPr>
          <p:cNvPr id="3" name="Date Placeholder 2"/>
          <p:cNvSpPr>
            <a:spLocks noGrp="1"/>
          </p:cNvSpPr>
          <p:nvPr>
            <p:ph type="dt" sz="half" idx="10"/>
          </p:nvPr>
        </p:nvSpPr>
        <p:spPr/>
        <p:txBody>
          <a:bodyPr/>
          <a:lstStyle/>
          <a:p>
            <a:r>
              <a:rPr lang="en-US" dirty="0"/>
              <a:t>Rev6/2024</a:t>
            </a:r>
          </a:p>
        </p:txBody>
      </p:sp>
      <p:sp>
        <p:nvSpPr>
          <p:cNvPr id="2" name="Footer Placeholder 1"/>
          <p:cNvSpPr>
            <a:spLocks noGrp="1"/>
          </p:cNvSpPr>
          <p:nvPr>
            <p:ph type="ftr" sz="quarter" idx="11"/>
          </p:nvPr>
        </p:nvSpPr>
        <p:spPr/>
        <p:txBody>
          <a:bodyPr/>
          <a:lstStyle/>
          <a:p>
            <a:r>
              <a:rPr lang="en-US" dirty="0"/>
              <a:t>#OneTeamOneMission</a:t>
            </a:r>
          </a:p>
        </p:txBody>
      </p:sp>
      <p:sp>
        <p:nvSpPr>
          <p:cNvPr id="4" name="Slide Number Placeholder 3"/>
          <p:cNvSpPr>
            <a:spLocks noGrp="1"/>
          </p:cNvSpPr>
          <p:nvPr>
            <p:ph type="sldNum" sz="quarter" idx="12"/>
          </p:nvPr>
        </p:nvSpPr>
        <p:spPr/>
        <p:txBody>
          <a:bodyPr/>
          <a:lstStyle/>
          <a:p>
            <a:fld id="{276CA74F-D7F4-4305-8456-56C8E4D19626}" type="slidenum">
              <a:rPr lang="en-US" smtClean="0"/>
              <a:t>11</a:t>
            </a:fld>
            <a:endParaRPr lang="en-US" dirty="0"/>
          </a:p>
        </p:txBody>
      </p:sp>
      <p:sp>
        <p:nvSpPr>
          <p:cNvPr id="231" name="Google Shape;231;p30"/>
          <p:cNvSpPr txBox="1"/>
          <p:nvPr/>
        </p:nvSpPr>
        <p:spPr>
          <a:xfrm>
            <a:off x="8492067" y="2354792"/>
            <a:ext cx="2861733" cy="2777066"/>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tx2">
                    <a:lumMod val="50000"/>
                  </a:schemeClr>
                </a:solidFill>
              </a:rPr>
              <a:t>All seals require initials or other unique identification of the person sealing the evidence on </a:t>
            </a:r>
            <a:r>
              <a:rPr lang="en-US" sz="2400" b="1" dirty="0">
                <a:solidFill>
                  <a:schemeClr val="tx2">
                    <a:lumMod val="50000"/>
                  </a:schemeClr>
                </a:solidFill>
              </a:rPr>
              <a:t>top </a:t>
            </a:r>
            <a:r>
              <a:rPr lang="en-US" sz="2400" dirty="0">
                <a:solidFill>
                  <a:schemeClr val="tx2">
                    <a:lumMod val="50000"/>
                  </a:schemeClr>
                </a:solidFill>
              </a:rPr>
              <a:t>of </a:t>
            </a:r>
            <a:r>
              <a:rPr lang="en-US" sz="2400" b="1" dirty="0">
                <a:solidFill>
                  <a:schemeClr val="tx2">
                    <a:lumMod val="50000"/>
                  </a:schemeClr>
                </a:solidFill>
              </a:rPr>
              <a:t>ANY piece of tape</a:t>
            </a:r>
            <a:endParaRPr sz="2400" b="1" dirty="0">
              <a:solidFill>
                <a:schemeClr val="tx2">
                  <a:lumMod val="50000"/>
                </a:schemeClr>
              </a:solidFill>
            </a:endParaRPr>
          </a:p>
        </p:txBody>
      </p:sp>
    </p:spTree>
    <p:extLst>
      <p:ext uri="{BB962C8B-B14F-4D97-AF65-F5344CB8AC3E}">
        <p14:creationId xmlns:p14="http://schemas.microsoft.com/office/powerpoint/2010/main" val="414346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7ED9-A14C-49F4-906C-43E6E85A8D38}"/>
              </a:ext>
            </a:extLst>
          </p:cNvPr>
          <p:cNvSpPr>
            <a:spLocks noGrp="1"/>
          </p:cNvSpPr>
          <p:nvPr>
            <p:ph type="title"/>
          </p:nvPr>
        </p:nvSpPr>
        <p:spPr/>
        <p:txBody>
          <a:bodyPr>
            <a:normAutofit/>
          </a:bodyPr>
          <a:lstStyle/>
          <a:p>
            <a:r>
              <a:rPr lang="en-US" dirty="0"/>
              <a:t>Evidence Seals </a:t>
            </a:r>
          </a:p>
        </p:txBody>
      </p:sp>
      <p:pic>
        <p:nvPicPr>
          <p:cNvPr id="7" name="Google Shape;208;p27" descr="box photo.JPG">
            <a:extLst>
              <a:ext uri="{FF2B5EF4-FFF2-40B4-BE49-F238E27FC236}">
                <a16:creationId xmlns:a16="http://schemas.microsoft.com/office/drawing/2014/main" id="{A3B4CB37-25B4-4307-AACF-4C1DE79BE356}"/>
              </a:ext>
            </a:extLst>
          </p:cNvPr>
          <p:cNvPicPr preferRelativeResize="0">
            <a:picLocks noGrp="1"/>
          </p:cNvPicPr>
          <p:nvPr>
            <p:ph idx="1"/>
          </p:nvPr>
        </p:nvPicPr>
        <p:blipFill>
          <a:blip r:embed="rId3">
            <a:alphaModFix/>
          </a:blip>
          <a:stretch>
            <a:fillRect/>
          </a:stretch>
        </p:blipFill>
        <p:spPr>
          <a:xfrm>
            <a:off x="4500386" y="1690689"/>
            <a:ext cx="3191228" cy="4180723"/>
          </a:xfrm>
          <a:prstGeom prst="rect">
            <a:avLst/>
          </a:prstGeom>
          <a:noFill/>
          <a:ln>
            <a:noFill/>
          </a:ln>
        </p:spPr>
      </p:pic>
      <p:sp>
        <p:nvSpPr>
          <p:cNvPr id="4" name="Date Placeholder 3">
            <a:extLst>
              <a:ext uri="{FF2B5EF4-FFF2-40B4-BE49-F238E27FC236}">
                <a16:creationId xmlns:a16="http://schemas.microsoft.com/office/drawing/2014/main" id="{FAF01DAF-3C34-4921-8E41-6325630F4417}"/>
              </a:ext>
            </a:extLst>
          </p:cNvPr>
          <p:cNvSpPr>
            <a:spLocks noGrp="1"/>
          </p:cNvSpPr>
          <p:nvPr>
            <p:ph type="dt" sz="half" idx="10"/>
          </p:nvPr>
        </p:nvSpPr>
        <p:spPr/>
        <p:txBody>
          <a:bodyPr/>
          <a:lstStyle/>
          <a:p>
            <a:r>
              <a:rPr lang="en-US" dirty="0"/>
              <a:t>Rev6/2024</a:t>
            </a:r>
          </a:p>
        </p:txBody>
      </p:sp>
      <p:sp>
        <p:nvSpPr>
          <p:cNvPr id="5" name="Footer Placeholder 4">
            <a:extLst>
              <a:ext uri="{FF2B5EF4-FFF2-40B4-BE49-F238E27FC236}">
                <a16:creationId xmlns:a16="http://schemas.microsoft.com/office/drawing/2014/main" id="{18857F0A-49FC-41FC-A767-4FC665903368}"/>
              </a:ext>
            </a:extLst>
          </p:cNvPr>
          <p:cNvSpPr>
            <a:spLocks noGrp="1"/>
          </p:cNvSpPr>
          <p:nvPr>
            <p:ph type="ftr" sz="quarter" idx="11"/>
          </p:nvPr>
        </p:nvSpPr>
        <p:spPr/>
        <p:txBody>
          <a:bodyPr/>
          <a:lstStyle/>
          <a:p>
            <a:r>
              <a:rPr lang="en-US" dirty="0"/>
              <a:t>#OneTeamOneMission</a:t>
            </a:r>
          </a:p>
        </p:txBody>
      </p:sp>
      <p:sp>
        <p:nvSpPr>
          <p:cNvPr id="6" name="Slide Number Placeholder 5">
            <a:extLst>
              <a:ext uri="{FF2B5EF4-FFF2-40B4-BE49-F238E27FC236}">
                <a16:creationId xmlns:a16="http://schemas.microsoft.com/office/drawing/2014/main" id="{0F1871E5-08E5-4358-89A2-F4F7E984F327}"/>
              </a:ext>
            </a:extLst>
          </p:cNvPr>
          <p:cNvSpPr>
            <a:spLocks noGrp="1"/>
          </p:cNvSpPr>
          <p:nvPr>
            <p:ph type="sldNum" sz="quarter" idx="12"/>
          </p:nvPr>
        </p:nvSpPr>
        <p:spPr/>
        <p:txBody>
          <a:bodyPr/>
          <a:lstStyle/>
          <a:p>
            <a:fld id="{276CA74F-D7F4-4305-8456-56C8E4D19626}" type="slidenum">
              <a:rPr lang="en-US" smtClean="0"/>
              <a:t>12</a:t>
            </a:fld>
            <a:endParaRPr lang="en-US" dirty="0"/>
          </a:p>
        </p:txBody>
      </p:sp>
      <p:pic>
        <p:nvPicPr>
          <p:cNvPr id="8" name="Google Shape;201;p26">
            <a:extLst>
              <a:ext uri="{FF2B5EF4-FFF2-40B4-BE49-F238E27FC236}">
                <a16:creationId xmlns:a16="http://schemas.microsoft.com/office/drawing/2014/main" id="{F6051C32-FA32-4B16-BB81-47657BC827A2}"/>
              </a:ext>
            </a:extLst>
          </p:cNvPr>
          <p:cNvPicPr preferRelativeResize="0"/>
          <p:nvPr/>
        </p:nvPicPr>
        <p:blipFill rotWithShape="1">
          <a:blip r:embed="rId4">
            <a:alphaModFix/>
          </a:blip>
          <a:srcRect l="3815" r="1906"/>
          <a:stretch/>
        </p:blipFill>
        <p:spPr>
          <a:xfrm rot="-5400000">
            <a:off x="443716" y="2185436"/>
            <a:ext cx="4180723" cy="3191229"/>
          </a:xfrm>
          <a:prstGeom prst="rect">
            <a:avLst/>
          </a:prstGeom>
          <a:noFill/>
          <a:ln>
            <a:noFill/>
          </a:ln>
        </p:spPr>
      </p:pic>
      <p:pic>
        <p:nvPicPr>
          <p:cNvPr id="10" name="Google Shape;202;p26">
            <a:extLst>
              <a:ext uri="{FF2B5EF4-FFF2-40B4-BE49-F238E27FC236}">
                <a16:creationId xmlns:a16="http://schemas.microsoft.com/office/drawing/2014/main" id="{0687EE7D-AAA4-474B-BB03-829985AF4D29}"/>
              </a:ext>
            </a:extLst>
          </p:cNvPr>
          <p:cNvPicPr preferRelativeResize="0"/>
          <p:nvPr/>
        </p:nvPicPr>
        <p:blipFill rotWithShape="1">
          <a:blip r:embed="rId5">
            <a:alphaModFix/>
          </a:blip>
          <a:srcRect/>
          <a:stretch/>
        </p:blipFill>
        <p:spPr>
          <a:xfrm rot="-5400000">
            <a:off x="7567561" y="2185436"/>
            <a:ext cx="4180724" cy="3191228"/>
          </a:xfrm>
          <a:prstGeom prst="rect">
            <a:avLst/>
          </a:prstGeom>
          <a:noFill/>
          <a:ln>
            <a:noFill/>
          </a:ln>
        </p:spPr>
      </p:pic>
    </p:spTree>
    <p:extLst>
      <p:ext uri="{BB962C8B-B14F-4D97-AF65-F5344CB8AC3E}">
        <p14:creationId xmlns:p14="http://schemas.microsoft.com/office/powerpoint/2010/main" val="120643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p:txBody>
          <a:bodyPr/>
          <a:lstStyle/>
          <a:p>
            <a:pPr lvl="0"/>
            <a:r>
              <a:rPr lang="en-US" dirty="0"/>
              <a:t>Evidence Seals</a:t>
            </a:r>
          </a:p>
        </p:txBody>
      </p:sp>
      <p:sp>
        <p:nvSpPr>
          <p:cNvPr id="230" name="Google Shape;230;p30"/>
          <p:cNvSpPr txBox="1">
            <a:spLocks noGrp="1"/>
          </p:cNvSpPr>
          <p:nvPr>
            <p:ph idx="1"/>
          </p:nvPr>
        </p:nvSpPr>
        <p:spPr>
          <a:xfrm>
            <a:off x="1120000" y="1825625"/>
            <a:ext cx="6991067" cy="4351338"/>
          </a:xfrm>
        </p:spPr>
        <p:txBody>
          <a:bodyPr>
            <a:normAutofit lnSpcReduction="10000"/>
          </a:bodyPr>
          <a:lstStyle/>
          <a:p>
            <a:pPr lvl="0"/>
            <a:r>
              <a:rPr lang="en-US" b="1" dirty="0">
                <a:solidFill>
                  <a:schemeClr val="accent2">
                    <a:lumMod val="60000"/>
                    <a:lumOff val="40000"/>
                  </a:schemeClr>
                </a:solidFill>
              </a:rPr>
              <a:t>Plastic containers</a:t>
            </a:r>
            <a:r>
              <a:rPr lang="en-US" dirty="0"/>
              <a:t>: Seal using </a:t>
            </a:r>
            <a:r>
              <a:rPr lang="en-US" u="sng" dirty="0">
                <a:solidFill>
                  <a:schemeClr val="tx1">
                    <a:lumMod val="95000"/>
                  </a:schemeClr>
                </a:solidFill>
              </a:rPr>
              <a:t>evidence tape</a:t>
            </a:r>
            <a:r>
              <a:rPr lang="en-US" dirty="0"/>
              <a:t>, either one continuous piece or two pieces across from each other; 2” tape may be used to reinforce the evidence tape, if necessary, as long as both pieces are initialed</a:t>
            </a:r>
          </a:p>
          <a:p>
            <a:r>
              <a:rPr lang="en-US" b="1" dirty="0">
                <a:solidFill>
                  <a:schemeClr val="accent2">
                    <a:lumMod val="60000"/>
                    <a:lumOff val="40000"/>
                  </a:schemeClr>
                </a:solidFill>
              </a:rPr>
              <a:t>Cans</a:t>
            </a:r>
            <a:r>
              <a:rPr lang="en-US" dirty="0"/>
              <a:t>: Seal with one continuous piece of </a:t>
            </a:r>
            <a:r>
              <a:rPr lang="en-US" i="1" dirty="0"/>
              <a:t>evidence tape </a:t>
            </a:r>
            <a:r>
              <a:rPr lang="en-US" dirty="0"/>
              <a:t>across the top and down the sides (including buckets with lids) or two separate pieces of evidence tape across from each other; no clear tape can be used on cans if it can be peeled off without evidence of removal</a:t>
            </a:r>
          </a:p>
        </p:txBody>
      </p:sp>
      <p:sp>
        <p:nvSpPr>
          <p:cNvPr id="3" name="Date Placeholder 2"/>
          <p:cNvSpPr>
            <a:spLocks noGrp="1"/>
          </p:cNvSpPr>
          <p:nvPr>
            <p:ph type="dt" sz="half" idx="10"/>
          </p:nvPr>
        </p:nvSpPr>
        <p:spPr/>
        <p:txBody>
          <a:bodyPr/>
          <a:lstStyle/>
          <a:p>
            <a:r>
              <a:rPr lang="en-US" dirty="0"/>
              <a:t>Rev6/2024</a:t>
            </a:r>
          </a:p>
        </p:txBody>
      </p:sp>
      <p:sp>
        <p:nvSpPr>
          <p:cNvPr id="2" name="Footer Placeholder 1"/>
          <p:cNvSpPr>
            <a:spLocks noGrp="1"/>
          </p:cNvSpPr>
          <p:nvPr>
            <p:ph type="ftr" sz="quarter" idx="11"/>
          </p:nvPr>
        </p:nvSpPr>
        <p:spPr/>
        <p:txBody>
          <a:bodyPr/>
          <a:lstStyle/>
          <a:p>
            <a:r>
              <a:rPr lang="en-US" dirty="0"/>
              <a:t>#OneTeamOneMission</a:t>
            </a:r>
          </a:p>
        </p:txBody>
      </p:sp>
      <p:sp>
        <p:nvSpPr>
          <p:cNvPr id="4" name="Slide Number Placeholder 3"/>
          <p:cNvSpPr>
            <a:spLocks noGrp="1"/>
          </p:cNvSpPr>
          <p:nvPr>
            <p:ph type="sldNum" sz="quarter" idx="12"/>
          </p:nvPr>
        </p:nvSpPr>
        <p:spPr/>
        <p:txBody>
          <a:bodyPr/>
          <a:lstStyle/>
          <a:p>
            <a:fld id="{276CA74F-D7F4-4305-8456-56C8E4D19626}" type="slidenum">
              <a:rPr lang="en-US" smtClean="0"/>
              <a:t>13</a:t>
            </a:fld>
            <a:endParaRPr lang="en-US" dirty="0"/>
          </a:p>
        </p:txBody>
      </p:sp>
      <p:sp>
        <p:nvSpPr>
          <p:cNvPr id="231" name="Google Shape;231;p30"/>
          <p:cNvSpPr txBox="1"/>
          <p:nvPr/>
        </p:nvSpPr>
        <p:spPr>
          <a:xfrm>
            <a:off x="8492067" y="2612761"/>
            <a:ext cx="2861733" cy="2777066"/>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tx2">
                    <a:lumMod val="50000"/>
                  </a:schemeClr>
                </a:solidFill>
              </a:rPr>
              <a:t>All seals require initials or other unique identification of the person sealing the evidence on </a:t>
            </a:r>
            <a:r>
              <a:rPr lang="en-US" sz="2400" b="1" dirty="0">
                <a:solidFill>
                  <a:schemeClr val="tx2">
                    <a:lumMod val="50000"/>
                  </a:schemeClr>
                </a:solidFill>
              </a:rPr>
              <a:t>top </a:t>
            </a:r>
            <a:r>
              <a:rPr lang="en-US" sz="2400" dirty="0">
                <a:solidFill>
                  <a:schemeClr val="tx2">
                    <a:lumMod val="50000"/>
                  </a:schemeClr>
                </a:solidFill>
              </a:rPr>
              <a:t>of </a:t>
            </a:r>
            <a:r>
              <a:rPr lang="en-US" sz="2400" b="1" dirty="0">
                <a:solidFill>
                  <a:schemeClr val="tx2">
                    <a:lumMod val="50000"/>
                  </a:schemeClr>
                </a:solidFill>
              </a:rPr>
              <a:t>ANY piece of tape</a:t>
            </a:r>
            <a:endParaRPr sz="2400" b="1" dirty="0">
              <a:solidFill>
                <a:schemeClr val="tx2">
                  <a:lumMod val="50000"/>
                </a:schemeClr>
              </a:solidFill>
            </a:endParaRPr>
          </a:p>
        </p:txBody>
      </p:sp>
    </p:spTree>
    <p:extLst>
      <p:ext uri="{BB962C8B-B14F-4D97-AF65-F5344CB8AC3E}">
        <p14:creationId xmlns:p14="http://schemas.microsoft.com/office/powerpoint/2010/main" val="264332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14939-FE7E-4BE4-8468-7E605BDA6D4E}"/>
              </a:ext>
            </a:extLst>
          </p:cNvPr>
          <p:cNvSpPr>
            <a:spLocks noGrp="1"/>
          </p:cNvSpPr>
          <p:nvPr>
            <p:ph type="title"/>
          </p:nvPr>
        </p:nvSpPr>
        <p:spPr/>
        <p:txBody>
          <a:bodyPr/>
          <a:lstStyle/>
          <a:p>
            <a:r>
              <a:rPr lang="en-US" dirty="0"/>
              <a:t>Evidence Seals</a:t>
            </a:r>
          </a:p>
        </p:txBody>
      </p:sp>
      <p:pic>
        <p:nvPicPr>
          <p:cNvPr id="7" name="Google Shape;209;p27">
            <a:extLst>
              <a:ext uri="{FF2B5EF4-FFF2-40B4-BE49-F238E27FC236}">
                <a16:creationId xmlns:a16="http://schemas.microsoft.com/office/drawing/2014/main" id="{ACB87A8B-3B43-4B46-86C1-4E1C4095228C}"/>
              </a:ext>
            </a:extLst>
          </p:cNvPr>
          <p:cNvPicPr preferRelativeResize="0">
            <a:picLocks noGrp="1"/>
          </p:cNvPicPr>
          <p:nvPr>
            <p:ph idx="1"/>
          </p:nvPr>
        </p:nvPicPr>
        <p:blipFill rotWithShape="1">
          <a:blip r:embed="rId2">
            <a:alphaModFix/>
          </a:blip>
          <a:srcRect l="3363" t="15736"/>
          <a:stretch/>
        </p:blipFill>
        <p:spPr>
          <a:xfrm>
            <a:off x="997857" y="1690688"/>
            <a:ext cx="3742704" cy="4351338"/>
          </a:xfrm>
          <a:prstGeom prst="rect">
            <a:avLst/>
          </a:prstGeom>
          <a:noFill/>
          <a:ln>
            <a:noFill/>
          </a:ln>
        </p:spPr>
      </p:pic>
      <p:sp>
        <p:nvSpPr>
          <p:cNvPr id="4" name="Date Placeholder 3">
            <a:extLst>
              <a:ext uri="{FF2B5EF4-FFF2-40B4-BE49-F238E27FC236}">
                <a16:creationId xmlns:a16="http://schemas.microsoft.com/office/drawing/2014/main" id="{B57F912C-2D0A-4CA5-BC58-A6B790484EA4}"/>
              </a:ext>
            </a:extLst>
          </p:cNvPr>
          <p:cNvSpPr>
            <a:spLocks noGrp="1"/>
          </p:cNvSpPr>
          <p:nvPr>
            <p:ph type="dt" sz="half" idx="10"/>
          </p:nvPr>
        </p:nvSpPr>
        <p:spPr/>
        <p:txBody>
          <a:bodyPr/>
          <a:lstStyle/>
          <a:p>
            <a:r>
              <a:rPr lang="en-US" dirty="0"/>
              <a:t>Rev6/2024</a:t>
            </a:r>
          </a:p>
        </p:txBody>
      </p:sp>
      <p:sp>
        <p:nvSpPr>
          <p:cNvPr id="5" name="Footer Placeholder 4">
            <a:extLst>
              <a:ext uri="{FF2B5EF4-FFF2-40B4-BE49-F238E27FC236}">
                <a16:creationId xmlns:a16="http://schemas.microsoft.com/office/drawing/2014/main" id="{4412B1FA-E08E-4A55-8E56-5849FCA5B59E}"/>
              </a:ext>
            </a:extLst>
          </p:cNvPr>
          <p:cNvSpPr>
            <a:spLocks noGrp="1"/>
          </p:cNvSpPr>
          <p:nvPr>
            <p:ph type="ftr" sz="quarter" idx="11"/>
          </p:nvPr>
        </p:nvSpPr>
        <p:spPr/>
        <p:txBody>
          <a:bodyPr/>
          <a:lstStyle/>
          <a:p>
            <a:r>
              <a:rPr lang="en-US" dirty="0"/>
              <a:t>#OneTeamOneMission</a:t>
            </a:r>
          </a:p>
        </p:txBody>
      </p:sp>
      <p:sp>
        <p:nvSpPr>
          <p:cNvPr id="6" name="Slide Number Placeholder 5">
            <a:extLst>
              <a:ext uri="{FF2B5EF4-FFF2-40B4-BE49-F238E27FC236}">
                <a16:creationId xmlns:a16="http://schemas.microsoft.com/office/drawing/2014/main" id="{D926A567-4470-4062-9A97-65219FDE1777}"/>
              </a:ext>
            </a:extLst>
          </p:cNvPr>
          <p:cNvSpPr>
            <a:spLocks noGrp="1"/>
          </p:cNvSpPr>
          <p:nvPr>
            <p:ph type="sldNum" sz="quarter" idx="12"/>
          </p:nvPr>
        </p:nvSpPr>
        <p:spPr/>
        <p:txBody>
          <a:bodyPr/>
          <a:lstStyle/>
          <a:p>
            <a:fld id="{276CA74F-D7F4-4305-8456-56C8E4D19626}" type="slidenum">
              <a:rPr lang="en-US" smtClean="0"/>
              <a:t>14</a:t>
            </a:fld>
            <a:endParaRPr lang="en-US" dirty="0"/>
          </a:p>
        </p:txBody>
      </p:sp>
      <p:pic>
        <p:nvPicPr>
          <p:cNvPr id="8" name="Picture 7">
            <a:extLst>
              <a:ext uri="{FF2B5EF4-FFF2-40B4-BE49-F238E27FC236}">
                <a16:creationId xmlns:a16="http://schemas.microsoft.com/office/drawing/2014/main" id="{75FE82AE-8E16-4273-8B67-36B23CF31197}"/>
              </a:ext>
            </a:extLst>
          </p:cNvPr>
          <p:cNvPicPr/>
          <p:nvPr/>
        </p:nvPicPr>
        <p:blipFill rotWithShape="1">
          <a:blip r:embed="rId3">
            <a:extLst>
              <a:ext uri="{28A0092B-C50C-407E-A947-70E740481C1C}">
                <a14:useLocalDpi xmlns:a14="http://schemas.microsoft.com/office/drawing/2010/main" val="0"/>
              </a:ext>
            </a:extLst>
          </a:blip>
          <a:srcRect l="7363" r="6201"/>
          <a:stretch/>
        </p:blipFill>
        <p:spPr bwMode="auto">
          <a:xfrm rot="10800000">
            <a:off x="3581400" y="3408362"/>
            <a:ext cx="3320991" cy="2947988"/>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8161A5D2-403B-4DC3-B79D-83F3B645BD61}"/>
              </a:ext>
            </a:extLst>
          </p:cNvPr>
          <p:cNvPicPr/>
          <p:nvPr/>
        </p:nvPicPr>
        <p:blipFill rotWithShape="1">
          <a:blip r:embed="rId4">
            <a:extLst>
              <a:ext uri="{28A0092B-C50C-407E-A947-70E740481C1C}">
                <a14:useLocalDpi xmlns:a14="http://schemas.microsoft.com/office/drawing/2010/main" val="0"/>
              </a:ext>
            </a:extLst>
          </a:blip>
          <a:srcRect l="22502" r="6917"/>
          <a:stretch/>
        </p:blipFill>
        <p:spPr bwMode="auto">
          <a:xfrm rot="5400000">
            <a:off x="7019786" y="1995005"/>
            <a:ext cx="4351337" cy="37427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5201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p:txBody>
          <a:bodyPr/>
          <a:lstStyle/>
          <a:p>
            <a:pPr lvl="0"/>
            <a:r>
              <a:rPr lang="en-US" dirty="0"/>
              <a:t>Evidence Seals</a:t>
            </a:r>
          </a:p>
        </p:txBody>
      </p:sp>
      <p:sp>
        <p:nvSpPr>
          <p:cNvPr id="230" name="Google Shape;230;p30"/>
          <p:cNvSpPr txBox="1">
            <a:spLocks noGrp="1"/>
          </p:cNvSpPr>
          <p:nvPr>
            <p:ph idx="1"/>
          </p:nvPr>
        </p:nvSpPr>
        <p:spPr>
          <a:xfrm>
            <a:off x="1120000" y="1825625"/>
            <a:ext cx="7217755" cy="4351338"/>
          </a:xfrm>
        </p:spPr>
        <p:txBody>
          <a:bodyPr>
            <a:normAutofit lnSpcReduction="10000"/>
          </a:bodyPr>
          <a:lstStyle/>
          <a:p>
            <a:r>
              <a:rPr lang="en-US" b="1" dirty="0">
                <a:solidFill>
                  <a:schemeClr val="accent2">
                    <a:lumMod val="60000"/>
                    <a:lumOff val="40000"/>
                  </a:schemeClr>
                </a:solidFill>
              </a:rPr>
              <a:t>Kits</a:t>
            </a:r>
            <a:r>
              <a:rPr lang="en-US" dirty="0"/>
              <a:t>: Boxed sexual assault kits, GSR kits, and other purchased kits are acceptable with the seal provided by the kit manufacturer, and envelope-style sexual assault kits shall meet the OSBI evidence sealing requirement for envelopes</a:t>
            </a:r>
          </a:p>
          <a:p>
            <a:r>
              <a:rPr lang="en-US" b="1" dirty="0">
                <a:solidFill>
                  <a:schemeClr val="accent2">
                    <a:lumMod val="60000"/>
                    <a:lumOff val="40000"/>
                  </a:schemeClr>
                </a:solidFill>
              </a:rPr>
              <a:t>Bulky Evidence</a:t>
            </a:r>
            <a:r>
              <a:rPr lang="en-US" dirty="0"/>
              <a:t>: Evidence that does not lend itself to a container (e.g. doors, car bumpers, etc.) should have the area of interest for analysis isolated, protected and marked or initialed</a:t>
            </a:r>
          </a:p>
        </p:txBody>
      </p:sp>
      <p:sp>
        <p:nvSpPr>
          <p:cNvPr id="3" name="Date Placeholder 2"/>
          <p:cNvSpPr>
            <a:spLocks noGrp="1"/>
          </p:cNvSpPr>
          <p:nvPr>
            <p:ph type="dt" sz="half" idx="10"/>
          </p:nvPr>
        </p:nvSpPr>
        <p:spPr/>
        <p:txBody>
          <a:bodyPr/>
          <a:lstStyle/>
          <a:p>
            <a:r>
              <a:rPr lang="en-US" dirty="0"/>
              <a:t>Rev6/2024</a:t>
            </a:r>
          </a:p>
        </p:txBody>
      </p:sp>
      <p:sp>
        <p:nvSpPr>
          <p:cNvPr id="2" name="Footer Placeholder 1"/>
          <p:cNvSpPr>
            <a:spLocks noGrp="1"/>
          </p:cNvSpPr>
          <p:nvPr>
            <p:ph type="ftr" sz="quarter" idx="11"/>
          </p:nvPr>
        </p:nvSpPr>
        <p:spPr/>
        <p:txBody>
          <a:bodyPr/>
          <a:lstStyle/>
          <a:p>
            <a:r>
              <a:rPr lang="en-US" dirty="0"/>
              <a:t>#OneTeamOneMission</a:t>
            </a:r>
          </a:p>
        </p:txBody>
      </p:sp>
      <p:sp>
        <p:nvSpPr>
          <p:cNvPr id="4" name="Slide Number Placeholder 3"/>
          <p:cNvSpPr>
            <a:spLocks noGrp="1"/>
          </p:cNvSpPr>
          <p:nvPr>
            <p:ph type="sldNum" sz="quarter" idx="12"/>
          </p:nvPr>
        </p:nvSpPr>
        <p:spPr/>
        <p:txBody>
          <a:bodyPr/>
          <a:lstStyle/>
          <a:p>
            <a:fld id="{276CA74F-D7F4-4305-8456-56C8E4D19626}" type="slidenum">
              <a:rPr lang="en-US" smtClean="0"/>
              <a:t>15</a:t>
            </a:fld>
            <a:endParaRPr lang="en-US" dirty="0"/>
          </a:p>
        </p:txBody>
      </p:sp>
      <p:sp>
        <p:nvSpPr>
          <p:cNvPr id="231" name="Google Shape;231;p30"/>
          <p:cNvSpPr txBox="1"/>
          <p:nvPr/>
        </p:nvSpPr>
        <p:spPr>
          <a:xfrm>
            <a:off x="8492067" y="2366954"/>
            <a:ext cx="2861733" cy="2777066"/>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tx2">
                    <a:lumMod val="50000"/>
                  </a:schemeClr>
                </a:solidFill>
              </a:rPr>
              <a:t>All seals require initials or other unique identification of the person sealing the evidence on </a:t>
            </a:r>
            <a:r>
              <a:rPr lang="en-US" sz="2400" b="1" dirty="0">
                <a:solidFill>
                  <a:schemeClr val="tx2">
                    <a:lumMod val="50000"/>
                  </a:schemeClr>
                </a:solidFill>
              </a:rPr>
              <a:t>top </a:t>
            </a:r>
            <a:r>
              <a:rPr lang="en-US" sz="2400" dirty="0">
                <a:solidFill>
                  <a:schemeClr val="tx2">
                    <a:lumMod val="50000"/>
                  </a:schemeClr>
                </a:solidFill>
              </a:rPr>
              <a:t>of </a:t>
            </a:r>
            <a:r>
              <a:rPr lang="en-US" sz="2400" b="1" dirty="0">
                <a:solidFill>
                  <a:schemeClr val="tx2">
                    <a:lumMod val="50000"/>
                  </a:schemeClr>
                </a:solidFill>
              </a:rPr>
              <a:t>ANY piece of tape</a:t>
            </a:r>
            <a:endParaRPr sz="2400" b="1" dirty="0">
              <a:solidFill>
                <a:schemeClr val="tx2">
                  <a:lumMod val="50000"/>
                </a:schemeClr>
              </a:solidFill>
            </a:endParaRPr>
          </a:p>
        </p:txBody>
      </p:sp>
    </p:spTree>
    <p:extLst>
      <p:ext uri="{BB962C8B-B14F-4D97-AF65-F5344CB8AC3E}">
        <p14:creationId xmlns:p14="http://schemas.microsoft.com/office/powerpoint/2010/main" val="235617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8AF5-BCAA-4CA6-8D51-9D12CFBA9F1D}"/>
              </a:ext>
            </a:extLst>
          </p:cNvPr>
          <p:cNvSpPr>
            <a:spLocks noGrp="1"/>
          </p:cNvSpPr>
          <p:nvPr>
            <p:ph type="title"/>
          </p:nvPr>
        </p:nvSpPr>
        <p:spPr/>
        <p:txBody>
          <a:bodyPr/>
          <a:lstStyle/>
          <a:p>
            <a:r>
              <a:rPr lang="en-US" dirty="0"/>
              <a:t>Evidence Seals</a:t>
            </a:r>
          </a:p>
        </p:txBody>
      </p:sp>
      <p:pic>
        <p:nvPicPr>
          <p:cNvPr id="7" name="Content Placeholder 6">
            <a:extLst>
              <a:ext uri="{FF2B5EF4-FFF2-40B4-BE49-F238E27FC236}">
                <a16:creationId xmlns:a16="http://schemas.microsoft.com/office/drawing/2014/main" id="{262FCD75-5DB4-4E2D-AEF9-7C1274E37E7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5552016" y="566170"/>
            <a:ext cx="5801784" cy="4351338"/>
          </a:xfrm>
        </p:spPr>
      </p:pic>
      <p:sp>
        <p:nvSpPr>
          <p:cNvPr id="4" name="Date Placeholder 3">
            <a:extLst>
              <a:ext uri="{FF2B5EF4-FFF2-40B4-BE49-F238E27FC236}">
                <a16:creationId xmlns:a16="http://schemas.microsoft.com/office/drawing/2014/main" id="{6CF8DA8D-4661-4B74-920D-4BF2F71AF89D}"/>
              </a:ext>
            </a:extLst>
          </p:cNvPr>
          <p:cNvSpPr>
            <a:spLocks noGrp="1"/>
          </p:cNvSpPr>
          <p:nvPr>
            <p:ph type="dt" sz="half" idx="10"/>
          </p:nvPr>
        </p:nvSpPr>
        <p:spPr/>
        <p:txBody>
          <a:bodyPr/>
          <a:lstStyle/>
          <a:p>
            <a:r>
              <a:rPr lang="en-US" dirty="0"/>
              <a:t>Rev6/2024</a:t>
            </a:r>
          </a:p>
        </p:txBody>
      </p:sp>
      <p:sp>
        <p:nvSpPr>
          <p:cNvPr id="5" name="Footer Placeholder 4">
            <a:extLst>
              <a:ext uri="{FF2B5EF4-FFF2-40B4-BE49-F238E27FC236}">
                <a16:creationId xmlns:a16="http://schemas.microsoft.com/office/drawing/2014/main" id="{A88FB7C9-11A6-4F25-854A-3D3547D7236D}"/>
              </a:ext>
            </a:extLst>
          </p:cNvPr>
          <p:cNvSpPr>
            <a:spLocks noGrp="1"/>
          </p:cNvSpPr>
          <p:nvPr>
            <p:ph type="ftr" sz="quarter" idx="11"/>
          </p:nvPr>
        </p:nvSpPr>
        <p:spPr/>
        <p:txBody>
          <a:bodyPr/>
          <a:lstStyle/>
          <a:p>
            <a:r>
              <a:rPr lang="en-US" dirty="0"/>
              <a:t>#OneTeamOneMission</a:t>
            </a:r>
          </a:p>
        </p:txBody>
      </p:sp>
      <p:sp>
        <p:nvSpPr>
          <p:cNvPr id="6" name="Slide Number Placeholder 5">
            <a:extLst>
              <a:ext uri="{FF2B5EF4-FFF2-40B4-BE49-F238E27FC236}">
                <a16:creationId xmlns:a16="http://schemas.microsoft.com/office/drawing/2014/main" id="{6368C220-C571-4845-ACE4-56214AC81E69}"/>
              </a:ext>
            </a:extLst>
          </p:cNvPr>
          <p:cNvSpPr>
            <a:spLocks noGrp="1"/>
          </p:cNvSpPr>
          <p:nvPr>
            <p:ph type="sldNum" sz="quarter" idx="12"/>
          </p:nvPr>
        </p:nvSpPr>
        <p:spPr/>
        <p:txBody>
          <a:bodyPr/>
          <a:lstStyle/>
          <a:p>
            <a:fld id="{276CA74F-D7F4-4305-8456-56C8E4D19626}" type="slidenum">
              <a:rPr lang="en-US" smtClean="0"/>
              <a:t>16</a:t>
            </a:fld>
            <a:endParaRPr lang="en-US" dirty="0"/>
          </a:p>
        </p:txBody>
      </p:sp>
      <p:pic>
        <p:nvPicPr>
          <p:cNvPr id="9" name="Picture 8">
            <a:extLst>
              <a:ext uri="{FF2B5EF4-FFF2-40B4-BE49-F238E27FC236}">
                <a16:creationId xmlns:a16="http://schemas.microsoft.com/office/drawing/2014/main" id="{FD45604C-AEC3-4F32-8002-6D2AFBDA1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73965" y="2057399"/>
            <a:ext cx="3283046" cy="2743203"/>
          </a:xfrm>
          <a:prstGeom prst="rect">
            <a:avLst/>
          </a:prstGeom>
        </p:spPr>
      </p:pic>
      <p:pic>
        <p:nvPicPr>
          <p:cNvPr id="12" name="Picture 11">
            <a:extLst>
              <a:ext uri="{FF2B5EF4-FFF2-40B4-BE49-F238E27FC236}">
                <a16:creationId xmlns:a16="http://schemas.microsoft.com/office/drawing/2014/main" id="{0E9F6460-ADEA-4AF0-939F-5BB64E547607}"/>
              </a:ext>
            </a:extLst>
          </p:cNvPr>
          <p:cNvPicPr>
            <a:picLocks noChangeAspect="1"/>
          </p:cNvPicPr>
          <p:nvPr/>
        </p:nvPicPr>
        <p:blipFill rotWithShape="1">
          <a:blip r:embed="rId4">
            <a:extLst>
              <a:ext uri="{28A0092B-C50C-407E-A947-70E740481C1C}">
                <a14:useLocalDpi xmlns:a14="http://schemas.microsoft.com/office/drawing/2010/main" val="0"/>
              </a:ext>
            </a:extLst>
          </a:blip>
          <a:srcRect l="13122" t="3210"/>
          <a:stretch/>
        </p:blipFill>
        <p:spPr>
          <a:xfrm rot="5400000">
            <a:off x="3208611" y="2763792"/>
            <a:ext cx="3283042" cy="2743201"/>
          </a:xfrm>
          <a:prstGeom prst="rect">
            <a:avLst/>
          </a:prstGeom>
        </p:spPr>
      </p:pic>
    </p:spTree>
    <p:extLst>
      <p:ext uri="{BB962C8B-B14F-4D97-AF65-F5344CB8AC3E}">
        <p14:creationId xmlns:p14="http://schemas.microsoft.com/office/powerpoint/2010/main" val="421619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Other Packaging Requirements</a:t>
            </a:r>
          </a:p>
        </p:txBody>
      </p:sp>
      <p:sp>
        <p:nvSpPr>
          <p:cNvPr id="5" name="Content Placeholder 4"/>
          <p:cNvSpPr>
            <a:spLocks noGrp="1"/>
          </p:cNvSpPr>
          <p:nvPr>
            <p:ph idx="1"/>
          </p:nvPr>
        </p:nvSpPr>
        <p:spPr>
          <a:xfrm>
            <a:off x="983226" y="1825625"/>
            <a:ext cx="6902245" cy="4351338"/>
          </a:xfrm>
        </p:spPr>
        <p:txBody>
          <a:bodyPr>
            <a:normAutofit/>
          </a:bodyPr>
          <a:lstStyle/>
          <a:p>
            <a:pPr lvl="0"/>
            <a:r>
              <a:rPr lang="en-US" b="1" dirty="0">
                <a:solidFill>
                  <a:schemeClr val="accent2">
                    <a:lumMod val="60000"/>
                    <a:lumOff val="40000"/>
                  </a:schemeClr>
                </a:solidFill>
              </a:rPr>
              <a:t>Liquids:</a:t>
            </a:r>
            <a:r>
              <a:rPr lang="en-US" dirty="0">
                <a:solidFill>
                  <a:schemeClr val="accent2">
                    <a:lumMod val="60000"/>
                    <a:lumOff val="40000"/>
                  </a:schemeClr>
                </a:solidFill>
              </a:rPr>
              <a:t> </a:t>
            </a:r>
            <a:r>
              <a:rPr lang="en-US" dirty="0"/>
              <a:t>May require multiple containers; they must be in something that will contain the liquid if it should leak (e.g. glass jar inside of plastic sample jar or placed in a bucket)</a:t>
            </a:r>
          </a:p>
          <a:p>
            <a:r>
              <a:rPr lang="en-US" b="1" dirty="0">
                <a:solidFill>
                  <a:schemeClr val="accent2">
                    <a:lumMod val="60000"/>
                    <a:lumOff val="40000"/>
                  </a:schemeClr>
                </a:solidFill>
              </a:rPr>
              <a:t>Glass Containers: </a:t>
            </a:r>
            <a:r>
              <a:rPr lang="en-US" dirty="0"/>
              <a:t>Should be placed inside a container that will also protect the glass from breaking</a:t>
            </a:r>
          </a:p>
        </p:txBody>
      </p:sp>
      <p:sp>
        <p:nvSpPr>
          <p:cNvPr id="3" name="Date Placeholder 2"/>
          <p:cNvSpPr>
            <a:spLocks noGrp="1"/>
          </p:cNvSpPr>
          <p:nvPr>
            <p:ph type="dt" sz="half" idx="10"/>
          </p:nvPr>
        </p:nvSpPr>
        <p:spPr/>
        <p:txBody>
          <a:bodyPr/>
          <a:lstStyle/>
          <a:p>
            <a:r>
              <a:rPr lang="en-US" dirty="0"/>
              <a:t>Rev6/2024</a:t>
            </a:r>
          </a:p>
        </p:txBody>
      </p:sp>
      <p:sp>
        <p:nvSpPr>
          <p:cNvPr id="2" name="Footer Placeholder 1"/>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17</a:t>
            </a:fld>
            <a:endParaRPr lang="en-US" dirty="0"/>
          </a:p>
        </p:txBody>
      </p:sp>
      <p:pic>
        <p:nvPicPr>
          <p:cNvPr id="7" name="Google Shape;211;p27">
            <a:extLst>
              <a:ext uri="{FF2B5EF4-FFF2-40B4-BE49-F238E27FC236}">
                <a16:creationId xmlns:a16="http://schemas.microsoft.com/office/drawing/2014/main" id="{B99AB702-DE54-460E-A61C-0BB7B7EEF535}"/>
              </a:ext>
            </a:extLst>
          </p:cNvPr>
          <p:cNvPicPr preferRelativeResize="0"/>
          <p:nvPr/>
        </p:nvPicPr>
        <p:blipFill>
          <a:blip r:embed="rId3">
            <a:alphaModFix/>
          </a:blip>
          <a:stretch>
            <a:fillRect/>
          </a:stretch>
        </p:blipFill>
        <p:spPr>
          <a:xfrm>
            <a:off x="8229600" y="1825625"/>
            <a:ext cx="2858729" cy="4132723"/>
          </a:xfrm>
          <a:prstGeom prst="rect">
            <a:avLst/>
          </a:prstGeom>
          <a:noFill/>
          <a:ln>
            <a:noFill/>
          </a:ln>
        </p:spPr>
      </p:pic>
    </p:spTree>
    <p:extLst>
      <p:ext uri="{BB962C8B-B14F-4D97-AF65-F5344CB8AC3E}">
        <p14:creationId xmlns:p14="http://schemas.microsoft.com/office/powerpoint/2010/main" val="1492429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Packaging Requirements</a:t>
            </a:r>
          </a:p>
        </p:txBody>
      </p:sp>
      <p:sp>
        <p:nvSpPr>
          <p:cNvPr id="3" name="Content Placeholder 2"/>
          <p:cNvSpPr>
            <a:spLocks noGrp="1"/>
          </p:cNvSpPr>
          <p:nvPr>
            <p:ph idx="1"/>
          </p:nvPr>
        </p:nvSpPr>
        <p:spPr>
          <a:xfrm>
            <a:off x="1120000" y="1825625"/>
            <a:ext cx="10233800" cy="2457517"/>
          </a:xfrm>
        </p:spPr>
        <p:txBody>
          <a:bodyPr>
            <a:normAutofit/>
          </a:bodyPr>
          <a:lstStyle/>
          <a:p>
            <a:r>
              <a:rPr lang="en-US" b="1" dirty="0">
                <a:solidFill>
                  <a:schemeClr val="accent2">
                    <a:lumMod val="60000"/>
                    <a:lumOff val="40000"/>
                  </a:schemeClr>
                </a:solidFill>
              </a:rPr>
              <a:t>Fentanyl:</a:t>
            </a:r>
            <a:r>
              <a:rPr lang="en-US" dirty="0"/>
              <a:t> If evidence is an unknown powder or possible Fentanyl, package envelope in a K-PAK bag or similar packaging and label outer package as “Possible Fentanyl” when suspected</a:t>
            </a:r>
          </a:p>
          <a:p>
            <a:r>
              <a:rPr lang="en-US" b="1" dirty="0">
                <a:solidFill>
                  <a:schemeClr val="accent2">
                    <a:lumMod val="60000"/>
                    <a:lumOff val="40000"/>
                  </a:schemeClr>
                </a:solidFill>
                <a:sym typeface="Century Gothic"/>
              </a:rPr>
              <a:t>Biohazards:</a:t>
            </a:r>
            <a:r>
              <a:rPr lang="en-US" dirty="0">
                <a:sym typeface="Century Gothic"/>
              </a:rPr>
              <a:t> Must be packaged in paper and labeled</a:t>
            </a:r>
          </a:p>
          <a:p>
            <a:r>
              <a:rPr lang="en-US" b="1" dirty="0">
                <a:solidFill>
                  <a:schemeClr val="accent2">
                    <a:lumMod val="60000"/>
                    <a:lumOff val="40000"/>
                  </a:schemeClr>
                </a:solidFill>
                <a:sym typeface="Century Gothic"/>
              </a:rPr>
              <a:t>Sharps</a:t>
            </a:r>
            <a:r>
              <a:rPr lang="en-US" dirty="0">
                <a:sym typeface="Century Gothic"/>
              </a:rPr>
              <a:t> Must be packaged in appropriate containers</a:t>
            </a:r>
          </a:p>
        </p:txBody>
      </p:sp>
      <p:sp>
        <p:nvSpPr>
          <p:cNvPr id="5" name="Date Placeholder 4"/>
          <p:cNvSpPr>
            <a:spLocks noGrp="1"/>
          </p:cNvSpPr>
          <p:nvPr>
            <p:ph type="dt" sz="half" idx="10"/>
          </p:nvPr>
        </p:nvSpPr>
        <p:spPr/>
        <p:txBody>
          <a:bodyPr/>
          <a:lstStyle/>
          <a:p>
            <a:r>
              <a:rPr lang="en-US" dirty="0"/>
              <a:t>Rev6/2024</a:t>
            </a:r>
          </a:p>
        </p:txBody>
      </p:sp>
      <p:sp>
        <p:nvSpPr>
          <p:cNvPr id="4" name="Footer Placeholder 3"/>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18</a:t>
            </a:fld>
            <a:endParaRPr lang="en-US" dirty="0"/>
          </a:p>
        </p:txBody>
      </p:sp>
      <p:pic>
        <p:nvPicPr>
          <p:cNvPr id="7" name="Google Shape;338;p42"/>
          <p:cNvPicPr preferRelativeResize="0"/>
          <p:nvPr/>
        </p:nvPicPr>
        <p:blipFill rotWithShape="1">
          <a:blip r:embed="rId3">
            <a:alphaModFix/>
          </a:blip>
          <a:srcRect/>
          <a:stretch/>
        </p:blipFill>
        <p:spPr>
          <a:xfrm>
            <a:off x="4504403" y="4283142"/>
            <a:ext cx="3183193" cy="1850768"/>
          </a:xfrm>
          <a:prstGeom prst="rect">
            <a:avLst/>
          </a:prstGeom>
          <a:noFill/>
          <a:ln>
            <a:noFill/>
          </a:ln>
        </p:spPr>
      </p:pic>
      <p:pic>
        <p:nvPicPr>
          <p:cNvPr id="9" name="Google Shape;330;p41"/>
          <p:cNvPicPr preferRelativeResize="0"/>
          <p:nvPr/>
        </p:nvPicPr>
        <p:blipFill rotWithShape="1">
          <a:blip r:embed="rId4">
            <a:alphaModFix/>
          </a:blip>
          <a:srcRect/>
          <a:stretch/>
        </p:blipFill>
        <p:spPr>
          <a:xfrm>
            <a:off x="7888806" y="4283142"/>
            <a:ext cx="3183192" cy="1850768"/>
          </a:xfrm>
          <a:prstGeom prst="rect">
            <a:avLst/>
          </a:prstGeom>
          <a:noFill/>
          <a:ln>
            <a:noFill/>
          </a:ln>
        </p:spPr>
      </p:pic>
      <p:pic>
        <p:nvPicPr>
          <p:cNvPr id="10" name="Google Shape;210;p27" descr="syringe tube photo.JPG">
            <a:extLst>
              <a:ext uri="{FF2B5EF4-FFF2-40B4-BE49-F238E27FC236}">
                <a16:creationId xmlns:a16="http://schemas.microsoft.com/office/drawing/2014/main" id="{A2A915E0-4CF2-43FE-9EA2-A81E3568C748}"/>
              </a:ext>
            </a:extLst>
          </p:cNvPr>
          <p:cNvPicPr preferRelativeResize="0"/>
          <p:nvPr/>
        </p:nvPicPr>
        <p:blipFill rotWithShape="1">
          <a:blip r:embed="rId5">
            <a:alphaModFix/>
          </a:blip>
          <a:srcRect t="27016" b="8745"/>
          <a:stretch/>
        </p:blipFill>
        <p:spPr>
          <a:xfrm>
            <a:off x="1120000" y="4283142"/>
            <a:ext cx="3183193" cy="1850768"/>
          </a:xfrm>
          <a:prstGeom prst="rect">
            <a:avLst/>
          </a:prstGeom>
          <a:noFill/>
          <a:ln>
            <a:noFill/>
          </a:ln>
        </p:spPr>
      </p:pic>
    </p:spTree>
    <p:extLst>
      <p:ext uri="{BB962C8B-B14F-4D97-AF65-F5344CB8AC3E}">
        <p14:creationId xmlns:p14="http://schemas.microsoft.com/office/powerpoint/2010/main" val="170161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1CF9D5-F839-40F5-B7FB-C208294B0139}"/>
              </a:ext>
            </a:extLst>
          </p:cNvPr>
          <p:cNvSpPr>
            <a:spLocks noGrp="1"/>
          </p:cNvSpPr>
          <p:nvPr>
            <p:ph type="title"/>
          </p:nvPr>
        </p:nvSpPr>
        <p:spPr>
          <a:xfrm>
            <a:off x="821868" y="2656204"/>
            <a:ext cx="10515600" cy="2852737"/>
          </a:xfrm>
        </p:spPr>
        <p:txBody>
          <a:bodyPr>
            <a:normAutofit/>
          </a:bodyPr>
          <a:lstStyle/>
          <a:p>
            <a:r>
              <a:rPr lang="en-US" sz="8800" dirty="0"/>
              <a:t>Evidence Submission</a:t>
            </a:r>
          </a:p>
        </p:txBody>
      </p:sp>
      <p:sp>
        <p:nvSpPr>
          <p:cNvPr id="9" name="Subtitle 12">
            <a:extLst>
              <a:ext uri="{FF2B5EF4-FFF2-40B4-BE49-F238E27FC236}">
                <a16:creationId xmlns:a16="http://schemas.microsoft.com/office/drawing/2014/main" id="{00BF9753-0035-4571-9C31-CC197A4D2720}"/>
              </a:ext>
            </a:extLst>
          </p:cNvPr>
          <p:cNvSpPr>
            <a:spLocks noGrp="1"/>
          </p:cNvSpPr>
          <p:nvPr>
            <p:ph type="body" idx="1"/>
          </p:nvPr>
        </p:nvSpPr>
        <p:spPr>
          <a:xfrm>
            <a:off x="854532" y="3705561"/>
            <a:ext cx="9769352" cy="754025"/>
          </a:xfrm>
        </p:spPr>
        <p:txBody>
          <a:bodyPr>
            <a:normAutofit/>
          </a:bodyPr>
          <a:lstStyle/>
          <a:p>
            <a:r>
              <a:rPr lang="en-US" dirty="0"/>
              <a:t>Physical Evidence: Packaging &amp; Submitting to the OSBI Lab</a:t>
            </a:r>
          </a:p>
        </p:txBody>
      </p:sp>
      <p:sp>
        <p:nvSpPr>
          <p:cNvPr id="4" name="Date Placeholder 3">
            <a:extLst>
              <a:ext uri="{FF2B5EF4-FFF2-40B4-BE49-F238E27FC236}">
                <a16:creationId xmlns:a16="http://schemas.microsoft.com/office/drawing/2014/main" id="{D87B7595-4247-4E6A-BBFC-2C024312CF71}"/>
              </a:ext>
            </a:extLst>
          </p:cNvPr>
          <p:cNvSpPr>
            <a:spLocks noGrp="1"/>
          </p:cNvSpPr>
          <p:nvPr>
            <p:ph type="dt" sz="half" idx="10"/>
          </p:nvPr>
        </p:nvSpPr>
        <p:spPr/>
        <p:txBody>
          <a:bodyPr/>
          <a:lstStyle/>
          <a:p>
            <a:r>
              <a:rPr lang="en-US" dirty="0"/>
              <a:t>Rev6/2024</a:t>
            </a:r>
          </a:p>
        </p:txBody>
      </p:sp>
      <p:sp>
        <p:nvSpPr>
          <p:cNvPr id="5" name="Footer Placeholder 4">
            <a:extLst>
              <a:ext uri="{FF2B5EF4-FFF2-40B4-BE49-F238E27FC236}">
                <a16:creationId xmlns:a16="http://schemas.microsoft.com/office/drawing/2014/main" id="{5EB63CE7-0797-4FB8-BA5D-5F2B85419A11}"/>
              </a:ext>
            </a:extLst>
          </p:cNvPr>
          <p:cNvSpPr>
            <a:spLocks noGrp="1"/>
          </p:cNvSpPr>
          <p:nvPr>
            <p:ph type="ftr" sz="quarter" idx="11"/>
          </p:nvPr>
        </p:nvSpPr>
        <p:spPr/>
        <p:txBody>
          <a:bodyPr/>
          <a:lstStyle/>
          <a:p>
            <a:r>
              <a:rPr lang="en-US" dirty="0"/>
              <a:t>#OneTeamOneMission</a:t>
            </a:r>
          </a:p>
        </p:txBody>
      </p:sp>
      <p:sp>
        <p:nvSpPr>
          <p:cNvPr id="6" name="Slide Number Placeholder 5">
            <a:extLst>
              <a:ext uri="{FF2B5EF4-FFF2-40B4-BE49-F238E27FC236}">
                <a16:creationId xmlns:a16="http://schemas.microsoft.com/office/drawing/2014/main" id="{CC9259C9-CB08-4F1C-A688-AC5734E1F7D0}"/>
              </a:ext>
            </a:extLst>
          </p:cNvPr>
          <p:cNvSpPr>
            <a:spLocks noGrp="1"/>
          </p:cNvSpPr>
          <p:nvPr>
            <p:ph type="sldNum" sz="quarter" idx="12"/>
          </p:nvPr>
        </p:nvSpPr>
        <p:spPr/>
        <p:txBody>
          <a:bodyPr/>
          <a:lstStyle/>
          <a:p>
            <a:fld id="{276CA74F-D7F4-4305-8456-56C8E4D19626}" type="slidenum">
              <a:rPr lang="en-US" smtClean="0"/>
              <a:t>19</a:t>
            </a:fld>
            <a:endParaRPr lang="en-US" dirty="0"/>
          </a:p>
        </p:txBody>
      </p:sp>
    </p:spTree>
    <p:extLst>
      <p:ext uri="{BB962C8B-B14F-4D97-AF65-F5344CB8AC3E}">
        <p14:creationId xmlns:p14="http://schemas.microsoft.com/office/powerpoint/2010/main" val="194978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a:t>Proper evidence handling</a:t>
            </a:r>
          </a:p>
          <a:p>
            <a:r>
              <a:rPr lang="en-US" dirty="0"/>
              <a:t>Proper evidence packaging</a:t>
            </a:r>
          </a:p>
          <a:p>
            <a:r>
              <a:rPr lang="en-US" dirty="0"/>
              <a:t>Submitting evidence to OSBI</a:t>
            </a:r>
          </a:p>
          <a:p>
            <a:r>
              <a:rPr lang="en-US" dirty="0"/>
              <a:t>Discipline-specific submissions</a:t>
            </a:r>
          </a:p>
          <a:p>
            <a:r>
              <a:rPr lang="en-US" dirty="0"/>
              <a:t>Expediting analysis</a:t>
            </a:r>
          </a:p>
          <a:p>
            <a:r>
              <a:rPr lang="en-US" dirty="0"/>
              <a:t>Destruction</a:t>
            </a:r>
          </a:p>
        </p:txBody>
      </p:sp>
      <p:sp>
        <p:nvSpPr>
          <p:cNvPr id="5" name="Date Placeholder 4"/>
          <p:cNvSpPr>
            <a:spLocks noGrp="1"/>
          </p:cNvSpPr>
          <p:nvPr>
            <p:ph type="dt" sz="half" idx="10"/>
          </p:nvPr>
        </p:nvSpPr>
        <p:spPr/>
        <p:txBody>
          <a:bodyPr/>
          <a:lstStyle/>
          <a:p>
            <a:r>
              <a:rPr lang="en-US" dirty="0"/>
              <a:t>Rev6/2024</a:t>
            </a:r>
          </a:p>
        </p:txBody>
      </p:sp>
      <p:sp>
        <p:nvSpPr>
          <p:cNvPr id="4" name="Footer Placeholder 3"/>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2</a:t>
            </a:fld>
            <a:endParaRPr lang="en-US" dirty="0"/>
          </a:p>
        </p:txBody>
      </p:sp>
      <p:pic>
        <p:nvPicPr>
          <p:cNvPr id="7" name="Content Placeholder 7">
            <a:extLst>
              <a:ext uri="{FF2B5EF4-FFF2-40B4-BE49-F238E27FC236}">
                <a16:creationId xmlns:a16="http://schemas.microsoft.com/office/drawing/2014/main" id="{56AD5B2C-7325-420D-AECE-F61784222066}"/>
              </a:ext>
            </a:extLst>
          </p:cNvPr>
          <p:cNvPicPr>
            <a:picLocks noChangeAspect="1"/>
          </p:cNvPicPr>
          <p:nvPr/>
        </p:nvPicPr>
        <p:blipFill>
          <a:blip r:embed="rId3"/>
          <a:stretch>
            <a:fillRect/>
          </a:stretch>
        </p:blipFill>
        <p:spPr>
          <a:xfrm>
            <a:off x="7243011" y="1690689"/>
            <a:ext cx="3264569" cy="4419352"/>
          </a:xfrm>
          <a:prstGeom prst="rect">
            <a:avLst/>
          </a:prstGeom>
        </p:spPr>
      </p:pic>
    </p:spTree>
    <p:extLst>
      <p:ext uri="{BB962C8B-B14F-4D97-AF65-F5344CB8AC3E}">
        <p14:creationId xmlns:p14="http://schemas.microsoft.com/office/powerpoint/2010/main" val="1999900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Acceptance Policy</a:t>
            </a:r>
          </a:p>
        </p:txBody>
      </p:sp>
      <p:sp>
        <p:nvSpPr>
          <p:cNvPr id="4" name="Content Placeholder 3"/>
          <p:cNvSpPr>
            <a:spLocks noGrp="1"/>
          </p:cNvSpPr>
          <p:nvPr>
            <p:ph idx="1"/>
          </p:nvPr>
        </p:nvSpPr>
        <p:spPr>
          <a:xfrm>
            <a:off x="1120000" y="1825625"/>
            <a:ext cx="6246000" cy="4351338"/>
          </a:xfrm>
        </p:spPr>
        <p:txBody>
          <a:bodyPr/>
          <a:lstStyle/>
          <a:p>
            <a:r>
              <a:rPr lang="en-US" dirty="0">
                <a:hlinkClick r:id="rId4"/>
              </a:rPr>
              <a:t>https://osbi.ok.gov/forensic-services/quality-system-overview</a:t>
            </a:r>
            <a:endParaRPr lang="en-US" dirty="0"/>
          </a:p>
          <a:p>
            <a:pPr lvl="1"/>
            <a:r>
              <a:rPr lang="en-US" dirty="0"/>
              <a:t>Use Chrome or Firefox browsers; do not use Internet Explorer</a:t>
            </a:r>
          </a:p>
          <a:p>
            <a:r>
              <a:rPr lang="en-US" dirty="0"/>
              <a:t>Quality system/accreditation </a:t>
            </a:r>
          </a:p>
          <a:p>
            <a:r>
              <a:rPr lang="en-US" dirty="0"/>
              <a:t>Evidence submission information</a:t>
            </a:r>
          </a:p>
          <a:p>
            <a:r>
              <a:rPr lang="en-US" dirty="0"/>
              <a:t>Policies/procedures</a:t>
            </a:r>
          </a:p>
          <a:p>
            <a:r>
              <a:rPr lang="en-US" dirty="0"/>
              <a:t>Notifications</a:t>
            </a:r>
          </a:p>
          <a:p>
            <a:r>
              <a:rPr lang="en-US" dirty="0"/>
              <a:t>Feedback</a:t>
            </a:r>
          </a:p>
        </p:txBody>
      </p:sp>
      <p:sp>
        <p:nvSpPr>
          <p:cNvPr id="5" name="Date Placeholder 4"/>
          <p:cNvSpPr>
            <a:spLocks noGrp="1"/>
          </p:cNvSpPr>
          <p:nvPr>
            <p:ph type="dt" sz="half" idx="10"/>
          </p:nvPr>
        </p:nvSpPr>
        <p:spPr/>
        <p:txBody>
          <a:bodyPr/>
          <a:lstStyle/>
          <a:p>
            <a:r>
              <a:rPr lang="en-US" dirty="0"/>
              <a:t>Rev6/2024</a:t>
            </a:r>
          </a:p>
        </p:txBody>
      </p:sp>
      <p:sp>
        <p:nvSpPr>
          <p:cNvPr id="3" name="Footer Placeholder 2"/>
          <p:cNvSpPr>
            <a:spLocks noGrp="1"/>
          </p:cNvSpPr>
          <p:nvPr>
            <p:ph type="ftr" sz="quarter" idx="11"/>
          </p:nvPr>
        </p:nvSpPr>
        <p:spPr/>
        <p:txBody>
          <a:bodyPr/>
          <a:lstStyle/>
          <a:p>
            <a:r>
              <a:rPr lang="en-US" dirty="0"/>
              <a:t>#OneTeamOneMission</a:t>
            </a:r>
          </a:p>
        </p:txBody>
      </p:sp>
      <p:sp>
        <p:nvSpPr>
          <p:cNvPr id="7" name="Slide Number Placeholder 6"/>
          <p:cNvSpPr>
            <a:spLocks noGrp="1"/>
          </p:cNvSpPr>
          <p:nvPr>
            <p:ph type="sldNum" sz="quarter" idx="12"/>
          </p:nvPr>
        </p:nvSpPr>
        <p:spPr/>
        <p:txBody>
          <a:bodyPr/>
          <a:lstStyle/>
          <a:p>
            <a:fld id="{276CA74F-D7F4-4305-8456-56C8E4D19626}" type="slidenum">
              <a:rPr lang="en-US" smtClean="0"/>
              <a:t>20</a:t>
            </a:fld>
            <a:endParaRPr lang="en-US" dirty="0"/>
          </a:p>
        </p:txBody>
      </p:sp>
      <p:graphicFrame>
        <p:nvGraphicFramePr>
          <p:cNvPr id="6" name="Object 5"/>
          <p:cNvGraphicFramePr>
            <a:graphicFrameLocks noChangeAspect="1"/>
          </p:cNvGraphicFramePr>
          <p:nvPr/>
        </p:nvGraphicFramePr>
        <p:xfrm>
          <a:off x="7713133" y="1645568"/>
          <a:ext cx="3640667" cy="4711451"/>
        </p:xfrm>
        <a:graphic>
          <a:graphicData uri="http://schemas.openxmlformats.org/presentationml/2006/ole">
            <mc:AlternateContent xmlns:mc="http://schemas.openxmlformats.org/markup-compatibility/2006">
              <mc:Choice xmlns:v="urn:schemas-microsoft-com:vml" Requires="v">
                <p:oleObj spid="_x0000_s10342" name="Acrobat Document" r:id="rId5" imgW="2914650" imgH="3771900" progId="AcroExch.Document.DC">
                  <p:embed/>
                </p:oleObj>
              </mc:Choice>
              <mc:Fallback>
                <p:oleObj name="Acrobat Document" r:id="rId5" imgW="2914650" imgH="3771900" progId="AcroExch.Document.DC">
                  <p:embed/>
                  <p:pic>
                    <p:nvPicPr>
                      <p:cNvPr id="6" name="Object 5"/>
                      <p:cNvPicPr/>
                      <p:nvPr/>
                    </p:nvPicPr>
                    <p:blipFill>
                      <a:blip r:embed="rId6"/>
                      <a:stretch>
                        <a:fillRect/>
                      </a:stretch>
                    </p:blipFill>
                    <p:spPr>
                      <a:xfrm>
                        <a:off x="7713133" y="1645568"/>
                        <a:ext cx="3640667" cy="4711451"/>
                      </a:xfrm>
                      <a:prstGeom prst="rect">
                        <a:avLst/>
                      </a:prstGeom>
                    </p:spPr>
                  </p:pic>
                </p:oleObj>
              </mc:Fallback>
            </mc:AlternateContent>
          </a:graphicData>
        </a:graphic>
      </p:graphicFrame>
    </p:spTree>
    <p:extLst>
      <p:ext uri="{BB962C8B-B14F-4D97-AF65-F5344CB8AC3E}">
        <p14:creationId xmlns:p14="http://schemas.microsoft.com/office/powerpoint/2010/main" val="1866581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Evidence Acceptance Policy</a:t>
            </a:r>
          </a:p>
        </p:txBody>
      </p:sp>
      <p:sp>
        <p:nvSpPr>
          <p:cNvPr id="6" name="Content Placeholder 5"/>
          <p:cNvSpPr>
            <a:spLocks noGrp="1"/>
          </p:cNvSpPr>
          <p:nvPr>
            <p:ph idx="1"/>
          </p:nvPr>
        </p:nvSpPr>
        <p:spPr>
          <a:xfrm>
            <a:off x="1120000" y="1825625"/>
            <a:ext cx="10233800" cy="4625051"/>
          </a:xfrm>
        </p:spPr>
        <p:txBody>
          <a:bodyPr>
            <a:normAutofit/>
          </a:bodyPr>
          <a:lstStyle/>
          <a:p>
            <a:r>
              <a:rPr lang="en-US" dirty="0"/>
              <a:t>The evidence must be submitted by an individual or agency authorized to request services</a:t>
            </a:r>
          </a:p>
          <a:p>
            <a:pPr lvl="1"/>
            <a:r>
              <a:rPr lang="en-US" dirty="0"/>
              <a:t>Agencies and individuals authorized to request services are listed in Title 74, Sections 150.2 and 150.5</a:t>
            </a:r>
          </a:p>
          <a:p>
            <a:pPr lvl="1"/>
            <a:r>
              <a:rPr lang="en-US" dirty="0"/>
              <a:t>The lab cannot accept evidence from private citizens or other individuals/agencies not listed in statute</a:t>
            </a:r>
          </a:p>
        </p:txBody>
      </p:sp>
      <p:sp>
        <p:nvSpPr>
          <p:cNvPr id="3" name="Date Placeholder 2"/>
          <p:cNvSpPr>
            <a:spLocks noGrp="1"/>
          </p:cNvSpPr>
          <p:nvPr>
            <p:ph type="dt" sz="half" idx="10"/>
          </p:nvPr>
        </p:nvSpPr>
        <p:spPr/>
        <p:txBody>
          <a:bodyPr/>
          <a:lstStyle/>
          <a:p>
            <a:r>
              <a:rPr lang="en-US" dirty="0"/>
              <a:t>Rev6/2024</a:t>
            </a:r>
          </a:p>
        </p:txBody>
      </p:sp>
      <p:sp>
        <p:nvSpPr>
          <p:cNvPr id="2" name="Footer Placeholder 1"/>
          <p:cNvSpPr>
            <a:spLocks noGrp="1"/>
          </p:cNvSpPr>
          <p:nvPr>
            <p:ph type="ftr" sz="quarter" idx="11"/>
          </p:nvPr>
        </p:nvSpPr>
        <p:spPr/>
        <p:txBody>
          <a:bodyPr/>
          <a:lstStyle/>
          <a:p>
            <a:r>
              <a:rPr lang="en-US" dirty="0"/>
              <a:t>#OneTeamOneMission</a:t>
            </a:r>
          </a:p>
        </p:txBody>
      </p:sp>
      <p:sp>
        <p:nvSpPr>
          <p:cNvPr id="4" name="Slide Number Placeholder 3"/>
          <p:cNvSpPr>
            <a:spLocks noGrp="1"/>
          </p:cNvSpPr>
          <p:nvPr>
            <p:ph type="sldNum" sz="quarter" idx="12"/>
          </p:nvPr>
        </p:nvSpPr>
        <p:spPr/>
        <p:txBody>
          <a:bodyPr/>
          <a:lstStyle/>
          <a:p>
            <a:fld id="{276CA74F-D7F4-4305-8456-56C8E4D19626}" type="slidenum">
              <a:rPr lang="en-US" smtClean="0"/>
              <a:t>21</a:t>
            </a:fld>
            <a:endParaRPr lang="en-US" dirty="0"/>
          </a:p>
        </p:txBody>
      </p:sp>
      <p:pic>
        <p:nvPicPr>
          <p:cNvPr id="9" name="Picture 8">
            <a:extLst>
              <a:ext uri="{FF2B5EF4-FFF2-40B4-BE49-F238E27FC236}">
                <a16:creationId xmlns:a16="http://schemas.microsoft.com/office/drawing/2014/main" id="{FEC85AAA-F501-4536-B287-D8F211441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3090" y="4138150"/>
            <a:ext cx="2061210" cy="2061210"/>
          </a:xfrm>
          <a:prstGeom prst="rect">
            <a:avLst/>
          </a:prstGeom>
        </p:spPr>
      </p:pic>
    </p:spTree>
    <p:extLst>
      <p:ext uri="{BB962C8B-B14F-4D97-AF65-F5344CB8AC3E}">
        <p14:creationId xmlns:p14="http://schemas.microsoft.com/office/powerpoint/2010/main" val="1642603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Evidence Acceptance Policy</a:t>
            </a:r>
          </a:p>
        </p:txBody>
      </p:sp>
      <p:sp>
        <p:nvSpPr>
          <p:cNvPr id="6" name="Content Placeholder 5"/>
          <p:cNvSpPr>
            <a:spLocks noGrp="1"/>
          </p:cNvSpPr>
          <p:nvPr>
            <p:ph idx="1"/>
          </p:nvPr>
        </p:nvSpPr>
        <p:spPr>
          <a:xfrm>
            <a:off x="1120000" y="1825625"/>
            <a:ext cx="10233800" cy="1325563"/>
          </a:xfrm>
        </p:spPr>
        <p:txBody>
          <a:bodyPr>
            <a:normAutofit/>
          </a:bodyPr>
          <a:lstStyle/>
          <a:p>
            <a:r>
              <a:rPr lang="en-US" dirty="0"/>
              <a:t>The evidence must be relevant to a </a:t>
            </a:r>
            <a:r>
              <a:rPr lang="en-US" i="1" dirty="0">
                <a:solidFill>
                  <a:schemeClr val="tx1">
                    <a:lumMod val="85000"/>
                  </a:schemeClr>
                </a:solidFill>
              </a:rPr>
              <a:t>criminal</a:t>
            </a:r>
            <a:r>
              <a:rPr lang="en-US" dirty="0"/>
              <a:t> investigation which should, in most circumstances, be expected to result in criminal charges being filed</a:t>
            </a:r>
          </a:p>
        </p:txBody>
      </p:sp>
      <p:sp>
        <p:nvSpPr>
          <p:cNvPr id="3" name="Date Placeholder 2"/>
          <p:cNvSpPr>
            <a:spLocks noGrp="1"/>
          </p:cNvSpPr>
          <p:nvPr>
            <p:ph type="dt" sz="half" idx="10"/>
          </p:nvPr>
        </p:nvSpPr>
        <p:spPr/>
        <p:txBody>
          <a:bodyPr/>
          <a:lstStyle/>
          <a:p>
            <a:r>
              <a:rPr lang="en-US" dirty="0"/>
              <a:t>Rev6/2024</a:t>
            </a:r>
          </a:p>
        </p:txBody>
      </p:sp>
      <p:sp>
        <p:nvSpPr>
          <p:cNvPr id="2" name="Footer Placeholder 1"/>
          <p:cNvSpPr>
            <a:spLocks noGrp="1"/>
          </p:cNvSpPr>
          <p:nvPr>
            <p:ph type="ftr" sz="quarter" idx="11"/>
          </p:nvPr>
        </p:nvSpPr>
        <p:spPr/>
        <p:txBody>
          <a:bodyPr/>
          <a:lstStyle/>
          <a:p>
            <a:r>
              <a:rPr lang="en-US" dirty="0"/>
              <a:t>#OneTeamOneMission</a:t>
            </a:r>
          </a:p>
        </p:txBody>
      </p:sp>
      <p:sp>
        <p:nvSpPr>
          <p:cNvPr id="4" name="Slide Number Placeholder 3"/>
          <p:cNvSpPr>
            <a:spLocks noGrp="1"/>
          </p:cNvSpPr>
          <p:nvPr>
            <p:ph type="sldNum" sz="quarter" idx="12"/>
          </p:nvPr>
        </p:nvSpPr>
        <p:spPr/>
        <p:txBody>
          <a:bodyPr/>
          <a:lstStyle/>
          <a:p>
            <a:fld id="{276CA74F-D7F4-4305-8456-56C8E4D19626}" type="slidenum">
              <a:rPr lang="en-US" smtClean="0"/>
              <a:t>22</a:t>
            </a:fld>
            <a:endParaRPr lang="en-US" dirty="0"/>
          </a:p>
        </p:txBody>
      </p:sp>
      <p:sp>
        <p:nvSpPr>
          <p:cNvPr id="8" name="Content Placeholder 5">
            <a:extLst>
              <a:ext uri="{FF2B5EF4-FFF2-40B4-BE49-F238E27FC236}">
                <a16:creationId xmlns:a16="http://schemas.microsoft.com/office/drawing/2014/main" id="{5F5B5125-2A15-41C1-ACD6-5B3B3B53237E}"/>
              </a:ext>
            </a:extLst>
          </p:cNvPr>
          <p:cNvSpPr txBox="1">
            <a:spLocks/>
          </p:cNvSpPr>
          <p:nvPr/>
        </p:nvSpPr>
        <p:spPr>
          <a:xfrm>
            <a:off x="1120000" y="2614613"/>
            <a:ext cx="8224025" cy="3836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lvl="1"/>
            <a:r>
              <a:rPr lang="en-US" dirty="0"/>
              <a:t>Your request for analysis should be for “probative” evidence &amp;/or reasonable, e.g. Does the analysis help answer an investigative question?</a:t>
            </a:r>
          </a:p>
          <a:p>
            <a:pPr lvl="1"/>
            <a:r>
              <a:rPr lang="en-US" dirty="0"/>
              <a:t>Evidence relevant to civil investigations or non-criminal product cases such as food or drugs suspected of being old, faulty, etc., will not be accepted for analysis</a:t>
            </a:r>
          </a:p>
        </p:txBody>
      </p:sp>
      <p:pic>
        <p:nvPicPr>
          <p:cNvPr id="9" name="Picture 8">
            <a:extLst>
              <a:ext uri="{FF2B5EF4-FFF2-40B4-BE49-F238E27FC236}">
                <a16:creationId xmlns:a16="http://schemas.microsoft.com/office/drawing/2014/main" id="{736229A3-FE62-451B-B408-AD0646D8C7B4}"/>
              </a:ext>
            </a:extLst>
          </p:cNvPr>
          <p:cNvPicPr>
            <a:picLocks noChangeAspect="1"/>
          </p:cNvPicPr>
          <p:nvPr/>
        </p:nvPicPr>
        <p:blipFill>
          <a:blip r:embed="rId3"/>
          <a:stretch>
            <a:fillRect/>
          </a:stretch>
        </p:blipFill>
        <p:spPr>
          <a:xfrm>
            <a:off x="9523386" y="3987456"/>
            <a:ext cx="2060627" cy="2060627"/>
          </a:xfrm>
          <a:prstGeom prst="rect">
            <a:avLst/>
          </a:prstGeom>
        </p:spPr>
      </p:pic>
    </p:spTree>
    <p:extLst>
      <p:ext uri="{BB962C8B-B14F-4D97-AF65-F5344CB8AC3E}">
        <p14:creationId xmlns:p14="http://schemas.microsoft.com/office/powerpoint/2010/main" val="1889289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Evidence Acceptance Policy</a:t>
            </a:r>
          </a:p>
        </p:txBody>
      </p:sp>
      <p:sp>
        <p:nvSpPr>
          <p:cNvPr id="6" name="Content Placeholder 5"/>
          <p:cNvSpPr>
            <a:spLocks noGrp="1"/>
          </p:cNvSpPr>
          <p:nvPr>
            <p:ph idx="1"/>
          </p:nvPr>
        </p:nvSpPr>
        <p:spPr>
          <a:xfrm>
            <a:off x="1120000" y="1825625"/>
            <a:ext cx="10233800" cy="4625051"/>
          </a:xfrm>
        </p:spPr>
        <p:txBody>
          <a:bodyPr>
            <a:normAutofit/>
          </a:bodyPr>
          <a:lstStyle/>
          <a:p>
            <a:r>
              <a:rPr lang="en-US" dirty="0"/>
              <a:t>Evidence must have a legitimate associated service request which complies with OSBI policies</a:t>
            </a:r>
          </a:p>
          <a:p>
            <a:pPr lvl="1"/>
            <a:r>
              <a:rPr lang="en-US" dirty="0"/>
              <a:t>OSBI reserves the right to select the most appropriate testing method(s) and to select the item(s) most appropriate for analysis</a:t>
            </a:r>
          </a:p>
          <a:p>
            <a:pPr lvl="1"/>
            <a:r>
              <a:rPr lang="en-US" dirty="0"/>
              <a:t>Evidence will not be accepted for the purpose of long-term storage or if the lab cannot meet the needs of the customer</a:t>
            </a:r>
          </a:p>
        </p:txBody>
      </p:sp>
      <p:sp>
        <p:nvSpPr>
          <p:cNvPr id="3" name="Date Placeholder 2"/>
          <p:cNvSpPr>
            <a:spLocks noGrp="1"/>
          </p:cNvSpPr>
          <p:nvPr>
            <p:ph type="dt" sz="half" idx="10"/>
          </p:nvPr>
        </p:nvSpPr>
        <p:spPr/>
        <p:txBody>
          <a:bodyPr/>
          <a:lstStyle/>
          <a:p>
            <a:r>
              <a:rPr lang="en-US" dirty="0"/>
              <a:t>Rev6/2024</a:t>
            </a:r>
          </a:p>
        </p:txBody>
      </p:sp>
      <p:sp>
        <p:nvSpPr>
          <p:cNvPr id="2" name="Footer Placeholder 1"/>
          <p:cNvSpPr>
            <a:spLocks noGrp="1"/>
          </p:cNvSpPr>
          <p:nvPr>
            <p:ph type="ftr" sz="quarter" idx="11"/>
          </p:nvPr>
        </p:nvSpPr>
        <p:spPr/>
        <p:txBody>
          <a:bodyPr/>
          <a:lstStyle/>
          <a:p>
            <a:r>
              <a:rPr lang="en-US" dirty="0"/>
              <a:t>#OneTeamOneMission</a:t>
            </a:r>
          </a:p>
        </p:txBody>
      </p:sp>
      <p:sp>
        <p:nvSpPr>
          <p:cNvPr id="4" name="Slide Number Placeholder 3"/>
          <p:cNvSpPr>
            <a:spLocks noGrp="1"/>
          </p:cNvSpPr>
          <p:nvPr>
            <p:ph type="sldNum" sz="quarter" idx="12"/>
          </p:nvPr>
        </p:nvSpPr>
        <p:spPr/>
        <p:txBody>
          <a:bodyPr/>
          <a:lstStyle/>
          <a:p>
            <a:fld id="{276CA74F-D7F4-4305-8456-56C8E4D19626}" type="slidenum">
              <a:rPr lang="en-US" smtClean="0"/>
              <a:t>23</a:t>
            </a:fld>
            <a:endParaRPr lang="en-US" dirty="0"/>
          </a:p>
        </p:txBody>
      </p:sp>
      <p:pic>
        <p:nvPicPr>
          <p:cNvPr id="8" name="Picture 7">
            <a:extLst>
              <a:ext uri="{FF2B5EF4-FFF2-40B4-BE49-F238E27FC236}">
                <a16:creationId xmlns:a16="http://schemas.microsoft.com/office/drawing/2014/main" id="{7ABFDB35-E3E7-4C84-B7FC-050A6457589E}"/>
              </a:ext>
            </a:extLst>
          </p:cNvPr>
          <p:cNvPicPr>
            <a:picLocks noChangeAspect="1"/>
          </p:cNvPicPr>
          <p:nvPr/>
        </p:nvPicPr>
        <p:blipFill>
          <a:blip r:embed="rId3"/>
          <a:stretch>
            <a:fillRect/>
          </a:stretch>
        </p:blipFill>
        <p:spPr>
          <a:xfrm>
            <a:off x="9574973" y="4138150"/>
            <a:ext cx="2060627" cy="2060627"/>
          </a:xfrm>
          <a:prstGeom prst="rect">
            <a:avLst/>
          </a:prstGeom>
        </p:spPr>
      </p:pic>
    </p:spTree>
    <p:extLst>
      <p:ext uri="{BB962C8B-B14F-4D97-AF65-F5344CB8AC3E}">
        <p14:creationId xmlns:p14="http://schemas.microsoft.com/office/powerpoint/2010/main" val="3310362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Acceptance Policy</a:t>
            </a:r>
          </a:p>
        </p:txBody>
      </p:sp>
      <p:sp>
        <p:nvSpPr>
          <p:cNvPr id="3" name="Content Placeholder 2"/>
          <p:cNvSpPr>
            <a:spLocks noGrp="1"/>
          </p:cNvSpPr>
          <p:nvPr>
            <p:ph idx="1"/>
          </p:nvPr>
        </p:nvSpPr>
        <p:spPr>
          <a:xfrm>
            <a:off x="1120000" y="1825624"/>
            <a:ext cx="10515600" cy="4667251"/>
          </a:xfrm>
        </p:spPr>
        <p:txBody>
          <a:bodyPr>
            <a:normAutofit/>
          </a:bodyPr>
          <a:lstStyle/>
          <a:p>
            <a:r>
              <a:rPr lang="en-US" dirty="0"/>
              <a:t>Evidence must be submitted in person, via evidence locker, or through a delivery service such as the United States Postal Service (USPS), United Parcel Service (UPS), or Federal Express (FedEx)</a:t>
            </a:r>
          </a:p>
          <a:p>
            <a:pPr lvl="1"/>
            <a:r>
              <a:rPr lang="en-US" dirty="0"/>
              <a:t>Different units do have certain submittal requirements and exceptions </a:t>
            </a:r>
          </a:p>
        </p:txBody>
      </p:sp>
      <p:sp>
        <p:nvSpPr>
          <p:cNvPr id="5" name="Date Placeholder 4"/>
          <p:cNvSpPr>
            <a:spLocks noGrp="1"/>
          </p:cNvSpPr>
          <p:nvPr>
            <p:ph type="dt" sz="half" idx="10"/>
          </p:nvPr>
        </p:nvSpPr>
        <p:spPr/>
        <p:txBody>
          <a:bodyPr/>
          <a:lstStyle/>
          <a:p>
            <a:r>
              <a:rPr lang="en-US" dirty="0"/>
              <a:t>Rev6/2024</a:t>
            </a:r>
          </a:p>
        </p:txBody>
      </p:sp>
      <p:sp>
        <p:nvSpPr>
          <p:cNvPr id="4" name="Footer Placeholder 3"/>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24</a:t>
            </a:fld>
            <a:endParaRPr lang="en-US" dirty="0"/>
          </a:p>
        </p:txBody>
      </p:sp>
      <p:pic>
        <p:nvPicPr>
          <p:cNvPr id="8" name="Picture 7">
            <a:extLst>
              <a:ext uri="{FF2B5EF4-FFF2-40B4-BE49-F238E27FC236}">
                <a16:creationId xmlns:a16="http://schemas.microsoft.com/office/drawing/2014/main" id="{70CBA3B1-3C89-4225-8C3C-91A53C60E045}"/>
              </a:ext>
            </a:extLst>
          </p:cNvPr>
          <p:cNvPicPr>
            <a:picLocks noChangeAspect="1"/>
          </p:cNvPicPr>
          <p:nvPr/>
        </p:nvPicPr>
        <p:blipFill>
          <a:blip r:embed="rId3"/>
          <a:stretch>
            <a:fillRect/>
          </a:stretch>
        </p:blipFill>
        <p:spPr>
          <a:xfrm>
            <a:off x="9533063" y="3964596"/>
            <a:ext cx="2060627" cy="2060627"/>
          </a:xfrm>
          <a:prstGeom prst="rect">
            <a:avLst/>
          </a:prstGeom>
        </p:spPr>
      </p:pic>
    </p:spTree>
    <p:extLst>
      <p:ext uri="{BB962C8B-B14F-4D97-AF65-F5344CB8AC3E}">
        <p14:creationId xmlns:p14="http://schemas.microsoft.com/office/powerpoint/2010/main" val="1379727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Acceptance Policy</a:t>
            </a:r>
          </a:p>
        </p:txBody>
      </p:sp>
      <p:sp>
        <p:nvSpPr>
          <p:cNvPr id="3" name="Content Placeholder 2"/>
          <p:cNvSpPr>
            <a:spLocks noGrp="1"/>
          </p:cNvSpPr>
          <p:nvPr>
            <p:ph idx="1"/>
          </p:nvPr>
        </p:nvSpPr>
        <p:spPr/>
        <p:txBody>
          <a:bodyPr>
            <a:normAutofit lnSpcReduction="10000"/>
          </a:bodyPr>
          <a:lstStyle/>
          <a:p>
            <a:r>
              <a:rPr lang="en-US" dirty="0"/>
              <a:t>Evidence samples submitted for the purpose of comparison (paints, fibers, projectiles, DNA, etc.) must be accompanied by the appropriate reference samples</a:t>
            </a:r>
          </a:p>
          <a:p>
            <a:pPr lvl="1"/>
            <a:r>
              <a:rPr lang="en-US" dirty="0">
                <a:solidFill>
                  <a:schemeClr val="accent2">
                    <a:lumMod val="60000"/>
                    <a:lumOff val="40000"/>
                  </a:schemeClr>
                </a:solidFill>
              </a:rPr>
              <a:t>Exception: </a:t>
            </a:r>
            <a:r>
              <a:rPr lang="en-US" dirty="0"/>
              <a:t>This does not apply to samples submitted for comparison to a database</a:t>
            </a:r>
          </a:p>
          <a:p>
            <a:r>
              <a:rPr lang="en-US" dirty="0"/>
              <a:t>Evidence must </a:t>
            </a:r>
            <a:r>
              <a:rPr lang="en-US" u="sng" dirty="0"/>
              <a:t>not</a:t>
            </a:r>
            <a:r>
              <a:rPr lang="en-US" dirty="0"/>
              <a:t> include syringes, which under normal circumstances will not be accepted for analysis</a:t>
            </a:r>
          </a:p>
          <a:p>
            <a:pPr lvl="1"/>
            <a:r>
              <a:rPr lang="en-US" dirty="0"/>
              <a:t>Exceptions to this will be evaluated on a case-by-case basis and must be approved by a Criminalistics Administrator or the CSD Director</a:t>
            </a:r>
          </a:p>
          <a:p>
            <a:r>
              <a:rPr lang="en-US" dirty="0"/>
              <a:t>Explosives/fireworks will </a:t>
            </a:r>
            <a:r>
              <a:rPr lang="en-US" u="sng" dirty="0"/>
              <a:t>not</a:t>
            </a:r>
            <a:r>
              <a:rPr lang="en-US" dirty="0"/>
              <a:t> be accepted for analysis</a:t>
            </a:r>
          </a:p>
          <a:p>
            <a:r>
              <a:rPr lang="en-US" dirty="0"/>
              <a:t>All weapons must be submitted in person</a:t>
            </a:r>
          </a:p>
        </p:txBody>
      </p:sp>
      <p:sp>
        <p:nvSpPr>
          <p:cNvPr id="5" name="Date Placeholder 4"/>
          <p:cNvSpPr>
            <a:spLocks noGrp="1"/>
          </p:cNvSpPr>
          <p:nvPr>
            <p:ph type="dt" sz="half" idx="10"/>
          </p:nvPr>
        </p:nvSpPr>
        <p:spPr/>
        <p:txBody>
          <a:bodyPr/>
          <a:lstStyle/>
          <a:p>
            <a:r>
              <a:rPr lang="en-US" dirty="0"/>
              <a:t>Rev6/2024</a:t>
            </a:r>
          </a:p>
        </p:txBody>
      </p:sp>
      <p:sp>
        <p:nvSpPr>
          <p:cNvPr id="4" name="Footer Placeholder 3"/>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25</a:t>
            </a:fld>
            <a:endParaRPr lang="en-US" dirty="0"/>
          </a:p>
        </p:txBody>
      </p:sp>
    </p:spTree>
    <p:extLst>
      <p:ext uri="{BB962C8B-B14F-4D97-AF65-F5344CB8AC3E}">
        <p14:creationId xmlns:p14="http://schemas.microsoft.com/office/powerpoint/2010/main" val="2903155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a:t>Request for Laboratory Examination (RFLE)</a:t>
            </a:r>
          </a:p>
        </p:txBody>
      </p:sp>
      <p:sp>
        <p:nvSpPr>
          <p:cNvPr id="3" name="Content Placeholder 2"/>
          <p:cNvSpPr>
            <a:spLocks noGrp="1"/>
          </p:cNvSpPr>
          <p:nvPr>
            <p:ph idx="1"/>
          </p:nvPr>
        </p:nvSpPr>
        <p:spPr>
          <a:xfrm>
            <a:off x="924232" y="1690687"/>
            <a:ext cx="6066503" cy="4665663"/>
          </a:xfrm>
        </p:spPr>
        <p:txBody>
          <a:bodyPr>
            <a:normAutofit lnSpcReduction="10000"/>
          </a:bodyPr>
          <a:lstStyle/>
          <a:p>
            <a:pPr lvl="0"/>
            <a:r>
              <a:rPr lang="en-US" dirty="0"/>
              <a:t>Complete the entire form</a:t>
            </a:r>
          </a:p>
          <a:p>
            <a:pPr lvl="0"/>
            <a:r>
              <a:rPr lang="en-US" dirty="0"/>
              <a:t>Print </a:t>
            </a:r>
            <a:r>
              <a:rPr lang="en-US" b="1" i="1" dirty="0"/>
              <a:t>legibly</a:t>
            </a:r>
            <a:r>
              <a:rPr lang="en-US" dirty="0"/>
              <a:t> or type</a:t>
            </a:r>
          </a:p>
          <a:p>
            <a:pPr lvl="1"/>
            <a:r>
              <a:rPr lang="en-US" dirty="0">
                <a:sym typeface="Century Gothic"/>
              </a:rPr>
              <a:t>Officer contact info</a:t>
            </a:r>
          </a:p>
          <a:p>
            <a:pPr lvl="1"/>
            <a:r>
              <a:rPr lang="en-US" dirty="0">
                <a:sym typeface="Century Gothic"/>
              </a:rPr>
              <a:t>Case info</a:t>
            </a:r>
            <a:endParaRPr lang="en-US" dirty="0"/>
          </a:p>
          <a:p>
            <a:pPr lvl="1"/>
            <a:r>
              <a:rPr lang="en-US" dirty="0">
                <a:sym typeface="Century Gothic"/>
              </a:rPr>
              <a:t>Suspect(s) info (if known)</a:t>
            </a:r>
            <a:endParaRPr lang="en-US" dirty="0"/>
          </a:p>
          <a:p>
            <a:pPr lvl="1"/>
            <a:r>
              <a:rPr lang="en-US" dirty="0">
                <a:sym typeface="Century Gothic"/>
              </a:rPr>
              <a:t>Victim(s) info </a:t>
            </a:r>
            <a:endParaRPr lang="en-US" dirty="0"/>
          </a:p>
          <a:p>
            <a:pPr lvl="1"/>
            <a:r>
              <a:rPr lang="en-US" dirty="0">
                <a:sym typeface="Century Gothic"/>
              </a:rPr>
              <a:t>Description of items being submitted and type of exam(s) requested</a:t>
            </a:r>
          </a:p>
          <a:p>
            <a:pPr lvl="1"/>
            <a:r>
              <a:rPr lang="en-US" dirty="0"/>
              <a:t>Check Yes or No for a copy of the report to be made available to the District Attorney</a:t>
            </a:r>
          </a:p>
          <a:p>
            <a:r>
              <a:rPr lang="en-US" dirty="0">
                <a:sym typeface="Century Gothic"/>
              </a:rPr>
              <a:t>Sign the form</a:t>
            </a:r>
          </a:p>
        </p:txBody>
      </p:sp>
      <p:sp>
        <p:nvSpPr>
          <p:cNvPr id="5" name="Date Placeholder 4"/>
          <p:cNvSpPr>
            <a:spLocks noGrp="1"/>
          </p:cNvSpPr>
          <p:nvPr>
            <p:ph type="dt" sz="half" idx="10"/>
          </p:nvPr>
        </p:nvSpPr>
        <p:spPr/>
        <p:txBody>
          <a:bodyPr/>
          <a:lstStyle/>
          <a:p>
            <a:r>
              <a:rPr lang="en-US" dirty="0"/>
              <a:t>Rev6/2024</a:t>
            </a:r>
          </a:p>
        </p:txBody>
      </p:sp>
      <p:sp>
        <p:nvSpPr>
          <p:cNvPr id="4" name="Footer Placeholder 3"/>
          <p:cNvSpPr>
            <a:spLocks noGrp="1"/>
          </p:cNvSpPr>
          <p:nvPr>
            <p:ph type="ftr" sz="quarter" idx="11"/>
          </p:nvPr>
        </p:nvSpPr>
        <p:spPr/>
        <p:txBody>
          <a:bodyPr/>
          <a:lstStyle/>
          <a:p>
            <a:r>
              <a:rPr lang="en-US" dirty="0"/>
              <a:t>#OneTeamOneMission</a:t>
            </a:r>
          </a:p>
        </p:txBody>
      </p:sp>
      <p:sp>
        <p:nvSpPr>
          <p:cNvPr id="7" name="Slide Number Placeholder 6"/>
          <p:cNvSpPr>
            <a:spLocks noGrp="1"/>
          </p:cNvSpPr>
          <p:nvPr>
            <p:ph type="sldNum" sz="quarter" idx="12"/>
          </p:nvPr>
        </p:nvSpPr>
        <p:spPr/>
        <p:txBody>
          <a:bodyPr/>
          <a:lstStyle/>
          <a:p>
            <a:fld id="{276CA74F-D7F4-4305-8456-56C8E4D19626}" type="slidenum">
              <a:rPr lang="en-US" smtClean="0"/>
              <a:t>26</a:t>
            </a:fld>
            <a:endParaRPr lang="en-US" dirty="0"/>
          </a:p>
        </p:txBody>
      </p:sp>
      <p:pic>
        <p:nvPicPr>
          <p:cNvPr id="6" name="Google Shape;282;p35"/>
          <p:cNvPicPr preferRelativeResize="0"/>
          <p:nvPr/>
        </p:nvPicPr>
        <p:blipFill rotWithShape="1">
          <a:blip r:embed="rId3">
            <a:alphaModFix/>
          </a:blip>
          <a:srcRect/>
          <a:stretch/>
        </p:blipFill>
        <p:spPr>
          <a:xfrm>
            <a:off x="7325032" y="1612490"/>
            <a:ext cx="4114800" cy="4743860"/>
          </a:xfrm>
          <a:prstGeom prst="rect">
            <a:avLst/>
          </a:prstGeom>
          <a:noFill/>
          <a:ln>
            <a:noFill/>
          </a:ln>
        </p:spPr>
      </p:pic>
    </p:spTree>
    <p:extLst>
      <p:ext uri="{BB962C8B-B14F-4D97-AF65-F5344CB8AC3E}">
        <p14:creationId xmlns:p14="http://schemas.microsoft.com/office/powerpoint/2010/main" val="2278438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a:t>Other Things to Document on RFLE</a:t>
            </a:r>
          </a:p>
        </p:txBody>
      </p:sp>
      <p:sp>
        <p:nvSpPr>
          <p:cNvPr id="3" name="Content Placeholder 2"/>
          <p:cNvSpPr>
            <a:spLocks noGrp="1"/>
          </p:cNvSpPr>
          <p:nvPr>
            <p:ph idx="1"/>
          </p:nvPr>
        </p:nvSpPr>
        <p:spPr/>
        <p:txBody>
          <a:bodyPr/>
          <a:lstStyle/>
          <a:p>
            <a:pPr lvl="0"/>
            <a:r>
              <a:rPr lang="en-US" dirty="0"/>
              <a:t>If evidence has been removed from a body cavity</a:t>
            </a:r>
          </a:p>
          <a:p>
            <a:pPr lvl="0"/>
            <a:r>
              <a:rPr lang="en-US" dirty="0"/>
              <a:t>If powder is possible Fentanyl</a:t>
            </a:r>
          </a:p>
          <a:p>
            <a:pPr lvl="0"/>
            <a:r>
              <a:rPr lang="en-US" dirty="0"/>
              <a:t>If glass or sharps are inside of puncture proof containers</a:t>
            </a:r>
          </a:p>
          <a:p>
            <a:pPr lvl="0"/>
            <a:endParaRPr lang="en-US" dirty="0"/>
          </a:p>
        </p:txBody>
      </p:sp>
      <p:sp>
        <p:nvSpPr>
          <p:cNvPr id="6" name="Date Placeholder 5"/>
          <p:cNvSpPr>
            <a:spLocks noGrp="1"/>
          </p:cNvSpPr>
          <p:nvPr>
            <p:ph type="dt" sz="half" idx="10"/>
          </p:nvPr>
        </p:nvSpPr>
        <p:spPr/>
        <p:txBody>
          <a:bodyPr/>
          <a:lstStyle/>
          <a:p>
            <a:r>
              <a:rPr lang="en-US" dirty="0"/>
              <a:t>Rev6/2024</a:t>
            </a:r>
          </a:p>
        </p:txBody>
      </p:sp>
      <p:sp>
        <p:nvSpPr>
          <p:cNvPr id="5" name="Footer Placeholder 4"/>
          <p:cNvSpPr>
            <a:spLocks noGrp="1"/>
          </p:cNvSpPr>
          <p:nvPr>
            <p:ph type="ftr" sz="quarter" idx="11"/>
          </p:nvPr>
        </p:nvSpPr>
        <p:spPr/>
        <p:txBody>
          <a:bodyPr/>
          <a:lstStyle/>
          <a:p>
            <a:r>
              <a:rPr lang="en-US" dirty="0"/>
              <a:t>#OneTeamOneMission</a:t>
            </a:r>
          </a:p>
        </p:txBody>
      </p:sp>
      <p:sp>
        <p:nvSpPr>
          <p:cNvPr id="7" name="Slide Number Placeholder 6"/>
          <p:cNvSpPr>
            <a:spLocks noGrp="1"/>
          </p:cNvSpPr>
          <p:nvPr>
            <p:ph type="sldNum" sz="quarter" idx="12"/>
          </p:nvPr>
        </p:nvSpPr>
        <p:spPr/>
        <p:txBody>
          <a:bodyPr/>
          <a:lstStyle/>
          <a:p>
            <a:fld id="{276CA74F-D7F4-4305-8456-56C8E4D19626}" type="slidenum">
              <a:rPr lang="en-US" smtClean="0"/>
              <a:t>27</a:t>
            </a:fld>
            <a:endParaRPr lang="en-US" dirty="0"/>
          </a:p>
        </p:txBody>
      </p:sp>
      <p:pic>
        <p:nvPicPr>
          <p:cNvPr id="8" name="Picture 2">
            <a:extLst>
              <a:ext uri="{FF2B5EF4-FFF2-40B4-BE49-F238E27FC236}">
                <a16:creationId xmlns:a16="http://schemas.microsoft.com/office/drawing/2014/main" id="{F54B7383-9117-4CDC-9CE0-DF6E0D64B5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923" r="1035"/>
          <a:stretch/>
        </p:blipFill>
        <p:spPr>
          <a:xfrm>
            <a:off x="8308988" y="4851398"/>
            <a:ext cx="3879001" cy="1325563"/>
          </a:xfrm>
          <a:prstGeom prst="rect">
            <a:avLst/>
          </a:prstGeom>
          <a:noFill/>
        </p:spPr>
      </p:pic>
      <p:pic>
        <p:nvPicPr>
          <p:cNvPr id="13" name="Picture 2">
            <a:extLst>
              <a:ext uri="{FF2B5EF4-FFF2-40B4-BE49-F238E27FC236}">
                <a16:creationId xmlns:a16="http://schemas.microsoft.com/office/drawing/2014/main" id="{A1A19483-A97D-4823-A534-B5CC102046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923"/>
          <a:stretch/>
        </p:blipFill>
        <p:spPr>
          <a:xfrm>
            <a:off x="5259394" y="4851399"/>
            <a:ext cx="3919588" cy="1325563"/>
          </a:xfrm>
          <a:prstGeom prst="rect">
            <a:avLst/>
          </a:prstGeom>
          <a:noFill/>
        </p:spPr>
      </p:pic>
      <p:pic>
        <p:nvPicPr>
          <p:cNvPr id="14" name="Picture 2">
            <a:extLst>
              <a:ext uri="{FF2B5EF4-FFF2-40B4-BE49-F238E27FC236}">
                <a16:creationId xmlns:a16="http://schemas.microsoft.com/office/drawing/2014/main" id="{273C8F8A-B6E9-4707-96C4-A14398B7E9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923"/>
          <a:stretch/>
        </p:blipFill>
        <p:spPr>
          <a:xfrm>
            <a:off x="2209800" y="4851399"/>
            <a:ext cx="3919588" cy="1325563"/>
          </a:xfrm>
          <a:prstGeom prst="rect">
            <a:avLst/>
          </a:prstGeom>
          <a:noFill/>
        </p:spPr>
      </p:pic>
      <p:pic>
        <p:nvPicPr>
          <p:cNvPr id="15" name="Picture 2">
            <a:extLst>
              <a:ext uri="{FF2B5EF4-FFF2-40B4-BE49-F238E27FC236}">
                <a16:creationId xmlns:a16="http://schemas.microsoft.com/office/drawing/2014/main" id="{8ED9E0A9-A081-4310-A98E-A60C2A26F6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03" t="74923"/>
          <a:stretch/>
        </p:blipFill>
        <p:spPr>
          <a:xfrm>
            <a:off x="0" y="4851400"/>
            <a:ext cx="3084576" cy="1325563"/>
          </a:xfrm>
          <a:prstGeom prst="rect">
            <a:avLst/>
          </a:prstGeom>
          <a:noFill/>
        </p:spPr>
      </p:pic>
    </p:spTree>
    <p:extLst>
      <p:ext uri="{BB962C8B-B14F-4D97-AF65-F5344CB8AC3E}">
        <p14:creationId xmlns:p14="http://schemas.microsoft.com/office/powerpoint/2010/main" val="301553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Evidence Acceptance Facilities</a:t>
            </a:r>
          </a:p>
        </p:txBody>
      </p:sp>
      <p:sp>
        <p:nvSpPr>
          <p:cNvPr id="2" name="Content Placeholder 1"/>
          <p:cNvSpPr>
            <a:spLocks noGrp="1"/>
          </p:cNvSpPr>
          <p:nvPr>
            <p:ph sz="half" idx="1"/>
          </p:nvPr>
        </p:nvSpPr>
        <p:spPr>
          <a:xfrm>
            <a:off x="838200" y="1690688"/>
            <a:ext cx="10515600" cy="4665662"/>
          </a:xfrm>
        </p:spPr>
        <p:txBody>
          <a:bodyPr numCol="2">
            <a:normAutofit fontScale="70000" lnSpcReduction="20000"/>
          </a:bodyPr>
          <a:lstStyle/>
          <a:p>
            <a:pPr marL="0" indent="0">
              <a:lnSpc>
                <a:spcPct val="100000"/>
              </a:lnSpc>
              <a:buNone/>
            </a:pPr>
            <a:r>
              <a:rPr lang="en-US" sz="3800" b="1" dirty="0">
                <a:solidFill>
                  <a:schemeClr val="accent2">
                    <a:lumMod val="60000"/>
                    <a:lumOff val="40000"/>
                  </a:schemeClr>
                </a:solidFill>
              </a:rPr>
              <a:t>Forensic Science Center</a:t>
            </a:r>
          </a:p>
          <a:p>
            <a:pPr marL="0" indent="0">
              <a:lnSpc>
                <a:spcPct val="100000"/>
              </a:lnSpc>
              <a:buNone/>
            </a:pPr>
            <a:r>
              <a:rPr lang="en-US" sz="3800" dirty="0"/>
              <a:t>800 E 2</a:t>
            </a:r>
            <a:r>
              <a:rPr lang="en-US" sz="3800" baseline="30000" dirty="0"/>
              <a:t>nd</a:t>
            </a:r>
            <a:r>
              <a:rPr lang="en-US" sz="3800" dirty="0"/>
              <a:t> St; Edmond</a:t>
            </a:r>
          </a:p>
          <a:p>
            <a:pPr marL="0" indent="0">
              <a:lnSpc>
                <a:spcPct val="100000"/>
              </a:lnSpc>
              <a:buNone/>
            </a:pPr>
            <a:r>
              <a:rPr lang="en-US" sz="3800" dirty="0"/>
              <a:t>(405) 330-6724</a:t>
            </a:r>
          </a:p>
          <a:p>
            <a:pPr marL="0" indent="0">
              <a:lnSpc>
                <a:spcPct val="100000"/>
              </a:lnSpc>
              <a:buNone/>
            </a:pPr>
            <a:endParaRPr lang="en-US" sz="2600" dirty="0">
              <a:solidFill>
                <a:schemeClr val="accent2">
                  <a:lumMod val="60000"/>
                  <a:lumOff val="40000"/>
                </a:schemeClr>
              </a:solidFill>
            </a:endParaRPr>
          </a:p>
          <a:p>
            <a:pPr marL="0" indent="0">
              <a:lnSpc>
                <a:spcPct val="100000"/>
              </a:lnSpc>
              <a:buNone/>
            </a:pPr>
            <a:r>
              <a:rPr lang="en-US" sz="3800" b="1" dirty="0">
                <a:solidFill>
                  <a:schemeClr val="accent2">
                    <a:lumMod val="60000"/>
                    <a:lumOff val="40000"/>
                  </a:schemeClr>
                </a:solidFill>
              </a:rPr>
              <a:t>Northeast Regional Laboratory</a:t>
            </a:r>
          </a:p>
          <a:p>
            <a:pPr marL="0" indent="0">
              <a:lnSpc>
                <a:spcPct val="100000"/>
              </a:lnSpc>
              <a:buNone/>
            </a:pPr>
            <a:r>
              <a:rPr lang="en-US" sz="3800" dirty="0"/>
              <a:t>1995 Airport Pkwy; Tahlequah</a:t>
            </a:r>
          </a:p>
          <a:p>
            <a:pPr marL="0" indent="0">
              <a:lnSpc>
                <a:spcPct val="100000"/>
              </a:lnSpc>
              <a:buNone/>
            </a:pPr>
            <a:r>
              <a:rPr lang="en-US" sz="3800" dirty="0"/>
              <a:t>(918) 456-0653</a:t>
            </a:r>
          </a:p>
          <a:p>
            <a:pPr marL="0" indent="0">
              <a:lnSpc>
                <a:spcPct val="100000"/>
              </a:lnSpc>
              <a:buNone/>
            </a:pPr>
            <a:endParaRPr lang="en-US" sz="2600" dirty="0">
              <a:solidFill>
                <a:schemeClr val="accent2">
                  <a:lumMod val="60000"/>
                  <a:lumOff val="40000"/>
                </a:schemeClr>
              </a:solidFill>
            </a:endParaRPr>
          </a:p>
          <a:p>
            <a:pPr marL="0" indent="0">
              <a:lnSpc>
                <a:spcPct val="100000"/>
              </a:lnSpc>
              <a:buNone/>
            </a:pPr>
            <a:endParaRPr lang="en-US" sz="3800" b="1" dirty="0">
              <a:solidFill>
                <a:schemeClr val="accent2">
                  <a:lumMod val="60000"/>
                  <a:lumOff val="40000"/>
                </a:schemeClr>
              </a:solidFill>
            </a:endParaRPr>
          </a:p>
          <a:p>
            <a:pPr marL="0" indent="0">
              <a:lnSpc>
                <a:spcPct val="100000"/>
              </a:lnSpc>
              <a:buNone/>
            </a:pPr>
            <a:endParaRPr lang="en-US" sz="3800" b="1" dirty="0">
              <a:solidFill>
                <a:schemeClr val="accent2">
                  <a:lumMod val="60000"/>
                  <a:lumOff val="40000"/>
                </a:schemeClr>
              </a:solidFill>
            </a:endParaRPr>
          </a:p>
          <a:p>
            <a:pPr marL="0" indent="0">
              <a:lnSpc>
                <a:spcPct val="100000"/>
              </a:lnSpc>
              <a:buNone/>
            </a:pPr>
            <a:r>
              <a:rPr lang="en-US" sz="3800" b="1" dirty="0">
                <a:solidFill>
                  <a:schemeClr val="accent2">
                    <a:lumMod val="60000"/>
                    <a:lumOff val="40000"/>
                  </a:schemeClr>
                </a:solidFill>
              </a:rPr>
              <a:t>McAlester Evidence Facility</a:t>
            </a:r>
          </a:p>
          <a:p>
            <a:pPr marL="0" indent="0">
              <a:lnSpc>
                <a:spcPct val="100000"/>
              </a:lnSpc>
              <a:buNone/>
            </a:pPr>
            <a:r>
              <a:rPr lang="en-US" sz="3200" dirty="0">
                <a:solidFill>
                  <a:schemeClr val="accent2">
                    <a:lumMod val="60000"/>
                    <a:lumOff val="40000"/>
                  </a:schemeClr>
                </a:solidFill>
              </a:rPr>
              <a:t>(Evidence Submission Only)</a:t>
            </a:r>
          </a:p>
          <a:p>
            <a:pPr marL="0" indent="0">
              <a:lnSpc>
                <a:spcPct val="100000"/>
              </a:lnSpc>
              <a:buNone/>
            </a:pPr>
            <a:r>
              <a:rPr lang="en-US" sz="3800" dirty="0"/>
              <a:t>701 W Carl Albert Pkwy; McAlester</a:t>
            </a:r>
          </a:p>
          <a:p>
            <a:pPr marL="0" indent="0">
              <a:lnSpc>
                <a:spcPct val="100000"/>
              </a:lnSpc>
              <a:buNone/>
            </a:pPr>
            <a:r>
              <a:rPr lang="en-US" sz="3800" dirty="0"/>
              <a:t>(918) 423-6672</a:t>
            </a:r>
          </a:p>
          <a:p>
            <a:pPr marL="0" indent="0">
              <a:lnSpc>
                <a:spcPct val="100000"/>
              </a:lnSpc>
              <a:buNone/>
            </a:pPr>
            <a:endParaRPr lang="en-US" sz="2600" dirty="0">
              <a:solidFill>
                <a:schemeClr val="accent2">
                  <a:lumMod val="60000"/>
                  <a:lumOff val="40000"/>
                </a:schemeClr>
              </a:solidFill>
            </a:endParaRPr>
          </a:p>
          <a:p>
            <a:pPr marL="0" indent="0">
              <a:lnSpc>
                <a:spcPct val="100000"/>
              </a:lnSpc>
              <a:buNone/>
            </a:pPr>
            <a:r>
              <a:rPr lang="en-US" sz="3800" b="1" dirty="0">
                <a:solidFill>
                  <a:schemeClr val="accent2">
                    <a:lumMod val="60000"/>
                    <a:lumOff val="40000"/>
                  </a:schemeClr>
                </a:solidFill>
              </a:rPr>
              <a:t>Lawton Evidence Facility</a:t>
            </a:r>
          </a:p>
          <a:p>
            <a:pPr marL="0" indent="0">
              <a:lnSpc>
                <a:spcPct val="100000"/>
              </a:lnSpc>
              <a:buNone/>
            </a:pPr>
            <a:r>
              <a:rPr lang="en-US" sz="3200" dirty="0">
                <a:solidFill>
                  <a:schemeClr val="accent2">
                    <a:lumMod val="60000"/>
                    <a:lumOff val="40000"/>
                  </a:schemeClr>
                </a:solidFill>
              </a:rPr>
              <a:t>(Evidence Submission Only)</a:t>
            </a:r>
          </a:p>
          <a:p>
            <a:pPr marL="0" indent="0">
              <a:lnSpc>
                <a:spcPct val="100000"/>
              </a:lnSpc>
              <a:buNone/>
            </a:pPr>
            <a:r>
              <a:rPr lang="en-US" sz="3800" dirty="0"/>
              <a:t>1010 SW Railroad St; Lawton</a:t>
            </a:r>
          </a:p>
          <a:p>
            <a:pPr marL="0" indent="0">
              <a:lnSpc>
                <a:spcPct val="100000"/>
              </a:lnSpc>
              <a:buNone/>
            </a:pPr>
            <a:r>
              <a:rPr lang="en-US" sz="3800" dirty="0"/>
              <a:t>(580) 291-8127</a:t>
            </a:r>
          </a:p>
          <a:p>
            <a:pPr marL="0" indent="0">
              <a:lnSpc>
                <a:spcPct val="100000"/>
              </a:lnSpc>
              <a:buNone/>
            </a:pPr>
            <a:endParaRPr lang="en-US" dirty="0"/>
          </a:p>
          <a:p>
            <a:pPr marL="0" indent="0">
              <a:lnSpc>
                <a:spcPct val="100000"/>
              </a:lnSpc>
              <a:buNone/>
            </a:pPr>
            <a:endParaRPr lang="en-US" dirty="0"/>
          </a:p>
        </p:txBody>
      </p:sp>
      <p:sp>
        <p:nvSpPr>
          <p:cNvPr id="5" name="Date Placeholder 4"/>
          <p:cNvSpPr>
            <a:spLocks noGrp="1"/>
          </p:cNvSpPr>
          <p:nvPr>
            <p:ph type="dt" sz="half" idx="10"/>
          </p:nvPr>
        </p:nvSpPr>
        <p:spPr/>
        <p:txBody>
          <a:bodyPr/>
          <a:lstStyle/>
          <a:p>
            <a:r>
              <a:rPr lang="en-US" dirty="0"/>
              <a:t>Rev6/2024</a:t>
            </a:r>
          </a:p>
        </p:txBody>
      </p:sp>
      <p:sp>
        <p:nvSpPr>
          <p:cNvPr id="3" name="Footer Placeholder 2"/>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28</a:t>
            </a:fld>
            <a:endParaRPr lang="en-US" dirty="0"/>
          </a:p>
        </p:txBody>
      </p:sp>
    </p:spTree>
    <p:extLst>
      <p:ext uri="{BB962C8B-B14F-4D97-AF65-F5344CB8AC3E}">
        <p14:creationId xmlns:p14="http://schemas.microsoft.com/office/powerpoint/2010/main" val="1513461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Acceptance Hours</a:t>
            </a:r>
          </a:p>
        </p:txBody>
      </p:sp>
      <p:sp>
        <p:nvSpPr>
          <p:cNvPr id="5" name="Content Placeholder 4"/>
          <p:cNvSpPr>
            <a:spLocks noGrp="1"/>
          </p:cNvSpPr>
          <p:nvPr>
            <p:ph idx="1"/>
          </p:nvPr>
        </p:nvSpPr>
        <p:spPr>
          <a:xfrm>
            <a:off x="1120000" y="1759974"/>
            <a:ext cx="10233800" cy="4416989"/>
          </a:xfrm>
        </p:spPr>
        <p:txBody>
          <a:bodyPr/>
          <a:lstStyle/>
          <a:p>
            <a:pPr marL="0" lvl="0" indent="0" algn="ctr">
              <a:buNone/>
            </a:pPr>
            <a:r>
              <a:rPr lang="en-US" dirty="0"/>
              <a:t>Evidence is accepted between 8am – 4pm Monday thru Friday</a:t>
            </a:r>
          </a:p>
        </p:txBody>
      </p:sp>
      <p:sp>
        <p:nvSpPr>
          <p:cNvPr id="4" name="Date Placeholder 3"/>
          <p:cNvSpPr>
            <a:spLocks noGrp="1"/>
          </p:cNvSpPr>
          <p:nvPr>
            <p:ph type="dt" sz="half" idx="10"/>
          </p:nvPr>
        </p:nvSpPr>
        <p:spPr/>
        <p:txBody>
          <a:bodyPr/>
          <a:lstStyle/>
          <a:p>
            <a:r>
              <a:rPr lang="en-US" dirty="0"/>
              <a:t>Rev6/2024</a:t>
            </a:r>
          </a:p>
        </p:txBody>
      </p:sp>
      <p:sp>
        <p:nvSpPr>
          <p:cNvPr id="3" name="Footer Placeholder 2"/>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29</a:t>
            </a:fld>
            <a:endParaRPr lang="en-US" dirty="0"/>
          </a:p>
        </p:txBody>
      </p:sp>
      <p:pic>
        <p:nvPicPr>
          <p:cNvPr id="8" name="Picture 2" descr="In this file photo from February 2014, Tacoma Police Detective Lindsey Wade visits the property room in the basement of the County-City Building, where rape kits are held during investigations."/>
          <p:cNvPicPr>
            <a:picLocks noChangeAspect="1" noChangeArrowheads="1"/>
          </p:cNvPicPr>
          <p:nvPr/>
        </p:nvPicPr>
        <p:blipFill>
          <a:blip r:embed="rId3" cstate="print"/>
          <a:srcRect/>
          <a:stretch>
            <a:fillRect/>
          </a:stretch>
        </p:blipFill>
        <p:spPr>
          <a:xfrm>
            <a:off x="3129869" y="2443978"/>
            <a:ext cx="5932261" cy="3596434"/>
          </a:xfrm>
          <a:prstGeom prst="rect">
            <a:avLst/>
          </a:prstGeom>
        </p:spPr>
      </p:pic>
    </p:spTree>
    <p:extLst>
      <p:ext uri="{BB962C8B-B14F-4D97-AF65-F5344CB8AC3E}">
        <p14:creationId xmlns:p14="http://schemas.microsoft.com/office/powerpoint/2010/main" val="2238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AA44DE1-DE88-47F2-9082-F361E7916E9D}"/>
              </a:ext>
            </a:extLst>
          </p:cNvPr>
          <p:cNvSpPr>
            <a:spLocks noGrp="1"/>
          </p:cNvSpPr>
          <p:nvPr>
            <p:ph type="title"/>
          </p:nvPr>
        </p:nvSpPr>
        <p:spPr>
          <a:xfrm>
            <a:off x="740410" y="2555231"/>
            <a:ext cx="10515600" cy="2852737"/>
          </a:xfrm>
        </p:spPr>
        <p:txBody>
          <a:bodyPr>
            <a:normAutofit/>
          </a:bodyPr>
          <a:lstStyle/>
          <a:p>
            <a:r>
              <a:rPr lang="en-US" sz="8800" dirty="0"/>
              <a:t>Evidence Handling</a:t>
            </a:r>
          </a:p>
        </p:txBody>
      </p:sp>
      <p:sp>
        <p:nvSpPr>
          <p:cNvPr id="13" name="Subtitle 12">
            <a:extLst>
              <a:ext uri="{FF2B5EF4-FFF2-40B4-BE49-F238E27FC236}">
                <a16:creationId xmlns:a16="http://schemas.microsoft.com/office/drawing/2014/main" id="{DD5234B8-156A-450E-8E0B-7DD8DE41547D}"/>
              </a:ext>
            </a:extLst>
          </p:cNvPr>
          <p:cNvSpPr>
            <a:spLocks noGrp="1"/>
          </p:cNvSpPr>
          <p:nvPr>
            <p:ph type="body" idx="1"/>
          </p:nvPr>
        </p:nvSpPr>
        <p:spPr>
          <a:xfrm>
            <a:off x="854532" y="3705561"/>
            <a:ext cx="9769352" cy="754025"/>
          </a:xfrm>
        </p:spPr>
        <p:txBody>
          <a:bodyPr>
            <a:normAutofit/>
          </a:bodyPr>
          <a:lstStyle/>
          <a:p>
            <a:r>
              <a:rPr lang="en-US" dirty="0"/>
              <a:t>Physical Evidence: Packaging &amp; Submitting to the OSBI Lab</a:t>
            </a:r>
          </a:p>
        </p:txBody>
      </p:sp>
      <p:sp>
        <p:nvSpPr>
          <p:cNvPr id="4" name="Date Placeholder 3">
            <a:extLst>
              <a:ext uri="{FF2B5EF4-FFF2-40B4-BE49-F238E27FC236}">
                <a16:creationId xmlns:a16="http://schemas.microsoft.com/office/drawing/2014/main" id="{97AECA29-A40B-471B-9AFA-3B55E1247FFA}"/>
              </a:ext>
            </a:extLst>
          </p:cNvPr>
          <p:cNvSpPr>
            <a:spLocks noGrp="1"/>
          </p:cNvSpPr>
          <p:nvPr>
            <p:ph type="dt" sz="half" idx="10"/>
          </p:nvPr>
        </p:nvSpPr>
        <p:spPr/>
        <p:txBody>
          <a:bodyPr/>
          <a:lstStyle/>
          <a:p>
            <a:r>
              <a:rPr lang="en-US" dirty="0"/>
              <a:t>Rev6/2024</a:t>
            </a:r>
          </a:p>
        </p:txBody>
      </p:sp>
      <p:sp>
        <p:nvSpPr>
          <p:cNvPr id="5" name="Footer Placeholder 4">
            <a:extLst>
              <a:ext uri="{FF2B5EF4-FFF2-40B4-BE49-F238E27FC236}">
                <a16:creationId xmlns:a16="http://schemas.microsoft.com/office/drawing/2014/main" id="{AA07E4DA-8301-4579-BC00-126A2BC84F91}"/>
              </a:ext>
            </a:extLst>
          </p:cNvPr>
          <p:cNvSpPr>
            <a:spLocks noGrp="1"/>
          </p:cNvSpPr>
          <p:nvPr>
            <p:ph type="ftr" sz="quarter" idx="11"/>
          </p:nvPr>
        </p:nvSpPr>
        <p:spPr/>
        <p:txBody>
          <a:bodyPr/>
          <a:lstStyle/>
          <a:p>
            <a:r>
              <a:rPr lang="en-US" dirty="0"/>
              <a:t>#OneTeamOneMission</a:t>
            </a:r>
          </a:p>
        </p:txBody>
      </p:sp>
      <p:sp>
        <p:nvSpPr>
          <p:cNvPr id="6" name="Slide Number Placeholder 5">
            <a:extLst>
              <a:ext uri="{FF2B5EF4-FFF2-40B4-BE49-F238E27FC236}">
                <a16:creationId xmlns:a16="http://schemas.microsoft.com/office/drawing/2014/main" id="{45705DF7-750B-460A-BE8C-DA5E9EF8F10F}"/>
              </a:ext>
            </a:extLst>
          </p:cNvPr>
          <p:cNvSpPr>
            <a:spLocks noGrp="1"/>
          </p:cNvSpPr>
          <p:nvPr>
            <p:ph type="sldNum" sz="quarter" idx="12"/>
          </p:nvPr>
        </p:nvSpPr>
        <p:spPr/>
        <p:txBody>
          <a:bodyPr/>
          <a:lstStyle/>
          <a:p>
            <a:fld id="{276CA74F-D7F4-4305-8456-56C8E4D19626}" type="slidenum">
              <a:rPr lang="en-US" smtClean="0"/>
              <a:pPr/>
              <a:t>3</a:t>
            </a:fld>
            <a:endParaRPr lang="en-US" dirty="0"/>
          </a:p>
        </p:txBody>
      </p:sp>
    </p:spTree>
    <p:extLst>
      <p:ext uri="{BB962C8B-B14F-4D97-AF65-F5344CB8AC3E}">
        <p14:creationId xmlns:p14="http://schemas.microsoft.com/office/powerpoint/2010/main" val="755849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OSBI Evidence Lockers</a:t>
            </a:r>
          </a:p>
        </p:txBody>
      </p:sp>
      <p:sp>
        <p:nvSpPr>
          <p:cNvPr id="3" name="Content Placeholder 2"/>
          <p:cNvSpPr>
            <a:spLocks noGrp="1"/>
          </p:cNvSpPr>
          <p:nvPr>
            <p:ph idx="1"/>
          </p:nvPr>
        </p:nvSpPr>
        <p:spPr>
          <a:xfrm>
            <a:off x="1120000" y="1690688"/>
            <a:ext cx="10458442" cy="4802187"/>
          </a:xfrm>
        </p:spPr>
        <p:txBody>
          <a:bodyPr>
            <a:normAutofit fontScale="92500" lnSpcReduction="10000"/>
          </a:bodyPr>
          <a:lstStyle/>
          <a:p>
            <a:r>
              <a:rPr lang="en-US" dirty="0"/>
              <a:t>Located in the evidence receiving facilities in Edmond, Tahlequah, McAlester, and Lawton, and accessible during normal laboratory operating hours</a:t>
            </a:r>
          </a:p>
          <a:p>
            <a:r>
              <a:rPr lang="en-US" dirty="0"/>
              <a:t>Available for your convenience should a Physical Evidence Technician (or other OSBI Criminalistics personnel) not be available to receive evidence from you</a:t>
            </a:r>
          </a:p>
          <a:p>
            <a:r>
              <a:rPr lang="en-US" dirty="0"/>
              <a:t>Each case will still need a submittal form (RFLE) filled out and left with the evidence</a:t>
            </a:r>
          </a:p>
          <a:p>
            <a:r>
              <a:rPr lang="en-US" dirty="0"/>
              <a:t>Chain of custody for the OSBI laboratory system will not begin until your evidence is retrieved from the evidence locker by an authorized individual</a:t>
            </a:r>
          </a:p>
          <a:p>
            <a:r>
              <a:rPr lang="en-US" dirty="0"/>
              <a:t>Once the evidence is logged in, the evidence receipt will be available to you on the Report Portal</a:t>
            </a:r>
          </a:p>
        </p:txBody>
      </p:sp>
      <p:sp>
        <p:nvSpPr>
          <p:cNvPr id="5" name="Date Placeholder 4"/>
          <p:cNvSpPr>
            <a:spLocks noGrp="1"/>
          </p:cNvSpPr>
          <p:nvPr>
            <p:ph type="dt" sz="half" idx="10"/>
          </p:nvPr>
        </p:nvSpPr>
        <p:spPr/>
        <p:txBody>
          <a:bodyPr/>
          <a:lstStyle/>
          <a:p>
            <a:r>
              <a:rPr lang="en-US" dirty="0"/>
              <a:t>Rev6/2024</a:t>
            </a:r>
          </a:p>
        </p:txBody>
      </p:sp>
      <p:sp>
        <p:nvSpPr>
          <p:cNvPr id="4" name="Footer Placeholder 3"/>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30</a:t>
            </a:fld>
            <a:endParaRPr lang="en-US" dirty="0"/>
          </a:p>
        </p:txBody>
      </p:sp>
    </p:spTree>
    <p:extLst>
      <p:ext uri="{BB962C8B-B14F-4D97-AF65-F5344CB8AC3E}">
        <p14:creationId xmlns:p14="http://schemas.microsoft.com/office/powerpoint/2010/main" val="2896516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OSBI Evidence Lockers</a:t>
            </a:r>
          </a:p>
        </p:txBody>
      </p:sp>
      <p:sp>
        <p:nvSpPr>
          <p:cNvPr id="3" name="Content Placeholder 2"/>
          <p:cNvSpPr>
            <a:spLocks noGrp="1"/>
          </p:cNvSpPr>
          <p:nvPr>
            <p:ph idx="1"/>
          </p:nvPr>
        </p:nvSpPr>
        <p:spPr>
          <a:xfrm>
            <a:off x="1120000" y="1825624"/>
            <a:ext cx="10458442" cy="4812243"/>
          </a:xfrm>
        </p:spPr>
        <p:txBody>
          <a:bodyPr>
            <a:normAutofit/>
          </a:bodyPr>
          <a:lstStyle/>
          <a:p>
            <a:r>
              <a:rPr lang="en-US" dirty="0"/>
              <a:t>Evidence that can </a:t>
            </a:r>
            <a:r>
              <a:rPr lang="en-US" u="sng" dirty="0"/>
              <a:t>not</a:t>
            </a:r>
            <a:r>
              <a:rPr lang="en-US" dirty="0"/>
              <a:t> be placed into evidence lockers:</a:t>
            </a:r>
          </a:p>
          <a:p>
            <a:pPr lvl="1"/>
            <a:r>
              <a:rPr lang="en-US" dirty="0"/>
              <a:t>Firearms</a:t>
            </a:r>
          </a:p>
          <a:p>
            <a:pPr lvl="1"/>
            <a:r>
              <a:rPr lang="en-US" dirty="0"/>
              <a:t>Wet items</a:t>
            </a:r>
          </a:p>
          <a:p>
            <a:pPr lvl="1"/>
            <a:r>
              <a:rPr lang="en-US" dirty="0"/>
              <a:t>Items that need to be stored in the refrigerator or freezer </a:t>
            </a:r>
          </a:p>
          <a:p>
            <a:pPr lvl="1"/>
            <a:r>
              <a:rPr lang="en-US" dirty="0"/>
              <a:t>DNA/Biology cases</a:t>
            </a:r>
          </a:p>
          <a:p>
            <a:pPr lvl="2"/>
            <a:r>
              <a:rPr lang="en-US" dirty="0">
                <a:solidFill>
                  <a:schemeClr val="accent2">
                    <a:lumMod val="60000"/>
                    <a:lumOff val="40000"/>
                  </a:schemeClr>
                </a:solidFill>
              </a:rPr>
              <a:t>Exceptions: </a:t>
            </a:r>
            <a:r>
              <a:rPr lang="en-US" dirty="0"/>
              <a:t>Known reference (buccal) swabs and sexual assault kits – submittal envelope 1  can be submitted via the evidence locker without prior approval / submittal envelope 2 can only be accepted via the evidence locker with </a:t>
            </a:r>
            <a:r>
              <a:rPr lang="en-US" i="1" dirty="0"/>
              <a:t>prior approval </a:t>
            </a:r>
            <a:r>
              <a:rPr lang="en-US" dirty="0"/>
              <a:t>from Specialized Biology Unit personnel</a:t>
            </a:r>
          </a:p>
          <a:p>
            <a:pPr lvl="1"/>
            <a:r>
              <a:rPr lang="en-US" dirty="0"/>
              <a:t>If you need to submit these types of items to McAlester or Lawton, please call your laboratory before traveling to ensure someone will be available to accept your evidence</a:t>
            </a:r>
          </a:p>
        </p:txBody>
      </p:sp>
      <p:sp>
        <p:nvSpPr>
          <p:cNvPr id="5" name="Date Placeholder 4"/>
          <p:cNvSpPr>
            <a:spLocks noGrp="1"/>
          </p:cNvSpPr>
          <p:nvPr>
            <p:ph type="dt" sz="half" idx="10"/>
          </p:nvPr>
        </p:nvSpPr>
        <p:spPr/>
        <p:txBody>
          <a:bodyPr/>
          <a:lstStyle/>
          <a:p>
            <a:r>
              <a:rPr lang="en-US" dirty="0"/>
              <a:t>Rev6/2024</a:t>
            </a:r>
          </a:p>
        </p:txBody>
      </p:sp>
      <p:sp>
        <p:nvSpPr>
          <p:cNvPr id="4" name="Footer Placeholder 3"/>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31</a:t>
            </a:fld>
            <a:endParaRPr lang="en-US" dirty="0"/>
          </a:p>
        </p:txBody>
      </p:sp>
    </p:spTree>
    <p:extLst>
      <p:ext uri="{BB962C8B-B14F-4D97-AF65-F5344CB8AC3E}">
        <p14:creationId xmlns:p14="http://schemas.microsoft.com/office/powerpoint/2010/main" val="2266945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Evidence By Mail</a:t>
            </a:r>
          </a:p>
        </p:txBody>
      </p:sp>
      <p:sp>
        <p:nvSpPr>
          <p:cNvPr id="5" name="Content Placeholder 4"/>
          <p:cNvSpPr>
            <a:spLocks noGrp="1"/>
          </p:cNvSpPr>
          <p:nvPr>
            <p:ph idx="1"/>
          </p:nvPr>
        </p:nvSpPr>
        <p:spPr>
          <a:xfrm>
            <a:off x="1120000" y="1825625"/>
            <a:ext cx="6863794" cy="4667250"/>
          </a:xfrm>
        </p:spPr>
        <p:txBody>
          <a:bodyPr>
            <a:normAutofit fontScale="92500"/>
          </a:bodyPr>
          <a:lstStyle/>
          <a:p>
            <a:pPr lvl="0"/>
            <a:r>
              <a:rPr lang="en-US" dirty="0"/>
              <a:t>Only </a:t>
            </a:r>
            <a:r>
              <a:rPr lang="en-US" u="sng" dirty="0"/>
              <a:t>one</a:t>
            </a:r>
            <a:r>
              <a:rPr lang="en-US" dirty="0"/>
              <a:t> case per mailing container</a:t>
            </a:r>
          </a:p>
          <a:p>
            <a:pPr lvl="0"/>
            <a:r>
              <a:rPr lang="en-US" dirty="0"/>
              <a:t>Place evidence envelope inside of manila envelope or mailing container</a:t>
            </a:r>
          </a:p>
          <a:p>
            <a:pPr lvl="0"/>
            <a:r>
              <a:rPr lang="en-US" dirty="0"/>
              <a:t>Seal the mailing container the same as the evidence envelope, this mailing container is now part of the evidence</a:t>
            </a:r>
          </a:p>
          <a:p>
            <a:r>
              <a:rPr lang="en-US" dirty="0"/>
              <a:t>Complete RFLE and place in envelope taped to the </a:t>
            </a:r>
            <a:r>
              <a:rPr lang="en-US" i="1" dirty="0"/>
              <a:t>outside</a:t>
            </a:r>
            <a:r>
              <a:rPr lang="en-US" dirty="0"/>
              <a:t> of mailing container, similar to a packing slip</a:t>
            </a:r>
          </a:p>
          <a:p>
            <a:pPr lvl="0"/>
            <a:r>
              <a:rPr lang="en-US" dirty="0"/>
              <a:t>If evidence is not packaged properly it will be shipped back to the agency for proper submittal</a:t>
            </a:r>
          </a:p>
        </p:txBody>
      </p:sp>
      <p:sp>
        <p:nvSpPr>
          <p:cNvPr id="4" name="Date Placeholder 3"/>
          <p:cNvSpPr>
            <a:spLocks noGrp="1"/>
          </p:cNvSpPr>
          <p:nvPr>
            <p:ph type="dt" sz="half" idx="10"/>
          </p:nvPr>
        </p:nvSpPr>
        <p:spPr/>
        <p:txBody>
          <a:bodyPr/>
          <a:lstStyle/>
          <a:p>
            <a:r>
              <a:rPr lang="en-US" dirty="0"/>
              <a:t>Rev6/2024</a:t>
            </a:r>
          </a:p>
        </p:txBody>
      </p:sp>
      <p:sp>
        <p:nvSpPr>
          <p:cNvPr id="3" name="Footer Placeholder 2"/>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32</a:t>
            </a:fld>
            <a:endParaRPr lang="en-US" dirty="0"/>
          </a:p>
        </p:txBody>
      </p:sp>
      <p:pic>
        <p:nvPicPr>
          <p:cNvPr id="7" name="Google Shape;296;p37">
            <a:extLst>
              <a:ext uri="{FF2B5EF4-FFF2-40B4-BE49-F238E27FC236}">
                <a16:creationId xmlns:a16="http://schemas.microsoft.com/office/drawing/2014/main" id="{C32BE711-E390-4124-8B28-760C2517595C}"/>
              </a:ext>
            </a:extLst>
          </p:cNvPr>
          <p:cNvPicPr preferRelativeResize="0">
            <a:picLocks/>
          </p:cNvPicPr>
          <p:nvPr/>
        </p:nvPicPr>
        <p:blipFill rotWithShape="1">
          <a:blip r:embed="rId3">
            <a:alphaModFix/>
          </a:blip>
          <a:srcRect/>
          <a:stretch/>
        </p:blipFill>
        <p:spPr>
          <a:xfrm>
            <a:off x="8084574" y="1689100"/>
            <a:ext cx="3429000" cy="4667250"/>
          </a:xfrm>
          <a:prstGeom prst="rect">
            <a:avLst/>
          </a:prstGeom>
          <a:noFill/>
          <a:ln>
            <a:noFill/>
          </a:ln>
        </p:spPr>
      </p:pic>
    </p:spTree>
    <p:extLst>
      <p:ext uri="{BB962C8B-B14F-4D97-AF65-F5344CB8AC3E}">
        <p14:creationId xmlns:p14="http://schemas.microsoft.com/office/powerpoint/2010/main" val="1403357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BF7FE-0E46-465D-8948-BD5734F59B10}"/>
              </a:ext>
            </a:extLst>
          </p:cNvPr>
          <p:cNvSpPr>
            <a:spLocks noGrp="1"/>
          </p:cNvSpPr>
          <p:nvPr>
            <p:ph type="title"/>
          </p:nvPr>
        </p:nvSpPr>
        <p:spPr>
          <a:xfrm>
            <a:off x="854532" y="3629407"/>
            <a:ext cx="9144000" cy="2476111"/>
          </a:xfrm>
        </p:spPr>
        <p:txBody>
          <a:bodyPr>
            <a:noAutofit/>
          </a:bodyPr>
          <a:lstStyle/>
          <a:p>
            <a:r>
              <a:rPr lang="en-US" sz="8800" dirty="0"/>
              <a:t>Discipline-Specific  </a:t>
            </a:r>
            <a:br>
              <a:rPr lang="en-US" sz="8800" dirty="0"/>
            </a:br>
            <a:r>
              <a:rPr lang="en-US" sz="8800" dirty="0"/>
              <a:t>Submissions</a:t>
            </a:r>
          </a:p>
        </p:txBody>
      </p:sp>
      <p:sp>
        <p:nvSpPr>
          <p:cNvPr id="8" name="Subtitle 12">
            <a:extLst>
              <a:ext uri="{FF2B5EF4-FFF2-40B4-BE49-F238E27FC236}">
                <a16:creationId xmlns:a16="http://schemas.microsoft.com/office/drawing/2014/main" id="{1FD86DF4-B8EC-48BF-8767-95F1E462D8F3}"/>
              </a:ext>
            </a:extLst>
          </p:cNvPr>
          <p:cNvSpPr>
            <a:spLocks noGrp="1"/>
          </p:cNvSpPr>
          <p:nvPr>
            <p:ph type="body" idx="1"/>
          </p:nvPr>
        </p:nvSpPr>
        <p:spPr>
          <a:xfrm>
            <a:off x="854532" y="2875382"/>
            <a:ext cx="9769352" cy="754025"/>
          </a:xfrm>
        </p:spPr>
        <p:txBody>
          <a:bodyPr>
            <a:normAutofit/>
          </a:bodyPr>
          <a:lstStyle/>
          <a:p>
            <a:r>
              <a:rPr lang="en-US" dirty="0"/>
              <a:t>Physical Evidence: Packaging &amp; Submitting to the OSBI Lab</a:t>
            </a:r>
          </a:p>
        </p:txBody>
      </p:sp>
      <p:sp>
        <p:nvSpPr>
          <p:cNvPr id="4" name="Date Placeholder 3">
            <a:extLst>
              <a:ext uri="{FF2B5EF4-FFF2-40B4-BE49-F238E27FC236}">
                <a16:creationId xmlns:a16="http://schemas.microsoft.com/office/drawing/2014/main" id="{92CA67AD-2D9D-459B-97E2-502B9F46946F}"/>
              </a:ext>
            </a:extLst>
          </p:cNvPr>
          <p:cNvSpPr>
            <a:spLocks noGrp="1"/>
          </p:cNvSpPr>
          <p:nvPr>
            <p:ph type="dt" sz="half" idx="10"/>
          </p:nvPr>
        </p:nvSpPr>
        <p:spPr/>
        <p:txBody>
          <a:bodyPr/>
          <a:lstStyle/>
          <a:p>
            <a:r>
              <a:rPr lang="en-US" dirty="0"/>
              <a:t>Rev6/2024</a:t>
            </a:r>
          </a:p>
        </p:txBody>
      </p:sp>
      <p:sp>
        <p:nvSpPr>
          <p:cNvPr id="5" name="Footer Placeholder 4">
            <a:extLst>
              <a:ext uri="{FF2B5EF4-FFF2-40B4-BE49-F238E27FC236}">
                <a16:creationId xmlns:a16="http://schemas.microsoft.com/office/drawing/2014/main" id="{5BDA594D-35FA-4234-84E7-47815A16A01E}"/>
              </a:ext>
            </a:extLst>
          </p:cNvPr>
          <p:cNvSpPr>
            <a:spLocks noGrp="1"/>
          </p:cNvSpPr>
          <p:nvPr>
            <p:ph type="ftr" sz="quarter" idx="11"/>
          </p:nvPr>
        </p:nvSpPr>
        <p:spPr/>
        <p:txBody>
          <a:bodyPr/>
          <a:lstStyle/>
          <a:p>
            <a:r>
              <a:rPr lang="en-US" dirty="0"/>
              <a:t>#OneTeamOneMission</a:t>
            </a:r>
          </a:p>
        </p:txBody>
      </p:sp>
      <p:sp>
        <p:nvSpPr>
          <p:cNvPr id="6" name="Slide Number Placeholder 5">
            <a:extLst>
              <a:ext uri="{FF2B5EF4-FFF2-40B4-BE49-F238E27FC236}">
                <a16:creationId xmlns:a16="http://schemas.microsoft.com/office/drawing/2014/main" id="{FA6E6125-59B0-4E31-9869-43FE5FBE7A07}"/>
              </a:ext>
            </a:extLst>
          </p:cNvPr>
          <p:cNvSpPr>
            <a:spLocks noGrp="1"/>
          </p:cNvSpPr>
          <p:nvPr>
            <p:ph type="sldNum" sz="quarter" idx="12"/>
          </p:nvPr>
        </p:nvSpPr>
        <p:spPr/>
        <p:txBody>
          <a:bodyPr/>
          <a:lstStyle/>
          <a:p>
            <a:fld id="{276CA74F-D7F4-4305-8456-56C8E4D19626}" type="slidenum">
              <a:rPr lang="en-US" smtClean="0"/>
              <a:t>33</a:t>
            </a:fld>
            <a:endParaRPr lang="en-US" dirty="0"/>
          </a:p>
        </p:txBody>
      </p:sp>
    </p:spTree>
    <p:extLst>
      <p:ext uri="{BB962C8B-B14F-4D97-AF65-F5344CB8AC3E}">
        <p14:creationId xmlns:p14="http://schemas.microsoft.com/office/powerpoint/2010/main" val="1316633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Toxicology Evidence</a:t>
            </a:r>
          </a:p>
        </p:txBody>
      </p:sp>
      <p:sp>
        <p:nvSpPr>
          <p:cNvPr id="10" name="Content Placeholder 9">
            <a:extLst>
              <a:ext uri="{FF2B5EF4-FFF2-40B4-BE49-F238E27FC236}">
                <a16:creationId xmlns:a16="http://schemas.microsoft.com/office/drawing/2014/main" id="{DBC66FD1-B5B1-4B49-9A8B-FA5081C61682}"/>
              </a:ext>
            </a:extLst>
          </p:cNvPr>
          <p:cNvSpPr>
            <a:spLocks noGrp="1"/>
          </p:cNvSpPr>
          <p:nvPr>
            <p:ph idx="1"/>
          </p:nvPr>
        </p:nvSpPr>
        <p:spPr>
          <a:xfrm>
            <a:off x="1120000" y="1825623"/>
            <a:ext cx="5497429" cy="4530727"/>
          </a:xfrm>
        </p:spPr>
        <p:txBody>
          <a:bodyPr>
            <a:normAutofit fontScale="92500" lnSpcReduction="20000"/>
          </a:bodyPr>
          <a:lstStyle/>
          <a:p>
            <a:r>
              <a:rPr lang="en-US" dirty="0"/>
              <a:t>DUI kits can now be submitted (hand delivered) to any OSBI laboratory or regional evidence acceptance facility or they can be mailed to the OSBI FSC (Edmond)</a:t>
            </a:r>
          </a:p>
          <a:p>
            <a:r>
              <a:rPr lang="en-US" dirty="0">
                <a:latin typeface="Calibri" panose="020F0502020204030204" pitchFamily="34" charset="0"/>
                <a:ea typeface="Calibri" panose="020F0502020204030204" pitchFamily="34" charset="0"/>
              </a:rPr>
              <a:t>Hand deliver all </a:t>
            </a:r>
            <a:r>
              <a:rPr lang="en-US" dirty="0">
                <a:effectLst/>
                <a:latin typeface="Calibri" panose="020F0502020204030204" pitchFamily="34" charset="0"/>
                <a:ea typeface="Calibri" panose="020F0502020204030204" pitchFamily="34" charset="0"/>
              </a:rPr>
              <a:t>other toxicology evidence, including but not limited to DFSA kits, alcoholic content, non-vehicular homicides, etc. </a:t>
            </a:r>
            <a:r>
              <a:rPr lang="en-US" dirty="0">
                <a:latin typeface="Calibri" panose="020F0502020204030204" pitchFamily="34" charset="0"/>
                <a:ea typeface="Calibri" panose="020F0502020204030204" pitchFamily="34" charset="0"/>
              </a:rPr>
              <a:t>(</a:t>
            </a:r>
            <a:r>
              <a:rPr lang="en-US" dirty="0">
                <a:effectLst/>
                <a:latin typeface="Calibri" panose="020F0502020204030204" pitchFamily="34" charset="0"/>
                <a:ea typeface="Calibri" panose="020F0502020204030204" pitchFamily="34" charset="0"/>
              </a:rPr>
              <a:t>everything that is not a DUI) to any OSBI laboratory or regional evidence acceptance facility</a:t>
            </a:r>
          </a:p>
          <a:p>
            <a:r>
              <a:rPr lang="en-US" dirty="0" err="1">
                <a:latin typeface="Calibri" panose="020F0502020204030204" pitchFamily="34" charset="0"/>
              </a:rPr>
              <a:t>DFSA</a:t>
            </a:r>
            <a:r>
              <a:rPr lang="en-US" dirty="0">
                <a:latin typeface="Calibri" panose="020F0502020204030204" pitchFamily="34" charset="0"/>
              </a:rPr>
              <a:t> kits must be refrigerated at all times (due to the urine in the kits)</a:t>
            </a:r>
            <a:endParaRPr lang="en-US" dirty="0"/>
          </a:p>
        </p:txBody>
      </p:sp>
      <p:sp>
        <p:nvSpPr>
          <p:cNvPr id="4" name="Date Placeholder 3"/>
          <p:cNvSpPr>
            <a:spLocks noGrp="1"/>
          </p:cNvSpPr>
          <p:nvPr>
            <p:ph type="dt" sz="half" idx="10"/>
          </p:nvPr>
        </p:nvSpPr>
        <p:spPr/>
        <p:txBody>
          <a:bodyPr/>
          <a:lstStyle/>
          <a:p>
            <a:r>
              <a:rPr lang="en-US" dirty="0"/>
              <a:t>Rev6/2024</a:t>
            </a:r>
          </a:p>
        </p:txBody>
      </p:sp>
      <p:sp>
        <p:nvSpPr>
          <p:cNvPr id="5" name="Footer Placeholder 4"/>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34</a:t>
            </a:fld>
            <a:endParaRPr lang="en-US" dirty="0"/>
          </a:p>
        </p:txBody>
      </p:sp>
      <p:pic>
        <p:nvPicPr>
          <p:cNvPr id="14" name="Picture 13">
            <a:extLst>
              <a:ext uri="{FF2B5EF4-FFF2-40B4-BE49-F238E27FC236}">
                <a16:creationId xmlns:a16="http://schemas.microsoft.com/office/drawing/2014/main" id="{B7FDD045-96FA-4068-8EE7-D3B767C002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29" t="13620" r="11290" b="19283"/>
          <a:stretch/>
        </p:blipFill>
        <p:spPr>
          <a:xfrm>
            <a:off x="6926639" y="2135263"/>
            <a:ext cx="4427161" cy="3554337"/>
          </a:xfrm>
          <a:prstGeom prst="rect">
            <a:avLst/>
          </a:prstGeom>
        </p:spPr>
      </p:pic>
    </p:spTree>
    <p:extLst>
      <p:ext uri="{BB962C8B-B14F-4D97-AF65-F5344CB8AC3E}">
        <p14:creationId xmlns:p14="http://schemas.microsoft.com/office/powerpoint/2010/main" val="376681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CDS (Drug) Evidence</a:t>
            </a:r>
          </a:p>
        </p:txBody>
      </p:sp>
      <p:sp>
        <p:nvSpPr>
          <p:cNvPr id="8" name="Content Placeholder 7"/>
          <p:cNvSpPr>
            <a:spLocks noGrp="1"/>
          </p:cNvSpPr>
          <p:nvPr>
            <p:ph idx="1"/>
          </p:nvPr>
        </p:nvSpPr>
        <p:spPr>
          <a:xfrm>
            <a:off x="974558" y="1690689"/>
            <a:ext cx="7471609" cy="4802186"/>
          </a:xfrm>
        </p:spPr>
        <p:txBody>
          <a:bodyPr>
            <a:normAutofit lnSpcReduction="10000"/>
          </a:bodyPr>
          <a:lstStyle/>
          <a:p>
            <a:r>
              <a:rPr lang="en-US" sz="2400" dirty="0"/>
              <a:t>Must be packaged separately from other property </a:t>
            </a:r>
          </a:p>
          <a:p>
            <a:pPr lvl="1"/>
            <a:r>
              <a:rPr lang="en-US" sz="1800" dirty="0"/>
              <a:t>Leave the drugs in existing container but package that appropriately</a:t>
            </a:r>
          </a:p>
          <a:p>
            <a:r>
              <a:rPr lang="en-US" sz="2400" dirty="0"/>
              <a:t>Submit only what you actually need tested</a:t>
            </a:r>
          </a:p>
          <a:p>
            <a:r>
              <a:rPr lang="en-US" sz="2400" dirty="0"/>
              <a:t>Do </a:t>
            </a:r>
            <a:r>
              <a:rPr lang="en-US" sz="2400" u="sng" dirty="0"/>
              <a:t>not</a:t>
            </a:r>
            <a:r>
              <a:rPr lang="en-US" sz="2400" dirty="0"/>
              <a:t> submit:</a:t>
            </a:r>
          </a:p>
          <a:p>
            <a:pPr lvl="1"/>
            <a:r>
              <a:rPr lang="en-US" sz="1800" dirty="0"/>
              <a:t>Syringes</a:t>
            </a:r>
          </a:p>
          <a:p>
            <a:pPr lvl="1"/>
            <a:r>
              <a:rPr lang="en-US" sz="1800" dirty="0"/>
              <a:t>Field test kits</a:t>
            </a:r>
          </a:p>
          <a:p>
            <a:pPr lvl="1"/>
            <a:r>
              <a:rPr lang="en-US" sz="1800" dirty="0"/>
              <a:t>Receipts, rubber bands, lighters/matches, other trash</a:t>
            </a:r>
          </a:p>
          <a:p>
            <a:pPr lvl="1"/>
            <a:r>
              <a:rPr lang="en-US" sz="1800" dirty="0"/>
              <a:t>Razorblades/knives</a:t>
            </a:r>
          </a:p>
          <a:p>
            <a:pPr lvl="2"/>
            <a:r>
              <a:rPr lang="en-US" sz="1600" dirty="0">
                <a:solidFill>
                  <a:schemeClr val="accent2">
                    <a:lumMod val="60000"/>
                    <a:lumOff val="40000"/>
                  </a:schemeClr>
                </a:solidFill>
              </a:rPr>
              <a:t>Exception: </a:t>
            </a:r>
            <a:r>
              <a:rPr lang="en-US" sz="1600" dirty="0"/>
              <a:t>Submittal okay if residue present but must be packaged appropriately</a:t>
            </a:r>
          </a:p>
          <a:p>
            <a:r>
              <a:rPr lang="en-US" sz="2400" dirty="0">
                <a:sym typeface="Century Gothic"/>
              </a:rPr>
              <a:t>Marijuana with any perceptible moisture content (i.e. fresh plants) must be loosely packaged in a paper container that allows for drying or shall be dried prior to storage; fresh plants will mold in plastic</a:t>
            </a:r>
          </a:p>
        </p:txBody>
      </p:sp>
      <p:sp>
        <p:nvSpPr>
          <p:cNvPr id="4" name="Date Placeholder 3"/>
          <p:cNvSpPr>
            <a:spLocks noGrp="1"/>
          </p:cNvSpPr>
          <p:nvPr>
            <p:ph type="dt" sz="half" idx="10"/>
          </p:nvPr>
        </p:nvSpPr>
        <p:spPr/>
        <p:txBody>
          <a:bodyPr/>
          <a:lstStyle/>
          <a:p>
            <a:r>
              <a:rPr lang="en-US" dirty="0"/>
              <a:t>Rev6/2024</a:t>
            </a:r>
          </a:p>
        </p:txBody>
      </p:sp>
      <p:sp>
        <p:nvSpPr>
          <p:cNvPr id="3" name="Footer Placeholder 2"/>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35</a:t>
            </a:fld>
            <a:endParaRPr lang="en-US" dirty="0"/>
          </a:p>
        </p:txBody>
      </p:sp>
      <p:pic>
        <p:nvPicPr>
          <p:cNvPr id="5" name="Picture 4" descr="20170106_112727.jpg"/>
          <p:cNvPicPr>
            <a:picLocks noChangeAspect="1"/>
          </p:cNvPicPr>
          <p:nvPr/>
        </p:nvPicPr>
        <p:blipFill rotWithShape="1">
          <a:blip r:embed="rId3" cstate="print"/>
          <a:srcRect r="10662" b="7172"/>
          <a:stretch/>
        </p:blipFill>
        <p:spPr>
          <a:xfrm>
            <a:off x="8416238" y="4090986"/>
            <a:ext cx="2743200" cy="2226749"/>
          </a:xfrm>
          <a:prstGeom prst="rect">
            <a:avLst/>
          </a:prstGeom>
        </p:spPr>
      </p:pic>
      <p:pic>
        <p:nvPicPr>
          <p:cNvPr id="9" name="Content Placeholder 3" descr="20170106_112740.jpg"/>
          <p:cNvPicPr>
            <a:picLocks noChangeAspect="1"/>
          </p:cNvPicPr>
          <p:nvPr/>
        </p:nvPicPr>
        <p:blipFill rotWithShape="1">
          <a:blip r:embed="rId4" cstate="print"/>
          <a:srcRect l="10573"/>
          <a:stretch/>
        </p:blipFill>
        <p:spPr>
          <a:xfrm>
            <a:off x="8416238" y="1707076"/>
            <a:ext cx="2743200" cy="2226749"/>
          </a:xfrm>
          <a:prstGeom prst="rect">
            <a:avLst/>
          </a:prstGeom>
        </p:spPr>
      </p:pic>
    </p:spTree>
    <p:extLst>
      <p:ext uri="{BB962C8B-B14F-4D97-AF65-F5344CB8AC3E}">
        <p14:creationId xmlns:p14="http://schemas.microsoft.com/office/powerpoint/2010/main" val="1027852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Trace Evidence</a:t>
            </a:r>
          </a:p>
        </p:txBody>
      </p:sp>
      <p:sp>
        <p:nvSpPr>
          <p:cNvPr id="3" name="Content Placeholder 2"/>
          <p:cNvSpPr>
            <a:spLocks noGrp="1"/>
          </p:cNvSpPr>
          <p:nvPr>
            <p:ph idx="1"/>
          </p:nvPr>
        </p:nvSpPr>
        <p:spPr>
          <a:xfrm>
            <a:off x="1120000" y="1825625"/>
            <a:ext cx="6852425" cy="4351338"/>
          </a:xfrm>
        </p:spPr>
        <p:txBody>
          <a:bodyPr>
            <a:normAutofit/>
          </a:bodyPr>
          <a:lstStyle/>
          <a:p>
            <a:r>
              <a:rPr lang="en-US" dirty="0"/>
              <a:t>Match packaging size to evidence</a:t>
            </a:r>
          </a:p>
          <a:p>
            <a:pPr lvl="1"/>
            <a:r>
              <a:rPr lang="en-US" dirty="0"/>
              <a:t>Submit entire object when possible and practical</a:t>
            </a:r>
          </a:p>
          <a:p>
            <a:pPr lvl="1"/>
            <a:r>
              <a:rPr lang="en-US" dirty="0"/>
              <a:t>Package arson evidence in lined cans or arson bags</a:t>
            </a:r>
          </a:p>
          <a:p>
            <a:r>
              <a:rPr lang="en-US" dirty="0"/>
              <a:t>Collect known samples close to damage</a:t>
            </a:r>
          </a:p>
          <a:p>
            <a:r>
              <a:rPr lang="en-US" dirty="0"/>
              <a:t>Document location of known and unknown samples</a:t>
            </a:r>
          </a:p>
          <a:p>
            <a:r>
              <a:rPr lang="en-US" dirty="0"/>
              <a:t>Never submit evidence from known and unknown samples in the same packaging</a:t>
            </a:r>
          </a:p>
        </p:txBody>
      </p:sp>
      <p:sp>
        <p:nvSpPr>
          <p:cNvPr id="6" name="Date Placeholder 5"/>
          <p:cNvSpPr>
            <a:spLocks noGrp="1"/>
          </p:cNvSpPr>
          <p:nvPr>
            <p:ph type="dt" sz="half" idx="10"/>
          </p:nvPr>
        </p:nvSpPr>
        <p:spPr/>
        <p:txBody>
          <a:bodyPr/>
          <a:lstStyle/>
          <a:p>
            <a:r>
              <a:rPr lang="en-US" dirty="0"/>
              <a:t>Rev6/2024</a:t>
            </a:r>
          </a:p>
        </p:txBody>
      </p:sp>
      <p:sp>
        <p:nvSpPr>
          <p:cNvPr id="5" name="Footer Placeholder 4"/>
          <p:cNvSpPr>
            <a:spLocks noGrp="1"/>
          </p:cNvSpPr>
          <p:nvPr>
            <p:ph type="ftr" sz="quarter" idx="11"/>
          </p:nvPr>
        </p:nvSpPr>
        <p:spPr/>
        <p:txBody>
          <a:bodyPr/>
          <a:lstStyle/>
          <a:p>
            <a:r>
              <a:rPr lang="en-US" dirty="0"/>
              <a:t>#OneTeamOneMission</a:t>
            </a:r>
          </a:p>
        </p:txBody>
      </p:sp>
      <p:sp>
        <p:nvSpPr>
          <p:cNvPr id="7" name="Slide Number Placeholder 6"/>
          <p:cNvSpPr>
            <a:spLocks noGrp="1"/>
          </p:cNvSpPr>
          <p:nvPr>
            <p:ph type="sldNum" sz="quarter" idx="12"/>
          </p:nvPr>
        </p:nvSpPr>
        <p:spPr/>
        <p:txBody>
          <a:bodyPr/>
          <a:lstStyle/>
          <a:p>
            <a:fld id="{276CA74F-D7F4-4305-8456-56C8E4D19626}" type="slidenum">
              <a:rPr lang="en-US" smtClean="0"/>
              <a:t>36</a:t>
            </a:fld>
            <a:endParaRPr lang="en-US" dirty="0"/>
          </a:p>
        </p:txBody>
      </p:sp>
      <p:pic>
        <p:nvPicPr>
          <p:cNvPr id="4" name="Picture 3"/>
          <p:cNvPicPr>
            <a:picLocks noChangeAspect="1"/>
          </p:cNvPicPr>
          <p:nvPr/>
        </p:nvPicPr>
        <p:blipFill>
          <a:blip r:embed="rId3"/>
          <a:stretch>
            <a:fillRect/>
          </a:stretch>
        </p:blipFill>
        <p:spPr>
          <a:xfrm>
            <a:off x="8153400" y="1825625"/>
            <a:ext cx="2918600" cy="4351338"/>
          </a:xfrm>
          <a:prstGeom prst="rect">
            <a:avLst/>
          </a:prstGeom>
        </p:spPr>
      </p:pic>
    </p:spTree>
    <p:extLst>
      <p:ext uri="{BB962C8B-B14F-4D97-AF65-F5344CB8AC3E}">
        <p14:creationId xmlns:p14="http://schemas.microsoft.com/office/powerpoint/2010/main" val="3408081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Firearms</a:t>
            </a:r>
          </a:p>
        </p:txBody>
      </p:sp>
      <p:sp>
        <p:nvSpPr>
          <p:cNvPr id="3" name="Content Placeholder 2"/>
          <p:cNvSpPr>
            <a:spLocks noGrp="1"/>
          </p:cNvSpPr>
          <p:nvPr>
            <p:ph idx="1"/>
          </p:nvPr>
        </p:nvSpPr>
        <p:spPr>
          <a:xfrm>
            <a:off x="677844" y="1690687"/>
            <a:ext cx="7932756" cy="4802188"/>
          </a:xfrm>
        </p:spPr>
        <p:txBody>
          <a:bodyPr>
            <a:normAutofit fontScale="92500" lnSpcReduction="10000"/>
          </a:bodyPr>
          <a:lstStyle/>
          <a:p>
            <a:r>
              <a:rPr lang="en-US" sz="2400" dirty="0"/>
              <a:t>All firearms must be submitted in person and must be </a:t>
            </a:r>
            <a:r>
              <a:rPr lang="en-US" sz="2400" b="1" u="sng" dirty="0">
                <a:solidFill>
                  <a:srgbClr val="FF0000"/>
                </a:solidFill>
              </a:rPr>
              <a:t>unloaded</a:t>
            </a:r>
            <a:endParaRPr lang="en-US" sz="2400" dirty="0">
              <a:solidFill>
                <a:srgbClr val="FF0000"/>
              </a:solidFill>
            </a:endParaRPr>
          </a:p>
          <a:p>
            <a:pPr lvl="1"/>
            <a:r>
              <a:rPr lang="en-US" dirty="0"/>
              <a:t>Must document on package &amp; RFLE that gun is unloaded</a:t>
            </a:r>
          </a:p>
          <a:p>
            <a:r>
              <a:rPr lang="en-US" sz="2400" dirty="0"/>
              <a:t>Preferred packaging: cardboard gun box</a:t>
            </a:r>
          </a:p>
          <a:p>
            <a:pPr lvl="1"/>
            <a:r>
              <a:rPr lang="en-US" dirty="0"/>
              <a:t>If DNA is needed, do not package in plastic</a:t>
            </a:r>
          </a:p>
          <a:p>
            <a:r>
              <a:rPr lang="en-US" sz="2400" dirty="0"/>
              <a:t>Do not put anything inside the barrel that could alter or damage the weapon</a:t>
            </a:r>
          </a:p>
          <a:p>
            <a:pPr lvl="1"/>
            <a:r>
              <a:rPr lang="en-US" dirty="0"/>
              <a:t>If you use zip-ties, please do not thread through the barrel</a:t>
            </a:r>
          </a:p>
          <a:p>
            <a:r>
              <a:rPr lang="en-US" sz="2400" dirty="0"/>
              <a:t>Magazines should be removed from firearm and packaged with it</a:t>
            </a:r>
          </a:p>
          <a:p>
            <a:r>
              <a:rPr lang="en-US" sz="2400" dirty="0"/>
              <a:t>Ammunition should</a:t>
            </a:r>
            <a:r>
              <a:rPr lang="en-US" sz="2400" i="1" dirty="0"/>
              <a:t> </a:t>
            </a:r>
            <a:r>
              <a:rPr lang="en-US" sz="2400" u="sng" dirty="0"/>
              <a:t>not</a:t>
            </a:r>
            <a:r>
              <a:rPr lang="en-US" sz="2400" i="1" dirty="0"/>
              <a:t> </a:t>
            </a:r>
            <a:r>
              <a:rPr lang="en-US" sz="2400" dirty="0"/>
              <a:t>be packaged with the firearm &amp; should </a:t>
            </a:r>
            <a:r>
              <a:rPr lang="en-US" sz="2400" u="sng" dirty="0"/>
              <a:t>not</a:t>
            </a:r>
            <a:r>
              <a:rPr lang="en-US" sz="2400" dirty="0"/>
              <a:t> be submitted (safety hazard)</a:t>
            </a:r>
          </a:p>
          <a:p>
            <a:r>
              <a:rPr lang="en-US" sz="2400" dirty="0"/>
              <a:t>Do not submit extra firearm accessories, such as extra magazines, holsters, cleaning gear, gun box, etc.</a:t>
            </a:r>
          </a:p>
          <a:p>
            <a:r>
              <a:rPr lang="en-US" sz="2400" dirty="0"/>
              <a:t>Properly label if biohazard is possible</a:t>
            </a:r>
          </a:p>
        </p:txBody>
      </p:sp>
      <p:sp>
        <p:nvSpPr>
          <p:cNvPr id="5" name="Date Placeholder 4"/>
          <p:cNvSpPr>
            <a:spLocks noGrp="1"/>
          </p:cNvSpPr>
          <p:nvPr>
            <p:ph type="dt" sz="half" idx="10"/>
          </p:nvPr>
        </p:nvSpPr>
        <p:spPr/>
        <p:txBody>
          <a:bodyPr/>
          <a:lstStyle/>
          <a:p>
            <a:r>
              <a:rPr lang="en-US" dirty="0"/>
              <a:t>Rev6/2024</a:t>
            </a:r>
          </a:p>
        </p:txBody>
      </p:sp>
      <p:sp>
        <p:nvSpPr>
          <p:cNvPr id="4" name="Footer Placeholder 3"/>
          <p:cNvSpPr>
            <a:spLocks noGrp="1"/>
          </p:cNvSpPr>
          <p:nvPr>
            <p:ph type="ftr" sz="quarter" idx="11"/>
          </p:nvPr>
        </p:nvSpPr>
        <p:spPr/>
        <p:txBody>
          <a:bodyPr/>
          <a:lstStyle/>
          <a:p>
            <a:r>
              <a:rPr lang="en-US" dirty="0"/>
              <a:t>#OneTeamOneMission</a:t>
            </a:r>
          </a:p>
        </p:txBody>
      </p:sp>
      <p:sp>
        <p:nvSpPr>
          <p:cNvPr id="7" name="Slide Number Placeholder 6"/>
          <p:cNvSpPr>
            <a:spLocks noGrp="1"/>
          </p:cNvSpPr>
          <p:nvPr>
            <p:ph type="sldNum" sz="quarter" idx="12"/>
          </p:nvPr>
        </p:nvSpPr>
        <p:spPr/>
        <p:txBody>
          <a:bodyPr/>
          <a:lstStyle/>
          <a:p>
            <a:fld id="{276CA74F-D7F4-4305-8456-56C8E4D19626}" type="slidenum">
              <a:rPr lang="en-US" smtClean="0"/>
              <a:t>37</a:t>
            </a:fld>
            <a:endParaRPr lang="en-US" dirty="0"/>
          </a:p>
        </p:txBody>
      </p:sp>
      <p:pic>
        <p:nvPicPr>
          <p:cNvPr id="8" name="Google Shape;303;p38">
            <a:extLst>
              <a:ext uri="{FF2B5EF4-FFF2-40B4-BE49-F238E27FC236}">
                <a16:creationId xmlns:a16="http://schemas.microsoft.com/office/drawing/2014/main" id="{277F5794-7C6C-4FF0-9FD0-0F3D11E6AE10}"/>
              </a:ext>
            </a:extLst>
          </p:cNvPr>
          <p:cNvPicPr preferRelativeResize="0"/>
          <p:nvPr/>
        </p:nvPicPr>
        <p:blipFill rotWithShape="1">
          <a:blip r:embed="rId3">
            <a:alphaModFix/>
          </a:blip>
          <a:srcRect/>
          <a:stretch/>
        </p:blipFill>
        <p:spPr>
          <a:xfrm>
            <a:off x="8610600" y="1690687"/>
            <a:ext cx="2903556" cy="2311041"/>
          </a:xfrm>
          <a:prstGeom prst="rect">
            <a:avLst/>
          </a:prstGeom>
          <a:noFill/>
          <a:ln>
            <a:noFill/>
          </a:ln>
        </p:spPr>
      </p:pic>
      <p:pic>
        <p:nvPicPr>
          <p:cNvPr id="9" name="Google Shape;310;p39">
            <a:extLst>
              <a:ext uri="{FF2B5EF4-FFF2-40B4-BE49-F238E27FC236}">
                <a16:creationId xmlns:a16="http://schemas.microsoft.com/office/drawing/2014/main" id="{D20A9404-FF72-48F9-9948-6C72BB54C2F2}"/>
              </a:ext>
            </a:extLst>
          </p:cNvPr>
          <p:cNvPicPr preferRelativeResize="0"/>
          <p:nvPr/>
        </p:nvPicPr>
        <p:blipFill rotWithShape="1">
          <a:blip r:embed="rId4">
            <a:alphaModFix/>
          </a:blip>
          <a:srcRect/>
          <a:stretch/>
        </p:blipFill>
        <p:spPr>
          <a:xfrm>
            <a:off x="8610600" y="4045309"/>
            <a:ext cx="2903556" cy="2311041"/>
          </a:xfrm>
          <a:prstGeom prst="rect">
            <a:avLst/>
          </a:prstGeom>
          <a:noFill/>
          <a:ln>
            <a:noFill/>
          </a:ln>
        </p:spPr>
      </p:pic>
    </p:spTree>
    <p:extLst>
      <p:ext uri="{BB962C8B-B14F-4D97-AF65-F5344CB8AC3E}">
        <p14:creationId xmlns:p14="http://schemas.microsoft.com/office/powerpoint/2010/main" val="2666639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Submitting Projectiles</a:t>
            </a:r>
          </a:p>
        </p:txBody>
      </p:sp>
      <p:sp>
        <p:nvSpPr>
          <p:cNvPr id="12" name="Content Placeholder 11"/>
          <p:cNvSpPr>
            <a:spLocks noGrp="1"/>
          </p:cNvSpPr>
          <p:nvPr>
            <p:ph idx="1"/>
          </p:nvPr>
        </p:nvSpPr>
        <p:spPr>
          <a:xfrm>
            <a:off x="1120001" y="1825625"/>
            <a:ext cx="6657873" cy="4351338"/>
          </a:xfrm>
        </p:spPr>
        <p:txBody>
          <a:bodyPr/>
          <a:lstStyle/>
          <a:p>
            <a:r>
              <a:rPr lang="en-US" dirty="0"/>
              <a:t>No metal to metal contact</a:t>
            </a:r>
          </a:p>
          <a:p>
            <a:pPr lvl="1"/>
            <a:r>
              <a:rPr lang="en-US" dirty="0"/>
              <a:t>Package separately</a:t>
            </a:r>
          </a:p>
          <a:p>
            <a:r>
              <a:rPr lang="en-US" dirty="0"/>
              <a:t>Preferred packaging: smaller containers within a larger container</a:t>
            </a:r>
          </a:p>
          <a:p>
            <a:r>
              <a:rPr lang="en-US" dirty="0"/>
              <a:t>Use container to document any agency item/marker numbers</a:t>
            </a:r>
          </a:p>
          <a:p>
            <a:r>
              <a:rPr lang="en-US" dirty="0"/>
              <a:t>Properly label if biohazard is possible</a:t>
            </a:r>
          </a:p>
          <a:p>
            <a:endParaRPr lang="en-US" dirty="0"/>
          </a:p>
        </p:txBody>
      </p:sp>
      <p:sp>
        <p:nvSpPr>
          <p:cNvPr id="3" name="Date Placeholder 2"/>
          <p:cNvSpPr>
            <a:spLocks noGrp="1"/>
          </p:cNvSpPr>
          <p:nvPr>
            <p:ph type="dt" sz="half" idx="10"/>
          </p:nvPr>
        </p:nvSpPr>
        <p:spPr/>
        <p:txBody>
          <a:bodyPr/>
          <a:lstStyle/>
          <a:p>
            <a:r>
              <a:rPr lang="en-US" dirty="0"/>
              <a:t>Rev6/2024</a:t>
            </a:r>
          </a:p>
        </p:txBody>
      </p:sp>
      <p:sp>
        <p:nvSpPr>
          <p:cNvPr id="2" name="Footer Placeholder 1"/>
          <p:cNvSpPr>
            <a:spLocks noGrp="1"/>
          </p:cNvSpPr>
          <p:nvPr>
            <p:ph type="ftr" sz="quarter" idx="11"/>
          </p:nvPr>
        </p:nvSpPr>
        <p:spPr/>
        <p:txBody>
          <a:bodyPr/>
          <a:lstStyle/>
          <a:p>
            <a:r>
              <a:rPr lang="en-US" dirty="0"/>
              <a:t>#OneTeamOneMission</a:t>
            </a:r>
          </a:p>
        </p:txBody>
      </p:sp>
      <p:sp>
        <p:nvSpPr>
          <p:cNvPr id="4" name="Slide Number Placeholder 3"/>
          <p:cNvSpPr>
            <a:spLocks noGrp="1"/>
          </p:cNvSpPr>
          <p:nvPr>
            <p:ph type="sldNum" sz="quarter" idx="12"/>
          </p:nvPr>
        </p:nvSpPr>
        <p:spPr/>
        <p:txBody>
          <a:bodyPr/>
          <a:lstStyle/>
          <a:p>
            <a:fld id="{276CA74F-D7F4-4305-8456-56C8E4D19626}" type="slidenum">
              <a:rPr lang="en-US" smtClean="0"/>
              <a:t>38</a:t>
            </a:fld>
            <a:endParaRPr lang="en-US" dirty="0"/>
          </a:p>
        </p:txBody>
      </p:sp>
      <p:pic>
        <p:nvPicPr>
          <p:cNvPr id="10" name="Content Placeholder 6" descr="DSCN59591.JPG"/>
          <p:cNvPicPr>
            <a:picLocks noGrp="1" noChangeAspect="1"/>
          </p:cNvPicPr>
          <p:nvPr>
            <p:ph sz="half" idx="4294967295"/>
          </p:nvPr>
        </p:nvPicPr>
        <p:blipFill>
          <a:blip r:embed="rId3" cstate="print"/>
          <a:stretch>
            <a:fillRect/>
          </a:stretch>
        </p:blipFill>
        <p:spPr>
          <a:xfrm>
            <a:off x="8991600" y="2025650"/>
            <a:ext cx="3200400" cy="2806700"/>
          </a:xfrm>
        </p:spPr>
      </p:pic>
    </p:spTree>
    <p:extLst>
      <p:ext uri="{BB962C8B-B14F-4D97-AF65-F5344CB8AC3E}">
        <p14:creationId xmlns:p14="http://schemas.microsoft.com/office/powerpoint/2010/main" val="833478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Submitting Cartridge Casings</a:t>
            </a:r>
          </a:p>
        </p:txBody>
      </p:sp>
      <p:sp>
        <p:nvSpPr>
          <p:cNvPr id="3" name="Content Placeholder 2"/>
          <p:cNvSpPr>
            <a:spLocks noGrp="1"/>
          </p:cNvSpPr>
          <p:nvPr>
            <p:ph idx="1"/>
          </p:nvPr>
        </p:nvSpPr>
        <p:spPr>
          <a:xfrm>
            <a:off x="1120000" y="1825625"/>
            <a:ext cx="6748653" cy="4351338"/>
          </a:xfrm>
        </p:spPr>
        <p:txBody>
          <a:bodyPr>
            <a:normAutofit/>
          </a:bodyPr>
          <a:lstStyle/>
          <a:p>
            <a:r>
              <a:rPr lang="en-US" dirty="0"/>
              <a:t>The decision to package them separately or together is at the submitter’s discretion</a:t>
            </a:r>
          </a:p>
          <a:p>
            <a:pPr lvl="1"/>
            <a:r>
              <a:rPr lang="en-US" dirty="0"/>
              <a:t>If each has unique agency item/marker number, need to be packaged separately, with that information on container (do not write/scribe on the evidence)</a:t>
            </a:r>
          </a:p>
          <a:p>
            <a:r>
              <a:rPr lang="en-US" dirty="0"/>
              <a:t>Preferred packaging: smaller containers within a larger container</a:t>
            </a:r>
          </a:p>
          <a:p>
            <a:r>
              <a:rPr lang="en-US" dirty="0"/>
              <a:t>Properly label if biohazard is possible</a:t>
            </a:r>
          </a:p>
          <a:p>
            <a:endParaRPr lang="en-US" dirty="0"/>
          </a:p>
        </p:txBody>
      </p:sp>
      <p:sp>
        <p:nvSpPr>
          <p:cNvPr id="5" name="Date Placeholder 4"/>
          <p:cNvSpPr>
            <a:spLocks noGrp="1"/>
          </p:cNvSpPr>
          <p:nvPr>
            <p:ph type="dt" sz="half" idx="10"/>
          </p:nvPr>
        </p:nvSpPr>
        <p:spPr/>
        <p:txBody>
          <a:bodyPr/>
          <a:lstStyle/>
          <a:p>
            <a:r>
              <a:rPr lang="en-US" dirty="0"/>
              <a:t>Rev6/2024</a:t>
            </a:r>
          </a:p>
        </p:txBody>
      </p:sp>
      <p:sp>
        <p:nvSpPr>
          <p:cNvPr id="4" name="Footer Placeholder 3"/>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39</a:t>
            </a:fld>
            <a:endParaRPr lang="en-US" dirty="0"/>
          </a:p>
        </p:txBody>
      </p:sp>
      <p:pic>
        <p:nvPicPr>
          <p:cNvPr id="5122"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6420" y="2630126"/>
            <a:ext cx="3277380" cy="274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124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4CBE5-47C1-440E-9F07-A68EED3CA4D6}"/>
              </a:ext>
            </a:extLst>
          </p:cNvPr>
          <p:cNvSpPr>
            <a:spLocks noGrp="1"/>
          </p:cNvSpPr>
          <p:nvPr>
            <p:ph type="title"/>
          </p:nvPr>
        </p:nvSpPr>
        <p:spPr/>
        <p:txBody>
          <a:bodyPr/>
          <a:lstStyle/>
          <a:p>
            <a:r>
              <a:rPr lang="en-US" dirty="0"/>
              <a:t>Basic Types of Property</a:t>
            </a:r>
          </a:p>
        </p:txBody>
      </p:sp>
      <p:sp>
        <p:nvSpPr>
          <p:cNvPr id="3" name="Content Placeholder 2">
            <a:extLst>
              <a:ext uri="{FF2B5EF4-FFF2-40B4-BE49-F238E27FC236}">
                <a16:creationId xmlns:a16="http://schemas.microsoft.com/office/drawing/2014/main" id="{5A9D8572-0A25-4E86-8D7C-069589321441}"/>
              </a:ext>
            </a:extLst>
          </p:cNvPr>
          <p:cNvSpPr>
            <a:spLocks noGrp="1"/>
          </p:cNvSpPr>
          <p:nvPr>
            <p:ph idx="1"/>
          </p:nvPr>
        </p:nvSpPr>
        <p:spPr/>
        <p:txBody>
          <a:bodyPr>
            <a:normAutofit lnSpcReduction="10000"/>
          </a:bodyPr>
          <a:lstStyle/>
          <a:p>
            <a:r>
              <a:rPr lang="en-US" b="1" dirty="0">
                <a:solidFill>
                  <a:schemeClr val="accent2">
                    <a:lumMod val="60000"/>
                    <a:lumOff val="40000"/>
                  </a:schemeClr>
                </a:solidFill>
              </a:rPr>
              <a:t>Evidence </a:t>
            </a:r>
            <a:r>
              <a:rPr lang="en-US" dirty="0"/>
              <a:t>– Property directly related to a crime that may prove or disprove a person’s involvement in a crime</a:t>
            </a:r>
          </a:p>
          <a:p>
            <a:r>
              <a:rPr lang="en-US" b="1" dirty="0">
                <a:solidFill>
                  <a:schemeClr val="accent2">
                    <a:lumMod val="60000"/>
                    <a:lumOff val="40000"/>
                  </a:schemeClr>
                </a:solidFill>
              </a:rPr>
              <a:t>Found Property </a:t>
            </a:r>
            <a:r>
              <a:rPr lang="en-US" dirty="0"/>
              <a:t>– Property having no evidentiary value that appears to be lost or abandoned with no apparent owner</a:t>
            </a:r>
          </a:p>
          <a:p>
            <a:r>
              <a:rPr lang="en-US" b="1" dirty="0">
                <a:solidFill>
                  <a:schemeClr val="accent2">
                    <a:lumMod val="60000"/>
                    <a:lumOff val="40000"/>
                  </a:schemeClr>
                </a:solidFill>
              </a:rPr>
              <a:t>Safe Keeping </a:t>
            </a:r>
            <a:r>
              <a:rPr lang="en-US" dirty="0"/>
              <a:t>– Property having no evidentiary value that is acquired at accident or crime scenes and cannot be immediately returned to the owner; includes firearms seized per a lawful court order (e.g. protective orders)</a:t>
            </a:r>
          </a:p>
          <a:p>
            <a:r>
              <a:rPr lang="en-US" b="1" dirty="0">
                <a:solidFill>
                  <a:schemeClr val="accent2">
                    <a:lumMod val="60000"/>
                    <a:lumOff val="40000"/>
                  </a:schemeClr>
                </a:solidFill>
              </a:rPr>
              <a:t>Property for Destruction </a:t>
            </a:r>
            <a:r>
              <a:rPr lang="en-US" dirty="0"/>
              <a:t>– Property a citizen or officer has turned in and asked to have destroyed such as found drugs or other contraband which is not associated with any criminal investigation</a:t>
            </a:r>
          </a:p>
        </p:txBody>
      </p:sp>
      <p:sp>
        <p:nvSpPr>
          <p:cNvPr id="4" name="Date Placeholder 3">
            <a:extLst>
              <a:ext uri="{FF2B5EF4-FFF2-40B4-BE49-F238E27FC236}">
                <a16:creationId xmlns:a16="http://schemas.microsoft.com/office/drawing/2014/main" id="{55CE9EF4-D006-42E7-A778-164276858690}"/>
              </a:ext>
            </a:extLst>
          </p:cNvPr>
          <p:cNvSpPr>
            <a:spLocks noGrp="1"/>
          </p:cNvSpPr>
          <p:nvPr>
            <p:ph type="dt" sz="half" idx="10"/>
          </p:nvPr>
        </p:nvSpPr>
        <p:spPr/>
        <p:txBody>
          <a:bodyPr/>
          <a:lstStyle/>
          <a:p>
            <a:r>
              <a:rPr lang="en-US" dirty="0"/>
              <a:t>Rev6/2024</a:t>
            </a:r>
          </a:p>
        </p:txBody>
      </p:sp>
      <p:sp>
        <p:nvSpPr>
          <p:cNvPr id="5" name="Footer Placeholder 4">
            <a:extLst>
              <a:ext uri="{FF2B5EF4-FFF2-40B4-BE49-F238E27FC236}">
                <a16:creationId xmlns:a16="http://schemas.microsoft.com/office/drawing/2014/main" id="{04795E1F-9F9E-4560-89A8-228E07AD8910}"/>
              </a:ext>
            </a:extLst>
          </p:cNvPr>
          <p:cNvSpPr>
            <a:spLocks noGrp="1"/>
          </p:cNvSpPr>
          <p:nvPr>
            <p:ph type="ftr" sz="quarter" idx="11"/>
          </p:nvPr>
        </p:nvSpPr>
        <p:spPr/>
        <p:txBody>
          <a:bodyPr/>
          <a:lstStyle/>
          <a:p>
            <a:r>
              <a:rPr lang="en-US" dirty="0"/>
              <a:t>#OneTeamOneMission</a:t>
            </a:r>
          </a:p>
        </p:txBody>
      </p:sp>
      <p:sp>
        <p:nvSpPr>
          <p:cNvPr id="6" name="Slide Number Placeholder 5">
            <a:extLst>
              <a:ext uri="{FF2B5EF4-FFF2-40B4-BE49-F238E27FC236}">
                <a16:creationId xmlns:a16="http://schemas.microsoft.com/office/drawing/2014/main" id="{428D5059-5C3F-4160-A54E-8068B7D626F8}"/>
              </a:ext>
            </a:extLst>
          </p:cNvPr>
          <p:cNvSpPr>
            <a:spLocks noGrp="1"/>
          </p:cNvSpPr>
          <p:nvPr>
            <p:ph type="sldNum" sz="quarter" idx="12"/>
          </p:nvPr>
        </p:nvSpPr>
        <p:spPr/>
        <p:txBody>
          <a:bodyPr/>
          <a:lstStyle/>
          <a:p>
            <a:fld id="{276CA74F-D7F4-4305-8456-56C8E4D19626}" type="slidenum">
              <a:rPr lang="en-US" smtClean="0"/>
              <a:t>4</a:t>
            </a:fld>
            <a:endParaRPr lang="en-US" dirty="0"/>
          </a:p>
        </p:txBody>
      </p:sp>
    </p:spTree>
    <p:extLst>
      <p:ext uri="{BB962C8B-B14F-4D97-AF65-F5344CB8AC3E}">
        <p14:creationId xmlns:p14="http://schemas.microsoft.com/office/powerpoint/2010/main" val="1898242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Toolmark Evidence</a:t>
            </a:r>
          </a:p>
        </p:txBody>
      </p:sp>
      <p:sp>
        <p:nvSpPr>
          <p:cNvPr id="3" name="Content Placeholder 2"/>
          <p:cNvSpPr>
            <a:spLocks noGrp="1"/>
          </p:cNvSpPr>
          <p:nvPr>
            <p:ph idx="1"/>
          </p:nvPr>
        </p:nvSpPr>
        <p:spPr>
          <a:xfrm>
            <a:off x="1120000" y="1913021"/>
            <a:ext cx="10233800" cy="4263942"/>
          </a:xfrm>
        </p:spPr>
        <p:txBody>
          <a:bodyPr>
            <a:normAutofit/>
          </a:bodyPr>
          <a:lstStyle/>
          <a:p>
            <a:r>
              <a:rPr lang="en-US" dirty="0"/>
              <a:t>Tools and tool-marked items should always be protected against damage</a:t>
            </a:r>
          </a:p>
          <a:p>
            <a:r>
              <a:rPr lang="en-US" dirty="0"/>
              <a:t>Submit both tool &amp; tool-marked item(s) for analysis</a:t>
            </a:r>
          </a:p>
          <a:p>
            <a:r>
              <a:rPr lang="en-US" dirty="0"/>
              <a:t>If evidence is cut in order to submit (e.g. wire from a wall or spool), mark the end you cut</a:t>
            </a:r>
          </a:p>
        </p:txBody>
      </p:sp>
      <p:sp>
        <p:nvSpPr>
          <p:cNvPr id="6" name="Date Placeholder 5"/>
          <p:cNvSpPr>
            <a:spLocks noGrp="1"/>
          </p:cNvSpPr>
          <p:nvPr>
            <p:ph type="dt" sz="half" idx="10"/>
          </p:nvPr>
        </p:nvSpPr>
        <p:spPr/>
        <p:txBody>
          <a:bodyPr/>
          <a:lstStyle/>
          <a:p>
            <a:r>
              <a:rPr lang="en-US" dirty="0"/>
              <a:t>Rev6/2024</a:t>
            </a:r>
          </a:p>
        </p:txBody>
      </p:sp>
      <p:sp>
        <p:nvSpPr>
          <p:cNvPr id="5" name="Footer Placeholder 4"/>
          <p:cNvSpPr>
            <a:spLocks noGrp="1"/>
          </p:cNvSpPr>
          <p:nvPr>
            <p:ph type="ftr" sz="quarter" idx="11"/>
          </p:nvPr>
        </p:nvSpPr>
        <p:spPr/>
        <p:txBody>
          <a:bodyPr/>
          <a:lstStyle/>
          <a:p>
            <a:r>
              <a:rPr lang="en-US" dirty="0"/>
              <a:t>#OneTeamOneMission</a:t>
            </a:r>
          </a:p>
        </p:txBody>
      </p:sp>
      <p:sp>
        <p:nvSpPr>
          <p:cNvPr id="7" name="Slide Number Placeholder 6"/>
          <p:cNvSpPr>
            <a:spLocks noGrp="1"/>
          </p:cNvSpPr>
          <p:nvPr>
            <p:ph type="sldNum" sz="quarter" idx="12"/>
          </p:nvPr>
        </p:nvSpPr>
        <p:spPr/>
        <p:txBody>
          <a:bodyPr/>
          <a:lstStyle/>
          <a:p>
            <a:fld id="{276CA74F-D7F4-4305-8456-56C8E4D19626}" type="slidenum">
              <a:rPr lang="en-US" smtClean="0"/>
              <a:t>40</a:t>
            </a:fld>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445" t="30811" r="17365" b="42973"/>
          <a:stretch/>
        </p:blipFill>
        <p:spPr>
          <a:xfrm>
            <a:off x="5534584" y="4044992"/>
            <a:ext cx="4207586" cy="1768642"/>
          </a:xfrm>
          <a:prstGeom prst="rect">
            <a:avLst/>
          </a:prstGeom>
        </p:spPr>
      </p:pic>
    </p:spTree>
    <p:extLst>
      <p:ext uri="{BB962C8B-B14F-4D97-AF65-F5344CB8AC3E}">
        <p14:creationId xmlns:p14="http://schemas.microsoft.com/office/powerpoint/2010/main" val="1923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Submitting Evidence for Distance Determination</a:t>
            </a:r>
          </a:p>
        </p:txBody>
      </p:sp>
      <p:sp>
        <p:nvSpPr>
          <p:cNvPr id="4" name="Content Placeholder 3"/>
          <p:cNvSpPr>
            <a:spLocks noGrp="1"/>
          </p:cNvSpPr>
          <p:nvPr>
            <p:ph idx="1"/>
          </p:nvPr>
        </p:nvSpPr>
        <p:spPr>
          <a:xfrm>
            <a:off x="1120000" y="1933780"/>
            <a:ext cx="10233800" cy="4351338"/>
          </a:xfrm>
        </p:spPr>
        <p:txBody>
          <a:bodyPr/>
          <a:lstStyle/>
          <a:p>
            <a:r>
              <a:rPr lang="en-US" dirty="0"/>
              <a:t>Submit firearm in question</a:t>
            </a:r>
          </a:p>
          <a:p>
            <a:r>
              <a:rPr lang="en-US" dirty="0"/>
              <a:t>Submit only victim’s/target surface clothing with bullet hole(s) </a:t>
            </a:r>
          </a:p>
          <a:p>
            <a:pPr lvl="1"/>
            <a:r>
              <a:rPr lang="en-US" dirty="0"/>
              <a:t>OSBI does not process suspect’s clothing for muzzle-to-target distance determination</a:t>
            </a:r>
          </a:p>
          <a:p>
            <a:r>
              <a:rPr lang="en-US" dirty="0"/>
              <a:t>Submit only the outer garment, if known</a:t>
            </a:r>
          </a:p>
          <a:p>
            <a:r>
              <a:rPr lang="en-US" dirty="0"/>
              <a:t>Submit only dried clothing</a:t>
            </a:r>
          </a:p>
          <a:p>
            <a:pPr lvl="1"/>
            <a:r>
              <a:rPr lang="en-US" dirty="0"/>
              <a:t>The item should be dried as flat as possible, not wadded up, as this will assist us with the chemical processing of the garment</a:t>
            </a:r>
          </a:p>
          <a:p>
            <a:r>
              <a:rPr lang="en-US" dirty="0"/>
              <a:t>Multiple garments/articles of clothing need to be packaged separately to prevent cross-contamination</a:t>
            </a:r>
          </a:p>
        </p:txBody>
      </p:sp>
      <p:sp>
        <p:nvSpPr>
          <p:cNvPr id="5" name="Date Placeholder 4"/>
          <p:cNvSpPr>
            <a:spLocks noGrp="1"/>
          </p:cNvSpPr>
          <p:nvPr>
            <p:ph type="dt" sz="half" idx="10"/>
          </p:nvPr>
        </p:nvSpPr>
        <p:spPr/>
        <p:txBody>
          <a:bodyPr/>
          <a:lstStyle/>
          <a:p>
            <a:r>
              <a:rPr lang="en-US" dirty="0"/>
              <a:t>Rev6/2024</a:t>
            </a:r>
          </a:p>
        </p:txBody>
      </p:sp>
      <p:sp>
        <p:nvSpPr>
          <p:cNvPr id="3" name="Footer Placeholder 2"/>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41</a:t>
            </a:fld>
            <a:endParaRPr lang="en-US" dirty="0"/>
          </a:p>
        </p:txBody>
      </p:sp>
    </p:spTree>
    <p:extLst>
      <p:ext uri="{BB962C8B-B14F-4D97-AF65-F5344CB8AC3E}">
        <p14:creationId xmlns:p14="http://schemas.microsoft.com/office/powerpoint/2010/main" val="28910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Latent Prints</a:t>
            </a:r>
          </a:p>
        </p:txBody>
      </p:sp>
      <p:sp>
        <p:nvSpPr>
          <p:cNvPr id="3" name="Content Placeholder 2"/>
          <p:cNvSpPr>
            <a:spLocks noGrp="1"/>
          </p:cNvSpPr>
          <p:nvPr>
            <p:ph idx="1"/>
          </p:nvPr>
        </p:nvSpPr>
        <p:spPr>
          <a:xfrm>
            <a:off x="1120000" y="1825624"/>
            <a:ext cx="10233800" cy="4530725"/>
          </a:xfrm>
        </p:spPr>
        <p:txBody>
          <a:bodyPr>
            <a:normAutofit/>
          </a:bodyPr>
          <a:lstStyle/>
          <a:p>
            <a:r>
              <a:rPr lang="en-US" dirty="0"/>
              <a:t>Digital images of latent prints or impression evidence will not be accepted by email submission and must be submitted on physical media (CD, DVD, etc.) </a:t>
            </a:r>
          </a:p>
          <a:p>
            <a:pPr lvl="1"/>
            <a:r>
              <a:rPr lang="en-US" dirty="0">
                <a:solidFill>
                  <a:schemeClr val="accent2">
                    <a:lumMod val="60000"/>
                    <a:lumOff val="40000"/>
                  </a:schemeClr>
                </a:solidFill>
              </a:rPr>
              <a:t>Exception: </a:t>
            </a:r>
            <a:r>
              <a:rPr lang="en-US" dirty="0"/>
              <a:t>Digital images of impressions for the sole purpose of identification of deceased or living individuals may be submitted via email </a:t>
            </a:r>
          </a:p>
          <a:p>
            <a:r>
              <a:rPr lang="en-US" dirty="0"/>
              <a:t>Submit complete known impressions of all victims and suspects with evidence, if possible; this will provide the necessary comparison materials to complete your case in a more timely manner</a:t>
            </a:r>
          </a:p>
        </p:txBody>
      </p:sp>
      <p:sp>
        <p:nvSpPr>
          <p:cNvPr id="4" name="Date Placeholder 3"/>
          <p:cNvSpPr>
            <a:spLocks noGrp="1"/>
          </p:cNvSpPr>
          <p:nvPr>
            <p:ph type="dt" sz="half" idx="10"/>
          </p:nvPr>
        </p:nvSpPr>
        <p:spPr/>
        <p:txBody>
          <a:bodyPr/>
          <a:lstStyle/>
          <a:p>
            <a:r>
              <a:rPr lang="en-US" dirty="0"/>
              <a:t>Rev6/2024</a:t>
            </a:r>
          </a:p>
        </p:txBody>
      </p:sp>
      <p:sp>
        <p:nvSpPr>
          <p:cNvPr id="5" name="Footer Placeholder 4"/>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42</a:t>
            </a:fld>
            <a:endParaRPr lang="en-US" dirty="0"/>
          </a:p>
        </p:txBody>
      </p:sp>
    </p:spTree>
    <p:extLst>
      <p:ext uri="{BB962C8B-B14F-4D97-AF65-F5344CB8AC3E}">
        <p14:creationId xmlns:p14="http://schemas.microsoft.com/office/powerpoint/2010/main" val="907343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Biological Evidence</a:t>
            </a:r>
          </a:p>
        </p:txBody>
      </p:sp>
      <p:sp>
        <p:nvSpPr>
          <p:cNvPr id="3" name="Content Placeholder 2"/>
          <p:cNvSpPr>
            <a:spLocks noGrp="1"/>
          </p:cNvSpPr>
          <p:nvPr>
            <p:ph idx="1"/>
          </p:nvPr>
        </p:nvSpPr>
        <p:spPr>
          <a:xfrm>
            <a:off x="1120000" y="1825624"/>
            <a:ext cx="10233800" cy="4530726"/>
          </a:xfrm>
        </p:spPr>
        <p:txBody>
          <a:bodyPr>
            <a:normAutofit fontScale="77500" lnSpcReduction="20000"/>
          </a:bodyPr>
          <a:lstStyle/>
          <a:p>
            <a:r>
              <a:rPr lang="en-US" dirty="0"/>
              <a:t>All Forensic Biology evidence must be submitted in person</a:t>
            </a:r>
          </a:p>
          <a:p>
            <a:pPr lvl="1"/>
            <a:r>
              <a:rPr lang="en-US" dirty="0">
                <a:solidFill>
                  <a:schemeClr val="accent2">
                    <a:lumMod val="60000"/>
                    <a:lumOff val="40000"/>
                  </a:schemeClr>
                </a:solidFill>
              </a:rPr>
              <a:t>Exception: </a:t>
            </a:r>
            <a:r>
              <a:rPr lang="en-US" dirty="0"/>
              <a:t>Sexual Assault Evidence Collection Kits and known buccal (cheek) swabs for DNA reference samples may be submitted via evidence locker or a delivery service</a:t>
            </a:r>
          </a:p>
          <a:p>
            <a:pPr lvl="1"/>
            <a:r>
              <a:rPr lang="en-US" dirty="0"/>
              <a:t>Always keep sexual assault kits separate from clothing </a:t>
            </a:r>
          </a:p>
          <a:p>
            <a:r>
              <a:rPr lang="en-US" dirty="0"/>
              <a:t>Never package biological evidence in plastic; always package in paper to prevent mold and contamination</a:t>
            </a:r>
          </a:p>
          <a:p>
            <a:r>
              <a:rPr lang="en-US" dirty="0"/>
              <a:t>Wet items must be air-dried prior to packaging</a:t>
            </a:r>
          </a:p>
          <a:p>
            <a:pPr lvl="1"/>
            <a:r>
              <a:rPr lang="en-US" dirty="0"/>
              <a:t>Never blow on samples to dry them</a:t>
            </a:r>
          </a:p>
          <a:p>
            <a:r>
              <a:rPr lang="en-US" dirty="0"/>
              <a:t>Swab or take cuttings from large items if possible</a:t>
            </a:r>
          </a:p>
          <a:p>
            <a:pPr lvl="1"/>
            <a:r>
              <a:rPr lang="en-US" dirty="0"/>
              <a:t>Simple cotton swabs submitted in envelopes are best for the collection of                                   crime scene stains and known samples </a:t>
            </a:r>
          </a:p>
          <a:p>
            <a:pPr lvl="1"/>
            <a:r>
              <a:rPr lang="en-US" dirty="0"/>
              <a:t>Control swabs are not needed</a:t>
            </a:r>
          </a:p>
          <a:p>
            <a:r>
              <a:rPr lang="en-US" dirty="0"/>
              <a:t>Never touch any biological sample; it may transfer your DNA to the item</a:t>
            </a:r>
          </a:p>
          <a:p>
            <a:r>
              <a:rPr lang="en-US" dirty="0"/>
              <a:t>Never lick outer envelopes to seal them</a:t>
            </a:r>
          </a:p>
          <a:p>
            <a:r>
              <a:rPr lang="en-US" dirty="0"/>
              <a:t>Must mark all biology evidence as biohazard</a:t>
            </a:r>
          </a:p>
        </p:txBody>
      </p:sp>
      <p:sp>
        <p:nvSpPr>
          <p:cNvPr id="5" name="Date Placeholder 4"/>
          <p:cNvSpPr>
            <a:spLocks noGrp="1"/>
          </p:cNvSpPr>
          <p:nvPr>
            <p:ph type="dt" sz="half" idx="10"/>
          </p:nvPr>
        </p:nvSpPr>
        <p:spPr/>
        <p:txBody>
          <a:bodyPr/>
          <a:lstStyle/>
          <a:p>
            <a:r>
              <a:rPr lang="en-US" dirty="0"/>
              <a:t>Rev6/2024</a:t>
            </a:r>
          </a:p>
        </p:txBody>
      </p:sp>
      <p:sp>
        <p:nvSpPr>
          <p:cNvPr id="4" name="Footer Placeholder 3"/>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43</a:t>
            </a:fld>
            <a:endParaRPr lang="en-US" dirty="0"/>
          </a:p>
        </p:txBody>
      </p:sp>
      <p:pic>
        <p:nvPicPr>
          <p:cNvPr id="7" name="Google Shape;185;p24">
            <a:extLst>
              <a:ext uri="{FF2B5EF4-FFF2-40B4-BE49-F238E27FC236}">
                <a16:creationId xmlns:a16="http://schemas.microsoft.com/office/drawing/2014/main" id="{58F3D96A-1884-4DD6-BE26-C7F849F5B898}"/>
              </a:ext>
            </a:extLst>
          </p:cNvPr>
          <p:cNvPicPr preferRelativeResize="0"/>
          <p:nvPr/>
        </p:nvPicPr>
        <p:blipFill rotWithShape="1">
          <a:blip r:embed="rId3">
            <a:alphaModFix/>
          </a:blip>
          <a:srcRect/>
          <a:stretch/>
        </p:blipFill>
        <p:spPr>
          <a:xfrm>
            <a:off x="9982200" y="4265839"/>
            <a:ext cx="1439779" cy="1445744"/>
          </a:xfrm>
          <a:prstGeom prst="rect">
            <a:avLst/>
          </a:prstGeom>
          <a:noFill/>
          <a:ln>
            <a:noFill/>
          </a:ln>
        </p:spPr>
      </p:pic>
    </p:spTree>
    <p:extLst>
      <p:ext uri="{BB962C8B-B14F-4D97-AF65-F5344CB8AC3E}">
        <p14:creationId xmlns:p14="http://schemas.microsoft.com/office/powerpoint/2010/main" val="2466168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Biological Evidence</a:t>
            </a:r>
          </a:p>
        </p:txBody>
      </p:sp>
      <p:sp>
        <p:nvSpPr>
          <p:cNvPr id="5" name="Content Placeholder 4"/>
          <p:cNvSpPr>
            <a:spLocks noGrp="1"/>
          </p:cNvSpPr>
          <p:nvPr>
            <p:ph idx="1"/>
          </p:nvPr>
        </p:nvSpPr>
        <p:spPr>
          <a:xfrm>
            <a:off x="965200" y="1690688"/>
            <a:ext cx="10515600" cy="4665661"/>
          </a:xfrm>
        </p:spPr>
        <p:txBody>
          <a:bodyPr>
            <a:normAutofit/>
          </a:bodyPr>
          <a:lstStyle/>
          <a:p>
            <a:r>
              <a:rPr lang="en-US" dirty="0"/>
              <a:t>Cases are “triaged” as they are submitted to determine which items are best suited for analysis based on circumstances of alleged crime; be prepared to answer questions from a biologists during submittal</a:t>
            </a:r>
          </a:p>
          <a:p>
            <a:pPr lvl="1"/>
            <a:r>
              <a:rPr lang="en-US" dirty="0"/>
              <a:t>Major crimes (homicides, assaults &amp; robberies) will be discussed with the officer &amp;/or DA to determine best items for processing at the time of submission</a:t>
            </a:r>
          </a:p>
          <a:p>
            <a:pPr lvl="1"/>
            <a:r>
              <a:rPr lang="en-US" dirty="0"/>
              <a:t>Property crimes (burglaries, larcenies, arsons) are limited to a maximum of 3 items (not including knowns)</a:t>
            </a:r>
          </a:p>
          <a:p>
            <a:pPr lvl="1"/>
            <a:r>
              <a:rPr lang="en-US" dirty="0"/>
              <a:t>Sexual assault kits (envelope 1 only) do </a:t>
            </a:r>
            <a:r>
              <a:rPr lang="en-US" u="sng" dirty="0"/>
              <a:t>not</a:t>
            </a:r>
            <a:r>
              <a:rPr lang="en-US" dirty="0"/>
              <a:t> require consultation with a biologist; all other sexual assault evidence (kit envelope 2, clothing, bedding, etc.) require consultation with a biologist</a:t>
            </a:r>
          </a:p>
          <a:p>
            <a:pPr lvl="2"/>
            <a:r>
              <a:rPr lang="en-US" dirty="0"/>
              <a:t>Non-reporting and anonymous sexual assault kits are not accepted</a:t>
            </a:r>
          </a:p>
        </p:txBody>
      </p:sp>
      <p:sp>
        <p:nvSpPr>
          <p:cNvPr id="4" name="Date Placeholder 3"/>
          <p:cNvSpPr>
            <a:spLocks noGrp="1"/>
          </p:cNvSpPr>
          <p:nvPr>
            <p:ph type="dt" sz="half" idx="10"/>
          </p:nvPr>
        </p:nvSpPr>
        <p:spPr/>
        <p:txBody>
          <a:bodyPr/>
          <a:lstStyle/>
          <a:p>
            <a:r>
              <a:rPr lang="en-US" dirty="0"/>
              <a:t>Rev6/2024</a:t>
            </a:r>
          </a:p>
        </p:txBody>
      </p:sp>
      <p:sp>
        <p:nvSpPr>
          <p:cNvPr id="3" name="Footer Placeholder 2"/>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44</a:t>
            </a:fld>
            <a:endParaRPr lang="en-US" dirty="0"/>
          </a:p>
        </p:txBody>
      </p:sp>
    </p:spTree>
    <p:extLst>
      <p:ext uri="{BB962C8B-B14F-4D97-AF65-F5344CB8AC3E}">
        <p14:creationId xmlns:p14="http://schemas.microsoft.com/office/powerpoint/2010/main" val="2027075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Biological Evidence</a:t>
            </a:r>
          </a:p>
        </p:txBody>
      </p:sp>
      <p:sp>
        <p:nvSpPr>
          <p:cNvPr id="3" name="Content Placeholder 2"/>
          <p:cNvSpPr>
            <a:spLocks noGrp="1"/>
          </p:cNvSpPr>
          <p:nvPr>
            <p:ph idx="1"/>
          </p:nvPr>
        </p:nvSpPr>
        <p:spPr/>
        <p:txBody>
          <a:bodyPr>
            <a:normAutofit/>
          </a:bodyPr>
          <a:lstStyle/>
          <a:p>
            <a:r>
              <a:rPr lang="en-US" dirty="0">
                <a:solidFill>
                  <a:schemeClr val="tx1">
                    <a:lumMod val="85000"/>
                  </a:schemeClr>
                </a:solidFill>
              </a:rPr>
              <a:t>All biology submittals must have the RFLE and an accompanying </a:t>
            </a:r>
            <a:r>
              <a:rPr lang="en-US" b="1" dirty="0">
                <a:solidFill>
                  <a:schemeClr val="accent2">
                    <a:lumMod val="60000"/>
                    <a:lumOff val="40000"/>
                  </a:schemeClr>
                </a:solidFill>
              </a:rPr>
              <a:t>incident report </a:t>
            </a:r>
            <a:r>
              <a:rPr lang="en-US" dirty="0">
                <a:solidFill>
                  <a:schemeClr val="tx1">
                    <a:lumMod val="85000"/>
                  </a:schemeClr>
                </a:solidFill>
              </a:rPr>
              <a:t>that describes what happened and from where items were collected</a:t>
            </a:r>
          </a:p>
          <a:p>
            <a:pPr lvl="1"/>
            <a:r>
              <a:rPr lang="en-US" dirty="0"/>
              <a:t>Helps us determine your best evidence</a:t>
            </a:r>
          </a:p>
          <a:p>
            <a:pPr lvl="1"/>
            <a:r>
              <a:rPr lang="en-US" dirty="0"/>
              <a:t>Helps us determine if a piece of evidence is CODIS eligible or not</a:t>
            </a:r>
          </a:p>
          <a:p>
            <a:pPr lvl="1"/>
            <a:r>
              <a:rPr lang="en-US" dirty="0"/>
              <a:t>Speeds up analysis (fewer phone calls for info)</a:t>
            </a:r>
          </a:p>
        </p:txBody>
      </p:sp>
      <p:sp>
        <p:nvSpPr>
          <p:cNvPr id="5" name="Date Placeholder 4"/>
          <p:cNvSpPr>
            <a:spLocks noGrp="1"/>
          </p:cNvSpPr>
          <p:nvPr>
            <p:ph type="dt" sz="half" idx="10"/>
          </p:nvPr>
        </p:nvSpPr>
        <p:spPr/>
        <p:txBody>
          <a:bodyPr/>
          <a:lstStyle/>
          <a:p>
            <a:r>
              <a:rPr lang="en-US" dirty="0"/>
              <a:t>Rev6/2024</a:t>
            </a:r>
          </a:p>
        </p:txBody>
      </p:sp>
      <p:sp>
        <p:nvSpPr>
          <p:cNvPr id="4" name="Footer Placeholder 3"/>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45</a:t>
            </a:fld>
            <a:endParaRPr lang="en-US" dirty="0"/>
          </a:p>
        </p:txBody>
      </p:sp>
    </p:spTree>
    <p:extLst>
      <p:ext uri="{BB962C8B-B14F-4D97-AF65-F5344CB8AC3E}">
        <p14:creationId xmlns:p14="http://schemas.microsoft.com/office/powerpoint/2010/main" val="32029154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122E-7F26-45E0-B538-B50806B39E08}"/>
              </a:ext>
            </a:extLst>
          </p:cNvPr>
          <p:cNvSpPr>
            <a:spLocks noGrp="1"/>
          </p:cNvSpPr>
          <p:nvPr>
            <p:ph type="title"/>
          </p:nvPr>
        </p:nvSpPr>
        <p:spPr/>
        <p:txBody>
          <a:bodyPr/>
          <a:lstStyle/>
          <a:p>
            <a:r>
              <a:rPr lang="en-US" dirty="0"/>
              <a:t>Submitting Biological Evidence</a:t>
            </a:r>
          </a:p>
        </p:txBody>
      </p:sp>
      <p:sp>
        <p:nvSpPr>
          <p:cNvPr id="3" name="Content Placeholder 2">
            <a:extLst>
              <a:ext uri="{FF2B5EF4-FFF2-40B4-BE49-F238E27FC236}">
                <a16:creationId xmlns:a16="http://schemas.microsoft.com/office/drawing/2014/main" id="{7CBFB99E-301C-434E-9BE4-1E06C36E4480}"/>
              </a:ext>
            </a:extLst>
          </p:cNvPr>
          <p:cNvSpPr>
            <a:spLocks noGrp="1"/>
          </p:cNvSpPr>
          <p:nvPr>
            <p:ph idx="1"/>
          </p:nvPr>
        </p:nvSpPr>
        <p:spPr/>
        <p:txBody>
          <a:bodyPr>
            <a:normAutofit/>
          </a:bodyPr>
          <a:lstStyle/>
          <a:p>
            <a:r>
              <a:rPr lang="en-US" dirty="0"/>
              <a:t>All DNA requests must be submitted with known reference samples; this must include samples from the victim, suspect(s) [if possible] and exclusionary knowns, as needed</a:t>
            </a:r>
          </a:p>
          <a:p>
            <a:pPr lvl="1"/>
            <a:r>
              <a:rPr lang="en-US" sz="2400" dirty="0"/>
              <a:t>Known DNA reference samples must be labeled with who they are collected from in item descriptions (not just “DNA swabs” or “known swabs”)</a:t>
            </a:r>
            <a:endParaRPr lang="en-US" dirty="0"/>
          </a:p>
          <a:p>
            <a:pPr lvl="1"/>
            <a:r>
              <a:rPr lang="en-US" dirty="0"/>
              <a:t>Known/reference samples do not need to be labeled or packaged separately for whatever side of the mouth they are collected from</a:t>
            </a:r>
          </a:p>
          <a:p>
            <a:pPr lvl="1"/>
            <a:r>
              <a:rPr lang="en-US" dirty="0"/>
              <a:t>Do not use OSBI Offender Collection Kits (CODIS kits) for known DNA reference sample collection</a:t>
            </a:r>
          </a:p>
        </p:txBody>
      </p:sp>
      <p:sp>
        <p:nvSpPr>
          <p:cNvPr id="4" name="Date Placeholder 3">
            <a:extLst>
              <a:ext uri="{FF2B5EF4-FFF2-40B4-BE49-F238E27FC236}">
                <a16:creationId xmlns:a16="http://schemas.microsoft.com/office/drawing/2014/main" id="{640A4A3D-E164-4E05-9EC8-B2B39DA2B111}"/>
              </a:ext>
            </a:extLst>
          </p:cNvPr>
          <p:cNvSpPr>
            <a:spLocks noGrp="1"/>
          </p:cNvSpPr>
          <p:nvPr>
            <p:ph type="dt" sz="half" idx="10"/>
          </p:nvPr>
        </p:nvSpPr>
        <p:spPr/>
        <p:txBody>
          <a:bodyPr/>
          <a:lstStyle/>
          <a:p>
            <a:r>
              <a:rPr lang="en-US" dirty="0"/>
              <a:t>Rev6/2024</a:t>
            </a:r>
          </a:p>
        </p:txBody>
      </p:sp>
      <p:sp>
        <p:nvSpPr>
          <p:cNvPr id="5" name="Footer Placeholder 4">
            <a:extLst>
              <a:ext uri="{FF2B5EF4-FFF2-40B4-BE49-F238E27FC236}">
                <a16:creationId xmlns:a16="http://schemas.microsoft.com/office/drawing/2014/main" id="{46A3C851-03E0-45B8-B15E-9B99ED199FF1}"/>
              </a:ext>
            </a:extLst>
          </p:cNvPr>
          <p:cNvSpPr>
            <a:spLocks noGrp="1"/>
          </p:cNvSpPr>
          <p:nvPr>
            <p:ph type="ftr" sz="quarter" idx="11"/>
          </p:nvPr>
        </p:nvSpPr>
        <p:spPr/>
        <p:txBody>
          <a:bodyPr/>
          <a:lstStyle/>
          <a:p>
            <a:r>
              <a:rPr lang="en-US" dirty="0"/>
              <a:t>#OneTeamOneMission</a:t>
            </a:r>
          </a:p>
        </p:txBody>
      </p:sp>
      <p:sp>
        <p:nvSpPr>
          <p:cNvPr id="6" name="Slide Number Placeholder 5">
            <a:extLst>
              <a:ext uri="{FF2B5EF4-FFF2-40B4-BE49-F238E27FC236}">
                <a16:creationId xmlns:a16="http://schemas.microsoft.com/office/drawing/2014/main" id="{8430D289-F745-4F72-BC92-23D3CDEA5F58}"/>
              </a:ext>
            </a:extLst>
          </p:cNvPr>
          <p:cNvSpPr>
            <a:spLocks noGrp="1"/>
          </p:cNvSpPr>
          <p:nvPr>
            <p:ph type="sldNum" sz="quarter" idx="12"/>
          </p:nvPr>
        </p:nvSpPr>
        <p:spPr/>
        <p:txBody>
          <a:bodyPr/>
          <a:lstStyle/>
          <a:p>
            <a:fld id="{276CA74F-D7F4-4305-8456-56C8E4D19626}" type="slidenum">
              <a:rPr lang="en-US" smtClean="0"/>
              <a:t>46</a:t>
            </a:fld>
            <a:endParaRPr lang="en-US" dirty="0"/>
          </a:p>
        </p:txBody>
      </p:sp>
    </p:spTree>
    <p:extLst>
      <p:ext uri="{BB962C8B-B14F-4D97-AF65-F5344CB8AC3E}">
        <p14:creationId xmlns:p14="http://schemas.microsoft.com/office/powerpoint/2010/main" val="3692661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AF546C-46BE-48BB-83E3-2F605553EF47}"/>
              </a:ext>
            </a:extLst>
          </p:cNvPr>
          <p:cNvSpPr>
            <a:spLocks noGrp="1"/>
          </p:cNvSpPr>
          <p:nvPr>
            <p:ph type="title"/>
          </p:nvPr>
        </p:nvSpPr>
        <p:spPr>
          <a:xfrm>
            <a:off x="728980" y="2656204"/>
            <a:ext cx="10515600" cy="2852737"/>
          </a:xfrm>
        </p:spPr>
        <p:txBody>
          <a:bodyPr>
            <a:normAutofit/>
          </a:bodyPr>
          <a:lstStyle/>
          <a:p>
            <a:r>
              <a:rPr lang="en-US" sz="8800" dirty="0"/>
              <a:t>Expediting Analysis</a:t>
            </a:r>
          </a:p>
        </p:txBody>
      </p:sp>
      <p:sp>
        <p:nvSpPr>
          <p:cNvPr id="9" name="Subtitle 12">
            <a:extLst>
              <a:ext uri="{FF2B5EF4-FFF2-40B4-BE49-F238E27FC236}">
                <a16:creationId xmlns:a16="http://schemas.microsoft.com/office/drawing/2014/main" id="{D50EA9A8-7978-4C06-B598-C4B105E5B7CB}"/>
              </a:ext>
            </a:extLst>
          </p:cNvPr>
          <p:cNvSpPr>
            <a:spLocks noGrp="1"/>
          </p:cNvSpPr>
          <p:nvPr>
            <p:ph type="body" idx="1"/>
          </p:nvPr>
        </p:nvSpPr>
        <p:spPr>
          <a:xfrm>
            <a:off x="854532" y="3705561"/>
            <a:ext cx="9769352" cy="754025"/>
          </a:xfrm>
        </p:spPr>
        <p:txBody>
          <a:bodyPr>
            <a:normAutofit/>
          </a:bodyPr>
          <a:lstStyle/>
          <a:p>
            <a:r>
              <a:rPr lang="en-US" dirty="0"/>
              <a:t>Physical Evidence: Packaging &amp; Submitting to the OSBI Lab</a:t>
            </a:r>
          </a:p>
        </p:txBody>
      </p:sp>
      <p:sp>
        <p:nvSpPr>
          <p:cNvPr id="4" name="Date Placeholder 3">
            <a:extLst>
              <a:ext uri="{FF2B5EF4-FFF2-40B4-BE49-F238E27FC236}">
                <a16:creationId xmlns:a16="http://schemas.microsoft.com/office/drawing/2014/main" id="{76A08F20-4EC4-44B8-8DA8-64F5C9F60ACA}"/>
              </a:ext>
            </a:extLst>
          </p:cNvPr>
          <p:cNvSpPr>
            <a:spLocks noGrp="1"/>
          </p:cNvSpPr>
          <p:nvPr>
            <p:ph type="dt" sz="half" idx="10"/>
          </p:nvPr>
        </p:nvSpPr>
        <p:spPr/>
        <p:txBody>
          <a:bodyPr/>
          <a:lstStyle/>
          <a:p>
            <a:r>
              <a:rPr lang="en-US" dirty="0"/>
              <a:t>Rev6/2024</a:t>
            </a:r>
          </a:p>
        </p:txBody>
      </p:sp>
      <p:sp>
        <p:nvSpPr>
          <p:cNvPr id="5" name="Footer Placeholder 4">
            <a:extLst>
              <a:ext uri="{FF2B5EF4-FFF2-40B4-BE49-F238E27FC236}">
                <a16:creationId xmlns:a16="http://schemas.microsoft.com/office/drawing/2014/main" id="{3B0276C6-EBA6-470C-A16A-E8450E7BFC17}"/>
              </a:ext>
            </a:extLst>
          </p:cNvPr>
          <p:cNvSpPr>
            <a:spLocks noGrp="1"/>
          </p:cNvSpPr>
          <p:nvPr>
            <p:ph type="ftr" sz="quarter" idx="11"/>
          </p:nvPr>
        </p:nvSpPr>
        <p:spPr/>
        <p:txBody>
          <a:bodyPr/>
          <a:lstStyle/>
          <a:p>
            <a:r>
              <a:rPr lang="en-US" dirty="0"/>
              <a:t>#OneTeamOneMission</a:t>
            </a:r>
          </a:p>
        </p:txBody>
      </p:sp>
      <p:sp>
        <p:nvSpPr>
          <p:cNvPr id="6" name="Slide Number Placeholder 5">
            <a:extLst>
              <a:ext uri="{FF2B5EF4-FFF2-40B4-BE49-F238E27FC236}">
                <a16:creationId xmlns:a16="http://schemas.microsoft.com/office/drawing/2014/main" id="{0AE81A30-7EB1-4602-BE16-E4A9883BA400}"/>
              </a:ext>
            </a:extLst>
          </p:cNvPr>
          <p:cNvSpPr>
            <a:spLocks noGrp="1"/>
          </p:cNvSpPr>
          <p:nvPr>
            <p:ph type="sldNum" sz="quarter" idx="12"/>
          </p:nvPr>
        </p:nvSpPr>
        <p:spPr/>
        <p:txBody>
          <a:bodyPr/>
          <a:lstStyle/>
          <a:p>
            <a:fld id="{276CA74F-D7F4-4305-8456-56C8E4D19626}" type="slidenum">
              <a:rPr lang="en-US" smtClean="0"/>
              <a:t>47</a:t>
            </a:fld>
            <a:endParaRPr lang="en-US" dirty="0"/>
          </a:p>
        </p:txBody>
      </p:sp>
    </p:spTree>
    <p:extLst>
      <p:ext uri="{BB962C8B-B14F-4D97-AF65-F5344CB8AC3E}">
        <p14:creationId xmlns:p14="http://schemas.microsoft.com/office/powerpoint/2010/main" val="3273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That Slow Down Lab Analysis</a:t>
            </a:r>
          </a:p>
        </p:txBody>
      </p:sp>
      <p:sp>
        <p:nvSpPr>
          <p:cNvPr id="9" name="Content Placeholder 8"/>
          <p:cNvSpPr>
            <a:spLocks noGrp="1"/>
          </p:cNvSpPr>
          <p:nvPr>
            <p:ph sz="half" idx="1"/>
          </p:nvPr>
        </p:nvSpPr>
        <p:spPr/>
        <p:txBody>
          <a:bodyPr numCol="2">
            <a:noAutofit/>
          </a:bodyPr>
          <a:lstStyle/>
          <a:p>
            <a:r>
              <a:rPr lang="en-US" dirty="0"/>
              <a:t>Discrepancies</a:t>
            </a:r>
          </a:p>
          <a:p>
            <a:r>
              <a:rPr lang="en-US" dirty="0"/>
              <a:t>Extra items (not analyzed)</a:t>
            </a:r>
          </a:p>
          <a:p>
            <a:r>
              <a:rPr lang="en-US" dirty="0"/>
              <a:t>Packaging</a:t>
            </a:r>
          </a:p>
          <a:p>
            <a:r>
              <a:rPr lang="en-US" dirty="0"/>
              <a:t>Safety issues</a:t>
            </a:r>
          </a:p>
        </p:txBody>
      </p:sp>
      <p:pic>
        <p:nvPicPr>
          <p:cNvPr id="17" name="Content Placeholder 16" descr="drawer of stuff.jpg">
            <a:extLst>
              <a:ext uri="{FF2B5EF4-FFF2-40B4-BE49-F238E27FC236}">
                <a16:creationId xmlns:a16="http://schemas.microsoft.com/office/drawing/2014/main" id="{9BB0850B-1FBF-412F-8436-DFEDE9FE682D}"/>
              </a:ext>
            </a:extLst>
          </p:cNvPr>
          <p:cNvPicPr>
            <a:picLocks noGrp="1" noChangeAspect="1"/>
          </p:cNvPicPr>
          <p:nvPr>
            <p:ph sz="half" idx="2"/>
          </p:nvPr>
        </p:nvPicPr>
        <p:blipFill rotWithShape="1">
          <a:blip r:embed="rId3" cstate="print"/>
          <a:srcRect t="9231" b="5770"/>
          <a:stretch/>
        </p:blipFill>
        <p:spPr>
          <a:xfrm>
            <a:off x="4740442" y="1825625"/>
            <a:ext cx="6505074" cy="4087307"/>
          </a:xfrm>
          <a:prstGeom prst="rect">
            <a:avLst/>
          </a:prstGeom>
        </p:spPr>
      </p:pic>
      <p:sp>
        <p:nvSpPr>
          <p:cNvPr id="4" name="Date Placeholder 3"/>
          <p:cNvSpPr>
            <a:spLocks noGrp="1"/>
          </p:cNvSpPr>
          <p:nvPr>
            <p:ph type="dt" sz="half" idx="10"/>
          </p:nvPr>
        </p:nvSpPr>
        <p:spPr/>
        <p:txBody>
          <a:bodyPr/>
          <a:lstStyle/>
          <a:p>
            <a:r>
              <a:rPr lang="en-US" dirty="0"/>
              <a:t>Rev6/2024</a:t>
            </a:r>
          </a:p>
        </p:txBody>
      </p:sp>
      <p:sp>
        <p:nvSpPr>
          <p:cNvPr id="3" name="Footer Placeholder 2"/>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pPr/>
              <a:t>48</a:t>
            </a:fld>
            <a:endParaRPr lang="en-US" dirty="0"/>
          </a:p>
        </p:txBody>
      </p:sp>
    </p:spTree>
    <p:extLst>
      <p:ext uri="{BB962C8B-B14F-4D97-AF65-F5344CB8AC3E}">
        <p14:creationId xmlns:p14="http://schemas.microsoft.com/office/powerpoint/2010/main" val="1627461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buNone/>
            </a:pPr>
            <a:r>
              <a:rPr lang="en-US" dirty="0"/>
              <a:t>How to Expedite Analysis</a:t>
            </a:r>
          </a:p>
        </p:txBody>
      </p:sp>
      <p:sp>
        <p:nvSpPr>
          <p:cNvPr id="3" name="Content Placeholder 2"/>
          <p:cNvSpPr>
            <a:spLocks noGrp="1"/>
          </p:cNvSpPr>
          <p:nvPr>
            <p:ph idx="1"/>
          </p:nvPr>
        </p:nvSpPr>
        <p:spPr>
          <a:xfrm>
            <a:off x="962526" y="1564106"/>
            <a:ext cx="10698532" cy="4688750"/>
          </a:xfrm>
        </p:spPr>
        <p:txBody>
          <a:bodyPr>
            <a:noAutofit/>
          </a:bodyPr>
          <a:lstStyle/>
          <a:p>
            <a:r>
              <a:rPr lang="en-US" sz="2600" dirty="0"/>
              <a:t>Appropriately label all evidence on outer containers with enough detail to determine who or where item(s) was/were collected from </a:t>
            </a:r>
          </a:p>
          <a:p>
            <a:r>
              <a:rPr lang="en-US" sz="2600" dirty="0"/>
              <a:t>Include direct contact information of the requesting officer on RFLE, e.g. if officer works night shift, provide e-mail in addition to phone number</a:t>
            </a:r>
          </a:p>
          <a:p>
            <a:r>
              <a:rPr lang="en-US" sz="2600" dirty="0"/>
              <a:t>Separate and submit evidence needing different types of analysis in different packages where possible, e.g. unknown substance for drugs in one container, clothing for biology in another container, etc.</a:t>
            </a:r>
          </a:p>
          <a:p>
            <a:r>
              <a:rPr lang="en-US" sz="2600" dirty="0"/>
              <a:t>Submit evidence in a timely manner to allow plenty of time for analysis prior to court dates (2 to 3 months is preferred)</a:t>
            </a:r>
          </a:p>
          <a:p>
            <a:r>
              <a:rPr lang="en-US" sz="2600" dirty="0"/>
              <a:t>Make sure all appropriate evidence is submitted prior to requesting us to “rush” your case</a:t>
            </a:r>
          </a:p>
        </p:txBody>
      </p:sp>
      <p:sp>
        <p:nvSpPr>
          <p:cNvPr id="5" name="Date Placeholder 4"/>
          <p:cNvSpPr>
            <a:spLocks noGrp="1"/>
          </p:cNvSpPr>
          <p:nvPr>
            <p:ph type="dt" sz="half" idx="10"/>
          </p:nvPr>
        </p:nvSpPr>
        <p:spPr/>
        <p:txBody>
          <a:bodyPr/>
          <a:lstStyle/>
          <a:p>
            <a:r>
              <a:rPr lang="en-US" dirty="0"/>
              <a:t>Rev6/2024</a:t>
            </a:r>
          </a:p>
        </p:txBody>
      </p:sp>
      <p:sp>
        <p:nvSpPr>
          <p:cNvPr id="4" name="Footer Placeholder 3"/>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49</a:t>
            </a:fld>
            <a:endParaRPr lang="en-US" dirty="0"/>
          </a:p>
        </p:txBody>
      </p:sp>
    </p:spTree>
    <p:extLst>
      <p:ext uri="{BB962C8B-B14F-4D97-AF65-F5344CB8AC3E}">
        <p14:creationId xmlns:p14="http://schemas.microsoft.com/office/powerpoint/2010/main" val="123187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Purpose of Proper Evidence Handling</a:t>
            </a:r>
          </a:p>
        </p:txBody>
      </p:sp>
      <p:sp>
        <p:nvSpPr>
          <p:cNvPr id="5" name="Content Placeholder 4"/>
          <p:cNvSpPr>
            <a:spLocks noGrp="1"/>
          </p:cNvSpPr>
          <p:nvPr>
            <p:ph idx="1"/>
          </p:nvPr>
        </p:nvSpPr>
        <p:spPr/>
        <p:txBody>
          <a:bodyPr/>
          <a:lstStyle/>
          <a:p>
            <a:r>
              <a:rPr lang="en-US" dirty="0"/>
              <a:t>Preserve critical evidence</a:t>
            </a:r>
          </a:p>
          <a:p>
            <a:r>
              <a:rPr lang="en-US" dirty="0"/>
              <a:t>Package evidence appropriately so it can be easily identified, located, and analyzed</a:t>
            </a:r>
          </a:p>
          <a:p>
            <a:r>
              <a:rPr lang="en-US" dirty="0"/>
              <a:t>Safety of officers</a:t>
            </a:r>
          </a:p>
          <a:p>
            <a:r>
              <a:rPr lang="en-US" dirty="0"/>
              <a:t>Maintain chain of custody</a:t>
            </a:r>
          </a:p>
          <a:p>
            <a:pPr marL="0" indent="0">
              <a:buNone/>
            </a:pPr>
            <a:endParaRPr lang="en-US" dirty="0"/>
          </a:p>
        </p:txBody>
      </p:sp>
      <p:sp>
        <p:nvSpPr>
          <p:cNvPr id="3" name="Date Placeholder 2"/>
          <p:cNvSpPr>
            <a:spLocks noGrp="1"/>
          </p:cNvSpPr>
          <p:nvPr>
            <p:ph type="dt" sz="half" idx="10"/>
          </p:nvPr>
        </p:nvSpPr>
        <p:spPr/>
        <p:txBody>
          <a:bodyPr/>
          <a:lstStyle/>
          <a:p>
            <a:r>
              <a:rPr lang="en-US" dirty="0"/>
              <a:t>Rev6/2024</a:t>
            </a:r>
          </a:p>
        </p:txBody>
      </p:sp>
      <p:sp>
        <p:nvSpPr>
          <p:cNvPr id="2" name="Footer Placeholder 1"/>
          <p:cNvSpPr>
            <a:spLocks noGrp="1"/>
          </p:cNvSpPr>
          <p:nvPr>
            <p:ph type="ftr" sz="quarter" idx="11"/>
          </p:nvPr>
        </p:nvSpPr>
        <p:spPr/>
        <p:txBody>
          <a:bodyPr/>
          <a:lstStyle/>
          <a:p>
            <a:r>
              <a:rPr lang="en-US" dirty="0"/>
              <a:t>#OneTeamOneMission</a:t>
            </a:r>
          </a:p>
        </p:txBody>
      </p:sp>
      <p:sp>
        <p:nvSpPr>
          <p:cNvPr id="7" name="Slide Number Placeholder 6"/>
          <p:cNvSpPr>
            <a:spLocks noGrp="1"/>
          </p:cNvSpPr>
          <p:nvPr>
            <p:ph type="sldNum" sz="quarter" idx="12"/>
          </p:nvPr>
        </p:nvSpPr>
        <p:spPr/>
        <p:txBody>
          <a:bodyPr/>
          <a:lstStyle/>
          <a:p>
            <a:fld id="{276CA74F-D7F4-4305-8456-56C8E4D19626}" type="slidenum">
              <a:rPr lang="en-US" smtClean="0"/>
              <a:t>5</a:t>
            </a:fld>
            <a:endParaRPr lang="en-US" dirty="0"/>
          </a:p>
        </p:txBody>
      </p:sp>
      <p:pic>
        <p:nvPicPr>
          <p:cNvPr id="6" name="Google Shape;157;p20"/>
          <p:cNvPicPr preferRelativeResize="0"/>
          <p:nvPr/>
        </p:nvPicPr>
        <p:blipFill rotWithShape="1">
          <a:blip r:embed="rId3">
            <a:alphaModFix/>
          </a:blip>
          <a:srcRect/>
          <a:stretch/>
        </p:blipFill>
        <p:spPr>
          <a:xfrm>
            <a:off x="7433186" y="3215147"/>
            <a:ext cx="4562169" cy="3642853"/>
          </a:xfrm>
          <a:prstGeom prst="rect">
            <a:avLst/>
          </a:prstGeom>
          <a:noFill/>
          <a:ln>
            <a:noFill/>
          </a:ln>
        </p:spPr>
      </p:pic>
    </p:spTree>
    <p:extLst>
      <p:ext uri="{BB962C8B-B14F-4D97-AF65-F5344CB8AC3E}">
        <p14:creationId xmlns:p14="http://schemas.microsoft.com/office/powerpoint/2010/main" val="42920146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buNone/>
            </a:pPr>
            <a:r>
              <a:rPr lang="en-US" dirty="0"/>
              <a:t>Communication</a:t>
            </a:r>
          </a:p>
        </p:txBody>
      </p:sp>
      <p:sp>
        <p:nvSpPr>
          <p:cNvPr id="3" name="Content Placeholder 2"/>
          <p:cNvSpPr>
            <a:spLocks noGrp="1"/>
          </p:cNvSpPr>
          <p:nvPr>
            <p:ph idx="1"/>
          </p:nvPr>
        </p:nvSpPr>
        <p:spPr>
          <a:xfrm>
            <a:off x="926432" y="1690688"/>
            <a:ext cx="10734626" cy="4562167"/>
          </a:xfrm>
        </p:spPr>
        <p:txBody>
          <a:bodyPr>
            <a:noAutofit/>
          </a:bodyPr>
          <a:lstStyle/>
          <a:p>
            <a:r>
              <a:rPr lang="en-US" sz="3200" dirty="0">
                <a:solidFill>
                  <a:schemeClr val="tx1">
                    <a:lumMod val="95000"/>
                  </a:schemeClr>
                </a:solidFill>
              </a:rPr>
              <a:t>Notify us when the status of a case changes</a:t>
            </a:r>
          </a:p>
          <a:p>
            <a:pPr lvl="1"/>
            <a:r>
              <a:rPr lang="en-US" sz="2800" dirty="0">
                <a:solidFill>
                  <a:schemeClr val="tx1">
                    <a:lumMod val="95000"/>
                  </a:schemeClr>
                </a:solidFill>
              </a:rPr>
              <a:t>New case information</a:t>
            </a:r>
          </a:p>
          <a:p>
            <a:pPr lvl="1"/>
            <a:r>
              <a:rPr lang="en-US" sz="2800" dirty="0">
                <a:solidFill>
                  <a:schemeClr val="tx1">
                    <a:lumMod val="95000"/>
                  </a:schemeClr>
                </a:solidFill>
              </a:rPr>
              <a:t>Court dates</a:t>
            </a:r>
          </a:p>
          <a:p>
            <a:pPr lvl="1"/>
            <a:r>
              <a:rPr lang="en-US" sz="2800" dirty="0">
                <a:solidFill>
                  <a:schemeClr val="tx1">
                    <a:lumMod val="95000"/>
                  </a:schemeClr>
                </a:solidFill>
              </a:rPr>
              <a:t>Rush/expedite</a:t>
            </a:r>
          </a:p>
          <a:p>
            <a:pPr lvl="1"/>
            <a:r>
              <a:rPr lang="en-US" sz="2800" dirty="0">
                <a:solidFill>
                  <a:schemeClr val="tx1">
                    <a:lumMod val="95000"/>
                  </a:schemeClr>
                </a:solidFill>
              </a:rPr>
              <a:t>Analysis is no longer needed</a:t>
            </a:r>
          </a:p>
          <a:p>
            <a:pPr lvl="1"/>
            <a:r>
              <a:rPr lang="en-US" sz="2800" b="1" i="1" u="sng" dirty="0">
                <a:solidFill>
                  <a:schemeClr val="accent2">
                    <a:lumMod val="60000"/>
                    <a:lumOff val="40000"/>
                  </a:schemeClr>
                </a:solidFill>
              </a:rPr>
              <a:t>Communication is key!</a:t>
            </a:r>
          </a:p>
        </p:txBody>
      </p:sp>
      <p:sp>
        <p:nvSpPr>
          <p:cNvPr id="5" name="Date Placeholder 4"/>
          <p:cNvSpPr>
            <a:spLocks noGrp="1"/>
          </p:cNvSpPr>
          <p:nvPr>
            <p:ph type="dt" sz="half" idx="10"/>
          </p:nvPr>
        </p:nvSpPr>
        <p:spPr/>
        <p:txBody>
          <a:bodyPr/>
          <a:lstStyle/>
          <a:p>
            <a:r>
              <a:rPr lang="en-US" dirty="0"/>
              <a:t>Rev6/2024</a:t>
            </a:r>
          </a:p>
        </p:txBody>
      </p:sp>
      <p:sp>
        <p:nvSpPr>
          <p:cNvPr id="4" name="Footer Placeholder 3"/>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50</a:t>
            </a:fld>
            <a:endParaRPr lang="en-US" dirty="0"/>
          </a:p>
        </p:txBody>
      </p:sp>
    </p:spTree>
    <p:extLst>
      <p:ext uri="{BB962C8B-B14F-4D97-AF65-F5344CB8AC3E}">
        <p14:creationId xmlns:p14="http://schemas.microsoft.com/office/powerpoint/2010/main" val="2628624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559FA-3C24-4404-A2E3-402F3464B0F4}"/>
              </a:ext>
            </a:extLst>
          </p:cNvPr>
          <p:cNvSpPr>
            <a:spLocks noGrp="1"/>
          </p:cNvSpPr>
          <p:nvPr>
            <p:ph type="title"/>
          </p:nvPr>
        </p:nvSpPr>
        <p:spPr>
          <a:xfrm>
            <a:off x="728980" y="2656204"/>
            <a:ext cx="10515600" cy="2852737"/>
          </a:xfrm>
        </p:spPr>
        <p:txBody>
          <a:bodyPr>
            <a:normAutofit/>
          </a:bodyPr>
          <a:lstStyle/>
          <a:p>
            <a:r>
              <a:rPr lang="en-US" sz="8800" dirty="0"/>
              <a:t>Destruction</a:t>
            </a:r>
          </a:p>
        </p:txBody>
      </p:sp>
      <p:sp>
        <p:nvSpPr>
          <p:cNvPr id="9" name="Subtitle 12">
            <a:extLst>
              <a:ext uri="{FF2B5EF4-FFF2-40B4-BE49-F238E27FC236}">
                <a16:creationId xmlns:a16="http://schemas.microsoft.com/office/drawing/2014/main" id="{285D9B60-404D-45F2-899B-D28EC8E6A797}"/>
              </a:ext>
            </a:extLst>
          </p:cNvPr>
          <p:cNvSpPr>
            <a:spLocks noGrp="1"/>
          </p:cNvSpPr>
          <p:nvPr>
            <p:ph type="body" idx="1"/>
          </p:nvPr>
        </p:nvSpPr>
        <p:spPr>
          <a:xfrm>
            <a:off x="854532" y="3705561"/>
            <a:ext cx="9769352" cy="754025"/>
          </a:xfrm>
        </p:spPr>
        <p:txBody>
          <a:bodyPr>
            <a:normAutofit/>
          </a:bodyPr>
          <a:lstStyle/>
          <a:p>
            <a:r>
              <a:rPr lang="en-US" dirty="0"/>
              <a:t>Physical Evidence: Packaging &amp; Submitting to the OSBI Lab</a:t>
            </a:r>
          </a:p>
        </p:txBody>
      </p:sp>
      <p:sp>
        <p:nvSpPr>
          <p:cNvPr id="4" name="Date Placeholder 3">
            <a:extLst>
              <a:ext uri="{FF2B5EF4-FFF2-40B4-BE49-F238E27FC236}">
                <a16:creationId xmlns:a16="http://schemas.microsoft.com/office/drawing/2014/main" id="{7846D8B3-DC6C-4053-9426-06405A921A54}"/>
              </a:ext>
            </a:extLst>
          </p:cNvPr>
          <p:cNvSpPr>
            <a:spLocks noGrp="1"/>
          </p:cNvSpPr>
          <p:nvPr>
            <p:ph type="dt" sz="half" idx="10"/>
          </p:nvPr>
        </p:nvSpPr>
        <p:spPr/>
        <p:txBody>
          <a:bodyPr/>
          <a:lstStyle/>
          <a:p>
            <a:r>
              <a:rPr lang="en-US" dirty="0"/>
              <a:t>Rev6/2024</a:t>
            </a:r>
          </a:p>
        </p:txBody>
      </p:sp>
      <p:sp>
        <p:nvSpPr>
          <p:cNvPr id="5" name="Footer Placeholder 4">
            <a:extLst>
              <a:ext uri="{FF2B5EF4-FFF2-40B4-BE49-F238E27FC236}">
                <a16:creationId xmlns:a16="http://schemas.microsoft.com/office/drawing/2014/main" id="{D288F6B4-404E-49C5-90E5-BA10A072F844}"/>
              </a:ext>
            </a:extLst>
          </p:cNvPr>
          <p:cNvSpPr>
            <a:spLocks noGrp="1"/>
          </p:cNvSpPr>
          <p:nvPr>
            <p:ph type="ftr" sz="quarter" idx="11"/>
          </p:nvPr>
        </p:nvSpPr>
        <p:spPr/>
        <p:txBody>
          <a:bodyPr/>
          <a:lstStyle/>
          <a:p>
            <a:r>
              <a:rPr lang="en-US" dirty="0"/>
              <a:t>#OneTeamOneMission</a:t>
            </a:r>
          </a:p>
        </p:txBody>
      </p:sp>
      <p:sp>
        <p:nvSpPr>
          <p:cNvPr id="6" name="Slide Number Placeholder 5">
            <a:extLst>
              <a:ext uri="{FF2B5EF4-FFF2-40B4-BE49-F238E27FC236}">
                <a16:creationId xmlns:a16="http://schemas.microsoft.com/office/drawing/2014/main" id="{1D9505AE-7F3B-46C2-89E3-63BED06E711F}"/>
              </a:ext>
            </a:extLst>
          </p:cNvPr>
          <p:cNvSpPr>
            <a:spLocks noGrp="1"/>
          </p:cNvSpPr>
          <p:nvPr>
            <p:ph type="sldNum" sz="quarter" idx="12"/>
          </p:nvPr>
        </p:nvSpPr>
        <p:spPr/>
        <p:txBody>
          <a:bodyPr/>
          <a:lstStyle/>
          <a:p>
            <a:fld id="{276CA74F-D7F4-4305-8456-56C8E4D19626}" type="slidenum">
              <a:rPr lang="en-US" smtClean="0"/>
              <a:t>51</a:t>
            </a:fld>
            <a:endParaRPr lang="en-US" dirty="0"/>
          </a:p>
        </p:txBody>
      </p:sp>
    </p:spTree>
    <p:extLst>
      <p:ext uri="{BB962C8B-B14F-4D97-AF65-F5344CB8AC3E}">
        <p14:creationId xmlns:p14="http://schemas.microsoft.com/office/powerpoint/2010/main" val="2875919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Destruction</a:t>
            </a:r>
          </a:p>
        </p:txBody>
      </p:sp>
      <p:sp>
        <p:nvSpPr>
          <p:cNvPr id="3" name="Content Placeholder 2"/>
          <p:cNvSpPr>
            <a:spLocks noGrp="1"/>
          </p:cNvSpPr>
          <p:nvPr>
            <p:ph idx="1"/>
          </p:nvPr>
        </p:nvSpPr>
        <p:spPr>
          <a:xfrm>
            <a:off x="1120000" y="1690688"/>
            <a:ext cx="6212133" cy="4486275"/>
          </a:xfrm>
        </p:spPr>
        <p:txBody>
          <a:bodyPr>
            <a:normAutofit/>
          </a:bodyPr>
          <a:lstStyle/>
          <a:p>
            <a:pPr lvl="0"/>
            <a:r>
              <a:rPr lang="en-US" dirty="0"/>
              <a:t>Per Title 63 Oklahoma Statutes, Sections 2-507 and 2-505(B) the OSBI is required to destroy all </a:t>
            </a:r>
            <a:r>
              <a:rPr lang="en-US" dirty="0">
                <a:solidFill>
                  <a:schemeClr val="accent2">
                    <a:lumMod val="60000"/>
                    <a:lumOff val="40000"/>
                  </a:schemeClr>
                </a:solidFill>
              </a:rPr>
              <a:t>drugs</a:t>
            </a:r>
            <a:r>
              <a:rPr lang="en-US" dirty="0"/>
              <a:t> and </a:t>
            </a:r>
            <a:r>
              <a:rPr lang="en-US" dirty="0">
                <a:solidFill>
                  <a:schemeClr val="accent2">
                    <a:lumMod val="60000"/>
                    <a:lumOff val="40000"/>
                  </a:schemeClr>
                </a:solidFill>
              </a:rPr>
              <a:t>drug paraphernalia</a:t>
            </a:r>
          </a:p>
          <a:p>
            <a:pPr lvl="0"/>
            <a:r>
              <a:rPr lang="en-US" dirty="0"/>
              <a:t>Once evidence is no longer needed for court or investigation purposes, evidence can be submitted for destruction</a:t>
            </a:r>
          </a:p>
          <a:p>
            <a:pPr lvl="0"/>
            <a:r>
              <a:rPr lang="en-US" dirty="0"/>
              <a:t>Complete OSBI Destruction Form</a:t>
            </a:r>
          </a:p>
          <a:p>
            <a:pPr lvl="0"/>
            <a:r>
              <a:rPr lang="en-US" dirty="0"/>
              <a:t>Sign and date the bottom</a:t>
            </a:r>
          </a:p>
        </p:txBody>
      </p:sp>
      <p:sp>
        <p:nvSpPr>
          <p:cNvPr id="6" name="Date Placeholder 5"/>
          <p:cNvSpPr>
            <a:spLocks noGrp="1"/>
          </p:cNvSpPr>
          <p:nvPr>
            <p:ph type="dt" sz="half" idx="10"/>
          </p:nvPr>
        </p:nvSpPr>
        <p:spPr/>
        <p:txBody>
          <a:bodyPr/>
          <a:lstStyle/>
          <a:p>
            <a:r>
              <a:rPr lang="en-US" dirty="0"/>
              <a:t>Rev6/2024</a:t>
            </a:r>
          </a:p>
        </p:txBody>
      </p:sp>
      <p:sp>
        <p:nvSpPr>
          <p:cNvPr id="5" name="Footer Placeholder 4"/>
          <p:cNvSpPr>
            <a:spLocks noGrp="1"/>
          </p:cNvSpPr>
          <p:nvPr>
            <p:ph type="ftr" sz="quarter" idx="11"/>
          </p:nvPr>
        </p:nvSpPr>
        <p:spPr/>
        <p:txBody>
          <a:bodyPr/>
          <a:lstStyle/>
          <a:p>
            <a:r>
              <a:rPr lang="en-US" dirty="0"/>
              <a:t>#OneTeamOneMission</a:t>
            </a:r>
          </a:p>
        </p:txBody>
      </p:sp>
      <p:sp>
        <p:nvSpPr>
          <p:cNvPr id="7" name="Slide Number Placeholder 6"/>
          <p:cNvSpPr>
            <a:spLocks noGrp="1"/>
          </p:cNvSpPr>
          <p:nvPr>
            <p:ph type="sldNum" sz="quarter" idx="12"/>
          </p:nvPr>
        </p:nvSpPr>
        <p:spPr/>
        <p:txBody>
          <a:bodyPr/>
          <a:lstStyle/>
          <a:p>
            <a:fld id="{276CA74F-D7F4-4305-8456-56C8E4D19626}" type="slidenum">
              <a:rPr lang="en-US" smtClean="0"/>
              <a:t>52</a:t>
            </a:fld>
            <a:endParaRPr lang="en-US" dirty="0"/>
          </a:p>
        </p:txBody>
      </p:sp>
      <p:pic>
        <p:nvPicPr>
          <p:cNvPr id="4" name="Picture 3"/>
          <p:cNvPicPr>
            <a:picLocks noChangeAspect="1"/>
          </p:cNvPicPr>
          <p:nvPr/>
        </p:nvPicPr>
        <p:blipFill>
          <a:blip r:embed="rId3"/>
          <a:stretch>
            <a:fillRect/>
          </a:stretch>
        </p:blipFill>
        <p:spPr>
          <a:xfrm>
            <a:off x="7590503" y="1503719"/>
            <a:ext cx="3763297" cy="4771566"/>
          </a:xfrm>
          <a:prstGeom prst="rect">
            <a:avLst/>
          </a:prstGeom>
        </p:spPr>
      </p:pic>
    </p:spTree>
    <p:extLst>
      <p:ext uri="{BB962C8B-B14F-4D97-AF65-F5344CB8AC3E}">
        <p14:creationId xmlns:p14="http://schemas.microsoft.com/office/powerpoint/2010/main" val="25623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Destruction</a:t>
            </a:r>
          </a:p>
        </p:txBody>
      </p:sp>
      <p:sp>
        <p:nvSpPr>
          <p:cNvPr id="3" name="Content Placeholder 2"/>
          <p:cNvSpPr>
            <a:spLocks noGrp="1"/>
          </p:cNvSpPr>
          <p:nvPr>
            <p:ph idx="1"/>
          </p:nvPr>
        </p:nvSpPr>
        <p:spPr/>
        <p:txBody>
          <a:bodyPr>
            <a:normAutofit/>
          </a:bodyPr>
          <a:lstStyle/>
          <a:p>
            <a:pPr lvl="0"/>
            <a:r>
              <a:rPr lang="en-US" sz="3200" dirty="0"/>
              <a:t>OSBI does </a:t>
            </a:r>
            <a:r>
              <a:rPr lang="en-US" sz="3200" u="sng" dirty="0"/>
              <a:t>not</a:t>
            </a:r>
            <a:r>
              <a:rPr lang="en-US" sz="3200" dirty="0"/>
              <a:t> take any of the following for destruction:</a:t>
            </a:r>
          </a:p>
          <a:p>
            <a:pPr lvl="1"/>
            <a:r>
              <a:rPr lang="en-US" sz="2800" dirty="0"/>
              <a:t>Alcohol</a:t>
            </a:r>
          </a:p>
          <a:p>
            <a:pPr lvl="1"/>
            <a:r>
              <a:rPr lang="en-US" sz="2800" dirty="0"/>
              <a:t>Biological evidence</a:t>
            </a:r>
          </a:p>
          <a:p>
            <a:pPr lvl="1"/>
            <a:r>
              <a:rPr lang="en-US" sz="2800" dirty="0"/>
              <a:t>Ammunition or fireworks </a:t>
            </a:r>
          </a:p>
          <a:p>
            <a:pPr lvl="1"/>
            <a:r>
              <a:rPr lang="en-US" sz="2800" dirty="0"/>
              <a:t>Cell phones or electronics</a:t>
            </a:r>
          </a:p>
          <a:p>
            <a:pPr lvl="1"/>
            <a:r>
              <a:rPr lang="en-US" sz="2800" dirty="0"/>
              <a:t>Batteries</a:t>
            </a:r>
          </a:p>
          <a:p>
            <a:pPr lvl="1"/>
            <a:r>
              <a:rPr lang="en-US" sz="2800" dirty="0"/>
              <a:t>Car tags</a:t>
            </a:r>
          </a:p>
          <a:p>
            <a:pPr lvl="0"/>
            <a:endParaRPr lang="en-US" dirty="0"/>
          </a:p>
        </p:txBody>
      </p:sp>
      <p:sp>
        <p:nvSpPr>
          <p:cNvPr id="6" name="Date Placeholder 5"/>
          <p:cNvSpPr>
            <a:spLocks noGrp="1"/>
          </p:cNvSpPr>
          <p:nvPr>
            <p:ph type="dt" sz="half" idx="10"/>
          </p:nvPr>
        </p:nvSpPr>
        <p:spPr/>
        <p:txBody>
          <a:bodyPr/>
          <a:lstStyle/>
          <a:p>
            <a:r>
              <a:rPr lang="en-US" dirty="0"/>
              <a:t>Rev6/2024</a:t>
            </a:r>
          </a:p>
        </p:txBody>
      </p:sp>
      <p:sp>
        <p:nvSpPr>
          <p:cNvPr id="5" name="Footer Placeholder 4"/>
          <p:cNvSpPr>
            <a:spLocks noGrp="1"/>
          </p:cNvSpPr>
          <p:nvPr>
            <p:ph type="ftr" sz="quarter" idx="11"/>
          </p:nvPr>
        </p:nvSpPr>
        <p:spPr/>
        <p:txBody>
          <a:bodyPr/>
          <a:lstStyle/>
          <a:p>
            <a:r>
              <a:rPr lang="en-US" dirty="0"/>
              <a:t>#OneTeamOneMission</a:t>
            </a:r>
          </a:p>
        </p:txBody>
      </p:sp>
      <p:sp>
        <p:nvSpPr>
          <p:cNvPr id="7" name="Slide Number Placeholder 6"/>
          <p:cNvSpPr>
            <a:spLocks noGrp="1"/>
          </p:cNvSpPr>
          <p:nvPr>
            <p:ph type="sldNum" sz="quarter" idx="12"/>
          </p:nvPr>
        </p:nvSpPr>
        <p:spPr/>
        <p:txBody>
          <a:bodyPr/>
          <a:lstStyle/>
          <a:p>
            <a:fld id="{276CA74F-D7F4-4305-8456-56C8E4D19626}" type="slidenum">
              <a:rPr lang="en-US" smtClean="0"/>
              <a:t>53</a:t>
            </a:fld>
            <a:endParaRPr lang="en-US" dirty="0"/>
          </a:p>
        </p:txBody>
      </p:sp>
    </p:spTree>
    <p:extLst>
      <p:ext uri="{BB962C8B-B14F-4D97-AF65-F5344CB8AC3E}">
        <p14:creationId xmlns:p14="http://schemas.microsoft.com/office/powerpoint/2010/main" val="34257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559FA-3C24-4404-A2E3-402F3464B0F4}"/>
              </a:ext>
            </a:extLst>
          </p:cNvPr>
          <p:cNvSpPr>
            <a:spLocks noGrp="1"/>
          </p:cNvSpPr>
          <p:nvPr>
            <p:ph type="title"/>
          </p:nvPr>
        </p:nvSpPr>
        <p:spPr>
          <a:xfrm>
            <a:off x="740410" y="2660646"/>
            <a:ext cx="10515600" cy="2852737"/>
          </a:xfrm>
        </p:spPr>
        <p:txBody>
          <a:bodyPr>
            <a:normAutofit/>
          </a:bodyPr>
          <a:lstStyle/>
          <a:p>
            <a:r>
              <a:rPr lang="en-US" sz="8800" dirty="0"/>
              <a:t>Summary &amp; Resources</a:t>
            </a:r>
          </a:p>
        </p:txBody>
      </p:sp>
      <p:sp>
        <p:nvSpPr>
          <p:cNvPr id="9" name="Subtitle 12">
            <a:extLst>
              <a:ext uri="{FF2B5EF4-FFF2-40B4-BE49-F238E27FC236}">
                <a16:creationId xmlns:a16="http://schemas.microsoft.com/office/drawing/2014/main" id="{285D9B60-404D-45F2-899B-D28EC8E6A797}"/>
              </a:ext>
            </a:extLst>
          </p:cNvPr>
          <p:cNvSpPr>
            <a:spLocks noGrp="1"/>
          </p:cNvSpPr>
          <p:nvPr>
            <p:ph type="body" idx="1"/>
          </p:nvPr>
        </p:nvSpPr>
        <p:spPr>
          <a:xfrm>
            <a:off x="854532" y="3710003"/>
            <a:ext cx="9769352" cy="754025"/>
          </a:xfrm>
        </p:spPr>
        <p:txBody>
          <a:bodyPr>
            <a:normAutofit/>
          </a:bodyPr>
          <a:lstStyle/>
          <a:p>
            <a:r>
              <a:rPr lang="en-US" dirty="0"/>
              <a:t>Physical Evidence: Packaging &amp; Submitting to the OSBI Lab</a:t>
            </a:r>
          </a:p>
        </p:txBody>
      </p:sp>
      <p:sp>
        <p:nvSpPr>
          <p:cNvPr id="4" name="Date Placeholder 3">
            <a:extLst>
              <a:ext uri="{FF2B5EF4-FFF2-40B4-BE49-F238E27FC236}">
                <a16:creationId xmlns:a16="http://schemas.microsoft.com/office/drawing/2014/main" id="{7846D8B3-DC6C-4053-9426-06405A921A54}"/>
              </a:ext>
            </a:extLst>
          </p:cNvPr>
          <p:cNvSpPr>
            <a:spLocks noGrp="1"/>
          </p:cNvSpPr>
          <p:nvPr>
            <p:ph type="dt" sz="half" idx="10"/>
          </p:nvPr>
        </p:nvSpPr>
        <p:spPr/>
        <p:txBody>
          <a:bodyPr/>
          <a:lstStyle/>
          <a:p>
            <a:r>
              <a:rPr lang="en-US" dirty="0"/>
              <a:t>Rev6/2024</a:t>
            </a:r>
          </a:p>
        </p:txBody>
      </p:sp>
      <p:sp>
        <p:nvSpPr>
          <p:cNvPr id="5" name="Footer Placeholder 4">
            <a:extLst>
              <a:ext uri="{FF2B5EF4-FFF2-40B4-BE49-F238E27FC236}">
                <a16:creationId xmlns:a16="http://schemas.microsoft.com/office/drawing/2014/main" id="{D288F6B4-404E-49C5-90E5-BA10A072F844}"/>
              </a:ext>
            </a:extLst>
          </p:cNvPr>
          <p:cNvSpPr>
            <a:spLocks noGrp="1"/>
          </p:cNvSpPr>
          <p:nvPr>
            <p:ph type="ftr" sz="quarter" idx="11"/>
          </p:nvPr>
        </p:nvSpPr>
        <p:spPr/>
        <p:txBody>
          <a:bodyPr/>
          <a:lstStyle/>
          <a:p>
            <a:r>
              <a:rPr lang="en-US" dirty="0"/>
              <a:t>#OneTeamOneMission</a:t>
            </a:r>
          </a:p>
        </p:txBody>
      </p:sp>
      <p:sp>
        <p:nvSpPr>
          <p:cNvPr id="6" name="Slide Number Placeholder 5">
            <a:extLst>
              <a:ext uri="{FF2B5EF4-FFF2-40B4-BE49-F238E27FC236}">
                <a16:creationId xmlns:a16="http://schemas.microsoft.com/office/drawing/2014/main" id="{1D9505AE-7F3B-46C2-89E3-63BED06E711F}"/>
              </a:ext>
            </a:extLst>
          </p:cNvPr>
          <p:cNvSpPr>
            <a:spLocks noGrp="1"/>
          </p:cNvSpPr>
          <p:nvPr>
            <p:ph type="sldNum" sz="quarter" idx="12"/>
          </p:nvPr>
        </p:nvSpPr>
        <p:spPr/>
        <p:txBody>
          <a:bodyPr/>
          <a:lstStyle/>
          <a:p>
            <a:fld id="{276CA74F-D7F4-4305-8456-56C8E4D19626}" type="slidenum">
              <a:rPr lang="en-US" smtClean="0"/>
              <a:t>54</a:t>
            </a:fld>
            <a:endParaRPr lang="en-US" dirty="0"/>
          </a:p>
        </p:txBody>
      </p:sp>
    </p:spTree>
    <p:extLst>
      <p:ext uri="{BB962C8B-B14F-4D97-AF65-F5344CB8AC3E}">
        <p14:creationId xmlns:p14="http://schemas.microsoft.com/office/powerpoint/2010/main" val="3587281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a:xfrm>
            <a:off x="838201" y="1690688"/>
            <a:ext cx="10515598" cy="4530725"/>
          </a:xfrm>
        </p:spPr>
        <p:txBody>
          <a:bodyPr>
            <a:normAutofit lnSpcReduction="10000"/>
          </a:bodyPr>
          <a:lstStyle/>
          <a:p>
            <a:r>
              <a:rPr lang="en-US" dirty="0">
                <a:solidFill>
                  <a:schemeClr val="tx1">
                    <a:lumMod val="85000"/>
                  </a:schemeClr>
                </a:solidFill>
              </a:rPr>
              <a:t>Proper evidence handling ensures evidence integrity/preservation, chain of custody &amp; safety</a:t>
            </a:r>
          </a:p>
          <a:p>
            <a:r>
              <a:rPr lang="en-US" dirty="0">
                <a:solidFill>
                  <a:schemeClr val="tx1">
                    <a:lumMod val="85000"/>
                  </a:schemeClr>
                </a:solidFill>
              </a:rPr>
              <a:t>General and discipline-specific proper evidence packaging and submission encompasses:</a:t>
            </a:r>
          </a:p>
          <a:p>
            <a:pPr lvl="1"/>
            <a:r>
              <a:rPr lang="en-US" dirty="0">
                <a:solidFill>
                  <a:schemeClr val="tx1">
                    <a:lumMod val="85000"/>
                  </a:schemeClr>
                </a:solidFill>
              </a:rPr>
              <a:t>Proper containers, labeling &amp; seals</a:t>
            </a:r>
          </a:p>
          <a:p>
            <a:pPr lvl="1"/>
            <a:r>
              <a:rPr lang="en-US" dirty="0">
                <a:solidFill>
                  <a:schemeClr val="tx1">
                    <a:lumMod val="85000"/>
                  </a:schemeClr>
                </a:solidFill>
              </a:rPr>
              <a:t>OSBI Evidence Acceptance Policy</a:t>
            </a:r>
          </a:p>
          <a:p>
            <a:pPr lvl="1"/>
            <a:r>
              <a:rPr lang="en-US" dirty="0">
                <a:solidFill>
                  <a:schemeClr val="tx1">
                    <a:lumMod val="85000"/>
                  </a:schemeClr>
                </a:solidFill>
              </a:rPr>
              <a:t>OSBI Request for Laboratory Examination (RFLE) (lab submission form)</a:t>
            </a:r>
          </a:p>
          <a:p>
            <a:pPr lvl="1"/>
            <a:r>
              <a:rPr lang="en-US" dirty="0">
                <a:solidFill>
                  <a:schemeClr val="tx1">
                    <a:lumMod val="85000"/>
                  </a:schemeClr>
                </a:solidFill>
              </a:rPr>
              <a:t>OSBI laboratories/facilities &amp; hours of operation</a:t>
            </a:r>
          </a:p>
          <a:p>
            <a:pPr lvl="1"/>
            <a:r>
              <a:rPr lang="en-US" dirty="0">
                <a:solidFill>
                  <a:schemeClr val="tx1">
                    <a:lumMod val="85000"/>
                  </a:schemeClr>
                </a:solidFill>
              </a:rPr>
              <a:t>Ways to submit to OSBI (in-person, evidence lockers, mail)</a:t>
            </a:r>
          </a:p>
          <a:p>
            <a:r>
              <a:rPr lang="en-US" dirty="0">
                <a:solidFill>
                  <a:schemeClr val="tx1">
                    <a:lumMod val="85000"/>
                  </a:schemeClr>
                </a:solidFill>
              </a:rPr>
              <a:t>You can assist in expediting analysis</a:t>
            </a:r>
          </a:p>
          <a:p>
            <a:r>
              <a:rPr lang="en-US" dirty="0">
                <a:solidFill>
                  <a:schemeClr val="tx1">
                    <a:lumMod val="85000"/>
                  </a:schemeClr>
                </a:solidFill>
              </a:rPr>
              <a:t>OSBI destroys all drugs and drug paraphernalia</a:t>
            </a:r>
          </a:p>
        </p:txBody>
      </p:sp>
      <p:sp>
        <p:nvSpPr>
          <p:cNvPr id="4" name="Date Placeholder 3"/>
          <p:cNvSpPr>
            <a:spLocks noGrp="1"/>
          </p:cNvSpPr>
          <p:nvPr>
            <p:ph type="dt" sz="half" idx="10"/>
          </p:nvPr>
        </p:nvSpPr>
        <p:spPr/>
        <p:txBody>
          <a:bodyPr/>
          <a:lstStyle/>
          <a:p>
            <a:r>
              <a:rPr lang="en-US" dirty="0"/>
              <a:t>Rev6/2024</a:t>
            </a:r>
          </a:p>
        </p:txBody>
      </p:sp>
      <p:sp>
        <p:nvSpPr>
          <p:cNvPr id="5" name="Footer Placeholder 4"/>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55</a:t>
            </a:fld>
            <a:endParaRPr lang="en-US" dirty="0"/>
          </a:p>
        </p:txBody>
      </p:sp>
    </p:spTree>
    <p:extLst>
      <p:ext uri="{BB962C8B-B14F-4D97-AF65-F5344CB8AC3E}">
        <p14:creationId xmlns:p14="http://schemas.microsoft.com/office/powerpoint/2010/main" val="1487984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237B-22B1-49E8-B8C6-D54223CFA75F}"/>
              </a:ext>
            </a:extLst>
          </p:cNvPr>
          <p:cNvSpPr>
            <a:spLocks noGrp="1"/>
          </p:cNvSpPr>
          <p:nvPr>
            <p:ph type="title"/>
          </p:nvPr>
        </p:nvSpPr>
        <p:spPr>
          <a:xfrm>
            <a:off x="838200" y="286927"/>
            <a:ext cx="10515600" cy="1325563"/>
          </a:xfrm>
        </p:spPr>
        <p:txBody>
          <a:bodyPr/>
          <a:lstStyle/>
          <a:p>
            <a:r>
              <a:rPr lang="en-US" dirty="0"/>
              <a:t>Resources</a:t>
            </a:r>
          </a:p>
        </p:txBody>
      </p:sp>
      <p:sp>
        <p:nvSpPr>
          <p:cNvPr id="3" name="Content Placeholder 2">
            <a:extLst>
              <a:ext uri="{FF2B5EF4-FFF2-40B4-BE49-F238E27FC236}">
                <a16:creationId xmlns:a16="http://schemas.microsoft.com/office/drawing/2014/main" id="{137DDC18-5143-4584-85BC-6CECFE48118D}"/>
              </a:ext>
            </a:extLst>
          </p:cNvPr>
          <p:cNvSpPr>
            <a:spLocks noGrp="1"/>
          </p:cNvSpPr>
          <p:nvPr>
            <p:ph idx="1"/>
          </p:nvPr>
        </p:nvSpPr>
        <p:spPr>
          <a:xfrm>
            <a:off x="838200" y="1431758"/>
            <a:ext cx="10515600" cy="4924593"/>
          </a:xfrm>
        </p:spPr>
        <p:txBody>
          <a:bodyPr>
            <a:normAutofit fontScale="25000" lnSpcReduction="20000"/>
          </a:bodyPr>
          <a:lstStyle/>
          <a:p>
            <a:pPr marL="0" indent="0">
              <a:buNone/>
            </a:pPr>
            <a:r>
              <a:rPr lang="en-US" sz="8000" b="1" dirty="0">
                <a:hlinkClick r:id="rId3"/>
              </a:rPr>
              <a:t>https://osbi.ok.gov/forensic-services/quality-system-overview</a:t>
            </a:r>
            <a:endParaRPr lang="en-US" sz="8000" b="1" dirty="0"/>
          </a:p>
          <a:p>
            <a:r>
              <a:rPr lang="en-US" sz="6400" dirty="0"/>
              <a:t>Facilities &amp; Available Services, OSBI CSD QMA 4.1</a:t>
            </a:r>
          </a:p>
          <a:p>
            <a:r>
              <a:rPr lang="en-US" sz="6400" dirty="0"/>
              <a:t>Evidence Acceptance Requirements, OSBI CSD QMA 2</a:t>
            </a:r>
          </a:p>
          <a:p>
            <a:r>
              <a:rPr lang="en-US" sz="6400" dirty="0"/>
              <a:t>Evidence Packaging &amp; Sealing Requirements, OSBI CSD QMA3</a:t>
            </a:r>
          </a:p>
          <a:p>
            <a:r>
              <a:rPr lang="en-US" sz="6400" dirty="0"/>
              <a:t>Service Limitations, OSBI CSD QMA 4.2</a:t>
            </a:r>
          </a:p>
          <a:p>
            <a:r>
              <a:rPr lang="en-US" sz="6400" dirty="0"/>
              <a:t>Alternate Service Providers, OSBI CSD QMA 5</a:t>
            </a:r>
          </a:p>
          <a:p>
            <a:r>
              <a:rPr lang="en-US" sz="6400" dirty="0"/>
              <a:t>Request for Laboratory Examination (RFLE) form (laboratory submittal form), OSBI CSD QPA 5.1</a:t>
            </a:r>
          </a:p>
          <a:p>
            <a:r>
              <a:rPr lang="en-US" sz="6400" dirty="0"/>
              <a:t>Destruction form, OSBI CSD QPA 7.1</a:t>
            </a:r>
          </a:p>
          <a:p>
            <a:r>
              <a:rPr lang="en-US" sz="6400" dirty="0"/>
              <a:t>“Syringes No Longer Accepted” customer notification </a:t>
            </a:r>
          </a:p>
          <a:p>
            <a:r>
              <a:rPr lang="en-US" sz="6400" dirty="0"/>
              <a:t>“Evidence Description Accuracy” customer notification </a:t>
            </a:r>
          </a:p>
          <a:p>
            <a:r>
              <a:rPr lang="en-US" sz="6400" dirty="0"/>
              <a:t>“Submittal of Sexual Assault Evidence Collection Kits” customer notification  </a:t>
            </a:r>
          </a:p>
          <a:p>
            <a:r>
              <a:rPr lang="en-US" sz="6400" dirty="0"/>
              <a:t>OSBI Laboratory Reports Online registration form</a:t>
            </a:r>
          </a:p>
          <a:p>
            <a:r>
              <a:rPr lang="en-US" sz="6400" dirty="0"/>
              <a:t>OSBI CSD Laboratory Kit &amp; Supply Request form</a:t>
            </a:r>
          </a:p>
          <a:p>
            <a:r>
              <a:rPr lang="en-US" sz="6400" dirty="0"/>
              <a:t>OSBI Forensic Laboratory Customer Service Survey </a:t>
            </a:r>
          </a:p>
          <a:p>
            <a:pPr marL="0" indent="0">
              <a:buNone/>
            </a:pPr>
            <a:endParaRPr lang="en-US" dirty="0"/>
          </a:p>
        </p:txBody>
      </p:sp>
      <p:sp>
        <p:nvSpPr>
          <p:cNvPr id="4" name="Date Placeholder 3">
            <a:extLst>
              <a:ext uri="{FF2B5EF4-FFF2-40B4-BE49-F238E27FC236}">
                <a16:creationId xmlns:a16="http://schemas.microsoft.com/office/drawing/2014/main" id="{3BDB9DA6-156D-41B2-9553-EC0A29DA5160}"/>
              </a:ext>
            </a:extLst>
          </p:cNvPr>
          <p:cNvSpPr>
            <a:spLocks noGrp="1"/>
          </p:cNvSpPr>
          <p:nvPr>
            <p:ph type="dt" sz="half" idx="10"/>
          </p:nvPr>
        </p:nvSpPr>
        <p:spPr/>
        <p:txBody>
          <a:bodyPr/>
          <a:lstStyle/>
          <a:p>
            <a:r>
              <a:rPr lang="en-US" dirty="0"/>
              <a:t>Rev6/2024</a:t>
            </a:r>
          </a:p>
        </p:txBody>
      </p:sp>
      <p:sp>
        <p:nvSpPr>
          <p:cNvPr id="5" name="Footer Placeholder 4">
            <a:extLst>
              <a:ext uri="{FF2B5EF4-FFF2-40B4-BE49-F238E27FC236}">
                <a16:creationId xmlns:a16="http://schemas.microsoft.com/office/drawing/2014/main" id="{E7FC9F22-15C0-4855-98A3-5B62604DAE56}"/>
              </a:ext>
            </a:extLst>
          </p:cNvPr>
          <p:cNvSpPr>
            <a:spLocks noGrp="1"/>
          </p:cNvSpPr>
          <p:nvPr>
            <p:ph type="ftr" sz="quarter" idx="11"/>
          </p:nvPr>
        </p:nvSpPr>
        <p:spPr/>
        <p:txBody>
          <a:bodyPr/>
          <a:lstStyle/>
          <a:p>
            <a:r>
              <a:rPr lang="en-US" dirty="0"/>
              <a:t>#OneTeamOneMission</a:t>
            </a:r>
          </a:p>
        </p:txBody>
      </p:sp>
      <p:sp>
        <p:nvSpPr>
          <p:cNvPr id="6" name="Slide Number Placeholder 5">
            <a:extLst>
              <a:ext uri="{FF2B5EF4-FFF2-40B4-BE49-F238E27FC236}">
                <a16:creationId xmlns:a16="http://schemas.microsoft.com/office/drawing/2014/main" id="{D86E7C8A-E25F-49D4-99B4-6C4F11914E9C}"/>
              </a:ext>
            </a:extLst>
          </p:cNvPr>
          <p:cNvSpPr>
            <a:spLocks noGrp="1"/>
          </p:cNvSpPr>
          <p:nvPr>
            <p:ph type="sldNum" sz="quarter" idx="12"/>
          </p:nvPr>
        </p:nvSpPr>
        <p:spPr/>
        <p:txBody>
          <a:bodyPr/>
          <a:lstStyle/>
          <a:p>
            <a:fld id="{276CA74F-D7F4-4305-8456-56C8E4D19626}" type="slidenum">
              <a:rPr lang="en-US" smtClean="0"/>
              <a:t>56</a:t>
            </a:fld>
            <a:endParaRPr lang="en-US" dirty="0"/>
          </a:p>
        </p:txBody>
      </p:sp>
    </p:spTree>
    <p:extLst>
      <p:ext uri="{BB962C8B-B14F-4D97-AF65-F5344CB8AC3E}">
        <p14:creationId xmlns:p14="http://schemas.microsoft.com/office/powerpoint/2010/main" val="24665815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49AE554-677B-4517-8DFD-9ECE1F2ADD8F}"/>
              </a:ext>
            </a:extLst>
          </p:cNvPr>
          <p:cNvSpPr>
            <a:spLocks noGrp="1"/>
          </p:cNvSpPr>
          <p:nvPr>
            <p:ph type="title"/>
          </p:nvPr>
        </p:nvSpPr>
        <p:spPr/>
        <p:txBody>
          <a:bodyPr/>
          <a:lstStyle/>
          <a:p>
            <a:r>
              <a:rPr lang="en-US" dirty="0"/>
              <a:t>Resources </a:t>
            </a:r>
          </a:p>
        </p:txBody>
      </p:sp>
      <p:sp>
        <p:nvSpPr>
          <p:cNvPr id="4" name="Content Placeholder 3">
            <a:extLst>
              <a:ext uri="{FF2B5EF4-FFF2-40B4-BE49-F238E27FC236}">
                <a16:creationId xmlns:a16="http://schemas.microsoft.com/office/drawing/2014/main" id="{2642AEC6-29A2-4AAA-9BDA-5C6C03DB8F7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solidFill>
                  <a:schemeClr val="accent2">
                    <a:lumMod val="60000"/>
                    <a:lumOff val="40000"/>
                  </a:schemeClr>
                </a:solidFill>
              </a:rPr>
              <a:t>OSBI Physical Evidence Unit</a:t>
            </a:r>
            <a:endParaRPr lang="en-US" dirty="0"/>
          </a:p>
          <a:p>
            <a:pPr marL="0" indent="0" algn="ctr">
              <a:buNone/>
            </a:pPr>
            <a:endParaRPr lang="en-US" dirty="0"/>
          </a:p>
          <a:p>
            <a:pPr marL="0" indent="0" algn="ctr">
              <a:buNone/>
            </a:pPr>
            <a:r>
              <a:rPr lang="en-US" dirty="0"/>
              <a:t>Christa Rhodes, Supervisor</a:t>
            </a:r>
            <a:br>
              <a:rPr lang="en-US" dirty="0"/>
            </a:br>
            <a:r>
              <a:rPr lang="en-US" dirty="0">
                <a:solidFill>
                  <a:schemeClr val="accent2">
                    <a:lumMod val="40000"/>
                    <a:lumOff val="60000"/>
                  </a:schemeClr>
                </a:solidFill>
                <a:hlinkClick r:id="rId3">
                  <a:extLst>
                    <a:ext uri="{A12FA001-AC4F-418D-AE19-62706E023703}">
                      <ahyp:hlinkClr xmlns:ahyp="http://schemas.microsoft.com/office/drawing/2018/hyperlinkcolor" val="tx"/>
                    </a:ext>
                  </a:extLst>
                </a:hlinkClick>
              </a:rPr>
              <a:t>Christa.Rhodes@osbi.ok.gov</a:t>
            </a:r>
            <a:r>
              <a:rPr lang="en-US" dirty="0">
                <a:solidFill>
                  <a:schemeClr val="accent2">
                    <a:lumMod val="40000"/>
                    <a:lumOff val="60000"/>
                  </a:schemeClr>
                </a:solidFill>
              </a:rPr>
              <a:t> </a:t>
            </a:r>
            <a:br>
              <a:rPr lang="en-US" dirty="0"/>
            </a:br>
            <a:r>
              <a:rPr lang="en-US" dirty="0"/>
              <a:t>(918) 456-0653</a:t>
            </a:r>
          </a:p>
        </p:txBody>
      </p:sp>
      <p:sp>
        <p:nvSpPr>
          <p:cNvPr id="3" name="Date Placeholder 2"/>
          <p:cNvSpPr>
            <a:spLocks noGrp="1"/>
          </p:cNvSpPr>
          <p:nvPr>
            <p:ph type="dt" sz="half" idx="10"/>
          </p:nvPr>
        </p:nvSpPr>
        <p:spPr/>
        <p:txBody>
          <a:bodyPr/>
          <a:lstStyle/>
          <a:p>
            <a:r>
              <a:rPr lang="en-US" dirty="0"/>
              <a:t>Rev6/2024</a:t>
            </a:r>
          </a:p>
        </p:txBody>
      </p:sp>
      <p:sp>
        <p:nvSpPr>
          <p:cNvPr id="2" name="Footer Placeholder 1"/>
          <p:cNvSpPr>
            <a:spLocks noGrp="1"/>
          </p:cNvSpPr>
          <p:nvPr>
            <p:ph type="ftr" sz="quarter" idx="11"/>
          </p:nvPr>
        </p:nvSpPr>
        <p:spPr/>
        <p:txBody>
          <a:bodyPr/>
          <a:lstStyle/>
          <a:p>
            <a:r>
              <a:rPr lang="en-US" dirty="0"/>
              <a:t>#OneTeamOneMission</a:t>
            </a:r>
          </a:p>
        </p:txBody>
      </p:sp>
      <p:sp>
        <p:nvSpPr>
          <p:cNvPr id="5" name="Slide Number Placeholder 4"/>
          <p:cNvSpPr>
            <a:spLocks noGrp="1"/>
          </p:cNvSpPr>
          <p:nvPr>
            <p:ph type="sldNum" sz="quarter" idx="12"/>
          </p:nvPr>
        </p:nvSpPr>
        <p:spPr/>
        <p:txBody>
          <a:bodyPr/>
          <a:lstStyle/>
          <a:p>
            <a:fld id="{276CA74F-D7F4-4305-8456-56C8E4D19626}" type="slidenum">
              <a:rPr lang="en-US" smtClean="0"/>
              <a:pPr/>
              <a:t>57</a:t>
            </a:fld>
            <a:endParaRPr lang="en-US" dirty="0"/>
          </a:p>
        </p:txBody>
      </p:sp>
      <p:pic>
        <p:nvPicPr>
          <p:cNvPr id="9" name="Picture 4" descr="C:\Program Files\Common Files\Microsoft Shared\Clipart\cagcat50\BD00028_.WMF">
            <a:extLst>
              <a:ext uri="{FF2B5EF4-FFF2-40B4-BE49-F238E27FC236}">
                <a16:creationId xmlns:a16="http://schemas.microsoft.com/office/drawing/2014/main" id="{9F464D62-CC43-4915-ABD7-AE90AF0FB858}"/>
              </a:ext>
            </a:extLst>
          </p:cNvPr>
          <p:cNvPicPr>
            <a:picLocks noChangeAspect="1" noChangeArrowheads="1"/>
          </p:cNvPicPr>
          <p:nvPr/>
        </p:nvPicPr>
        <p:blipFill>
          <a:blip r:embed="rId4" cstate="print">
            <a:grayscl/>
            <a:biLevel thresh="50000"/>
          </a:blip>
          <a:srcRect/>
          <a:stretch>
            <a:fillRect/>
          </a:stretch>
        </p:blipFill>
        <p:spPr>
          <a:xfrm>
            <a:off x="5040319" y="844868"/>
            <a:ext cx="2339961" cy="2303796"/>
          </a:xfrm>
          <a:prstGeom prst="rect">
            <a:avLst/>
          </a:prstGeom>
        </p:spPr>
      </p:pic>
    </p:spTree>
    <p:extLst>
      <p:ext uri="{BB962C8B-B14F-4D97-AF65-F5344CB8AC3E}">
        <p14:creationId xmlns:p14="http://schemas.microsoft.com/office/powerpoint/2010/main" val="2865062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1131887"/>
            <a:ext cx="10515600" cy="1325563"/>
          </a:xfrm>
        </p:spPr>
        <p:txBody>
          <a:bodyPr>
            <a:normAutofit/>
          </a:bodyPr>
          <a:lstStyle/>
          <a:p>
            <a:pPr algn="ctr"/>
            <a:r>
              <a:rPr lang="en-US" sz="6600" b="1" dirty="0">
                <a:solidFill>
                  <a:schemeClr val="tx1">
                    <a:lumMod val="95000"/>
                  </a:schemeClr>
                </a:solidFill>
              </a:rPr>
              <a:t>Thank You</a:t>
            </a:r>
            <a:endParaRPr lang="en-US" sz="6600" dirty="0"/>
          </a:p>
        </p:txBody>
      </p:sp>
      <p:sp>
        <p:nvSpPr>
          <p:cNvPr id="14" name="Content Placeholder 13"/>
          <p:cNvSpPr>
            <a:spLocks noGrp="1"/>
          </p:cNvSpPr>
          <p:nvPr>
            <p:ph idx="1"/>
          </p:nvPr>
        </p:nvSpPr>
        <p:spPr>
          <a:xfrm>
            <a:off x="1120000" y="3428999"/>
            <a:ext cx="10233800" cy="2927349"/>
          </a:xfrm>
        </p:spPr>
        <p:txBody>
          <a:bodyPr>
            <a:normAutofit fontScale="70000" lnSpcReduction="20000"/>
          </a:bodyPr>
          <a:lstStyle/>
          <a:p>
            <a:pPr marL="0" indent="0">
              <a:buNone/>
            </a:pPr>
            <a:r>
              <a:rPr lang="en-US" sz="2000" i="1" dirty="0"/>
              <a:t>For comments and/or recommendations for improvement regarding lab services, contact:</a:t>
            </a:r>
          </a:p>
          <a:p>
            <a:pPr marL="0" indent="0">
              <a:buNone/>
            </a:pPr>
            <a:r>
              <a:rPr lang="en-US" sz="2100" dirty="0">
                <a:solidFill>
                  <a:schemeClr val="accent2">
                    <a:lumMod val="60000"/>
                    <a:lumOff val="40000"/>
                  </a:schemeClr>
                </a:solidFill>
              </a:rPr>
              <a:t>Janice Joslin, Director of Criminalistics Services Division</a:t>
            </a:r>
          </a:p>
          <a:p>
            <a:pPr marL="0" indent="0">
              <a:buNone/>
            </a:pPr>
            <a:r>
              <a:rPr lang="en-US" sz="2000" dirty="0">
                <a:solidFill>
                  <a:srgbClr val="0070C0"/>
                </a:solidFill>
                <a:hlinkClick r:id="rId3">
                  <a:extLst>
                    <a:ext uri="{A12FA001-AC4F-418D-AE19-62706E023703}">
                      <ahyp:hlinkClr xmlns:ahyp="http://schemas.microsoft.com/office/drawing/2018/hyperlinkcolor" val="tx"/>
                    </a:ext>
                  </a:extLst>
                </a:hlinkClick>
              </a:rPr>
              <a:t>Janice.Joslin@osbi.ok.gov</a:t>
            </a:r>
            <a:r>
              <a:rPr lang="en-US" sz="2000" dirty="0">
                <a:solidFill>
                  <a:srgbClr val="0070C0"/>
                </a:solidFill>
              </a:rPr>
              <a:t> </a:t>
            </a:r>
          </a:p>
          <a:p>
            <a:pPr marL="0" indent="0">
              <a:buNone/>
            </a:pPr>
            <a:r>
              <a:rPr lang="en-US" sz="2100" dirty="0">
                <a:solidFill>
                  <a:schemeClr val="tx1">
                    <a:lumMod val="95000"/>
                  </a:schemeClr>
                </a:solidFill>
              </a:rPr>
              <a:t>(405) 715-9554</a:t>
            </a:r>
          </a:p>
          <a:p>
            <a:pPr marL="0" indent="0" algn="ctr">
              <a:buNone/>
            </a:pPr>
            <a:endParaRPr lang="en-US" sz="3600" b="1" dirty="0">
              <a:solidFill>
                <a:schemeClr val="tx1">
                  <a:lumMod val="95000"/>
                </a:schemeClr>
              </a:solidFill>
            </a:endParaRPr>
          </a:p>
          <a:p>
            <a:pPr marL="0" indent="0" algn="ctr">
              <a:buNone/>
            </a:pPr>
            <a:endParaRPr lang="en-US" sz="1600" b="1" dirty="0">
              <a:solidFill>
                <a:schemeClr val="tx1">
                  <a:lumMod val="95000"/>
                </a:schemeClr>
              </a:solidFill>
            </a:endParaRPr>
          </a:p>
          <a:p>
            <a:pPr marL="0" indent="0">
              <a:buNone/>
            </a:pPr>
            <a:r>
              <a:rPr lang="en-US" sz="2000" i="1" dirty="0"/>
              <a:t>For comments and/or recommendations to improve this presentation, contact:</a:t>
            </a:r>
          </a:p>
          <a:p>
            <a:pPr marL="0" indent="0">
              <a:buNone/>
            </a:pPr>
            <a:r>
              <a:rPr lang="en-US" sz="2000" dirty="0">
                <a:solidFill>
                  <a:schemeClr val="accent2">
                    <a:lumMod val="60000"/>
                    <a:lumOff val="40000"/>
                  </a:schemeClr>
                </a:solidFill>
              </a:rPr>
              <a:t>Danielle Ross-Carr, Administrator, Criminalistics Services Division</a:t>
            </a:r>
          </a:p>
          <a:p>
            <a:pPr marL="0" indent="0">
              <a:buNone/>
            </a:pPr>
            <a:r>
              <a:rPr lang="en-US" sz="2000" dirty="0">
                <a:hlinkClick r:id="rId4"/>
              </a:rPr>
              <a:t>Danielle.Carr@osbi.ok.gov</a:t>
            </a:r>
            <a:endParaRPr lang="en-US" sz="2000" dirty="0"/>
          </a:p>
          <a:p>
            <a:pPr marL="0" indent="0">
              <a:buNone/>
            </a:pPr>
            <a:r>
              <a:rPr lang="en-US" sz="2000" dirty="0">
                <a:solidFill>
                  <a:schemeClr val="tx1">
                    <a:lumMod val="95000"/>
                  </a:schemeClr>
                </a:solidFill>
              </a:rPr>
              <a:t>(405) 715-9559  </a:t>
            </a:r>
          </a:p>
        </p:txBody>
      </p:sp>
      <p:sp>
        <p:nvSpPr>
          <p:cNvPr id="3" name="Date Placeholder 2"/>
          <p:cNvSpPr>
            <a:spLocks noGrp="1"/>
          </p:cNvSpPr>
          <p:nvPr>
            <p:ph type="dt" sz="half" idx="10"/>
          </p:nvPr>
        </p:nvSpPr>
        <p:spPr/>
        <p:txBody>
          <a:bodyPr/>
          <a:lstStyle/>
          <a:p>
            <a:r>
              <a:rPr lang="en-US" dirty="0"/>
              <a:t>Rev6/2024</a:t>
            </a:r>
          </a:p>
        </p:txBody>
      </p:sp>
      <p:sp>
        <p:nvSpPr>
          <p:cNvPr id="2" name="Footer Placeholder 1"/>
          <p:cNvSpPr>
            <a:spLocks noGrp="1"/>
          </p:cNvSpPr>
          <p:nvPr>
            <p:ph type="ftr" sz="quarter" idx="11"/>
          </p:nvPr>
        </p:nvSpPr>
        <p:spPr/>
        <p:txBody>
          <a:bodyPr/>
          <a:lstStyle/>
          <a:p>
            <a:r>
              <a:rPr lang="en-US" dirty="0"/>
              <a:t>#OneTeamOneMission</a:t>
            </a:r>
          </a:p>
        </p:txBody>
      </p:sp>
      <p:sp>
        <p:nvSpPr>
          <p:cNvPr id="4" name="Slide Number Placeholder 3"/>
          <p:cNvSpPr>
            <a:spLocks noGrp="1"/>
          </p:cNvSpPr>
          <p:nvPr>
            <p:ph type="sldNum" sz="quarter" idx="12"/>
          </p:nvPr>
        </p:nvSpPr>
        <p:spPr/>
        <p:txBody>
          <a:bodyPr/>
          <a:lstStyle/>
          <a:p>
            <a:fld id="{276CA74F-D7F4-4305-8456-56C8E4D19626}" type="slidenum">
              <a:rPr lang="en-US" smtClean="0"/>
              <a:pPr/>
              <a:t>58</a:t>
            </a:fld>
            <a:endParaRPr lang="en-US" dirty="0"/>
          </a:p>
        </p:txBody>
      </p:sp>
    </p:spTree>
    <p:extLst>
      <p:ext uri="{BB962C8B-B14F-4D97-AF65-F5344CB8AC3E}">
        <p14:creationId xmlns:p14="http://schemas.microsoft.com/office/powerpoint/2010/main" val="36622093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237B-22B1-49E8-B8C6-D54223CFA75F}"/>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137DDC18-5143-4584-85BC-6CECFE48118D}"/>
              </a:ext>
            </a:extLst>
          </p:cNvPr>
          <p:cNvSpPr>
            <a:spLocks noGrp="1"/>
          </p:cNvSpPr>
          <p:nvPr>
            <p:ph idx="1"/>
          </p:nvPr>
        </p:nvSpPr>
        <p:spPr/>
        <p:txBody>
          <a:bodyPr>
            <a:normAutofit fontScale="85000" lnSpcReduction="20000"/>
          </a:bodyPr>
          <a:lstStyle/>
          <a:p>
            <a:r>
              <a:rPr lang="en-US" dirty="0"/>
              <a:t>Revision </a:t>
            </a:r>
            <a:r>
              <a:rPr lang="en-US" dirty="0">
                <a:latin typeface="Calibri" panose="020F0502020204030204" pitchFamily="34" charset="0"/>
                <a:cs typeface="Calibri" panose="020F0502020204030204" pitchFamily="34" charset="0"/>
              </a:rPr>
              <a:t>0</a:t>
            </a:r>
            <a:r>
              <a:rPr lang="en-US" dirty="0"/>
              <a:t>, September 8, 2022: Initial/original presentation</a:t>
            </a:r>
          </a:p>
          <a:p>
            <a:r>
              <a:rPr lang="en-US" dirty="0"/>
              <a:t>Revision 1, December 1, 2022: Removed all references to Digital Evidence Unit (due to transfer from CSD to Investigative Division) and reworded the “Submitting Toxicology Evidence” slide and notes to clarify that toxicology evidence, including DUI kits, can be submitted to </a:t>
            </a:r>
            <a:r>
              <a:rPr lang="en-US" u="sng" dirty="0"/>
              <a:t>any</a:t>
            </a:r>
            <a:r>
              <a:rPr lang="en-US" dirty="0"/>
              <a:t> OSBI laboratory/evidence acceptance facility</a:t>
            </a:r>
          </a:p>
          <a:p>
            <a:r>
              <a:rPr lang="en-US" dirty="0"/>
              <a:t>Revision 2, April 3, 2023: Updated names of OSBI Evidence Facilities, added slide 36 under CSD, updated info on “Thank You” slide</a:t>
            </a:r>
          </a:p>
          <a:p>
            <a:r>
              <a:rPr lang="en-US" dirty="0"/>
              <a:t>Revision 3, July 25, 2023: Removed NWRL from lab locations</a:t>
            </a:r>
          </a:p>
          <a:p>
            <a:r>
              <a:rPr lang="en-US" dirty="0"/>
              <a:t>Revision 4, August 9, 2023: Updated to OSBI brand/color, removed slide 36</a:t>
            </a:r>
          </a:p>
          <a:p>
            <a:r>
              <a:rPr lang="en-US" dirty="0"/>
              <a:t>Revision 5, February 7, 2024: removed evidence manual from slide 56; removed Enid reference from slide 31.</a:t>
            </a:r>
          </a:p>
          <a:p>
            <a:r>
              <a:rPr lang="en-US" dirty="0"/>
              <a:t>Revision 6, July 1, 2024: updated personnel.</a:t>
            </a:r>
          </a:p>
        </p:txBody>
      </p:sp>
      <p:sp>
        <p:nvSpPr>
          <p:cNvPr id="4" name="Date Placeholder 3">
            <a:extLst>
              <a:ext uri="{FF2B5EF4-FFF2-40B4-BE49-F238E27FC236}">
                <a16:creationId xmlns:a16="http://schemas.microsoft.com/office/drawing/2014/main" id="{3BDB9DA6-156D-41B2-9553-EC0A29DA5160}"/>
              </a:ext>
            </a:extLst>
          </p:cNvPr>
          <p:cNvSpPr>
            <a:spLocks noGrp="1"/>
          </p:cNvSpPr>
          <p:nvPr>
            <p:ph type="dt" sz="half" idx="10"/>
          </p:nvPr>
        </p:nvSpPr>
        <p:spPr/>
        <p:txBody>
          <a:bodyPr/>
          <a:lstStyle/>
          <a:p>
            <a:r>
              <a:rPr lang="en-US" dirty="0"/>
              <a:t>Rev6/2024</a:t>
            </a:r>
          </a:p>
        </p:txBody>
      </p:sp>
      <p:sp>
        <p:nvSpPr>
          <p:cNvPr id="5" name="Footer Placeholder 4">
            <a:extLst>
              <a:ext uri="{FF2B5EF4-FFF2-40B4-BE49-F238E27FC236}">
                <a16:creationId xmlns:a16="http://schemas.microsoft.com/office/drawing/2014/main" id="{E7FC9F22-15C0-4855-98A3-5B62604DAE56}"/>
              </a:ext>
            </a:extLst>
          </p:cNvPr>
          <p:cNvSpPr>
            <a:spLocks noGrp="1"/>
          </p:cNvSpPr>
          <p:nvPr>
            <p:ph type="ftr" sz="quarter" idx="11"/>
          </p:nvPr>
        </p:nvSpPr>
        <p:spPr/>
        <p:txBody>
          <a:bodyPr/>
          <a:lstStyle/>
          <a:p>
            <a:r>
              <a:rPr lang="en-US" dirty="0"/>
              <a:t>#OneTeamOneMission</a:t>
            </a:r>
          </a:p>
        </p:txBody>
      </p:sp>
      <p:sp>
        <p:nvSpPr>
          <p:cNvPr id="6" name="Slide Number Placeholder 5">
            <a:extLst>
              <a:ext uri="{FF2B5EF4-FFF2-40B4-BE49-F238E27FC236}">
                <a16:creationId xmlns:a16="http://schemas.microsoft.com/office/drawing/2014/main" id="{D86E7C8A-E25F-49D4-99B4-6C4F11914E9C}"/>
              </a:ext>
            </a:extLst>
          </p:cNvPr>
          <p:cNvSpPr>
            <a:spLocks noGrp="1"/>
          </p:cNvSpPr>
          <p:nvPr>
            <p:ph type="sldNum" sz="quarter" idx="12"/>
          </p:nvPr>
        </p:nvSpPr>
        <p:spPr/>
        <p:txBody>
          <a:bodyPr/>
          <a:lstStyle/>
          <a:p>
            <a:fld id="{276CA74F-D7F4-4305-8456-56C8E4D19626}" type="slidenum">
              <a:rPr lang="en-US" smtClean="0"/>
              <a:t>59</a:t>
            </a:fld>
            <a:endParaRPr lang="en-US" dirty="0"/>
          </a:p>
        </p:txBody>
      </p:sp>
    </p:spTree>
    <p:extLst>
      <p:ext uri="{BB962C8B-B14F-4D97-AF65-F5344CB8AC3E}">
        <p14:creationId xmlns:p14="http://schemas.microsoft.com/office/powerpoint/2010/main" val="2158930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8A3B-8118-4D7C-B946-108F82C3D1A1}"/>
              </a:ext>
            </a:extLst>
          </p:cNvPr>
          <p:cNvSpPr>
            <a:spLocks noGrp="1"/>
          </p:cNvSpPr>
          <p:nvPr>
            <p:ph type="title"/>
          </p:nvPr>
        </p:nvSpPr>
        <p:spPr/>
        <p:txBody>
          <a:bodyPr>
            <a:normAutofit/>
          </a:bodyPr>
          <a:lstStyle/>
          <a:p>
            <a:r>
              <a:rPr lang="en-US" dirty="0"/>
              <a:t>Take Special Care with the Big Three…</a:t>
            </a:r>
          </a:p>
        </p:txBody>
      </p:sp>
      <p:sp>
        <p:nvSpPr>
          <p:cNvPr id="4" name="Date Placeholder 3">
            <a:extLst>
              <a:ext uri="{FF2B5EF4-FFF2-40B4-BE49-F238E27FC236}">
                <a16:creationId xmlns:a16="http://schemas.microsoft.com/office/drawing/2014/main" id="{8DFF4F36-844A-4658-8C72-695460F5CC38}"/>
              </a:ext>
            </a:extLst>
          </p:cNvPr>
          <p:cNvSpPr>
            <a:spLocks noGrp="1"/>
          </p:cNvSpPr>
          <p:nvPr>
            <p:ph type="dt" sz="half" idx="10"/>
          </p:nvPr>
        </p:nvSpPr>
        <p:spPr/>
        <p:txBody>
          <a:bodyPr/>
          <a:lstStyle/>
          <a:p>
            <a:r>
              <a:rPr lang="en-US" dirty="0"/>
              <a:t>Rev6/2024</a:t>
            </a:r>
          </a:p>
        </p:txBody>
      </p:sp>
      <p:sp>
        <p:nvSpPr>
          <p:cNvPr id="5" name="Footer Placeholder 4">
            <a:extLst>
              <a:ext uri="{FF2B5EF4-FFF2-40B4-BE49-F238E27FC236}">
                <a16:creationId xmlns:a16="http://schemas.microsoft.com/office/drawing/2014/main" id="{6A6AF05A-21D9-4EDC-A927-1C4804348052}"/>
              </a:ext>
            </a:extLst>
          </p:cNvPr>
          <p:cNvSpPr>
            <a:spLocks noGrp="1"/>
          </p:cNvSpPr>
          <p:nvPr>
            <p:ph type="ftr" sz="quarter" idx="11"/>
          </p:nvPr>
        </p:nvSpPr>
        <p:spPr/>
        <p:txBody>
          <a:bodyPr/>
          <a:lstStyle/>
          <a:p>
            <a:r>
              <a:rPr lang="en-US" dirty="0"/>
              <a:t>#OneTeamOneMission</a:t>
            </a:r>
          </a:p>
        </p:txBody>
      </p:sp>
      <p:sp>
        <p:nvSpPr>
          <p:cNvPr id="6" name="Slide Number Placeholder 5">
            <a:extLst>
              <a:ext uri="{FF2B5EF4-FFF2-40B4-BE49-F238E27FC236}">
                <a16:creationId xmlns:a16="http://schemas.microsoft.com/office/drawing/2014/main" id="{04CF8AEB-1253-4EA4-BDDF-090E4D996F79}"/>
              </a:ext>
            </a:extLst>
          </p:cNvPr>
          <p:cNvSpPr>
            <a:spLocks noGrp="1"/>
          </p:cNvSpPr>
          <p:nvPr>
            <p:ph type="sldNum" sz="quarter" idx="12"/>
          </p:nvPr>
        </p:nvSpPr>
        <p:spPr/>
        <p:txBody>
          <a:bodyPr/>
          <a:lstStyle/>
          <a:p>
            <a:fld id="{276CA74F-D7F4-4305-8456-56C8E4D19626}" type="slidenum">
              <a:rPr lang="en-US" smtClean="0"/>
              <a:t>6</a:t>
            </a:fld>
            <a:endParaRPr lang="en-US" dirty="0"/>
          </a:p>
        </p:txBody>
      </p:sp>
      <p:pic>
        <p:nvPicPr>
          <p:cNvPr id="11266" name="Picture 2" descr="Image result for money pictures">
            <a:extLst>
              <a:ext uri="{FF2B5EF4-FFF2-40B4-BE49-F238E27FC236}">
                <a16:creationId xmlns:a16="http://schemas.microsoft.com/office/drawing/2014/main" id="{6F2E69E0-3D2C-4CED-A1EE-2A2AC7D84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643" y="2459505"/>
            <a:ext cx="3312928"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 result for illegal drug seizure">
            <a:extLst>
              <a:ext uri="{FF2B5EF4-FFF2-40B4-BE49-F238E27FC236}">
                <a16:creationId xmlns:a16="http://schemas.microsoft.com/office/drawing/2014/main" id="{051F01FA-1F3B-49C7-9099-4C5ECCBAF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699" y="2459505"/>
            <a:ext cx="3310981"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mage result for illegal gun seizure">
            <a:extLst>
              <a:ext uri="{FF2B5EF4-FFF2-40B4-BE49-F238E27FC236}">
                <a16:creationId xmlns:a16="http://schemas.microsoft.com/office/drawing/2014/main" id="{ABECB77F-FDC0-48DB-BED9-F04205F353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4535" y="2459505"/>
            <a:ext cx="3310981" cy="255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64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AA44DE1-DE88-47F2-9082-F361E7916E9D}"/>
              </a:ext>
            </a:extLst>
          </p:cNvPr>
          <p:cNvSpPr>
            <a:spLocks noGrp="1"/>
          </p:cNvSpPr>
          <p:nvPr>
            <p:ph type="title"/>
          </p:nvPr>
        </p:nvSpPr>
        <p:spPr>
          <a:xfrm>
            <a:off x="821868" y="2555231"/>
            <a:ext cx="10515600" cy="2852737"/>
          </a:xfrm>
        </p:spPr>
        <p:txBody>
          <a:bodyPr>
            <a:normAutofit/>
          </a:bodyPr>
          <a:lstStyle/>
          <a:p>
            <a:r>
              <a:rPr lang="en-US" sz="8800" dirty="0"/>
              <a:t>Evidence Packaging</a:t>
            </a:r>
          </a:p>
        </p:txBody>
      </p:sp>
      <p:sp>
        <p:nvSpPr>
          <p:cNvPr id="13" name="Subtitle 12">
            <a:extLst>
              <a:ext uri="{FF2B5EF4-FFF2-40B4-BE49-F238E27FC236}">
                <a16:creationId xmlns:a16="http://schemas.microsoft.com/office/drawing/2014/main" id="{DD5234B8-156A-450E-8E0B-7DD8DE41547D}"/>
              </a:ext>
            </a:extLst>
          </p:cNvPr>
          <p:cNvSpPr>
            <a:spLocks noGrp="1"/>
          </p:cNvSpPr>
          <p:nvPr>
            <p:ph type="body" idx="1"/>
          </p:nvPr>
        </p:nvSpPr>
        <p:spPr>
          <a:xfrm>
            <a:off x="854532" y="3705561"/>
            <a:ext cx="9769352" cy="754025"/>
          </a:xfrm>
        </p:spPr>
        <p:txBody>
          <a:bodyPr>
            <a:normAutofit/>
          </a:bodyPr>
          <a:lstStyle/>
          <a:p>
            <a:r>
              <a:rPr lang="en-US" dirty="0"/>
              <a:t>Physical Evidence: Packaging &amp; Submitting to the OSBI Lab</a:t>
            </a:r>
          </a:p>
        </p:txBody>
      </p:sp>
      <p:sp>
        <p:nvSpPr>
          <p:cNvPr id="4" name="Date Placeholder 3">
            <a:extLst>
              <a:ext uri="{FF2B5EF4-FFF2-40B4-BE49-F238E27FC236}">
                <a16:creationId xmlns:a16="http://schemas.microsoft.com/office/drawing/2014/main" id="{97AECA29-A40B-471B-9AFA-3B55E1247FFA}"/>
              </a:ext>
            </a:extLst>
          </p:cNvPr>
          <p:cNvSpPr>
            <a:spLocks noGrp="1"/>
          </p:cNvSpPr>
          <p:nvPr>
            <p:ph type="dt" sz="half" idx="10"/>
          </p:nvPr>
        </p:nvSpPr>
        <p:spPr/>
        <p:txBody>
          <a:bodyPr/>
          <a:lstStyle/>
          <a:p>
            <a:r>
              <a:rPr lang="en-US" dirty="0"/>
              <a:t>Rev6/2024</a:t>
            </a:r>
          </a:p>
        </p:txBody>
      </p:sp>
      <p:sp>
        <p:nvSpPr>
          <p:cNvPr id="5" name="Footer Placeholder 4">
            <a:extLst>
              <a:ext uri="{FF2B5EF4-FFF2-40B4-BE49-F238E27FC236}">
                <a16:creationId xmlns:a16="http://schemas.microsoft.com/office/drawing/2014/main" id="{AA07E4DA-8301-4579-BC00-126A2BC84F91}"/>
              </a:ext>
            </a:extLst>
          </p:cNvPr>
          <p:cNvSpPr>
            <a:spLocks noGrp="1"/>
          </p:cNvSpPr>
          <p:nvPr>
            <p:ph type="ftr" sz="quarter" idx="11"/>
          </p:nvPr>
        </p:nvSpPr>
        <p:spPr/>
        <p:txBody>
          <a:bodyPr/>
          <a:lstStyle/>
          <a:p>
            <a:r>
              <a:rPr lang="en-US" dirty="0"/>
              <a:t>#OneTeamOneMission</a:t>
            </a:r>
          </a:p>
        </p:txBody>
      </p:sp>
      <p:sp>
        <p:nvSpPr>
          <p:cNvPr id="6" name="Slide Number Placeholder 5">
            <a:extLst>
              <a:ext uri="{FF2B5EF4-FFF2-40B4-BE49-F238E27FC236}">
                <a16:creationId xmlns:a16="http://schemas.microsoft.com/office/drawing/2014/main" id="{45705DF7-750B-460A-BE8C-DA5E9EF8F10F}"/>
              </a:ext>
            </a:extLst>
          </p:cNvPr>
          <p:cNvSpPr>
            <a:spLocks noGrp="1"/>
          </p:cNvSpPr>
          <p:nvPr>
            <p:ph type="sldNum" sz="quarter" idx="12"/>
          </p:nvPr>
        </p:nvSpPr>
        <p:spPr/>
        <p:txBody>
          <a:bodyPr/>
          <a:lstStyle/>
          <a:p>
            <a:fld id="{276CA74F-D7F4-4305-8456-56C8E4D19626}" type="slidenum">
              <a:rPr lang="en-US" smtClean="0"/>
              <a:pPr/>
              <a:t>7</a:t>
            </a:fld>
            <a:endParaRPr lang="en-US" dirty="0"/>
          </a:p>
        </p:txBody>
      </p:sp>
    </p:spTree>
    <p:extLst>
      <p:ext uri="{BB962C8B-B14F-4D97-AF65-F5344CB8AC3E}">
        <p14:creationId xmlns:p14="http://schemas.microsoft.com/office/powerpoint/2010/main" val="288937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Packaging Requirements</a:t>
            </a:r>
          </a:p>
        </p:txBody>
      </p:sp>
      <p:sp>
        <p:nvSpPr>
          <p:cNvPr id="5" name="Content Placeholder 4"/>
          <p:cNvSpPr>
            <a:spLocks noGrp="1"/>
          </p:cNvSpPr>
          <p:nvPr>
            <p:ph idx="1"/>
          </p:nvPr>
        </p:nvSpPr>
        <p:spPr>
          <a:xfrm>
            <a:off x="1120001" y="1825625"/>
            <a:ext cx="5866588" cy="4351338"/>
          </a:xfrm>
        </p:spPr>
        <p:txBody>
          <a:bodyPr>
            <a:normAutofit/>
          </a:bodyPr>
          <a:lstStyle/>
          <a:p>
            <a:r>
              <a:rPr lang="en-US" b="1" dirty="0">
                <a:solidFill>
                  <a:schemeClr val="accent2">
                    <a:lumMod val="60000"/>
                    <a:lumOff val="40000"/>
                  </a:schemeClr>
                </a:solidFill>
              </a:rPr>
              <a:t>Proper package/container</a:t>
            </a:r>
          </a:p>
          <a:p>
            <a:pPr lvl="1"/>
            <a:r>
              <a:rPr lang="en-US" dirty="0"/>
              <a:t>Ensure it is suitable for the size of the evidence</a:t>
            </a:r>
          </a:p>
          <a:p>
            <a:pPr lvl="1"/>
            <a:r>
              <a:rPr lang="en-US" dirty="0"/>
              <a:t>Must be made of material that will preserve the integrity of the evidence</a:t>
            </a:r>
          </a:p>
          <a:p>
            <a:pPr lvl="1"/>
            <a:r>
              <a:rPr lang="en-US" dirty="0"/>
              <a:t>Must protect the evidence from loss, cross-transfer, or contamination </a:t>
            </a:r>
          </a:p>
        </p:txBody>
      </p:sp>
      <p:sp>
        <p:nvSpPr>
          <p:cNvPr id="4" name="Date Placeholder 3"/>
          <p:cNvSpPr>
            <a:spLocks noGrp="1"/>
          </p:cNvSpPr>
          <p:nvPr>
            <p:ph type="dt" sz="half" idx="10"/>
          </p:nvPr>
        </p:nvSpPr>
        <p:spPr/>
        <p:txBody>
          <a:bodyPr/>
          <a:lstStyle/>
          <a:p>
            <a:r>
              <a:rPr lang="en-US" dirty="0"/>
              <a:t>Rev6/2024</a:t>
            </a:r>
          </a:p>
        </p:txBody>
      </p:sp>
      <p:sp>
        <p:nvSpPr>
          <p:cNvPr id="3" name="Footer Placeholder 2"/>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8</a:t>
            </a:fld>
            <a:endParaRPr lang="en-US" dirty="0"/>
          </a:p>
        </p:txBody>
      </p:sp>
      <p:pic>
        <p:nvPicPr>
          <p:cNvPr id="7" name="Google Shape;149;p19">
            <a:extLst>
              <a:ext uri="{FF2B5EF4-FFF2-40B4-BE49-F238E27FC236}">
                <a16:creationId xmlns:a16="http://schemas.microsoft.com/office/drawing/2014/main" id="{0F6F06D7-2C76-41FF-A60E-456BCB1E4D4B}"/>
              </a:ext>
            </a:extLst>
          </p:cNvPr>
          <p:cNvPicPr preferRelativeResize="0"/>
          <p:nvPr/>
        </p:nvPicPr>
        <p:blipFill rotWithShape="1">
          <a:blip r:embed="rId3">
            <a:alphaModFix/>
          </a:blip>
          <a:srcRect/>
          <a:stretch/>
        </p:blipFill>
        <p:spPr>
          <a:xfrm>
            <a:off x="6986589" y="1825624"/>
            <a:ext cx="4367211" cy="4351337"/>
          </a:xfrm>
          <a:prstGeom prst="rect">
            <a:avLst/>
          </a:prstGeom>
          <a:noFill/>
          <a:ln>
            <a:noFill/>
          </a:ln>
        </p:spPr>
      </p:pic>
    </p:spTree>
    <p:extLst>
      <p:ext uri="{BB962C8B-B14F-4D97-AF65-F5344CB8AC3E}">
        <p14:creationId xmlns:p14="http://schemas.microsoft.com/office/powerpoint/2010/main" val="176181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Packaging Requirements</a:t>
            </a:r>
          </a:p>
        </p:txBody>
      </p:sp>
      <p:sp>
        <p:nvSpPr>
          <p:cNvPr id="5" name="Content Placeholder 4"/>
          <p:cNvSpPr>
            <a:spLocks noGrp="1"/>
          </p:cNvSpPr>
          <p:nvPr>
            <p:ph idx="1"/>
          </p:nvPr>
        </p:nvSpPr>
        <p:spPr>
          <a:xfrm>
            <a:off x="1120000" y="1825624"/>
            <a:ext cx="5906442" cy="4351338"/>
          </a:xfrm>
        </p:spPr>
        <p:txBody>
          <a:bodyPr>
            <a:normAutofit/>
          </a:bodyPr>
          <a:lstStyle/>
          <a:p>
            <a:r>
              <a:rPr lang="en-US" b="1" dirty="0">
                <a:solidFill>
                  <a:schemeClr val="accent2">
                    <a:lumMod val="60000"/>
                    <a:lumOff val="40000"/>
                  </a:schemeClr>
                </a:solidFill>
              </a:rPr>
              <a:t>Proper labeling</a:t>
            </a:r>
          </a:p>
          <a:p>
            <a:pPr lvl="1"/>
            <a:r>
              <a:rPr lang="en-US" dirty="0"/>
              <a:t>Your agency case number &amp;/or subject’s name</a:t>
            </a:r>
          </a:p>
          <a:p>
            <a:pPr lvl="1"/>
            <a:r>
              <a:rPr lang="en-US" dirty="0"/>
              <a:t>Description of item(s)</a:t>
            </a:r>
          </a:p>
          <a:p>
            <a:pPr lvl="1"/>
            <a:r>
              <a:rPr lang="en-US" b="1" i="1" dirty="0"/>
              <a:t>MUST BE LEGIBLE</a:t>
            </a:r>
          </a:p>
          <a:p>
            <a:pPr lvl="1"/>
            <a:r>
              <a:rPr lang="en-US" dirty="0"/>
              <a:t>Can be handwritten or applied with labels or tags</a:t>
            </a:r>
          </a:p>
        </p:txBody>
      </p:sp>
      <p:sp>
        <p:nvSpPr>
          <p:cNvPr id="4" name="Date Placeholder 3"/>
          <p:cNvSpPr>
            <a:spLocks noGrp="1"/>
          </p:cNvSpPr>
          <p:nvPr>
            <p:ph type="dt" sz="half" idx="10"/>
          </p:nvPr>
        </p:nvSpPr>
        <p:spPr/>
        <p:txBody>
          <a:bodyPr/>
          <a:lstStyle/>
          <a:p>
            <a:r>
              <a:rPr lang="en-US" dirty="0"/>
              <a:t>Rev6/2024</a:t>
            </a:r>
          </a:p>
        </p:txBody>
      </p:sp>
      <p:sp>
        <p:nvSpPr>
          <p:cNvPr id="3" name="Footer Placeholder 2"/>
          <p:cNvSpPr>
            <a:spLocks noGrp="1"/>
          </p:cNvSpPr>
          <p:nvPr>
            <p:ph type="ftr" sz="quarter" idx="11"/>
          </p:nvPr>
        </p:nvSpPr>
        <p:spPr/>
        <p:txBody>
          <a:bodyPr/>
          <a:lstStyle/>
          <a:p>
            <a:r>
              <a:rPr lang="en-US" dirty="0"/>
              <a:t>#OneTeamOneMission</a:t>
            </a:r>
          </a:p>
        </p:txBody>
      </p:sp>
      <p:sp>
        <p:nvSpPr>
          <p:cNvPr id="6" name="Slide Number Placeholder 5"/>
          <p:cNvSpPr>
            <a:spLocks noGrp="1"/>
          </p:cNvSpPr>
          <p:nvPr>
            <p:ph type="sldNum" sz="quarter" idx="12"/>
          </p:nvPr>
        </p:nvSpPr>
        <p:spPr/>
        <p:txBody>
          <a:bodyPr/>
          <a:lstStyle/>
          <a:p>
            <a:fld id="{276CA74F-D7F4-4305-8456-56C8E4D19626}" type="slidenum">
              <a:rPr lang="en-US" smtClean="0"/>
              <a:t>9</a:t>
            </a:fld>
            <a:endParaRPr lang="en-US" dirty="0"/>
          </a:p>
        </p:txBody>
      </p:sp>
      <p:pic>
        <p:nvPicPr>
          <p:cNvPr id="7" name="Google Shape;183;p24">
            <a:extLst>
              <a:ext uri="{FF2B5EF4-FFF2-40B4-BE49-F238E27FC236}">
                <a16:creationId xmlns:a16="http://schemas.microsoft.com/office/drawing/2014/main" id="{FFC6854C-F88A-44BA-8ED6-0B4CE20FA0E5}"/>
              </a:ext>
            </a:extLst>
          </p:cNvPr>
          <p:cNvPicPr preferRelativeResize="0">
            <a:picLocks/>
          </p:cNvPicPr>
          <p:nvPr/>
        </p:nvPicPr>
        <p:blipFill rotWithShape="1">
          <a:blip r:embed="rId3">
            <a:alphaModFix/>
          </a:blip>
          <a:srcRect/>
          <a:stretch/>
        </p:blipFill>
        <p:spPr>
          <a:xfrm>
            <a:off x="8117305" y="1690688"/>
            <a:ext cx="2743200" cy="3025691"/>
          </a:xfrm>
          <a:prstGeom prst="rect">
            <a:avLst/>
          </a:prstGeom>
          <a:noFill/>
          <a:ln>
            <a:noFill/>
          </a:ln>
        </p:spPr>
      </p:pic>
      <p:pic>
        <p:nvPicPr>
          <p:cNvPr id="8" name="Google Shape;184;p24">
            <a:extLst>
              <a:ext uri="{FF2B5EF4-FFF2-40B4-BE49-F238E27FC236}">
                <a16:creationId xmlns:a16="http://schemas.microsoft.com/office/drawing/2014/main" id="{A59CBA3D-9EBE-4BAD-A1E9-D1A4347C7481}"/>
              </a:ext>
            </a:extLst>
          </p:cNvPr>
          <p:cNvPicPr preferRelativeResize="0"/>
          <p:nvPr/>
        </p:nvPicPr>
        <p:blipFill rotWithShape="1">
          <a:blip r:embed="rId4">
            <a:alphaModFix/>
          </a:blip>
          <a:srcRect/>
          <a:stretch/>
        </p:blipFill>
        <p:spPr>
          <a:xfrm>
            <a:off x="7136733" y="4472823"/>
            <a:ext cx="2484520" cy="1195889"/>
          </a:xfrm>
          <a:prstGeom prst="rect">
            <a:avLst/>
          </a:prstGeom>
          <a:noFill/>
          <a:ln>
            <a:noFill/>
          </a:ln>
        </p:spPr>
      </p:pic>
      <p:pic>
        <p:nvPicPr>
          <p:cNvPr id="9" name="Google Shape;186;p24">
            <a:extLst>
              <a:ext uri="{FF2B5EF4-FFF2-40B4-BE49-F238E27FC236}">
                <a16:creationId xmlns:a16="http://schemas.microsoft.com/office/drawing/2014/main" id="{5B02D344-1A59-41C3-97FE-77E63BE55168}"/>
              </a:ext>
            </a:extLst>
          </p:cNvPr>
          <p:cNvPicPr preferRelativeResize="0"/>
          <p:nvPr/>
        </p:nvPicPr>
        <p:blipFill rotWithShape="1">
          <a:blip r:embed="rId5">
            <a:alphaModFix/>
          </a:blip>
          <a:srcRect/>
          <a:stretch/>
        </p:blipFill>
        <p:spPr>
          <a:xfrm>
            <a:off x="8863264" y="4981073"/>
            <a:ext cx="2490536" cy="1195889"/>
          </a:xfrm>
          <a:prstGeom prst="rect">
            <a:avLst/>
          </a:prstGeom>
          <a:noFill/>
          <a:ln>
            <a:noFill/>
          </a:ln>
        </p:spPr>
      </p:pic>
    </p:spTree>
    <p:extLst>
      <p:ext uri="{BB962C8B-B14F-4D97-AF65-F5344CB8AC3E}">
        <p14:creationId xmlns:p14="http://schemas.microsoft.com/office/powerpoint/2010/main" val="2389937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7776</TotalTime>
  <Words>7052</Words>
  <Application>Microsoft Office PowerPoint</Application>
  <PresentationFormat>Widescreen</PresentationFormat>
  <Paragraphs>750</Paragraphs>
  <Slides>59</Slides>
  <Notes>49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6" baseType="lpstr">
      <vt:lpstr>Arial</vt:lpstr>
      <vt:lpstr>Calibri</vt:lpstr>
      <vt:lpstr>Calibri Light</vt:lpstr>
      <vt:lpstr>Century Gothic</vt:lpstr>
      <vt:lpstr>Times New Roman</vt:lpstr>
      <vt:lpstr>Office Theme</vt:lpstr>
      <vt:lpstr>Acrobat Document</vt:lpstr>
      <vt:lpstr>Physical Evidence: Packaging &amp; Submitting to the OSBI Lab</vt:lpstr>
      <vt:lpstr>Objectives</vt:lpstr>
      <vt:lpstr>Evidence Handling</vt:lpstr>
      <vt:lpstr>Basic Types of Property</vt:lpstr>
      <vt:lpstr>Purpose of Proper Evidence Handling</vt:lpstr>
      <vt:lpstr>Take Special Care with the Big Three…</vt:lpstr>
      <vt:lpstr>Evidence Packaging</vt:lpstr>
      <vt:lpstr>Basic Packaging Requirements</vt:lpstr>
      <vt:lpstr>Basic Packaging Requirements</vt:lpstr>
      <vt:lpstr>Basic Packaging Requirements</vt:lpstr>
      <vt:lpstr>Evidence Seals</vt:lpstr>
      <vt:lpstr>Evidence Seals </vt:lpstr>
      <vt:lpstr>Evidence Seals</vt:lpstr>
      <vt:lpstr>Evidence Seals</vt:lpstr>
      <vt:lpstr>Evidence Seals</vt:lpstr>
      <vt:lpstr>Evidence Seals</vt:lpstr>
      <vt:lpstr>Other Packaging Requirements</vt:lpstr>
      <vt:lpstr>Other Packaging Requirements</vt:lpstr>
      <vt:lpstr>Evidence Submission</vt:lpstr>
      <vt:lpstr>Evidence Acceptance Policy</vt:lpstr>
      <vt:lpstr>Evidence Acceptance Policy</vt:lpstr>
      <vt:lpstr>Evidence Acceptance Policy</vt:lpstr>
      <vt:lpstr>Evidence Acceptance Policy</vt:lpstr>
      <vt:lpstr>Evidence Acceptance Policy</vt:lpstr>
      <vt:lpstr>Evidence Acceptance Policy</vt:lpstr>
      <vt:lpstr>Request for Laboratory Examination (RFLE)</vt:lpstr>
      <vt:lpstr>Other Things to Document on RFLE</vt:lpstr>
      <vt:lpstr>Evidence Acceptance Facilities</vt:lpstr>
      <vt:lpstr>Evidence Acceptance Hours</vt:lpstr>
      <vt:lpstr>OSBI Evidence Lockers</vt:lpstr>
      <vt:lpstr>OSBI Evidence Lockers</vt:lpstr>
      <vt:lpstr>Submitting Evidence By Mail</vt:lpstr>
      <vt:lpstr>Discipline-Specific   Submissions</vt:lpstr>
      <vt:lpstr>Submitting Toxicology Evidence</vt:lpstr>
      <vt:lpstr>Submitting CDS (Drug) Evidence</vt:lpstr>
      <vt:lpstr>Submitting Trace Evidence</vt:lpstr>
      <vt:lpstr>Submitting Firearms</vt:lpstr>
      <vt:lpstr>Submitting Projectiles</vt:lpstr>
      <vt:lpstr>Submitting Cartridge Casings</vt:lpstr>
      <vt:lpstr>Submitting Toolmark Evidence</vt:lpstr>
      <vt:lpstr>Submitting Evidence for Distance Determination</vt:lpstr>
      <vt:lpstr>Submitting Latent Prints</vt:lpstr>
      <vt:lpstr>Submitting Biological Evidence</vt:lpstr>
      <vt:lpstr>Submitting Biological Evidence</vt:lpstr>
      <vt:lpstr>Submitting Biological Evidence</vt:lpstr>
      <vt:lpstr>Submitting Biological Evidence</vt:lpstr>
      <vt:lpstr>Expediting Analysis</vt:lpstr>
      <vt:lpstr>Things That Slow Down Lab Analysis</vt:lpstr>
      <vt:lpstr>How to Expedite Analysis</vt:lpstr>
      <vt:lpstr>Communication</vt:lpstr>
      <vt:lpstr>Destruction</vt:lpstr>
      <vt:lpstr>Destruction</vt:lpstr>
      <vt:lpstr>Destruction</vt:lpstr>
      <vt:lpstr>Summary &amp; Resources</vt:lpstr>
      <vt:lpstr>Summary</vt:lpstr>
      <vt:lpstr>Resources</vt:lpstr>
      <vt:lpstr>Resources </vt:lpstr>
      <vt:lpstr>Thank You</vt:lpstr>
      <vt:lpstr>History</vt:lpstr>
    </vt:vector>
  </TitlesOfParts>
  <Company>Oklahoma State Bureau of Investigation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Helms</dc:creator>
  <cp:lastModifiedBy>Janice Joslin</cp:lastModifiedBy>
  <cp:revision>666</cp:revision>
  <cp:lastPrinted>2022-06-05T14:41:59Z</cp:lastPrinted>
  <dcterms:created xsi:type="dcterms:W3CDTF">2021-08-09T01:36:52Z</dcterms:created>
  <dcterms:modified xsi:type="dcterms:W3CDTF">2024-09-15T03:57:36Z</dcterms:modified>
</cp:coreProperties>
</file>