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704" r:id="rId5"/>
    <p:sldMasterId id="2147483720" r:id="rId6"/>
    <p:sldMasterId id="2147483838" r:id="rId7"/>
    <p:sldMasterId id="2147483871" r:id="rId8"/>
    <p:sldMasterId id="2147483982" r:id="rId9"/>
    <p:sldMasterId id="2147484011" r:id="rId10"/>
    <p:sldMasterId id="2147484085" r:id="rId11"/>
    <p:sldMasterId id="2147484208" r:id="rId12"/>
    <p:sldMasterId id="2147484225" r:id="rId13"/>
  </p:sldMasterIdLst>
  <p:notesMasterIdLst>
    <p:notesMasterId r:id="rId51"/>
  </p:notesMasterIdLst>
  <p:sldIdLst>
    <p:sldId id="259" r:id="rId14"/>
    <p:sldId id="2147472585" r:id="rId15"/>
    <p:sldId id="2147472570" r:id="rId16"/>
    <p:sldId id="2147472571" r:id="rId17"/>
    <p:sldId id="2147472572" r:id="rId18"/>
    <p:sldId id="2147472728" r:id="rId19"/>
    <p:sldId id="2147472729" r:id="rId20"/>
    <p:sldId id="2147472730" r:id="rId21"/>
    <p:sldId id="2147472731" r:id="rId22"/>
    <p:sldId id="2147472732" r:id="rId23"/>
    <p:sldId id="2147472733" r:id="rId24"/>
    <p:sldId id="2147472734" r:id="rId25"/>
    <p:sldId id="310" r:id="rId26"/>
    <p:sldId id="281" r:id="rId27"/>
    <p:sldId id="308" r:id="rId28"/>
    <p:sldId id="302" r:id="rId29"/>
    <p:sldId id="290" r:id="rId30"/>
    <p:sldId id="289" r:id="rId31"/>
    <p:sldId id="309" r:id="rId32"/>
    <p:sldId id="2147472735" r:id="rId33"/>
    <p:sldId id="2147472736" r:id="rId34"/>
    <p:sldId id="2147472737" r:id="rId35"/>
    <p:sldId id="2147472738" r:id="rId36"/>
    <p:sldId id="2147472739" r:id="rId37"/>
    <p:sldId id="2147472740" r:id="rId38"/>
    <p:sldId id="2147472741" r:id="rId39"/>
    <p:sldId id="2147472742" r:id="rId40"/>
    <p:sldId id="2147472743" r:id="rId41"/>
    <p:sldId id="2145710299" r:id="rId42"/>
    <p:sldId id="2145710325" r:id="rId43"/>
    <p:sldId id="2145710317" r:id="rId44"/>
    <p:sldId id="2145710322" r:id="rId45"/>
    <p:sldId id="2145710327" r:id="rId46"/>
    <p:sldId id="2145710309" r:id="rId47"/>
    <p:sldId id="2033882466" r:id="rId48"/>
    <p:sldId id="2147469220" r:id="rId49"/>
    <p:sldId id="214571029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ED0017-DAFE-F898-43D4-6308984F2AFA}" name="Amy Southall" initials="AS" userId="S::Amy.Southall@omes.ok.gov::9a3b6382-be62-4e5c-bac7-50d1911e74ec" providerId="AD"/>
  <p188:author id="{8C331C97-67B7-EBEF-9BBD-B024279FD10C}" name="Joaquin Selva" initials="JS" userId="S::Joaquin.Selva@omes.ok.gov::95d1e70e-b042-4208-98f9-c392e614788a" providerId="AD"/>
  <p188:author id="{5D48CBDC-9049-161F-E256-5ADFBA50F79A}" name="Debra Baker" initials="DB" userId="S::Debra.Baker@omes.ok.gov::73efe0d2-9c84-44c5-87af-dce1fdd246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5BE33-505D-468F-BA9E-C8AE7015306E}"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DF346-3E00-4584-BC25-C4D4927EB480}" type="slidenum">
              <a:rPr lang="en-US" smtClean="0"/>
              <a:t>‹#›</a:t>
            </a:fld>
            <a:endParaRPr lang="en-US"/>
          </a:p>
        </p:txBody>
      </p:sp>
    </p:spTree>
    <p:extLst>
      <p:ext uri="{BB962C8B-B14F-4D97-AF65-F5344CB8AC3E}">
        <p14:creationId xmlns:p14="http://schemas.microsoft.com/office/powerpoint/2010/main" val="232375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DF346-3E00-4584-BC25-C4D4927EB480}" type="slidenum">
              <a:rPr lang="en-US" smtClean="0"/>
              <a:t>1</a:t>
            </a:fld>
            <a:endParaRPr lang="en-US"/>
          </a:p>
        </p:txBody>
      </p:sp>
    </p:spTree>
    <p:extLst>
      <p:ext uri="{BB962C8B-B14F-4D97-AF65-F5344CB8AC3E}">
        <p14:creationId xmlns:p14="http://schemas.microsoft.com/office/powerpoint/2010/main" val="4571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endParaRPr lang="en-US" sz="180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endParaRPr lang="en-US" sz="180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2231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3200" b="1" u="sng"/>
          </a:p>
        </p:txBody>
      </p:sp>
    </p:spTree>
    <p:extLst>
      <p:ext uri="{BB962C8B-B14F-4D97-AF65-F5344CB8AC3E}">
        <p14:creationId xmlns:p14="http://schemas.microsoft.com/office/powerpoint/2010/main" val="12589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0" i="0" kern="1200">
              <a:solidFill>
                <a:schemeClr val="tx1"/>
              </a:solidFill>
              <a:effectLst/>
              <a:latin typeface="Arial" panose="020B0604020202020204" pitchFamily="34" charset="0"/>
              <a:ea typeface="+mn-ea"/>
              <a:cs typeface="+mn-cs"/>
            </a:endParaRPr>
          </a:p>
          <a:p>
            <a:endParaRPr lang="en-US" sz="1050" b="0" i="0" kern="1200">
              <a:solidFill>
                <a:schemeClr val="tx1"/>
              </a:solidFill>
              <a:effectLst/>
              <a:latin typeface="Arial" panose="020B0604020202020204" pitchFamily="34" charset="0"/>
              <a:ea typeface="+mn-ea"/>
              <a:cs typeface="+mn-cs"/>
            </a:endParaRPr>
          </a:p>
          <a:p>
            <a:r>
              <a:rPr lang="en-US" sz="1050" b="0" i="0" kern="1200">
                <a:solidFill>
                  <a:schemeClr val="tx1"/>
                </a:solidFill>
                <a:effectLst/>
                <a:latin typeface="Arial" panose="020B0604020202020204" pitchFamily="34" charset="0"/>
                <a:ea typeface="+mn-ea"/>
                <a:cs typeface="+mn-cs"/>
              </a:rPr>
              <a:t> </a:t>
            </a:r>
          </a:p>
          <a:p>
            <a:endParaRPr lang="en-US"/>
          </a:p>
          <a:p>
            <a:endParaRPr lang="en-PH"/>
          </a:p>
        </p:txBody>
      </p:sp>
    </p:spTree>
    <p:extLst>
      <p:ext uri="{BB962C8B-B14F-4D97-AF65-F5344CB8AC3E}">
        <p14:creationId xmlns:p14="http://schemas.microsoft.com/office/powerpoint/2010/main" val="2381061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50" b="1" u="sng">
              <a:solidFill>
                <a:srgbClr val="DA846B"/>
              </a:solidFill>
              <a:effectLst/>
            </a:endParaRPr>
          </a:p>
        </p:txBody>
      </p:sp>
    </p:spTree>
    <p:extLst>
      <p:ext uri="{BB962C8B-B14F-4D97-AF65-F5344CB8AC3E}">
        <p14:creationId xmlns:p14="http://schemas.microsoft.com/office/powerpoint/2010/main" val="96110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Tree>
    <p:extLst>
      <p:ext uri="{BB962C8B-B14F-4D97-AF65-F5344CB8AC3E}">
        <p14:creationId xmlns:p14="http://schemas.microsoft.com/office/powerpoint/2010/main" val="380440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40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699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06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CBE4A8-34DB-4DBC-AD7E-1E5B5003F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32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45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88C66-3382-4068-B649-C11ACD3EF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9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7">
              <a:defRPr/>
            </a:pPr>
            <a:endParaRPr lang="en-US"/>
          </a:p>
          <a:p>
            <a:pPr defTabSz="931587">
              <a:defRPr/>
            </a:pPr>
            <a:endParaRPr lang="en-US"/>
          </a:p>
          <a:p>
            <a:endParaRPr lang="en-PH"/>
          </a:p>
        </p:txBody>
      </p:sp>
    </p:spTree>
    <p:extLst>
      <p:ext uri="{BB962C8B-B14F-4D97-AF65-F5344CB8AC3E}">
        <p14:creationId xmlns:p14="http://schemas.microsoft.com/office/powerpoint/2010/main" val="15890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273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709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Master" Target="../slideMasters/slideMaster10.xml"/><Relationship Id="rId5" Type="http://schemas.openxmlformats.org/officeDocument/2006/relationships/image" Target="../media/image29.svg"/><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5.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5.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4.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Master" Target="../slideMasters/slideMaster7.xml"/><Relationship Id="rId5" Type="http://schemas.openxmlformats.org/officeDocument/2006/relationships/image" Target="../media/image29.sv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08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968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pic>
        <p:nvPicPr>
          <p:cNvPr id="6" name="Picture 5" descr="A white background with blue and white lines&#10;&#10;AI-generated content may be incorrect.">
            <a:extLst>
              <a:ext uri="{FF2B5EF4-FFF2-40B4-BE49-F238E27FC236}">
                <a16:creationId xmlns:a16="http://schemas.microsoft.com/office/drawing/2014/main" id="{37836D5E-0576-0DDD-5317-3C2A20D1D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89694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7898" y="3089593"/>
            <a:ext cx="5379720" cy="1828800"/>
          </a:xfrm>
        </p:spPr>
        <p:txBody>
          <a:bodyPr/>
          <a:lstStyle>
            <a:lvl1pPr>
              <a:lnSpc>
                <a:spcPct val="95000"/>
              </a:lnSpc>
              <a:defRPr sz="5200">
                <a:solidFill>
                  <a:schemeClr val="tx2"/>
                </a:solidFill>
              </a:defRPr>
            </a:lvl1pPr>
          </a:lstStyle>
          <a:p>
            <a:r>
              <a:rPr lang="en-US"/>
              <a:t>Click to edit Master title style</a:t>
            </a:r>
          </a:p>
        </p:txBody>
      </p:sp>
      <p:sp>
        <p:nvSpPr>
          <p:cNvPr id="3" name="Subtitle 2"/>
          <p:cNvSpPr>
            <a:spLocks noGrp="1"/>
          </p:cNvSpPr>
          <p:nvPr>
            <p:ph type="subTitle" idx="1"/>
          </p:nvPr>
        </p:nvSpPr>
        <p:spPr>
          <a:xfrm>
            <a:off x="6057898" y="5222431"/>
            <a:ext cx="5379720" cy="454479"/>
          </a:xfrm>
        </p:spPr>
        <p:txBody>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F933B50-A335-694B-8481-43665257EEA6}"/>
              </a:ext>
            </a:extLst>
          </p:cNvPr>
          <p:cNvCxnSpPr>
            <a:cxnSpLocks/>
          </p:cNvCxnSpPr>
          <p:nvPr/>
        </p:nvCxnSpPr>
        <p:spPr>
          <a:xfrm flipV="1">
            <a:off x="3405051" y="931817"/>
            <a:ext cx="4990012" cy="227293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109DE1-8E66-C746-A542-21D4FCEC9393}"/>
              </a:ext>
            </a:extLst>
          </p:cNvPr>
          <p:cNvCxnSpPr>
            <a:cxnSpLocks/>
          </p:cNvCxnSpPr>
          <p:nvPr/>
        </p:nvCxnSpPr>
        <p:spPr>
          <a:xfrm>
            <a:off x="3187337" y="5338354"/>
            <a:ext cx="2063932" cy="152400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a:extLst>
              <a:ext uri="{FF2B5EF4-FFF2-40B4-BE49-F238E27FC236}">
                <a16:creationId xmlns:a16="http://schemas.microsoft.com/office/drawing/2014/main" id="{4A1F0D16-5683-3043-96DE-F1EA6B2AFC54}"/>
              </a:ext>
            </a:extLst>
          </p:cNvPr>
          <p:cNvSpPr>
            <a:spLocks noGrp="1"/>
          </p:cNvSpPr>
          <p:nvPr>
            <p:ph type="pic" sz="quarter" idx="10"/>
          </p:nvPr>
        </p:nvSpPr>
        <p:spPr>
          <a:xfrm>
            <a:off x="0" y="1933611"/>
            <a:ext cx="3614564" cy="4284308"/>
          </a:xfrm>
          <a:custGeom>
            <a:avLst/>
            <a:gdLst>
              <a:gd name="connsiteX0" fmla="*/ 1472410 w 3614564"/>
              <a:gd name="connsiteY0" fmla="*/ 0 h 4284308"/>
              <a:gd name="connsiteX1" fmla="*/ 3614564 w 3614564"/>
              <a:gd name="connsiteY1" fmla="*/ 2142154 h 4284308"/>
              <a:gd name="connsiteX2" fmla="*/ 1472410 w 3614564"/>
              <a:gd name="connsiteY2" fmla="*/ 4284308 h 4284308"/>
              <a:gd name="connsiteX3" fmla="*/ 109801 w 3614564"/>
              <a:gd name="connsiteY3" fmla="*/ 3795144 h 4284308"/>
              <a:gd name="connsiteX4" fmla="*/ 0 w 3614564"/>
              <a:gd name="connsiteY4" fmla="*/ 3695350 h 4284308"/>
              <a:gd name="connsiteX5" fmla="*/ 0 w 3614564"/>
              <a:gd name="connsiteY5" fmla="*/ 588958 h 4284308"/>
              <a:gd name="connsiteX6" fmla="*/ 109801 w 3614564"/>
              <a:gd name="connsiteY6" fmla="*/ 489164 h 4284308"/>
              <a:gd name="connsiteX7" fmla="*/ 1472410 w 3614564"/>
              <a:gd name="connsiteY7" fmla="*/ 0 h 42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564" h="4284308">
                <a:moveTo>
                  <a:pt x="1472410" y="0"/>
                </a:moveTo>
                <a:cubicBezTo>
                  <a:pt x="2655489" y="0"/>
                  <a:pt x="3614564" y="959075"/>
                  <a:pt x="3614564" y="2142154"/>
                </a:cubicBezTo>
                <a:cubicBezTo>
                  <a:pt x="3614564" y="3325233"/>
                  <a:pt x="2655489" y="4284308"/>
                  <a:pt x="1472410" y="4284308"/>
                </a:cubicBezTo>
                <a:cubicBezTo>
                  <a:pt x="954813" y="4284308"/>
                  <a:pt x="480092" y="4100735"/>
                  <a:pt x="109801" y="3795144"/>
                </a:cubicBezTo>
                <a:lnTo>
                  <a:pt x="0" y="3695350"/>
                </a:lnTo>
                <a:lnTo>
                  <a:pt x="0" y="588958"/>
                </a:lnTo>
                <a:lnTo>
                  <a:pt x="109801" y="489164"/>
                </a:lnTo>
                <a:cubicBezTo>
                  <a:pt x="480092" y="183573"/>
                  <a:pt x="954813" y="0"/>
                  <a:pt x="1472410" y="0"/>
                </a:cubicBezTo>
                <a:close/>
              </a:path>
            </a:pathLst>
          </a:custGeom>
          <a:solidFill>
            <a:schemeClr val="bg1">
              <a:lumMod val="95000"/>
            </a:schemeClr>
          </a:solidFill>
          <a:ln>
            <a:noFill/>
          </a:ln>
        </p:spPr>
        <p:txBody>
          <a:bodyPr wrap="square" lIns="182880" tIns="640080" rIns="182880">
            <a:noAutofit/>
          </a:bodyPr>
          <a:lstStyle>
            <a:lvl1pPr algn="l">
              <a:defRPr sz="1200"/>
            </a:lvl1pPr>
          </a:lstStyle>
          <a:p>
            <a:r>
              <a:rPr lang="en-US"/>
              <a:t>Click icon to add picture</a:t>
            </a:r>
          </a:p>
        </p:txBody>
      </p:sp>
      <p:sp>
        <p:nvSpPr>
          <p:cNvPr id="15" name="Picture Placeholder 14">
            <a:extLst>
              <a:ext uri="{FF2B5EF4-FFF2-40B4-BE49-F238E27FC236}">
                <a16:creationId xmlns:a16="http://schemas.microsoft.com/office/drawing/2014/main" id="{0BC887BE-0105-C745-B844-0E8EA444214B}"/>
              </a:ext>
            </a:extLst>
          </p:cNvPr>
          <p:cNvSpPr>
            <a:spLocks noGrp="1"/>
          </p:cNvSpPr>
          <p:nvPr>
            <p:ph type="pic" sz="quarter" idx="11"/>
          </p:nvPr>
        </p:nvSpPr>
        <p:spPr>
          <a:xfrm>
            <a:off x="8252613" y="0"/>
            <a:ext cx="2273084" cy="1619940"/>
          </a:xfrm>
          <a:custGeom>
            <a:avLst/>
            <a:gdLst>
              <a:gd name="connsiteX0" fmla="*/ 111572 w 2273084"/>
              <a:gd name="connsiteY0" fmla="*/ 0 h 1619940"/>
              <a:gd name="connsiteX1" fmla="*/ 2161512 w 2273084"/>
              <a:gd name="connsiteY1" fmla="*/ 0 h 1619940"/>
              <a:gd name="connsiteX2" fmla="*/ 2183769 w 2273084"/>
              <a:gd name="connsiteY2" fmla="*/ 41005 h 1619940"/>
              <a:gd name="connsiteX3" fmla="*/ 2273084 w 2273084"/>
              <a:gd name="connsiteY3" fmla="*/ 483398 h 1619940"/>
              <a:gd name="connsiteX4" fmla="*/ 1136542 w 2273084"/>
              <a:gd name="connsiteY4" fmla="*/ 1619940 h 1619940"/>
              <a:gd name="connsiteX5" fmla="*/ 0 w 2273084"/>
              <a:gd name="connsiteY5" fmla="*/ 483398 h 1619940"/>
              <a:gd name="connsiteX6" fmla="*/ 89315 w 2273084"/>
              <a:gd name="connsiteY6" fmla="*/ 41005 h 16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084" h="1619940">
                <a:moveTo>
                  <a:pt x="111572" y="0"/>
                </a:moveTo>
                <a:lnTo>
                  <a:pt x="2161512" y="0"/>
                </a:lnTo>
                <a:lnTo>
                  <a:pt x="2183769" y="41005"/>
                </a:lnTo>
                <a:cubicBezTo>
                  <a:pt x="2241281" y="176979"/>
                  <a:pt x="2273084" y="326474"/>
                  <a:pt x="2273084" y="483398"/>
                </a:cubicBezTo>
                <a:cubicBezTo>
                  <a:pt x="2273084" y="1111093"/>
                  <a:pt x="1764237" y="1619940"/>
                  <a:pt x="1136542" y="1619940"/>
                </a:cubicBezTo>
                <a:cubicBezTo>
                  <a:pt x="508847" y="1619940"/>
                  <a:pt x="0" y="1111093"/>
                  <a:pt x="0" y="483398"/>
                </a:cubicBezTo>
                <a:cubicBezTo>
                  <a:pt x="0" y="326474"/>
                  <a:pt x="31803" y="176979"/>
                  <a:pt x="89315" y="41005"/>
                </a:cubicBezTo>
                <a:close/>
              </a:path>
            </a:pathLst>
          </a:custGeom>
          <a:solidFill>
            <a:schemeClr val="bg1">
              <a:lumMod val="95000"/>
            </a:schemeClr>
          </a:solidFill>
          <a:ln>
            <a:noFill/>
          </a:ln>
        </p:spPr>
        <p:txBody>
          <a:bodyPr wrap="square">
            <a:noAutofit/>
          </a:bodyPr>
          <a:lstStyle>
            <a:lvl1pPr algn="ctr">
              <a:defRPr sz="1200"/>
            </a:lvl1pPr>
          </a:lstStyle>
          <a:p>
            <a:r>
              <a:rPr lang="en-US"/>
              <a:t>Click icon to add picture</a:t>
            </a:r>
          </a:p>
        </p:txBody>
      </p:sp>
      <p:grpSp>
        <p:nvGrpSpPr>
          <p:cNvPr id="11" name="Group 10"/>
          <p:cNvGrpSpPr>
            <a:grpSpLocks noChangeAspect="1"/>
          </p:cNvGrpSpPr>
          <p:nvPr userDrawn="1"/>
        </p:nvGrpSpPr>
        <p:grpSpPr bwMode="auto">
          <a:xfrm>
            <a:off x="592931" y="600806"/>
            <a:ext cx="3099816" cy="536851"/>
            <a:chOff x="-9055" y="93"/>
            <a:chExt cx="23870" cy="4134"/>
          </a:xfrm>
        </p:grpSpPr>
        <p:sp>
          <p:nvSpPr>
            <p:cNvPr id="1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4013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80" y="1810870"/>
            <a:ext cx="7221967" cy="4178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72289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bg1"/>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1010" y="2285204"/>
            <a:ext cx="7735700"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924082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chemeClr val="bg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tx2"/>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0886" y="2285204"/>
            <a:ext cx="7735824"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0668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5263009" cy="4178808"/>
          </a:xfrm>
        </p:spPr>
        <p:txBody>
          <a:bodyPr/>
          <a:lstStyle>
            <a:lvl1pPr>
              <a:defRPr sz="2000"/>
            </a:lvl1pPr>
            <a:lvl2pPr>
              <a:defRPr sz="2000"/>
            </a:lvl2pPr>
            <a:lvl3pPr marL="231775" indent="0">
              <a:buNone/>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72665" y="1810512"/>
            <a:ext cx="4892222" cy="417880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7352F67-4D70-A84B-922A-1CE714B13FEE}"/>
              </a:ext>
            </a:extLst>
          </p:cNvPr>
          <p:cNvSpPr>
            <a:spLocks noGrp="1"/>
          </p:cNvSpPr>
          <p:nvPr>
            <p:ph type="subTitle" idx="10"/>
          </p:nvPr>
        </p:nvSpPr>
        <p:spPr>
          <a:xfrm>
            <a:off x="640080" y="962841"/>
            <a:ext cx="10624807"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4122BF5F-54DD-2E49-937D-DD59E1BF043F}"/>
              </a:ext>
            </a:extLst>
          </p:cNvPr>
          <p:cNvSpPr>
            <a:spLocks noGrp="1"/>
          </p:cNvSpPr>
          <p:nvPr>
            <p:ph type="title"/>
          </p:nvPr>
        </p:nvSpPr>
        <p:spPr>
          <a:xfrm>
            <a:off x="640080" y="502920"/>
            <a:ext cx="10624807" cy="457200"/>
          </a:xfrm>
        </p:spPr>
        <p:txBody>
          <a:bodyPr/>
          <a:lstStyle/>
          <a:p>
            <a:r>
              <a:rPr lang="en-US"/>
              <a:t>Click to edit Master title style</a:t>
            </a:r>
          </a:p>
        </p:txBody>
      </p:sp>
    </p:spTree>
    <p:extLst>
      <p:ext uri="{BB962C8B-B14F-4D97-AF65-F5344CB8AC3E}">
        <p14:creationId xmlns:p14="http://schemas.microsoft.com/office/powerpoint/2010/main" val="24484023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3312942"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58350"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A62D6F4F-429C-CC4F-A18C-CAFFB8A863E5}"/>
              </a:ext>
            </a:extLst>
          </p:cNvPr>
          <p:cNvSpPr>
            <a:spLocks noGrp="1"/>
          </p:cNvSpPr>
          <p:nvPr>
            <p:ph sz="half" idx="10"/>
          </p:nvPr>
        </p:nvSpPr>
        <p:spPr>
          <a:xfrm>
            <a:off x="8273039"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50E1ABB-58A5-8845-A421-FCEEFA4284A0}"/>
              </a:ext>
            </a:extLst>
          </p:cNvPr>
          <p:cNvSpPr>
            <a:spLocks noGrp="1"/>
          </p:cNvSpPr>
          <p:nvPr>
            <p:ph type="title"/>
          </p:nvPr>
        </p:nvSpPr>
        <p:spPr>
          <a:xfrm>
            <a:off x="640079" y="502920"/>
            <a:ext cx="10942321" cy="457200"/>
          </a:xfrm>
        </p:spPr>
        <p:txBody>
          <a:bodyPr/>
          <a:lstStyle/>
          <a:p>
            <a:r>
              <a:rPr lang="en-US"/>
              <a:t>Click to edit Master title style</a:t>
            </a:r>
          </a:p>
        </p:txBody>
      </p:sp>
      <p:sp>
        <p:nvSpPr>
          <p:cNvPr id="7" name="Subtitle 2">
            <a:extLst>
              <a:ext uri="{FF2B5EF4-FFF2-40B4-BE49-F238E27FC236}">
                <a16:creationId xmlns:a16="http://schemas.microsoft.com/office/drawing/2014/main" id="{1B582CA6-447B-A54E-B12D-8F01A8FFF1DF}"/>
              </a:ext>
            </a:extLst>
          </p:cNvPr>
          <p:cNvSpPr>
            <a:spLocks noGrp="1"/>
          </p:cNvSpPr>
          <p:nvPr>
            <p:ph type="subTitle" idx="11"/>
          </p:nvPr>
        </p:nvSpPr>
        <p:spPr>
          <a:xfrm>
            <a:off x="640080" y="962841"/>
            <a:ext cx="1094232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867597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1"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40080" y="1810512"/>
            <a:ext cx="10698480" cy="73574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1201FB5B-9BCA-024F-AD2D-985A32F4E24B}"/>
              </a:ext>
            </a:extLst>
          </p:cNvPr>
          <p:cNvSpPr>
            <a:spLocks noGrp="1"/>
          </p:cNvSpPr>
          <p:nvPr>
            <p:ph type="title"/>
          </p:nvPr>
        </p:nvSpPr>
        <p:spPr>
          <a:xfrm>
            <a:off x="640080" y="502920"/>
            <a:ext cx="10698480" cy="457200"/>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1832AE91-4EF6-9243-8A07-B67CF0778D45}"/>
              </a:ext>
            </a:extLst>
          </p:cNvPr>
          <p:cNvSpPr>
            <a:spLocks noGrp="1"/>
          </p:cNvSpPr>
          <p:nvPr>
            <p:ph idx="10"/>
          </p:nvPr>
        </p:nvSpPr>
        <p:spPr>
          <a:xfrm>
            <a:off x="6371096"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1823BE3-3279-6441-B6E7-1CD15D097DDE}"/>
              </a:ext>
            </a:extLst>
          </p:cNvPr>
          <p:cNvSpPr>
            <a:spLocks noGrp="1"/>
          </p:cNvSpPr>
          <p:nvPr>
            <p:ph type="subTitle" idx="11"/>
          </p:nvPr>
        </p:nvSpPr>
        <p:spPr>
          <a:xfrm>
            <a:off x="640080" y="962841"/>
            <a:ext cx="1069848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355258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inuous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79" y="1810870"/>
            <a:ext cx="10888305" cy="4178449"/>
          </a:xfrm>
        </p:spPr>
        <p:txBody>
          <a:bodyPr numCol="2" spcCol="457200"/>
          <a:lstStyle/>
          <a:p>
            <a:pPr lvl="0"/>
            <a:r>
              <a:rPr lang="en-US"/>
              <a:t>Click to edit Master text styles</a:t>
            </a:r>
          </a:p>
          <a:p>
            <a:pPr lvl="1"/>
            <a:r>
              <a:rPr lang="en-US"/>
              <a:t>Second level</a:t>
            </a:r>
          </a:p>
          <a:p>
            <a:pPr lvl="2"/>
            <a:r>
              <a:rPr lang="en-US"/>
              <a:t>Third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864449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640080"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Content Placeholder 3">
            <a:extLst>
              <a:ext uri="{FF2B5EF4-FFF2-40B4-BE49-F238E27FC236}">
                <a16:creationId xmlns:a16="http://schemas.microsoft.com/office/drawing/2014/main" id="{52AAC534-B9E3-5B4F-9427-14EB6A417F56}"/>
              </a:ext>
            </a:extLst>
          </p:cNvPr>
          <p:cNvSpPr>
            <a:spLocks noGrp="1"/>
          </p:cNvSpPr>
          <p:nvPr>
            <p:ph sz="half" idx="11" hasCustomPrompt="1"/>
          </p:nvPr>
        </p:nvSpPr>
        <p:spPr>
          <a:xfrm>
            <a:off x="8273039" y="1810870"/>
            <a:ext cx="3309361" cy="470417"/>
          </a:xfrm>
        </p:spPr>
        <p:txBody>
          <a:bodyPr/>
          <a:lstStyle>
            <a:lvl1pPr>
              <a:defRPr sz="1400" b="1" i="0">
                <a:latin typeface="+mn-lt"/>
                <a:ea typeface="Open Sans" panose="020B0606030504020204" pitchFamily="34" charset="0"/>
                <a:cs typeface="Open Sans" panose="020B0606030504020204" pitchFamily="34" charset="0"/>
              </a:defRPr>
            </a:lvl1pPr>
            <a:lvl2pPr marL="6350" indent="0">
              <a:buNone/>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Chart Header</a:t>
            </a:r>
          </a:p>
          <a:p>
            <a:pPr lvl="1"/>
            <a:r>
              <a:rPr lang="en-US"/>
              <a:t>Chart subhead</a:t>
            </a:r>
          </a:p>
        </p:txBody>
      </p:sp>
      <p:sp>
        <p:nvSpPr>
          <p:cNvPr id="6" name="Chart Placeholder 5">
            <a:extLst>
              <a:ext uri="{FF2B5EF4-FFF2-40B4-BE49-F238E27FC236}">
                <a16:creationId xmlns:a16="http://schemas.microsoft.com/office/drawing/2014/main" id="{E3D96686-0EA1-CD4D-B2EF-7196F99A1186}"/>
              </a:ext>
            </a:extLst>
          </p:cNvPr>
          <p:cNvSpPr>
            <a:spLocks noGrp="1"/>
          </p:cNvSpPr>
          <p:nvPr>
            <p:ph type="chart" sz="quarter" idx="12"/>
          </p:nvPr>
        </p:nvSpPr>
        <p:spPr>
          <a:xfrm>
            <a:off x="8273038" y="2460625"/>
            <a:ext cx="3309361" cy="3528694"/>
          </a:xfrm>
        </p:spPr>
        <p:txBody>
          <a:bodyPr/>
          <a:lstStyle>
            <a:lvl1pPr>
              <a:defRPr sz="1400"/>
            </a:lvl1pPr>
          </a:lstStyle>
          <a:p>
            <a:r>
              <a:rPr lang="en-US"/>
              <a:t>Click icon to add chart</a:t>
            </a:r>
          </a:p>
        </p:txBody>
      </p:sp>
    </p:spTree>
    <p:extLst>
      <p:ext uri="{BB962C8B-B14F-4D97-AF65-F5344CB8AC3E}">
        <p14:creationId xmlns:p14="http://schemas.microsoft.com/office/powerpoint/2010/main" val="2946636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6468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4454767"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9">
            <a:extLst>
              <a:ext uri="{FF2B5EF4-FFF2-40B4-BE49-F238E27FC236}">
                <a16:creationId xmlns:a16="http://schemas.microsoft.com/office/drawing/2014/main" id="{E3CB6B76-785C-E446-97B8-1FA146069F2B}"/>
              </a:ext>
            </a:extLst>
          </p:cNvPr>
          <p:cNvSpPr>
            <a:spLocks noGrp="1" noChangeAspect="1"/>
          </p:cNvSpPr>
          <p:nvPr>
            <p:ph type="pic" sz="quarter" idx="11"/>
          </p:nvPr>
        </p:nvSpPr>
        <p:spPr>
          <a:xfrm>
            <a:off x="640080" y="1810869"/>
            <a:ext cx="3293444" cy="3293444"/>
          </a:xfrm>
          <a:prstGeom prst="ellipse">
            <a:avLst/>
          </a:prstGeom>
          <a:solidFill>
            <a:schemeClr val="bg1">
              <a:lumMod val="95000"/>
            </a:schemeClr>
          </a:solidFill>
        </p:spPr>
        <p:txBody>
          <a:bodyPr/>
          <a:lstStyle>
            <a:lvl1pPr algn="ctr">
              <a:defRPr sz="1400"/>
            </a:lvl1pPr>
          </a:lstStyle>
          <a:p>
            <a:r>
              <a:rPr lang="en-US"/>
              <a:t>Click icon to add picture</a:t>
            </a:r>
          </a:p>
        </p:txBody>
      </p:sp>
    </p:spTree>
    <p:extLst>
      <p:ext uri="{BB962C8B-B14F-4D97-AF65-F5344CB8AC3E}">
        <p14:creationId xmlns:p14="http://schemas.microsoft.com/office/powerpoint/2010/main" val="10269938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and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606259" y="2080070"/>
            <a:ext cx="4116881" cy="1577529"/>
          </a:xfrm>
        </p:spPr>
        <p:txBody>
          <a:bodyPr anchor="t"/>
          <a:lstStyle>
            <a:lvl1pPr algn="l">
              <a:defRPr sz="3200" b="0"/>
            </a:lvl1pPr>
          </a:lstStyle>
          <a:p>
            <a:r>
              <a:rPr lang="en-US"/>
              <a:t>Click to edit Master title style</a:t>
            </a:r>
          </a:p>
        </p:txBody>
      </p:sp>
      <p:sp>
        <p:nvSpPr>
          <p:cNvPr id="4" name="Text Placeholder 3"/>
          <p:cNvSpPr>
            <a:spLocks noGrp="1"/>
          </p:cNvSpPr>
          <p:nvPr>
            <p:ph type="body" sz="half" idx="2"/>
          </p:nvPr>
        </p:nvSpPr>
        <p:spPr>
          <a:xfrm>
            <a:off x="606259" y="3973992"/>
            <a:ext cx="4116881" cy="804862"/>
          </a:xfrm>
        </p:spPr>
        <p:txBody>
          <a:bodyPr anchor="t"/>
          <a:lstStyle>
            <a:lvl1pPr marL="0" indent="0">
              <a:buNone/>
              <a:defRPr sz="12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98562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7" name="Straight Connector 6">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a:grpSpLocks noChangeAspect="1"/>
          </p:cNvGrpSpPr>
          <p:nvPr userDrawn="1"/>
        </p:nvGrpSpPr>
        <p:grpSpPr bwMode="auto">
          <a:xfrm>
            <a:off x="637535" y="6299004"/>
            <a:ext cx="1728216" cy="299306"/>
            <a:chOff x="-9055" y="93"/>
            <a:chExt cx="23870" cy="4134"/>
          </a:xfrm>
        </p:grpSpPr>
        <p:sp>
          <p:nvSpPr>
            <p:cNvPr id="9"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603859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8838C-9EE0-FD40-9F4E-836D81B8041E}"/>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bwMode="auto">
          <a:xfrm>
            <a:off x="637535" y="6299004"/>
            <a:ext cx="1728216" cy="299306"/>
            <a:chOff x="-9055" y="93"/>
            <a:chExt cx="23870" cy="4134"/>
          </a:xfrm>
        </p:grpSpPr>
        <p:sp>
          <p:nvSpPr>
            <p:cNvPr id="8"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996543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 tex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628555" cy="457200"/>
          </a:xfrm>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5" name="Straight Connector 4">
            <a:extLst>
              <a:ext uri="{FF2B5EF4-FFF2-40B4-BE49-F238E27FC236}">
                <a16:creationId xmlns:a16="http://schemas.microsoft.com/office/drawing/2014/main" id="{4F688FCC-9093-EC4A-BFAE-3F4B81836A3F}"/>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44" name="Content Placeholder 2"/>
          <p:cNvSpPr>
            <a:spLocks noGrp="1"/>
          </p:cNvSpPr>
          <p:nvPr>
            <p:ph idx="1"/>
          </p:nvPr>
        </p:nvSpPr>
        <p:spPr>
          <a:xfrm>
            <a:off x="640080" y="1440426"/>
            <a:ext cx="7221967" cy="4548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0" name="Straight Connector 79">
            <a:extLst>
              <a:ext uri="{FF2B5EF4-FFF2-40B4-BE49-F238E27FC236}">
                <a16:creationId xmlns:a16="http://schemas.microsoft.com/office/drawing/2014/main" id="{BFB97C62-1996-5440-9695-C45E773CFEE7}"/>
              </a:ext>
            </a:extLst>
          </p:cNvPr>
          <p:cNvCxnSpPr>
            <a:cxnSpLocks/>
          </p:cNvCxnSpPr>
          <p:nvPr userDrawn="1"/>
        </p:nvCxnSpPr>
        <p:spPr>
          <a:xfrm>
            <a:off x="0" y="1200273"/>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a:grpSpLocks noChangeAspect="1"/>
          </p:cNvGrpSpPr>
          <p:nvPr userDrawn="1"/>
        </p:nvGrpSpPr>
        <p:grpSpPr bwMode="auto">
          <a:xfrm>
            <a:off x="637535" y="6299004"/>
            <a:ext cx="1728216" cy="299306"/>
            <a:chOff x="-9055" y="93"/>
            <a:chExt cx="23870" cy="4134"/>
          </a:xfrm>
        </p:grpSpPr>
        <p:sp>
          <p:nvSpPr>
            <p:cNvPr id="8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426068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Logos pag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6889036" y="4214366"/>
            <a:ext cx="3143456" cy="466344"/>
            <a:chOff x="-5880" y="718"/>
            <a:chExt cx="19440" cy="2884"/>
          </a:xfrm>
        </p:grpSpPr>
        <p:sp>
          <p:nvSpPr>
            <p:cNvPr id="7" name="AutoShape 3"/>
            <p:cNvSpPr>
              <a:spLocks noChangeAspect="1" noChangeArrowheads="1" noTextEdit="1"/>
            </p:cNvSpPr>
            <p:nvPr/>
          </p:nvSpPr>
          <p:spPr bwMode="auto">
            <a:xfrm>
              <a:off x="-5880" y="718"/>
              <a:ext cx="19440"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710" y="782"/>
              <a:ext cx="398" cy="1108"/>
            </a:xfrm>
            <a:custGeom>
              <a:avLst/>
              <a:gdLst>
                <a:gd name="T0" fmla="*/ 0 w 226"/>
                <a:gd name="T1" fmla="*/ 618 h 627"/>
                <a:gd name="T2" fmla="*/ 26 w 226"/>
                <a:gd name="T3" fmla="*/ 627 h 627"/>
                <a:gd name="T4" fmla="*/ 92 w 226"/>
                <a:gd name="T5" fmla="*/ 422 h 627"/>
                <a:gd name="T6" fmla="*/ 117 w 226"/>
                <a:gd name="T7" fmla="*/ 433 h 627"/>
                <a:gd name="T8" fmla="*/ 178 w 226"/>
                <a:gd name="T9" fmla="*/ 243 h 627"/>
                <a:gd name="T10" fmla="*/ 155 w 226"/>
                <a:gd name="T11" fmla="*/ 228 h 627"/>
                <a:gd name="T12" fmla="*/ 226 w 226"/>
                <a:gd name="T13" fmla="*/ 8 h 627"/>
                <a:gd name="T14" fmla="*/ 201 w 226"/>
                <a:gd name="T15" fmla="*/ 0 h 627"/>
                <a:gd name="T16" fmla="*/ 132 w 226"/>
                <a:gd name="T17" fmla="*/ 213 h 627"/>
                <a:gd name="T18" fmla="*/ 108 w 226"/>
                <a:gd name="T19" fmla="*/ 199 h 627"/>
                <a:gd name="T20" fmla="*/ 42 w 226"/>
                <a:gd name="T21" fmla="*/ 403 h 627"/>
                <a:gd name="T22" fmla="*/ 67 w 226"/>
                <a:gd name="T23" fmla="*/ 412 h 627"/>
                <a:gd name="T24" fmla="*/ 0 w 226"/>
                <a:gd name="T25" fmla="*/ 61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0" y="618"/>
                  </a:moveTo>
                  <a:cubicBezTo>
                    <a:pt x="9" y="620"/>
                    <a:pt x="17" y="623"/>
                    <a:pt x="26" y="627"/>
                  </a:cubicBezTo>
                  <a:cubicBezTo>
                    <a:pt x="92" y="422"/>
                    <a:pt x="92" y="422"/>
                    <a:pt x="92" y="422"/>
                  </a:cubicBezTo>
                  <a:cubicBezTo>
                    <a:pt x="100" y="425"/>
                    <a:pt x="109" y="429"/>
                    <a:pt x="117" y="433"/>
                  </a:cubicBezTo>
                  <a:cubicBezTo>
                    <a:pt x="178" y="243"/>
                    <a:pt x="178" y="243"/>
                    <a:pt x="178" y="243"/>
                  </a:cubicBezTo>
                  <a:cubicBezTo>
                    <a:pt x="171" y="238"/>
                    <a:pt x="163" y="233"/>
                    <a:pt x="155" y="228"/>
                  </a:cubicBezTo>
                  <a:cubicBezTo>
                    <a:pt x="226" y="8"/>
                    <a:pt x="226" y="8"/>
                    <a:pt x="226" y="8"/>
                  </a:cubicBezTo>
                  <a:cubicBezTo>
                    <a:pt x="201" y="0"/>
                    <a:pt x="201" y="0"/>
                    <a:pt x="201" y="0"/>
                  </a:cubicBezTo>
                  <a:cubicBezTo>
                    <a:pt x="132" y="213"/>
                    <a:pt x="132" y="213"/>
                    <a:pt x="132" y="213"/>
                  </a:cubicBezTo>
                  <a:cubicBezTo>
                    <a:pt x="124" y="208"/>
                    <a:pt x="116" y="204"/>
                    <a:pt x="108" y="199"/>
                  </a:cubicBezTo>
                  <a:cubicBezTo>
                    <a:pt x="42" y="403"/>
                    <a:pt x="42" y="403"/>
                    <a:pt x="42" y="403"/>
                  </a:cubicBezTo>
                  <a:cubicBezTo>
                    <a:pt x="50" y="406"/>
                    <a:pt x="59" y="409"/>
                    <a:pt x="67" y="412"/>
                  </a:cubicBezTo>
                  <a:lnTo>
                    <a:pt x="0" y="61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86" y="2089"/>
              <a:ext cx="1146" cy="142"/>
            </a:xfrm>
            <a:custGeom>
              <a:avLst/>
              <a:gdLst>
                <a:gd name="T0" fmla="*/ 328 w 650"/>
                <a:gd name="T1" fmla="*/ 27 h 80"/>
                <a:gd name="T2" fmla="*/ 327 w 650"/>
                <a:gd name="T3" fmla="*/ 0 h 80"/>
                <a:gd name="T4" fmla="*/ 196 w 650"/>
                <a:gd name="T5" fmla="*/ 0 h 80"/>
                <a:gd name="T6" fmla="*/ 198 w 650"/>
                <a:gd name="T7" fmla="*/ 27 h 80"/>
                <a:gd name="T8" fmla="*/ 0 w 650"/>
                <a:gd name="T9" fmla="*/ 27 h 80"/>
                <a:gd name="T10" fmla="*/ 1 w 650"/>
                <a:gd name="T11" fmla="*/ 40 h 80"/>
                <a:gd name="T12" fmla="*/ 0 w 650"/>
                <a:gd name="T13" fmla="*/ 53 h 80"/>
                <a:gd name="T14" fmla="*/ 198 w 650"/>
                <a:gd name="T15" fmla="*/ 53 h 80"/>
                <a:gd name="T16" fmla="*/ 196 w 650"/>
                <a:gd name="T17" fmla="*/ 80 h 80"/>
                <a:gd name="T18" fmla="*/ 327 w 650"/>
                <a:gd name="T19" fmla="*/ 80 h 80"/>
                <a:gd name="T20" fmla="*/ 328 w 650"/>
                <a:gd name="T21" fmla="*/ 53 h 80"/>
                <a:gd name="T22" fmla="*/ 650 w 650"/>
                <a:gd name="T23" fmla="*/ 53 h 80"/>
                <a:gd name="T24" fmla="*/ 650 w 650"/>
                <a:gd name="T25" fmla="*/ 27 h 80"/>
                <a:gd name="T26" fmla="*/ 328 w 650"/>
                <a:gd name="T2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0" h="80">
                  <a:moveTo>
                    <a:pt x="328" y="27"/>
                  </a:moveTo>
                  <a:cubicBezTo>
                    <a:pt x="328" y="18"/>
                    <a:pt x="328" y="9"/>
                    <a:pt x="327" y="0"/>
                  </a:cubicBezTo>
                  <a:cubicBezTo>
                    <a:pt x="196" y="0"/>
                    <a:pt x="196" y="0"/>
                    <a:pt x="196" y="0"/>
                  </a:cubicBezTo>
                  <a:cubicBezTo>
                    <a:pt x="197" y="9"/>
                    <a:pt x="198" y="18"/>
                    <a:pt x="198" y="27"/>
                  </a:cubicBezTo>
                  <a:cubicBezTo>
                    <a:pt x="0" y="27"/>
                    <a:pt x="0" y="27"/>
                    <a:pt x="0" y="27"/>
                  </a:cubicBezTo>
                  <a:cubicBezTo>
                    <a:pt x="0" y="31"/>
                    <a:pt x="1" y="35"/>
                    <a:pt x="1" y="40"/>
                  </a:cubicBezTo>
                  <a:cubicBezTo>
                    <a:pt x="1" y="45"/>
                    <a:pt x="0" y="49"/>
                    <a:pt x="0" y="53"/>
                  </a:cubicBezTo>
                  <a:cubicBezTo>
                    <a:pt x="198" y="53"/>
                    <a:pt x="198" y="53"/>
                    <a:pt x="198" y="53"/>
                  </a:cubicBezTo>
                  <a:cubicBezTo>
                    <a:pt x="198" y="62"/>
                    <a:pt x="197" y="71"/>
                    <a:pt x="196" y="80"/>
                  </a:cubicBezTo>
                  <a:cubicBezTo>
                    <a:pt x="327" y="80"/>
                    <a:pt x="327" y="80"/>
                    <a:pt x="327" y="80"/>
                  </a:cubicBezTo>
                  <a:cubicBezTo>
                    <a:pt x="328" y="71"/>
                    <a:pt x="328" y="62"/>
                    <a:pt x="328" y="53"/>
                  </a:cubicBezTo>
                  <a:cubicBezTo>
                    <a:pt x="650" y="53"/>
                    <a:pt x="650" y="53"/>
                    <a:pt x="650" y="53"/>
                  </a:cubicBezTo>
                  <a:cubicBezTo>
                    <a:pt x="650" y="27"/>
                    <a:pt x="650" y="27"/>
                    <a:pt x="650" y="27"/>
                  </a:cubicBezTo>
                  <a:lnTo>
                    <a:pt x="328" y="27"/>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849" y="2453"/>
              <a:ext cx="142" cy="1149"/>
            </a:xfrm>
            <a:custGeom>
              <a:avLst/>
              <a:gdLst>
                <a:gd name="T0" fmla="*/ 54 w 81"/>
                <a:gd name="T1" fmla="*/ 0 h 650"/>
                <a:gd name="T2" fmla="*/ 41 w 81"/>
                <a:gd name="T3" fmla="*/ 0 h 650"/>
                <a:gd name="T4" fmla="*/ 27 w 81"/>
                <a:gd name="T5" fmla="*/ 0 h 650"/>
                <a:gd name="T6" fmla="*/ 27 w 81"/>
                <a:gd name="T7" fmla="*/ 225 h 650"/>
                <a:gd name="T8" fmla="*/ 12 w 81"/>
                <a:gd name="T9" fmla="*/ 226 h 650"/>
                <a:gd name="T10" fmla="*/ 0 w 81"/>
                <a:gd name="T11" fmla="*/ 226 h 650"/>
                <a:gd name="T12" fmla="*/ 0 w 81"/>
                <a:gd name="T13" fmla="*/ 481 h 650"/>
                <a:gd name="T14" fmla="*/ 27 w 81"/>
                <a:gd name="T15" fmla="*/ 475 h 650"/>
                <a:gd name="T16" fmla="*/ 27 w 81"/>
                <a:gd name="T17" fmla="*/ 650 h 650"/>
                <a:gd name="T18" fmla="*/ 54 w 81"/>
                <a:gd name="T19" fmla="*/ 650 h 650"/>
                <a:gd name="T20" fmla="*/ 54 w 81"/>
                <a:gd name="T21" fmla="*/ 468 h 650"/>
                <a:gd name="T22" fmla="*/ 81 w 81"/>
                <a:gd name="T23" fmla="*/ 460 h 650"/>
                <a:gd name="T24" fmla="*/ 81 w 81"/>
                <a:gd name="T25" fmla="*/ 220 h 650"/>
                <a:gd name="T26" fmla="*/ 54 w 81"/>
                <a:gd name="T27" fmla="*/ 224 h 650"/>
                <a:gd name="T28" fmla="*/ 54 w 81"/>
                <a:gd name="T2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54" y="0"/>
                  </a:moveTo>
                  <a:cubicBezTo>
                    <a:pt x="50" y="0"/>
                    <a:pt x="45" y="0"/>
                    <a:pt x="41" y="0"/>
                  </a:cubicBezTo>
                  <a:cubicBezTo>
                    <a:pt x="36" y="0"/>
                    <a:pt x="32" y="0"/>
                    <a:pt x="27" y="0"/>
                  </a:cubicBezTo>
                  <a:cubicBezTo>
                    <a:pt x="27" y="225"/>
                    <a:pt x="27" y="225"/>
                    <a:pt x="27" y="225"/>
                  </a:cubicBezTo>
                  <a:cubicBezTo>
                    <a:pt x="22" y="226"/>
                    <a:pt x="17" y="226"/>
                    <a:pt x="12" y="226"/>
                  </a:cubicBezTo>
                  <a:cubicBezTo>
                    <a:pt x="8" y="226"/>
                    <a:pt x="4" y="226"/>
                    <a:pt x="0" y="226"/>
                  </a:cubicBezTo>
                  <a:cubicBezTo>
                    <a:pt x="0" y="481"/>
                    <a:pt x="0" y="481"/>
                    <a:pt x="0" y="481"/>
                  </a:cubicBezTo>
                  <a:cubicBezTo>
                    <a:pt x="9" y="479"/>
                    <a:pt x="18" y="477"/>
                    <a:pt x="27" y="475"/>
                  </a:cubicBezTo>
                  <a:cubicBezTo>
                    <a:pt x="27" y="650"/>
                    <a:pt x="27" y="650"/>
                    <a:pt x="27" y="650"/>
                  </a:cubicBezTo>
                  <a:cubicBezTo>
                    <a:pt x="54" y="650"/>
                    <a:pt x="54" y="650"/>
                    <a:pt x="54" y="650"/>
                  </a:cubicBezTo>
                  <a:cubicBezTo>
                    <a:pt x="54" y="468"/>
                    <a:pt x="54" y="468"/>
                    <a:pt x="54" y="468"/>
                  </a:cubicBezTo>
                  <a:cubicBezTo>
                    <a:pt x="63" y="465"/>
                    <a:pt x="72" y="463"/>
                    <a:pt x="81" y="460"/>
                  </a:cubicBezTo>
                  <a:cubicBezTo>
                    <a:pt x="81" y="220"/>
                    <a:pt x="81" y="220"/>
                    <a:pt x="81" y="220"/>
                  </a:cubicBezTo>
                  <a:cubicBezTo>
                    <a:pt x="72" y="222"/>
                    <a:pt x="63" y="223"/>
                    <a:pt x="54" y="224"/>
                  </a:cubicBezTo>
                  <a:lnTo>
                    <a:pt x="54" y="0"/>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244" y="2430"/>
              <a:ext cx="398" cy="1108"/>
            </a:xfrm>
            <a:custGeom>
              <a:avLst/>
              <a:gdLst>
                <a:gd name="T0" fmla="*/ 226 w 226"/>
                <a:gd name="T1" fmla="*/ 9 h 627"/>
                <a:gd name="T2" fmla="*/ 201 w 226"/>
                <a:gd name="T3" fmla="*/ 0 h 627"/>
                <a:gd name="T4" fmla="*/ 128 w 226"/>
                <a:gd name="T5" fmla="*/ 224 h 627"/>
                <a:gd name="T6" fmla="*/ 103 w 226"/>
                <a:gd name="T7" fmla="*/ 216 h 627"/>
                <a:gd name="T8" fmla="*/ 10 w 226"/>
                <a:gd name="T9" fmla="*/ 499 h 627"/>
                <a:gd name="T10" fmla="*/ 38 w 226"/>
                <a:gd name="T11" fmla="*/ 502 h 627"/>
                <a:gd name="T12" fmla="*/ 0 w 226"/>
                <a:gd name="T13" fmla="*/ 619 h 627"/>
                <a:gd name="T14" fmla="*/ 25 w 226"/>
                <a:gd name="T15" fmla="*/ 627 h 627"/>
                <a:gd name="T16" fmla="*/ 65 w 226"/>
                <a:gd name="T17" fmla="*/ 504 h 627"/>
                <a:gd name="T18" fmla="*/ 93 w 226"/>
                <a:gd name="T19" fmla="*/ 506 h 627"/>
                <a:gd name="T20" fmla="*/ 181 w 226"/>
                <a:gd name="T21" fmla="*/ 235 h 627"/>
                <a:gd name="T22" fmla="*/ 154 w 226"/>
                <a:gd name="T23" fmla="*/ 230 h 627"/>
                <a:gd name="T24" fmla="*/ 226 w 226"/>
                <a:gd name="T25" fmla="*/ 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226" y="9"/>
                  </a:moveTo>
                  <a:cubicBezTo>
                    <a:pt x="217" y="6"/>
                    <a:pt x="209" y="4"/>
                    <a:pt x="201" y="0"/>
                  </a:cubicBezTo>
                  <a:cubicBezTo>
                    <a:pt x="128" y="224"/>
                    <a:pt x="128" y="224"/>
                    <a:pt x="128" y="224"/>
                  </a:cubicBezTo>
                  <a:cubicBezTo>
                    <a:pt x="119" y="221"/>
                    <a:pt x="111" y="219"/>
                    <a:pt x="103" y="216"/>
                  </a:cubicBezTo>
                  <a:cubicBezTo>
                    <a:pt x="10" y="499"/>
                    <a:pt x="10" y="499"/>
                    <a:pt x="10" y="499"/>
                  </a:cubicBezTo>
                  <a:cubicBezTo>
                    <a:pt x="19" y="501"/>
                    <a:pt x="28" y="501"/>
                    <a:pt x="38" y="502"/>
                  </a:cubicBezTo>
                  <a:cubicBezTo>
                    <a:pt x="0" y="619"/>
                    <a:pt x="0" y="619"/>
                    <a:pt x="0" y="619"/>
                  </a:cubicBezTo>
                  <a:cubicBezTo>
                    <a:pt x="25" y="627"/>
                    <a:pt x="25" y="627"/>
                    <a:pt x="25" y="627"/>
                  </a:cubicBezTo>
                  <a:cubicBezTo>
                    <a:pt x="65" y="504"/>
                    <a:pt x="65" y="504"/>
                    <a:pt x="65" y="504"/>
                  </a:cubicBezTo>
                  <a:cubicBezTo>
                    <a:pt x="74" y="505"/>
                    <a:pt x="84" y="505"/>
                    <a:pt x="93" y="506"/>
                  </a:cubicBezTo>
                  <a:cubicBezTo>
                    <a:pt x="181" y="235"/>
                    <a:pt x="181" y="235"/>
                    <a:pt x="181" y="235"/>
                  </a:cubicBezTo>
                  <a:cubicBezTo>
                    <a:pt x="172" y="234"/>
                    <a:pt x="163" y="232"/>
                    <a:pt x="154" y="230"/>
                  </a:cubicBezTo>
                  <a:lnTo>
                    <a:pt x="226" y="9"/>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555" y="1294"/>
              <a:ext cx="954" cy="714"/>
            </a:xfrm>
            <a:custGeom>
              <a:avLst/>
              <a:gdLst>
                <a:gd name="T0" fmla="*/ 273 w 541"/>
                <a:gd name="T1" fmla="*/ 150 h 404"/>
                <a:gd name="T2" fmla="*/ 148 w 541"/>
                <a:gd name="T3" fmla="*/ 241 h 404"/>
                <a:gd name="T4" fmla="*/ 164 w 541"/>
                <a:gd name="T5" fmla="*/ 262 h 404"/>
                <a:gd name="T6" fmla="*/ 0 w 541"/>
                <a:gd name="T7" fmla="*/ 382 h 404"/>
                <a:gd name="T8" fmla="*/ 15 w 541"/>
                <a:gd name="T9" fmla="*/ 404 h 404"/>
                <a:gd name="T10" fmla="*/ 179 w 541"/>
                <a:gd name="T11" fmla="*/ 285 h 404"/>
                <a:gd name="T12" fmla="*/ 193 w 541"/>
                <a:gd name="T13" fmla="*/ 308 h 404"/>
                <a:gd name="T14" fmla="*/ 311 w 541"/>
                <a:gd name="T15" fmla="*/ 222 h 404"/>
                <a:gd name="T16" fmla="*/ 299 w 541"/>
                <a:gd name="T17" fmla="*/ 198 h 404"/>
                <a:gd name="T18" fmla="*/ 541 w 541"/>
                <a:gd name="T19" fmla="*/ 21 h 404"/>
                <a:gd name="T20" fmla="*/ 526 w 541"/>
                <a:gd name="T21" fmla="*/ 0 h 404"/>
                <a:gd name="T22" fmla="*/ 286 w 541"/>
                <a:gd name="T23" fmla="*/ 174 h 404"/>
                <a:gd name="T24" fmla="*/ 273 w 541"/>
                <a:gd name="T25" fmla="*/ 15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273" y="150"/>
                  </a:moveTo>
                  <a:cubicBezTo>
                    <a:pt x="148" y="241"/>
                    <a:pt x="148" y="241"/>
                    <a:pt x="148" y="241"/>
                  </a:cubicBezTo>
                  <a:cubicBezTo>
                    <a:pt x="154" y="248"/>
                    <a:pt x="159" y="255"/>
                    <a:pt x="164" y="262"/>
                  </a:cubicBezTo>
                  <a:cubicBezTo>
                    <a:pt x="0" y="382"/>
                    <a:pt x="0" y="382"/>
                    <a:pt x="0" y="382"/>
                  </a:cubicBezTo>
                  <a:cubicBezTo>
                    <a:pt x="5" y="389"/>
                    <a:pt x="11" y="396"/>
                    <a:pt x="15" y="404"/>
                  </a:cubicBezTo>
                  <a:cubicBezTo>
                    <a:pt x="179" y="285"/>
                    <a:pt x="179" y="285"/>
                    <a:pt x="179" y="285"/>
                  </a:cubicBezTo>
                  <a:cubicBezTo>
                    <a:pt x="184" y="292"/>
                    <a:pt x="188" y="300"/>
                    <a:pt x="193" y="308"/>
                  </a:cubicBezTo>
                  <a:cubicBezTo>
                    <a:pt x="311" y="222"/>
                    <a:pt x="311" y="222"/>
                    <a:pt x="311" y="222"/>
                  </a:cubicBezTo>
                  <a:cubicBezTo>
                    <a:pt x="307" y="214"/>
                    <a:pt x="303" y="206"/>
                    <a:pt x="299" y="198"/>
                  </a:cubicBezTo>
                  <a:cubicBezTo>
                    <a:pt x="541" y="21"/>
                    <a:pt x="541" y="21"/>
                    <a:pt x="541" y="21"/>
                  </a:cubicBezTo>
                  <a:cubicBezTo>
                    <a:pt x="526" y="0"/>
                    <a:pt x="526" y="0"/>
                    <a:pt x="526" y="0"/>
                  </a:cubicBezTo>
                  <a:cubicBezTo>
                    <a:pt x="286" y="174"/>
                    <a:pt x="286" y="174"/>
                    <a:pt x="286" y="174"/>
                  </a:cubicBezTo>
                  <a:cubicBezTo>
                    <a:pt x="282" y="166"/>
                    <a:pt x="278" y="158"/>
                    <a:pt x="273" y="150"/>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625" y="980"/>
              <a:ext cx="712" cy="957"/>
            </a:xfrm>
            <a:custGeom>
              <a:avLst/>
              <a:gdLst>
                <a:gd name="T0" fmla="*/ 102 w 404"/>
                <a:gd name="T1" fmla="*/ 341 h 542"/>
                <a:gd name="T2" fmla="*/ 123 w 404"/>
                <a:gd name="T3" fmla="*/ 357 h 542"/>
                <a:gd name="T4" fmla="*/ 0 w 404"/>
                <a:gd name="T5" fmla="*/ 526 h 542"/>
                <a:gd name="T6" fmla="*/ 22 w 404"/>
                <a:gd name="T7" fmla="*/ 542 h 542"/>
                <a:gd name="T8" fmla="*/ 144 w 404"/>
                <a:gd name="T9" fmla="*/ 374 h 542"/>
                <a:gd name="T10" fmla="*/ 164 w 404"/>
                <a:gd name="T11" fmla="*/ 392 h 542"/>
                <a:gd name="T12" fmla="*/ 263 w 404"/>
                <a:gd name="T13" fmla="*/ 256 h 542"/>
                <a:gd name="T14" fmla="*/ 245 w 404"/>
                <a:gd name="T15" fmla="*/ 235 h 542"/>
                <a:gd name="T16" fmla="*/ 404 w 404"/>
                <a:gd name="T17" fmla="*/ 16 h 542"/>
                <a:gd name="T18" fmla="*/ 382 w 404"/>
                <a:gd name="T19" fmla="*/ 0 h 542"/>
                <a:gd name="T20" fmla="*/ 226 w 404"/>
                <a:gd name="T21" fmla="*/ 215 h 542"/>
                <a:gd name="T22" fmla="*/ 207 w 404"/>
                <a:gd name="T23" fmla="*/ 195 h 542"/>
                <a:gd name="T24" fmla="*/ 102 w 404"/>
                <a:gd name="T25" fmla="*/ 3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02" y="341"/>
                  </a:moveTo>
                  <a:cubicBezTo>
                    <a:pt x="109" y="346"/>
                    <a:pt x="116" y="351"/>
                    <a:pt x="123" y="357"/>
                  </a:cubicBezTo>
                  <a:cubicBezTo>
                    <a:pt x="0" y="526"/>
                    <a:pt x="0" y="526"/>
                    <a:pt x="0" y="526"/>
                  </a:cubicBezTo>
                  <a:cubicBezTo>
                    <a:pt x="8" y="531"/>
                    <a:pt x="15" y="536"/>
                    <a:pt x="22" y="542"/>
                  </a:cubicBezTo>
                  <a:cubicBezTo>
                    <a:pt x="144" y="374"/>
                    <a:pt x="144" y="374"/>
                    <a:pt x="144" y="374"/>
                  </a:cubicBezTo>
                  <a:cubicBezTo>
                    <a:pt x="151" y="380"/>
                    <a:pt x="158" y="386"/>
                    <a:pt x="164" y="392"/>
                  </a:cubicBezTo>
                  <a:cubicBezTo>
                    <a:pt x="263" y="256"/>
                    <a:pt x="263" y="256"/>
                    <a:pt x="263" y="256"/>
                  </a:cubicBezTo>
                  <a:cubicBezTo>
                    <a:pt x="257" y="249"/>
                    <a:pt x="251" y="242"/>
                    <a:pt x="245" y="235"/>
                  </a:cubicBezTo>
                  <a:cubicBezTo>
                    <a:pt x="404" y="16"/>
                    <a:pt x="404" y="16"/>
                    <a:pt x="404" y="16"/>
                  </a:cubicBezTo>
                  <a:cubicBezTo>
                    <a:pt x="382" y="0"/>
                    <a:pt x="382" y="0"/>
                    <a:pt x="382" y="0"/>
                  </a:cubicBezTo>
                  <a:cubicBezTo>
                    <a:pt x="226" y="215"/>
                    <a:pt x="226" y="215"/>
                    <a:pt x="226" y="215"/>
                  </a:cubicBezTo>
                  <a:cubicBezTo>
                    <a:pt x="220" y="208"/>
                    <a:pt x="214" y="202"/>
                    <a:pt x="207" y="195"/>
                  </a:cubicBezTo>
                  <a:lnTo>
                    <a:pt x="102" y="341"/>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507" y="1692"/>
              <a:ext cx="1105" cy="401"/>
            </a:xfrm>
            <a:custGeom>
              <a:avLst/>
              <a:gdLst>
                <a:gd name="T0" fmla="*/ 312 w 627"/>
                <a:gd name="T1" fmla="*/ 72 h 227"/>
                <a:gd name="T2" fmla="*/ 180 w 627"/>
                <a:gd name="T3" fmla="*/ 114 h 227"/>
                <a:gd name="T4" fmla="*/ 190 w 627"/>
                <a:gd name="T5" fmla="*/ 139 h 227"/>
                <a:gd name="T6" fmla="*/ 0 w 627"/>
                <a:gd name="T7" fmla="*/ 201 h 227"/>
                <a:gd name="T8" fmla="*/ 8 w 627"/>
                <a:gd name="T9" fmla="*/ 227 h 227"/>
                <a:gd name="T10" fmla="*/ 197 w 627"/>
                <a:gd name="T11" fmla="*/ 165 h 227"/>
                <a:gd name="T12" fmla="*/ 204 w 627"/>
                <a:gd name="T13" fmla="*/ 191 h 227"/>
                <a:gd name="T14" fmla="*/ 330 w 627"/>
                <a:gd name="T15" fmla="*/ 150 h 227"/>
                <a:gd name="T16" fmla="*/ 325 w 627"/>
                <a:gd name="T17" fmla="*/ 124 h 227"/>
                <a:gd name="T18" fmla="*/ 627 w 627"/>
                <a:gd name="T19" fmla="*/ 26 h 227"/>
                <a:gd name="T20" fmla="*/ 618 w 627"/>
                <a:gd name="T21" fmla="*/ 0 h 227"/>
                <a:gd name="T22" fmla="*/ 319 w 627"/>
                <a:gd name="T23" fmla="*/ 97 h 227"/>
                <a:gd name="T24" fmla="*/ 312 w 627"/>
                <a:gd name="T25"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12" y="72"/>
                  </a:moveTo>
                  <a:cubicBezTo>
                    <a:pt x="180" y="114"/>
                    <a:pt x="180" y="114"/>
                    <a:pt x="180" y="114"/>
                  </a:cubicBezTo>
                  <a:cubicBezTo>
                    <a:pt x="184" y="122"/>
                    <a:pt x="187" y="131"/>
                    <a:pt x="190" y="139"/>
                  </a:cubicBezTo>
                  <a:cubicBezTo>
                    <a:pt x="0" y="201"/>
                    <a:pt x="0" y="201"/>
                    <a:pt x="0" y="201"/>
                  </a:cubicBezTo>
                  <a:cubicBezTo>
                    <a:pt x="3" y="209"/>
                    <a:pt x="6" y="218"/>
                    <a:pt x="8" y="227"/>
                  </a:cubicBezTo>
                  <a:cubicBezTo>
                    <a:pt x="197" y="165"/>
                    <a:pt x="197" y="165"/>
                    <a:pt x="197" y="165"/>
                  </a:cubicBezTo>
                  <a:cubicBezTo>
                    <a:pt x="200" y="174"/>
                    <a:pt x="202" y="182"/>
                    <a:pt x="204" y="191"/>
                  </a:cubicBezTo>
                  <a:cubicBezTo>
                    <a:pt x="330" y="150"/>
                    <a:pt x="330" y="150"/>
                    <a:pt x="330" y="150"/>
                  </a:cubicBezTo>
                  <a:cubicBezTo>
                    <a:pt x="329" y="141"/>
                    <a:pt x="327" y="132"/>
                    <a:pt x="325" y="124"/>
                  </a:cubicBezTo>
                  <a:cubicBezTo>
                    <a:pt x="627" y="26"/>
                    <a:pt x="627" y="26"/>
                    <a:pt x="627" y="26"/>
                  </a:cubicBezTo>
                  <a:cubicBezTo>
                    <a:pt x="618" y="0"/>
                    <a:pt x="618" y="0"/>
                    <a:pt x="618" y="0"/>
                  </a:cubicBezTo>
                  <a:cubicBezTo>
                    <a:pt x="319" y="97"/>
                    <a:pt x="319" y="97"/>
                    <a:pt x="319" y="97"/>
                  </a:cubicBezTo>
                  <a:cubicBezTo>
                    <a:pt x="317" y="89"/>
                    <a:pt x="314" y="80"/>
                    <a:pt x="312" y="7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49" y="718"/>
              <a:ext cx="142" cy="1149"/>
            </a:xfrm>
            <a:custGeom>
              <a:avLst/>
              <a:gdLst>
                <a:gd name="T0" fmla="*/ 27 w 81"/>
                <a:gd name="T1" fmla="*/ 425 h 650"/>
                <a:gd name="T2" fmla="*/ 27 w 81"/>
                <a:gd name="T3" fmla="*/ 650 h 650"/>
                <a:gd name="T4" fmla="*/ 41 w 81"/>
                <a:gd name="T5" fmla="*/ 650 h 650"/>
                <a:gd name="T6" fmla="*/ 54 w 81"/>
                <a:gd name="T7" fmla="*/ 650 h 650"/>
                <a:gd name="T8" fmla="*/ 54 w 81"/>
                <a:gd name="T9" fmla="*/ 426 h 650"/>
                <a:gd name="T10" fmla="*/ 81 w 81"/>
                <a:gd name="T11" fmla="*/ 430 h 650"/>
                <a:gd name="T12" fmla="*/ 81 w 81"/>
                <a:gd name="T13" fmla="*/ 190 h 650"/>
                <a:gd name="T14" fmla="*/ 54 w 81"/>
                <a:gd name="T15" fmla="*/ 182 h 650"/>
                <a:gd name="T16" fmla="*/ 54 w 81"/>
                <a:gd name="T17" fmla="*/ 0 h 650"/>
                <a:gd name="T18" fmla="*/ 27 w 81"/>
                <a:gd name="T19" fmla="*/ 0 h 650"/>
                <a:gd name="T20" fmla="*/ 27 w 81"/>
                <a:gd name="T21" fmla="*/ 175 h 650"/>
                <a:gd name="T22" fmla="*/ 0 w 81"/>
                <a:gd name="T23" fmla="*/ 169 h 650"/>
                <a:gd name="T24" fmla="*/ 0 w 81"/>
                <a:gd name="T25" fmla="*/ 424 h 650"/>
                <a:gd name="T26" fmla="*/ 12 w 81"/>
                <a:gd name="T27" fmla="*/ 424 h 650"/>
                <a:gd name="T28" fmla="*/ 27 w 81"/>
                <a:gd name="T29" fmla="*/ 4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27" y="425"/>
                  </a:moveTo>
                  <a:cubicBezTo>
                    <a:pt x="27" y="650"/>
                    <a:pt x="27" y="650"/>
                    <a:pt x="27" y="650"/>
                  </a:cubicBezTo>
                  <a:cubicBezTo>
                    <a:pt x="32" y="650"/>
                    <a:pt x="36" y="650"/>
                    <a:pt x="41" y="650"/>
                  </a:cubicBezTo>
                  <a:cubicBezTo>
                    <a:pt x="45" y="650"/>
                    <a:pt x="50" y="650"/>
                    <a:pt x="54" y="650"/>
                  </a:cubicBezTo>
                  <a:cubicBezTo>
                    <a:pt x="54" y="426"/>
                    <a:pt x="54" y="426"/>
                    <a:pt x="54" y="426"/>
                  </a:cubicBezTo>
                  <a:cubicBezTo>
                    <a:pt x="63" y="427"/>
                    <a:pt x="72" y="428"/>
                    <a:pt x="81" y="430"/>
                  </a:cubicBezTo>
                  <a:cubicBezTo>
                    <a:pt x="81" y="190"/>
                    <a:pt x="81" y="190"/>
                    <a:pt x="81" y="190"/>
                  </a:cubicBezTo>
                  <a:cubicBezTo>
                    <a:pt x="72" y="187"/>
                    <a:pt x="63" y="185"/>
                    <a:pt x="54" y="182"/>
                  </a:cubicBezTo>
                  <a:cubicBezTo>
                    <a:pt x="54" y="0"/>
                    <a:pt x="54" y="0"/>
                    <a:pt x="54" y="0"/>
                  </a:cubicBezTo>
                  <a:cubicBezTo>
                    <a:pt x="27" y="0"/>
                    <a:pt x="27" y="0"/>
                    <a:pt x="27" y="0"/>
                  </a:cubicBezTo>
                  <a:cubicBezTo>
                    <a:pt x="27" y="175"/>
                    <a:pt x="27" y="175"/>
                    <a:pt x="27" y="175"/>
                  </a:cubicBezTo>
                  <a:cubicBezTo>
                    <a:pt x="18" y="173"/>
                    <a:pt x="9" y="171"/>
                    <a:pt x="0" y="169"/>
                  </a:cubicBezTo>
                  <a:cubicBezTo>
                    <a:pt x="0" y="424"/>
                    <a:pt x="0" y="424"/>
                    <a:pt x="0" y="424"/>
                  </a:cubicBezTo>
                  <a:cubicBezTo>
                    <a:pt x="4" y="424"/>
                    <a:pt x="8" y="424"/>
                    <a:pt x="12" y="424"/>
                  </a:cubicBezTo>
                  <a:cubicBezTo>
                    <a:pt x="17" y="424"/>
                    <a:pt x="22" y="424"/>
                    <a:pt x="27" y="425"/>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44" y="782"/>
              <a:ext cx="398" cy="1108"/>
            </a:xfrm>
            <a:custGeom>
              <a:avLst/>
              <a:gdLst>
                <a:gd name="T0" fmla="*/ 10 w 226"/>
                <a:gd name="T1" fmla="*/ 128 h 627"/>
                <a:gd name="T2" fmla="*/ 103 w 226"/>
                <a:gd name="T3" fmla="*/ 411 h 627"/>
                <a:gd name="T4" fmla="*/ 128 w 226"/>
                <a:gd name="T5" fmla="*/ 403 h 627"/>
                <a:gd name="T6" fmla="*/ 201 w 226"/>
                <a:gd name="T7" fmla="*/ 627 h 627"/>
                <a:gd name="T8" fmla="*/ 226 w 226"/>
                <a:gd name="T9" fmla="*/ 618 h 627"/>
                <a:gd name="T10" fmla="*/ 154 w 226"/>
                <a:gd name="T11" fmla="*/ 397 h 627"/>
                <a:gd name="T12" fmla="*/ 181 w 226"/>
                <a:gd name="T13" fmla="*/ 392 h 627"/>
                <a:gd name="T14" fmla="*/ 93 w 226"/>
                <a:gd name="T15" fmla="*/ 121 h 627"/>
                <a:gd name="T16" fmla="*/ 65 w 226"/>
                <a:gd name="T17" fmla="*/ 123 h 627"/>
                <a:gd name="T18" fmla="*/ 25 w 226"/>
                <a:gd name="T19" fmla="*/ 0 h 627"/>
                <a:gd name="T20" fmla="*/ 0 w 226"/>
                <a:gd name="T21" fmla="*/ 8 h 627"/>
                <a:gd name="T22" fmla="*/ 38 w 226"/>
                <a:gd name="T23" fmla="*/ 125 h 627"/>
                <a:gd name="T24" fmla="*/ 10 w 226"/>
                <a:gd name="T25"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0" y="128"/>
                  </a:moveTo>
                  <a:cubicBezTo>
                    <a:pt x="103" y="411"/>
                    <a:pt x="103" y="411"/>
                    <a:pt x="103" y="411"/>
                  </a:cubicBezTo>
                  <a:cubicBezTo>
                    <a:pt x="111" y="408"/>
                    <a:pt x="119" y="406"/>
                    <a:pt x="128" y="403"/>
                  </a:cubicBezTo>
                  <a:cubicBezTo>
                    <a:pt x="201" y="627"/>
                    <a:pt x="201" y="627"/>
                    <a:pt x="201" y="627"/>
                  </a:cubicBezTo>
                  <a:cubicBezTo>
                    <a:pt x="209" y="623"/>
                    <a:pt x="217" y="621"/>
                    <a:pt x="226" y="618"/>
                  </a:cubicBezTo>
                  <a:cubicBezTo>
                    <a:pt x="154" y="397"/>
                    <a:pt x="154" y="397"/>
                    <a:pt x="154" y="397"/>
                  </a:cubicBezTo>
                  <a:cubicBezTo>
                    <a:pt x="163" y="395"/>
                    <a:pt x="172" y="393"/>
                    <a:pt x="181" y="392"/>
                  </a:cubicBezTo>
                  <a:cubicBezTo>
                    <a:pt x="93" y="121"/>
                    <a:pt x="93" y="121"/>
                    <a:pt x="93" y="121"/>
                  </a:cubicBezTo>
                  <a:cubicBezTo>
                    <a:pt x="84" y="122"/>
                    <a:pt x="74" y="122"/>
                    <a:pt x="65" y="123"/>
                  </a:cubicBezTo>
                  <a:cubicBezTo>
                    <a:pt x="25" y="0"/>
                    <a:pt x="25" y="0"/>
                    <a:pt x="25" y="0"/>
                  </a:cubicBezTo>
                  <a:cubicBezTo>
                    <a:pt x="0" y="8"/>
                    <a:pt x="0" y="8"/>
                    <a:pt x="0" y="8"/>
                  </a:cubicBezTo>
                  <a:cubicBezTo>
                    <a:pt x="38" y="125"/>
                    <a:pt x="38" y="125"/>
                    <a:pt x="38" y="125"/>
                  </a:cubicBezTo>
                  <a:cubicBezTo>
                    <a:pt x="28" y="126"/>
                    <a:pt x="19" y="126"/>
                    <a:pt x="10" y="128"/>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955" y="1294"/>
              <a:ext cx="956" cy="714"/>
            </a:xfrm>
            <a:custGeom>
              <a:avLst/>
              <a:gdLst>
                <a:gd name="T0" fmla="*/ 5 w 542"/>
                <a:gd name="T1" fmla="*/ 59 h 404"/>
                <a:gd name="T2" fmla="*/ 309 w 542"/>
                <a:gd name="T3" fmla="*/ 279 h 404"/>
                <a:gd name="T4" fmla="*/ 325 w 542"/>
                <a:gd name="T5" fmla="*/ 257 h 404"/>
                <a:gd name="T6" fmla="*/ 526 w 542"/>
                <a:gd name="T7" fmla="*/ 404 h 404"/>
                <a:gd name="T8" fmla="*/ 542 w 542"/>
                <a:gd name="T9" fmla="*/ 382 h 404"/>
                <a:gd name="T10" fmla="*/ 341 w 542"/>
                <a:gd name="T11" fmla="*/ 236 h 404"/>
                <a:gd name="T12" fmla="*/ 359 w 542"/>
                <a:gd name="T13" fmla="*/ 216 h 404"/>
                <a:gd name="T14" fmla="*/ 62 w 542"/>
                <a:gd name="T15" fmla="*/ 0 h 404"/>
                <a:gd name="T16" fmla="*/ 43 w 542"/>
                <a:gd name="T17" fmla="*/ 19 h 404"/>
                <a:gd name="T18" fmla="*/ 16 w 542"/>
                <a:gd name="T19" fmla="*/ 0 h 404"/>
                <a:gd name="T20" fmla="*/ 0 w 542"/>
                <a:gd name="T21" fmla="*/ 21 h 404"/>
                <a:gd name="T22" fmla="*/ 24 w 542"/>
                <a:gd name="T23" fmla="*/ 39 h 404"/>
                <a:gd name="T24" fmla="*/ 5 w 542"/>
                <a:gd name="T25"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5" y="59"/>
                  </a:moveTo>
                  <a:cubicBezTo>
                    <a:pt x="309" y="279"/>
                    <a:pt x="309" y="279"/>
                    <a:pt x="309" y="279"/>
                  </a:cubicBezTo>
                  <a:cubicBezTo>
                    <a:pt x="314" y="272"/>
                    <a:pt x="319" y="265"/>
                    <a:pt x="325" y="257"/>
                  </a:cubicBezTo>
                  <a:cubicBezTo>
                    <a:pt x="526" y="404"/>
                    <a:pt x="526" y="404"/>
                    <a:pt x="526" y="404"/>
                  </a:cubicBezTo>
                  <a:cubicBezTo>
                    <a:pt x="531" y="396"/>
                    <a:pt x="536" y="389"/>
                    <a:pt x="542" y="382"/>
                  </a:cubicBezTo>
                  <a:cubicBezTo>
                    <a:pt x="341" y="236"/>
                    <a:pt x="341" y="236"/>
                    <a:pt x="341" y="236"/>
                  </a:cubicBezTo>
                  <a:cubicBezTo>
                    <a:pt x="347" y="229"/>
                    <a:pt x="353" y="223"/>
                    <a:pt x="359" y="216"/>
                  </a:cubicBezTo>
                  <a:cubicBezTo>
                    <a:pt x="62" y="0"/>
                    <a:pt x="62" y="0"/>
                    <a:pt x="62" y="0"/>
                  </a:cubicBezTo>
                  <a:cubicBezTo>
                    <a:pt x="56" y="7"/>
                    <a:pt x="49" y="13"/>
                    <a:pt x="43" y="19"/>
                  </a:cubicBezTo>
                  <a:cubicBezTo>
                    <a:pt x="16" y="0"/>
                    <a:pt x="16" y="0"/>
                    <a:pt x="16" y="0"/>
                  </a:cubicBezTo>
                  <a:cubicBezTo>
                    <a:pt x="0" y="21"/>
                    <a:pt x="0" y="21"/>
                    <a:pt x="0" y="21"/>
                  </a:cubicBezTo>
                  <a:cubicBezTo>
                    <a:pt x="24" y="39"/>
                    <a:pt x="24" y="39"/>
                    <a:pt x="24" y="39"/>
                  </a:cubicBezTo>
                  <a:cubicBezTo>
                    <a:pt x="17" y="45"/>
                    <a:pt x="11" y="52"/>
                    <a:pt x="5" y="59"/>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625" y="2383"/>
              <a:ext cx="712" cy="957"/>
            </a:xfrm>
            <a:custGeom>
              <a:avLst/>
              <a:gdLst>
                <a:gd name="T0" fmla="*/ 263 w 404"/>
                <a:gd name="T1" fmla="*/ 286 h 542"/>
                <a:gd name="T2" fmla="*/ 164 w 404"/>
                <a:gd name="T3" fmla="*/ 150 h 542"/>
                <a:gd name="T4" fmla="*/ 144 w 404"/>
                <a:gd name="T5" fmla="*/ 168 h 542"/>
                <a:gd name="T6" fmla="*/ 22 w 404"/>
                <a:gd name="T7" fmla="*/ 0 h 542"/>
                <a:gd name="T8" fmla="*/ 0 w 404"/>
                <a:gd name="T9" fmla="*/ 16 h 542"/>
                <a:gd name="T10" fmla="*/ 123 w 404"/>
                <a:gd name="T11" fmla="*/ 185 h 542"/>
                <a:gd name="T12" fmla="*/ 102 w 404"/>
                <a:gd name="T13" fmla="*/ 201 h 542"/>
                <a:gd name="T14" fmla="*/ 207 w 404"/>
                <a:gd name="T15" fmla="*/ 347 h 542"/>
                <a:gd name="T16" fmla="*/ 226 w 404"/>
                <a:gd name="T17" fmla="*/ 327 h 542"/>
                <a:gd name="T18" fmla="*/ 382 w 404"/>
                <a:gd name="T19" fmla="*/ 542 h 542"/>
                <a:gd name="T20" fmla="*/ 404 w 404"/>
                <a:gd name="T21" fmla="*/ 526 h 542"/>
                <a:gd name="T22" fmla="*/ 245 w 404"/>
                <a:gd name="T23" fmla="*/ 307 h 542"/>
                <a:gd name="T24" fmla="*/ 263 w 404"/>
                <a:gd name="T25" fmla="*/ 2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63" y="286"/>
                  </a:moveTo>
                  <a:cubicBezTo>
                    <a:pt x="164" y="150"/>
                    <a:pt x="164" y="150"/>
                    <a:pt x="164" y="150"/>
                  </a:cubicBezTo>
                  <a:cubicBezTo>
                    <a:pt x="158" y="156"/>
                    <a:pt x="151" y="162"/>
                    <a:pt x="144" y="168"/>
                  </a:cubicBezTo>
                  <a:cubicBezTo>
                    <a:pt x="22" y="0"/>
                    <a:pt x="22" y="0"/>
                    <a:pt x="22" y="0"/>
                  </a:cubicBezTo>
                  <a:cubicBezTo>
                    <a:pt x="15" y="6"/>
                    <a:pt x="8" y="11"/>
                    <a:pt x="0" y="16"/>
                  </a:cubicBezTo>
                  <a:cubicBezTo>
                    <a:pt x="123" y="185"/>
                    <a:pt x="123" y="185"/>
                    <a:pt x="123" y="185"/>
                  </a:cubicBezTo>
                  <a:cubicBezTo>
                    <a:pt x="116" y="191"/>
                    <a:pt x="109" y="196"/>
                    <a:pt x="102" y="201"/>
                  </a:cubicBezTo>
                  <a:cubicBezTo>
                    <a:pt x="207" y="347"/>
                    <a:pt x="207" y="347"/>
                    <a:pt x="207" y="347"/>
                  </a:cubicBezTo>
                  <a:cubicBezTo>
                    <a:pt x="214" y="340"/>
                    <a:pt x="220" y="334"/>
                    <a:pt x="226" y="327"/>
                  </a:cubicBezTo>
                  <a:cubicBezTo>
                    <a:pt x="382" y="542"/>
                    <a:pt x="382" y="542"/>
                    <a:pt x="382" y="542"/>
                  </a:cubicBezTo>
                  <a:cubicBezTo>
                    <a:pt x="404" y="526"/>
                    <a:pt x="404" y="526"/>
                    <a:pt x="404" y="526"/>
                  </a:cubicBezTo>
                  <a:cubicBezTo>
                    <a:pt x="245" y="307"/>
                    <a:pt x="245" y="307"/>
                    <a:pt x="245" y="307"/>
                  </a:cubicBezTo>
                  <a:cubicBezTo>
                    <a:pt x="251" y="300"/>
                    <a:pt x="257" y="293"/>
                    <a:pt x="263" y="2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955" y="2312"/>
              <a:ext cx="956" cy="714"/>
            </a:xfrm>
            <a:custGeom>
              <a:avLst/>
              <a:gdLst>
                <a:gd name="T0" fmla="*/ 359 w 542"/>
                <a:gd name="T1" fmla="*/ 188 h 404"/>
                <a:gd name="T2" fmla="*/ 341 w 542"/>
                <a:gd name="T3" fmla="*/ 168 h 404"/>
                <a:gd name="T4" fmla="*/ 542 w 542"/>
                <a:gd name="T5" fmla="*/ 22 h 404"/>
                <a:gd name="T6" fmla="*/ 526 w 542"/>
                <a:gd name="T7" fmla="*/ 0 h 404"/>
                <a:gd name="T8" fmla="*/ 325 w 542"/>
                <a:gd name="T9" fmla="*/ 147 h 404"/>
                <a:gd name="T10" fmla="*/ 309 w 542"/>
                <a:gd name="T11" fmla="*/ 125 h 404"/>
                <a:gd name="T12" fmla="*/ 5 w 542"/>
                <a:gd name="T13" fmla="*/ 345 h 404"/>
                <a:gd name="T14" fmla="*/ 24 w 542"/>
                <a:gd name="T15" fmla="*/ 365 h 404"/>
                <a:gd name="T16" fmla="*/ 0 w 542"/>
                <a:gd name="T17" fmla="*/ 383 h 404"/>
                <a:gd name="T18" fmla="*/ 16 w 542"/>
                <a:gd name="T19" fmla="*/ 404 h 404"/>
                <a:gd name="T20" fmla="*/ 43 w 542"/>
                <a:gd name="T21" fmla="*/ 385 h 404"/>
                <a:gd name="T22" fmla="*/ 62 w 542"/>
                <a:gd name="T23" fmla="*/ 404 h 404"/>
                <a:gd name="T24" fmla="*/ 359 w 542"/>
                <a:gd name="T25" fmla="*/ 18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359" y="188"/>
                  </a:moveTo>
                  <a:cubicBezTo>
                    <a:pt x="353" y="181"/>
                    <a:pt x="347" y="175"/>
                    <a:pt x="341" y="168"/>
                  </a:cubicBezTo>
                  <a:cubicBezTo>
                    <a:pt x="542" y="22"/>
                    <a:pt x="542" y="22"/>
                    <a:pt x="542" y="22"/>
                  </a:cubicBezTo>
                  <a:cubicBezTo>
                    <a:pt x="536" y="15"/>
                    <a:pt x="531" y="8"/>
                    <a:pt x="526" y="0"/>
                  </a:cubicBezTo>
                  <a:cubicBezTo>
                    <a:pt x="325" y="147"/>
                    <a:pt x="325" y="147"/>
                    <a:pt x="325" y="147"/>
                  </a:cubicBezTo>
                  <a:cubicBezTo>
                    <a:pt x="319" y="139"/>
                    <a:pt x="314" y="132"/>
                    <a:pt x="309" y="125"/>
                  </a:cubicBezTo>
                  <a:cubicBezTo>
                    <a:pt x="5" y="345"/>
                    <a:pt x="5" y="345"/>
                    <a:pt x="5" y="345"/>
                  </a:cubicBezTo>
                  <a:cubicBezTo>
                    <a:pt x="11" y="352"/>
                    <a:pt x="17" y="359"/>
                    <a:pt x="24" y="365"/>
                  </a:cubicBezTo>
                  <a:cubicBezTo>
                    <a:pt x="0" y="383"/>
                    <a:pt x="0" y="383"/>
                    <a:pt x="0" y="383"/>
                  </a:cubicBezTo>
                  <a:cubicBezTo>
                    <a:pt x="16" y="404"/>
                    <a:pt x="16" y="404"/>
                    <a:pt x="16" y="404"/>
                  </a:cubicBezTo>
                  <a:cubicBezTo>
                    <a:pt x="43" y="385"/>
                    <a:pt x="43" y="385"/>
                    <a:pt x="43" y="385"/>
                  </a:cubicBezTo>
                  <a:cubicBezTo>
                    <a:pt x="49" y="391"/>
                    <a:pt x="56" y="397"/>
                    <a:pt x="62" y="404"/>
                  </a:cubicBezTo>
                  <a:lnTo>
                    <a:pt x="359" y="18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10" y="2430"/>
              <a:ext cx="398" cy="1108"/>
            </a:xfrm>
            <a:custGeom>
              <a:avLst/>
              <a:gdLst>
                <a:gd name="T0" fmla="*/ 178 w 226"/>
                <a:gd name="T1" fmla="*/ 384 h 627"/>
                <a:gd name="T2" fmla="*/ 117 w 226"/>
                <a:gd name="T3" fmla="*/ 194 h 627"/>
                <a:gd name="T4" fmla="*/ 92 w 226"/>
                <a:gd name="T5" fmla="*/ 205 h 627"/>
                <a:gd name="T6" fmla="*/ 26 w 226"/>
                <a:gd name="T7" fmla="*/ 0 h 627"/>
                <a:gd name="T8" fmla="*/ 0 w 226"/>
                <a:gd name="T9" fmla="*/ 9 h 627"/>
                <a:gd name="T10" fmla="*/ 67 w 226"/>
                <a:gd name="T11" fmla="*/ 215 h 627"/>
                <a:gd name="T12" fmla="*/ 42 w 226"/>
                <a:gd name="T13" fmla="*/ 224 h 627"/>
                <a:gd name="T14" fmla="*/ 108 w 226"/>
                <a:gd name="T15" fmla="*/ 428 h 627"/>
                <a:gd name="T16" fmla="*/ 132 w 226"/>
                <a:gd name="T17" fmla="*/ 414 h 627"/>
                <a:gd name="T18" fmla="*/ 201 w 226"/>
                <a:gd name="T19" fmla="*/ 627 h 627"/>
                <a:gd name="T20" fmla="*/ 226 w 226"/>
                <a:gd name="T21" fmla="*/ 619 h 627"/>
                <a:gd name="T22" fmla="*/ 155 w 226"/>
                <a:gd name="T23" fmla="*/ 399 h 627"/>
                <a:gd name="T24" fmla="*/ 178 w 226"/>
                <a:gd name="T25" fmla="*/ 384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78" y="384"/>
                  </a:moveTo>
                  <a:cubicBezTo>
                    <a:pt x="117" y="194"/>
                    <a:pt x="117" y="194"/>
                    <a:pt x="117" y="194"/>
                  </a:cubicBezTo>
                  <a:cubicBezTo>
                    <a:pt x="109" y="198"/>
                    <a:pt x="100" y="202"/>
                    <a:pt x="92" y="205"/>
                  </a:cubicBezTo>
                  <a:cubicBezTo>
                    <a:pt x="26" y="0"/>
                    <a:pt x="26" y="0"/>
                    <a:pt x="26" y="0"/>
                  </a:cubicBezTo>
                  <a:cubicBezTo>
                    <a:pt x="17" y="4"/>
                    <a:pt x="9" y="7"/>
                    <a:pt x="0" y="9"/>
                  </a:cubicBezTo>
                  <a:cubicBezTo>
                    <a:pt x="67" y="215"/>
                    <a:pt x="67" y="215"/>
                    <a:pt x="67" y="215"/>
                  </a:cubicBezTo>
                  <a:cubicBezTo>
                    <a:pt x="59" y="218"/>
                    <a:pt x="50" y="221"/>
                    <a:pt x="42" y="224"/>
                  </a:cubicBezTo>
                  <a:cubicBezTo>
                    <a:pt x="108" y="428"/>
                    <a:pt x="108" y="428"/>
                    <a:pt x="108" y="428"/>
                  </a:cubicBezTo>
                  <a:cubicBezTo>
                    <a:pt x="116" y="423"/>
                    <a:pt x="124" y="419"/>
                    <a:pt x="132" y="414"/>
                  </a:cubicBezTo>
                  <a:cubicBezTo>
                    <a:pt x="201" y="627"/>
                    <a:pt x="201" y="627"/>
                    <a:pt x="201" y="627"/>
                  </a:cubicBezTo>
                  <a:cubicBezTo>
                    <a:pt x="226" y="619"/>
                    <a:pt x="226" y="619"/>
                    <a:pt x="226" y="619"/>
                  </a:cubicBezTo>
                  <a:cubicBezTo>
                    <a:pt x="155" y="399"/>
                    <a:pt x="155" y="399"/>
                    <a:pt x="155" y="399"/>
                  </a:cubicBezTo>
                  <a:cubicBezTo>
                    <a:pt x="163" y="394"/>
                    <a:pt x="171" y="389"/>
                    <a:pt x="178" y="38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555" y="2312"/>
              <a:ext cx="954" cy="714"/>
            </a:xfrm>
            <a:custGeom>
              <a:avLst/>
              <a:gdLst>
                <a:gd name="T0" fmla="*/ 311 w 541"/>
                <a:gd name="T1" fmla="*/ 182 h 404"/>
                <a:gd name="T2" fmla="*/ 193 w 541"/>
                <a:gd name="T3" fmla="*/ 96 h 404"/>
                <a:gd name="T4" fmla="*/ 179 w 541"/>
                <a:gd name="T5" fmla="*/ 119 h 404"/>
                <a:gd name="T6" fmla="*/ 15 w 541"/>
                <a:gd name="T7" fmla="*/ 0 h 404"/>
                <a:gd name="T8" fmla="*/ 0 w 541"/>
                <a:gd name="T9" fmla="*/ 22 h 404"/>
                <a:gd name="T10" fmla="*/ 164 w 541"/>
                <a:gd name="T11" fmla="*/ 142 h 404"/>
                <a:gd name="T12" fmla="*/ 148 w 541"/>
                <a:gd name="T13" fmla="*/ 163 h 404"/>
                <a:gd name="T14" fmla="*/ 273 w 541"/>
                <a:gd name="T15" fmla="*/ 254 h 404"/>
                <a:gd name="T16" fmla="*/ 286 w 541"/>
                <a:gd name="T17" fmla="*/ 230 h 404"/>
                <a:gd name="T18" fmla="*/ 526 w 541"/>
                <a:gd name="T19" fmla="*/ 404 h 404"/>
                <a:gd name="T20" fmla="*/ 541 w 541"/>
                <a:gd name="T21" fmla="*/ 383 h 404"/>
                <a:gd name="T22" fmla="*/ 299 w 541"/>
                <a:gd name="T23" fmla="*/ 206 h 404"/>
                <a:gd name="T24" fmla="*/ 311 w 541"/>
                <a:gd name="T25" fmla="*/ 1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311" y="182"/>
                  </a:moveTo>
                  <a:cubicBezTo>
                    <a:pt x="193" y="96"/>
                    <a:pt x="193" y="96"/>
                    <a:pt x="193" y="96"/>
                  </a:cubicBezTo>
                  <a:cubicBezTo>
                    <a:pt x="188" y="104"/>
                    <a:pt x="184" y="112"/>
                    <a:pt x="179" y="119"/>
                  </a:cubicBezTo>
                  <a:cubicBezTo>
                    <a:pt x="15" y="0"/>
                    <a:pt x="15" y="0"/>
                    <a:pt x="15" y="0"/>
                  </a:cubicBezTo>
                  <a:cubicBezTo>
                    <a:pt x="11" y="8"/>
                    <a:pt x="5" y="15"/>
                    <a:pt x="0" y="22"/>
                  </a:cubicBezTo>
                  <a:cubicBezTo>
                    <a:pt x="164" y="142"/>
                    <a:pt x="164" y="142"/>
                    <a:pt x="164" y="142"/>
                  </a:cubicBezTo>
                  <a:cubicBezTo>
                    <a:pt x="159" y="149"/>
                    <a:pt x="154" y="156"/>
                    <a:pt x="148" y="163"/>
                  </a:cubicBezTo>
                  <a:cubicBezTo>
                    <a:pt x="273" y="254"/>
                    <a:pt x="273" y="254"/>
                    <a:pt x="273" y="254"/>
                  </a:cubicBezTo>
                  <a:cubicBezTo>
                    <a:pt x="278" y="246"/>
                    <a:pt x="282" y="238"/>
                    <a:pt x="286" y="230"/>
                  </a:cubicBezTo>
                  <a:cubicBezTo>
                    <a:pt x="526" y="404"/>
                    <a:pt x="526" y="404"/>
                    <a:pt x="526" y="404"/>
                  </a:cubicBezTo>
                  <a:cubicBezTo>
                    <a:pt x="541" y="383"/>
                    <a:pt x="541" y="383"/>
                    <a:pt x="541" y="383"/>
                  </a:cubicBezTo>
                  <a:cubicBezTo>
                    <a:pt x="299" y="206"/>
                    <a:pt x="299" y="206"/>
                    <a:pt x="299" y="206"/>
                  </a:cubicBezTo>
                  <a:cubicBezTo>
                    <a:pt x="303" y="198"/>
                    <a:pt x="307" y="190"/>
                    <a:pt x="311" y="18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07" y="2227"/>
              <a:ext cx="1105" cy="401"/>
            </a:xfrm>
            <a:custGeom>
              <a:avLst/>
              <a:gdLst>
                <a:gd name="T0" fmla="*/ 330 w 627"/>
                <a:gd name="T1" fmla="*/ 77 h 227"/>
                <a:gd name="T2" fmla="*/ 204 w 627"/>
                <a:gd name="T3" fmla="*/ 36 h 227"/>
                <a:gd name="T4" fmla="*/ 197 w 627"/>
                <a:gd name="T5" fmla="*/ 62 h 227"/>
                <a:gd name="T6" fmla="*/ 8 w 627"/>
                <a:gd name="T7" fmla="*/ 0 h 227"/>
                <a:gd name="T8" fmla="*/ 0 w 627"/>
                <a:gd name="T9" fmla="*/ 26 h 227"/>
                <a:gd name="T10" fmla="*/ 190 w 627"/>
                <a:gd name="T11" fmla="*/ 88 h 227"/>
                <a:gd name="T12" fmla="*/ 180 w 627"/>
                <a:gd name="T13" fmla="*/ 113 h 227"/>
                <a:gd name="T14" fmla="*/ 312 w 627"/>
                <a:gd name="T15" fmla="*/ 155 h 227"/>
                <a:gd name="T16" fmla="*/ 319 w 627"/>
                <a:gd name="T17" fmla="*/ 130 h 227"/>
                <a:gd name="T18" fmla="*/ 618 w 627"/>
                <a:gd name="T19" fmla="*/ 227 h 227"/>
                <a:gd name="T20" fmla="*/ 627 w 627"/>
                <a:gd name="T21" fmla="*/ 201 h 227"/>
                <a:gd name="T22" fmla="*/ 325 w 627"/>
                <a:gd name="T23" fmla="*/ 103 h 227"/>
                <a:gd name="T24" fmla="*/ 330 w 627"/>
                <a:gd name="T25" fmla="*/ 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30" y="77"/>
                  </a:moveTo>
                  <a:cubicBezTo>
                    <a:pt x="204" y="36"/>
                    <a:pt x="204" y="36"/>
                    <a:pt x="204" y="36"/>
                  </a:cubicBezTo>
                  <a:cubicBezTo>
                    <a:pt x="202" y="45"/>
                    <a:pt x="200" y="53"/>
                    <a:pt x="197" y="62"/>
                  </a:cubicBezTo>
                  <a:cubicBezTo>
                    <a:pt x="8" y="0"/>
                    <a:pt x="8" y="0"/>
                    <a:pt x="8" y="0"/>
                  </a:cubicBezTo>
                  <a:cubicBezTo>
                    <a:pt x="6" y="9"/>
                    <a:pt x="3" y="18"/>
                    <a:pt x="0" y="26"/>
                  </a:cubicBezTo>
                  <a:cubicBezTo>
                    <a:pt x="190" y="88"/>
                    <a:pt x="190" y="88"/>
                    <a:pt x="190" y="88"/>
                  </a:cubicBezTo>
                  <a:cubicBezTo>
                    <a:pt x="187" y="96"/>
                    <a:pt x="184" y="105"/>
                    <a:pt x="180" y="113"/>
                  </a:cubicBezTo>
                  <a:cubicBezTo>
                    <a:pt x="312" y="155"/>
                    <a:pt x="312" y="155"/>
                    <a:pt x="312" y="155"/>
                  </a:cubicBezTo>
                  <a:cubicBezTo>
                    <a:pt x="314" y="147"/>
                    <a:pt x="317" y="138"/>
                    <a:pt x="319" y="130"/>
                  </a:cubicBezTo>
                  <a:cubicBezTo>
                    <a:pt x="618" y="227"/>
                    <a:pt x="618" y="227"/>
                    <a:pt x="618" y="227"/>
                  </a:cubicBezTo>
                  <a:cubicBezTo>
                    <a:pt x="627" y="201"/>
                    <a:pt x="627" y="201"/>
                    <a:pt x="627" y="201"/>
                  </a:cubicBezTo>
                  <a:cubicBezTo>
                    <a:pt x="325" y="103"/>
                    <a:pt x="325" y="103"/>
                    <a:pt x="325" y="103"/>
                  </a:cubicBezTo>
                  <a:cubicBezTo>
                    <a:pt x="327" y="95"/>
                    <a:pt x="329" y="86"/>
                    <a:pt x="330" y="77"/>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1643" y="980"/>
              <a:ext cx="712" cy="957"/>
            </a:xfrm>
            <a:custGeom>
              <a:avLst/>
              <a:gdLst>
                <a:gd name="T0" fmla="*/ 18 w 404"/>
                <a:gd name="T1" fmla="*/ 86 h 542"/>
                <a:gd name="T2" fmla="*/ 218 w 404"/>
                <a:gd name="T3" fmla="*/ 361 h 542"/>
                <a:gd name="T4" fmla="*/ 240 w 404"/>
                <a:gd name="T5" fmla="*/ 346 h 542"/>
                <a:gd name="T6" fmla="*/ 382 w 404"/>
                <a:gd name="T7" fmla="*/ 542 h 542"/>
                <a:gd name="T8" fmla="*/ 404 w 404"/>
                <a:gd name="T9" fmla="*/ 526 h 542"/>
                <a:gd name="T10" fmla="*/ 262 w 404"/>
                <a:gd name="T11" fmla="*/ 331 h 542"/>
                <a:gd name="T12" fmla="*/ 286 w 404"/>
                <a:gd name="T13" fmla="*/ 318 h 542"/>
                <a:gd name="T14" fmla="*/ 93 w 404"/>
                <a:gd name="T15" fmla="*/ 52 h 542"/>
                <a:gd name="T16" fmla="*/ 67 w 404"/>
                <a:gd name="T17" fmla="*/ 62 h 542"/>
                <a:gd name="T18" fmla="*/ 22 w 404"/>
                <a:gd name="T19" fmla="*/ 0 h 542"/>
                <a:gd name="T20" fmla="*/ 0 w 404"/>
                <a:gd name="T21" fmla="*/ 16 h 542"/>
                <a:gd name="T22" fmla="*/ 42 w 404"/>
                <a:gd name="T23" fmla="*/ 74 h 542"/>
                <a:gd name="T24" fmla="*/ 18 w 404"/>
                <a:gd name="T25" fmla="*/ 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8" y="86"/>
                  </a:moveTo>
                  <a:cubicBezTo>
                    <a:pt x="218" y="361"/>
                    <a:pt x="218" y="361"/>
                    <a:pt x="218" y="361"/>
                  </a:cubicBezTo>
                  <a:cubicBezTo>
                    <a:pt x="225" y="356"/>
                    <a:pt x="232" y="351"/>
                    <a:pt x="240" y="346"/>
                  </a:cubicBezTo>
                  <a:cubicBezTo>
                    <a:pt x="382" y="542"/>
                    <a:pt x="382" y="542"/>
                    <a:pt x="382" y="542"/>
                  </a:cubicBezTo>
                  <a:cubicBezTo>
                    <a:pt x="389" y="536"/>
                    <a:pt x="397" y="531"/>
                    <a:pt x="404" y="526"/>
                  </a:cubicBezTo>
                  <a:cubicBezTo>
                    <a:pt x="262" y="331"/>
                    <a:pt x="262" y="331"/>
                    <a:pt x="262" y="331"/>
                  </a:cubicBezTo>
                  <a:cubicBezTo>
                    <a:pt x="270" y="326"/>
                    <a:pt x="278" y="322"/>
                    <a:pt x="286" y="318"/>
                  </a:cubicBezTo>
                  <a:cubicBezTo>
                    <a:pt x="93" y="52"/>
                    <a:pt x="93" y="52"/>
                    <a:pt x="93" y="52"/>
                  </a:cubicBezTo>
                  <a:cubicBezTo>
                    <a:pt x="84" y="55"/>
                    <a:pt x="76" y="59"/>
                    <a:pt x="67" y="62"/>
                  </a:cubicBezTo>
                  <a:cubicBezTo>
                    <a:pt x="22" y="0"/>
                    <a:pt x="22" y="0"/>
                    <a:pt x="22" y="0"/>
                  </a:cubicBezTo>
                  <a:cubicBezTo>
                    <a:pt x="0" y="16"/>
                    <a:pt x="0" y="16"/>
                    <a:pt x="0" y="16"/>
                  </a:cubicBezTo>
                  <a:cubicBezTo>
                    <a:pt x="42" y="74"/>
                    <a:pt x="42" y="74"/>
                    <a:pt x="42" y="74"/>
                  </a:cubicBezTo>
                  <a:cubicBezTo>
                    <a:pt x="34" y="78"/>
                    <a:pt x="26" y="82"/>
                    <a:pt x="18" y="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2216" y="2089"/>
              <a:ext cx="1146" cy="142"/>
            </a:xfrm>
            <a:custGeom>
              <a:avLst/>
              <a:gdLst>
                <a:gd name="T0" fmla="*/ 396 w 650"/>
                <a:gd name="T1" fmla="*/ 53 h 80"/>
                <a:gd name="T2" fmla="*/ 650 w 650"/>
                <a:gd name="T3" fmla="*/ 53 h 80"/>
                <a:gd name="T4" fmla="*/ 649 w 650"/>
                <a:gd name="T5" fmla="*/ 40 h 80"/>
                <a:gd name="T6" fmla="*/ 650 w 650"/>
                <a:gd name="T7" fmla="*/ 27 h 80"/>
                <a:gd name="T8" fmla="*/ 396 w 650"/>
                <a:gd name="T9" fmla="*/ 27 h 80"/>
                <a:gd name="T10" fmla="*/ 398 w 650"/>
                <a:gd name="T11" fmla="*/ 0 h 80"/>
                <a:gd name="T12" fmla="*/ 0 w 650"/>
                <a:gd name="T13" fmla="*/ 0 h 80"/>
                <a:gd name="T14" fmla="*/ 0 w 650"/>
                <a:gd name="T15" fmla="*/ 27 h 80"/>
                <a:gd name="T16" fmla="*/ 0 w 650"/>
                <a:gd name="T17" fmla="*/ 53 h 80"/>
                <a:gd name="T18" fmla="*/ 0 w 650"/>
                <a:gd name="T19" fmla="*/ 80 h 80"/>
                <a:gd name="T20" fmla="*/ 398 w 650"/>
                <a:gd name="T21" fmla="*/ 80 h 80"/>
                <a:gd name="T22" fmla="*/ 396 w 650"/>
                <a:gd name="T23"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0" h="80">
                  <a:moveTo>
                    <a:pt x="396" y="53"/>
                  </a:moveTo>
                  <a:cubicBezTo>
                    <a:pt x="650" y="53"/>
                    <a:pt x="650" y="53"/>
                    <a:pt x="650" y="53"/>
                  </a:cubicBezTo>
                  <a:cubicBezTo>
                    <a:pt x="650" y="49"/>
                    <a:pt x="649" y="45"/>
                    <a:pt x="649" y="40"/>
                  </a:cubicBezTo>
                  <a:cubicBezTo>
                    <a:pt x="649" y="35"/>
                    <a:pt x="650" y="31"/>
                    <a:pt x="650" y="27"/>
                  </a:cubicBezTo>
                  <a:cubicBezTo>
                    <a:pt x="396" y="27"/>
                    <a:pt x="396" y="27"/>
                    <a:pt x="396" y="27"/>
                  </a:cubicBezTo>
                  <a:cubicBezTo>
                    <a:pt x="396" y="18"/>
                    <a:pt x="397" y="9"/>
                    <a:pt x="398" y="0"/>
                  </a:cubicBezTo>
                  <a:cubicBezTo>
                    <a:pt x="0" y="0"/>
                    <a:pt x="0" y="0"/>
                    <a:pt x="0" y="0"/>
                  </a:cubicBezTo>
                  <a:cubicBezTo>
                    <a:pt x="0" y="27"/>
                    <a:pt x="0" y="27"/>
                    <a:pt x="0" y="27"/>
                  </a:cubicBezTo>
                  <a:cubicBezTo>
                    <a:pt x="0" y="53"/>
                    <a:pt x="0" y="53"/>
                    <a:pt x="0" y="53"/>
                  </a:cubicBezTo>
                  <a:cubicBezTo>
                    <a:pt x="0" y="80"/>
                    <a:pt x="0" y="80"/>
                    <a:pt x="0" y="80"/>
                  </a:cubicBezTo>
                  <a:cubicBezTo>
                    <a:pt x="398" y="80"/>
                    <a:pt x="398" y="80"/>
                    <a:pt x="398" y="80"/>
                  </a:cubicBezTo>
                  <a:cubicBezTo>
                    <a:pt x="397" y="71"/>
                    <a:pt x="396" y="62"/>
                    <a:pt x="396" y="53"/>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167" y="1651"/>
              <a:ext cx="1118" cy="442"/>
            </a:xfrm>
            <a:custGeom>
              <a:avLst/>
              <a:gdLst>
                <a:gd name="T0" fmla="*/ 385 w 634"/>
                <a:gd name="T1" fmla="*/ 171 h 250"/>
                <a:gd name="T2" fmla="*/ 626 w 634"/>
                <a:gd name="T3" fmla="*/ 250 h 250"/>
                <a:gd name="T4" fmla="*/ 634 w 634"/>
                <a:gd name="T5" fmla="*/ 224 h 250"/>
                <a:gd name="T6" fmla="*/ 394 w 634"/>
                <a:gd name="T7" fmla="*/ 146 h 250"/>
                <a:gd name="T8" fmla="*/ 405 w 634"/>
                <a:gd name="T9" fmla="*/ 121 h 250"/>
                <a:gd name="T10" fmla="*/ 31 w 634"/>
                <a:gd name="T11" fmla="*/ 0 h 250"/>
                <a:gd name="T12" fmla="*/ 0 w 634"/>
                <a:gd name="T13" fmla="*/ 74 h 250"/>
                <a:gd name="T14" fmla="*/ 378 w 634"/>
                <a:gd name="T15" fmla="*/ 197 h 250"/>
                <a:gd name="T16" fmla="*/ 385 w 634"/>
                <a:gd name="T17" fmla="*/ 1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85" y="171"/>
                  </a:moveTo>
                  <a:cubicBezTo>
                    <a:pt x="626" y="250"/>
                    <a:pt x="626" y="250"/>
                    <a:pt x="626" y="250"/>
                  </a:cubicBezTo>
                  <a:cubicBezTo>
                    <a:pt x="628" y="241"/>
                    <a:pt x="631" y="232"/>
                    <a:pt x="634" y="224"/>
                  </a:cubicBezTo>
                  <a:cubicBezTo>
                    <a:pt x="394" y="146"/>
                    <a:pt x="394" y="146"/>
                    <a:pt x="394" y="146"/>
                  </a:cubicBezTo>
                  <a:cubicBezTo>
                    <a:pt x="397" y="138"/>
                    <a:pt x="401" y="129"/>
                    <a:pt x="405" y="121"/>
                  </a:cubicBezTo>
                  <a:cubicBezTo>
                    <a:pt x="31" y="0"/>
                    <a:pt x="31" y="0"/>
                    <a:pt x="31" y="0"/>
                  </a:cubicBezTo>
                  <a:cubicBezTo>
                    <a:pt x="19" y="24"/>
                    <a:pt x="9" y="49"/>
                    <a:pt x="0" y="74"/>
                  </a:cubicBezTo>
                  <a:cubicBezTo>
                    <a:pt x="378" y="197"/>
                    <a:pt x="378" y="197"/>
                    <a:pt x="378" y="197"/>
                  </a:cubicBezTo>
                  <a:cubicBezTo>
                    <a:pt x="380" y="189"/>
                    <a:pt x="383" y="180"/>
                    <a:pt x="385" y="171"/>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1643" y="2383"/>
              <a:ext cx="712" cy="957"/>
            </a:xfrm>
            <a:custGeom>
              <a:avLst/>
              <a:gdLst>
                <a:gd name="T0" fmla="*/ 286 w 404"/>
                <a:gd name="T1" fmla="*/ 224 h 542"/>
                <a:gd name="T2" fmla="*/ 262 w 404"/>
                <a:gd name="T3" fmla="*/ 211 h 542"/>
                <a:gd name="T4" fmla="*/ 404 w 404"/>
                <a:gd name="T5" fmla="*/ 16 h 542"/>
                <a:gd name="T6" fmla="*/ 382 w 404"/>
                <a:gd name="T7" fmla="*/ 0 h 542"/>
                <a:gd name="T8" fmla="*/ 240 w 404"/>
                <a:gd name="T9" fmla="*/ 196 h 542"/>
                <a:gd name="T10" fmla="*/ 218 w 404"/>
                <a:gd name="T11" fmla="*/ 181 h 542"/>
                <a:gd name="T12" fmla="*/ 18 w 404"/>
                <a:gd name="T13" fmla="*/ 456 h 542"/>
                <a:gd name="T14" fmla="*/ 42 w 404"/>
                <a:gd name="T15" fmla="*/ 468 h 542"/>
                <a:gd name="T16" fmla="*/ 0 w 404"/>
                <a:gd name="T17" fmla="*/ 526 h 542"/>
                <a:gd name="T18" fmla="*/ 22 w 404"/>
                <a:gd name="T19" fmla="*/ 542 h 542"/>
                <a:gd name="T20" fmla="*/ 67 w 404"/>
                <a:gd name="T21" fmla="*/ 480 h 542"/>
                <a:gd name="T22" fmla="*/ 93 w 404"/>
                <a:gd name="T23" fmla="*/ 490 h 542"/>
                <a:gd name="T24" fmla="*/ 286 w 404"/>
                <a:gd name="T25" fmla="*/ 22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86" y="224"/>
                  </a:moveTo>
                  <a:cubicBezTo>
                    <a:pt x="278" y="220"/>
                    <a:pt x="270" y="216"/>
                    <a:pt x="262" y="211"/>
                  </a:cubicBezTo>
                  <a:cubicBezTo>
                    <a:pt x="404" y="16"/>
                    <a:pt x="404" y="16"/>
                    <a:pt x="404" y="16"/>
                  </a:cubicBezTo>
                  <a:cubicBezTo>
                    <a:pt x="397" y="11"/>
                    <a:pt x="389" y="6"/>
                    <a:pt x="382" y="0"/>
                  </a:cubicBezTo>
                  <a:cubicBezTo>
                    <a:pt x="240" y="196"/>
                    <a:pt x="240" y="196"/>
                    <a:pt x="240" y="196"/>
                  </a:cubicBezTo>
                  <a:cubicBezTo>
                    <a:pt x="232" y="191"/>
                    <a:pt x="225" y="186"/>
                    <a:pt x="218" y="181"/>
                  </a:cubicBezTo>
                  <a:cubicBezTo>
                    <a:pt x="18" y="456"/>
                    <a:pt x="18" y="456"/>
                    <a:pt x="18" y="456"/>
                  </a:cubicBezTo>
                  <a:cubicBezTo>
                    <a:pt x="26" y="460"/>
                    <a:pt x="34" y="464"/>
                    <a:pt x="42" y="468"/>
                  </a:cubicBezTo>
                  <a:cubicBezTo>
                    <a:pt x="0" y="526"/>
                    <a:pt x="0" y="526"/>
                    <a:pt x="0" y="526"/>
                  </a:cubicBezTo>
                  <a:cubicBezTo>
                    <a:pt x="22" y="542"/>
                    <a:pt x="22" y="542"/>
                    <a:pt x="22" y="542"/>
                  </a:cubicBezTo>
                  <a:cubicBezTo>
                    <a:pt x="67" y="480"/>
                    <a:pt x="67" y="480"/>
                    <a:pt x="67" y="480"/>
                  </a:cubicBezTo>
                  <a:cubicBezTo>
                    <a:pt x="76" y="483"/>
                    <a:pt x="84" y="487"/>
                    <a:pt x="93" y="490"/>
                  </a:cubicBezTo>
                  <a:lnTo>
                    <a:pt x="286" y="224"/>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167" y="2227"/>
              <a:ext cx="1118" cy="442"/>
            </a:xfrm>
            <a:custGeom>
              <a:avLst/>
              <a:gdLst>
                <a:gd name="T0" fmla="*/ 394 w 634"/>
                <a:gd name="T1" fmla="*/ 104 h 250"/>
                <a:gd name="T2" fmla="*/ 634 w 634"/>
                <a:gd name="T3" fmla="*/ 26 h 250"/>
                <a:gd name="T4" fmla="*/ 626 w 634"/>
                <a:gd name="T5" fmla="*/ 0 h 250"/>
                <a:gd name="T6" fmla="*/ 385 w 634"/>
                <a:gd name="T7" fmla="*/ 79 h 250"/>
                <a:gd name="T8" fmla="*/ 378 w 634"/>
                <a:gd name="T9" fmla="*/ 53 h 250"/>
                <a:gd name="T10" fmla="*/ 0 w 634"/>
                <a:gd name="T11" fmla="*/ 176 h 250"/>
                <a:gd name="T12" fmla="*/ 31 w 634"/>
                <a:gd name="T13" fmla="*/ 250 h 250"/>
                <a:gd name="T14" fmla="*/ 405 w 634"/>
                <a:gd name="T15" fmla="*/ 129 h 250"/>
                <a:gd name="T16" fmla="*/ 394 w 634"/>
                <a:gd name="T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94" y="104"/>
                  </a:moveTo>
                  <a:cubicBezTo>
                    <a:pt x="634" y="26"/>
                    <a:pt x="634" y="26"/>
                    <a:pt x="634" y="26"/>
                  </a:cubicBezTo>
                  <a:cubicBezTo>
                    <a:pt x="631" y="18"/>
                    <a:pt x="628" y="9"/>
                    <a:pt x="626" y="0"/>
                  </a:cubicBezTo>
                  <a:cubicBezTo>
                    <a:pt x="385" y="79"/>
                    <a:pt x="385" y="79"/>
                    <a:pt x="385" y="79"/>
                  </a:cubicBezTo>
                  <a:cubicBezTo>
                    <a:pt x="383" y="70"/>
                    <a:pt x="380" y="61"/>
                    <a:pt x="378" y="53"/>
                  </a:cubicBezTo>
                  <a:cubicBezTo>
                    <a:pt x="0" y="176"/>
                    <a:pt x="0" y="176"/>
                    <a:pt x="0" y="176"/>
                  </a:cubicBezTo>
                  <a:cubicBezTo>
                    <a:pt x="9" y="201"/>
                    <a:pt x="19" y="226"/>
                    <a:pt x="31" y="250"/>
                  </a:cubicBezTo>
                  <a:cubicBezTo>
                    <a:pt x="405" y="129"/>
                    <a:pt x="405" y="129"/>
                    <a:pt x="405" y="129"/>
                  </a:cubicBezTo>
                  <a:cubicBezTo>
                    <a:pt x="401" y="121"/>
                    <a:pt x="397" y="112"/>
                    <a:pt x="394" y="10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8002" y="1446"/>
              <a:ext cx="1046" cy="1257"/>
            </a:xfrm>
            <a:custGeom>
              <a:avLst/>
              <a:gdLst>
                <a:gd name="T0" fmla="*/ 0 w 1046"/>
                <a:gd name="T1" fmla="*/ 0 h 1257"/>
                <a:gd name="T2" fmla="*/ 180 w 1046"/>
                <a:gd name="T3" fmla="*/ 0 h 1257"/>
                <a:gd name="T4" fmla="*/ 180 w 1046"/>
                <a:gd name="T5" fmla="*/ 527 h 1257"/>
                <a:gd name="T6" fmla="*/ 866 w 1046"/>
                <a:gd name="T7" fmla="*/ 527 h 1257"/>
                <a:gd name="T8" fmla="*/ 866 w 1046"/>
                <a:gd name="T9" fmla="*/ 0 h 1257"/>
                <a:gd name="T10" fmla="*/ 1046 w 1046"/>
                <a:gd name="T11" fmla="*/ 0 h 1257"/>
                <a:gd name="T12" fmla="*/ 1046 w 1046"/>
                <a:gd name="T13" fmla="*/ 1257 h 1257"/>
                <a:gd name="T14" fmla="*/ 866 w 1046"/>
                <a:gd name="T15" fmla="*/ 1257 h 1257"/>
                <a:gd name="T16" fmla="*/ 866 w 1046"/>
                <a:gd name="T17" fmla="*/ 688 h 1257"/>
                <a:gd name="T18" fmla="*/ 180 w 1046"/>
                <a:gd name="T19" fmla="*/ 688 h 1257"/>
                <a:gd name="T20" fmla="*/ 180 w 1046"/>
                <a:gd name="T21" fmla="*/ 1257 h 1257"/>
                <a:gd name="T22" fmla="*/ 0 w 1046"/>
                <a:gd name="T23" fmla="*/ 1257 h 1257"/>
                <a:gd name="T24" fmla="*/ 0 w 1046"/>
                <a:gd name="T25"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6" h="1257">
                  <a:moveTo>
                    <a:pt x="0" y="0"/>
                  </a:moveTo>
                  <a:lnTo>
                    <a:pt x="180" y="0"/>
                  </a:lnTo>
                  <a:lnTo>
                    <a:pt x="180" y="527"/>
                  </a:lnTo>
                  <a:lnTo>
                    <a:pt x="866" y="527"/>
                  </a:lnTo>
                  <a:lnTo>
                    <a:pt x="866" y="0"/>
                  </a:lnTo>
                  <a:lnTo>
                    <a:pt x="1046" y="0"/>
                  </a:lnTo>
                  <a:lnTo>
                    <a:pt x="1046" y="1257"/>
                  </a:lnTo>
                  <a:lnTo>
                    <a:pt x="866" y="1257"/>
                  </a:lnTo>
                  <a:lnTo>
                    <a:pt x="866" y="688"/>
                  </a:lnTo>
                  <a:lnTo>
                    <a:pt x="180" y="688"/>
                  </a:lnTo>
                  <a:lnTo>
                    <a:pt x="180"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9265" y="1801"/>
              <a:ext cx="862" cy="928"/>
            </a:xfrm>
            <a:custGeom>
              <a:avLst/>
              <a:gdLst>
                <a:gd name="T0" fmla="*/ 476 w 489"/>
                <a:gd name="T1" fmla="*/ 437 h 525"/>
                <a:gd name="T2" fmla="*/ 450 w 489"/>
                <a:gd name="T3" fmla="*/ 462 h 525"/>
                <a:gd name="T4" fmla="*/ 406 w 489"/>
                <a:gd name="T5" fmla="*/ 491 h 525"/>
                <a:gd name="T6" fmla="*/ 342 w 489"/>
                <a:gd name="T7" fmla="*/ 515 h 525"/>
                <a:gd name="T8" fmla="*/ 259 w 489"/>
                <a:gd name="T9" fmla="*/ 525 h 525"/>
                <a:gd name="T10" fmla="*/ 153 w 489"/>
                <a:gd name="T11" fmla="*/ 505 h 525"/>
                <a:gd name="T12" fmla="*/ 71 w 489"/>
                <a:gd name="T13" fmla="*/ 451 h 525"/>
                <a:gd name="T14" fmla="*/ 19 w 489"/>
                <a:gd name="T15" fmla="*/ 367 h 525"/>
                <a:gd name="T16" fmla="*/ 0 w 489"/>
                <a:gd name="T17" fmla="*/ 258 h 525"/>
                <a:gd name="T18" fmla="*/ 18 w 489"/>
                <a:gd name="T19" fmla="*/ 157 h 525"/>
                <a:gd name="T20" fmla="*/ 69 w 489"/>
                <a:gd name="T21" fmla="*/ 75 h 525"/>
                <a:gd name="T22" fmla="*/ 147 w 489"/>
                <a:gd name="T23" fmla="*/ 20 h 525"/>
                <a:gd name="T24" fmla="*/ 247 w 489"/>
                <a:gd name="T25" fmla="*/ 0 h 525"/>
                <a:gd name="T26" fmla="*/ 357 w 489"/>
                <a:gd name="T27" fmla="*/ 24 h 525"/>
                <a:gd name="T28" fmla="*/ 432 w 489"/>
                <a:gd name="T29" fmla="*/ 89 h 525"/>
                <a:gd name="T30" fmla="*/ 475 w 489"/>
                <a:gd name="T31" fmla="*/ 182 h 525"/>
                <a:gd name="T32" fmla="*/ 489 w 489"/>
                <a:gd name="T33" fmla="*/ 290 h 525"/>
                <a:gd name="T34" fmla="*/ 98 w 489"/>
                <a:gd name="T35" fmla="*/ 290 h 525"/>
                <a:gd name="T36" fmla="*/ 112 w 489"/>
                <a:gd name="T37" fmla="*/ 351 h 525"/>
                <a:gd name="T38" fmla="*/ 148 w 489"/>
                <a:gd name="T39" fmla="*/ 399 h 525"/>
                <a:gd name="T40" fmla="*/ 199 w 489"/>
                <a:gd name="T41" fmla="*/ 431 h 525"/>
                <a:gd name="T42" fmla="*/ 260 w 489"/>
                <a:gd name="T43" fmla="*/ 443 h 525"/>
                <a:gd name="T44" fmla="*/ 363 w 489"/>
                <a:gd name="T45" fmla="*/ 421 h 525"/>
                <a:gd name="T46" fmla="*/ 422 w 489"/>
                <a:gd name="T47" fmla="*/ 380 h 525"/>
                <a:gd name="T48" fmla="*/ 476 w 489"/>
                <a:gd name="T49" fmla="*/ 437 h 525"/>
                <a:gd name="T50" fmla="*/ 390 w 489"/>
                <a:gd name="T51" fmla="*/ 219 h 525"/>
                <a:gd name="T52" fmla="*/ 349 w 489"/>
                <a:gd name="T53" fmla="*/ 121 h 525"/>
                <a:gd name="T54" fmla="*/ 247 w 489"/>
                <a:gd name="T55" fmla="*/ 81 h 525"/>
                <a:gd name="T56" fmla="*/ 186 w 489"/>
                <a:gd name="T57" fmla="*/ 92 h 525"/>
                <a:gd name="T58" fmla="*/ 139 w 489"/>
                <a:gd name="T59" fmla="*/ 123 h 525"/>
                <a:gd name="T60" fmla="*/ 110 w 489"/>
                <a:gd name="T61" fmla="*/ 167 h 525"/>
                <a:gd name="T62" fmla="*/ 98 w 489"/>
                <a:gd name="T63" fmla="*/ 219 h 525"/>
                <a:gd name="T64" fmla="*/ 390 w 489"/>
                <a:gd name="T65" fmla="*/ 2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9" h="525">
                  <a:moveTo>
                    <a:pt x="476" y="437"/>
                  </a:moveTo>
                  <a:cubicBezTo>
                    <a:pt x="470" y="444"/>
                    <a:pt x="462" y="452"/>
                    <a:pt x="450" y="462"/>
                  </a:cubicBezTo>
                  <a:cubicBezTo>
                    <a:pt x="439" y="472"/>
                    <a:pt x="424" y="481"/>
                    <a:pt x="406" y="491"/>
                  </a:cubicBezTo>
                  <a:cubicBezTo>
                    <a:pt x="388" y="500"/>
                    <a:pt x="367" y="508"/>
                    <a:pt x="342" y="515"/>
                  </a:cubicBezTo>
                  <a:cubicBezTo>
                    <a:pt x="318" y="521"/>
                    <a:pt x="290" y="525"/>
                    <a:pt x="259" y="525"/>
                  </a:cubicBezTo>
                  <a:cubicBezTo>
                    <a:pt x="220" y="525"/>
                    <a:pt x="185" y="518"/>
                    <a:pt x="153" y="505"/>
                  </a:cubicBezTo>
                  <a:cubicBezTo>
                    <a:pt x="121" y="493"/>
                    <a:pt x="94" y="475"/>
                    <a:pt x="71" y="451"/>
                  </a:cubicBezTo>
                  <a:cubicBezTo>
                    <a:pt x="49" y="428"/>
                    <a:pt x="31" y="400"/>
                    <a:pt x="19" y="367"/>
                  </a:cubicBezTo>
                  <a:cubicBezTo>
                    <a:pt x="6" y="334"/>
                    <a:pt x="0" y="298"/>
                    <a:pt x="0" y="258"/>
                  </a:cubicBezTo>
                  <a:cubicBezTo>
                    <a:pt x="0" y="222"/>
                    <a:pt x="6" y="188"/>
                    <a:pt x="18" y="157"/>
                  </a:cubicBezTo>
                  <a:cubicBezTo>
                    <a:pt x="30" y="125"/>
                    <a:pt x="47" y="98"/>
                    <a:pt x="69" y="75"/>
                  </a:cubicBezTo>
                  <a:cubicBezTo>
                    <a:pt x="91" y="52"/>
                    <a:pt x="117" y="33"/>
                    <a:pt x="147" y="20"/>
                  </a:cubicBezTo>
                  <a:cubicBezTo>
                    <a:pt x="178" y="6"/>
                    <a:pt x="211" y="0"/>
                    <a:pt x="247" y="0"/>
                  </a:cubicBezTo>
                  <a:cubicBezTo>
                    <a:pt x="290" y="0"/>
                    <a:pt x="326" y="8"/>
                    <a:pt x="357" y="24"/>
                  </a:cubicBezTo>
                  <a:cubicBezTo>
                    <a:pt x="387" y="40"/>
                    <a:pt x="412" y="62"/>
                    <a:pt x="432" y="89"/>
                  </a:cubicBezTo>
                  <a:cubicBezTo>
                    <a:pt x="451" y="116"/>
                    <a:pt x="466" y="147"/>
                    <a:pt x="475" y="182"/>
                  </a:cubicBezTo>
                  <a:cubicBezTo>
                    <a:pt x="484" y="217"/>
                    <a:pt x="489" y="253"/>
                    <a:pt x="489" y="290"/>
                  </a:cubicBezTo>
                  <a:cubicBezTo>
                    <a:pt x="98" y="290"/>
                    <a:pt x="98" y="290"/>
                    <a:pt x="98" y="290"/>
                  </a:cubicBezTo>
                  <a:cubicBezTo>
                    <a:pt x="99" y="312"/>
                    <a:pt x="103" y="333"/>
                    <a:pt x="112" y="351"/>
                  </a:cubicBezTo>
                  <a:cubicBezTo>
                    <a:pt x="121" y="370"/>
                    <a:pt x="133" y="386"/>
                    <a:pt x="148" y="399"/>
                  </a:cubicBezTo>
                  <a:cubicBezTo>
                    <a:pt x="163" y="412"/>
                    <a:pt x="180" y="423"/>
                    <a:pt x="199" y="431"/>
                  </a:cubicBezTo>
                  <a:cubicBezTo>
                    <a:pt x="218" y="439"/>
                    <a:pt x="239" y="443"/>
                    <a:pt x="260" y="443"/>
                  </a:cubicBezTo>
                  <a:cubicBezTo>
                    <a:pt x="302" y="443"/>
                    <a:pt x="336" y="436"/>
                    <a:pt x="363" y="421"/>
                  </a:cubicBezTo>
                  <a:cubicBezTo>
                    <a:pt x="390" y="407"/>
                    <a:pt x="410" y="393"/>
                    <a:pt x="422" y="380"/>
                  </a:cubicBezTo>
                  <a:lnTo>
                    <a:pt x="476" y="437"/>
                  </a:lnTo>
                  <a:close/>
                  <a:moveTo>
                    <a:pt x="390" y="219"/>
                  </a:moveTo>
                  <a:cubicBezTo>
                    <a:pt x="387" y="181"/>
                    <a:pt x="373" y="148"/>
                    <a:pt x="349" y="121"/>
                  </a:cubicBezTo>
                  <a:cubicBezTo>
                    <a:pt x="325" y="94"/>
                    <a:pt x="291" y="81"/>
                    <a:pt x="247" y="81"/>
                  </a:cubicBezTo>
                  <a:cubicBezTo>
                    <a:pt x="224" y="81"/>
                    <a:pt x="204" y="84"/>
                    <a:pt x="186" y="92"/>
                  </a:cubicBezTo>
                  <a:cubicBezTo>
                    <a:pt x="168" y="100"/>
                    <a:pt x="152" y="110"/>
                    <a:pt x="139" y="123"/>
                  </a:cubicBezTo>
                  <a:cubicBezTo>
                    <a:pt x="127" y="136"/>
                    <a:pt x="117" y="151"/>
                    <a:pt x="110" y="167"/>
                  </a:cubicBezTo>
                  <a:cubicBezTo>
                    <a:pt x="103" y="184"/>
                    <a:pt x="99" y="201"/>
                    <a:pt x="98" y="219"/>
                  </a:cubicBezTo>
                  <a:lnTo>
                    <a:pt x="390" y="21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10264" y="1801"/>
              <a:ext cx="759" cy="926"/>
            </a:xfrm>
            <a:custGeom>
              <a:avLst/>
              <a:gdLst>
                <a:gd name="T0" fmla="*/ 338 w 430"/>
                <a:gd name="T1" fmla="*/ 450 h 524"/>
                <a:gd name="T2" fmla="*/ 265 w 430"/>
                <a:gd name="T3" fmla="*/ 505 h 524"/>
                <a:gd name="T4" fmla="*/ 172 w 430"/>
                <a:gd name="T5" fmla="*/ 524 h 524"/>
                <a:gd name="T6" fmla="*/ 111 w 430"/>
                <a:gd name="T7" fmla="*/ 516 h 524"/>
                <a:gd name="T8" fmla="*/ 55 w 430"/>
                <a:gd name="T9" fmla="*/ 489 h 524"/>
                <a:gd name="T10" fmla="*/ 15 w 430"/>
                <a:gd name="T11" fmla="*/ 441 h 524"/>
                <a:gd name="T12" fmla="*/ 0 w 430"/>
                <a:gd name="T13" fmla="*/ 369 h 524"/>
                <a:gd name="T14" fmla="*/ 55 w 430"/>
                <a:gd name="T15" fmla="*/ 241 h 524"/>
                <a:gd name="T16" fmla="*/ 217 w 430"/>
                <a:gd name="T17" fmla="*/ 193 h 524"/>
                <a:gd name="T18" fmla="*/ 253 w 430"/>
                <a:gd name="T19" fmla="*/ 194 h 524"/>
                <a:gd name="T20" fmla="*/ 289 w 430"/>
                <a:gd name="T21" fmla="*/ 197 h 524"/>
                <a:gd name="T22" fmla="*/ 319 w 430"/>
                <a:gd name="T23" fmla="*/ 199 h 524"/>
                <a:gd name="T24" fmla="*/ 337 w 430"/>
                <a:gd name="T25" fmla="*/ 201 h 524"/>
                <a:gd name="T26" fmla="*/ 337 w 430"/>
                <a:gd name="T27" fmla="*/ 183 h 524"/>
                <a:gd name="T28" fmla="*/ 304 w 430"/>
                <a:gd name="T29" fmla="*/ 103 h 524"/>
                <a:gd name="T30" fmla="*/ 213 w 430"/>
                <a:gd name="T31" fmla="*/ 79 h 524"/>
                <a:gd name="T32" fmla="*/ 123 w 430"/>
                <a:gd name="T33" fmla="*/ 95 h 524"/>
                <a:gd name="T34" fmla="*/ 68 w 430"/>
                <a:gd name="T35" fmla="*/ 126 h 524"/>
                <a:gd name="T36" fmla="*/ 23 w 430"/>
                <a:gd name="T37" fmla="*/ 61 h 524"/>
                <a:gd name="T38" fmla="*/ 54 w 430"/>
                <a:gd name="T39" fmla="*/ 40 h 524"/>
                <a:gd name="T40" fmla="*/ 96 w 430"/>
                <a:gd name="T41" fmla="*/ 20 h 524"/>
                <a:gd name="T42" fmla="*/ 152 w 430"/>
                <a:gd name="T43" fmla="*/ 5 h 524"/>
                <a:gd name="T44" fmla="*/ 223 w 430"/>
                <a:gd name="T45" fmla="*/ 0 h 524"/>
                <a:gd name="T46" fmla="*/ 374 w 430"/>
                <a:gd name="T47" fmla="*/ 46 h 524"/>
                <a:gd name="T48" fmla="*/ 429 w 430"/>
                <a:gd name="T49" fmla="*/ 177 h 524"/>
                <a:gd name="T50" fmla="*/ 429 w 430"/>
                <a:gd name="T51" fmla="*/ 466 h 524"/>
                <a:gd name="T52" fmla="*/ 430 w 430"/>
                <a:gd name="T53" fmla="*/ 510 h 524"/>
                <a:gd name="T54" fmla="*/ 340 w 430"/>
                <a:gd name="T55" fmla="*/ 510 h 524"/>
                <a:gd name="T56" fmla="*/ 338 w 430"/>
                <a:gd name="T57" fmla="*/ 450 h 524"/>
                <a:gd name="T58" fmla="*/ 337 w 430"/>
                <a:gd name="T59" fmla="*/ 275 h 524"/>
                <a:gd name="T60" fmla="*/ 321 w 430"/>
                <a:gd name="T61" fmla="*/ 273 h 524"/>
                <a:gd name="T62" fmla="*/ 292 w 430"/>
                <a:gd name="T63" fmla="*/ 270 h 524"/>
                <a:gd name="T64" fmla="*/ 258 w 430"/>
                <a:gd name="T65" fmla="*/ 268 h 524"/>
                <a:gd name="T66" fmla="*/ 223 w 430"/>
                <a:gd name="T67" fmla="*/ 267 h 524"/>
                <a:gd name="T68" fmla="*/ 158 w 430"/>
                <a:gd name="T69" fmla="*/ 277 h 524"/>
                <a:gd name="T70" fmla="*/ 118 w 430"/>
                <a:gd name="T71" fmla="*/ 300 h 524"/>
                <a:gd name="T72" fmla="*/ 99 w 430"/>
                <a:gd name="T73" fmla="*/ 332 h 524"/>
                <a:gd name="T74" fmla="*/ 93 w 430"/>
                <a:gd name="T75" fmla="*/ 366 h 524"/>
                <a:gd name="T76" fmla="*/ 121 w 430"/>
                <a:gd name="T77" fmla="*/ 427 h 524"/>
                <a:gd name="T78" fmla="*/ 198 w 430"/>
                <a:gd name="T79" fmla="*/ 448 h 524"/>
                <a:gd name="T80" fmla="*/ 250 w 430"/>
                <a:gd name="T81" fmla="*/ 438 h 524"/>
                <a:gd name="T82" fmla="*/ 295 w 430"/>
                <a:gd name="T83" fmla="*/ 413 h 524"/>
                <a:gd name="T84" fmla="*/ 325 w 430"/>
                <a:gd name="T85" fmla="*/ 376 h 524"/>
                <a:gd name="T86" fmla="*/ 337 w 430"/>
                <a:gd name="T87" fmla="*/ 332 h 524"/>
                <a:gd name="T88" fmla="*/ 337 w 430"/>
                <a:gd name="T89" fmla="*/ 2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524">
                  <a:moveTo>
                    <a:pt x="338" y="450"/>
                  </a:moveTo>
                  <a:cubicBezTo>
                    <a:pt x="320" y="475"/>
                    <a:pt x="295" y="493"/>
                    <a:pt x="265" y="505"/>
                  </a:cubicBezTo>
                  <a:cubicBezTo>
                    <a:pt x="235" y="518"/>
                    <a:pt x="204" y="524"/>
                    <a:pt x="172" y="524"/>
                  </a:cubicBezTo>
                  <a:cubicBezTo>
                    <a:pt x="151" y="524"/>
                    <a:pt x="131" y="521"/>
                    <a:pt x="111" y="516"/>
                  </a:cubicBezTo>
                  <a:cubicBezTo>
                    <a:pt x="91" y="510"/>
                    <a:pt x="72" y="501"/>
                    <a:pt x="55" y="489"/>
                  </a:cubicBezTo>
                  <a:cubicBezTo>
                    <a:pt x="39" y="477"/>
                    <a:pt x="25" y="461"/>
                    <a:pt x="15" y="441"/>
                  </a:cubicBezTo>
                  <a:cubicBezTo>
                    <a:pt x="5" y="422"/>
                    <a:pt x="0" y="398"/>
                    <a:pt x="0" y="369"/>
                  </a:cubicBezTo>
                  <a:cubicBezTo>
                    <a:pt x="0" y="316"/>
                    <a:pt x="18" y="273"/>
                    <a:pt x="55" y="241"/>
                  </a:cubicBezTo>
                  <a:cubicBezTo>
                    <a:pt x="93" y="209"/>
                    <a:pt x="147" y="193"/>
                    <a:pt x="217" y="193"/>
                  </a:cubicBezTo>
                  <a:cubicBezTo>
                    <a:pt x="228" y="193"/>
                    <a:pt x="240" y="194"/>
                    <a:pt x="253" y="194"/>
                  </a:cubicBezTo>
                  <a:cubicBezTo>
                    <a:pt x="266" y="195"/>
                    <a:pt x="278" y="196"/>
                    <a:pt x="289" y="197"/>
                  </a:cubicBezTo>
                  <a:cubicBezTo>
                    <a:pt x="301" y="197"/>
                    <a:pt x="311" y="198"/>
                    <a:pt x="319" y="199"/>
                  </a:cubicBezTo>
                  <a:cubicBezTo>
                    <a:pt x="328" y="199"/>
                    <a:pt x="334" y="200"/>
                    <a:pt x="337" y="201"/>
                  </a:cubicBezTo>
                  <a:cubicBezTo>
                    <a:pt x="337" y="183"/>
                    <a:pt x="337" y="183"/>
                    <a:pt x="337" y="183"/>
                  </a:cubicBezTo>
                  <a:cubicBezTo>
                    <a:pt x="337" y="146"/>
                    <a:pt x="326" y="119"/>
                    <a:pt x="304" y="103"/>
                  </a:cubicBezTo>
                  <a:cubicBezTo>
                    <a:pt x="281" y="87"/>
                    <a:pt x="251" y="79"/>
                    <a:pt x="213" y="79"/>
                  </a:cubicBezTo>
                  <a:cubicBezTo>
                    <a:pt x="175" y="79"/>
                    <a:pt x="145" y="85"/>
                    <a:pt x="123" y="95"/>
                  </a:cubicBezTo>
                  <a:cubicBezTo>
                    <a:pt x="101" y="105"/>
                    <a:pt x="83" y="116"/>
                    <a:pt x="68" y="126"/>
                  </a:cubicBezTo>
                  <a:cubicBezTo>
                    <a:pt x="23" y="61"/>
                    <a:pt x="23" y="61"/>
                    <a:pt x="23" y="61"/>
                  </a:cubicBezTo>
                  <a:cubicBezTo>
                    <a:pt x="32" y="54"/>
                    <a:pt x="42" y="47"/>
                    <a:pt x="54" y="40"/>
                  </a:cubicBezTo>
                  <a:cubicBezTo>
                    <a:pt x="66" y="33"/>
                    <a:pt x="80" y="26"/>
                    <a:pt x="96" y="20"/>
                  </a:cubicBezTo>
                  <a:cubicBezTo>
                    <a:pt x="113" y="14"/>
                    <a:pt x="131" y="9"/>
                    <a:pt x="152" y="5"/>
                  </a:cubicBezTo>
                  <a:cubicBezTo>
                    <a:pt x="172" y="2"/>
                    <a:pt x="196" y="0"/>
                    <a:pt x="223" y="0"/>
                  </a:cubicBezTo>
                  <a:cubicBezTo>
                    <a:pt x="287" y="0"/>
                    <a:pt x="337" y="15"/>
                    <a:pt x="374" y="46"/>
                  </a:cubicBezTo>
                  <a:cubicBezTo>
                    <a:pt x="410" y="77"/>
                    <a:pt x="429" y="121"/>
                    <a:pt x="429" y="177"/>
                  </a:cubicBezTo>
                  <a:cubicBezTo>
                    <a:pt x="429" y="466"/>
                    <a:pt x="429" y="466"/>
                    <a:pt x="429" y="466"/>
                  </a:cubicBezTo>
                  <a:cubicBezTo>
                    <a:pt x="429" y="483"/>
                    <a:pt x="429" y="498"/>
                    <a:pt x="430" y="510"/>
                  </a:cubicBezTo>
                  <a:cubicBezTo>
                    <a:pt x="340" y="510"/>
                    <a:pt x="340" y="510"/>
                    <a:pt x="340" y="510"/>
                  </a:cubicBezTo>
                  <a:lnTo>
                    <a:pt x="338" y="450"/>
                  </a:lnTo>
                  <a:close/>
                  <a:moveTo>
                    <a:pt x="337" y="275"/>
                  </a:moveTo>
                  <a:cubicBezTo>
                    <a:pt x="334" y="275"/>
                    <a:pt x="329" y="274"/>
                    <a:pt x="321" y="273"/>
                  </a:cubicBezTo>
                  <a:cubicBezTo>
                    <a:pt x="313" y="272"/>
                    <a:pt x="303" y="271"/>
                    <a:pt x="292" y="270"/>
                  </a:cubicBezTo>
                  <a:cubicBezTo>
                    <a:pt x="282" y="269"/>
                    <a:pt x="270" y="269"/>
                    <a:pt x="258" y="268"/>
                  </a:cubicBezTo>
                  <a:cubicBezTo>
                    <a:pt x="246" y="267"/>
                    <a:pt x="235" y="267"/>
                    <a:pt x="223" y="267"/>
                  </a:cubicBezTo>
                  <a:cubicBezTo>
                    <a:pt x="196" y="267"/>
                    <a:pt x="174" y="270"/>
                    <a:pt x="158" y="277"/>
                  </a:cubicBezTo>
                  <a:cubicBezTo>
                    <a:pt x="141" y="283"/>
                    <a:pt x="128" y="291"/>
                    <a:pt x="118" y="300"/>
                  </a:cubicBezTo>
                  <a:cubicBezTo>
                    <a:pt x="109" y="310"/>
                    <a:pt x="102" y="321"/>
                    <a:pt x="99" y="332"/>
                  </a:cubicBezTo>
                  <a:cubicBezTo>
                    <a:pt x="95" y="344"/>
                    <a:pt x="93" y="355"/>
                    <a:pt x="93" y="366"/>
                  </a:cubicBezTo>
                  <a:cubicBezTo>
                    <a:pt x="93" y="393"/>
                    <a:pt x="103" y="413"/>
                    <a:pt x="121" y="427"/>
                  </a:cubicBezTo>
                  <a:cubicBezTo>
                    <a:pt x="139" y="441"/>
                    <a:pt x="165" y="448"/>
                    <a:pt x="198" y="448"/>
                  </a:cubicBezTo>
                  <a:cubicBezTo>
                    <a:pt x="216" y="448"/>
                    <a:pt x="234" y="445"/>
                    <a:pt x="250" y="438"/>
                  </a:cubicBezTo>
                  <a:cubicBezTo>
                    <a:pt x="267" y="432"/>
                    <a:pt x="282" y="423"/>
                    <a:pt x="295" y="413"/>
                  </a:cubicBezTo>
                  <a:cubicBezTo>
                    <a:pt x="307" y="402"/>
                    <a:pt x="318" y="390"/>
                    <a:pt x="325" y="376"/>
                  </a:cubicBezTo>
                  <a:cubicBezTo>
                    <a:pt x="333" y="361"/>
                    <a:pt x="337" y="347"/>
                    <a:pt x="337" y="332"/>
                  </a:cubicBezTo>
                  <a:lnTo>
                    <a:pt x="337" y="27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1252" y="1446"/>
              <a:ext cx="169" cy="1257"/>
            </a:xfrm>
            <a:custGeom>
              <a:avLst/>
              <a:gdLst>
                <a:gd name="T0" fmla="*/ 0 w 169"/>
                <a:gd name="T1" fmla="*/ 0 h 1257"/>
                <a:gd name="T2" fmla="*/ 169 w 169"/>
                <a:gd name="T3" fmla="*/ 0 h 1257"/>
                <a:gd name="T4" fmla="*/ 169 w 169"/>
                <a:gd name="T5" fmla="*/ 1173 h 1257"/>
                <a:gd name="T6" fmla="*/ 169 w 169"/>
                <a:gd name="T7" fmla="*/ 1257 h 1257"/>
                <a:gd name="T8" fmla="*/ 0 w 169"/>
                <a:gd name="T9" fmla="*/ 1257 h 1257"/>
                <a:gd name="T10" fmla="*/ 0 w 169"/>
                <a:gd name="T11" fmla="*/ 0 h 1257"/>
              </a:gdLst>
              <a:ahLst/>
              <a:cxnLst>
                <a:cxn ang="0">
                  <a:pos x="T0" y="T1"/>
                </a:cxn>
                <a:cxn ang="0">
                  <a:pos x="T2" y="T3"/>
                </a:cxn>
                <a:cxn ang="0">
                  <a:pos x="T4" y="T5"/>
                </a:cxn>
                <a:cxn ang="0">
                  <a:pos x="T6" y="T7"/>
                </a:cxn>
                <a:cxn ang="0">
                  <a:pos x="T8" y="T9"/>
                </a:cxn>
                <a:cxn ang="0">
                  <a:pos x="T10" y="T11"/>
                </a:cxn>
              </a:cxnLst>
              <a:rect l="0" t="0" r="r" b="b"/>
              <a:pathLst>
                <a:path w="169" h="1257">
                  <a:moveTo>
                    <a:pt x="0" y="0"/>
                  </a:moveTo>
                  <a:lnTo>
                    <a:pt x="169" y="0"/>
                  </a:lnTo>
                  <a:lnTo>
                    <a:pt x="169" y="1173"/>
                  </a:lnTo>
                  <a:lnTo>
                    <a:pt x="169"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11571" y="1542"/>
              <a:ext cx="674" cy="1185"/>
            </a:xfrm>
            <a:custGeom>
              <a:avLst/>
              <a:gdLst>
                <a:gd name="T0" fmla="*/ 89 w 382"/>
                <a:gd name="T1" fmla="*/ 241 h 671"/>
                <a:gd name="T2" fmla="*/ 0 w 382"/>
                <a:gd name="T3" fmla="*/ 241 h 671"/>
                <a:gd name="T4" fmla="*/ 0 w 382"/>
                <a:gd name="T5" fmla="*/ 161 h 671"/>
                <a:gd name="T6" fmla="*/ 89 w 382"/>
                <a:gd name="T7" fmla="*/ 161 h 671"/>
                <a:gd name="T8" fmla="*/ 89 w 382"/>
                <a:gd name="T9" fmla="*/ 0 h 671"/>
                <a:gd name="T10" fmla="*/ 185 w 382"/>
                <a:gd name="T11" fmla="*/ 0 h 671"/>
                <a:gd name="T12" fmla="*/ 185 w 382"/>
                <a:gd name="T13" fmla="*/ 161 h 671"/>
                <a:gd name="T14" fmla="*/ 330 w 382"/>
                <a:gd name="T15" fmla="*/ 161 h 671"/>
                <a:gd name="T16" fmla="*/ 330 w 382"/>
                <a:gd name="T17" fmla="*/ 241 h 671"/>
                <a:gd name="T18" fmla="*/ 185 w 382"/>
                <a:gd name="T19" fmla="*/ 241 h 671"/>
                <a:gd name="T20" fmla="*/ 185 w 382"/>
                <a:gd name="T21" fmla="*/ 485 h 671"/>
                <a:gd name="T22" fmla="*/ 204 w 382"/>
                <a:gd name="T23" fmla="*/ 567 h 671"/>
                <a:gd name="T24" fmla="*/ 256 w 382"/>
                <a:gd name="T25" fmla="*/ 590 h 671"/>
                <a:gd name="T26" fmla="*/ 302 w 382"/>
                <a:gd name="T27" fmla="*/ 581 h 671"/>
                <a:gd name="T28" fmla="*/ 339 w 382"/>
                <a:gd name="T29" fmla="*/ 556 h 671"/>
                <a:gd name="T30" fmla="*/ 382 w 382"/>
                <a:gd name="T31" fmla="*/ 614 h 671"/>
                <a:gd name="T32" fmla="*/ 319 w 382"/>
                <a:gd name="T33" fmla="*/ 657 h 671"/>
                <a:gd name="T34" fmla="*/ 242 w 382"/>
                <a:gd name="T35" fmla="*/ 671 h 671"/>
                <a:gd name="T36" fmla="*/ 126 w 382"/>
                <a:gd name="T37" fmla="*/ 628 h 671"/>
                <a:gd name="T38" fmla="*/ 89 w 382"/>
                <a:gd name="T39" fmla="*/ 495 h 671"/>
                <a:gd name="T40" fmla="*/ 89 w 382"/>
                <a:gd name="T41" fmla="*/ 24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671">
                  <a:moveTo>
                    <a:pt x="89" y="241"/>
                  </a:moveTo>
                  <a:cubicBezTo>
                    <a:pt x="0" y="241"/>
                    <a:pt x="0" y="241"/>
                    <a:pt x="0" y="241"/>
                  </a:cubicBezTo>
                  <a:cubicBezTo>
                    <a:pt x="0" y="161"/>
                    <a:pt x="0" y="161"/>
                    <a:pt x="0" y="161"/>
                  </a:cubicBezTo>
                  <a:cubicBezTo>
                    <a:pt x="89" y="161"/>
                    <a:pt x="89" y="161"/>
                    <a:pt x="89" y="161"/>
                  </a:cubicBezTo>
                  <a:cubicBezTo>
                    <a:pt x="89" y="0"/>
                    <a:pt x="89" y="0"/>
                    <a:pt x="89" y="0"/>
                  </a:cubicBezTo>
                  <a:cubicBezTo>
                    <a:pt x="185" y="0"/>
                    <a:pt x="185" y="0"/>
                    <a:pt x="185" y="0"/>
                  </a:cubicBezTo>
                  <a:cubicBezTo>
                    <a:pt x="185" y="161"/>
                    <a:pt x="185" y="161"/>
                    <a:pt x="185" y="161"/>
                  </a:cubicBezTo>
                  <a:cubicBezTo>
                    <a:pt x="330" y="161"/>
                    <a:pt x="330" y="161"/>
                    <a:pt x="330" y="161"/>
                  </a:cubicBezTo>
                  <a:cubicBezTo>
                    <a:pt x="330" y="241"/>
                    <a:pt x="330" y="241"/>
                    <a:pt x="330" y="241"/>
                  </a:cubicBezTo>
                  <a:cubicBezTo>
                    <a:pt x="185" y="241"/>
                    <a:pt x="185" y="241"/>
                    <a:pt x="185" y="241"/>
                  </a:cubicBezTo>
                  <a:cubicBezTo>
                    <a:pt x="185" y="485"/>
                    <a:pt x="185" y="485"/>
                    <a:pt x="185" y="485"/>
                  </a:cubicBezTo>
                  <a:cubicBezTo>
                    <a:pt x="185" y="525"/>
                    <a:pt x="191" y="552"/>
                    <a:pt x="204" y="567"/>
                  </a:cubicBezTo>
                  <a:cubicBezTo>
                    <a:pt x="216" y="582"/>
                    <a:pt x="234" y="590"/>
                    <a:pt x="256" y="590"/>
                  </a:cubicBezTo>
                  <a:cubicBezTo>
                    <a:pt x="275" y="590"/>
                    <a:pt x="290" y="587"/>
                    <a:pt x="302" y="581"/>
                  </a:cubicBezTo>
                  <a:cubicBezTo>
                    <a:pt x="314" y="575"/>
                    <a:pt x="326" y="567"/>
                    <a:pt x="339" y="556"/>
                  </a:cubicBezTo>
                  <a:cubicBezTo>
                    <a:pt x="382" y="614"/>
                    <a:pt x="382" y="614"/>
                    <a:pt x="382" y="614"/>
                  </a:cubicBezTo>
                  <a:cubicBezTo>
                    <a:pt x="362" y="634"/>
                    <a:pt x="340" y="648"/>
                    <a:pt x="319" y="657"/>
                  </a:cubicBezTo>
                  <a:cubicBezTo>
                    <a:pt x="297" y="666"/>
                    <a:pt x="271" y="671"/>
                    <a:pt x="242" y="671"/>
                  </a:cubicBezTo>
                  <a:cubicBezTo>
                    <a:pt x="189" y="671"/>
                    <a:pt x="151" y="656"/>
                    <a:pt x="126" y="628"/>
                  </a:cubicBezTo>
                  <a:cubicBezTo>
                    <a:pt x="102" y="600"/>
                    <a:pt x="89" y="555"/>
                    <a:pt x="89" y="495"/>
                  </a:cubicBezTo>
                  <a:lnTo>
                    <a:pt x="89" y="24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12373" y="1446"/>
              <a:ext cx="794" cy="1257"/>
            </a:xfrm>
            <a:custGeom>
              <a:avLst/>
              <a:gdLst>
                <a:gd name="T0" fmla="*/ 0 w 450"/>
                <a:gd name="T1" fmla="*/ 0 h 711"/>
                <a:gd name="T2" fmla="*/ 94 w 450"/>
                <a:gd name="T3" fmla="*/ 0 h 711"/>
                <a:gd name="T4" fmla="*/ 94 w 450"/>
                <a:gd name="T5" fmla="*/ 289 h 711"/>
                <a:gd name="T6" fmla="*/ 118 w 450"/>
                <a:gd name="T7" fmla="*/ 261 h 711"/>
                <a:gd name="T8" fmla="*/ 152 w 450"/>
                <a:gd name="T9" fmla="*/ 234 h 711"/>
                <a:gd name="T10" fmla="*/ 199 w 450"/>
                <a:gd name="T11" fmla="*/ 212 h 711"/>
                <a:gd name="T12" fmla="*/ 259 w 450"/>
                <a:gd name="T13" fmla="*/ 204 h 711"/>
                <a:gd name="T14" fmla="*/ 403 w 450"/>
                <a:gd name="T15" fmla="*/ 260 h 711"/>
                <a:gd name="T16" fmla="*/ 450 w 450"/>
                <a:gd name="T17" fmla="*/ 414 h 711"/>
                <a:gd name="T18" fmla="*/ 450 w 450"/>
                <a:gd name="T19" fmla="*/ 711 h 711"/>
                <a:gd name="T20" fmla="*/ 354 w 450"/>
                <a:gd name="T21" fmla="*/ 711 h 711"/>
                <a:gd name="T22" fmla="*/ 354 w 450"/>
                <a:gd name="T23" fmla="*/ 421 h 711"/>
                <a:gd name="T24" fmla="*/ 324 w 450"/>
                <a:gd name="T25" fmla="*/ 319 h 711"/>
                <a:gd name="T26" fmla="*/ 240 w 450"/>
                <a:gd name="T27" fmla="*/ 287 h 711"/>
                <a:gd name="T28" fmla="*/ 171 w 450"/>
                <a:gd name="T29" fmla="*/ 304 h 711"/>
                <a:gd name="T30" fmla="*/ 127 w 450"/>
                <a:gd name="T31" fmla="*/ 348 h 711"/>
                <a:gd name="T32" fmla="*/ 103 w 450"/>
                <a:gd name="T33" fmla="*/ 410 h 711"/>
                <a:gd name="T34" fmla="*/ 95 w 450"/>
                <a:gd name="T35" fmla="*/ 481 h 711"/>
                <a:gd name="T36" fmla="*/ 95 w 450"/>
                <a:gd name="T37" fmla="*/ 711 h 711"/>
                <a:gd name="T38" fmla="*/ 0 w 450"/>
                <a:gd name="T39" fmla="*/ 711 h 711"/>
                <a:gd name="T40" fmla="*/ 0 w 450"/>
                <a:gd name="T41"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0" h="711">
                  <a:moveTo>
                    <a:pt x="0" y="0"/>
                  </a:moveTo>
                  <a:cubicBezTo>
                    <a:pt x="94" y="0"/>
                    <a:pt x="94" y="0"/>
                    <a:pt x="94" y="0"/>
                  </a:cubicBezTo>
                  <a:cubicBezTo>
                    <a:pt x="94" y="289"/>
                    <a:pt x="94" y="289"/>
                    <a:pt x="94" y="289"/>
                  </a:cubicBezTo>
                  <a:cubicBezTo>
                    <a:pt x="101" y="280"/>
                    <a:pt x="109" y="271"/>
                    <a:pt x="118" y="261"/>
                  </a:cubicBezTo>
                  <a:cubicBezTo>
                    <a:pt x="127" y="251"/>
                    <a:pt x="138" y="242"/>
                    <a:pt x="152" y="234"/>
                  </a:cubicBezTo>
                  <a:cubicBezTo>
                    <a:pt x="165" y="225"/>
                    <a:pt x="181" y="218"/>
                    <a:pt x="199" y="212"/>
                  </a:cubicBezTo>
                  <a:cubicBezTo>
                    <a:pt x="216" y="207"/>
                    <a:pt x="237" y="204"/>
                    <a:pt x="259" y="204"/>
                  </a:cubicBezTo>
                  <a:cubicBezTo>
                    <a:pt x="324" y="204"/>
                    <a:pt x="372" y="223"/>
                    <a:pt x="403" y="260"/>
                  </a:cubicBezTo>
                  <a:cubicBezTo>
                    <a:pt x="434" y="298"/>
                    <a:pt x="450" y="349"/>
                    <a:pt x="450" y="414"/>
                  </a:cubicBezTo>
                  <a:cubicBezTo>
                    <a:pt x="450" y="711"/>
                    <a:pt x="450" y="711"/>
                    <a:pt x="450" y="711"/>
                  </a:cubicBezTo>
                  <a:cubicBezTo>
                    <a:pt x="354" y="711"/>
                    <a:pt x="354" y="711"/>
                    <a:pt x="354" y="711"/>
                  </a:cubicBezTo>
                  <a:cubicBezTo>
                    <a:pt x="354" y="421"/>
                    <a:pt x="354" y="421"/>
                    <a:pt x="354" y="421"/>
                  </a:cubicBezTo>
                  <a:cubicBezTo>
                    <a:pt x="354" y="375"/>
                    <a:pt x="344" y="341"/>
                    <a:pt x="324" y="319"/>
                  </a:cubicBezTo>
                  <a:cubicBezTo>
                    <a:pt x="305" y="298"/>
                    <a:pt x="277" y="287"/>
                    <a:pt x="240" y="287"/>
                  </a:cubicBezTo>
                  <a:cubicBezTo>
                    <a:pt x="213" y="287"/>
                    <a:pt x="190" y="293"/>
                    <a:pt x="171" y="304"/>
                  </a:cubicBezTo>
                  <a:cubicBezTo>
                    <a:pt x="153" y="315"/>
                    <a:pt x="138" y="330"/>
                    <a:pt x="127" y="348"/>
                  </a:cubicBezTo>
                  <a:cubicBezTo>
                    <a:pt x="116" y="366"/>
                    <a:pt x="108" y="387"/>
                    <a:pt x="103" y="410"/>
                  </a:cubicBezTo>
                  <a:cubicBezTo>
                    <a:pt x="98" y="433"/>
                    <a:pt x="95" y="457"/>
                    <a:pt x="95" y="481"/>
                  </a:cubicBezTo>
                  <a:cubicBezTo>
                    <a:pt x="95" y="711"/>
                    <a:pt x="95" y="711"/>
                    <a:pt x="95" y="711"/>
                  </a:cubicBezTo>
                  <a:cubicBezTo>
                    <a:pt x="0" y="711"/>
                    <a:pt x="0" y="711"/>
                    <a:pt x="0" y="711"/>
                  </a:cubicBez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noEditPoints="1"/>
            </p:cNvSpPr>
            <p:nvPr/>
          </p:nvSpPr>
          <p:spPr bwMode="auto">
            <a:xfrm>
              <a:off x="4978" y="1800"/>
              <a:ext cx="847" cy="933"/>
            </a:xfrm>
            <a:custGeom>
              <a:avLst/>
              <a:gdLst>
                <a:gd name="T0" fmla="*/ 51 w 480"/>
                <a:gd name="T1" fmla="*/ 499 h 528"/>
                <a:gd name="T2" fmla="*/ 100 w 480"/>
                <a:gd name="T3" fmla="*/ 521 h 528"/>
                <a:gd name="T4" fmla="*/ 151 w 480"/>
                <a:gd name="T5" fmla="*/ 528 h 528"/>
                <a:gd name="T6" fmla="*/ 235 w 480"/>
                <a:gd name="T7" fmla="*/ 515 h 528"/>
                <a:gd name="T8" fmla="*/ 302 w 480"/>
                <a:gd name="T9" fmla="*/ 466 h 528"/>
                <a:gd name="T10" fmla="*/ 318 w 480"/>
                <a:gd name="T11" fmla="*/ 449 h 528"/>
                <a:gd name="T12" fmla="*/ 326 w 480"/>
                <a:gd name="T13" fmla="*/ 511 h 528"/>
                <a:gd name="T14" fmla="*/ 480 w 480"/>
                <a:gd name="T15" fmla="*/ 511 h 528"/>
                <a:gd name="T16" fmla="*/ 480 w 480"/>
                <a:gd name="T17" fmla="*/ 210 h 528"/>
                <a:gd name="T18" fmla="*/ 464 w 480"/>
                <a:gd name="T19" fmla="*/ 118 h 528"/>
                <a:gd name="T20" fmla="*/ 417 w 480"/>
                <a:gd name="T21" fmla="*/ 53 h 528"/>
                <a:gd name="T22" fmla="*/ 345 w 480"/>
                <a:gd name="T23" fmla="*/ 13 h 528"/>
                <a:gd name="T24" fmla="*/ 251 w 480"/>
                <a:gd name="T25" fmla="*/ 0 h 528"/>
                <a:gd name="T26" fmla="*/ 103 w 480"/>
                <a:gd name="T27" fmla="*/ 21 h 528"/>
                <a:gd name="T28" fmla="*/ 22 w 480"/>
                <a:gd name="T29" fmla="*/ 62 h 528"/>
                <a:gd name="T30" fmla="*/ 80 w 480"/>
                <a:gd name="T31" fmla="*/ 151 h 528"/>
                <a:gd name="T32" fmla="*/ 134 w 480"/>
                <a:gd name="T33" fmla="*/ 127 h 528"/>
                <a:gd name="T34" fmla="*/ 224 w 480"/>
                <a:gd name="T35" fmla="*/ 113 h 528"/>
                <a:gd name="T36" fmla="*/ 255 w 480"/>
                <a:gd name="T37" fmla="*/ 116 h 528"/>
                <a:gd name="T38" fmla="*/ 286 w 480"/>
                <a:gd name="T39" fmla="*/ 127 h 528"/>
                <a:gd name="T40" fmla="*/ 311 w 480"/>
                <a:gd name="T41" fmla="*/ 151 h 528"/>
                <a:gd name="T42" fmla="*/ 321 w 480"/>
                <a:gd name="T43" fmla="*/ 189 h 528"/>
                <a:gd name="T44" fmla="*/ 321 w 480"/>
                <a:gd name="T45" fmla="*/ 211 h 528"/>
                <a:gd name="T46" fmla="*/ 309 w 480"/>
                <a:gd name="T47" fmla="*/ 210 h 528"/>
                <a:gd name="T48" fmla="*/ 276 w 480"/>
                <a:gd name="T49" fmla="*/ 206 h 528"/>
                <a:gd name="T50" fmla="*/ 236 w 480"/>
                <a:gd name="T51" fmla="*/ 205 h 528"/>
                <a:gd name="T52" fmla="*/ 145 w 480"/>
                <a:gd name="T53" fmla="*/ 217 h 528"/>
                <a:gd name="T54" fmla="*/ 69 w 480"/>
                <a:gd name="T55" fmla="*/ 251 h 528"/>
                <a:gd name="T56" fmla="*/ 19 w 480"/>
                <a:gd name="T57" fmla="*/ 307 h 528"/>
                <a:gd name="T58" fmla="*/ 0 w 480"/>
                <a:gd name="T59" fmla="*/ 383 h 528"/>
                <a:gd name="T60" fmla="*/ 14 w 480"/>
                <a:gd name="T61" fmla="*/ 455 h 528"/>
                <a:gd name="T62" fmla="*/ 51 w 480"/>
                <a:gd name="T63" fmla="*/ 499 h 528"/>
                <a:gd name="T64" fmla="*/ 184 w 480"/>
                <a:gd name="T65" fmla="*/ 304 h 528"/>
                <a:gd name="T66" fmla="*/ 259 w 480"/>
                <a:gd name="T67" fmla="*/ 283 h 528"/>
                <a:gd name="T68" fmla="*/ 312 w 480"/>
                <a:gd name="T69" fmla="*/ 288 h 528"/>
                <a:gd name="T70" fmla="*/ 321 w 480"/>
                <a:gd name="T71" fmla="*/ 290 h 528"/>
                <a:gd name="T72" fmla="*/ 321 w 480"/>
                <a:gd name="T73" fmla="*/ 333 h 528"/>
                <a:gd name="T74" fmla="*/ 313 w 480"/>
                <a:gd name="T75" fmla="*/ 376 h 528"/>
                <a:gd name="T76" fmla="*/ 292 w 480"/>
                <a:gd name="T77" fmla="*/ 404 h 528"/>
                <a:gd name="T78" fmla="*/ 262 w 480"/>
                <a:gd name="T79" fmla="*/ 420 h 528"/>
                <a:gd name="T80" fmla="*/ 231 w 480"/>
                <a:gd name="T81" fmla="*/ 424 h 528"/>
                <a:gd name="T82" fmla="*/ 159 w 480"/>
                <a:gd name="T83" fmla="*/ 356 h 528"/>
                <a:gd name="T84" fmla="*/ 184 w 480"/>
                <a:gd name="T85" fmla="*/ 3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528">
                  <a:moveTo>
                    <a:pt x="51" y="499"/>
                  </a:moveTo>
                  <a:cubicBezTo>
                    <a:pt x="66" y="509"/>
                    <a:pt x="82" y="517"/>
                    <a:pt x="100" y="521"/>
                  </a:cubicBezTo>
                  <a:cubicBezTo>
                    <a:pt x="118" y="526"/>
                    <a:pt x="135" y="528"/>
                    <a:pt x="151" y="528"/>
                  </a:cubicBezTo>
                  <a:cubicBezTo>
                    <a:pt x="184" y="528"/>
                    <a:pt x="213" y="524"/>
                    <a:pt x="235" y="515"/>
                  </a:cubicBezTo>
                  <a:cubicBezTo>
                    <a:pt x="257" y="506"/>
                    <a:pt x="280" y="489"/>
                    <a:pt x="302" y="466"/>
                  </a:cubicBezTo>
                  <a:cubicBezTo>
                    <a:pt x="318" y="449"/>
                    <a:pt x="318" y="449"/>
                    <a:pt x="318" y="449"/>
                  </a:cubicBezTo>
                  <a:cubicBezTo>
                    <a:pt x="326" y="511"/>
                    <a:pt x="326" y="511"/>
                    <a:pt x="326" y="511"/>
                  </a:cubicBezTo>
                  <a:cubicBezTo>
                    <a:pt x="480" y="511"/>
                    <a:pt x="480" y="511"/>
                    <a:pt x="480" y="511"/>
                  </a:cubicBezTo>
                  <a:cubicBezTo>
                    <a:pt x="480" y="210"/>
                    <a:pt x="480" y="210"/>
                    <a:pt x="480" y="210"/>
                  </a:cubicBezTo>
                  <a:cubicBezTo>
                    <a:pt x="480" y="175"/>
                    <a:pt x="475" y="144"/>
                    <a:pt x="464" y="118"/>
                  </a:cubicBezTo>
                  <a:cubicBezTo>
                    <a:pt x="452" y="92"/>
                    <a:pt x="437" y="70"/>
                    <a:pt x="417" y="53"/>
                  </a:cubicBezTo>
                  <a:cubicBezTo>
                    <a:pt x="397" y="35"/>
                    <a:pt x="373" y="22"/>
                    <a:pt x="345" y="13"/>
                  </a:cubicBezTo>
                  <a:cubicBezTo>
                    <a:pt x="317" y="5"/>
                    <a:pt x="285" y="0"/>
                    <a:pt x="251" y="0"/>
                  </a:cubicBezTo>
                  <a:cubicBezTo>
                    <a:pt x="191" y="0"/>
                    <a:pt x="141" y="7"/>
                    <a:pt x="103" y="21"/>
                  </a:cubicBezTo>
                  <a:cubicBezTo>
                    <a:pt x="69" y="34"/>
                    <a:pt x="42" y="47"/>
                    <a:pt x="22" y="62"/>
                  </a:cubicBezTo>
                  <a:cubicBezTo>
                    <a:pt x="80" y="151"/>
                    <a:pt x="80" y="151"/>
                    <a:pt x="80" y="151"/>
                  </a:cubicBezTo>
                  <a:cubicBezTo>
                    <a:pt x="95" y="142"/>
                    <a:pt x="113" y="134"/>
                    <a:pt x="134" y="127"/>
                  </a:cubicBezTo>
                  <a:cubicBezTo>
                    <a:pt x="160" y="118"/>
                    <a:pt x="190" y="113"/>
                    <a:pt x="224" y="113"/>
                  </a:cubicBezTo>
                  <a:cubicBezTo>
                    <a:pt x="234" y="113"/>
                    <a:pt x="245" y="114"/>
                    <a:pt x="255" y="116"/>
                  </a:cubicBezTo>
                  <a:cubicBezTo>
                    <a:pt x="266" y="118"/>
                    <a:pt x="277" y="122"/>
                    <a:pt x="286" y="127"/>
                  </a:cubicBezTo>
                  <a:cubicBezTo>
                    <a:pt x="296" y="133"/>
                    <a:pt x="304" y="141"/>
                    <a:pt x="311" y="151"/>
                  </a:cubicBezTo>
                  <a:cubicBezTo>
                    <a:pt x="317" y="161"/>
                    <a:pt x="321" y="174"/>
                    <a:pt x="321" y="189"/>
                  </a:cubicBezTo>
                  <a:cubicBezTo>
                    <a:pt x="321" y="211"/>
                    <a:pt x="321" y="211"/>
                    <a:pt x="321" y="211"/>
                  </a:cubicBezTo>
                  <a:cubicBezTo>
                    <a:pt x="309" y="210"/>
                    <a:pt x="309" y="210"/>
                    <a:pt x="309" y="210"/>
                  </a:cubicBezTo>
                  <a:cubicBezTo>
                    <a:pt x="296" y="208"/>
                    <a:pt x="285" y="207"/>
                    <a:pt x="276" y="206"/>
                  </a:cubicBezTo>
                  <a:cubicBezTo>
                    <a:pt x="266" y="206"/>
                    <a:pt x="253" y="205"/>
                    <a:pt x="236" y="205"/>
                  </a:cubicBezTo>
                  <a:cubicBezTo>
                    <a:pt x="205" y="205"/>
                    <a:pt x="174" y="209"/>
                    <a:pt x="145" y="217"/>
                  </a:cubicBezTo>
                  <a:cubicBezTo>
                    <a:pt x="116" y="225"/>
                    <a:pt x="91" y="236"/>
                    <a:pt x="69" y="251"/>
                  </a:cubicBezTo>
                  <a:cubicBezTo>
                    <a:pt x="48" y="266"/>
                    <a:pt x="31" y="285"/>
                    <a:pt x="19" y="307"/>
                  </a:cubicBezTo>
                  <a:cubicBezTo>
                    <a:pt x="6" y="329"/>
                    <a:pt x="0" y="355"/>
                    <a:pt x="0" y="383"/>
                  </a:cubicBezTo>
                  <a:cubicBezTo>
                    <a:pt x="0" y="412"/>
                    <a:pt x="5" y="436"/>
                    <a:pt x="14" y="455"/>
                  </a:cubicBezTo>
                  <a:cubicBezTo>
                    <a:pt x="24" y="473"/>
                    <a:pt x="36" y="488"/>
                    <a:pt x="51" y="499"/>
                  </a:cubicBezTo>
                  <a:close/>
                  <a:moveTo>
                    <a:pt x="184" y="304"/>
                  </a:moveTo>
                  <a:cubicBezTo>
                    <a:pt x="201" y="290"/>
                    <a:pt x="226" y="283"/>
                    <a:pt x="259" y="283"/>
                  </a:cubicBezTo>
                  <a:cubicBezTo>
                    <a:pt x="281" y="283"/>
                    <a:pt x="299" y="285"/>
                    <a:pt x="312" y="288"/>
                  </a:cubicBezTo>
                  <a:cubicBezTo>
                    <a:pt x="321" y="290"/>
                    <a:pt x="321" y="290"/>
                    <a:pt x="321" y="290"/>
                  </a:cubicBezTo>
                  <a:cubicBezTo>
                    <a:pt x="321" y="333"/>
                    <a:pt x="321" y="333"/>
                    <a:pt x="321" y="333"/>
                  </a:cubicBezTo>
                  <a:cubicBezTo>
                    <a:pt x="321" y="350"/>
                    <a:pt x="318" y="364"/>
                    <a:pt x="313" y="376"/>
                  </a:cubicBezTo>
                  <a:cubicBezTo>
                    <a:pt x="307" y="388"/>
                    <a:pt x="300" y="397"/>
                    <a:pt x="292" y="404"/>
                  </a:cubicBezTo>
                  <a:cubicBezTo>
                    <a:pt x="283" y="412"/>
                    <a:pt x="273" y="417"/>
                    <a:pt x="262" y="420"/>
                  </a:cubicBezTo>
                  <a:cubicBezTo>
                    <a:pt x="252" y="422"/>
                    <a:pt x="241" y="424"/>
                    <a:pt x="231" y="424"/>
                  </a:cubicBezTo>
                  <a:cubicBezTo>
                    <a:pt x="184" y="424"/>
                    <a:pt x="159" y="400"/>
                    <a:pt x="159" y="356"/>
                  </a:cubicBezTo>
                  <a:cubicBezTo>
                    <a:pt x="159" y="336"/>
                    <a:pt x="167" y="318"/>
                    <a:pt x="184" y="30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4030" y="1798"/>
              <a:ext cx="789" cy="935"/>
            </a:xfrm>
            <a:custGeom>
              <a:avLst/>
              <a:gdLst>
                <a:gd name="T0" fmla="*/ 223 w 448"/>
                <a:gd name="T1" fmla="*/ 529 h 529"/>
                <a:gd name="T2" fmla="*/ 304 w 448"/>
                <a:gd name="T3" fmla="*/ 521 h 529"/>
                <a:gd name="T4" fmla="*/ 377 w 448"/>
                <a:gd name="T5" fmla="*/ 495 h 529"/>
                <a:gd name="T6" fmla="*/ 429 w 448"/>
                <a:gd name="T7" fmla="*/ 446 h 529"/>
                <a:gd name="T8" fmla="*/ 448 w 448"/>
                <a:gd name="T9" fmla="*/ 373 h 529"/>
                <a:gd name="T10" fmla="*/ 443 w 448"/>
                <a:gd name="T11" fmla="*/ 326 h 529"/>
                <a:gd name="T12" fmla="*/ 425 w 448"/>
                <a:gd name="T13" fmla="*/ 287 h 529"/>
                <a:gd name="T14" fmla="*/ 387 w 448"/>
                <a:gd name="T15" fmla="*/ 253 h 529"/>
                <a:gd name="T16" fmla="*/ 325 w 448"/>
                <a:gd name="T17" fmla="*/ 224 h 529"/>
                <a:gd name="T18" fmla="*/ 276 w 448"/>
                <a:gd name="T19" fmla="*/ 210 h 529"/>
                <a:gd name="T20" fmla="*/ 235 w 448"/>
                <a:gd name="T21" fmla="*/ 198 h 529"/>
                <a:gd name="T22" fmla="*/ 204 w 448"/>
                <a:gd name="T23" fmla="*/ 182 h 529"/>
                <a:gd name="T24" fmla="*/ 189 w 448"/>
                <a:gd name="T25" fmla="*/ 152 h 529"/>
                <a:gd name="T26" fmla="*/ 257 w 448"/>
                <a:gd name="T27" fmla="*/ 110 h 529"/>
                <a:gd name="T28" fmla="*/ 329 w 448"/>
                <a:gd name="T29" fmla="*/ 124 h 529"/>
                <a:gd name="T30" fmla="*/ 383 w 448"/>
                <a:gd name="T31" fmla="*/ 150 h 529"/>
                <a:gd name="T32" fmla="*/ 435 w 448"/>
                <a:gd name="T33" fmla="*/ 53 h 529"/>
                <a:gd name="T34" fmla="*/ 350 w 448"/>
                <a:gd name="T35" fmla="*/ 15 h 529"/>
                <a:gd name="T36" fmla="*/ 239 w 448"/>
                <a:gd name="T37" fmla="*/ 0 h 529"/>
                <a:gd name="T38" fmla="*/ 151 w 448"/>
                <a:gd name="T39" fmla="*/ 12 h 529"/>
                <a:gd name="T40" fmla="*/ 84 w 448"/>
                <a:gd name="T41" fmla="*/ 45 h 529"/>
                <a:gd name="T42" fmla="*/ 42 w 448"/>
                <a:gd name="T43" fmla="*/ 93 h 529"/>
                <a:gd name="T44" fmla="*/ 28 w 448"/>
                <a:gd name="T45" fmla="*/ 149 h 529"/>
                <a:gd name="T46" fmla="*/ 38 w 448"/>
                <a:gd name="T47" fmla="*/ 203 h 529"/>
                <a:gd name="T48" fmla="*/ 68 w 448"/>
                <a:gd name="T49" fmla="*/ 243 h 529"/>
                <a:gd name="T50" fmla="*/ 115 w 448"/>
                <a:gd name="T51" fmla="*/ 274 h 529"/>
                <a:gd name="T52" fmla="*/ 176 w 448"/>
                <a:gd name="T53" fmla="*/ 297 h 529"/>
                <a:gd name="T54" fmla="*/ 261 w 448"/>
                <a:gd name="T55" fmla="*/ 327 h 529"/>
                <a:gd name="T56" fmla="*/ 291 w 448"/>
                <a:gd name="T57" fmla="*/ 365 h 529"/>
                <a:gd name="T58" fmla="*/ 263 w 448"/>
                <a:gd name="T59" fmla="*/ 406 h 529"/>
                <a:gd name="T60" fmla="*/ 211 w 448"/>
                <a:gd name="T61" fmla="*/ 413 h 529"/>
                <a:gd name="T62" fmla="*/ 173 w 448"/>
                <a:gd name="T63" fmla="*/ 409 h 529"/>
                <a:gd name="T64" fmla="*/ 132 w 448"/>
                <a:gd name="T65" fmla="*/ 398 h 529"/>
                <a:gd name="T66" fmla="*/ 91 w 448"/>
                <a:gd name="T67" fmla="*/ 381 h 529"/>
                <a:gd name="T68" fmla="*/ 67 w 448"/>
                <a:gd name="T69" fmla="*/ 367 h 529"/>
                <a:gd name="T70" fmla="*/ 0 w 448"/>
                <a:gd name="T71" fmla="*/ 467 h 529"/>
                <a:gd name="T72" fmla="*/ 94 w 448"/>
                <a:gd name="T73" fmla="*/ 512 h 529"/>
                <a:gd name="T74" fmla="*/ 223 w 448"/>
                <a:gd name="T7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8" h="529">
                  <a:moveTo>
                    <a:pt x="223" y="529"/>
                  </a:moveTo>
                  <a:cubicBezTo>
                    <a:pt x="250" y="529"/>
                    <a:pt x="277" y="527"/>
                    <a:pt x="304" y="521"/>
                  </a:cubicBezTo>
                  <a:cubicBezTo>
                    <a:pt x="331" y="516"/>
                    <a:pt x="355" y="507"/>
                    <a:pt x="377" y="495"/>
                  </a:cubicBezTo>
                  <a:cubicBezTo>
                    <a:pt x="398" y="482"/>
                    <a:pt x="416" y="466"/>
                    <a:pt x="429" y="446"/>
                  </a:cubicBezTo>
                  <a:cubicBezTo>
                    <a:pt x="442" y="427"/>
                    <a:pt x="448" y="402"/>
                    <a:pt x="448" y="373"/>
                  </a:cubicBezTo>
                  <a:cubicBezTo>
                    <a:pt x="448" y="357"/>
                    <a:pt x="447" y="341"/>
                    <a:pt x="443" y="326"/>
                  </a:cubicBezTo>
                  <a:cubicBezTo>
                    <a:pt x="440" y="312"/>
                    <a:pt x="434" y="298"/>
                    <a:pt x="425" y="287"/>
                  </a:cubicBezTo>
                  <a:cubicBezTo>
                    <a:pt x="416" y="275"/>
                    <a:pt x="403" y="263"/>
                    <a:pt x="387" y="253"/>
                  </a:cubicBezTo>
                  <a:cubicBezTo>
                    <a:pt x="371" y="242"/>
                    <a:pt x="350" y="233"/>
                    <a:pt x="325" y="224"/>
                  </a:cubicBezTo>
                  <a:cubicBezTo>
                    <a:pt x="308" y="219"/>
                    <a:pt x="291" y="214"/>
                    <a:pt x="276" y="210"/>
                  </a:cubicBezTo>
                  <a:cubicBezTo>
                    <a:pt x="261" y="206"/>
                    <a:pt x="247" y="202"/>
                    <a:pt x="235" y="198"/>
                  </a:cubicBezTo>
                  <a:cubicBezTo>
                    <a:pt x="222" y="193"/>
                    <a:pt x="212" y="188"/>
                    <a:pt x="204" y="182"/>
                  </a:cubicBezTo>
                  <a:cubicBezTo>
                    <a:pt x="194" y="174"/>
                    <a:pt x="189" y="164"/>
                    <a:pt x="189" y="152"/>
                  </a:cubicBezTo>
                  <a:cubicBezTo>
                    <a:pt x="189" y="124"/>
                    <a:pt x="212" y="110"/>
                    <a:pt x="257" y="110"/>
                  </a:cubicBezTo>
                  <a:cubicBezTo>
                    <a:pt x="282" y="110"/>
                    <a:pt x="306" y="115"/>
                    <a:pt x="329" y="124"/>
                  </a:cubicBezTo>
                  <a:cubicBezTo>
                    <a:pt x="347" y="131"/>
                    <a:pt x="365" y="140"/>
                    <a:pt x="383" y="150"/>
                  </a:cubicBezTo>
                  <a:cubicBezTo>
                    <a:pt x="435" y="53"/>
                    <a:pt x="435" y="53"/>
                    <a:pt x="435" y="53"/>
                  </a:cubicBezTo>
                  <a:cubicBezTo>
                    <a:pt x="408" y="37"/>
                    <a:pt x="380" y="24"/>
                    <a:pt x="350" y="15"/>
                  </a:cubicBezTo>
                  <a:cubicBezTo>
                    <a:pt x="317" y="5"/>
                    <a:pt x="280" y="0"/>
                    <a:pt x="239" y="0"/>
                  </a:cubicBezTo>
                  <a:cubicBezTo>
                    <a:pt x="207" y="0"/>
                    <a:pt x="178" y="4"/>
                    <a:pt x="151" y="12"/>
                  </a:cubicBezTo>
                  <a:cubicBezTo>
                    <a:pt x="125" y="20"/>
                    <a:pt x="103" y="31"/>
                    <a:pt x="84" y="45"/>
                  </a:cubicBezTo>
                  <a:cubicBezTo>
                    <a:pt x="66" y="59"/>
                    <a:pt x="52" y="75"/>
                    <a:pt x="42" y="93"/>
                  </a:cubicBezTo>
                  <a:cubicBezTo>
                    <a:pt x="33" y="110"/>
                    <a:pt x="28" y="129"/>
                    <a:pt x="28" y="149"/>
                  </a:cubicBezTo>
                  <a:cubicBezTo>
                    <a:pt x="28" y="170"/>
                    <a:pt x="31" y="188"/>
                    <a:pt x="38" y="203"/>
                  </a:cubicBezTo>
                  <a:cubicBezTo>
                    <a:pt x="45" y="218"/>
                    <a:pt x="55" y="232"/>
                    <a:pt x="68" y="243"/>
                  </a:cubicBezTo>
                  <a:cubicBezTo>
                    <a:pt x="81" y="255"/>
                    <a:pt x="97" y="265"/>
                    <a:pt x="115" y="274"/>
                  </a:cubicBezTo>
                  <a:cubicBezTo>
                    <a:pt x="133" y="283"/>
                    <a:pt x="154" y="291"/>
                    <a:pt x="176" y="297"/>
                  </a:cubicBezTo>
                  <a:cubicBezTo>
                    <a:pt x="217" y="310"/>
                    <a:pt x="245" y="319"/>
                    <a:pt x="261" y="327"/>
                  </a:cubicBezTo>
                  <a:cubicBezTo>
                    <a:pt x="281" y="335"/>
                    <a:pt x="291" y="348"/>
                    <a:pt x="291" y="365"/>
                  </a:cubicBezTo>
                  <a:cubicBezTo>
                    <a:pt x="291" y="393"/>
                    <a:pt x="274" y="402"/>
                    <a:pt x="263" y="406"/>
                  </a:cubicBezTo>
                  <a:cubicBezTo>
                    <a:pt x="249" y="410"/>
                    <a:pt x="231" y="413"/>
                    <a:pt x="211" y="413"/>
                  </a:cubicBezTo>
                  <a:cubicBezTo>
                    <a:pt x="200" y="413"/>
                    <a:pt x="188" y="411"/>
                    <a:pt x="173" y="409"/>
                  </a:cubicBezTo>
                  <a:cubicBezTo>
                    <a:pt x="160" y="406"/>
                    <a:pt x="146" y="403"/>
                    <a:pt x="132" y="398"/>
                  </a:cubicBezTo>
                  <a:cubicBezTo>
                    <a:pt x="117" y="393"/>
                    <a:pt x="104" y="388"/>
                    <a:pt x="91" y="381"/>
                  </a:cubicBezTo>
                  <a:cubicBezTo>
                    <a:pt x="82" y="377"/>
                    <a:pt x="74" y="372"/>
                    <a:pt x="67" y="367"/>
                  </a:cubicBezTo>
                  <a:cubicBezTo>
                    <a:pt x="0" y="467"/>
                    <a:pt x="0" y="467"/>
                    <a:pt x="0" y="467"/>
                  </a:cubicBezTo>
                  <a:cubicBezTo>
                    <a:pt x="24" y="486"/>
                    <a:pt x="56" y="501"/>
                    <a:pt x="94" y="512"/>
                  </a:cubicBezTo>
                  <a:cubicBezTo>
                    <a:pt x="136" y="523"/>
                    <a:pt x="180" y="529"/>
                    <a:pt x="223" y="52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7084" y="1575"/>
              <a:ext cx="765" cy="1163"/>
            </a:xfrm>
            <a:custGeom>
              <a:avLst/>
              <a:gdLst>
                <a:gd name="T0" fmla="*/ 86 w 434"/>
                <a:gd name="T1" fmla="*/ 524 h 658"/>
                <a:gd name="T2" fmla="*/ 119 w 434"/>
                <a:gd name="T3" fmla="*/ 595 h 658"/>
                <a:gd name="T4" fmla="*/ 182 w 434"/>
                <a:gd name="T5" fmla="*/ 641 h 658"/>
                <a:gd name="T6" fmla="*/ 283 w 434"/>
                <a:gd name="T7" fmla="*/ 658 h 658"/>
                <a:gd name="T8" fmla="*/ 367 w 434"/>
                <a:gd name="T9" fmla="*/ 643 h 658"/>
                <a:gd name="T10" fmla="*/ 434 w 434"/>
                <a:gd name="T11" fmla="*/ 608 h 658"/>
                <a:gd name="T12" fmla="*/ 373 w 434"/>
                <a:gd name="T13" fmla="*/ 511 h 658"/>
                <a:gd name="T14" fmla="*/ 350 w 434"/>
                <a:gd name="T15" fmla="*/ 524 h 658"/>
                <a:gd name="T16" fmla="*/ 310 w 434"/>
                <a:gd name="T17" fmla="*/ 532 h 658"/>
                <a:gd name="T18" fmla="*/ 239 w 434"/>
                <a:gd name="T19" fmla="*/ 458 h 658"/>
                <a:gd name="T20" fmla="*/ 239 w 434"/>
                <a:gd name="T21" fmla="*/ 264 h 658"/>
                <a:gd name="T22" fmla="*/ 367 w 434"/>
                <a:gd name="T23" fmla="*/ 264 h 658"/>
                <a:gd name="T24" fmla="*/ 367 w 434"/>
                <a:gd name="T25" fmla="*/ 144 h 658"/>
                <a:gd name="T26" fmla="*/ 239 w 434"/>
                <a:gd name="T27" fmla="*/ 144 h 658"/>
                <a:gd name="T28" fmla="*/ 239 w 434"/>
                <a:gd name="T29" fmla="*/ 0 h 658"/>
                <a:gd name="T30" fmla="*/ 75 w 434"/>
                <a:gd name="T31" fmla="*/ 0 h 658"/>
                <a:gd name="T32" fmla="*/ 75 w 434"/>
                <a:gd name="T33" fmla="*/ 144 h 658"/>
                <a:gd name="T34" fmla="*/ 0 w 434"/>
                <a:gd name="T35" fmla="*/ 144 h 658"/>
                <a:gd name="T36" fmla="*/ 0 w 434"/>
                <a:gd name="T37" fmla="*/ 264 h 658"/>
                <a:gd name="T38" fmla="*/ 75 w 434"/>
                <a:gd name="T39" fmla="*/ 264 h 658"/>
                <a:gd name="T40" fmla="*/ 75 w 434"/>
                <a:gd name="T41" fmla="*/ 431 h 658"/>
                <a:gd name="T42" fmla="*/ 86 w 434"/>
                <a:gd name="T43" fmla="*/ 5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658">
                  <a:moveTo>
                    <a:pt x="86" y="524"/>
                  </a:moveTo>
                  <a:cubicBezTo>
                    <a:pt x="92" y="552"/>
                    <a:pt x="103" y="576"/>
                    <a:pt x="119" y="595"/>
                  </a:cubicBezTo>
                  <a:cubicBezTo>
                    <a:pt x="135" y="614"/>
                    <a:pt x="156" y="630"/>
                    <a:pt x="182" y="641"/>
                  </a:cubicBezTo>
                  <a:cubicBezTo>
                    <a:pt x="209" y="652"/>
                    <a:pt x="243" y="658"/>
                    <a:pt x="283" y="658"/>
                  </a:cubicBezTo>
                  <a:cubicBezTo>
                    <a:pt x="312" y="658"/>
                    <a:pt x="340" y="653"/>
                    <a:pt x="367" y="643"/>
                  </a:cubicBezTo>
                  <a:cubicBezTo>
                    <a:pt x="391" y="634"/>
                    <a:pt x="414" y="622"/>
                    <a:pt x="434" y="608"/>
                  </a:cubicBezTo>
                  <a:cubicBezTo>
                    <a:pt x="373" y="511"/>
                    <a:pt x="373" y="511"/>
                    <a:pt x="373" y="511"/>
                  </a:cubicBezTo>
                  <a:cubicBezTo>
                    <a:pt x="366" y="516"/>
                    <a:pt x="358" y="520"/>
                    <a:pt x="350" y="524"/>
                  </a:cubicBezTo>
                  <a:cubicBezTo>
                    <a:pt x="337" y="529"/>
                    <a:pt x="324" y="532"/>
                    <a:pt x="310" y="532"/>
                  </a:cubicBezTo>
                  <a:cubicBezTo>
                    <a:pt x="264" y="532"/>
                    <a:pt x="239" y="506"/>
                    <a:pt x="239" y="458"/>
                  </a:cubicBezTo>
                  <a:cubicBezTo>
                    <a:pt x="239" y="264"/>
                    <a:pt x="239" y="264"/>
                    <a:pt x="239" y="264"/>
                  </a:cubicBezTo>
                  <a:cubicBezTo>
                    <a:pt x="367" y="264"/>
                    <a:pt x="367" y="264"/>
                    <a:pt x="367" y="264"/>
                  </a:cubicBezTo>
                  <a:cubicBezTo>
                    <a:pt x="367" y="144"/>
                    <a:pt x="367" y="144"/>
                    <a:pt x="367" y="144"/>
                  </a:cubicBezTo>
                  <a:cubicBezTo>
                    <a:pt x="239" y="144"/>
                    <a:pt x="239" y="144"/>
                    <a:pt x="239" y="144"/>
                  </a:cubicBezTo>
                  <a:cubicBezTo>
                    <a:pt x="239" y="0"/>
                    <a:pt x="239" y="0"/>
                    <a:pt x="239" y="0"/>
                  </a:cubicBezTo>
                  <a:cubicBezTo>
                    <a:pt x="75" y="0"/>
                    <a:pt x="75" y="0"/>
                    <a:pt x="75" y="0"/>
                  </a:cubicBezTo>
                  <a:cubicBezTo>
                    <a:pt x="75" y="144"/>
                    <a:pt x="75" y="144"/>
                    <a:pt x="75" y="144"/>
                  </a:cubicBezTo>
                  <a:cubicBezTo>
                    <a:pt x="0" y="144"/>
                    <a:pt x="0" y="144"/>
                    <a:pt x="0" y="144"/>
                  </a:cubicBezTo>
                  <a:cubicBezTo>
                    <a:pt x="0" y="264"/>
                    <a:pt x="0" y="264"/>
                    <a:pt x="0" y="264"/>
                  </a:cubicBezTo>
                  <a:cubicBezTo>
                    <a:pt x="75" y="264"/>
                    <a:pt x="75" y="264"/>
                    <a:pt x="75" y="264"/>
                  </a:cubicBezTo>
                  <a:cubicBezTo>
                    <a:pt x="75" y="431"/>
                    <a:pt x="75" y="431"/>
                    <a:pt x="75" y="431"/>
                  </a:cubicBezTo>
                  <a:cubicBezTo>
                    <a:pt x="75" y="465"/>
                    <a:pt x="79" y="496"/>
                    <a:pt x="86" y="52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6048" y="1805"/>
              <a:ext cx="886" cy="898"/>
            </a:xfrm>
            <a:custGeom>
              <a:avLst/>
              <a:gdLst>
                <a:gd name="T0" fmla="*/ 214 w 502"/>
                <a:gd name="T1" fmla="*/ 151 h 508"/>
                <a:gd name="T2" fmla="*/ 214 w 502"/>
                <a:gd name="T3" fmla="*/ 151 h 508"/>
                <a:gd name="T4" fmla="*/ 261 w 502"/>
                <a:gd name="T5" fmla="*/ 142 h 508"/>
                <a:gd name="T6" fmla="*/ 321 w 502"/>
                <a:gd name="T7" fmla="*/ 170 h 508"/>
                <a:gd name="T8" fmla="*/ 339 w 502"/>
                <a:gd name="T9" fmla="*/ 238 h 508"/>
                <a:gd name="T10" fmla="*/ 339 w 502"/>
                <a:gd name="T11" fmla="*/ 508 h 508"/>
                <a:gd name="T12" fmla="*/ 502 w 502"/>
                <a:gd name="T13" fmla="*/ 508 h 508"/>
                <a:gd name="T14" fmla="*/ 502 w 502"/>
                <a:gd name="T15" fmla="*/ 194 h 508"/>
                <a:gd name="T16" fmla="*/ 489 w 502"/>
                <a:gd name="T17" fmla="*/ 105 h 508"/>
                <a:gd name="T18" fmla="*/ 452 w 502"/>
                <a:gd name="T19" fmla="*/ 45 h 508"/>
                <a:gd name="T20" fmla="*/ 396 w 502"/>
                <a:gd name="T21" fmla="*/ 11 h 508"/>
                <a:gd name="T22" fmla="*/ 324 w 502"/>
                <a:gd name="T23" fmla="*/ 0 h 508"/>
                <a:gd name="T24" fmla="*/ 293 w 502"/>
                <a:gd name="T25" fmla="*/ 4 h 508"/>
                <a:gd name="T26" fmla="*/ 255 w 502"/>
                <a:gd name="T27" fmla="*/ 14 h 508"/>
                <a:gd name="T28" fmla="*/ 216 w 502"/>
                <a:gd name="T29" fmla="*/ 34 h 508"/>
                <a:gd name="T30" fmla="*/ 183 w 502"/>
                <a:gd name="T31" fmla="*/ 63 h 508"/>
                <a:gd name="T32" fmla="*/ 167 w 502"/>
                <a:gd name="T33" fmla="*/ 83 h 508"/>
                <a:gd name="T34" fmla="*/ 159 w 502"/>
                <a:gd name="T35" fmla="*/ 14 h 508"/>
                <a:gd name="T36" fmla="*/ 0 w 502"/>
                <a:gd name="T37" fmla="*/ 14 h 508"/>
                <a:gd name="T38" fmla="*/ 0 w 502"/>
                <a:gd name="T39" fmla="*/ 508 h 508"/>
                <a:gd name="T40" fmla="*/ 164 w 502"/>
                <a:gd name="T41" fmla="*/ 508 h 508"/>
                <a:gd name="T42" fmla="*/ 164 w 502"/>
                <a:gd name="T43" fmla="*/ 243 h 508"/>
                <a:gd name="T44" fmla="*/ 168 w 502"/>
                <a:gd name="T45" fmla="*/ 208 h 508"/>
                <a:gd name="T46" fmla="*/ 184 w 502"/>
                <a:gd name="T47" fmla="*/ 175 h 508"/>
                <a:gd name="T48" fmla="*/ 214 w 502"/>
                <a:gd name="T49" fmla="*/ 15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508">
                  <a:moveTo>
                    <a:pt x="214" y="151"/>
                  </a:moveTo>
                  <a:cubicBezTo>
                    <a:pt x="214" y="151"/>
                    <a:pt x="214" y="151"/>
                    <a:pt x="214" y="151"/>
                  </a:cubicBezTo>
                  <a:cubicBezTo>
                    <a:pt x="227" y="145"/>
                    <a:pt x="242" y="142"/>
                    <a:pt x="261" y="142"/>
                  </a:cubicBezTo>
                  <a:cubicBezTo>
                    <a:pt x="288" y="142"/>
                    <a:pt x="308" y="151"/>
                    <a:pt x="321" y="170"/>
                  </a:cubicBezTo>
                  <a:cubicBezTo>
                    <a:pt x="333" y="187"/>
                    <a:pt x="339" y="210"/>
                    <a:pt x="339" y="238"/>
                  </a:cubicBezTo>
                  <a:cubicBezTo>
                    <a:pt x="339" y="508"/>
                    <a:pt x="339" y="508"/>
                    <a:pt x="339" y="508"/>
                  </a:cubicBezTo>
                  <a:cubicBezTo>
                    <a:pt x="502" y="508"/>
                    <a:pt x="502" y="508"/>
                    <a:pt x="502" y="508"/>
                  </a:cubicBezTo>
                  <a:cubicBezTo>
                    <a:pt x="502" y="194"/>
                    <a:pt x="502" y="194"/>
                    <a:pt x="502" y="194"/>
                  </a:cubicBezTo>
                  <a:cubicBezTo>
                    <a:pt x="502" y="159"/>
                    <a:pt x="498" y="129"/>
                    <a:pt x="489" y="105"/>
                  </a:cubicBezTo>
                  <a:cubicBezTo>
                    <a:pt x="480" y="80"/>
                    <a:pt x="467" y="60"/>
                    <a:pt x="452" y="45"/>
                  </a:cubicBezTo>
                  <a:cubicBezTo>
                    <a:pt x="436" y="30"/>
                    <a:pt x="417" y="18"/>
                    <a:pt x="396" y="11"/>
                  </a:cubicBezTo>
                  <a:cubicBezTo>
                    <a:pt x="374" y="4"/>
                    <a:pt x="350" y="0"/>
                    <a:pt x="324" y="0"/>
                  </a:cubicBezTo>
                  <a:cubicBezTo>
                    <a:pt x="315" y="0"/>
                    <a:pt x="305" y="1"/>
                    <a:pt x="293" y="4"/>
                  </a:cubicBezTo>
                  <a:cubicBezTo>
                    <a:pt x="281" y="6"/>
                    <a:pt x="268" y="9"/>
                    <a:pt x="255" y="14"/>
                  </a:cubicBezTo>
                  <a:cubicBezTo>
                    <a:pt x="241" y="19"/>
                    <a:pt x="229" y="25"/>
                    <a:pt x="216" y="34"/>
                  </a:cubicBezTo>
                  <a:cubicBezTo>
                    <a:pt x="204" y="42"/>
                    <a:pt x="193" y="52"/>
                    <a:pt x="183" y="63"/>
                  </a:cubicBezTo>
                  <a:cubicBezTo>
                    <a:pt x="167" y="83"/>
                    <a:pt x="167" y="83"/>
                    <a:pt x="167" y="83"/>
                  </a:cubicBezTo>
                  <a:cubicBezTo>
                    <a:pt x="159" y="14"/>
                    <a:pt x="159" y="14"/>
                    <a:pt x="159" y="14"/>
                  </a:cubicBezTo>
                  <a:cubicBezTo>
                    <a:pt x="0" y="14"/>
                    <a:pt x="0" y="14"/>
                    <a:pt x="0" y="14"/>
                  </a:cubicBezTo>
                  <a:cubicBezTo>
                    <a:pt x="0" y="508"/>
                    <a:pt x="0" y="508"/>
                    <a:pt x="0" y="508"/>
                  </a:cubicBezTo>
                  <a:cubicBezTo>
                    <a:pt x="164" y="508"/>
                    <a:pt x="164" y="508"/>
                    <a:pt x="164" y="508"/>
                  </a:cubicBezTo>
                  <a:cubicBezTo>
                    <a:pt x="164" y="243"/>
                    <a:pt x="164" y="243"/>
                    <a:pt x="164" y="243"/>
                  </a:cubicBezTo>
                  <a:cubicBezTo>
                    <a:pt x="164" y="231"/>
                    <a:pt x="166" y="219"/>
                    <a:pt x="168" y="208"/>
                  </a:cubicBezTo>
                  <a:cubicBezTo>
                    <a:pt x="171" y="196"/>
                    <a:pt x="176" y="185"/>
                    <a:pt x="184" y="175"/>
                  </a:cubicBezTo>
                  <a:cubicBezTo>
                    <a:pt x="192" y="165"/>
                    <a:pt x="202" y="157"/>
                    <a:pt x="214" y="1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noEditPoints="1"/>
            </p:cNvSpPr>
            <p:nvPr/>
          </p:nvSpPr>
          <p:spPr bwMode="auto">
            <a:xfrm>
              <a:off x="2245" y="1798"/>
              <a:ext cx="887" cy="935"/>
            </a:xfrm>
            <a:custGeom>
              <a:avLst/>
              <a:gdLst>
                <a:gd name="T0" fmla="*/ 503 w 503"/>
                <a:gd name="T1" fmla="*/ 284 h 529"/>
                <a:gd name="T2" fmla="*/ 484 w 503"/>
                <a:gd name="T3" fmla="*/ 158 h 529"/>
                <a:gd name="T4" fmla="*/ 432 w 503"/>
                <a:gd name="T5" fmla="*/ 70 h 529"/>
                <a:gd name="T6" fmla="*/ 355 w 503"/>
                <a:gd name="T7" fmla="*/ 17 h 529"/>
                <a:gd name="T8" fmla="*/ 259 w 503"/>
                <a:gd name="T9" fmla="*/ 0 h 529"/>
                <a:gd name="T10" fmla="*/ 145 w 503"/>
                <a:gd name="T11" fmla="*/ 23 h 529"/>
                <a:gd name="T12" fmla="*/ 64 w 503"/>
                <a:gd name="T13" fmla="*/ 83 h 529"/>
                <a:gd name="T14" fmla="*/ 16 w 503"/>
                <a:gd name="T15" fmla="*/ 169 h 529"/>
                <a:gd name="T16" fmla="*/ 0 w 503"/>
                <a:gd name="T17" fmla="*/ 267 h 529"/>
                <a:gd name="T18" fmla="*/ 72 w 503"/>
                <a:gd name="T19" fmla="*/ 460 h 529"/>
                <a:gd name="T20" fmla="*/ 283 w 503"/>
                <a:gd name="T21" fmla="*/ 529 h 529"/>
                <a:gd name="T22" fmla="*/ 354 w 503"/>
                <a:gd name="T23" fmla="*/ 523 h 529"/>
                <a:gd name="T24" fmla="*/ 414 w 503"/>
                <a:gd name="T25" fmla="*/ 509 h 529"/>
                <a:gd name="T26" fmla="*/ 461 w 503"/>
                <a:gd name="T27" fmla="*/ 492 h 529"/>
                <a:gd name="T28" fmla="*/ 461 w 503"/>
                <a:gd name="T29" fmla="*/ 492 h 529"/>
                <a:gd name="T30" fmla="*/ 484 w 503"/>
                <a:gd name="T31" fmla="*/ 481 h 529"/>
                <a:gd name="T32" fmla="*/ 436 w 503"/>
                <a:gd name="T33" fmla="*/ 380 h 529"/>
                <a:gd name="T34" fmla="*/ 383 w 503"/>
                <a:gd name="T35" fmla="*/ 400 h 529"/>
                <a:gd name="T36" fmla="*/ 293 w 503"/>
                <a:gd name="T37" fmla="*/ 413 h 529"/>
                <a:gd name="T38" fmla="*/ 229 w 503"/>
                <a:gd name="T39" fmla="*/ 405 h 529"/>
                <a:gd name="T40" fmla="*/ 186 w 503"/>
                <a:gd name="T41" fmla="*/ 382 h 529"/>
                <a:gd name="T42" fmla="*/ 162 w 503"/>
                <a:gd name="T43" fmla="*/ 351 h 529"/>
                <a:gd name="T44" fmla="*/ 154 w 503"/>
                <a:gd name="T45" fmla="*/ 320 h 529"/>
                <a:gd name="T46" fmla="*/ 153 w 503"/>
                <a:gd name="T47" fmla="*/ 309 h 529"/>
                <a:gd name="T48" fmla="*/ 503 w 503"/>
                <a:gd name="T49" fmla="*/ 309 h 529"/>
                <a:gd name="T50" fmla="*/ 503 w 503"/>
                <a:gd name="T51" fmla="*/ 284 h 529"/>
                <a:gd name="T52" fmla="*/ 360 w 503"/>
                <a:gd name="T53" fmla="*/ 221 h 529"/>
                <a:gd name="T54" fmla="*/ 155 w 503"/>
                <a:gd name="T55" fmla="*/ 221 h 529"/>
                <a:gd name="T56" fmla="*/ 155 w 503"/>
                <a:gd name="T57" fmla="*/ 210 h 529"/>
                <a:gd name="T58" fmla="*/ 161 w 503"/>
                <a:gd name="T59" fmla="*/ 178 h 529"/>
                <a:gd name="T60" fmla="*/ 180 w 503"/>
                <a:gd name="T61" fmla="*/ 149 h 529"/>
                <a:gd name="T62" fmla="*/ 212 w 503"/>
                <a:gd name="T63" fmla="*/ 126 h 529"/>
                <a:gd name="T64" fmla="*/ 257 w 503"/>
                <a:gd name="T65" fmla="*/ 117 h 529"/>
                <a:gd name="T66" fmla="*/ 303 w 503"/>
                <a:gd name="T67" fmla="*/ 126 h 529"/>
                <a:gd name="T68" fmla="*/ 335 w 503"/>
                <a:gd name="T69" fmla="*/ 148 h 529"/>
                <a:gd name="T70" fmla="*/ 354 w 503"/>
                <a:gd name="T71" fmla="*/ 178 h 529"/>
                <a:gd name="T72" fmla="*/ 360 w 503"/>
                <a:gd name="T73" fmla="*/ 210 h 529"/>
                <a:gd name="T74" fmla="*/ 360 w 503"/>
                <a:gd name="T75" fmla="*/ 2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529">
                  <a:moveTo>
                    <a:pt x="503" y="284"/>
                  </a:moveTo>
                  <a:cubicBezTo>
                    <a:pt x="503" y="236"/>
                    <a:pt x="497" y="194"/>
                    <a:pt x="484" y="158"/>
                  </a:cubicBezTo>
                  <a:cubicBezTo>
                    <a:pt x="471" y="123"/>
                    <a:pt x="454" y="93"/>
                    <a:pt x="432" y="70"/>
                  </a:cubicBezTo>
                  <a:cubicBezTo>
                    <a:pt x="410" y="46"/>
                    <a:pt x="384" y="29"/>
                    <a:pt x="355" y="17"/>
                  </a:cubicBezTo>
                  <a:cubicBezTo>
                    <a:pt x="325" y="6"/>
                    <a:pt x="293" y="0"/>
                    <a:pt x="259" y="0"/>
                  </a:cubicBezTo>
                  <a:cubicBezTo>
                    <a:pt x="216" y="0"/>
                    <a:pt x="177" y="8"/>
                    <a:pt x="145" y="23"/>
                  </a:cubicBezTo>
                  <a:cubicBezTo>
                    <a:pt x="112" y="38"/>
                    <a:pt x="85" y="59"/>
                    <a:pt x="64" y="83"/>
                  </a:cubicBezTo>
                  <a:cubicBezTo>
                    <a:pt x="43" y="108"/>
                    <a:pt x="26" y="137"/>
                    <a:pt x="16" y="169"/>
                  </a:cubicBezTo>
                  <a:cubicBezTo>
                    <a:pt x="5" y="201"/>
                    <a:pt x="0" y="234"/>
                    <a:pt x="0" y="267"/>
                  </a:cubicBezTo>
                  <a:cubicBezTo>
                    <a:pt x="0" y="350"/>
                    <a:pt x="24" y="415"/>
                    <a:pt x="72" y="460"/>
                  </a:cubicBezTo>
                  <a:cubicBezTo>
                    <a:pt x="121" y="506"/>
                    <a:pt x="192" y="529"/>
                    <a:pt x="283" y="529"/>
                  </a:cubicBezTo>
                  <a:cubicBezTo>
                    <a:pt x="308" y="529"/>
                    <a:pt x="332" y="527"/>
                    <a:pt x="354" y="523"/>
                  </a:cubicBezTo>
                  <a:cubicBezTo>
                    <a:pt x="376" y="519"/>
                    <a:pt x="397" y="515"/>
                    <a:pt x="414" y="509"/>
                  </a:cubicBezTo>
                  <a:cubicBezTo>
                    <a:pt x="432" y="504"/>
                    <a:pt x="448" y="498"/>
                    <a:pt x="461" y="492"/>
                  </a:cubicBezTo>
                  <a:cubicBezTo>
                    <a:pt x="461" y="492"/>
                    <a:pt x="461" y="492"/>
                    <a:pt x="461" y="492"/>
                  </a:cubicBezTo>
                  <a:cubicBezTo>
                    <a:pt x="469" y="488"/>
                    <a:pt x="477" y="484"/>
                    <a:pt x="484" y="481"/>
                  </a:cubicBezTo>
                  <a:cubicBezTo>
                    <a:pt x="436" y="380"/>
                    <a:pt x="436" y="380"/>
                    <a:pt x="436" y="380"/>
                  </a:cubicBezTo>
                  <a:cubicBezTo>
                    <a:pt x="422" y="387"/>
                    <a:pt x="404" y="394"/>
                    <a:pt x="383" y="400"/>
                  </a:cubicBezTo>
                  <a:cubicBezTo>
                    <a:pt x="356" y="409"/>
                    <a:pt x="326" y="413"/>
                    <a:pt x="293" y="413"/>
                  </a:cubicBezTo>
                  <a:cubicBezTo>
                    <a:pt x="268" y="413"/>
                    <a:pt x="247" y="410"/>
                    <a:pt x="229" y="405"/>
                  </a:cubicBezTo>
                  <a:cubicBezTo>
                    <a:pt x="211" y="399"/>
                    <a:pt x="197" y="392"/>
                    <a:pt x="186" y="382"/>
                  </a:cubicBezTo>
                  <a:cubicBezTo>
                    <a:pt x="175" y="373"/>
                    <a:pt x="167" y="362"/>
                    <a:pt x="162" y="351"/>
                  </a:cubicBezTo>
                  <a:cubicBezTo>
                    <a:pt x="157" y="341"/>
                    <a:pt x="155" y="330"/>
                    <a:pt x="154" y="320"/>
                  </a:cubicBezTo>
                  <a:cubicBezTo>
                    <a:pt x="153" y="309"/>
                    <a:pt x="153" y="309"/>
                    <a:pt x="153" y="309"/>
                  </a:cubicBezTo>
                  <a:cubicBezTo>
                    <a:pt x="503" y="309"/>
                    <a:pt x="503" y="309"/>
                    <a:pt x="503" y="309"/>
                  </a:cubicBezTo>
                  <a:lnTo>
                    <a:pt x="503" y="284"/>
                  </a:lnTo>
                  <a:close/>
                  <a:moveTo>
                    <a:pt x="360" y="221"/>
                  </a:moveTo>
                  <a:cubicBezTo>
                    <a:pt x="155" y="221"/>
                    <a:pt x="155" y="221"/>
                    <a:pt x="155" y="221"/>
                  </a:cubicBezTo>
                  <a:cubicBezTo>
                    <a:pt x="155" y="210"/>
                    <a:pt x="155" y="210"/>
                    <a:pt x="155" y="210"/>
                  </a:cubicBezTo>
                  <a:cubicBezTo>
                    <a:pt x="155" y="200"/>
                    <a:pt x="157" y="189"/>
                    <a:pt x="161" y="178"/>
                  </a:cubicBezTo>
                  <a:cubicBezTo>
                    <a:pt x="165" y="168"/>
                    <a:pt x="172" y="158"/>
                    <a:pt x="180" y="149"/>
                  </a:cubicBezTo>
                  <a:cubicBezTo>
                    <a:pt x="188" y="140"/>
                    <a:pt x="199" y="132"/>
                    <a:pt x="212" y="126"/>
                  </a:cubicBezTo>
                  <a:cubicBezTo>
                    <a:pt x="225" y="120"/>
                    <a:pt x="240" y="117"/>
                    <a:pt x="257" y="117"/>
                  </a:cubicBezTo>
                  <a:cubicBezTo>
                    <a:pt x="275" y="117"/>
                    <a:pt x="290" y="120"/>
                    <a:pt x="303" y="126"/>
                  </a:cubicBezTo>
                  <a:cubicBezTo>
                    <a:pt x="315" y="132"/>
                    <a:pt x="326" y="139"/>
                    <a:pt x="335" y="148"/>
                  </a:cubicBezTo>
                  <a:cubicBezTo>
                    <a:pt x="343" y="157"/>
                    <a:pt x="350" y="168"/>
                    <a:pt x="354" y="178"/>
                  </a:cubicBezTo>
                  <a:cubicBezTo>
                    <a:pt x="358" y="189"/>
                    <a:pt x="360" y="200"/>
                    <a:pt x="360" y="210"/>
                  </a:cubicBezTo>
                  <a:lnTo>
                    <a:pt x="360" y="22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1021" y="1446"/>
              <a:ext cx="1247" cy="1257"/>
            </a:xfrm>
            <a:custGeom>
              <a:avLst/>
              <a:gdLst>
                <a:gd name="T0" fmla="*/ 923 w 1247"/>
                <a:gd name="T1" fmla="*/ 0 h 1257"/>
                <a:gd name="T2" fmla="*/ 639 w 1247"/>
                <a:gd name="T3" fmla="*/ 946 h 1257"/>
                <a:gd name="T4" fmla="*/ 334 w 1247"/>
                <a:gd name="T5" fmla="*/ 0 h 1257"/>
                <a:gd name="T6" fmla="*/ 0 w 1247"/>
                <a:gd name="T7" fmla="*/ 0 h 1257"/>
                <a:gd name="T8" fmla="*/ 455 w 1247"/>
                <a:gd name="T9" fmla="*/ 1257 h 1257"/>
                <a:gd name="T10" fmla="*/ 790 w 1247"/>
                <a:gd name="T11" fmla="*/ 1257 h 1257"/>
                <a:gd name="T12" fmla="*/ 1247 w 1247"/>
                <a:gd name="T13" fmla="*/ 0 h 1257"/>
                <a:gd name="T14" fmla="*/ 923 w 1247"/>
                <a:gd name="T15" fmla="*/ 0 h 1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57">
                  <a:moveTo>
                    <a:pt x="923" y="0"/>
                  </a:moveTo>
                  <a:lnTo>
                    <a:pt x="639" y="946"/>
                  </a:lnTo>
                  <a:lnTo>
                    <a:pt x="334" y="0"/>
                  </a:lnTo>
                  <a:lnTo>
                    <a:pt x="0" y="0"/>
                  </a:lnTo>
                  <a:lnTo>
                    <a:pt x="455" y="1257"/>
                  </a:lnTo>
                  <a:lnTo>
                    <a:pt x="790" y="1257"/>
                  </a:lnTo>
                  <a:lnTo>
                    <a:pt x="1247" y="0"/>
                  </a:lnTo>
                  <a:lnTo>
                    <a:pt x="923"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315" y="1814"/>
              <a:ext cx="637" cy="889"/>
            </a:xfrm>
            <a:custGeom>
              <a:avLst/>
              <a:gdLst>
                <a:gd name="T0" fmla="*/ 296 w 361"/>
                <a:gd name="T1" fmla="*/ 138 h 503"/>
                <a:gd name="T2" fmla="*/ 340 w 361"/>
                <a:gd name="T3" fmla="*/ 143 h 503"/>
                <a:gd name="T4" fmla="*/ 361 w 361"/>
                <a:gd name="T5" fmla="*/ 5 h 503"/>
                <a:gd name="T6" fmla="*/ 344 w 361"/>
                <a:gd name="T7" fmla="*/ 2 h 503"/>
                <a:gd name="T8" fmla="*/ 308 w 361"/>
                <a:gd name="T9" fmla="*/ 0 h 503"/>
                <a:gd name="T10" fmla="*/ 235 w 361"/>
                <a:gd name="T11" fmla="*/ 19 h 503"/>
                <a:gd name="T12" fmla="*/ 184 w 361"/>
                <a:gd name="T13" fmla="*/ 69 h 503"/>
                <a:gd name="T14" fmla="*/ 167 w 361"/>
                <a:gd name="T15" fmla="*/ 92 h 503"/>
                <a:gd name="T16" fmla="*/ 158 w 361"/>
                <a:gd name="T17" fmla="*/ 9 h 503"/>
                <a:gd name="T18" fmla="*/ 0 w 361"/>
                <a:gd name="T19" fmla="*/ 9 h 503"/>
                <a:gd name="T20" fmla="*/ 0 w 361"/>
                <a:gd name="T21" fmla="*/ 503 h 503"/>
                <a:gd name="T22" fmla="*/ 164 w 361"/>
                <a:gd name="T23" fmla="*/ 503 h 503"/>
                <a:gd name="T24" fmla="*/ 164 w 361"/>
                <a:gd name="T25" fmla="*/ 282 h 503"/>
                <a:gd name="T26" fmla="*/ 296 w 361"/>
                <a:gd name="T27" fmla="*/ 13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503">
                  <a:moveTo>
                    <a:pt x="296" y="138"/>
                  </a:moveTo>
                  <a:cubicBezTo>
                    <a:pt x="311" y="138"/>
                    <a:pt x="326" y="140"/>
                    <a:pt x="340" y="143"/>
                  </a:cubicBezTo>
                  <a:cubicBezTo>
                    <a:pt x="361" y="5"/>
                    <a:pt x="361" y="5"/>
                    <a:pt x="361" y="5"/>
                  </a:cubicBezTo>
                  <a:cubicBezTo>
                    <a:pt x="356" y="4"/>
                    <a:pt x="350" y="3"/>
                    <a:pt x="344" y="2"/>
                  </a:cubicBezTo>
                  <a:cubicBezTo>
                    <a:pt x="334" y="0"/>
                    <a:pt x="322" y="0"/>
                    <a:pt x="308" y="0"/>
                  </a:cubicBezTo>
                  <a:cubicBezTo>
                    <a:pt x="279" y="0"/>
                    <a:pt x="255" y="6"/>
                    <a:pt x="235" y="19"/>
                  </a:cubicBezTo>
                  <a:cubicBezTo>
                    <a:pt x="215" y="33"/>
                    <a:pt x="197" y="49"/>
                    <a:pt x="184" y="69"/>
                  </a:cubicBezTo>
                  <a:cubicBezTo>
                    <a:pt x="167" y="92"/>
                    <a:pt x="167" y="92"/>
                    <a:pt x="167" y="92"/>
                  </a:cubicBezTo>
                  <a:cubicBezTo>
                    <a:pt x="158" y="9"/>
                    <a:pt x="158" y="9"/>
                    <a:pt x="158" y="9"/>
                  </a:cubicBezTo>
                  <a:cubicBezTo>
                    <a:pt x="0" y="9"/>
                    <a:pt x="0" y="9"/>
                    <a:pt x="0" y="9"/>
                  </a:cubicBezTo>
                  <a:cubicBezTo>
                    <a:pt x="0" y="503"/>
                    <a:pt x="0" y="503"/>
                    <a:pt x="0" y="503"/>
                  </a:cubicBezTo>
                  <a:cubicBezTo>
                    <a:pt x="164" y="503"/>
                    <a:pt x="164" y="503"/>
                    <a:pt x="164" y="503"/>
                  </a:cubicBezTo>
                  <a:cubicBezTo>
                    <a:pt x="164" y="282"/>
                    <a:pt x="164" y="282"/>
                    <a:pt x="164" y="282"/>
                  </a:cubicBezTo>
                  <a:cubicBezTo>
                    <a:pt x="164" y="187"/>
                    <a:pt x="208" y="138"/>
                    <a:pt x="296" y="138"/>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5880" y="1550"/>
              <a:ext cx="529" cy="1009"/>
            </a:xfrm>
            <a:custGeom>
              <a:avLst/>
              <a:gdLst>
                <a:gd name="T0" fmla="*/ 77 w 300"/>
                <a:gd name="T1" fmla="*/ 221 h 571"/>
                <a:gd name="T2" fmla="*/ 0 w 300"/>
                <a:gd name="T3" fmla="*/ 221 h 571"/>
                <a:gd name="T4" fmla="*/ 0 w 300"/>
                <a:gd name="T5" fmla="*/ 186 h 571"/>
                <a:gd name="T6" fmla="*/ 77 w 300"/>
                <a:gd name="T7" fmla="*/ 186 h 571"/>
                <a:gd name="T8" fmla="*/ 77 w 300"/>
                <a:gd name="T9" fmla="*/ 142 h 571"/>
                <a:gd name="T10" fmla="*/ 108 w 300"/>
                <a:gd name="T11" fmla="*/ 37 h 571"/>
                <a:gd name="T12" fmla="*/ 196 w 300"/>
                <a:gd name="T13" fmla="*/ 0 h 571"/>
                <a:gd name="T14" fmla="*/ 258 w 300"/>
                <a:gd name="T15" fmla="*/ 12 h 571"/>
                <a:gd name="T16" fmla="*/ 300 w 300"/>
                <a:gd name="T17" fmla="*/ 44 h 571"/>
                <a:gd name="T18" fmla="*/ 276 w 300"/>
                <a:gd name="T19" fmla="*/ 67 h 571"/>
                <a:gd name="T20" fmla="*/ 241 w 300"/>
                <a:gd name="T21" fmla="*/ 42 h 571"/>
                <a:gd name="T22" fmla="*/ 200 w 300"/>
                <a:gd name="T23" fmla="*/ 34 h 571"/>
                <a:gd name="T24" fmla="*/ 166 w 300"/>
                <a:gd name="T25" fmla="*/ 39 h 571"/>
                <a:gd name="T26" fmla="*/ 139 w 300"/>
                <a:gd name="T27" fmla="*/ 58 h 571"/>
                <a:gd name="T28" fmla="*/ 121 w 300"/>
                <a:gd name="T29" fmla="*/ 95 h 571"/>
                <a:gd name="T30" fmla="*/ 115 w 300"/>
                <a:gd name="T31" fmla="*/ 157 h 571"/>
                <a:gd name="T32" fmla="*/ 115 w 300"/>
                <a:gd name="T33" fmla="*/ 186 h 571"/>
                <a:gd name="T34" fmla="*/ 242 w 300"/>
                <a:gd name="T35" fmla="*/ 186 h 571"/>
                <a:gd name="T36" fmla="*/ 242 w 300"/>
                <a:gd name="T37" fmla="*/ 221 h 571"/>
                <a:gd name="T38" fmla="*/ 115 w 300"/>
                <a:gd name="T39" fmla="*/ 221 h 571"/>
                <a:gd name="T40" fmla="*/ 115 w 300"/>
                <a:gd name="T41" fmla="*/ 571 h 571"/>
                <a:gd name="T42" fmla="*/ 77 w 300"/>
                <a:gd name="T43" fmla="*/ 571 h 571"/>
                <a:gd name="T44" fmla="*/ 77 w 300"/>
                <a:gd name="T45" fmla="*/ 22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571">
                  <a:moveTo>
                    <a:pt x="77" y="221"/>
                  </a:moveTo>
                  <a:cubicBezTo>
                    <a:pt x="0" y="221"/>
                    <a:pt x="0" y="221"/>
                    <a:pt x="0" y="221"/>
                  </a:cubicBezTo>
                  <a:cubicBezTo>
                    <a:pt x="0" y="186"/>
                    <a:pt x="0" y="186"/>
                    <a:pt x="0" y="186"/>
                  </a:cubicBezTo>
                  <a:cubicBezTo>
                    <a:pt x="77" y="186"/>
                    <a:pt x="77" y="186"/>
                    <a:pt x="77" y="186"/>
                  </a:cubicBezTo>
                  <a:cubicBezTo>
                    <a:pt x="77" y="142"/>
                    <a:pt x="77" y="142"/>
                    <a:pt x="77" y="142"/>
                  </a:cubicBezTo>
                  <a:cubicBezTo>
                    <a:pt x="77" y="96"/>
                    <a:pt x="88" y="61"/>
                    <a:pt x="108" y="37"/>
                  </a:cubicBezTo>
                  <a:cubicBezTo>
                    <a:pt x="128" y="12"/>
                    <a:pt x="158" y="0"/>
                    <a:pt x="196" y="0"/>
                  </a:cubicBezTo>
                  <a:cubicBezTo>
                    <a:pt x="221" y="0"/>
                    <a:pt x="242" y="4"/>
                    <a:pt x="258" y="12"/>
                  </a:cubicBezTo>
                  <a:cubicBezTo>
                    <a:pt x="275" y="21"/>
                    <a:pt x="289" y="31"/>
                    <a:pt x="300" y="44"/>
                  </a:cubicBezTo>
                  <a:cubicBezTo>
                    <a:pt x="276" y="67"/>
                    <a:pt x="276" y="67"/>
                    <a:pt x="276" y="67"/>
                  </a:cubicBezTo>
                  <a:cubicBezTo>
                    <a:pt x="264" y="56"/>
                    <a:pt x="252" y="47"/>
                    <a:pt x="241" y="42"/>
                  </a:cubicBezTo>
                  <a:cubicBezTo>
                    <a:pt x="229" y="37"/>
                    <a:pt x="215" y="34"/>
                    <a:pt x="200" y="34"/>
                  </a:cubicBezTo>
                  <a:cubicBezTo>
                    <a:pt x="187" y="34"/>
                    <a:pt x="176" y="36"/>
                    <a:pt x="166" y="39"/>
                  </a:cubicBezTo>
                  <a:cubicBezTo>
                    <a:pt x="155" y="42"/>
                    <a:pt x="146" y="49"/>
                    <a:pt x="139" y="58"/>
                  </a:cubicBezTo>
                  <a:cubicBezTo>
                    <a:pt x="131" y="67"/>
                    <a:pt x="126" y="80"/>
                    <a:pt x="121" y="95"/>
                  </a:cubicBezTo>
                  <a:cubicBezTo>
                    <a:pt x="117" y="111"/>
                    <a:pt x="115" y="132"/>
                    <a:pt x="115" y="157"/>
                  </a:cubicBezTo>
                  <a:cubicBezTo>
                    <a:pt x="115" y="186"/>
                    <a:pt x="115" y="186"/>
                    <a:pt x="115" y="186"/>
                  </a:cubicBezTo>
                  <a:cubicBezTo>
                    <a:pt x="242" y="186"/>
                    <a:pt x="242" y="186"/>
                    <a:pt x="242" y="186"/>
                  </a:cubicBezTo>
                  <a:cubicBezTo>
                    <a:pt x="242" y="221"/>
                    <a:pt x="242" y="221"/>
                    <a:pt x="242" y="221"/>
                  </a:cubicBezTo>
                  <a:cubicBezTo>
                    <a:pt x="115" y="221"/>
                    <a:pt x="115" y="221"/>
                    <a:pt x="115" y="221"/>
                  </a:cubicBezTo>
                  <a:cubicBezTo>
                    <a:pt x="115" y="571"/>
                    <a:pt x="115" y="571"/>
                    <a:pt x="115" y="571"/>
                  </a:cubicBezTo>
                  <a:cubicBezTo>
                    <a:pt x="77" y="571"/>
                    <a:pt x="77" y="571"/>
                    <a:pt x="77" y="571"/>
                  </a:cubicBezTo>
                  <a:lnTo>
                    <a:pt x="77" y="22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5335" y="1872"/>
              <a:ext cx="374" cy="687"/>
            </a:xfrm>
            <a:custGeom>
              <a:avLst/>
              <a:gdLst>
                <a:gd name="T0" fmla="*/ 2 w 212"/>
                <a:gd name="T1" fmla="*/ 85 h 389"/>
                <a:gd name="T2" fmla="*/ 2 w 212"/>
                <a:gd name="T3" fmla="*/ 58 h 389"/>
                <a:gd name="T4" fmla="*/ 2 w 212"/>
                <a:gd name="T5" fmla="*/ 38 h 389"/>
                <a:gd name="T6" fmla="*/ 1 w 212"/>
                <a:gd name="T7" fmla="*/ 21 h 389"/>
                <a:gd name="T8" fmla="*/ 0 w 212"/>
                <a:gd name="T9" fmla="*/ 4 h 389"/>
                <a:gd name="T10" fmla="*/ 35 w 212"/>
                <a:gd name="T11" fmla="*/ 4 h 389"/>
                <a:gd name="T12" fmla="*/ 36 w 212"/>
                <a:gd name="T13" fmla="*/ 22 h 389"/>
                <a:gd name="T14" fmla="*/ 37 w 212"/>
                <a:gd name="T15" fmla="*/ 40 h 389"/>
                <a:gd name="T16" fmla="*/ 38 w 212"/>
                <a:gd name="T17" fmla="*/ 61 h 389"/>
                <a:gd name="T18" fmla="*/ 38 w 212"/>
                <a:gd name="T19" fmla="*/ 89 h 389"/>
                <a:gd name="T20" fmla="*/ 56 w 212"/>
                <a:gd name="T21" fmla="*/ 61 h 389"/>
                <a:gd name="T22" fmla="*/ 85 w 212"/>
                <a:gd name="T23" fmla="*/ 32 h 389"/>
                <a:gd name="T24" fmla="*/ 126 w 212"/>
                <a:gd name="T25" fmla="*/ 9 h 389"/>
                <a:gd name="T26" fmla="*/ 180 w 212"/>
                <a:gd name="T27" fmla="*/ 0 h 389"/>
                <a:gd name="T28" fmla="*/ 212 w 212"/>
                <a:gd name="T29" fmla="*/ 6 h 389"/>
                <a:gd name="T30" fmla="*/ 201 w 212"/>
                <a:gd name="T31" fmla="*/ 42 h 389"/>
                <a:gd name="T32" fmla="*/ 187 w 212"/>
                <a:gd name="T33" fmla="*/ 39 h 389"/>
                <a:gd name="T34" fmla="*/ 172 w 212"/>
                <a:gd name="T35" fmla="*/ 38 h 389"/>
                <a:gd name="T36" fmla="*/ 118 w 212"/>
                <a:gd name="T37" fmla="*/ 51 h 389"/>
                <a:gd name="T38" fmla="*/ 76 w 212"/>
                <a:gd name="T39" fmla="*/ 86 h 389"/>
                <a:gd name="T40" fmla="*/ 49 w 212"/>
                <a:gd name="T41" fmla="*/ 136 h 389"/>
                <a:gd name="T42" fmla="*/ 39 w 212"/>
                <a:gd name="T43" fmla="*/ 192 h 389"/>
                <a:gd name="T44" fmla="*/ 39 w 212"/>
                <a:gd name="T45" fmla="*/ 389 h 389"/>
                <a:gd name="T46" fmla="*/ 2 w 212"/>
                <a:gd name="T47" fmla="*/ 389 h 389"/>
                <a:gd name="T48" fmla="*/ 2 w 212"/>
                <a:gd name="T49" fmla="*/ 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9">
                  <a:moveTo>
                    <a:pt x="2" y="85"/>
                  </a:moveTo>
                  <a:cubicBezTo>
                    <a:pt x="2" y="75"/>
                    <a:pt x="2" y="66"/>
                    <a:pt x="2" y="58"/>
                  </a:cubicBezTo>
                  <a:cubicBezTo>
                    <a:pt x="2" y="51"/>
                    <a:pt x="2" y="44"/>
                    <a:pt x="2" y="38"/>
                  </a:cubicBezTo>
                  <a:cubicBezTo>
                    <a:pt x="2" y="32"/>
                    <a:pt x="2" y="27"/>
                    <a:pt x="1" y="21"/>
                  </a:cubicBezTo>
                  <a:cubicBezTo>
                    <a:pt x="1" y="16"/>
                    <a:pt x="1" y="10"/>
                    <a:pt x="0" y="4"/>
                  </a:cubicBezTo>
                  <a:cubicBezTo>
                    <a:pt x="35" y="4"/>
                    <a:pt x="35" y="4"/>
                    <a:pt x="35" y="4"/>
                  </a:cubicBezTo>
                  <a:cubicBezTo>
                    <a:pt x="36" y="10"/>
                    <a:pt x="36" y="16"/>
                    <a:pt x="36" y="22"/>
                  </a:cubicBezTo>
                  <a:cubicBezTo>
                    <a:pt x="37" y="27"/>
                    <a:pt x="37" y="33"/>
                    <a:pt x="37" y="40"/>
                  </a:cubicBezTo>
                  <a:cubicBezTo>
                    <a:pt x="38" y="46"/>
                    <a:pt x="38" y="53"/>
                    <a:pt x="38" y="61"/>
                  </a:cubicBezTo>
                  <a:cubicBezTo>
                    <a:pt x="38" y="69"/>
                    <a:pt x="38" y="78"/>
                    <a:pt x="38" y="89"/>
                  </a:cubicBezTo>
                  <a:cubicBezTo>
                    <a:pt x="42" y="80"/>
                    <a:pt x="48" y="71"/>
                    <a:pt x="56" y="61"/>
                  </a:cubicBezTo>
                  <a:cubicBezTo>
                    <a:pt x="63" y="50"/>
                    <a:pt x="73" y="41"/>
                    <a:pt x="85" y="32"/>
                  </a:cubicBezTo>
                  <a:cubicBezTo>
                    <a:pt x="96" y="23"/>
                    <a:pt x="110" y="15"/>
                    <a:pt x="126" y="9"/>
                  </a:cubicBezTo>
                  <a:cubicBezTo>
                    <a:pt x="141" y="3"/>
                    <a:pt x="159" y="0"/>
                    <a:pt x="180" y="0"/>
                  </a:cubicBezTo>
                  <a:cubicBezTo>
                    <a:pt x="192" y="0"/>
                    <a:pt x="203" y="2"/>
                    <a:pt x="212" y="6"/>
                  </a:cubicBezTo>
                  <a:cubicBezTo>
                    <a:pt x="201" y="42"/>
                    <a:pt x="201" y="42"/>
                    <a:pt x="201" y="42"/>
                  </a:cubicBezTo>
                  <a:cubicBezTo>
                    <a:pt x="197" y="40"/>
                    <a:pt x="192" y="39"/>
                    <a:pt x="187" y="39"/>
                  </a:cubicBezTo>
                  <a:cubicBezTo>
                    <a:pt x="182" y="38"/>
                    <a:pt x="177" y="38"/>
                    <a:pt x="172" y="38"/>
                  </a:cubicBezTo>
                  <a:cubicBezTo>
                    <a:pt x="152" y="38"/>
                    <a:pt x="134" y="42"/>
                    <a:pt x="118" y="51"/>
                  </a:cubicBezTo>
                  <a:cubicBezTo>
                    <a:pt x="102" y="60"/>
                    <a:pt x="88" y="72"/>
                    <a:pt x="76" y="86"/>
                  </a:cubicBezTo>
                  <a:cubicBezTo>
                    <a:pt x="64" y="101"/>
                    <a:pt x="55" y="117"/>
                    <a:pt x="49" y="136"/>
                  </a:cubicBezTo>
                  <a:cubicBezTo>
                    <a:pt x="43" y="155"/>
                    <a:pt x="39" y="173"/>
                    <a:pt x="39" y="192"/>
                  </a:cubicBezTo>
                  <a:cubicBezTo>
                    <a:pt x="39" y="389"/>
                    <a:pt x="39" y="389"/>
                    <a:pt x="39" y="389"/>
                  </a:cubicBezTo>
                  <a:cubicBezTo>
                    <a:pt x="2" y="389"/>
                    <a:pt x="2" y="389"/>
                    <a:pt x="2" y="389"/>
                  </a:cubicBezTo>
                  <a:lnTo>
                    <a:pt x="2" y="85"/>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4915" y="1861"/>
              <a:ext cx="698" cy="716"/>
            </a:xfrm>
            <a:custGeom>
              <a:avLst/>
              <a:gdLst>
                <a:gd name="T0" fmla="*/ 198 w 396"/>
                <a:gd name="T1" fmla="*/ 405 h 405"/>
                <a:gd name="T2" fmla="*/ 121 w 396"/>
                <a:gd name="T3" fmla="*/ 389 h 405"/>
                <a:gd name="T4" fmla="*/ 58 w 396"/>
                <a:gd name="T5" fmla="*/ 346 h 405"/>
                <a:gd name="T6" fmla="*/ 15 w 396"/>
                <a:gd name="T7" fmla="*/ 281 h 405"/>
                <a:gd name="T8" fmla="*/ 0 w 396"/>
                <a:gd name="T9" fmla="*/ 203 h 405"/>
                <a:gd name="T10" fmla="*/ 15 w 396"/>
                <a:gd name="T11" fmla="*/ 124 h 405"/>
                <a:gd name="T12" fmla="*/ 58 w 396"/>
                <a:gd name="T13" fmla="*/ 60 h 405"/>
                <a:gd name="T14" fmla="*/ 121 w 396"/>
                <a:gd name="T15" fmla="*/ 16 h 405"/>
                <a:gd name="T16" fmla="*/ 198 w 396"/>
                <a:gd name="T17" fmla="*/ 0 h 405"/>
                <a:gd name="T18" fmla="*/ 275 w 396"/>
                <a:gd name="T19" fmla="*/ 16 h 405"/>
                <a:gd name="T20" fmla="*/ 338 w 396"/>
                <a:gd name="T21" fmla="*/ 60 h 405"/>
                <a:gd name="T22" fmla="*/ 381 w 396"/>
                <a:gd name="T23" fmla="*/ 124 h 405"/>
                <a:gd name="T24" fmla="*/ 396 w 396"/>
                <a:gd name="T25" fmla="*/ 203 h 405"/>
                <a:gd name="T26" fmla="*/ 381 w 396"/>
                <a:gd name="T27" fmla="*/ 281 h 405"/>
                <a:gd name="T28" fmla="*/ 338 w 396"/>
                <a:gd name="T29" fmla="*/ 346 h 405"/>
                <a:gd name="T30" fmla="*/ 275 w 396"/>
                <a:gd name="T31" fmla="*/ 389 h 405"/>
                <a:gd name="T32" fmla="*/ 198 w 396"/>
                <a:gd name="T33" fmla="*/ 405 h 405"/>
                <a:gd name="T34" fmla="*/ 198 w 396"/>
                <a:gd name="T35" fmla="*/ 371 h 405"/>
                <a:gd name="T36" fmla="*/ 261 w 396"/>
                <a:gd name="T37" fmla="*/ 357 h 405"/>
                <a:gd name="T38" fmla="*/ 311 w 396"/>
                <a:gd name="T39" fmla="*/ 321 h 405"/>
                <a:gd name="T40" fmla="*/ 345 w 396"/>
                <a:gd name="T41" fmla="*/ 268 h 405"/>
                <a:gd name="T42" fmla="*/ 357 w 396"/>
                <a:gd name="T43" fmla="*/ 203 h 405"/>
                <a:gd name="T44" fmla="*/ 344 w 396"/>
                <a:gd name="T45" fmla="*/ 139 h 405"/>
                <a:gd name="T46" fmla="*/ 310 w 396"/>
                <a:gd name="T47" fmla="*/ 85 h 405"/>
                <a:gd name="T48" fmla="*/ 260 w 396"/>
                <a:gd name="T49" fmla="*/ 48 h 405"/>
                <a:gd name="T50" fmla="*/ 198 w 396"/>
                <a:gd name="T51" fmla="*/ 34 h 405"/>
                <a:gd name="T52" fmla="*/ 135 w 396"/>
                <a:gd name="T53" fmla="*/ 48 h 405"/>
                <a:gd name="T54" fmla="*/ 85 w 396"/>
                <a:gd name="T55" fmla="*/ 84 h 405"/>
                <a:gd name="T56" fmla="*/ 51 w 396"/>
                <a:gd name="T57" fmla="*/ 137 h 405"/>
                <a:gd name="T58" fmla="*/ 39 w 396"/>
                <a:gd name="T59" fmla="*/ 203 h 405"/>
                <a:gd name="T60" fmla="*/ 51 w 396"/>
                <a:gd name="T61" fmla="*/ 267 h 405"/>
                <a:gd name="T62" fmla="*/ 85 w 396"/>
                <a:gd name="T63" fmla="*/ 321 h 405"/>
                <a:gd name="T64" fmla="*/ 136 w 396"/>
                <a:gd name="T65" fmla="*/ 357 h 405"/>
                <a:gd name="T66" fmla="*/ 198 w 396"/>
                <a:gd name="T67" fmla="*/ 3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6" h="405">
                  <a:moveTo>
                    <a:pt x="198" y="405"/>
                  </a:moveTo>
                  <a:cubicBezTo>
                    <a:pt x="171" y="405"/>
                    <a:pt x="145" y="400"/>
                    <a:pt x="121" y="389"/>
                  </a:cubicBezTo>
                  <a:cubicBezTo>
                    <a:pt x="97" y="379"/>
                    <a:pt x="76" y="364"/>
                    <a:pt x="58" y="346"/>
                  </a:cubicBezTo>
                  <a:cubicBezTo>
                    <a:pt x="40" y="327"/>
                    <a:pt x="25" y="306"/>
                    <a:pt x="15" y="281"/>
                  </a:cubicBezTo>
                  <a:cubicBezTo>
                    <a:pt x="5" y="257"/>
                    <a:pt x="0" y="230"/>
                    <a:pt x="0" y="203"/>
                  </a:cubicBezTo>
                  <a:cubicBezTo>
                    <a:pt x="0" y="175"/>
                    <a:pt x="5" y="149"/>
                    <a:pt x="15" y="124"/>
                  </a:cubicBezTo>
                  <a:cubicBezTo>
                    <a:pt x="25" y="99"/>
                    <a:pt x="40" y="78"/>
                    <a:pt x="58" y="60"/>
                  </a:cubicBezTo>
                  <a:cubicBezTo>
                    <a:pt x="76" y="41"/>
                    <a:pt x="97" y="27"/>
                    <a:pt x="121" y="16"/>
                  </a:cubicBezTo>
                  <a:cubicBezTo>
                    <a:pt x="145" y="5"/>
                    <a:pt x="171" y="0"/>
                    <a:pt x="198" y="0"/>
                  </a:cubicBezTo>
                  <a:cubicBezTo>
                    <a:pt x="225" y="0"/>
                    <a:pt x="251" y="5"/>
                    <a:pt x="275" y="16"/>
                  </a:cubicBezTo>
                  <a:cubicBezTo>
                    <a:pt x="299" y="27"/>
                    <a:pt x="320" y="41"/>
                    <a:pt x="338" y="60"/>
                  </a:cubicBezTo>
                  <a:cubicBezTo>
                    <a:pt x="356" y="78"/>
                    <a:pt x="370" y="99"/>
                    <a:pt x="381" y="124"/>
                  </a:cubicBezTo>
                  <a:cubicBezTo>
                    <a:pt x="391" y="149"/>
                    <a:pt x="396" y="175"/>
                    <a:pt x="396" y="203"/>
                  </a:cubicBezTo>
                  <a:cubicBezTo>
                    <a:pt x="396" y="230"/>
                    <a:pt x="391" y="257"/>
                    <a:pt x="381" y="281"/>
                  </a:cubicBezTo>
                  <a:cubicBezTo>
                    <a:pt x="370" y="306"/>
                    <a:pt x="356" y="327"/>
                    <a:pt x="338" y="346"/>
                  </a:cubicBezTo>
                  <a:cubicBezTo>
                    <a:pt x="320" y="364"/>
                    <a:pt x="299" y="379"/>
                    <a:pt x="275" y="389"/>
                  </a:cubicBezTo>
                  <a:cubicBezTo>
                    <a:pt x="251" y="400"/>
                    <a:pt x="225" y="405"/>
                    <a:pt x="198" y="405"/>
                  </a:cubicBezTo>
                  <a:close/>
                  <a:moveTo>
                    <a:pt x="198" y="371"/>
                  </a:moveTo>
                  <a:cubicBezTo>
                    <a:pt x="220" y="371"/>
                    <a:pt x="241" y="366"/>
                    <a:pt x="261" y="357"/>
                  </a:cubicBezTo>
                  <a:cubicBezTo>
                    <a:pt x="280" y="348"/>
                    <a:pt x="297" y="336"/>
                    <a:pt x="311" y="321"/>
                  </a:cubicBezTo>
                  <a:cubicBezTo>
                    <a:pt x="325" y="306"/>
                    <a:pt x="337" y="289"/>
                    <a:pt x="345" y="268"/>
                  </a:cubicBezTo>
                  <a:cubicBezTo>
                    <a:pt x="353" y="248"/>
                    <a:pt x="357" y="226"/>
                    <a:pt x="357" y="203"/>
                  </a:cubicBezTo>
                  <a:cubicBezTo>
                    <a:pt x="357" y="180"/>
                    <a:pt x="353" y="159"/>
                    <a:pt x="344" y="139"/>
                  </a:cubicBezTo>
                  <a:cubicBezTo>
                    <a:pt x="336" y="118"/>
                    <a:pt x="325" y="100"/>
                    <a:pt x="310" y="85"/>
                  </a:cubicBezTo>
                  <a:cubicBezTo>
                    <a:pt x="296" y="69"/>
                    <a:pt x="279" y="57"/>
                    <a:pt x="260" y="48"/>
                  </a:cubicBezTo>
                  <a:cubicBezTo>
                    <a:pt x="240" y="39"/>
                    <a:pt x="220" y="34"/>
                    <a:pt x="198" y="34"/>
                  </a:cubicBezTo>
                  <a:cubicBezTo>
                    <a:pt x="175" y="34"/>
                    <a:pt x="154" y="39"/>
                    <a:pt x="135" y="48"/>
                  </a:cubicBezTo>
                  <a:cubicBezTo>
                    <a:pt x="115" y="57"/>
                    <a:pt x="99" y="69"/>
                    <a:pt x="85" y="84"/>
                  </a:cubicBezTo>
                  <a:cubicBezTo>
                    <a:pt x="70" y="99"/>
                    <a:pt x="59" y="117"/>
                    <a:pt x="51" y="137"/>
                  </a:cubicBezTo>
                  <a:cubicBezTo>
                    <a:pt x="43" y="157"/>
                    <a:pt x="39" y="179"/>
                    <a:pt x="39" y="203"/>
                  </a:cubicBezTo>
                  <a:cubicBezTo>
                    <a:pt x="39" y="225"/>
                    <a:pt x="43" y="247"/>
                    <a:pt x="51" y="267"/>
                  </a:cubicBezTo>
                  <a:cubicBezTo>
                    <a:pt x="60" y="287"/>
                    <a:pt x="71" y="305"/>
                    <a:pt x="85" y="321"/>
                  </a:cubicBezTo>
                  <a:cubicBezTo>
                    <a:pt x="100" y="336"/>
                    <a:pt x="116" y="348"/>
                    <a:pt x="136" y="357"/>
                  </a:cubicBezTo>
                  <a:cubicBezTo>
                    <a:pt x="155" y="366"/>
                    <a:pt x="176" y="371"/>
                    <a:pt x="198" y="371"/>
                  </a:cubicBez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048" y="1861"/>
              <a:ext cx="1053" cy="698"/>
            </a:xfrm>
            <a:custGeom>
              <a:avLst/>
              <a:gdLst>
                <a:gd name="T0" fmla="*/ 2 w 597"/>
                <a:gd name="T1" fmla="*/ 91 h 395"/>
                <a:gd name="T2" fmla="*/ 2 w 597"/>
                <a:gd name="T3" fmla="*/ 64 h 395"/>
                <a:gd name="T4" fmla="*/ 2 w 597"/>
                <a:gd name="T5" fmla="*/ 44 h 395"/>
                <a:gd name="T6" fmla="*/ 1 w 597"/>
                <a:gd name="T7" fmla="*/ 27 h 395"/>
                <a:gd name="T8" fmla="*/ 0 w 597"/>
                <a:gd name="T9" fmla="*/ 10 h 395"/>
                <a:gd name="T10" fmla="*/ 35 w 597"/>
                <a:gd name="T11" fmla="*/ 10 h 395"/>
                <a:gd name="T12" fmla="*/ 37 w 597"/>
                <a:gd name="T13" fmla="*/ 27 h 395"/>
                <a:gd name="T14" fmla="*/ 37 w 597"/>
                <a:gd name="T15" fmla="*/ 43 h 395"/>
                <a:gd name="T16" fmla="*/ 38 w 597"/>
                <a:gd name="T17" fmla="*/ 63 h 395"/>
                <a:gd name="T18" fmla="*/ 38 w 597"/>
                <a:gd name="T19" fmla="*/ 91 h 395"/>
                <a:gd name="T20" fmla="*/ 56 w 597"/>
                <a:gd name="T21" fmla="*/ 62 h 395"/>
                <a:gd name="T22" fmla="*/ 86 w 597"/>
                <a:gd name="T23" fmla="*/ 32 h 395"/>
                <a:gd name="T24" fmla="*/ 127 w 597"/>
                <a:gd name="T25" fmla="*/ 9 h 395"/>
                <a:gd name="T26" fmla="*/ 183 w 597"/>
                <a:gd name="T27" fmla="*/ 0 h 395"/>
                <a:gd name="T28" fmla="*/ 269 w 597"/>
                <a:gd name="T29" fmla="*/ 24 h 395"/>
                <a:gd name="T30" fmla="*/ 310 w 597"/>
                <a:gd name="T31" fmla="*/ 91 h 395"/>
                <a:gd name="T32" fmla="*/ 329 w 597"/>
                <a:gd name="T33" fmla="*/ 63 h 395"/>
                <a:gd name="T34" fmla="*/ 361 w 597"/>
                <a:gd name="T35" fmla="*/ 34 h 395"/>
                <a:gd name="T36" fmla="*/ 405 w 597"/>
                <a:gd name="T37" fmla="*/ 10 h 395"/>
                <a:gd name="T38" fmla="*/ 461 w 597"/>
                <a:gd name="T39" fmla="*/ 0 h 395"/>
                <a:gd name="T40" fmla="*/ 526 w 597"/>
                <a:gd name="T41" fmla="*/ 12 h 395"/>
                <a:gd name="T42" fmla="*/ 568 w 597"/>
                <a:gd name="T43" fmla="*/ 46 h 395"/>
                <a:gd name="T44" fmla="*/ 590 w 597"/>
                <a:gd name="T45" fmla="*/ 99 h 395"/>
                <a:gd name="T46" fmla="*/ 597 w 597"/>
                <a:gd name="T47" fmla="*/ 169 h 395"/>
                <a:gd name="T48" fmla="*/ 597 w 597"/>
                <a:gd name="T49" fmla="*/ 395 h 395"/>
                <a:gd name="T50" fmla="*/ 559 w 597"/>
                <a:gd name="T51" fmla="*/ 395 h 395"/>
                <a:gd name="T52" fmla="*/ 559 w 597"/>
                <a:gd name="T53" fmla="*/ 182 h 395"/>
                <a:gd name="T54" fmla="*/ 552 w 597"/>
                <a:gd name="T55" fmla="*/ 111 h 395"/>
                <a:gd name="T56" fmla="*/ 532 w 597"/>
                <a:gd name="T57" fmla="*/ 65 h 395"/>
                <a:gd name="T58" fmla="*/ 500 w 597"/>
                <a:gd name="T59" fmla="*/ 42 h 395"/>
                <a:gd name="T60" fmla="*/ 456 w 597"/>
                <a:gd name="T61" fmla="*/ 35 h 395"/>
                <a:gd name="T62" fmla="*/ 403 w 597"/>
                <a:gd name="T63" fmla="*/ 47 h 395"/>
                <a:gd name="T64" fmla="*/ 359 w 597"/>
                <a:gd name="T65" fmla="*/ 78 h 395"/>
                <a:gd name="T66" fmla="*/ 329 w 597"/>
                <a:gd name="T67" fmla="*/ 122 h 395"/>
                <a:gd name="T68" fmla="*/ 318 w 597"/>
                <a:gd name="T69" fmla="*/ 173 h 395"/>
                <a:gd name="T70" fmla="*/ 318 w 597"/>
                <a:gd name="T71" fmla="*/ 395 h 395"/>
                <a:gd name="T72" fmla="*/ 280 w 597"/>
                <a:gd name="T73" fmla="*/ 395 h 395"/>
                <a:gd name="T74" fmla="*/ 280 w 597"/>
                <a:gd name="T75" fmla="*/ 182 h 395"/>
                <a:gd name="T76" fmla="*/ 274 w 597"/>
                <a:gd name="T77" fmla="*/ 111 h 395"/>
                <a:gd name="T78" fmla="*/ 254 w 597"/>
                <a:gd name="T79" fmla="*/ 65 h 395"/>
                <a:gd name="T80" fmla="*/ 222 w 597"/>
                <a:gd name="T81" fmla="*/ 42 h 395"/>
                <a:gd name="T82" fmla="*/ 178 w 597"/>
                <a:gd name="T83" fmla="*/ 35 h 395"/>
                <a:gd name="T84" fmla="*/ 118 w 597"/>
                <a:gd name="T85" fmla="*/ 50 h 395"/>
                <a:gd name="T86" fmla="*/ 75 w 597"/>
                <a:gd name="T87" fmla="*/ 89 h 395"/>
                <a:gd name="T88" fmla="*/ 48 w 597"/>
                <a:gd name="T89" fmla="*/ 141 h 395"/>
                <a:gd name="T90" fmla="*/ 40 w 597"/>
                <a:gd name="T91" fmla="*/ 197 h 395"/>
                <a:gd name="T92" fmla="*/ 40 w 597"/>
                <a:gd name="T93" fmla="*/ 395 h 395"/>
                <a:gd name="T94" fmla="*/ 2 w 597"/>
                <a:gd name="T95" fmla="*/ 395 h 395"/>
                <a:gd name="T96" fmla="*/ 2 w 597"/>
                <a:gd name="T9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7" h="395">
                  <a:moveTo>
                    <a:pt x="2" y="91"/>
                  </a:moveTo>
                  <a:cubicBezTo>
                    <a:pt x="2" y="81"/>
                    <a:pt x="2" y="72"/>
                    <a:pt x="2" y="64"/>
                  </a:cubicBezTo>
                  <a:cubicBezTo>
                    <a:pt x="2" y="57"/>
                    <a:pt x="2" y="50"/>
                    <a:pt x="2" y="44"/>
                  </a:cubicBezTo>
                  <a:cubicBezTo>
                    <a:pt x="2" y="38"/>
                    <a:pt x="2" y="33"/>
                    <a:pt x="1" y="27"/>
                  </a:cubicBezTo>
                  <a:cubicBezTo>
                    <a:pt x="1" y="22"/>
                    <a:pt x="1" y="16"/>
                    <a:pt x="0" y="10"/>
                  </a:cubicBezTo>
                  <a:cubicBezTo>
                    <a:pt x="35" y="10"/>
                    <a:pt x="35" y="10"/>
                    <a:pt x="35" y="10"/>
                  </a:cubicBezTo>
                  <a:cubicBezTo>
                    <a:pt x="36" y="16"/>
                    <a:pt x="36" y="22"/>
                    <a:pt x="37" y="27"/>
                  </a:cubicBezTo>
                  <a:cubicBezTo>
                    <a:pt x="37" y="32"/>
                    <a:pt x="37" y="37"/>
                    <a:pt x="37" y="43"/>
                  </a:cubicBezTo>
                  <a:cubicBezTo>
                    <a:pt x="38" y="49"/>
                    <a:pt x="38" y="56"/>
                    <a:pt x="38" y="63"/>
                  </a:cubicBezTo>
                  <a:cubicBezTo>
                    <a:pt x="38" y="71"/>
                    <a:pt x="38" y="80"/>
                    <a:pt x="38" y="91"/>
                  </a:cubicBezTo>
                  <a:cubicBezTo>
                    <a:pt x="42" y="82"/>
                    <a:pt x="48" y="73"/>
                    <a:pt x="56" y="62"/>
                  </a:cubicBezTo>
                  <a:cubicBezTo>
                    <a:pt x="64" y="51"/>
                    <a:pt x="74" y="42"/>
                    <a:pt x="86" y="32"/>
                  </a:cubicBezTo>
                  <a:cubicBezTo>
                    <a:pt x="97" y="23"/>
                    <a:pt x="111" y="16"/>
                    <a:pt x="127" y="9"/>
                  </a:cubicBezTo>
                  <a:cubicBezTo>
                    <a:pt x="144" y="3"/>
                    <a:pt x="162" y="0"/>
                    <a:pt x="183" y="0"/>
                  </a:cubicBezTo>
                  <a:cubicBezTo>
                    <a:pt x="221" y="0"/>
                    <a:pt x="249" y="8"/>
                    <a:pt x="269" y="24"/>
                  </a:cubicBezTo>
                  <a:cubicBezTo>
                    <a:pt x="288" y="40"/>
                    <a:pt x="302" y="62"/>
                    <a:pt x="310" y="91"/>
                  </a:cubicBezTo>
                  <a:cubicBezTo>
                    <a:pt x="314" y="83"/>
                    <a:pt x="320" y="74"/>
                    <a:pt x="329" y="63"/>
                  </a:cubicBezTo>
                  <a:cubicBezTo>
                    <a:pt x="337" y="53"/>
                    <a:pt x="348" y="43"/>
                    <a:pt x="361" y="34"/>
                  </a:cubicBezTo>
                  <a:cubicBezTo>
                    <a:pt x="374" y="24"/>
                    <a:pt x="388" y="16"/>
                    <a:pt x="405" y="10"/>
                  </a:cubicBezTo>
                  <a:cubicBezTo>
                    <a:pt x="422" y="3"/>
                    <a:pt x="440" y="0"/>
                    <a:pt x="461" y="0"/>
                  </a:cubicBezTo>
                  <a:cubicBezTo>
                    <a:pt x="487" y="0"/>
                    <a:pt x="508" y="4"/>
                    <a:pt x="526" y="12"/>
                  </a:cubicBezTo>
                  <a:cubicBezTo>
                    <a:pt x="543" y="20"/>
                    <a:pt x="557" y="31"/>
                    <a:pt x="568" y="46"/>
                  </a:cubicBezTo>
                  <a:cubicBezTo>
                    <a:pt x="578" y="61"/>
                    <a:pt x="585" y="78"/>
                    <a:pt x="590" y="99"/>
                  </a:cubicBezTo>
                  <a:cubicBezTo>
                    <a:pt x="594" y="120"/>
                    <a:pt x="597" y="143"/>
                    <a:pt x="597" y="169"/>
                  </a:cubicBezTo>
                  <a:cubicBezTo>
                    <a:pt x="597" y="395"/>
                    <a:pt x="597" y="395"/>
                    <a:pt x="597" y="395"/>
                  </a:cubicBezTo>
                  <a:cubicBezTo>
                    <a:pt x="559" y="395"/>
                    <a:pt x="559" y="395"/>
                    <a:pt x="559" y="395"/>
                  </a:cubicBezTo>
                  <a:cubicBezTo>
                    <a:pt x="559" y="182"/>
                    <a:pt x="559" y="182"/>
                    <a:pt x="559" y="182"/>
                  </a:cubicBezTo>
                  <a:cubicBezTo>
                    <a:pt x="559" y="153"/>
                    <a:pt x="557" y="130"/>
                    <a:pt x="552" y="111"/>
                  </a:cubicBezTo>
                  <a:cubicBezTo>
                    <a:pt x="548" y="92"/>
                    <a:pt x="541" y="77"/>
                    <a:pt x="532" y="65"/>
                  </a:cubicBezTo>
                  <a:cubicBezTo>
                    <a:pt x="523" y="54"/>
                    <a:pt x="513" y="46"/>
                    <a:pt x="500" y="42"/>
                  </a:cubicBezTo>
                  <a:cubicBezTo>
                    <a:pt x="487" y="38"/>
                    <a:pt x="473" y="35"/>
                    <a:pt x="456" y="35"/>
                  </a:cubicBezTo>
                  <a:cubicBezTo>
                    <a:pt x="437" y="35"/>
                    <a:pt x="419" y="39"/>
                    <a:pt x="403" y="47"/>
                  </a:cubicBezTo>
                  <a:cubicBezTo>
                    <a:pt x="386" y="55"/>
                    <a:pt x="371" y="65"/>
                    <a:pt x="359" y="78"/>
                  </a:cubicBezTo>
                  <a:cubicBezTo>
                    <a:pt x="346" y="91"/>
                    <a:pt x="336" y="105"/>
                    <a:pt x="329" y="122"/>
                  </a:cubicBezTo>
                  <a:cubicBezTo>
                    <a:pt x="322" y="138"/>
                    <a:pt x="318" y="155"/>
                    <a:pt x="318" y="173"/>
                  </a:cubicBezTo>
                  <a:cubicBezTo>
                    <a:pt x="318" y="395"/>
                    <a:pt x="318" y="395"/>
                    <a:pt x="318" y="395"/>
                  </a:cubicBezTo>
                  <a:cubicBezTo>
                    <a:pt x="280" y="395"/>
                    <a:pt x="280" y="395"/>
                    <a:pt x="280" y="395"/>
                  </a:cubicBezTo>
                  <a:cubicBezTo>
                    <a:pt x="280" y="182"/>
                    <a:pt x="280" y="182"/>
                    <a:pt x="280" y="182"/>
                  </a:cubicBezTo>
                  <a:cubicBezTo>
                    <a:pt x="280" y="153"/>
                    <a:pt x="278" y="130"/>
                    <a:pt x="274" y="111"/>
                  </a:cubicBezTo>
                  <a:cubicBezTo>
                    <a:pt x="269" y="92"/>
                    <a:pt x="263" y="77"/>
                    <a:pt x="254" y="65"/>
                  </a:cubicBezTo>
                  <a:cubicBezTo>
                    <a:pt x="245" y="54"/>
                    <a:pt x="235" y="46"/>
                    <a:pt x="222" y="42"/>
                  </a:cubicBezTo>
                  <a:cubicBezTo>
                    <a:pt x="210" y="38"/>
                    <a:pt x="195" y="35"/>
                    <a:pt x="178" y="35"/>
                  </a:cubicBezTo>
                  <a:cubicBezTo>
                    <a:pt x="156" y="35"/>
                    <a:pt x="135" y="40"/>
                    <a:pt x="118" y="50"/>
                  </a:cubicBezTo>
                  <a:cubicBezTo>
                    <a:pt x="101" y="60"/>
                    <a:pt x="86" y="73"/>
                    <a:pt x="75" y="89"/>
                  </a:cubicBezTo>
                  <a:cubicBezTo>
                    <a:pt x="63" y="104"/>
                    <a:pt x="54" y="122"/>
                    <a:pt x="48" y="141"/>
                  </a:cubicBezTo>
                  <a:cubicBezTo>
                    <a:pt x="42" y="160"/>
                    <a:pt x="40" y="178"/>
                    <a:pt x="40" y="197"/>
                  </a:cubicBezTo>
                  <a:cubicBezTo>
                    <a:pt x="40" y="395"/>
                    <a:pt x="40" y="395"/>
                    <a:pt x="40" y="395"/>
                  </a:cubicBezTo>
                  <a:cubicBezTo>
                    <a:pt x="2" y="395"/>
                    <a:pt x="2" y="395"/>
                    <a:pt x="2" y="395"/>
                  </a:cubicBezTo>
                  <a:lnTo>
                    <a:pt x="2" y="9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noEditPoints="1"/>
            </p:cNvSpPr>
            <p:nvPr/>
          </p:nvSpPr>
          <p:spPr bwMode="auto">
            <a:xfrm>
              <a:off x="13274" y="1423"/>
              <a:ext cx="288" cy="285"/>
            </a:xfrm>
            <a:custGeom>
              <a:avLst/>
              <a:gdLst>
                <a:gd name="T0" fmla="*/ 81 w 163"/>
                <a:gd name="T1" fmla="*/ 161 h 161"/>
                <a:gd name="T2" fmla="*/ 49 w 163"/>
                <a:gd name="T3" fmla="*/ 155 h 161"/>
                <a:gd name="T4" fmla="*/ 23 w 163"/>
                <a:gd name="T5" fmla="*/ 139 h 161"/>
                <a:gd name="T6" fmla="*/ 6 w 163"/>
                <a:gd name="T7" fmla="*/ 114 h 161"/>
                <a:gd name="T8" fmla="*/ 0 w 163"/>
                <a:gd name="T9" fmla="*/ 81 h 161"/>
                <a:gd name="T10" fmla="*/ 6 w 163"/>
                <a:gd name="T11" fmla="*/ 48 h 161"/>
                <a:gd name="T12" fmla="*/ 23 w 163"/>
                <a:gd name="T13" fmla="*/ 23 h 161"/>
                <a:gd name="T14" fmla="*/ 49 w 163"/>
                <a:gd name="T15" fmla="*/ 6 h 161"/>
                <a:gd name="T16" fmla="*/ 81 w 163"/>
                <a:gd name="T17" fmla="*/ 0 h 161"/>
                <a:gd name="T18" fmla="*/ 114 w 163"/>
                <a:gd name="T19" fmla="*/ 6 h 161"/>
                <a:gd name="T20" fmla="*/ 140 w 163"/>
                <a:gd name="T21" fmla="*/ 23 h 161"/>
                <a:gd name="T22" fmla="*/ 157 w 163"/>
                <a:gd name="T23" fmla="*/ 48 h 161"/>
                <a:gd name="T24" fmla="*/ 163 w 163"/>
                <a:gd name="T25" fmla="*/ 81 h 161"/>
                <a:gd name="T26" fmla="*/ 157 w 163"/>
                <a:gd name="T27" fmla="*/ 114 h 161"/>
                <a:gd name="T28" fmla="*/ 140 w 163"/>
                <a:gd name="T29" fmla="*/ 139 h 161"/>
                <a:gd name="T30" fmla="*/ 114 w 163"/>
                <a:gd name="T31" fmla="*/ 155 h 161"/>
                <a:gd name="T32" fmla="*/ 81 w 163"/>
                <a:gd name="T33" fmla="*/ 161 h 161"/>
                <a:gd name="T34" fmla="*/ 81 w 163"/>
                <a:gd name="T35" fmla="*/ 142 h 161"/>
                <a:gd name="T36" fmla="*/ 105 w 163"/>
                <a:gd name="T37" fmla="*/ 137 h 161"/>
                <a:gd name="T38" fmla="*/ 124 w 163"/>
                <a:gd name="T39" fmla="*/ 125 h 161"/>
                <a:gd name="T40" fmla="*/ 136 w 163"/>
                <a:gd name="T41" fmla="*/ 105 h 161"/>
                <a:gd name="T42" fmla="*/ 141 w 163"/>
                <a:gd name="T43" fmla="*/ 81 h 161"/>
                <a:gd name="T44" fmla="*/ 136 w 163"/>
                <a:gd name="T45" fmla="*/ 56 h 161"/>
                <a:gd name="T46" fmla="*/ 124 w 163"/>
                <a:gd name="T47" fmla="*/ 37 h 161"/>
                <a:gd name="T48" fmla="*/ 105 w 163"/>
                <a:gd name="T49" fmla="*/ 24 h 161"/>
                <a:gd name="T50" fmla="*/ 81 w 163"/>
                <a:gd name="T51" fmla="*/ 20 h 161"/>
                <a:gd name="T52" fmla="*/ 57 w 163"/>
                <a:gd name="T53" fmla="*/ 24 h 161"/>
                <a:gd name="T54" fmla="*/ 39 w 163"/>
                <a:gd name="T55" fmla="*/ 37 h 161"/>
                <a:gd name="T56" fmla="*/ 26 w 163"/>
                <a:gd name="T57" fmla="*/ 56 h 161"/>
                <a:gd name="T58" fmla="*/ 22 w 163"/>
                <a:gd name="T59" fmla="*/ 81 h 161"/>
                <a:gd name="T60" fmla="*/ 26 w 163"/>
                <a:gd name="T61" fmla="*/ 105 h 161"/>
                <a:gd name="T62" fmla="*/ 39 w 163"/>
                <a:gd name="T63" fmla="*/ 125 h 161"/>
                <a:gd name="T64" fmla="*/ 57 w 163"/>
                <a:gd name="T65" fmla="*/ 137 h 161"/>
                <a:gd name="T66" fmla="*/ 81 w 163"/>
                <a:gd name="T67" fmla="*/ 142 h 161"/>
                <a:gd name="T68" fmla="*/ 53 w 163"/>
                <a:gd name="T69" fmla="*/ 39 h 161"/>
                <a:gd name="T70" fmla="*/ 86 w 163"/>
                <a:gd name="T71" fmla="*/ 39 h 161"/>
                <a:gd name="T72" fmla="*/ 105 w 163"/>
                <a:gd name="T73" fmla="*/ 45 h 161"/>
                <a:gd name="T74" fmla="*/ 112 w 163"/>
                <a:gd name="T75" fmla="*/ 63 h 161"/>
                <a:gd name="T76" fmla="*/ 108 w 163"/>
                <a:gd name="T77" fmla="*/ 78 h 161"/>
                <a:gd name="T78" fmla="*/ 98 w 163"/>
                <a:gd name="T79" fmla="*/ 87 h 161"/>
                <a:gd name="T80" fmla="*/ 117 w 163"/>
                <a:gd name="T81" fmla="*/ 117 h 161"/>
                <a:gd name="T82" fmla="*/ 97 w 163"/>
                <a:gd name="T83" fmla="*/ 117 h 161"/>
                <a:gd name="T84" fmla="*/ 80 w 163"/>
                <a:gd name="T85" fmla="*/ 89 h 161"/>
                <a:gd name="T86" fmla="*/ 70 w 163"/>
                <a:gd name="T87" fmla="*/ 89 h 161"/>
                <a:gd name="T88" fmla="*/ 70 w 163"/>
                <a:gd name="T89" fmla="*/ 117 h 161"/>
                <a:gd name="T90" fmla="*/ 53 w 163"/>
                <a:gd name="T91" fmla="*/ 117 h 161"/>
                <a:gd name="T92" fmla="*/ 53 w 163"/>
                <a:gd name="T93" fmla="*/ 39 h 161"/>
                <a:gd name="T94" fmla="*/ 80 w 163"/>
                <a:gd name="T95" fmla="*/ 76 h 161"/>
                <a:gd name="T96" fmla="*/ 91 w 163"/>
                <a:gd name="T97" fmla="*/ 73 h 161"/>
                <a:gd name="T98" fmla="*/ 95 w 163"/>
                <a:gd name="T99" fmla="*/ 63 h 161"/>
                <a:gd name="T100" fmla="*/ 92 w 163"/>
                <a:gd name="T101" fmla="*/ 55 h 161"/>
                <a:gd name="T102" fmla="*/ 84 w 163"/>
                <a:gd name="T103" fmla="*/ 53 h 161"/>
                <a:gd name="T104" fmla="*/ 70 w 163"/>
                <a:gd name="T105" fmla="*/ 53 h 161"/>
                <a:gd name="T106" fmla="*/ 70 w 163"/>
                <a:gd name="T107" fmla="*/ 76 h 161"/>
                <a:gd name="T108" fmla="*/ 80 w 163"/>
                <a:gd name="T109" fmla="*/ 7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1">
                  <a:moveTo>
                    <a:pt x="81" y="161"/>
                  </a:moveTo>
                  <a:cubicBezTo>
                    <a:pt x="70" y="161"/>
                    <a:pt x="59" y="159"/>
                    <a:pt x="49" y="155"/>
                  </a:cubicBezTo>
                  <a:cubicBezTo>
                    <a:pt x="39" y="151"/>
                    <a:pt x="30" y="146"/>
                    <a:pt x="23" y="139"/>
                  </a:cubicBezTo>
                  <a:cubicBezTo>
                    <a:pt x="16" y="132"/>
                    <a:pt x="10" y="123"/>
                    <a:pt x="6" y="114"/>
                  </a:cubicBezTo>
                  <a:cubicBezTo>
                    <a:pt x="2" y="104"/>
                    <a:pt x="0" y="93"/>
                    <a:pt x="0" y="81"/>
                  </a:cubicBezTo>
                  <a:cubicBezTo>
                    <a:pt x="0" y="69"/>
                    <a:pt x="2" y="58"/>
                    <a:pt x="6" y="48"/>
                  </a:cubicBezTo>
                  <a:cubicBezTo>
                    <a:pt x="10" y="38"/>
                    <a:pt x="16" y="30"/>
                    <a:pt x="23" y="23"/>
                  </a:cubicBezTo>
                  <a:cubicBezTo>
                    <a:pt x="30" y="16"/>
                    <a:pt x="39" y="10"/>
                    <a:pt x="49" y="6"/>
                  </a:cubicBezTo>
                  <a:cubicBezTo>
                    <a:pt x="59" y="2"/>
                    <a:pt x="70" y="0"/>
                    <a:pt x="81" y="0"/>
                  </a:cubicBezTo>
                  <a:cubicBezTo>
                    <a:pt x="93" y="0"/>
                    <a:pt x="104" y="2"/>
                    <a:pt x="114" y="6"/>
                  </a:cubicBezTo>
                  <a:cubicBezTo>
                    <a:pt x="124" y="10"/>
                    <a:pt x="132" y="16"/>
                    <a:pt x="140" y="23"/>
                  </a:cubicBezTo>
                  <a:cubicBezTo>
                    <a:pt x="147" y="30"/>
                    <a:pt x="153" y="38"/>
                    <a:pt x="157" y="48"/>
                  </a:cubicBezTo>
                  <a:cubicBezTo>
                    <a:pt x="161" y="58"/>
                    <a:pt x="163" y="69"/>
                    <a:pt x="163" y="81"/>
                  </a:cubicBezTo>
                  <a:cubicBezTo>
                    <a:pt x="163" y="93"/>
                    <a:pt x="161" y="104"/>
                    <a:pt x="157" y="114"/>
                  </a:cubicBezTo>
                  <a:cubicBezTo>
                    <a:pt x="153" y="123"/>
                    <a:pt x="147" y="132"/>
                    <a:pt x="140" y="139"/>
                  </a:cubicBezTo>
                  <a:cubicBezTo>
                    <a:pt x="132" y="146"/>
                    <a:pt x="124" y="151"/>
                    <a:pt x="114" y="155"/>
                  </a:cubicBezTo>
                  <a:cubicBezTo>
                    <a:pt x="104" y="159"/>
                    <a:pt x="93" y="161"/>
                    <a:pt x="81" y="161"/>
                  </a:cubicBezTo>
                  <a:close/>
                  <a:moveTo>
                    <a:pt x="81" y="142"/>
                  </a:moveTo>
                  <a:cubicBezTo>
                    <a:pt x="90" y="142"/>
                    <a:pt x="98" y="140"/>
                    <a:pt x="105" y="137"/>
                  </a:cubicBezTo>
                  <a:cubicBezTo>
                    <a:pt x="113" y="134"/>
                    <a:pt x="119" y="130"/>
                    <a:pt x="124" y="125"/>
                  </a:cubicBezTo>
                  <a:cubicBezTo>
                    <a:pt x="129" y="119"/>
                    <a:pt x="133" y="113"/>
                    <a:pt x="136" y="105"/>
                  </a:cubicBezTo>
                  <a:cubicBezTo>
                    <a:pt x="139" y="98"/>
                    <a:pt x="141" y="90"/>
                    <a:pt x="141" y="81"/>
                  </a:cubicBezTo>
                  <a:cubicBezTo>
                    <a:pt x="141" y="72"/>
                    <a:pt x="139" y="64"/>
                    <a:pt x="136" y="56"/>
                  </a:cubicBezTo>
                  <a:cubicBezTo>
                    <a:pt x="133" y="49"/>
                    <a:pt x="129" y="42"/>
                    <a:pt x="124" y="37"/>
                  </a:cubicBezTo>
                  <a:cubicBezTo>
                    <a:pt x="119" y="32"/>
                    <a:pt x="113" y="27"/>
                    <a:pt x="105" y="24"/>
                  </a:cubicBezTo>
                  <a:cubicBezTo>
                    <a:pt x="98" y="21"/>
                    <a:pt x="90" y="20"/>
                    <a:pt x="81" y="20"/>
                  </a:cubicBezTo>
                  <a:cubicBezTo>
                    <a:pt x="73" y="20"/>
                    <a:pt x="65" y="21"/>
                    <a:pt x="57" y="24"/>
                  </a:cubicBezTo>
                  <a:cubicBezTo>
                    <a:pt x="50" y="27"/>
                    <a:pt x="44" y="32"/>
                    <a:pt x="39" y="37"/>
                  </a:cubicBezTo>
                  <a:cubicBezTo>
                    <a:pt x="33" y="42"/>
                    <a:pt x="29" y="49"/>
                    <a:pt x="26" y="56"/>
                  </a:cubicBezTo>
                  <a:cubicBezTo>
                    <a:pt x="23" y="64"/>
                    <a:pt x="22" y="72"/>
                    <a:pt x="22" y="81"/>
                  </a:cubicBezTo>
                  <a:cubicBezTo>
                    <a:pt x="22" y="90"/>
                    <a:pt x="23" y="98"/>
                    <a:pt x="26" y="105"/>
                  </a:cubicBezTo>
                  <a:cubicBezTo>
                    <a:pt x="29" y="113"/>
                    <a:pt x="33" y="119"/>
                    <a:pt x="39" y="125"/>
                  </a:cubicBezTo>
                  <a:cubicBezTo>
                    <a:pt x="44" y="130"/>
                    <a:pt x="50" y="134"/>
                    <a:pt x="57" y="137"/>
                  </a:cubicBezTo>
                  <a:cubicBezTo>
                    <a:pt x="65" y="140"/>
                    <a:pt x="73" y="142"/>
                    <a:pt x="81" y="142"/>
                  </a:cubicBezTo>
                  <a:close/>
                  <a:moveTo>
                    <a:pt x="53" y="39"/>
                  </a:moveTo>
                  <a:cubicBezTo>
                    <a:pt x="86" y="39"/>
                    <a:pt x="86" y="39"/>
                    <a:pt x="86" y="39"/>
                  </a:cubicBezTo>
                  <a:cubicBezTo>
                    <a:pt x="93" y="39"/>
                    <a:pt x="100" y="41"/>
                    <a:pt x="105" y="45"/>
                  </a:cubicBezTo>
                  <a:cubicBezTo>
                    <a:pt x="110" y="50"/>
                    <a:pt x="112" y="56"/>
                    <a:pt x="112" y="63"/>
                  </a:cubicBezTo>
                  <a:cubicBezTo>
                    <a:pt x="112" y="69"/>
                    <a:pt x="111" y="74"/>
                    <a:pt x="108" y="78"/>
                  </a:cubicBezTo>
                  <a:cubicBezTo>
                    <a:pt x="106" y="82"/>
                    <a:pt x="102" y="85"/>
                    <a:pt x="98" y="87"/>
                  </a:cubicBezTo>
                  <a:cubicBezTo>
                    <a:pt x="117" y="117"/>
                    <a:pt x="117" y="117"/>
                    <a:pt x="117" y="117"/>
                  </a:cubicBezTo>
                  <a:cubicBezTo>
                    <a:pt x="97" y="117"/>
                    <a:pt x="97" y="117"/>
                    <a:pt x="97" y="117"/>
                  </a:cubicBezTo>
                  <a:cubicBezTo>
                    <a:pt x="80" y="89"/>
                    <a:pt x="80" y="89"/>
                    <a:pt x="80" y="89"/>
                  </a:cubicBezTo>
                  <a:cubicBezTo>
                    <a:pt x="70" y="89"/>
                    <a:pt x="70" y="89"/>
                    <a:pt x="70" y="89"/>
                  </a:cubicBezTo>
                  <a:cubicBezTo>
                    <a:pt x="70" y="117"/>
                    <a:pt x="70" y="117"/>
                    <a:pt x="70" y="117"/>
                  </a:cubicBezTo>
                  <a:cubicBezTo>
                    <a:pt x="53" y="117"/>
                    <a:pt x="53" y="117"/>
                    <a:pt x="53" y="117"/>
                  </a:cubicBezTo>
                  <a:lnTo>
                    <a:pt x="53" y="39"/>
                  </a:lnTo>
                  <a:close/>
                  <a:moveTo>
                    <a:pt x="80" y="76"/>
                  </a:moveTo>
                  <a:cubicBezTo>
                    <a:pt x="85" y="76"/>
                    <a:pt x="88" y="75"/>
                    <a:pt x="91" y="73"/>
                  </a:cubicBezTo>
                  <a:cubicBezTo>
                    <a:pt x="94" y="71"/>
                    <a:pt x="95" y="68"/>
                    <a:pt x="95" y="63"/>
                  </a:cubicBezTo>
                  <a:cubicBezTo>
                    <a:pt x="95" y="60"/>
                    <a:pt x="94" y="57"/>
                    <a:pt x="92" y="55"/>
                  </a:cubicBezTo>
                  <a:cubicBezTo>
                    <a:pt x="90" y="54"/>
                    <a:pt x="87" y="53"/>
                    <a:pt x="84" y="53"/>
                  </a:cubicBezTo>
                  <a:cubicBezTo>
                    <a:pt x="70" y="53"/>
                    <a:pt x="70" y="53"/>
                    <a:pt x="70" y="53"/>
                  </a:cubicBezTo>
                  <a:cubicBezTo>
                    <a:pt x="70" y="76"/>
                    <a:pt x="70" y="76"/>
                    <a:pt x="70" y="76"/>
                  </a:cubicBezTo>
                  <a:lnTo>
                    <a:pt x="80" y="76"/>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a:grpSpLocks noChangeAspect="1"/>
          </p:cNvGrpSpPr>
          <p:nvPr userDrawn="1"/>
        </p:nvGrpSpPr>
        <p:grpSpPr bwMode="auto">
          <a:xfrm>
            <a:off x="2159508" y="2177291"/>
            <a:ext cx="7872984" cy="1363505"/>
            <a:chOff x="-9055" y="93"/>
            <a:chExt cx="23870" cy="4134"/>
          </a:xfrm>
        </p:grpSpPr>
        <p:sp>
          <p:nvSpPr>
            <p:cNvPr id="47"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61642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2)">
    <p:bg>
      <p:bgPr>
        <a:solidFill>
          <a:schemeClr val="tx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D187E23A-71EC-FE4B-A55B-750DCC3B8799}"/>
              </a:ext>
            </a:extLst>
          </p:cNvPr>
          <p:cNvSpPr txBox="1">
            <a:spLocks/>
          </p:cNvSpPr>
          <p:nvPr userDrawn="1"/>
        </p:nvSpPr>
        <p:spPr>
          <a:xfrm>
            <a:off x="1676400" y="823266"/>
            <a:ext cx="10010066" cy="968061"/>
          </a:xfrm>
          <a:prstGeom prst="rect">
            <a:avLst/>
          </a:prstGeom>
        </p:spPr>
        <p:txBody>
          <a:bodyPr/>
          <a:lstStyle>
            <a:lvl1pPr algn="l" defTabSz="457200" rtl="0" eaLnBrk="1" latinLnBrk="0" hangingPunct="1">
              <a:spcBef>
                <a:spcPct val="0"/>
              </a:spcBef>
              <a:buNone/>
              <a:defRPr sz="2800" b="0" kern="1200">
                <a:solidFill>
                  <a:schemeClr val="tx2"/>
                </a:solidFill>
                <a:latin typeface="+mj-lt"/>
                <a:ea typeface="+mj-ea"/>
                <a:cs typeface="+mj-cs"/>
              </a:defRPr>
            </a:lvl1pPr>
          </a:lstStyle>
          <a:p>
            <a:endParaRPr lang="en-US" sz="4800">
              <a:solidFill>
                <a:schemeClr val="bg1"/>
              </a:solidFill>
            </a:endParaRPr>
          </a:p>
        </p:txBody>
      </p:sp>
      <p:sp>
        <p:nvSpPr>
          <p:cNvPr id="5" name="Rectangle 4">
            <a:extLst>
              <a:ext uri="{FF2B5EF4-FFF2-40B4-BE49-F238E27FC236}">
                <a16:creationId xmlns:a16="http://schemas.microsoft.com/office/drawing/2014/main" id="{5519F139-5685-EAEB-45D6-EE990A0E6D5B}"/>
              </a:ext>
            </a:extLst>
          </p:cNvPr>
          <p:cNvSpPr/>
          <p:nvPr userDrawn="1"/>
        </p:nvSpPr>
        <p:spPr>
          <a:xfrm rot="5400000">
            <a:off x="6961192" y="336163"/>
            <a:ext cx="4469689" cy="599192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3A11F09E-4428-8942-3AB1-CCC0AF66B1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51039" y="1581716"/>
            <a:ext cx="5540427" cy="3500819"/>
          </a:xfrm>
          <a:prstGeom prst="rect">
            <a:avLst/>
          </a:prstGeom>
        </p:spPr>
      </p:pic>
      <p:sp>
        <p:nvSpPr>
          <p:cNvPr id="4" name="Rectangle 3">
            <a:extLst>
              <a:ext uri="{FF2B5EF4-FFF2-40B4-BE49-F238E27FC236}">
                <a16:creationId xmlns:a16="http://schemas.microsoft.com/office/drawing/2014/main" id="{41C32F7B-ED4B-C7F3-AA29-F7067417BBD8}"/>
              </a:ext>
            </a:extLst>
          </p:cNvPr>
          <p:cNvSpPr/>
          <p:nvPr userDrawn="1"/>
        </p:nvSpPr>
        <p:spPr>
          <a:xfrm rot="5400000">
            <a:off x="2785928" y="2152825"/>
            <a:ext cx="628213" cy="620007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4D6678FA-E0CE-4BA4-2B4B-FAF8FED0B886}"/>
              </a:ext>
            </a:extLst>
          </p:cNvPr>
          <p:cNvSpPr/>
          <p:nvPr userDrawn="1"/>
        </p:nvSpPr>
        <p:spPr>
          <a:xfrm rot="5400000">
            <a:off x="1179076" y="-81793"/>
            <a:ext cx="3841479" cy="6199632"/>
          </a:xfrm>
          <a:prstGeom prst="rect">
            <a:avLst/>
          </a:prstGeom>
          <a:solidFill>
            <a:srgbClr val="485EC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FD7BB1E0-2AD9-1272-A612-A2180BB6C91E}"/>
              </a:ext>
            </a:extLst>
          </p:cNvPr>
          <p:cNvSpPr>
            <a:spLocks noGrp="1"/>
          </p:cNvSpPr>
          <p:nvPr>
            <p:ph type="ctrTitle"/>
          </p:nvPr>
        </p:nvSpPr>
        <p:spPr>
          <a:xfrm>
            <a:off x="640087" y="1097283"/>
            <a:ext cx="5272532" cy="3841474"/>
          </a:xfrm>
        </p:spPr>
        <p:txBody>
          <a:bodyPr bIns="0" anchor="ctr" anchorCtr="0">
            <a:noAutofit/>
          </a:bodyPr>
          <a:lstStyle>
            <a:lvl1pPr>
              <a:lnSpc>
                <a:spcPct val="95000"/>
              </a:lnSpc>
              <a:defRPr sz="4000">
                <a:solidFill>
                  <a:schemeClr val="bg1"/>
                </a:solidFill>
              </a:defRPr>
            </a:lvl1pPr>
          </a:lstStyle>
          <a:p>
            <a:r>
              <a:rPr lang="en-US"/>
              <a:t>Click to edit Master title style</a:t>
            </a:r>
          </a:p>
        </p:txBody>
      </p:sp>
      <p:sp>
        <p:nvSpPr>
          <p:cNvPr id="16" name="Subtitle 2">
            <a:extLst>
              <a:ext uri="{FF2B5EF4-FFF2-40B4-BE49-F238E27FC236}">
                <a16:creationId xmlns:a16="http://schemas.microsoft.com/office/drawing/2014/main" id="{E6417906-3D4B-14CA-9BC5-A003E958F03C}"/>
              </a:ext>
            </a:extLst>
          </p:cNvPr>
          <p:cNvSpPr>
            <a:spLocks noGrp="1"/>
          </p:cNvSpPr>
          <p:nvPr>
            <p:ph type="subTitle" idx="1"/>
          </p:nvPr>
        </p:nvSpPr>
        <p:spPr>
          <a:xfrm>
            <a:off x="640087" y="4938760"/>
            <a:ext cx="5272963" cy="628210"/>
          </a:xfrm>
          <a:prstGeom prst="rect">
            <a:avLst/>
          </a:prstGeom>
        </p:spPr>
        <p:txBody>
          <a:bodyPr lIns="0" tIns="0" rIns="0" bIns="0" anchor="ctr" anchorCtr="0"/>
          <a:lstStyle>
            <a:lvl1pPr marL="0" indent="0" algn="l">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60499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4274034" y="0"/>
            <a:ext cx="7917967" cy="68580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1834" y="486479"/>
            <a:ext cx="2497591" cy="718544"/>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941832" y="2236654"/>
            <a:ext cx="5431317" cy="2046353"/>
          </a:xfrm>
        </p:spPr>
        <p:txBody>
          <a:bodyPr lIns="0" tIns="0" rIns="0" bIns="0" anchor="ctr">
            <a:normAutofit/>
          </a:bodyPr>
          <a:lstStyle>
            <a:lvl1pPr marL="0" indent="0">
              <a:spcBef>
                <a:spcPts val="0"/>
              </a:spcBef>
              <a:buFontTx/>
              <a:buNone/>
              <a:defRPr sz="4000" b="0">
                <a:solidFill>
                  <a:schemeClr val="tx2"/>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941832" y="473659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941832" y="528523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6079067"/>
            <a:ext cx="3505200" cy="77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135284401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6376416" y="5"/>
            <a:ext cx="5815584" cy="6857995"/>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609600" y="3121153"/>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609600" y="2267713"/>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609599" y="1585625"/>
            <a:ext cx="5905743" cy="584775"/>
          </a:xfrm>
        </p:spPr>
        <p:txBody>
          <a:bodyPr wrap="square">
            <a:spAutoFit/>
          </a:bodyPr>
          <a:lstStyle/>
          <a:p>
            <a:r>
              <a:rPr lang="en-US"/>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2505021" y="6397626"/>
            <a:ext cx="3590979"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100942398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6203851"/>
            <a:ext cx="788319" cy="654148"/>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fld id="{BBF673B1-3092-44ED-86E9-FE11F35C7E7C}" type="slidenum">
              <a:rPr lang="en-US" sz="800" b="0" i="0" smtClean="0">
                <a:solidFill>
                  <a:schemeClr val="bg1"/>
                </a:solidFill>
                <a:latin typeface="Arial" panose="020B0604020202020204" pitchFamily="34" charset="0"/>
              </a:rPr>
              <a:pPr marL="0" marR="0" lvl="0" indent="0" algn="ctr" defTabSz="914172"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3448" y="6385311"/>
            <a:ext cx="265611" cy="24384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3435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2341421" y="-3435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52400" y="4959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2493821" y="-1911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8423296" y="2"/>
            <a:ext cx="3768704" cy="68579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609601" y="0"/>
            <a:ext cx="7518399" cy="1498600"/>
          </a:xfrm>
        </p:spPr>
        <p:txBody>
          <a:bodyPr/>
          <a:lstStyle/>
          <a:p>
            <a:r>
              <a:rPr lang="en-US"/>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929467" y="6397626"/>
            <a:ext cx="5198533"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609600" y="2581650"/>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609600" y="1540944"/>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Tree>
    <p:extLst>
      <p:ext uri="{BB962C8B-B14F-4D97-AF65-F5344CB8AC3E}">
        <p14:creationId xmlns:p14="http://schemas.microsoft.com/office/powerpoint/2010/main" val="264798201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8B34A90-A2A8-471A-9ED9-9056A51530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456780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09600" y="0"/>
            <a:ext cx="10972800" cy="149860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25978706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609543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609600" y="0"/>
            <a:ext cx="10972800" cy="149860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6087909" y="3806217"/>
            <a:ext cx="5375575"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BD013F5C-E5E2-7E1B-7DA2-AB8D0592C4AF}"/>
              </a:ext>
            </a:extLst>
          </p:cNvPr>
          <p:cNvSpPr/>
          <p:nvPr userDrawn="1"/>
        </p:nvSpPr>
        <p:spPr>
          <a:xfrm>
            <a:off x="716629" y="3806217"/>
            <a:ext cx="5375576"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97AC6A2B-2A3E-CC3F-E523-66A8EF2766BE}"/>
              </a:ext>
            </a:extLst>
          </p:cNvPr>
          <p:cNvSpPr/>
          <p:nvPr userDrawn="1"/>
        </p:nvSpPr>
        <p:spPr>
          <a:xfrm>
            <a:off x="6087910" y="1415489"/>
            <a:ext cx="5375573"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6114284-7CC1-3D71-EFDE-313A3D0EDD6F}"/>
              </a:ext>
            </a:extLst>
          </p:cNvPr>
          <p:cNvSpPr/>
          <p:nvPr userDrawn="1"/>
        </p:nvSpPr>
        <p:spPr>
          <a:xfrm>
            <a:off x="716629" y="1415489"/>
            <a:ext cx="5375576"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6092204" y="3806217"/>
            <a:ext cx="2353056" cy="2389632"/>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716628" y="3806217"/>
            <a:ext cx="2353056" cy="2389632"/>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3739193"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9106784"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6384930" y="1530197"/>
            <a:ext cx="2377940" cy="1912003"/>
          </a:xfrm>
        </p:spPr>
        <p:txBody>
          <a:bodyPr lIns="91440" rIns="91440" anchor="ctr" anchorCtr="0">
            <a:noAutofit/>
          </a:bodyPr>
          <a:lstStyle>
            <a:lvl1pPr algn="ctr">
              <a:buFontTx/>
              <a:buNone/>
              <a:defRPr sz="1733"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966068" y="1530197"/>
            <a:ext cx="2477843" cy="1912003"/>
          </a:xfrm>
        </p:spPr>
        <p:txBody>
          <a:bodyPr lIns="91440" rIns="91440" anchor="ctr" anchorCtr="0">
            <a:noAutofit/>
          </a:bodyPr>
          <a:lstStyle>
            <a:lvl1pPr algn="ctr">
              <a:buFontTx/>
              <a:buNone/>
              <a:defRPr sz="1733"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3362227" y="4078055"/>
            <a:ext cx="2377940" cy="1912003"/>
          </a:xfrm>
        </p:spPr>
        <p:txBody>
          <a:bodyPr lIns="91440" rIns="91440" anchor="ctr" anchorCtr="0">
            <a:noAutofit/>
          </a:bodyPr>
          <a:lstStyle>
            <a:lvl1pPr algn="ctr">
              <a:buFontTx/>
              <a:buNone/>
              <a:defRPr sz="1800"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8762870" y="4078055"/>
            <a:ext cx="2327341" cy="1912003"/>
          </a:xfrm>
        </p:spPr>
        <p:txBody>
          <a:bodyPr lIns="91440" rIns="91440" anchor="ctr" anchorCtr="0">
            <a:noAutofit/>
          </a:bodyPr>
          <a:lstStyle>
            <a:lvl1pPr algn="ctr">
              <a:buFontTx/>
              <a:buNone/>
              <a:defRPr sz="1800"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63999557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ank you motif">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8" name="Picture Placeholder 17">
            <a:extLst>
              <a:ext uri="{FF2B5EF4-FFF2-40B4-BE49-F238E27FC236}">
                <a16:creationId xmlns:a16="http://schemas.microsoft.com/office/drawing/2014/main" id="{81CA9949-E77A-08AC-5978-0697D4FC8521}"/>
              </a:ext>
            </a:extLst>
          </p:cNvPr>
          <p:cNvSpPr>
            <a:spLocks noGrp="1"/>
          </p:cNvSpPr>
          <p:nvPr>
            <p:ph type="pic" sz="quarter" idx="13"/>
          </p:nvPr>
        </p:nvSpPr>
        <p:spPr>
          <a:xfrm>
            <a:off x="6430541" y="0"/>
            <a:ext cx="5761459" cy="6858000"/>
          </a:xfrm>
          <a:custGeom>
            <a:avLst/>
            <a:gdLst>
              <a:gd name="connsiteX0" fmla="*/ 0 w 5761459"/>
              <a:gd name="connsiteY0" fmla="*/ 0 h 6858000"/>
              <a:gd name="connsiteX1" fmla="*/ 5761459 w 5761459"/>
              <a:gd name="connsiteY1" fmla="*/ 0 h 6858000"/>
              <a:gd name="connsiteX2" fmla="*/ 5761459 w 5761459"/>
              <a:gd name="connsiteY2" fmla="*/ 6858000 h 6858000"/>
              <a:gd name="connsiteX3" fmla="*/ 3387473 w 5761459"/>
              <a:gd name="connsiteY3" fmla="*/ 6858000 h 6858000"/>
              <a:gd name="connsiteX4" fmla="*/ 8575 w 5761459"/>
              <a:gd name="connsiteY4" fmla="*/ 3807578 h 6858000"/>
              <a:gd name="connsiteX5" fmla="*/ 0 w 5761459"/>
              <a:gd name="connsiteY5" fmla="*/ 3637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1459" h="6858000">
                <a:moveTo>
                  <a:pt x="0" y="0"/>
                </a:moveTo>
                <a:lnTo>
                  <a:pt x="5761459" y="0"/>
                </a:lnTo>
                <a:lnTo>
                  <a:pt x="5761459" y="6858000"/>
                </a:lnTo>
                <a:lnTo>
                  <a:pt x="3387473" y="6858000"/>
                </a:lnTo>
                <a:cubicBezTo>
                  <a:pt x="1630388" y="6858000"/>
                  <a:pt x="182676" y="5522166"/>
                  <a:pt x="8575" y="3807578"/>
                </a:cubicBezTo>
                <a:lnTo>
                  <a:pt x="0" y="3637729"/>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D4729837-8C3C-E603-3EBA-6352F28B1A5B}"/>
              </a:ext>
            </a:extLst>
          </p:cNvPr>
          <p:cNvSpPr>
            <a:spLocks noGrp="1"/>
          </p:cNvSpPr>
          <p:nvPr>
            <p:ph type="title"/>
          </p:nvPr>
        </p:nvSpPr>
        <p:spPr>
          <a:xfrm>
            <a:off x="609600" y="0"/>
            <a:ext cx="5486400" cy="1498600"/>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861C2D98-B25E-4B75-9198-75BF86096A28}"/>
              </a:ext>
            </a:extLst>
          </p:cNvPr>
          <p:cNvSpPr>
            <a:spLocks noGrp="1"/>
          </p:cNvSpPr>
          <p:nvPr>
            <p:ph sz="half" idx="1"/>
          </p:nvPr>
        </p:nvSpPr>
        <p:spPr>
          <a:xfrm>
            <a:off x="609602" y="1656082"/>
            <a:ext cx="5486399" cy="4419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4">
            <a:extLst>
              <a:ext uri="{FF2B5EF4-FFF2-40B4-BE49-F238E27FC236}">
                <a16:creationId xmlns:a16="http://schemas.microsoft.com/office/drawing/2014/main" id="{F958568B-0F7E-5A28-3073-A8BC7000F85D}"/>
              </a:ext>
            </a:extLst>
          </p:cNvPr>
          <p:cNvSpPr>
            <a:spLocks noGrp="1"/>
          </p:cNvSpPr>
          <p:nvPr>
            <p:ph type="body" sz="quarter" idx="12" hasCustomPrompt="1"/>
          </p:nvPr>
        </p:nvSpPr>
        <p:spPr>
          <a:xfrm>
            <a:off x="2269067" y="6397626"/>
            <a:ext cx="5486400"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71581519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609600" y="0"/>
            <a:ext cx="10718800" cy="1498600"/>
          </a:xfrm>
        </p:spPr>
        <p:txBody>
          <a:bodyPr/>
          <a:lstStyle/>
          <a:p>
            <a:r>
              <a:rPr lang="en-US"/>
              <a:t>Click to edit Master title style</a:t>
            </a:r>
          </a:p>
        </p:txBody>
      </p:sp>
      <p:sp>
        <p:nvSpPr>
          <p:cNvPr id="3" name="Text Placeholder 34">
            <a:extLst>
              <a:ext uri="{FF2B5EF4-FFF2-40B4-BE49-F238E27FC236}">
                <a16:creationId xmlns:a16="http://schemas.microsoft.com/office/drawing/2014/main" id="{C374DF88-3EA5-F2C4-12D2-2431F6BD3A5F}"/>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custDataLst>
      <p:tags r:id="rId1"/>
    </p:custDataLst>
    <p:extLst>
      <p:ext uri="{BB962C8B-B14F-4D97-AF65-F5344CB8AC3E}">
        <p14:creationId xmlns:p14="http://schemas.microsoft.com/office/powerpoint/2010/main" val="61881837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5EDF-8A45-4AD9-8B2F-2D8B58C84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2C0AB-4942-4EBC-87EE-BE1BB16F09AB}"/>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25712CDB-554A-4229-A7F8-39E7B5C6E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2C522-01E1-464B-A04E-E8A8C491E6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988722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0EBB4D18-221C-484F-98E9-73CDB38FF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66147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AAE1-CB44-4642-A74E-94565CA40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3AC588-6AB7-4268-8982-A5E9E48372EA}"/>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12375C68-4272-4558-B36F-1DFB9F474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A1415F-FB48-49A6-8520-C09D60F3FED6}"/>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10" name="Picture 9" descr="Welcome! Please turn off your camera and mute your microphone.">
            <a:extLst>
              <a:ext uri="{FF2B5EF4-FFF2-40B4-BE49-F238E27FC236}">
                <a16:creationId xmlns:a16="http://schemas.microsoft.com/office/drawing/2014/main" id="{BA8A978D-C02C-4139-BF20-121FC34DC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41626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484168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FD49647-D199-4938-B657-CF33FBE3A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2146871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4645199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9215485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569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3068017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6085643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1178743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819846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1216210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5107559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9D8A0-9EDE-FD46-909A-894B0187F891}"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33214-9A81-EF46-B25A-2A41F1463DF3}" type="slidenum">
              <a:rPr lang="en-US" smtClean="0"/>
              <a:t>‹#›</a:t>
            </a:fld>
            <a:endParaRPr lang="en-US"/>
          </a:p>
        </p:txBody>
      </p:sp>
      <p:sp>
        <p:nvSpPr>
          <p:cNvPr id="6" name="Title 1"/>
          <p:cNvSpPr>
            <a:spLocks noGrp="1"/>
          </p:cNvSpPr>
          <p:nvPr>
            <p:ph type="title"/>
          </p:nvPr>
        </p:nvSpPr>
        <p:spPr>
          <a:xfrm>
            <a:off x="838200" y="365127"/>
            <a:ext cx="10515600" cy="1325563"/>
          </a:xfrm>
        </p:spPr>
        <p:txBody>
          <a:bodyPr>
            <a:normAutofit/>
          </a:bodyPr>
          <a:lstStyle>
            <a:lvl1pPr>
              <a:defRPr sz="3600">
                <a:solidFill>
                  <a:srgbClr val="004E9A"/>
                </a:solidFill>
              </a:defRPr>
            </a:lvl1pPr>
          </a:lstStyle>
          <a:p>
            <a:r>
              <a:rPr lang="en-US"/>
              <a:t>Click to edit Master title style</a:t>
            </a:r>
          </a:p>
        </p:txBody>
      </p:sp>
    </p:spTree>
    <p:extLst>
      <p:ext uri="{BB962C8B-B14F-4D97-AF65-F5344CB8AC3E}">
        <p14:creationId xmlns:p14="http://schemas.microsoft.com/office/powerpoint/2010/main" val="505453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18A380-217B-45A7-92D6-C78D16A68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5837906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6F6A-9207-4567-B120-31C7E8D56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BB4B9-2BAF-4861-B8A4-D0FECCA95BCE}"/>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A6EE2BB3-3E03-430A-BE88-0C511667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9D001-951B-4308-88BE-DC35555F3457}"/>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BE754C01-876F-4CFF-9B96-E1F0A1E16E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84106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0840EC-D142-4EF5-8DCA-3956332C0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147059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445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6934111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5133384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0538079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9341172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706456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564786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7614476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0229585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7888850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age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1F6583-42B3-4F6F-AA58-843A6E64BE5C}"/>
              </a:ext>
            </a:extLst>
          </p:cNvPr>
          <p:cNvSpPr/>
          <p:nvPr userDrawn="1"/>
        </p:nvSpPr>
        <p:spPr>
          <a:xfrm>
            <a:off x="-1" y="4660210"/>
            <a:ext cx="12190593" cy="2197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sp>
        <p:nvSpPr>
          <p:cNvPr id="6" name="Picture Placeholder 5"/>
          <p:cNvSpPr>
            <a:spLocks noGrp="1"/>
          </p:cNvSpPr>
          <p:nvPr>
            <p:ph type="pic" sz="quarter" idx="10" hasCustomPrompt="1"/>
          </p:nvPr>
        </p:nvSpPr>
        <p:spPr>
          <a:xfrm>
            <a:off x="-1" y="1"/>
            <a:ext cx="10363200" cy="4359236"/>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10" name="Title 1"/>
          <p:cNvSpPr>
            <a:spLocks noGrp="1"/>
          </p:cNvSpPr>
          <p:nvPr>
            <p:ph type="ctrTitle" hasCustomPrompt="1"/>
          </p:nvPr>
        </p:nvSpPr>
        <p:spPr bwMode="white">
          <a:xfrm>
            <a:off x="590548" y="4854563"/>
            <a:ext cx="9769488" cy="615553"/>
          </a:xfrm>
        </p:spPr>
        <p:txBody>
          <a:bodyPr anchor="b"/>
          <a:lstStyle>
            <a:lvl1pPr algn="l">
              <a:lnSpc>
                <a:spcPct val="80000"/>
              </a:lnSpc>
              <a:defRPr sz="3400" b="1" i="0" cap="none" baseline="0">
                <a:solidFill>
                  <a:schemeClr val="tx1"/>
                </a:solidFill>
                <a:latin typeface="+mj-lt"/>
                <a:cs typeface="Georgia Bold" charset="0"/>
              </a:defRPr>
            </a:lvl1pPr>
          </a:lstStyle>
          <a:p>
            <a:r>
              <a:rPr lang="en-US"/>
              <a:t>Presentation Title</a:t>
            </a:r>
          </a:p>
        </p:txBody>
      </p:sp>
      <p:sp>
        <p:nvSpPr>
          <p:cNvPr id="9" name="Subtitle 2"/>
          <p:cNvSpPr>
            <a:spLocks noGrp="1"/>
          </p:cNvSpPr>
          <p:nvPr>
            <p:ph type="subTitle" idx="1" hasCustomPrompt="1"/>
          </p:nvPr>
        </p:nvSpPr>
        <p:spPr bwMode="white">
          <a:xfrm>
            <a:off x="590549" y="5599409"/>
            <a:ext cx="9769488" cy="231825"/>
          </a:xfrm>
        </p:spPr>
        <p:txBody>
          <a:bodyPr anchor="ctr">
            <a:noAutofit/>
          </a:bodyPr>
          <a:lstStyle>
            <a:lvl1pPr marL="0" indent="0" algn="l">
              <a:lnSpc>
                <a:spcPct val="80000"/>
              </a:lnSpc>
              <a:spcBef>
                <a:spcPts val="300"/>
              </a:spcBef>
              <a:buNone/>
              <a:defRPr sz="1800" b="0" i="0" cap="none" spc="0" baseline="0">
                <a:solidFill>
                  <a:schemeClr val="tx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a:extLst>
              <a:ext uri="{FF2B5EF4-FFF2-40B4-BE49-F238E27FC236}">
                <a16:creationId xmlns:a16="http://schemas.microsoft.com/office/drawing/2014/main" id="{E69EFC6A-7316-466A-91AA-62F869B8CE9C}"/>
              </a:ext>
            </a:extLst>
          </p:cNvPr>
          <p:cNvSpPr/>
          <p:nvPr/>
        </p:nvSpPr>
        <p:spPr>
          <a:xfrm>
            <a:off x="10360042" y="1"/>
            <a:ext cx="455729" cy="4359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sp>
        <p:nvSpPr>
          <p:cNvPr id="14" name="Rectangle 13">
            <a:extLst>
              <a:ext uri="{FF2B5EF4-FFF2-40B4-BE49-F238E27FC236}">
                <a16:creationId xmlns:a16="http://schemas.microsoft.com/office/drawing/2014/main" id="{7E101183-84EB-4F92-B06D-0732D22200FA}"/>
              </a:ext>
            </a:extLst>
          </p:cNvPr>
          <p:cNvSpPr/>
          <p:nvPr/>
        </p:nvSpPr>
        <p:spPr>
          <a:xfrm>
            <a:off x="10815765" y="1"/>
            <a:ext cx="1374827" cy="4359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pic>
        <p:nvPicPr>
          <p:cNvPr id="19" name="Picture 18">
            <a:extLst>
              <a:ext uri="{FF2B5EF4-FFF2-40B4-BE49-F238E27FC236}">
                <a16:creationId xmlns:a16="http://schemas.microsoft.com/office/drawing/2014/main" id="{C3D7D108-3C1E-499D-8D37-40F5500F9586}"/>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7" name="Content Placeholder 6">
            <a:extLst>
              <a:ext uri="{FF2B5EF4-FFF2-40B4-BE49-F238E27FC236}">
                <a16:creationId xmlns:a16="http://schemas.microsoft.com/office/drawing/2014/main" id="{266C100E-6070-4BBA-9C2E-FE70FE714F5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22" name="Content Placeholder 6">
            <a:extLst>
              <a:ext uri="{FF2B5EF4-FFF2-40B4-BE49-F238E27FC236}">
                <a16:creationId xmlns:a16="http://schemas.microsoft.com/office/drawing/2014/main" id="{BE855949-FB2F-4233-9048-692D8A9503EF}"/>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
        <p:nvSpPr>
          <p:cNvPr id="11" name="Footer Placeholder 4">
            <a:extLst>
              <a:ext uri="{FF2B5EF4-FFF2-40B4-BE49-F238E27FC236}">
                <a16:creationId xmlns:a16="http://schemas.microsoft.com/office/drawing/2014/main" id="{3F5182DC-813B-4FE6-B914-6ADC89D4F053}"/>
              </a:ext>
            </a:extLst>
          </p:cNvPr>
          <p:cNvSpPr txBox="1"/>
          <p:nvPr userDrawn="1"/>
        </p:nvSpPr>
        <p:spPr>
          <a:xfrm>
            <a:off x="2563457" y="622466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2022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1465433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123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Page - Reverse Logo">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3" name="Title 1">
            <a:extLst>
              <a:ext uri="{FF2B5EF4-FFF2-40B4-BE49-F238E27FC236}">
                <a16:creationId xmlns:a16="http://schemas.microsoft.com/office/drawing/2014/main" id="{8AC0D03F-F761-764B-8C25-975C1CFF96A1}"/>
              </a:ext>
            </a:extLst>
          </p:cNvPr>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4" name="Subtitle 2">
            <a:extLst>
              <a:ext uri="{FF2B5EF4-FFF2-40B4-BE49-F238E27FC236}">
                <a16:creationId xmlns:a16="http://schemas.microsoft.com/office/drawing/2014/main" id="{CDE42373-4557-BB4F-9297-F9E4DB718369}"/>
              </a:ext>
            </a:extLst>
          </p:cNvPr>
          <p:cNvSpPr>
            <a:spLocks noGrp="1"/>
          </p:cNvSpPr>
          <p:nvPr>
            <p:ph type="subTitle" idx="1" hasCustomPrompt="1"/>
          </p:nvPr>
        </p:nvSpPr>
        <p:spPr bwMode="white">
          <a:xfrm>
            <a:off x="609606" y="5345291"/>
            <a:ext cx="5195145" cy="335328"/>
          </a:xfrm>
        </p:spPr>
        <p:txBody>
          <a:bodyPr anchor="t">
            <a:noAutofit/>
          </a:bodyPr>
          <a:lstStyle>
            <a:lvl1pPr marL="0" indent="0" algn="l">
              <a:lnSpc>
                <a:spcPct val="80000"/>
              </a:lnSpc>
              <a:spcBef>
                <a:spcPts val="300"/>
              </a:spcBef>
              <a:buNone/>
              <a:defRPr sz="11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pic>
        <p:nvPicPr>
          <p:cNvPr id="10" name="Picture 9">
            <a:extLst>
              <a:ext uri="{FF2B5EF4-FFF2-40B4-BE49-F238E27FC236}">
                <a16:creationId xmlns:a16="http://schemas.microsoft.com/office/drawing/2014/main" id="{276C6A54-B49F-474C-98C2-17F05A03935E}"/>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27551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age - Filmstrip">
    <p:spTree>
      <p:nvGrpSpPr>
        <p:cNvPr id="1" name=""/>
        <p:cNvGrpSpPr/>
        <p:nvPr/>
      </p:nvGrpSpPr>
      <p:grpSpPr>
        <a:xfrm>
          <a:off x="0" y="0"/>
          <a:ext cx="0" cy="0"/>
          <a:chOff x="0" y="0"/>
          <a:chExt cx="0" cy="0"/>
        </a:xfrm>
      </p:grpSpPr>
      <p:sp>
        <p:nvSpPr>
          <p:cNvPr id="14" name="Rectangle 13"/>
          <p:cNvSpPr/>
          <p:nvPr userDrawn="1"/>
        </p:nvSpPr>
        <p:spPr>
          <a:xfrm>
            <a:off x="3" y="0"/>
            <a:ext cx="10365900" cy="6027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itle 1"/>
          <p:cNvSpPr>
            <a:spLocks noGrp="1"/>
          </p:cNvSpPr>
          <p:nvPr>
            <p:ph type="ctrTitle" hasCustomPrompt="1"/>
          </p:nvPr>
        </p:nvSpPr>
        <p:spPr bwMode="white">
          <a:xfrm>
            <a:off x="609599" y="3594839"/>
            <a:ext cx="8949708"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597652" y="4957304"/>
            <a:ext cx="8950817" cy="224305"/>
          </a:xfrm>
        </p:spPr>
        <p:txBody>
          <a:bodyPr anchor="t">
            <a:noAutofit/>
          </a:bodyPr>
          <a:lstStyle>
            <a:lvl1pPr marL="0" indent="0" algn="l">
              <a:lnSpc>
                <a:spcPct val="80000"/>
              </a:lnSpc>
              <a:spcBef>
                <a:spcPts val="300"/>
              </a:spcBef>
              <a:buNone/>
              <a:defRPr sz="18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p:cNvSpPr/>
          <p:nvPr userDrawn="1"/>
        </p:nvSpPr>
        <p:spPr>
          <a:xfrm>
            <a:off x="10362008" y="0"/>
            <a:ext cx="451104" cy="6027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5" name="Rectangle 14"/>
          <p:cNvSpPr/>
          <p:nvPr userDrawn="1"/>
        </p:nvSpPr>
        <p:spPr>
          <a:xfrm>
            <a:off x="10813112" y="0"/>
            <a:ext cx="1378888" cy="6027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18AFBE29-B67E-4A05-952C-9864D44ED670}"/>
              </a:ext>
            </a:extLst>
          </p:cNvPr>
          <p:cNvSpPr/>
          <p:nvPr userDrawn="1"/>
        </p:nvSpPr>
        <p:spPr>
          <a:xfrm>
            <a:off x="-1" y="6145314"/>
            <a:ext cx="12190593" cy="7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pic>
        <p:nvPicPr>
          <p:cNvPr id="12" name="Picture 11">
            <a:extLst>
              <a:ext uri="{FF2B5EF4-FFF2-40B4-BE49-F238E27FC236}">
                <a16:creationId xmlns:a16="http://schemas.microsoft.com/office/drawing/2014/main" id="{FA0FA984-441D-41F2-9BF6-A8DE8AB463B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16" name="Content Placeholder 6">
            <a:extLst>
              <a:ext uri="{FF2B5EF4-FFF2-40B4-BE49-F238E27FC236}">
                <a16:creationId xmlns:a16="http://schemas.microsoft.com/office/drawing/2014/main" id="{978CCD43-5B42-48BC-8449-86DAC08389A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17" name="Content Placeholder 6">
            <a:extLst>
              <a:ext uri="{FF2B5EF4-FFF2-40B4-BE49-F238E27FC236}">
                <a16:creationId xmlns:a16="http://schemas.microsoft.com/office/drawing/2014/main" id="{A2DF2E7B-0090-4D72-9F85-E28EF579C7BB}"/>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Tree>
    <p:extLst>
      <p:ext uri="{BB962C8B-B14F-4D97-AF65-F5344CB8AC3E}">
        <p14:creationId xmlns:p14="http://schemas.microsoft.com/office/powerpoint/2010/main" val="1400040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Page - White">
    <p:spTree>
      <p:nvGrpSpPr>
        <p:cNvPr id="1" name=""/>
        <p:cNvGrpSpPr/>
        <p:nvPr/>
      </p:nvGrpSpPr>
      <p:grpSpPr>
        <a:xfrm>
          <a:off x="0" y="0"/>
          <a:ext cx="0" cy="0"/>
          <a:chOff x="0" y="0"/>
          <a:chExt cx="0" cy="0"/>
        </a:xfrm>
      </p:grpSpPr>
      <p:sp>
        <p:nvSpPr>
          <p:cNvPr id="9" name="Title 1"/>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chemeClr val="accent1"/>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609601" y="5345291"/>
            <a:ext cx="6796963" cy="335328"/>
          </a:xfrm>
        </p:spPr>
        <p:txBody>
          <a:bodyPr anchor="t">
            <a:noAutofit/>
          </a:bodyPr>
          <a:lstStyle>
            <a:lvl1pPr marL="0" indent="0" algn="l">
              <a:lnSpc>
                <a:spcPct val="80000"/>
              </a:lnSpc>
              <a:spcBef>
                <a:spcPts val="300"/>
              </a:spcBef>
              <a:buNone/>
              <a:defRPr sz="1100" b="0" i="0" cap="none" spc="0" baseline="0">
                <a:solidFill>
                  <a:schemeClr val="accent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5" name="Text Placeholder 3">
            <a:extLst>
              <a:ext uri="{FF2B5EF4-FFF2-40B4-BE49-F238E27FC236}">
                <a16:creationId xmlns:a16="http://schemas.microsoft.com/office/drawing/2014/main" id="{E05A7F70-6876-3645-94E2-04BEEB96B69C}"/>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Tree>
    <p:extLst>
      <p:ext uri="{BB962C8B-B14F-4D97-AF65-F5344CB8AC3E}">
        <p14:creationId xmlns:p14="http://schemas.microsoft.com/office/powerpoint/2010/main" val="2140774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hoto">
    <p:spTree>
      <p:nvGrpSpPr>
        <p:cNvPr id="1" name=""/>
        <p:cNvGrpSpPr/>
        <p:nvPr/>
      </p:nvGrpSpPr>
      <p:grpSpPr>
        <a:xfrm>
          <a:off x="0" y="0"/>
          <a:ext cx="0" cy="0"/>
          <a:chOff x="0" y="0"/>
          <a:chExt cx="0" cy="0"/>
        </a:xfrm>
      </p:grpSpPr>
      <p:sp>
        <p:nvSpPr>
          <p:cNvPr id="15" name="Picture Placeholder 5"/>
          <p:cNvSpPr>
            <a:spLocks noGrp="1"/>
          </p:cNvSpPr>
          <p:nvPr>
            <p:ph type="pic" sz="quarter" idx="10" hasCustomPrompt="1"/>
          </p:nvPr>
        </p:nvSpPr>
        <p:spPr>
          <a:xfrm>
            <a:off x="3" y="0"/>
            <a:ext cx="10360036" cy="68580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19" name="Text Placeholder 18"/>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sp>
        <p:nvSpPr>
          <p:cNvPr id="8" name="Rectangle 7">
            <a:extLst>
              <a:ext uri="{FF2B5EF4-FFF2-40B4-BE49-F238E27FC236}">
                <a16:creationId xmlns:a16="http://schemas.microsoft.com/office/drawing/2014/main" id="{3F8D7CB4-AC62-9F48-A705-796142F13742}"/>
              </a:ext>
            </a:extLst>
          </p:cNvPr>
          <p:cNvSpPr/>
          <p:nvPr userDrawn="1"/>
        </p:nvSpPr>
        <p:spPr>
          <a:xfrm>
            <a:off x="10360037"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0" name="Rectangle 9">
            <a:extLst>
              <a:ext uri="{FF2B5EF4-FFF2-40B4-BE49-F238E27FC236}">
                <a16:creationId xmlns:a16="http://schemas.microsoft.com/office/drawing/2014/main" id="{6E499CCF-DB5D-1147-8D19-56CAAB4805CA}"/>
              </a:ext>
            </a:extLst>
          </p:cNvPr>
          <p:cNvSpPr/>
          <p:nvPr userDrawn="1"/>
        </p:nvSpPr>
        <p:spPr>
          <a:xfrm>
            <a:off x="10818581" y="0"/>
            <a:ext cx="13734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Rectangle 1">
            <a:extLst>
              <a:ext uri="{FF2B5EF4-FFF2-40B4-BE49-F238E27FC236}">
                <a16:creationId xmlns:a16="http://schemas.microsoft.com/office/drawing/2014/main" id="{D5F36BB4-A476-D544-9439-C5AAFC82782F}"/>
              </a:ext>
            </a:extLst>
          </p:cNvPr>
          <p:cNvSpPr/>
          <p:nvPr userDrawn="1"/>
        </p:nvSpPr>
        <p:spPr>
          <a:xfrm>
            <a:off x="5971575" y="3244334"/>
            <a:ext cx="248786" cy="369332"/>
          </a:xfrm>
          <a:prstGeom prst="rect">
            <a:avLst/>
          </a:prstGeom>
        </p:spPr>
        <p:txBody>
          <a:bodyPr wrap="none">
            <a:spAutoFit/>
          </a:bodyPr>
          <a:lstStyle/>
          <a:p>
            <a:r>
              <a:rPr lang="en-US" sz="1800"/>
              <a:t> </a:t>
            </a:r>
          </a:p>
        </p:txBody>
      </p:sp>
      <p:sp>
        <p:nvSpPr>
          <p:cNvPr id="11" name="Text Placeholder 4">
            <a:extLst>
              <a:ext uri="{FF2B5EF4-FFF2-40B4-BE49-F238E27FC236}">
                <a16:creationId xmlns:a16="http://schemas.microsoft.com/office/drawing/2014/main" id="{89EF3B69-9B8A-0B4A-BB91-E099E939B80D}"/>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26122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Page - Filmstrip">
    <p:spTree>
      <p:nvGrpSpPr>
        <p:cNvPr id="1" name=""/>
        <p:cNvGrpSpPr/>
        <p:nvPr/>
      </p:nvGrpSpPr>
      <p:grpSpPr>
        <a:xfrm>
          <a:off x="0" y="0"/>
          <a:ext cx="0" cy="0"/>
          <a:chOff x="0" y="0"/>
          <a:chExt cx="0" cy="0"/>
        </a:xfrm>
      </p:grpSpPr>
      <p:sp>
        <p:nvSpPr>
          <p:cNvPr id="10" name="Rectangle 9"/>
          <p:cNvSpPr/>
          <p:nvPr userDrawn="1"/>
        </p:nvSpPr>
        <p:spPr>
          <a:xfrm>
            <a:off x="3" y="0"/>
            <a:ext cx="10365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8" name="Rectangle 7">
            <a:extLst>
              <a:ext uri="{FF2B5EF4-FFF2-40B4-BE49-F238E27FC236}">
                <a16:creationId xmlns:a16="http://schemas.microsoft.com/office/drawing/2014/main" id="{7F491139-12A7-9F41-8CE7-769D7C7A2BF2}"/>
              </a:ext>
            </a:extLst>
          </p:cNvPr>
          <p:cNvSpPr/>
          <p:nvPr userDrawn="1"/>
        </p:nvSpPr>
        <p:spPr>
          <a:xfrm>
            <a:off x="10362009"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30C7A479-FD3A-2145-B820-2CC43370800E}"/>
              </a:ext>
            </a:extLst>
          </p:cNvPr>
          <p:cNvSpPr/>
          <p:nvPr userDrawn="1"/>
        </p:nvSpPr>
        <p:spPr>
          <a:xfrm>
            <a:off x="10818581" y="0"/>
            <a:ext cx="13734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ext Placeholder 18">
            <a:extLst>
              <a:ext uri="{FF2B5EF4-FFF2-40B4-BE49-F238E27FC236}">
                <a16:creationId xmlns:a16="http://schemas.microsoft.com/office/drawing/2014/main" id="{7958769A-7DCE-7B40-ACC8-A30C826F67C1}"/>
              </a:ext>
            </a:extLst>
          </p:cNvPr>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pic>
        <p:nvPicPr>
          <p:cNvPr id="7" name="Picture 6">
            <a:extLst>
              <a:ext uri="{FF2B5EF4-FFF2-40B4-BE49-F238E27FC236}">
                <a16:creationId xmlns:a16="http://schemas.microsoft.com/office/drawing/2014/main" id="{24CB21E1-0D98-4E80-ACA1-42208356B9B1}"/>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3419966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page Statement or Pull-Quote">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Title 1"/>
          <p:cNvSpPr>
            <a:spLocks noGrp="1"/>
          </p:cNvSpPr>
          <p:nvPr>
            <p:ph type="ctrTitle" hasCustomPrompt="1"/>
          </p:nvPr>
        </p:nvSpPr>
        <p:spPr>
          <a:xfrm>
            <a:off x="609600" y="749808"/>
            <a:ext cx="11131296" cy="5422392"/>
          </a:xfrm>
        </p:spPr>
        <p:txBody>
          <a:bodyPr anchor="ctr"/>
          <a:lstStyle>
            <a:lvl1pPr algn="l">
              <a:lnSpc>
                <a:spcPct val="80000"/>
              </a:lnSpc>
              <a:defRPr sz="3600" b="1" i="0">
                <a:solidFill>
                  <a:schemeClr val="bg1"/>
                </a:solidFill>
                <a:latin typeface="+mj-lt"/>
                <a:ea typeface="Georgia Bold"/>
                <a:cs typeface="Georgia Bold" charset="0"/>
              </a:defRPr>
            </a:lvl1pPr>
          </a:lstStyle>
          <a:p>
            <a:r>
              <a:rPr lang="en-US"/>
              <a:t>Statement</a:t>
            </a:r>
          </a:p>
        </p:txBody>
      </p:sp>
      <p:sp>
        <p:nvSpPr>
          <p:cNvPr id="6" name="Content Placeholder 8">
            <a:extLst>
              <a:ext uri="{FF2B5EF4-FFF2-40B4-BE49-F238E27FC236}">
                <a16:creationId xmlns:a16="http://schemas.microsoft.com/office/drawing/2014/main" id="{B3BE98BB-9677-8E43-BD1A-7B7F4818F9BE}"/>
              </a:ext>
            </a:extLst>
          </p:cNvPr>
          <p:cNvSpPr txBox="1"/>
          <p:nvPr userDrawn="1"/>
        </p:nvSpPr>
        <p:spPr>
          <a:xfrm>
            <a:off x="11457508" y="6418626"/>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b="0" i="0">
                <a:solidFill>
                  <a:schemeClr val="bg1"/>
                </a:solidFill>
                <a:latin typeface="Arial"/>
                <a:cs typeface="Arial"/>
              </a:rPr>
              <a:t> </a:t>
            </a:r>
          </a:p>
        </p:txBody>
      </p:sp>
      <p:pic>
        <p:nvPicPr>
          <p:cNvPr id="7" name="Picture 6">
            <a:extLst>
              <a:ext uri="{FF2B5EF4-FFF2-40B4-BE49-F238E27FC236}">
                <a16:creationId xmlns:a16="http://schemas.microsoft.com/office/drawing/2014/main" id="{EE5C90F1-DAE6-44A5-B367-B8E5053C9703}"/>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867174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 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201163" indent="-201163">
              <a:buClr>
                <a:schemeClr val="bg2"/>
              </a:buClr>
              <a:buFont typeface="Arial" pitchFamily="34" charset="0"/>
              <a:buChar char="•"/>
              <a:defRPr sz="2000">
                <a:solidFill>
                  <a:schemeClr val="bg2"/>
                </a:solidFill>
              </a:defRPr>
            </a:lvl1pPr>
            <a:lvl2pPr marL="402326" indent="-200020">
              <a:buClr>
                <a:schemeClr val="bg2"/>
              </a:buClr>
              <a:buFont typeface="System Font Regular"/>
              <a:buChar char="–"/>
              <a:defRPr sz="1800">
                <a:solidFill>
                  <a:schemeClr val="bg2"/>
                </a:solidFill>
              </a:defRPr>
            </a:lvl2pPr>
            <a:lvl3pPr marL="603489" indent="-200020">
              <a:buClr>
                <a:schemeClr val="bg2"/>
              </a:buClr>
              <a:buFont typeface="Arial" pitchFamily="34" charset="0"/>
              <a:buChar char="•"/>
              <a:defRPr sz="1600">
                <a:solidFill>
                  <a:schemeClr val="bg2"/>
                </a:solidFill>
              </a:defRPr>
            </a:lvl3pPr>
            <a:lvl4pPr>
              <a:defRPr sz="1800"/>
            </a:lvl4pPr>
            <a:lvl5pPr>
              <a:defRPr sz="1800"/>
            </a:lvl5pPr>
          </a:lstStyle>
          <a:p>
            <a:pPr lvl="0"/>
            <a:r>
              <a:rPr lang="en-US"/>
              <a:t>First item</a:t>
            </a:r>
          </a:p>
          <a:p>
            <a:pPr lvl="1"/>
            <a:r>
              <a:rPr lang="en-US"/>
              <a:t>Second Level</a:t>
            </a:r>
          </a:p>
          <a:p>
            <a:pPr lvl="2"/>
            <a:r>
              <a:rPr lang="en-US"/>
              <a:t>Third Level</a:t>
            </a:r>
          </a:p>
          <a:p>
            <a:pPr lvl="0"/>
            <a:r>
              <a:rPr lang="en-US"/>
              <a:t>Second item</a:t>
            </a:r>
          </a:p>
          <a:p>
            <a:pPr lvl="0"/>
            <a:r>
              <a:rPr lang="en-US"/>
              <a:t>Third item</a:t>
            </a:r>
          </a:p>
          <a:p>
            <a:pPr lvl="0"/>
            <a:r>
              <a:rPr lang="en-US"/>
              <a:t>Fourth item</a:t>
            </a:r>
          </a:p>
          <a:p>
            <a:pPr lvl="0"/>
            <a:r>
              <a:rPr lang="en-US"/>
              <a:t>Fifth Item</a:t>
            </a:r>
          </a:p>
        </p:txBody>
      </p:sp>
      <p:sp>
        <p:nvSpPr>
          <p:cNvPr id="7" name="Text Placeholder 3">
            <a:extLst>
              <a:ext uri="{FF2B5EF4-FFF2-40B4-BE49-F238E27FC236}">
                <a16:creationId xmlns:a16="http://schemas.microsoft.com/office/drawing/2014/main" id="{FE70FE0C-BB2A-7B47-A2FB-00A347B507C1}"/>
              </a:ext>
            </a:extLst>
          </p:cNvPr>
          <p:cNvSpPr>
            <a:spLocks noGrp="1"/>
          </p:cNvSpPr>
          <p:nvPr>
            <p:ph type="body" sz="quarter" idx="13"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DF4994A8-BD41-1A41-8244-ED165900251C}"/>
              </a:ext>
            </a:extLst>
          </p:cNvPr>
          <p:cNvSpPr>
            <a:spLocks noGrp="1"/>
          </p:cNvSpPr>
          <p:nvPr>
            <p:ph type="body" sz="quarter" idx="14"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188B1EE2-0498-B54E-B000-B968EE4B57D1}"/>
              </a:ext>
            </a:extLst>
          </p:cNvPr>
          <p:cNvSpPr txBox="1"/>
          <p:nvPr userDrawn="1"/>
        </p:nvSpPr>
        <p:spPr>
          <a:xfrm flipH="1">
            <a:off x="2528047" y="618565"/>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414404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 numb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347463" indent="-347463">
              <a:buClr>
                <a:schemeClr val="tx2"/>
              </a:buClr>
              <a:buFont typeface="+mj-lt"/>
              <a:buAutoNum type="arabicPeriod"/>
              <a:defRPr sz="2000">
                <a:solidFill>
                  <a:schemeClr val="bg2"/>
                </a:solidFill>
              </a:defRPr>
            </a:lvl1pPr>
            <a:lvl2pPr marL="548626" indent="-201163">
              <a:buClr>
                <a:schemeClr val="bg2"/>
              </a:buClr>
              <a:buFont typeface="Arial" pitchFamily="34" charset="0"/>
              <a:buChar char="•"/>
              <a:defRPr sz="1800">
                <a:solidFill>
                  <a:schemeClr val="bg2"/>
                </a:solidFill>
              </a:defRPr>
            </a:lvl2pPr>
            <a:lvl3pPr marL="822939" indent="-201163">
              <a:buClr>
                <a:schemeClr val="bg2"/>
              </a:buClr>
              <a:buFont typeface="System Font Regular"/>
              <a:buChar char="–"/>
              <a:defRPr sz="1600">
                <a:solidFill>
                  <a:schemeClr val="bg2"/>
                </a:solidFill>
              </a:defRPr>
            </a:lvl3pPr>
            <a:lvl4pPr>
              <a:defRPr sz="1800"/>
            </a:lvl4pPr>
            <a:lvl5pPr>
              <a:defRPr sz="1800"/>
            </a:lvl5pPr>
          </a:lstStyle>
          <a:p>
            <a:r>
              <a:rPr lang="en-US"/>
              <a:t>Section Title One</a:t>
            </a:r>
          </a:p>
          <a:p>
            <a:pPr lvl="1"/>
            <a:r>
              <a:rPr lang="en-US"/>
              <a:t>Second Level</a:t>
            </a:r>
          </a:p>
          <a:p>
            <a:pPr lvl="2"/>
            <a:r>
              <a:rPr lang="en-US"/>
              <a:t>Third Level</a:t>
            </a:r>
          </a:p>
          <a:p>
            <a:r>
              <a:rPr lang="en-US"/>
              <a:t>Section Title Two</a:t>
            </a:r>
          </a:p>
          <a:p>
            <a:r>
              <a:rPr lang="en-US"/>
              <a:t>Section Title Three</a:t>
            </a:r>
          </a:p>
          <a:p>
            <a:r>
              <a:rPr lang="en-US"/>
              <a:t>Section Title Four</a:t>
            </a:r>
          </a:p>
          <a:p>
            <a:r>
              <a:rPr lang="en-US"/>
              <a:t>Section Title Five</a:t>
            </a:r>
          </a:p>
          <a:p>
            <a:pPr lvl="0"/>
            <a:endParaRPr lang="en-US"/>
          </a:p>
          <a:p>
            <a:pPr lvl="0"/>
            <a:endParaRPr lang="en-US"/>
          </a:p>
        </p:txBody>
      </p:sp>
      <p:sp>
        <p:nvSpPr>
          <p:cNvPr id="7" name="Text Placeholder 3">
            <a:extLst>
              <a:ext uri="{FF2B5EF4-FFF2-40B4-BE49-F238E27FC236}">
                <a16:creationId xmlns:a16="http://schemas.microsoft.com/office/drawing/2014/main" id="{5C8F005B-1F72-A842-999B-A2F9E107FB85}"/>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1EECD60-D662-9745-995E-0D278EA2F551}"/>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587131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Layout -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B2D089B6-E31C-9F4C-A859-ADF25E22CCF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F5782B70-2704-A940-BA9A-036BAD4AD280}"/>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D5E7F2E4-7E92-ED48-B50B-40BD6F937508}"/>
              </a:ext>
            </a:extLst>
          </p:cNvPr>
          <p:cNvSpPr txBox="1"/>
          <p:nvPr userDrawn="1"/>
        </p:nvSpPr>
        <p:spPr>
          <a:xfrm flipH="1">
            <a:off x="1810871" y="712694"/>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3558280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mple Layout - Title and three-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numCol="3" spcCol="137160"/>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F541B9EC-AAA5-564C-AD9C-6BC1C50C075F}"/>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AD00712E-786D-114E-8FAC-DC246530D39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505143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802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mple Layout -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4909" cy="4800600"/>
          </a:xfrm>
        </p:spPr>
        <p:txBody>
          <a:bodyPr/>
          <a:lstStyle>
            <a:lvl1pPr>
              <a:spcBef>
                <a:spcPts val="1800"/>
              </a:spcBef>
              <a:defRPr sz="2000" b="1" i="0">
                <a:solidFill>
                  <a:schemeClr val="tx2"/>
                </a:solidFill>
                <a:latin typeface="+mn-lt"/>
                <a:ea typeface="Arial"/>
                <a:cs typeface="Arial"/>
              </a:defRPr>
            </a:lvl1pPr>
            <a:lvl2pPr marL="0" indent="0">
              <a:spcBef>
                <a:spcPts val="1200"/>
              </a:spcBef>
              <a:buFontTx/>
              <a:buNone/>
              <a:defRPr sz="2000"/>
            </a:lvl2pPr>
            <a:lvl3pPr marL="200020" indent="-200020">
              <a:spcBef>
                <a:spcPts val="600"/>
              </a:spcBef>
              <a:buFont typeface="Arial"/>
              <a:buChar char="•"/>
              <a:defRPr sz="1800"/>
            </a:lvl3pPr>
            <a:lvl4pPr marL="398453" indent="-200020">
              <a:buFont typeface="Lucida Grande"/>
              <a:buChar char="-"/>
              <a:defRPr sz="1600"/>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EFFC44A4-960A-824D-A368-E7C1C6D7F9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D3AEFDD-DF77-A547-9FE2-14EF1A597834}"/>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841255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Layout - Title, header, Subheader,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372CB4-BC72-5843-B18C-A6DA70EBB71E}"/>
              </a:ext>
            </a:extLst>
          </p:cNvPr>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a:extLst>
              <a:ext uri="{FF2B5EF4-FFF2-40B4-BE49-F238E27FC236}">
                <a16:creationId xmlns:a16="http://schemas.microsoft.com/office/drawing/2014/main" id="{FAEA1F2A-2A98-C741-B6CE-2AE83C9DEB22}"/>
              </a:ext>
            </a:extLst>
          </p:cNvPr>
          <p:cNvSpPr>
            <a:spLocks noGrp="1"/>
          </p:cNvSpPr>
          <p:nvPr>
            <p:ph sz="quarter" idx="10" hasCustomPrompt="1"/>
          </p:nvPr>
        </p:nvSpPr>
        <p:spPr>
          <a:xfrm>
            <a:off x="609600" y="1143000"/>
            <a:ext cx="9448800" cy="4800600"/>
          </a:xfrm>
        </p:spPr>
        <p:txBody>
          <a:bodyPr/>
          <a:lstStyle>
            <a:lvl1pPr>
              <a:spcBef>
                <a:spcPts val="1800"/>
              </a:spcBef>
              <a:buFontTx/>
              <a:buNone/>
              <a:defRPr sz="2000" b="1" i="0">
                <a:solidFill>
                  <a:schemeClr val="tx2"/>
                </a:solidFill>
                <a:latin typeface="+mn-lt"/>
                <a:ea typeface="Arial"/>
                <a:cs typeface="Arial"/>
              </a:defRPr>
            </a:lvl1pPr>
            <a:lvl2pPr marL="0" indent="0">
              <a:spcBef>
                <a:spcPts val="1200"/>
              </a:spcBef>
              <a:buFontTx/>
              <a:buNone/>
              <a:defRPr sz="1400" b="0">
                <a:solidFill>
                  <a:schemeClr val="tx1"/>
                </a:solidFill>
              </a:defRPr>
            </a:lvl2pPr>
            <a:lvl3pPr marL="0" indent="0">
              <a:spcBef>
                <a:spcPts val="1200"/>
              </a:spcBef>
              <a:buFontTx/>
              <a:buNone/>
              <a:defRPr sz="2000"/>
            </a:lvl3pPr>
            <a:lvl4pPr marL="201163" indent="-200020">
              <a:spcBef>
                <a:spcPts val="600"/>
              </a:spcBef>
              <a:buFont typeface="Arial" pitchFamily="34" charset="0"/>
              <a:buChar char="•"/>
              <a:defRPr sz="1800"/>
            </a:lvl4pPr>
            <a:lvl5pPr marL="402326" indent="-201163">
              <a:defRPr sz="1600"/>
            </a:lvl5pPr>
          </a:lstStyle>
          <a:p>
            <a:pPr lvl="0"/>
            <a:r>
              <a:rPr lang="en-US"/>
              <a:t>Header</a:t>
            </a:r>
          </a:p>
          <a:p>
            <a:pPr lvl="1"/>
            <a:r>
              <a:rPr lang="en-US"/>
              <a:t>SUBHEADER</a:t>
            </a:r>
          </a:p>
          <a:p>
            <a:pPr lvl="2"/>
            <a:r>
              <a:rPr lang="en-US"/>
              <a:t>First Level </a:t>
            </a:r>
          </a:p>
          <a:p>
            <a:pPr lvl="3"/>
            <a:r>
              <a:rPr lang="en-US"/>
              <a:t>Second Level</a:t>
            </a:r>
          </a:p>
          <a:p>
            <a:pPr lvl="4"/>
            <a:r>
              <a:rPr lang="en-US"/>
              <a:t>Third Level</a:t>
            </a:r>
          </a:p>
        </p:txBody>
      </p:sp>
      <p:sp>
        <p:nvSpPr>
          <p:cNvPr id="6" name="Text Placeholder 3">
            <a:extLst>
              <a:ext uri="{FF2B5EF4-FFF2-40B4-BE49-F238E27FC236}">
                <a16:creationId xmlns:a16="http://schemas.microsoft.com/office/drawing/2014/main" id="{35D0C2E7-3015-1B44-8EBD-035DE45689E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02F6DCC2-F105-4541-85FB-4A021343151D}"/>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9599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page Image Layout - Title, tex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A0B63936-6BDD-DF44-B4B6-2CF38751F6C1}"/>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82E9B431-F4FF-BD43-8EA6-6896A58E656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08989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 page image,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9" name="Text Placeholder 3">
            <a:extLst>
              <a:ext uri="{FF2B5EF4-FFF2-40B4-BE49-F238E27FC236}">
                <a16:creationId xmlns:a16="http://schemas.microsoft.com/office/drawing/2014/main" id="{EC175DD8-6A90-DD43-B276-6374DF936422}"/>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061E00AE-06BD-F843-8751-99A51151C935}"/>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635405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image layout">
    <p:bg>
      <p:bgRef idx="1001">
        <a:schemeClr val="bg1"/>
      </p:bgRef>
    </p:bg>
    <p:spTree>
      <p:nvGrpSpPr>
        <p:cNvPr id="1" name=""/>
        <p:cNvGrpSpPr/>
        <p:nvPr/>
      </p:nvGrpSpPr>
      <p:grpSpPr>
        <a:xfrm>
          <a:off x="0" y="0"/>
          <a:ext cx="0" cy="0"/>
          <a:chOff x="0" y="0"/>
          <a:chExt cx="0" cy="0"/>
        </a:xfrm>
      </p:grpSpPr>
      <p:sp>
        <p:nvSpPr>
          <p:cNvPr id="2" name="Picture Placeholder 5"/>
          <p:cNvSpPr>
            <a:spLocks noGrp="1"/>
          </p:cNvSpPr>
          <p:nvPr>
            <p:ph type="pic" sz="quarter" idx="11" hasCustomPrompt="1"/>
          </p:nvPr>
        </p:nvSpPr>
        <p:spPr>
          <a:xfrm>
            <a:off x="0" y="0"/>
            <a:ext cx="12192000" cy="68580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7" name="Text Placeholder 4">
            <a:extLst>
              <a:ext uri="{FF2B5EF4-FFF2-40B4-BE49-F238E27FC236}">
                <a16:creationId xmlns:a16="http://schemas.microsoft.com/office/drawing/2014/main" id="{2C6A7529-B8DA-BD4E-A5B7-59935DC1E062}"/>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1825221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posing ideas, with background im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BDFCA7F-4CD9-714D-B4D7-E854E65D8D80}"/>
              </a:ext>
            </a:extLst>
          </p:cNvPr>
          <p:cNvSpPr>
            <a:spLocks noGrp="1"/>
          </p:cNvSpPr>
          <p:nvPr>
            <p:ph type="pic" sz="quarter" idx="12" hasCustomPrompt="1"/>
          </p:nvPr>
        </p:nvSpPr>
        <p:spPr>
          <a:xfrm>
            <a:off x="8361"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3" name="Picture Placeholder 5">
            <a:extLst>
              <a:ext uri="{FF2B5EF4-FFF2-40B4-BE49-F238E27FC236}">
                <a16:creationId xmlns:a16="http://schemas.microsoft.com/office/drawing/2014/main" id="{A0AB7ECF-AF35-0B4F-985B-CE959695719C}"/>
              </a:ext>
            </a:extLst>
          </p:cNvPr>
          <p:cNvSpPr>
            <a:spLocks noGrp="1"/>
          </p:cNvSpPr>
          <p:nvPr>
            <p:ph type="pic" sz="quarter" idx="11" hasCustomPrompt="1"/>
          </p:nvPr>
        </p:nvSpPr>
        <p:spPr>
          <a:xfrm>
            <a:off x="6099319"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4" name="Title 1">
            <a:extLst>
              <a:ext uri="{FF2B5EF4-FFF2-40B4-BE49-F238E27FC236}">
                <a16:creationId xmlns:a16="http://schemas.microsoft.com/office/drawing/2014/main" id="{28B1E5BF-5D5C-434B-94A2-654E744B8DC9}"/>
              </a:ext>
            </a:extLst>
          </p:cNvPr>
          <p:cNvSpPr>
            <a:spLocks noGrp="1"/>
          </p:cNvSpPr>
          <p:nvPr>
            <p:ph type="ctrTitle" hasCustomPrompt="1"/>
          </p:nvPr>
        </p:nvSpPr>
        <p:spPr>
          <a:xfrm>
            <a:off x="3189777" y="1504121"/>
            <a:ext cx="2911267" cy="3657600"/>
          </a:xfrm>
          <a:solidFill>
            <a:schemeClr val="tx2"/>
          </a:solidFill>
        </p:spPr>
        <p:txBody>
          <a:bodyPr lIns="182880" rIns="182880" anchor="ctr"/>
          <a:lstStyle>
            <a:lvl1pPr algn="r">
              <a:lnSpc>
                <a:spcPct val="90000"/>
              </a:lnSpc>
              <a:defRPr sz="2000" b="1" i="0" baseline="0">
                <a:solidFill>
                  <a:schemeClr val="bg1"/>
                </a:solidFill>
                <a:latin typeface="+mn-lt"/>
                <a:ea typeface="Arial"/>
                <a:cs typeface="Arial"/>
              </a:defRPr>
            </a:lvl1pPr>
          </a:lstStyle>
          <a:p>
            <a:r>
              <a:rPr lang="en-US"/>
              <a:t>Opposing ideas with statements supported</a:t>
            </a:r>
            <a:br>
              <a:rPr lang="en-US"/>
            </a:br>
            <a:r>
              <a:rPr lang="en-US"/>
              <a:t>by graphics/</a:t>
            </a:r>
            <a:br>
              <a:rPr lang="en-US"/>
            </a:br>
            <a:r>
              <a:rPr lang="en-US"/>
              <a:t>images</a:t>
            </a:r>
          </a:p>
        </p:txBody>
      </p:sp>
      <p:sp>
        <p:nvSpPr>
          <p:cNvPr id="5" name="Text Placeholder 3">
            <a:extLst>
              <a:ext uri="{FF2B5EF4-FFF2-40B4-BE49-F238E27FC236}">
                <a16:creationId xmlns:a16="http://schemas.microsoft.com/office/drawing/2014/main" id="{338E9121-D362-254E-BBF5-2F509A16DFC1}"/>
              </a:ext>
            </a:extLst>
          </p:cNvPr>
          <p:cNvSpPr>
            <a:spLocks noGrp="1"/>
          </p:cNvSpPr>
          <p:nvPr>
            <p:ph type="body" sz="quarter" idx="13" hasCustomPrompt="1"/>
          </p:nvPr>
        </p:nvSpPr>
        <p:spPr>
          <a:xfrm>
            <a:off x="6099316" y="1504121"/>
            <a:ext cx="2908549" cy="3657600"/>
          </a:xfrm>
          <a:solidFill>
            <a:schemeClr val="accent4"/>
          </a:solidFill>
        </p:spPr>
        <p:txBody>
          <a:bodyPr lIns="182880" rIns="182880" anchor="ctr"/>
          <a:lstStyle>
            <a:lvl1pPr algn="l">
              <a:lnSpc>
                <a:spcPct val="90000"/>
              </a:lnSpc>
              <a:defRPr sz="2000" b="1" i="0">
                <a:solidFill>
                  <a:schemeClr val="tx1"/>
                </a:solidFill>
                <a:latin typeface="+mn-lt"/>
                <a:ea typeface="Arial"/>
                <a:cs typeface="Arial"/>
              </a:defRPr>
            </a:lvl1pPr>
            <a:lvl2pPr>
              <a:defRPr b="1" i="0">
                <a:latin typeface="MetLife Circular" charset="0"/>
                <a:ea typeface="MetLife Circular" charset="0"/>
                <a:cs typeface="MetLife Circular" charset="0"/>
              </a:defRPr>
            </a:lvl2pPr>
            <a:lvl3pPr>
              <a:defRPr b="1" i="0">
                <a:latin typeface="MetLife Circular" charset="0"/>
                <a:ea typeface="MetLife Circular" charset="0"/>
                <a:cs typeface="MetLife Circular" charset="0"/>
              </a:defRPr>
            </a:lvl3pPr>
            <a:lvl4pPr>
              <a:defRPr b="1" i="0">
                <a:latin typeface="MetLife Circular" charset="0"/>
                <a:ea typeface="MetLife Circular" charset="0"/>
                <a:cs typeface="MetLife Circular" charset="0"/>
              </a:defRPr>
            </a:lvl4pPr>
            <a:lvl5pPr>
              <a:defRPr b="1" i="0">
                <a:latin typeface="MetLife Circular" charset="0"/>
                <a:ea typeface="MetLife Circular" charset="0"/>
                <a:cs typeface="MetLife Circular" charset="0"/>
              </a:defRPr>
            </a:lvl5pPr>
          </a:lstStyle>
          <a:p>
            <a:pPr algn="l"/>
            <a:r>
              <a:rPr lang="en-US">
                <a:solidFill>
                  <a:schemeClr val="tx1"/>
                </a:solidFill>
              </a:rPr>
              <a:t>Opposing ideas with statements supported </a:t>
            </a:r>
            <a:br>
              <a:rPr lang="en-US">
                <a:solidFill>
                  <a:schemeClr val="tx1"/>
                </a:solidFill>
              </a:rPr>
            </a:br>
            <a:r>
              <a:rPr lang="en-US">
                <a:solidFill>
                  <a:schemeClr val="tx1"/>
                </a:solidFill>
              </a:rPr>
              <a:t>by graphics/</a:t>
            </a:r>
            <a:br>
              <a:rPr lang="en-US">
                <a:solidFill>
                  <a:schemeClr val="tx1"/>
                </a:solidFill>
              </a:rPr>
            </a:br>
            <a:r>
              <a:rPr lang="en-US">
                <a:solidFill>
                  <a:schemeClr val="tx1"/>
                </a:solidFill>
              </a:rPr>
              <a:t>images</a:t>
            </a:r>
          </a:p>
        </p:txBody>
      </p:sp>
      <p:sp>
        <p:nvSpPr>
          <p:cNvPr id="9" name="Text Placeholder 3">
            <a:extLst>
              <a:ext uri="{FF2B5EF4-FFF2-40B4-BE49-F238E27FC236}">
                <a16:creationId xmlns:a16="http://schemas.microsoft.com/office/drawing/2014/main" id="{C098B1D6-0930-0040-AE41-CF4FCB932908}"/>
              </a:ext>
            </a:extLst>
          </p:cNvPr>
          <p:cNvSpPr>
            <a:spLocks noGrp="1"/>
          </p:cNvSpPr>
          <p:nvPr>
            <p:ph type="body" sz="quarter" idx="14"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902AAE41-0A0A-2C4E-8289-B6137AC9206A}"/>
              </a:ext>
            </a:extLst>
          </p:cNvPr>
          <p:cNvSpPr>
            <a:spLocks noGrp="1"/>
          </p:cNvSpPr>
          <p:nvPr>
            <p:ph type="body" sz="quarter" idx="15"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143157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 column layout w/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60992" cy="548640"/>
          </a:xfrm>
        </p:spPr>
        <p:txBody>
          <a:bodyPr anchor="t"/>
          <a:lstStyle>
            <a:lvl1pPr>
              <a:defRPr>
                <a:solidFill>
                  <a:schemeClr val="accent1"/>
                </a:solidFill>
                <a:latin typeface="+mj-lt"/>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11292810-0080-4E4A-8BB0-681E727CB8D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12B44346-B4A2-A245-9C89-490249B745C9}"/>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92223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 column layout w/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A21E05E-593D-E544-B8B3-C257241A00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5BE2E1-8AD3-0046-A932-3BF7319A0BF5}"/>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488199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mple Layou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52692"/>
            <a:ext cx="10913035" cy="484632"/>
          </a:xfrm>
        </p:spPr>
        <p:txBody>
          <a:bodyPr anchor="t"/>
          <a:lstStyle>
            <a:lvl1pPr>
              <a:defRPr>
                <a:solidFill>
                  <a:schemeClr val="accent1"/>
                </a:solidFill>
              </a:defRPr>
            </a:lvl1pPr>
          </a:lstStyle>
          <a:p>
            <a:r>
              <a:rPr lang="en-US"/>
              <a:t>Title</a:t>
            </a:r>
          </a:p>
        </p:txBody>
      </p:sp>
      <p:sp>
        <p:nvSpPr>
          <p:cNvPr id="5" name="Text Placeholder 3">
            <a:extLst>
              <a:ext uri="{FF2B5EF4-FFF2-40B4-BE49-F238E27FC236}">
                <a16:creationId xmlns:a16="http://schemas.microsoft.com/office/drawing/2014/main" id="{521C4F56-7FF8-1041-9A04-A9BC2FE2433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7DCBA7C-61E8-9B4E-9C9A-CE5E040FC34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763773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 page Image layout w/ 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D4699-D2FE-B745-9E79-959D810C1D11}"/>
              </a:ext>
            </a:extLst>
          </p:cNvPr>
          <p:cNvSpPr/>
          <p:nvPr userDrawn="1"/>
        </p:nvSpPr>
        <p:spPr>
          <a:xfrm>
            <a:off x="0" y="0"/>
            <a:ext cx="6096000" cy="617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3" name="Title 1">
            <a:extLst>
              <a:ext uri="{FF2B5EF4-FFF2-40B4-BE49-F238E27FC236}">
                <a16:creationId xmlns:a16="http://schemas.microsoft.com/office/drawing/2014/main" id="{34C1DF0D-FF9A-7B4F-8D13-A4E9D520B30A}"/>
              </a:ext>
            </a:extLst>
          </p:cNvPr>
          <p:cNvSpPr>
            <a:spLocks noGrp="1"/>
          </p:cNvSpPr>
          <p:nvPr>
            <p:ph type="ctrTitle" hasCustomPrompt="1"/>
          </p:nvPr>
        </p:nvSpPr>
        <p:spPr>
          <a:xfrm>
            <a:off x="609600" y="455613"/>
            <a:ext cx="5218176" cy="5431536"/>
          </a:xfrm>
        </p:spPr>
        <p:txBody>
          <a:bodyPr anchor="ctr"/>
          <a:lstStyle>
            <a:lvl1pPr algn="l">
              <a:lnSpc>
                <a:spcPct val="80000"/>
              </a:lnSpc>
              <a:defRPr sz="4051" b="1" i="0">
                <a:solidFill>
                  <a:schemeClr val="bg1"/>
                </a:solidFill>
                <a:latin typeface="+mj-lt"/>
                <a:ea typeface="Georgia Bold"/>
                <a:cs typeface="Georgia Bold" charset="0"/>
              </a:defRPr>
            </a:lvl1pPr>
          </a:lstStyle>
          <a:p>
            <a:r>
              <a:rPr lang="en-US"/>
              <a:t>Statement </a:t>
            </a:r>
            <a:br>
              <a:rPr lang="en-US"/>
            </a:br>
            <a:r>
              <a:rPr lang="en-US"/>
              <a:t>with Image</a:t>
            </a:r>
          </a:p>
        </p:txBody>
      </p:sp>
      <p:sp>
        <p:nvSpPr>
          <p:cNvPr id="4" name="Picture Placeholder 5">
            <a:extLst>
              <a:ext uri="{FF2B5EF4-FFF2-40B4-BE49-F238E27FC236}">
                <a16:creationId xmlns:a16="http://schemas.microsoft.com/office/drawing/2014/main" id="{8A375DD5-750A-5848-BA73-53FB6274D8F0}"/>
              </a:ext>
            </a:extLst>
          </p:cNvPr>
          <p:cNvSpPr>
            <a:spLocks noGrp="1"/>
          </p:cNvSpPr>
          <p:nvPr>
            <p:ph type="pic" sz="quarter" idx="11" hasCustomPrompt="1"/>
          </p:nvPr>
        </p:nvSpPr>
        <p:spPr>
          <a:xfrm>
            <a:off x="6096000" y="0"/>
            <a:ext cx="6096000" cy="61722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7" name="Text Placeholder 3">
            <a:extLst>
              <a:ext uri="{FF2B5EF4-FFF2-40B4-BE49-F238E27FC236}">
                <a16:creationId xmlns:a16="http://schemas.microsoft.com/office/drawing/2014/main" id="{6F9BECB2-125A-9D41-BA4F-3B99EED8BCCB}"/>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BD7428D-F28A-C740-AD15-6A4DB92F22E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971069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88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layout with 1/4 column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 name="Content Placeholder 3"/>
          <p:cNvSpPr>
            <a:spLocks noGrp="1"/>
          </p:cNvSpPr>
          <p:nvPr>
            <p:ph sz="quarter" idx="10" hasCustomPrompt="1"/>
          </p:nvPr>
        </p:nvSpPr>
        <p:spPr>
          <a:xfrm>
            <a:off x="609600" y="1143000"/>
            <a:ext cx="8253984" cy="48006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6B27EDC-F328-1842-A765-EA8A5F7231A0}"/>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0B9107-5159-BD47-B15F-C1711CCF3A5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82054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header/text layout with 1/4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solidFill>
                <a:schemeClr val="accent2"/>
              </a:solidFill>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8" name="Content Placeholder 3"/>
          <p:cNvSpPr>
            <a:spLocks noGrp="1"/>
          </p:cNvSpPr>
          <p:nvPr>
            <p:ph sz="quarter" idx="10" hasCustomPrompt="1"/>
          </p:nvPr>
        </p:nvSpPr>
        <p:spPr>
          <a:xfrm>
            <a:off x="609600" y="1143000"/>
            <a:ext cx="8253984" cy="48006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04EF27D-3330-AD4F-9E85-01D87590D4D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1" name="Text Placeholder 6">
            <a:extLst>
              <a:ext uri="{FF2B5EF4-FFF2-40B4-BE49-F238E27FC236}">
                <a16:creationId xmlns:a16="http://schemas.microsoft.com/office/drawing/2014/main" id="{B15973CA-49C3-8942-923A-42100DC549D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323159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ives/Solutions/Resul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11005488" cy="548640"/>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3" name="Rectangle 7">
            <a:extLst>
              <a:ext uri="{FF2B5EF4-FFF2-40B4-BE49-F238E27FC236}">
                <a16:creationId xmlns:a16="http://schemas.microsoft.com/office/drawing/2014/main" id="{48605227-1789-764B-9FEE-2A07FD10505E}"/>
              </a:ext>
            </a:extLst>
          </p:cNvPr>
          <p:cNvSpPr>
            <a:spLocks noChangeAspect="1" noChangeArrowheads="1"/>
          </p:cNvSpPr>
          <p:nvPr/>
        </p:nvSpPr>
        <p:spPr bwMode="auto">
          <a:xfrm>
            <a:off x="632431" y="1137311"/>
            <a:ext cx="10982663" cy="1776198"/>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48" name="Triangle 47">
            <a:extLst>
              <a:ext uri="{FF2B5EF4-FFF2-40B4-BE49-F238E27FC236}">
                <a16:creationId xmlns:a16="http://schemas.microsoft.com/office/drawing/2014/main" id="{28FCFDC2-2E45-BD42-9683-E4A2B0EBF286}"/>
              </a:ext>
            </a:extLst>
          </p:cNvPr>
          <p:cNvSpPr/>
          <p:nvPr userDrawn="1"/>
        </p:nvSpPr>
        <p:spPr>
          <a:xfrm rot="5400000">
            <a:off x="4594363" y="1329272"/>
            <a:ext cx="313604" cy="27041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cs typeface="Open Sans Bold"/>
            </a:endParaRPr>
          </a:p>
        </p:txBody>
      </p:sp>
      <p:sp>
        <p:nvSpPr>
          <p:cNvPr id="49" name="Rectangle 7">
            <a:extLst>
              <a:ext uri="{FF2B5EF4-FFF2-40B4-BE49-F238E27FC236}">
                <a16:creationId xmlns:a16="http://schemas.microsoft.com/office/drawing/2014/main" id="{8013A9B8-83EF-B141-B588-B5A2EE87771A}"/>
              </a:ext>
            </a:extLst>
          </p:cNvPr>
          <p:cNvSpPr>
            <a:spLocks noChangeAspect="1" noChangeArrowheads="1"/>
          </p:cNvSpPr>
          <p:nvPr userDrawn="1"/>
        </p:nvSpPr>
        <p:spPr bwMode="auto">
          <a:xfrm>
            <a:off x="632425" y="3168580"/>
            <a:ext cx="10928067" cy="2643327"/>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50" name="Rectangle 9">
            <a:extLst>
              <a:ext uri="{FF2B5EF4-FFF2-40B4-BE49-F238E27FC236}">
                <a16:creationId xmlns:a16="http://schemas.microsoft.com/office/drawing/2014/main" id="{FF210F3A-A481-3E43-BA64-7BCD81E406AE}"/>
              </a:ext>
            </a:extLst>
          </p:cNvPr>
          <p:cNvSpPr>
            <a:spLocks noChangeAspect="1" noChangeArrowheads="1"/>
          </p:cNvSpPr>
          <p:nvPr userDrawn="1"/>
        </p:nvSpPr>
        <p:spPr bwMode="auto">
          <a:xfrm>
            <a:off x="804470" y="3582415"/>
            <a:ext cx="10639823" cy="2117928"/>
          </a:xfrm>
          <a:prstGeom prst="rect">
            <a:avLst/>
          </a:prstGeom>
          <a:solidFill>
            <a:srgbClr val="FFFFFF"/>
          </a:solidFill>
          <a:ln w="19050" algn="ctr">
            <a:noFill/>
            <a:miter lim="800000"/>
          </a:ln>
        </p:spPr>
        <p:txBody>
          <a:bodyPr lIns="91424" tIns="91424" rIns="91424" bIns="91424"/>
          <a:lstStyle/>
          <a:p>
            <a:endParaRPr lang="en-US" sz="1800">
              <a:solidFill>
                <a:schemeClr val="bg2"/>
              </a:solidFill>
            </a:endParaRPr>
          </a:p>
        </p:txBody>
      </p:sp>
      <p:cxnSp>
        <p:nvCxnSpPr>
          <p:cNvPr id="52" name="Straight Connector 51">
            <a:extLst>
              <a:ext uri="{FF2B5EF4-FFF2-40B4-BE49-F238E27FC236}">
                <a16:creationId xmlns:a16="http://schemas.microsoft.com/office/drawing/2014/main" id="{E677A048-0CA7-DD46-972A-A690AB880EEF}"/>
              </a:ext>
            </a:extLst>
          </p:cNvPr>
          <p:cNvCxnSpPr/>
          <p:nvPr userDrawn="1"/>
        </p:nvCxnSpPr>
        <p:spPr>
          <a:xfrm>
            <a:off x="951144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9CE326-EB9A-9D47-9472-EB555349AABE}"/>
              </a:ext>
            </a:extLst>
          </p:cNvPr>
          <p:cNvCxnSpPr/>
          <p:nvPr userDrawn="1"/>
        </p:nvCxnSpPr>
        <p:spPr>
          <a:xfrm flipH="1">
            <a:off x="3591797" y="3604238"/>
            <a:ext cx="0" cy="209611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67FEFB-5A20-F243-B732-342FD5EBAFA6}"/>
              </a:ext>
            </a:extLst>
          </p:cNvPr>
          <p:cNvCxnSpPr/>
          <p:nvPr userDrawn="1"/>
        </p:nvCxnSpPr>
        <p:spPr>
          <a:xfrm flipH="1">
            <a:off x="793808" y="4742695"/>
            <a:ext cx="8644352" cy="0"/>
          </a:xfrm>
          <a:prstGeom prst="line">
            <a:avLst/>
          </a:prstGeom>
          <a:ln w="26987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C7E39F-3FCF-6344-AEC6-307261FBCF54}"/>
              </a:ext>
            </a:extLst>
          </p:cNvPr>
          <p:cNvCxnSpPr/>
          <p:nvPr userDrawn="1"/>
        </p:nvCxnSpPr>
        <p:spPr>
          <a:xfrm>
            <a:off x="557188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E985912-C1FC-6849-A24F-ABF95C9F66DA}"/>
              </a:ext>
            </a:extLst>
          </p:cNvPr>
          <p:cNvCxnSpPr/>
          <p:nvPr userDrawn="1"/>
        </p:nvCxnSpPr>
        <p:spPr>
          <a:xfrm>
            <a:off x="7548893"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sp>
        <p:nvSpPr>
          <p:cNvPr id="74" name="Text Placeholder 73">
            <a:extLst>
              <a:ext uri="{FF2B5EF4-FFF2-40B4-BE49-F238E27FC236}">
                <a16:creationId xmlns:a16="http://schemas.microsoft.com/office/drawing/2014/main" id="{1BEA5713-1BC9-AD4B-BC36-B768EAB4A8B1}"/>
              </a:ext>
            </a:extLst>
          </p:cNvPr>
          <p:cNvSpPr>
            <a:spLocks noGrp="1"/>
          </p:cNvSpPr>
          <p:nvPr>
            <p:ph type="body" sz="quarter" idx="13" hasCustomPrompt="1"/>
          </p:nvPr>
        </p:nvSpPr>
        <p:spPr>
          <a:xfrm>
            <a:off x="805489" y="1241771"/>
            <a:ext cx="3643075" cy="561264"/>
          </a:xfrm>
          <a:solidFill>
            <a:schemeClr val="accent2"/>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Objectives</a:t>
            </a:r>
          </a:p>
        </p:txBody>
      </p:sp>
      <p:sp>
        <p:nvSpPr>
          <p:cNvPr id="76" name="Text Placeholder 73">
            <a:extLst>
              <a:ext uri="{FF2B5EF4-FFF2-40B4-BE49-F238E27FC236}">
                <a16:creationId xmlns:a16="http://schemas.microsoft.com/office/drawing/2014/main" id="{3C076965-C2B3-344C-92D0-8E254282680B}"/>
              </a:ext>
            </a:extLst>
          </p:cNvPr>
          <p:cNvSpPr>
            <a:spLocks noGrp="1"/>
          </p:cNvSpPr>
          <p:nvPr>
            <p:ph type="body" sz="quarter" idx="15" hasCustomPrompt="1"/>
          </p:nvPr>
        </p:nvSpPr>
        <p:spPr>
          <a:xfrm>
            <a:off x="805489" y="1801003"/>
            <a:ext cx="3643075"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Objectives text</a:t>
            </a:r>
          </a:p>
        </p:txBody>
      </p:sp>
      <p:sp>
        <p:nvSpPr>
          <p:cNvPr id="78" name="Text Placeholder 73">
            <a:extLst>
              <a:ext uri="{FF2B5EF4-FFF2-40B4-BE49-F238E27FC236}">
                <a16:creationId xmlns:a16="http://schemas.microsoft.com/office/drawing/2014/main" id="{BAE53185-A1F7-654B-8E7C-390C3D3E8B29}"/>
              </a:ext>
            </a:extLst>
          </p:cNvPr>
          <p:cNvSpPr>
            <a:spLocks noGrp="1"/>
          </p:cNvSpPr>
          <p:nvPr>
            <p:ph type="body" sz="quarter" idx="16" hasCustomPrompt="1"/>
          </p:nvPr>
        </p:nvSpPr>
        <p:spPr>
          <a:xfrm>
            <a:off x="5048979" y="1241771"/>
            <a:ext cx="6395308" cy="561264"/>
          </a:xfrm>
          <a:solidFill>
            <a:srgbClr val="A4CE4E"/>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Solutions</a:t>
            </a:r>
          </a:p>
        </p:txBody>
      </p:sp>
      <p:sp>
        <p:nvSpPr>
          <p:cNvPr id="79" name="Text Placeholder 73">
            <a:extLst>
              <a:ext uri="{FF2B5EF4-FFF2-40B4-BE49-F238E27FC236}">
                <a16:creationId xmlns:a16="http://schemas.microsoft.com/office/drawing/2014/main" id="{388B4F71-CFA2-4B4C-AD69-E5B8E0E0F65F}"/>
              </a:ext>
            </a:extLst>
          </p:cNvPr>
          <p:cNvSpPr>
            <a:spLocks noGrp="1"/>
          </p:cNvSpPr>
          <p:nvPr>
            <p:ph type="body" sz="quarter" idx="17" hasCustomPrompt="1"/>
          </p:nvPr>
        </p:nvSpPr>
        <p:spPr>
          <a:xfrm>
            <a:off x="5048979" y="1801003"/>
            <a:ext cx="6395308"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Solutions text</a:t>
            </a:r>
          </a:p>
        </p:txBody>
      </p:sp>
      <p:sp>
        <p:nvSpPr>
          <p:cNvPr id="80" name="Text Placeholder 73">
            <a:extLst>
              <a:ext uri="{FF2B5EF4-FFF2-40B4-BE49-F238E27FC236}">
                <a16:creationId xmlns:a16="http://schemas.microsoft.com/office/drawing/2014/main" id="{FD81D20F-3202-5544-B44E-A2C42A6C684D}"/>
              </a:ext>
            </a:extLst>
          </p:cNvPr>
          <p:cNvSpPr>
            <a:spLocks noGrp="1"/>
          </p:cNvSpPr>
          <p:nvPr>
            <p:ph type="body" sz="quarter" idx="18" hasCustomPrompt="1"/>
          </p:nvPr>
        </p:nvSpPr>
        <p:spPr>
          <a:xfrm>
            <a:off x="802228" y="3267604"/>
            <a:ext cx="10642061" cy="527388"/>
          </a:xfrm>
          <a:solidFill>
            <a:srgbClr val="0162A2"/>
          </a:solidFill>
          <a:ln>
            <a:noFill/>
          </a:ln>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Results</a:t>
            </a:r>
          </a:p>
        </p:txBody>
      </p:sp>
      <p:sp>
        <p:nvSpPr>
          <p:cNvPr id="4" name="Text Placeholder 3">
            <a:extLst>
              <a:ext uri="{FF2B5EF4-FFF2-40B4-BE49-F238E27FC236}">
                <a16:creationId xmlns:a16="http://schemas.microsoft.com/office/drawing/2014/main" id="{B1E056AB-36C6-2048-A5AE-BB81E6317BED}"/>
              </a:ext>
            </a:extLst>
          </p:cNvPr>
          <p:cNvSpPr>
            <a:spLocks noGrp="1"/>
          </p:cNvSpPr>
          <p:nvPr>
            <p:ph type="body" sz="quarter" idx="19" hasCustomPrompt="1"/>
          </p:nvPr>
        </p:nvSpPr>
        <p:spPr>
          <a:xfrm>
            <a:off x="806307" y="3794476"/>
            <a:ext cx="868888" cy="80803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44" name="Text Placeholder 3">
            <a:extLst>
              <a:ext uri="{FF2B5EF4-FFF2-40B4-BE49-F238E27FC236}">
                <a16:creationId xmlns:a16="http://schemas.microsoft.com/office/drawing/2014/main" id="{DD99D73E-D45E-C24E-AC63-AF93E185D1E6}"/>
              </a:ext>
            </a:extLst>
          </p:cNvPr>
          <p:cNvSpPr>
            <a:spLocks noGrp="1"/>
          </p:cNvSpPr>
          <p:nvPr>
            <p:ph type="body" sz="quarter" idx="20" hasCustomPrompt="1"/>
          </p:nvPr>
        </p:nvSpPr>
        <p:spPr>
          <a:xfrm>
            <a:off x="806307" y="4872225"/>
            <a:ext cx="874928" cy="82811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6" name="Text Placeholder 5">
            <a:extLst>
              <a:ext uri="{FF2B5EF4-FFF2-40B4-BE49-F238E27FC236}">
                <a16:creationId xmlns:a16="http://schemas.microsoft.com/office/drawing/2014/main" id="{BB2EA12B-6376-5B4B-861C-4F6242ADBB93}"/>
              </a:ext>
            </a:extLst>
          </p:cNvPr>
          <p:cNvSpPr>
            <a:spLocks noGrp="1"/>
          </p:cNvSpPr>
          <p:nvPr>
            <p:ph type="body" sz="quarter" idx="21" hasCustomPrompt="1"/>
          </p:nvPr>
        </p:nvSpPr>
        <p:spPr>
          <a:xfrm>
            <a:off x="1686215"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46" name="Text Placeholder 5">
            <a:extLst>
              <a:ext uri="{FF2B5EF4-FFF2-40B4-BE49-F238E27FC236}">
                <a16:creationId xmlns:a16="http://schemas.microsoft.com/office/drawing/2014/main" id="{89327E59-EDFF-3F48-84BC-D5386AA123D6}"/>
              </a:ext>
            </a:extLst>
          </p:cNvPr>
          <p:cNvSpPr>
            <a:spLocks noGrp="1"/>
          </p:cNvSpPr>
          <p:nvPr>
            <p:ph type="body" sz="quarter" idx="22" hasCustomPrompt="1"/>
          </p:nvPr>
        </p:nvSpPr>
        <p:spPr>
          <a:xfrm>
            <a:off x="366934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68" name="Text Placeholder 5">
            <a:extLst>
              <a:ext uri="{FF2B5EF4-FFF2-40B4-BE49-F238E27FC236}">
                <a16:creationId xmlns:a16="http://schemas.microsoft.com/office/drawing/2014/main" id="{B9D75D96-8DC6-2D40-93AF-023146B2BA44}"/>
              </a:ext>
            </a:extLst>
          </p:cNvPr>
          <p:cNvSpPr>
            <a:spLocks noGrp="1"/>
          </p:cNvSpPr>
          <p:nvPr>
            <p:ph type="body" sz="quarter" idx="23" hasCustomPrompt="1"/>
          </p:nvPr>
        </p:nvSpPr>
        <p:spPr>
          <a:xfrm>
            <a:off x="5651568"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3" name="Text Placeholder 5">
            <a:extLst>
              <a:ext uri="{FF2B5EF4-FFF2-40B4-BE49-F238E27FC236}">
                <a16:creationId xmlns:a16="http://schemas.microsoft.com/office/drawing/2014/main" id="{68E7A3D7-3D55-E14D-9973-52ADD5592238}"/>
              </a:ext>
            </a:extLst>
          </p:cNvPr>
          <p:cNvSpPr>
            <a:spLocks noGrp="1"/>
          </p:cNvSpPr>
          <p:nvPr>
            <p:ph type="body" sz="quarter" idx="24" hasCustomPrompt="1"/>
          </p:nvPr>
        </p:nvSpPr>
        <p:spPr>
          <a:xfrm>
            <a:off x="760936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5" name="Text Placeholder 5">
            <a:extLst>
              <a:ext uri="{FF2B5EF4-FFF2-40B4-BE49-F238E27FC236}">
                <a16:creationId xmlns:a16="http://schemas.microsoft.com/office/drawing/2014/main" id="{6CA57B38-0623-1844-BFF2-661FEA97AEF2}"/>
              </a:ext>
            </a:extLst>
          </p:cNvPr>
          <p:cNvSpPr>
            <a:spLocks noGrp="1"/>
          </p:cNvSpPr>
          <p:nvPr>
            <p:ph type="body" sz="quarter" idx="25" hasCustomPrompt="1"/>
          </p:nvPr>
        </p:nvSpPr>
        <p:spPr>
          <a:xfrm>
            <a:off x="9620467" y="5095941"/>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10" name="Text Placeholder 9">
            <a:extLst>
              <a:ext uri="{FF2B5EF4-FFF2-40B4-BE49-F238E27FC236}">
                <a16:creationId xmlns:a16="http://schemas.microsoft.com/office/drawing/2014/main" id="{F483472E-2D0A-5943-8F5E-8D63009A895D}"/>
              </a:ext>
            </a:extLst>
          </p:cNvPr>
          <p:cNvSpPr>
            <a:spLocks noGrp="1"/>
          </p:cNvSpPr>
          <p:nvPr>
            <p:ph type="body" sz="quarter" idx="26" hasCustomPrompt="1"/>
          </p:nvPr>
        </p:nvSpPr>
        <p:spPr>
          <a:xfrm>
            <a:off x="16862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77" name="Text Placeholder 9">
            <a:extLst>
              <a:ext uri="{FF2B5EF4-FFF2-40B4-BE49-F238E27FC236}">
                <a16:creationId xmlns:a16="http://schemas.microsoft.com/office/drawing/2014/main" id="{6AB1F932-AC71-5146-A865-7A92B37FB64E}"/>
              </a:ext>
            </a:extLst>
          </p:cNvPr>
          <p:cNvSpPr>
            <a:spLocks noGrp="1"/>
          </p:cNvSpPr>
          <p:nvPr>
            <p:ph type="body" sz="quarter" idx="27" hasCustomPrompt="1"/>
          </p:nvPr>
        </p:nvSpPr>
        <p:spPr>
          <a:xfrm>
            <a:off x="3663381"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1" name="Text Placeholder 9">
            <a:extLst>
              <a:ext uri="{FF2B5EF4-FFF2-40B4-BE49-F238E27FC236}">
                <a16:creationId xmlns:a16="http://schemas.microsoft.com/office/drawing/2014/main" id="{955271D8-88D8-7F4A-93C3-BD36878DD8B3}"/>
              </a:ext>
            </a:extLst>
          </p:cNvPr>
          <p:cNvSpPr>
            <a:spLocks noGrp="1"/>
          </p:cNvSpPr>
          <p:nvPr>
            <p:ph type="body" sz="quarter" idx="28" hasCustomPrompt="1"/>
          </p:nvPr>
        </p:nvSpPr>
        <p:spPr>
          <a:xfrm>
            <a:off x="5640548"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2" name="Text Placeholder 9">
            <a:extLst>
              <a:ext uri="{FF2B5EF4-FFF2-40B4-BE49-F238E27FC236}">
                <a16:creationId xmlns:a16="http://schemas.microsoft.com/office/drawing/2014/main" id="{D422FDCB-0BC0-B942-A0BD-D7E7B3ED9BAD}"/>
              </a:ext>
            </a:extLst>
          </p:cNvPr>
          <p:cNvSpPr>
            <a:spLocks noGrp="1"/>
          </p:cNvSpPr>
          <p:nvPr>
            <p:ph type="body" sz="quarter" idx="29" hasCustomPrompt="1"/>
          </p:nvPr>
        </p:nvSpPr>
        <p:spPr>
          <a:xfrm>
            <a:off x="76177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4" name="Text Placeholder 9">
            <a:extLst>
              <a:ext uri="{FF2B5EF4-FFF2-40B4-BE49-F238E27FC236}">
                <a16:creationId xmlns:a16="http://schemas.microsoft.com/office/drawing/2014/main" id="{A6748294-6B48-6442-8C59-407A33F9EFD5}"/>
              </a:ext>
            </a:extLst>
          </p:cNvPr>
          <p:cNvSpPr>
            <a:spLocks noGrp="1"/>
          </p:cNvSpPr>
          <p:nvPr>
            <p:ph type="body" sz="quarter" idx="30" hasCustomPrompt="1"/>
          </p:nvPr>
        </p:nvSpPr>
        <p:spPr>
          <a:xfrm>
            <a:off x="16862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5" name="Text Placeholder 9">
            <a:extLst>
              <a:ext uri="{FF2B5EF4-FFF2-40B4-BE49-F238E27FC236}">
                <a16:creationId xmlns:a16="http://schemas.microsoft.com/office/drawing/2014/main" id="{2E51A067-94DC-2B45-884B-5AC723834773}"/>
              </a:ext>
            </a:extLst>
          </p:cNvPr>
          <p:cNvSpPr>
            <a:spLocks noGrp="1"/>
          </p:cNvSpPr>
          <p:nvPr>
            <p:ph type="body" sz="quarter" idx="31" hasCustomPrompt="1"/>
          </p:nvPr>
        </p:nvSpPr>
        <p:spPr>
          <a:xfrm>
            <a:off x="3663381"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6" name="Text Placeholder 9">
            <a:extLst>
              <a:ext uri="{FF2B5EF4-FFF2-40B4-BE49-F238E27FC236}">
                <a16:creationId xmlns:a16="http://schemas.microsoft.com/office/drawing/2014/main" id="{199C57B7-9B89-514C-93C4-1670C2CB2B4A}"/>
              </a:ext>
            </a:extLst>
          </p:cNvPr>
          <p:cNvSpPr>
            <a:spLocks noGrp="1"/>
          </p:cNvSpPr>
          <p:nvPr>
            <p:ph type="body" sz="quarter" idx="32" hasCustomPrompt="1"/>
          </p:nvPr>
        </p:nvSpPr>
        <p:spPr>
          <a:xfrm>
            <a:off x="5640548"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7" name="Text Placeholder 9">
            <a:extLst>
              <a:ext uri="{FF2B5EF4-FFF2-40B4-BE49-F238E27FC236}">
                <a16:creationId xmlns:a16="http://schemas.microsoft.com/office/drawing/2014/main" id="{B1898565-A745-5949-A502-6351B353F768}"/>
              </a:ext>
            </a:extLst>
          </p:cNvPr>
          <p:cNvSpPr>
            <a:spLocks noGrp="1"/>
          </p:cNvSpPr>
          <p:nvPr>
            <p:ph type="body" sz="quarter" idx="33" hasCustomPrompt="1"/>
          </p:nvPr>
        </p:nvSpPr>
        <p:spPr>
          <a:xfrm>
            <a:off x="76177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8" name="Text Placeholder 9">
            <a:extLst>
              <a:ext uri="{FF2B5EF4-FFF2-40B4-BE49-F238E27FC236}">
                <a16:creationId xmlns:a16="http://schemas.microsoft.com/office/drawing/2014/main" id="{A5458C13-27F2-624F-A648-92983CA884EB}"/>
              </a:ext>
            </a:extLst>
          </p:cNvPr>
          <p:cNvSpPr>
            <a:spLocks noGrp="1"/>
          </p:cNvSpPr>
          <p:nvPr>
            <p:ph type="body" sz="quarter" idx="34" hasCustomPrompt="1"/>
          </p:nvPr>
        </p:nvSpPr>
        <p:spPr>
          <a:xfrm>
            <a:off x="9594880" y="4142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37" name="Text Placeholder 3">
            <a:extLst>
              <a:ext uri="{FF2B5EF4-FFF2-40B4-BE49-F238E27FC236}">
                <a16:creationId xmlns:a16="http://schemas.microsoft.com/office/drawing/2014/main" id="{DEFF2E8D-59AC-3146-9825-64157417163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38" name="Text Placeholder 6">
            <a:extLst>
              <a:ext uri="{FF2B5EF4-FFF2-40B4-BE49-F238E27FC236}">
                <a16:creationId xmlns:a16="http://schemas.microsoft.com/office/drawing/2014/main" id="{3B41CB56-E5E6-7D4C-BD4D-D5A8431BB8C7}"/>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955943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B34903D-D065-FE4A-B097-7D92BD87FBD9}"/>
              </a:ext>
            </a:extLst>
          </p:cNvPr>
          <p:cNvCxnSpPr/>
          <p:nvPr userDrawn="1"/>
        </p:nvCxnSpPr>
        <p:spPr>
          <a:xfrm flipH="1">
            <a:off x="2935385"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ADF770-44BC-264C-BD15-BCDFC7B5AF62}"/>
              </a:ext>
            </a:extLst>
          </p:cNvPr>
          <p:cNvCxnSpPr/>
          <p:nvPr userDrawn="1"/>
        </p:nvCxnSpPr>
        <p:spPr>
          <a:xfrm flipH="1">
            <a:off x="4456468"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F7EAA5-630B-2D44-AC5A-A64DD8D4516B}"/>
              </a:ext>
            </a:extLst>
          </p:cNvPr>
          <p:cNvCxnSpPr/>
          <p:nvPr userDrawn="1"/>
        </p:nvCxnSpPr>
        <p:spPr>
          <a:xfrm flipH="1">
            <a:off x="5997435" y="1689652"/>
            <a:ext cx="0" cy="4066976"/>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7DF10C-DCA0-FF42-8E02-942225F75635}"/>
              </a:ext>
            </a:extLst>
          </p:cNvPr>
          <p:cNvCxnSpPr/>
          <p:nvPr userDrawn="1"/>
        </p:nvCxnSpPr>
        <p:spPr>
          <a:xfrm flipH="1">
            <a:off x="7528460"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55C248-AFD5-A341-A592-BA5232F58F24}"/>
              </a:ext>
            </a:extLst>
          </p:cNvPr>
          <p:cNvCxnSpPr/>
          <p:nvPr userDrawn="1"/>
        </p:nvCxnSpPr>
        <p:spPr>
          <a:xfrm flipH="1">
            <a:off x="9059484"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AFD62E-A80B-C64A-8D0D-174D79F21DD3}"/>
              </a:ext>
            </a:extLst>
          </p:cNvPr>
          <p:cNvCxnSpPr/>
          <p:nvPr userDrawn="1"/>
        </p:nvCxnSpPr>
        <p:spPr>
          <a:xfrm flipH="1">
            <a:off x="1059050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Organizational Structure</a:t>
            </a:r>
          </a:p>
        </p:txBody>
      </p:sp>
      <p:sp>
        <p:nvSpPr>
          <p:cNvPr id="5" name="Text Placeholder 4">
            <a:extLst>
              <a:ext uri="{FF2B5EF4-FFF2-40B4-BE49-F238E27FC236}">
                <a16:creationId xmlns:a16="http://schemas.microsoft.com/office/drawing/2014/main" id="{8E0B5DC3-9C7D-174D-8B87-A2E4B19D1E58}"/>
              </a:ext>
            </a:extLst>
          </p:cNvPr>
          <p:cNvSpPr>
            <a:spLocks noGrp="1"/>
          </p:cNvSpPr>
          <p:nvPr>
            <p:ph type="body" sz="quarter" idx="13" hasCustomPrompt="1"/>
          </p:nvPr>
        </p:nvSpPr>
        <p:spPr>
          <a:xfrm>
            <a:off x="4480460" y="1108656"/>
            <a:ext cx="3048000" cy="685800"/>
          </a:xfrm>
          <a:solidFill>
            <a:schemeClr val="accent2"/>
          </a:solidFill>
          <a:ln>
            <a:noFill/>
          </a:ln>
        </p:spPr>
        <p:txBody>
          <a:bodyPr anchor="ctr"/>
          <a:lstStyle>
            <a:lvl1pPr algn="ctr">
              <a:defRPr sz="1600" b="1">
                <a:solidFill>
                  <a:schemeClr val="bg1"/>
                </a:solidFill>
              </a:defRPr>
            </a:lvl1pPr>
            <a:lvl2pPr marL="0" indent="0" algn="ctr">
              <a:buFontTx/>
              <a:buNone/>
              <a:defRPr sz="1400">
                <a:solidFill>
                  <a:schemeClr val="bg1"/>
                </a:solidFill>
              </a:defRPr>
            </a:lvl2pPr>
          </a:lstStyle>
          <a:p>
            <a:pPr lvl="0"/>
            <a:r>
              <a:rPr lang="en-US" err="1"/>
              <a:t>Firstname Lastname</a:t>
            </a:r>
            <a:endParaRPr lang="en-US"/>
          </a:p>
          <a:p>
            <a:pPr lvl="1"/>
            <a:r>
              <a:rPr lang="en-US"/>
              <a:t>Position</a:t>
            </a:r>
          </a:p>
        </p:txBody>
      </p:sp>
      <p:cxnSp>
        <p:nvCxnSpPr>
          <p:cNvPr id="30" name="Straight Connector 29">
            <a:extLst>
              <a:ext uri="{FF2B5EF4-FFF2-40B4-BE49-F238E27FC236}">
                <a16:creationId xmlns:a16="http://schemas.microsoft.com/office/drawing/2014/main" id="{B2065228-5E63-3044-A69B-825EF52A151C}"/>
              </a:ext>
            </a:extLst>
          </p:cNvPr>
          <p:cNvCxnSpPr/>
          <p:nvPr userDrawn="1"/>
        </p:nvCxnSpPr>
        <p:spPr>
          <a:xfrm flipH="1">
            <a:off x="1394425" y="1989304"/>
            <a:ext cx="9202705" cy="0"/>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65853A-D639-FF42-8728-2FA777245600}"/>
              </a:ext>
            </a:extLst>
          </p:cNvPr>
          <p:cNvCxnSpPr/>
          <p:nvPr userDrawn="1"/>
        </p:nvCxnSpPr>
        <p:spPr>
          <a:xfrm flipH="1">
            <a:off x="139441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7F7D621-06CC-0949-A9E2-46D9B2BDCBF0}"/>
              </a:ext>
            </a:extLst>
          </p:cNvPr>
          <p:cNvSpPr>
            <a:spLocks noGrp="1"/>
          </p:cNvSpPr>
          <p:nvPr>
            <p:ph type="body" sz="quarter" idx="15" hasCustomPrompt="1"/>
          </p:nvPr>
        </p:nvSpPr>
        <p:spPr>
          <a:xfrm>
            <a:off x="708440"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6" name="Text Placeholder 3">
            <a:extLst>
              <a:ext uri="{FF2B5EF4-FFF2-40B4-BE49-F238E27FC236}">
                <a16:creationId xmlns:a16="http://schemas.microsoft.com/office/drawing/2014/main" id="{9DBC968F-C750-1741-AB55-85CD54FDE6DC}"/>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77" name="Text Placeholder 6">
            <a:extLst>
              <a:ext uri="{FF2B5EF4-FFF2-40B4-BE49-F238E27FC236}">
                <a16:creationId xmlns:a16="http://schemas.microsoft.com/office/drawing/2014/main" id="{7F6A7D65-E3BF-E24E-9E61-D5AD181C9C7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74" name="Text Placeholder 4">
            <a:extLst>
              <a:ext uri="{FF2B5EF4-FFF2-40B4-BE49-F238E27FC236}">
                <a16:creationId xmlns:a16="http://schemas.microsoft.com/office/drawing/2014/main" id="{F8F98275-5669-C544-9779-58EBBC6A7043}"/>
              </a:ext>
            </a:extLst>
          </p:cNvPr>
          <p:cNvSpPr>
            <a:spLocks noGrp="1"/>
          </p:cNvSpPr>
          <p:nvPr>
            <p:ph type="body" sz="quarter" idx="50" hasCustomPrompt="1"/>
          </p:nvPr>
        </p:nvSpPr>
        <p:spPr>
          <a:xfrm>
            <a:off x="224338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5" name="Text Placeholder 4">
            <a:extLst>
              <a:ext uri="{FF2B5EF4-FFF2-40B4-BE49-F238E27FC236}">
                <a16:creationId xmlns:a16="http://schemas.microsoft.com/office/drawing/2014/main" id="{F1BE5C25-4916-944A-A3D6-7AF982088573}"/>
              </a:ext>
            </a:extLst>
          </p:cNvPr>
          <p:cNvSpPr>
            <a:spLocks noGrp="1"/>
          </p:cNvSpPr>
          <p:nvPr>
            <p:ph type="body" sz="quarter" idx="51" hasCustomPrompt="1"/>
          </p:nvPr>
        </p:nvSpPr>
        <p:spPr>
          <a:xfrm>
            <a:off x="377832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8" name="Text Placeholder 4">
            <a:extLst>
              <a:ext uri="{FF2B5EF4-FFF2-40B4-BE49-F238E27FC236}">
                <a16:creationId xmlns:a16="http://schemas.microsoft.com/office/drawing/2014/main" id="{656BD37C-E609-6043-BCF6-D94E12DF2B02}"/>
              </a:ext>
            </a:extLst>
          </p:cNvPr>
          <p:cNvSpPr>
            <a:spLocks noGrp="1"/>
          </p:cNvSpPr>
          <p:nvPr>
            <p:ph type="body" sz="quarter" idx="52" hasCustomPrompt="1"/>
          </p:nvPr>
        </p:nvSpPr>
        <p:spPr>
          <a:xfrm>
            <a:off x="531326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9" name="Text Placeholder 4">
            <a:extLst>
              <a:ext uri="{FF2B5EF4-FFF2-40B4-BE49-F238E27FC236}">
                <a16:creationId xmlns:a16="http://schemas.microsoft.com/office/drawing/2014/main" id="{E197D31B-D1FB-6E43-9A51-74ECDB17E227}"/>
              </a:ext>
            </a:extLst>
          </p:cNvPr>
          <p:cNvSpPr>
            <a:spLocks noGrp="1"/>
          </p:cNvSpPr>
          <p:nvPr>
            <p:ph type="body" sz="quarter" idx="53" hasCustomPrompt="1"/>
          </p:nvPr>
        </p:nvSpPr>
        <p:spPr>
          <a:xfrm>
            <a:off x="684820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0" name="Text Placeholder 4">
            <a:extLst>
              <a:ext uri="{FF2B5EF4-FFF2-40B4-BE49-F238E27FC236}">
                <a16:creationId xmlns:a16="http://schemas.microsoft.com/office/drawing/2014/main" id="{89A26D4B-6660-4A45-A5C9-3D8DA1447F9D}"/>
              </a:ext>
            </a:extLst>
          </p:cNvPr>
          <p:cNvSpPr>
            <a:spLocks noGrp="1"/>
          </p:cNvSpPr>
          <p:nvPr>
            <p:ph type="body" sz="quarter" idx="54" hasCustomPrompt="1"/>
          </p:nvPr>
        </p:nvSpPr>
        <p:spPr>
          <a:xfrm>
            <a:off x="838314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1" name="Text Placeholder 4">
            <a:extLst>
              <a:ext uri="{FF2B5EF4-FFF2-40B4-BE49-F238E27FC236}">
                <a16:creationId xmlns:a16="http://schemas.microsoft.com/office/drawing/2014/main" id="{B7CCCD3B-448C-5D41-BA40-FF8089163290}"/>
              </a:ext>
            </a:extLst>
          </p:cNvPr>
          <p:cNvSpPr>
            <a:spLocks noGrp="1"/>
          </p:cNvSpPr>
          <p:nvPr>
            <p:ph type="body" sz="quarter" idx="55" hasCustomPrompt="1"/>
          </p:nvPr>
        </p:nvSpPr>
        <p:spPr>
          <a:xfrm>
            <a:off x="9918092"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3" name="Text Placeholder 4">
            <a:extLst>
              <a:ext uri="{FF2B5EF4-FFF2-40B4-BE49-F238E27FC236}">
                <a16:creationId xmlns:a16="http://schemas.microsoft.com/office/drawing/2014/main" id="{738218FB-64E4-D24A-BE0E-BE0BB07C28D6}"/>
              </a:ext>
            </a:extLst>
          </p:cNvPr>
          <p:cNvSpPr>
            <a:spLocks noGrp="1"/>
          </p:cNvSpPr>
          <p:nvPr>
            <p:ph type="body" sz="quarter" idx="60" hasCustomPrompt="1"/>
          </p:nvPr>
        </p:nvSpPr>
        <p:spPr>
          <a:xfrm>
            <a:off x="708440"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4" name="Text Placeholder 4">
            <a:extLst>
              <a:ext uri="{FF2B5EF4-FFF2-40B4-BE49-F238E27FC236}">
                <a16:creationId xmlns:a16="http://schemas.microsoft.com/office/drawing/2014/main" id="{4BDBC842-E682-BA41-83DB-FBC78EDE2D43}"/>
              </a:ext>
            </a:extLst>
          </p:cNvPr>
          <p:cNvSpPr>
            <a:spLocks noGrp="1"/>
          </p:cNvSpPr>
          <p:nvPr>
            <p:ph type="body" sz="quarter" idx="61" hasCustomPrompt="1"/>
          </p:nvPr>
        </p:nvSpPr>
        <p:spPr>
          <a:xfrm>
            <a:off x="224338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5" name="Text Placeholder 4">
            <a:extLst>
              <a:ext uri="{FF2B5EF4-FFF2-40B4-BE49-F238E27FC236}">
                <a16:creationId xmlns:a16="http://schemas.microsoft.com/office/drawing/2014/main" id="{F3C206C9-526D-5F4A-B7FF-901DA00816D5}"/>
              </a:ext>
            </a:extLst>
          </p:cNvPr>
          <p:cNvSpPr>
            <a:spLocks noGrp="1"/>
          </p:cNvSpPr>
          <p:nvPr>
            <p:ph type="body" sz="quarter" idx="62" hasCustomPrompt="1"/>
          </p:nvPr>
        </p:nvSpPr>
        <p:spPr>
          <a:xfrm>
            <a:off x="377832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6" name="Text Placeholder 4">
            <a:extLst>
              <a:ext uri="{FF2B5EF4-FFF2-40B4-BE49-F238E27FC236}">
                <a16:creationId xmlns:a16="http://schemas.microsoft.com/office/drawing/2014/main" id="{B81A40DE-E50C-7C40-A6AF-D6FAEF1962AC}"/>
              </a:ext>
            </a:extLst>
          </p:cNvPr>
          <p:cNvSpPr>
            <a:spLocks noGrp="1"/>
          </p:cNvSpPr>
          <p:nvPr>
            <p:ph type="body" sz="quarter" idx="63" hasCustomPrompt="1"/>
          </p:nvPr>
        </p:nvSpPr>
        <p:spPr>
          <a:xfrm>
            <a:off x="531326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7" name="Text Placeholder 4">
            <a:extLst>
              <a:ext uri="{FF2B5EF4-FFF2-40B4-BE49-F238E27FC236}">
                <a16:creationId xmlns:a16="http://schemas.microsoft.com/office/drawing/2014/main" id="{91720006-B804-934E-A9D9-075E36158B84}"/>
              </a:ext>
            </a:extLst>
          </p:cNvPr>
          <p:cNvSpPr>
            <a:spLocks noGrp="1"/>
          </p:cNvSpPr>
          <p:nvPr>
            <p:ph type="body" sz="quarter" idx="64" hasCustomPrompt="1"/>
          </p:nvPr>
        </p:nvSpPr>
        <p:spPr>
          <a:xfrm>
            <a:off x="684820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8" name="Text Placeholder 4">
            <a:extLst>
              <a:ext uri="{FF2B5EF4-FFF2-40B4-BE49-F238E27FC236}">
                <a16:creationId xmlns:a16="http://schemas.microsoft.com/office/drawing/2014/main" id="{5A7030CE-E07B-0248-B6C8-E26225D729CF}"/>
              </a:ext>
            </a:extLst>
          </p:cNvPr>
          <p:cNvSpPr>
            <a:spLocks noGrp="1"/>
          </p:cNvSpPr>
          <p:nvPr>
            <p:ph type="body" sz="quarter" idx="65" hasCustomPrompt="1"/>
          </p:nvPr>
        </p:nvSpPr>
        <p:spPr>
          <a:xfrm>
            <a:off x="838314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9" name="Text Placeholder 4">
            <a:extLst>
              <a:ext uri="{FF2B5EF4-FFF2-40B4-BE49-F238E27FC236}">
                <a16:creationId xmlns:a16="http://schemas.microsoft.com/office/drawing/2014/main" id="{106CACDD-FCA2-D143-8536-57E70850322E}"/>
              </a:ext>
            </a:extLst>
          </p:cNvPr>
          <p:cNvSpPr>
            <a:spLocks noGrp="1"/>
          </p:cNvSpPr>
          <p:nvPr>
            <p:ph type="body" sz="quarter" idx="66" hasCustomPrompt="1"/>
          </p:nvPr>
        </p:nvSpPr>
        <p:spPr>
          <a:xfrm>
            <a:off x="9918092"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0" name="Text Placeholder 4">
            <a:extLst>
              <a:ext uri="{FF2B5EF4-FFF2-40B4-BE49-F238E27FC236}">
                <a16:creationId xmlns:a16="http://schemas.microsoft.com/office/drawing/2014/main" id="{282DF4E8-7B37-4B4A-B85C-2737FF08AE35}"/>
              </a:ext>
            </a:extLst>
          </p:cNvPr>
          <p:cNvSpPr>
            <a:spLocks noGrp="1"/>
          </p:cNvSpPr>
          <p:nvPr>
            <p:ph type="body" sz="quarter" idx="67" hasCustomPrompt="1"/>
          </p:nvPr>
        </p:nvSpPr>
        <p:spPr>
          <a:xfrm>
            <a:off x="708440"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1" name="Text Placeholder 4">
            <a:extLst>
              <a:ext uri="{FF2B5EF4-FFF2-40B4-BE49-F238E27FC236}">
                <a16:creationId xmlns:a16="http://schemas.microsoft.com/office/drawing/2014/main" id="{EFEF00AC-D023-F644-ACF9-C1BDED2D989C}"/>
              </a:ext>
            </a:extLst>
          </p:cNvPr>
          <p:cNvSpPr>
            <a:spLocks noGrp="1"/>
          </p:cNvSpPr>
          <p:nvPr>
            <p:ph type="body" sz="quarter" idx="68" hasCustomPrompt="1"/>
          </p:nvPr>
        </p:nvSpPr>
        <p:spPr>
          <a:xfrm>
            <a:off x="224338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2" name="Text Placeholder 4">
            <a:extLst>
              <a:ext uri="{FF2B5EF4-FFF2-40B4-BE49-F238E27FC236}">
                <a16:creationId xmlns:a16="http://schemas.microsoft.com/office/drawing/2014/main" id="{2E1451A2-29AE-5644-A823-6987DCFFE76D}"/>
              </a:ext>
            </a:extLst>
          </p:cNvPr>
          <p:cNvSpPr>
            <a:spLocks noGrp="1"/>
          </p:cNvSpPr>
          <p:nvPr>
            <p:ph type="body" sz="quarter" idx="69" hasCustomPrompt="1"/>
          </p:nvPr>
        </p:nvSpPr>
        <p:spPr>
          <a:xfrm>
            <a:off x="377832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3" name="Text Placeholder 4">
            <a:extLst>
              <a:ext uri="{FF2B5EF4-FFF2-40B4-BE49-F238E27FC236}">
                <a16:creationId xmlns:a16="http://schemas.microsoft.com/office/drawing/2014/main" id="{80D06881-90AE-614B-9A92-5A5C86658C7E}"/>
              </a:ext>
            </a:extLst>
          </p:cNvPr>
          <p:cNvSpPr>
            <a:spLocks noGrp="1"/>
          </p:cNvSpPr>
          <p:nvPr>
            <p:ph type="body" sz="quarter" idx="70" hasCustomPrompt="1"/>
          </p:nvPr>
        </p:nvSpPr>
        <p:spPr>
          <a:xfrm>
            <a:off x="531326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4" name="Text Placeholder 4">
            <a:extLst>
              <a:ext uri="{FF2B5EF4-FFF2-40B4-BE49-F238E27FC236}">
                <a16:creationId xmlns:a16="http://schemas.microsoft.com/office/drawing/2014/main" id="{F486BD85-D795-1A4C-BD16-01391B808F46}"/>
              </a:ext>
            </a:extLst>
          </p:cNvPr>
          <p:cNvSpPr>
            <a:spLocks noGrp="1"/>
          </p:cNvSpPr>
          <p:nvPr>
            <p:ph type="body" sz="quarter" idx="71" hasCustomPrompt="1"/>
          </p:nvPr>
        </p:nvSpPr>
        <p:spPr>
          <a:xfrm>
            <a:off x="684820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5" name="Text Placeholder 4">
            <a:extLst>
              <a:ext uri="{FF2B5EF4-FFF2-40B4-BE49-F238E27FC236}">
                <a16:creationId xmlns:a16="http://schemas.microsoft.com/office/drawing/2014/main" id="{B19BEE98-D17D-6F4B-BDD4-865F05AF3256}"/>
              </a:ext>
            </a:extLst>
          </p:cNvPr>
          <p:cNvSpPr>
            <a:spLocks noGrp="1"/>
          </p:cNvSpPr>
          <p:nvPr>
            <p:ph type="body" sz="quarter" idx="72" hasCustomPrompt="1"/>
          </p:nvPr>
        </p:nvSpPr>
        <p:spPr>
          <a:xfrm>
            <a:off x="838314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6" name="Text Placeholder 4">
            <a:extLst>
              <a:ext uri="{FF2B5EF4-FFF2-40B4-BE49-F238E27FC236}">
                <a16:creationId xmlns:a16="http://schemas.microsoft.com/office/drawing/2014/main" id="{6B9EF2F4-ECF3-DA45-97CE-476ABAC7ADB5}"/>
              </a:ext>
            </a:extLst>
          </p:cNvPr>
          <p:cNvSpPr>
            <a:spLocks noGrp="1"/>
          </p:cNvSpPr>
          <p:nvPr>
            <p:ph type="body" sz="quarter" idx="73" hasCustomPrompt="1"/>
          </p:nvPr>
        </p:nvSpPr>
        <p:spPr>
          <a:xfrm>
            <a:off x="9918092"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7" name="Text Placeholder 4">
            <a:extLst>
              <a:ext uri="{FF2B5EF4-FFF2-40B4-BE49-F238E27FC236}">
                <a16:creationId xmlns:a16="http://schemas.microsoft.com/office/drawing/2014/main" id="{A08A8ED7-3FFC-6944-B13C-C38C40F31742}"/>
              </a:ext>
            </a:extLst>
          </p:cNvPr>
          <p:cNvSpPr>
            <a:spLocks noGrp="1"/>
          </p:cNvSpPr>
          <p:nvPr>
            <p:ph type="body" sz="quarter" idx="74" hasCustomPrompt="1"/>
          </p:nvPr>
        </p:nvSpPr>
        <p:spPr>
          <a:xfrm>
            <a:off x="708440"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8" name="Text Placeholder 4">
            <a:extLst>
              <a:ext uri="{FF2B5EF4-FFF2-40B4-BE49-F238E27FC236}">
                <a16:creationId xmlns:a16="http://schemas.microsoft.com/office/drawing/2014/main" id="{77251532-CDE7-4942-AC1E-53F57FD80704}"/>
              </a:ext>
            </a:extLst>
          </p:cNvPr>
          <p:cNvSpPr>
            <a:spLocks noGrp="1"/>
          </p:cNvSpPr>
          <p:nvPr>
            <p:ph type="body" sz="quarter" idx="75" hasCustomPrompt="1"/>
          </p:nvPr>
        </p:nvSpPr>
        <p:spPr>
          <a:xfrm>
            <a:off x="224338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9" name="Text Placeholder 4">
            <a:extLst>
              <a:ext uri="{FF2B5EF4-FFF2-40B4-BE49-F238E27FC236}">
                <a16:creationId xmlns:a16="http://schemas.microsoft.com/office/drawing/2014/main" id="{2CACAE63-8DC0-104A-857D-D1DAEA627B26}"/>
              </a:ext>
            </a:extLst>
          </p:cNvPr>
          <p:cNvSpPr>
            <a:spLocks noGrp="1"/>
          </p:cNvSpPr>
          <p:nvPr>
            <p:ph type="body" sz="quarter" idx="76" hasCustomPrompt="1"/>
          </p:nvPr>
        </p:nvSpPr>
        <p:spPr>
          <a:xfrm>
            <a:off x="377832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0" name="Text Placeholder 4">
            <a:extLst>
              <a:ext uri="{FF2B5EF4-FFF2-40B4-BE49-F238E27FC236}">
                <a16:creationId xmlns:a16="http://schemas.microsoft.com/office/drawing/2014/main" id="{176CF8BF-2091-7F43-BAF0-CA13544CC1D1}"/>
              </a:ext>
            </a:extLst>
          </p:cNvPr>
          <p:cNvSpPr>
            <a:spLocks noGrp="1"/>
          </p:cNvSpPr>
          <p:nvPr>
            <p:ph type="body" sz="quarter" idx="77" hasCustomPrompt="1"/>
          </p:nvPr>
        </p:nvSpPr>
        <p:spPr>
          <a:xfrm>
            <a:off x="531326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1" name="Text Placeholder 4">
            <a:extLst>
              <a:ext uri="{FF2B5EF4-FFF2-40B4-BE49-F238E27FC236}">
                <a16:creationId xmlns:a16="http://schemas.microsoft.com/office/drawing/2014/main" id="{579E955A-F6DF-F04A-8521-779755DCD824}"/>
              </a:ext>
            </a:extLst>
          </p:cNvPr>
          <p:cNvSpPr>
            <a:spLocks noGrp="1"/>
          </p:cNvSpPr>
          <p:nvPr>
            <p:ph type="body" sz="quarter" idx="78" hasCustomPrompt="1"/>
          </p:nvPr>
        </p:nvSpPr>
        <p:spPr>
          <a:xfrm>
            <a:off x="684820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2" name="Text Placeholder 4">
            <a:extLst>
              <a:ext uri="{FF2B5EF4-FFF2-40B4-BE49-F238E27FC236}">
                <a16:creationId xmlns:a16="http://schemas.microsoft.com/office/drawing/2014/main" id="{34923710-2108-8444-99A3-A18404A79169}"/>
              </a:ext>
            </a:extLst>
          </p:cNvPr>
          <p:cNvSpPr>
            <a:spLocks noGrp="1"/>
          </p:cNvSpPr>
          <p:nvPr>
            <p:ph type="body" sz="quarter" idx="79" hasCustomPrompt="1"/>
          </p:nvPr>
        </p:nvSpPr>
        <p:spPr>
          <a:xfrm>
            <a:off x="838314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3" name="Text Placeholder 4">
            <a:extLst>
              <a:ext uri="{FF2B5EF4-FFF2-40B4-BE49-F238E27FC236}">
                <a16:creationId xmlns:a16="http://schemas.microsoft.com/office/drawing/2014/main" id="{F6975845-9690-F243-8BE3-42ACE49FC410}"/>
              </a:ext>
            </a:extLst>
          </p:cNvPr>
          <p:cNvSpPr>
            <a:spLocks noGrp="1"/>
          </p:cNvSpPr>
          <p:nvPr>
            <p:ph type="body" sz="quarter" idx="80" hasCustomPrompt="1"/>
          </p:nvPr>
        </p:nvSpPr>
        <p:spPr>
          <a:xfrm>
            <a:off x="9918092"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4" name="Text Placeholder 4">
            <a:extLst>
              <a:ext uri="{FF2B5EF4-FFF2-40B4-BE49-F238E27FC236}">
                <a16:creationId xmlns:a16="http://schemas.microsoft.com/office/drawing/2014/main" id="{A3D55D40-5E08-5642-B8E5-D917A0CC324F}"/>
              </a:ext>
            </a:extLst>
          </p:cNvPr>
          <p:cNvSpPr>
            <a:spLocks noGrp="1"/>
          </p:cNvSpPr>
          <p:nvPr>
            <p:ph type="body" sz="quarter" idx="81" hasCustomPrompt="1"/>
          </p:nvPr>
        </p:nvSpPr>
        <p:spPr>
          <a:xfrm>
            <a:off x="708440"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5" name="Text Placeholder 4">
            <a:extLst>
              <a:ext uri="{FF2B5EF4-FFF2-40B4-BE49-F238E27FC236}">
                <a16:creationId xmlns:a16="http://schemas.microsoft.com/office/drawing/2014/main" id="{54E467D0-EFAE-D646-AC00-E64FD18CD24A}"/>
              </a:ext>
            </a:extLst>
          </p:cNvPr>
          <p:cNvSpPr>
            <a:spLocks noGrp="1"/>
          </p:cNvSpPr>
          <p:nvPr>
            <p:ph type="body" sz="quarter" idx="82" hasCustomPrompt="1"/>
          </p:nvPr>
        </p:nvSpPr>
        <p:spPr>
          <a:xfrm>
            <a:off x="224338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6" name="Text Placeholder 4">
            <a:extLst>
              <a:ext uri="{FF2B5EF4-FFF2-40B4-BE49-F238E27FC236}">
                <a16:creationId xmlns:a16="http://schemas.microsoft.com/office/drawing/2014/main" id="{7237E188-D3D7-3643-8AC8-6E5DB0A93DE9}"/>
              </a:ext>
            </a:extLst>
          </p:cNvPr>
          <p:cNvSpPr>
            <a:spLocks noGrp="1"/>
          </p:cNvSpPr>
          <p:nvPr>
            <p:ph type="body" sz="quarter" idx="83" hasCustomPrompt="1"/>
          </p:nvPr>
        </p:nvSpPr>
        <p:spPr>
          <a:xfrm>
            <a:off x="377832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7" name="Text Placeholder 4">
            <a:extLst>
              <a:ext uri="{FF2B5EF4-FFF2-40B4-BE49-F238E27FC236}">
                <a16:creationId xmlns:a16="http://schemas.microsoft.com/office/drawing/2014/main" id="{0EE45DCB-FE74-CC43-B468-FCC58352BC79}"/>
              </a:ext>
            </a:extLst>
          </p:cNvPr>
          <p:cNvSpPr>
            <a:spLocks noGrp="1"/>
          </p:cNvSpPr>
          <p:nvPr>
            <p:ph type="body" sz="quarter" idx="84" hasCustomPrompt="1"/>
          </p:nvPr>
        </p:nvSpPr>
        <p:spPr>
          <a:xfrm>
            <a:off x="531326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8" name="Text Placeholder 4">
            <a:extLst>
              <a:ext uri="{FF2B5EF4-FFF2-40B4-BE49-F238E27FC236}">
                <a16:creationId xmlns:a16="http://schemas.microsoft.com/office/drawing/2014/main" id="{C8392C0B-571F-9243-9A3F-CFD1DB08FF4C}"/>
              </a:ext>
            </a:extLst>
          </p:cNvPr>
          <p:cNvSpPr>
            <a:spLocks noGrp="1"/>
          </p:cNvSpPr>
          <p:nvPr>
            <p:ph type="body" sz="quarter" idx="85" hasCustomPrompt="1"/>
          </p:nvPr>
        </p:nvSpPr>
        <p:spPr>
          <a:xfrm>
            <a:off x="684820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9" name="Text Placeholder 4">
            <a:extLst>
              <a:ext uri="{FF2B5EF4-FFF2-40B4-BE49-F238E27FC236}">
                <a16:creationId xmlns:a16="http://schemas.microsoft.com/office/drawing/2014/main" id="{733DDB91-6898-BA4F-ACEE-37B36B010664}"/>
              </a:ext>
            </a:extLst>
          </p:cNvPr>
          <p:cNvSpPr>
            <a:spLocks noGrp="1"/>
          </p:cNvSpPr>
          <p:nvPr>
            <p:ph type="body" sz="quarter" idx="86" hasCustomPrompt="1"/>
          </p:nvPr>
        </p:nvSpPr>
        <p:spPr>
          <a:xfrm>
            <a:off x="838314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20" name="Text Placeholder 4">
            <a:extLst>
              <a:ext uri="{FF2B5EF4-FFF2-40B4-BE49-F238E27FC236}">
                <a16:creationId xmlns:a16="http://schemas.microsoft.com/office/drawing/2014/main" id="{45EB407F-B7F5-E642-B005-9BCB4DE6C379}"/>
              </a:ext>
            </a:extLst>
          </p:cNvPr>
          <p:cNvSpPr>
            <a:spLocks noGrp="1"/>
          </p:cNvSpPr>
          <p:nvPr>
            <p:ph type="body" sz="quarter" idx="87" hasCustomPrompt="1"/>
          </p:nvPr>
        </p:nvSpPr>
        <p:spPr>
          <a:xfrm>
            <a:off x="9918092"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Tree>
    <p:extLst>
      <p:ext uri="{BB962C8B-B14F-4D97-AF65-F5344CB8AC3E}">
        <p14:creationId xmlns:p14="http://schemas.microsoft.com/office/powerpoint/2010/main" val="397230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layout - Footer onl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F81BCAF-AF32-B54A-A841-8A3C76B049E1}"/>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9D865BD-2019-CF45-980F-EA8F1D59DCA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974755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a:extLst>
              <a:ext uri="{FF2B5EF4-FFF2-40B4-BE49-F238E27FC236}">
                <a16:creationId xmlns:a16="http://schemas.microsoft.com/office/drawing/2014/main" id="{27058946-A30A-DD40-BDBA-ACD4B9E80F05}"/>
              </a:ext>
            </a:extLst>
          </p:cNvPr>
          <p:cNvSpPr>
            <a:spLocks noGrp="1"/>
          </p:cNvSpPr>
          <p:nvPr>
            <p:ph type="title" hasCustomPrompt="1"/>
          </p:nvPr>
        </p:nvSpPr>
        <p:spPr>
          <a:xfrm>
            <a:off x="609606" y="2743200"/>
            <a:ext cx="11278951" cy="914400"/>
          </a:xfrm>
        </p:spPr>
        <p:txBody>
          <a:bodyPr/>
          <a:lstStyle>
            <a:lvl1pPr>
              <a:defRPr sz="6000" baseline="0">
                <a:solidFill>
                  <a:schemeClr val="bg1"/>
                </a:solidFill>
              </a:defRPr>
            </a:lvl1pPr>
          </a:lstStyle>
          <a:p>
            <a:r>
              <a:rPr lang="en-US"/>
              <a:t>Thank you.</a:t>
            </a:r>
          </a:p>
        </p:txBody>
      </p:sp>
      <p:pic>
        <p:nvPicPr>
          <p:cNvPr id="4" name="Picture 3">
            <a:extLst>
              <a:ext uri="{FF2B5EF4-FFF2-40B4-BE49-F238E27FC236}">
                <a16:creationId xmlns:a16="http://schemas.microsoft.com/office/drawing/2014/main" id="{6A4301AA-D18C-48AA-8F04-724F42DC345A}"/>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2475306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pic>
        <p:nvPicPr>
          <p:cNvPr id="5" name="Picture 4">
            <a:extLst>
              <a:ext uri="{FF2B5EF4-FFF2-40B4-BE49-F238E27FC236}">
                <a16:creationId xmlns:a16="http://schemas.microsoft.com/office/drawing/2014/main" id="{3C23F25A-240B-0C4B-A514-EA85E069D51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2995620" y="2862868"/>
            <a:ext cx="6200765" cy="1132271"/>
          </a:xfrm>
          <a:prstGeom prst="rect">
            <a:avLst/>
          </a:prstGeom>
          <a:noFill/>
          <a:ln>
            <a:noFill/>
          </a:ln>
        </p:spPr>
      </p:pic>
    </p:spTree>
    <p:extLst>
      <p:ext uri="{BB962C8B-B14F-4D97-AF65-F5344CB8AC3E}">
        <p14:creationId xmlns:p14="http://schemas.microsoft.com/office/powerpoint/2010/main" val="615780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Screen Vide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7" y="6260363"/>
            <a:ext cx="12191999" cy="597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endParaRPr>
          </a:p>
        </p:txBody>
      </p:sp>
    </p:spTree>
    <p:extLst>
      <p:ext uri="{BB962C8B-B14F-4D97-AF65-F5344CB8AC3E}">
        <p14:creationId xmlns:p14="http://schemas.microsoft.com/office/powerpoint/2010/main" val="305950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45D8AFC-F613-09EE-37B2-7B90938A42B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2" name="DynamicLogoHeader-Placeholder" hidden="1">
            <a:extLst>
              <a:ext uri="{FF2B5EF4-FFF2-40B4-BE49-F238E27FC236}">
                <a16:creationId xmlns:a16="http://schemas.microsoft.com/office/drawing/2014/main" id="{7F81D2CB-57BC-BEFE-221E-E21F8F0B9D09}"/>
              </a:ext>
            </a:extLst>
          </p:cNvPr>
          <p:cNvSpPr/>
          <p:nvPr userDrawn="1"/>
        </p:nvSpPr>
        <p:spPr>
          <a:xfrm>
            <a:off x="287339" y="197260"/>
            <a:ext cx="4139883" cy="965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SunLife_Corporate_Header" hidden="1">
            <a:extLst>
              <a:ext uri="{FF2B5EF4-FFF2-40B4-BE49-F238E27FC236}">
                <a16:creationId xmlns:a16="http://schemas.microsoft.com/office/drawing/2014/main" id="{8A1B2191-4154-83C0-48C6-3CC25C29FE5E}"/>
              </a:ext>
            </a:extLst>
          </p:cNvPr>
          <p:cNvPicPr>
            <a:picLocks noChangeAspect="1"/>
          </p:cNvPicPr>
          <p:nvPr userDrawn="1"/>
        </p:nvPicPr>
        <p:blipFill>
          <a:blip r:embed="rId2"/>
          <a:stretch>
            <a:fillRect/>
          </a:stretch>
        </p:blipFill>
        <p:spPr>
          <a:xfrm>
            <a:off x="287337" y="197260"/>
            <a:ext cx="4121075" cy="964800"/>
          </a:xfrm>
          <a:prstGeom prst="rect">
            <a:avLst/>
          </a:prstGeom>
        </p:spPr>
      </p:pic>
      <p:pic>
        <p:nvPicPr>
          <p:cNvPr id="7" name="SunLife_GlobalInvestments_Header" hidden="1">
            <a:extLst>
              <a:ext uri="{FF2B5EF4-FFF2-40B4-BE49-F238E27FC236}">
                <a16:creationId xmlns:a16="http://schemas.microsoft.com/office/drawing/2014/main" id="{74D30CBF-213B-14E1-A7AC-5E8C2936BA2A}"/>
              </a:ext>
            </a:extLst>
          </p:cNvPr>
          <p:cNvPicPr>
            <a:picLocks noChangeAspect="1"/>
          </p:cNvPicPr>
          <p:nvPr userDrawn="1"/>
        </p:nvPicPr>
        <p:blipFill>
          <a:blip r:embed="rId3"/>
          <a:stretch>
            <a:fillRect/>
          </a:stretch>
        </p:blipFill>
        <p:spPr>
          <a:xfrm>
            <a:off x="287337" y="197260"/>
            <a:ext cx="4121075" cy="964800"/>
          </a:xfrm>
          <a:prstGeom prst="rect">
            <a:avLst/>
          </a:prstGeom>
        </p:spPr>
      </p:pic>
      <p:pic>
        <p:nvPicPr>
          <p:cNvPr id="9" name="SunLife_HongKong_Header" hidden="1">
            <a:extLst>
              <a:ext uri="{FF2B5EF4-FFF2-40B4-BE49-F238E27FC236}">
                <a16:creationId xmlns:a16="http://schemas.microsoft.com/office/drawing/2014/main" id="{6E6662F2-18F1-34D8-F64B-6A279C47A3A8}"/>
              </a:ext>
            </a:extLst>
          </p:cNvPr>
          <p:cNvPicPr>
            <a:picLocks noChangeAspect="1"/>
          </p:cNvPicPr>
          <p:nvPr userDrawn="1"/>
        </p:nvPicPr>
        <p:blipFill>
          <a:blip r:embed="rId4"/>
          <a:stretch>
            <a:fillRect/>
          </a:stretch>
        </p:blipFill>
        <p:spPr>
          <a:xfrm>
            <a:off x="287337" y="197260"/>
            <a:ext cx="4121075" cy="964800"/>
          </a:xfrm>
          <a:prstGeom prst="rect">
            <a:avLst/>
          </a:prstGeom>
        </p:spPr>
      </p:pic>
      <p:pic>
        <p:nvPicPr>
          <p:cNvPr id="15" name="SunLife_LuminoHealth_Header" hidden="1">
            <a:extLst>
              <a:ext uri="{FF2B5EF4-FFF2-40B4-BE49-F238E27FC236}">
                <a16:creationId xmlns:a16="http://schemas.microsoft.com/office/drawing/2014/main" id="{402C057F-9C9A-3B9B-078B-27E8A7C05432}"/>
              </a:ext>
            </a:extLst>
          </p:cNvPr>
          <p:cNvPicPr>
            <a:picLocks noChangeAspect="1"/>
          </p:cNvPicPr>
          <p:nvPr userDrawn="1"/>
        </p:nvPicPr>
        <p:blipFill>
          <a:blip r:embed="rId5"/>
          <a:stretch>
            <a:fillRect/>
          </a:stretch>
        </p:blipFill>
        <p:spPr>
          <a:xfrm>
            <a:off x="287337" y="197260"/>
            <a:ext cx="4121075" cy="964800"/>
          </a:xfrm>
          <a:prstGeom prst="rect">
            <a:avLst/>
          </a:prstGeom>
        </p:spPr>
      </p:pic>
      <p:pic>
        <p:nvPicPr>
          <p:cNvPr id="17" name="SunLife_US_Header">
            <a:extLst>
              <a:ext uri="{FF2B5EF4-FFF2-40B4-BE49-F238E27FC236}">
                <a16:creationId xmlns:a16="http://schemas.microsoft.com/office/drawing/2014/main" id="{E64E15E4-421D-95B4-89D4-71E8EE364244}"/>
              </a:ext>
            </a:extLst>
          </p:cNvPr>
          <p:cNvPicPr>
            <a:picLocks noChangeAspect="1"/>
          </p:cNvPicPr>
          <p:nvPr userDrawn="1"/>
        </p:nvPicPr>
        <p:blipFill>
          <a:blip r:embed="rId6"/>
          <a:stretch>
            <a:fillRect/>
          </a:stretch>
        </p:blipFill>
        <p:spPr>
          <a:xfrm>
            <a:off x="287337" y="197260"/>
            <a:ext cx="4121075" cy="964800"/>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287339" y="1663184"/>
            <a:ext cx="5735637" cy="1338933"/>
          </a:xfrm>
        </p:spPr>
        <p:txBody>
          <a:bodyPr anchor="t" anchorCtr="0">
            <a:noAutofit/>
          </a:bodyPr>
          <a:lstStyle>
            <a:lvl1pPr marL="0" indent="0">
              <a:lnSpc>
                <a:spcPct val="90000"/>
              </a:lnSpc>
              <a:buNone/>
              <a:defRPr sz="4800" b="0" i="0">
                <a:solidFill>
                  <a:srgbClr val="003946"/>
                </a:solidFill>
                <a:latin typeface="+mj-lt"/>
              </a:defRPr>
            </a:lvl1pPr>
            <a:lvl2pPr marL="457178" indent="0">
              <a:buNone/>
              <a:defRPr sz="1067">
                <a:solidFill>
                  <a:schemeClr val="tx1"/>
                </a:solidFill>
                <a:latin typeface="+mj-lt"/>
              </a:defRPr>
            </a:lvl2pPr>
            <a:lvl3pPr marL="914354" indent="0">
              <a:buNone/>
              <a:defRPr sz="1067">
                <a:solidFill>
                  <a:schemeClr val="tx1"/>
                </a:solidFill>
                <a:latin typeface="+mj-lt"/>
              </a:defRPr>
            </a:lvl3pPr>
            <a:lvl4pPr marL="1371532" indent="0">
              <a:buNone/>
              <a:defRPr sz="1067">
                <a:solidFill>
                  <a:schemeClr val="tx1"/>
                </a:solidFill>
                <a:latin typeface="+mj-lt"/>
              </a:defRPr>
            </a:lvl4pPr>
            <a:lvl5pPr marL="1828709" indent="0">
              <a:buNone/>
              <a:defRPr sz="1067">
                <a:solidFill>
                  <a:schemeClr val="tx1"/>
                </a:solidFill>
                <a:latin typeface="+mj-lt"/>
              </a:defRPr>
            </a:lvl5pPr>
          </a:lstStyle>
          <a:p>
            <a:pPr lvl="0"/>
            <a:r>
              <a:rPr lang="en-US"/>
              <a:t>[Use for Sun Life U.S. only] Click to add closing Questions?</a:t>
            </a:r>
          </a:p>
        </p:txBody>
      </p:sp>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7870" y="3657600"/>
            <a:ext cx="8675156" cy="2560320"/>
          </a:xfrm>
        </p:spPr>
        <p:txBody>
          <a:bodyPr anchor="t" anchorCtr="0"/>
          <a:lstStyle>
            <a:lvl1pPr marL="0" indent="0" algn="l">
              <a:lnSpc>
                <a:spcPct val="90000"/>
              </a:lnSpc>
              <a:buFontTx/>
              <a:buNone/>
              <a:defRPr sz="1100" b="0" i="0">
                <a:solidFill>
                  <a:srgbClr val="424242"/>
                </a:solidFill>
                <a:latin typeface="+mn-lt"/>
              </a:defRPr>
            </a:lvl1pPr>
            <a:lvl2pPr marL="243829" indent="0">
              <a:buFontTx/>
              <a:buNone/>
              <a:defRPr sz="2400"/>
            </a:lvl2pPr>
            <a:lvl3pPr marL="487656" indent="0">
              <a:buFontTx/>
              <a:buNone/>
              <a:defRPr sz="2133"/>
            </a:lvl3pPr>
            <a:lvl4pPr marL="731484" indent="0">
              <a:buFontTx/>
              <a:buNone/>
              <a:defRPr sz="1867"/>
            </a:lvl4pPr>
            <a:lvl5pPr marL="768058" indent="0">
              <a:buFontTx/>
              <a:buNone/>
              <a:defRPr sz="1467"/>
            </a:lvl5pPr>
          </a:lstStyle>
          <a:p>
            <a:pPr lvl="0"/>
            <a:r>
              <a:rPr lang="en-US"/>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4" name="Footer Placeholder 7">
            <a:extLst>
              <a:ext uri="{FF2B5EF4-FFF2-40B4-BE49-F238E27FC236}">
                <a16:creationId xmlns:a16="http://schemas.microsoft.com/office/drawing/2014/main" id="{B5BD35D0-6AC7-5506-8B6D-C475CA3219B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
        <p:nvSpPr>
          <p:cNvPr id="10" name="EntityNameDynamic (US) -Placeholder">
            <a:extLst>
              <a:ext uri="{FF2B5EF4-FFF2-40B4-BE49-F238E27FC236}">
                <a16:creationId xmlns:a16="http://schemas.microsoft.com/office/drawing/2014/main" id="{076BE75F-629B-D4FD-B741-394AAAFD4D06}"/>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a:solidFill>
                  <a:schemeClr val="tx2"/>
                </a:solidFill>
              </a:rPr>
              <a:t>Sun Life U.S.</a:t>
            </a:r>
          </a:p>
        </p:txBody>
      </p:sp>
      <p:sp>
        <p:nvSpPr>
          <p:cNvPr id="11" name="TaglineDynamic (US) -Placeholder">
            <a:extLst>
              <a:ext uri="{FF2B5EF4-FFF2-40B4-BE49-F238E27FC236}">
                <a16:creationId xmlns:a16="http://schemas.microsoft.com/office/drawing/2014/main" id="{5E7B48FA-28D1-5A2D-D298-CDC540EC4509}"/>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a:solidFill>
                  <a:schemeClr val="tx2"/>
                </a:solidFill>
              </a:rPr>
              <a:t>Making care and benefits easier</a:t>
            </a:r>
          </a:p>
        </p:txBody>
      </p:sp>
    </p:spTree>
    <p:extLst>
      <p:ext uri="{BB962C8B-B14F-4D97-AF65-F5344CB8AC3E}">
        <p14:creationId xmlns:p14="http://schemas.microsoft.com/office/powerpoint/2010/main" val="1691039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87869" y="287337"/>
            <a:ext cx="11615207" cy="6281739"/>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22" name="Title 1"/>
          <p:cNvSpPr>
            <a:spLocks noGrp="1"/>
          </p:cNvSpPr>
          <p:nvPr>
            <p:ph type="ctrTitle"/>
          </p:nvPr>
        </p:nvSpPr>
        <p:spPr>
          <a:xfrm>
            <a:off x="579612" y="609600"/>
            <a:ext cx="4906789" cy="2438400"/>
          </a:xfrm>
        </p:spPr>
        <p:txBody>
          <a:bodyPr tIns="0" bIns="0" anchor="b" anchorCtr="0"/>
          <a:lstStyle>
            <a:lvl1pPr algn="l">
              <a:lnSpc>
                <a:spcPct val="90000"/>
              </a:lnSpc>
              <a:defRPr sz="4400">
                <a:solidFill>
                  <a:srgbClr val="003946"/>
                </a:solidFill>
                <a:latin typeface="+mj-lt"/>
              </a:defRPr>
            </a:lvl1pPr>
          </a:lstStyle>
          <a:p>
            <a:r>
              <a:rPr lang="en-US"/>
              <a:t>Click to edit Master title style</a:t>
            </a:r>
          </a:p>
        </p:txBody>
      </p:sp>
      <p:sp>
        <p:nvSpPr>
          <p:cNvPr id="23" name="Text Placeholder 11"/>
          <p:cNvSpPr>
            <a:spLocks noGrp="1"/>
          </p:cNvSpPr>
          <p:nvPr>
            <p:ph type="body" sz="quarter" idx="10"/>
          </p:nvPr>
        </p:nvSpPr>
        <p:spPr>
          <a:xfrm>
            <a:off x="579612" y="3352800"/>
            <a:ext cx="4906789" cy="1609344"/>
          </a:xfrm>
        </p:spPr>
        <p:txBody>
          <a:bodyPr lIns="0" rIns="0" bIns="0" anchor="t" anchorCtr="0">
            <a:normAutofit/>
          </a:bodyPr>
          <a:lstStyle>
            <a:lvl1pPr marL="0" indent="0">
              <a:buFontTx/>
              <a:buNone/>
              <a:defRPr sz="2000" b="0" i="0">
                <a:solidFill>
                  <a:schemeClr val="tx1"/>
                </a:solidFill>
                <a:latin typeface="+mn-lt"/>
                <a:cs typeface="Arial" panose="020B0604020202020204" pitchFamily="34" charset="0"/>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2" name="Footer Placeholder 7">
            <a:extLst>
              <a:ext uri="{FF2B5EF4-FFF2-40B4-BE49-F238E27FC236}">
                <a16:creationId xmlns:a16="http://schemas.microsoft.com/office/drawing/2014/main" id="{7DA4E8DA-64B2-D2EA-8FEC-214DA9EDCFFA}"/>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Tree>
    <p:extLst>
      <p:ext uri="{BB962C8B-B14F-4D97-AF65-F5344CB8AC3E}">
        <p14:creationId xmlns:p14="http://schemas.microsoft.com/office/powerpoint/2010/main" val="1542759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877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167969" y="1045455"/>
            <a:ext cx="5735107" cy="2658445"/>
          </a:xfrm>
        </p:spPr>
        <p:txBody>
          <a:bodyPr tIns="0" bIns="0" anchor="b"/>
          <a:lstStyle>
            <a:lvl1pPr algn="l">
              <a:lnSpc>
                <a:spcPct val="90000"/>
              </a:lnSpc>
              <a:defRPr sz="3600">
                <a:solidFill>
                  <a:schemeClr val="tx2"/>
                </a:solidFill>
                <a:latin typeface="+mj-lt"/>
              </a:defRPr>
            </a:lvl1pPr>
          </a:lstStyle>
          <a:p>
            <a:r>
              <a:rPr lang="en-US"/>
              <a:t>Click to edit Master title style</a:t>
            </a:r>
          </a:p>
        </p:txBody>
      </p:sp>
      <p:sp>
        <p:nvSpPr>
          <p:cNvPr id="13" name="Text Placeholder 11"/>
          <p:cNvSpPr>
            <a:spLocks noGrp="1"/>
          </p:cNvSpPr>
          <p:nvPr userDrawn="1">
            <p:ph type="body" sz="quarter" idx="10"/>
          </p:nvPr>
        </p:nvSpPr>
        <p:spPr>
          <a:xfrm>
            <a:off x="6167349" y="4262077"/>
            <a:ext cx="5735107" cy="1695027"/>
          </a:xfrm>
        </p:spPr>
        <p:txBody>
          <a:bodyPr lIns="0" rIns="0" bIns="0">
            <a:normAutofit/>
          </a:bodyPr>
          <a:lstStyle>
            <a:lvl1pPr marL="0" indent="0">
              <a:buFontTx/>
              <a:buNone/>
              <a:defRPr sz="2000" b="0" i="0">
                <a:solidFill>
                  <a:schemeClr val="tx2"/>
                </a:solidFill>
                <a:latin typeface="+mn-lt"/>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2" name="Picture Placeholder 42">
            <a:extLst>
              <a:ext uri="{FF2B5EF4-FFF2-40B4-BE49-F238E27FC236}">
                <a16:creationId xmlns:a16="http://schemas.microsoft.com/office/drawing/2014/main" id="{FD5BF5B8-8DD0-3A10-0716-3BEE0C13BC99}"/>
              </a:ext>
            </a:extLst>
          </p:cNvPr>
          <p:cNvSpPr>
            <a:spLocks noGrp="1"/>
          </p:cNvSpPr>
          <p:nvPr>
            <p:ph type="pic" sz="quarter" idx="14" hasCustomPrompt="1"/>
          </p:nvPr>
        </p:nvSpPr>
        <p:spPr>
          <a:xfrm>
            <a:off x="287868" y="287338"/>
            <a:ext cx="5735107"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7" name="Footer Placeholder 7">
            <a:extLst>
              <a:ext uri="{FF2B5EF4-FFF2-40B4-BE49-F238E27FC236}">
                <a16:creationId xmlns:a16="http://schemas.microsoft.com/office/drawing/2014/main" id="{84524505-54EC-4800-F6B6-994E47085195}"/>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Tree>
    <p:extLst>
      <p:ext uri="{BB962C8B-B14F-4D97-AF65-F5344CB8AC3E}">
        <p14:creationId xmlns:p14="http://schemas.microsoft.com/office/powerpoint/2010/main" val="3567623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37AC9C5-CB2B-A1F9-337C-07DB895DEC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pic>
        <p:nvPicPr>
          <p:cNvPr id="25" name="SunLife_Corporate_Footer" hidden="1">
            <a:extLst>
              <a:ext uri="{FF2B5EF4-FFF2-40B4-BE49-F238E27FC236}">
                <a16:creationId xmlns:a16="http://schemas.microsoft.com/office/drawing/2014/main" id="{587D29C9-47F0-81C3-1054-7CCE7E01F6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87337" y="5801760"/>
            <a:ext cx="4132883" cy="964800"/>
          </a:xfrm>
          <a:prstGeom prst="rect">
            <a:avLst/>
          </a:prstGeom>
        </p:spPr>
      </p:pic>
      <p:pic>
        <p:nvPicPr>
          <p:cNvPr id="27" name="SunLife_GlobalInvestments_Footer" hidden="1">
            <a:extLst>
              <a:ext uri="{FF2B5EF4-FFF2-40B4-BE49-F238E27FC236}">
                <a16:creationId xmlns:a16="http://schemas.microsoft.com/office/drawing/2014/main" id="{E642E370-7DE0-845C-873B-F703F93D2C3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87337" y="5801760"/>
            <a:ext cx="4132883" cy="964800"/>
          </a:xfrm>
          <a:prstGeom prst="rect">
            <a:avLst/>
          </a:prstGeom>
        </p:spPr>
      </p:pic>
      <p:pic>
        <p:nvPicPr>
          <p:cNvPr id="29" name="SunLife_HongKong_Footer" hidden="1">
            <a:extLst>
              <a:ext uri="{FF2B5EF4-FFF2-40B4-BE49-F238E27FC236}">
                <a16:creationId xmlns:a16="http://schemas.microsoft.com/office/drawing/2014/main" id="{37FEC4D8-85DE-53E0-8FE2-0749A65608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287337" y="5801760"/>
            <a:ext cx="4121075" cy="964800"/>
          </a:xfrm>
          <a:prstGeom prst="rect">
            <a:avLst/>
          </a:prstGeom>
        </p:spPr>
      </p:pic>
      <p:pic>
        <p:nvPicPr>
          <p:cNvPr id="31" name="SunLife_LuminoHealth_Footer" hidden="1">
            <a:extLst>
              <a:ext uri="{FF2B5EF4-FFF2-40B4-BE49-F238E27FC236}">
                <a16:creationId xmlns:a16="http://schemas.microsoft.com/office/drawing/2014/main" id="{E173085D-888A-E570-357B-140A2C046C5C}"/>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287337" y="5801760"/>
            <a:ext cx="4132883" cy="964800"/>
          </a:xfrm>
          <a:prstGeom prst="rect">
            <a:avLst/>
          </a:prstGeom>
        </p:spPr>
      </p:pic>
      <p:pic>
        <p:nvPicPr>
          <p:cNvPr id="225" name="SunLife_US_Footer">
            <a:extLst>
              <a:ext uri="{FF2B5EF4-FFF2-40B4-BE49-F238E27FC236}">
                <a16:creationId xmlns:a16="http://schemas.microsoft.com/office/drawing/2014/main" id="{AC28149F-8793-7504-D2AA-C874C8F327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287337" y="5801760"/>
            <a:ext cx="4132883" cy="964800"/>
          </a:xfrm>
          <a:prstGeom prst="rect">
            <a:avLst/>
          </a:prstGeom>
        </p:spPr>
      </p:pic>
      <p:sp>
        <p:nvSpPr>
          <p:cNvPr id="7" name="Title 6">
            <a:extLst>
              <a:ext uri="{FF2B5EF4-FFF2-40B4-BE49-F238E27FC236}">
                <a16:creationId xmlns:a16="http://schemas.microsoft.com/office/drawing/2014/main" id="{F2F993E7-98FE-CE8F-CCF3-8392F1D6CD40}"/>
              </a:ext>
            </a:extLst>
          </p:cNvPr>
          <p:cNvSpPr>
            <a:spLocks noGrp="1"/>
          </p:cNvSpPr>
          <p:nvPr>
            <p:ph type="title"/>
          </p:nvPr>
        </p:nvSpPr>
        <p:spPr>
          <a:xfrm>
            <a:off x="288925" y="673464"/>
            <a:ext cx="5734051" cy="2409255"/>
          </a:xfrm>
          <a:effectLst/>
        </p:spPr>
        <p:txBody>
          <a:bodyPr vert="horz" wrap="square" anchor="b">
            <a:noAutofit/>
          </a:bodyPr>
          <a:lstStyle>
            <a:lvl1pPr algn="l">
              <a:defRPr sz="4400" b="0" i="0" u="none" strike="noStrike">
                <a:solidFill>
                  <a:schemeClr val="tx2">
                    <a:lumMod val="100000"/>
                  </a:schemeClr>
                </a:solidFill>
                <a:latin typeface="Sun Life New Display" pitchFamily="2" charset="0"/>
              </a:defRPr>
            </a:lvl1pPr>
          </a:lstStyle>
          <a:p>
            <a:r>
              <a:rPr lang="en-US"/>
              <a:t>Click to edit Master title style</a:t>
            </a:r>
            <a:endParaRPr lang="en-GB"/>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287340" y="3458582"/>
            <a:ext cx="4900611" cy="747172"/>
          </a:xfrm>
        </p:spPr>
        <p:txBody>
          <a:bodyPr/>
          <a:lstStyle>
            <a:lvl1pPr marL="0" indent="0">
              <a:lnSpc>
                <a:spcPct val="100000"/>
              </a:lnSpc>
              <a:spcBef>
                <a:spcPts val="400"/>
              </a:spcBef>
              <a:buFontTx/>
              <a:buNone/>
              <a:defRPr sz="2400" b="0" i="0">
                <a:solidFill>
                  <a:schemeClr val="tx2"/>
                </a:solidFill>
                <a:latin typeface="+mj-lt"/>
              </a:defRPr>
            </a:lvl1pPr>
            <a:lvl2pPr marL="243829" indent="0">
              <a:buFontTx/>
              <a:buNone/>
              <a:defRPr/>
            </a:lvl2pPr>
            <a:lvl3pPr marL="487656" indent="0">
              <a:buFontTx/>
              <a:buNone/>
              <a:defRPr/>
            </a:lvl3pPr>
            <a:lvl4pPr marL="731484" indent="0">
              <a:buFontTx/>
              <a:buNone/>
              <a:defRPr/>
            </a:lvl4pPr>
            <a:lvl5pPr marL="768058" indent="0">
              <a:buFontTx/>
              <a:buNone/>
              <a:defRPr/>
            </a:lvl5pPr>
          </a:lstStyle>
          <a:p>
            <a:pPr lvl="0"/>
            <a:r>
              <a:rPr lang="en-US"/>
              <a:t>Click to insert subtitle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287339" y="4389120"/>
            <a:ext cx="4900612" cy="176525"/>
          </a:xfrm>
          <a:prstGeom prst="rect">
            <a:avLst/>
          </a:prstGeom>
        </p:spPr>
        <p:txBody>
          <a:bodyPr anchor="b" anchorCtr="0">
            <a:noAutofit/>
          </a:bodyPr>
          <a:lstStyle>
            <a:lvl1pPr marL="0" indent="0">
              <a:buNone/>
              <a:defRPr sz="1200" b="1" i="0">
                <a:solidFill>
                  <a:schemeClr val="tx2"/>
                </a:solidFill>
                <a:latin typeface="+mn-lt"/>
              </a:defRPr>
            </a:lvl1pPr>
            <a:lvl2pPr marL="457178" indent="0">
              <a:buNone/>
              <a:defRPr sz="1333">
                <a:solidFill>
                  <a:schemeClr val="tx2"/>
                </a:solidFill>
              </a:defRPr>
            </a:lvl2pPr>
            <a:lvl3pPr marL="914354" indent="0">
              <a:buNone/>
              <a:defRPr sz="1200">
                <a:solidFill>
                  <a:schemeClr val="tx2"/>
                </a:solidFill>
              </a:defRPr>
            </a:lvl3pPr>
            <a:lvl4pPr marL="1371532" indent="0">
              <a:buNone/>
              <a:defRPr sz="1067">
                <a:solidFill>
                  <a:schemeClr val="tx2"/>
                </a:solidFill>
              </a:defRPr>
            </a:lvl4pPr>
            <a:lvl5pPr marL="1828709" indent="0">
              <a:buNone/>
              <a:defRPr sz="1067">
                <a:solidFill>
                  <a:schemeClr val="tx2"/>
                </a:solidFill>
              </a:defRPr>
            </a:lvl5pPr>
          </a:lstStyle>
          <a:p>
            <a:pPr lvl="0"/>
            <a:r>
              <a:rPr lang="en-US"/>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287338" y="4754882"/>
            <a:ext cx="5732965" cy="910761"/>
          </a:xfrm>
          <a:prstGeom prst="rect">
            <a:avLst/>
          </a:prstGeom>
        </p:spPr>
        <p:txBody>
          <a:bodyPr numCol="2" spcCol="216000">
            <a:noAutofit/>
          </a:bodyPr>
          <a:lstStyle>
            <a:lvl1pPr marL="0" indent="0">
              <a:lnSpc>
                <a:spcPct val="100000"/>
              </a:lnSpc>
              <a:buNone/>
              <a:defRPr sz="1200" b="0" i="0">
                <a:latin typeface="+mn-lt"/>
              </a:defRPr>
            </a:lvl1pPr>
            <a:lvl2pPr marL="457178" indent="0">
              <a:lnSpc>
                <a:spcPct val="114000"/>
              </a:lnSpc>
              <a:buNone/>
              <a:defRPr sz="1067"/>
            </a:lvl2pPr>
            <a:lvl3pPr marL="914354" indent="0">
              <a:lnSpc>
                <a:spcPct val="114000"/>
              </a:lnSpc>
              <a:buNone/>
              <a:defRPr sz="1067"/>
            </a:lvl3pPr>
            <a:lvl4pPr marL="1371532" indent="0">
              <a:lnSpc>
                <a:spcPct val="114000"/>
              </a:lnSpc>
              <a:buNone/>
              <a:defRPr sz="1067"/>
            </a:lvl4pPr>
            <a:lvl5pPr marL="1828709" indent="0">
              <a:lnSpc>
                <a:spcPct val="114000"/>
              </a:lnSpc>
              <a:buNone/>
              <a:defRPr sz="1067"/>
            </a:lvl5pPr>
          </a:lstStyle>
          <a:p>
            <a:pPr lvl="0"/>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lvl="0"/>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1" y="287340"/>
            <a:ext cx="5732965" cy="6281737"/>
          </a:xfrm>
          <a:solidFill>
            <a:schemeClr val="bg1"/>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8" name="EntityNameDynamic (US) -Placeholder">
            <a:extLst>
              <a:ext uri="{FF2B5EF4-FFF2-40B4-BE49-F238E27FC236}">
                <a16:creationId xmlns:a16="http://schemas.microsoft.com/office/drawing/2014/main" id="{84DCA812-92F2-5F92-C386-3B81F1D0863C}"/>
              </a:ext>
            </a:extLst>
          </p:cNvPr>
          <p:cNvSpPr>
            <a:spLocks/>
          </p:cNvSpPr>
          <p:nvPr userDrawn="1"/>
        </p:nvSpPr>
        <p:spPr>
          <a:xfrm>
            <a:off x="288676" y="273140"/>
            <a:ext cx="91179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GB" sz="1100" b="1">
                <a:solidFill>
                  <a:schemeClr val="tx2"/>
                </a:solidFill>
              </a:rPr>
              <a:t>Sun Life U.S.</a:t>
            </a:r>
          </a:p>
        </p:txBody>
      </p:sp>
      <p:sp>
        <p:nvSpPr>
          <p:cNvPr id="9" name="TaglineDynamic (US) -Placeholder">
            <a:extLst>
              <a:ext uri="{FF2B5EF4-FFF2-40B4-BE49-F238E27FC236}">
                <a16:creationId xmlns:a16="http://schemas.microsoft.com/office/drawing/2014/main" id="{784EFF5A-B4C5-8E9D-EBB4-2F6B81C705B6}"/>
              </a:ext>
            </a:extLst>
          </p:cNvPr>
          <p:cNvSpPr>
            <a:spLocks/>
          </p:cNvSpPr>
          <p:nvPr userDrawn="1"/>
        </p:nvSpPr>
        <p:spPr>
          <a:xfrm>
            <a:off x="1198880" y="273140"/>
            <a:ext cx="300640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US" sz="1100" b="0" spc="-20" baseline="0">
                <a:solidFill>
                  <a:schemeClr val="tx2"/>
                </a:solidFill>
              </a:rPr>
              <a:t>Making care and benefits easier</a:t>
            </a:r>
          </a:p>
        </p:txBody>
      </p:sp>
    </p:spTree>
    <p:extLst>
      <p:ext uri="{BB962C8B-B14F-4D97-AF65-F5344CB8AC3E}">
        <p14:creationId xmlns:p14="http://schemas.microsoft.com/office/powerpoint/2010/main" val="2515001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7898" y="3089593"/>
            <a:ext cx="5379720" cy="1828800"/>
          </a:xfrm>
        </p:spPr>
        <p:txBody>
          <a:bodyPr/>
          <a:lstStyle>
            <a:lvl1pPr>
              <a:lnSpc>
                <a:spcPct val="95000"/>
              </a:lnSpc>
              <a:defRPr sz="5200">
                <a:solidFill>
                  <a:schemeClr val="tx2"/>
                </a:solidFill>
              </a:defRPr>
            </a:lvl1pPr>
          </a:lstStyle>
          <a:p>
            <a:r>
              <a:rPr lang="en-US"/>
              <a:t>Click to edit Master title style</a:t>
            </a:r>
          </a:p>
        </p:txBody>
      </p:sp>
      <p:sp>
        <p:nvSpPr>
          <p:cNvPr id="3" name="Subtitle 2"/>
          <p:cNvSpPr>
            <a:spLocks noGrp="1"/>
          </p:cNvSpPr>
          <p:nvPr>
            <p:ph type="subTitle" idx="1"/>
          </p:nvPr>
        </p:nvSpPr>
        <p:spPr>
          <a:xfrm>
            <a:off x="6057898" y="5222431"/>
            <a:ext cx="5379720" cy="454479"/>
          </a:xfrm>
        </p:spPr>
        <p:txBody>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F933B50-A335-694B-8481-43665257EEA6}"/>
              </a:ext>
            </a:extLst>
          </p:cNvPr>
          <p:cNvCxnSpPr>
            <a:cxnSpLocks/>
          </p:cNvCxnSpPr>
          <p:nvPr/>
        </p:nvCxnSpPr>
        <p:spPr>
          <a:xfrm flipV="1">
            <a:off x="3405051" y="931817"/>
            <a:ext cx="4990012" cy="227293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109DE1-8E66-C746-A542-21D4FCEC9393}"/>
              </a:ext>
            </a:extLst>
          </p:cNvPr>
          <p:cNvCxnSpPr>
            <a:cxnSpLocks/>
          </p:cNvCxnSpPr>
          <p:nvPr/>
        </p:nvCxnSpPr>
        <p:spPr>
          <a:xfrm>
            <a:off x="3187337" y="5338354"/>
            <a:ext cx="2063932" cy="152400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a:extLst>
              <a:ext uri="{FF2B5EF4-FFF2-40B4-BE49-F238E27FC236}">
                <a16:creationId xmlns:a16="http://schemas.microsoft.com/office/drawing/2014/main" id="{4A1F0D16-5683-3043-96DE-F1EA6B2AFC54}"/>
              </a:ext>
            </a:extLst>
          </p:cNvPr>
          <p:cNvSpPr>
            <a:spLocks noGrp="1"/>
          </p:cNvSpPr>
          <p:nvPr>
            <p:ph type="pic" sz="quarter" idx="10"/>
          </p:nvPr>
        </p:nvSpPr>
        <p:spPr>
          <a:xfrm>
            <a:off x="0" y="1933611"/>
            <a:ext cx="3614564" cy="4284308"/>
          </a:xfrm>
          <a:custGeom>
            <a:avLst/>
            <a:gdLst>
              <a:gd name="connsiteX0" fmla="*/ 1472410 w 3614564"/>
              <a:gd name="connsiteY0" fmla="*/ 0 h 4284308"/>
              <a:gd name="connsiteX1" fmla="*/ 3614564 w 3614564"/>
              <a:gd name="connsiteY1" fmla="*/ 2142154 h 4284308"/>
              <a:gd name="connsiteX2" fmla="*/ 1472410 w 3614564"/>
              <a:gd name="connsiteY2" fmla="*/ 4284308 h 4284308"/>
              <a:gd name="connsiteX3" fmla="*/ 109801 w 3614564"/>
              <a:gd name="connsiteY3" fmla="*/ 3795144 h 4284308"/>
              <a:gd name="connsiteX4" fmla="*/ 0 w 3614564"/>
              <a:gd name="connsiteY4" fmla="*/ 3695350 h 4284308"/>
              <a:gd name="connsiteX5" fmla="*/ 0 w 3614564"/>
              <a:gd name="connsiteY5" fmla="*/ 588958 h 4284308"/>
              <a:gd name="connsiteX6" fmla="*/ 109801 w 3614564"/>
              <a:gd name="connsiteY6" fmla="*/ 489164 h 4284308"/>
              <a:gd name="connsiteX7" fmla="*/ 1472410 w 3614564"/>
              <a:gd name="connsiteY7" fmla="*/ 0 h 42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564" h="4284308">
                <a:moveTo>
                  <a:pt x="1472410" y="0"/>
                </a:moveTo>
                <a:cubicBezTo>
                  <a:pt x="2655489" y="0"/>
                  <a:pt x="3614564" y="959075"/>
                  <a:pt x="3614564" y="2142154"/>
                </a:cubicBezTo>
                <a:cubicBezTo>
                  <a:pt x="3614564" y="3325233"/>
                  <a:pt x="2655489" y="4284308"/>
                  <a:pt x="1472410" y="4284308"/>
                </a:cubicBezTo>
                <a:cubicBezTo>
                  <a:pt x="954813" y="4284308"/>
                  <a:pt x="480092" y="4100735"/>
                  <a:pt x="109801" y="3795144"/>
                </a:cubicBezTo>
                <a:lnTo>
                  <a:pt x="0" y="3695350"/>
                </a:lnTo>
                <a:lnTo>
                  <a:pt x="0" y="588958"/>
                </a:lnTo>
                <a:lnTo>
                  <a:pt x="109801" y="489164"/>
                </a:lnTo>
                <a:cubicBezTo>
                  <a:pt x="480092" y="183573"/>
                  <a:pt x="954813" y="0"/>
                  <a:pt x="1472410" y="0"/>
                </a:cubicBezTo>
                <a:close/>
              </a:path>
            </a:pathLst>
          </a:custGeom>
          <a:solidFill>
            <a:schemeClr val="bg1">
              <a:lumMod val="95000"/>
            </a:schemeClr>
          </a:solidFill>
          <a:ln>
            <a:noFill/>
          </a:ln>
        </p:spPr>
        <p:txBody>
          <a:bodyPr wrap="square" lIns="182880" tIns="640080" rIns="182880">
            <a:noAutofit/>
          </a:bodyPr>
          <a:lstStyle>
            <a:lvl1pPr algn="l">
              <a:defRPr sz="1200"/>
            </a:lvl1pPr>
          </a:lstStyle>
          <a:p>
            <a:r>
              <a:rPr lang="en-US"/>
              <a:t>Click icon to add picture</a:t>
            </a:r>
          </a:p>
        </p:txBody>
      </p:sp>
      <p:sp>
        <p:nvSpPr>
          <p:cNvPr id="15" name="Picture Placeholder 14">
            <a:extLst>
              <a:ext uri="{FF2B5EF4-FFF2-40B4-BE49-F238E27FC236}">
                <a16:creationId xmlns:a16="http://schemas.microsoft.com/office/drawing/2014/main" id="{0BC887BE-0105-C745-B844-0E8EA444214B}"/>
              </a:ext>
            </a:extLst>
          </p:cNvPr>
          <p:cNvSpPr>
            <a:spLocks noGrp="1"/>
          </p:cNvSpPr>
          <p:nvPr>
            <p:ph type="pic" sz="quarter" idx="11"/>
          </p:nvPr>
        </p:nvSpPr>
        <p:spPr>
          <a:xfrm>
            <a:off x="8252613" y="0"/>
            <a:ext cx="2273084" cy="1619940"/>
          </a:xfrm>
          <a:custGeom>
            <a:avLst/>
            <a:gdLst>
              <a:gd name="connsiteX0" fmla="*/ 111572 w 2273084"/>
              <a:gd name="connsiteY0" fmla="*/ 0 h 1619940"/>
              <a:gd name="connsiteX1" fmla="*/ 2161512 w 2273084"/>
              <a:gd name="connsiteY1" fmla="*/ 0 h 1619940"/>
              <a:gd name="connsiteX2" fmla="*/ 2183769 w 2273084"/>
              <a:gd name="connsiteY2" fmla="*/ 41005 h 1619940"/>
              <a:gd name="connsiteX3" fmla="*/ 2273084 w 2273084"/>
              <a:gd name="connsiteY3" fmla="*/ 483398 h 1619940"/>
              <a:gd name="connsiteX4" fmla="*/ 1136542 w 2273084"/>
              <a:gd name="connsiteY4" fmla="*/ 1619940 h 1619940"/>
              <a:gd name="connsiteX5" fmla="*/ 0 w 2273084"/>
              <a:gd name="connsiteY5" fmla="*/ 483398 h 1619940"/>
              <a:gd name="connsiteX6" fmla="*/ 89315 w 2273084"/>
              <a:gd name="connsiteY6" fmla="*/ 41005 h 16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084" h="1619940">
                <a:moveTo>
                  <a:pt x="111572" y="0"/>
                </a:moveTo>
                <a:lnTo>
                  <a:pt x="2161512" y="0"/>
                </a:lnTo>
                <a:lnTo>
                  <a:pt x="2183769" y="41005"/>
                </a:lnTo>
                <a:cubicBezTo>
                  <a:pt x="2241281" y="176979"/>
                  <a:pt x="2273084" y="326474"/>
                  <a:pt x="2273084" y="483398"/>
                </a:cubicBezTo>
                <a:cubicBezTo>
                  <a:pt x="2273084" y="1111093"/>
                  <a:pt x="1764237" y="1619940"/>
                  <a:pt x="1136542" y="1619940"/>
                </a:cubicBezTo>
                <a:cubicBezTo>
                  <a:pt x="508847" y="1619940"/>
                  <a:pt x="0" y="1111093"/>
                  <a:pt x="0" y="483398"/>
                </a:cubicBezTo>
                <a:cubicBezTo>
                  <a:pt x="0" y="326474"/>
                  <a:pt x="31803" y="176979"/>
                  <a:pt x="89315" y="41005"/>
                </a:cubicBezTo>
                <a:close/>
              </a:path>
            </a:pathLst>
          </a:custGeom>
          <a:solidFill>
            <a:schemeClr val="bg1">
              <a:lumMod val="95000"/>
            </a:schemeClr>
          </a:solidFill>
          <a:ln>
            <a:noFill/>
          </a:ln>
        </p:spPr>
        <p:txBody>
          <a:bodyPr wrap="square">
            <a:noAutofit/>
          </a:bodyPr>
          <a:lstStyle>
            <a:lvl1pPr algn="ctr">
              <a:defRPr sz="1200"/>
            </a:lvl1pPr>
          </a:lstStyle>
          <a:p>
            <a:r>
              <a:rPr lang="en-US"/>
              <a:t>Click icon to add picture</a:t>
            </a:r>
          </a:p>
        </p:txBody>
      </p:sp>
      <p:grpSp>
        <p:nvGrpSpPr>
          <p:cNvPr id="11" name="Group 10"/>
          <p:cNvGrpSpPr>
            <a:grpSpLocks noChangeAspect="1"/>
          </p:cNvGrpSpPr>
          <p:nvPr userDrawn="1"/>
        </p:nvGrpSpPr>
        <p:grpSpPr bwMode="auto">
          <a:xfrm>
            <a:off x="592931" y="600806"/>
            <a:ext cx="3099816" cy="536851"/>
            <a:chOff x="-9055" y="93"/>
            <a:chExt cx="23870" cy="4134"/>
          </a:xfrm>
        </p:grpSpPr>
        <p:sp>
          <p:nvSpPr>
            <p:cNvPr id="1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7710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80" y="1810870"/>
            <a:ext cx="7221967" cy="4178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92445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bg1"/>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1010" y="2285204"/>
            <a:ext cx="7735700"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0198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chemeClr val="bg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tx2"/>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0886" y="2285204"/>
            <a:ext cx="7735824"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70522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5263009" cy="4178808"/>
          </a:xfrm>
        </p:spPr>
        <p:txBody>
          <a:bodyPr/>
          <a:lstStyle>
            <a:lvl1pPr>
              <a:defRPr sz="2000"/>
            </a:lvl1pPr>
            <a:lvl2pPr>
              <a:defRPr sz="2000"/>
            </a:lvl2pPr>
            <a:lvl3pPr marL="231775" indent="0">
              <a:buNone/>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72665" y="1810512"/>
            <a:ext cx="4892222" cy="417880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7352F67-4D70-A84B-922A-1CE714B13FEE}"/>
              </a:ext>
            </a:extLst>
          </p:cNvPr>
          <p:cNvSpPr>
            <a:spLocks noGrp="1"/>
          </p:cNvSpPr>
          <p:nvPr>
            <p:ph type="subTitle" idx="10"/>
          </p:nvPr>
        </p:nvSpPr>
        <p:spPr>
          <a:xfrm>
            <a:off x="640080" y="962841"/>
            <a:ext cx="10624807"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4122BF5F-54DD-2E49-937D-DD59E1BF043F}"/>
              </a:ext>
            </a:extLst>
          </p:cNvPr>
          <p:cNvSpPr>
            <a:spLocks noGrp="1"/>
          </p:cNvSpPr>
          <p:nvPr>
            <p:ph type="title"/>
          </p:nvPr>
        </p:nvSpPr>
        <p:spPr>
          <a:xfrm>
            <a:off x="640080" y="502920"/>
            <a:ext cx="10624807" cy="457200"/>
          </a:xfrm>
        </p:spPr>
        <p:txBody>
          <a:bodyPr/>
          <a:lstStyle/>
          <a:p>
            <a:r>
              <a:rPr lang="en-US"/>
              <a:t>Click to edit Master title style</a:t>
            </a:r>
          </a:p>
        </p:txBody>
      </p:sp>
    </p:spTree>
    <p:extLst>
      <p:ext uri="{BB962C8B-B14F-4D97-AF65-F5344CB8AC3E}">
        <p14:creationId xmlns:p14="http://schemas.microsoft.com/office/powerpoint/2010/main" val="1801267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3312942"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58350"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A62D6F4F-429C-CC4F-A18C-CAFFB8A863E5}"/>
              </a:ext>
            </a:extLst>
          </p:cNvPr>
          <p:cNvSpPr>
            <a:spLocks noGrp="1"/>
          </p:cNvSpPr>
          <p:nvPr>
            <p:ph sz="half" idx="10"/>
          </p:nvPr>
        </p:nvSpPr>
        <p:spPr>
          <a:xfrm>
            <a:off x="8273039"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50E1ABB-58A5-8845-A421-FCEEFA4284A0}"/>
              </a:ext>
            </a:extLst>
          </p:cNvPr>
          <p:cNvSpPr>
            <a:spLocks noGrp="1"/>
          </p:cNvSpPr>
          <p:nvPr>
            <p:ph type="title"/>
          </p:nvPr>
        </p:nvSpPr>
        <p:spPr>
          <a:xfrm>
            <a:off x="640079" y="502920"/>
            <a:ext cx="10942321" cy="457200"/>
          </a:xfrm>
        </p:spPr>
        <p:txBody>
          <a:bodyPr/>
          <a:lstStyle/>
          <a:p>
            <a:r>
              <a:rPr lang="en-US"/>
              <a:t>Click to edit Master title style</a:t>
            </a:r>
          </a:p>
        </p:txBody>
      </p:sp>
      <p:sp>
        <p:nvSpPr>
          <p:cNvPr id="7" name="Subtitle 2">
            <a:extLst>
              <a:ext uri="{FF2B5EF4-FFF2-40B4-BE49-F238E27FC236}">
                <a16:creationId xmlns:a16="http://schemas.microsoft.com/office/drawing/2014/main" id="{1B582CA6-447B-A54E-B12D-8F01A8FFF1DF}"/>
              </a:ext>
            </a:extLst>
          </p:cNvPr>
          <p:cNvSpPr>
            <a:spLocks noGrp="1"/>
          </p:cNvSpPr>
          <p:nvPr>
            <p:ph type="subTitle" idx="11"/>
          </p:nvPr>
        </p:nvSpPr>
        <p:spPr>
          <a:xfrm>
            <a:off x="640080" y="962841"/>
            <a:ext cx="1094232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59742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1"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40080" y="1810512"/>
            <a:ext cx="10698480" cy="73574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1201FB5B-9BCA-024F-AD2D-985A32F4E24B}"/>
              </a:ext>
            </a:extLst>
          </p:cNvPr>
          <p:cNvSpPr>
            <a:spLocks noGrp="1"/>
          </p:cNvSpPr>
          <p:nvPr>
            <p:ph type="title"/>
          </p:nvPr>
        </p:nvSpPr>
        <p:spPr>
          <a:xfrm>
            <a:off x="640080" y="502920"/>
            <a:ext cx="10698480" cy="457200"/>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1832AE91-4EF6-9243-8A07-B67CF0778D45}"/>
              </a:ext>
            </a:extLst>
          </p:cNvPr>
          <p:cNvSpPr>
            <a:spLocks noGrp="1"/>
          </p:cNvSpPr>
          <p:nvPr>
            <p:ph idx="10"/>
          </p:nvPr>
        </p:nvSpPr>
        <p:spPr>
          <a:xfrm>
            <a:off x="6371096"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1823BE3-3279-6441-B6E7-1CD15D097DDE}"/>
              </a:ext>
            </a:extLst>
          </p:cNvPr>
          <p:cNvSpPr>
            <a:spLocks noGrp="1"/>
          </p:cNvSpPr>
          <p:nvPr>
            <p:ph type="subTitle" idx="11"/>
          </p:nvPr>
        </p:nvSpPr>
        <p:spPr>
          <a:xfrm>
            <a:off x="640080" y="962841"/>
            <a:ext cx="1069848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7965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inuous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79" y="1810870"/>
            <a:ext cx="10888305" cy="4178449"/>
          </a:xfrm>
        </p:spPr>
        <p:txBody>
          <a:bodyPr numCol="2" spcCol="457200"/>
          <a:lstStyle/>
          <a:p>
            <a:pPr lvl="0"/>
            <a:r>
              <a:rPr lang="en-US"/>
              <a:t>Click to edit Master text styles</a:t>
            </a:r>
          </a:p>
          <a:p>
            <a:pPr lvl="1"/>
            <a:r>
              <a:rPr lang="en-US"/>
              <a:t>Second level</a:t>
            </a:r>
          </a:p>
          <a:p>
            <a:pPr lvl="2"/>
            <a:r>
              <a:rPr lang="en-US"/>
              <a:t>Third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93699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436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640080"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Content Placeholder 3">
            <a:extLst>
              <a:ext uri="{FF2B5EF4-FFF2-40B4-BE49-F238E27FC236}">
                <a16:creationId xmlns:a16="http://schemas.microsoft.com/office/drawing/2014/main" id="{52AAC534-B9E3-5B4F-9427-14EB6A417F56}"/>
              </a:ext>
            </a:extLst>
          </p:cNvPr>
          <p:cNvSpPr>
            <a:spLocks noGrp="1"/>
          </p:cNvSpPr>
          <p:nvPr>
            <p:ph sz="half" idx="11" hasCustomPrompt="1"/>
          </p:nvPr>
        </p:nvSpPr>
        <p:spPr>
          <a:xfrm>
            <a:off x="8273039" y="1810870"/>
            <a:ext cx="3309361" cy="470417"/>
          </a:xfrm>
        </p:spPr>
        <p:txBody>
          <a:bodyPr/>
          <a:lstStyle>
            <a:lvl1pPr>
              <a:defRPr sz="1400" b="1" i="0">
                <a:latin typeface="+mn-lt"/>
                <a:ea typeface="Open Sans" panose="020B0606030504020204" pitchFamily="34" charset="0"/>
                <a:cs typeface="Open Sans" panose="020B0606030504020204" pitchFamily="34" charset="0"/>
              </a:defRPr>
            </a:lvl1pPr>
            <a:lvl2pPr marL="6350" indent="0">
              <a:buNone/>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Chart Header</a:t>
            </a:r>
          </a:p>
          <a:p>
            <a:pPr lvl="1"/>
            <a:r>
              <a:rPr lang="en-US"/>
              <a:t>Chart subhead</a:t>
            </a:r>
          </a:p>
        </p:txBody>
      </p:sp>
      <p:sp>
        <p:nvSpPr>
          <p:cNvPr id="6" name="Chart Placeholder 5">
            <a:extLst>
              <a:ext uri="{FF2B5EF4-FFF2-40B4-BE49-F238E27FC236}">
                <a16:creationId xmlns:a16="http://schemas.microsoft.com/office/drawing/2014/main" id="{E3D96686-0EA1-CD4D-B2EF-7196F99A1186}"/>
              </a:ext>
            </a:extLst>
          </p:cNvPr>
          <p:cNvSpPr>
            <a:spLocks noGrp="1"/>
          </p:cNvSpPr>
          <p:nvPr>
            <p:ph type="chart" sz="quarter" idx="12"/>
          </p:nvPr>
        </p:nvSpPr>
        <p:spPr>
          <a:xfrm>
            <a:off x="8273038" y="2460625"/>
            <a:ext cx="3309361" cy="3528694"/>
          </a:xfrm>
        </p:spPr>
        <p:txBody>
          <a:bodyPr/>
          <a:lstStyle>
            <a:lvl1pPr>
              <a:defRPr sz="1400"/>
            </a:lvl1pPr>
          </a:lstStyle>
          <a:p>
            <a:r>
              <a:rPr lang="en-US"/>
              <a:t>Click icon to add chart</a:t>
            </a:r>
          </a:p>
        </p:txBody>
      </p:sp>
    </p:spTree>
    <p:extLst>
      <p:ext uri="{BB962C8B-B14F-4D97-AF65-F5344CB8AC3E}">
        <p14:creationId xmlns:p14="http://schemas.microsoft.com/office/powerpoint/2010/main" val="3824159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4454767"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9">
            <a:extLst>
              <a:ext uri="{FF2B5EF4-FFF2-40B4-BE49-F238E27FC236}">
                <a16:creationId xmlns:a16="http://schemas.microsoft.com/office/drawing/2014/main" id="{E3CB6B76-785C-E446-97B8-1FA146069F2B}"/>
              </a:ext>
            </a:extLst>
          </p:cNvPr>
          <p:cNvSpPr>
            <a:spLocks noGrp="1" noChangeAspect="1"/>
          </p:cNvSpPr>
          <p:nvPr>
            <p:ph type="pic" sz="quarter" idx="11"/>
          </p:nvPr>
        </p:nvSpPr>
        <p:spPr>
          <a:xfrm>
            <a:off x="640080" y="1810869"/>
            <a:ext cx="3293444" cy="3293444"/>
          </a:xfrm>
          <a:prstGeom prst="ellipse">
            <a:avLst/>
          </a:prstGeom>
          <a:solidFill>
            <a:schemeClr val="bg1">
              <a:lumMod val="95000"/>
            </a:schemeClr>
          </a:solidFill>
        </p:spPr>
        <p:txBody>
          <a:bodyPr/>
          <a:lstStyle>
            <a:lvl1pPr algn="ctr">
              <a:defRPr sz="1400"/>
            </a:lvl1pPr>
          </a:lstStyle>
          <a:p>
            <a:r>
              <a:rPr lang="en-US"/>
              <a:t>Click icon to add picture</a:t>
            </a:r>
          </a:p>
        </p:txBody>
      </p:sp>
    </p:spTree>
    <p:extLst>
      <p:ext uri="{BB962C8B-B14F-4D97-AF65-F5344CB8AC3E}">
        <p14:creationId xmlns:p14="http://schemas.microsoft.com/office/powerpoint/2010/main" val="2909170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and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606259" y="2080070"/>
            <a:ext cx="4116881" cy="1577529"/>
          </a:xfrm>
        </p:spPr>
        <p:txBody>
          <a:bodyPr anchor="t"/>
          <a:lstStyle>
            <a:lvl1pPr algn="l">
              <a:defRPr sz="3200" b="0"/>
            </a:lvl1pPr>
          </a:lstStyle>
          <a:p>
            <a:r>
              <a:rPr lang="en-US"/>
              <a:t>Click to edit Master title style</a:t>
            </a:r>
          </a:p>
        </p:txBody>
      </p:sp>
      <p:sp>
        <p:nvSpPr>
          <p:cNvPr id="4" name="Text Placeholder 3"/>
          <p:cNvSpPr>
            <a:spLocks noGrp="1"/>
          </p:cNvSpPr>
          <p:nvPr>
            <p:ph type="body" sz="half" idx="2"/>
          </p:nvPr>
        </p:nvSpPr>
        <p:spPr>
          <a:xfrm>
            <a:off x="606259" y="3973992"/>
            <a:ext cx="4116881" cy="804862"/>
          </a:xfrm>
        </p:spPr>
        <p:txBody>
          <a:bodyPr anchor="t"/>
          <a:lstStyle>
            <a:lvl1pPr marL="0" indent="0">
              <a:buNone/>
              <a:defRPr sz="12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01013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7" name="Straight Connector 6">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a:grpSpLocks noChangeAspect="1"/>
          </p:cNvGrpSpPr>
          <p:nvPr userDrawn="1"/>
        </p:nvGrpSpPr>
        <p:grpSpPr bwMode="auto">
          <a:xfrm>
            <a:off x="637535" y="6299004"/>
            <a:ext cx="1728216" cy="299306"/>
            <a:chOff x="-9055" y="93"/>
            <a:chExt cx="23870" cy="4134"/>
          </a:xfrm>
        </p:grpSpPr>
        <p:sp>
          <p:nvSpPr>
            <p:cNvPr id="9"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501513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8838C-9EE0-FD40-9F4E-836D81B8041E}"/>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bwMode="auto">
          <a:xfrm>
            <a:off x="637535" y="6299004"/>
            <a:ext cx="1728216" cy="299306"/>
            <a:chOff x="-9055" y="93"/>
            <a:chExt cx="23870" cy="4134"/>
          </a:xfrm>
        </p:grpSpPr>
        <p:sp>
          <p:nvSpPr>
            <p:cNvPr id="8"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7062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 tex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628555" cy="457200"/>
          </a:xfrm>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5" name="Straight Connector 4">
            <a:extLst>
              <a:ext uri="{FF2B5EF4-FFF2-40B4-BE49-F238E27FC236}">
                <a16:creationId xmlns:a16="http://schemas.microsoft.com/office/drawing/2014/main" id="{4F688FCC-9093-EC4A-BFAE-3F4B81836A3F}"/>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44" name="Content Placeholder 2"/>
          <p:cNvSpPr>
            <a:spLocks noGrp="1"/>
          </p:cNvSpPr>
          <p:nvPr>
            <p:ph idx="1"/>
          </p:nvPr>
        </p:nvSpPr>
        <p:spPr>
          <a:xfrm>
            <a:off x="640080" y="1440426"/>
            <a:ext cx="7221967" cy="4548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0" name="Straight Connector 79">
            <a:extLst>
              <a:ext uri="{FF2B5EF4-FFF2-40B4-BE49-F238E27FC236}">
                <a16:creationId xmlns:a16="http://schemas.microsoft.com/office/drawing/2014/main" id="{BFB97C62-1996-5440-9695-C45E773CFEE7}"/>
              </a:ext>
            </a:extLst>
          </p:cNvPr>
          <p:cNvCxnSpPr>
            <a:cxnSpLocks/>
          </p:cNvCxnSpPr>
          <p:nvPr userDrawn="1"/>
        </p:nvCxnSpPr>
        <p:spPr>
          <a:xfrm>
            <a:off x="0" y="1200273"/>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a:grpSpLocks noChangeAspect="1"/>
          </p:cNvGrpSpPr>
          <p:nvPr userDrawn="1"/>
        </p:nvGrpSpPr>
        <p:grpSpPr bwMode="auto">
          <a:xfrm>
            <a:off x="637535" y="6299004"/>
            <a:ext cx="1728216" cy="299306"/>
            <a:chOff x="-9055" y="93"/>
            <a:chExt cx="23870" cy="4134"/>
          </a:xfrm>
        </p:grpSpPr>
        <p:sp>
          <p:nvSpPr>
            <p:cNvPr id="8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17670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ogos pag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6889036" y="4214366"/>
            <a:ext cx="3143456" cy="466344"/>
            <a:chOff x="-5880" y="718"/>
            <a:chExt cx="19440" cy="2884"/>
          </a:xfrm>
        </p:grpSpPr>
        <p:sp>
          <p:nvSpPr>
            <p:cNvPr id="7" name="AutoShape 3"/>
            <p:cNvSpPr>
              <a:spLocks noChangeAspect="1" noChangeArrowheads="1" noTextEdit="1"/>
            </p:cNvSpPr>
            <p:nvPr/>
          </p:nvSpPr>
          <p:spPr bwMode="auto">
            <a:xfrm>
              <a:off x="-5880" y="718"/>
              <a:ext cx="19440"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710" y="782"/>
              <a:ext cx="398" cy="1108"/>
            </a:xfrm>
            <a:custGeom>
              <a:avLst/>
              <a:gdLst>
                <a:gd name="T0" fmla="*/ 0 w 226"/>
                <a:gd name="T1" fmla="*/ 618 h 627"/>
                <a:gd name="T2" fmla="*/ 26 w 226"/>
                <a:gd name="T3" fmla="*/ 627 h 627"/>
                <a:gd name="T4" fmla="*/ 92 w 226"/>
                <a:gd name="T5" fmla="*/ 422 h 627"/>
                <a:gd name="T6" fmla="*/ 117 w 226"/>
                <a:gd name="T7" fmla="*/ 433 h 627"/>
                <a:gd name="T8" fmla="*/ 178 w 226"/>
                <a:gd name="T9" fmla="*/ 243 h 627"/>
                <a:gd name="T10" fmla="*/ 155 w 226"/>
                <a:gd name="T11" fmla="*/ 228 h 627"/>
                <a:gd name="T12" fmla="*/ 226 w 226"/>
                <a:gd name="T13" fmla="*/ 8 h 627"/>
                <a:gd name="T14" fmla="*/ 201 w 226"/>
                <a:gd name="T15" fmla="*/ 0 h 627"/>
                <a:gd name="T16" fmla="*/ 132 w 226"/>
                <a:gd name="T17" fmla="*/ 213 h 627"/>
                <a:gd name="T18" fmla="*/ 108 w 226"/>
                <a:gd name="T19" fmla="*/ 199 h 627"/>
                <a:gd name="T20" fmla="*/ 42 w 226"/>
                <a:gd name="T21" fmla="*/ 403 h 627"/>
                <a:gd name="T22" fmla="*/ 67 w 226"/>
                <a:gd name="T23" fmla="*/ 412 h 627"/>
                <a:gd name="T24" fmla="*/ 0 w 226"/>
                <a:gd name="T25" fmla="*/ 61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0" y="618"/>
                  </a:moveTo>
                  <a:cubicBezTo>
                    <a:pt x="9" y="620"/>
                    <a:pt x="17" y="623"/>
                    <a:pt x="26" y="627"/>
                  </a:cubicBezTo>
                  <a:cubicBezTo>
                    <a:pt x="92" y="422"/>
                    <a:pt x="92" y="422"/>
                    <a:pt x="92" y="422"/>
                  </a:cubicBezTo>
                  <a:cubicBezTo>
                    <a:pt x="100" y="425"/>
                    <a:pt x="109" y="429"/>
                    <a:pt x="117" y="433"/>
                  </a:cubicBezTo>
                  <a:cubicBezTo>
                    <a:pt x="178" y="243"/>
                    <a:pt x="178" y="243"/>
                    <a:pt x="178" y="243"/>
                  </a:cubicBezTo>
                  <a:cubicBezTo>
                    <a:pt x="171" y="238"/>
                    <a:pt x="163" y="233"/>
                    <a:pt x="155" y="228"/>
                  </a:cubicBezTo>
                  <a:cubicBezTo>
                    <a:pt x="226" y="8"/>
                    <a:pt x="226" y="8"/>
                    <a:pt x="226" y="8"/>
                  </a:cubicBezTo>
                  <a:cubicBezTo>
                    <a:pt x="201" y="0"/>
                    <a:pt x="201" y="0"/>
                    <a:pt x="201" y="0"/>
                  </a:cubicBezTo>
                  <a:cubicBezTo>
                    <a:pt x="132" y="213"/>
                    <a:pt x="132" y="213"/>
                    <a:pt x="132" y="213"/>
                  </a:cubicBezTo>
                  <a:cubicBezTo>
                    <a:pt x="124" y="208"/>
                    <a:pt x="116" y="204"/>
                    <a:pt x="108" y="199"/>
                  </a:cubicBezTo>
                  <a:cubicBezTo>
                    <a:pt x="42" y="403"/>
                    <a:pt x="42" y="403"/>
                    <a:pt x="42" y="403"/>
                  </a:cubicBezTo>
                  <a:cubicBezTo>
                    <a:pt x="50" y="406"/>
                    <a:pt x="59" y="409"/>
                    <a:pt x="67" y="412"/>
                  </a:cubicBezTo>
                  <a:lnTo>
                    <a:pt x="0" y="61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86" y="2089"/>
              <a:ext cx="1146" cy="142"/>
            </a:xfrm>
            <a:custGeom>
              <a:avLst/>
              <a:gdLst>
                <a:gd name="T0" fmla="*/ 328 w 650"/>
                <a:gd name="T1" fmla="*/ 27 h 80"/>
                <a:gd name="T2" fmla="*/ 327 w 650"/>
                <a:gd name="T3" fmla="*/ 0 h 80"/>
                <a:gd name="T4" fmla="*/ 196 w 650"/>
                <a:gd name="T5" fmla="*/ 0 h 80"/>
                <a:gd name="T6" fmla="*/ 198 w 650"/>
                <a:gd name="T7" fmla="*/ 27 h 80"/>
                <a:gd name="T8" fmla="*/ 0 w 650"/>
                <a:gd name="T9" fmla="*/ 27 h 80"/>
                <a:gd name="T10" fmla="*/ 1 w 650"/>
                <a:gd name="T11" fmla="*/ 40 h 80"/>
                <a:gd name="T12" fmla="*/ 0 w 650"/>
                <a:gd name="T13" fmla="*/ 53 h 80"/>
                <a:gd name="T14" fmla="*/ 198 w 650"/>
                <a:gd name="T15" fmla="*/ 53 h 80"/>
                <a:gd name="T16" fmla="*/ 196 w 650"/>
                <a:gd name="T17" fmla="*/ 80 h 80"/>
                <a:gd name="T18" fmla="*/ 327 w 650"/>
                <a:gd name="T19" fmla="*/ 80 h 80"/>
                <a:gd name="T20" fmla="*/ 328 w 650"/>
                <a:gd name="T21" fmla="*/ 53 h 80"/>
                <a:gd name="T22" fmla="*/ 650 w 650"/>
                <a:gd name="T23" fmla="*/ 53 h 80"/>
                <a:gd name="T24" fmla="*/ 650 w 650"/>
                <a:gd name="T25" fmla="*/ 27 h 80"/>
                <a:gd name="T26" fmla="*/ 328 w 650"/>
                <a:gd name="T2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0" h="80">
                  <a:moveTo>
                    <a:pt x="328" y="27"/>
                  </a:moveTo>
                  <a:cubicBezTo>
                    <a:pt x="328" y="18"/>
                    <a:pt x="328" y="9"/>
                    <a:pt x="327" y="0"/>
                  </a:cubicBezTo>
                  <a:cubicBezTo>
                    <a:pt x="196" y="0"/>
                    <a:pt x="196" y="0"/>
                    <a:pt x="196" y="0"/>
                  </a:cubicBezTo>
                  <a:cubicBezTo>
                    <a:pt x="197" y="9"/>
                    <a:pt x="198" y="18"/>
                    <a:pt x="198" y="27"/>
                  </a:cubicBezTo>
                  <a:cubicBezTo>
                    <a:pt x="0" y="27"/>
                    <a:pt x="0" y="27"/>
                    <a:pt x="0" y="27"/>
                  </a:cubicBezTo>
                  <a:cubicBezTo>
                    <a:pt x="0" y="31"/>
                    <a:pt x="1" y="35"/>
                    <a:pt x="1" y="40"/>
                  </a:cubicBezTo>
                  <a:cubicBezTo>
                    <a:pt x="1" y="45"/>
                    <a:pt x="0" y="49"/>
                    <a:pt x="0" y="53"/>
                  </a:cubicBezTo>
                  <a:cubicBezTo>
                    <a:pt x="198" y="53"/>
                    <a:pt x="198" y="53"/>
                    <a:pt x="198" y="53"/>
                  </a:cubicBezTo>
                  <a:cubicBezTo>
                    <a:pt x="198" y="62"/>
                    <a:pt x="197" y="71"/>
                    <a:pt x="196" y="80"/>
                  </a:cubicBezTo>
                  <a:cubicBezTo>
                    <a:pt x="327" y="80"/>
                    <a:pt x="327" y="80"/>
                    <a:pt x="327" y="80"/>
                  </a:cubicBezTo>
                  <a:cubicBezTo>
                    <a:pt x="328" y="71"/>
                    <a:pt x="328" y="62"/>
                    <a:pt x="328" y="53"/>
                  </a:cubicBezTo>
                  <a:cubicBezTo>
                    <a:pt x="650" y="53"/>
                    <a:pt x="650" y="53"/>
                    <a:pt x="650" y="53"/>
                  </a:cubicBezTo>
                  <a:cubicBezTo>
                    <a:pt x="650" y="27"/>
                    <a:pt x="650" y="27"/>
                    <a:pt x="650" y="27"/>
                  </a:cubicBezTo>
                  <a:lnTo>
                    <a:pt x="328" y="27"/>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849" y="2453"/>
              <a:ext cx="142" cy="1149"/>
            </a:xfrm>
            <a:custGeom>
              <a:avLst/>
              <a:gdLst>
                <a:gd name="T0" fmla="*/ 54 w 81"/>
                <a:gd name="T1" fmla="*/ 0 h 650"/>
                <a:gd name="T2" fmla="*/ 41 w 81"/>
                <a:gd name="T3" fmla="*/ 0 h 650"/>
                <a:gd name="T4" fmla="*/ 27 w 81"/>
                <a:gd name="T5" fmla="*/ 0 h 650"/>
                <a:gd name="T6" fmla="*/ 27 w 81"/>
                <a:gd name="T7" fmla="*/ 225 h 650"/>
                <a:gd name="T8" fmla="*/ 12 w 81"/>
                <a:gd name="T9" fmla="*/ 226 h 650"/>
                <a:gd name="T10" fmla="*/ 0 w 81"/>
                <a:gd name="T11" fmla="*/ 226 h 650"/>
                <a:gd name="T12" fmla="*/ 0 w 81"/>
                <a:gd name="T13" fmla="*/ 481 h 650"/>
                <a:gd name="T14" fmla="*/ 27 w 81"/>
                <a:gd name="T15" fmla="*/ 475 h 650"/>
                <a:gd name="T16" fmla="*/ 27 w 81"/>
                <a:gd name="T17" fmla="*/ 650 h 650"/>
                <a:gd name="T18" fmla="*/ 54 w 81"/>
                <a:gd name="T19" fmla="*/ 650 h 650"/>
                <a:gd name="T20" fmla="*/ 54 w 81"/>
                <a:gd name="T21" fmla="*/ 468 h 650"/>
                <a:gd name="T22" fmla="*/ 81 w 81"/>
                <a:gd name="T23" fmla="*/ 460 h 650"/>
                <a:gd name="T24" fmla="*/ 81 w 81"/>
                <a:gd name="T25" fmla="*/ 220 h 650"/>
                <a:gd name="T26" fmla="*/ 54 w 81"/>
                <a:gd name="T27" fmla="*/ 224 h 650"/>
                <a:gd name="T28" fmla="*/ 54 w 81"/>
                <a:gd name="T2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54" y="0"/>
                  </a:moveTo>
                  <a:cubicBezTo>
                    <a:pt x="50" y="0"/>
                    <a:pt x="45" y="0"/>
                    <a:pt x="41" y="0"/>
                  </a:cubicBezTo>
                  <a:cubicBezTo>
                    <a:pt x="36" y="0"/>
                    <a:pt x="32" y="0"/>
                    <a:pt x="27" y="0"/>
                  </a:cubicBezTo>
                  <a:cubicBezTo>
                    <a:pt x="27" y="225"/>
                    <a:pt x="27" y="225"/>
                    <a:pt x="27" y="225"/>
                  </a:cubicBezTo>
                  <a:cubicBezTo>
                    <a:pt x="22" y="226"/>
                    <a:pt x="17" y="226"/>
                    <a:pt x="12" y="226"/>
                  </a:cubicBezTo>
                  <a:cubicBezTo>
                    <a:pt x="8" y="226"/>
                    <a:pt x="4" y="226"/>
                    <a:pt x="0" y="226"/>
                  </a:cubicBezTo>
                  <a:cubicBezTo>
                    <a:pt x="0" y="481"/>
                    <a:pt x="0" y="481"/>
                    <a:pt x="0" y="481"/>
                  </a:cubicBezTo>
                  <a:cubicBezTo>
                    <a:pt x="9" y="479"/>
                    <a:pt x="18" y="477"/>
                    <a:pt x="27" y="475"/>
                  </a:cubicBezTo>
                  <a:cubicBezTo>
                    <a:pt x="27" y="650"/>
                    <a:pt x="27" y="650"/>
                    <a:pt x="27" y="650"/>
                  </a:cubicBezTo>
                  <a:cubicBezTo>
                    <a:pt x="54" y="650"/>
                    <a:pt x="54" y="650"/>
                    <a:pt x="54" y="650"/>
                  </a:cubicBezTo>
                  <a:cubicBezTo>
                    <a:pt x="54" y="468"/>
                    <a:pt x="54" y="468"/>
                    <a:pt x="54" y="468"/>
                  </a:cubicBezTo>
                  <a:cubicBezTo>
                    <a:pt x="63" y="465"/>
                    <a:pt x="72" y="463"/>
                    <a:pt x="81" y="460"/>
                  </a:cubicBezTo>
                  <a:cubicBezTo>
                    <a:pt x="81" y="220"/>
                    <a:pt x="81" y="220"/>
                    <a:pt x="81" y="220"/>
                  </a:cubicBezTo>
                  <a:cubicBezTo>
                    <a:pt x="72" y="222"/>
                    <a:pt x="63" y="223"/>
                    <a:pt x="54" y="224"/>
                  </a:cubicBezTo>
                  <a:lnTo>
                    <a:pt x="54" y="0"/>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244" y="2430"/>
              <a:ext cx="398" cy="1108"/>
            </a:xfrm>
            <a:custGeom>
              <a:avLst/>
              <a:gdLst>
                <a:gd name="T0" fmla="*/ 226 w 226"/>
                <a:gd name="T1" fmla="*/ 9 h 627"/>
                <a:gd name="T2" fmla="*/ 201 w 226"/>
                <a:gd name="T3" fmla="*/ 0 h 627"/>
                <a:gd name="T4" fmla="*/ 128 w 226"/>
                <a:gd name="T5" fmla="*/ 224 h 627"/>
                <a:gd name="T6" fmla="*/ 103 w 226"/>
                <a:gd name="T7" fmla="*/ 216 h 627"/>
                <a:gd name="T8" fmla="*/ 10 w 226"/>
                <a:gd name="T9" fmla="*/ 499 h 627"/>
                <a:gd name="T10" fmla="*/ 38 w 226"/>
                <a:gd name="T11" fmla="*/ 502 h 627"/>
                <a:gd name="T12" fmla="*/ 0 w 226"/>
                <a:gd name="T13" fmla="*/ 619 h 627"/>
                <a:gd name="T14" fmla="*/ 25 w 226"/>
                <a:gd name="T15" fmla="*/ 627 h 627"/>
                <a:gd name="T16" fmla="*/ 65 w 226"/>
                <a:gd name="T17" fmla="*/ 504 h 627"/>
                <a:gd name="T18" fmla="*/ 93 w 226"/>
                <a:gd name="T19" fmla="*/ 506 h 627"/>
                <a:gd name="T20" fmla="*/ 181 w 226"/>
                <a:gd name="T21" fmla="*/ 235 h 627"/>
                <a:gd name="T22" fmla="*/ 154 w 226"/>
                <a:gd name="T23" fmla="*/ 230 h 627"/>
                <a:gd name="T24" fmla="*/ 226 w 226"/>
                <a:gd name="T25" fmla="*/ 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226" y="9"/>
                  </a:moveTo>
                  <a:cubicBezTo>
                    <a:pt x="217" y="6"/>
                    <a:pt x="209" y="4"/>
                    <a:pt x="201" y="0"/>
                  </a:cubicBezTo>
                  <a:cubicBezTo>
                    <a:pt x="128" y="224"/>
                    <a:pt x="128" y="224"/>
                    <a:pt x="128" y="224"/>
                  </a:cubicBezTo>
                  <a:cubicBezTo>
                    <a:pt x="119" y="221"/>
                    <a:pt x="111" y="219"/>
                    <a:pt x="103" y="216"/>
                  </a:cubicBezTo>
                  <a:cubicBezTo>
                    <a:pt x="10" y="499"/>
                    <a:pt x="10" y="499"/>
                    <a:pt x="10" y="499"/>
                  </a:cubicBezTo>
                  <a:cubicBezTo>
                    <a:pt x="19" y="501"/>
                    <a:pt x="28" y="501"/>
                    <a:pt x="38" y="502"/>
                  </a:cubicBezTo>
                  <a:cubicBezTo>
                    <a:pt x="0" y="619"/>
                    <a:pt x="0" y="619"/>
                    <a:pt x="0" y="619"/>
                  </a:cubicBezTo>
                  <a:cubicBezTo>
                    <a:pt x="25" y="627"/>
                    <a:pt x="25" y="627"/>
                    <a:pt x="25" y="627"/>
                  </a:cubicBezTo>
                  <a:cubicBezTo>
                    <a:pt x="65" y="504"/>
                    <a:pt x="65" y="504"/>
                    <a:pt x="65" y="504"/>
                  </a:cubicBezTo>
                  <a:cubicBezTo>
                    <a:pt x="74" y="505"/>
                    <a:pt x="84" y="505"/>
                    <a:pt x="93" y="506"/>
                  </a:cubicBezTo>
                  <a:cubicBezTo>
                    <a:pt x="181" y="235"/>
                    <a:pt x="181" y="235"/>
                    <a:pt x="181" y="235"/>
                  </a:cubicBezTo>
                  <a:cubicBezTo>
                    <a:pt x="172" y="234"/>
                    <a:pt x="163" y="232"/>
                    <a:pt x="154" y="230"/>
                  </a:cubicBezTo>
                  <a:lnTo>
                    <a:pt x="226" y="9"/>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555" y="1294"/>
              <a:ext cx="954" cy="714"/>
            </a:xfrm>
            <a:custGeom>
              <a:avLst/>
              <a:gdLst>
                <a:gd name="T0" fmla="*/ 273 w 541"/>
                <a:gd name="T1" fmla="*/ 150 h 404"/>
                <a:gd name="T2" fmla="*/ 148 w 541"/>
                <a:gd name="T3" fmla="*/ 241 h 404"/>
                <a:gd name="T4" fmla="*/ 164 w 541"/>
                <a:gd name="T5" fmla="*/ 262 h 404"/>
                <a:gd name="T6" fmla="*/ 0 w 541"/>
                <a:gd name="T7" fmla="*/ 382 h 404"/>
                <a:gd name="T8" fmla="*/ 15 w 541"/>
                <a:gd name="T9" fmla="*/ 404 h 404"/>
                <a:gd name="T10" fmla="*/ 179 w 541"/>
                <a:gd name="T11" fmla="*/ 285 h 404"/>
                <a:gd name="T12" fmla="*/ 193 w 541"/>
                <a:gd name="T13" fmla="*/ 308 h 404"/>
                <a:gd name="T14" fmla="*/ 311 w 541"/>
                <a:gd name="T15" fmla="*/ 222 h 404"/>
                <a:gd name="T16" fmla="*/ 299 w 541"/>
                <a:gd name="T17" fmla="*/ 198 h 404"/>
                <a:gd name="T18" fmla="*/ 541 w 541"/>
                <a:gd name="T19" fmla="*/ 21 h 404"/>
                <a:gd name="T20" fmla="*/ 526 w 541"/>
                <a:gd name="T21" fmla="*/ 0 h 404"/>
                <a:gd name="T22" fmla="*/ 286 w 541"/>
                <a:gd name="T23" fmla="*/ 174 h 404"/>
                <a:gd name="T24" fmla="*/ 273 w 541"/>
                <a:gd name="T25" fmla="*/ 15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273" y="150"/>
                  </a:moveTo>
                  <a:cubicBezTo>
                    <a:pt x="148" y="241"/>
                    <a:pt x="148" y="241"/>
                    <a:pt x="148" y="241"/>
                  </a:cubicBezTo>
                  <a:cubicBezTo>
                    <a:pt x="154" y="248"/>
                    <a:pt x="159" y="255"/>
                    <a:pt x="164" y="262"/>
                  </a:cubicBezTo>
                  <a:cubicBezTo>
                    <a:pt x="0" y="382"/>
                    <a:pt x="0" y="382"/>
                    <a:pt x="0" y="382"/>
                  </a:cubicBezTo>
                  <a:cubicBezTo>
                    <a:pt x="5" y="389"/>
                    <a:pt x="11" y="396"/>
                    <a:pt x="15" y="404"/>
                  </a:cubicBezTo>
                  <a:cubicBezTo>
                    <a:pt x="179" y="285"/>
                    <a:pt x="179" y="285"/>
                    <a:pt x="179" y="285"/>
                  </a:cubicBezTo>
                  <a:cubicBezTo>
                    <a:pt x="184" y="292"/>
                    <a:pt x="188" y="300"/>
                    <a:pt x="193" y="308"/>
                  </a:cubicBezTo>
                  <a:cubicBezTo>
                    <a:pt x="311" y="222"/>
                    <a:pt x="311" y="222"/>
                    <a:pt x="311" y="222"/>
                  </a:cubicBezTo>
                  <a:cubicBezTo>
                    <a:pt x="307" y="214"/>
                    <a:pt x="303" y="206"/>
                    <a:pt x="299" y="198"/>
                  </a:cubicBezTo>
                  <a:cubicBezTo>
                    <a:pt x="541" y="21"/>
                    <a:pt x="541" y="21"/>
                    <a:pt x="541" y="21"/>
                  </a:cubicBezTo>
                  <a:cubicBezTo>
                    <a:pt x="526" y="0"/>
                    <a:pt x="526" y="0"/>
                    <a:pt x="526" y="0"/>
                  </a:cubicBezTo>
                  <a:cubicBezTo>
                    <a:pt x="286" y="174"/>
                    <a:pt x="286" y="174"/>
                    <a:pt x="286" y="174"/>
                  </a:cubicBezTo>
                  <a:cubicBezTo>
                    <a:pt x="282" y="166"/>
                    <a:pt x="278" y="158"/>
                    <a:pt x="273" y="150"/>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625" y="980"/>
              <a:ext cx="712" cy="957"/>
            </a:xfrm>
            <a:custGeom>
              <a:avLst/>
              <a:gdLst>
                <a:gd name="T0" fmla="*/ 102 w 404"/>
                <a:gd name="T1" fmla="*/ 341 h 542"/>
                <a:gd name="T2" fmla="*/ 123 w 404"/>
                <a:gd name="T3" fmla="*/ 357 h 542"/>
                <a:gd name="T4" fmla="*/ 0 w 404"/>
                <a:gd name="T5" fmla="*/ 526 h 542"/>
                <a:gd name="T6" fmla="*/ 22 w 404"/>
                <a:gd name="T7" fmla="*/ 542 h 542"/>
                <a:gd name="T8" fmla="*/ 144 w 404"/>
                <a:gd name="T9" fmla="*/ 374 h 542"/>
                <a:gd name="T10" fmla="*/ 164 w 404"/>
                <a:gd name="T11" fmla="*/ 392 h 542"/>
                <a:gd name="T12" fmla="*/ 263 w 404"/>
                <a:gd name="T13" fmla="*/ 256 h 542"/>
                <a:gd name="T14" fmla="*/ 245 w 404"/>
                <a:gd name="T15" fmla="*/ 235 h 542"/>
                <a:gd name="T16" fmla="*/ 404 w 404"/>
                <a:gd name="T17" fmla="*/ 16 h 542"/>
                <a:gd name="T18" fmla="*/ 382 w 404"/>
                <a:gd name="T19" fmla="*/ 0 h 542"/>
                <a:gd name="T20" fmla="*/ 226 w 404"/>
                <a:gd name="T21" fmla="*/ 215 h 542"/>
                <a:gd name="T22" fmla="*/ 207 w 404"/>
                <a:gd name="T23" fmla="*/ 195 h 542"/>
                <a:gd name="T24" fmla="*/ 102 w 404"/>
                <a:gd name="T25" fmla="*/ 3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02" y="341"/>
                  </a:moveTo>
                  <a:cubicBezTo>
                    <a:pt x="109" y="346"/>
                    <a:pt x="116" y="351"/>
                    <a:pt x="123" y="357"/>
                  </a:cubicBezTo>
                  <a:cubicBezTo>
                    <a:pt x="0" y="526"/>
                    <a:pt x="0" y="526"/>
                    <a:pt x="0" y="526"/>
                  </a:cubicBezTo>
                  <a:cubicBezTo>
                    <a:pt x="8" y="531"/>
                    <a:pt x="15" y="536"/>
                    <a:pt x="22" y="542"/>
                  </a:cubicBezTo>
                  <a:cubicBezTo>
                    <a:pt x="144" y="374"/>
                    <a:pt x="144" y="374"/>
                    <a:pt x="144" y="374"/>
                  </a:cubicBezTo>
                  <a:cubicBezTo>
                    <a:pt x="151" y="380"/>
                    <a:pt x="158" y="386"/>
                    <a:pt x="164" y="392"/>
                  </a:cubicBezTo>
                  <a:cubicBezTo>
                    <a:pt x="263" y="256"/>
                    <a:pt x="263" y="256"/>
                    <a:pt x="263" y="256"/>
                  </a:cubicBezTo>
                  <a:cubicBezTo>
                    <a:pt x="257" y="249"/>
                    <a:pt x="251" y="242"/>
                    <a:pt x="245" y="235"/>
                  </a:cubicBezTo>
                  <a:cubicBezTo>
                    <a:pt x="404" y="16"/>
                    <a:pt x="404" y="16"/>
                    <a:pt x="404" y="16"/>
                  </a:cubicBezTo>
                  <a:cubicBezTo>
                    <a:pt x="382" y="0"/>
                    <a:pt x="382" y="0"/>
                    <a:pt x="382" y="0"/>
                  </a:cubicBezTo>
                  <a:cubicBezTo>
                    <a:pt x="226" y="215"/>
                    <a:pt x="226" y="215"/>
                    <a:pt x="226" y="215"/>
                  </a:cubicBezTo>
                  <a:cubicBezTo>
                    <a:pt x="220" y="208"/>
                    <a:pt x="214" y="202"/>
                    <a:pt x="207" y="195"/>
                  </a:cubicBezTo>
                  <a:lnTo>
                    <a:pt x="102" y="341"/>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507" y="1692"/>
              <a:ext cx="1105" cy="401"/>
            </a:xfrm>
            <a:custGeom>
              <a:avLst/>
              <a:gdLst>
                <a:gd name="T0" fmla="*/ 312 w 627"/>
                <a:gd name="T1" fmla="*/ 72 h 227"/>
                <a:gd name="T2" fmla="*/ 180 w 627"/>
                <a:gd name="T3" fmla="*/ 114 h 227"/>
                <a:gd name="T4" fmla="*/ 190 w 627"/>
                <a:gd name="T5" fmla="*/ 139 h 227"/>
                <a:gd name="T6" fmla="*/ 0 w 627"/>
                <a:gd name="T7" fmla="*/ 201 h 227"/>
                <a:gd name="T8" fmla="*/ 8 w 627"/>
                <a:gd name="T9" fmla="*/ 227 h 227"/>
                <a:gd name="T10" fmla="*/ 197 w 627"/>
                <a:gd name="T11" fmla="*/ 165 h 227"/>
                <a:gd name="T12" fmla="*/ 204 w 627"/>
                <a:gd name="T13" fmla="*/ 191 h 227"/>
                <a:gd name="T14" fmla="*/ 330 w 627"/>
                <a:gd name="T15" fmla="*/ 150 h 227"/>
                <a:gd name="T16" fmla="*/ 325 w 627"/>
                <a:gd name="T17" fmla="*/ 124 h 227"/>
                <a:gd name="T18" fmla="*/ 627 w 627"/>
                <a:gd name="T19" fmla="*/ 26 h 227"/>
                <a:gd name="T20" fmla="*/ 618 w 627"/>
                <a:gd name="T21" fmla="*/ 0 h 227"/>
                <a:gd name="T22" fmla="*/ 319 w 627"/>
                <a:gd name="T23" fmla="*/ 97 h 227"/>
                <a:gd name="T24" fmla="*/ 312 w 627"/>
                <a:gd name="T25"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12" y="72"/>
                  </a:moveTo>
                  <a:cubicBezTo>
                    <a:pt x="180" y="114"/>
                    <a:pt x="180" y="114"/>
                    <a:pt x="180" y="114"/>
                  </a:cubicBezTo>
                  <a:cubicBezTo>
                    <a:pt x="184" y="122"/>
                    <a:pt x="187" y="131"/>
                    <a:pt x="190" y="139"/>
                  </a:cubicBezTo>
                  <a:cubicBezTo>
                    <a:pt x="0" y="201"/>
                    <a:pt x="0" y="201"/>
                    <a:pt x="0" y="201"/>
                  </a:cubicBezTo>
                  <a:cubicBezTo>
                    <a:pt x="3" y="209"/>
                    <a:pt x="6" y="218"/>
                    <a:pt x="8" y="227"/>
                  </a:cubicBezTo>
                  <a:cubicBezTo>
                    <a:pt x="197" y="165"/>
                    <a:pt x="197" y="165"/>
                    <a:pt x="197" y="165"/>
                  </a:cubicBezTo>
                  <a:cubicBezTo>
                    <a:pt x="200" y="174"/>
                    <a:pt x="202" y="182"/>
                    <a:pt x="204" y="191"/>
                  </a:cubicBezTo>
                  <a:cubicBezTo>
                    <a:pt x="330" y="150"/>
                    <a:pt x="330" y="150"/>
                    <a:pt x="330" y="150"/>
                  </a:cubicBezTo>
                  <a:cubicBezTo>
                    <a:pt x="329" y="141"/>
                    <a:pt x="327" y="132"/>
                    <a:pt x="325" y="124"/>
                  </a:cubicBezTo>
                  <a:cubicBezTo>
                    <a:pt x="627" y="26"/>
                    <a:pt x="627" y="26"/>
                    <a:pt x="627" y="26"/>
                  </a:cubicBezTo>
                  <a:cubicBezTo>
                    <a:pt x="618" y="0"/>
                    <a:pt x="618" y="0"/>
                    <a:pt x="618" y="0"/>
                  </a:cubicBezTo>
                  <a:cubicBezTo>
                    <a:pt x="319" y="97"/>
                    <a:pt x="319" y="97"/>
                    <a:pt x="319" y="97"/>
                  </a:cubicBezTo>
                  <a:cubicBezTo>
                    <a:pt x="317" y="89"/>
                    <a:pt x="314" y="80"/>
                    <a:pt x="312" y="7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49" y="718"/>
              <a:ext cx="142" cy="1149"/>
            </a:xfrm>
            <a:custGeom>
              <a:avLst/>
              <a:gdLst>
                <a:gd name="T0" fmla="*/ 27 w 81"/>
                <a:gd name="T1" fmla="*/ 425 h 650"/>
                <a:gd name="T2" fmla="*/ 27 w 81"/>
                <a:gd name="T3" fmla="*/ 650 h 650"/>
                <a:gd name="T4" fmla="*/ 41 w 81"/>
                <a:gd name="T5" fmla="*/ 650 h 650"/>
                <a:gd name="T6" fmla="*/ 54 w 81"/>
                <a:gd name="T7" fmla="*/ 650 h 650"/>
                <a:gd name="T8" fmla="*/ 54 w 81"/>
                <a:gd name="T9" fmla="*/ 426 h 650"/>
                <a:gd name="T10" fmla="*/ 81 w 81"/>
                <a:gd name="T11" fmla="*/ 430 h 650"/>
                <a:gd name="T12" fmla="*/ 81 w 81"/>
                <a:gd name="T13" fmla="*/ 190 h 650"/>
                <a:gd name="T14" fmla="*/ 54 w 81"/>
                <a:gd name="T15" fmla="*/ 182 h 650"/>
                <a:gd name="T16" fmla="*/ 54 w 81"/>
                <a:gd name="T17" fmla="*/ 0 h 650"/>
                <a:gd name="T18" fmla="*/ 27 w 81"/>
                <a:gd name="T19" fmla="*/ 0 h 650"/>
                <a:gd name="T20" fmla="*/ 27 w 81"/>
                <a:gd name="T21" fmla="*/ 175 h 650"/>
                <a:gd name="T22" fmla="*/ 0 w 81"/>
                <a:gd name="T23" fmla="*/ 169 h 650"/>
                <a:gd name="T24" fmla="*/ 0 w 81"/>
                <a:gd name="T25" fmla="*/ 424 h 650"/>
                <a:gd name="T26" fmla="*/ 12 w 81"/>
                <a:gd name="T27" fmla="*/ 424 h 650"/>
                <a:gd name="T28" fmla="*/ 27 w 81"/>
                <a:gd name="T29" fmla="*/ 4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27" y="425"/>
                  </a:moveTo>
                  <a:cubicBezTo>
                    <a:pt x="27" y="650"/>
                    <a:pt x="27" y="650"/>
                    <a:pt x="27" y="650"/>
                  </a:cubicBezTo>
                  <a:cubicBezTo>
                    <a:pt x="32" y="650"/>
                    <a:pt x="36" y="650"/>
                    <a:pt x="41" y="650"/>
                  </a:cubicBezTo>
                  <a:cubicBezTo>
                    <a:pt x="45" y="650"/>
                    <a:pt x="50" y="650"/>
                    <a:pt x="54" y="650"/>
                  </a:cubicBezTo>
                  <a:cubicBezTo>
                    <a:pt x="54" y="426"/>
                    <a:pt x="54" y="426"/>
                    <a:pt x="54" y="426"/>
                  </a:cubicBezTo>
                  <a:cubicBezTo>
                    <a:pt x="63" y="427"/>
                    <a:pt x="72" y="428"/>
                    <a:pt x="81" y="430"/>
                  </a:cubicBezTo>
                  <a:cubicBezTo>
                    <a:pt x="81" y="190"/>
                    <a:pt x="81" y="190"/>
                    <a:pt x="81" y="190"/>
                  </a:cubicBezTo>
                  <a:cubicBezTo>
                    <a:pt x="72" y="187"/>
                    <a:pt x="63" y="185"/>
                    <a:pt x="54" y="182"/>
                  </a:cubicBezTo>
                  <a:cubicBezTo>
                    <a:pt x="54" y="0"/>
                    <a:pt x="54" y="0"/>
                    <a:pt x="54" y="0"/>
                  </a:cubicBezTo>
                  <a:cubicBezTo>
                    <a:pt x="27" y="0"/>
                    <a:pt x="27" y="0"/>
                    <a:pt x="27" y="0"/>
                  </a:cubicBezTo>
                  <a:cubicBezTo>
                    <a:pt x="27" y="175"/>
                    <a:pt x="27" y="175"/>
                    <a:pt x="27" y="175"/>
                  </a:cubicBezTo>
                  <a:cubicBezTo>
                    <a:pt x="18" y="173"/>
                    <a:pt x="9" y="171"/>
                    <a:pt x="0" y="169"/>
                  </a:cubicBezTo>
                  <a:cubicBezTo>
                    <a:pt x="0" y="424"/>
                    <a:pt x="0" y="424"/>
                    <a:pt x="0" y="424"/>
                  </a:cubicBezTo>
                  <a:cubicBezTo>
                    <a:pt x="4" y="424"/>
                    <a:pt x="8" y="424"/>
                    <a:pt x="12" y="424"/>
                  </a:cubicBezTo>
                  <a:cubicBezTo>
                    <a:pt x="17" y="424"/>
                    <a:pt x="22" y="424"/>
                    <a:pt x="27" y="425"/>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44" y="782"/>
              <a:ext cx="398" cy="1108"/>
            </a:xfrm>
            <a:custGeom>
              <a:avLst/>
              <a:gdLst>
                <a:gd name="T0" fmla="*/ 10 w 226"/>
                <a:gd name="T1" fmla="*/ 128 h 627"/>
                <a:gd name="T2" fmla="*/ 103 w 226"/>
                <a:gd name="T3" fmla="*/ 411 h 627"/>
                <a:gd name="T4" fmla="*/ 128 w 226"/>
                <a:gd name="T5" fmla="*/ 403 h 627"/>
                <a:gd name="T6" fmla="*/ 201 w 226"/>
                <a:gd name="T7" fmla="*/ 627 h 627"/>
                <a:gd name="T8" fmla="*/ 226 w 226"/>
                <a:gd name="T9" fmla="*/ 618 h 627"/>
                <a:gd name="T10" fmla="*/ 154 w 226"/>
                <a:gd name="T11" fmla="*/ 397 h 627"/>
                <a:gd name="T12" fmla="*/ 181 w 226"/>
                <a:gd name="T13" fmla="*/ 392 h 627"/>
                <a:gd name="T14" fmla="*/ 93 w 226"/>
                <a:gd name="T15" fmla="*/ 121 h 627"/>
                <a:gd name="T16" fmla="*/ 65 w 226"/>
                <a:gd name="T17" fmla="*/ 123 h 627"/>
                <a:gd name="T18" fmla="*/ 25 w 226"/>
                <a:gd name="T19" fmla="*/ 0 h 627"/>
                <a:gd name="T20" fmla="*/ 0 w 226"/>
                <a:gd name="T21" fmla="*/ 8 h 627"/>
                <a:gd name="T22" fmla="*/ 38 w 226"/>
                <a:gd name="T23" fmla="*/ 125 h 627"/>
                <a:gd name="T24" fmla="*/ 10 w 226"/>
                <a:gd name="T25"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0" y="128"/>
                  </a:moveTo>
                  <a:cubicBezTo>
                    <a:pt x="103" y="411"/>
                    <a:pt x="103" y="411"/>
                    <a:pt x="103" y="411"/>
                  </a:cubicBezTo>
                  <a:cubicBezTo>
                    <a:pt x="111" y="408"/>
                    <a:pt x="119" y="406"/>
                    <a:pt x="128" y="403"/>
                  </a:cubicBezTo>
                  <a:cubicBezTo>
                    <a:pt x="201" y="627"/>
                    <a:pt x="201" y="627"/>
                    <a:pt x="201" y="627"/>
                  </a:cubicBezTo>
                  <a:cubicBezTo>
                    <a:pt x="209" y="623"/>
                    <a:pt x="217" y="621"/>
                    <a:pt x="226" y="618"/>
                  </a:cubicBezTo>
                  <a:cubicBezTo>
                    <a:pt x="154" y="397"/>
                    <a:pt x="154" y="397"/>
                    <a:pt x="154" y="397"/>
                  </a:cubicBezTo>
                  <a:cubicBezTo>
                    <a:pt x="163" y="395"/>
                    <a:pt x="172" y="393"/>
                    <a:pt x="181" y="392"/>
                  </a:cubicBezTo>
                  <a:cubicBezTo>
                    <a:pt x="93" y="121"/>
                    <a:pt x="93" y="121"/>
                    <a:pt x="93" y="121"/>
                  </a:cubicBezTo>
                  <a:cubicBezTo>
                    <a:pt x="84" y="122"/>
                    <a:pt x="74" y="122"/>
                    <a:pt x="65" y="123"/>
                  </a:cubicBezTo>
                  <a:cubicBezTo>
                    <a:pt x="25" y="0"/>
                    <a:pt x="25" y="0"/>
                    <a:pt x="25" y="0"/>
                  </a:cubicBezTo>
                  <a:cubicBezTo>
                    <a:pt x="0" y="8"/>
                    <a:pt x="0" y="8"/>
                    <a:pt x="0" y="8"/>
                  </a:cubicBezTo>
                  <a:cubicBezTo>
                    <a:pt x="38" y="125"/>
                    <a:pt x="38" y="125"/>
                    <a:pt x="38" y="125"/>
                  </a:cubicBezTo>
                  <a:cubicBezTo>
                    <a:pt x="28" y="126"/>
                    <a:pt x="19" y="126"/>
                    <a:pt x="10" y="128"/>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955" y="1294"/>
              <a:ext cx="956" cy="714"/>
            </a:xfrm>
            <a:custGeom>
              <a:avLst/>
              <a:gdLst>
                <a:gd name="T0" fmla="*/ 5 w 542"/>
                <a:gd name="T1" fmla="*/ 59 h 404"/>
                <a:gd name="T2" fmla="*/ 309 w 542"/>
                <a:gd name="T3" fmla="*/ 279 h 404"/>
                <a:gd name="T4" fmla="*/ 325 w 542"/>
                <a:gd name="T5" fmla="*/ 257 h 404"/>
                <a:gd name="T6" fmla="*/ 526 w 542"/>
                <a:gd name="T7" fmla="*/ 404 h 404"/>
                <a:gd name="T8" fmla="*/ 542 w 542"/>
                <a:gd name="T9" fmla="*/ 382 h 404"/>
                <a:gd name="T10" fmla="*/ 341 w 542"/>
                <a:gd name="T11" fmla="*/ 236 h 404"/>
                <a:gd name="T12" fmla="*/ 359 w 542"/>
                <a:gd name="T13" fmla="*/ 216 h 404"/>
                <a:gd name="T14" fmla="*/ 62 w 542"/>
                <a:gd name="T15" fmla="*/ 0 h 404"/>
                <a:gd name="T16" fmla="*/ 43 w 542"/>
                <a:gd name="T17" fmla="*/ 19 h 404"/>
                <a:gd name="T18" fmla="*/ 16 w 542"/>
                <a:gd name="T19" fmla="*/ 0 h 404"/>
                <a:gd name="T20" fmla="*/ 0 w 542"/>
                <a:gd name="T21" fmla="*/ 21 h 404"/>
                <a:gd name="T22" fmla="*/ 24 w 542"/>
                <a:gd name="T23" fmla="*/ 39 h 404"/>
                <a:gd name="T24" fmla="*/ 5 w 542"/>
                <a:gd name="T25"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5" y="59"/>
                  </a:moveTo>
                  <a:cubicBezTo>
                    <a:pt x="309" y="279"/>
                    <a:pt x="309" y="279"/>
                    <a:pt x="309" y="279"/>
                  </a:cubicBezTo>
                  <a:cubicBezTo>
                    <a:pt x="314" y="272"/>
                    <a:pt x="319" y="265"/>
                    <a:pt x="325" y="257"/>
                  </a:cubicBezTo>
                  <a:cubicBezTo>
                    <a:pt x="526" y="404"/>
                    <a:pt x="526" y="404"/>
                    <a:pt x="526" y="404"/>
                  </a:cubicBezTo>
                  <a:cubicBezTo>
                    <a:pt x="531" y="396"/>
                    <a:pt x="536" y="389"/>
                    <a:pt x="542" y="382"/>
                  </a:cubicBezTo>
                  <a:cubicBezTo>
                    <a:pt x="341" y="236"/>
                    <a:pt x="341" y="236"/>
                    <a:pt x="341" y="236"/>
                  </a:cubicBezTo>
                  <a:cubicBezTo>
                    <a:pt x="347" y="229"/>
                    <a:pt x="353" y="223"/>
                    <a:pt x="359" y="216"/>
                  </a:cubicBezTo>
                  <a:cubicBezTo>
                    <a:pt x="62" y="0"/>
                    <a:pt x="62" y="0"/>
                    <a:pt x="62" y="0"/>
                  </a:cubicBezTo>
                  <a:cubicBezTo>
                    <a:pt x="56" y="7"/>
                    <a:pt x="49" y="13"/>
                    <a:pt x="43" y="19"/>
                  </a:cubicBezTo>
                  <a:cubicBezTo>
                    <a:pt x="16" y="0"/>
                    <a:pt x="16" y="0"/>
                    <a:pt x="16" y="0"/>
                  </a:cubicBezTo>
                  <a:cubicBezTo>
                    <a:pt x="0" y="21"/>
                    <a:pt x="0" y="21"/>
                    <a:pt x="0" y="21"/>
                  </a:cubicBezTo>
                  <a:cubicBezTo>
                    <a:pt x="24" y="39"/>
                    <a:pt x="24" y="39"/>
                    <a:pt x="24" y="39"/>
                  </a:cubicBezTo>
                  <a:cubicBezTo>
                    <a:pt x="17" y="45"/>
                    <a:pt x="11" y="52"/>
                    <a:pt x="5" y="59"/>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625" y="2383"/>
              <a:ext cx="712" cy="957"/>
            </a:xfrm>
            <a:custGeom>
              <a:avLst/>
              <a:gdLst>
                <a:gd name="T0" fmla="*/ 263 w 404"/>
                <a:gd name="T1" fmla="*/ 286 h 542"/>
                <a:gd name="T2" fmla="*/ 164 w 404"/>
                <a:gd name="T3" fmla="*/ 150 h 542"/>
                <a:gd name="T4" fmla="*/ 144 w 404"/>
                <a:gd name="T5" fmla="*/ 168 h 542"/>
                <a:gd name="T6" fmla="*/ 22 w 404"/>
                <a:gd name="T7" fmla="*/ 0 h 542"/>
                <a:gd name="T8" fmla="*/ 0 w 404"/>
                <a:gd name="T9" fmla="*/ 16 h 542"/>
                <a:gd name="T10" fmla="*/ 123 w 404"/>
                <a:gd name="T11" fmla="*/ 185 h 542"/>
                <a:gd name="T12" fmla="*/ 102 w 404"/>
                <a:gd name="T13" fmla="*/ 201 h 542"/>
                <a:gd name="T14" fmla="*/ 207 w 404"/>
                <a:gd name="T15" fmla="*/ 347 h 542"/>
                <a:gd name="T16" fmla="*/ 226 w 404"/>
                <a:gd name="T17" fmla="*/ 327 h 542"/>
                <a:gd name="T18" fmla="*/ 382 w 404"/>
                <a:gd name="T19" fmla="*/ 542 h 542"/>
                <a:gd name="T20" fmla="*/ 404 w 404"/>
                <a:gd name="T21" fmla="*/ 526 h 542"/>
                <a:gd name="T22" fmla="*/ 245 w 404"/>
                <a:gd name="T23" fmla="*/ 307 h 542"/>
                <a:gd name="T24" fmla="*/ 263 w 404"/>
                <a:gd name="T25" fmla="*/ 2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63" y="286"/>
                  </a:moveTo>
                  <a:cubicBezTo>
                    <a:pt x="164" y="150"/>
                    <a:pt x="164" y="150"/>
                    <a:pt x="164" y="150"/>
                  </a:cubicBezTo>
                  <a:cubicBezTo>
                    <a:pt x="158" y="156"/>
                    <a:pt x="151" y="162"/>
                    <a:pt x="144" y="168"/>
                  </a:cubicBezTo>
                  <a:cubicBezTo>
                    <a:pt x="22" y="0"/>
                    <a:pt x="22" y="0"/>
                    <a:pt x="22" y="0"/>
                  </a:cubicBezTo>
                  <a:cubicBezTo>
                    <a:pt x="15" y="6"/>
                    <a:pt x="8" y="11"/>
                    <a:pt x="0" y="16"/>
                  </a:cubicBezTo>
                  <a:cubicBezTo>
                    <a:pt x="123" y="185"/>
                    <a:pt x="123" y="185"/>
                    <a:pt x="123" y="185"/>
                  </a:cubicBezTo>
                  <a:cubicBezTo>
                    <a:pt x="116" y="191"/>
                    <a:pt x="109" y="196"/>
                    <a:pt x="102" y="201"/>
                  </a:cubicBezTo>
                  <a:cubicBezTo>
                    <a:pt x="207" y="347"/>
                    <a:pt x="207" y="347"/>
                    <a:pt x="207" y="347"/>
                  </a:cubicBezTo>
                  <a:cubicBezTo>
                    <a:pt x="214" y="340"/>
                    <a:pt x="220" y="334"/>
                    <a:pt x="226" y="327"/>
                  </a:cubicBezTo>
                  <a:cubicBezTo>
                    <a:pt x="382" y="542"/>
                    <a:pt x="382" y="542"/>
                    <a:pt x="382" y="542"/>
                  </a:cubicBezTo>
                  <a:cubicBezTo>
                    <a:pt x="404" y="526"/>
                    <a:pt x="404" y="526"/>
                    <a:pt x="404" y="526"/>
                  </a:cubicBezTo>
                  <a:cubicBezTo>
                    <a:pt x="245" y="307"/>
                    <a:pt x="245" y="307"/>
                    <a:pt x="245" y="307"/>
                  </a:cubicBezTo>
                  <a:cubicBezTo>
                    <a:pt x="251" y="300"/>
                    <a:pt x="257" y="293"/>
                    <a:pt x="263" y="2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955" y="2312"/>
              <a:ext cx="956" cy="714"/>
            </a:xfrm>
            <a:custGeom>
              <a:avLst/>
              <a:gdLst>
                <a:gd name="T0" fmla="*/ 359 w 542"/>
                <a:gd name="T1" fmla="*/ 188 h 404"/>
                <a:gd name="T2" fmla="*/ 341 w 542"/>
                <a:gd name="T3" fmla="*/ 168 h 404"/>
                <a:gd name="T4" fmla="*/ 542 w 542"/>
                <a:gd name="T5" fmla="*/ 22 h 404"/>
                <a:gd name="T6" fmla="*/ 526 w 542"/>
                <a:gd name="T7" fmla="*/ 0 h 404"/>
                <a:gd name="T8" fmla="*/ 325 w 542"/>
                <a:gd name="T9" fmla="*/ 147 h 404"/>
                <a:gd name="T10" fmla="*/ 309 w 542"/>
                <a:gd name="T11" fmla="*/ 125 h 404"/>
                <a:gd name="T12" fmla="*/ 5 w 542"/>
                <a:gd name="T13" fmla="*/ 345 h 404"/>
                <a:gd name="T14" fmla="*/ 24 w 542"/>
                <a:gd name="T15" fmla="*/ 365 h 404"/>
                <a:gd name="T16" fmla="*/ 0 w 542"/>
                <a:gd name="T17" fmla="*/ 383 h 404"/>
                <a:gd name="T18" fmla="*/ 16 w 542"/>
                <a:gd name="T19" fmla="*/ 404 h 404"/>
                <a:gd name="T20" fmla="*/ 43 w 542"/>
                <a:gd name="T21" fmla="*/ 385 h 404"/>
                <a:gd name="T22" fmla="*/ 62 w 542"/>
                <a:gd name="T23" fmla="*/ 404 h 404"/>
                <a:gd name="T24" fmla="*/ 359 w 542"/>
                <a:gd name="T25" fmla="*/ 18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359" y="188"/>
                  </a:moveTo>
                  <a:cubicBezTo>
                    <a:pt x="353" y="181"/>
                    <a:pt x="347" y="175"/>
                    <a:pt x="341" y="168"/>
                  </a:cubicBezTo>
                  <a:cubicBezTo>
                    <a:pt x="542" y="22"/>
                    <a:pt x="542" y="22"/>
                    <a:pt x="542" y="22"/>
                  </a:cubicBezTo>
                  <a:cubicBezTo>
                    <a:pt x="536" y="15"/>
                    <a:pt x="531" y="8"/>
                    <a:pt x="526" y="0"/>
                  </a:cubicBezTo>
                  <a:cubicBezTo>
                    <a:pt x="325" y="147"/>
                    <a:pt x="325" y="147"/>
                    <a:pt x="325" y="147"/>
                  </a:cubicBezTo>
                  <a:cubicBezTo>
                    <a:pt x="319" y="139"/>
                    <a:pt x="314" y="132"/>
                    <a:pt x="309" y="125"/>
                  </a:cubicBezTo>
                  <a:cubicBezTo>
                    <a:pt x="5" y="345"/>
                    <a:pt x="5" y="345"/>
                    <a:pt x="5" y="345"/>
                  </a:cubicBezTo>
                  <a:cubicBezTo>
                    <a:pt x="11" y="352"/>
                    <a:pt x="17" y="359"/>
                    <a:pt x="24" y="365"/>
                  </a:cubicBezTo>
                  <a:cubicBezTo>
                    <a:pt x="0" y="383"/>
                    <a:pt x="0" y="383"/>
                    <a:pt x="0" y="383"/>
                  </a:cubicBezTo>
                  <a:cubicBezTo>
                    <a:pt x="16" y="404"/>
                    <a:pt x="16" y="404"/>
                    <a:pt x="16" y="404"/>
                  </a:cubicBezTo>
                  <a:cubicBezTo>
                    <a:pt x="43" y="385"/>
                    <a:pt x="43" y="385"/>
                    <a:pt x="43" y="385"/>
                  </a:cubicBezTo>
                  <a:cubicBezTo>
                    <a:pt x="49" y="391"/>
                    <a:pt x="56" y="397"/>
                    <a:pt x="62" y="404"/>
                  </a:cubicBezTo>
                  <a:lnTo>
                    <a:pt x="359" y="18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10" y="2430"/>
              <a:ext cx="398" cy="1108"/>
            </a:xfrm>
            <a:custGeom>
              <a:avLst/>
              <a:gdLst>
                <a:gd name="T0" fmla="*/ 178 w 226"/>
                <a:gd name="T1" fmla="*/ 384 h 627"/>
                <a:gd name="T2" fmla="*/ 117 w 226"/>
                <a:gd name="T3" fmla="*/ 194 h 627"/>
                <a:gd name="T4" fmla="*/ 92 w 226"/>
                <a:gd name="T5" fmla="*/ 205 h 627"/>
                <a:gd name="T6" fmla="*/ 26 w 226"/>
                <a:gd name="T7" fmla="*/ 0 h 627"/>
                <a:gd name="T8" fmla="*/ 0 w 226"/>
                <a:gd name="T9" fmla="*/ 9 h 627"/>
                <a:gd name="T10" fmla="*/ 67 w 226"/>
                <a:gd name="T11" fmla="*/ 215 h 627"/>
                <a:gd name="T12" fmla="*/ 42 w 226"/>
                <a:gd name="T13" fmla="*/ 224 h 627"/>
                <a:gd name="T14" fmla="*/ 108 w 226"/>
                <a:gd name="T15" fmla="*/ 428 h 627"/>
                <a:gd name="T16" fmla="*/ 132 w 226"/>
                <a:gd name="T17" fmla="*/ 414 h 627"/>
                <a:gd name="T18" fmla="*/ 201 w 226"/>
                <a:gd name="T19" fmla="*/ 627 h 627"/>
                <a:gd name="T20" fmla="*/ 226 w 226"/>
                <a:gd name="T21" fmla="*/ 619 h 627"/>
                <a:gd name="T22" fmla="*/ 155 w 226"/>
                <a:gd name="T23" fmla="*/ 399 h 627"/>
                <a:gd name="T24" fmla="*/ 178 w 226"/>
                <a:gd name="T25" fmla="*/ 384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78" y="384"/>
                  </a:moveTo>
                  <a:cubicBezTo>
                    <a:pt x="117" y="194"/>
                    <a:pt x="117" y="194"/>
                    <a:pt x="117" y="194"/>
                  </a:cubicBezTo>
                  <a:cubicBezTo>
                    <a:pt x="109" y="198"/>
                    <a:pt x="100" y="202"/>
                    <a:pt x="92" y="205"/>
                  </a:cubicBezTo>
                  <a:cubicBezTo>
                    <a:pt x="26" y="0"/>
                    <a:pt x="26" y="0"/>
                    <a:pt x="26" y="0"/>
                  </a:cubicBezTo>
                  <a:cubicBezTo>
                    <a:pt x="17" y="4"/>
                    <a:pt x="9" y="7"/>
                    <a:pt x="0" y="9"/>
                  </a:cubicBezTo>
                  <a:cubicBezTo>
                    <a:pt x="67" y="215"/>
                    <a:pt x="67" y="215"/>
                    <a:pt x="67" y="215"/>
                  </a:cubicBezTo>
                  <a:cubicBezTo>
                    <a:pt x="59" y="218"/>
                    <a:pt x="50" y="221"/>
                    <a:pt x="42" y="224"/>
                  </a:cubicBezTo>
                  <a:cubicBezTo>
                    <a:pt x="108" y="428"/>
                    <a:pt x="108" y="428"/>
                    <a:pt x="108" y="428"/>
                  </a:cubicBezTo>
                  <a:cubicBezTo>
                    <a:pt x="116" y="423"/>
                    <a:pt x="124" y="419"/>
                    <a:pt x="132" y="414"/>
                  </a:cubicBezTo>
                  <a:cubicBezTo>
                    <a:pt x="201" y="627"/>
                    <a:pt x="201" y="627"/>
                    <a:pt x="201" y="627"/>
                  </a:cubicBezTo>
                  <a:cubicBezTo>
                    <a:pt x="226" y="619"/>
                    <a:pt x="226" y="619"/>
                    <a:pt x="226" y="619"/>
                  </a:cubicBezTo>
                  <a:cubicBezTo>
                    <a:pt x="155" y="399"/>
                    <a:pt x="155" y="399"/>
                    <a:pt x="155" y="399"/>
                  </a:cubicBezTo>
                  <a:cubicBezTo>
                    <a:pt x="163" y="394"/>
                    <a:pt x="171" y="389"/>
                    <a:pt x="178" y="38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555" y="2312"/>
              <a:ext cx="954" cy="714"/>
            </a:xfrm>
            <a:custGeom>
              <a:avLst/>
              <a:gdLst>
                <a:gd name="T0" fmla="*/ 311 w 541"/>
                <a:gd name="T1" fmla="*/ 182 h 404"/>
                <a:gd name="T2" fmla="*/ 193 w 541"/>
                <a:gd name="T3" fmla="*/ 96 h 404"/>
                <a:gd name="T4" fmla="*/ 179 w 541"/>
                <a:gd name="T5" fmla="*/ 119 h 404"/>
                <a:gd name="T6" fmla="*/ 15 w 541"/>
                <a:gd name="T7" fmla="*/ 0 h 404"/>
                <a:gd name="T8" fmla="*/ 0 w 541"/>
                <a:gd name="T9" fmla="*/ 22 h 404"/>
                <a:gd name="T10" fmla="*/ 164 w 541"/>
                <a:gd name="T11" fmla="*/ 142 h 404"/>
                <a:gd name="T12" fmla="*/ 148 w 541"/>
                <a:gd name="T13" fmla="*/ 163 h 404"/>
                <a:gd name="T14" fmla="*/ 273 w 541"/>
                <a:gd name="T15" fmla="*/ 254 h 404"/>
                <a:gd name="T16" fmla="*/ 286 w 541"/>
                <a:gd name="T17" fmla="*/ 230 h 404"/>
                <a:gd name="T18" fmla="*/ 526 w 541"/>
                <a:gd name="T19" fmla="*/ 404 h 404"/>
                <a:gd name="T20" fmla="*/ 541 w 541"/>
                <a:gd name="T21" fmla="*/ 383 h 404"/>
                <a:gd name="T22" fmla="*/ 299 w 541"/>
                <a:gd name="T23" fmla="*/ 206 h 404"/>
                <a:gd name="T24" fmla="*/ 311 w 541"/>
                <a:gd name="T25" fmla="*/ 1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311" y="182"/>
                  </a:moveTo>
                  <a:cubicBezTo>
                    <a:pt x="193" y="96"/>
                    <a:pt x="193" y="96"/>
                    <a:pt x="193" y="96"/>
                  </a:cubicBezTo>
                  <a:cubicBezTo>
                    <a:pt x="188" y="104"/>
                    <a:pt x="184" y="112"/>
                    <a:pt x="179" y="119"/>
                  </a:cubicBezTo>
                  <a:cubicBezTo>
                    <a:pt x="15" y="0"/>
                    <a:pt x="15" y="0"/>
                    <a:pt x="15" y="0"/>
                  </a:cubicBezTo>
                  <a:cubicBezTo>
                    <a:pt x="11" y="8"/>
                    <a:pt x="5" y="15"/>
                    <a:pt x="0" y="22"/>
                  </a:cubicBezTo>
                  <a:cubicBezTo>
                    <a:pt x="164" y="142"/>
                    <a:pt x="164" y="142"/>
                    <a:pt x="164" y="142"/>
                  </a:cubicBezTo>
                  <a:cubicBezTo>
                    <a:pt x="159" y="149"/>
                    <a:pt x="154" y="156"/>
                    <a:pt x="148" y="163"/>
                  </a:cubicBezTo>
                  <a:cubicBezTo>
                    <a:pt x="273" y="254"/>
                    <a:pt x="273" y="254"/>
                    <a:pt x="273" y="254"/>
                  </a:cubicBezTo>
                  <a:cubicBezTo>
                    <a:pt x="278" y="246"/>
                    <a:pt x="282" y="238"/>
                    <a:pt x="286" y="230"/>
                  </a:cubicBezTo>
                  <a:cubicBezTo>
                    <a:pt x="526" y="404"/>
                    <a:pt x="526" y="404"/>
                    <a:pt x="526" y="404"/>
                  </a:cubicBezTo>
                  <a:cubicBezTo>
                    <a:pt x="541" y="383"/>
                    <a:pt x="541" y="383"/>
                    <a:pt x="541" y="383"/>
                  </a:cubicBezTo>
                  <a:cubicBezTo>
                    <a:pt x="299" y="206"/>
                    <a:pt x="299" y="206"/>
                    <a:pt x="299" y="206"/>
                  </a:cubicBezTo>
                  <a:cubicBezTo>
                    <a:pt x="303" y="198"/>
                    <a:pt x="307" y="190"/>
                    <a:pt x="311" y="18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07" y="2227"/>
              <a:ext cx="1105" cy="401"/>
            </a:xfrm>
            <a:custGeom>
              <a:avLst/>
              <a:gdLst>
                <a:gd name="T0" fmla="*/ 330 w 627"/>
                <a:gd name="T1" fmla="*/ 77 h 227"/>
                <a:gd name="T2" fmla="*/ 204 w 627"/>
                <a:gd name="T3" fmla="*/ 36 h 227"/>
                <a:gd name="T4" fmla="*/ 197 w 627"/>
                <a:gd name="T5" fmla="*/ 62 h 227"/>
                <a:gd name="T6" fmla="*/ 8 w 627"/>
                <a:gd name="T7" fmla="*/ 0 h 227"/>
                <a:gd name="T8" fmla="*/ 0 w 627"/>
                <a:gd name="T9" fmla="*/ 26 h 227"/>
                <a:gd name="T10" fmla="*/ 190 w 627"/>
                <a:gd name="T11" fmla="*/ 88 h 227"/>
                <a:gd name="T12" fmla="*/ 180 w 627"/>
                <a:gd name="T13" fmla="*/ 113 h 227"/>
                <a:gd name="T14" fmla="*/ 312 w 627"/>
                <a:gd name="T15" fmla="*/ 155 h 227"/>
                <a:gd name="T16" fmla="*/ 319 w 627"/>
                <a:gd name="T17" fmla="*/ 130 h 227"/>
                <a:gd name="T18" fmla="*/ 618 w 627"/>
                <a:gd name="T19" fmla="*/ 227 h 227"/>
                <a:gd name="T20" fmla="*/ 627 w 627"/>
                <a:gd name="T21" fmla="*/ 201 h 227"/>
                <a:gd name="T22" fmla="*/ 325 w 627"/>
                <a:gd name="T23" fmla="*/ 103 h 227"/>
                <a:gd name="T24" fmla="*/ 330 w 627"/>
                <a:gd name="T25" fmla="*/ 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30" y="77"/>
                  </a:moveTo>
                  <a:cubicBezTo>
                    <a:pt x="204" y="36"/>
                    <a:pt x="204" y="36"/>
                    <a:pt x="204" y="36"/>
                  </a:cubicBezTo>
                  <a:cubicBezTo>
                    <a:pt x="202" y="45"/>
                    <a:pt x="200" y="53"/>
                    <a:pt x="197" y="62"/>
                  </a:cubicBezTo>
                  <a:cubicBezTo>
                    <a:pt x="8" y="0"/>
                    <a:pt x="8" y="0"/>
                    <a:pt x="8" y="0"/>
                  </a:cubicBezTo>
                  <a:cubicBezTo>
                    <a:pt x="6" y="9"/>
                    <a:pt x="3" y="18"/>
                    <a:pt x="0" y="26"/>
                  </a:cubicBezTo>
                  <a:cubicBezTo>
                    <a:pt x="190" y="88"/>
                    <a:pt x="190" y="88"/>
                    <a:pt x="190" y="88"/>
                  </a:cubicBezTo>
                  <a:cubicBezTo>
                    <a:pt x="187" y="96"/>
                    <a:pt x="184" y="105"/>
                    <a:pt x="180" y="113"/>
                  </a:cubicBezTo>
                  <a:cubicBezTo>
                    <a:pt x="312" y="155"/>
                    <a:pt x="312" y="155"/>
                    <a:pt x="312" y="155"/>
                  </a:cubicBezTo>
                  <a:cubicBezTo>
                    <a:pt x="314" y="147"/>
                    <a:pt x="317" y="138"/>
                    <a:pt x="319" y="130"/>
                  </a:cubicBezTo>
                  <a:cubicBezTo>
                    <a:pt x="618" y="227"/>
                    <a:pt x="618" y="227"/>
                    <a:pt x="618" y="227"/>
                  </a:cubicBezTo>
                  <a:cubicBezTo>
                    <a:pt x="627" y="201"/>
                    <a:pt x="627" y="201"/>
                    <a:pt x="627" y="201"/>
                  </a:cubicBezTo>
                  <a:cubicBezTo>
                    <a:pt x="325" y="103"/>
                    <a:pt x="325" y="103"/>
                    <a:pt x="325" y="103"/>
                  </a:cubicBezTo>
                  <a:cubicBezTo>
                    <a:pt x="327" y="95"/>
                    <a:pt x="329" y="86"/>
                    <a:pt x="330" y="77"/>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1643" y="980"/>
              <a:ext cx="712" cy="957"/>
            </a:xfrm>
            <a:custGeom>
              <a:avLst/>
              <a:gdLst>
                <a:gd name="T0" fmla="*/ 18 w 404"/>
                <a:gd name="T1" fmla="*/ 86 h 542"/>
                <a:gd name="T2" fmla="*/ 218 w 404"/>
                <a:gd name="T3" fmla="*/ 361 h 542"/>
                <a:gd name="T4" fmla="*/ 240 w 404"/>
                <a:gd name="T5" fmla="*/ 346 h 542"/>
                <a:gd name="T6" fmla="*/ 382 w 404"/>
                <a:gd name="T7" fmla="*/ 542 h 542"/>
                <a:gd name="T8" fmla="*/ 404 w 404"/>
                <a:gd name="T9" fmla="*/ 526 h 542"/>
                <a:gd name="T10" fmla="*/ 262 w 404"/>
                <a:gd name="T11" fmla="*/ 331 h 542"/>
                <a:gd name="T12" fmla="*/ 286 w 404"/>
                <a:gd name="T13" fmla="*/ 318 h 542"/>
                <a:gd name="T14" fmla="*/ 93 w 404"/>
                <a:gd name="T15" fmla="*/ 52 h 542"/>
                <a:gd name="T16" fmla="*/ 67 w 404"/>
                <a:gd name="T17" fmla="*/ 62 h 542"/>
                <a:gd name="T18" fmla="*/ 22 w 404"/>
                <a:gd name="T19" fmla="*/ 0 h 542"/>
                <a:gd name="T20" fmla="*/ 0 w 404"/>
                <a:gd name="T21" fmla="*/ 16 h 542"/>
                <a:gd name="T22" fmla="*/ 42 w 404"/>
                <a:gd name="T23" fmla="*/ 74 h 542"/>
                <a:gd name="T24" fmla="*/ 18 w 404"/>
                <a:gd name="T25" fmla="*/ 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8" y="86"/>
                  </a:moveTo>
                  <a:cubicBezTo>
                    <a:pt x="218" y="361"/>
                    <a:pt x="218" y="361"/>
                    <a:pt x="218" y="361"/>
                  </a:cubicBezTo>
                  <a:cubicBezTo>
                    <a:pt x="225" y="356"/>
                    <a:pt x="232" y="351"/>
                    <a:pt x="240" y="346"/>
                  </a:cubicBezTo>
                  <a:cubicBezTo>
                    <a:pt x="382" y="542"/>
                    <a:pt x="382" y="542"/>
                    <a:pt x="382" y="542"/>
                  </a:cubicBezTo>
                  <a:cubicBezTo>
                    <a:pt x="389" y="536"/>
                    <a:pt x="397" y="531"/>
                    <a:pt x="404" y="526"/>
                  </a:cubicBezTo>
                  <a:cubicBezTo>
                    <a:pt x="262" y="331"/>
                    <a:pt x="262" y="331"/>
                    <a:pt x="262" y="331"/>
                  </a:cubicBezTo>
                  <a:cubicBezTo>
                    <a:pt x="270" y="326"/>
                    <a:pt x="278" y="322"/>
                    <a:pt x="286" y="318"/>
                  </a:cubicBezTo>
                  <a:cubicBezTo>
                    <a:pt x="93" y="52"/>
                    <a:pt x="93" y="52"/>
                    <a:pt x="93" y="52"/>
                  </a:cubicBezTo>
                  <a:cubicBezTo>
                    <a:pt x="84" y="55"/>
                    <a:pt x="76" y="59"/>
                    <a:pt x="67" y="62"/>
                  </a:cubicBezTo>
                  <a:cubicBezTo>
                    <a:pt x="22" y="0"/>
                    <a:pt x="22" y="0"/>
                    <a:pt x="22" y="0"/>
                  </a:cubicBezTo>
                  <a:cubicBezTo>
                    <a:pt x="0" y="16"/>
                    <a:pt x="0" y="16"/>
                    <a:pt x="0" y="16"/>
                  </a:cubicBezTo>
                  <a:cubicBezTo>
                    <a:pt x="42" y="74"/>
                    <a:pt x="42" y="74"/>
                    <a:pt x="42" y="74"/>
                  </a:cubicBezTo>
                  <a:cubicBezTo>
                    <a:pt x="34" y="78"/>
                    <a:pt x="26" y="82"/>
                    <a:pt x="18" y="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2216" y="2089"/>
              <a:ext cx="1146" cy="142"/>
            </a:xfrm>
            <a:custGeom>
              <a:avLst/>
              <a:gdLst>
                <a:gd name="T0" fmla="*/ 396 w 650"/>
                <a:gd name="T1" fmla="*/ 53 h 80"/>
                <a:gd name="T2" fmla="*/ 650 w 650"/>
                <a:gd name="T3" fmla="*/ 53 h 80"/>
                <a:gd name="T4" fmla="*/ 649 w 650"/>
                <a:gd name="T5" fmla="*/ 40 h 80"/>
                <a:gd name="T6" fmla="*/ 650 w 650"/>
                <a:gd name="T7" fmla="*/ 27 h 80"/>
                <a:gd name="T8" fmla="*/ 396 w 650"/>
                <a:gd name="T9" fmla="*/ 27 h 80"/>
                <a:gd name="T10" fmla="*/ 398 w 650"/>
                <a:gd name="T11" fmla="*/ 0 h 80"/>
                <a:gd name="T12" fmla="*/ 0 w 650"/>
                <a:gd name="T13" fmla="*/ 0 h 80"/>
                <a:gd name="T14" fmla="*/ 0 w 650"/>
                <a:gd name="T15" fmla="*/ 27 h 80"/>
                <a:gd name="T16" fmla="*/ 0 w 650"/>
                <a:gd name="T17" fmla="*/ 53 h 80"/>
                <a:gd name="T18" fmla="*/ 0 w 650"/>
                <a:gd name="T19" fmla="*/ 80 h 80"/>
                <a:gd name="T20" fmla="*/ 398 w 650"/>
                <a:gd name="T21" fmla="*/ 80 h 80"/>
                <a:gd name="T22" fmla="*/ 396 w 650"/>
                <a:gd name="T23"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0" h="80">
                  <a:moveTo>
                    <a:pt x="396" y="53"/>
                  </a:moveTo>
                  <a:cubicBezTo>
                    <a:pt x="650" y="53"/>
                    <a:pt x="650" y="53"/>
                    <a:pt x="650" y="53"/>
                  </a:cubicBezTo>
                  <a:cubicBezTo>
                    <a:pt x="650" y="49"/>
                    <a:pt x="649" y="45"/>
                    <a:pt x="649" y="40"/>
                  </a:cubicBezTo>
                  <a:cubicBezTo>
                    <a:pt x="649" y="35"/>
                    <a:pt x="650" y="31"/>
                    <a:pt x="650" y="27"/>
                  </a:cubicBezTo>
                  <a:cubicBezTo>
                    <a:pt x="396" y="27"/>
                    <a:pt x="396" y="27"/>
                    <a:pt x="396" y="27"/>
                  </a:cubicBezTo>
                  <a:cubicBezTo>
                    <a:pt x="396" y="18"/>
                    <a:pt x="397" y="9"/>
                    <a:pt x="398" y="0"/>
                  </a:cubicBezTo>
                  <a:cubicBezTo>
                    <a:pt x="0" y="0"/>
                    <a:pt x="0" y="0"/>
                    <a:pt x="0" y="0"/>
                  </a:cubicBezTo>
                  <a:cubicBezTo>
                    <a:pt x="0" y="27"/>
                    <a:pt x="0" y="27"/>
                    <a:pt x="0" y="27"/>
                  </a:cubicBezTo>
                  <a:cubicBezTo>
                    <a:pt x="0" y="53"/>
                    <a:pt x="0" y="53"/>
                    <a:pt x="0" y="53"/>
                  </a:cubicBezTo>
                  <a:cubicBezTo>
                    <a:pt x="0" y="80"/>
                    <a:pt x="0" y="80"/>
                    <a:pt x="0" y="80"/>
                  </a:cubicBezTo>
                  <a:cubicBezTo>
                    <a:pt x="398" y="80"/>
                    <a:pt x="398" y="80"/>
                    <a:pt x="398" y="80"/>
                  </a:cubicBezTo>
                  <a:cubicBezTo>
                    <a:pt x="397" y="71"/>
                    <a:pt x="396" y="62"/>
                    <a:pt x="396" y="53"/>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167" y="1651"/>
              <a:ext cx="1118" cy="442"/>
            </a:xfrm>
            <a:custGeom>
              <a:avLst/>
              <a:gdLst>
                <a:gd name="T0" fmla="*/ 385 w 634"/>
                <a:gd name="T1" fmla="*/ 171 h 250"/>
                <a:gd name="T2" fmla="*/ 626 w 634"/>
                <a:gd name="T3" fmla="*/ 250 h 250"/>
                <a:gd name="T4" fmla="*/ 634 w 634"/>
                <a:gd name="T5" fmla="*/ 224 h 250"/>
                <a:gd name="T6" fmla="*/ 394 w 634"/>
                <a:gd name="T7" fmla="*/ 146 h 250"/>
                <a:gd name="T8" fmla="*/ 405 w 634"/>
                <a:gd name="T9" fmla="*/ 121 h 250"/>
                <a:gd name="T10" fmla="*/ 31 w 634"/>
                <a:gd name="T11" fmla="*/ 0 h 250"/>
                <a:gd name="T12" fmla="*/ 0 w 634"/>
                <a:gd name="T13" fmla="*/ 74 h 250"/>
                <a:gd name="T14" fmla="*/ 378 w 634"/>
                <a:gd name="T15" fmla="*/ 197 h 250"/>
                <a:gd name="T16" fmla="*/ 385 w 634"/>
                <a:gd name="T17" fmla="*/ 1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85" y="171"/>
                  </a:moveTo>
                  <a:cubicBezTo>
                    <a:pt x="626" y="250"/>
                    <a:pt x="626" y="250"/>
                    <a:pt x="626" y="250"/>
                  </a:cubicBezTo>
                  <a:cubicBezTo>
                    <a:pt x="628" y="241"/>
                    <a:pt x="631" y="232"/>
                    <a:pt x="634" y="224"/>
                  </a:cubicBezTo>
                  <a:cubicBezTo>
                    <a:pt x="394" y="146"/>
                    <a:pt x="394" y="146"/>
                    <a:pt x="394" y="146"/>
                  </a:cubicBezTo>
                  <a:cubicBezTo>
                    <a:pt x="397" y="138"/>
                    <a:pt x="401" y="129"/>
                    <a:pt x="405" y="121"/>
                  </a:cubicBezTo>
                  <a:cubicBezTo>
                    <a:pt x="31" y="0"/>
                    <a:pt x="31" y="0"/>
                    <a:pt x="31" y="0"/>
                  </a:cubicBezTo>
                  <a:cubicBezTo>
                    <a:pt x="19" y="24"/>
                    <a:pt x="9" y="49"/>
                    <a:pt x="0" y="74"/>
                  </a:cubicBezTo>
                  <a:cubicBezTo>
                    <a:pt x="378" y="197"/>
                    <a:pt x="378" y="197"/>
                    <a:pt x="378" y="197"/>
                  </a:cubicBezTo>
                  <a:cubicBezTo>
                    <a:pt x="380" y="189"/>
                    <a:pt x="383" y="180"/>
                    <a:pt x="385" y="171"/>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1643" y="2383"/>
              <a:ext cx="712" cy="957"/>
            </a:xfrm>
            <a:custGeom>
              <a:avLst/>
              <a:gdLst>
                <a:gd name="T0" fmla="*/ 286 w 404"/>
                <a:gd name="T1" fmla="*/ 224 h 542"/>
                <a:gd name="T2" fmla="*/ 262 w 404"/>
                <a:gd name="T3" fmla="*/ 211 h 542"/>
                <a:gd name="T4" fmla="*/ 404 w 404"/>
                <a:gd name="T5" fmla="*/ 16 h 542"/>
                <a:gd name="T6" fmla="*/ 382 w 404"/>
                <a:gd name="T7" fmla="*/ 0 h 542"/>
                <a:gd name="T8" fmla="*/ 240 w 404"/>
                <a:gd name="T9" fmla="*/ 196 h 542"/>
                <a:gd name="T10" fmla="*/ 218 w 404"/>
                <a:gd name="T11" fmla="*/ 181 h 542"/>
                <a:gd name="T12" fmla="*/ 18 w 404"/>
                <a:gd name="T13" fmla="*/ 456 h 542"/>
                <a:gd name="T14" fmla="*/ 42 w 404"/>
                <a:gd name="T15" fmla="*/ 468 h 542"/>
                <a:gd name="T16" fmla="*/ 0 w 404"/>
                <a:gd name="T17" fmla="*/ 526 h 542"/>
                <a:gd name="T18" fmla="*/ 22 w 404"/>
                <a:gd name="T19" fmla="*/ 542 h 542"/>
                <a:gd name="T20" fmla="*/ 67 w 404"/>
                <a:gd name="T21" fmla="*/ 480 h 542"/>
                <a:gd name="T22" fmla="*/ 93 w 404"/>
                <a:gd name="T23" fmla="*/ 490 h 542"/>
                <a:gd name="T24" fmla="*/ 286 w 404"/>
                <a:gd name="T25" fmla="*/ 22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86" y="224"/>
                  </a:moveTo>
                  <a:cubicBezTo>
                    <a:pt x="278" y="220"/>
                    <a:pt x="270" y="216"/>
                    <a:pt x="262" y="211"/>
                  </a:cubicBezTo>
                  <a:cubicBezTo>
                    <a:pt x="404" y="16"/>
                    <a:pt x="404" y="16"/>
                    <a:pt x="404" y="16"/>
                  </a:cubicBezTo>
                  <a:cubicBezTo>
                    <a:pt x="397" y="11"/>
                    <a:pt x="389" y="6"/>
                    <a:pt x="382" y="0"/>
                  </a:cubicBezTo>
                  <a:cubicBezTo>
                    <a:pt x="240" y="196"/>
                    <a:pt x="240" y="196"/>
                    <a:pt x="240" y="196"/>
                  </a:cubicBezTo>
                  <a:cubicBezTo>
                    <a:pt x="232" y="191"/>
                    <a:pt x="225" y="186"/>
                    <a:pt x="218" y="181"/>
                  </a:cubicBezTo>
                  <a:cubicBezTo>
                    <a:pt x="18" y="456"/>
                    <a:pt x="18" y="456"/>
                    <a:pt x="18" y="456"/>
                  </a:cubicBezTo>
                  <a:cubicBezTo>
                    <a:pt x="26" y="460"/>
                    <a:pt x="34" y="464"/>
                    <a:pt x="42" y="468"/>
                  </a:cubicBezTo>
                  <a:cubicBezTo>
                    <a:pt x="0" y="526"/>
                    <a:pt x="0" y="526"/>
                    <a:pt x="0" y="526"/>
                  </a:cubicBezTo>
                  <a:cubicBezTo>
                    <a:pt x="22" y="542"/>
                    <a:pt x="22" y="542"/>
                    <a:pt x="22" y="542"/>
                  </a:cubicBezTo>
                  <a:cubicBezTo>
                    <a:pt x="67" y="480"/>
                    <a:pt x="67" y="480"/>
                    <a:pt x="67" y="480"/>
                  </a:cubicBezTo>
                  <a:cubicBezTo>
                    <a:pt x="76" y="483"/>
                    <a:pt x="84" y="487"/>
                    <a:pt x="93" y="490"/>
                  </a:cubicBezTo>
                  <a:lnTo>
                    <a:pt x="286" y="224"/>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167" y="2227"/>
              <a:ext cx="1118" cy="442"/>
            </a:xfrm>
            <a:custGeom>
              <a:avLst/>
              <a:gdLst>
                <a:gd name="T0" fmla="*/ 394 w 634"/>
                <a:gd name="T1" fmla="*/ 104 h 250"/>
                <a:gd name="T2" fmla="*/ 634 w 634"/>
                <a:gd name="T3" fmla="*/ 26 h 250"/>
                <a:gd name="T4" fmla="*/ 626 w 634"/>
                <a:gd name="T5" fmla="*/ 0 h 250"/>
                <a:gd name="T6" fmla="*/ 385 w 634"/>
                <a:gd name="T7" fmla="*/ 79 h 250"/>
                <a:gd name="T8" fmla="*/ 378 w 634"/>
                <a:gd name="T9" fmla="*/ 53 h 250"/>
                <a:gd name="T10" fmla="*/ 0 w 634"/>
                <a:gd name="T11" fmla="*/ 176 h 250"/>
                <a:gd name="T12" fmla="*/ 31 w 634"/>
                <a:gd name="T13" fmla="*/ 250 h 250"/>
                <a:gd name="T14" fmla="*/ 405 w 634"/>
                <a:gd name="T15" fmla="*/ 129 h 250"/>
                <a:gd name="T16" fmla="*/ 394 w 634"/>
                <a:gd name="T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94" y="104"/>
                  </a:moveTo>
                  <a:cubicBezTo>
                    <a:pt x="634" y="26"/>
                    <a:pt x="634" y="26"/>
                    <a:pt x="634" y="26"/>
                  </a:cubicBezTo>
                  <a:cubicBezTo>
                    <a:pt x="631" y="18"/>
                    <a:pt x="628" y="9"/>
                    <a:pt x="626" y="0"/>
                  </a:cubicBezTo>
                  <a:cubicBezTo>
                    <a:pt x="385" y="79"/>
                    <a:pt x="385" y="79"/>
                    <a:pt x="385" y="79"/>
                  </a:cubicBezTo>
                  <a:cubicBezTo>
                    <a:pt x="383" y="70"/>
                    <a:pt x="380" y="61"/>
                    <a:pt x="378" y="53"/>
                  </a:cubicBezTo>
                  <a:cubicBezTo>
                    <a:pt x="0" y="176"/>
                    <a:pt x="0" y="176"/>
                    <a:pt x="0" y="176"/>
                  </a:cubicBezTo>
                  <a:cubicBezTo>
                    <a:pt x="9" y="201"/>
                    <a:pt x="19" y="226"/>
                    <a:pt x="31" y="250"/>
                  </a:cubicBezTo>
                  <a:cubicBezTo>
                    <a:pt x="405" y="129"/>
                    <a:pt x="405" y="129"/>
                    <a:pt x="405" y="129"/>
                  </a:cubicBezTo>
                  <a:cubicBezTo>
                    <a:pt x="401" y="121"/>
                    <a:pt x="397" y="112"/>
                    <a:pt x="394" y="10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8002" y="1446"/>
              <a:ext cx="1046" cy="1257"/>
            </a:xfrm>
            <a:custGeom>
              <a:avLst/>
              <a:gdLst>
                <a:gd name="T0" fmla="*/ 0 w 1046"/>
                <a:gd name="T1" fmla="*/ 0 h 1257"/>
                <a:gd name="T2" fmla="*/ 180 w 1046"/>
                <a:gd name="T3" fmla="*/ 0 h 1257"/>
                <a:gd name="T4" fmla="*/ 180 w 1046"/>
                <a:gd name="T5" fmla="*/ 527 h 1257"/>
                <a:gd name="T6" fmla="*/ 866 w 1046"/>
                <a:gd name="T7" fmla="*/ 527 h 1257"/>
                <a:gd name="T8" fmla="*/ 866 w 1046"/>
                <a:gd name="T9" fmla="*/ 0 h 1257"/>
                <a:gd name="T10" fmla="*/ 1046 w 1046"/>
                <a:gd name="T11" fmla="*/ 0 h 1257"/>
                <a:gd name="T12" fmla="*/ 1046 w 1046"/>
                <a:gd name="T13" fmla="*/ 1257 h 1257"/>
                <a:gd name="T14" fmla="*/ 866 w 1046"/>
                <a:gd name="T15" fmla="*/ 1257 h 1257"/>
                <a:gd name="T16" fmla="*/ 866 w 1046"/>
                <a:gd name="T17" fmla="*/ 688 h 1257"/>
                <a:gd name="T18" fmla="*/ 180 w 1046"/>
                <a:gd name="T19" fmla="*/ 688 h 1257"/>
                <a:gd name="T20" fmla="*/ 180 w 1046"/>
                <a:gd name="T21" fmla="*/ 1257 h 1257"/>
                <a:gd name="T22" fmla="*/ 0 w 1046"/>
                <a:gd name="T23" fmla="*/ 1257 h 1257"/>
                <a:gd name="T24" fmla="*/ 0 w 1046"/>
                <a:gd name="T25"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6" h="1257">
                  <a:moveTo>
                    <a:pt x="0" y="0"/>
                  </a:moveTo>
                  <a:lnTo>
                    <a:pt x="180" y="0"/>
                  </a:lnTo>
                  <a:lnTo>
                    <a:pt x="180" y="527"/>
                  </a:lnTo>
                  <a:lnTo>
                    <a:pt x="866" y="527"/>
                  </a:lnTo>
                  <a:lnTo>
                    <a:pt x="866" y="0"/>
                  </a:lnTo>
                  <a:lnTo>
                    <a:pt x="1046" y="0"/>
                  </a:lnTo>
                  <a:lnTo>
                    <a:pt x="1046" y="1257"/>
                  </a:lnTo>
                  <a:lnTo>
                    <a:pt x="866" y="1257"/>
                  </a:lnTo>
                  <a:lnTo>
                    <a:pt x="866" y="688"/>
                  </a:lnTo>
                  <a:lnTo>
                    <a:pt x="180" y="688"/>
                  </a:lnTo>
                  <a:lnTo>
                    <a:pt x="180"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9265" y="1801"/>
              <a:ext cx="862" cy="928"/>
            </a:xfrm>
            <a:custGeom>
              <a:avLst/>
              <a:gdLst>
                <a:gd name="T0" fmla="*/ 476 w 489"/>
                <a:gd name="T1" fmla="*/ 437 h 525"/>
                <a:gd name="T2" fmla="*/ 450 w 489"/>
                <a:gd name="T3" fmla="*/ 462 h 525"/>
                <a:gd name="T4" fmla="*/ 406 w 489"/>
                <a:gd name="T5" fmla="*/ 491 h 525"/>
                <a:gd name="T6" fmla="*/ 342 w 489"/>
                <a:gd name="T7" fmla="*/ 515 h 525"/>
                <a:gd name="T8" fmla="*/ 259 w 489"/>
                <a:gd name="T9" fmla="*/ 525 h 525"/>
                <a:gd name="T10" fmla="*/ 153 w 489"/>
                <a:gd name="T11" fmla="*/ 505 h 525"/>
                <a:gd name="T12" fmla="*/ 71 w 489"/>
                <a:gd name="T13" fmla="*/ 451 h 525"/>
                <a:gd name="T14" fmla="*/ 19 w 489"/>
                <a:gd name="T15" fmla="*/ 367 h 525"/>
                <a:gd name="T16" fmla="*/ 0 w 489"/>
                <a:gd name="T17" fmla="*/ 258 h 525"/>
                <a:gd name="T18" fmla="*/ 18 w 489"/>
                <a:gd name="T19" fmla="*/ 157 h 525"/>
                <a:gd name="T20" fmla="*/ 69 w 489"/>
                <a:gd name="T21" fmla="*/ 75 h 525"/>
                <a:gd name="T22" fmla="*/ 147 w 489"/>
                <a:gd name="T23" fmla="*/ 20 h 525"/>
                <a:gd name="T24" fmla="*/ 247 w 489"/>
                <a:gd name="T25" fmla="*/ 0 h 525"/>
                <a:gd name="T26" fmla="*/ 357 w 489"/>
                <a:gd name="T27" fmla="*/ 24 h 525"/>
                <a:gd name="T28" fmla="*/ 432 w 489"/>
                <a:gd name="T29" fmla="*/ 89 h 525"/>
                <a:gd name="T30" fmla="*/ 475 w 489"/>
                <a:gd name="T31" fmla="*/ 182 h 525"/>
                <a:gd name="T32" fmla="*/ 489 w 489"/>
                <a:gd name="T33" fmla="*/ 290 h 525"/>
                <a:gd name="T34" fmla="*/ 98 w 489"/>
                <a:gd name="T35" fmla="*/ 290 h 525"/>
                <a:gd name="T36" fmla="*/ 112 w 489"/>
                <a:gd name="T37" fmla="*/ 351 h 525"/>
                <a:gd name="T38" fmla="*/ 148 w 489"/>
                <a:gd name="T39" fmla="*/ 399 h 525"/>
                <a:gd name="T40" fmla="*/ 199 w 489"/>
                <a:gd name="T41" fmla="*/ 431 h 525"/>
                <a:gd name="T42" fmla="*/ 260 w 489"/>
                <a:gd name="T43" fmla="*/ 443 h 525"/>
                <a:gd name="T44" fmla="*/ 363 w 489"/>
                <a:gd name="T45" fmla="*/ 421 h 525"/>
                <a:gd name="T46" fmla="*/ 422 w 489"/>
                <a:gd name="T47" fmla="*/ 380 h 525"/>
                <a:gd name="T48" fmla="*/ 476 w 489"/>
                <a:gd name="T49" fmla="*/ 437 h 525"/>
                <a:gd name="T50" fmla="*/ 390 w 489"/>
                <a:gd name="T51" fmla="*/ 219 h 525"/>
                <a:gd name="T52" fmla="*/ 349 w 489"/>
                <a:gd name="T53" fmla="*/ 121 h 525"/>
                <a:gd name="T54" fmla="*/ 247 w 489"/>
                <a:gd name="T55" fmla="*/ 81 h 525"/>
                <a:gd name="T56" fmla="*/ 186 w 489"/>
                <a:gd name="T57" fmla="*/ 92 h 525"/>
                <a:gd name="T58" fmla="*/ 139 w 489"/>
                <a:gd name="T59" fmla="*/ 123 h 525"/>
                <a:gd name="T60" fmla="*/ 110 w 489"/>
                <a:gd name="T61" fmla="*/ 167 h 525"/>
                <a:gd name="T62" fmla="*/ 98 w 489"/>
                <a:gd name="T63" fmla="*/ 219 h 525"/>
                <a:gd name="T64" fmla="*/ 390 w 489"/>
                <a:gd name="T65" fmla="*/ 2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9" h="525">
                  <a:moveTo>
                    <a:pt x="476" y="437"/>
                  </a:moveTo>
                  <a:cubicBezTo>
                    <a:pt x="470" y="444"/>
                    <a:pt x="462" y="452"/>
                    <a:pt x="450" y="462"/>
                  </a:cubicBezTo>
                  <a:cubicBezTo>
                    <a:pt x="439" y="472"/>
                    <a:pt x="424" y="481"/>
                    <a:pt x="406" y="491"/>
                  </a:cubicBezTo>
                  <a:cubicBezTo>
                    <a:pt x="388" y="500"/>
                    <a:pt x="367" y="508"/>
                    <a:pt x="342" y="515"/>
                  </a:cubicBezTo>
                  <a:cubicBezTo>
                    <a:pt x="318" y="521"/>
                    <a:pt x="290" y="525"/>
                    <a:pt x="259" y="525"/>
                  </a:cubicBezTo>
                  <a:cubicBezTo>
                    <a:pt x="220" y="525"/>
                    <a:pt x="185" y="518"/>
                    <a:pt x="153" y="505"/>
                  </a:cubicBezTo>
                  <a:cubicBezTo>
                    <a:pt x="121" y="493"/>
                    <a:pt x="94" y="475"/>
                    <a:pt x="71" y="451"/>
                  </a:cubicBezTo>
                  <a:cubicBezTo>
                    <a:pt x="49" y="428"/>
                    <a:pt x="31" y="400"/>
                    <a:pt x="19" y="367"/>
                  </a:cubicBezTo>
                  <a:cubicBezTo>
                    <a:pt x="6" y="334"/>
                    <a:pt x="0" y="298"/>
                    <a:pt x="0" y="258"/>
                  </a:cubicBezTo>
                  <a:cubicBezTo>
                    <a:pt x="0" y="222"/>
                    <a:pt x="6" y="188"/>
                    <a:pt x="18" y="157"/>
                  </a:cubicBezTo>
                  <a:cubicBezTo>
                    <a:pt x="30" y="125"/>
                    <a:pt x="47" y="98"/>
                    <a:pt x="69" y="75"/>
                  </a:cubicBezTo>
                  <a:cubicBezTo>
                    <a:pt x="91" y="52"/>
                    <a:pt x="117" y="33"/>
                    <a:pt x="147" y="20"/>
                  </a:cubicBezTo>
                  <a:cubicBezTo>
                    <a:pt x="178" y="6"/>
                    <a:pt x="211" y="0"/>
                    <a:pt x="247" y="0"/>
                  </a:cubicBezTo>
                  <a:cubicBezTo>
                    <a:pt x="290" y="0"/>
                    <a:pt x="326" y="8"/>
                    <a:pt x="357" y="24"/>
                  </a:cubicBezTo>
                  <a:cubicBezTo>
                    <a:pt x="387" y="40"/>
                    <a:pt x="412" y="62"/>
                    <a:pt x="432" y="89"/>
                  </a:cubicBezTo>
                  <a:cubicBezTo>
                    <a:pt x="451" y="116"/>
                    <a:pt x="466" y="147"/>
                    <a:pt x="475" y="182"/>
                  </a:cubicBezTo>
                  <a:cubicBezTo>
                    <a:pt x="484" y="217"/>
                    <a:pt x="489" y="253"/>
                    <a:pt x="489" y="290"/>
                  </a:cubicBezTo>
                  <a:cubicBezTo>
                    <a:pt x="98" y="290"/>
                    <a:pt x="98" y="290"/>
                    <a:pt x="98" y="290"/>
                  </a:cubicBezTo>
                  <a:cubicBezTo>
                    <a:pt x="99" y="312"/>
                    <a:pt x="103" y="333"/>
                    <a:pt x="112" y="351"/>
                  </a:cubicBezTo>
                  <a:cubicBezTo>
                    <a:pt x="121" y="370"/>
                    <a:pt x="133" y="386"/>
                    <a:pt x="148" y="399"/>
                  </a:cubicBezTo>
                  <a:cubicBezTo>
                    <a:pt x="163" y="412"/>
                    <a:pt x="180" y="423"/>
                    <a:pt x="199" y="431"/>
                  </a:cubicBezTo>
                  <a:cubicBezTo>
                    <a:pt x="218" y="439"/>
                    <a:pt x="239" y="443"/>
                    <a:pt x="260" y="443"/>
                  </a:cubicBezTo>
                  <a:cubicBezTo>
                    <a:pt x="302" y="443"/>
                    <a:pt x="336" y="436"/>
                    <a:pt x="363" y="421"/>
                  </a:cubicBezTo>
                  <a:cubicBezTo>
                    <a:pt x="390" y="407"/>
                    <a:pt x="410" y="393"/>
                    <a:pt x="422" y="380"/>
                  </a:cubicBezTo>
                  <a:lnTo>
                    <a:pt x="476" y="437"/>
                  </a:lnTo>
                  <a:close/>
                  <a:moveTo>
                    <a:pt x="390" y="219"/>
                  </a:moveTo>
                  <a:cubicBezTo>
                    <a:pt x="387" y="181"/>
                    <a:pt x="373" y="148"/>
                    <a:pt x="349" y="121"/>
                  </a:cubicBezTo>
                  <a:cubicBezTo>
                    <a:pt x="325" y="94"/>
                    <a:pt x="291" y="81"/>
                    <a:pt x="247" y="81"/>
                  </a:cubicBezTo>
                  <a:cubicBezTo>
                    <a:pt x="224" y="81"/>
                    <a:pt x="204" y="84"/>
                    <a:pt x="186" y="92"/>
                  </a:cubicBezTo>
                  <a:cubicBezTo>
                    <a:pt x="168" y="100"/>
                    <a:pt x="152" y="110"/>
                    <a:pt x="139" y="123"/>
                  </a:cubicBezTo>
                  <a:cubicBezTo>
                    <a:pt x="127" y="136"/>
                    <a:pt x="117" y="151"/>
                    <a:pt x="110" y="167"/>
                  </a:cubicBezTo>
                  <a:cubicBezTo>
                    <a:pt x="103" y="184"/>
                    <a:pt x="99" y="201"/>
                    <a:pt x="98" y="219"/>
                  </a:cubicBezTo>
                  <a:lnTo>
                    <a:pt x="390" y="21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10264" y="1801"/>
              <a:ext cx="759" cy="926"/>
            </a:xfrm>
            <a:custGeom>
              <a:avLst/>
              <a:gdLst>
                <a:gd name="T0" fmla="*/ 338 w 430"/>
                <a:gd name="T1" fmla="*/ 450 h 524"/>
                <a:gd name="T2" fmla="*/ 265 w 430"/>
                <a:gd name="T3" fmla="*/ 505 h 524"/>
                <a:gd name="T4" fmla="*/ 172 w 430"/>
                <a:gd name="T5" fmla="*/ 524 h 524"/>
                <a:gd name="T6" fmla="*/ 111 w 430"/>
                <a:gd name="T7" fmla="*/ 516 h 524"/>
                <a:gd name="T8" fmla="*/ 55 w 430"/>
                <a:gd name="T9" fmla="*/ 489 h 524"/>
                <a:gd name="T10" fmla="*/ 15 w 430"/>
                <a:gd name="T11" fmla="*/ 441 h 524"/>
                <a:gd name="T12" fmla="*/ 0 w 430"/>
                <a:gd name="T13" fmla="*/ 369 h 524"/>
                <a:gd name="T14" fmla="*/ 55 w 430"/>
                <a:gd name="T15" fmla="*/ 241 h 524"/>
                <a:gd name="T16" fmla="*/ 217 w 430"/>
                <a:gd name="T17" fmla="*/ 193 h 524"/>
                <a:gd name="T18" fmla="*/ 253 w 430"/>
                <a:gd name="T19" fmla="*/ 194 h 524"/>
                <a:gd name="T20" fmla="*/ 289 w 430"/>
                <a:gd name="T21" fmla="*/ 197 h 524"/>
                <a:gd name="T22" fmla="*/ 319 w 430"/>
                <a:gd name="T23" fmla="*/ 199 h 524"/>
                <a:gd name="T24" fmla="*/ 337 w 430"/>
                <a:gd name="T25" fmla="*/ 201 h 524"/>
                <a:gd name="T26" fmla="*/ 337 w 430"/>
                <a:gd name="T27" fmla="*/ 183 h 524"/>
                <a:gd name="T28" fmla="*/ 304 w 430"/>
                <a:gd name="T29" fmla="*/ 103 h 524"/>
                <a:gd name="T30" fmla="*/ 213 w 430"/>
                <a:gd name="T31" fmla="*/ 79 h 524"/>
                <a:gd name="T32" fmla="*/ 123 w 430"/>
                <a:gd name="T33" fmla="*/ 95 h 524"/>
                <a:gd name="T34" fmla="*/ 68 w 430"/>
                <a:gd name="T35" fmla="*/ 126 h 524"/>
                <a:gd name="T36" fmla="*/ 23 w 430"/>
                <a:gd name="T37" fmla="*/ 61 h 524"/>
                <a:gd name="T38" fmla="*/ 54 w 430"/>
                <a:gd name="T39" fmla="*/ 40 h 524"/>
                <a:gd name="T40" fmla="*/ 96 w 430"/>
                <a:gd name="T41" fmla="*/ 20 h 524"/>
                <a:gd name="T42" fmla="*/ 152 w 430"/>
                <a:gd name="T43" fmla="*/ 5 h 524"/>
                <a:gd name="T44" fmla="*/ 223 w 430"/>
                <a:gd name="T45" fmla="*/ 0 h 524"/>
                <a:gd name="T46" fmla="*/ 374 w 430"/>
                <a:gd name="T47" fmla="*/ 46 h 524"/>
                <a:gd name="T48" fmla="*/ 429 w 430"/>
                <a:gd name="T49" fmla="*/ 177 h 524"/>
                <a:gd name="T50" fmla="*/ 429 w 430"/>
                <a:gd name="T51" fmla="*/ 466 h 524"/>
                <a:gd name="T52" fmla="*/ 430 w 430"/>
                <a:gd name="T53" fmla="*/ 510 h 524"/>
                <a:gd name="T54" fmla="*/ 340 w 430"/>
                <a:gd name="T55" fmla="*/ 510 h 524"/>
                <a:gd name="T56" fmla="*/ 338 w 430"/>
                <a:gd name="T57" fmla="*/ 450 h 524"/>
                <a:gd name="T58" fmla="*/ 337 w 430"/>
                <a:gd name="T59" fmla="*/ 275 h 524"/>
                <a:gd name="T60" fmla="*/ 321 w 430"/>
                <a:gd name="T61" fmla="*/ 273 h 524"/>
                <a:gd name="T62" fmla="*/ 292 w 430"/>
                <a:gd name="T63" fmla="*/ 270 h 524"/>
                <a:gd name="T64" fmla="*/ 258 w 430"/>
                <a:gd name="T65" fmla="*/ 268 h 524"/>
                <a:gd name="T66" fmla="*/ 223 w 430"/>
                <a:gd name="T67" fmla="*/ 267 h 524"/>
                <a:gd name="T68" fmla="*/ 158 w 430"/>
                <a:gd name="T69" fmla="*/ 277 h 524"/>
                <a:gd name="T70" fmla="*/ 118 w 430"/>
                <a:gd name="T71" fmla="*/ 300 h 524"/>
                <a:gd name="T72" fmla="*/ 99 w 430"/>
                <a:gd name="T73" fmla="*/ 332 h 524"/>
                <a:gd name="T74" fmla="*/ 93 w 430"/>
                <a:gd name="T75" fmla="*/ 366 h 524"/>
                <a:gd name="T76" fmla="*/ 121 w 430"/>
                <a:gd name="T77" fmla="*/ 427 h 524"/>
                <a:gd name="T78" fmla="*/ 198 w 430"/>
                <a:gd name="T79" fmla="*/ 448 h 524"/>
                <a:gd name="T80" fmla="*/ 250 w 430"/>
                <a:gd name="T81" fmla="*/ 438 h 524"/>
                <a:gd name="T82" fmla="*/ 295 w 430"/>
                <a:gd name="T83" fmla="*/ 413 h 524"/>
                <a:gd name="T84" fmla="*/ 325 w 430"/>
                <a:gd name="T85" fmla="*/ 376 h 524"/>
                <a:gd name="T86" fmla="*/ 337 w 430"/>
                <a:gd name="T87" fmla="*/ 332 h 524"/>
                <a:gd name="T88" fmla="*/ 337 w 430"/>
                <a:gd name="T89" fmla="*/ 2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524">
                  <a:moveTo>
                    <a:pt x="338" y="450"/>
                  </a:moveTo>
                  <a:cubicBezTo>
                    <a:pt x="320" y="475"/>
                    <a:pt x="295" y="493"/>
                    <a:pt x="265" y="505"/>
                  </a:cubicBezTo>
                  <a:cubicBezTo>
                    <a:pt x="235" y="518"/>
                    <a:pt x="204" y="524"/>
                    <a:pt x="172" y="524"/>
                  </a:cubicBezTo>
                  <a:cubicBezTo>
                    <a:pt x="151" y="524"/>
                    <a:pt x="131" y="521"/>
                    <a:pt x="111" y="516"/>
                  </a:cubicBezTo>
                  <a:cubicBezTo>
                    <a:pt x="91" y="510"/>
                    <a:pt x="72" y="501"/>
                    <a:pt x="55" y="489"/>
                  </a:cubicBezTo>
                  <a:cubicBezTo>
                    <a:pt x="39" y="477"/>
                    <a:pt x="25" y="461"/>
                    <a:pt x="15" y="441"/>
                  </a:cubicBezTo>
                  <a:cubicBezTo>
                    <a:pt x="5" y="422"/>
                    <a:pt x="0" y="398"/>
                    <a:pt x="0" y="369"/>
                  </a:cubicBezTo>
                  <a:cubicBezTo>
                    <a:pt x="0" y="316"/>
                    <a:pt x="18" y="273"/>
                    <a:pt x="55" y="241"/>
                  </a:cubicBezTo>
                  <a:cubicBezTo>
                    <a:pt x="93" y="209"/>
                    <a:pt x="147" y="193"/>
                    <a:pt x="217" y="193"/>
                  </a:cubicBezTo>
                  <a:cubicBezTo>
                    <a:pt x="228" y="193"/>
                    <a:pt x="240" y="194"/>
                    <a:pt x="253" y="194"/>
                  </a:cubicBezTo>
                  <a:cubicBezTo>
                    <a:pt x="266" y="195"/>
                    <a:pt x="278" y="196"/>
                    <a:pt x="289" y="197"/>
                  </a:cubicBezTo>
                  <a:cubicBezTo>
                    <a:pt x="301" y="197"/>
                    <a:pt x="311" y="198"/>
                    <a:pt x="319" y="199"/>
                  </a:cubicBezTo>
                  <a:cubicBezTo>
                    <a:pt x="328" y="199"/>
                    <a:pt x="334" y="200"/>
                    <a:pt x="337" y="201"/>
                  </a:cubicBezTo>
                  <a:cubicBezTo>
                    <a:pt x="337" y="183"/>
                    <a:pt x="337" y="183"/>
                    <a:pt x="337" y="183"/>
                  </a:cubicBezTo>
                  <a:cubicBezTo>
                    <a:pt x="337" y="146"/>
                    <a:pt x="326" y="119"/>
                    <a:pt x="304" y="103"/>
                  </a:cubicBezTo>
                  <a:cubicBezTo>
                    <a:pt x="281" y="87"/>
                    <a:pt x="251" y="79"/>
                    <a:pt x="213" y="79"/>
                  </a:cubicBezTo>
                  <a:cubicBezTo>
                    <a:pt x="175" y="79"/>
                    <a:pt x="145" y="85"/>
                    <a:pt x="123" y="95"/>
                  </a:cubicBezTo>
                  <a:cubicBezTo>
                    <a:pt x="101" y="105"/>
                    <a:pt x="83" y="116"/>
                    <a:pt x="68" y="126"/>
                  </a:cubicBezTo>
                  <a:cubicBezTo>
                    <a:pt x="23" y="61"/>
                    <a:pt x="23" y="61"/>
                    <a:pt x="23" y="61"/>
                  </a:cubicBezTo>
                  <a:cubicBezTo>
                    <a:pt x="32" y="54"/>
                    <a:pt x="42" y="47"/>
                    <a:pt x="54" y="40"/>
                  </a:cubicBezTo>
                  <a:cubicBezTo>
                    <a:pt x="66" y="33"/>
                    <a:pt x="80" y="26"/>
                    <a:pt x="96" y="20"/>
                  </a:cubicBezTo>
                  <a:cubicBezTo>
                    <a:pt x="113" y="14"/>
                    <a:pt x="131" y="9"/>
                    <a:pt x="152" y="5"/>
                  </a:cubicBezTo>
                  <a:cubicBezTo>
                    <a:pt x="172" y="2"/>
                    <a:pt x="196" y="0"/>
                    <a:pt x="223" y="0"/>
                  </a:cubicBezTo>
                  <a:cubicBezTo>
                    <a:pt x="287" y="0"/>
                    <a:pt x="337" y="15"/>
                    <a:pt x="374" y="46"/>
                  </a:cubicBezTo>
                  <a:cubicBezTo>
                    <a:pt x="410" y="77"/>
                    <a:pt x="429" y="121"/>
                    <a:pt x="429" y="177"/>
                  </a:cubicBezTo>
                  <a:cubicBezTo>
                    <a:pt x="429" y="466"/>
                    <a:pt x="429" y="466"/>
                    <a:pt x="429" y="466"/>
                  </a:cubicBezTo>
                  <a:cubicBezTo>
                    <a:pt x="429" y="483"/>
                    <a:pt x="429" y="498"/>
                    <a:pt x="430" y="510"/>
                  </a:cubicBezTo>
                  <a:cubicBezTo>
                    <a:pt x="340" y="510"/>
                    <a:pt x="340" y="510"/>
                    <a:pt x="340" y="510"/>
                  </a:cubicBezTo>
                  <a:lnTo>
                    <a:pt x="338" y="450"/>
                  </a:lnTo>
                  <a:close/>
                  <a:moveTo>
                    <a:pt x="337" y="275"/>
                  </a:moveTo>
                  <a:cubicBezTo>
                    <a:pt x="334" y="275"/>
                    <a:pt x="329" y="274"/>
                    <a:pt x="321" y="273"/>
                  </a:cubicBezTo>
                  <a:cubicBezTo>
                    <a:pt x="313" y="272"/>
                    <a:pt x="303" y="271"/>
                    <a:pt x="292" y="270"/>
                  </a:cubicBezTo>
                  <a:cubicBezTo>
                    <a:pt x="282" y="269"/>
                    <a:pt x="270" y="269"/>
                    <a:pt x="258" y="268"/>
                  </a:cubicBezTo>
                  <a:cubicBezTo>
                    <a:pt x="246" y="267"/>
                    <a:pt x="235" y="267"/>
                    <a:pt x="223" y="267"/>
                  </a:cubicBezTo>
                  <a:cubicBezTo>
                    <a:pt x="196" y="267"/>
                    <a:pt x="174" y="270"/>
                    <a:pt x="158" y="277"/>
                  </a:cubicBezTo>
                  <a:cubicBezTo>
                    <a:pt x="141" y="283"/>
                    <a:pt x="128" y="291"/>
                    <a:pt x="118" y="300"/>
                  </a:cubicBezTo>
                  <a:cubicBezTo>
                    <a:pt x="109" y="310"/>
                    <a:pt x="102" y="321"/>
                    <a:pt x="99" y="332"/>
                  </a:cubicBezTo>
                  <a:cubicBezTo>
                    <a:pt x="95" y="344"/>
                    <a:pt x="93" y="355"/>
                    <a:pt x="93" y="366"/>
                  </a:cubicBezTo>
                  <a:cubicBezTo>
                    <a:pt x="93" y="393"/>
                    <a:pt x="103" y="413"/>
                    <a:pt x="121" y="427"/>
                  </a:cubicBezTo>
                  <a:cubicBezTo>
                    <a:pt x="139" y="441"/>
                    <a:pt x="165" y="448"/>
                    <a:pt x="198" y="448"/>
                  </a:cubicBezTo>
                  <a:cubicBezTo>
                    <a:pt x="216" y="448"/>
                    <a:pt x="234" y="445"/>
                    <a:pt x="250" y="438"/>
                  </a:cubicBezTo>
                  <a:cubicBezTo>
                    <a:pt x="267" y="432"/>
                    <a:pt x="282" y="423"/>
                    <a:pt x="295" y="413"/>
                  </a:cubicBezTo>
                  <a:cubicBezTo>
                    <a:pt x="307" y="402"/>
                    <a:pt x="318" y="390"/>
                    <a:pt x="325" y="376"/>
                  </a:cubicBezTo>
                  <a:cubicBezTo>
                    <a:pt x="333" y="361"/>
                    <a:pt x="337" y="347"/>
                    <a:pt x="337" y="332"/>
                  </a:cubicBezTo>
                  <a:lnTo>
                    <a:pt x="337" y="27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1252" y="1446"/>
              <a:ext cx="169" cy="1257"/>
            </a:xfrm>
            <a:custGeom>
              <a:avLst/>
              <a:gdLst>
                <a:gd name="T0" fmla="*/ 0 w 169"/>
                <a:gd name="T1" fmla="*/ 0 h 1257"/>
                <a:gd name="T2" fmla="*/ 169 w 169"/>
                <a:gd name="T3" fmla="*/ 0 h 1257"/>
                <a:gd name="T4" fmla="*/ 169 w 169"/>
                <a:gd name="T5" fmla="*/ 1173 h 1257"/>
                <a:gd name="T6" fmla="*/ 169 w 169"/>
                <a:gd name="T7" fmla="*/ 1257 h 1257"/>
                <a:gd name="T8" fmla="*/ 0 w 169"/>
                <a:gd name="T9" fmla="*/ 1257 h 1257"/>
                <a:gd name="T10" fmla="*/ 0 w 169"/>
                <a:gd name="T11" fmla="*/ 0 h 1257"/>
              </a:gdLst>
              <a:ahLst/>
              <a:cxnLst>
                <a:cxn ang="0">
                  <a:pos x="T0" y="T1"/>
                </a:cxn>
                <a:cxn ang="0">
                  <a:pos x="T2" y="T3"/>
                </a:cxn>
                <a:cxn ang="0">
                  <a:pos x="T4" y="T5"/>
                </a:cxn>
                <a:cxn ang="0">
                  <a:pos x="T6" y="T7"/>
                </a:cxn>
                <a:cxn ang="0">
                  <a:pos x="T8" y="T9"/>
                </a:cxn>
                <a:cxn ang="0">
                  <a:pos x="T10" y="T11"/>
                </a:cxn>
              </a:cxnLst>
              <a:rect l="0" t="0" r="r" b="b"/>
              <a:pathLst>
                <a:path w="169" h="1257">
                  <a:moveTo>
                    <a:pt x="0" y="0"/>
                  </a:moveTo>
                  <a:lnTo>
                    <a:pt x="169" y="0"/>
                  </a:lnTo>
                  <a:lnTo>
                    <a:pt x="169" y="1173"/>
                  </a:lnTo>
                  <a:lnTo>
                    <a:pt x="169"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11571" y="1542"/>
              <a:ext cx="674" cy="1185"/>
            </a:xfrm>
            <a:custGeom>
              <a:avLst/>
              <a:gdLst>
                <a:gd name="T0" fmla="*/ 89 w 382"/>
                <a:gd name="T1" fmla="*/ 241 h 671"/>
                <a:gd name="T2" fmla="*/ 0 w 382"/>
                <a:gd name="T3" fmla="*/ 241 h 671"/>
                <a:gd name="T4" fmla="*/ 0 w 382"/>
                <a:gd name="T5" fmla="*/ 161 h 671"/>
                <a:gd name="T6" fmla="*/ 89 w 382"/>
                <a:gd name="T7" fmla="*/ 161 h 671"/>
                <a:gd name="T8" fmla="*/ 89 w 382"/>
                <a:gd name="T9" fmla="*/ 0 h 671"/>
                <a:gd name="T10" fmla="*/ 185 w 382"/>
                <a:gd name="T11" fmla="*/ 0 h 671"/>
                <a:gd name="T12" fmla="*/ 185 w 382"/>
                <a:gd name="T13" fmla="*/ 161 h 671"/>
                <a:gd name="T14" fmla="*/ 330 w 382"/>
                <a:gd name="T15" fmla="*/ 161 h 671"/>
                <a:gd name="T16" fmla="*/ 330 w 382"/>
                <a:gd name="T17" fmla="*/ 241 h 671"/>
                <a:gd name="T18" fmla="*/ 185 w 382"/>
                <a:gd name="T19" fmla="*/ 241 h 671"/>
                <a:gd name="T20" fmla="*/ 185 w 382"/>
                <a:gd name="T21" fmla="*/ 485 h 671"/>
                <a:gd name="T22" fmla="*/ 204 w 382"/>
                <a:gd name="T23" fmla="*/ 567 h 671"/>
                <a:gd name="T24" fmla="*/ 256 w 382"/>
                <a:gd name="T25" fmla="*/ 590 h 671"/>
                <a:gd name="T26" fmla="*/ 302 w 382"/>
                <a:gd name="T27" fmla="*/ 581 h 671"/>
                <a:gd name="T28" fmla="*/ 339 w 382"/>
                <a:gd name="T29" fmla="*/ 556 h 671"/>
                <a:gd name="T30" fmla="*/ 382 w 382"/>
                <a:gd name="T31" fmla="*/ 614 h 671"/>
                <a:gd name="T32" fmla="*/ 319 w 382"/>
                <a:gd name="T33" fmla="*/ 657 h 671"/>
                <a:gd name="T34" fmla="*/ 242 w 382"/>
                <a:gd name="T35" fmla="*/ 671 h 671"/>
                <a:gd name="T36" fmla="*/ 126 w 382"/>
                <a:gd name="T37" fmla="*/ 628 h 671"/>
                <a:gd name="T38" fmla="*/ 89 w 382"/>
                <a:gd name="T39" fmla="*/ 495 h 671"/>
                <a:gd name="T40" fmla="*/ 89 w 382"/>
                <a:gd name="T41" fmla="*/ 24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671">
                  <a:moveTo>
                    <a:pt x="89" y="241"/>
                  </a:moveTo>
                  <a:cubicBezTo>
                    <a:pt x="0" y="241"/>
                    <a:pt x="0" y="241"/>
                    <a:pt x="0" y="241"/>
                  </a:cubicBezTo>
                  <a:cubicBezTo>
                    <a:pt x="0" y="161"/>
                    <a:pt x="0" y="161"/>
                    <a:pt x="0" y="161"/>
                  </a:cubicBezTo>
                  <a:cubicBezTo>
                    <a:pt x="89" y="161"/>
                    <a:pt x="89" y="161"/>
                    <a:pt x="89" y="161"/>
                  </a:cubicBezTo>
                  <a:cubicBezTo>
                    <a:pt x="89" y="0"/>
                    <a:pt x="89" y="0"/>
                    <a:pt x="89" y="0"/>
                  </a:cubicBezTo>
                  <a:cubicBezTo>
                    <a:pt x="185" y="0"/>
                    <a:pt x="185" y="0"/>
                    <a:pt x="185" y="0"/>
                  </a:cubicBezTo>
                  <a:cubicBezTo>
                    <a:pt x="185" y="161"/>
                    <a:pt x="185" y="161"/>
                    <a:pt x="185" y="161"/>
                  </a:cubicBezTo>
                  <a:cubicBezTo>
                    <a:pt x="330" y="161"/>
                    <a:pt x="330" y="161"/>
                    <a:pt x="330" y="161"/>
                  </a:cubicBezTo>
                  <a:cubicBezTo>
                    <a:pt x="330" y="241"/>
                    <a:pt x="330" y="241"/>
                    <a:pt x="330" y="241"/>
                  </a:cubicBezTo>
                  <a:cubicBezTo>
                    <a:pt x="185" y="241"/>
                    <a:pt x="185" y="241"/>
                    <a:pt x="185" y="241"/>
                  </a:cubicBezTo>
                  <a:cubicBezTo>
                    <a:pt x="185" y="485"/>
                    <a:pt x="185" y="485"/>
                    <a:pt x="185" y="485"/>
                  </a:cubicBezTo>
                  <a:cubicBezTo>
                    <a:pt x="185" y="525"/>
                    <a:pt x="191" y="552"/>
                    <a:pt x="204" y="567"/>
                  </a:cubicBezTo>
                  <a:cubicBezTo>
                    <a:pt x="216" y="582"/>
                    <a:pt x="234" y="590"/>
                    <a:pt x="256" y="590"/>
                  </a:cubicBezTo>
                  <a:cubicBezTo>
                    <a:pt x="275" y="590"/>
                    <a:pt x="290" y="587"/>
                    <a:pt x="302" y="581"/>
                  </a:cubicBezTo>
                  <a:cubicBezTo>
                    <a:pt x="314" y="575"/>
                    <a:pt x="326" y="567"/>
                    <a:pt x="339" y="556"/>
                  </a:cubicBezTo>
                  <a:cubicBezTo>
                    <a:pt x="382" y="614"/>
                    <a:pt x="382" y="614"/>
                    <a:pt x="382" y="614"/>
                  </a:cubicBezTo>
                  <a:cubicBezTo>
                    <a:pt x="362" y="634"/>
                    <a:pt x="340" y="648"/>
                    <a:pt x="319" y="657"/>
                  </a:cubicBezTo>
                  <a:cubicBezTo>
                    <a:pt x="297" y="666"/>
                    <a:pt x="271" y="671"/>
                    <a:pt x="242" y="671"/>
                  </a:cubicBezTo>
                  <a:cubicBezTo>
                    <a:pt x="189" y="671"/>
                    <a:pt x="151" y="656"/>
                    <a:pt x="126" y="628"/>
                  </a:cubicBezTo>
                  <a:cubicBezTo>
                    <a:pt x="102" y="600"/>
                    <a:pt x="89" y="555"/>
                    <a:pt x="89" y="495"/>
                  </a:cubicBezTo>
                  <a:lnTo>
                    <a:pt x="89" y="24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12373" y="1446"/>
              <a:ext cx="794" cy="1257"/>
            </a:xfrm>
            <a:custGeom>
              <a:avLst/>
              <a:gdLst>
                <a:gd name="T0" fmla="*/ 0 w 450"/>
                <a:gd name="T1" fmla="*/ 0 h 711"/>
                <a:gd name="T2" fmla="*/ 94 w 450"/>
                <a:gd name="T3" fmla="*/ 0 h 711"/>
                <a:gd name="T4" fmla="*/ 94 w 450"/>
                <a:gd name="T5" fmla="*/ 289 h 711"/>
                <a:gd name="T6" fmla="*/ 118 w 450"/>
                <a:gd name="T7" fmla="*/ 261 h 711"/>
                <a:gd name="T8" fmla="*/ 152 w 450"/>
                <a:gd name="T9" fmla="*/ 234 h 711"/>
                <a:gd name="T10" fmla="*/ 199 w 450"/>
                <a:gd name="T11" fmla="*/ 212 h 711"/>
                <a:gd name="T12" fmla="*/ 259 w 450"/>
                <a:gd name="T13" fmla="*/ 204 h 711"/>
                <a:gd name="T14" fmla="*/ 403 w 450"/>
                <a:gd name="T15" fmla="*/ 260 h 711"/>
                <a:gd name="T16" fmla="*/ 450 w 450"/>
                <a:gd name="T17" fmla="*/ 414 h 711"/>
                <a:gd name="T18" fmla="*/ 450 w 450"/>
                <a:gd name="T19" fmla="*/ 711 h 711"/>
                <a:gd name="T20" fmla="*/ 354 w 450"/>
                <a:gd name="T21" fmla="*/ 711 h 711"/>
                <a:gd name="T22" fmla="*/ 354 w 450"/>
                <a:gd name="T23" fmla="*/ 421 h 711"/>
                <a:gd name="T24" fmla="*/ 324 w 450"/>
                <a:gd name="T25" fmla="*/ 319 h 711"/>
                <a:gd name="T26" fmla="*/ 240 w 450"/>
                <a:gd name="T27" fmla="*/ 287 h 711"/>
                <a:gd name="T28" fmla="*/ 171 w 450"/>
                <a:gd name="T29" fmla="*/ 304 h 711"/>
                <a:gd name="T30" fmla="*/ 127 w 450"/>
                <a:gd name="T31" fmla="*/ 348 h 711"/>
                <a:gd name="T32" fmla="*/ 103 w 450"/>
                <a:gd name="T33" fmla="*/ 410 h 711"/>
                <a:gd name="T34" fmla="*/ 95 w 450"/>
                <a:gd name="T35" fmla="*/ 481 h 711"/>
                <a:gd name="T36" fmla="*/ 95 w 450"/>
                <a:gd name="T37" fmla="*/ 711 h 711"/>
                <a:gd name="T38" fmla="*/ 0 w 450"/>
                <a:gd name="T39" fmla="*/ 711 h 711"/>
                <a:gd name="T40" fmla="*/ 0 w 450"/>
                <a:gd name="T41"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0" h="711">
                  <a:moveTo>
                    <a:pt x="0" y="0"/>
                  </a:moveTo>
                  <a:cubicBezTo>
                    <a:pt x="94" y="0"/>
                    <a:pt x="94" y="0"/>
                    <a:pt x="94" y="0"/>
                  </a:cubicBezTo>
                  <a:cubicBezTo>
                    <a:pt x="94" y="289"/>
                    <a:pt x="94" y="289"/>
                    <a:pt x="94" y="289"/>
                  </a:cubicBezTo>
                  <a:cubicBezTo>
                    <a:pt x="101" y="280"/>
                    <a:pt x="109" y="271"/>
                    <a:pt x="118" y="261"/>
                  </a:cubicBezTo>
                  <a:cubicBezTo>
                    <a:pt x="127" y="251"/>
                    <a:pt x="138" y="242"/>
                    <a:pt x="152" y="234"/>
                  </a:cubicBezTo>
                  <a:cubicBezTo>
                    <a:pt x="165" y="225"/>
                    <a:pt x="181" y="218"/>
                    <a:pt x="199" y="212"/>
                  </a:cubicBezTo>
                  <a:cubicBezTo>
                    <a:pt x="216" y="207"/>
                    <a:pt x="237" y="204"/>
                    <a:pt x="259" y="204"/>
                  </a:cubicBezTo>
                  <a:cubicBezTo>
                    <a:pt x="324" y="204"/>
                    <a:pt x="372" y="223"/>
                    <a:pt x="403" y="260"/>
                  </a:cubicBezTo>
                  <a:cubicBezTo>
                    <a:pt x="434" y="298"/>
                    <a:pt x="450" y="349"/>
                    <a:pt x="450" y="414"/>
                  </a:cubicBezTo>
                  <a:cubicBezTo>
                    <a:pt x="450" y="711"/>
                    <a:pt x="450" y="711"/>
                    <a:pt x="450" y="711"/>
                  </a:cubicBezTo>
                  <a:cubicBezTo>
                    <a:pt x="354" y="711"/>
                    <a:pt x="354" y="711"/>
                    <a:pt x="354" y="711"/>
                  </a:cubicBezTo>
                  <a:cubicBezTo>
                    <a:pt x="354" y="421"/>
                    <a:pt x="354" y="421"/>
                    <a:pt x="354" y="421"/>
                  </a:cubicBezTo>
                  <a:cubicBezTo>
                    <a:pt x="354" y="375"/>
                    <a:pt x="344" y="341"/>
                    <a:pt x="324" y="319"/>
                  </a:cubicBezTo>
                  <a:cubicBezTo>
                    <a:pt x="305" y="298"/>
                    <a:pt x="277" y="287"/>
                    <a:pt x="240" y="287"/>
                  </a:cubicBezTo>
                  <a:cubicBezTo>
                    <a:pt x="213" y="287"/>
                    <a:pt x="190" y="293"/>
                    <a:pt x="171" y="304"/>
                  </a:cubicBezTo>
                  <a:cubicBezTo>
                    <a:pt x="153" y="315"/>
                    <a:pt x="138" y="330"/>
                    <a:pt x="127" y="348"/>
                  </a:cubicBezTo>
                  <a:cubicBezTo>
                    <a:pt x="116" y="366"/>
                    <a:pt x="108" y="387"/>
                    <a:pt x="103" y="410"/>
                  </a:cubicBezTo>
                  <a:cubicBezTo>
                    <a:pt x="98" y="433"/>
                    <a:pt x="95" y="457"/>
                    <a:pt x="95" y="481"/>
                  </a:cubicBezTo>
                  <a:cubicBezTo>
                    <a:pt x="95" y="711"/>
                    <a:pt x="95" y="711"/>
                    <a:pt x="95" y="711"/>
                  </a:cubicBezTo>
                  <a:cubicBezTo>
                    <a:pt x="0" y="711"/>
                    <a:pt x="0" y="711"/>
                    <a:pt x="0" y="711"/>
                  </a:cubicBez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noEditPoints="1"/>
            </p:cNvSpPr>
            <p:nvPr/>
          </p:nvSpPr>
          <p:spPr bwMode="auto">
            <a:xfrm>
              <a:off x="4978" y="1800"/>
              <a:ext cx="847" cy="933"/>
            </a:xfrm>
            <a:custGeom>
              <a:avLst/>
              <a:gdLst>
                <a:gd name="T0" fmla="*/ 51 w 480"/>
                <a:gd name="T1" fmla="*/ 499 h 528"/>
                <a:gd name="T2" fmla="*/ 100 w 480"/>
                <a:gd name="T3" fmla="*/ 521 h 528"/>
                <a:gd name="T4" fmla="*/ 151 w 480"/>
                <a:gd name="T5" fmla="*/ 528 h 528"/>
                <a:gd name="T6" fmla="*/ 235 w 480"/>
                <a:gd name="T7" fmla="*/ 515 h 528"/>
                <a:gd name="T8" fmla="*/ 302 w 480"/>
                <a:gd name="T9" fmla="*/ 466 h 528"/>
                <a:gd name="T10" fmla="*/ 318 w 480"/>
                <a:gd name="T11" fmla="*/ 449 h 528"/>
                <a:gd name="T12" fmla="*/ 326 w 480"/>
                <a:gd name="T13" fmla="*/ 511 h 528"/>
                <a:gd name="T14" fmla="*/ 480 w 480"/>
                <a:gd name="T15" fmla="*/ 511 h 528"/>
                <a:gd name="T16" fmla="*/ 480 w 480"/>
                <a:gd name="T17" fmla="*/ 210 h 528"/>
                <a:gd name="T18" fmla="*/ 464 w 480"/>
                <a:gd name="T19" fmla="*/ 118 h 528"/>
                <a:gd name="T20" fmla="*/ 417 w 480"/>
                <a:gd name="T21" fmla="*/ 53 h 528"/>
                <a:gd name="T22" fmla="*/ 345 w 480"/>
                <a:gd name="T23" fmla="*/ 13 h 528"/>
                <a:gd name="T24" fmla="*/ 251 w 480"/>
                <a:gd name="T25" fmla="*/ 0 h 528"/>
                <a:gd name="T26" fmla="*/ 103 w 480"/>
                <a:gd name="T27" fmla="*/ 21 h 528"/>
                <a:gd name="T28" fmla="*/ 22 w 480"/>
                <a:gd name="T29" fmla="*/ 62 h 528"/>
                <a:gd name="T30" fmla="*/ 80 w 480"/>
                <a:gd name="T31" fmla="*/ 151 h 528"/>
                <a:gd name="T32" fmla="*/ 134 w 480"/>
                <a:gd name="T33" fmla="*/ 127 h 528"/>
                <a:gd name="T34" fmla="*/ 224 w 480"/>
                <a:gd name="T35" fmla="*/ 113 h 528"/>
                <a:gd name="T36" fmla="*/ 255 w 480"/>
                <a:gd name="T37" fmla="*/ 116 h 528"/>
                <a:gd name="T38" fmla="*/ 286 w 480"/>
                <a:gd name="T39" fmla="*/ 127 h 528"/>
                <a:gd name="T40" fmla="*/ 311 w 480"/>
                <a:gd name="T41" fmla="*/ 151 h 528"/>
                <a:gd name="T42" fmla="*/ 321 w 480"/>
                <a:gd name="T43" fmla="*/ 189 h 528"/>
                <a:gd name="T44" fmla="*/ 321 w 480"/>
                <a:gd name="T45" fmla="*/ 211 h 528"/>
                <a:gd name="T46" fmla="*/ 309 w 480"/>
                <a:gd name="T47" fmla="*/ 210 h 528"/>
                <a:gd name="T48" fmla="*/ 276 w 480"/>
                <a:gd name="T49" fmla="*/ 206 h 528"/>
                <a:gd name="T50" fmla="*/ 236 w 480"/>
                <a:gd name="T51" fmla="*/ 205 h 528"/>
                <a:gd name="T52" fmla="*/ 145 w 480"/>
                <a:gd name="T53" fmla="*/ 217 h 528"/>
                <a:gd name="T54" fmla="*/ 69 w 480"/>
                <a:gd name="T55" fmla="*/ 251 h 528"/>
                <a:gd name="T56" fmla="*/ 19 w 480"/>
                <a:gd name="T57" fmla="*/ 307 h 528"/>
                <a:gd name="T58" fmla="*/ 0 w 480"/>
                <a:gd name="T59" fmla="*/ 383 h 528"/>
                <a:gd name="T60" fmla="*/ 14 w 480"/>
                <a:gd name="T61" fmla="*/ 455 h 528"/>
                <a:gd name="T62" fmla="*/ 51 w 480"/>
                <a:gd name="T63" fmla="*/ 499 h 528"/>
                <a:gd name="T64" fmla="*/ 184 w 480"/>
                <a:gd name="T65" fmla="*/ 304 h 528"/>
                <a:gd name="T66" fmla="*/ 259 w 480"/>
                <a:gd name="T67" fmla="*/ 283 h 528"/>
                <a:gd name="T68" fmla="*/ 312 w 480"/>
                <a:gd name="T69" fmla="*/ 288 h 528"/>
                <a:gd name="T70" fmla="*/ 321 w 480"/>
                <a:gd name="T71" fmla="*/ 290 h 528"/>
                <a:gd name="T72" fmla="*/ 321 w 480"/>
                <a:gd name="T73" fmla="*/ 333 h 528"/>
                <a:gd name="T74" fmla="*/ 313 w 480"/>
                <a:gd name="T75" fmla="*/ 376 h 528"/>
                <a:gd name="T76" fmla="*/ 292 w 480"/>
                <a:gd name="T77" fmla="*/ 404 h 528"/>
                <a:gd name="T78" fmla="*/ 262 w 480"/>
                <a:gd name="T79" fmla="*/ 420 h 528"/>
                <a:gd name="T80" fmla="*/ 231 w 480"/>
                <a:gd name="T81" fmla="*/ 424 h 528"/>
                <a:gd name="T82" fmla="*/ 159 w 480"/>
                <a:gd name="T83" fmla="*/ 356 h 528"/>
                <a:gd name="T84" fmla="*/ 184 w 480"/>
                <a:gd name="T85" fmla="*/ 3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528">
                  <a:moveTo>
                    <a:pt x="51" y="499"/>
                  </a:moveTo>
                  <a:cubicBezTo>
                    <a:pt x="66" y="509"/>
                    <a:pt x="82" y="517"/>
                    <a:pt x="100" y="521"/>
                  </a:cubicBezTo>
                  <a:cubicBezTo>
                    <a:pt x="118" y="526"/>
                    <a:pt x="135" y="528"/>
                    <a:pt x="151" y="528"/>
                  </a:cubicBezTo>
                  <a:cubicBezTo>
                    <a:pt x="184" y="528"/>
                    <a:pt x="213" y="524"/>
                    <a:pt x="235" y="515"/>
                  </a:cubicBezTo>
                  <a:cubicBezTo>
                    <a:pt x="257" y="506"/>
                    <a:pt x="280" y="489"/>
                    <a:pt x="302" y="466"/>
                  </a:cubicBezTo>
                  <a:cubicBezTo>
                    <a:pt x="318" y="449"/>
                    <a:pt x="318" y="449"/>
                    <a:pt x="318" y="449"/>
                  </a:cubicBezTo>
                  <a:cubicBezTo>
                    <a:pt x="326" y="511"/>
                    <a:pt x="326" y="511"/>
                    <a:pt x="326" y="511"/>
                  </a:cubicBezTo>
                  <a:cubicBezTo>
                    <a:pt x="480" y="511"/>
                    <a:pt x="480" y="511"/>
                    <a:pt x="480" y="511"/>
                  </a:cubicBezTo>
                  <a:cubicBezTo>
                    <a:pt x="480" y="210"/>
                    <a:pt x="480" y="210"/>
                    <a:pt x="480" y="210"/>
                  </a:cubicBezTo>
                  <a:cubicBezTo>
                    <a:pt x="480" y="175"/>
                    <a:pt x="475" y="144"/>
                    <a:pt x="464" y="118"/>
                  </a:cubicBezTo>
                  <a:cubicBezTo>
                    <a:pt x="452" y="92"/>
                    <a:pt x="437" y="70"/>
                    <a:pt x="417" y="53"/>
                  </a:cubicBezTo>
                  <a:cubicBezTo>
                    <a:pt x="397" y="35"/>
                    <a:pt x="373" y="22"/>
                    <a:pt x="345" y="13"/>
                  </a:cubicBezTo>
                  <a:cubicBezTo>
                    <a:pt x="317" y="5"/>
                    <a:pt x="285" y="0"/>
                    <a:pt x="251" y="0"/>
                  </a:cubicBezTo>
                  <a:cubicBezTo>
                    <a:pt x="191" y="0"/>
                    <a:pt x="141" y="7"/>
                    <a:pt x="103" y="21"/>
                  </a:cubicBezTo>
                  <a:cubicBezTo>
                    <a:pt x="69" y="34"/>
                    <a:pt x="42" y="47"/>
                    <a:pt x="22" y="62"/>
                  </a:cubicBezTo>
                  <a:cubicBezTo>
                    <a:pt x="80" y="151"/>
                    <a:pt x="80" y="151"/>
                    <a:pt x="80" y="151"/>
                  </a:cubicBezTo>
                  <a:cubicBezTo>
                    <a:pt x="95" y="142"/>
                    <a:pt x="113" y="134"/>
                    <a:pt x="134" y="127"/>
                  </a:cubicBezTo>
                  <a:cubicBezTo>
                    <a:pt x="160" y="118"/>
                    <a:pt x="190" y="113"/>
                    <a:pt x="224" y="113"/>
                  </a:cubicBezTo>
                  <a:cubicBezTo>
                    <a:pt x="234" y="113"/>
                    <a:pt x="245" y="114"/>
                    <a:pt x="255" y="116"/>
                  </a:cubicBezTo>
                  <a:cubicBezTo>
                    <a:pt x="266" y="118"/>
                    <a:pt x="277" y="122"/>
                    <a:pt x="286" y="127"/>
                  </a:cubicBezTo>
                  <a:cubicBezTo>
                    <a:pt x="296" y="133"/>
                    <a:pt x="304" y="141"/>
                    <a:pt x="311" y="151"/>
                  </a:cubicBezTo>
                  <a:cubicBezTo>
                    <a:pt x="317" y="161"/>
                    <a:pt x="321" y="174"/>
                    <a:pt x="321" y="189"/>
                  </a:cubicBezTo>
                  <a:cubicBezTo>
                    <a:pt x="321" y="211"/>
                    <a:pt x="321" y="211"/>
                    <a:pt x="321" y="211"/>
                  </a:cubicBezTo>
                  <a:cubicBezTo>
                    <a:pt x="309" y="210"/>
                    <a:pt x="309" y="210"/>
                    <a:pt x="309" y="210"/>
                  </a:cubicBezTo>
                  <a:cubicBezTo>
                    <a:pt x="296" y="208"/>
                    <a:pt x="285" y="207"/>
                    <a:pt x="276" y="206"/>
                  </a:cubicBezTo>
                  <a:cubicBezTo>
                    <a:pt x="266" y="206"/>
                    <a:pt x="253" y="205"/>
                    <a:pt x="236" y="205"/>
                  </a:cubicBezTo>
                  <a:cubicBezTo>
                    <a:pt x="205" y="205"/>
                    <a:pt x="174" y="209"/>
                    <a:pt x="145" y="217"/>
                  </a:cubicBezTo>
                  <a:cubicBezTo>
                    <a:pt x="116" y="225"/>
                    <a:pt x="91" y="236"/>
                    <a:pt x="69" y="251"/>
                  </a:cubicBezTo>
                  <a:cubicBezTo>
                    <a:pt x="48" y="266"/>
                    <a:pt x="31" y="285"/>
                    <a:pt x="19" y="307"/>
                  </a:cubicBezTo>
                  <a:cubicBezTo>
                    <a:pt x="6" y="329"/>
                    <a:pt x="0" y="355"/>
                    <a:pt x="0" y="383"/>
                  </a:cubicBezTo>
                  <a:cubicBezTo>
                    <a:pt x="0" y="412"/>
                    <a:pt x="5" y="436"/>
                    <a:pt x="14" y="455"/>
                  </a:cubicBezTo>
                  <a:cubicBezTo>
                    <a:pt x="24" y="473"/>
                    <a:pt x="36" y="488"/>
                    <a:pt x="51" y="499"/>
                  </a:cubicBezTo>
                  <a:close/>
                  <a:moveTo>
                    <a:pt x="184" y="304"/>
                  </a:moveTo>
                  <a:cubicBezTo>
                    <a:pt x="201" y="290"/>
                    <a:pt x="226" y="283"/>
                    <a:pt x="259" y="283"/>
                  </a:cubicBezTo>
                  <a:cubicBezTo>
                    <a:pt x="281" y="283"/>
                    <a:pt x="299" y="285"/>
                    <a:pt x="312" y="288"/>
                  </a:cubicBezTo>
                  <a:cubicBezTo>
                    <a:pt x="321" y="290"/>
                    <a:pt x="321" y="290"/>
                    <a:pt x="321" y="290"/>
                  </a:cubicBezTo>
                  <a:cubicBezTo>
                    <a:pt x="321" y="333"/>
                    <a:pt x="321" y="333"/>
                    <a:pt x="321" y="333"/>
                  </a:cubicBezTo>
                  <a:cubicBezTo>
                    <a:pt x="321" y="350"/>
                    <a:pt x="318" y="364"/>
                    <a:pt x="313" y="376"/>
                  </a:cubicBezTo>
                  <a:cubicBezTo>
                    <a:pt x="307" y="388"/>
                    <a:pt x="300" y="397"/>
                    <a:pt x="292" y="404"/>
                  </a:cubicBezTo>
                  <a:cubicBezTo>
                    <a:pt x="283" y="412"/>
                    <a:pt x="273" y="417"/>
                    <a:pt x="262" y="420"/>
                  </a:cubicBezTo>
                  <a:cubicBezTo>
                    <a:pt x="252" y="422"/>
                    <a:pt x="241" y="424"/>
                    <a:pt x="231" y="424"/>
                  </a:cubicBezTo>
                  <a:cubicBezTo>
                    <a:pt x="184" y="424"/>
                    <a:pt x="159" y="400"/>
                    <a:pt x="159" y="356"/>
                  </a:cubicBezTo>
                  <a:cubicBezTo>
                    <a:pt x="159" y="336"/>
                    <a:pt x="167" y="318"/>
                    <a:pt x="184" y="30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4030" y="1798"/>
              <a:ext cx="789" cy="935"/>
            </a:xfrm>
            <a:custGeom>
              <a:avLst/>
              <a:gdLst>
                <a:gd name="T0" fmla="*/ 223 w 448"/>
                <a:gd name="T1" fmla="*/ 529 h 529"/>
                <a:gd name="T2" fmla="*/ 304 w 448"/>
                <a:gd name="T3" fmla="*/ 521 h 529"/>
                <a:gd name="T4" fmla="*/ 377 w 448"/>
                <a:gd name="T5" fmla="*/ 495 h 529"/>
                <a:gd name="T6" fmla="*/ 429 w 448"/>
                <a:gd name="T7" fmla="*/ 446 h 529"/>
                <a:gd name="T8" fmla="*/ 448 w 448"/>
                <a:gd name="T9" fmla="*/ 373 h 529"/>
                <a:gd name="T10" fmla="*/ 443 w 448"/>
                <a:gd name="T11" fmla="*/ 326 h 529"/>
                <a:gd name="T12" fmla="*/ 425 w 448"/>
                <a:gd name="T13" fmla="*/ 287 h 529"/>
                <a:gd name="T14" fmla="*/ 387 w 448"/>
                <a:gd name="T15" fmla="*/ 253 h 529"/>
                <a:gd name="T16" fmla="*/ 325 w 448"/>
                <a:gd name="T17" fmla="*/ 224 h 529"/>
                <a:gd name="T18" fmla="*/ 276 w 448"/>
                <a:gd name="T19" fmla="*/ 210 h 529"/>
                <a:gd name="T20" fmla="*/ 235 w 448"/>
                <a:gd name="T21" fmla="*/ 198 h 529"/>
                <a:gd name="T22" fmla="*/ 204 w 448"/>
                <a:gd name="T23" fmla="*/ 182 h 529"/>
                <a:gd name="T24" fmla="*/ 189 w 448"/>
                <a:gd name="T25" fmla="*/ 152 h 529"/>
                <a:gd name="T26" fmla="*/ 257 w 448"/>
                <a:gd name="T27" fmla="*/ 110 h 529"/>
                <a:gd name="T28" fmla="*/ 329 w 448"/>
                <a:gd name="T29" fmla="*/ 124 h 529"/>
                <a:gd name="T30" fmla="*/ 383 w 448"/>
                <a:gd name="T31" fmla="*/ 150 h 529"/>
                <a:gd name="T32" fmla="*/ 435 w 448"/>
                <a:gd name="T33" fmla="*/ 53 h 529"/>
                <a:gd name="T34" fmla="*/ 350 w 448"/>
                <a:gd name="T35" fmla="*/ 15 h 529"/>
                <a:gd name="T36" fmla="*/ 239 w 448"/>
                <a:gd name="T37" fmla="*/ 0 h 529"/>
                <a:gd name="T38" fmla="*/ 151 w 448"/>
                <a:gd name="T39" fmla="*/ 12 h 529"/>
                <a:gd name="T40" fmla="*/ 84 w 448"/>
                <a:gd name="T41" fmla="*/ 45 h 529"/>
                <a:gd name="T42" fmla="*/ 42 w 448"/>
                <a:gd name="T43" fmla="*/ 93 h 529"/>
                <a:gd name="T44" fmla="*/ 28 w 448"/>
                <a:gd name="T45" fmla="*/ 149 h 529"/>
                <a:gd name="T46" fmla="*/ 38 w 448"/>
                <a:gd name="T47" fmla="*/ 203 h 529"/>
                <a:gd name="T48" fmla="*/ 68 w 448"/>
                <a:gd name="T49" fmla="*/ 243 h 529"/>
                <a:gd name="T50" fmla="*/ 115 w 448"/>
                <a:gd name="T51" fmla="*/ 274 h 529"/>
                <a:gd name="T52" fmla="*/ 176 w 448"/>
                <a:gd name="T53" fmla="*/ 297 h 529"/>
                <a:gd name="T54" fmla="*/ 261 w 448"/>
                <a:gd name="T55" fmla="*/ 327 h 529"/>
                <a:gd name="T56" fmla="*/ 291 w 448"/>
                <a:gd name="T57" fmla="*/ 365 h 529"/>
                <a:gd name="T58" fmla="*/ 263 w 448"/>
                <a:gd name="T59" fmla="*/ 406 h 529"/>
                <a:gd name="T60" fmla="*/ 211 w 448"/>
                <a:gd name="T61" fmla="*/ 413 h 529"/>
                <a:gd name="T62" fmla="*/ 173 w 448"/>
                <a:gd name="T63" fmla="*/ 409 h 529"/>
                <a:gd name="T64" fmla="*/ 132 w 448"/>
                <a:gd name="T65" fmla="*/ 398 h 529"/>
                <a:gd name="T66" fmla="*/ 91 w 448"/>
                <a:gd name="T67" fmla="*/ 381 h 529"/>
                <a:gd name="T68" fmla="*/ 67 w 448"/>
                <a:gd name="T69" fmla="*/ 367 h 529"/>
                <a:gd name="T70" fmla="*/ 0 w 448"/>
                <a:gd name="T71" fmla="*/ 467 h 529"/>
                <a:gd name="T72" fmla="*/ 94 w 448"/>
                <a:gd name="T73" fmla="*/ 512 h 529"/>
                <a:gd name="T74" fmla="*/ 223 w 448"/>
                <a:gd name="T7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8" h="529">
                  <a:moveTo>
                    <a:pt x="223" y="529"/>
                  </a:moveTo>
                  <a:cubicBezTo>
                    <a:pt x="250" y="529"/>
                    <a:pt x="277" y="527"/>
                    <a:pt x="304" y="521"/>
                  </a:cubicBezTo>
                  <a:cubicBezTo>
                    <a:pt x="331" y="516"/>
                    <a:pt x="355" y="507"/>
                    <a:pt x="377" y="495"/>
                  </a:cubicBezTo>
                  <a:cubicBezTo>
                    <a:pt x="398" y="482"/>
                    <a:pt x="416" y="466"/>
                    <a:pt x="429" y="446"/>
                  </a:cubicBezTo>
                  <a:cubicBezTo>
                    <a:pt x="442" y="427"/>
                    <a:pt x="448" y="402"/>
                    <a:pt x="448" y="373"/>
                  </a:cubicBezTo>
                  <a:cubicBezTo>
                    <a:pt x="448" y="357"/>
                    <a:pt x="447" y="341"/>
                    <a:pt x="443" y="326"/>
                  </a:cubicBezTo>
                  <a:cubicBezTo>
                    <a:pt x="440" y="312"/>
                    <a:pt x="434" y="298"/>
                    <a:pt x="425" y="287"/>
                  </a:cubicBezTo>
                  <a:cubicBezTo>
                    <a:pt x="416" y="275"/>
                    <a:pt x="403" y="263"/>
                    <a:pt x="387" y="253"/>
                  </a:cubicBezTo>
                  <a:cubicBezTo>
                    <a:pt x="371" y="242"/>
                    <a:pt x="350" y="233"/>
                    <a:pt x="325" y="224"/>
                  </a:cubicBezTo>
                  <a:cubicBezTo>
                    <a:pt x="308" y="219"/>
                    <a:pt x="291" y="214"/>
                    <a:pt x="276" y="210"/>
                  </a:cubicBezTo>
                  <a:cubicBezTo>
                    <a:pt x="261" y="206"/>
                    <a:pt x="247" y="202"/>
                    <a:pt x="235" y="198"/>
                  </a:cubicBezTo>
                  <a:cubicBezTo>
                    <a:pt x="222" y="193"/>
                    <a:pt x="212" y="188"/>
                    <a:pt x="204" y="182"/>
                  </a:cubicBezTo>
                  <a:cubicBezTo>
                    <a:pt x="194" y="174"/>
                    <a:pt x="189" y="164"/>
                    <a:pt x="189" y="152"/>
                  </a:cubicBezTo>
                  <a:cubicBezTo>
                    <a:pt x="189" y="124"/>
                    <a:pt x="212" y="110"/>
                    <a:pt x="257" y="110"/>
                  </a:cubicBezTo>
                  <a:cubicBezTo>
                    <a:pt x="282" y="110"/>
                    <a:pt x="306" y="115"/>
                    <a:pt x="329" y="124"/>
                  </a:cubicBezTo>
                  <a:cubicBezTo>
                    <a:pt x="347" y="131"/>
                    <a:pt x="365" y="140"/>
                    <a:pt x="383" y="150"/>
                  </a:cubicBezTo>
                  <a:cubicBezTo>
                    <a:pt x="435" y="53"/>
                    <a:pt x="435" y="53"/>
                    <a:pt x="435" y="53"/>
                  </a:cubicBezTo>
                  <a:cubicBezTo>
                    <a:pt x="408" y="37"/>
                    <a:pt x="380" y="24"/>
                    <a:pt x="350" y="15"/>
                  </a:cubicBezTo>
                  <a:cubicBezTo>
                    <a:pt x="317" y="5"/>
                    <a:pt x="280" y="0"/>
                    <a:pt x="239" y="0"/>
                  </a:cubicBezTo>
                  <a:cubicBezTo>
                    <a:pt x="207" y="0"/>
                    <a:pt x="178" y="4"/>
                    <a:pt x="151" y="12"/>
                  </a:cubicBezTo>
                  <a:cubicBezTo>
                    <a:pt x="125" y="20"/>
                    <a:pt x="103" y="31"/>
                    <a:pt x="84" y="45"/>
                  </a:cubicBezTo>
                  <a:cubicBezTo>
                    <a:pt x="66" y="59"/>
                    <a:pt x="52" y="75"/>
                    <a:pt x="42" y="93"/>
                  </a:cubicBezTo>
                  <a:cubicBezTo>
                    <a:pt x="33" y="110"/>
                    <a:pt x="28" y="129"/>
                    <a:pt x="28" y="149"/>
                  </a:cubicBezTo>
                  <a:cubicBezTo>
                    <a:pt x="28" y="170"/>
                    <a:pt x="31" y="188"/>
                    <a:pt x="38" y="203"/>
                  </a:cubicBezTo>
                  <a:cubicBezTo>
                    <a:pt x="45" y="218"/>
                    <a:pt x="55" y="232"/>
                    <a:pt x="68" y="243"/>
                  </a:cubicBezTo>
                  <a:cubicBezTo>
                    <a:pt x="81" y="255"/>
                    <a:pt x="97" y="265"/>
                    <a:pt x="115" y="274"/>
                  </a:cubicBezTo>
                  <a:cubicBezTo>
                    <a:pt x="133" y="283"/>
                    <a:pt x="154" y="291"/>
                    <a:pt x="176" y="297"/>
                  </a:cubicBezTo>
                  <a:cubicBezTo>
                    <a:pt x="217" y="310"/>
                    <a:pt x="245" y="319"/>
                    <a:pt x="261" y="327"/>
                  </a:cubicBezTo>
                  <a:cubicBezTo>
                    <a:pt x="281" y="335"/>
                    <a:pt x="291" y="348"/>
                    <a:pt x="291" y="365"/>
                  </a:cubicBezTo>
                  <a:cubicBezTo>
                    <a:pt x="291" y="393"/>
                    <a:pt x="274" y="402"/>
                    <a:pt x="263" y="406"/>
                  </a:cubicBezTo>
                  <a:cubicBezTo>
                    <a:pt x="249" y="410"/>
                    <a:pt x="231" y="413"/>
                    <a:pt x="211" y="413"/>
                  </a:cubicBezTo>
                  <a:cubicBezTo>
                    <a:pt x="200" y="413"/>
                    <a:pt x="188" y="411"/>
                    <a:pt x="173" y="409"/>
                  </a:cubicBezTo>
                  <a:cubicBezTo>
                    <a:pt x="160" y="406"/>
                    <a:pt x="146" y="403"/>
                    <a:pt x="132" y="398"/>
                  </a:cubicBezTo>
                  <a:cubicBezTo>
                    <a:pt x="117" y="393"/>
                    <a:pt x="104" y="388"/>
                    <a:pt x="91" y="381"/>
                  </a:cubicBezTo>
                  <a:cubicBezTo>
                    <a:pt x="82" y="377"/>
                    <a:pt x="74" y="372"/>
                    <a:pt x="67" y="367"/>
                  </a:cubicBezTo>
                  <a:cubicBezTo>
                    <a:pt x="0" y="467"/>
                    <a:pt x="0" y="467"/>
                    <a:pt x="0" y="467"/>
                  </a:cubicBezTo>
                  <a:cubicBezTo>
                    <a:pt x="24" y="486"/>
                    <a:pt x="56" y="501"/>
                    <a:pt x="94" y="512"/>
                  </a:cubicBezTo>
                  <a:cubicBezTo>
                    <a:pt x="136" y="523"/>
                    <a:pt x="180" y="529"/>
                    <a:pt x="223" y="52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7084" y="1575"/>
              <a:ext cx="765" cy="1163"/>
            </a:xfrm>
            <a:custGeom>
              <a:avLst/>
              <a:gdLst>
                <a:gd name="T0" fmla="*/ 86 w 434"/>
                <a:gd name="T1" fmla="*/ 524 h 658"/>
                <a:gd name="T2" fmla="*/ 119 w 434"/>
                <a:gd name="T3" fmla="*/ 595 h 658"/>
                <a:gd name="T4" fmla="*/ 182 w 434"/>
                <a:gd name="T5" fmla="*/ 641 h 658"/>
                <a:gd name="T6" fmla="*/ 283 w 434"/>
                <a:gd name="T7" fmla="*/ 658 h 658"/>
                <a:gd name="T8" fmla="*/ 367 w 434"/>
                <a:gd name="T9" fmla="*/ 643 h 658"/>
                <a:gd name="T10" fmla="*/ 434 w 434"/>
                <a:gd name="T11" fmla="*/ 608 h 658"/>
                <a:gd name="T12" fmla="*/ 373 w 434"/>
                <a:gd name="T13" fmla="*/ 511 h 658"/>
                <a:gd name="T14" fmla="*/ 350 w 434"/>
                <a:gd name="T15" fmla="*/ 524 h 658"/>
                <a:gd name="T16" fmla="*/ 310 w 434"/>
                <a:gd name="T17" fmla="*/ 532 h 658"/>
                <a:gd name="T18" fmla="*/ 239 w 434"/>
                <a:gd name="T19" fmla="*/ 458 h 658"/>
                <a:gd name="T20" fmla="*/ 239 w 434"/>
                <a:gd name="T21" fmla="*/ 264 h 658"/>
                <a:gd name="T22" fmla="*/ 367 w 434"/>
                <a:gd name="T23" fmla="*/ 264 h 658"/>
                <a:gd name="T24" fmla="*/ 367 w 434"/>
                <a:gd name="T25" fmla="*/ 144 h 658"/>
                <a:gd name="T26" fmla="*/ 239 w 434"/>
                <a:gd name="T27" fmla="*/ 144 h 658"/>
                <a:gd name="T28" fmla="*/ 239 w 434"/>
                <a:gd name="T29" fmla="*/ 0 h 658"/>
                <a:gd name="T30" fmla="*/ 75 w 434"/>
                <a:gd name="T31" fmla="*/ 0 h 658"/>
                <a:gd name="T32" fmla="*/ 75 w 434"/>
                <a:gd name="T33" fmla="*/ 144 h 658"/>
                <a:gd name="T34" fmla="*/ 0 w 434"/>
                <a:gd name="T35" fmla="*/ 144 h 658"/>
                <a:gd name="T36" fmla="*/ 0 w 434"/>
                <a:gd name="T37" fmla="*/ 264 h 658"/>
                <a:gd name="T38" fmla="*/ 75 w 434"/>
                <a:gd name="T39" fmla="*/ 264 h 658"/>
                <a:gd name="T40" fmla="*/ 75 w 434"/>
                <a:gd name="T41" fmla="*/ 431 h 658"/>
                <a:gd name="T42" fmla="*/ 86 w 434"/>
                <a:gd name="T43" fmla="*/ 5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658">
                  <a:moveTo>
                    <a:pt x="86" y="524"/>
                  </a:moveTo>
                  <a:cubicBezTo>
                    <a:pt x="92" y="552"/>
                    <a:pt x="103" y="576"/>
                    <a:pt x="119" y="595"/>
                  </a:cubicBezTo>
                  <a:cubicBezTo>
                    <a:pt x="135" y="614"/>
                    <a:pt x="156" y="630"/>
                    <a:pt x="182" y="641"/>
                  </a:cubicBezTo>
                  <a:cubicBezTo>
                    <a:pt x="209" y="652"/>
                    <a:pt x="243" y="658"/>
                    <a:pt x="283" y="658"/>
                  </a:cubicBezTo>
                  <a:cubicBezTo>
                    <a:pt x="312" y="658"/>
                    <a:pt x="340" y="653"/>
                    <a:pt x="367" y="643"/>
                  </a:cubicBezTo>
                  <a:cubicBezTo>
                    <a:pt x="391" y="634"/>
                    <a:pt x="414" y="622"/>
                    <a:pt x="434" y="608"/>
                  </a:cubicBezTo>
                  <a:cubicBezTo>
                    <a:pt x="373" y="511"/>
                    <a:pt x="373" y="511"/>
                    <a:pt x="373" y="511"/>
                  </a:cubicBezTo>
                  <a:cubicBezTo>
                    <a:pt x="366" y="516"/>
                    <a:pt x="358" y="520"/>
                    <a:pt x="350" y="524"/>
                  </a:cubicBezTo>
                  <a:cubicBezTo>
                    <a:pt x="337" y="529"/>
                    <a:pt x="324" y="532"/>
                    <a:pt x="310" y="532"/>
                  </a:cubicBezTo>
                  <a:cubicBezTo>
                    <a:pt x="264" y="532"/>
                    <a:pt x="239" y="506"/>
                    <a:pt x="239" y="458"/>
                  </a:cubicBezTo>
                  <a:cubicBezTo>
                    <a:pt x="239" y="264"/>
                    <a:pt x="239" y="264"/>
                    <a:pt x="239" y="264"/>
                  </a:cubicBezTo>
                  <a:cubicBezTo>
                    <a:pt x="367" y="264"/>
                    <a:pt x="367" y="264"/>
                    <a:pt x="367" y="264"/>
                  </a:cubicBezTo>
                  <a:cubicBezTo>
                    <a:pt x="367" y="144"/>
                    <a:pt x="367" y="144"/>
                    <a:pt x="367" y="144"/>
                  </a:cubicBezTo>
                  <a:cubicBezTo>
                    <a:pt x="239" y="144"/>
                    <a:pt x="239" y="144"/>
                    <a:pt x="239" y="144"/>
                  </a:cubicBezTo>
                  <a:cubicBezTo>
                    <a:pt x="239" y="0"/>
                    <a:pt x="239" y="0"/>
                    <a:pt x="239" y="0"/>
                  </a:cubicBezTo>
                  <a:cubicBezTo>
                    <a:pt x="75" y="0"/>
                    <a:pt x="75" y="0"/>
                    <a:pt x="75" y="0"/>
                  </a:cubicBezTo>
                  <a:cubicBezTo>
                    <a:pt x="75" y="144"/>
                    <a:pt x="75" y="144"/>
                    <a:pt x="75" y="144"/>
                  </a:cubicBezTo>
                  <a:cubicBezTo>
                    <a:pt x="0" y="144"/>
                    <a:pt x="0" y="144"/>
                    <a:pt x="0" y="144"/>
                  </a:cubicBezTo>
                  <a:cubicBezTo>
                    <a:pt x="0" y="264"/>
                    <a:pt x="0" y="264"/>
                    <a:pt x="0" y="264"/>
                  </a:cubicBezTo>
                  <a:cubicBezTo>
                    <a:pt x="75" y="264"/>
                    <a:pt x="75" y="264"/>
                    <a:pt x="75" y="264"/>
                  </a:cubicBezTo>
                  <a:cubicBezTo>
                    <a:pt x="75" y="431"/>
                    <a:pt x="75" y="431"/>
                    <a:pt x="75" y="431"/>
                  </a:cubicBezTo>
                  <a:cubicBezTo>
                    <a:pt x="75" y="465"/>
                    <a:pt x="79" y="496"/>
                    <a:pt x="86" y="52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6048" y="1805"/>
              <a:ext cx="886" cy="898"/>
            </a:xfrm>
            <a:custGeom>
              <a:avLst/>
              <a:gdLst>
                <a:gd name="T0" fmla="*/ 214 w 502"/>
                <a:gd name="T1" fmla="*/ 151 h 508"/>
                <a:gd name="T2" fmla="*/ 214 w 502"/>
                <a:gd name="T3" fmla="*/ 151 h 508"/>
                <a:gd name="T4" fmla="*/ 261 w 502"/>
                <a:gd name="T5" fmla="*/ 142 h 508"/>
                <a:gd name="T6" fmla="*/ 321 w 502"/>
                <a:gd name="T7" fmla="*/ 170 h 508"/>
                <a:gd name="T8" fmla="*/ 339 w 502"/>
                <a:gd name="T9" fmla="*/ 238 h 508"/>
                <a:gd name="T10" fmla="*/ 339 w 502"/>
                <a:gd name="T11" fmla="*/ 508 h 508"/>
                <a:gd name="T12" fmla="*/ 502 w 502"/>
                <a:gd name="T13" fmla="*/ 508 h 508"/>
                <a:gd name="T14" fmla="*/ 502 w 502"/>
                <a:gd name="T15" fmla="*/ 194 h 508"/>
                <a:gd name="T16" fmla="*/ 489 w 502"/>
                <a:gd name="T17" fmla="*/ 105 h 508"/>
                <a:gd name="T18" fmla="*/ 452 w 502"/>
                <a:gd name="T19" fmla="*/ 45 h 508"/>
                <a:gd name="T20" fmla="*/ 396 w 502"/>
                <a:gd name="T21" fmla="*/ 11 h 508"/>
                <a:gd name="T22" fmla="*/ 324 w 502"/>
                <a:gd name="T23" fmla="*/ 0 h 508"/>
                <a:gd name="T24" fmla="*/ 293 w 502"/>
                <a:gd name="T25" fmla="*/ 4 h 508"/>
                <a:gd name="T26" fmla="*/ 255 w 502"/>
                <a:gd name="T27" fmla="*/ 14 h 508"/>
                <a:gd name="T28" fmla="*/ 216 w 502"/>
                <a:gd name="T29" fmla="*/ 34 h 508"/>
                <a:gd name="T30" fmla="*/ 183 w 502"/>
                <a:gd name="T31" fmla="*/ 63 h 508"/>
                <a:gd name="T32" fmla="*/ 167 w 502"/>
                <a:gd name="T33" fmla="*/ 83 h 508"/>
                <a:gd name="T34" fmla="*/ 159 w 502"/>
                <a:gd name="T35" fmla="*/ 14 h 508"/>
                <a:gd name="T36" fmla="*/ 0 w 502"/>
                <a:gd name="T37" fmla="*/ 14 h 508"/>
                <a:gd name="T38" fmla="*/ 0 w 502"/>
                <a:gd name="T39" fmla="*/ 508 h 508"/>
                <a:gd name="T40" fmla="*/ 164 w 502"/>
                <a:gd name="T41" fmla="*/ 508 h 508"/>
                <a:gd name="T42" fmla="*/ 164 w 502"/>
                <a:gd name="T43" fmla="*/ 243 h 508"/>
                <a:gd name="T44" fmla="*/ 168 w 502"/>
                <a:gd name="T45" fmla="*/ 208 h 508"/>
                <a:gd name="T46" fmla="*/ 184 w 502"/>
                <a:gd name="T47" fmla="*/ 175 h 508"/>
                <a:gd name="T48" fmla="*/ 214 w 502"/>
                <a:gd name="T49" fmla="*/ 15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508">
                  <a:moveTo>
                    <a:pt x="214" y="151"/>
                  </a:moveTo>
                  <a:cubicBezTo>
                    <a:pt x="214" y="151"/>
                    <a:pt x="214" y="151"/>
                    <a:pt x="214" y="151"/>
                  </a:cubicBezTo>
                  <a:cubicBezTo>
                    <a:pt x="227" y="145"/>
                    <a:pt x="242" y="142"/>
                    <a:pt x="261" y="142"/>
                  </a:cubicBezTo>
                  <a:cubicBezTo>
                    <a:pt x="288" y="142"/>
                    <a:pt x="308" y="151"/>
                    <a:pt x="321" y="170"/>
                  </a:cubicBezTo>
                  <a:cubicBezTo>
                    <a:pt x="333" y="187"/>
                    <a:pt x="339" y="210"/>
                    <a:pt x="339" y="238"/>
                  </a:cubicBezTo>
                  <a:cubicBezTo>
                    <a:pt x="339" y="508"/>
                    <a:pt x="339" y="508"/>
                    <a:pt x="339" y="508"/>
                  </a:cubicBezTo>
                  <a:cubicBezTo>
                    <a:pt x="502" y="508"/>
                    <a:pt x="502" y="508"/>
                    <a:pt x="502" y="508"/>
                  </a:cubicBezTo>
                  <a:cubicBezTo>
                    <a:pt x="502" y="194"/>
                    <a:pt x="502" y="194"/>
                    <a:pt x="502" y="194"/>
                  </a:cubicBezTo>
                  <a:cubicBezTo>
                    <a:pt x="502" y="159"/>
                    <a:pt x="498" y="129"/>
                    <a:pt x="489" y="105"/>
                  </a:cubicBezTo>
                  <a:cubicBezTo>
                    <a:pt x="480" y="80"/>
                    <a:pt x="467" y="60"/>
                    <a:pt x="452" y="45"/>
                  </a:cubicBezTo>
                  <a:cubicBezTo>
                    <a:pt x="436" y="30"/>
                    <a:pt x="417" y="18"/>
                    <a:pt x="396" y="11"/>
                  </a:cubicBezTo>
                  <a:cubicBezTo>
                    <a:pt x="374" y="4"/>
                    <a:pt x="350" y="0"/>
                    <a:pt x="324" y="0"/>
                  </a:cubicBezTo>
                  <a:cubicBezTo>
                    <a:pt x="315" y="0"/>
                    <a:pt x="305" y="1"/>
                    <a:pt x="293" y="4"/>
                  </a:cubicBezTo>
                  <a:cubicBezTo>
                    <a:pt x="281" y="6"/>
                    <a:pt x="268" y="9"/>
                    <a:pt x="255" y="14"/>
                  </a:cubicBezTo>
                  <a:cubicBezTo>
                    <a:pt x="241" y="19"/>
                    <a:pt x="229" y="25"/>
                    <a:pt x="216" y="34"/>
                  </a:cubicBezTo>
                  <a:cubicBezTo>
                    <a:pt x="204" y="42"/>
                    <a:pt x="193" y="52"/>
                    <a:pt x="183" y="63"/>
                  </a:cubicBezTo>
                  <a:cubicBezTo>
                    <a:pt x="167" y="83"/>
                    <a:pt x="167" y="83"/>
                    <a:pt x="167" y="83"/>
                  </a:cubicBezTo>
                  <a:cubicBezTo>
                    <a:pt x="159" y="14"/>
                    <a:pt x="159" y="14"/>
                    <a:pt x="159" y="14"/>
                  </a:cubicBezTo>
                  <a:cubicBezTo>
                    <a:pt x="0" y="14"/>
                    <a:pt x="0" y="14"/>
                    <a:pt x="0" y="14"/>
                  </a:cubicBezTo>
                  <a:cubicBezTo>
                    <a:pt x="0" y="508"/>
                    <a:pt x="0" y="508"/>
                    <a:pt x="0" y="508"/>
                  </a:cubicBezTo>
                  <a:cubicBezTo>
                    <a:pt x="164" y="508"/>
                    <a:pt x="164" y="508"/>
                    <a:pt x="164" y="508"/>
                  </a:cubicBezTo>
                  <a:cubicBezTo>
                    <a:pt x="164" y="243"/>
                    <a:pt x="164" y="243"/>
                    <a:pt x="164" y="243"/>
                  </a:cubicBezTo>
                  <a:cubicBezTo>
                    <a:pt x="164" y="231"/>
                    <a:pt x="166" y="219"/>
                    <a:pt x="168" y="208"/>
                  </a:cubicBezTo>
                  <a:cubicBezTo>
                    <a:pt x="171" y="196"/>
                    <a:pt x="176" y="185"/>
                    <a:pt x="184" y="175"/>
                  </a:cubicBezTo>
                  <a:cubicBezTo>
                    <a:pt x="192" y="165"/>
                    <a:pt x="202" y="157"/>
                    <a:pt x="214" y="1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noEditPoints="1"/>
            </p:cNvSpPr>
            <p:nvPr/>
          </p:nvSpPr>
          <p:spPr bwMode="auto">
            <a:xfrm>
              <a:off x="2245" y="1798"/>
              <a:ext cx="887" cy="935"/>
            </a:xfrm>
            <a:custGeom>
              <a:avLst/>
              <a:gdLst>
                <a:gd name="T0" fmla="*/ 503 w 503"/>
                <a:gd name="T1" fmla="*/ 284 h 529"/>
                <a:gd name="T2" fmla="*/ 484 w 503"/>
                <a:gd name="T3" fmla="*/ 158 h 529"/>
                <a:gd name="T4" fmla="*/ 432 w 503"/>
                <a:gd name="T5" fmla="*/ 70 h 529"/>
                <a:gd name="T6" fmla="*/ 355 w 503"/>
                <a:gd name="T7" fmla="*/ 17 h 529"/>
                <a:gd name="T8" fmla="*/ 259 w 503"/>
                <a:gd name="T9" fmla="*/ 0 h 529"/>
                <a:gd name="T10" fmla="*/ 145 w 503"/>
                <a:gd name="T11" fmla="*/ 23 h 529"/>
                <a:gd name="T12" fmla="*/ 64 w 503"/>
                <a:gd name="T13" fmla="*/ 83 h 529"/>
                <a:gd name="T14" fmla="*/ 16 w 503"/>
                <a:gd name="T15" fmla="*/ 169 h 529"/>
                <a:gd name="T16" fmla="*/ 0 w 503"/>
                <a:gd name="T17" fmla="*/ 267 h 529"/>
                <a:gd name="T18" fmla="*/ 72 w 503"/>
                <a:gd name="T19" fmla="*/ 460 h 529"/>
                <a:gd name="T20" fmla="*/ 283 w 503"/>
                <a:gd name="T21" fmla="*/ 529 h 529"/>
                <a:gd name="T22" fmla="*/ 354 w 503"/>
                <a:gd name="T23" fmla="*/ 523 h 529"/>
                <a:gd name="T24" fmla="*/ 414 w 503"/>
                <a:gd name="T25" fmla="*/ 509 h 529"/>
                <a:gd name="T26" fmla="*/ 461 w 503"/>
                <a:gd name="T27" fmla="*/ 492 h 529"/>
                <a:gd name="T28" fmla="*/ 461 w 503"/>
                <a:gd name="T29" fmla="*/ 492 h 529"/>
                <a:gd name="T30" fmla="*/ 484 w 503"/>
                <a:gd name="T31" fmla="*/ 481 h 529"/>
                <a:gd name="T32" fmla="*/ 436 w 503"/>
                <a:gd name="T33" fmla="*/ 380 h 529"/>
                <a:gd name="T34" fmla="*/ 383 w 503"/>
                <a:gd name="T35" fmla="*/ 400 h 529"/>
                <a:gd name="T36" fmla="*/ 293 w 503"/>
                <a:gd name="T37" fmla="*/ 413 h 529"/>
                <a:gd name="T38" fmla="*/ 229 w 503"/>
                <a:gd name="T39" fmla="*/ 405 h 529"/>
                <a:gd name="T40" fmla="*/ 186 w 503"/>
                <a:gd name="T41" fmla="*/ 382 h 529"/>
                <a:gd name="T42" fmla="*/ 162 w 503"/>
                <a:gd name="T43" fmla="*/ 351 h 529"/>
                <a:gd name="T44" fmla="*/ 154 w 503"/>
                <a:gd name="T45" fmla="*/ 320 h 529"/>
                <a:gd name="T46" fmla="*/ 153 w 503"/>
                <a:gd name="T47" fmla="*/ 309 h 529"/>
                <a:gd name="T48" fmla="*/ 503 w 503"/>
                <a:gd name="T49" fmla="*/ 309 h 529"/>
                <a:gd name="T50" fmla="*/ 503 w 503"/>
                <a:gd name="T51" fmla="*/ 284 h 529"/>
                <a:gd name="T52" fmla="*/ 360 w 503"/>
                <a:gd name="T53" fmla="*/ 221 h 529"/>
                <a:gd name="T54" fmla="*/ 155 w 503"/>
                <a:gd name="T55" fmla="*/ 221 h 529"/>
                <a:gd name="T56" fmla="*/ 155 w 503"/>
                <a:gd name="T57" fmla="*/ 210 h 529"/>
                <a:gd name="T58" fmla="*/ 161 w 503"/>
                <a:gd name="T59" fmla="*/ 178 h 529"/>
                <a:gd name="T60" fmla="*/ 180 w 503"/>
                <a:gd name="T61" fmla="*/ 149 h 529"/>
                <a:gd name="T62" fmla="*/ 212 w 503"/>
                <a:gd name="T63" fmla="*/ 126 h 529"/>
                <a:gd name="T64" fmla="*/ 257 w 503"/>
                <a:gd name="T65" fmla="*/ 117 h 529"/>
                <a:gd name="T66" fmla="*/ 303 w 503"/>
                <a:gd name="T67" fmla="*/ 126 h 529"/>
                <a:gd name="T68" fmla="*/ 335 w 503"/>
                <a:gd name="T69" fmla="*/ 148 h 529"/>
                <a:gd name="T70" fmla="*/ 354 w 503"/>
                <a:gd name="T71" fmla="*/ 178 h 529"/>
                <a:gd name="T72" fmla="*/ 360 w 503"/>
                <a:gd name="T73" fmla="*/ 210 h 529"/>
                <a:gd name="T74" fmla="*/ 360 w 503"/>
                <a:gd name="T75" fmla="*/ 2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529">
                  <a:moveTo>
                    <a:pt x="503" y="284"/>
                  </a:moveTo>
                  <a:cubicBezTo>
                    <a:pt x="503" y="236"/>
                    <a:pt x="497" y="194"/>
                    <a:pt x="484" y="158"/>
                  </a:cubicBezTo>
                  <a:cubicBezTo>
                    <a:pt x="471" y="123"/>
                    <a:pt x="454" y="93"/>
                    <a:pt x="432" y="70"/>
                  </a:cubicBezTo>
                  <a:cubicBezTo>
                    <a:pt x="410" y="46"/>
                    <a:pt x="384" y="29"/>
                    <a:pt x="355" y="17"/>
                  </a:cubicBezTo>
                  <a:cubicBezTo>
                    <a:pt x="325" y="6"/>
                    <a:pt x="293" y="0"/>
                    <a:pt x="259" y="0"/>
                  </a:cubicBezTo>
                  <a:cubicBezTo>
                    <a:pt x="216" y="0"/>
                    <a:pt x="177" y="8"/>
                    <a:pt x="145" y="23"/>
                  </a:cubicBezTo>
                  <a:cubicBezTo>
                    <a:pt x="112" y="38"/>
                    <a:pt x="85" y="59"/>
                    <a:pt x="64" y="83"/>
                  </a:cubicBezTo>
                  <a:cubicBezTo>
                    <a:pt x="43" y="108"/>
                    <a:pt x="26" y="137"/>
                    <a:pt x="16" y="169"/>
                  </a:cubicBezTo>
                  <a:cubicBezTo>
                    <a:pt x="5" y="201"/>
                    <a:pt x="0" y="234"/>
                    <a:pt x="0" y="267"/>
                  </a:cubicBezTo>
                  <a:cubicBezTo>
                    <a:pt x="0" y="350"/>
                    <a:pt x="24" y="415"/>
                    <a:pt x="72" y="460"/>
                  </a:cubicBezTo>
                  <a:cubicBezTo>
                    <a:pt x="121" y="506"/>
                    <a:pt x="192" y="529"/>
                    <a:pt x="283" y="529"/>
                  </a:cubicBezTo>
                  <a:cubicBezTo>
                    <a:pt x="308" y="529"/>
                    <a:pt x="332" y="527"/>
                    <a:pt x="354" y="523"/>
                  </a:cubicBezTo>
                  <a:cubicBezTo>
                    <a:pt x="376" y="519"/>
                    <a:pt x="397" y="515"/>
                    <a:pt x="414" y="509"/>
                  </a:cubicBezTo>
                  <a:cubicBezTo>
                    <a:pt x="432" y="504"/>
                    <a:pt x="448" y="498"/>
                    <a:pt x="461" y="492"/>
                  </a:cubicBezTo>
                  <a:cubicBezTo>
                    <a:pt x="461" y="492"/>
                    <a:pt x="461" y="492"/>
                    <a:pt x="461" y="492"/>
                  </a:cubicBezTo>
                  <a:cubicBezTo>
                    <a:pt x="469" y="488"/>
                    <a:pt x="477" y="484"/>
                    <a:pt x="484" y="481"/>
                  </a:cubicBezTo>
                  <a:cubicBezTo>
                    <a:pt x="436" y="380"/>
                    <a:pt x="436" y="380"/>
                    <a:pt x="436" y="380"/>
                  </a:cubicBezTo>
                  <a:cubicBezTo>
                    <a:pt x="422" y="387"/>
                    <a:pt x="404" y="394"/>
                    <a:pt x="383" y="400"/>
                  </a:cubicBezTo>
                  <a:cubicBezTo>
                    <a:pt x="356" y="409"/>
                    <a:pt x="326" y="413"/>
                    <a:pt x="293" y="413"/>
                  </a:cubicBezTo>
                  <a:cubicBezTo>
                    <a:pt x="268" y="413"/>
                    <a:pt x="247" y="410"/>
                    <a:pt x="229" y="405"/>
                  </a:cubicBezTo>
                  <a:cubicBezTo>
                    <a:pt x="211" y="399"/>
                    <a:pt x="197" y="392"/>
                    <a:pt x="186" y="382"/>
                  </a:cubicBezTo>
                  <a:cubicBezTo>
                    <a:pt x="175" y="373"/>
                    <a:pt x="167" y="362"/>
                    <a:pt x="162" y="351"/>
                  </a:cubicBezTo>
                  <a:cubicBezTo>
                    <a:pt x="157" y="341"/>
                    <a:pt x="155" y="330"/>
                    <a:pt x="154" y="320"/>
                  </a:cubicBezTo>
                  <a:cubicBezTo>
                    <a:pt x="153" y="309"/>
                    <a:pt x="153" y="309"/>
                    <a:pt x="153" y="309"/>
                  </a:cubicBezTo>
                  <a:cubicBezTo>
                    <a:pt x="503" y="309"/>
                    <a:pt x="503" y="309"/>
                    <a:pt x="503" y="309"/>
                  </a:cubicBezTo>
                  <a:lnTo>
                    <a:pt x="503" y="284"/>
                  </a:lnTo>
                  <a:close/>
                  <a:moveTo>
                    <a:pt x="360" y="221"/>
                  </a:moveTo>
                  <a:cubicBezTo>
                    <a:pt x="155" y="221"/>
                    <a:pt x="155" y="221"/>
                    <a:pt x="155" y="221"/>
                  </a:cubicBezTo>
                  <a:cubicBezTo>
                    <a:pt x="155" y="210"/>
                    <a:pt x="155" y="210"/>
                    <a:pt x="155" y="210"/>
                  </a:cubicBezTo>
                  <a:cubicBezTo>
                    <a:pt x="155" y="200"/>
                    <a:pt x="157" y="189"/>
                    <a:pt x="161" y="178"/>
                  </a:cubicBezTo>
                  <a:cubicBezTo>
                    <a:pt x="165" y="168"/>
                    <a:pt x="172" y="158"/>
                    <a:pt x="180" y="149"/>
                  </a:cubicBezTo>
                  <a:cubicBezTo>
                    <a:pt x="188" y="140"/>
                    <a:pt x="199" y="132"/>
                    <a:pt x="212" y="126"/>
                  </a:cubicBezTo>
                  <a:cubicBezTo>
                    <a:pt x="225" y="120"/>
                    <a:pt x="240" y="117"/>
                    <a:pt x="257" y="117"/>
                  </a:cubicBezTo>
                  <a:cubicBezTo>
                    <a:pt x="275" y="117"/>
                    <a:pt x="290" y="120"/>
                    <a:pt x="303" y="126"/>
                  </a:cubicBezTo>
                  <a:cubicBezTo>
                    <a:pt x="315" y="132"/>
                    <a:pt x="326" y="139"/>
                    <a:pt x="335" y="148"/>
                  </a:cubicBezTo>
                  <a:cubicBezTo>
                    <a:pt x="343" y="157"/>
                    <a:pt x="350" y="168"/>
                    <a:pt x="354" y="178"/>
                  </a:cubicBezTo>
                  <a:cubicBezTo>
                    <a:pt x="358" y="189"/>
                    <a:pt x="360" y="200"/>
                    <a:pt x="360" y="210"/>
                  </a:cubicBezTo>
                  <a:lnTo>
                    <a:pt x="360" y="22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1021" y="1446"/>
              <a:ext cx="1247" cy="1257"/>
            </a:xfrm>
            <a:custGeom>
              <a:avLst/>
              <a:gdLst>
                <a:gd name="T0" fmla="*/ 923 w 1247"/>
                <a:gd name="T1" fmla="*/ 0 h 1257"/>
                <a:gd name="T2" fmla="*/ 639 w 1247"/>
                <a:gd name="T3" fmla="*/ 946 h 1257"/>
                <a:gd name="T4" fmla="*/ 334 w 1247"/>
                <a:gd name="T5" fmla="*/ 0 h 1257"/>
                <a:gd name="T6" fmla="*/ 0 w 1247"/>
                <a:gd name="T7" fmla="*/ 0 h 1257"/>
                <a:gd name="T8" fmla="*/ 455 w 1247"/>
                <a:gd name="T9" fmla="*/ 1257 h 1257"/>
                <a:gd name="T10" fmla="*/ 790 w 1247"/>
                <a:gd name="T11" fmla="*/ 1257 h 1257"/>
                <a:gd name="T12" fmla="*/ 1247 w 1247"/>
                <a:gd name="T13" fmla="*/ 0 h 1257"/>
                <a:gd name="T14" fmla="*/ 923 w 1247"/>
                <a:gd name="T15" fmla="*/ 0 h 1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57">
                  <a:moveTo>
                    <a:pt x="923" y="0"/>
                  </a:moveTo>
                  <a:lnTo>
                    <a:pt x="639" y="946"/>
                  </a:lnTo>
                  <a:lnTo>
                    <a:pt x="334" y="0"/>
                  </a:lnTo>
                  <a:lnTo>
                    <a:pt x="0" y="0"/>
                  </a:lnTo>
                  <a:lnTo>
                    <a:pt x="455" y="1257"/>
                  </a:lnTo>
                  <a:lnTo>
                    <a:pt x="790" y="1257"/>
                  </a:lnTo>
                  <a:lnTo>
                    <a:pt x="1247" y="0"/>
                  </a:lnTo>
                  <a:lnTo>
                    <a:pt x="923"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315" y="1814"/>
              <a:ext cx="637" cy="889"/>
            </a:xfrm>
            <a:custGeom>
              <a:avLst/>
              <a:gdLst>
                <a:gd name="T0" fmla="*/ 296 w 361"/>
                <a:gd name="T1" fmla="*/ 138 h 503"/>
                <a:gd name="T2" fmla="*/ 340 w 361"/>
                <a:gd name="T3" fmla="*/ 143 h 503"/>
                <a:gd name="T4" fmla="*/ 361 w 361"/>
                <a:gd name="T5" fmla="*/ 5 h 503"/>
                <a:gd name="T6" fmla="*/ 344 w 361"/>
                <a:gd name="T7" fmla="*/ 2 h 503"/>
                <a:gd name="T8" fmla="*/ 308 w 361"/>
                <a:gd name="T9" fmla="*/ 0 h 503"/>
                <a:gd name="T10" fmla="*/ 235 w 361"/>
                <a:gd name="T11" fmla="*/ 19 h 503"/>
                <a:gd name="T12" fmla="*/ 184 w 361"/>
                <a:gd name="T13" fmla="*/ 69 h 503"/>
                <a:gd name="T14" fmla="*/ 167 w 361"/>
                <a:gd name="T15" fmla="*/ 92 h 503"/>
                <a:gd name="T16" fmla="*/ 158 w 361"/>
                <a:gd name="T17" fmla="*/ 9 h 503"/>
                <a:gd name="T18" fmla="*/ 0 w 361"/>
                <a:gd name="T19" fmla="*/ 9 h 503"/>
                <a:gd name="T20" fmla="*/ 0 w 361"/>
                <a:gd name="T21" fmla="*/ 503 h 503"/>
                <a:gd name="T22" fmla="*/ 164 w 361"/>
                <a:gd name="T23" fmla="*/ 503 h 503"/>
                <a:gd name="T24" fmla="*/ 164 w 361"/>
                <a:gd name="T25" fmla="*/ 282 h 503"/>
                <a:gd name="T26" fmla="*/ 296 w 361"/>
                <a:gd name="T27" fmla="*/ 13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503">
                  <a:moveTo>
                    <a:pt x="296" y="138"/>
                  </a:moveTo>
                  <a:cubicBezTo>
                    <a:pt x="311" y="138"/>
                    <a:pt x="326" y="140"/>
                    <a:pt x="340" y="143"/>
                  </a:cubicBezTo>
                  <a:cubicBezTo>
                    <a:pt x="361" y="5"/>
                    <a:pt x="361" y="5"/>
                    <a:pt x="361" y="5"/>
                  </a:cubicBezTo>
                  <a:cubicBezTo>
                    <a:pt x="356" y="4"/>
                    <a:pt x="350" y="3"/>
                    <a:pt x="344" y="2"/>
                  </a:cubicBezTo>
                  <a:cubicBezTo>
                    <a:pt x="334" y="0"/>
                    <a:pt x="322" y="0"/>
                    <a:pt x="308" y="0"/>
                  </a:cubicBezTo>
                  <a:cubicBezTo>
                    <a:pt x="279" y="0"/>
                    <a:pt x="255" y="6"/>
                    <a:pt x="235" y="19"/>
                  </a:cubicBezTo>
                  <a:cubicBezTo>
                    <a:pt x="215" y="33"/>
                    <a:pt x="197" y="49"/>
                    <a:pt x="184" y="69"/>
                  </a:cubicBezTo>
                  <a:cubicBezTo>
                    <a:pt x="167" y="92"/>
                    <a:pt x="167" y="92"/>
                    <a:pt x="167" y="92"/>
                  </a:cubicBezTo>
                  <a:cubicBezTo>
                    <a:pt x="158" y="9"/>
                    <a:pt x="158" y="9"/>
                    <a:pt x="158" y="9"/>
                  </a:cubicBezTo>
                  <a:cubicBezTo>
                    <a:pt x="0" y="9"/>
                    <a:pt x="0" y="9"/>
                    <a:pt x="0" y="9"/>
                  </a:cubicBezTo>
                  <a:cubicBezTo>
                    <a:pt x="0" y="503"/>
                    <a:pt x="0" y="503"/>
                    <a:pt x="0" y="503"/>
                  </a:cubicBezTo>
                  <a:cubicBezTo>
                    <a:pt x="164" y="503"/>
                    <a:pt x="164" y="503"/>
                    <a:pt x="164" y="503"/>
                  </a:cubicBezTo>
                  <a:cubicBezTo>
                    <a:pt x="164" y="282"/>
                    <a:pt x="164" y="282"/>
                    <a:pt x="164" y="282"/>
                  </a:cubicBezTo>
                  <a:cubicBezTo>
                    <a:pt x="164" y="187"/>
                    <a:pt x="208" y="138"/>
                    <a:pt x="296" y="138"/>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5880" y="1550"/>
              <a:ext cx="529" cy="1009"/>
            </a:xfrm>
            <a:custGeom>
              <a:avLst/>
              <a:gdLst>
                <a:gd name="T0" fmla="*/ 77 w 300"/>
                <a:gd name="T1" fmla="*/ 221 h 571"/>
                <a:gd name="T2" fmla="*/ 0 w 300"/>
                <a:gd name="T3" fmla="*/ 221 h 571"/>
                <a:gd name="T4" fmla="*/ 0 w 300"/>
                <a:gd name="T5" fmla="*/ 186 h 571"/>
                <a:gd name="T6" fmla="*/ 77 w 300"/>
                <a:gd name="T7" fmla="*/ 186 h 571"/>
                <a:gd name="T8" fmla="*/ 77 w 300"/>
                <a:gd name="T9" fmla="*/ 142 h 571"/>
                <a:gd name="T10" fmla="*/ 108 w 300"/>
                <a:gd name="T11" fmla="*/ 37 h 571"/>
                <a:gd name="T12" fmla="*/ 196 w 300"/>
                <a:gd name="T13" fmla="*/ 0 h 571"/>
                <a:gd name="T14" fmla="*/ 258 w 300"/>
                <a:gd name="T15" fmla="*/ 12 h 571"/>
                <a:gd name="T16" fmla="*/ 300 w 300"/>
                <a:gd name="T17" fmla="*/ 44 h 571"/>
                <a:gd name="T18" fmla="*/ 276 w 300"/>
                <a:gd name="T19" fmla="*/ 67 h 571"/>
                <a:gd name="T20" fmla="*/ 241 w 300"/>
                <a:gd name="T21" fmla="*/ 42 h 571"/>
                <a:gd name="T22" fmla="*/ 200 w 300"/>
                <a:gd name="T23" fmla="*/ 34 h 571"/>
                <a:gd name="T24" fmla="*/ 166 w 300"/>
                <a:gd name="T25" fmla="*/ 39 h 571"/>
                <a:gd name="T26" fmla="*/ 139 w 300"/>
                <a:gd name="T27" fmla="*/ 58 h 571"/>
                <a:gd name="T28" fmla="*/ 121 w 300"/>
                <a:gd name="T29" fmla="*/ 95 h 571"/>
                <a:gd name="T30" fmla="*/ 115 w 300"/>
                <a:gd name="T31" fmla="*/ 157 h 571"/>
                <a:gd name="T32" fmla="*/ 115 w 300"/>
                <a:gd name="T33" fmla="*/ 186 h 571"/>
                <a:gd name="T34" fmla="*/ 242 w 300"/>
                <a:gd name="T35" fmla="*/ 186 h 571"/>
                <a:gd name="T36" fmla="*/ 242 w 300"/>
                <a:gd name="T37" fmla="*/ 221 h 571"/>
                <a:gd name="T38" fmla="*/ 115 w 300"/>
                <a:gd name="T39" fmla="*/ 221 h 571"/>
                <a:gd name="T40" fmla="*/ 115 w 300"/>
                <a:gd name="T41" fmla="*/ 571 h 571"/>
                <a:gd name="T42" fmla="*/ 77 w 300"/>
                <a:gd name="T43" fmla="*/ 571 h 571"/>
                <a:gd name="T44" fmla="*/ 77 w 300"/>
                <a:gd name="T45" fmla="*/ 22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571">
                  <a:moveTo>
                    <a:pt x="77" y="221"/>
                  </a:moveTo>
                  <a:cubicBezTo>
                    <a:pt x="0" y="221"/>
                    <a:pt x="0" y="221"/>
                    <a:pt x="0" y="221"/>
                  </a:cubicBezTo>
                  <a:cubicBezTo>
                    <a:pt x="0" y="186"/>
                    <a:pt x="0" y="186"/>
                    <a:pt x="0" y="186"/>
                  </a:cubicBezTo>
                  <a:cubicBezTo>
                    <a:pt x="77" y="186"/>
                    <a:pt x="77" y="186"/>
                    <a:pt x="77" y="186"/>
                  </a:cubicBezTo>
                  <a:cubicBezTo>
                    <a:pt x="77" y="142"/>
                    <a:pt x="77" y="142"/>
                    <a:pt x="77" y="142"/>
                  </a:cubicBezTo>
                  <a:cubicBezTo>
                    <a:pt x="77" y="96"/>
                    <a:pt x="88" y="61"/>
                    <a:pt x="108" y="37"/>
                  </a:cubicBezTo>
                  <a:cubicBezTo>
                    <a:pt x="128" y="12"/>
                    <a:pt x="158" y="0"/>
                    <a:pt x="196" y="0"/>
                  </a:cubicBezTo>
                  <a:cubicBezTo>
                    <a:pt x="221" y="0"/>
                    <a:pt x="242" y="4"/>
                    <a:pt x="258" y="12"/>
                  </a:cubicBezTo>
                  <a:cubicBezTo>
                    <a:pt x="275" y="21"/>
                    <a:pt x="289" y="31"/>
                    <a:pt x="300" y="44"/>
                  </a:cubicBezTo>
                  <a:cubicBezTo>
                    <a:pt x="276" y="67"/>
                    <a:pt x="276" y="67"/>
                    <a:pt x="276" y="67"/>
                  </a:cubicBezTo>
                  <a:cubicBezTo>
                    <a:pt x="264" y="56"/>
                    <a:pt x="252" y="47"/>
                    <a:pt x="241" y="42"/>
                  </a:cubicBezTo>
                  <a:cubicBezTo>
                    <a:pt x="229" y="37"/>
                    <a:pt x="215" y="34"/>
                    <a:pt x="200" y="34"/>
                  </a:cubicBezTo>
                  <a:cubicBezTo>
                    <a:pt x="187" y="34"/>
                    <a:pt x="176" y="36"/>
                    <a:pt x="166" y="39"/>
                  </a:cubicBezTo>
                  <a:cubicBezTo>
                    <a:pt x="155" y="42"/>
                    <a:pt x="146" y="49"/>
                    <a:pt x="139" y="58"/>
                  </a:cubicBezTo>
                  <a:cubicBezTo>
                    <a:pt x="131" y="67"/>
                    <a:pt x="126" y="80"/>
                    <a:pt x="121" y="95"/>
                  </a:cubicBezTo>
                  <a:cubicBezTo>
                    <a:pt x="117" y="111"/>
                    <a:pt x="115" y="132"/>
                    <a:pt x="115" y="157"/>
                  </a:cubicBezTo>
                  <a:cubicBezTo>
                    <a:pt x="115" y="186"/>
                    <a:pt x="115" y="186"/>
                    <a:pt x="115" y="186"/>
                  </a:cubicBezTo>
                  <a:cubicBezTo>
                    <a:pt x="242" y="186"/>
                    <a:pt x="242" y="186"/>
                    <a:pt x="242" y="186"/>
                  </a:cubicBezTo>
                  <a:cubicBezTo>
                    <a:pt x="242" y="221"/>
                    <a:pt x="242" y="221"/>
                    <a:pt x="242" y="221"/>
                  </a:cubicBezTo>
                  <a:cubicBezTo>
                    <a:pt x="115" y="221"/>
                    <a:pt x="115" y="221"/>
                    <a:pt x="115" y="221"/>
                  </a:cubicBezTo>
                  <a:cubicBezTo>
                    <a:pt x="115" y="571"/>
                    <a:pt x="115" y="571"/>
                    <a:pt x="115" y="571"/>
                  </a:cubicBezTo>
                  <a:cubicBezTo>
                    <a:pt x="77" y="571"/>
                    <a:pt x="77" y="571"/>
                    <a:pt x="77" y="571"/>
                  </a:cubicBezTo>
                  <a:lnTo>
                    <a:pt x="77" y="22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5335" y="1872"/>
              <a:ext cx="374" cy="687"/>
            </a:xfrm>
            <a:custGeom>
              <a:avLst/>
              <a:gdLst>
                <a:gd name="T0" fmla="*/ 2 w 212"/>
                <a:gd name="T1" fmla="*/ 85 h 389"/>
                <a:gd name="T2" fmla="*/ 2 w 212"/>
                <a:gd name="T3" fmla="*/ 58 h 389"/>
                <a:gd name="T4" fmla="*/ 2 w 212"/>
                <a:gd name="T5" fmla="*/ 38 h 389"/>
                <a:gd name="T6" fmla="*/ 1 w 212"/>
                <a:gd name="T7" fmla="*/ 21 h 389"/>
                <a:gd name="T8" fmla="*/ 0 w 212"/>
                <a:gd name="T9" fmla="*/ 4 h 389"/>
                <a:gd name="T10" fmla="*/ 35 w 212"/>
                <a:gd name="T11" fmla="*/ 4 h 389"/>
                <a:gd name="T12" fmla="*/ 36 w 212"/>
                <a:gd name="T13" fmla="*/ 22 h 389"/>
                <a:gd name="T14" fmla="*/ 37 w 212"/>
                <a:gd name="T15" fmla="*/ 40 h 389"/>
                <a:gd name="T16" fmla="*/ 38 w 212"/>
                <a:gd name="T17" fmla="*/ 61 h 389"/>
                <a:gd name="T18" fmla="*/ 38 w 212"/>
                <a:gd name="T19" fmla="*/ 89 h 389"/>
                <a:gd name="T20" fmla="*/ 56 w 212"/>
                <a:gd name="T21" fmla="*/ 61 h 389"/>
                <a:gd name="T22" fmla="*/ 85 w 212"/>
                <a:gd name="T23" fmla="*/ 32 h 389"/>
                <a:gd name="T24" fmla="*/ 126 w 212"/>
                <a:gd name="T25" fmla="*/ 9 h 389"/>
                <a:gd name="T26" fmla="*/ 180 w 212"/>
                <a:gd name="T27" fmla="*/ 0 h 389"/>
                <a:gd name="T28" fmla="*/ 212 w 212"/>
                <a:gd name="T29" fmla="*/ 6 h 389"/>
                <a:gd name="T30" fmla="*/ 201 w 212"/>
                <a:gd name="T31" fmla="*/ 42 h 389"/>
                <a:gd name="T32" fmla="*/ 187 w 212"/>
                <a:gd name="T33" fmla="*/ 39 h 389"/>
                <a:gd name="T34" fmla="*/ 172 w 212"/>
                <a:gd name="T35" fmla="*/ 38 h 389"/>
                <a:gd name="T36" fmla="*/ 118 w 212"/>
                <a:gd name="T37" fmla="*/ 51 h 389"/>
                <a:gd name="T38" fmla="*/ 76 w 212"/>
                <a:gd name="T39" fmla="*/ 86 h 389"/>
                <a:gd name="T40" fmla="*/ 49 w 212"/>
                <a:gd name="T41" fmla="*/ 136 h 389"/>
                <a:gd name="T42" fmla="*/ 39 w 212"/>
                <a:gd name="T43" fmla="*/ 192 h 389"/>
                <a:gd name="T44" fmla="*/ 39 w 212"/>
                <a:gd name="T45" fmla="*/ 389 h 389"/>
                <a:gd name="T46" fmla="*/ 2 w 212"/>
                <a:gd name="T47" fmla="*/ 389 h 389"/>
                <a:gd name="T48" fmla="*/ 2 w 212"/>
                <a:gd name="T49" fmla="*/ 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9">
                  <a:moveTo>
                    <a:pt x="2" y="85"/>
                  </a:moveTo>
                  <a:cubicBezTo>
                    <a:pt x="2" y="75"/>
                    <a:pt x="2" y="66"/>
                    <a:pt x="2" y="58"/>
                  </a:cubicBezTo>
                  <a:cubicBezTo>
                    <a:pt x="2" y="51"/>
                    <a:pt x="2" y="44"/>
                    <a:pt x="2" y="38"/>
                  </a:cubicBezTo>
                  <a:cubicBezTo>
                    <a:pt x="2" y="32"/>
                    <a:pt x="2" y="27"/>
                    <a:pt x="1" y="21"/>
                  </a:cubicBezTo>
                  <a:cubicBezTo>
                    <a:pt x="1" y="16"/>
                    <a:pt x="1" y="10"/>
                    <a:pt x="0" y="4"/>
                  </a:cubicBezTo>
                  <a:cubicBezTo>
                    <a:pt x="35" y="4"/>
                    <a:pt x="35" y="4"/>
                    <a:pt x="35" y="4"/>
                  </a:cubicBezTo>
                  <a:cubicBezTo>
                    <a:pt x="36" y="10"/>
                    <a:pt x="36" y="16"/>
                    <a:pt x="36" y="22"/>
                  </a:cubicBezTo>
                  <a:cubicBezTo>
                    <a:pt x="37" y="27"/>
                    <a:pt x="37" y="33"/>
                    <a:pt x="37" y="40"/>
                  </a:cubicBezTo>
                  <a:cubicBezTo>
                    <a:pt x="38" y="46"/>
                    <a:pt x="38" y="53"/>
                    <a:pt x="38" y="61"/>
                  </a:cubicBezTo>
                  <a:cubicBezTo>
                    <a:pt x="38" y="69"/>
                    <a:pt x="38" y="78"/>
                    <a:pt x="38" y="89"/>
                  </a:cubicBezTo>
                  <a:cubicBezTo>
                    <a:pt x="42" y="80"/>
                    <a:pt x="48" y="71"/>
                    <a:pt x="56" y="61"/>
                  </a:cubicBezTo>
                  <a:cubicBezTo>
                    <a:pt x="63" y="50"/>
                    <a:pt x="73" y="41"/>
                    <a:pt x="85" y="32"/>
                  </a:cubicBezTo>
                  <a:cubicBezTo>
                    <a:pt x="96" y="23"/>
                    <a:pt x="110" y="15"/>
                    <a:pt x="126" y="9"/>
                  </a:cubicBezTo>
                  <a:cubicBezTo>
                    <a:pt x="141" y="3"/>
                    <a:pt x="159" y="0"/>
                    <a:pt x="180" y="0"/>
                  </a:cubicBezTo>
                  <a:cubicBezTo>
                    <a:pt x="192" y="0"/>
                    <a:pt x="203" y="2"/>
                    <a:pt x="212" y="6"/>
                  </a:cubicBezTo>
                  <a:cubicBezTo>
                    <a:pt x="201" y="42"/>
                    <a:pt x="201" y="42"/>
                    <a:pt x="201" y="42"/>
                  </a:cubicBezTo>
                  <a:cubicBezTo>
                    <a:pt x="197" y="40"/>
                    <a:pt x="192" y="39"/>
                    <a:pt x="187" y="39"/>
                  </a:cubicBezTo>
                  <a:cubicBezTo>
                    <a:pt x="182" y="38"/>
                    <a:pt x="177" y="38"/>
                    <a:pt x="172" y="38"/>
                  </a:cubicBezTo>
                  <a:cubicBezTo>
                    <a:pt x="152" y="38"/>
                    <a:pt x="134" y="42"/>
                    <a:pt x="118" y="51"/>
                  </a:cubicBezTo>
                  <a:cubicBezTo>
                    <a:pt x="102" y="60"/>
                    <a:pt x="88" y="72"/>
                    <a:pt x="76" y="86"/>
                  </a:cubicBezTo>
                  <a:cubicBezTo>
                    <a:pt x="64" y="101"/>
                    <a:pt x="55" y="117"/>
                    <a:pt x="49" y="136"/>
                  </a:cubicBezTo>
                  <a:cubicBezTo>
                    <a:pt x="43" y="155"/>
                    <a:pt x="39" y="173"/>
                    <a:pt x="39" y="192"/>
                  </a:cubicBezTo>
                  <a:cubicBezTo>
                    <a:pt x="39" y="389"/>
                    <a:pt x="39" y="389"/>
                    <a:pt x="39" y="389"/>
                  </a:cubicBezTo>
                  <a:cubicBezTo>
                    <a:pt x="2" y="389"/>
                    <a:pt x="2" y="389"/>
                    <a:pt x="2" y="389"/>
                  </a:cubicBezTo>
                  <a:lnTo>
                    <a:pt x="2" y="85"/>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4915" y="1861"/>
              <a:ext cx="698" cy="716"/>
            </a:xfrm>
            <a:custGeom>
              <a:avLst/>
              <a:gdLst>
                <a:gd name="T0" fmla="*/ 198 w 396"/>
                <a:gd name="T1" fmla="*/ 405 h 405"/>
                <a:gd name="T2" fmla="*/ 121 w 396"/>
                <a:gd name="T3" fmla="*/ 389 h 405"/>
                <a:gd name="T4" fmla="*/ 58 w 396"/>
                <a:gd name="T5" fmla="*/ 346 h 405"/>
                <a:gd name="T6" fmla="*/ 15 w 396"/>
                <a:gd name="T7" fmla="*/ 281 h 405"/>
                <a:gd name="T8" fmla="*/ 0 w 396"/>
                <a:gd name="T9" fmla="*/ 203 h 405"/>
                <a:gd name="T10" fmla="*/ 15 w 396"/>
                <a:gd name="T11" fmla="*/ 124 h 405"/>
                <a:gd name="T12" fmla="*/ 58 w 396"/>
                <a:gd name="T13" fmla="*/ 60 h 405"/>
                <a:gd name="T14" fmla="*/ 121 w 396"/>
                <a:gd name="T15" fmla="*/ 16 h 405"/>
                <a:gd name="T16" fmla="*/ 198 w 396"/>
                <a:gd name="T17" fmla="*/ 0 h 405"/>
                <a:gd name="T18" fmla="*/ 275 w 396"/>
                <a:gd name="T19" fmla="*/ 16 h 405"/>
                <a:gd name="T20" fmla="*/ 338 w 396"/>
                <a:gd name="T21" fmla="*/ 60 h 405"/>
                <a:gd name="T22" fmla="*/ 381 w 396"/>
                <a:gd name="T23" fmla="*/ 124 h 405"/>
                <a:gd name="T24" fmla="*/ 396 w 396"/>
                <a:gd name="T25" fmla="*/ 203 h 405"/>
                <a:gd name="T26" fmla="*/ 381 w 396"/>
                <a:gd name="T27" fmla="*/ 281 h 405"/>
                <a:gd name="T28" fmla="*/ 338 w 396"/>
                <a:gd name="T29" fmla="*/ 346 h 405"/>
                <a:gd name="T30" fmla="*/ 275 w 396"/>
                <a:gd name="T31" fmla="*/ 389 h 405"/>
                <a:gd name="T32" fmla="*/ 198 w 396"/>
                <a:gd name="T33" fmla="*/ 405 h 405"/>
                <a:gd name="T34" fmla="*/ 198 w 396"/>
                <a:gd name="T35" fmla="*/ 371 h 405"/>
                <a:gd name="T36" fmla="*/ 261 w 396"/>
                <a:gd name="T37" fmla="*/ 357 h 405"/>
                <a:gd name="T38" fmla="*/ 311 w 396"/>
                <a:gd name="T39" fmla="*/ 321 h 405"/>
                <a:gd name="T40" fmla="*/ 345 w 396"/>
                <a:gd name="T41" fmla="*/ 268 h 405"/>
                <a:gd name="T42" fmla="*/ 357 w 396"/>
                <a:gd name="T43" fmla="*/ 203 h 405"/>
                <a:gd name="T44" fmla="*/ 344 w 396"/>
                <a:gd name="T45" fmla="*/ 139 h 405"/>
                <a:gd name="T46" fmla="*/ 310 w 396"/>
                <a:gd name="T47" fmla="*/ 85 h 405"/>
                <a:gd name="T48" fmla="*/ 260 w 396"/>
                <a:gd name="T49" fmla="*/ 48 h 405"/>
                <a:gd name="T50" fmla="*/ 198 w 396"/>
                <a:gd name="T51" fmla="*/ 34 h 405"/>
                <a:gd name="T52" fmla="*/ 135 w 396"/>
                <a:gd name="T53" fmla="*/ 48 h 405"/>
                <a:gd name="T54" fmla="*/ 85 w 396"/>
                <a:gd name="T55" fmla="*/ 84 h 405"/>
                <a:gd name="T56" fmla="*/ 51 w 396"/>
                <a:gd name="T57" fmla="*/ 137 h 405"/>
                <a:gd name="T58" fmla="*/ 39 w 396"/>
                <a:gd name="T59" fmla="*/ 203 h 405"/>
                <a:gd name="T60" fmla="*/ 51 w 396"/>
                <a:gd name="T61" fmla="*/ 267 h 405"/>
                <a:gd name="T62" fmla="*/ 85 w 396"/>
                <a:gd name="T63" fmla="*/ 321 h 405"/>
                <a:gd name="T64" fmla="*/ 136 w 396"/>
                <a:gd name="T65" fmla="*/ 357 h 405"/>
                <a:gd name="T66" fmla="*/ 198 w 396"/>
                <a:gd name="T67" fmla="*/ 3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6" h="405">
                  <a:moveTo>
                    <a:pt x="198" y="405"/>
                  </a:moveTo>
                  <a:cubicBezTo>
                    <a:pt x="171" y="405"/>
                    <a:pt x="145" y="400"/>
                    <a:pt x="121" y="389"/>
                  </a:cubicBezTo>
                  <a:cubicBezTo>
                    <a:pt x="97" y="379"/>
                    <a:pt x="76" y="364"/>
                    <a:pt x="58" y="346"/>
                  </a:cubicBezTo>
                  <a:cubicBezTo>
                    <a:pt x="40" y="327"/>
                    <a:pt x="25" y="306"/>
                    <a:pt x="15" y="281"/>
                  </a:cubicBezTo>
                  <a:cubicBezTo>
                    <a:pt x="5" y="257"/>
                    <a:pt x="0" y="230"/>
                    <a:pt x="0" y="203"/>
                  </a:cubicBezTo>
                  <a:cubicBezTo>
                    <a:pt x="0" y="175"/>
                    <a:pt x="5" y="149"/>
                    <a:pt x="15" y="124"/>
                  </a:cubicBezTo>
                  <a:cubicBezTo>
                    <a:pt x="25" y="99"/>
                    <a:pt x="40" y="78"/>
                    <a:pt x="58" y="60"/>
                  </a:cubicBezTo>
                  <a:cubicBezTo>
                    <a:pt x="76" y="41"/>
                    <a:pt x="97" y="27"/>
                    <a:pt x="121" y="16"/>
                  </a:cubicBezTo>
                  <a:cubicBezTo>
                    <a:pt x="145" y="5"/>
                    <a:pt x="171" y="0"/>
                    <a:pt x="198" y="0"/>
                  </a:cubicBezTo>
                  <a:cubicBezTo>
                    <a:pt x="225" y="0"/>
                    <a:pt x="251" y="5"/>
                    <a:pt x="275" y="16"/>
                  </a:cubicBezTo>
                  <a:cubicBezTo>
                    <a:pt x="299" y="27"/>
                    <a:pt x="320" y="41"/>
                    <a:pt x="338" y="60"/>
                  </a:cubicBezTo>
                  <a:cubicBezTo>
                    <a:pt x="356" y="78"/>
                    <a:pt x="370" y="99"/>
                    <a:pt x="381" y="124"/>
                  </a:cubicBezTo>
                  <a:cubicBezTo>
                    <a:pt x="391" y="149"/>
                    <a:pt x="396" y="175"/>
                    <a:pt x="396" y="203"/>
                  </a:cubicBezTo>
                  <a:cubicBezTo>
                    <a:pt x="396" y="230"/>
                    <a:pt x="391" y="257"/>
                    <a:pt x="381" y="281"/>
                  </a:cubicBezTo>
                  <a:cubicBezTo>
                    <a:pt x="370" y="306"/>
                    <a:pt x="356" y="327"/>
                    <a:pt x="338" y="346"/>
                  </a:cubicBezTo>
                  <a:cubicBezTo>
                    <a:pt x="320" y="364"/>
                    <a:pt x="299" y="379"/>
                    <a:pt x="275" y="389"/>
                  </a:cubicBezTo>
                  <a:cubicBezTo>
                    <a:pt x="251" y="400"/>
                    <a:pt x="225" y="405"/>
                    <a:pt x="198" y="405"/>
                  </a:cubicBezTo>
                  <a:close/>
                  <a:moveTo>
                    <a:pt x="198" y="371"/>
                  </a:moveTo>
                  <a:cubicBezTo>
                    <a:pt x="220" y="371"/>
                    <a:pt x="241" y="366"/>
                    <a:pt x="261" y="357"/>
                  </a:cubicBezTo>
                  <a:cubicBezTo>
                    <a:pt x="280" y="348"/>
                    <a:pt x="297" y="336"/>
                    <a:pt x="311" y="321"/>
                  </a:cubicBezTo>
                  <a:cubicBezTo>
                    <a:pt x="325" y="306"/>
                    <a:pt x="337" y="289"/>
                    <a:pt x="345" y="268"/>
                  </a:cubicBezTo>
                  <a:cubicBezTo>
                    <a:pt x="353" y="248"/>
                    <a:pt x="357" y="226"/>
                    <a:pt x="357" y="203"/>
                  </a:cubicBezTo>
                  <a:cubicBezTo>
                    <a:pt x="357" y="180"/>
                    <a:pt x="353" y="159"/>
                    <a:pt x="344" y="139"/>
                  </a:cubicBezTo>
                  <a:cubicBezTo>
                    <a:pt x="336" y="118"/>
                    <a:pt x="325" y="100"/>
                    <a:pt x="310" y="85"/>
                  </a:cubicBezTo>
                  <a:cubicBezTo>
                    <a:pt x="296" y="69"/>
                    <a:pt x="279" y="57"/>
                    <a:pt x="260" y="48"/>
                  </a:cubicBezTo>
                  <a:cubicBezTo>
                    <a:pt x="240" y="39"/>
                    <a:pt x="220" y="34"/>
                    <a:pt x="198" y="34"/>
                  </a:cubicBezTo>
                  <a:cubicBezTo>
                    <a:pt x="175" y="34"/>
                    <a:pt x="154" y="39"/>
                    <a:pt x="135" y="48"/>
                  </a:cubicBezTo>
                  <a:cubicBezTo>
                    <a:pt x="115" y="57"/>
                    <a:pt x="99" y="69"/>
                    <a:pt x="85" y="84"/>
                  </a:cubicBezTo>
                  <a:cubicBezTo>
                    <a:pt x="70" y="99"/>
                    <a:pt x="59" y="117"/>
                    <a:pt x="51" y="137"/>
                  </a:cubicBezTo>
                  <a:cubicBezTo>
                    <a:pt x="43" y="157"/>
                    <a:pt x="39" y="179"/>
                    <a:pt x="39" y="203"/>
                  </a:cubicBezTo>
                  <a:cubicBezTo>
                    <a:pt x="39" y="225"/>
                    <a:pt x="43" y="247"/>
                    <a:pt x="51" y="267"/>
                  </a:cubicBezTo>
                  <a:cubicBezTo>
                    <a:pt x="60" y="287"/>
                    <a:pt x="71" y="305"/>
                    <a:pt x="85" y="321"/>
                  </a:cubicBezTo>
                  <a:cubicBezTo>
                    <a:pt x="100" y="336"/>
                    <a:pt x="116" y="348"/>
                    <a:pt x="136" y="357"/>
                  </a:cubicBezTo>
                  <a:cubicBezTo>
                    <a:pt x="155" y="366"/>
                    <a:pt x="176" y="371"/>
                    <a:pt x="198" y="371"/>
                  </a:cubicBez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048" y="1861"/>
              <a:ext cx="1053" cy="698"/>
            </a:xfrm>
            <a:custGeom>
              <a:avLst/>
              <a:gdLst>
                <a:gd name="T0" fmla="*/ 2 w 597"/>
                <a:gd name="T1" fmla="*/ 91 h 395"/>
                <a:gd name="T2" fmla="*/ 2 w 597"/>
                <a:gd name="T3" fmla="*/ 64 h 395"/>
                <a:gd name="T4" fmla="*/ 2 w 597"/>
                <a:gd name="T5" fmla="*/ 44 h 395"/>
                <a:gd name="T6" fmla="*/ 1 w 597"/>
                <a:gd name="T7" fmla="*/ 27 h 395"/>
                <a:gd name="T8" fmla="*/ 0 w 597"/>
                <a:gd name="T9" fmla="*/ 10 h 395"/>
                <a:gd name="T10" fmla="*/ 35 w 597"/>
                <a:gd name="T11" fmla="*/ 10 h 395"/>
                <a:gd name="T12" fmla="*/ 37 w 597"/>
                <a:gd name="T13" fmla="*/ 27 h 395"/>
                <a:gd name="T14" fmla="*/ 37 w 597"/>
                <a:gd name="T15" fmla="*/ 43 h 395"/>
                <a:gd name="T16" fmla="*/ 38 w 597"/>
                <a:gd name="T17" fmla="*/ 63 h 395"/>
                <a:gd name="T18" fmla="*/ 38 w 597"/>
                <a:gd name="T19" fmla="*/ 91 h 395"/>
                <a:gd name="T20" fmla="*/ 56 w 597"/>
                <a:gd name="T21" fmla="*/ 62 h 395"/>
                <a:gd name="T22" fmla="*/ 86 w 597"/>
                <a:gd name="T23" fmla="*/ 32 h 395"/>
                <a:gd name="T24" fmla="*/ 127 w 597"/>
                <a:gd name="T25" fmla="*/ 9 h 395"/>
                <a:gd name="T26" fmla="*/ 183 w 597"/>
                <a:gd name="T27" fmla="*/ 0 h 395"/>
                <a:gd name="T28" fmla="*/ 269 w 597"/>
                <a:gd name="T29" fmla="*/ 24 h 395"/>
                <a:gd name="T30" fmla="*/ 310 w 597"/>
                <a:gd name="T31" fmla="*/ 91 h 395"/>
                <a:gd name="T32" fmla="*/ 329 w 597"/>
                <a:gd name="T33" fmla="*/ 63 h 395"/>
                <a:gd name="T34" fmla="*/ 361 w 597"/>
                <a:gd name="T35" fmla="*/ 34 h 395"/>
                <a:gd name="T36" fmla="*/ 405 w 597"/>
                <a:gd name="T37" fmla="*/ 10 h 395"/>
                <a:gd name="T38" fmla="*/ 461 w 597"/>
                <a:gd name="T39" fmla="*/ 0 h 395"/>
                <a:gd name="T40" fmla="*/ 526 w 597"/>
                <a:gd name="T41" fmla="*/ 12 h 395"/>
                <a:gd name="T42" fmla="*/ 568 w 597"/>
                <a:gd name="T43" fmla="*/ 46 h 395"/>
                <a:gd name="T44" fmla="*/ 590 w 597"/>
                <a:gd name="T45" fmla="*/ 99 h 395"/>
                <a:gd name="T46" fmla="*/ 597 w 597"/>
                <a:gd name="T47" fmla="*/ 169 h 395"/>
                <a:gd name="T48" fmla="*/ 597 w 597"/>
                <a:gd name="T49" fmla="*/ 395 h 395"/>
                <a:gd name="T50" fmla="*/ 559 w 597"/>
                <a:gd name="T51" fmla="*/ 395 h 395"/>
                <a:gd name="T52" fmla="*/ 559 w 597"/>
                <a:gd name="T53" fmla="*/ 182 h 395"/>
                <a:gd name="T54" fmla="*/ 552 w 597"/>
                <a:gd name="T55" fmla="*/ 111 h 395"/>
                <a:gd name="T56" fmla="*/ 532 w 597"/>
                <a:gd name="T57" fmla="*/ 65 h 395"/>
                <a:gd name="T58" fmla="*/ 500 w 597"/>
                <a:gd name="T59" fmla="*/ 42 h 395"/>
                <a:gd name="T60" fmla="*/ 456 w 597"/>
                <a:gd name="T61" fmla="*/ 35 h 395"/>
                <a:gd name="T62" fmla="*/ 403 w 597"/>
                <a:gd name="T63" fmla="*/ 47 h 395"/>
                <a:gd name="T64" fmla="*/ 359 w 597"/>
                <a:gd name="T65" fmla="*/ 78 h 395"/>
                <a:gd name="T66" fmla="*/ 329 w 597"/>
                <a:gd name="T67" fmla="*/ 122 h 395"/>
                <a:gd name="T68" fmla="*/ 318 w 597"/>
                <a:gd name="T69" fmla="*/ 173 h 395"/>
                <a:gd name="T70" fmla="*/ 318 w 597"/>
                <a:gd name="T71" fmla="*/ 395 h 395"/>
                <a:gd name="T72" fmla="*/ 280 w 597"/>
                <a:gd name="T73" fmla="*/ 395 h 395"/>
                <a:gd name="T74" fmla="*/ 280 w 597"/>
                <a:gd name="T75" fmla="*/ 182 h 395"/>
                <a:gd name="T76" fmla="*/ 274 w 597"/>
                <a:gd name="T77" fmla="*/ 111 h 395"/>
                <a:gd name="T78" fmla="*/ 254 w 597"/>
                <a:gd name="T79" fmla="*/ 65 h 395"/>
                <a:gd name="T80" fmla="*/ 222 w 597"/>
                <a:gd name="T81" fmla="*/ 42 h 395"/>
                <a:gd name="T82" fmla="*/ 178 w 597"/>
                <a:gd name="T83" fmla="*/ 35 h 395"/>
                <a:gd name="T84" fmla="*/ 118 w 597"/>
                <a:gd name="T85" fmla="*/ 50 h 395"/>
                <a:gd name="T86" fmla="*/ 75 w 597"/>
                <a:gd name="T87" fmla="*/ 89 h 395"/>
                <a:gd name="T88" fmla="*/ 48 w 597"/>
                <a:gd name="T89" fmla="*/ 141 h 395"/>
                <a:gd name="T90" fmla="*/ 40 w 597"/>
                <a:gd name="T91" fmla="*/ 197 h 395"/>
                <a:gd name="T92" fmla="*/ 40 w 597"/>
                <a:gd name="T93" fmla="*/ 395 h 395"/>
                <a:gd name="T94" fmla="*/ 2 w 597"/>
                <a:gd name="T95" fmla="*/ 395 h 395"/>
                <a:gd name="T96" fmla="*/ 2 w 597"/>
                <a:gd name="T9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7" h="395">
                  <a:moveTo>
                    <a:pt x="2" y="91"/>
                  </a:moveTo>
                  <a:cubicBezTo>
                    <a:pt x="2" y="81"/>
                    <a:pt x="2" y="72"/>
                    <a:pt x="2" y="64"/>
                  </a:cubicBezTo>
                  <a:cubicBezTo>
                    <a:pt x="2" y="57"/>
                    <a:pt x="2" y="50"/>
                    <a:pt x="2" y="44"/>
                  </a:cubicBezTo>
                  <a:cubicBezTo>
                    <a:pt x="2" y="38"/>
                    <a:pt x="2" y="33"/>
                    <a:pt x="1" y="27"/>
                  </a:cubicBezTo>
                  <a:cubicBezTo>
                    <a:pt x="1" y="22"/>
                    <a:pt x="1" y="16"/>
                    <a:pt x="0" y="10"/>
                  </a:cubicBezTo>
                  <a:cubicBezTo>
                    <a:pt x="35" y="10"/>
                    <a:pt x="35" y="10"/>
                    <a:pt x="35" y="10"/>
                  </a:cubicBezTo>
                  <a:cubicBezTo>
                    <a:pt x="36" y="16"/>
                    <a:pt x="36" y="22"/>
                    <a:pt x="37" y="27"/>
                  </a:cubicBezTo>
                  <a:cubicBezTo>
                    <a:pt x="37" y="32"/>
                    <a:pt x="37" y="37"/>
                    <a:pt x="37" y="43"/>
                  </a:cubicBezTo>
                  <a:cubicBezTo>
                    <a:pt x="38" y="49"/>
                    <a:pt x="38" y="56"/>
                    <a:pt x="38" y="63"/>
                  </a:cubicBezTo>
                  <a:cubicBezTo>
                    <a:pt x="38" y="71"/>
                    <a:pt x="38" y="80"/>
                    <a:pt x="38" y="91"/>
                  </a:cubicBezTo>
                  <a:cubicBezTo>
                    <a:pt x="42" y="82"/>
                    <a:pt x="48" y="73"/>
                    <a:pt x="56" y="62"/>
                  </a:cubicBezTo>
                  <a:cubicBezTo>
                    <a:pt x="64" y="51"/>
                    <a:pt x="74" y="42"/>
                    <a:pt x="86" y="32"/>
                  </a:cubicBezTo>
                  <a:cubicBezTo>
                    <a:pt x="97" y="23"/>
                    <a:pt x="111" y="16"/>
                    <a:pt x="127" y="9"/>
                  </a:cubicBezTo>
                  <a:cubicBezTo>
                    <a:pt x="144" y="3"/>
                    <a:pt x="162" y="0"/>
                    <a:pt x="183" y="0"/>
                  </a:cubicBezTo>
                  <a:cubicBezTo>
                    <a:pt x="221" y="0"/>
                    <a:pt x="249" y="8"/>
                    <a:pt x="269" y="24"/>
                  </a:cubicBezTo>
                  <a:cubicBezTo>
                    <a:pt x="288" y="40"/>
                    <a:pt x="302" y="62"/>
                    <a:pt x="310" y="91"/>
                  </a:cubicBezTo>
                  <a:cubicBezTo>
                    <a:pt x="314" y="83"/>
                    <a:pt x="320" y="74"/>
                    <a:pt x="329" y="63"/>
                  </a:cubicBezTo>
                  <a:cubicBezTo>
                    <a:pt x="337" y="53"/>
                    <a:pt x="348" y="43"/>
                    <a:pt x="361" y="34"/>
                  </a:cubicBezTo>
                  <a:cubicBezTo>
                    <a:pt x="374" y="24"/>
                    <a:pt x="388" y="16"/>
                    <a:pt x="405" y="10"/>
                  </a:cubicBezTo>
                  <a:cubicBezTo>
                    <a:pt x="422" y="3"/>
                    <a:pt x="440" y="0"/>
                    <a:pt x="461" y="0"/>
                  </a:cubicBezTo>
                  <a:cubicBezTo>
                    <a:pt x="487" y="0"/>
                    <a:pt x="508" y="4"/>
                    <a:pt x="526" y="12"/>
                  </a:cubicBezTo>
                  <a:cubicBezTo>
                    <a:pt x="543" y="20"/>
                    <a:pt x="557" y="31"/>
                    <a:pt x="568" y="46"/>
                  </a:cubicBezTo>
                  <a:cubicBezTo>
                    <a:pt x="578" y="61"/>
                    <a:pt x="585" y="78"/>
                    <a:pt x="590" y="99"/>
                  </a:cubicBezTo>
                  <a:cubicBezTo>
                    <a:pt x="594" y="120"/>
                    <a:pt x="597" y="143"/>
                    <a:pt x="597" y="169"/>
                  </a:cubicBezTo>
                  <a:cubicBezTo>
                    <a:pt x="597" y="395"/>
                    <a:pt x="597" y="395"/>
                    <a:pt x="597" y="395"/>
                  </a:cubicBezTo>
                  <a:cubicBezTo>
                    <a:pt x="559" y="395"/>
                    <a:pt x="559" y="395"/>
                    <a:pt x="559" y="395"/>
                  </a:cubicBezTo>
                  <a:cubicBezTo>
                    <a:pt x="559" y="182"/>
                    <a:pt x="559" y="182"/>
                    <a:pt x="559" y="182"/>
                  </a:cubicBezTo>
                  <a:cubicBezTo>
                    <a:pt x="559" y="153"/>
                    <a:pt x="557" y="130"/>
                    <a:pt x="552" y="111"/>
                  </a:cubicBezTo>
                  <a:cubicBezTo>
                    <a:pt x="548" y="92"/>
                    <a:pt x="541" y="77"/>
                    <a:pt x="532" y="65"/>
                  </a:cubicBezTo>
                  <a:cubicBezTo>
                    <a:pt x="523" y="54"/>
                    <a:pt x="513" y="46"/>
                    <a:pt x="500" y="42"/>
                  </a:cubicBezTo>
                  <a:cubicBezTo>
                    <a:pt x="487" y="38"/>
                    <a:pt x="473" y="35"/>
                    <a:pt x="456" y="35"/>
                  </a:cubicBezTo>
                  <a:cubicBezTo>
                    <a:pt x="437" y="35"/>
                    <a:pt x="419" y="39"/>
                    <a:pt x="403" y="47"/>
                  </a:cubicBezTo>
                  <a:cubicBezTo>
                    <a:pt x="386" y="55"/>
                    <a:pt x="371" y="65"/>
                    <a:pt x="359" y="78"/>
                  </a:cubicBezTo>
                  <a:cubicBezTo>
                    <a:pt x="346" y="91"/>
                    <a:pt x="336" y="105"/>
                    <a:pt x="329" y="122"/>
                  </a:cubicBezTo>
                  <a:cubicBezTo>
                    <a:pt x="322" y="138"/>
                    <a:pt x="318" y="155"/>
                    <a:pt x="318" y="173"/>
                  </a:cubicBezTo>
                  <a:cubicBezTo>
                    <a:pt x="318" y="395"/>
                    <a:pt x="318" y="395"/>
                    <a:pt x="318" y="395"/>
                  </a:cubicBezTo>
                  <a:cubicBezTo>
                    <a:pt x="280" y="395"/>
                    <a:pt x="280" y="395"/>
                    <a:pt x="280" y="395"/>
                  </a:cubicBezTo>
                  <a:cubicBezTo>
                    <a:pt x="280" y="182"/>
                    <a:pt x="280" y="182"/>
                    <a:pt x="280" y="182"/>
                  </a:cubicBezTo>
                  <a:cubicBezTo>
                    <a:pt x="280" y="153"/>
                    <a:pt x="278" y="130"/>
                    <a:pt x="274" y="111"/>
                  </a:cubicBezTo>
                  <a:cubicBezTo>
                    <a:pt x="269" y="92"/>
                    <a:pt x="263" y="77"/>
                    <a:pt x="254" y="65"/>
                  </a:cubicBezTo>
                  <a:cubicBezTo>
                    <a:pt x="245" y="54"/>
                    <a:pt x="235" y="46"/>
                    <a:pt x="222" y="42"/>
                  </a:cubicBezTo>
                  <a:cubicBezTo>
                    <a:pt x="210" y="38"/>
                    <a:pt x="195" y="35"/>
                    <a:pt x="178" y="35"/>
                  </a:cubicBezTo>
                  <a:cubicBezTo>
                    <a:pt x="156" y="35"/>
                    <a:pt x="135" y="40"/>
                    <a:pt x="118" y="50"/>
                  </a:cubicBezTo>
                  <a:cubicBezTo>
                    <a:pt x="101" y="60"/>
                    <a:pt x="86" y="73"/>
                    <a:pt x="75" y="89"/>
                  </a:cubicBezTo>
                  <a:cubicBezTo>
                    <a:pt x="63" y="104"/>
                    <a:pt x="54" y="122"/>
                    <a:pt x="48" y="141"/>
                  </a:cubicBezTo>
                  <a:cubicBezTo>
                    <a:pt x="42" y="160"/>
                    <a:pt x="40" y="178"/>
                    <a:pt x="40" y="197"/>
                  </a:cubicBezTo>
                  <a:cubicBezTo>
                    <a:pt x="40" y="395"/>
                    <a:pt x="40" y="395"/>
                    <a:pt x="40" y="395"/>
                  </a:cubicBezTo>
                  <a:cubicBezTo>
                    <a:pt x="2" y="395"/>
                    <a:pt x="2" y="395"/>
                    <a:pt x="2" y="395"/>
                  </a:cubicBezTo>
                  <a:lnTo>
                    <a:pt x="2" y="9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noEditPoints="1"/>
            </p:cNvSpPr>
            <p:nvPr/>
          </p:nvSpPr>
          <p:spPr bwMode="auto">
            <a:xfrm>
              <a:off x="13274" y="1423"/>
              <a:ext cx="288" cy="285"/>
            </a:xfrm>
            <a:custGeom>
              <a:avLst/>
              <a:gdLst>
                <a:gd name="T0" fmla="*/ 81 w 163"/>
                <a:gd name="T1" fmla="*/ 161 h 161"/>
                <a:gd name="T2" fmla="*/ 49 w 163"/>
                <a:gd name="T3" fmla="*/ 155 h 161"/>
                <a:gd name="T4" fmla="*/ 23 w 163"/>
                <a:gd name="T5" fmla="*/ 139 h 161"/>
                <a:gd name="T6" fmla="*/ 6 w 163"/>
                <a:gd name="T7" fmla="*/ 114 h 161"/>
                <a:gd name="T8" fmla="*/ 0 w 163"/>
                <a:gd name="T9" fmla="*/ 81 h 161"/>
                <a:gd name="T10" fmla="*/ 6 w 163"/>
                <a:gd name="T11" fmla="*/ 48 h 161"/>
                <a:gd name="T12" fmla="*/ 23 w 163"/>
                <a:gd name="T13" fmla="*/ 23 h 161"/>
                <a:gd name="T14" fmla="*/ 49 w 163"/>
                <a:gd name="T15" fmla="*/ 6 h 161"/>
                <a:gd name="T16" fmla="*/ 81 w 163"/>
                <a:gd name="T17" fmla="*/ 0 h 161"/>
                <a:gd name="T18" fmla="*/ 114 w 163"/>
                <a:gd name="T19" fmla="*/ 6 h 161"/>
                <a:gd name="T20" fmla="*/ 140 w 163"/>
                <a:gd name="T21" fmla="*/ 23 h 161"/>
                <a:gd name="T22" fmla="*/ 157 w 163"/>
                <a:gd name="T23" fmla="*/ 48 h 161"/>
                <a:gd name="T24" fmla="*/ 163 w 163"/>
                <a:gd name="T25" fmla="*/ 81 h 161"/>
                <a:gd name="T26" fmla="*/ 157 w 163"/>
                <a:gd name="T27" fmla="*/ 114 h 161"/>
                <a:gd name="T28" fmla="*/ 140 w 163"/>
                <a:gd name="T29" fmla="*/ 139 h 161"/>
                <a:gd name="T30" fmla="*/ 114 w 163"/>
                <a:gd name="T31" fmla="*/ 155 h 161"/>
                <a:gd name="T32" fmla="*/ 81 w 163"/>
                <a:gd name="T33" fmla="*/ 161 h 161"/>
                <a:gd name="T34" fmla="*/ 81 w 163"/>
                <a:gd name="T35" fmla="*/ 142 h 161"/>
                <a:gd name="T36" fmla="*/ 105 w 163"/>
                <a:gd name="T37" fmla="*/ 137 h 161"/>
                <a:gd name="T38" fmla="*/ 124 w 163"/>
                <a:gd name="T39" fmla="*/ 125 h 161"/>
                <a:gd name="T40" fmla="*/ 136 w 163"/>
                <a:gd name="T41" fmla="*/ 105 h 161"/>
                <a:gd name="T42" fmla="*/ 141 w 163"/>
                <a:gd name="T43" fmla="*/ 81 h 161"/>
                <a:gd name="T44" fmla="*/ 136 w 163"/>
                <a:gd name="T45" fmla="*/ 56 h 161"/>
                <a:gd name="T46" fmla="*/ 124 w 163"/>
                <a:gd name="T47" fmla="*/ 37 h 161"/>
                <a:gd name="T48" fmla="*/ 105 w 163"/>
                <a:gd name="T49" fmla="*/ 24 h 161"/>
                <a:gd name="T50" fmla="*/ 81 w 163"/>
                <a:gd name="T51" fmla="*/ 20 h 161"/>
                <a:gd name="T52" fmla="*/ 57 w 163"/>
                <a:gd name="T53" fmla="*/ 24 h 161"/>
                <a:gd name="T54" fmla="*/ 39 w 163"/>
                <a:gd name="T55" fmla="*/ 37 h 161"/>
                <a:gd name="T56" fmla="*/ 26 w 163"/>
                <a:gd name="T57" fmla="*/ 56 h 161"/>
                <a:gd name="T58" fmla="*/ 22 w 163"/>
                <a:gd name="T59" fmla="*/ 81 h 161"/>
                <a:gd name="T60" fmla="*/ 26 w 163"/>
                <a:gd name="T61" fmla="*/ 105 h 161"/>
                <a:gd name="T62" fmla="*/ 39 w 163"/>
                <a:gd name="T63" fmla="*/ 125 h 161"/>
                <a:gd name="T64" fmla="*/ 57 w 163"/>
                <a:gd name="T65" fmla="*/ 137 h 161"/>
                <a:gd name="T66" fmla="*/ 81 w 163"/>
                <a:gd name="T67" fmla="*/ 142 h 161"/>
                <a:gd name="T68" fmla="*/ 53 w 163"/>
                <a:gd name="T69" fmla="*/ 39 h 161"/>
                <a:gd name="T70" fmla="*/ 86 w 163"/>
                <a:gd name="T71" fmla="*/ 39 h 161"/>
                <a:gd name="T72" fmla="*/ 105 w 163"/>
                <a:gd name="T73" fmla="*/ 45 h 161"/>
                <a:gd name="T74" fmla="*/ 112 w 163"/>
                <a:gd name="T75" fmla="*/ 63 h 161"/>
                <a:gd name="T76" fmla="*/ 108 w 163"/>
                <a:gd name="T77" fmla="*/ 78 h 161"/>
                <a:gd name="T78" fmla="*/ 98 w 163"/>
                <a:gd name="T79" fmla="*/ 87 h 161"/>
                <a:gd name="T80" fmla="*/ 117 w 163"/>
                <a:gd name="T81" fmla="*/ 117 h 161"/>
                <a:gd name="T82" fmla="*/ 97 w 163"/>
                <a:gd name="T83" fmla="*/ 117 h 161"/>
                <a:gd name="T84" fmla="*/ 80 w 163"/>
                <a:gd name="T85" fmla="*/ 89 h 161"/>
                <a:gd name="T86" fmla="*/ 70 w 163"/>
                <a:gd name="T87" fmla="*/ 89 h 161"/>
                <a:gd name="T88" fmla="*/ 70 w 163"/>
                <a:gd name="T89" fmla="*/ 117 h 161"/>
                <a:gd name="T90" fmla="*/ 53 w 163"/>
                <a:gd name="T91" fmla="*/ 117 h 161"/>
                <a:gd name="T92" fmla="*/ 53 w 163"/>
                <a:gd name="T93" fmla="*/ 39 h 161"/>
                <a:gd name="T94" fmla="*/ 80 w 163"/>
                <a:gd name="T95" fmla="*/ 76 h 161"/>
                <a:gd name="T96" fmla="*/ 91 w 163"/>
                <a:gd name="T97" fmla="*/ 73 h 161"/>
                <a:gd name="T98" fmla="*/ 95 w 163"/>
                <a:gd name="T99" fmla="*/ 63 h 161"/>
                <a:gd name="T100" fmla="*/ 92 w 163"/>
                <a:gd name="T101" fmla="*/ 55 h 161"/>
                <a:gd name="T102" fmla="*/ 84 w 163"/>
                <a:gd name="T103" fmla="*/ 53 h 161"/>
                <a:gd name="T104" fmla="*/ 70 w 163"/>
                <a:gd name="T105" fmla="*/ 53 h 161"/>
                <a:gd name="T106" fmla="*/ 70 w 163"/>
                <a:gd name="T107" fmla="*/ 76 h 161"/>
                <a:gd name="T108" fmla="*/ 80 w 163"/>
                <a:gd name="T109" fmla="*/ 7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1">
                  <a:moveTo>
                    <a:pt x="81" y="161"/>
                  </a:moveTo>
                  <a:cubicBezTo>
                    <a:pt x="70" y="161"/>
                    <a:pt x="59" y="159"/>
                    <a:pt x="49" y="155"/>
                  </a:cubicBezTo>
                  <a:cubicBezTo>
                    <a:pt x="39" y="151"/>
                    <a:pt x="30" y="146"/>
                    <a:pt x="23" y="139"/>
                  </a:cubicBezTo>
                  <a:cubicBezTo>
                    <a:pt x="16" y="132"/>
                    <a:pt x="10" y="123"/>
                    <a:pt x="6" y="114"/>
                  </a:cubicBezTo>
                  <a:cubicBezTo>
                    <a:pt x="2" y="104"/>
                    <a:pt x="0" y="93"/>
                    <a:pt x="0" y="81"/>
                  </a:cubicBezTo>
                  <a:cubicBezTo>
                    <a:pt x="0" y="69"/>
                    <a:pt x="2" y="58"/>
                    <a:pt x="6" y="48"/>
                  </a:cubicBezTo>
                  <a:cubicBezTo>
                    <a:pt x="10" y="38"/>
                    <a:pt x="16" y="30"/>
                    <a:pt x="23" y="23"/>
                  </a:cubicBezTo>
                  <a:cubicBezTo>
                    <a:pt x="30" y="16"/>
                    <a:pt x="39" y="10"/>
                    <a:pt x="49" y="6"/>
                  </a:cubicBezTo>
                  <a:cubicBezTo>
                    <a:pt x="59" y="2"/>
                    <a:pt x="70" y="0"/>
                    <a:pt x="81" y="0"/>
                  </a:cubicBezTo>
                  <a:cubicBezTo>
                    <a:pt x="93" y="0"/>
                    <a:pt x="104" y="2"/>
                    <a:pt x="114" y="6"/>
                  </a:cubicBezTo>
                  <a:cubicBezTo>
                    <a:pt x="124" y="10"/>
                    <a:pt x="132" y="16"/>
                    <a:pt x="140" y="23"/>
                  </a:cubicBezTo>
                  <a:cubicBezTo>
                    <a:pt x="147" y="30"/>
                    <a:pt x="153" y="38"/>
                    <a:pt x="157" y="48"/>
                  </a:cubicBezTo>
                  <a:cubicBezTo>
                    <a:pt x="161" y="58"/>
                    <a:pt x="163" y="69"/>
                    <a:pt x="163" y="81"/>
                  </a:cubicBezTo>
                  <a:cubicBezTo>
                    <a:pt x="163" y="93"/>
                    <a:pt x="161" y="104"/>
                    <a:pt x="157" y="114"/>
                  </a:cubicBezTo>
                  <a:cubicBezTo>
                    <a:pt x="153" y="123"/>
                    <a:pt x="147" y="132"/>
                    <a:pt x="140" y="139"/>
                  </a:cubicBezTo>
                  <a:cubicBezTo>
                    <a:pt x="132" y="146"/>
                    <a:pt x="124" y="151"/>
                    <a:pt x="114" y="155"/>
                  </a:cubicBezTo>
                  <a:cubicBezTo>
                    <a:pt x="104" y="159"/>
                    <a:pt x="93" y="161"/>
                    <a:pt x="81" y="161"/>
                  </a:cubicBezTo>
                  <a:close/>
                  <a:moveTo>
                    <a:pt x="81" y="142"/>
                  </a:moveTo>
                  <a:cubicBezTo>
                    <a:pt x="90" y="142"/>
                    <a:pt x="98" y="140"/>
                    <a:pt x="105" y="137"/>
                  </a:cubicBezTo>
                  <a:cubicBezTo>
                    <a:pt x="113" y="134"/>
                    <a:pt x="119" y="130"/>
                    <a:pt x="124" y="125"/>
                  </a:cubicBezTo>
                  <a:cubicBezTo>
                    <a:pt x="129" y="119"/>
                    <a:pt x="133" y="113"/>
                    <a:pt x="136" y="105"/>
                  </a:cubicBezTo>
                  <a:cubicBezTo>
                    <a:pt x="139" y="98"/>
                    <a:pt x="141" y="90"/>
                    <a:pt x="141" y="81"/>
                  </a:cubicBezTo>
                  <a:cubicBezTo>
                    <a:pt x="141" y="72"/>
                    <a:pt x="139" y="64"/>
                    <a:pt x="136" y="56"/>
                  </a:cubicBezTo>
                  <a:cubicBezTo>
                    <a:pt x="133" y="49"/>
                    <a:pt x="129" y="42"/>
                    <a:pt x="124" y="37"/>
                  </a:cubicBezTo>
                  <a:cubicBezTo>
                    <a:pt x="119" y="32"/>
                    <a:pt x="113" y="27"/>
                    <a:pt x="105" y="24"/>
                  </a:cubicBezTo>
                  <a:cubicBezTo>
                    <a:pt x="98" y="21"/>
                    <a:pt x="90" y="20"/>
                    <a:pt x="81" y="20"/>
                  </a:cubicBezTo>
                  <a:cubicBezTo>
                    <a:pt x="73" y="20"/>
                    <a:pt x="65" y="21"/>
                    <a:pt x="57" y="24"/>
                  </a:cubicBezTo>
                  <a:cubicBezTo>
                    <a:pt x="50" y="27"/>
                    <a:pt x="44" y="32"/>
                    <a:pt x="39" y="37"/>
                  </a:cubicBezTo>
                  <a:cubicBezTo>
                    <a:pt x="33" y="42"/>
                    <a:pt x="29" y="49"/>
                    <a:pt x="26" y="56"/>
                  </a:cubicBezTo>
                  <a:cubicBezTo>
                    <a:pt x="23" y="64"/>
                    <a:pt x="22" y="72"/>
                    <a:pt x="22" y="81"/>
                  </a:cubicBezTo>
                  <a:cubicBezTo>
                    <a:pt x="22" y="90"/>
                    <a:pt x="23" y="98"/>
                    <a:pt x="26" y="105"/>
                  </a:cubicBezTo>
                  <a:cubicBezTo>
                    <a:pt x="29" y="113"/>
                    <a:pt x="33" y="119"/>
                    <a:pt x="39" y="125"/>
                  </a:cubicBezTo>
                  <a:cubicBezTo>
                    <a:pt x="44" y="130"/>
                    <a:pt x="50" y="134"/>
                    <a:pt x="57" y="137"/>
                  </a:cubicBezTo>
                  <a:cubicBezTo>
                    <a:pt x="65" y="140"/>
                    <a:pt x="73" y="142"/>
                    <a:pt x="81" y="142"/>
                  </a:cubicBezTo>
                  <a:close/>
                  <a:moveTo>
                    <a:pt x="53" y="39"/>
                  </a:moveTo>
                  <a:cubicBezTo>
                    <a:pt x="86" y="39"/>
                    <a:pt x="86" y="39"/>
                    <a:pt x="86" y="39"/>
                  </a:cubicBezTo>
                  <a:cubicBezTo>
                    <a:pt x="93" y="39"/>
                    <a:pt x="100" y="41"/>
                    <a:pt x="105" y="45"/>
                  </a:cubicBezTo>
                  <a:cubicBezTo>
                    <a:pt x="110" y="50"/>
                    <a:pt x="112" y="56"/>
                    <a:pt x="112" y="63"/>
                  </a:cubicBezTo>
                  <a:cubicBezTo>
                    <a:pt x="112" y="69"/>
                    <a:pt x="111" y="74"/>
                    <a:pt x="108" y="78"/>
                  </a:cubicBezTo>
                  <a:cubicBezTo>
                    <a:pt x="106" y="82"/>
                    <a:pt x="102" y="85"/>
                    <a:pt x="98" y="87"/>
                  </a:cubicBezTo>
                  <a:cubicBezTo>
                    <a:pt x="117" y="117"/>
                    <a:pt x="117" y="117"/>
                    <a:pt x="117" y="117"/>
                  </a:cubicBezTo>
                  <a:cubicBezTo>
                    <a:pt x="97" y="117"/>
                    <a:pt x="97" y="117"/>
                    <a:pt x="97" y="117"/>
                  </a:cubicBezTo>
                  <a:cubicBezTo>
                    <a:pt x="80" y="89"/>
                    <a:pt x="80" y="89"/>
                    <a:pt x="80" y="89"/>
                  </a:cubicBezTo>
                  <a:cubicBezTo>
                    <a:pt x="70" y="89"/>
                    <a:pt x="70" y="89"/>
                    <a:pt x="70" y="89"/>
                  </a:cubicBezTo>
                  <a:cubicBezTo>
                    <a:pt x="70" y="117"/>
                    <a:pt x="70" y="117"/>
                    <a:pt x="70" y="117"/>
                  </a:cubicBezTo>
                  <a:cubicBezTo>
                    <a:pt x="53" y="117"/>
                    <a:pt x="53" y="117"/>
                    <a:pt x="53" y="117"/>
                  </a:cubicBezTo>
                  <a:lnTo>
                    <a:pt x="53" y="39"/>
                  </a:lnTo>
                  <a:close/>
                  <a:moveTo>
                    <a:pt x="80" y="76"/>
                  </a:moveTo>
                  <a:cubicBezTo>
                    <a:pt x="85" y="76"/>
                    <a:pt x="88" y="75"/>
                    <a:pt x="91" y="73"/>
                  </a:cubicBezTo>
                  <a:cubicBezTo>
                    <a:pt x="94" y="71"/>
                    <a:pt x="95" y="68"/>
                    <a:pt x="95" y="63"/>
                  </a:cubicBezTo>
                  <a:cubicBezTo>
                    <a:pt x="95" y="60"/>
                    <a:pt x="94" y="57"/>
                    <a:pt x="92" y="55"/>
                  </a:cubicBezTo>
                  <a:cubicBezTo>
                    <a:pt x="90" y="54"/>
                    <a:pt x="87" y="53"/>
                    <a:pt x="84" y="53"/>
                  </a:cubicBezTo>
                  <a:cubicBezTo>
                    <a:pt x="70" y="53"/>
                    <a:pt x="70" y="53"/>
                    <a:pt x="70" y="53"/>
                  </a:cubicBezTo>
                  <a:cubicBezTo>
                    <a:pt x="70" y="76"/>
                    <a:pt x="70" y="76"/>
                    <a:pt x="70" y="76"/>
                  </a:cubicBezTo>
                  <a:lnTo>
                    <a:pt x="80" y="76"/>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a:grpSpLocks noChangeAspect="1"/>
          </p:cNvGrpSpPr>
          <p:nvPr userDrawn="1"/>
        </p:nvGrpSpPr>
        <p:grpSpPr bwMode="auto">
          <a:xfrm>
            <a:off x="2159508" y="2177291"/>
            <a:ext cx="7872984" cy="1363505"/>
            <a:chOff x="-9055" y="93"/>
            <a:chExt cx="23870" cy="4134"/>
          </a:xfrm>
        </p:grpSpPr>
        <p:sp>
          <p:nvSpPr>
            <p:cNvPr id="47"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432809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4274034" y="0"/>
            <a:ext cx="7917967" cy="68580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1834" y="486479"/>
            <a:ext cx="2497591" cy="718544"/>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941832" y="2236654"/>
            <a:ext cx="5431317" cy="2046353"/>
          </a:xfrm>
        </p:spPr>
        <p:txBody>
          <a:bodyPr lIns="0" tIns="0" rIns="0" bIns="0" anchor="ctr">
            <a:normAutofit/>
          </a:bodyPr>
          <a:lstStyle>
            <a:lvl1pPr marL="0" indent="0">
              <a:spcBef>
                <a:spcPts val="0"/>
              </a:spcBef>
              <a:buFontTx/>
              <a:buNone/>
              <a:defRPr sz="4000" b="0">
                <a:solidFill>
                  <a:schemeClr val="tx2"/>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941832" y="473659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941832" y="528523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6079067"/>
            <a:ext cx="3505200" cy="77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2492298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6376416" y="5"/>
            <a:ext cx="5815584" cy="6857995"/>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609600" y="3121153"/>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609600" y="2267713"/>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609599" y="1585625"/>
            <a:ext cx="5905743" cy="584775"/>
          </a:xfrm>
        </p:spPr>
        <p:txBody>
          <a:bodyPr wrap="square">
            <a:spAutoFit/>
          </a:bodyPr>
          <a:lstStyle/>
          <a:p>
            <a:r>
              <a:rPr lang="en-US"/>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2505021" y="6397626"/>
            <a:ext cx="3590979"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1986086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6203851"/>
            <a:ext cx="788319" cy="654148"/>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fld id="{BBF673B1-3092-44ED-86E9-FE11F35C7E7C}" type="slidenum">
              <a:rPr lang="en-US" sz="800" b="0" i="0" smtClean="0">
                <a:solidFill>
                  <a:schemeClr val="bg1"/>
                </a:solidFill>
                <a:latin typeface="Arial" panose="020B0604020202020204" pitchFamily="34" charset="0"/>
              </a:rPr>
              <a:pPr marL="0" marR="0" lvl="0" indent="0" algn="ctr" defTabSz="914172"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3448" y="6385311"/>
            <a:ext cx="265611" cy="24384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3435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2341421" y="-3435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52400" y="4959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2493821" y="-1911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8423296" y="2"/>
            <a:ext cx="3768704" cy="68579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609601" y="0"/>
            <a:ext cx="7518399" cy="1498600"/>
          </a:xfrm>
        </p:spPr>
        <p:txBody>
          <a:bodyPr/>
          <a:lstStyle/>
          <a:p>
            <a:r>
              <a:rPr lang="en-US"/>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929467" y="6397626"/>
            <a:ext cx="5198533"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609600" y="2581650"/>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609600" y="1540944"/>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Tree>
    <p:extLst>
      <p:ext uri="{BB962C8B-B14F-4D97-AF65-F5344CB8AC3E}">
        <p14:creationId xmlns:p14="http://schemas.microsoft.com/office/powerpoint/2010/main" val="2559077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2008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09600" y="0"/>
            <a:ext cx="10972800" cy="149860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619572137"/>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2342079"/>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609600" y="0"/>
            <a:ext cx="10972800" cy="149860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6087909" y="3806217"/>
            <a:ext cx="5375575"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BD013F5C-E5E2-7E1B-7DA2-AB8D0592C4AF}"/>
              </a:ext>
            </a:extLst>
          </p:cNvPr>
          <p:cNvSpPr/>
          <p:nvPr userDrawn="1"/>
        </p:nvSpPr>
        <p:spPr>
          <a:xfrm>
            <a:off x="716629" y="3806217"/>
            <a:ext cx="5375576"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97AC6A2B-2A3E-CC3F-E523-66A8EF2766BE}"/>
              </a:ext>
            </a:extLst>
          </p:cNvPr>
          <p:cNvSpPr/>
          <p:nvPr userDrawn="1"/>
        </p:nvSpPr>
        <p:spPr>
          <a:xfrm>
            <a:off x="6087910" y="1415489"/>
            <a:ext cx="5375573"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6114284-7CC1-3D71-EFDE-313A3D0EDD6F}"/>
              </a:ext>
            </a:extLst>
          </p:cNvPr>
          <p:cNvSpPr/>
          <p:nvPr userDrawn="1"/>
        </p:nvSpPr>
        <p:spPr>
          <a:xfrm>
            <a:off x="716629" y="1415489"/>
            <a:ext cx="5375576"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6092204" y="3806217"/>
            <a:ext cx="2353056" cy="2389632"/>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716628" y="3806217"/>
            <a:ext cx="2353056" cy="2389632"/>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3739193"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9106784"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6384930" y="1530197"/>
            <a:ext cx="2377940" cy="1912003"/>
          </a:xfrm>
        </p:spPr>
        <p:txBody>
          <a:bodyPr lIns="91440" rIns="91440" anchor="ctr" anchorCtr="0">
            <a:noAutofit/>
          </a:bodyPr>
          <a:lstStyle>
            <a:lvl1pPr algn="ctr">
              <a:buFontTx/>
              <a:buNone/>
              <a:defRPr sz="1733"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966068" y="1530197"/>
            <a:ext cx="2477843" cy="1912003"/>
          </a:xfrm>
        </p:spPr>
        <p:txBody>
          <a:bodyPr lIns="91440" rIns="91440" anchor="ctr" anchorCtr="0">
            <a:noAutofit/>
          </a:bodyPr>
          <a:lstStyle>
            <a:lvl1pPr algn="ctr">
              <a:buFontTx/>
              <a:buNone/>
              <a:defRPr sz="1733"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3362227" y="4078055"/>
            <a:ext cx="2377940" cy="1912003"/>
          </a:xfrm>
        </p:spPr>
        <p:txBody>
          <a:bodyPr lIns="91440" rIns="91440" anchor="ctr" anchorCtr="0">
            <a:noAutofit/>
          </a:bodyPr>
          <a:lstStyle>
            <a:lvl1pPr algn="ctr">
              <a:buFontTx/>
              <a:buNone/>
              <a:defRPr sz="1800"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8762870" y="4078055"/>
            <a:ext cx="2327341" cy="1912003"/>
          </a:xfrm>
        </p:spPr>
        <p:txBody>
          <a:bodyPr lIns="91440" rIns="91440" anchor="ctr" anchorCtr="0">
            <a:noAutofit/>
          </a:bodyPr>
          <a:lstStyle>
            <a:lvl1pPr algn="ctr">
              <a:buFontTx/>
              <a:buNone/>
              <a:defRPr sz="1800"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805644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erson and person sitting on a couch&#10;&#10;AI-generated content may be incorrect.">
            <a:extLst>
              <a:ext uri="{FF2B5EF4-FFF2-40B4-BE49-F238E27FC236}">
                <a16:creationId xmlns:a16="http://schemas.microsoft.com/office/drawing/2014/main" id="{E33ADFA5-6732-234F-2372-394CCE2B70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13858407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6" name="Picture 5" descr="A person and person smiling&#10;&#10;AI-generated content may be incorrect.">
            <a:extLst>
              <a:ext uri="{FF2B5EF4-FFF2-40B4-BE49-F238E27FC236}">
                <a16:creationId xmlns:a16="http://schemas.microsoft.com/office/drawing/2014/main" id="{42B5942C-685D-BE96-9B6B-4883F7E7F8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762700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6" name="Picture 5" descr="A person holding a child on his back&#10;&#10;AI-generated content may be incorrect.">
            <a:extLst>
              <a:ext uri="{FF2B5EF4-FFF2-40B4-BE49-F238E27FC236}">
                <a16:creationId xmlns:a16="http://schemas.microsoft.com/office/drawing/2014/main" id="{39F42099-E607-9847-9C5F-B453E69FF7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4252006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Picture 5" descr="A blue and white logo&#10;&#10;AI-generated content may be incorrect.">
            <a:extLst>
              <a:ext uri="{FF2B5EF4-FFF2-40B4-BE49-F238E27FC236}">
                <a16:creationId xmlns:a16="http://schemas.microsoft.com/office/drawing/2014/main" id="{7F89AEE9-CFD6-4D20-4B8A-0ED430D347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516613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6" name="Picture 5" descr="A white background with blue and white text&#10;&#10;AI-generated content may be incorrect.">
            <a:extLst>
              <a:ext uri="{FF2B5EF4-FFF2-40B4-BE49-F238E27FC236}">
                <a16:creationId xmlns:a16="http://schemas.microsoft.com/office/drawing/2014/main" id="{BA4CADB4-8129-3EC9-44D5-67A7846EE8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755613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6" name="Picture 5" descr="A blue and white logo&#10;&#10;AI-generated content may be incorrect.">
            <a:extLst>
              <a:ext uri="{FF2B5EF4-FFF2-40B4-BE49-F238E27FC236}">
                <a16:creationId xmlns:a16="http://schemas.microsoft.com/office/drawing/2014/main" id="{9D2B5F37-AC0F-3938-FDD9-A36391298B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28320764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pic>
        <p:nvPicPr>
          <p:cNvPr id="6" name="Picture 5" descr="A white background with blue text&#10;&#10;AI-generated content may be incorrect.">
            <a:extLst>
              <a:ext uri="{FF2B5EF4-FFF2-40B4-BE49-F238E27FC236}">
                <a16:creationId xmlns:a16="http://schemas.microsoft.com/office/drawing/2014/main" id="{FF31DA4B-A9AA-8F86-99A2-C64A9C23CA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9914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25.sv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image" Target="../media/image24.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image" Target="../media/image23.svg"/><Relationship Id="rId5" Type="http://schemas.openxmlformats.org/officeDocument/2006/relationships/slideLayout" Target="../slideLayouts/slideLayout121.xml"/><Relationship Id="rId10" Type="http://schemas.openxmlformats.org/officeDocument/2006/relationships/image" Target="../media/image22.png"/><Relationship Id="rId4" Type="http://schemas.openxmlformats.org/officeDocument/2006/relationships/slideLayout" Target="../slideLayouts/slideLayout120.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image" Target="../media/image10.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5.xml"/><Relationship Id="rId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89.xml"/><Relationship Id="rId7"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25.svg"/><Relationship Id="rId5" Type="http://schemas.openxmlformats.org/officeDocument/2006/relationships/slideLayout" Target="../slideLayouts/slideLayout91.xml"/><Relationship Id="rId10" Type="http://schemas.openxmlformats.org/officeDocument/2006/relationships/image" Target="../media/image24.png"/><Relationship Id="rId4" Type="http://schemas.openxmlformats.org/officeDocument/2006/relationships/slideLayout" Target="../slideLayouts/slideLayout90.xml"/><Relationship Id="rId9" Type="http://schemas.openxmlformats.org/officeDocument/2006/relationships/image" Target="../media/image23.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9.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99786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1" y="6176433"/>
            <a:ext cx="788319" cy="681567"/>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lumMod val="85000"/>
                  </a:schemeClr>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53448" y="6385311"/>
            <a:ext cx="265611" cy="24384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14399" y="6396296"/>
            <a:ext cx="3849343" cy="215444"/>
          </a:xfrm>
          <a:prstGeom prst="rect">
            <a:avLst/>
          </a:prstGeom>
          <a:noFill/>
        </p:spPr>
        <p:txBody>
          <a:bodyPr wrap="square" lIns="0"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609600" y="0"/>
            <a:ext cx="10972800" cy="14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609600" y="1651001"/>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229708"/>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xStyles>
    <p:titleStyle>
      <a:lvl1pPr algn="l" defTabSz="1219170" rtl="0" eaLnBrk="1" latinLnBrk="0" hangingPunct="1">
        <a:lnSpc>
          <a:spcPct val="10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333"/>
        </a:spcBef>
        <a:buFont typeface="Arial" panose="020B0604020202020204" pitchFamily="34" charset="0"/>
        <a:buNone/>
        <a:defRPr sz="2667"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FB4C3E7-E0C1-4658-9185-1B110A94858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3977"/>
            <a:ext cx="12192000" cy="685443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7080950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F9BBEF-0A74-4C09-9F84-9B0F8AA5FC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6554710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91729"/>
            <a:ext cx="10972800" cy="457200"/>
          </a:xfrm>
          <a:prstGeom prst="rect">
            <a:avLst/>
          </a:prstGeom>
        </p:spPr>
        <p:txBody>
          <a:bodyPr vert="horz" lIns="0" tIns="0" rIns="0" bIns="0" rtlCol="0" anchor="t">
            <a:noAutofit/>
          </a:bodyPr>
          <a:lstStyle/>
          <a:p>
            <a:r>
              <a:rPr lang="en-US"/>
              <a:t>Click  To Edit Master Title</a:t>
            </a:r>
          </a:p>
        </p:txBody>
      </p:sp>
      <p:sp>
        <p:nvSpPr>
          <p:cNvPr id="3" name="Text Placeholder 2"/>
          <p:cNvSpPr>
            <a:spLocks noGrp="1"/>
          </p:cNvSpPr>
          <p:nvPr>
            <p:ph type="body" idx="1"/>
          </p:nvPr>
        </p:nvSpPr>
        <p:spPr>
          <a:xfrm>
            <a:off x="609600" y="1143000"/>
            <a:ext cx="10972800" cy="48006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66E9E5D-0B97-E84C-83BC-645EC78A7092}"/>
              </a:ext>
            </a:extLst>
          </p:cNvPr>
          <p:cNvSpPr txBox="1"/>
          <p:nvPr userDrawn="1"/>
        </p:nvSpPr>
        <p:spPr>
          <a:xfrm>
            <a:off x="11457508" y="6375224"/>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b="0" i="0">
                <a:solidFill>
                  <a:schemeClr val="bg2"/>
                </a:solidFill>
                <a:latin typeface="Arial"/>
                <a:cs typeface="Arial"/>
              </a:rPr>
              <a:t> </a:t>
            </a:r>
            <a:fld id="{38743595-4496-5147-A886-7D133864DF76}" type="slidenum">
              <a:rPr lang="en-US" sz="600" b="0" i="0" smtClean="0">
                <a:solidFill>
                  <a:schemeClr val="bg2"/>
                </a:solidFill>
                <a:latin typeface="Arial"/>
                <a:ea typeface="Arial"/>
                <a:cs typeface="Arial"/>
              </a:rPr>
              <a:pPr algn="ctr"/>
              <a:t>‹#›</a:t>
            </a:fld>
            <a:endParaRPr lang="en-US" sz="600" b="0" i="0">
              <a:solidFill>
                <a:schemeClr val="bg2"/>
              </a:solidFill>
              <a:latin typeface="Arial"/>
              <a:ea typeface="Arial"/>
              <a:cs typeface="Arial"/>
            </a:endParaRPr>
          </a:p>
        </p:txBody>
      </p:sp>
      <p:pic>
        <p:nvPicPr>
          <p:cNvPr id="7" name="Picture 6">
            <a:extLst>
              <a:ext uri="{FF2B5EF4-FFF2-40B4-BE49-F238E27FC236}">
                <a16:creationId xmlns:a16="http://schemas.microsoft.com/office/drawing/2014/main" id="{7FDBB539-29F6-CA44-A75C-4870768D5E20}"/>
              </a:ext>
            </a:extLst>
          </p:cNvPr>
          <p:cNvPicPr>
            <a:picLocks noChangeAspect="1"/>
          </p:cNvPicPr>
          <p:nvPr userDrawn="1"/>
        </p:nvPicPr>
        <p:blipFill>
          <a:blip r:embed="rId31">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8" name="Footer Placeholder 4">
            <a:extLst>
              <a:ext uri="{FF2B5EF4-FFF2-40B4-BE49-F238E27FC236}">
                <a16:creationId xmlns:a16="http://schemas.microsoft.com/office/drawing/2014/main" id="{ADBD1E75-2B00-47F7-9135-FA47E036C18A}"/>
              </a:ext>
            </a:extLst>
          </p:cNvPr>
          <p:cNvSpPr txBox="1"/>
          <p:nvPr userDrawn="1"/>
        </p:nvSpPr>
        <p:spPr>
          <a:xfrm>
            <a:off x="3271739" y="621517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2023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307446856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377" rtl="0" eaLnBrk="1" latinLnBrk="0" hangingPunct="1">
        <a:lnSpc>
          <a:spcPct val="90000"/>
        </a:lnSpc>
        <a:spcBef>
          <a:spcPct val="0"/>
        </a:spcBef>
        <a:buNone/>
        <a:defRPr sz="2800" b="1" i="0" kern="1200">
          <a:solidFill>
            <a:schemeClr val="accent1"/>
          </a:solidFill>
          <a:latin typeface="Georgia" panose="02040502050405020303" pitchFamily="18" charset="0"/>
          <a:ea typeface="Georgia" panose="02040502050405020303" pitchFamily="18" charset="0"/>
          <a:cs typeface="Georgia" panose="02040502050405020303" pitchFamily="18" charset="0"/>
        </a:defRPr>
      </a:lvl1pPr>
    </p:titleStyle>
    <p:bodyStyle>
      <a:lvl1pPr marL="0" indent="0" algn="l" defTabSz="914377" rtl="0" eaLnBrk="1" latinLnBrk="0" hangingPunct="1">
        <a:spcBef>
          <a:spcPts val="1200"/>
        </a:spcBef>
        <a:spcAft>
          <a:spcPct val="0"/>
        </a:spcAft>
        <a:buClrTx/>
        <a:buFontTx/>
        <a:buNone/>
        <a:tabLst>
          <a:tab pos="1201709" algn="l"/>
        </a:tabLst>
        <a:defRPr sz="2000" b="0" i="0" kern="1200">
          <a:solidFill>
            <a:schemeClr val="bg2"/>
          </a:solidFill>
          <a:latin typeface="+mn-lt"/>
          <a:ea typeface="Arial"/>
          <a:cs typeface="Arial"/>
        </a:defRPr>
      </a:lvl1pPr>
      <a:lvl2pPr marL="200020" indent="-200020" algn="l" defTabSz="914377" rtl="0" eaLnBrk="1" latinLnBrk="0" hangingPunct="1">
        <a:spcBef>
          <a:spcPts val="600"/>
        </a:spcBef>
        <a:spcAft>
          <a:spcPct val="0"/>
        </a:spcAft>
        <a:buClrTx/>
        <a:buFont typeface="Arial" pitchFamily="34" charset="0"/>
        <a:buChar char="•"/>
        <a:tabLst>
          <a:tab pos="1201709" algn="l"/>
        </a:tabLst>
        <a:defRPr sz="1800" b="0" i="0" kern="1200">
          <a:solidFill>
            <a:schemeClr val="bg2"/>
          </a:solidFill>
          <a:latin typeface="+mn-lt"/>
          <a:ea typeface="Arial"/>
          <a:cs typeface="Arial"/>
        </a:defRPr>
      </a:lvl2pPr>
      <a:lvl3pPr marL="398453" indent="-200020" algn="l" defTabSz="914377" rtl="0" eaLnBrk="1" latinLnBrk="0" hangingPunct="1">
        <a:spcBef>
          <a:spcPts val="300"/>
        </a:spcBef>
        <a:spcAft>
          <a:spcPct val="0"/>
        </a:spcAft>
        <a:buClrTx/>
        <a:buFont typeface="Lucida Grande"/>
        <a:buChar char="-"/>
        <a:tabLst>
          <a:tab pos="1201709" algn="l"/>
        </a:tabLst>
        <a:defRPr sz="1600" b="0" i="0" kern="1200">
          <a:solidFill>
            <a:schemeClr val="bg2"/>
          </a:solidFill>
          <a:latin typeface="+mn-lt"/>
          <a:ea typeface="Arial"/>
          <a:cs typeface="Arial"/>
        </a:defRPr>
      </a:lvl3pPr>
      <a:lvl4pPr marL="622284" indent="-200020" algn="l" defTabSz="914377" rtl="0" eaLnBrk="1" latinLnBrk="0" hangingPunct="1">
        <a:spcBef>
          <a:spcPts val="300"/>
        </a:spcBef>
        <a:spcAft>
          <a:spcPct val="0"/>
        </a:spcAft>
        <a:buClrTx/>
        <a:buFont typeface="Arial" pitchFamily="34" charset="0"/>
        <a:buChar char="•"/>
        <a:tabLst>
          <a:tab pos="1201709" algn="l"/>
        </a:tabLst>
        <a:defRPr sz="1400" b="0" i="0" kern="1200">
          <a:solidFill>
            <a:schemeClr val="bg2"/>
          </a:solidFill>
          <a:latin typeface="+mn-lt"/>
          <a:ea typeface="Arial"/>
          <a:cs typeface="Arial"/>
        </a:defRPr>
      </a:lvl4pPr>
      <a:lvl5pPr marL="806431" indent="-182558" algn="l" defTabSz="914377" rtl="0" eaLnBrk="1" latinLnBrk="0" hangingPunct="1">
        <a:spcBef>
          <a:spcPts val="300"/>
        </a:spcBef>
        <a:spcAft>
          <a:spcPct val="0"/>
        </a:spcAft>
        <a:buClrTx/>
        <a:buFont typeface="Lucida Grande"/>
        <a:buChar char="-"/>
        <a:tabLst>
          <a:tab pos="1201709" algn="l"/>
        </a:tabLst>
        <a:defRPr sz="1400" b="0" i="0" kern="1200">
          <a:solidFill>
            <a:schemeClr val="bg2"/>
          </a:solidFill>
          <a:latin typeface="+mn-lt"/>
          <a:ea typeface="Arial"/>
          <a:cs typeface="Arial"/>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3912">
          <p15:clr>
            <a:srgbClr val="F26B43"/>
          </p15:clr>
        </p15:guide>
        <p15:guide id="4" pos="7393">
          <p15:clr>
            <a:srgbClr val="F26B43"/>
          </p15:clr>
        </p15:guide>
        <p15:guide id="5" pos="287">
          <p15:clr>
            <a:srgbClr val="F26B43"/>
          </p15:clr>
        </p15:guide>
        <p15:guide id="6" orient="horz" pos="288">
          <p15:clr>
            <a:srgbClr val="F26B43"/>
          </p15:clr>
        </p15:guide>
        <p15:guide id="7" pos="791">
          <p15:clr>
            <a:srgbClr val="F26B43"/>
          </p15:clr>
        </p15:guide>
        <p15:guide id="8" pos="887">
          <p15:clr>
            <a:srgbClr val="F26B43"/>
          </p15:clr>
        </p15:guide>
        <p15:guide id="9" pos="1392">
          <p15:clr>
            <a:srgbClr val="F26B43"/>
          </p15:clr>
        </p15:guide>
        <p15:guide id="10" pos="1488">
          <p15:clr>
            <a:srgbClr val="F26B43"/>
          </p15:clr>
        </p15:guide>
        <p15:guide id="11" pos="1992">
          <p15:clr>
            <a:srgbClr val="F26B43"/>
          </p15:clr>
        </p15:guide>
        <p15:guide id="12" pos="2088">
          <p15:clr>
            <a:srgbClr val="F26B43"/>
          </p15:clr>
        </p15:guide>
        <p15:guide id="13" pos="2592">
          <p15:clr>
            <a:srgbClr val="F26B43"/>
          </p15:clr>
        </p15:guide>
        <p15:guide id="14" pos="2688">
          <p15:clr>
            <a:srgbClr val="F26B43"/>
          </p15:clr>
        </p15:guide>
        <p15:guide id="15" pos="3192">
          <p15:clr>
            <a:srgbClr val="F26B43"/>
          </p15:clr>
        </p15:guide>
        <p15:guide id="16" pos="3264">
          <p15:clr>
            <a:srgbClr val="F26B43"/>
          </p15:clr>
        </p15:guide>
        <p15:guide id="17" pos="3792">
          <p15:clr>
            <a:srgbClr val="F26B43"/>
          </p15:clr>
        </p15:guide>
        <p15:guide id="18" pos="3864">
          <p15:clr>
            <a:srgbClr val="F26B43"/>
          </p15:clr>
        </p15:guide>
        <p15:guide id="19" pos="4392">
          <p15:clr>
            <a:srgbClr val="F26B43"/>
          </p15:clr>
        </p15:guide>
        <p15:guide id="20" pos="4488">
          <p15:clr>
            <a:srgbClr val="F26B43"/>
          </p15:clr>
        </p15:guide>
        <p15:guide id="21" pos="4992">
          <p15:clr>
            <a:srgbClr val="F26B43"/>
          </p15:clr>
        </p15:guide>
        <p15:guide id="22" pos="5088">
          <p15:clr>
            <a:srgbClr val="F26B43"/>
          </p15:clr>
        </p15:guide>
        <p15:guide id="23" pos="5592">
          <p15:clr>
            <a:srgbClr val="F26B43"/>
          </p15:clr>
        </p15:guide>
        <p15:guide id="24" pos="5664">
          <p15:clr>
            <a:srgbClr val="F26B43"/>
          </p15:clr>
        </p15:guide>
        <p15:guide id="25" pos="6192">
          <p15:clr>
            <a:srgbClr val="F26B43"/>
          </p15:clr>
        </p15:guide>
        <p15:guide id="26" pos="6264">
          <p15:clr>
            <a:srgbClr val="F26B43"/>
          </p15:clr>
        </p15:guide>
        <p15:guide id="27" pos="6793">
          <p15:clr>
            <a:srgbClr val="F26B43"/>
          </p15:clr>
        </p15:guide>
        <p15:guide id="28" pos="6865">
          <p15:clr>
            <a:srgbClr val="F26B43"/>
          </p15:clr>
        </p15:guide>
        <p15:guide id="29" orient="horz"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810B87A-2B4C-411B-BB71-C9BA5AB3BA52}"/>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287338" y="288925"/>
            <a:ext cx="11615737" cy="930275"/>
          </a:xfrm>
          <a:prstGeom prst="rect">
            <a:avLst/>
          </a:prstGeom>
        </p:spPr>
        <p:txBody>
          <a:bodyPr vert="horz" lIns="0" tIns="0" rIns="0" bIns="0" rtlCol="0" anchor="t" anchorCtr="0">
            <a:noAutofit/>
          </a:bodyPr>
          <a:lstStyle/>
          <a:p>
            <a:r>
              <a:rPr lang="en-US"/>
              <a:t>Click to edit Master title style</a:t>
            </a:r>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287337" y="1584961"/>
            <a:ext cx="9655176" cy="4984115"/>
          </a:xfrm>
          <a:prstGeom prst="rect">
            <a:avLst/>
          </a:prstGeom>
        </p:spPr>
        <p:txBody>
          <a:bodyPr vert="horz" lIns="0" tIns="0" rIns="0" bIns="0" rtlCol="0">
            <a:noAutofit/>
          </a:bodyPr>
          <a:lstStyle/>
          <a:p>
            <a:pPr lvl="0"/>
            <a:r>
              <a:rPr lang="en-US"/>
              <a:t>Click to edit first level bullet</a:t>
            </a:r>
          </a:p>
          <a:p>
            <a:pPr lvl="1"/>
            <a:r>
              <a:rPr lang="en-US"/>
              <a:t>Second level</a:t>
            </a:r>
          </a:p>
          <a:p>
            <a:pPr lvl="2"/>
            <a:r>
              <a:rPr lang="en-US"/>
              <a:t>Third level</a:t>
            </a:r>
          </a:p>
          <a:p>
            <a:pPr lvl="3"/>
            <a:r>
              <a:rPr lang="en-US"/>
              <a:t>Fourth level</a:t>
            </a:r>
          </a:p>
          <a:p>
            <a:pPr lvl="4"/>
            <a:r>
              <a:rPr lang="en-US"/>
              <a:t>Fifth level</a:t>
            </a:r>
          </a:p>
        </p:txBody>
      </p:sp>
      <p:sp>
        <p:nvSpPr>
          <p:cNvPr id="13" name="EntityNameDynamic (US) -Placeholder">
            <a:extLst>
              <a:ext uri="{FF2B5EF4-FFF2-40B4-BE49-F238E27FC236}">
                <a16:creationId xmlns:a16="http://schemas.microsoft.com/office/drawing/2014/main" id="{8244953B-4CD4-3D85-4561-5F0090292D00}"/>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a:solidFill>
                  <a:schemeClr val="tx2"/>
                </a:solidFill>
              </a:rPr>
              <a:t>Sun Life U.S.</a:t>
            </a:r>
          </a:p>
        </p:txBody>
      </p:sp>
      <p:sp>
        <p:nvSpPr>
          <p:cNvPr id="14" name="TaglineDynamic (US) -Placeholder">
            <a:extLst>
              <a:ext uri="{FF2B5EF4-FFF2-40B4-BE49-F238E27FC236}">
                <a16:creationId xmlns:a16="http://schemas.microsoft.com/office/drawing/2014/main" id="{D5D7EB9C-0442-9E6D-ED0E-B1A970768F3C}"/>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a:solidFill>
                  <a:schemeClr val="tx2"/>
                </a:solidFill>
              </a:rPr>
              <a:t>Making care and benefits easier</a:t>
            </a:r>
          </a:p>
        </p:txBody>
      </p:sp>
    </p:spTree>
    <p:extLst>
      <p:ext uri="{BB962C8B-B14F-4D97-AF65-F5344CB8AC3E}">
        <p14:creationId xmlns:p14="http://schemas.microsoft.com/office/powerpoint/2010/main" val="288138517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Lst>
  <p:hf sldNum="0" hdr="0" dt="0"/>
  <p:txStyles>
    <p:titleStyle>
      <a:lvl1pPr algn="l" defTabSz="1219139" rtl="0" eaLnBrk="1" latinLnBrk="0" hangingPunct="1">
        <a:lnSpc>
          <a:spcPct val="90000"/>
        </a:lnSpc>
        <a:spcBef>
          <a:spcPct val="0"/>
        </a:spcBef>
        <a:buNone/>
        <a:defRPr sz="4267" b="0" i="0" kern="1200">
          <a:solidFill>
            <a:schemeClr val="tx2"/>
          </a:solidFill>
          <a:latin typeface="+mj-lt"/>
          <a:ea typeface="+mj-ea"/>
          <a:cs typeface="+mj-cs"/>
        </a:defRPr>
      </a:lvl1pPr>
    </p:titleStyle>
    <p:bodyStyle>
      <a:lvl1pPr marL="325104" indent="-325104" algn="l" defTabSz="1219139" rtl="0" eaLnBrk="1" latinLnBrk="0" hangingPunct="1">
        <a:lnSpc>
          <a:spcPct val="100000"/>
        </a:lnSpc>
        <a:spcBef>
          <a:spcPts val="2133"/>
        </a:spcBef>
        <a:buFont typeface="Arial" panose="020B0604020202020204" pitchFamily="34" charset="0"/>
        <a:buChar char="•"/>
        <a:defRPr sz="3200" b="0" i="0" kern="1200">
          <a:solidFill>
            <a:schemeClr val="tx1"/>
          </a:solidFill>
          <a:latin typeface="+mn-lt"/>
          <a:ea typeface="+mn-ea"/>
          <a:cs typeface="+mn-cs"/>
        </a:defRPr>
      </a:lvl1pPr>
      <a:lvl2pPr marL="650208" indent="-357614" algn="l" defTabSz="1219139" rtl="0" eaLnBrk="1" latinLnBrk="0" hangingPunct="1">
        <a:lnSpc>
          <a:spcPct val="100000"/>
        </a:lnSpc>
        <a:spcBef>
          <a:spcPts val="667"/>
        </a:spcBef>
        <a:buSzPct val="75000"/>
        <a:buFont typeface="Arial" pitchFamily="34" charset="0"/>
        <a:buChar char="⏤"/>
        <a:defRPr sz="2667" b="0" i="0" kern="1200">
          <a:solidFill>
            <a:schemeClr val="tx1"/>
          </a:solidFill>
          <a:latin typeface="+mn-lt"/>
          <a:ea typeface="+mn-ea"/>
          <a:cs typeface="+mn-cs"/>
        </a:defRPr>
      </a:lvl2pPr>
      <a:lvl3pPr marL="975312" indent="-325104" algn="l" defTabSz="1219139" rtl="0" eaLnBrk="1" latinLnBrk="0" hangingPunct="1">
        <a:lnSpc>
          <a:spcPct val="100000"/>
        </a:lnSpc>
        <a:spcBef>
          <a:spcPts val="667"/>
        </a:spcBef>
        <a:buFont typeface="Arial" panose="020B0604020202020204" pitchFamily="34" charset="0"/>
        <a:buChar char="•"/>
        <a:defRPr sz="2400" b="0" i="0" kern="1200">
          <a:solidFill>
            <a:schemeClr val="tx1"/>
          </a:solidFill>
          <a:latin typeface="+mn-lt"/>
          <a:ea typeface="+mn-ea"/>
          <a:cs typeface="+mn-cs"/>
        </a:defRPr>
      </a:lvl3pPr>
      <a:lvl4pPr marL="1300415" indent="-325104" algn="l" defTabSz="1219139" rtl="0" eaLnBrk="1" latinLnBrk="0" hangingPunct="1">
        <a:lnSpc>
          <a:spcPct val="100000"/>
        </a:lnSpc>
        <a:spcBef>
          <a:spcPts val="667"/>
        </a:spcBef>
        <a:buFont typeface="Arial" pitchFamily="34" charset="0"/>
        <a:buChar char="⎯"/>
        <a:defRPr sz="2133" b="0" i="0" kern="1200">
          <a:solidFill>
            <a:schemeClr val="tx1"/>
          </a:solidFill>
          <a:latin typeface="+mn-lt"/>
          <a:ea typeface="+mn-ea"/>
          <a:cs typeface="+mn-cs"/>
        </a:defRPr>
      </a:lvl4pPr>
      <a:lvl5pPr marL="1625519" indent="-325104" algn="l" defTabSz="1219139" rtl="0" eaLnBrk="1" latinLnBrk="0" hangingPunct="1">
        <a:lnSpc>
          <a:spcPct val="100000"/>
        </a:lnSpc>
        <a:spcBef>
          <a:spcPts val="667"/>
        </a:spcBef>
        <a:buFont typeface="Arial" panose="020B0604020202020204" pitchFamily="34" charset="0"/>
        <a:buChar char="•"/>
        <a:defRPr sz="1867"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6">
          <p15:clr>
            <a:srgbClr val="F26B43"/>
          </p15:clr>
        </p15:guide>
        <p15:guide id="2" pos="531">
          <p15:clr>
            <a:srgbClr val="A4A4A4"/>
          </p15:clr>
        </p15:guide>
        <p15:guide id="3" orient="horz" pos="136">
          <p15:clr>
            <a:srgbClr val="F26B43"/>
          </p15:clr>
        </p15:guide>
        <p15:guide id="4" orient="horz" pos="3104">
          <p15:clr>
            <a:srgbClr val="F26B43"/>
          </p15:clr>
        </p15:guide>
        <p15:guide id="5" pos="599">
          <p15:clr>
            <a:srgbClr val="A4A4A4"/>
          </p15:clr>
        </p15:guide>
        <p15:guide id="6" pos="994">
          <p15:clr>
            <a:srgbClr val="A4A4A4"/>
          </p15:clr>
        </p15:guide>
        <p15:guide id="7" pos="1062">
          <p15:clr>
            <a:srgbClr val="A4A4A4"/>
          </p15:clr>
        </p15:guide>
        <p15:guide id="8" pos="1457">
          <p15:clr>
            <a:srgbClr val="A4A4A4"/>
          </p15:clr>
        </p15:guide>
        <p15:guide id="9" pos="1525">
          <p15:clr>
            <a:srgbClr val="A4A4A4"/>
          </p15:clr>
        </p15:guide>
        <p15:guide id="10" pos="1920">
          <p15:clr>
            <a:srgbClr val="A4A4A4"/>
          </p15:clr>
        </p15:guide>
        <p15:guide id="11" pos="1988">
          <p15:clr>
            <a:srgbClr val="A4A4A4"/>
          </p15:clr>
        </p15:guide>
        <p15:guide id="12" pos="2383">
          <p15:clr>
            <a:srgbClr val="A4A4A4"/>
          </p15:clr>
        </p15:guide>
        <p15:guide id="13" pos="2451">
          <p15:clr>
            <a:srgbClr val="A4A4A4"/>
          </p15:clr>
        </p15:guide>
        <p15:guide id="14" pos="2846">
          <p15:clr>
            <a:srgbClr val="A4A4A4"/>
          </p15:clr>
        </p15:guide>
        <p15:guide id="15" pos="2914">
          <p15:clr>
            <a:srgbClr val="A4A4A4"/>
          </p15:clr>
        </p15:guide>
        <p15:guide id="16" pos="3308">
          <p15:clr>
            <a:srgbClr val="A4A4A4"/>
          </p15:clr>
        </p15:guide>
        <p15:guide id="17" pos="3377">
          <p15:clr>
            <a:srgbClr val="A4A4A4"/>
          </p15:clr>
        </p15:guide>
        <p15:guide id="18" pos="3772">
          <p15:clr>
            <a:srgbClr val="A4A4A4"/>
          </p15:clr>
        </p15:guide>
        <p15:guide id="19" pos="3840">
          <p15:clr>
            <a:srgbClr val="A4A4A4"/>
          </p15:clr>
        </p15:guide>
        <p15:guide id="20" pos="4235">
          <p15:clr>
            <a:srgbClr val="A4A4A4"/>
          </p15:clr>
        </p15:guide>
        <p15:guide id="21" pos="4303">
          <p15:clr>
            <a:srgbClr val="A4A4A4"/>
          </p15:clr>
        </p15:guide>
        <p15:guide id="22" pos="4697">
          <p15:clr>
            <a:srgbClr val="A4A4A4"/>
          </p15:clr>
        </p15:guide>
        <p15:guide id="23" pos="4766">
          <p15:clr>
            <a:srgbClr val="A4A4A4"/>
          </p15:clr>
        </p15:guide>
        <p15:guide id="24" pos="5161">
          <p15:clr>
            <a:srgbClr val="A4A4A4"/>
          </p15:clr>
        </p15:guide>
        <p15:guide id="25" pos="5228">
          <p15:clr>
            <a:srgbClr val="A4A4A4"/>
          </p15:clr>
        </p15:guide>
        <p15:guide id="26" pos="56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1810870"/>
            <a:ext cx="10628554" cy="417844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D541A4F-C166-9C46-9A13-B1C721E148B6}"/>
              </a:ext>
            </a:extLst>
          </p:cNvPr>
          <p:cNvSpPr txBox="1"/>
          <p:nvPr/>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sp>
        <p:nvSpPr>
          <p:cNvPr id="2" name="Title Placeholder 1"/>
          <p:cNvSpPr>
            <a:spLocks noGrp="1"/>
          </p:cNvSpPr>
          <p:nvPr>
            <p:ph type="title"/>
          </p:nvPr>
        </p:nvSpPr>
        <p:spPr>
          <a:xfrm>
            <a:off x="640079" y="502920"/>
            <a:ext cx="10628555" cy="457200"/>
          </a:xfrm>
          <a:prstGeom prst="rect">
            <a:avLst/>
          </a:prstGeom>
        </p:spPr>
        <p:txBody>
          <a:bodyPr vert="horz" lIns="0" tIns="0" rIns="0" bIns="0" rtlCol="0" anchor="t" anchorCtr="0">
            <a:noAutofit/>
          </a:bodyPr>
          <a:lstStyle/>
          <a:p>
            <a:r>
              <a:rPr lang="en-US"/>
              <a:t>Click to edit Master title style</a:t>
            </a:r>
          </a:p>
        </p:txBody>
      </p:sp>
      <p:cxnSp>
        <p:nvCxnSpPr>
          <p:cNvPr id="10" name="Straight Connector 9">
            <a:extLst>
              <a:ext uri="{FF2B5EF4-FFF2-40B4-BE49-F238E27FC236}">
                <a16:creationId xmlns:a16="http://schemas.microsoft.com/office/drawing/2014/main" id="{BFB97C62-1996-5440-9695-C45E773CFEE7}"/>
              </a:ext>
            </a:extLst>
          </p:cNvPr>
          <p:cNvCxnSpPr>
            <a:cxnSpLocks/>
          </p:cNvCxnSpPr>
          <p:nvPr userDrawn="1"/>
        </p:nvCxnSpPr>
        <p:spPr>
          <a:xfrm>
            <a:off x="0" y="1506071"/>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userDrawn="1"/>
        </p:nvGrpSpPr>
        <p:grpSpPr bwMode="auto">
          <a:xfrm>
            <a:off x="637535" y="6299004"/>
            <a:ext cx="1728216" cy="299306"/>
            <a:chOff x="-9055" y="93"/>
            <a:chExt cx="23870" cy="4134"/>
          </a:xfrm>
        </p:grpSpPr>
        <p:sp>
          <p:nvSpPr>
            <p:cNvPr id="13"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4149616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Lst>
  <p:txStyles>
    <p:titleStyle>
      <a:lvl1pPr algn="l" defTabSz="457200" rtl="0" eaLnBrk="1" latinLnBrk="0" hangingPunct="1">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1" y="6176433"/>
            <a:ext cx="788319" cy="681567"/>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lumMod val="85000"/>
                  </a:schemeClr>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53448" y="6385311"/>
            <a:ext cx="265611" cy="24384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14399" y="6396296"/>
            <a:ext cx="3849343" cy="215444"/>
          </a:xfrm>
          <a:prstGeom prst="rect">
            <a:avLst/>
          </a:prstGeom>
          <a:noFill/>
        </p:spPr>
        <p:txBody>
          <a:bodyPr wrap="square" lIns="0"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609600" y="0"/>
            <a:ext cx="10972800" cy="14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609600" y="1651001"/>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441873"/>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Lst>
  <p:txStyles>
    <p:titleStyle>
      <a:lvl1pPr algn="l" defTabSz="1219170" rtl="0" eaLnBrk="1" latinLnBrk="0" hangingPunct="1">
        <a:lnSpc>
          <a:spcPct val="10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333"/>
        </a:spcBef>
        <a:buFont typeface="Arial" panose="020B0604020202020204" pitchFamily="34" charset="0"/>
        <a:buNone/>
        <a:defRPr sz="2667"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1C45A-1CCE-C0C6-AB79-EA4EC3DD3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26318-2CED-307C-765C-5057E971D2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F6592-ADF8-46E7-EE23-E7CF0B147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1169C0-17A7-7C4C-8D0B-42EFDD93262B}" type="datetimeFigureOut">
              <a:rPr lang="en-US" smtClean="0"/>
              <a:t>9/25/2025</a:t>
            </a:fld>
            <a:endParaRPr lang="en-US"/>
          </a:p>
        </p:txBody>
      </p:sp>
      <p:sp>
        <p:nvSpPr>
          <p:cNvPr id="5" name="Footer Placeholder 4">
            <a:extLst>
              <a:ext uri="{FF2B5EF4-FFF2-40B4-BE49-F238E27FC236}">
                <a16:creationId xmlns:a16="http://schemas.microsoft.com/office/drawing/2014/main" id="{27D1154D-65B5-1AF5-A4B1-689DB01B4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06FBE1C-886B-8CB3-218C-9E746CB6B4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589679-F79C-2E41-B6D7-F2829FF8083C}" type="slidenum">
              <a:rPr lang="en-US" smtClean="0"/>
              <a:t>‹#›</a:t>
            </a:fld>
            <a:endParaRPr lang="en-US"/>
          </a:p>
        </p:txBody>
      </p:sp>
    </p:spTree>
    <p:extLst>
      <p:ext uri="{BB962C8B-B14F-4D97-AF65-F5344CB8AC3E}">
        <p14:creationId xmlns:p14="http://schemas.microsoft.com/office/powerpoint/2010/main" val="218501090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1810870"/>
            <a:ext cx="10628554" cy="417844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D541A4F-C166-9C46-9A13-B1C721E148B6}"/>
              </a:ext>
            </a:extLst>
          </p:cNvPr>
          <p:cNvSpPr txBox="1"/>
          <p:nvPr/>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sp>
        <p:nvSpPr>
          <p:cNvPr id="2" name="Title Placeholder 1"/>
          <p:cNvSpPr>
            <a:spLocks noGrp="1"/>
          </p:cNvSpPr>
          <p:nvPr>
            <p:ph type="title"/>
          </p:nvPr>
        </p:nvSpPr>
        <p:spPr>
          <a:xfrm>
            <a:off x="640079" y="502920"/>
            <a:ext cx="10628555" cy="457200"/>
          </a:xfrm>
          <a:prstGeom prst="rect">
            <a:avLst/>
          </a:prstGeom>
        </p:spPr>
        <p:txBody>
          <a:bodyPr vert="horz" lIns="0" tIns="0" rIns="0" bIns="0" rtlCol="0" anchor="t" anchorCtr="0">
            <a:noAutofit/>
          </a:bodyPr>
          <a:lstStyle/>
          <a:p>
            <a:r>
              <a:rPr lang="en-US"/>
              <a:t>Click to edit Master title style</a:t>
            </a:r>
          </a:p>
        </p:txBody>
      </p:sp>
      <p:cxnSp>
        <p:nvCxnSpPr>
          <p:cNvPr id="10" name="Straight Connector 9">
            <a:extLst>
              <a:ext uri="{FF2B5EF4-FFF2-40B4-BE49-F238E27FC236}">
                <a16:creationId xmlns:a16="http://schemas.microsoft.com/office/drawing/2014/main" id="{BFB97C62-1996-5440-9695-C45E773CFEE7}"/>
              </a:ext>
            </a:extLst>
          </p:cNvPr>
          <p:cNvCxnSpPr>
            <a:cxnSpLocks/>
          </p:cNvCxnSpPr>
          <p:nvPr userDrawn="1"/>
        </p:nvCxnSpPr>
        <p:spPr>
          <a:xfrm>
            <a:off x="0" y="1506071"/>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userDrawn="1"/>
        </p:nvGrpSpPr>
        <p:grpSpPr bwMode="auto">
          <a:xfrm>
            <a:off x="637535" y="6299004"/>
            <a:ext cx="1728216" cy="299306"/>
            <a:chOff x="-9055" y="93"/>
            <a:chExt cx="23870" cy="4134"/>
          </a:xfrm>
        </p:grpSpPr>
        <p:sp>
          <p:nvSpPr>
            <p:cNvPr id="13"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73033203"/>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Lst>
  <p:txStyles>
    <p:titleStyle>
      <a:lvl1pPr algn="l" defTabSz="457200" rtl="0" eaLnBrk="1" latinLnBrk="0" hangingPunct="1">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svg"/><Relationship Id="rId7" Type="http://schemas.openxmlformats.org/officeDocument/2006/relationships/image" Target="../media/image63.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65.sv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09.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10.xml"/><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superiorvision.com/" TargetMode="External"/><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xml"/><Relationship Id="rId1" Type="http://schemas.openxmlformats.org/officeDocument/2006/relationships/slideLayout" Target="../slideLayouts/slideLayout115.xml"/><Relationship Id="rId4" Type="http://schemas.openxmlformats.org/officeDocument/2006/relationships/image" Target="../media/image8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8.sv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sv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1.sv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03.jpe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sv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xml"/><Relationship Id="rId1" Type="http://schemas.openxmlformats.org/officeDocument/2006/relationships/slideLayout" Target="../slideLayouts/slideLayout12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svg"/><Relationship Id="rId2" Type="http://schemas.openxmlformats.org/officeDocument/2006/relationships/notesSlide" Target="../notesSlides/notesSlide11.xml"/><Relationship Id="rId1" Type="http://schemas.openxmlformats.org/officeDocument/2006/relationships/slideLayout" Target="../slideLayouts/slideLayout120.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svg"/></Relationships>
</file>

<file path=ppt/slides/_rels/slide3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xml"/><Relationship Id="rId1" Type="http://schemas.openxmlformats.org/officeDocument/2006/relationships/slideLayout" Target="../slideLayouts/slideLayout120.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14350" y="2200939"/>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a:ln>
                  <a:noFill/>
                </a:ln>
                <a:solidFill>
                  <a:srgbClr val="FFFFFF"/>
                </a:solidFill>
                <a:effectLst/>
                <a:uLnTx/>
                <a:uFillTx/>
                <a:latin typeface="Open Sans"/>
                <a:ea typeface="+mn-ea"/>
                <a:cs typeface="+mn-cs"/>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8178" y="5397941"/>
            <a:ext cx="156289" cy="112528"/>
          </a:xfrm>
          <a:custGeom>
            <a:avLst/>
            <a:gdLst/>
            <a:ahLst/>
            <a:cxnLst/>
            <a:rect l="l" t="t" r="r" b="b"/>
            <a:pathLst>
              <a:path w="234433" h="168792">
                <a:moveTo>
                  <a:pt x="0" y="0"/>
                </a:moveTo>
                <a:lnTo>
                  <a:pt x="234434" y="0"/>
                </a:lnTo>
                <a:lnTo>
                  <a:pt x="234434" y="168793"/>
                </a:lnTo>
                <a:lnTo>
                  <a:pt x="0" y="1687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319930" y="0"/>
            <a:ext cx="910170" cy="6858000"/>
            <a:chOff x="0" y="0"/>
            <a:chExt cx="359573" cy="2709333"/>
          </a:xfrm>
        </p:grpSpPr>
        <p:sp>
          <p:nvSpPr>
            <p:cNvPr id="4" name="Freeform 4"/>
            <p:cNvSpPr/>
            <p:nvPr/>
          </p:nvSpPr>
          <p:spPr>
            <a:xfrm>
              <a:off x="0" y="0"/>
              <a:ext cx="359573" cy="2709333"/>
            </a:xfrm>
            <a:custGeom>
              <a:avLst/>
              <a:gdLst/>
              <a:ahLst/>
              <a:cxnLst/>
              <a:rect l="l" t="t" r="r" b="b"/>
              <a:pathLst>
                <a:path w="359573" h="2709333">
                  <a:moveTo>
                    <a:pt x="0" y="0"/>
                  </a:moveTo>
                  <a:lnTo>
                    <a:pt x="359573" y="0"/>
                  </a:lnTo>
                  <a:lnTo>
                    <a:pt x="359573" y="2709333"/>
                  </a:lnTo>
                  <a:lnTo>
                    <a:pt x="0" y="2709333"/>
                  </a:ln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359573" cy="2766483"/>
            </a:xfrm>
            <a:prstGeom prst="rect">
              <a:avLst/>
            </a:prstGeom>
          </p:spPr>
          <p:txBody>
            <a:bodyPr lIns="33867" tIns="33867" rIns="33867" bIns="33867"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8070788" y="495078"/>
            <a:ext cx="2939014" cy="293901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151B8">
                    <a:alpha val="100000"/>
                  </a:srgbClr>
                </a:gs>
                <a:gs pos="50000">
                  <a:srgbClr val="FFFFFF">
                    <a:alpha val="240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20724" tIns="20724" rIns="20724" bIns="20724"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8252497" y="676787"/>
            <a:ext cx="2575596" cy="25755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955" b="-955"/>
              </a:stretch>
            </a:blipFill>
            <a:ln w="12382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8070788" y="3423908"/>
            <a:ext cx="2939014" cy="293901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151B8">
                    <a:alpha val="100000"/>
                  </a:srgbClr>
                </a:gs>
                <a:gs pos="50000">
                  <a:srgbClr val="FFFFFF">
                    <a:alpha val="240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38100"/>
              <a:ext cx="660400" cy="698500"/>
            </a:xfrm>
            <a:prstGeom prst="rect">
              <a:avLst/>
            </a:prstGeom>
          </p:spPr>
          <p:txBody>
            <a:bodyPr lIns="20724" tIns="20724" rIns="20724" bIns="20724"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8252497" y="3605617"/>
            <a:ext cx="2575596" cy="257559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9333"/>
              </a:stretch>
            </a:blipFill>
            <a:ln w="12382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rot="-5400000">
            <a:off x="11371585" y="3215092"/>
            <a:ext cx="794161" cy="427817"/>
          </a:xfrm>
          <a:custGeom>
            <a:avLst/>
            <a:gdLst/>
            <a:ahLst/>
            <a:cxnLst/>
            <a:rect l="l" t="t" r="r" b="b"/>
            <a:pathLst>
              <a:path w="1191242" h="641726">
                <a:moveTo>
                  <a:pt x="0" y="0"/>
                </a:moveTo>
                <a:lnTo>
                  <a:pt x="1191242" y="0"/>
                </a:lnTo>
                <a:lnTo>
                  <a:pt x="1191242" y="641726"/>
                </a:lnTo>
                <a:lnTo>
                  <a:pt x="0" y="641726"/>
                </a:lnTo>
                <a:lnTo>
                  <a:pt x="0" y="0"/>
                </a:lnTo>
                <a:close/>
              </a:path>
            </a:pathLst>
          </a:custGeom>
          <a:blipFill>
            <a:blip r:embed="rId6">
              <a:extLst>
                <a:ext uri="{96DAC541-7B7A-43D3-8B79-37D633B846F1}">
                  <asvg:svgBlip xmlns:asvg="http://schemas.microsoft.com/office/drawing/2016/SVG/main" r:embed="rId7"/>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p:cNvGrpSpPr/>
          <p:nvPr/>
        </p:nvGrpSpPr>
        <p:grpSpPr>
          <a:xfrm>
            <a:off x="4269668" y="6480074"/>
            <a:ext cx="4680313" cy="717754"/>
            <a:chOff x="0" y="0"/>
            <a:chExt cx="1849012" cy="283557"/>
          </a:xfrm>
        </p:grpSpPr>
        <p:sp>
          <p:nvSpPr>
            <p:cNvPr id="18" name="Freeform 18"/>
            <p:cNvSpPr/>
            <p:nvPr/>
          </p:nvSpPr>
          <p:spPr>
            <a:xfrm>
              <a:off x="0" y="0"/>
              <a:ext cx="1849012" cy="283557"/>
            </a:xfrm>
            <a:custGeom>
              <a:avLst/>
              <a:gdLst/>
              <a:ahLst/>
              <a:cxnLst/>
              <a:rect l="l" t="t" r="r" b="b"/>
              <a:pathLst>
                <a:path w="1849012" h="283557">
                  <a:moveTo>
                    <a:pt x="110276" y="0"/>
                  </a:moveTo>
                  <a:lnTo>
                    <a:pt x="1738736" y="0"/>
                  </a:lnTo>
                  <a:cubicBezTo>
                    <a:pt x="1767983" y="0"/>
                    <a:pt x="1796032" y="11618"/>
                    <a:pt x="1816713" y="32299"/>
                  </a:cubicBezTo>
                  <a:cubicBezTo>
                    <a:pt x="1837394" y="52980"/>
                    <a:pt x="1849012" y="81029"/>
                    <a:pt x="1849012" y="110276"/>
                  </a:cubicBezTo>
                  <a:lnTo>
                    <a:pt x="1849012" y="173281"/>
                  </a:lnTo>
                  <a:cubicBezTo>
                    <a:pt x="1849012" y="234185"/>
                    <a:pt x="1799640" y="283557"/>
                    <a:pt x="1738736" y="283557"/>
                  </a:cubicBezTo>
                  <a:lnTo>
                    <a:pt x="110276" y="283557"/>
                  </a:lnTo>
                  <a:cubicBezTo>
                    <a:pt x="81029" y="283557"/>
                    <a:pt x="52980" y="271939"/>
                    <a:pt x="32299" y="251258"/>
                  </a:cubicBezTo>
                  <a:cubicBezTo>
                    <a:pt x="11618" y="230577"/>
                    <a:pt x="0" y="202528"/>
                    <a:pt x="0" y="173281"/>
                  </a:cubicBezTo>
                  <a:lnTo>
                    <a:pt x="0" y="110276"/>
                  </a:lnTo>
                  <a:cubicBezTo>
                    <a:pt x="0" y="81029"/>
                    <a:pt x="11618" y="52980"/>
                    <a:pt x="32299" y="32299"/>
                  </a:cubicBezTo>
                  <a:cubicBezTo>
                    <a:pt x="52980" y="11618"/>
                    <a:pt x="81029" y="0"/>
                    <a:pt x="110276" y="0"/>
                  </a:cubicBezTo>
                  <a:close/>
                </a:path>
              </a:pathLst>
            </a:custGeom>
            <a:gradFill rotWithShape="1">
              <a:gsLst>
                <a:gs pos="0">
                  <a:srgbClr val="398DFA">
                    <a:alpha val="70000"/>
                  </a:srgbClr>
                </a:gs>
                <a:gs pos="50000">
                  <a:srgbClr val="0151B8">
                    <a:alpha val="168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49012" cy="3216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969494" y="6334415"/>
            <a:ext cx="697369" cy="375675"/>
          </a:xfrm>
          <a:custGeom>
            <a:avLst/>
            <a:gdLst/>
            <a:ahLst/>
            <a:cxnLst/>
            <a:rect l="l" t="t" r="r" b="b"/>
            <a:pathLst>
              <a:path w="1046053" h="563513">
                <a:moveTo>
                  <a:pt x="0" y="0"/>
                </a:moveTo>
                <a:lnTo>
                  <a:pt x="1046053" y="0"/>
                </a:lnTo>
                <a:lnTo>
                  <a:pt x="1046053" y="563512"/>
                </a:lnTo>
                <a:lnTo>
                  <a:pt x="0" y="563512"/>
                </a:lnTo>
                <a:lnTo>
                  <a:pt x="0" y="0"/>
                </a:lnTo>
                <a:close/>
              </a:path>
            </a:pathLst>
          </a:custGeom>
          <a:blipFill>
            <a:blip r:embed="rId8">
              <a:extLst>
                <a:ext uri="{96DAC541-7B7A-43D3-8B79-37D633B846F1}">
                  <asvg:svgBlip xmlns:asvg="http://schemas.microsoft.com/office/drawing/2016/SVG/main" r:embed="rId9"/>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940911" y="1076036"/>
            <a:ext cx="4905592" cy="628377"/>
          </a:xfrm>
          <a:prstGeom prst="rect">
            <a:avLst/>
          </a:prstGeom>
        </p:spPr>
        <p:txBody>
          <a:bodyPr lIns="0" tIns="0" rIns="0" bIns="0" rtlCol="0" anchor="t">
            <a:spAutoFit/>
          </a:bodyPr>
          <a:lstStyle/>
          <a:p>
            <a:pPr marL="0" marR="0" lvl="0" indent="0" algn="l" defTabSz="609630" rtl="0" eaLnBrk="1" fontAlgn="auto" latinLnBrk="0" hangingPunct="1">
              <a:lnSpc>
                <a:spcPts val="4909"/>
              </a:lnSpc>
              <a:spcBef>
                <a:spcPts val="0"/>
              </a:spcBef>
              <a:spcAft>
                <a:spcPts val="0"/>
              </a:spcAft>
              <a:buClrTx/>
              <a:buSzTx/>
              <a:buFontTx/>
              <a:buNone/>
              <a:tabLst/>
              <a:defRPr/>
            </a:pPr>
            <a:r>
              <a:rPr kumimoji="0" lang="en-US" sz="4269" b="1" i="0" u="none" strike="noStrike" kern="1200" cap="none" spc="0" normalizeH="0" baseline="0" noProof="0">
                <a:ln>
                  <a:noFill/>
                </a:ln>
                <a:solidFill>
                  <a:srgbClr val="0453B9"/>
                </a:solidFill>
                <a:effectLst/>
                <a:uLnTx/>
                <a:uFillTx/>
                <a:latin typeface="Aileron Bold"/>
                <a:ea typeface="Aileron Bold"/>
                <a:cs typeface="Aileron Bold"/>
                <a:sym typeface="Aileron Bold"/>
              </a:rPr>
              <a:t>Lasik Vision Providers</a:t>
            </a:r>
          </a:p>
        </p:txBody>
      </p:sp>
      <p:sp>
        <p:nvSpPr>
          <p:cNvPr id="22" name="TextBox 22"/>
          <p:cNvSpPr txBox="1"/>
          <p:nvPr/>
        </p:nvSpPr>
        <p:spPr>
          <a:xfrm>
            <a:off x="940911" y="2981120"/>
            <a:ext cx="6172464" cy="1418273"/>
          </a:xfrm>
          <a:prstGeom prst="rect">
            <a:avLst/>
          </a:prstGeom>
        </p:spPr>
        <p:txBody>
          <a:bodyPr lIns="0" tIns="0" rIns="0" bIns="0" rtlCol="0" anchor="t">
            <a:spAutoFit/>
          </a:bodyPr>
          <a:lstStyle/>
          <a:p>
            <a:pPr marL="0" marR="0" lvl="0" indent="0" algn="just" defTabSz="609630" rtl="0" eaLnBrk="1" fontAlgn="auto" latinLnBrk="0" hangingPunct="1">
              <a:lnSpc>
                <a:spcPts val="2799"/>
              </a:lnSpc>
              <a:spcBef>
                <a:spcPct val="0"/>
              </a:spcBef>
              <a:spcAft>
                <a:spcPts val="0"/>
              </a:spcAft>
              <a:buClrTx/>
              <a:buSzTx/>
              <a:buFontTx/>
              <a:buNone/>
              <a:tabLst/>
              <a:defRPr/>
            </a:pPr>
            <a:r>
              <a:rPr kumimoji="0" lang="en-US" sz="1999" b="0" i="0" u="none" strike="noStrike" kern="1200" cap="none" spc="0" normalizeH="0" baseline="0" noProof="0">
                <a:ln>
                  <a:noFill/>
                </a:ln>
                <a:solidFill>
                  <a:srgbClr val="000000"/>
                </a:solidFill>
                <a:effectLst/>
                <a:uLnTx/>
                <a:uFillTx/>
                <a:latin typeface="Poppins"/>
                <a:ea typeface="Poppins"/>
                <a:cs typeface="Poppins"/>
                <a:sym typeface="Poppins"/>
              </a:rPr>
              <a:t>PVCS members interested in Lasik vision correction can save up to $1,000 using nJoy Vision in Oklahoma City and the Oklahoma Medical Eye Group In Tulsa.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85876" y="-2422838"/>
            <a:ext cx="2358042" cy="6169117"/>
            <a:chOff x="0" y="0"/>
            <a:chExt cx="931572" cy="2437182"/>
          </a:xfrm>
        </p:grpSpPr>
        <p:sp>
          <p:nvSpPr>
            <p:cNvPr id="3" name="Freeform 3"/>
            <p:cNvSpPr/>
            <p:nvPr/>
          </p:nvSpPr>
          <p:spPr>
            <a:xfrm>
              <a:off x="0" y="0"/>
              <a:ext cx="931572" cy="2437182"/>
            </a:xfrm>
            <a:custGeom>
              <a:avLst/>
              <a:gdLst/>
              <a:ahLst/>
              <a:cxnLst/>
              <a:rect l="l" t="t" r="r" b="b"/>
              <a:pathLst>
                <a:path w="931572" h="2437182">
                  <a:moveTo>
                    <a:pt x="218880" y="0"/>
                  </a:moveTo>
                  <a:lnTo>
                    <a:pt x="712692" y="0"/>
                  </a:lnTo>
                  <a:cubicBezTo>
                    <a:pt x="833576" y="0"/>
                    <a:pt x="931572" y="97996"/>
                    <a:pt x="931572" y="218880"/>
                  </a:cubicBezTo>
                  <a:lnTo>
                    <a:pt x="931572" y="2218302"/>
                  </a:lnTo>
                  <a:cubicBezTo>
                    <a:pt x="931572" y="2276353"/>
                    <a:pt x="908512" y="2332026"/>
                    <a:pt x="867464" y="2373074"/>
                  </a:cubicBezTo>
                  <a:cubicBezTo>
                    <a:pt x="826416" y="2414122"/>
                    <a:pt x="770743" y="2437182"/>
                    <a:pt x="712692" y="2437182"/>
                  </a:cubicBezTo>
                  <a:lnTo>
                    <a:pt x="218880" y="2437182"/>
                  </a:lnTo>
                  <a:cubicBezTo>
                    <a:pt x="160829" y="2437182"/>
                    <a:pt x="105156" y="2414122"/>
                    <a:pt x="64108" y="2373074"/>
                  </a:cubicBezTo>
                  <a:cubicBezTo>
                    <a:pt x="23060" y="2332026"/>
                    <a:pt x="0" y="2276353"/>
                    <a:pt x="0" y="2218302"/>
                  </a:cubicBezTo>
                  <a:lnTo>
                    <a:pt x="0" y="218880"/>
                  </a:lnTo>
                  <a:cubicBezTo>
                    <a:pt x="0" y="160829"/>
                    <a:pt x="23060" y="105156"/>
                    <a:pt x="64108" y="64108"/>
                  </a:cubicBezTo>
                  <a:cubicBezTo>
                    <a:pt x="105156" y="23060"/>
                    <a:pt x="160829" y="0"/>
                    <a:pt x="218880" y="0"/>
                  </a:cubicBezTo>
                  <a:close/>
                </a:path>
              </a:pathLst>
            </a:custGeom>
            <a:gradFill rotWithShape="1">
              <a:gsLst>
                <a:gs pos="0">
                  <a:srgbClr val="398DFA">
                    <a:alpha val="50000"/>
                  </a:srgbClr>
                </a:gs>
                <a:gs pos="50000">
                  <a:srgbClr val="0151B8">
                    <a:alpha val="120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931572" cy="247528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4309227" y="736437"/>
            <a:ext cx="5564355" cy="2590070"/>
            <a:chOff x="0" y="0"/>
            <a:chExt cx="2198264" cy="1023237"/>
          </a:xfrm>
        </p:grpSpPr>
        <p:sp>
          <p:nvSpPr>
            <p:cNvPr id="6" name="Freeform 6"/>
            <p:cNvSpPr/>
            <p:nvPr/>
          </p:nvSpPr>
          <p:spPr>
            <a:xfrm>
              <a:off x="0" y="0"/>
              <a:ext cx="2198263" cy="1023237"/>
            </a:xfrm>
            <a:custGeom>
              <a:avLst/>
              <a:gdLst/>
              <a:ahLst/>
              <a:cxnLst/>
              <a:rect l="l" t="t" r="r" b="b"/>
              <a:pathLst>
                <a:path w="2198263" h="1023237">
                  <a:moveTo>
                    <a:pt x="92756" y="0"/>
                  </a:moveTo>
                  <a:lnTo>
                    <a:pt x="2105507" y="0"/>
                  </a:lnTo>
                  <a:cubicBezTo>
                    <a:pt x="2130108" y="0"/>
                    <a:pt x="2153701" y="9772"/>
                    <a:pt x="2171096" y="27168"/>
                  </a:cubicBezTo>
                  <a:cubicBezTo>
                    <a:pt x="2188491" y="44563"/>
                    <a:pt x="2198263" y="68156"/>
                    <a:pt x="2198263" y="92756"/>
                  </a:cubicBezTo>
                  <a:lnTo>
                    <a:pt x="2198263" y="930481"/>
                  </a:lnTo>
                  <a:cubicBezTo>
                    <a:pt x="2198263" y="981709"/>
                    <a:pt x="2156735" y="1023237"/>
                    <a:pt x="2105507" y="1023237"/>
                  </a:cubicBezTo>
                  <a:lnTo>
                    <a:pt x="92756" y="1023237"/>
                  </a:lnTo>
                  <a:cubicBezTo>
                    <a:pt x="68156" y="1023237"/>
                    <a:pt x="44563" y="1013465"/>
                    <a:pt x="27168" y="996070"/>
                  </a:cubicBezTo>
                  <a:cubicBezTo>
                    <a:pt x="9772" y="978675"/>
                    <a:pt x="0" y="955082"/>
                    <a:pt x="0" y="930481"/>
                  </a:cubicBezTo>
                  <a:lnTo>
                    <a:pt x="0" y="92756"/>
                  </a:lnTo>
                  <a:cubicBezTo>
                    <a:pt x="0" y="68156"/>
                    <a:pt x="9772" y="44563"/>
                    <a:pt x="27168" y="27168"/>
                  </a:cubicBezTo>
                  <a:cubicBezTo>
                    <a:pt x="44563" y="9772"/>
                    <a:pt x="68156" y="0"/>
                    <a:pt x="92756" y="0"/>
                  </a:cubicBezTo>
                  <a:close/>
                </a:path>
              </a:pathLst>
            </a:custGeom>
            <a:gradFill rotWithShape="1">
              <a:gsLst>
                <a:gs pos="0">
                  <a:srgbClr val="398DFA">
                    <a:alpha val="50000"/>
                  </a:srgbClr>
                </a:gs>
                <a:gs pos="50000">
                  <a:srgbClr val="0151B8">
                    <a:alpha val="120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2198264" cy="106133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0800000">
            <a:off x="1179700" y="637633"/>
            <a:ext cx="3008609" cy="300860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151B8">
                    <a:alpha val="100000"/>
                  </a:srgbClr>
                </a:gs>
                <a:gs pos="50000">
                  <a:srgbClr val="7FB5FA">
                    <a:alpha val="240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38100"/>
              <a:ext cx="660400" cy="698500"/>
            </a:xfrm>
            <a:prstGeom prst="rect">
              <a:avLst/>
            </a:prstGeom>
          </p:spPr>
          <p:txBody>
            <a:bodyPr lIns="15991" tIns="15991" rIns="15991" bIns="1599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685800" y="538766"/>
            <a:ext cx="4088178" cy="408817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7821" r="-27821"/>
              </a:stretch>
            </a:blipFill>
            <a:ln w="12382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6230591" y="637633"/>
            <a:ext cx="6470359" cy="5687235"/>
            <a:chOff x="0" y="0"/>
            <a:chExt cx="2556191" cy="2246809"/>
          </a:xfrm>
        </p:grpSpPr>
        <p:sp>
          <p:nvSpPr>
            <p:cNvPr id="14" name="Freeform 14"/>
            <p:cNvSpPr/>
            <p:nvPr/>
          </p:nvSpPr>
          <p:spPr>
            <a:xfrm>
              <a:off x="0" y="0"/>
              <a:ext cx="2556191" cy="2246809"/>
            </a:xfrm>
            <a:custGeom>
              <a:avLst/>
              <a:gdLst/>
              <a:ahLst/>
              <a:cxnLst/>
              <a:rect l="l" t="t" r="r" b="b"/>
              <a:pathLst>
                <a:path w="2556191" h="2246809">
                  <a:moveTo>
                    <a:pt x="52647" y="0"/>
                  </a:moveTo>
                  <a:lnTo>
                    <a:pt x="2503544" y="0"/>
                  </a:lnTo>
                  <a:cubicBezTo>
                    <a:pt x="2532621" y="0"/>
                    <a:pt x="2556191" y="23571"/>
                    <a:pt x="2556191" y="52647"/>
                  </a:cubicBezTo>
                  <a:lnTo>
                    <a:pt x="2556191" y="2194162"/>
                  </a:lnTo>
                  <a:cubicBezTo>
                    <a:pt x="2556191" y="2208125"/>
                    <a:pt x="2550645" y="2221516"/>
                    <a:pt x="2540771" y="2231389"/>
                  </a:cubicBezTo>
                  <a:cubicBezTo>
                    <a:pt x="2530898" y="2241262"/>
                    <a:pt x="2517507" y="2246809"/>
                    <a:pt x="2503544" y="2246809"/>
                  </a:cubicBezTo>
                  <a:lnTo>
                    <a:pt x="52647" y="2246809"/>
                  </a:lnTo>
                  <a:cubicBezTo>
                    <a:pt x="38684" y="2246809"/>
                    <a:pt x="25293" y="2241262"/>
                    <a:pt x="15420" y="2231389"/>
                  </a:cubicBezTo>
                  <a:cubicBezTo>
                    <a:pt x="5547" y="2221516"/>
                    <a:pt x="0" y="2208125"/>
                    <a:pt x="0" y="2194162"/>
                  </a:cubicBezTo>
                  <a:lnTo>
                    <a:pt x="0" y="52647"/>
                  </a:lnTo>
                  <a:cubicBezTo>
                    <a:pt x="0" y="38684"/>
                    <a:pt x="5547" y="25293"/>
                    <a:pt x="15420" y="15420"/>
                  </a:cubicBezTo>
                  <a:cubicBezTo>
                    <a:pt x="25293" y="5547"/>
                    <a:pt x="38684" y="0"/>
                    <a:pt x="52647" y="0"/>
                  </a:cubicBezTo>
                  <a:close/>
                </a:path>
              </a:pathLst>
            </a:custGeom>
            <a:solidFill>
              <a:srgbClr val="0453B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57150"/>
              <a:ext cx="2556191" cy="2303959"/>
            </a:xfrm>
            <a:prstGeom prst="rect">
              <a:avLst/>
            </a:prstGeom>
          </p:spPr>
          <p:txBody>
            <a:bodyPr lIns="33867" tIns="33867" rIns="33867" bIns="33867"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395532" y="861063"/>
            <a:ext cx="2524802" cy="1205268"/>
          </a:xfrm>
          <a:custGeom>
            <a:avLst/>
            <a:gdLst/>
            <a:ahLst/>
            <a:cxnLst/>
            <a:rect l="l" t="t" r="r" b="b"/>
            <a:pathLst>
              <a:path w="3787203" h="1807902">
                <a:moveTo>
                  <a:pt x="0" y="0"/>
                </a:moveTo>
                <a:lnTo>
                  <a:pt x="3787202" y="0"/>
                </a:lnTo>
                <a:lnTo>
                  <a:pt x="3787202" y="1807902"/>
                </a:lnTo>
                <a:lnTo>
                  <a:pt x="0" y="1807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86567" y="4869543"/>
            <a:ext cx="5609802" cy="551433"/>
          </a:xfrm>
          <a:prstGeom prst="rect">
            <a:avLst/>
          </a:prstGeom>
        </p:spPr>
        <p:txBody>
          <a:bodyPr lIns="0" tIns="0" rIns="0" bIns="0" rtlCol="0" anchor="t">
            <a:spAutoFit/>
          </a:bodyPr>
          <a:lstStyle/>
          <a:p>
            <a:pPr marL="0" marR="0" lvl="0" indent="0" algn="l" defTabSz="609630" rtl="0" eaLnBrk="1" fontAlgn="auto" latinLnBrk="0" hangingPunct="1">
              <a:lnSpc>
                <a:spcPts val="4341"/>
              </a:lnSpc>
              <a:spcBef>
                <a:spcPts val="0"/>
              </a:spcBef>
              <a:spcAft>
                <a:spcPts val="0"/>
              </a:spcAft>
              <a:buClrTx/>
              <a:buSzTx/>
              <a:buFontTx/>
              <a:buNone/>
              <a:tabLst/>
              <a:defRPr/>
            </a:pPr>
            <a:r>
              <a:rPr kumimoji="0" lang="en-US" sz="3775" b="1" i="0" u="none" strike="noStrike" kern="1200" cap="none" spc="0" normalizeH="0" baseline="0" noProof="0">
                <a:ln>
                  <a:noFill/>
                </a:ln>
                <a:solidFill>
                  <a:srgbClr val="0453B9"/>
                </a:solidFill>
                <a:effectLst/>
                <a:uLnTx/>
                <a:uFillTx/>
                <a:latin typeface="Aileron Bold"/>
                <a:ea typeface="Aileron Bold"/>
                <a:cs typeface="Aileron Bold"/>
                <a:sym typeface="Aileron Bold"/>
              </a:rPr>
              <a:t>The difference is clear...</a:t>
            </a:r>
          </a:p>
        </p:txBody>
      </p:sp>
      <p:sp>
        <p:nvSpPr>
          <p:cNvPr id="18" name="TextBox 18"/>
          <p:cNvSpPr txBox="1"/>
          <p:nvPr/>
        </p:nvSpPr>
        <p:spPr>
          <a:xfrm>
            <a:off x="6882619" y="2113489"/>
            <a:ext cx="3722993" cy="474489"/>
          </a:xfrm>
          <a:prstGeom prst="rect">
            <a:avLst/>
          </a:prstGeom>
        </p:spPr>
        <p:txBody>
          <a:bodyPr lIns="0" tIns="0" rIns="0" bIns="0" rtlCol="0" anchor="t">
            <a:spAutoFit/>
          </a:bodyPr>
          <a:lstStyle/>
          <a:p>
            <a:pPr marL="0" marR="0" lvl="0" indent="0" algn="l" defTabSz="609630" rtl="0" eaLnBrk="1" fontAlgn="auto" latinLnBrk="0" hangingPunct="1">
              <a:lnSpc>
                <a:spcPts val="3663"/>
              </a:lnSpc>
              <a:spcBef>
                <a:spcPts val="0"/>
              </a:spcBef>
              <a:spcAft>
                <a:spcPts val="0"/>
              </a:spcAft>
              <a:buClrTx/>
              <a:buSzTx/>
              <a:buFontTx/>
              <a:buNone/>
              <a:tabLst/>
              <a:defRPr/>
            </a:pPr>
            <a:r>
              <a:rPr kumimoji="0" lang="en-US" sz="3185" b="1" i="0" u="none" strike="noStrike" kern="1200" cap="none" spc="0" normalizeH="0" baseline="0" noProof="0">
                <a:ln>
                  <a:noFill/>
                </a:ln>
                <a:solidFill>
                  <a:srgbClr val="FFFFFF"/>
                </a:solidFill>
                <a:effectLst/>
                <a:uLnTx/>
                <a:uFillTx/>
                <a:latin typeface="Aileron Bold"/>
                <a:ea typeface="Aileron Bold"/>
                <a:cs typeface="Aileron Bold"/>
                <a:sym typeface="Aileron Bold"/>
              </a:rPr>
              <a:t>Questions</a:t>
            </a:r>
          </a:p>
        </p:txBody>
      </p:sp>
      <p:sp>
        <p:nvSpPr>
          <p:cNvPr id="19" name="TextBox 19"/>
          <p:cNvSpPr txBox="1"/>
          <p:nvPr/>
        </p:nvSpPr>
        <p:spPr>
          <a:xfrm>
            <a:off x="6870730" y="2950088"/>
            <a:ext cx="5037715" cy="1021305"/>
          </a:xfrm>
          <a:prstGeom prst="rect">
            <a:avLst/>
          </a:prstGeom>
        </p:spPr>
        <p:txBody>
          <a:bodyPr lIns="0" tIns="0" rIns="0" bIns="0" rtlCol="0" anchor="t">
            <a:spAutoFit/>
          </a:bodyPr>
          <a:lstStyle/>
          <a:p>
            <a:pPr marL="0" marR="0" lvl="0" indent="0" algn="just" defTabSz="609630" rtl="0" eaLnBrk="1" fontAlgn="auto" latinLnBrk="0" hangingPunct="1">
              <a:lnSpc>
                <a:spcPts val="2696"/>
              </a:lnSpc>
              <a:spcBef>
                <a:spcPts val="0"/>
              </a:spcBef>
              <a:spcAft>
                <a:spcPts val="0"/>
              </a:spcAft>
              <a:buClrTx/>
              <a:buSzTx/>
              <a:buFontTx/>
              <a:buNone/>
              <a:tabLst/>
              <a:defRPr/>
            </a:pPr>
            <a:r>
              <a:rPr kumimoji="0" lang="en-US" sz="1926" b="0" i="0" u="none" strike="noStrike" kern="1200" cap="none" spc="0" normalizeH="0" baseline="0" noProof="0">
                <a:ln>
                  <a:noFill/>
                </a:ln>
                <a:solidFill>
                  <a:srgbClr val="FFFFFF"/>
                </a:solidFill>
                <a:effectLst/>
                <a:uLnTx/>
                <a:uFillTx/>
                <a:latin typeface="Poppins"/>
                <a:ea typeface="Poppins"/>
                <a:cs typeface="Poppins"/>
                <a:sym typeface="Poppins"/>
              </a:rPr>
              <a:t>Call our live answer customer service 888-357-6912</a:t>
            </a:r>
          </a:p>
          <a:p>
            <a:pPr marL="0" marR="0" lvl="0" indent="0" algn="just" defTabSz="609630" rtl="0" eaLnBrk="1" fontAlgn="auto" latinLnBrk="0" hangingPunct="1">
              <a:lnSpc>
                <a:spcPts val="2696"/>
              </a:lnSpc>
              <a:spcBef>
                <a:spcPct val="0"/>
              </a:spcBef>
              <a:spcAft>
                <a:spcPts val="0"/>
              </a:spcAft>
              <a:buClrTx/>
              <a:buSzTx/>
              <a:buFontTx/>
              <a:buNone/>
              <a:tabLst/>
              <a:defRPr/>
            </a:pPr>
            <a:endParaRPr kumimoji="0" lang="en-US" sz="1926" b="0" i="0" u="none" strike="noStrike" kern="1200" cap="none" spc="0" normalizeH="0" baseline="0" noProof="0">
              <a:ln>
                <a:noFill/>
              </a:ln>
              <a:solidFill>
                <a:srgbClr val="FFFFFF"/>
              </a:solidFill>
              <a:effectLst/>
              <a:uLnTx/>
              <a:uFillTx/>
              <a:latin typeface="Poppins"/>
              <a:ea typeface="Poppins"/>
              <a:cs typeface="Poppins"/>
              <a:sym typeface="Poppins"/>
            </a:endParaRPr>
          </a:p>
        </p:txBody>
      </p:sp>
      <p:sp>
        <p:nvSpPr>
          <p:cNvPr id="20" name="TextBox 20"/>
          <p:cNvSpPr txBox="1"/>
          <p:nvPr/>
        </p:nvSpPr>
        <p:spPr>
          <a:xfrm>
            <a:off x="6882619" y="4061220"/>
            <a:ext cx="4266836" cy="328808"/>
          </a:xfrm>
          <a:prstGeom prst="rect">
            <a:avLst/>
          </a:prstGeom>
        </p:spPr>
        <p:txBody>
          <a:bodyPr lIns="0" tIns="0" rIns="0" bIns="0" rtlCol="0" anchor="t">
            <a:spAutoFit/>
          </a:bodyPr>
          <a:lstStyle/>
          <a:p>
            <a:pPr marL="0" marR="0" lvl="0" indent="0" algn="just" defTabSz="609630" rtl="0" eaLnBrk="1" fontAlgn="auto" latinLnBrk="0" hangingPunct="1">
              <a:lnSpc>
                <a:spcPts val="2696"/>
              </a:lnSpc>
              <a:spcBef>
                <a:spcPct val="0"/>
              </a:spcBef>
              <a:spcAft>
                <a:spcPts val="0"/>
              </a:spcAft>
              <a:buClrTx/>
              <a:buSzTx/>
              <a:buFontTx/>
              <a:buNone/>
              <a:tabLst/>
              <a:defRPr/>
            </a:pPr>
            <a:r>
              <a:rPr kumimoji="0" lang="en-US" sz="1926" b="0" i="0" u="none" strike="noStrike" kern="1200" cap="none" spc="0" normalizeH="0" baseline="0" noProof="0">
                <a:ln>
                  <a:noFill/>
                </a:ln>
                <a:solidFill>
                  <a:srgbClr val="FFFFFF"/>
                </a:solidFill>
                <a:effectLst/>
                <a:uLnTx/>
                <a:uFillTx/>
                <a:latin typeface="Poppins"/>
                <a:ea typeface="Poppins"/>
                <a:cs typeface="Poppins"/>
                <a:sym typeface="Poppins"/>
              </a:rPr>
              <a:t>Email us at email@pvcs-usa.com</a:t>
            </a:r>
          </a:p>
        </p:txBody>
      </p:sp>
      <p:sp>
        <p:nvSpPr>
          <p:cNvPr id="21" name="TextBox 21"/>
          <p:cNvSpPr txBox="1"/>
          <p:nvPr/>
        </p:nvSpPr>
        <p:spPr>
          <a:xfrm>
            <a:off x="6882619" y="5089719"/>
            <a:ext cx="5025826" cy="328808"/>
          </a:xfrm>
          <a:prstGeom prst="rect">
            <a:avLst/>
          </a:prstGeom>
        </p:spPr>
        <p:txBody>
          <a:bodyPr lIns="0" tIns="0" rIns="0" bIns="0" rtlCol="0" anchor="t">
            <a:spAutoFit/>
          </a:bodyPr>
          <a:lstStyle/>
          <a:p>
            <a:pPr marL="0" marR="0" lvl="0" indent="0" algn="just" defTabSz="609630" rtl="0" eaLnBrk="1" fontAlgn="auto" latinLnBrk="0" hangingPunct="1">
              <a:lnSpc>
                <a:spcPts val="2696"/>
              </a:lnSpc>
              <a:spcBef>
                <a:spcPct val="0"/>
              </a:spcBef>
              <a:spcAft>
                <a:spcPts val="0"/>
              </a:spcAft>
              <a:buClrTx/>
              <a:buSzTx/>
              <a:buFontTx/>
              <a:buNone/>
              <a:tabLst/>
              <a:defRPr/>
            </a:pPr>
            <a:r>
              <a:rPr kumimoji="0" lang="en-US" sz="1926" b="0" i="0" u="none" strike="noStrike" kern="1200" cap="none" spc="0" normalizeH="0" baseline="0" noProof="0">
                <a:ln>
                  <a:noFill/>
                </a:ln>
                <a:solidFill>
                  <a:srgbClr val="FFFFFF"/>
                </a:solidFill>
                <a:effectLst/>
                <a:uLnTx/>
                <a:uFillTx/>
                <a:latin typeface="Poppins"/>
                <a:ea typeface="Poppins"/>
                <a:cs typeface="Poppins"/>
                <a:sym typeface="Poppins"/>
              </a:rPr>
              <a:t>Visit our website at www.pvcs-usa.com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B7AC-E44A-BBC0-8779-6D0C07B02532}"/>
              </a:ext>
            </a:extLst>
          </p:cNvPr>
          <p:cNvSpPr>
            <a:spLocks noGrp="1"/>
          </p:cNvSpPr>
          <p:nvPr>
            <p:ph type="ctrTitle"/>
          </p:nvPr>
        </p:nvSpPr>
        <p:spPr>
          <a:xfrm>
            <a:off x="741874" y="1097286"/>
            <a:ext cx="5068957" cy="3841474"/>
          </a:xfrm>
        </p:spPr>
        <p:txBody>
          <a:bodyPr/>
          <a:lstStyle/>
          <a:p>
            <a:pPr algn="ctr"/>
            <a:r>
              <a:rPr lang="en-US" b="1"/>
              <a:t>State of Oklahoma 2026 Option Period</a:t>
            </a:r>
          </a:p>
        </p:txBody>
      </p:sp>
      <p:sp>
        <p:nvSpPr>
          <p:cNvPr id="3" name="Subtitle 2">
            <a:extLst>
              <a:ext uri="{FF2B5EF4-FFF2-40B4-BE49-F238E27FC236}">
                <a16:creationId xmlns:a16="http://schemas.microsoft.com/office/drawing/2014/main" id="{6A9748E7-CEDE-6766-E8AC-A57D1EA759BA}"/>
              </a:ext>
            </a:extLst>
          </p:cNvPr>
          <p:cNvSpPr>
            <a:spLocks noGrp="1"/>
          </p:cNvSpPr>
          <p:nvPr>
            <p:ph type="subTitle" idx="1"/>
          </p:nvPr>
        </p:nvSpPr>
        <p:spPr/>
        <p:txBody>
          <a:bodyPr/>
          <a:lstStyle/>
          <a:p>
            <a:r>
              <a:rPr lang="en-US"/>
              <a:t>Vision Benefits Presentation</a:t>
            </a:r>
          </a:p>
        </p:txBody>
      </p:sp>
      <p:pic>
        <p:nvPicPr>
          <p:cNvPr id="4" name="Picture 3">
            <a:extLst>
              <a:ext uri="{FF2B5EF4-FFF2-40B4-BE49-F238E27FC236}">
                <a16:creationId xmlns:a16="http://schemas.microsoft.com/office/drawing/2014/main" id="{70FF392E-6712-3072-7AF3-C47AD4E29B7F}"/>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58617" y="255071"/>
            <a:ext cx="3117736" cy="640080"/>
          </a:xfrm>
          <a:prstGeom prst="rect">
            <a:avLst/>
          </a:prstGeom>
        </p:spPr>
      </p:pic>
    </p:spTree>
    <p:extLst>
      <p:ext uri="{BB962C8B-B14F-4D97-AF65-F5344CB8AC3E}">
        <p14:creationId xmlns:p14="http://schemas.microsoft.com/office/powerpoint/2010/main" val="3935243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 overview of your vision benefits</a:t>
            </a:r>
          </a:p>
        </p:txBody>
      </p:sp>
      <p:sp>
        <p:nvSpPr>
          <p:cNvPr id="3" name="Content Placeholder 2"/>
          <p:cNvSpPr>
            <a:spLocks noGrp="1"/>
          </p:cNvSpPr>
          <p:nvPr>
            <p:ph idx="1"/>
          </p:nvPr>
        </p:nvSpPr>
        <p:spPr>
          <a:xfrm>
            <a:off x="640080" y="1777649"/>
            <a:ext cx="6707777" cy="3816429"/>
          </a:xfrm>
        </p:spPr>
        <p:txBody>
          <a:bodyPr wrap="square">
            <a:spAutoFit/>
          </a:bodyPr>
          <a:lstStyle/>
          <a:p>
            <a:pPr marL="285750" indent="-285750">
              <a:spcAft>
                <a:spcPts val="1200"/>
              </a:spcAft>
              <a:buFont typeface="Arial" panose="020B0604020202020204" pitchFamily="34" charset="0"/>
              <a:buChar char="•"/>
            </a:pPr>
            <a:r>
              <a:rPr lang="en-US" sz="1800"/>
              <a:t>In-network benefits available through network eye care professionals or go out-of-network and be reimbursed at your plan's out-of-network rates.</a:t>
            </a:r>
          </a:p>
          <a:p>
            <a:pPr marL="285750" indent="-285750">
              <a:spcAft>
                <a:spcPts val="1200"/>
              </a:spcAft>
              <a:buFont typeface="Arial" panose="020B0604020202020204" pitchFamily="34" charset="0"/>
              <a:buChar char="•"/>
            </a:pPr>
            <a:r>
              <a:rPr lang="en-US" sz="1800"/>
              <a:t>Find an in-network eye care professional at superiorvision.com. Call your eye doctor to verify network participation.</a:t>
            </a:r>
          </a:p>
          <a:p>
            <a:pPr marL="285750" indent="-285750">
              <a:spcAft>
                <a:spcPts val="1200"/>
              </a:spcAft>
              <a:buFont typeface="Arial" panose="020B0604020202020204" pitchFamily="34" charset="0"/>
              <a:buChar char="•"/>
            </a:pPr>
            <a:r>
              <a:rPr lang="en-US" sz="1800"/>
              <a:t>Obtain a vision exam with either an MD or OD.</a:t>
            </a:r>
          </a:p>
          <a:p>
            <a:pPr marL="285750" indent="-285750">
              <a:spcAft>
                <a:spcPts val="1200"/>
              </a:spcAft>
              <a:buFont typeface="Arial" panose="020B0604020202020204" pitchFamily="34" charset="0"/>
              <a:buChar char="•"/>
            </a:pPr>
            <a:r>
              <a:rPr lang="en-US" sz="1800"/>
              <a:t>Use different eye care professionals for exam and for eyewear.</a:t>
            </a:r>
          </a:p>
          <a:p>
            <a:pPr marL="285750" indent="-285750">
              <a:spcAft>
                <a:spcPts val="1200"/>
              </a:spcAft>
              <a:buFont typeface="Arial" panose="020B0604020202020204" pitchFamily="34" charset="0"/>
              <a:buChar char="•"/>
            </a:pPr>
            <a:r>
              <a:rPr lang="en-US" sz="1800"/>
              <a:t>No claim forms or vouchers required for in-network services.</a:t>
            </a:r>
          </a:p>
          <a:p>
            <a:pPr marL="285750" indent="-285750">
              <a:spcAft>
                <a:spcPts val="1200"/>
              </a:spcAft>
              <a:buFont typeface="Arial" panose="020B0604020202020204" pitchFamily="34" charset="0"/>
              <a:buChar char="•"/>
            </a:pPr>
            <a:r>
              <a:rPr lang="en-US" sz="1800"/>
              <a:t>Personalized ID card in the mail and in the app (not required, but recommended for convenience when visiting an eye </a:t>
            </a:r>
            <a:br>
              <a:rPr lang="en-US" sz="1800"/>
            </a:br>
            <a:r>
              <a:rPr lang="en-US" sz="1800"/>
              <a:t>care professional).</a:t>
            </a:r>
          </a:p>
        </p:txBody>
      </p:sp>
      <p:sp>
        <p:nvSpPr>
          <p:cNvPr id="4" name="Subtitle 3"/>
          <p:cNvSpPr>
            <a:spLocks noGrp="1"/>
          </p:cNvSpPr>
          <p:nvPr>
            <p:ph type="subTitle" idx="10"/>
          </p:nvPr>
        </p:nvSpPr>
        <p:spPr/>
        <p:txBody>
          <a:bodyPr/>
          <a:lstStyle/>
          <a:p>
            <a:r>
              <a:rPr lang="en-US"/>
              <a:t>Offers flexibility and choice</a:t>
            </a:r>
          </a:p>
        </p:txBody>
      </p:sp>
      <p:cxnSp>
        <p:nvCxnSpPr>
          <p:cNvPr id="12" name="Straight Connector 11"/>
          <p:cNvCxnSpPr/>
          <p:nvPr/>
        </p:nvCxnSpPr>
        <p:spPr>
          <a:xfrm flipH="1" flipV="1">
            <a:off x="8119136" y="-30348"/>
            <a:ext cx="1828800" cy="3930442"/>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947936" y="3900094"/>
            <a:ext cx="2244064" cy="696454"/>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5" name="Picture 4" descr="People with children outdoors in fall">
            <a:extLst>
              <a:ext uri="{FF2B5EF4-FFF2-40B4-BE49-F238E27FC236}">
                <a16:creationId xmlns:a16="http://schemas.microsoft.com/office/drawing/2014/main" id="{82A3896A-2AC8-48D8-C3E8-ABAACFDEF984}"/>
              </a:ext>
            </a:extLst>
          </p:cNvPr>
          <p:cNvPicPr>
            <a:picLocks noChangeAspect="1"/>
          </p:cNvPicPr>
          <p:nvPr/>
        </p:nvPicPr>
        <p:blipFill>
          <a:blip r:embed="rId2"/>
          <a:srcRect/>
          <a:stretch/>
        </p:blipFill>
        <p:spPr>
          <a:xfrm>
            <a:off x="8228202" y="1496109"/>
            <a:ext cx="3490187" cy="3100439"/>
          </a:xfrm>
          <a:prstGeom prst="rect">
            <a:avLst/>
          </a:prstGeom>
        </p:spPr>
      </p:pic>
    </p:spTree>
    <p:extLst>
      <p:ext uri="{BB962C8B-B14F-4D97-AF65-F5344CB8AC3E}">
        <p14:creationId xmlns:p14="http://schemas.microsoft.com/office/powerpoint/2010/main" val="80558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640080" y="1440426"/>
          <a:ext cx="7747986" cy="2240840"/>
        </p:xfrm>
        <a:graphic>
          <a:graphicData uri="http://schemas.openxmlformats.org/drawingml/2006/table">
            <a:tbl>
              <a:tblPr firstRow="1" bandRow="1">
                <a:tableStyleId>{5C22544A-7EE6-4342-B048-85BDC9FD1C3A}</a:tableStyleId>
              </a:tblPr>
              <a:tblGrid>
                <a:gridCol w="4803353">
                  <a:extLst>
                    <a:ext uri="{9D8B030D-6E8A-4147-A177-3AD203B41FA5}">
                      <a16:colId xmlns:a16="http://schemas.microsoft.com/office/drawing/2014/main" val="20004"/>
                    </a:ext>
                  </a:extLst>
                </a:gridCol>
                <a:gridCol w="2944633">
                  <a:extLst>
                    <a:ext uri="{9D8B030D-6E8A-4147-A177-3AD203B41FA5}">
                      <a16:colId xmlns:a16="http://schemas.microsoft.com/office/drawing/2014/main" val="20000"/>
                    </a:ext>
                  </a:extLst>
                </a:gridCol>
              </a:tblGrid>
              <a:tr h="457200">
                <a:tc>
                  <a:txBody>
                    <a:bodyPr/>
                    <a:lstStyle/>
                    <a:p>
                      <a:pPr algn="l"/>
                      <a:r>
                        <a:rPr lang="en-US" sz="1400" b="0">
                          <a:solidFill>
                            <a:schemeClr val="bg1"/>
                          </a:solidFill>
                          <a:latin typeface="+mj-lt"/>
                        </a:rPr>
                        <a:t>In-network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a:solidFill>
                            <a:schemeClr val="bg1"/>
                          </a:solidFill>
                          <a:latin typeface="+mj-lt"/>
                        </a:rPr>
                        <a:t>Member copays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algn="l"/>
                      <a:r>
                        <a:rPr lang="en-US" sz="1400" b="1" kern="1200">
                          <a:solidFill>
                            <a:schemeClr val="tx1"/>
                          </a:solidFill>
                          <a:latin typeface="+mn-lt"/>
                          <a:ea typeface="+mn-ea"/>
                          <a:cs typeface="+mn-cs"/>
                        </a:rPr>
                        <a:t>Routine</a:t>
                      </a:r>
                      <a:r>
                        <a:rPr lang="en-US" sz="1400" b="1" kern="1200" baseline="0">
                          <a:solidFill>
                            <a:schemeClr val="tx1"/>
                          </a:solidFill>
                          <a:latin typeface="+mn-lt"/>
                          <a:ea typeface="+mn-ea"/>
                          <a:cs typeface="+mn-cs"/>
                        </a:rPr>
                        <a:t> e</a:t>
                      </a:r>
                      <a:r>
                        <a:rPr lang="en-US" sz="1400" b="1" kern="1200">
                          <a:solidFill>
                            <a:schemeClr val="tx1"/>
                          </a:solidFill>
                          <a:latin typeface="+mn-lt"/>
                          <a:ea typeface="+mn-ea"/>
                          <a:cs typeface="+mn-cs"/>
                        </a:rPr>
                        <a:t>ye exam (one</a:t>
                      </a:r>
                      <a:r>
                        <a:rPr lang="en-US" sz="1400" b="1" kern="1200" baseline="0">
                          <a:solidFill>
                            <a:schemeClr val="tx1"/>
                          </a:solidFill>
                          <a:latin typeface="+mn-lt"/>
                          <a:ea typeface="+mn-ea"/>
                          <a:cs typeface="+mn-cs"/>
                        </a:rPr>
                        <a:t> per calendar year</a:t>
                      </a:r>
                      <a:r>
                        <a:rPr lang="en-US" sz="1400" b="1" kern="1200">
                          <a:solidFill>
                            <a:schemeClr val="tx1"/>
                          </a:solidFill>
                          <a:latin typeface="+mn-lt"/>
                          <a:ea typeface="+mn-ea"/>
                          <a:cs typeface="+mn-cs"/>
                        </a:rPr>
                        <a:t>) </a:t>
                      </a:r>
                    </a:p>
                    <a:p>
                      <a:pPr algn="l"/>
                      <a:r>
                        <a:rPr lang="en-US" sz="1400" b="0" kern="1200">
                          <a:solidFill>
                            <a:schemeClr val="tx1"/>
                          </a:solidFill>
                          <a:latin typeface="+mn-lt"/>
                          <a:ea typeface="+mn-ea"/>
                          <a:cs typeface="+mn-cs"/>
                        </a:rPr>
                        <a:t> Ophthalmologist</a:t>
                      </a:r>
                      <a:r>
                        <a:rPr lang="en-US" sz="1400" b="0" kern="1200" baseline="0">
                          <a:solidFill>
                            <a:schemeClr val="tx1"/>
                          </a:solidFill>
                          <a:latin typeface="+mn-lt"/>
                          <a:ea typeface="+mn-ea"/>
                          <a:cs typeface="+mn-cs"/>
                        </a:rPr>
                        <a:t> (MD) or </a:t>
                      </a:r>
                      <a:r>
                        <a:rPr lang="en-US" sz="1400" b="0" kern="1200">
                          <a:solidFill>
                            <a:schemeClr val="tx1"/>
                          </a:solidFill>
                          <a:latin typeface="+mn-lt"/>
                          <a:ea typeface="+mn-ea"/>
                          <a:cs typeface="+mn-cs"/>
                        </a:rPr>
                        <a:t>Optometrist</a:t>
                      </a:r>
                      <a:r>
                        <a:rPr lang="en-US" sz="1400" b="0" kern="1200" baseline="0">
                          <a:solidFill>
                            <a:schemeClr val="tx1"/>
                          </a:solidFill>
                          <a:latin typeface="+mn-lt"/>
                          <a:ea typeface="+mn-ea"/>
                          <a:cs typeface="+mn-cs"/>
                        </a:rPr>
                        <a:t> (OD)</a:t>
                      </a:r>
                      <a:endParaRPr lang="en-US" sz="1400" b="0" kern="120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$10</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a:solidFill>
                            <a:schemeClr val="tx1"/>
                          </a:solidFill>
                          <a:latin typeface="+mj-lt"/>
                        </a:rPr>
                        <a:t>Frames &amp; lenses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pair lenses per calendar year</a:t>
                      </a:r>
                      <a:r>
                        <a:rPr lang="en-US" sz="1400" b="1">
                          <a:solidFill>
                            <a:schemeClr val="tx1"/>
                          </a:solidFill>
                          <a:latin typeface="+mj-lt"/>
                        </a:rPr>
                        <a:t>)</a:t>
                      </a:r>
                    </a:p>
                    <a:p>
                      <a:pPr lvl="0" algn="l"/>
                      <a:r>
                        <a:rPr lang="en-US" sz="1400" b="0">
                          <a:solidFill>
                            <a:schemeClr val="tx1"/>
                          </a:solidFill>
                          <a:latin typeface="+mj-lt"/>
                        </a:rPr>
                        <a:t> Standard lenses (single vision, bifocal, trifocal and </a:t>
                      </a:r>
                    </a:p>
                    <a:p>
                      <a:pPr lvl="0" algn="l"/>
                      <a:r>
                        <a:rPr lang="en-US" sz="1400" b="0">
                          <a:solidFill>
                            <a:schemeClr val="tx1"/>
                          </a:solidFill>
                          <a:latin typeface="+mj-lt"/>
                        </a:rPr>
                        <a:t> standard progressive lenses)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a:solidFill>
                            <a:schemeClr val="tx1"/>
                          </a:solidFill>
                          <a:latin typeface="+mj-lt"/>
                        </a:rPr>
                        <a:t>$25</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200">
                <a:tc>
                  <a:txBody>
                    <a:bodyPr/>
                    <a:lstStyle/>
                    <a:p>
                      <a:pPr algn="l"/>
                      <a:r>
                        <a:rPr lang="en-US" sz="1400" b="1">
                          <a:solidFill>
                            <a:schemeClr val="tx1"/>
                          </a:solidFill>
                          <a:latin typeface="+mj-lt"/>
                        </a:rPr>
                        <a:t>Contact lens fitting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per calendar year)</a:t>
                      </a:r>
                      <a:endParaRPr lang="en-US" sz="1400" b="1">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$25</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a:t>Your in-network vision benefits</a:t>
            </a:r>
          </a:p>
        </p:txBody>
      </p:sp>
      <p:graphicFrame>
        <p:nvGraphicFramePr>
          <p:cNvPr id="9" name="Table 8"/>
          <p:cNvGraphicFramePr>
            <a:graphicFrameLocks noGrp="1"/>
          </p:cNvGraphicFramePr>
          <p:nvPr/>
        </p:nvGraphicFramePr>
        <p:xfrm>
          <a:off x="640080" y="4105972"/>
          <a:ext cx="7747986" cy="1684300"/>
        </p:xfrm>
        <a:graphic>
          <a:graphicData uri="http://schemas.openxmlformats.org/drawingml/2006/table">
            <a:tbl>
              <a:tblPr firstRow="1" bandRow="1">
                <a:tableStyleId>{5C22544A-7EE6-4342-B048-85BDC9FD1C3A}</a:tableStyleId>
              </a:tblPr>
              <a:tblGrid>
                <a:gridCol w="4710732">
                  <a:extLst>
                    <a:ext uri="{9D8B030D-6E8A-4147-A177-3AD203B41FA5}">
                      <a16:colId xmlns:a16="http://schemas.microsoft.com/office/drawing/2014/main" val="20004"/>
                    </a:ext>
                  </a:extLst>
                </a:gridCol>
                <a:gridCol w="3037254">
                  <a:extLst>
                    <a:ext uri="{9D8B030D-6E8A-4147-A177-3AD203B41FA5}">
                      <a16:colId xmlns:a16="http://schemas.microsoft.com/office/drawing/2014/main" val="20000"/>
                    </a:ext>
                  </a:extLst>
                </a:gridCol>
              </a:tblGrid>
              <a:tr h="457200">
                <a:tc>
                  <a:txBody>
                    <a:bodyPr/>
                    <a:lstStyle/>
                    <a:p>
                      <a:pPr algn="l"/>
                      <a:r>
                        <a:rPr lang="en-US" sz="1400" b="0">
                          <a:solidFill>
                            <a:schemeClr val="bg1"/>
                          </a:solidFill>
                          <a:latin typeface="+mj-lt"/>
                        </a:rPr>
                        <a:t>In-network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a:solidFill>
                            <a:schemeClr val="bg1"/>
                          </a:solidFill>
                          <a:latin typeface="+mj-lt"/>
                        </a:rPr>
                        <a:t>Member allowances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rPr>
                        <a:t>Frames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per calendar year)</a:t>
                      </a:r>
                      <a:endParaRPr lang="en-US" sz="1400" b="1" kern="120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$150 retail allowance</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a:solidFill>
                            <a:schemeClr val="tx1"/>
                          </a:solidFill>
                          <a:latin typeface="+mj-lt"/>
                        </a:rPr>
                        <a:t>Contact lenses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allowance per calendar year)</a:t>
                      </a:r>
                      <a:endParaRPr lang="en-US" sz="1400" b="1">
                        <a:solidFill>
                          <a:schemeClr val="tx1"/>
                        </a:solidFill>
                        <a:latin typeface="+mj-lt"/>
                      </a:endParaRPr>
                    </a:p>
                    <a:p>
                      <a:pPr algn="l"/>
                      <a:r>
                        <a:rPr lang="en-US" sz="1400" b="0">
                          <a:solidFill>
                            <a:schemeClr val="tx1"/>
                          </a:solidFill>
                          <a:latin typeface="+mj-lt"/>
                        </a:rPr>
                        <a:t> Elective</a:t>
                      </a:r>
                    </a:p>
                    <a:p>
                      <a:pPr algn="l"/>
                      <a:r>
                        <a:rPr lang="en-US" sz="1400" b="0">
                          <a:solidFill>
                            <a:schemeClr val="tx1"/>
                          </a:solidFill>
                          <a:latin typeface="+mj-lt"/>
                        </a:rPr>
                        <a:t> Medically necessary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r>
                        <a:rPr lang="en-US" sz="1400">
                          <a:solidFill>
                            <a:schemeClr val="tx1"/>
                          </a:solidFill>
                          <a:latin typeface="+mj-lt"/>
                        </a:rPr>
                      </a:br>
                      <a:r>
                        <a:rPr lang="en-US" sz="1400">
                          <a:solidFill>
                            <a:schemeClr val="tx1"/>
                          </a:solidFill>
                          <a:latin typeface="+mj-lt"/>
                        </a:rPr>
                        <a:t>$150 retail allowance</a:t>
                      </a:r>
                      <a:br>
                        <a:rPr lang="en-US" sz="1400">
                          <a:solidFill>
                            <a:schemeClr val="tx1"/>
                          </a:solidFill>
                          <a:latin typeface="+mj-lt"/>
                        </a:rPr>
                      </a:br>
                      <a:r>
                        <a:rPr lang="en-US" sz="1400">
                          <a:solidFill>
                            <a:schemeClr val="tx1"/>
                          </a:solidFill>
                          <a:latin typeface="+mj-lt"/>
                        </a:rPr>
                        <a:t>Covered</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81592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a:t>Your out-of-network vision benefits</a:t>
            </a:r>
          </a:p>
        </p:txBody>
      </p:sp>
      <p:graphicFrame>
        <p:nvGraphicFramePr>
          <p:cNvPr id="10" name="Table 9"/>
          <p:cNvGraphicFramePr>
            <a:graphicFrameLocks noGrp="1"/>
          </p:cNvGraphicFramePr>
          <p:nvPr/>
        </p:nvGraphicFramePr>
        <p:xfrm>
          <a:off x="640080" y="1440426"/>
          <a:ext cx="7747986" cy="2667560"/>
        </p:xfrm>
        <a:graphic>
          <a:graphicData uri="http://schemas.openxmlformats.org/drawingml/2006/table">
            <a:tbl>
              <a:tblPr firstRow="1" bandRow="1">
                <a:tableStyleId>{5C22544A-7EE6-4342-B048-85BDC9FD1C3A}</a:tableStyleId>
              </a:tblPr>
              <a:tblGrid>
                <a:gridCol w="4803353">
                  <a:extLst>
                    <a:ext uri="{9D8B030D-6E8A-4147-A177-3AD203B41FA5}">
                      <a16:colId xmlns:a16="http://schemas.microsoft.com/office/drawing/2014/main" val="20004"/>
                    </a:ext>
                  </a:extLst>
                </a:gridCol>
                <a:gridCol w="2944633">
                  <a:extLst>
                    <a:ext uri="{9D8B030D-6E8A-4147-A177-3AD203B41FA5}">
                      <a16:colId xmlns:a16="http://schemas.microsoft.com/office/drawing/2014/main" val="20000"/>
                    </a:ext>
                  </a:extLst>
                </a:gridCol>
              </a:tblGrid>
              <a:tr h="457200">
                <a:tc>
                  <a:txBody>
                    <a:bodyPr/>
                    <a:lstStyle/>
                    <a:p>
                      <a:pPr algn="l"/>
                      <a:r>
                        <a:rPr lang="en-US" sz="1400" b="0">
                          <a:solidFill>
                            <a:schemeClr val="bg1"/>
                          </a:solidFill>
                          <a:latin typeface="+mj-lt"/>
                        </a:rPr>
                        <a:t>Out-of-network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a:solidFill>
                            <a:schemeClr val="bg1"/>
                          </a:solidFill>
                          <a:latin typeface="+mj-lt"/>
                        </a:rPr>
                        <a:t>Member reimbursement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algn="l"/>
                      <a:r>
                        <a:rPr lang="en-US" sz="1400" b="1" kern="1200">
                          <a:solidFill>
                            <a:schemeClr val="tx1"/>
                          </a:solidFill>
                          <a:latin typeface="+mn-lt"/>
                          <a:ea typeface="+mn-ea"/>
                          <a:cs typeface="+mn-cs"/>
                        </a:rPr>
                        <a:t>Routine eye exam (one</a:t>
                      </a:r>
                      <a:r>
                        <a:rPr lang="en-US" sz="1400" b="1" kern="1200" baseline="0">
                          <a:solidFill>
                            <a:schemeClr val="tx1"/>
                          </a:solidFill>
                          <a:latin typeface="+mn-lt"/>
                          <a:ea typeface="+mn-ea"/>
                          <a:cs typeface="+mn-cs"/>
                        </a:rPr>
                        <a:t> per calendar year</a:t>
                      </a:r>
                      <a:r>
                        <a:rPr lang="en-US" sz="1400" b="1" kern="1200">
                          <a:solidFill>
                            <a:schemeClr val="tx1"/>
                          </a:solidFill>
                          <a:latin typeface="+mn-lt"/>
                          <a:ea typeface="+mn-ea"/>
                          <a:cs typeface="+mn-cs"/>
                        </a:rPr>
                        <a:t>) </a:t>
                      </a:r>
                    </a:p>
                    <a:p>
                      <a:pPr algn="l"/>
                      <a:r>
                        <a:rPr lang="en-US" sz="1400" b="0" kern="1200">
                          <a:solidFill>
                            <a:schemeClr val="tx1"/>
                          </a:solidFill>
                          <a:latin typeface="+mn-lt"/>
                          <a:ea typeface="+mn-ea"/>
                          <a:cs typeface="+mn-cs"/>
                        </a:rPr>
                        <a:t>    Ophthalmologist (MD)</a:t>
                      </a:r>
                      <a:r>
                        <a:rPr lang="en-US" sz="1400" b="0" kern="1200" baseline="0">
                          <a:solidFill>
                            <a:schemeClr val="tx1"/>
                          </a:solidFill>
                          <a:latin typeface="+mn-lt"/>
                          <a:ea typeface="+mn-ea"/>
                          <a:cs typeface="+mn-cs"/>
                        </a:rPr>
                        <a:t> or </a:t>
                      </a:r>
                      <a:r>
                        <a:rPr lang="en-US" sz="1400" b="0" kern="1200">
                          <a:solidFill>
                            <a:schemeClr val="tx1"/>
                          </a:solidFill>
                          <a:latin typeface="+mn-lt"/>
                          <a:ea typeface="+mn-ea"/>
                          <a:cs typeface="+mn-cs"/>
                        </a:rPr>
                        <a:t>Optometrist</a:t>
                      </a:r>
                      <a:r>
                        <a:rPr lang="en-US" sz="1400" b="0" kern="1200" baseline="0">
                          <a:solidFill>
                            <a:schemeClr val="tx1"/>
                          </a:solidFill>
                          <a:latin typeface="+mn-lt"/>
                          <a:ea typeface="+mn-ea"/>
                          <a:cs typeface="+mn-cs"/>
                        </a:rPr>
                        <a:t> (OD)</a:t>
                      </a:r>
                      <a:endParaRPr lang="en-US" sz="1400" b="0" kern="120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$34, less $10 copay (MD)</a:t>
                      </a:r>
                    </a:p>
                    <a:p>
                      <a:pPr algn="l"/>
                      <a:r>
                        <a:rPr lang="en-US" sz="1400">
                          <a:solidFill>
                            <a:schemeClr val="tx1"/>
                          </a:solidFill>
                          <a:latin typeface="+mj-lt"/>
                        </a:rPr>
                        <a:t>$26, less $10</a:t>
                      </a:r>
                      <a:r>
                        <a:rPr lang="en-US" sz="1400" baseline="0">
                          <a:solidFill>
                            <a:schemeClr val="tx1"/>
                          </a:solidFill>
                          <a:latin typeface="+mj-lt"/>
                        </a:rPr>
                        <a:t> copay (OD)</a:t>
                      </a:r>
                      <a:endParaRPr lang="en-US" sz="1400">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a:solidFill>
                            <a:schemeClr val="tx1"/>
                          </a:solidFill>
                          <a:latin typeface="+mj-lt"/>
                        </a:rPr>
                        <a:t>Eyeglass lenses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pair lenses per calendar year</a:t>
                      </a:r>
                      <a:r>
                        <a:rPr lang="en-US" sz="1400" b="1">
                          <a:solidFill>
                            <a:schemeClr val="tx1"/>
                          </a:solidFill>
                          <a:latin typeface="+mj-lt"/>
                        </a:rPr>
                        <a:t>)</a:t>
                      </a:r>
                    </a:p>
                    <a:p>
                      <a:pPr algn="l"/>
                      <a:r>
                        <a:rPr lang="en-US" sz="1400" b="0">
                          <a:solidFill>
                            <a:schemeClr val="tx1"/>
                          </a:solidFill>
                          <a:latin typeface="+mj-lt"/>
                        </a:rPr>
                        <a:t>     Standard lenses (single vision, bifocal, trifocal)</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a:solidFill>
                            <a:schemeClr val="tx1"/>
                          </a:solidFill>
                          <a:latin typeface="+mj-lt"/>
                        </a:rPr>
                        <a:t>$26, less $25 copay (Single)</a:t>
                      </a:r>
                    </a:p>
                    <a:p>
                      <a:pPr algn="l"/>
                      <a:r>
                        <a:rPr lang="en-US" sz="1400">
                          <a:solidFill>
                            <a:schemeClr val="tx1"/>
                          </a:solidFill>
                          <a:latin typeface="+mj-lt"/>
                        </a:rPr>
                        <a:t>$39, less $25 copay (Bifocal)</a:t>
                      </a:r>
                    </a:p>
                    <a:p>
                      <a:pPr algn="l"/>
                      <a:r>
                        <a:rPr lang="en-US" sz="1400">
                          <a:solidFill>
                            <a:schemeClr val="tx1"/>
                          </a:solidFill>
                          <a:latin typeface="+mj-lt"/>
                        </a:rPr>
                        <a:t>$49, less $25</a:t>
                      </a:r>
                      <a:r>
                        <a:rPr lang="en-US" sz="1400" baseline="0">
                          <a:solidFill>
                            <a:schemeClr val="tx1"/>
                          </a:solidFill>
                          <a:latin typeface="+mj-lt"/>
                        </a:rPr>
                        <a:t> copay (Trifocal)</a:t>
                      </a:r>
                    </a:p>
                    <a:p>
                      <a:pPr algn="l"/>
                      <a:r>
                        <a:rPr lang="en-US" sz="1400" baseline="0">
                          <a:solidFill>
                            <a:schemeClr val="tx1"/>
                          </a:solidFill>
                          <a:latin typeface="+mj-lt"/>
                        </a:rPr>
                        <a:t>$39, less $25 copay (Standard Progressive Lens)</a:t>
                      </a:r>
                      <a:endParaRPr lang="en-US" sz="1400">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200">
                <a:tc>
                  <a:txBody>
                    <a:bodyPr/>
                    <a:lstStyle/>
                    <a:p>
                      <a:pPr algn="l"/>
                      <a:r>
                        <a:rPr lang="en-US" sz="1400" b="1">
                          <a:solidFill>
                            <a:schemeClr val="tx1"/>
                          </a:solidFill>
                          <a:latin typeface="+mj-lt"/>
                        </a:rPr>
                        <a:t>Contact lens fitting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per calendar year)</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Not Covered</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nvGraphicFramePr>
        <p:xfrm>
          <a:off x="640080" y="4105972"/>
          <a:ext cx="7747986" cy="1684300"/>
        </p:xfrm>
        <a:graphic>
          <a:graphicData uri="http://schemas.openxmlformats.org/drawingml/2006/table">
            <a:tbl>
              <a:tblPr firstRow="1" bandRow="1">
                <a:tableStyleId>{5C22544A-7EE6-4342-B048-85BDC9FD1C3A}</a:tableStyleId>
              </a:tblPr>
              <a:tblGrid>
                <a:gridCol w="4710732">
                  <a:extLst>
                    <a:ext uri="{9D8B030D-6E8A-4147-A177-3AD203B41FA5}">
                      <a16:colId xmlns:a16="http://schemas.microsoft.com/office/drawing/2014/main" val="20004"/>
                    </a:ext>
                  </a:extLst>
                </a:gridCol>
                <a:gridCol w="3037254">
                  <a:extLst>
                    <a:ext uri="{9D8B030D-6E8A-4147-A177-3AD203B41FA5}">
                      <a16:colId xmlns:a16="http://schemas.microsoft.com/office/drawing/2014/main" val="20000"/>
                    </a:ext>
                  </a:extLst>
                </a:gridCol>
              </a:tblGrid>
              <a:tr h="457200">
                <a:tc>
                  <a:txBody>
                    <a:bodyPr/>
                    <a:lstStyle/>
                    <a:p>
                      <a:pPr algn="l"/>
                      <a:r>
                        <a:rPr lang="en-US" sz="1400" b="0">
                          <a:solidFill>
                            <a:schemeClr val="bg1"/>
                          </a:solidFill>
                          <a:latin typeface="+mj-lt"/>
                        </a:rPr>
                        <a:t>Out-of-network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a:solidFill>
                            <a:schemeClr val="bg1"/>
                          </a:solidFill>
                          <a:latin typeface="+mj-lt"/>
                        </a:rPr>
                        <a:t>Member reimbursement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rPr>
                        <a:t>Frames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per calendar year)</a:t>
                      </a:r>
                      <a:endParaRPr lang="en-US" sz="1400" b="1" kern="120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$81, less $25 copay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a:solidFill>
                            <a:schemeClr val="tx1"/>
                          </a:solidFill>
                          <a:latin typeface="+mj-lt"/>
                        </a:rPr>
                        <a:t>Contact lenses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allowance per calendar year)</a:t>
                      </a:r>
                      <a:endParaRPr lang="en-US" sz="1400" b="1">
                        <a:solidFill>
                          <a:schemeClr val="tx1"/>
                        </a:solidFill>
                        <a:latin typeface="+mj-lt"/>
                      </a:endParaRPr>
                    </a:p>
                    <a:p>
                      <a:pPr algn="l"/>
                      <a:r>
                        <a:rPr lang="en-US" sz="1400" b="0">
                          <a:solidFill>
                            <a:schemeClr val="tx1"/>
                          </a:solidFill>
                          <a:latin typeface="+mj-lt"/>
                        </a:rPr>
                        <a:t>     Elective</a:t>
                      </a:r>
                    </a:p>
                    <a:p>
                      <a:pPr algn="l"/>
                      <a:r>
                        <a:rPr lang="en-US" sz="1400" b="0">
                          <a:solidFill>
                            <a:schemeClr val="tx1"/>
                          </a:solidFill>
                          <a:latin typeface="+mj-lt"/>
                        </a:rPr>
                        <a:t>     Medically necessary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r>
                        <a:rPr lang="en-US" sz="1400">
                          <a:solidFill>
                            <a:schemeClr val="tx1"/>
                          </a:solidFill>
                          <a:latin typeface="+mj-lt"/>
                        </a:rPr>
                      </a:br>
                      <a:r>
                        <a:rPr lang="en-US" sz="1400">
                          <a:solidFill>
                            <a:schemeClr val="tx1"/>
                          </a:solidFill>
                          <a:latin typeface="+mj-lt"/>
                        </a:rPr>
                        <a:t>$100</a:t>
                      </a:r>
                    </a:p>
                    <a:p>
                      <a:pPr algn="l"/>
                      <a:r>
                        <a:rPr lang="en-US" sz="1400">
                          <a:solidFill>
                            <a:schemeClr val="tx1"/>
                          </a:solidFill>
                          <a:latin typeface="+mj-lt"/>
                        </a:rPr>
                        <a:t>$210</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61633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566030" y="4232347"/>
            <a:ext cx="3016368" cy="1538883"/>
          </a:xfrm>
          <a:prstGeom prst="rect">
            <a:avLst/>
          </a:prstGeom>
          <a:solidFill>
            <a:srgbClr val="0CB6C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28600" tIns="228600" rIns="228600" bIns="22860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5965"/>
                </a:solidFill>
                <a:effectLst/>
                <a:uLnTx/>
                <a:uFillTx/>
                <a:latin typeface="Arial" panose="020B0604020202020204"/>
                <a:ea typeface="+mn-ea"/>
                <a:cs typeface="+mn-cs"/>
              </a:rPr>
              <a:t>The size of our network gives members the ultimate choice: any frame and a wide selection of lenses for every vision correction need.</a:t>
            </a:r>
          </a:p>
        </p:txBody>
      </p:sp>
      <p:sp>
        <p:nvSpPr>
          <p:cNvPr id="2" name="Title 1">
            <a:extLst>
              <a:ext uri="{FF2B5EF4-FFF2-40B4-BE49-F238E27FC236}">
                <a16:creationId xmlns:a16="http://schemas.microsoft.com/office/drawing/2014/main" id="{5DD2531A-6C2F-7F46-A78E-8C8B8621BC69}"/>
              </a:ext>
            </a:extLst>
          </p:cNvPr>
          <p:cNvSpPr>
            <a:spLocks noGrp="1"/>
          </p:cNvSpPr>
          <p:nvPr>
            <p:ph type="title"/>
          </p:nvPr>
        </p:nvSpPr>
        <p:spPr>
          <a:noFill/>
        </p:spPr>
        <p:txBody>
          <a:bodyPr/>
          <a:lstStyle/>
          <a:p>
            <a:r>
              <a:rPr lang="en-US"/>
              <a:t>Our network is built to support our members</a:t>
            </a:r>
          </a:p>
        </p:txBody>
      </p:sp>
      <p:sp>
        <p:nvSpPr>
          <p:cNvPr id="4" name="Subtitle 3">
            <a:extLst>
              <a:ext uri="{FF2B5EF4-FFF2-40B4-BE49-F238E27FC236}">
                <a16:creationId xmlns:a16="http://schemas.microsoft.com/office/drawing/2014/main" id="{67ECF492-AE8E-DC48-BA6E-A317E1097332}"/>
              </a:ext>
            </a:extLst>
          </p:cNvPr>
          <p:cNvSpPr>
            <a:spLocks noGrp="1"/>
          </p:cNvSpPr>
          <p:nvPr>
            <p:ph type="subTitle" idx="10"/>
          </p:nvPr>
        </p:nvSpPr>
        <p:spPr>
          <a:noFill/>
        </p:spPr>
        <p:txBody>
          <a:bodyPr/>
          <a:lstStyle/>
          <a:p>
            <a:r>
              <a:rPr lang="en-US"/>
              <a:t>We’ve got them covered</a:t>
            </a:r>
          </a:p>
        </p:txBody>
      </p:sp>
      <p:sp>
        <p:nvSpPr>
          <p:cNvPr id="14" name="Text Placeholder 2">
            <a:extLst>
              <a:ext uri="{FF2B5EF4-FFF2-40B4-BE49-F238E27FC236}">
                <a16:creationId xmlns:a16="http://schemas.microsoft.com/office/drawing/2014/main" id="{AEB382DE-DDA5-9445-BA91-BB288117566B}"/>
              </a:ext>
            </a:extLst>
          </p:cNvPr>
          <p:cNvSpPr txBox="1">
            <a:spLocks/>
          </p:cNvSpPr>
          <p:nvPr/>
        </p:nvSpPr>
        <p:spPr>
          <a:xfrm>
            <a:off x="640079" y="1909140"/>
            <a:ext cx="4820194" cy="2528897"/>
          </a:xfrm>
          <a:prstGeom prst="rect">
            <a:avLst/>
          </a:prstGeom>
        </p:spPr>
        <p:txBody>
          <a:bodyPr wrap="square" lIns="0" tIns="0" rIns="0" b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85965"/>
                </a:solidFill>
                <a:effectLst/>
                <a:uLnTx/>
                <a:uFillTx/>
                <a:latin typeface="Arial" panose="020B0604020202020204"/>
                <a:ea typeface="+mn-ea"/>
                <a:cs typeface="+mn-cs"/>
              </a:rPr>
              <a:t>The Superior National network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We manage one of the largest eye care professional networks in the country with the following network access available in the State of Oklahoma:</a:t>
            </a:r>
          </a:p>
          <a:p>
            <a:pPr marL="571500" marR="0" lvl="1" indent="-285750" algn="l" defTabSz="457200" rtl="0" eaLnBrk="1" fontAlgn="auto" latinLnBrk="0" hangingPunct="1">
              <a:lnSpc>
                <a:spcPct val="100000"/>
              </a:lnSpc>
              <a:spcBef>
                <a:spcPts val="0"/>
              </a:spcBef>
              <a:spcAft>
                <a:spcPts val="0"/>
              </a:spcAft>
              <a:buClr>
                <a:srgbClr val="515759"/>
              </a:buClr>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Access points: 469</a:t>
            </a:r>
          </a:p>
          <a:p>
            <a:pPr marL="571500" marR="0" lvl="1" indent="-285750" algn="l" defTabSz="457200" rtl="0" eaLnBrk="1" fontAlgn="auto" latinLnBrk="0" hangingPunct="1">
              <a:lnSpc>
                <a:spcPct val="100000"/>
              </a:lnSpc>
              <a:spcBef>
                <a:spcPts val="0"/>
              </a:spcBef>
              <a:spcAft>
                <a:spcPts val="0"/>
              </a:spcAft>
              <a:buClr>
                <a:srgbClr val="515759"/>
              </a:buClr>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Unique locations: 249</a:t>
            </a:r>
          </a:p>
          <a:p>
            <a:pPr marL="571500" marR="0" lvl="1" indent="-285750" algn="l" defTabSz="457200" rtl="0" eaLnBrk="1" fontAlgn="auto" latinLnBrk="0" hangingPunct="1">
              <a:lnSpc>
                <a:spcPct val="100000"/>
              </a:lnSpc>
              <a:spcBef>
                <a:spcPts val="0"/>
              </a:spcBef>
              <a:spcAft>
                <a:spcPts val="600"/>
              </a:spcAft>
              <a:buClr>
                <a:srgbClr val="515759"/>
              </a:buClr>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Unique eye care professionals: 353</a:t>
            </a:r>
          </a:p>
          <a:p>
            <a:pPr marL="571500" marR="0" lvl="1" indent="-285750" algn="l" defTabSz="457200" rtl="0" eaLnBrk="1" fontAlgn="auto" latinLnBrk="0" hangingPunct="1">
              <a:lnSpc>
                <a:spcPct val="100000"/>
              </a:lnSpc>
              <a:spcBef>
                <a:spcPts val="0"/>
              </a:spcBef>
              <a:spcAft>
                <a:spcPts val="600"/>
              </a:spcAft>
              <a:buClr>
                <a:srgbClr val="515759"/>
              </a:buClr>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6 Online retailers </a:t>
            </a:r>
            <a:r>
              <a:rPr kumimoji="0" lang="en-US" sz="1400" b="0" i="0" u="none" strike="noStrike" kern="1200" cap="none" spc="0" normalizeH="0" baseline="0" noProof="0">
                <a:ln>
                  <a:noFill/>
                </a:ln>
                <a:solidFill>
                  <a:srgbClr val="FF0000"/>
                </a:solidFill>
                <a:effectLst/>
                <a:uLnTx/>
                <a:uFillTx/>
                <a:latin typeface="Arial" panose="020B0604020202020204"/>
                <a:ea typeface="+mn-ea"/>
                <a:cs typeface="+mn-cs"/>
              </a:rPr>
              <a:t>*new </a:t>
            </a:r>
            <a:r>
              <a:rPr kumimoji="0" lang="en-US" sz="1400" b="0" i="0" u="none" strike="noStrike" kern="1200" cap="none" spc="0" normalizeH="0" baseline="0" noProof="0" err="1">
                <a:ln>
                  <a:noFill/>
                </a:ln>
                <a:solidFill>
                  <a:srgbClr val="FF0000"/>
                </a:solidFill>
                <a:effectLst/>
                <a:uLnTx/>
                <a:uFillTx/>
                <a:latin typeface="Arial" panose="020B0604020202020204"/>
                <a:ea typeface="+mn-ea"/>
                <a:cs typeface="+mn-cs"/>
              </a:rPr>
              <a:t>Warby</a:t>
            </a:r>
            <a:r>
              <a:rPr kumimoji="0" lang="en-US" sz="1400" b="0" i="0" u="none" strike="noStrike" kern="1200" cap="none" spc="0" normalizeH="0" baseline="0" noProof="0">
                <a:ln>
                  <a:noFill/>
                </a:ln>
                <a:solidFill>
                  <a:srgbClr val="FF0000"/>
                </a:solidFill>
                <a:effectLst/>
                <a:uLnTx/>
                <a:uFillTx/>
                <a:latin typeface="Arial" panose="020B0604020202020204"/>
                <a:ea typeface="+mn-ea"/>
                <a:cs typeface="+mn-cs"/>
              </a:rPr>
              <a:t> Parker &amp; Targetopitcal.com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The network includes 50 of the top 50 national retailers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515759"/>
              </a:solidFill>
              <a:effectLst/>
              <a:uLnTx/>
              <a:uFillTx/>
              <a:latin typeface="Arial" panose="020B0604020202020204"/>
              <a:ea typeface="+mn-ea"/>
              <a:cs typeface="+mn-cs"/>
            </a:endParaRPr>
          </a:p>
        </p:txBody>
      </p:sp>
      <p:cxnSp>
        <p:nvCxnSpPr>
          <p:cNvPr id="9" name="Straight Connector 8"/>
          <p:cNvCxnSpPr/>
          <p:nvPr/>
        </p:nvCxnSpPr>
        <p:spPr>
          <a:xfrm flipH="1">
            <a:off x="6548284" y="2022764"/>
            <a:ext cx="3474491" cy="516728"/>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5685684" y="1270294"/>
            <a:ext cx="2178155" cy="217815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70% of consumers get eye exams from independent </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eye care professionals.</a:t>
            </a:r>
            <a:endPar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endParaRPr>
          </a:p>
        </p:txBody>
      </p:sp>
      <p:pic>
        <p:nvPicPr>
          <p:cNvPr id="13"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424706" y="4290074"/>
            <a:ext cx="1537210" cy="68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79" y="4453728"/>
            <a:ext cx="1517300" cy="34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6526419" y="4432593"/>
            <a:ext cx="1284081" cy="35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a:stCxn id="16" idx="0"/>
          </p:cNvCxnSpPr>
          <p:nvPr/>
        </p:nvCxnSpPr>
        <p:spPr>
          <a:xfrm flipV="1">
            <a:off x="10074214" y="2022765"/>
            <a:ext cx="7783" cy="2209582"/>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55000" y="5204425"/>
            <a:ext cx="1661268" cy="29797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527" y="5302748"/>
            <a:ext cx="1536192" cy="17619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1043" y="5310269"/>
            <a:ext cx="1536192" cy="168675"/>
          </a:xfrm>
          <a:prstGeom prst="rect">
            <a:avLst/>
          </a:prstGeom>
        </p:spPr>
      </p:pic>
      <p:pic>
        <p:nvPicPr>
          <p:cNvPr id="11" name="Picture 10">
            <a:extLst>
              <a:ext uri="{FF2B5EF4-FFF2-40B4-BE49-F238E27FC236}">
                <a16:creationId xmlns:a16="http://schemas.microsoft.com/office/drawing/2014/main" id="{48E8F0B4-3910-558F-9E9A-D81594DA717F}"/>
              </a:ext>
            </a:extLst>
          </p:cNvPr>
          <p:cNvPicPr>
            <a:picLocks noChangeAspect="1"/>
          </p:cNvPicPr>
          <p:nvPr/>
        </p:nvPicPr>
        <p:blipFill>
          <a:blip r:embed="rId9"/>
          <a:stretch>
            <a:fillRect/>
          </a:stretch>
        </p:blipFill>
        <p:spPr>
          <a:xfrm>
            <a:off x="4150185" y="4347958"/>
            <a:ext cx="760116" cy="715402"/>
          </a:xfrm>
          <a:prstGeom prst="rect">
            <a:avLst/>
          </a:prstGeom>
        </p:spPr>
      </p:pic>
      <p:pic>
        <p:nvPicPr>
          <p:cNvPr id="15" name="Picture 14">
            <a:extLst>
              <a:ext uri="{FF2B5EF4-FFF2-40B4-BE49-F238E27FC236}">
                <a16:creationId xmlns:a16="http://schemas.microsoft.com/office/drawing/2014/main" id="{21558268-6B8B-C491-6775-2DA3DDFBDE9D}"/>
              </a:ext>
            </a:extLst>
          </p:cNvPr>
          <p:cNvPicPr>
            <a:picLocks noChangeAspect="1"/>
          </p:cNvPicPr>
          <p:nvPr/>
        </p:nvPicPr>
        <p:blipFill>
          <a:blip r:embed="rId10"/>
          <a:stretch>
            <a:fillRect/>
          </a:stretch>
        </p:blipFill>
        <p:spPr>
          <a:xfrm>
            <a:off x="5242603" y="4290074"/>
            <a:ext cx="1135896" cy="635472"/>
          </a:xfrm>
          <a:prstGeom prst="rect">
            <a:avLst/>
          </a:prstGeom>
        </p:spPr>
      </p:pic>
      <p:pic>
        <p:nvPicPr>
          <p:cNvPr id="17" name="Picture 16" descr="Dog bathed in sink">
            <a:extLst>
              <a:ext uri="{FF2B5EF4-FFF2-40B4-BE49-F238E27FC236}">
                <a16:creationId xmlns:a16="http://schemas.microsoft.com/office/drawing/2014/main" id="{3A138611-E333-063E-05B5-0C0647F069CE}"/>
              </a:ext>
            </a:extLst>
          </p:cNvPr>
          <p:cNvPicPr>
            <a:picLocks noChangeAspect="1"/>
          </p:cNvPicPr>
          <p:nvPr/>
        </p:nvPicPr>
        <p:blipFill>
          <a:blip r:embed="rId11"/>
          <a:srcRect/>
          <a:stretch/>
        </p:blipFill>
        <p:spPr>
          <a:xfrm>
            <a:off x="8566030" y="871016"/>
            <a:ext cx="2985890" cy="1990594"/>
          </a:xfrm>
          <a:prstGeom prst="rect">
            <a:avLst/>
          </a:prstGeom>
        </p:spPr>
      </p:pic>
      <p:pic>
        <p:nvPicPr>
          <p:cNvPr id="1026" name="Picture 2" descr="warby-parker-logo-vector | Americans for Vision Care Innovation">
            <a:extLst>
              <a:ext uri="{FF2B5EF4-FFF2-40B4-BE49-F238E27FC236}">
                <a16:creationId xmlns:a16="http://schemas.microsoft.com/office/drawing/2014/main" id="{E7EBC9C7-5E15-C978-E8E0-53AC7FDAD84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37570" y="4836339"/>
            <a:ext cx="1999408" cy="105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773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10" idx="6"/>
            <a:endCxn id="4" idx="1"/>
          </p:cNvCxnSpPr>
          <p:nvPr/>
        </p:nvCxnSpPr>
        <p:spPr>
          <a:xfrm>
            <a:off x="3047456" y="2793403"/>
            <a:ext cx="7426475"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8656" y="1879003"/>
            <a:ext cx="1828800" cy="1828800"/>
          </a:xfrm>
          <a:prstGeom prst="ellipse">
            <a:avLst/>
          </a:prstGeom>
        </p:spPr>
      </p:pic>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a:t>You can also get value-added discounts</a:t>
            </a:r>
          </a:p>
        </p:txBody>
      </p:sp>
      <p:sp>
        <p:nvSpPr>
          <p:cNvPr id="7" name="Text Placeholder 2">
            <a:extLst>
              <a:ext uri="{FF2B5EF4-FFF2-40B4-BE49-F238E27FC236}">
                <a16:creationId xmlns:a16="http://schemas.microsoft.com/office/drawing/2014/main" id="{AEB382DE-DDA5-9445-BA91-BB288117566B}"/>
              </a:ext>
            </a:extLst>
          </p:cNvPr>
          <p:cNvSpPr txBox="1">
            <a:spLocks/>
          </p:cNvSpPr>
          <p:nvPr/>
        </p:nvSpPr>
        <p:spPr>
          <a:xfrm>
            <a:off x="705578" y="3829381"/>
            <a:ext cx="2854957" cy="1600438"/>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5965"/>
                </a:solidFill>
                <a:effectLst/>
                <a:uLnTx/>
                <a:uFillTx/>
                <a:latin typeface="Arial" panose="020B0604020202020204"/>
                <a:ea typeface="+mn-ea"/>
                <a:cs typeface="+mn-cs"/>
              </a:rPr>
              <a:t>Discounts on covered eyewear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20% for amounts over the frame or contact lens allowances, lens add-ons, and other prescription materials on first pair of 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10% off retail for specialty contact lens fit</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08548" y="1879003"/>
            <a:ext cx="1828800" cy="1828800"/>
          </a:xfrm>
          <a:prstGeom prst="rect">
            <a:avLst/>
          </a:prstGeom>
        </p:spPr>
      </p:pic>
      <p:sp>
        <p:nvSpPr>
          <p:cNvPr id="8" name="Text Placeholder 2">
            <a:extLst>
              <a:ext uri="{FF2B5EF4-FFF2-40B4-BE49-F238E27FC236}">
                <a16:creationId xmlns:a16="http://schemas.microsoft.com/office/drawing/2014/main" id="{AEB382DE-DDA5-9445-BA91-BB288117566B}"/>
              </a:ext>
            </a:extLst>
          </p:cNvPr>
          <p:cNvSpPr txBox="1">
            <a:spLocks/>
          </p:cNvSpPr>
          <p:nvPr/>
        </p:nvSpPr>
        <p:spPr>
          <a:xfrm>
            <a:off x="4158945" y="3829381"/>
            <a:ext cx="3328006" cy="2246769"/>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5965"/>
                </a:solidFill>
                <a:effectLst/>
                <a:uLnTx/>
                <a:uFillTx/>
                <a:latin typeface="Arial" panose="020B0604020202020204"/>
                <a:ea typeface="+mn-ea"/>
                <a:cs typeface="+mn-cs"/>
              </a:rPr>
              <a:t>Discounts on non-covered eyewear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30% on extra pairs of eyeglasses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30% off additional exams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20% for lens options on extra eyeglasses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20% off additional contact lenses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10% for additional, disposable contacts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$39 max out-of-pocket for retinal imaging</a:t>
            </a:r>
          </a:p>
        </p:txBody>
      </p:sp>
      <p:sp>
        <p:nvSpPr>
          <p:cNvPr id="5" name="Rectangle 4"/>
          <p:cNvSpPr/>
          <p:nvPr/>
        </p:nvSpPr>
        <p:spPr>
          <a:xfrm>
            <a:off x="8161311" y="3829381"/>
            <a:ext cx="2964912" cy="1169551"/>
          </a:xfrm>
          <a:prstGeom prst="rect">
            <a:avLst/>
          </a:prstGeom>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85965"/>
                </a:solidFill>
                <a:effectLst/>
                <a:uLnTx/>
                <a:uFillTx/>
                <a:latin typeface="Arial" panose="020B0604020202020204"/>
                <a:ea typeface="+mn-ea"/>
                <a:cs typeface="+mn-cs"/>
              </a:rPr>
              <a:t>LASIK discounts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Members can see low prices (typically under $1,000 per eye) on LASIK procedures administered by </a:t>
            </a:r>
            <a:r>
              <a:rPr kumimoji="0" lang="en-US" sz="1400" b="0" i="0" u="none" strike="noStrike" kern="1200" cap="none" spc="0" normalizeH="0" baseline="0" noProof="0" err="1">
                <a:ln>
                  <a:noFill/>
                </a:ln>
                <a:solidFill>
                  <a:srgbClr val="515759"/>
                </a:solidFill>
                <a:effectLst/>
                <a:uLnTx/>
                <a:uFillTx/>
                <a:latin typeface="Arial" panose="020B0604020202020204"/>
                <a:ea typeface="+mn-ea"/>
                <a:cs typeface="+mn-cs"/>
              </a:rPr>
              <a:t>QualSight</a:t>
            </a: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8645131" y="1879003"/>
            <a:ext cx="1828800" cy="1828800"/>
          </a:xfrm>
          <a:prstGeom prst="rect">
            <a:avLst/>
          </a:prstGeom>
        </p:spPr>
      </p:pic>
      <p:sp>
        <p:nvSpPr>
          <p:cNvPr id="11" name="Text Placeholder 2">
            <a:extLst>
              <a:ext uri="{FF2B5EF4-FFF2-40B4-BE49-F238E27FC236}">
                <a16:creationId xmlns:a16="http://schemas.microsoft.com/office/drawing/2014/main" id="{AEB382DE-DDA5-9445-BA91-BB288117566B}"/>
              </a:ext>
            </a:extLst>
          </p:cNvPr>
          <p:cNvSpPr txBox="1">
            <a:spLocks/>
          </p:cNvSpPr>
          <p:nvPr/>
        </p:nvSpPr>
        <p:spPr>
          <a:xfrm>
            <a:off x="2667000" y="6461279"/>
            <a:ext cx="6858000" cy="215444"/>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15759"/>
                </a:solidFill>
                <a:effectLst/>
                <a:uLnTx/>
                <a:uFillTx/>
                <a:latin typeface="Arial" panose="020B0604020202020204"/>
                <a:ea typeface="+mn-ea"/>
                <a:cs typeface="+mn-cs"/>
              </a:rPr>
              <a:t>*Out-of-pocket costs may vary based upon plan design.</a:t>
            </a:r>
          </a:p>
        </p:txBody>
      </p:sp>
    </p:spTree>
    <p:extLst>
      <p:ext uri="{BB962C8B-B14F-4D97-AF65-F5344CB8AC3E}">
        <p14:creationId xmlns:p14="http://schemas.microsoft.com/office/powerpoint/2010/main" val="1047344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1358552" cy="1603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C70F960D-967D-A144-9111-A59BC4D3D7BB}"/>
              </a:ext>
            </a:extLst>
          </p:cNvPr>
          <p:cNvSpPr>
            <a:spLocks noGrp="1"/>
          </p:cNvSpPr>
          <p:nvPr>
            <p:ph type="title"/>
          </p:nvPr>
        </p:nvSpPr>
        <p:spPr>
          <a:xfrm>
            <a:off x="1367903" y="4866526"/>
            <a:ext cx="2654449" cy="430887"/>
          </a:xfrm>
        </p:spPr>
        <p:txBody>
          <a:bodyPr wrap="square">
            <a:spAutoFit/>
          </a:bodyPr>
          <a:lstStyle/>
          <a:p>
            <a:r>
              <a:rPr lang="en-US"/>
              <a:t>Have questions?</a:t>
            </a:r>
          </a:p>
        </p:txBody>
      </p:sp>
      <p:sp>
        <p:nvSpPr>
          <p:cNvPr id="9" name="Subtitle 8">
            <a:extLst>
              <a:ext uri="{FF2B5EF4-FFF2-40B4-BE49-F238E27FC236}">
                <a16:creationId xmlns:a16="http://schemas.microsoft.com/office/drawing/2014/main" id="{C2DF8AA6-A47D-7541-82E0-51DB76999DE8}"/>
              </a:ext>
            </a:extLst>
          </p:cNvPr>
          <p:cNvSpPr>
            <a:spLocks noGrp="1"/>
          </p:cNvSpPr>
          <p:nvPr>
            <p:ph type="subTitle" idx="11"/>
          </p:nvPr>
        </p:nvSpPr>
        <p:spPr>
          <a:xfrm>
            <a:off x="1367903" y="5326447"/>
            <a:ext cx="2654449" cy="307777"/>
          </a:xfrm>
        </p:spPr>
        <p:txBody>
          <a:bodyPr wrap="square">
            <a:spAutoFit/>
          </a:bodyPr>
          <a:lstStyle/>
          <a:p>
            <a:r>
              <a:rPr lang="en-US"/>
              <a:t>We have answers!</a:t>
            </a:r>
          </a:p>
        </p:txBody>
      </p:sp>
      <p:sp>
        <p:nvSpPr>
          <p:cNvPr id="7" name="Rectangle 6"/>
          <p:cNvSpPr/>
          <p:nvPr/>
        </p:nvSpPr>
        <p:spPr>
          <a:xfrm>
            <a:off x="6193221" y="1956272"/>
            <a:ext cx="4616894" cy="4062651"/>
          </a:xfrm>
          <a:prstGeom prst="rect">
            <a:avLst/>
          </a:prstGeom>
        </p:spPr>
        <p:txBody>
          <a:bodyPr wrap="square" lIns="91440" tIns="91440" rIns="91440" bIns="9144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5965"/>
                </a:solidFill>
                <a:effectLst/>
                <a:uLnTx/>
                <a:uFillTx/>
                <a:latin typeface="Arial" panose="020B0604020202020204"/>
                <a:ea typeface="+mn-ea"/>
                <a:cs typeface="+mn-cs"/>
              </a:rPr>
              <a:t>Join us online or give us a call</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Website: </a:t>
            </a:r>
            <a:r>
              <a:rPr kumimoji="0" lang="en-US" sz="1400" b="0" i="0" u="none" strike="noStrike" kern="1200" cap="none" spc="0" normalizeH="0" baseline="0" noProof="0">
                <a:ln>
                  <a:noFill/>
                </a:ln>
                <a:solidFill>
                  <a:srgbClr val="0CB6C0"/>
                </a:solidFill>
                <a:effectLst/>
                <a:uLnTx/>
                <a:uFillTx/>
                <a:latin typeface="Arial" panose="020B0604020202020204"/>
                <a:ea typeface="+mn-ea"/>
                <a:cs typeface="+mn-cs"/>
                <a:hlinkClick r:id="rId2"/>
              </a:rPr>
              <a:t>superiorvision.com</a:t>
            </a:r>
            <a:endParaRPr kumimoji="0" lang="en-US" sz="1400" b="0" i="0" u="none" strike="noStrike" kern="1200" cap="none" spc="0" normalizeH="0" baseline="0" noProof="0">
              <a:ln>
                <a:noFill/>
              </a:ln>
              <a:solidFill>
                <a:srgbClr val="0CB6C0"/>
              </a:solidFill>
              <a:effectLst/>
              <a:uLnTx/>
              <a:uFillTx/>
              <a:latin typeface="Arial" panose="020B0604020202020204"/>
              <a:ea typeface="+mn-ea"/>
              <a:cs typeface="+mn-cs"/>
            </a:endParaRP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Phone: 1 (844) 549-2603</a:t>
            </a:r>
          </a:p>
          <a:p>
            <a:pPr marL="515938"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Live support:</a:t>
            </a:r>
          </a:p>
          <a:p>
            <a:pPr marL="801688" marR="0" lvl="2"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Monday – Friday: 8AM – 9PM CST</a:t>
            </a:r>
          </a:p>
          <a:p>
            <a:pPr marL="801688" marR="0" lvl="2"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Saturday: 10AM – 4:30PM CST</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Benefit information</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Eligibility status</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Claims information</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Eye care professional listings</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Assistance with issues and special requests</a:t>
            </a:r>
          </a:p>
        </p:txBody>
      </p:sp>
      <p:cxnSp>
        <p:nvCxnSpPr>
          <p:cNvPr id="10" name="Straight Connector 9"/>
          <p:cNvCxnSpPr/>
          <p:nvPr/>
        </p:nvCxnSpPr>
        <p:spPr>
          <a:xfrm flipH="1" flipV="1">
            <a:off x="1" y="2050676"/>
            <a:ext cx="2649070" cy="39332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764221" y="0"/>
            <a:ext cx="9427779" cy="2403662"/>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6541BC0-10E0-2B4A-93CE-5C7A08D3D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627" y="656130"/>
            <a:ext cx="3429000" cy="3429000"/>
          </a:xfrm>
          <a:prstGeom prst="ellipse">
            <a:avLst/>
          </a:prstGeom>
        </p:spPr>
      </p:pic>
    </p:spTree>
    <p:extLst>
      <p:ext uri="{BB962C8B-B14F-4D97-AF65-F5344CB8AC3E}">
        <p14:creationId xmlns:p14="http://schemas.microsoft.com/office/powerpoint/2010/main" val="327071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0712" y="5156031"/>
            <a:ext cx="10826424"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15759"/>
                </a:solidFill>
                <a:effectLst/>
                <a:uLnTx/>
                <a:uFillTx/>
                <a:latin typeface="Arial" panose="020B0604020202020204"/>
                <a:ea typeface="+mn-ea"/>
                <a:cs typeface="+mn-cs"/>
              </a:rPr>
              <a:t>MetLife Vision benefits are underwritten by Metropolitan Life Insurance Company, New York, NY. Certain claims and network administration services are provided through Superior Vision Services, Inc. (“Superior Vision”), a Delaware corporation. Superior Vision is part of the MetLife family of companies. Like most group benefit programs, benefit programs offered by MetLife and its affiliates contain certain exclusions, exceptions, reductions, limitations, waiting periods and terms for keeping them in force. Please contact MetLife or your plan administrator for costs and complete details.</a:t>
            </a:r>
          </a:p>
        </p:txBody>
      </p:sp>
      <p:sp>
        <p:nvSpPr>
          <p:cNvPr id="4" name="Text Placeholder 2">
            <a:extLst>
              <a:ext uri="{FF2B5EF4-FFF2-40B4-BE49-F238E27FC236}">
                <a16:creationId xmlns:a16="http://schemas.microsoft.com/office/drawing/2014/main" id="{AEB382DE-DDA5-9445-BA91-BB288117566B}"/>
              </a:ext>
            </a:extLst>
          </p:cNvPr>
          <p:cNvSpPr txBox="1">
            <a:spLocks/>
          </p:cNvSpPr>
          <p:nvPr/>
        </p:nvSpPr>
        <p:spPr>
          <a:xfrm>
            <a:off x="540712" y="5913481"/>
            <a:ext cx="5511745" cy="215444"/>
          </a:xfrm>
          <a:prstGeom prst="rect">
            <a:avLst/>
          </a:prstGeom>
        </p:spPr>
        <p:txBody>
          <a:bodyPr wrap="square" lIns="91440" rIns="9144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15759"/>
                </a:solidFill>
                <a:effectLst/>
                <a:uLnTx/>
                <a:uFillTx/>
                <a:latin typeface="Arial" panose="020B0604020202020204"/>
                <a:ea typeface="+mn-ea"/>
                <a:cs typeface="+mn-cs"/>
              </a:rPr>
              <a:t>SVS-MKG20-0293v001 PPT 06/2020 </a:t>
            </a:r>
          </a:p>
        </p:txBody>
      </p:sp>
      <p:pic>
        <p:nvPicPr>
          <p:cNvPr id="2050" name="Picture 2" descr="Metropolitan Life Insurance Company  |  200 Park Avenue  |  New York, NY 10166">
            <a:extLst>
              <a:ext uri="{FF2B5EF4-FFF2-40B4-BE49-F238E27FC236}">
                <a16:creationId xmlns:a16="http://schemas.microsoft.com/office/drawing/2014/main" id="{18477E0E-7A81-47AE-B6F6-CEFEFE2EA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15" y="5983227"/>
            <a:ext cx="39528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L0921016924[exp0922][All States][DC,GU,MP,PR,VI]  © 2021 MetLife Services and Solutions, LLC ">
            <a:extLst>
              <a:ext uri="{FF2B5EF4-FFF2-40B4-BE49-F238E27FC236}">
                <a16:creationId xmlns:a16="http://schemas.microsoft.com/office/drawing/2014/main" id="{EC668E6F-6052-407A-ABE8-DA32798D7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315" y="6114990"/>
            <a:ext cx="3962400" cy="2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5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43AB35-33A7-4846-837C-CA0A81374B0B}"/>
              </a:ext>
            </a:extLst>
          </p:cNvPr>
          <p:cNvSpPr>
            <a:spLocks noGrp="1"/>
          </p:cNvSpPr>
          <p:nvPr>
            <p:ph type="ctrTitle"/>
          </p:nvPr>
        </p:nvSpPr>
        <p:spPr/>
        <p:txBody>
          <a:bodyPr/>
          <a:lstStyle/>
          <a:p>
            <a:r>
              <a:rPr lang="en-US" b="0" i="0" u="none" strike="noStrike">
                <a:solidFill>
                  <a:srgbClr val="0070C0"/>
                </a:solidFill>
                <a:effectLst/>
                <a:latin typeface="Calibri Light" panose="020F0302020204030204" pitchFamily="34" charset="0"/>
              </a:rPr>
              <a:t>Plan Year 2026</a:t>
            </a:r>
            <a:br>
              <a:rPr lang="en-US" b="0" i="0">
                <a:solidFill>
                  <a:srgbClr val="000000"/>
                </a:solidFill>
                <a:effectLst/>
                <a:latin typeface="Calibri Light" panose="020F0302020204030204" pitchFamily="34" charset="0"/>
              </a:rPr>
            </a:br>
            <a:r>
              <a:rPr lang="en-US">
                <a:latin typeface="Calibri Light" panose="020F0302020204030204" pitchFamily="34" charset="0"/>
              </a:rPr>
              <a:t>Open Enrollment</a:t>
            </a:r>
            <a:endParaRPr lang="en-US"/>
          </a:p>
        </p:txBody>
      </p:sp>
      <p:sp>
        <p:nvSpPr>
          <p:cNvPr id="7" name="Subtitle 6">
            <a:extLst>
              <a:ext uri="{FF2B5EF4-FFF2-40B4-BE49-F238E27FC236}">
                <a16:creationId xmlns:a16="http://schemas.microsoft.com/office/drawing/2014/main" id="{95F3453C-4463-4851-B054-CF85A3045163}"/>
              </a:ext>
            </a:extLst>
          </p:cNvPr>
          <p:cNvSpPr>
            <a:spLocks noGrp="1"/>
          </p:cNvSpPr>
          <p:nvPr>
            <p:ph type="subTitle" idx="1"/>
          </p:nvPr>
        </p:nvSpPr>
        <p:spPr/>
        <p:txBody>
          <a:bodyPr vert="horz" lIns="91440" tIns="45720" rIns="91440" bIns="45720" rtlCol="0" anchor="t">
            <a:normAutofit/>
          </a:bodyPr>
          <a:lstStyle/>
          <a:p>
            <a:pPr algn="ctr" rtl="0" fontAlgn="base">
              <a:lnSpc>
                <a:spcPct val="100000"/>
              </a:lnSpc>
              <a:spcBef>
                <a:spcPts val="1200"/>
              </a:spcBef>
            </a:pPr>
            <a:r>
              <a:rPr lang="en-US" sz="2800" b="0" i="0" u="none" strike="noStrike">
                <a:solidFill>
                  <a:srgbClr val="3C3C3C"/>
                </a:solidFill>
                <a:effectLst/>
                <a:latin typeface="Calibri Light"/>
                <a:cs typeface="Calibri Light"/>
              </a:rPr>
              <a:t>Benefits partner training</a:t>
            </a:r>
          </a:p>
          <a:p>
            <a:pPr algn="ctr" rtl="0" fontAlgn="base">
              <a:lnSpc>
                <a:spcPct val="100000"/>
              </a:lnSpc>
              <a:spcBef>
                <a:spcPts val="1200"/>
              </a:spcBef>
            </a:pPr>
            <a:r>
              <a:rPr lang="en-US" sz="2000" b="0" i="0" u="none" strike="noStrike">
                <a:solidFill>
                  <a:srgbClr val="3C3C3C"/>
                </a:solidFill>
                <a:effectLst/>
                <a:latin typeface="Calibri Light"/>
                <a:cs typeface="Calibri Light"/>
              </a:rPr>
              <a:t>Employee Benefits Department</a:t>
            </a:r>
            <a:r>
              <a:rPr lang="en-US" sz="2000" b="0" i="0">
                <a:solidFill>
                  <a:srgbClr val="000000"/>
                </a:solidFill>
                <a:effectLst/>
                <a:latin typeface="Calibri Light"/>
                <a:cs typeface="Calibri Light"/>
              </a:rPr>
              <a:t>​</a:t>
            </a:r>
          </a:p>
          <a:p>
            <a:pPr fontAlgn="base">
              <a:lnSpc>
                <a:spcPct val="100000"/>
              </a:lnSpc>
              <a:spcBef>
                <a:spcPts val="0"/>
              </a:spcBef>
            </a:pPr>
            <a:r>
              <a:rPr lang="en-US" sz="2000" b="0" i="0" u="none" strike="noStrike">
                <a:solidFill>
                  <a:srgbClr val="3C3C3C"/>
                </a:solidFill>
                <a:effectLst/>
                <a:latin typeface="Calibri Light"/>
                <a:cs typeface="Calibri Light"/>
              </a:rPr>
              <a:t>Human Capital Management</a:t>
            </a:r>
            <a:endParaRPr lang="en-US" sz="2000"/>
          </a:p>
        </p:txBody>
      </p:sp>
    </p:spTree>
    <p:extLst>
      <p:ext uri="{BB962C8B-B14F-4D97-AF65-F5344CB8AC3E}">
        <p14:creationId xmlns:p14="http://schemas.microsoft.com/office/powerpoint/2010/main" val="34376127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D5A80"/>
        </a:solidFill>
        <a:effectLst/>
      </p:bgPr>
    </p:bg>
    <p:spTree>
      <p:nvGrpSpPr>
        <p:cNvPr id="1" name=""/>
        <p:cNvGrpSpPr/>
        <p:nvPr/>
      </p:nvGrpSpPr>
      <p:grpSpPr>
        <a:xfrm>
          <a:off x="0" y="0"/>
          <a:ext cx="0" cy="0"/>
          <a:chOff x="0" y="0"/>
          <a:chExt cx="0" cy="0"/>
        </a:xfrm>
      </p:grpSpPr>
      <p:sp>
        <p:nvSpPr>
          <p:cNvPr id="2" name="Freeform 2"/>
          <p:cNvSpPr/>
          <p:nvPr/>
        </p:nvSpPr>
        <p:spPr>
          <a:xfrm>
            <a:off x="0" y="-1781618"/>
            <a:ext cx="8648444" cy="5470141"/>
          </a:xfrm>
          <a:custGeom>
            <a:avLst/>
            <a:gdLst/>
            <a:ahLst/>
            <a:cxnLst/>
            <a:rect l="l" t="t" r="r" b="b"/>
            <a:pathLst>
              <a:path w="12972666" h="8205212">
                <a:moveTo>
                  <a:pt x="0" y="0"/>
                </a:moveTo>
                <a:lnTo>
                  <a:pt x="12972666" y="0"/>
                </a:lnTo>
                <a:lnTo>
                  <a:pt x="12972666" y="8205211"/>
                </a:lnTo>
                <a:lnTo>
                  <a:pt x="0" y="8205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756960">
            <a:off x="8369438" y="5124826"/>
            <a:ext cx="4876800" cy="2298192"/>
          </a:xfrm>
          <a:custGeom>
            <a:avLst/>
            <a:gdLst/>
            <a:ahLst/>
            <a:cxnLst/>
            <a:rect l="l" t="t" r="r" b="b"/>
            <a:pathLst>
              <a:path w="7315200" h="3447288">
                <a:moveTo>
                  <a:pt x="0" y="0"/>
                </a:moveTo>
                <a:lnTo>
                  <a:pt x="7315200" y="0"/>
                </a:lnTo>
                <a:lnTo>
                  <a:pt x="7315200" y="3447288"/>
                </a:lnTo>
                <a:lnTo>
                  <a:pt x="0" y="3447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85800" y="3580573"/>
            <a:ext cx="9731149" cy="913776"/>
          </a:xfrm>
          <a:prstGeom prst="rect">
            <a:avLst/>
          </a:prstGeom>
        </p:spPr>
        <p:txBody>
          <a:bodyPr lIns="0" tIns="0" rIns="0" bIns="0" rtlCol="0" anchor="t">
            <a:spAutoFit/>
          </a:bodyPr>
          <a:lstStyle/>
          <a:p>
            <a:pPr marL="0" marR="0" lvl="0" indent="0" algn="l" defTabSz="609630" rtl="0" eaLnBrk="1" fontAlgn="auto" latinLnBrk="0" hangingPunct="1">
              <a:lnSpc>
                <a:spcPts val="7560"/>
              </a:lnSpc>
              <a:spcBef>
                <a:spcPts val="0"/>
              </a:spcBef>
              <a:spcAft>
                <a:spcPts val="0"/>
              </a:spcAft>
              <a:buClrTx/>
              <a:buSzTx/>
              <a:buFontTx/>
              <a:buNone/>
              <a:tabLst/>
              <a:defRPr/>
            </a:pPr>
            <a:r>
              <a:rPr kumimoji="0" lang="en-US" sz="5400" b="1" i="0" u="none" strike="noStrike" kern="1200" cap="none" spc="540" normalizeH="0" baseline="0" noProof="0">
                <a:ln>
                  <a:noFill/>
                </a:ln>
                <a:solidFill>
                  <a:srgbClr val="F5F5F4"/>
                </a:solidFill>
                <a:effectLst/>
                <a:uLnTx/>
                <a:uFillTx/>
                <a:latin typeface="Garet Bold"/>
                <a:ea typeface="Garet Bold"/>
                <a:cs typeface="Garet Bold"/>
                <a:sym typeface="Garet Bold"/>
              </a:rPr>
              <a:t>STATE OPTION PERIOD </a:t>
            </a:r>
          </a:p>
        </p:txBody>
      </p:sp>
      <p:sp>
        <p:nvSpPr>
          <p:cNvPr id="5" name="TextBox 5"/>
          <p:cNvSpPr txBox="1"/>
          <p:nvPr/>
        </p:nvSpPr>
        <p:spPr>
          <a:xfrm>
            <a:off x="685800" y="4886596"/>
            <a:ext cx="7555289" cy="349839"/>
          </a:xfrm>
          <a:prstGeom prst="rect">
            <a:avLst/>
          </a:prstGeom>
        </p:spPr>
        <p:txBody>
          <a:bodyPr lIns="0" tIns="0" rIns="0" bIns="0" rtlCol="0" anchor="t">
            <a:spAutoFit/>
          </a:bodyPr>
          <a:lstStyle/>
          <a:p>
            <a:pPr marL="0" marR="0" lvl="0" indent="0" algn="l" defTabSz="609630" rtl="0" eaLnBrk="1" fontAlgn="auto" latinLnBrk="0" hangingPunct="1">
              <a:lnSpc>
                <a:spcPts val="2931"/>
              </a:lnSpc>
              <a:spcBef>
                <a:spcPct val="0"/>
              </a:spcBef>
              <a:spcAft>
                <a:spcPts val="0"/>
              </a:spcAft>
              <a:buClrTx/>
              <a:buSzTx/>
              <a:buFontTx/>
              <a:buNone/>
              <a:tabLst/>
              <a:defRPr/>
            </a:pPr>
            <a:r>
              <a:rPr kumimoji="0" lang="en-US" sz="2094" b="0" i="0" u="none" strike="noStrike" kern="1200" cap="none" spc="419" normalizeH="0" baseline="0" noProof="0">
                <a:ln>
                  <a:noFill/>
                </a:ln>
                <a:solidFill>
                  <a:srgbClr val="FFFFFF"/>
                </a:solidFill>
                <a:effectLst/>
                <a:uLnTx/>
                <a:uFillTx/>
                <a:latin typeface="Open Sauce"/>
                <a:ea typeface="Open Sauce"/>
                <a:cs typeface="Open Sauce"/>
                <a:sym typeface="Open Sauce"/>
              </a:rPr>
              <a:t>Plan Year 2026</a:t>
            </a:r>
          </a:p>
        </p:txBody>
      </p:sp>
      <p:sp>
        <p:nvSpPr>
          <p:cNvPr id="6" name="Freeform 6"/>
          <p:cNvSpPr/>
          <p:nvPr/>
        </p:nvSpPr>
        <p:spPr>
          <a:xfrm>
            <a:off x="8551966" y="741173"/>
            <a:ext cx="3422759" cy="1369104"/>
          </a:xfrm>
          <a:custGeom>
            <a:avLst/>
            <a:gdLst/>
            <a:ahLst/>
            <a:cxnLst/>
            <a:rect l="l" t="t" r="r" b="b"/>
            <a:pathLst>
              <a:path w="5134139" h="2053656">
                <a:moveTo>
                  <a:pt x="0" y="0"/>
                </a:moveTo>
                <a:lnTo>
                  <a:pt x="5134139" y="0"/>
                </a:lnTo>
                <a:lnTo>
                  <a:pt x="5134139" y="2053656"/>
                </a:lnTo>
                <a:lnTo>
                  <a:pt x="0" y="20536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FEB"/>
        </a:solidFill>
        <a:effectLst/>
      </p:bgPr>
    </p:bg>
    <p:spTree>
      <p:nvGrpSpPr>
        <p:cNvPr id="1" name=""/>
        <p:cNvGrpSpPr/>
        <p:nvPr/>
      </p:nvGrpSpPr>
      <p:grpSpPr>
        <a:xfrm>
          <a:off x="0" y="0"/>
          <a:ext cx="0" cy="0"/>
          <a:chOff x="0" y="0"/>
          <a:chExt cx="0" cy="0"/>
        </a:xfrm>
      </p:grpSpPr>
      <p:sp>
        <p:nvSpPr>
          <p:cNvPr id="2" name="Freeform 2"/>
          <p:cNvSpPr/>
          <p:nvPr/>
        </p:nvSpPr>
        <p:spPr>
          <a:xfrm>
            <a:off x="0" y="0"/>
            <a:ext cx="12858750" cy="6858000"/>
          </a:xfrm>
          <a:custGeom>
            <a:avLst/>
            <a:gdLst/>
            <a:ahLst/>
            <a:cxnLst/>
            <a:rect l="l" t="t" r="r" b="b"/>
            <a:pathLst>
              <a:path w="19288125" h="10287000">
                <a:moveTo>
                  <a:pt x="0" y="0"/>
                </a:moveTo>
                <a:lnTo>
                  <a:pt x="19288125" y="0"/>
                </a:lnTo>
                <a:lnTo>
                  <a:pt x="19288125" y="10287000"/>
                </a:lnTo>
                <a:lnTo>
                  <a:pt x="0" y="10287000"/>
                </a:lnTo>
                <a:lnTo>
                  <a:pt x="0" y="0"/>
                </a:lnTo>
                <a:close/>
              </a:path>
            </a:pathLst>
          </a:custGeom>
          <a:blipFill>
            <a:blip r:embed="rId2"/>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344396" y="6075721"/>
            <a:ext cx="1804671" cy="721868"/>
          </a:xfrm>
          <a:custGeom>
            <a:avLst/>
            <a:gdLst/>
            <a:ahLst/>
            <a:cxnLst/>
            <a:rect l="l" t="t" r="r" b="b"/>
            <a:pathLst>
              <a:path w="2707006" h="1082802">
                <a:moveTo>
                  <a:pt x="0" y="0"/>
                </a:moveTo>
                <a:lnTo>
                  <a:pt x="2707005" y="0"/>
                </a:lnTo>
                <a:lnTo>
                  <a:pt x="2707005" y="1082802"/>
                </a:lnTo>
                <a:lnTo>
                  <a:pt x="0" y="10828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85800" y="232410"/>
            <a:ext cx="10820400" cy="806888"/>
          </a:xfrm>
          <a:prstGeom prst="rect">
            <a:avLst/>
          </a:prstGeom>
        </p:spPr>
        <p:txBody>
          <a:bodyPr lIns="0" tIns="0" rIns="0" bIns="0" rtlCol="0" anchor="t">
            <a:spAutoFit/>
          </a:bodyPr>
          <a:lstStyle/>
          <a:p>
            <a:pPr marL="0" marR="0" lvl="0" indent="0" algn="ctr" defTabSz="609630" rtl="0" eaLnBrk="1" fontAlgn="auto" latinLnBrk="0" hangingPunct="1">
              <a:lnSpc>
                <a:spcPts val="6720"/>
              </a:lnSpc>
              <a:spcBef>
                <a:spcPct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Garet Bold"/>
                <a:ea typeface="Garet Bold"/>
                <a:cs typeface="Garet Bold"/>
                <a:sym typeface="Garet Bold"/>
              </a:rPr>
              <a:t>Oklahoma Owned &amp; Operated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FEB"/>
        </a:solidFill>
        <a:effectLst/>
      </p:bgPr>
    </p:bg>
    <p:spTree>
      <p:nvGrpSpPr>
        <p:cNvPr id="1" name=""/>
        <p:cNvGrpSpPr/>
        <p:nvPr/>
      </p:nvGrpSpPr>
      <p:grpSpPr>
        <a:xfrm>
          <a:off x="0" y="0"/>
          <a:ext cx="0" cy="0"/>
          <a:chOff x="0" y="0"/>
          <a:chExt cx="0" cy="0"/>
        </a:xfrm>
      </p:grpSpPr>
      <p:grpSp>
        <p:nvGrpSpPr>
          <p:cNvPr id="2" name="Group 2"/>
          <p:cNvGrpSpPr/>
          <p:nvPr/>
        </p:nvGrpSpPr>
        <p:grpSpPr>
          <a:xfrm>
            <a:off x="0" y="-42465"/>
            <a:ext cx="12260417" cy="6950525"/>
            <a:chOff x="0" y="0"/>
            <a:chExt cx="2811261" cy="1593725"/>
          </a:xfrm>
        </p:grpSpPr>
        <p:sp>
          <p:nvSpPr>
            <p:cNvPr id="3" name="Freeform 3"/>
            <p:cNvSpPr/>
            <p:nvPr/>
          </p:nvSpPr>
          <p:spPr>
            <a:xfrm>
              <a:off x="0" y="0"/>
              <a:ext cx="2811261" cy="1593725"/>
            </a:xfrm>
            <a:custGeom>
              <a:avLst/>
              <a:gdLst/>
              <a:ahLst/>
              <a:cxnLst/>
              <a:rect l="l" t="t" r="r" b="b"/>
              <a:pathLst>
                <a:path w="2811261" h="1593725">
                  <a:moveTo>
                    <a:pt x="0" y="0"/>
                  </a:moveTo>
                  <a:lnTo>
                    <a:pt x="2811261" y="0"/>
                  </a:lnTo>
                  <a:lnTo>
                    <a:pt x="2811261" y="1593725"/>
                  </a:lnTo>
                  <a:lnTo>
                    <a:pt x="0" y="1593725"/>
                  </a:lnTo>
                  <a:close/>
                </a:path>
              </a:pathLst>
            </a:custGeom>
            <a:blipFill>
              <a:blip r:embed="rId2"/>
              <a:stretch>
                <a:fillRect t="-17399" b="-1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rot="3160276">
            <a:off x="6939287" y="-1705615"/>
            <a:ext cx="6759981" cy="4275688"/>
          </a:xfrm>
          <a:custGeom>
            <a:avLst/>
            <a:gdLst/>
            <a:ahLst/>
            <a:cxnLst/>
            <a:rect l="l" t="t" r="r" b="b"/>
            <a:pathLst>
              <a:path w="10139972" h="6413532">
                <a:moveTo>
                  <a:pt x="0" y="0"/>
                </a:moveTo>
                <a:lnTo>
                  <a:pt x="10139972" y="0"/>
                </a:lnTo>
                <a:lnTo>
                  <a:pt x="10139972" y="6413532"/>
                </a:lnTo>
                <a:lnTo>
                  <a:pt x="0" y="64135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4463452" y="3214738"/>
            <a:ext cx="3265097" cy="1086451"/>
            <a:chOff x="0" y="0"/>
            <a:chExt cx="1770738" cy="589208"/>
          </a:xfrm>
        </p:grpSpPr>
        <p:sp>
          <p:nvSpPr>
            <p:cNvPr id="6" name="Freeform 6"/>
            <p:cNvSpPr/>
            <p:nvPr/>
          </p:nvSpPr>
          <p:spPr>
            <a:xfrm>
              <a:off x="0" y="0"/>
              <a:ext cx="1770738" cy="589208"/>
            </a:xfrm>
            <a:custGeom>
              <a:avLst/>
              <a:gdLst/>
              <a:ahLst/>
              <a:cxnLst/>
              <a:rect l="l" t="t" r="r" b="b"/>
              <a:pathLst>
                <a:path w="1770738" h="589208">
                  <a:moveTo>
                    <a:pt x="80618" y="0"/>
                  </a:moveTo>
                  <a:lnTo>
                    <a:pt x="1690120" y="0"/>
                  </a:lnTo>
                  <a:cubicBezTo>
                    <a:pt x="1734644" y="0"/>
                    <a:pt x="1770738" y="36094"/>
                    <a:pt x="1770738" y="80618"/>
                  </a:cubicBezTo>
                  <a:lnTo>
                    <a:pt x="1770738" y="508590"/>
                  </a:lnTo>
                  <a:cubicBezTo>
                    <a:pt x="1770738" y="529971"/>
                    <a:pt x="1762244" y="550477"/>
                    <a:pt x="1747125" y="565595"/>
                  </a:cubicBezTo>
                  <a:cubicBezTo>
                    <a:pt x="1732007" y="580714"/>
                    <a:pt x="1711501" y="589208"/>
                    <a:pt x="1690120" y="589208"/>
                  </a:cubicBezTo>
                  <a:lnTo>
                    <a:pt x="80618" y="589208"/>
                  </a:lnTo>
                  <a:cubicBezTo>
                    <a:pt x="36094" y="589208"/>
                    <a:pt x="0" y="553114"/>
                    <a:pt x="0" y="508590"/>
                  </a:cubicBezTo>
                  <a:lnTo>
                    <a:pt x="0" y="80618"/>
                  </a:lnTo>
                  <a:cubicBezTo>
                    <a:pt x="0" y="36094"/>
                    <a:pt x="36094" y="0"/>
                    <a:pt x="80618"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1770738" cy="636833"/>
            </a:xfrm>
            <a:prstGeom prst="rect">
              <a:avLst/>
            </a:prstGeom>
          </p:spPr>
          <p:txBody>
            <a:bodyPr lIns="24671" tIns="24671" rIns="24671" bIns="24671" rtlCol="0" anchor="ctr"/>
            <a:lstStyle/>
            <a:p>
              <a:pPr marL="0" marR="0" lvl="0" indent="0" algn="ctr" defTabSz="609630" rtl="0" eaLnBrk="1" fontAlgn="auto" latinLnBrk="0" hangingPunct="1">
                <a:lnSpc>
                  <a:spcPts val="22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5524007" y="3459861"/>
            <a:ext cx="1143987" cy="528414"/>
          </a:xfrm>
          <a:prstGeom prst="rect">
            <a:avLst/>
          </a:prstGeom>
        </p:spPr>
        <p:txBody>
          <a:bodyPr lIns="0" tIns="0" rIns="0" bIns="0" rtlCol="0" anchor="t">
            <a:spAutoFit/>
          </a:bodyPr>
          <a:lstStyle/>
          <a:p>
            <a:pPr marL="0" marR="0" lvl="0" indent="0" algn="ctr" defTabSz="609630" rtl="0" eaLnBrk="1" fontAlgn="auto" latinLnBrk="0" hangingPunct="1">
              <a:lnSpc>
                <a:spcPts val="4352"/>
              </a:lnSpc>
              <a:spcBef>
                <a:spcPct val="0"/>
              </a:spcBef>
              <a:spcAft>
                <a:spcPts val="0"/>
              </a:spcAft>
              <a:buClrTx/>
              <a:buSzTx/>
              <a:buFontTx/>
              <a:buNone/>
              <a:tabLst/>
              <a:defRPr/>
            </a:pPr>
            <a:r>
              <a:rPr kumimoji="0" lang="en-US" sz="3108" b="1" i="0" u="none" strike="noStrike" kern="1200" cap="none" spc="0" normalizeH="0" baseline="0" noProof="0">
                <a:ln>
                  <a:noFill/>
                </a:ln>
                <a:solidFill>
                  <a:srgbClr val="EDEFEB"/>
                </a:solidFill>
                <a:effectLst/>
                <a:uLnTx/>
                <a:uFillTx/>
                <a:latin typeface="Garet Bold"/>
                <a:ea typeface="Garet Bold"/>
                <a:cs typeface="Garet Bold"/>
                <a:sym typeface="Garet Bold"/>
              </a:rPr>
              <a:t>Local </a:t>
            </a:r>
          </a:p>
        </p:txBody>
      </p:sp>
      <p:grpSp>
        <p:nvGrpSpPr>
          <p:cNvPr id="9" name="Group 9"/>
          <p:cNvGrpSpPr/>
          <p:nvPr/>
        </p:nvGrpSpPr>
        <p:grpSpPr>
          <a:xfrm>
            <a:off x="750558" y="3214738"/>
            <a:ext cx="3265097" cy="1086451"/>
            <a:chOff x="0" y="0"/>
            <a:chExt cx="1770738" cy="589208"/>
          </a:xfrm>
        </p:grpSpPr>
        <p:sp>
          <p:nvSpPr>
            <p:cNvPr id="10" name="Freeform 10"/>
            <p:cNvSpPr/>
            <p:nvPr/>
          </p:nvSpPr>
          <p:spPr>
            <a:xfrm>
              <a:off x="0" y="0"/>
              <a:ext cx="1770738" cy="589208"/>
            </a:xfrm>
            <a:custGeom>
              <a:avLst/>
              <a:gdLst/>
              <a:ahLst/>
              <a:cxnLst/>
              <a:rect l="l" t="t" r="r" b="b"/>
              <a:pathLst>
                <a:path w="1770738" h="589208">
                  <a:moveTo>
                    <a:pt x="80618" y="0"/>
                  </a:moveTo>
                  <a:lnTo>
                    <a:pt x="1690120" y="0"/>
                  </a:lnTo>
                  <a:cubicBezTo>
                    <a:pt x="1734644" y="0"/>
                    <a:pt x="1770738" y="36094"/>
                    <a:pt x="1770738" y="80618"/>
                  </a:cubicBezTo>
                  <a:lnTo>
                    <a:pt x="1770738" y="508590"/>
                  </a:lnTo>
                  <a:cubicBezTo>
                    <a:pt x="1770738" y="529971"/>
                    <a:pt x="1762244" y="550477"/>
                    <a:pt x="1747125" y="565595"/>
                  </a:cubicBezTo>
                  <a:cubicBezTo>
                    <a:pt x="1732007" y="580714"/>
                    <a:pt x="1711501" y="589208"/>
                    <a:pt x="1690120" y="589208"/>
                  </a:cubicBezTo>
                  <a:lnTo>
                    <a:pt x="80618" y="589208"/>
                  </a:lnTo>
                  <a:cubicBezTo>
                    <a:pt x="36094" y="589208"/>
                    <a:pt x="0" y="553114"/>
                    <a:pt x="0" y="508590"/>
                  </a:cubicBezTo>
                  <a:lnTo>
                    <a:pt x="0" y="80618"/>
                  </a:lnTo>
                  <a:cubicBezTo>
                    <a:pt x="0" y="36094"/>
                    <a:pt x="36094" y="0"/>
                    <a:pt x="80618"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1770738" cy="636833"/>
            </a:xfrm>
            <a:prstGeom prst="rect">
              <a:avLst/>
            </a:prstGeom>
          </p:spPr>
          <p:txBody>
            <a:bodyPr lIns="24671" tIns="24671" rIns="24671" bIns="24671"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1227224" y="3457549"/>
            <a:ext cx="2311765" cy="528414"/>
          </a:xfrm>
          <a:prstGeom prst="rect">
            <a:avLst/>
          </a:prstGeom>
        </p:spPr>
        <p:txBody>
          <a:bodyPr lIns="0" tIns="0" rIns="0" bIns="0" rtlCol="0" anchor="t">
            <a:spAutoFit/>
          </a:bodyPr>
          <a:lstStyle/>
          <a:p>
            <a:pPr marL="0" marR="0" lvl="0" indent="0" algn="ctr" defTabSz="609630" rtl="0" eaLnBrk="1" fontAlgn="auto" latinLnBrk="0" hangingPunct="1">
              <a:lnSpc>
                <a:spcPts val="4352"/>
              </a:lnSpc>
              <a:spcBef>
                <a:spcPct val="0"/>
              </a:spcBef>
              <a:spcAft>
                <a:spcPts val="0"/>
              </a:spcAft>
              <a:buClrTx/>
              <a:buSzTx/>
              <a:buFontTx/>
              <a:buNone/>
              <a:tabLst/>
              <a:defRPr/>
            </a:pPr>
            <a:r>
              <a:rPr kumimoji="0" lang="en-US" sz="3108" b="1" i="0" u="none" strike="noStrike" kern="1200" cap="none" spc="0" normalizeH="0" baseline="0" noProof="0">
                <a:ln>
                  <a:noFill/>
                </a:ln>
                <a:solidFill>
                  <a:srgbClr val="EDEFEB"/>
                </a:solidFill>
                <a:effectLst/>
                <a:uLnTx/>
                <a:uFillTx/>
                <a:latin typeface="Garet Bold"/>
                <a:ea typeface="Garet Bold"/>
                <a:cs typeface="Garet Bold"/>
                <a:sym typeface="Garet Bold"/>
              </a:rPr>
              <a:t>Affordable </a:t>
            </a:r>
          </a:p>
        </p:txBody>
      </p:sp>
      <p:grpSp>
        <p:nvGrpSpPr>
          <p:cNvPr id="13" name="Group 13"/>
          <p:cNvGrpSpPr/>
          <p:nvPr/>
        </p:nvGrpSpPr>
        <p:grpSpPr>
          <a:xfrm>
            <a:off x="8176346" y="3214738"/>
            <a:ext cx="3265097" cy="1086451"/>
            <a:chOff x="0" y="0"/>
            <a:chExt cx="1770738" cy="589208"/>
          </a:xfrm>
        </p:grpSpPr>
        <p:sp>
          <p:nvSpPr>
            <p:cNvPr id="14" name="Freeform 14"/>
            <p:cNvSpPr/>
            <p:nvPr/>
          </p:nvSpPr>
          <p:spPr>
            <a:xfrm>
              <a:off x="0" y="0"/>
              <a:ext cx="1770738" cy="589208"/>
            </a:xfrm>
            <a:custGeom>
              <a:avLst/>
              <a:gdLst/>
              <a:ahLst/>
              <a:cxnLst/>
              <a:rect l="l" t="t" r="r" b="b"/>
              <a:pathLst>
                <a:path w="1770738" h="589208">
                  <a:moveTo>
                    <a:pt x="80618" y="0"/>
                  </a:moveTo>
                  <a:lnTo>
                    <a:pt x="1690120" y="0"/>
                  </a:lnTo>
                  <a:cubicBezTo>
                    <a:pt x="1734644" y="0"/>
                    <a:pt x="1770738" y="36094"/>
                    <a:pt x="1770738" y="80618"/>
                  </a:cubicBezTo>
                  <a:lnTo>
                    <a:pt x="1770738" y="508590"/>
                  </a:lnTo>
                  <a:cubicBezTo>
                    <a:pt x="1770738" y="529971"/>
                    <a:pt x="1762244" y="550477"/>
                    <a:pt x="1747125" y="565595"/>
                  </a:cubicBezTo>
                  <a:cubicBezTo>
                    <a:pt x="1732007" y="580714"/>
                    <a:pt x="1711501" y="589208"/>
                    <a:pt x="1690120" y="589208"/>
                  </a:cubicBezTo>
                  <a:lnTo>
                    <a:pt x="80618" y="589208"/>
                  </a:lnTo>
                  <a:cubicBezTo>
                    <a:pt x="36094" y="589208"/>
                    <a:pt x="0" y="553114"/>
                    <a:pt x="0" y="508590"/>
                  </a:cubicBezTo>
                  <a:lnTo>
                    <a:pt x="0" y="80618"/>
                  </a:lnTo>
                  <a:cubicBezTo>
                    <a:pt x="0" y="36094"/>
                    <a:pt x="36094" y="0"/>
                    <a:pt x="80618"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47625"/>
              <a:ext cx="1770738" cy="636833"/>
            </a:xfrm>
            <a:prstGeom prst="rect">
              <a:avLst/>
            </a:prstGeom>
          </p:spPr>
          <p:txBody>
            <a:bodyPr lIns="24671" tIns="24671" rIns="24671" bIns="24671" rtlCol="0" anchor="ctr"/>
            <a:lstStyle/>
            <a:p>
              <a:pPr marL="0" marR="0" lvl="0" indent="0" algn="ctr" defTabSz="609630" rtl="0" eaLnBrk="1" fontAlgn="auto" latinLnBrk="0" hangingPunct="1">
                <a:lnSpc>
                  <a:spcPts val="22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8917136" y="3457549"/>
            <a:ext cx="1697307" cy="528414"/>
          </a:xfrm>
          <a:prstGeom prst="rect">
            <a:avLst/>
          </a:prstGeom>
        </p:spPr>
        <p:txBody>
          <a:bodyPr lIns="0" tIns="0" rIns="0" bIns="0" rtlCol="0" anchor="t">
            <a:spAutoFit/>
          </a:bodyPr>
          <a:lstStyle/>
          <a:p>
            <a:pPr marL="0" marR="0" lvl="0" indent="0" algn="ctr" defTabSz="609630" rtl="0" eaLnBrk="1" fontAlgn="auto" latinLnBrk="0" hangingPunct="1">
              <a:lnSpc>
                <a:spcPts val="4352"/>
              </a:lnSpc>
              <a:spcBef>
                <a:spcPct val="0"/>
              </a:spcBef>
              <a:spcAft>
                <a:spcPts val="0"/>
              </a:spcAft>
              <a:buClrTx/>
              <a:buSzTx/>
              <a:buFontTx/>
              <a:buNone/>
              <a:tabLst/>
              <a:defRPr/>
            </a:pPr>
            <a:r>
              <a:rPr kumimoji="0" lang="en-US" sz="3108" b="1" i="0" u="none" strike="noStrike" kern="1200" cap="none" spc="0" normalizeH="0" baseline="0" noProof="0">
                <a:ln>
                  <a:noFill/>
                </a:ln>
                <a:solidFill>
                  <a:srgbClr val="EDEFEB"/>
                </a:solidFill>
                <a:effectLst/>
                <a:uLnTx/>
                <a:uFillTx/>
                <a:latin typeface="Garet Bold"/>
                <a:ea typeface="Garet Bold"/>
                <a:cs typeface="Garet Bold"/>
                <a:sym typeface="Garet Bold"/>
              </a:rPr>
              <a:t>Trusted </a:t>
            </a:r>
          </a:p>
        </p:txBody>
      </p:sp>
      <p:sp>
        <p:nvSpPr>
          <p:cNvPr id="17" name="Freeform 17"/>
          <p:cNvSpPr/>
          <p:nvPr/>
        </p:nvSpPr>
        <p:spPr>
          <a:xfrm>
            <a:off x="10251559" y="6040882"/>
            <a:ext cx="1804671" cy="721868"/>
          </a:xfrm>
          <a:custGeom>
            <a:avLst/>
            <a:gdLst/>
            <a:ahLst/>
            <a:cxnLst/>
            <a:rect l="l" t="t" r="r" b="b"/>
            <a:pathLst>
              <a:path w="2707006" h="1082802">
                <a:moveTo>
                  <a:pt x="0" y="0"/>
                </a:moveTo>
                <a:lnTo>
                  <a:pt x="2707006" y="0"/>
                </a:lnTo>
                <a:lnTo>
                  <a:pt x="2707006" y="1082802"/>
                </a:lnTo>
                <a:lnTo>
                  <a:pt x="0" y="10828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2516157" y="1226256"/>
            <a:ext cx="7064893" cy="806888"/>
          </a:xfrm>
          <a:prstGeom prst="rect">
            <a:avLst/>
          </a:prstGeom>
        </p:spPr>
        <p:txBody>
          <a:bodyPr lIns="0" tIns="0" rIns="0" bIns="0" rtlCol="0" anchor="t">
            <a:spAutoFit/>
          </a:bodyPr>
          <a:lstStyle/>
          <a:p>
            <a:pPr marL="0" marR="0" lvl="0" indent="0" algn="ctr" defTabSz="609630" rtl="0" eaLnBrk="1" fontAlgn="auto" latinLnBrk="0" hangingPunct="1">
              <a:lnSpc>
                <a:spcPts val="6720"/>
              </a:lnSpc>
              <a:spcBef>
                <a:spcPct val="0"/>
              </a:spcBef>
              <a:spcAft>
                <a:spcPts val="0"/>
              </a:spcAft>
              <a:buClrTx/>
              <a:buSzTx/>
              <a:buFontTx/>
              <a:buNone/>
              <a:tabLst/>
              <a:defRPr/>
            </a:pPr>
            <a:r>
              <a:rPr kumimoji="0" lang="en-US" sz="4800" b="1" i="0" u="none" strike="noStrike" kern="1200" cap="none" spc="0" normalizeH="0" baseline="0" noProof="0">
                <a:ln>
                  <a:noFill/>
                </a:ln>
                <a:solidFill>
                  <a:srgbClr val="EDEFEB"/>
                </a:solidFill>
                <a:effectLst/>
                <a:uLnTx/>
                <a:uFillTx/>
                <a:latin typeface="Garet Bold"/>
                <a:ea typeface="Garet Bold"/>
                <a:cs typeface="Garet Bold"/>
                <a:sym typeface="Garet Bold"/>
              </a:rPr>
              <a:t>An Excellent Choice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FEB"/>
        </a:solidFill>
        <a:effectLst/>
      </p:bgPr>
    </p:bg>
    <p:spTree>
      <p:nvGrpSpPr>
        <p:cNvPr id="1" name=""/>
        <p:cNvGrpSpPr/>
        <p:nvPr/>
      </p:nvGrpSpPr>
      <p:grpSpPr>
        <a:xfrm>
          <a:off x="0" y="0"/>
          <a:ext cx="0" cy="0"/>
          <a:chOff x="0" y="0"/>
          <a:chExt cx="0" cy="0"/>
        </a:xfrm>
      </p:grpSpPr>
      <p:grpSp>
        <p:nvGrpSpPr>
          <p:cNvPr id="2" name="Group 2"/>
          <p:cNvGrpSpPr/>
          <p:nvPr/>
        </p:nvGrpSpPr>
        <p:grpSpPr>
          <a:xfrm>
            <a:off x="1305487" y="2266739"/>
            <a:ext cx="10141780" cy="676948"/>
            <a:chOff x="0" y="0"/>
            <a:chExt cx="4006629" cy="267436"/>
          </a:xfrm>
        </p:grpSpPr>
        <p:sp>
          <p:nvSpPr>
            <p:cNvPr id="3" name="Freeform 3"/>
            <p:cNvSpPr/>
            <p:nvPr/>
          </p:nvSpPr>
          <p:spPr>
            <a:xfrm>
              <a:off x="0" y="0"/>
              <a:ext cx="4006629" cy="267436"/>
            </a:xfrm>
            <a:custGeom>
              <a:avLst/>
              <a:gdLst/>
              <a:ahLst/>
              <a:cxnLst/>
              <a:rect l="l" t="t" r="r" b="b"/>
              <a:pathLst>
                <a:path w="4006629" h="267436">
                  <a:moveTo>
                    <a:pt x="25955" y="0"/>
                  </a:moveTo>
                  <a:lnTo>
                    <a:pt x="3980674" y="0"/>
                  </a:lnTo>
                  <a:cubicBezTo>
                    <a:pt x="3995009" y="0"/>
                    <a:pt x="4006629" y="11620"/>
                    <a:pt x="4006629" y="25955"/>
                  </a:cubicBezTo>
                  <a:lnTo>
                    <a:pt x="4006629" y="241482"/>
                  </a:lnTo>
                  <a:cubicBezTo>
                    <a:pt x="4006629" y="255816"/>
                    <a:pt x="3995009" y="267436"/>
                    <a:pt x="3980674" y="267436"/>
                  </a:cubicBezTo>
                  <a:lnTo>
                    <a:pt x="25955" y="267436"/>
                  </a:lnTo>
                  <a:cubicBezTo>
                    <a:pt x="11620" y="267436"/>
                    <a:pt x="0" y="255816"/>
                    <a:pt x="0" y="241482"/>
                  </a:cubicBezTo>
                  <a:lnTo>
                    <a:pt x="0" y="25955"/>
                  </a:lnTo>
                  <a:cubicBezTo>
                    <a:pt x="0" y="11620"/>
                    <a:pt x="11620" y="0"/>
                    <a:pt x="25955"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006629" cy="315061"/>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685800" y="596900"/>
            <a:ext cx="10820400" cy="806888"/>
          </a:xfrm>
          <a:prstGeom prst="rect">
            <a:avLst/>
          </a:prstGeom>
        </p:spPr>
        <p:txBody>
          <a:bodyPr lIns="0" tIns="0" rIns="0" bIns="0" rtlCol="0" anchor="t">
            <a:spAutoFit/>
          </a:bodyPr>
          <a:lstStyle/>
          <a:p>
            <a:pPr marL="0" marR="0" lvl="0" indent="0" algn="ctr" defTabSz="609630" rtl="0" eaLnBrk="1" fontAlgn="auto" latinLnBrk="0" hangingPunct="1">
              <a:lnSpc>
                <a:spcPts val="6720"/>
              </a:lnSpc>
              <a:spcBef>
                <a:spcPct val="0"/>
              </a:spcBef>
              <a:spcAft>
                <a:spcPts val="0"/>
              </a:spcAft>
              <a:buClrTx/>
              <a:buSzTx/>
              <a:buFontTx/>
              <a:buNone/>
              <a:tabLst/>
              <a:defRPr/>
            </a:pPr>
            <a:r>
              <a:rPr kumimoji="0" lang="en-US" sz="4800" b="1" i="0" u="none" strike="noStrike" kern="1200" cap="none" spc="0" normalizeH="0" baseline="0" noProof="0">
                <a:ln>
                  <a:noFill/>
                </a:ln>
                <a:solidFill>
                  <a:srgbClr val="3D5A80"/>
                </a:solidFill>
                <a:effectLst/>
                <a:uLnTx/>
                <a:uFillTx/>
                <a:latin typeface="Garet Bold"/>
                <a:ea typeface="Garet Bold"/>
                <a:cs typeface="Garet Bold"/>
                <a:sym typeface="Garet Bold"/>
              </a:rPr>
              <a:t>Local Benefits</a:t>
            </a:r>
          </a:p>
        </p:txBody>
      </p:sp>
      <p:sp>
        <p:nvSpPr>
          <p:cNvPr id="6" name="TextBox 6"/>
          <p:cNvSpPr txBox="1"/>
          <p:nvPr/>
        </p:nvSpPr>
        <p:spPr>
          <a:xfrm>
            <a:off x="1493675" y="2255655"/>
            <a:ext cx="9733771" cy="541110"/>
          </a:xfrm>
          <a:prstGeom prst="rect">
            <a:avLst/>
          </a:prstGeom>
        </p:spPr>
        <p:txBody>
          <a:bodyPr lIns="0" tIns="0" rIns="0" bIns="0" rtlCol="0" anchor="t">
            <a:spAutoFit/>
          </a:bodyPr>
          <a:lstStyle/>
          <a:p>
            <a:pPr marL="0" marR="0" lvl="0" indent="0" algn="l" defTabSz="609630" rtl="0" eaLnBrk="1" fontAlgn="auto" latinLnBrk="0" hangingPunct="1">
              <a:lnSpc>
                <a:spcPts val="4480"/>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Open Sauce"/>
                <a:ea typeface="Open Sauce"/>
                <a:cs typeface="Open Sauce"/>
                <a:sym typeface="Open Sauce"/>
              </a:rPr>
              <a:t>Tax Dollars Stay Local to The State of Oklahoma</a:t>
            </a:r>
          </a:p>
        </p:txBody>
      </p:sp>
      <p:grpSp>
        <p:nvGrpSpPr>
          <p:cNvPr id="7" name="Group 7"/>
          <p:cNvGrpSpPr/>
          <p:nvPr/>
        </p:nvGrpSpPr>
        <p:grpSpPr>
          <a:xfrm>
            <a:off x="1305488" y="3662200"/>
            <a:ext cx="9275609" cy="609120"/>
            <a:chOff x="0" y="0"/>
            <a:chExt cx="3664438" cy="240640"/>
          </a:xfrm>
        </p:grpSpPr>
        <p:sp>
          <p:nvSpPr>
            <p:cNvPr id="8" name="Freeform 8"/>
            <p:cNvSpPr/>
            <p:nvPr/>
          </p:nvSpPr>
          <p:spPr>
            <a:xfrm>
              <a:off x="0" y="0"/>
              <a:ext cx="3664438" cy="240640"/>
            </a:xfrm>
            <a:custGeom>
              <a:avLst/>
              <a:gdLst/>
              <a:ahLst/>
              <a:cxnLst/>
              <a:rect l="l" t="t" r="r" b="b"/>
              <a:pathLst>
                <a:path w="3664438" h="240640">
                  <a:moveTo>
                    <a:pt x="28378" y="0"/>
                  </a:moveTo>
                  <a:lnTo>
                    <a:pt x="3636060" y="0"/>
                  </a:lnTo>
                  <a:cubicBezTo>
                    <a:pt x="3643586" y="0"/>
                    <a:pt x="3650804" y="2990"/>
                    <a:pt x="3656126" y="8312"/>
                  </a:cubicBezTo>
                  <a:cubicBezTo>
                    <a:pt x="3661448" y="13634"/>
                    <a:pt x="3664438" y="20852"/>
                    <a:pt x="3664438" y="28378"/>
                  </a:cubicBezTo>
                  <a:lnTo>
                    <a:pt x="3664438" y="212262"/>
                  </a:lnTo>
                  <a:cubicBezTo>
                    <a:pt x="3664438" y="219788"/>
                    <a:pt x="3661448" y="227006"/>
                    <a:pt x="3656126" y="232328"/>
                  </a:cubicBezTo>
                  <a:cubicBezTo>
                    <a:pt x="3650804" y="237650"/>
                    <a:pt x="3643586" y="240640"/>
                    <a:pt x="3636060" y="240640"/>
                  </a:cubicBezTo>
                  <a:lnTo>
                    <a:pt x="28378" y="240640"/>
                  </a:lnTo>
                  <a:cubicBezTo>
                    <a:pt x="20852" y="240640"/>
                    <a:pt x="13634" y="237650"/>
                    <a:pt x="8312" y="232328"/>
                  </a:cubicBezTo>
                  <a:cubicBezTo>
                    <a:pt x="2990" y="227006"/>
                    <a:pt x="0" y="219788"/>
                    <a:pt x="0" y="212262"/>
                  </a:cubicBezTo>
                  <a:lnTo>
                    <a:pt x="0" y="28378"/>
                  </a:lnTo>
                  <a:cubicBezTo>
                    <a:pt x="0" y="20852"/>
                    <a:pt x="2990" y="13634"/>
                    <a:pt x="8312" y="8312"/>
                  </a:cubicBezTo>
                  <a:cubicBezTo>
                    <a:pt x="13634" y="2990"/>
                    <a:pt x="20852" y="0"/>
                    <a:pt x="28378"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3664438" cy="288265"/>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451826" y="3619500"/>
            <a:ext cx="9129270" cy="541110"/>
          </a:xfrm>
          <a:prstGeom prst="rect">
            <a:avLst/>
          </a:prstGeom>
        </p:spPr>
        <p:txBody>
          <a:bodyPr lIns="0" tIns="0" rIns="0" bIns="0" rtlCol="0" anchor="t">
            <a:spAutoFit/>
          </a:bodyPr>
          <a:lstStyle/>
          <a:p>
            <a:pPr marL="0" marR="0" lvl="0" indent="0" algn="l" defTabSz="609630" rtl="0" eaLnBrk="1" fontAlgn="auto" latinLnBrk="0" hangingPunct="1">
              <a:lnSpc>
                <a:spcPts val="4480"/>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Open Sauce"/>
                <a:ea typeface="Open Sauce"/>
                <a:cs typeface="Open Sauce"/>
                <a:sym typeface="Open Sauce"/>
              </a:rPr>
              <a:t>Customer Service Right Here In Oklahoma</a:t>
            </a:r>
          </a:p>
        </p:txBody>
      </p:sp>
      <p:grpSp>
        <p:nvGrpSpPr>
          <p:cNvPr id="11" name="Group 11"/>
          <p:cNvGrpSpPr/>
          <p:nvPr/>
        </p:nvGrpSpPr>
        <p:grpSpPr>
          <a:xfrm>
            <a:off x="1305487" y="4978690"/>
            <a:ext cx="4938935" cy="562573"/>
            <a:chOff x="0" y="0"/>
            <a:chExt cx="1951184" cy="222251"/>
          </a:xfrm>
        </p:grpSpPr>
        <p:sp>
          <p:nvSpPr>
            <p:cNvPr id="12" name="Freeform 12"/>
            <p:cNvSpPr/>
            <p:nvPr/>
          </p:nvSpPr>
          <p:spPr>
            <a:xfrm>
              <a:off x="0" y="0"/>
              <a:ext cx="1951184" cy="222251"/>
            </a:xfrm>
            <a:custGeom>
              <a:avLst/>
              <a:gdLst/>
              <a:ahLst/>
              <a:cxnLst/>
              <a:rect l="l" t="t" r="r" b="b"/>
              <a:pathLst>
                <a:path w="1951184" h="222251">
                  <a:moveTo>
                    <a:pt x="53296" y="0"/>
                  </a:moveTo>
                  <a:lnTo>
                    <a:pt x="1897888" y="0"/>
                  </a:lnTo>
                  <a:cubicBezTo>
                    <a:pt x="1927323" y="0"/>
                    <a:pt x="1951184" y="23861"/>
                    <a:pt x="1951184" y="53296"/>
                  </a:cubicBezTo>
                  <a:lnTo>
                    <a:pt x="1951184" y="168955"/>
                  </a:lnTo>
                  <a:cubicBezTo>
                    <a:pt x="1951184" y="198389"/>
                    <a:pt x="1927323" y="222251"/>
                    <a:pt x="1897888" y="222251"/>
                  </a:cubicBezTo>
                  <a:lnTo>
                    <a:pt x="53296" y="222251"/>
                  </a:lnTo>
                  <a:cubicBezTo>
                    <a:pt x="23861" y="222251"/>
                    <a:pt x="0" y="198389"/>
                    <a:pt x="0" y="168955"/>
                  </a:cubicBezTo>
                  <a:lnTo>
                    <a:pt x="0" y="53296"/>
                  </a:lnTo>
                  <a:cubicBezTo>
                    <a:pt x="0" y="23861"/>
                    <a:pt x="23861" y="0"/>
                    <a:pt x="53296"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1951184" cy="269876"/>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1503505" y="4911573"/>
            <a:ext cx="6495427" cy="541110"/>
          </a:xfrm>
          <a:prstGeom prst="rect">
            <a:avLst/>
          </a:prstGeom>
        </p:spPr>
        <p:txBody>
          <a:bodyPr lIns="0" tIns="0" rIns="0" bIns="0" rtlCol="0" anchor="t">
            <a:spAutoFit/>
          </a:bodyPr>
          <a:lstStyle/>
          <a:p>
            <a:pPr marL="0" marR="0" lvl="0" indent="0" algn="l" defTabSz="609630" rtl="0" eaLnBrk="1" fontAlgn="auto" latinLnBrk="0" hangingPunct="1">
              <a:lnSpc>
                <a:spcPts val="4480"/>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Open Sauce"/>
                <a:ea typeface="Open Sauce"/>
                <a:cs typeface="Open Sauce"/>
                <a:sym typeface="Open Sauce"/>
              </a:rPr>
              <a:t>Community Outreach</a:t>
            </a:r>
          </a:p>
        </p:txBody>
      </p:sp>
      <p:sp>
        <p:nvSpPr>
          <p:cNvPr id="15" name="Freeform 15"/>
          <p:cNvSpPr/>
          <p:nvPr/>
        </p:nvSpPr>
        <p:spPr>
          <a:xfrm>
            <a:off x="10315108" y="6075722"/>
            <a:ext cx="1802208" cy="720883"/>
          </a:xfrm>
          <a:custGeom>
            <a:avLst/>
            <a:gdLst/>
            <a:ahLst/>
            <a:cxnLst/>
            <a:rect l="l" t="t" r="r" b="b"/>
            <a:pathLst>
              <a:path w="2703312" h="1081325">
                <a:moveTo>
                  <a:pt x="0" y="0"/>
                </a:moveTo>
                <a:lnTo>
                  <a:pt x="2703312" y="0"/>
                </a:lnTo>
                <a:lnTo>
                  <a:pt x="2703312" y="1081325"/>
                </a:lnTo>
                <a:lnTo>
                  <a:pt x="0" y="108132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948120" y="-2124245"/>
            <a:ext cx="8613970" cy="7102936"/>
          </a:xfrm>
          <a:custGeom>
            <a:avLst/>
            <a:gdLst/>
            <a:ahLst/>
            <a:cxnLst/>
            <a:rect l="l" t="t" r="r" b="b"/>
            <a:pathLst>
              <a:path w="12920955" h="10654404">
                <a:moveTo>
                  <a:pt x="0" y="0"/>
                </a:moveTo>
                <a:lnTo>
                  <a:pt x="12920955" y="0"/>
                </a:lnTo>
                <a:lnTo>
                  <a:pt x="12920955" y="10654403"/>
                </a:lnTo>
                <a:lnTo>
                  <a:pt x="0" y="10654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FEB"/>
        </a:solidFill>
        <a:effectLst/>
      </p:bgPr>
    </p:bg>
    <p:spTree>
      <p:nvGrpSpPr>
        <p:cNvPr id="1" name=""/>
        <p:cNvGrpSpPr/>
        <p:nvPr/>
      </p:nvGrpSpPr>
      <p:grpSpPr>
        <a:xfrm>
          <a:off x="0" y="0"/>
          <a:ext cx="0" cy="0"/>
          <a:chOff x="0" y="0"/>
          <a:chExt cx="0" cy="0"/>
        </a:xfrm>
      </p:grpSpPr>
      <p:sp>
        <p:nvSpPr>
          <p:cNvPr id="2" name="Freeform 2"/>
          <p:cNvSpPr/>
          <p:nvPr/>
        </p:nvSpPr>
        <p:spPr>
          <a:xfrm>
            <a:off x="10315108" y="6075722"/>
            <a:ext cx="1802208" cy="720883"/>
          </a:xfrm>
          <a:custGeom>
            <a:avLst/>
            <a:gdLst/>
            <a:ahLst/>
            <a:cxnLst/>
            <a:rect l="l" t="t" r="r" b="b"/>
            <a:pathLst>
              <a:path w="2703312" h="1081325">
                <a:moveTo>
                  <a:pt x="0" y="0"/>
                </a:moveTo>
                <a:lnTo>
                  <a:pt x="2703312" y="0"/>
                </a:lnTo>
                <a:lnTo>
                  <a:pt x="2703312" y="1081325"/>
                </a:lnTo>
                <a:lnTo>
                  <a:pt x="0" y="108132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6858000" cy="68580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28796" r="-287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7307458" y="1699261"/>
            <a:ext cx="4450849" cy="2525307"/>
          </a:xfrm>
          <a:prstGeom prst="rect">
            <a:avLst/>
          </a:prstGeom>
        </p:spPr>
        <p:txBody>
          <a:bodyPr lIns="0" tIns="0" rIns="0" bIns="0" rtlCol="0" anchor="t">
            <a:spAutoFit/>
          </a:bodyPr>
          <a:lstStyle/>
          <a:p>
            <a:pPr marL="0" marR="0" lvl="0" indent="0" algn="ctr" defTabSz="609630" rtl="0" eaLnBrk="1" fontAlgn="auto" latinLnBrk="0" hangingPunct="1">
              <a:lnSpc>
                <a:spcPts val="6720"/>
              </a:lnSpc>
              <a:spcBef>
                <a:spcPct val="0"/>
              </a:spcBef>
              <a:spcAft>
                <a:spcPts val="0"/>
              </a:spcAft>
              <a:buClrTx/>
              <a:buSzTx/>
              <a:buFontTx/>
              <a:buNone/>
              <a:tabLst/>
              <a:defRPr/>
            </a:pPr>
            <a:r>
              <a:rPr kumimoji="0" lang="en-US" sz="4800" b="1" i="0" u="none" strike="noStrike" kern="1200" cap="none" spc="0" normalizeH="0" baseline="0" noProof="0">
                <a:ln>
                  <a:noFill/>
                </a:ln>
                <a:solidFill>
                  <a:srgbClr val="3D5A80"/>
                </a:solidFill>
                <a:effectLst/>
                <a:uLnTx/>
                <a:uFillTx/>
                <a:latin typeface="Garet Bold"/>
                <a:ea typeface="Garet Bold"/>
                <a:cs typeface="Garet Bold"/>
                <a:sym typeface="Garet Bold"/>
              </a:rPr>
              <a:t>One of The Largest Networks in Oklahoma!</a:t>
            </a:r>
          </a:p>
        </p:txBody>
      </p:sp>
      <p:sp>
        <p:nvSpPr>
          <p:cNvPr id="6" name="Freeform 6"/>
          <p:cNvSpPr/>
          <p:nvPr/>
        </p:nvSpPr>
        <p:spPr>
          <a:xfrm>
            <a:off x="6861031" y="-1573201"/>
            <a:ext cx="6908156" cy="5696350"/>
          </a:xfrm>
          <a:custGeom>
            <a:avLst/>
            <a:gdLst/>
            <a:ahLst/>
            <a:cxnLst/>
            <a:rect l="l" t="t" r="r" b="b"/>
            <a:pathLst>
              <a:path w="10362234" h="8544525">
                <a:moveTo>
                  <a:pt x="0" y="0"/>
                </a:moveTo>
                <a:lnTo>
                  <a:pt x="10362233" y="0"/>
                </a:lnTo>
                <a:lnTo>
                  <a:pt x="10362233" y="8544526"/>
                </a:lnTo>
                <a:lnTo>
                  <a:pt x="0" y="8544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FEB"/>
        </a:solidFill>
        <a:effectLst/>
      </p:bgPr>
    </p:bg>
    <p:spTree>
      <p:nvGrpSpPr>
        <p:cNvPr id="1" name=""/>
        <p:cNvGrpSpPr/>
        <p:nvPr/>
      </p:nvGrpSpPr>
      <p:grpSpPr>
        <a:xfrm>
          <a:off x="0" y="0"/>
          <a:ext cx="0" cy="0"/>
          <a:chOff x="0" y="0"/>
          <a:chExt cx="0" cy="0"/>
        </a:xfrm>
      </p:grpSpPr>
      <p:sp>
        <p:nvSpPr>
          <p:cNvPr id="2" name="Freeform 2"/>
          <p:cNvSpPr/>
          <p:nvPr/>
        </p:nvSpPr>
        <p:spPr>
          <a:xfrm>
            <a:off x="-988782" y="-1538001"/>
            <a:ext cx="7456631" cy="6148614"/>
          </a:xfrm>
          <a:custGeom>
            <a:avLst/>
            <a:gdLst/>
            <a:ahLst/>
            <a:cxnLst/>
            <a:rect l="l" t="t" r="r" b="b"/>
            <a:pathLst>
              <a:path w="11184947" h="9222921">
                <a:moveTo>
                  <a:pt x="0" y="0"/>
                </a:moveTo>
                <a:lnTo>
                  <a:pt x="11184947" y="0"/>
                </a:lnTo>
                <a:lnTo>
                  <a:pt x="11184947" y="9222921"/>
                </a:lnTo>
                <a:lnTo>
                  <a:pt x="0" y="9222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535602" y="0"/>
            <a:ext cx="5656398" cy="6858000"/>
            <a:chOff x="0" y="0"/>
            <a:chExt cx="2234626" cy="2709333"/>
          </a:xfrm>
        </p:grpSpPr>
        <p:sp>
          <p:nvSpPr>
            <p:cNvPr id="4" name="Freeform 4"/>
            <p:cNvSpPr/>
            <p:nvPr/>
          </p:nvSpPr>
          <p:spPr>
            <a:xfrm>
              <a:off x="0" y="0"/>
              <a:ext cx="2234626" cy="2709333"/>
            </a:xfrm>
            <a:custGeom>
              <a:avLst/>
              <a:gdLst/>
              <a:ahLst/>
              <a:cxnLst/>
              <a:rect l="l" t="t" r="r" b="b"/>
              <a:pathLst>
                <a:path w="2234626" h="2709333">
                  <a:moveTo>
                    <a:pt x="0" y="0"/>
                  </a:moveTo>
                  <a:lnTo>
                    <a:pt x="2234626" y="0"/>
                  </a:lnTo>
                  <a:lnTo>
                    <a:pt x="2234626" y="2709333"/>
                  </a:lnTo>
                  <a:lnTo>
                    <a:pt x="0" y="2709333"/>
                  </a:ln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234626" cy="274743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369435" y="685800"/>
            <a:ext cx="5415327" cy="5486400"/>
            <a:chOff x="0" y="0"/>
            <a:chExt cx="1258464" cy="1274980"/>
          </a:xfrm>
        </p:grpSpPr>
        <p:sp>
          <p:nvSpPr>
            <p:cNvPr id="7" name="Freeform 7"/>
            <p:cNvSpPr/>
            <p:nvPr/>
          </p:nvSpPr>
          <p:spPr>
            <a:xfrm>
              <a:off x="0" y="0"/>
              <a:ext cx="1258464" cy="1274980"/>
            </a:xfrm>
            <a:custGeom>
              <a:avLst/>
              <a:gdLst/>
              <a:ahLst/>
              <a:cxnLst/>
              <a:rect l="l" t="t" r="r" b="b"/>
              <a:pathLst>
                <a:path w="1258464" h="1274980">
                  <a:moveTo>
                    <a:pt x="0" y="0"/>
                  </a:moveTo>
                  <a:lnTo>
                    <a:pt x="1258464" y="0"/>
                  </a:lnTo>
                  <a:lnTo>
                    <a:pt x="1258464" y="1274980"/>
                  </a:lnTo>
                  <a:lnTo>
                    <a:pt x="0" y="1274980"/>
                  </a:lnTo>
                  <a:close/>
                </a:path>
              </a:pathLst>
            </a:custGeom>
            <a:blipFill>
              <a:blip r:embed="rId4"/>
              <a:stretch>
                <a:fillRect r="-350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9985848" y="5934598"/>
            <a:ext cx="2070382" cy="828153"/>
          </a:xfrm>
          <a:custGeom>
            <a:avLst/>
            <a:gdLst/>
            <a:ahLst/>
            <a:cxnLst/>
            <a:rect l="l" t="t" r="r" b="b"/>
            <a:pathLst>
              <a:path w="3105573" h="1242229">
                <a:moveTo>
                  <a:pt x="0" y="0"/>
                </a:moveTo>
                <a:lnTo>
                  <a:pt x="3105572" y="0"/>
                </a:lnTo>
                <a:lnTo>
                  <a:pt x="3105572" y="1242229"/>
                </a:lnTo>
                <a:lnTo>
                  <a:pt x="0" y="124222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18324" y="2710603"/>
            <a:ext cx="5134864" cy="1367490"/>
          </a:xfrm>
          <a:prstGeom prst="rect">
            <a:avLst/>
          </a:prstGeom>
        </p:spPr>
        <p:txBody>
          <a:bodyPr lIns="0" tIns="0" rIns="0" bIns="0" rtlCol="0" anchor="t">
            <a:spAutoFit/>
          </a:bodyPr>
          <a:lstStyle/>
          <a:p>
            <a:pPr marL="0" marR="0" lvl="0" indent="0" algn="l" defTabSz="609630" rtl="0" eaLnBrk="1" fontAlgn="auto" latinLnBrk="0" hangingPunct="1">
              <a:lnSpc>
                <a:spcPts val="5507"/>
              </a:lnSpc>
              <a:spcBef>
                <a:spcPts val="0"/>
              </a:spcBef>
              <a:spcAft>
                <a:spcPts val="0"/>
              </a:spcAft>
              <a:buClrTx/>
              <a:buSzTx/>
              <a:buFontTx/>
              <a:buNone/>
              <a:tabLst/>
              <a:defRPr/>
            </a:pPr>
            <a:r>
              <a:rPr kumimoji="0" lang="en-US" sz="3934" b="1" i="0" u="none" strike="noStrike" kern="1200" cap="none" spc="0" normalizeH="0" baseline="0" noProof="0">
                <a:ln>
                  <a:noFill/>
                </a:ln>
                <a:solidFill>
                  <a:srgbClr val="3D5A80"/>
                </a:solidFill>
                <a:effectLst/>
                <a:uLnTx/>
                <a:uFillTx/>
                <a:latin typeface="Garet Bold"/>
                <a:ea typeface="Garet Bold"/>
                <a:cs typeface="Garet Bold"/>
                <a:sym typeface="Garet Bold"/>
              </a:rPr>
              <a:t>National Coverage </a:t>
            </a:r>
          </a:p>
          <a:p>
            <a:pPr marL="0" marR="0" lvl="0" indent="0" algn="l" defTabSz="609630" rtl="0" eaLnBrk="1" fontAlgn="auto" latinLnBrk="0" hangingPunct="1">
              <a:lnSpc>
                <a:spcPts val="5507"/>
              </a:lnSpc>
              <a:spcBef>
                <a:spcPct val="0"/>
              </a:spcBef>
              <a:spcAft>
                <a:spcPts val="0"/>
              </a:spcAft>
              <a:buClrTx/>
              <a:buSzTx/>
              <a:buFontTx/>
              <a:buNone/>
              <a:tabLst/>
              <a:defRPr/>
            </a:pPr>
            <a:r>
              <a:rPr kumimoji="0" lang="en-US" sz="3934" b="1" i="0" u="none" strike="noStrike" kern="1200" cap="none" spc="0" normalizeH="0" baseline="0" noProof="0">
                <a:ln>
                  <a:noFill/>
                </a:ln>
                <a:solidFill>
                  <a:srgbClr val="3D5A80"/>
                </a:solidFill>
                <a:effectLst/>
                <a:uLnTx/>
                <a:uFillTx/>
                <a:latin typeface="Garet Bold"/>
                <a:ea typeface="Garet Bold"/>
                <a:cs typeface="Garet Bold"/>
                <a:sym typeface="Garet Bold"/>
              </a:rPr>
              <a:t>Local Focus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FEB"/>
        </a:solidFill>
        <a:effectLst/>
      </p:bgPr>
    </p:bg>
    <p:spTree>
      <p:nvGrpSpPr>
        <p:cNvPr id="1" name=""/>
        <p:cNvGrpSpPr/>
        <p:nvPr/>
      </p:nvGrpSpPr>
      <p:grpSpPr>
        <a:xfrm>
          <a:off x="0" y="0"/>
          <a:ext cx="0" cy="0"/>
          <a:chOff x="0" y="0"/>
          <a:chExt cx="0" cy="0"/>
        </a:xfrm>
      </p:grpSpPr>
      <p:sp>
        <p:nvSpPr>
          <p:cNvPr id="2" name="TextBox 2"/>
          <p:cNvSpPr txBox="1"/>
          <p:nvPr/>
        </p:nvSpPr>
        <p:spPr>
          <a:xfrm>
            <a:off x="1843108" y="596900"/>
            <a:ext cx="8505785" cy="806888"/>
          </a:xfrm>
          <a:prstGeom prst="rect">
            <a:avLst/>
          </a:prstGeom>
        </p:spPr>
        <p:txBody>
          <a:bodyPr lIns="0" tIns="0" rIns="0" bIns="0" rtlCol="0" anchor="t">
            <a:spAutoFit/>
          </a:bodyPr>
          <a:lstStyle/>
          <a:p>
            <a:pPr marL="0" marR="0" lvl="0" indent="0" algn="ctr" defTabSz="609630" rtl="0" eaLnBrk="1" fontAlgn="auto" latinLnBrk="0" hangingPunct="1">
              <a:lnSpc>
                <a:spcPts val="6720"/>
              </a:lnSpc>
              <a:spcBef>
                <a:spcPct val="0"/>
              </a:spcBef>
              <a:spcAft>
                <a:spcPts val="0"/>
              </a:spcAft>
              <a:buClrTx/>
              <a:buSzTx/>
              <a:buFontTx/>
              <a:buNone/>
              <a:tabLst/>
              <a:defRPr/>
            </a:pPr>
            <a:r>
              <a:rPr kumimoji="0" lang="en-US" sz="4800" b="1" i="0" u="none" strike="noStrike" kern="1200" cap="none" spc="0" normalizeH="0" baseline="0" noProof="0">
                <a:ln>
                  <a:noFill/>
                </a:ln>
                <a:solidFill>
                  <a:srgbClr val="3D5A80"/>
                </a:solidFill>
                <a:effectLst/>
                <a:uLnTx/>
                <a:uFillTx/>
                <a:latin typeface="Garet Bold"/>
                <a:ea typeface="Garet Bold"/>
                <a:cs typeface="Garet Bold"/>
                <a:sym typeface="Garet Bold"/>
              </a:rPr>
              <a:t>Reduce Out-of-Pocket Expenses</a:t>
            </a:r>
          </a:p>
        </p:txBody>
      </p:sp>
      <p:grpSp>
        <p:nvGrpSpPr>
          <p:cNvPr id="3" name="Group 3"/>
          <p:cNvGrpSpPr/>
          <p:nvPr/>
        </p:nvGrpSpPr>
        <p:grpSpPr>
          <a:xfrm>
            <a:off x="1529039" y="3048379"/>
            <a:ext cx="4401955" cy="895445"/>
            <a:chOff x="0" y="0"/>
            <a:chExt cx="1123695" cy="228582"/>
          </a:xfrm>
        </p:grpSpPr>
        <p:sp>
          <p:nvSpPr>
            <p:cNvPr id="4" name="Freeform 4"/>
            <p:cNvSpPr/>
            <p:nvPr/>
          </p:nvSpPr>
          <p:spPr>
            <a:xfrm>
              <a:off x="0" y="0"/>
              <a:ext cx="1123695" cy="228582"/>
            </a:xfrm>
            <a:custGeom>
              <a:avLst/>
              <a:gdLst/>
              <a:ahLst/>
              <a:cxnLst/>
              <a:rect l="l" t="t" r="r" b="b"/>
              <a:pathLst>
                <a:path w="1123695" h="228582">
                  <a:moveTo>
                    <a:pt x="59797" y="0"/>
                  </a:moveTo>
                  <a:lnTo>
                    <a:pt x="1063898" y="0"/>
                  </a:lnTo>
                  <a:cubicBezTo>
                    <a:pt x="1096923" y="0"/>
                    <a:pt x="1123695" y="26772"/>
                    <a:pt x="1123695" y="59797"/>
                  </a:cubicBezTo>
                  <a:lnTo>
                    <a:pt x="1123695" y="168784"/>
                  </a:lnTo>
                  <a:cubicBezTo>
                    <a:pt x="1123695" y="201810"/>
                    <a:pt x="1096923" y="228582"/>
                    <a:pt x="1063898" y="228582"/>
                  </a:cubicBezTo>
                  <a:lnTo>
                    <a:pt x="59797" y="228582"/>
                  </a:lnTo>
                  <a:cubicBezTo>
                    <a:pt x="26772" y="228582"/>
                    <a:pt x="0" y="201810"/>
                    <a:pt x="0" y="168784"/>
                  </a:cubicBezTo>
                  <a:lnTo>
                    <a:pt x="0" y="59797"/>
                  </a:lnTo>
                  <a:cubicBezTo>
                    <a:pt x="0" y="26772"/>
                    <a:pt x="26772" y="0"/>
                    <a:pt x="59797"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1123695" cy="276207"/>
            </a:xfrm>
            <a:prstGeom prst="rect">
              <a:avLst/>
            </a:prstGeom>
          </p:spPr>
          <p:txBody>
            <a:bodyPr lIns="52413" tIns="52413" rIns="52413" bIns="52413"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1648838" y="2992737"/>
            <a:ext cx="4162358" cy="903004"/>
          </a:xfrm>
          <a:prstGeom prst="rect">
            <a:avLst/>
          </a:prstGeom>
        </p:spPr>
        <p:txBody>
          <a:bodyPr lIns="0" tIns="0" rIns="0" bIns="0" rtlCol="0" anchor="t">
            <a:spAutoFit/>
          </a:bodyPr>
          <a:lstStyle/>
          <a:p>
            <a:pPr marL="0" marR="0" lvl="0" indent="0" algn="ctr" defTabSz="609630" rtl="0" eaLnBrk="1" fontAlgn="auto" latinLnBrk="0" hangingPunct="1">
              <a:lnSpc>
                <a:spcPts val="7511"/>
              </a:lnSpc>
              <a:spcBef>
                <a:spcPts val="0"/>
              </a:spcBef>
              <a:spcAft>
                <a:spcPts val="0"/>
              </a:spcAft>
              <a:buClrTx/>
              <a:buSzTx/>
              <a:buFontTx/>
              <a:buNone/>
              <a:tabLst/>
              <a:defRPr/>
            </a:pPr>
            <a:r>
              <a:rPr kumimoji="0" lang="en-US" sz="5365" b="0" i="0" u="none" strike="noStrike" kern="1200" cap="none" spc="0" normalizeH="0" baseline="0" noProof="0">
                <a:ln>
                  <a:noFill/>
                </a:ln>
                <a:solidFill>
                  <a:srgbClr val="FFFFFF"/>
                </a:solidFill>
                <a:effectLst/>
                <a:uLnTx/>
                <a:uFillTx/>
                <a:latin typeface="Open Sauce"/>
                <a:ea typeface="Open Sauce"/>
                <a:cs typeface="Open Sauce"/>
                <a:sym typeface="Open Sauce"/>
              </a:rPr>
              <a:t>Simple</a:t>
            </a:r>
          </a:p>
        </p:txBody>
      </p:sp>
      <p:grpSp>
        <p:nvGrpSpPr>
          <p:cNvPr id="7" name="Group 7"/>
          <p:cNvGrpSpPr/>
          <p:nvPr/>
        </p:nvGrpSpPr>
        <p:grpSpPr>
          <a:xfrm>
            <a:off x="1529039" y="4345357"/>
            <a:ext cx="4401955" cy="895445"/>
            <a:chOff x="0" y="0"/>
            <a:chExt cx="1123695" cy="228582"/>
          </a:xfrm>
        </p:grpSpPr>
        <p:sp>
          <p:nvSpPr>
            <p:cNvPr id="8" name="Freeform 8"/>
            <p:cNvSpPr/>
            <p:nvPr/>
          </p:nvSpPr>
          <p:spPr>
            <a:xfrm>
              <a:off x="0" y="0"/>
              <a:ext cx="1123695" cy="228582"/>
            </a:xfrm>
            <a:custGeom>
              <a:avLst/>
              <a:gdLst/>
              <a:ahLst/>
              <a:cxnLst/>
              <a:rect l="l" t="t" r="r" b="b"/>
              <a:pathLst>
                <a:path w="1123695" h="228582">
                  <a:moveTo>
                    <a:pt x="59797" y="0"/>
                  </a:moveTo>
                  <a:lnTo>
                    <a:pt x="1063898" y="0"/>
                  </a:lnTo>
                  <a:cubicBezTo>
                    <a:pt x="1096923" y="0"/>
                    <a:pt x="1123695" y="26772"/>
                    <a:pt x="1123695" y="59797"/>
                  </a:cubicBezTo>
                  <a:lnTo>
                    <a:pt x="1123695" y="168784"/>
                  </a:lnTo>
                  <a:cubicBezTo>
                    <a:pt x="1123695" y="201810"/>
                    <a:pt x="1096923" y="228582"/>
                    <a:pt x="1063898" y="228582"/>
                  </a:cubicBezTo>
                  <a:lnTo>
                    <a:pt x="59797" y="228582"/>
                  </a:lnTo>
                  <a:cubicBezTo>
                    <a:pt x="26772" y="228582"/>
                    <a:pt x="0" y="201810"/>
                    <a:pt x="0" y="168784"/>
                  </a:cubicBezTo>
                  <a:lnTo>
                    <a:pt x="0" y="59797"/>
                  </a:lnTo>
                  <a:cubicBezTo>
                    <a:pt x="0" y="26772"/>
                    <a:pt x="26772" y="0"/>
                    <a:pt x="59797"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1123695" cy="276207"/>
            </a:xfrm>
            <a:prstGeom prst="rect">
              <a:avLst/>
            </a:prstGeom>
          </p:spPr>
          <p:txBody>
            <a:bodyPr lIns="52413" tIns="52413" rIns="52413" bIns="52413"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648838" y="4289714"/>
            <a:ext cx="4162358" cy="903004"/>
          </a:xfrm>
          <a:prstGeom prst="rect">
            <a:avLst/>
          </a:prstGeom>
        </p:spPr>
        <p:txBody>
          <a:bodyPr lIns="0" tIns="0" rIns="0" bIns="0" rtlCol="0" anchor="t">
            <a:spAutoFit/>
          </a:bodyPr>
          <a:lstStyle/>
          <a:p>
            <a:pPr marL="0" marR="0" lvl="0" indent="0" algn="ctr" defTabSz="609630" rtl="0" eaLnBrk="1" fontAlgn="auto" latinLnBrk="0" hangingPunct="1">
              <a:lnSpc>
                <a:spcPts val="7511"/>
              </a:lnSpc>
              <a:spcBef>
                <a:spcPts val="0"/>
              </a:spcBef>
              <a:spcAft>
                <a:spcPts val="0"/>
              </a:spcAft>
              <a:buClrTx/>
              <a:buSzTx/>
              <a:buFontTx/>
              <a:buNone/>
              <a:tabLst/>
              <a:defRPr/>
            </a:pPr>
            <a:r>
              <a:rPr kumimoji="0" lang="en-US" sz="5365" b="0" i="0" u="none" strike="noStrike" kern="1200" cap="none" spc="0" normalizeH="0" baseline="0" noProof="0">
                <a:ln>
                  <a:noFill/>
                </a:ln>
                <a:solidFill>
                  <a:srgbClr val="FFFFFF"/>
                </a:solidFill>
                <a:effectLst/>
                <a:uLnTx/>
                <a:uFillTx/>
                <a:latin typeface="Open Sauce"/>
                <a:ea typeface="Open Sauce"/>
                <a:cs typeface="Open Sauce"/>
                <a:sym typeface="Open Sauce"/>
              </a:rPr>
              <a:t>Flexble</a:t>
            </a:r>
          </a:p>
        </p:txBody>
      </p:sp>
      <p:grpSp>
        <p:nvGrpSpPr>
          <p:cNvPr id="11" name="Group 11"/>
          <p:cNvGrpSpPr/>
          <p:nvPr/>
        </p:nvGrpSpPr>
        <p:grpSpPr>
          <a:xfrm>
            <a:off x="6261006" y="3048379"/>
            <a:ext cx="4401955" cy="895445"/>
            <a:chOff x="0" y="0"/>
            <a:chExt cx="1123695" cy="228582"/>
          </a:xfrm>
        </p:grpSpPr>
        <p:sp>
          <p:nvSpPr>
            <p:cNvPr id="12" name="Freeform 12"/>
            <p:cNvSpPr/>
            <p:nvPr/>
          </p:nvSpPr>
          <p:spPr>
            <a:xfrm>
              <a:off x="0" y="0"/>
              <a:ext cx="1123695" cy="228582"/>
            </a:xfrm>
            <a:custGeom>
              <a:avLst/>
              <a:gdLst/>
              <a:ahLst/>
              <a:cxnLst/>
              <a:rect l="l" t="t" r="r" b="b"/>
              <a:pathLst>
                <a:path w="1123695" h="228582">
                  <a:moveTo>
                    <a:pt x="59797" y="0"/>
                  </a:moveTo>
                  <a:lnTo>
                    <a:pt x="1063898" y="0"/>
                  </a:lnTo>
                  <a:cubicBezTo>
                    <a:pt x="1096923" y="0"/>
                    <a:pt x="1123695" y="26772"/>
                    <a:pt x="1123695" y="59797"/>
                  </a:cubicBezTo>
                  <a:lnTo>
                    <a:pt x="1123695" y="168784"/>
                  </a:lnTo>
                  <a:cubicBezTo>
                    <a:pt x="1123695" y="201810"/>
                    <a:pt x="1096923" y="228582"/>
                    <a:pt x="1063898" y="228582"/>
                  </a:cubicBezTo>
                  <a:lnTo>
                    <a:pt x="59797" y="228582"/>
                  </a:lnTo>
                  <a:cubicBezTo>
                    <a:pt x="26772" y="228582"/>
                    <a:pt x="0" y="201810"/>
                    <a:pt x="0" y="168784"/>
                  </a:cubicBezTo>
                  <a:lnTo>
                    <a:pt x="0" y="59797"/>
                  </a:lnTo>
                  <a:cubicBezTo>
                    <a:pt x="0" y="26772"/>
                    <a:pt x="26772" y="0"/>
                    <a:pt x="59797"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1123695" cy="276207"/>
            </a:xfrm>
            <a:prstGeom prst="rect">
              <a:avLst/>
            </a:prstGeom>
          </p:spPr>
          <p:txBody>
            <a:bodyPr lIns="52413" tIns="52413" rIns="52413" bIns="52413"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6380805" y="2992737"/>
            <a:ext cx="4162358" cy="903004"/>
          </a:xfrm>
          <a:prstGeom prst="rect">
            <a:avLst/>
          </a:prstGeom>
        </p:spPr>
        <p:txBody>
          <a:bodyPr lIns="0" tIns="0" rIns="0" bIns="0" rtlCol="0" anchor="t">
            <a:spAutoFit/>
          </a:bodyPr>
          <a:lstStyle/>
          <a:p>
            <a:pPr marL="0" marR="0" lvl="0" indent="0" algn="ctr" defTabSz="609630" rtl="0" eaLnBrk="1" fontAlgn="auto" latinLnBrk="0" hangingPunct="1">
              <a:lnSpc>
                <a:spcPts val="7511"/>
              </a:lnSpc>
              <a:spcBef>
                <a:spcPts val="0"/>
              </a:spcBef>
              <a:spcAft>
                <a:spcPts val="0"/>
              </a:spcAft>
              <a:buClrTx/>
              <a:buSzTx/>
              <a:buFontTx/>
              <a:buNone/>
              <a:tabLst/>
              <a:defRPr/>
            </a:pPr>
            <a:r>
              <a:rPr kumimoji="0" lang="en-US" sz="5365" b="0" i="0" u="none" strike="noStrike" kern="1200" cap="none" spc="0" normalizeH="0" baseline="0" noProof="0" dirty="0">
                <a:ln>
                  <a:noFill/>
                </a:ln>
                <a:solidFill>
                  <a:srgbClr val="FFFFFF"/>
                </a:solidFill>
                <a:effectLst/>
                <a:uLnTx/>
                <a:uFillTx/>
                <a:latin typeface="Open Sauce"/>
                <a:ea typeface="Open Sauce"/>
                <a:cs typeface="Open Sauce"/>
                <a:sym typeface="Open Sauce"/>
              </a:rPr>
              <a:t>Affordable</a:t>
            </a:r>
          </a:p>
        </p:txBody>
      </p:sp>
      <p:grpSp>
        <p:nvGrpSpPr>
          <p:cNvPr id="15" name="Group 15"/>
          <p:cNvGrpSpPr/>
          <p:nvPr/>
        </p:nvGrpSpPr>
        <p:grpSpPr>
          <a:xfrm>
            <a:off x="6261006" y="4345357"/>
            <a:ext cx="4401955" cy="895445"/>
            <a:chOff x="0" y="0"/>
            <a:chExt cx="1123695" cy="228582"/>
          </a:xfrm>
        </p:grpSpPr>
        <p:sp>
          <p:nvSpPr>
            <p:cNvPr id="16" name="Freeform 16"/>
            <p:cNvSpPr/>
            <p:nvPr/>
          </p:nvSpPr>
          <p:spPr>
            <a:xfrm>
              <a:off x="0" y="0"/>
              <a:ext cx="1123695" cy="228582"/>
            </a:xfrm>
            <a:custGeom>
              <a:avLst/>
              <a:gdLst/>
              <a:ahLst/>
              <a:cxnLst/>
              <a:rect l="l" t="t" r="r" b="b"/>
              <a:pathLst>
                <a:path w="1123695" h="228582">
                  <a:moveTo>
                    <a:pt x="59797" y="0"/>
                  </a:moveTo>
                  <a:lnTo>
                    <a:pt x="1063898" y="0"/>
                  </a:lnTo>
                  <a:cubicBezTo>
                    <a:pt x="1096923" y="0"/>
                    <a:pt x="1123695" y="26772"/>
                    <a:pt x="1123695" y="59797"/>
                  </a:cubicBezTo>
                  <a:lnTo>
                    <a:pt x="1123695" y="168784"/>
                  </a:lnTo>
                  <a:cubicBezTo>
                    <a:pt x="1123695" y="201810"/>
                    <a:pt x="1096923" y="228582"/>
                    <a:pt x="1063898" y="228582"/>
                  </a:cubicBezTo>
                  <a:lnTo>
                    <a:pt x="59797" y="228582"/>
                  </a:lnTo>
                  <a:cubicBezTo>
                    <a:pt x="26772" y="228582"/>
                    <a:pt x="0" y="201810"/>
                    <a:pt x="0" y="168784"/>
                  </a:cubicBezTo>
                  <a:lnTo>
                    <a:pt x="0" y="59797"/>
                  </a:lnTo>
                  <a:cubicBezTo>
                    <a:pt x="0" y="26772"/>
                    <a:pt x="26772" y="0"/>
                    <a:pt x="59797" y="0"/>
                  </a:cubicBezTo>
                  <a:close/>
                </a:path>
              </a:pathLst>
            </a:custGeom>
            <a:solidFill>
              <a:srgbClr val="3D5A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47625"/>
              <a:ext cx="1123695" cy="276207"/>
            </a:xfrm>
            <a:prstGeom prst="rect">
              <a:avLst/>
            </a:prstGeom>
          </p:spPr>
          <p:txBody>
            <a:bodyPr lIns="52413" tIns="52413" rIns="52413" bIns="52413"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6380805" y="4289714"/>
            <a:ext cx="4162358" cy="903004"/>
          </a:xfrm>
          <a:prstGeom prst="rect">
            <a:avLst/>
          </a:prstGeom>
        </p:spPr>
        <p:txBody>
          <a:bodyPr lIns="0" tIns="0" rIns="0" bIns="0" rtlCol="0" anchor="t">
            <a:spAutoFit/>
          </a:bodyPr>
          <a:lstStyle/>
          <a:p>
            <a:pPr marL="0" marR="0" lvl="0" indent="0" algn="ctr" defTabSz="609630" rtl="0" eaLnBrk="1" fontAlgn="auto" latinLnBrk="0" hangingPunct="1">
              <a:lnSpc>
                <a:spcPts val="7511"/>
              </a:lnSpc>
              <a:spcBef>
                <a:spcPts val="0"/>
              </a:spcBef>
              <a:spcAft>
                <a:spcPts val="0"/>
              </a:spcAft>
              <a:buClrTx/>
              <a:buSzTx/>
              <a:buFontTx/>
              <a:buNone/>
              <a:tabLst/>
              <a:defRPr/>
            </a:pPr>
            <a:r>
              <a:rPr kumimoji="0" lang="en-US" sz="5365" b="0" i="0" u="none" strike="noStrike" kern="1200" cap="none" spc="0" normalizeH="0" baseline="0" noProof="0">
                <a:ln>
                  <a:noFill/>
                </a:ln>
                <a:solidFill>
                  <a:srgbClr val="FFFFFF"/>
                </a:solidFill>
                <a:effectLst/>
                <a:uLnTx/>
                <a:uFillTx/>
                <a:latin typeface="Open Sauce"/>
                <a:ea typeface="Open Sauce"/>
                <a:cs typeface="Open Sauce"/>
                <a:sym typeface="Open Sauce"/>
              </a:rPr>
              <a:t>Transparent</a:t>
            </a:r>
          </a:p>
        </p:txBody>
      </p:sp>
      <p:sp>
        <p:nvSpPr>
          <p:cNvPr id="19" name="Freeform 19"/>
          <p:cNvSpPr/>
          <p:nvPr/>
        </p:nvSpPr>
        <p:spPr>
          <a:xfrm>
            <a:off x="10315108" y="6075722"/>
            <a:ext cx="1802208" cy="720883"/>
          </a:xfrm>
          <a:custGeom>
            <a:avLst/>
            <a:gdLst/>
            <a:ahLst/>
            <a:cxnLst/>
            <a:rect l="l" t="t" r="r" b="b"/>
            <a:pathLst>
              <a:path w="2703312" h="1081325">
                <a:moveTo>
                  <a:pt x="0" y="0"/>
                </a:moveTo>
                <a:lnTo>
                  <a:pt x="2703312" y="0"/>
                </a:lnTo>
                <a:lnTo>
                  <a:pt x="2703312" y="1081325"/>
                </a:lnTo>
                <a:lnTo>
                  <a:pt x="0" y="108132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626424" y="-1725423"/>
            <a:ext cx="7905206" cy="6518501"/>
          </a:xfrm>
          <a:custGeom>
            <a:avLst/>
            <a:gdLst/>
            <a:ahLst/>
            <a:cxnLst/>
            <a:rect l="l" t="t" r="r" b="b"/>
            <a:pathLst>
              <a:path w="11857809" h="9777752">
                <a:moveTo>
                  <a:pt x="0" y="0"/>
                </a:moveTo>
                <a:lnTo>
                  <a:pt x="11857810" y="0"/>
                </a:lnTo>
                <a:lnTo>
                  <a:pt x="11857810" y="9777752"/>
                </a:lnTo>
                <a:lnTo>
                  <a:pt x="0" y="97777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5F4"/>
        </a:solidFill>
        <a:effectLst/>
      </p:bgPr>
    </p:bg>
    <p:spTree>
      <p:nvGrpSpPr>
        <p:cNvPr id="1" name=""/>
        <p:cNvGrpSpPr/>
        <p:nvPr/>
      </p:nvGrpSpPr>
      <p:grpSpPr>
        <a:xfrm>
          <a:off x="0" y="0"/>
          <a:ext cx="0" cy="0"/>
          <a:chOff x="0" y="0"/>
          <a:chExt cx="0" cy="0"/>
        </a:xfrm>
      </p:grpSpPr>
      <p:sp>
        <p:nvSpPr>
          <p:cNvPr id="2" name="Freeform 2"/>
          <p:cNvSpPr/>
          <p:nvPr/>
        </p:nvSpPr>
        <p:spPr>
          <a:xfrm>
            <a:off x="685800" y="2296059"/>
            <a:ext cx="5872941" cy="3876141"/>
          </a:xfrm>
          <a:custGeom>
            <a:avLst/>
            <a:gdLst/>
            <a:ahLst/>
            <a:cxnLst/>
            <a:rect l="l" t="t" r="r" b="b"/>
            <a:pathLst>
              <a:path w="8809412" h="5814212">
                <a:moveTo>
                  <a:pt x="0" y="0"/>
                </a:moveTo>
                <a:lnTo>
                  <a:pt x="8809412" y="0"/>
                </a:lnTo>
                <a:lnTo>
                  <a:pt x="8809412" y="5814212"/>
                </a:lnTo>
                <a:lnTo>
                  <a:pt x="0" y="581421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77114" y="379969"/>
            <a:ext cx="8172562" cy="989116"/>
            <a:chOff x="0" y="0"/>
            <a:chExt cx="3228667" cy="390762"/>
          </a:xfrm>
        </p:grpSpPr>
        <p:sp>
          <p:nvSpPr>
            <p:cNvPr id="4" name="Freeform 4"/>
            <p:cNvSpPr/>
            <p:nvPr/>
          </p:nvSpPr>
          <p:spPr>
            <a:xfrm>
              <a:off x="0" y="0"/>
              <a:ext cx="3228666" cy="390762"/>
            </a:xfrm>
            <a:custGeom>
              <a:avLst/>
              <a:gdLst/>
              <a:ahLst/>
              <a:cxnLst/>
              <a:rect l="l" t="t" r="r" b="b"/>
              <a:pathLst>
                <a:path w="3228666" h="390762">
                  <a:moveTo>
                    <a:pt x="32208" y="0"/>
                  </a:moveTo>
                  <a:lnTo>
                    <a:pt x="3196458" y="0"/>
                  </a:lnTo>
                  <a:cubicBezTo>
                    <a:pt x="3205000" y="0"/>
                    <a:pt x="3213193" y="3393"/>
                    <a:pt x="3219233" y="9434"/>
                  </a:cubicBezTo>
                  <a:cubicBezTo>
                    <a:pt x="3225273" y="15474"/>
                    <a:pt x="3228666" y="23666"/>
                    <a:pt x="3228666" y="32208"/>
                  </a:cubicBezTo>
                  <a:lnTo>
                    <a:pt x="3228666" y="358554"/>
                  </a:lnTo>
                  <a:cubicBezTo>
                    <a:pt x="3228666" y="376342"/>
                    <a:pt x="3214246" y="390762"/>
                    <a:pt x="3196458" y="390762"/>
                  </a:cubicBezTo>
                  <a:lnTo>
                    <a:pt x="32208" y="390762"/>
                  </a:lnTo>
                  <a:cubicBezTo>
                    <a:pt x="23666" y="390762"/>
                    <a:pt x="15474" y="387369"/>
                    <a:pt x="9434" y="381328"/>
                  </a:cubicBezTo>
                  <a:cubicBezTo>
                    <a:pt x="3393" y="375288"/>
                    <a:pt x="0" y="367096"/>
                    <a:pt x="0" y="358554"/>
                  </a:cubicBezTo>
                  <a:lnTo>
                    <a:pt x="0" y="32208"/>
                  </a:lnTo>
                  <a:cubicBezTo>
                    <a:pt x="0" y="23666"/>
                    <a:pt x="3393" y="15474"/>
                    <a:pt x="9434" y="9434"/>
                  </a:cubicBezTo>
                  <a:cubicBezTo>
                    <a:pt x="15474" y="3393"/>
                    <a:pt x="23666" y="0"/>
                    <a:pt x="32208" y="0"/>
                  </a:cubicBezTo>
                  <a:close/>
                </a:path>
              </a:pathLst>
            </a:custGeom>
            <a:solidFill>
              <a:srgbClr val="3A52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3228667" cy="438387"/>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95812" y="575443"/>
            <a:ext cx="7965239" cy="541174"/>
          </a:xfrm>
          <a:prstGeom prst="rect">
            <a:avLst/>
          </a:prstGeom>
        </p:spPr>
        <p:txBody>
          <a:bodyPr lIns="0" tIns="0" rIns="0" bIns="0" rtlCol="0" anchor="t">
            <a:spAutoFit/>
          </a:bodyPr>
          <a:lstStyle/>
          <a:p>
            <a:pPr marL="0" marR="0" lvl="0" indent="0" algn="l" defTabSz="609630" rtl="0" eaLnBrk="1" fontAlgn="auto" latinLnBrk="0" hangingPunct="1">
              <a:lnSpc>
                <a:spcPts val="4480"/>
              </a:lnSpc>
              <a:spcBef>
                <a:spcPct val="0"/>
              </a:spcBef>
              <a:spcAft>
                <a:spcPts val="0"/>
              </a:spcAft>
              <a:buClrTx/>
              <a:buSzTx/>
              <a:buFontTx/>
              <a:buNone/>
              <a:tabLst/>
              <a:defRPr/>
            </a:pPr>
            <a:r>
              <a:rPr kumimoji="0" lang="en-US" sz="3200" b="1" i="0" u="none" strike="noStrike" kern="1200" cap="none" spc="0" normalizeH="0" baseline="0" noProof="0">
                <a:ln>
                  <a:noFill/>
                </a:ln>
                <a:solidFill>
                  <a:srgbClr val="F5F5F4"/>
                </a:solidFill>
                <a:effectLst/>
                <a:uLnTx/>
                <a:uFillTx/>
                <a:latin typeface="Garet Bold"/>
                <a:ea typeface="Garet Bold"/>
                <a:cs typeface="Garet Bold"/>
                <a:sym typeface="Garet Bold"/>
              </a:rPr>
              <a:t>GREAT BENEFITS, PLUS FREE OPTIONS</a:t>
            </a:r>
          </a:p>
        </p:txBody>
      </p:sp>
      <p:sp>
        <p:nvSpPr>
          <p:cNvPr id="7" name="TextBox 7"/>
          <p:cNvSpPr txBox="1"/>
          <p:nvPr/>
        </p:nvSpPr>
        <p:spPr>
          <a:xfrm>
            <a:off x="7059314" y="1579735"/>
            <a:ext cx="4651909" cy="1847685"/>
          </a:xfrm>
          <a:prstGeom prst="rect">
            <a:avLst/>
          </a:prstGeom>
        </p:spPr>
        <p:txBody>
          <a:bodyPr lIns="0" tIns="0" rIns="0" bIns="0" rtlCol="0" anchor="t">
            <a:spAutoFit/>
          </a:bodyPr>
          <a:lstStyle/>
          <a:p>
            <a:pPr marL="0" marR="0" lvl="0" indent="0" algn="ctr" defTabSz="609630" rtl="0" eaLnBrk="1" fontAlgn="auto" latinLnBrk="0" hangingPunct="1">
              <a:lnSpc>
                <a:spcPts val="4947"/>
              </a:lnSpc>
              <a:spcBef>
                <a:spcPct val="0"/>
              </a:spcBef>
              <a:spcAft>
                <a:spcPts val="0"/>
              </a:spcAft>
              <a:buClrTx/>
              <a:buSzTx/>
              <a:buFontTx/>
              <a:buNone/>
              <a:tabLst/>
              <a:defRPr/>
            </a:pPr>
            <a:r>
              <a:rPr kumimoji="0" lang="en-US" sz="3534" b="0" i="0" u="none" strike="noStrike" kern="1200" cap="none" spc="0" normalizeH="0" baseline="0" noProof="0">
                <a:ln>
                  <a:noFill/>
                </a:ln>
                <a:solidFill>
                  <a:srgbClr val="3A5280"/>
                </a:solidFill>
                <a:effectLst/>
                <a:uLnTx/>
                <a:uFillTx/>
                <a:latin typeface="Garet"/>
                <a:ea typeface="Garet"/>
                <a:cs typeface="Garet"/>
                <a:sym typeface="Garet"/>
              </a:rPr>
              <a:t>Freedom to use your materials allowance the way you want! </a:t>
            </a:r>
          </a:p>
        </p:txBody>
      </p:sp>
      <p:sp>
        <p:nvSpPr>
          <p:cNvPr id="8" name="Freeform 8"/>
          <p:cNvSpPr/>
          <p:nvPr/>
        </p:nvSpPr>
        <p:spPr>
          <a:xfrm>
            <a:off x="10315108" y="6075722"/>
            <a:ext cx="1802208" cy="720883"/>
          </a:xfrm>
          <a:custGeom>
            <a:avLst/>
            <a:gdLst/>
            <a:ahLst/>
            <a:cxnLst/>
            <a:rect l="l" t="t" r="r" b="b"/>
            <a:pathLst>
              <a:path w="2703312" h="1081325">
                <a:moveTo>
                  <a:pt x="0" y="0"/>
                </a:moveTo>
                <a:lnTo>
                  <a:pt x="2703312" y="0"/>
                </a:lnTo>
                <a:lnTo>
                  <a:pt x="2703312" y="1081325"/>
                </a:lnTo>
                <a:lnTo>
                  <a:pt x="0" y="10813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6747584" y="4512310"/>
            <a:ext cx="5275369" cy="1219308"/>
          </a:xfrm>
          <a:prstGeom prst="rect">
            <a:avLst/>
          </a:prstGeom>
        </p:spPr>
        <p:txBody>
          <a:bodyPr lIns="0" tIns="0" rIns="0" bIns="0" rtlCol="0" anchor="t">
            <a:spAutoFit/>
          </a:bodyPr>
          <a:lstStyle/>
          <a:p>
            <a:pPr marL="0" marR="0" lvl="0" indent="0" algn="ctr" defTabSz="609630" rtl="0" eaLnBrk="1" fontAlgn="auto" latinLnBrk="0" hangingPunct="1">
              <a:lnSpc>
                <a:spcPts val="4947"/>
              </a:lnSpc>
              <a:spcBef>
                <a:spcPts val="0"/>
              </a:spcBef>
              <a:spcAft>
                <a:spcPts val="0"/>
              </a:spcAft>
              <a:buClrTx/>
              <a:buSzTx/>
              <a:buFontTx/>
              <a:buNone/>
              <a:tabLst/>
              <a:defRPr/>
            </a:pPr>
            <a:r>
              <a:rPr kumimoji="0" lang="en-US" sz="3534" b="0" i="0" u="none" strike="noStrike" kern="1200" cap="none" spc="0" normalizeH="0" baseline="0" noProof="0">
                <a:ln>
                  <a:noFill/>
                </a:ln>
                <a:solidFill>
                  <a:srgbClr val="3A5280"/>
                </a:solidFill>
                <a:effectLst/>
                <a:uLnTx/>
                <a:uFillTx/>
                <a:latin typeface="Garet"/>
                <a:ea typeface="Garet"/>
                <a:cs typeface="Garet"/>
                <a:sym typeface="Garet"/>
              </a:rPr>
              <a:t>Popular Options: </a:t>
            </a:r>
          </a:p>
          <a:p>
            <a:pPr marL="0" marR="0" lvl="0" indent="0" algn="ctr" defTabSz="609630" rtl="0" eaLnBrk="1" fontAlgn="auto" latinLnBrk="0" hangingPunct="1">
              <a:lnSpc>
                <a:spcPts val="4947"/>
              </a:lnSpc>
              <a:spcBef>
                <a:spcPct val="0"/>
              </a:spcBef>
              <a:spcAft>
                <a:spcPts val="0"/>
              </a:spcAft>
              <a:buClrTx/>
              <a:buSzTx/>
              <a:buFontTx/>
              <a:buNone/>
              <a:tabLst/>
              <a:defRPr/>
            </a:pPr>
            <a:r>
              <a:rPr kumimoji="0" lang="en-US" sz="3534" b="1" i="0" u="none" strike="noStrike" kern="1200" cap="none" spc="0" normalizeH="0" baseline="0" noProof="0">
                <a:ln>
                  <a:noFill/>
                </a:ln>
                <a:solidFill>
                  <a:srgbClr val="3A5280"/>
                </a:solidFill>
                <a:effectLst/>
                <a:uLnTx/>
                <a:uFillTx/>
                <a:latin typeface="Garet Bold"/>
                <a:ea typeface="Garet Bold"/>
                <a:cs typeface="Garet Bold"/>
                <a:sym typeface="Garet Bold"/>
              </a:rPr>
              <a:t>No Additional Cost!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D5A80"/>
        </a:solidFill>
        <a:effectLst/>
      </p:bgPr>
    </p:bg>
    <p:spTree>
      <p:nvGrpSpPr>
        <p:cNvPr id="1" name=""/>
        <p:cNvGrpSpPr/>
        <p:nvPr/>
      </p:nvGrpSpPr>
      <p:grpSpPr>
        <a:xfrm>
          <a:off x="0" y="0"/>
          <a:ext cx="0" cy="0"/>
          <a:chOff x="0" y="0"/>
          <a:chExt cx="0" cy="0"/>
        </a:xfrm>
      </p:grpSpPr>
      <p:sp>
        <p:nvSpPr>
          <p:cNvPr id="2" name="Freeform 2"/>
          <p:cNvSpPr/>
          <p:nvPr/>
        </p:nvSpPr>
        <p:spPr>
          <a:xfrm>
            <a:off x="0" y="-1781618"/>
            <a:ext cx="8648444" cy="5470141"/>
          </a:xfrm>
          <a:custGeom>
            <a:avLst/>
            <a:gdLst/>
            <a:ahLst/>
            <a:cxnLst/>
            <a:rect l="l" t="t" r="r" b="b"/>
            <a:pathLst>
              <a:path w="12972666" h="8205212">
                <a:moveTo>
                  <a:pt x="0" y="0"/>
                </a:moveTo>
                <a:lnTo>
                  <a:pt x="12972666" y="0"/>
                </a:lnTo>
                <a:lnTo>
                  <a:pt x="12972666" y="8205211"/>
                </a:lnTo>
                <a:lnTo>
                  <a:pt x="0" y="8205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756960">
            <a:off x="8369438" y="5124826"/>
            <a:ext cx="4876800" cy="2298192"/>
          </a:xfrm>
          <a:custGeom>
            <a:avLst/>
            <a:gdLst/>
            <a:ahLst/>
            <a:cxnLst/>
            <a:rect l="l" t="t" r="r" b="b"/>
            <a:pathLst>
              <a:path w="7315200" h="3447288">
                <a:moveTo>
                  <a:pt x="0" y="0"/>
                </a:moveTo>
                <a:lnTo>
                  <a:pt x="7315200" y="0"/>
                </a:lnTo>
                <a:lnTo>
                  <a:pt x="7315200" y="3447288"/>
                </a:lnTo>
                <a:lnTo>
                  <a:pt x="0" y="3447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37035" y="741173"/>
            <a:ext cx="4637691" cy="1855076"/>
          </a:xfrm>
          <a:custGeom>
            <a:avLst/>
            <a:gdLst/>
            <a:ahLst/>
            <a:cxnLst/>
            <a:rect l="l" t="t" r="r" b="b"/>
            <a:pathLst>
              <a:path w="6956536" h="2782614">
                <a:moveTo>
                  <a:pt x="0" y="0"/>
                </a:moveTo>
                <a:lnTo>
                  <a:pt x="6956535" y="0"/>
                </a:lnTo>
                <a:lnTo>
                  <a:pt x="6956535" y="2782614"/>
                </a:lnTo>
                <a:lnTo>
                  <a:pt x="0" y="27826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85800" y="3580573"/>
            <a:ext cx="9731149" cy="913776"/>
          </a:xfrm>
          <a:prstGeom prst="rect">
            <a:avLst/>
          </a:prstGeom>
        </p:spPr>
        <p:txBody>
          <a:bodyPr lIns="0" tIns="0" rIns="0" bIns="0" rtlCol="0" anchor="t">
            <a:spAutoFit/>
          </a:bodyPr>
          <a:lstStyle/>
          <a:p>
            <a:pPr marL="0" marR="0" lvl="0" indent="0" algn="l" defTabSz="609630" rtl="0" eaLnBrk="1" fontAlgn="auto" latinLnBrk="0" hangingPunct="1">
              <a:lnSpc>
                <a:spcPts val="7560"/>
              </a:lnSpc>
              <a:spcBef>
                <a:spcPts val="0"/>
              </a:spcBef>
              <a:spcAft>
                <a:spcPts val="0"/>
              </a:spcAft>
              <a:buClrTx/>
              <a:buSzTx/>
              <a:buFontTx/>
              <a:buNone/>
              <a:tabLst/>
              <a:defRPr/>
            </a:pPr>
            <a:r>
              <a:rPr kumimoji="0" lang="en-US" sz="5400" b="1" i="0" u="none" strike="noStrike" kern="1200" cap="none" spc="540" normalizeH="0" baseline="0" noProof="0">
                <a:ln>
                  <a:noFill/>
                </a:ln>
                <a:solidFill>
                  <a:srgbClr val="F5F5F4"/>
                </a:solidFill>
                <a:effectLst/>
                <a:uLnTx/>
                <a:uFillTx/>
                <a:latin typeface="Garet Bold"/>
                <a:ea typeface="Garet Bold"/>
                <a:cs typeface="Garet Bold"/>
                <a:sym typeface="Garet Bold"/>
              </a:rPr>
              <a:t>THANK YOU!</a:t>
            </a:r>
          </a:p>
        </p:txBody>
      </p:sp>
      <p:sp>
        <p:nvSpPr>
          <p:cNvPr id="6" name="TextBox 6"/>
          <p:cNvSpPr txBox="1"/>
          <p:nvPr/>
        </p:nvSpPr>
        <p:spPr>
          <a:xfrm>
            <a:off x="685800" y="4804046"/>
            <a:ext cx="7555289" cy="1411027"/>
          </a:xfrm>
          <a:prstGeom prst="rect">
            <a:avLst/>
          </a:prstGeom>
        </p:spPr>
        <p:txBody>
          <a:bodyPr lIns="0" tIns="0" rIns="0" bIns="0" rtlCol="0" anchor="t">
            <a:spAutoFit/>
          </a:bodyPr>
          <a:lstStyle/>
          <a:p>
            <a:pPr marL="0" marR="0" lvl="0" indent="0" algn="l" defTabSz="609630" rtl="0" eaLnBrk="1" fontAlgn="auto" latinLnBrk="0" hangingPunct="1">
              <a:lnSpc>
                <a:spcPts val="3770"/>
              </a:lnSpc>
              <a:spcBef>
                <a:spcPts val="0"/>
              </a:spcBef>
              <a:spcAft>
                <a:spcPts val="0"/>
              </a:spcAft>
              <a:buClrTx/>
              <a:buSzTx/>
              <a:buFontTx/>
              <a:buNone/>
              <a:tabLst/>
              <a:defRPr/>
            </a:pPr>
            <a:r>
              <a:rPr kumimoji="0" lang="en-US" sz="2094" b="0" i="0" u="none" strike="noStrike" kern="1200" cap="none" spc="419" normalizeH="0" baseline="0" noProof="0">
                <a:ln>
                  <a:noFill/>
                </a:ln>
                <a:solidFill>
                  <a:srgbClr val="FFFFFF"/>
                </a:solidFill>
                <a:effectLst/>
                <a:uLnTx/>
                <a:uFillTx/>
                <a:latin typeface="Open Sauce"/>
                <a:ea typeface="Open Sauce"/>
                <a:cs typeface="Open Sauce"/>
                <a:sym typeface="Open Sauce"/>
              </a:rPr>
              <a:t>Vision Care Direct of Oklahoma</a:t>
            </a:r>
          </a:p>
          <a:p>
            <a:pPr marL="0" marR="0" lvl="0" indent="0" algn="l" defTabSz="609630" rtl="0" eaLnBrk="1" fontAlgn="auto" latinLnBrk="0" hangingPunct="1">
              <a:lnSpc>
                <a:spcPts val="3770"/>
              </a:lnSpc>
              <a:spcBef>
                <a:spcPts val="0"/>
              </a:spcBef>
              <a:spcAft>
                <a:spcPts val="0"/>
              </a:spcAft>
              <a:buClrTx/>
              <a:buSzTx/>
              <a:buFontTx/>
              <a:buNone/>
              <a:tabLst/>
              <a:defRPr/>
            </a:pPr>
            <a:r>
              <a:rPr kumimoji="0" lang="en-US" sz="2094" b="0" i="0" u="none" strike="noStrike" kern="1200" cap="none" spc="419" normalizeH="0" baseline="0" noProof="0">
                <a:ln>
                  <a:noFill/>
                </a:ln>
                <a:solidFill>
                  <a:srgbClr val="FFFFFF"/>
                </a:solidFill>
                <a:effectLst/>
                <a:uLnTx/>
                <a:uFillTx/>
                <a:latin typeface="Open Sauce"/>
                <a:ea typeface="Open Sauce"/>
                <a:cs typeface="Open Sauce"/>
                <a:sym typeface="Open Sauce"/>
              </a:rPr>
              <a:t>https://okstate.vision</a:t>
            </a:r>
          </a:p>
          <a:p>
            <a:pPr marL="0" marR="0" lvl="0" indent="0" algn="l" defTabSz="609630" rtl="0" eaLnBrk="1" fontAlgn="auto" latinLnBrk="0" hangingPunct="1">
              <a:lnSpc>
                <a:spcPts val="3770"/>
              </a:lnSpc>
              <a:spcBef>
                <a:spcPts val="0"/>
              </a:spcBef>
              <a:spcAft>
                <a:spcPts val="0"/>
              </a:spcAft>
              <a:buClrTx/>
              <a:buSzTx/>
              <a:buFontTx/>
              <a:buNone/>
              <a:tabLst/>
              <a:defRPr/>
            </a:pPr>
            <a:r>
              <a:rPr kumimoji="0" lang="en-US" sz="2094" b="0" i="0" u="none" strike="noStrike" kern="1200" cap="none" spc="419" normalizeH="0" baseline="0" noProof="0">
                <a:ln>
                  <a:noFill/>
                </a:ln>
                <a:solidFill>
                  <a:srgbClr val="FFFFFF"/>
                </a:solidFill>
                <a:effectLst/>
                <a:uLnTx/>
                <a:uFillTx/>
                <a:latin typeface="Open Sauce"/>
                <a:ea typeface="Open Sauce"/>
                <a:cs typeface="Open Sauce"/>
                <a:sym typeface="Open Sauce"/>
              </a:rPr>
              <a:t>(855) 918-2020</a:t>
            </a:r>
          </a:p>
        </p:txBody>
      </p:sp>
      <p:sp>
        <p:nvSpPr>
          <p:cNvPr id="7" name="TextBox 7"/>
          <p:cNvSpPr txBox="1"/>
          <p:nvPr/>
        </p:nvSpPr>
        <p:spPr>
          <a:xfrm>
            <a:off x="7699822" y="2611894"/>
            <a:ext cx="3912117" cy="361894"/>
          </a:xfrm>
          <a:prstGeom prst="rect">
            <a:avLst/>
          </a:prstGeom>
        </p:spPr>
        <p:txBody>
          <a:bodyPr lIns="0" tIns="0" rIns="0" bIns="0" rtlCol="0" anchor="t">
            <a:spAutoFit/>
          </a:bodyPr>
          <a:lstStyle/>
          <a:p>
            <a:pPr marL="0" marR="0" lvl="0" indent="0" algn="l" defTabSz="609630" rtl="0" eaLnBrk="1" fontAlgn="auto" latinLnBrk="0" hangingPunct="1">
              <a:lnSpc>
                <a:spcPts val="3036"/>
              </a:lnSpc>
              <a:spcBef>
                <a:spcPts val="0"/>
              </a:spcBef>
              <a:spcAft>
                <a:spcPts val="0"/>
              </a:spcAft>
              <a:buClrTx/>
              <a:buSzTx/>
              <a:buFontTx/>
              <a:buNone/>
              <a:tabLst/>
              <a:defRPr/>
            </a:pPr>
            <a:r>
              <a:rPr kumimoji="0" lang="en-US" sz="2168" b="1" i="0" u="none" strike="noStrike" kern="1200" cap="none" spc="217" normalizeH="0" baseline="0" noProof="0">
                <a:ln>
                  <a:noFill/>
                </a:ln>
                <a:solidFill>
                  <a:srgbClr val="F4FAFF"/>
                </a:solidFill>
                <a:effectLst/>
                <a:uLnTx/>
                <a:uFillTx/>
                <a:latin typeface="Garet Bold"/>
                <a:ea typeface="Garet Bold"/>
                <a:cs typeface="Garet Bold"/>
                <a:sym typeface="Garet Bold"/>
              </a:rPr>
              <a:t>AN EXCELLENT CHOICE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CF9F124-D7E7-430F-B7E9-DEFADFC11F1D}"/>
              </a:ext>
            </a:extLst>
          </p:cNvPr>
          <p:cNvPicPr>
            <a:picLocks noGrp="1" noChangeAspect="1"/>
          </p:cNvPicPr>
          <p:nvPr>
            <p:ph type="pic" sz="quarter" idx="11"/>
          </p:nvPr>
        </p:nvPicPr>
        <p:blipFill>
          <a:blip r:embed="rId3"/>
          <a:srcRect l="11508" r="11508"/>
          <a:stretch/>
        </p:blipFill>
        <p:spPr/>
      </p:pic>
      <p:sp>
        <p:nvSpPr>
          <p:cNvPr id="7" name="Text Placeholder 6">
            <a:extLst>
              <a:ext uri="{FF2B5EF4-FFF2-40B4-BE49-F238E27FC236}">
                <a16:creationId xmlns:a16="http://schemas.microsoft.com/office/drawing/2014/main" id="{C7DA3254-FF67-1CED-D931-9B8A9E6C49DE}"/>
              </a:ext>
            </a:extLst>
          </p:cNvPr>
          <p:cNvSpPr>
            <a:spLocks noGrp="1"/>
          </p:cNvSpPr>
          <p:nvPr>
            <p:ph type="body" sz="quarter" idx="12"/>
          </p:nvPr>
        </p:nvSpPr>
        <p:spPr/>
        <p:txBody>
          <a:bodyPr/>
          <a:lstStyle/>
          <a:p>
            <a:r>
              <a:rPr lang="en-US" sz="2667">
                <a:solidFill>
                  <a:schemeClr val="bg2">
                    <a:lumMod val="50000"/>
                  </a:schemeClr>
                </a:solidFill>
              </a:rPr>
              <a:t>It’s Time to Enroll</a:t>
            </a:r>
          </a:p>
          <a:p>
            <a:r>
              <a:rPr lang="en-US">
                <a:solidFill>
                  <a:schemeClr val="bg2">
                    <a:lumMod val="50000"/>
                  </a:schemeClr>
                </a:solidFill>
              </a:rPr>
              <a:t>Get to Know Your </a:t>
            </a:r>
            <a:br>
              <a:rPr lang="en-US">
                <a:solidFill>
                  <a:schemeClr val="bg2">
                    <a:lumMod val="50000"/>
                  </a:schemeClr>
                </a:solidFill>
              </a:rPr>
            </a:br>
            <a:r>
              <a:rPr lang="en-US">
                <a:solidFill>
                  <a:schemeClr val="bg2">
                    <a:lumMod val="50000"/>
                  </a:schemeClr>
                </a:solidFill>
              </a:rPr>
              <a:t>VSP Vision Benefits</a:t>
            </a:r>
          </a:p>
        </p:txBody>
      </p:sp>
    </p:spTree>
    <p:extLst>
      <p:ext uri="{BB962C8B-B14F-4D97-AF65-F5344CB8AC3E}">
        <p14:creationId xmlns:p14="http://schemas.microsoft.com/office/powerpoint/2010/main" val="53061579"/>
      </p:ext>
    </p:extLst>
  </p:cSld>
  <p:clrMapOvr>
    <a:masterClrMapping/>
  </p:clrMapOvr>
  <p:transition spd="med"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1470E5-8610-47B9-BDD2-6350749165C0}"/>
              </a:ext>
            </a:extLst>
          </p:cNvPr>
          <p:cNvSpPr>
            <a:spLocks noGrp="1"/>
          </p:cNvSpPr>
          <p:nvPr>
            <p:ph type="title"/>
          </p:nvPr>
        </p:nvSpPr>
        <p:spPr/>
        <p:txBody>
          <a:bodyPr/>
          <a:lstStyle/>
          <a:p>
            <a:r>
              <a:rPr lang="en-US"/>
              <a:t>Vision plan presentations</a:t>
            </a:r>
          </a:p>
        </p:txBody>
      </p:sp>
    </p:spTree>
    <p:extLst>
      <p:ext uri="{BB962C8B-B14F-4D97-AF65-F5344CB8AC3E}">
        <p14:creationId xmlns:p14="http://schemas.microsoft.com/office/powerpoint/2010/main" val="10956071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2496-5779-9129-DDE0-7D211ED02ACA}"/>
              </a:ext>
            </a:extLst>
          </p:cNvPr>
          <p:cNvSpPr>
            <a:spLocks noGrp="1"/>
          </p:cNvSpPr>
          <p:nvPr>
            <p:ph type="title"/>
          </p:nvPr>
        </p:nvSpPr>
        <p:spPr/>
        <p:txBody>
          <a:bodyPr/>
          <a:lstStyle/>
          <a:p>
            <a:r>
              <a:rPr lang="en-PH">
                <a:solidFill>
                  <a:schemeClr val="bg2">
                    <a:lumMod val="50000"/>
                  </a:schemeClr>
                </a:solidFill>
              </a:rPr>
              <a:t>Great Eye Care with a Hefty Side of Savings</a:t>
            </a:r>
            <a:endParaRPr lang="en-US">
              <a:solidFill>
                <a:schemeClr val="bg2">
                  <a:lumMod val="50000"/>
                </a:schemeClr>
              </a:solidFill>
            </a:endParaRPr>
          </a:p>
        </p:txBody>
      </p:sp>
      <p:pic>
        <p:nvPicPr>
          <p:cNvPr id="28" name="Picture Placeholder 18">
            <a:extLst>
              <a:ext uri="{FF2B5EF4-FFF2-40B4-BE49-F238E27FC236}">
                <a16:creationId xmlns:a16="http://schemas.microsoft.com/office/drawing/2014/main" id="{66E9B4A8-73F0-10E3-C858-895C56C9ADEE}"/>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a:ext>
            </a:extLst>
          </a:blip>
          <a:srcRect l="26535" t="84" r="7801" b="-84"/>
          <a:stretch/>
        </p:blipFill>
        <p:spPr>
          <a:xfrm>
            <a:off x="6092204" y="3806217"/>
            <a:ext cx="2353056" cy="2389632"/>
          </a:xfrm>
        </p:spPr>
      </p:pic>
      <p:pic>
        <p:nvPicPr>
          <p:cNvPr id="29" name="Picture Placeholder 12">
            <a:extLst>
              <a:ext uri="{FF2B5EF4-FFF2-40B4-BE49-F238E27FC236}">
                <a16:creationId xmlns:a16="http://schemas.microsoft.com/office/drawing/2014/main" id="{3D2162E9-F79B-38C5-68FE-1A54858D701B}"/>
              </a:ext>
            </a:extLst>
          </p:cNvPr>
          <p:cNvPicPr>
            <a:picLocks noGrp="1" noChangeAspect="1"/>
          </p:cNvPicPr>
          <p:nvPr>
            <p:ph type="pic" sz="quarter" idx="28"/>
          </p:nvPr>
        </p:nvPicPr>
        <p:blipFill rotWithShape="1">
          <a:blip r:embed="rId4">
            <a:extLst>
              <a:ext uri="{28A0092B-C50C-407E-A947-70E740481C1C}">
                <a14:useLocalDpi xmlns:a14="http://schemas.microsoft.com/office/drawing/2010/main"/>
              </a:ext>
            </a:extLst>
          </a:blip>
          <a:srcRect l="18099" t="3520" r="20862" b="3520"/>
          <a:stretch/>
        </p:blipFill>
        <p:spPr>
          <a:xfrm>
            <a:off x="716628" y="3806217"/>
            <a:ext cx="2353056" cy="2389632"/>
          </a:xfrm>
        </p:spPr>
      </p:pic>
      <p:pic>
        <p:nvPicPr>
          <p:cNvPr id="30" name="Picture Placeholder 16">
            <a:extLst>
              <a:ext uri="{FF2B5EF4-FFF2-40B4-BE49-F238E27FC236}">
                <a16:creationId xmlns:a16="http://schemas.microsoft.com/office/drawing/2014/main" id="{FBF75FCB-A68B-9126-06C3-41B2F1F382D2}"/>
              </a:ext>
            </a:extLst>
          </p:cNvPr>
          <p:cNvPicPr>
            <a:picLocks noGrp="1"/>
          </p:cNvPicPr>
          <p:nvPr>
            <p:ph type="pic" sz="quarter" idx="27"/>
          </p:nvPr>
        </p:nvPicPr>
        <p:blipFill rotWithShape="1">
          <a:blip r:embed="rId5">
            <a:extLst>
              <a:ext uri="{28A0092B-C50C-407E-A947-70E740481C1C}">
                <a14:useLocalDpi xmlns:a14="http://schemas.microsoft.com/office/drawing/2010/main"/>
              </a:ext>
            </a:extLst>
          </a:blip>
          <a:srcRect l="13058" t="5080" r="28769" b="6375"/>
          <a:stretch/>
        </p:blipFill>
        <p:spPr>
          <a:xfrm>
            <a:off x="3739193" y="1415489"/>
            <a:ext cx="2353056" cy="2389632"/>
          </a:xfrm>
          <a:ln>
            <a:noFill/>
          </a:ln>
        </p:spPr>
      </p:pic>
      <p:pic>
        <p:nvPicPr>
          <p:cNvPr id="31" name="Picture Placeholder 14">
            <a:extLst>
              <a:ext uri="{FF2B5EF4-FFF2-40B4-BE49-F238E27FC236}">
                <a16:creationId xmlns:a16="http://schemas.microsoft.com/office/drawing/2014/main" id="{60B9B88A-9B3A-DF68-5013-2FDB0BCE6519}"/>
              </a:ext>
            </a:extLst>
          </p:cNvPr>
          <p:cNvPicPr>
            <a:picLocks noGrp="1"/>
          </p:cNvPicPr>
          <p:nvPr>
            <p:ph type="pic" sz="quarter" idx="22"/>
          </p:nvPr>
        </p:nvPicPr>
        <p:blipFill rotWithShape="1">
          <a:blip r:embed="rId6">
            <a:extLst>
              <a:ext uri="{28A0092B-C50C-407E-A947-70E740481C1C}">
                <a14:useLocalDpi xmlns:a14="http://schemas.microsoft.com/office/drawing/2010/main"/>
              </a:ext>
            </a:extLst>
          </a:blip>
          <a:srcRect l="24401" t="8731" r="15670"/>
          <a:stretch/>
        </p:blipFill>
        <p:spPr>
          <a:xfrm>
            <a:off x="9106784" y="1415489"/>
            <a:ext cx="2353056" cy="2389632"/>
          </a:xfrm>
        </p:spPr>
      </p:pic>
      <p:sp>
        <p:nvSpPr>
          <p:cNvPr id="32" name="Text Placeholder 3">
            <a:extLst>
              <a:ext uri="{FF2B5EF4-FFF2-40B4-BE49-F238E27FC236}">
                <a16:creationId xmlns:a16="http://schemas.microsoft.com/office/drawing/2014/main" id="{953E46FC-0DF0-5F73-8EAD-5CD141DE42C5}"/>
              </a:ext>
            </a:extLst>
          </p:cNvPr>
          <p:cNvSpPr>
            <a:spLocks noGrp="1"/>
          </p:cNvSpPr>
          <p:nvPr>
            <p:ph type="body" sz="quarter" idx="19"/>
          </p:nvPr>
        </p:nvSpPr>
        <p:spPr>
          <a:xfrm>
            <a:off x="6384930" y="1530197"/>
            <a:ext cx="2377940" cy="1912003"/>
          </a:xfrm>
        </p:spPr>
        <p:txBody>
          <a:bodyPr/>
          <a:lstStyle/>
          <a:p>
            <a:r>
              <a:rPr lang="en-US" sz="2133"/>
              <a:t>Savings that Really Stack Up</a:t>
            </a:r>
          </a:p>
        </p:txBody>
      </p:sp>
      <p:sp>
        <p:nvSpPr>
          <p:cNvPr id="33" name="Text Placeholder 4">
            <a:extLst>
              <a:ext uri="{FF2B5EF4-FFF2-40B4-BE49-F238E27FC236}">
                <a16:creationId xmlns:a16="http://schemas.microsoft.com/office/drawing/2014/main" id="{C5F208D0-C1F7-CF49-0B62-F8DED700075D}"/>
              </a:ext>
            </a:extLst>
          </p:cNvPr>
          <p:cNvSpPr>
            <a:spLocks noGrp="1"/>
          </p:cNvSpPr>
          <p:nvPr>
            <p:ph type="body" sz="quarter" idx="20"/>
          </p:nvPr>
        </p:nvSpPr>
        <p:spPr>
          <a:xfrm>
            <a:off x="966068" y="1530197"/>
            <a:ext cx="2477843" cy="1912003"/>
          </a:xfrm>
        </p:spPr>
        <p:txBody>
          <a:bodyPr/>
          <a:lstStyle/>
          <a:p>
            <a:r>
              <a:rPr lang="en-US" sz="2133"/>
              <a:t>Vision Care </a:t>
            </a:r>
            <a:br>
              <a:rPr lang="en-US" sz="2133"/>
            </a:br>
            <a:r>
              <a:rPr lang="en-US" sz="2133"/>
              <a:t>is Essential</a:t>
            </a:r>
          </a:p>
        </p:txBody>
      </p:sp>
      <p:sp>
        <p:nvSpPr>
          <p:cNvPr id="34" name="Text Placeholder 7">
            <a:extLst>
              <a:ext uri="{FF2B5EF4-FFF2-40B4-BE49-F238E27FC236}">
                <a16:creationId xmlns:a16="http://schemas.microsoft.com/office/drawing/2014/main" id="{5A7AFF4C-3F5C-3959-46EB-E1F9B0C9305A}"/>
              </a:ext>
            </a:extLst>
          </p:cNvPr>
          <p:cNvSpPr>
            <a:spLocks noGrp="1"/>
          </p:cNvSpPr>
          <p:nvPr>
            <p:ph type="body" sz="quarter" idx="25"/>
          </p:nvPr>
        </p:nvSpPr>
        <p:spPr>
          <a:xfrm>
            <a:off x="3362227" y="4078055"/>
            <a:ext cx="2377940" cy="1912003"/>
          </a:xfrm>
        </p:spPr>
        <p:txBody>
          <a:bodyPr/>
          <a:lstStyle/>
          <a:p>
            <a:r>
              <a:rPr lang="en-US" sz="2133"/>
              <a:t>Thousands of</a:t>
            </a:r>
            <a:br>
              <a:rPr lang="en-US" sz="2133"/>
            </a:br>
            <a:r>
              <a:rPr lang="en-US" sz="2133"/>
              <a:t>In-Network</a:t>
            </a:r>
            <a:br>
              <a:rPr lang="en-US" sz="2133"/>
            </a:br>
            <a:r>
              <a:rPr lang="en-US" sz="2133"/>
              <a:t>Choices</a:t>
            </a:r>
          </a:p>
        </p:txBody>
      </p:sp>
      <p:sp>
        <p:nvSpPr>
          <p:cNvPr id="35" name="Text Placeholder 8">
            <a:extLst>
              <a:ext uri="{FF2B5EF4-FFF2-40B4-BE49-F238E27FC236}">
                <a16:creationId xmlns:a16="http://schemas.microsoft.com/office/drawing/2014/main" id="{5C557848-823B-0E5B-F615-26224102E6B5}"/>
              </a:ext>
            </a:extLst>
          </p:cNvPr>
          <p:cNvSpPr>
            <a:spLocks noGrp="1"/>
          </p:cNvSpPr>
          <p:nvPr>
            <p:ph type="body" sz="quarter" idx="26"/>
          </p:nvPr>
        </p:nvSpPr>
        <p:spPr>
          <a:xfrm>
            <a:off x="8762870" y="4078055"/>
            <a:ext cx="2327341" cy="1912003"/>
          </a:xfrm>
        </p:spPr>
        <p:txBody>
          <a:bodyPr/>
          <a:lstStyle/>
          <a:p>
            <a:r>
              <a:rPr lang="en-US" sz="2133"/>
              <a:t>Founded by</a:t>
            </a:r>
            <a:br>
              <a:rPr lang="en-US" sz="2133"/>
            </a:br>
            <a:r>
              <a:rPr lang="en-US" sz="2133"/>
              <a:t>Doctors,</a:t>
            </a:r>
            <a:br>
              <a:rPr lang="en-US" sz="2133"/>
            </a:br>
            <a:r>
              <a:rPr lang="en-US" sz="2133"/>
              <a:t>Focused on You</a:t>
            </a:r>
            <a:br>
              <a:rPr lang="en-US" sz="2133"/>
            </a:br>
            <a:endParaRPr lang="en-US" sz="2133"/>
          </a:p>
        </p:txBody>
      </p:sp>
      <p:sp>
        <p:nvSpPr>
          <p:cNvPr id="3" name="Rectangle 2">
            <a:extLst>
              <a:ext uri="{FF2B5EF4-FFF2-40B4-BE49-F238E27FC236}">
                <a16:creationId xmlns:a16="http://schemas.microsoft.com/office/drawing/2014/main" id="{332AD0A8-B76B-C3D6-D19F-F71A39CE2C30}"/>
              </a:ext>
            </a:extLst>
          </p:cNvPr>
          <p:cNvSpPr/>
          <p:nvPr/>
        </p:nvSpPr>
        <p:spPr>
          <a:xfrm>
            <a:off x="891822" y="6299200"/>
            <a:ext cx="1298222" cy="395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9909049"/>
      </p:ext>
    </p:extLst>
  </p:cSld>
  <p:clrMapOvr>
    <a:masterClrMapping/>
  </p:clrMapOvr>
  <p:transition spd="med" advClick="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85FF-7B31-E6E8-493C-6DC2CA7BBBE6}"/>
              </a:ext>
            </a:extLst>
          </p:cNvPr>
          <p:cNvSpPr>
            <a:spLocks noGrp="1"/>
          </p:cNvSpPr>
          <p:nvPr>
            <p:ph type="title"/>
          </p:nvPr>
        </p:nvSpPr>
        <p:spPr>
          <a:xfrm>
            <a:off x="609599" y="282224"/>
            <a:ext cx="6301892" cy="1498600"/>
          </a:xfrm>
          <a:noFill/>
          <a:ln>
            <a:noFill/>
          </a:ln>
        </p:spPr>
        <p:txBody>
          <a:bodyPr/>
          <a:lstStyle/>
          <a:p>
            <a:r>
              <a:rPr lang="en-US">
                <a:solidFill>
                  <a:schemeClr val="bg2">
                    <a:lumMod val="50000"/>
                  </a:schemeClr>
                </a:solidFill>
                <a:effectLst/>
              </a:rPr>
              <a:t>See Why Eye Care Is Essential to Overall Health and Wellness</a:t>
            </a:r>
            <a:endParaRPr lang="en-US">
              <a:solidFill>
                <a:schemeClr val="bg2">
                  <a:lumMod val="50000"/>
                </a:schemeClr>
              </a:solidFill>
            </a:endParaRPr>
          </a:p>
        </p:txBody>
      </p:sp>
      <p:sp>
        <p:nvSpPr>
          <p:cNvPr id="3" name="Text Placeholder 2">
            <a:extLst>
              <a:ext uri="{FF2B5EF4-FFF2-40B4-BE49-F238E27FC236}">
                <a16:creationId xmlns:a16="http://schemas.microsoft.com/office/drawing/2014/main" id="{B14C7BAF-E19F-1213-5986-E2A199B17699}"/>
              </a:ext>
            </a:extLst>
          </p:cNvPr>
          <p:cNvSpPr>
            <a:spLocks noGrp="1"/>
          </p:cNvSpPr>
          <p:nvPr>
            <p:ph type="body" sz="quarter" idx="12"/>
          </p:nvPr>
        </p:nvSpPr>
        <p:spPr>
          <a:xfrm>
            <a:off x="-897640" y="6397626"/>
            <a:ext cx="8652935" cy="240919"/>
          </a:xfrm>
        </p:spPr>
        <p:txBody>
          <a:bodyPr>
            <a:normAutofit/>
          </a:bodyPr>
          <a:lstStyle/>
          <a:p>
            <a:r>
              <a:rPr lang="en-US">
                <a:solidFill>
                  <a:schemeClr val="bg2"/>
                </a:solidFill>
                <a:cs typeface="+mn-cs"/>
              </a:rPr>
              <a:t> *Full Picture of Eye Health, American Optometric Association, 2020</a:t>
            </a:r>
            <a:endParaRPr lang="en-US">
              <a:solidFill>
                <a:schemeClr val="bg2"/>
              </a:solidFill>
            </a:endParaRPr>
          </a:p>
        </p:txBody>
      </p:sp>
      <p:sp>
        <p:nvSpPr>
          <p:cNvPr id="4" name="Rectangle: Diagonal Corners Rounded 13">
            <a:extLst>
              <a:ext uri="{FF2B5EF4-FFF2-40B4-BE49-F238E27FC236}">
                <a16:creationId xmlns:a16="http://schemas.microsoft.com/office/drawing/2014/main" id="{41E728AC-E15E-3974-11AB-9C8A7C50DB9E}"/>
              </a:ext>
            </a:extLst>
          </p:cNvPr>
          <p:cNvSpPr/>
          <p:nvPr/>
        </p:nvSpPr>
        <p:spPr>
          <a:xfrm>
            <a:off x="642755" y="1971308"/>
            <a:ext cx="2201327" cy="3230613"/>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Diagonal Corners Rounded 14">
            <a:extLst>
              <a:ext uri="{FF2B5EF4-FFF2-40B4-BE49-F238E27FC236}">
                <a16:creationId xmlns:a16="http://schemas.microsoft.com/office/drawing/2014/main" id="{DDB233CB-2955-D3FB-E291-00D075F9FB1E}"/>
              </a:ext>
            </a:extLst>
          </p:cNvPr>
          <p:cNvSpPr/>
          <p:nvPr/>
        </p:nvSpPr>
        <p:spPr>
          <a:xfrm>
            <a:off x="3108602" y="1915785"/>
            <a:ext cx="2201327" cy="3286137"/>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61EA9A2-DA8A-A04A-B02E-B254880BF3B3}"/>
              </a:ext>
            </a:extLst>
          </p:cNvPr>
          <p:cNvSpPr txBox="1"/>
          <p:nvPr/>
        </p:nvSpPr>
        <p:spPr>
          <a:xfrm>
            <a:off x="776433" y="2616881"/>
            <a:ext cx="1917896" cy="2390911"/>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000000"/>
                </a:solidFill>
                <a:effectLst/>
                <a:uLnTx/>
                <a:uFillTx/>
                <a:latin typeface="Arial" panose="020B0604020202020204" pitchFamily="34" charset="0"/>
                <a:ea typeface="+mn-ea"/>
                <a:cs typeface="+mn-cs"/>
              </a:rPr>
              <a:t>Did you know an eye exam </a:t>
            </a:r>
            <a:br>
              <a:rPr kumimoji="0" lang="en-US" sz="1867"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sz="1867" b="0" i="0" u="none" strike="noStrike" kern="1200" cap="none" spc="0" normalizeH="0" baseline="0" noProof="0">
                <a:ln>
                  <a:noFill/>
                </a:ln>
                <a:solidFill>
                  <a:srgbClr val="000000"/>
                </a:solidFill>
                <a:effectLst/>
                <a:uLnTx/>
                <a:uFillTx/>
                <a:latin typeface="Arial" panose="020B0604020202020204" pitchFamily="34" charset="0"/>
                <a:ea typeface="+mn-ea"/>
                <a:cs typeface="+mn-cs"/>
              </a:rPr>
              <a:t>is the only </a:t>
            </a:r>
            <a:br>
              <a:rPr kumimoji="0" lang="en-US" sz="1867"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sz="1867" b="0" i="0" u="none" strike="noStrike" kern="1200" cap="none" spc="0" normalizeH="0" baseline="0" noProof="0">
                <a:ln>
                  <a:noFill/>
                </a:ln>
                <a:solidFill>
                  <a:srgbClr val="000000"/>
                </a:solidFill>
                <a:effectLst/>
                <a:uLnTx/>
                <a:uFillTx/>
                <a:latin typeface="Arial" panose="020B0604020202020204" pitchFamily="34" charset="0"/>
                <a:ea typeface="+mn-ea"/>
                <a:cs typeface="+mn-cs"/>
              </a:rPr>
              <a:t>non-invasive way to view blood vessels in your body? </a:t>
            </a:r>
          </a:p>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C9ED1C6-B396-527E-6E09-E75D758CC5C4}"/>
              </a:ext>
            </a:extLst>
          </p:cNvPr>
          <p:cNvSpPr txBox="1"/>
          <p:nvPr/>
        </p:nvSpPr>
        <p:spPr>
          <a:xfrm>
            <a:off x="3309675" y="2602261"/>
            <a:ext cx="1853635" cy="2103589"/>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mn-cs"/>
              </a:rPr>
              <a:t>Signs of </a:t>
            </a:r>
            <a:b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mn-cs"/>
              </a:rPr>
              <a:t>more than </a:t>
            </a: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mn-cs"/>
              </a:rPr>
              <a:t>270 health conditions can be detected during an </a:t>
            </a:r>
            <a:b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mn-cs"/>
              </a:rPr>
              <a:t>eye exam*.</a:t>
            </a:r>
            <a:endParaRPr kumimoji="0" lang="en-US" sz="1867"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Diagonal Corners Rounded 15">
            <a:extLst>
              <a:ext uri="{FF2B5EF4-FFF2-40B4-BE49-F238E27FC236}">
                <a16:creationId xmlns:a16="http://schemas.microsoft.com/office/drawing/2014/main" id="{ACF94D1C-1FD3-9441-65CA-47E86C294E7E}"/>
              </a:ext>
            </a:extLst>
          </p:cNvPr>
          <p:cNvSpPr/>
          <p:nvPr/>
        </p:nvSpPr>
        <p:spPr>
          <a:xfrm>
            <a:off x="5553969" y="1882526"/>
            <a:ext cx="2201327" cy="3286137"/>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64C5FD1-1B02-3ECB-A8F8-49EAB0D46430}"/>
              </a:ext>
            </a:extLst>
          </p:cNvPr>
          <p:cNvSpPr txBox="1"/>
          <p:nvPr/>
        </p:nvSpPr>
        <p:spPr>
          <a:xfrm>
            <a:off x="5771071" y="2602260"/>
            <a:ext cx="1804452" cy="2103589"/>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mn-cs"/>
              </a:rPr>
              <a:t>Your eye doctor can be the first to detect signs of certain conditions, like diabetes**. </a:t>
            </a:r>
            <a:endParaRPr kumimoji="0" lang="en-US" sz="1867"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1F48D7CD-332B-7781-03F2-4588B2CA9718}"/>
              </a:ext>
            </a:extLst>
          </p:cNvPr>
          <p:cNvPicPr>
            <a:picLocks noChangeAspect="1"/>
          </p:cNvPicPr>
          <p:nvPr/>
        </p:nvPicPr>
        <p:blipFill>
          <a:blip r:embed="rId3"/>
          <a:stretch>
            <a:fillRect/>
          </a:stretch>
        </p:blipFill>
        <p:spPr>
          <a:xfrm>
            <a:off x="8025002" y="0"/>
            <a:ext cx="4179093" cy="6858000"/>
          </a:xfrm>
          <a:prstGeom prst="rect">
            <a:avLst/>
          </a:prstGeom>
        </p:spPr>
      </p:pic>
      <p:sp>
        <p:nvSpPr>
          <p:cNvPr id="10" name="Rectangle 9">
            <a:extLst>
              <a:ext uri="{FF2B5EF4-FFF2-40B4-BE49-F238E27FC236}">
                <a16:creationId xmlns:a16="http://schemas.microsoft.com/office/drawing/2014/main" id="{B7A2E759-2F6F-FAB4-1D5B-BAF72A0A33DD}"/>
              </a:ext>
            </a:extLst>
          </p:cNvPr>
          <p:cNvSpPr/>
          <p:nvPr/>
        </p:nvSpPr>
        <p:spPr>
          <a:xfrm>
            <a:off x="891822" y="6299200"/>
            <a:ext cx="1298222" cy="395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6359018"/>
      </p:ext>
    </p:extLst>
  </p:cSld>
  <p:clrMapOvr>
    <a:masterClrMapping/>
  </p:clrMapOvr>
  <p:transition spd="med" advClick="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91838EC1-39D0-9B9C-E11C-4F3B432E7745}"/>
              </a:ext>
            </a:extLst>
          </p:cNvPr>
          <p:cNvSpPr/>
          <p:nvPr/>
        </p:nvSpPr>
        <p:spPr>
          <a:xfrm>
            <a:off x="825683" y="1189470"/>
            <a:ext cx="3489451" cy="2226429"/>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a:xfrm>
            <a:off x="707437" y="23224"/>
            <a:ext cx="10620963" cy="1498600"/>
          </a:xfrm>
        </p:spPr>
        <p:txBody>
          <a:bodyPr/>
          <a:lstStyle/>
          <a:p>
            <a:r>
              <a:rPr lang="en-US">
                <a:solidFill>
                  <a:schemeClr val="bg2">
                    <a:lumMod val="50000"/>
                  </a:schemeClr>
                </a:solidFill>
              </a:rPr>
              <a:t>Your VSP Plan Snapshot</a:t>
            </a:r>
            <a:endParaRPr lang="en-PH">
              <a:solidFill>
                <a:schemeClr val="bg2">
                  <a:lumMod val="50000"/>
                </a:schemeClr>
              </a:solidFill>
            </a:endParaRPr>
          </a:p>
        </p:txBody>
      </p:sp>
      <p:sp>
        <p:nvSpPr>
          <p:cNvPr id="5" name="TextBox 4">
            <a:extLst>
              <a:ext uri="{FF2B5EF4-FFF2-40B4-BE49-F238E27FC236}">
                <a16:creationId xmlns:a16="http://schemas.microsoft.com/office/drawing/2014/main" id="{27D73912-E08F-7EA2-AD1A-3DB50F5EB8F7}"/>
              </a:ext>
            </a:extLst>
          </p:cNvPr>
          <p:cNvSpPr txBox="1"/>
          <p:nvPr/>
        </p:nvSpPr>
        <p:spPr>
          <a:xfrm>
            <a:off x="827371" y="2064068"/>
            <a:ext cx="3489451" cy="830997"/>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Exam: </a:t>
            </a: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Every calendar year</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Frame: </a:t>
            </a: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Every calendar year</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Lenses: </a:t>
            </a: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Every calendar year</a:t>
            </a:r>
          </a:p>
        </p:txBody>
      </p:sp>
      <p:sp>
        <p:nvSpPr>
          <p:cNvPr id="12" name="Rectangle 11">
            <a:extLst>
              <a:ext uri="{FF2B5EF4-FFF2-40B4-BE49-F238E27FC236}">
                <a16:creationId xmlns:a16="http://schemas.microsoft.com/office/drawing/2014/main" id="{7DCDCA4E-6DD4-0D74-AEB4-22A0A079AD3A}"/>
              </a:ext>
            </a:extLst>
          </p:cNvPr>
          <p:cNvSpPr/>
          <p:nvPr/>
        </p:nvSpPr>
        <p:spPr>
          <a:xfrm>
            <a:off x="4462170" y="1192431"/>
            <a:ext cx="3267661" cy="2223468"/>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B65A1CCE-F725-D4DF-D238-99EF400ADDFA}"/>
              </a:ext>
            </a:extLst>
          </p:cNvPr>
          <p:cNvSpPr/>
          <p:nvPr/>
        </p:nvSpPr>
        <p:spPr>
          <a:xfrm flipH="1" flipV="1">
            <a:off x="8060739" y="1189470"/>
            <a:ext cx="3267660" cy="2226429"/>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E22DDA2-2709-714D-957A-09195EA3B12C}"/>
              </a:ext>
            </a:extLst>
          </p:cNvPr>
          <p:cNvSpPr txBox="1"/>
          <p:nvPr/>
        </p:nvSpPr>
        <p:spPr>
          <a:xfrm>
            <a:off x="825683" y="1364201"/>
            <a:ext cx="3267660"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Frequency</a:t>
            </a:r>
          </a:p>
        </p:txBody>
      </p:sp>
      <p:sp>
        <p:nvSpPr>
          <p:cNvPr id="11" name="TextBox 10">
            <a:extLst>
              <a:ext uri="{FF2B5EF4-FFF2-40B4-BE49-F238E27FC236}">
                <a16:creationId xmlns:a16="http://schemas.microsoft.com/office/drawing/2014/main" id="{DD3E6011-F303-8FF1-0560-2F60CD842BA8}"/>
              </a:ext>
            </a:extLst>
          </p:cNvPr>
          <p:cNvSpPr txBox="1"/>
          <p:nvPr/>
        </p:nvSpPr>
        <p:spPr>
          <a:xfrm>
            <a:off x="4459061" y="1364201"/>
            <a:ext cx="3267660"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Copays</a:t>
            </a:r>
          </a:p>
        </p:txBody>
      </p:sp>
      <p:sp>
        <p:nvSpPr>
          <p:cNvPr id="17" name="TextBox 16">
            <a:extLst>
              <a:ext uri="{FF2B5EF4-FFF2-40B4-BE49-F238E27FC236}">
                <a16:creationId xmlns:a16="http://schemas.microsoft.com/office/drawing/2014/main" id="{5BAB4AEE-BF5E-E0E2-35C0-5AF7C30D7667}"/>
              </a:ext>
            </a:extLst>
          </p:cNvPr>
          <p:cNvSpPr txBox="1"/>
          <p:nvPr/>
        </p:nvSpPr>
        <p:spPr>
          <a:xfrm>
            <a:off x="4482712" y="1840683"/>
            <a:ext cx="3244009" cy="1375056"/>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$10 </a:t>
            </a: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WellVision Exam</a:t>
            </a:r>
            <a:r>
              <a:rPr kumimoji="0" lang="en-US" sz="1667" b="0" i="0" u="none" strike="noStrike" kern="1200" cap="none" spc="0" normalizeH="0" baseline="30000" noProof="0">
                <a:ln>
                  <a:noFill/>
                </a:ln>
                <a:solidFill>
                  <a:srgbClr val="FFFFFF"/>
                </a:solidFill>
                <a:effectLst/>
                <a:uLnTx/>
                <a:uFillTx/>
                <a:latin typeface="Arial" charset="0"/>
                <a:ea typeface="ＭＳ Ｐゴシック" charset="0"/>
                <a:cs typeface="ＭＳ Ｐゴシック" charset="0"/>
              </a:rPr>
              <a:t>®</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$25 </a:t>
            </a: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Glasses</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$60</a:t>
            </a: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Contact lens exam</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$20</a:t>
            </a: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Essential Medical Eye Care</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$39</a:t>
            </a: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Retinal Imaging</a:t>
            </a:r>
          </a:p>
        </p:txBody>
      </p:sp>
      <p:sp>
        <p:nvSpPr>
          <p:cNvPr id="18" name="TextBox 17">
            <a:extLst>
              <a:ext uri="{FF2B5EF4-FFF2-40B4-BE49-F238E27FC236}">
                <a16:creationId xmlns:a16="http://schemas.microsoft.com/office/drawing/2014/main" id="{D422D248-8C04-EC11-743C-5538D8418426}"/>
              </a:ext>
            </a:extLst>
          </p:cNvPr>
          <p:cNvSpPr txBox="1"/>
          <p:nvPr/>
        </p:nvSpPr>
        <p:spPr>
          <a:xfrm>
            <a:off x="8060141" y="1364201"/>
            <a:ext cx="3267660"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Allowances</a:t>
            </a:r>
          </a:p>
        </p:txBody>
      </p:sp>
      <p:sp>
        <p:nvSpPr>
          <p:cNvPr id="22" name="TextBox 21">
            <a:extLst>
              <a:ext uri="{FF2B5EF4-FFF2-40B4-BE49-F238E27FC236}">
                <a16:creationId xmlns:a16="http://schemas.microsoft.com/office/drawing/2014/main" id="{3A31E5EF-9D76-497D-3974-09E430112038}"/>
              </a:ext>
            </a:extLst>
          </p:cNvPr>
          <p:cNvSpPr txBox="1"/>
          <p:nvPr/>
        </p:nvSpPr>
        <p:spPr>
          <a:xfrm>
            <a:off x="8191741" y="1866967"/>
            <a:ext cx="2721907" cy="1375056"/>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$170 f</a:t>
            </a: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rame + </a:t>
            </a:r>
            <a:r>
              <a:rPr kumimoji="0" lang="en-US" sz="1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$50 </a:t>
            </a: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allowance for featured frames</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$120</a:t>
            </a: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Contacts </a:t>
            </a:r>
            <a:b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667"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(instead of glasses)</a:t>
            </a:r>
          </a:p>
        </p:txBody>
      </p:sp>
      <p:sp>
        <p:nvSpPr>
          <p:cNvPr id="14" name="Rectangle 13">
            <a:extLst>
              <a:ext uri="{FF2B5EF4-FFF2-40B4-BE49-F238E27FC236}">
                <a16:creationId xmlns:a16="http://schemas.microsoft.com/office/drawing/2014/main" id="{94D8B2AE-4CDA-2919-5299-04858685FC2B}"/>
              </a:ext>
            </a:extLst>
          </p:cNvPr>
          <p:cNvSpPr/>
          <p:nvPr/>
        </p:nvSpPr>
        <p:spPr>
          <a:xfrm>
            <a:off x="825683" y="4421696"/>
            <a:ext cx="3267660" cy="1512416"/>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Freeform 18">
            <a:extLst>
              <a:ext uri="{FF2B5EF4-FFF2-40B4-BE49-F238E27FC236}">
                <a16:creationId xmlns:a16="http://schemas.microsoft.com/office/drawing/2014/main" id="{9E47E32E-496C-5E67-D4BE-F372D3270ABE}"/>
              </a:ext>
            </a:extLst>
          </p:cNvPr>
          <p:cNvSpPr/>
          <p:nvPr/>
        </p:nvSpPr>
        <p:spPr>
          <a:xfrm>
            <a:off x="818221" y="3707682"/>
            <a:ext cx="3489451" cy="2226429"/>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2D7F67E4-08A6-6FDE-D44A-0845F492D687}"/>
              </a:ext>
            </a:extLst>
          </p:cNvPr>
          <p:cNvSpPr txBox="1"/>
          <p:nvPr/>
        </p:nvSpPr>
        <p:spPr>
          <a:xfrm>
            <a:off x="818222" y="3961281"/>
            <a:ext cx="3267660"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Lenses</a:t>
            </a:r>
          </a:p>
        </p:txBody>
      </p:sp>
      <p:sp>
        <p:nvSpPr>
          <p:cNvPr id="23" name="TextBox 22">
            <a:extLst>
              <a:ext uri="{FF2B5EF4-FFF2-40B4-BE49-F238E27FC236}">
                <a16:creationId xmlns:a16="http://schemas.microsoft.com/office/drawing/2014/main" id="{0D530949-5F40-1C84-6C7C-9333DC9A8196}"/>
              </a:ext>
            </a:extLst>
          </p:cNvPr>
          <p:cNvSpPr txBox="1"/>
          <p:nvPr/>
        </p:nvSpPr>
        <p:spPr>
          <a:xfrm>
            <a:off x="953259" y="4513696"/>
            <a:ext cx="3489451" cy="830997"/>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Fully covered single vision, lined bifocal, lined trifocal lenses, and impact resistant lenses for children</a:t>
            </a:r>
          </a:p>
        </p:txBody>
      </p:sp>
      <p:sp>
        <p:nvSpPr>
          <p:cNvPr id="24" name="Rectangle 23">
            <a:extLst>
              <a:ext uri="{FF2B5EF4-FFF2-40B4-BE49-F238E27FC236}">
                <a16:creationId xmlns:a16="http://schemas.microsoft.com/office/drawing/2014/main" id="{6EDEFADA-B822-A798-D247-D51097B68833}"/>
              </a:ext>
            </a:extLst>
          </p:cNvPr>
          <p:cNvSpPr/>
          <p:nvPr/>
        </p:nvSpPr>
        <p:spPr>
          <a:xfrm>
            <a:off x="4459063" y="3707682"/>
            <a:ext cx="6823167" cy="17974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EE335F6D-366B-9268-35BB-A3101059E008}"/>
              </a:ext>
            </a:extLst>
          </p:cNvPr>
          <p:cNvSpPr/>
          <p:nvPr/>
        </p:nvSpPr>
        <p:spPr>
          <a:xfrm>
            <a:off x="4459063" y="4103684"/>
            <a:ext cx="4293192" cy="18274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Freeform 19">
            <a:extLst>
              <a:ext uri="{FF2B5EF4-FFF2-40B4-BE49-F238E27FC236}">
                <a16:creationId xmlns:a16="http://schemas.microsoft.com/office/drawing/2014/main" id="{B5584859-56EB-61E3-B9FE-DD01A69497AD}"/>
              </a:ext>
            </a:extLst>
          </p:cNvPr>
          <p:cNvSpPr/>
          <p:nvPr/>
        </p:nvSpPr>
        <p:spPr>
          <a:xfrm flipH="1" flipV="1">
            <a:off x="7408845" y="4100717"/>
            <a:ext cx="3873384" cy="1830427"/>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58A4579D-72C0-ADA2-9975-13BE000DB6AD}"/>
              </a:ext>
            </a:extLst>
          </p:cNvPr>
          <p:cNvSpPr txBox="1"/>
          <p:nvPr/>
        </p:nvSpPr>
        <p:spPr>
          <a:xfrm>
            <a:off x="4627237" y="4636230"/>
            <a:ext cx="6820060" cy="646331"/>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Fully covered standard progressives and UV protection</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Impact- resistant lenses for dependent children</a:t>
            </a:r>
          </a:p>
        </p:txBody>
      </p:sp>
      <p:sp>
        <p:nvSpPr>
          <p:cNvPr id="28" name="TextBox 27">
            <a:extLst>
              <a:ext uri="{FF2B5EF4-FFF2-40B4-BE49-F238E27FC236}">
                <a16:creationId xmlns:a16="http://schemas.microsoft.com/office/drawing/2014/main" id="{8E61B103-479B-0A11-4AB1-2424F40FB664}"/>
              </a:ext>
            </a:extLst>
          </p:cNvPr>
          <p:cNvSpPr txBox="1"/>
          <p:nvPr/>
        </p:nvSpPr>
        <p:spPr>
          <a:xfrm>
            <a:off x="4315136" y="3878952"/>
            <a:ext cx="6823169"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Lens Enhancements</a:t>
            </a:r>
          </a:p>
        </p:txBody>
      </p:sp>
      <p:sp>
        <p:nvSpPr>
          <p:cNvPr id="29" name="TextBox 28">
            <a:extLst>
              <a:ext uri="{FF2B5EF4-FFF2-40B4-BE49-F238E27FC236}">
                <a16:creationId xmlns:a16="http://schemas.microsoft.com/office/drawing/2014/main" id="{ABDC5683-9A3D-2865-C90B-5B1989CB2182}"/>
              </a:ext>
            </a:extLst>
          </p:cNvPr>
          <p:cNvSpPr txBox="1"/>
          <p:nvPr/>
        </p:nvSpPr>
        <p:spPr>
          <a:xfrm>
            <a:off x="4627237" y="5235223"/>
            <a:ext cx="6820060" cy="369332"/>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BE0FC"/>
                </a:solidFill>
                <a:effectLst/>
                <a:uLnTx/>
                <a:uFillTx/>
                <a:latin typeface="Arial" panose="020B0604020202020204"/>
                <a:ea typeface="+mn-ea"/>
                <a:cs typeface="+mn-cs"/>
              </a:rPr>
              <a:t>Average savings of </a:t>
            </a:r>
            <a:r>
              <a:rPr kumimoji="0" lang="en-US" sz="1800" b="1" i="0" u="none" strike="noStrike" kern="1200" cap="none" spc="0" normalizeH="0" baseline="0" noProof="0">
                <a:ln>
                  <a:noFill/>
                </a:ln>
                <a:solidFill>
                  <a:srgbClr val="7BE0FC"/>
                </a:solidFill>
                <a:effectLst/>
                <a:uLnTx/>
                <a:uFillTx/>
                <a:latin typeface="Arial" panose="020B0604020202020204"/>
                <a:ea typeface="+mn-ea"/>
                <a:cs typeface="+mn-cs"/>
              </a:rPr>
              <a:t>30%</a:t>
            </a:r>
            <a:r>
              <a:rPr kumimoji="0" lang="en-US" sz="1800" b="0" i="0" u="none" strike="noStrike" kern="1200" cap="none" spc="0" normalizeH="0" baseline="0" noProof="0">
                <a:ln>
                  <a:noFill/>
                </a:ln>
                <a:solidFill>
                  <a:srgbClr val="7BE0FC"/>
                </a:solidFill>
                <a:effectLst/>
                <a:uLnTx/>
                <a:uFillTx/>
                <a:latin typeface="Arial" panose="020B0604020202020204"/>
                <a:ea typeface="+mn-ea"/>
                <a:cs typeface="+mn-cs"/>
              </a:rPr>
              <a:t> on other lens enhancements</a:t>
            </a:r>
          </a:p>
        </p:txBody>
      </p:sp>
      <p:sp>
        <p:nvSpPr>
          <p:cNvPr id="2" name="Rectangle 1">
            <a:extLst>
              <a:ext uri="{FF2B5EF4-FFF2-40B4-BE49-F238E27FC236}">
                <a16:creationId xmlns:a16="http://schemas.microsoft.com/office/drawing/2014/main" id="{BA18D026-8370-17A8-D733-DC9498ACE15E}"/>
              </a:ext>
            </a:extLst>
          </p:cNvPr>
          <p:cNvSpPr/>
          <p:nvPr/>
        </p:nvSpPr>
        <p:spPr>
          <a:xfrm>
            <a:off x="891822" y="6299200"/>
            <a:ext cx="1298222" cy="395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9164802"/>
      </p:ext>
    </p:extLst>
  </p:cSld>
  <p:clrMapOvr>
    <a:masterClrMapping/>
  </p:clrMapOvr>
  <p:transition spd="med" advClick="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931643-318C-DBD1-3A06-F1FBBB3A5039}"/>
              </a:ext>
            </a:extLst>
          </p:cNvPr>
          <p:cNvSpPr/>
          <p:nvPr/>
        </p:nvSpPr>
        <p:spPr>
          <a:xfrm>
            <a:off x="7912788" y="1625600"/>
            <a:ext cx="3715509" cy="4598680"/>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212820C-51EB-51D6-EED7-65447636711D}"/>
              </a:ext>
            </a:extLst>
          </p:cNvPr>
          <p:cNvSpPr/>
          <p:nvPr/>
        </p:nvSpPr>
        <p:spPr>
          <a:xfrm>
            <a:off x="609598" y="1628277"/>
            <a:ext cx="2480735" cy="28319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5FC50E7-FA61-177C-8EC2-663B09C56269}"/>
              </a:ext>
            </a:extLst>
          </p:cNvPr>
          <p:cNvSpPr/>
          <p:nvPr/>
        </p:nvSpPr>
        <p:spPr>
          <a:xfrm>
            <a:off x="3051703" y="1625600"/>
            <a:ext cx="2438400" cy="28346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8ACEFBA-E73C-E4FB-1A4B-A13300918A59}"/>
              </a:ext>
            </a:extLst>
          </p:cNvPr>
          <p:cNvSpPr/>
          <p:nvPr/>
        </p:nvSpPr>
        <p:spPr>
          <a:xfrm>
            <a:off x="5490919" y="1625600"/>
            <a:ext cx="2438400" cy="28346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BADEB18-297C-BC7C-A753-57531D18E0F2}"/>
              </a:ext>
            </a:extLst>
          </p:cNvPr>
          <p:cNvSpPr/>
          <p:nvPr/>
        </p:nvSpPr>
        <p:spPr>
          <a:xfrm>
            <a:off x="609599" y="4460240"/>
            <a:ext cx="7319720" cy="17640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id="{0240D7CA-6203-EF1F-EC12-8AC6D04C96C0}"/>
              </a:ext>
            </a:extLst>
          </p:cNvPr>
          <p:cNvSpPr txBox="1">
            <a:spLocks/>
          </p:cNvSpPr>
          <p:nvPr/>
        </p:nvSpPr>
        <p:spPr>
          <a:xfrm>
            <a:off x="609600" y="963979"/>
            <a:ext cx="7790481" cy="526908"/>
          </a:xfrm>
          <a:prstGeom prst="rect">
            <a:avLst/>
          </a:prstGeom>
        </p:spPr>
        <p:txBody>
          <a:bodyPr vert="horz" lIns="121920" tIns="60960" rIns="121920" bIns="6096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67" b="0" i="0" u="none" strike="noStrike" kern="1200" cap="none" spc="0" normalizeH="0" baseline="0" noProof="0">
                <a:ln>
                  <a:noFill/>
                </a:ln>
                <a:solidFill>
                  <a:srgbClr val="3A60FF"/>
                </a:solidFill>
                <a:effectLst/>
                <a:uLnTx/>
                <a:uFillTx/>
                <a:latin typeface="Arial"/>
                <a:ea typeface="+mn-ea"/>
                <a:cs typeface="Arial"/>
              </a:rPr>
              <a:t>It’s easy to choose the care that’s right for you. </a:t>
            </a:r>
            <a:endParaRPr kumimoji="0" lang="en-US" sz="2667" b="0" i="0" u="none" strike="noStrike" kern="1200" cap="none" spc="0" normalizeH="0" baseline="0" noProof="0">
              <a:ln>
                <a:noFill/>
              </a:ln>
              <a:solidFill>
                <a:srgbClr val="3A60FF"/>
              </a:solidFill>
              <a:effectLst/>
              <a:uLnTx/>
              <a:uFillTx/>
              <a:latin typeface="Arial" panose="020B0604020202020204" pitchFamily="34" charset="0"/>
              <a:ea typeface="+mn-ea"/>
              <a:cs typeface="Arial" panose="020B0604020202020204" pitchFamily="34" charset="0"/>
            </a:endParaRPr>
          </a:p>
        </p:txBody>
      </p:sp>
      <p:pic>
        <p:nvPicPr>
          <p:cNvPr id="13" name="Picture 12" descr="RxOptical.png">
            <a:extLst>
              <a:ext uri="{FF2B5EF4-FFF2-40B4-BE49-F238E27FC236}">
                <a16:creationId xmlns:a16="http://schemas.microsoft.com/office/drawing/2014/main" id="{5A03B7A2-8799-965B-8A23-11FF6908FA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0505" y="5423532"/>
            <a:ext cx="856401" cy="296368"/>
          </a:xfrm>
          <a:prstGeom prst="rect">
            <a:avLst/>
          </a:prstGeom>
        </p:spPr>
      </p:pic>
      <p:pic>
        <p:nvPicPr>
          <p:cNvPr id="15" name="Picture 14" descr="Cohen'sLogo.png">
            <a:extLst>
              <a:ext uri="{FF2B5EF4-FFF2-40B4-BE49-F238E27FC236}">
                <a16:creationId xmlns:a16="http://schemas.microsoft.com/office/drawing/2014/main" id="{446B0358-6EE9-BA3B-4590-503680402B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2934" y="5435278"/>
            <a:ext cx="1077428" cy="272879"/>
          </a:xfrm>
          <a:prstGeom prst="rect">
            <a:avLst/>
          </a:prstGeom>
        </p:spPr>
      </p:pic>
      <p:pic>
        <p:nvPicPr>
          <p:cNvPr id="21" name="Picture 20">
            <a:extLst>
              <a:ext uri="{FF2B5EF4-FFF2-40B4-BE49-F238E27FC236}">
                <a16:creationId xmlns:a16="http://schemas.microsoft.com/office/drawing/2014/main" id="{DA372A45-AA3E-2448-2FA8-C0F2E776F6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60161" y="4840210"/>
            <a:ext cx="963656" cy="184540"/>
          </a:xfrm>
          <a:prstGeom prst="rect">
            <a:avLst/>
          </a:prstGeom>
        </p:spPr>
      </p:pic>
      <p:pic>
        <p:nvPicPr>
          <p:cNvPr id="23" name="Picture 2">
            <a:extLst>
              <a:ext uri="{FF2B5EF4-FFF2-40B4-BE49-F238E27FC236}">
                <a16:creationId xmlns:a16="http://schemas.microsoft.com/office/drawing/2014/main" id="{D9BA89E1-E298-0F2C-5572-9A3771D564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01245" y="4831414"/>
            <a:ext cx="1471023" cy="2480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and white sign with white text&#10;&#10;Description automatically generated">
            <a:extLst>
              <a:ext uri="{FF2B5EF4-FFF2-40B4-BE49-F238E27FC236}">
                <a16:creationId xmlns:a16="http://schemas.microsoft.com/office/drawing/2014/main" id="{39007D35-8736-F78D-DE66-B77F07E7EB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01245" y="5350501"/>
            <a:ext cx="1250292" cy="442433"/>
          </a:xfrm>
          <a:prstGeom prst="rect">
            <a:avLst/>
          </a:prstGeom>
        </p:spPr>
      </p:pic>
      <p:pic>
        <p:nvPicPr>
          <p:cNvPr id="27" name="Picture 26" descr="Costco.png">
            <a:extLst>
              <a:ext uri="{FF2B5EF4-FFF2-40B4-BE49-F238E27FC236}">
                <a16:creationId xmlns:a16="http://schemas.microsoft.com/office/drawing/2014/main" id="{AFA14DFF-0F83-8E4F-967A-7C5294B58C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5089" t="28238" r="12894" b="38540"/>
          <a:stretch/>
        </p:blipFill>
        <p:spPr>
          <a:xfrm>
            <a:off x="6454918" y="4747915"/>
            <a:ext cx="928251" cy="342479"/>
          </a:xfrm>
          <a:prstGeom prst="rect">
            <a:avLst/>
          </a:prstGeom>
        </p:spPr>
      </p:pic>
      <p:sp>
        <p:nvSpPr>
          <p:cNvPr id="2" name="TextBox 1">
            <a:extLst>
              <a:ext uri="{FF2B5EF4-FFF2-40B4-BE49-F238E27FC236}">
                <a16:creationId xmlns:a16="http://schemas.microsoft.com/office/drawing/2014/main" id="{FDB6A478-B7C8-2DB4-7122-EA59063C09F4}"/>
              </a:ext>
            </a:extLst>
          </p:cNvPr>
          <p:cNvSpPr txBox="1"/>
          <p:nvPr/>
        </p:nvSpPr>
        <p:spPr>
          <a:xfrm>
            <a:off x="658369" y="4671368"/>
            <a:ext cx="1783916" cy="1077218"/>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Participating Retail Chains like these  ̶ </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and more</a:t>
            </a:r>
          </a:p>
        </p:txBody>
      </p:sp>
      <p:sp>
        <p:nvSpPr>
          <p:cNvPr id="4" name="TextBox 3">
            <a:extLst>
              <a:ext uri="{FF2B5EF4-FFF2-40B4-BE49-F238E27FC236}">
                <a16:creationId xmlns:a16="http://schemas.microsoft.com/office/drawing/2014/main" id="{CCBDCCAA-B4B0-3B8C-905F-0192F44D3262}"/>
              </a:ext>
            </a:extLst>
          </p:cNvPr>
          <p:cNvSpPr txBox="1"/>
          <p:nvPr/>
        </p:nvSpPr>
        <p:spPr>
          <a:xfrm>
            <a:off x="7972081" y="1717787"/>
            <a:ext cx="3561552" cy="18162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1600"/>
              </a:spcAft>
              <a:buClrTx/>
              <a:buSzTx/>
              <a:buFontTx/>
              <a:buNone/>
              <a:tabLst/>
              <a:defRPr/>
            </a:pPr>
            <a:r>
              <a:rPr kumimoji="0" lang="en-US" sz="1867" b="0" i="0" u="none" strike="noStrike" kern="1200" cap="none" spc="0" normalizeH="0" baseline="0" noProof="0">
                <a:ln>
                  <a:noFill/>
                </a:ln>
                <a:solidFill>
                  <a:srgbClr val="8C8C8C">
                    <a:lumMod val="50000"/>
                  </a:srgbClr>
                </a:solidFill>
                <a:effectLst/>
                <a:uLnTx/>
                <a:uFillTx/>
                <a:latin typeface="Arial"/>
                <a:ea typeface="+mn-ea"/>
                <a:cs typeface="Arial"/>
              </a:rPr>
              <a:t>VSP gives you thousands of </a:t>
            </a:r>
            <a:br>
              <a:rPr kumimoji="0" lang="en-US" sz="1867" b="0" i="0" u="none" strike="noStrike" kern="1200" cap="none" spc="0" normalizeH="0" baseline="0" noProof="0">
                <a:ln>
                  <a:noFill/>
                </a:ln>
                <a:solidFill>
                  <a:srgbClr val="8C8C8C">
                    <a:lumMod val="50000"/>
                  </a:srgbClr>
                </a:solidFill>
                <a:effectLst/>
                <a:uLnTx/>
                <a:uFillTx/>
                <a:latin typeface="Arial"/>
                <a:ea typeface="+mn-ea"/>
                <a:cs typeface="Arial"/>
              </a:rPr>
            </a:br>
            <a:r>
              <a:rPr kumimoji="0" lang="en-US" sz="1867" b="0" i="0" u="none" strike="noStrike" kern="1200" cap="none" spc="0" normalizeH="0" baseline="0" noProof="0">
                <a:ln>
                  <a:noFill/>
                </a:ln>
                <a:solidFill>
                  <a:srgbClr val="8C8C8C">
                    <a:lumMod val="50000"/>
                  </a:srgbClr>
                </a:solidFill>
                <a:effectLst/>
                <a:uLnTx/>
                <a:uFillTx/>
                <a:latin typeface="Arial"/>
                <a:ea typeface="+mn-ea"/>
                <a:cs typeface="Arial"/>
              </a:rPr>
              <a:t>in-network choices, including private practice doctors, regional and national optical chains, or Eyeconic, the VSP preferred online eyewear store.</a:t>
            </a:r>
          </a:p>
        </p:txBody>
      </p:sp>
      <p:sp>
        <p:nvSpPr>
          <p:cNvPr id="10" name="TextBox 9">
            <a:extLst>
              <a:ext uri="{FF2B5EF4-FFF2-40B4-BE49-F238E27FC236}">
                <a16:creationId xmlns:a16="http://schemas.microsoft.com/office/drawing/2014/main" id="{296111ED-9113-9DB6-469E-F97DCCD1658F}"/>
              </a:ext>
            </a:extLst>
          </p:cNvPr>
          <p:cNvSpPr txBox="1"/>
          <p:nvPr/>
        </p:nvSpPr>
        <p:spPr>
          <a:xfrm>
            <a:off x="819348" y="3420892"/>
            <a:ext cx="1902841" cy="646331"/>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A60FF"/>
                </a:solidFill>
                <a:effectLst/>
                <a:uLnTx/>
                <a:uFillTx/>
                <a:latin typeface="Arial" panose="020B0604020202020204"/>
                <a:ea typeface="+mn-ea"/>
                <a:cs typeface="+mn-cs"/>
              </a:rPr>
              <a:t>Private Practice locations</a:t>
            </a:r>
          </a:p>
        </p:txBody>
      </p:sp>
      <p:sp>
        <p:nvSpPr>
          <p:cNvPr id="12" name="TextBox 11">
            <a:extLst>
              <a:ext uri="{FF2B5EF4-FFF2-40B4-BE49-F238E27FC236}">
                <a16:creationId xmlns:a16="http://schemas.microsoft.com/office/drawing/2014/main" id="{7E4549FE-B907-C2C1-310E-14116F625C26}"/>
              </a:ext>
            </a:extLst>
          </p:cNvPr>
          <p:cNvSpPr txBox="1"/>
          <p:nvPr/>
        </p:nvSpPr>
        <p:spPr>
          <a:xfrm>
            <a:off x="3632892" y="3338001"/>
            <a:ext cx="1270000" cy="646331"/>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Retail</a:t>
            </a: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locations</a:t>
            </a:r>
          </a:p>
        </p:txBody>
      </p:sp>
      <p:sp>
        <p:nvSpPr>
          <p:cNvPr id="14" name="TextBox 13">
            <a:extLst>
              <a:ext uri="{FF2B5EF4-FFF2-40B4-BE49-F238E27FC236}">
                <a16:creationId xmlns:a16="http://schemas.microsoft.com/office/drawing/2014/main" id="{F2E9569B-4DEB-101F-8515-1DFA7B1EAAFD}"/>
              </a:ext>
            </a:extLst>
          </p:cNvPr>
          <p:cNvSpPr txBox="1"/>
          <p:nvPr/>
        </p:nvSpPr>
        <p:spPr>
          <a:xfrm>
            <a:off x="5934542" y="3355629"/>
            <a:ext cx="1534623" cy="646331"/>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Online at </a:t>
            </a:r>
            <a:r>
              <a:rPr kumimoji="0" lang="en-US" sz="1800" b="0" i="0" u="none" strike="noStrike" kern="1200" cap="none" spc="0" normalizeH="0" baseline="0" noProof="0" err="1">
                <a:ln>
                  <a:noFill/>
                </a:ln>
                <a:solidFill>
                  <a:srgbClr val="FFFFFF"/>
                </a:solidFill>
                <a:effectLst/>
                <a:uLnTx/>
                <a:uFillTx/>
                <a:latin typeface="Arial" panose="020B0604020202020204"/>
                <a:ea typeface="+mn-ea"/>
                <a:cs typeface="+mn-cs"/>
              </a:rPr>
              <a:t>Eyeconic</a:t>
            </a:r>
            <a:r>
              <a:rPr kumimoji="0" lang="en-US" sz="1800" b="0" i="0" u="none" strike="noStrike" kern="1200" cap="none" spc="0" normalizeH="0" baseline="30000" noProof="0">
                <a:ln>
                  <a:noFill/>
                </a:ln>
                <a:solidFill>
                  <a:srgbClr val="FFFFFF"/>
                </a:solidFill>
                <a:effectLst/>
                <a:uLnTx/>
                <a:uFillTx/>
                <a:latin typeface="Arial" panose="020B0604020202020204"/>
                <a:ea typeface="+mn-ea"/>
                <a:cs typeface="+mn-cs"/>
              </a:rPr>
              <a:t>®</a:t>
            </a:r>
          </a:p>
        </p:txBody>
      </p:sp>
      <p:pic>
        <p:nvPicPr>
          <p:cNvPr id="18" name="Graphic 17" descr="Heart outline">
            <a:extLst>
              <a:ext uri="{FF2B5EF4-FFF2-40B4-BE49-F238E27FC236}">
                <a16:creationId xmlns:a16="http://schemas.microsoft.com/office/drawing/2014/main" id="{E2DCD487-F184-37AF-3F26-E6718113C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8076" y="2238327"/>
            <a:ext cx="1001445" cy="1001445"/>
          </a:xfrm>
          <a:prstGeom prst="rect">
            <a:avLst/>
          </a:prstGeom>
        </p:spPr>
      </p:pic>
      <p:pic>
        <p:nvPicPr>
          <p:cNvPr id="22" name="Graphic 21" descr="Store outline">
            <a:extLst>
              <a:ext uri="{FF2B5EF4-FFF2-40B4-BE49-F238E27FC236}">
                <a16:creationId xmlns:a16="http://schemas.microsoft.com/office/drawing/2014/main" id="{CA44D17E-E9F0-5320-FDE1-6BF8DF54E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03072" y="2269128"/>
            <a:ext cx="929640" cy="929640"/>
          </a:xfrm>
          <a:prstGeom prst="rect">
            <a:avLst/>
          </a:prstGeom>
        </p:spPr>
      </p:pic>
      <p:pic>
        <p:nvPicPr>
          <p:cNvPr id="26" name="Graphic 25" descr="Monitor outline">
            <a:extLst>
              <a:ext uri="{FF2B5EF4-FFF2-40B4-BE49-F238E27FC236}">
                <a16:creationId xmlns:a16="http://schemas.microsoft.com/office/drawing/2014/main" id="{274735C5-8F8F-59BE-6059-4A8B2CA629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0932" y="2232631"/>
            <a:ext cx="929640" cy="929640"/>
          </a:xfrm>
          <a:prstGeom prst="rect">
            <a:avLst/>
          </a:prstGeom>
        </p:spPr>
      </p:pic>
      <p:sp>
        <p:nvSpPr>
          <p:cNvPr id="16" name="Title 15">
            <a:extLst>
              <a:ext uri="{FF2B5EF4-FFF2-40B4-BE49-F238E27FC236}">
                <a16:creationId xmlns:a16="http://schemas.microsoft.com/office/drawing/2014/main" id="{DC0DE005-BB52-AB38-3ECA-EFF13763C4FC}"/>
              </a:ext>
            </a:extLst>
          </p:cNvPr>
          <p:cNvSpPr>
            <a:spLocks noGrp="1"/>
          </p:cNvSpPr>
          <p:nvPr>
            <p:ph type="title"/>
          </p:nvPr>
        </p:nvSpPr>
        <p:spPr>
          <a:xfrm>
            <a:off x="609600" y="-185335"/>
            <a:ext cx="10972800" cy="1498600"/>
          </a:xfrm>
        </p:spPr>
        <p:txBody>
          <a:bodyPr/>
          <a:lstStyle/>
          <a:p>
            <a:r>
              <a:rPr lang="en-US">
                <a:solidFill>
                  <a:schemeClr val="bg2">
                    <a:lumMod val="50000"/>
                  </a:schemeClr>
                </a:solidFill>
              </a:rPr>
              <a:t>The Choice is Yours</a:t>
            </a:r>
          </a:p>
        </p:txBody>
      </p:sp>
      <p:pic>
        <p:nvPicPr>
          <p:cNvPr id="9" name="Picture 8">
            <a:extLst>
              <a:ext uri="{FF2B5EF4-FFF2-40B4-BE49-F238E27FC236}">
                <a16:creationId xmlns:a16="http://schemas.microsoft.com/office/drawing/2014/main" id="{BD985C9D-BBF2-E73D-DBAC-12ABCEA8603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225501" y="3524420"/>
            <a:ext cx="1156536" cy="2605456"/>
          </a:xfrm>
          <a:prstGeom prst="rect">
            <a:avLst/>
          </a:prstGeom>
        </p:spPr>
      </p:pic>
      <p:sp>
        <p:nvSpPr>
          <p:cNvPr id="32" name="TextBox 31">
            <a:extLst>
              <a:ext uri="{FF2B5EF4-FFF2-40B4-BE49-F238E27FC236}">
                <a16:creationId xmlns:a16="http://schemas.microsoft.com/office/drawing/2014/main" id="{05B964A0-D32D-5E32-6A48-16391D9E0B1B}"/>
              </a:ext>
            </a:extLst>
          </p:cNvPr>
          <p:cNvSpPr txBox="1"/>
          <p:nvPr/>
        </p:nvSpPr>
        <p:spPr>
          <a:xfrm>
            <a:off x="5751872" y="6323489"/>
            <a:ext cx="5830529" cy="297454"/>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Arial" panose="020B0604020202020204"/>
                <a:ea typeface="Aptos" panose="020B0004020202020204" pitchFamily="34" charset="0"/>
                <a:cs typeface="Aptos" panose="020B0004020202020204" pitchFamily="34" charset="0"/>
              </a:rPr>
              <a:t>*Visionworks, </a:t>
            </a:r>
            <a:r>
              <a:rPr kumimoji="0" lang="en-US" sz="1067" b="0" i="0" u="none" strike="noStrike" kern="1200" cap="none" spc="0" normalizeH="0" baseline="0" noProof="0" err="1">
                <a:ln>
                  <a:noFill/>
                </a:ln>
                <a:solidFill>
                  <a:srgbClr val="000000"/>
                </a:solidFill>
                <a:effectLst/>
                <a:uLnTx/>
                <a:uFillTx/>
                <a:latin typeface="Arial" panose="020B0604020202020204"/>
                <a:ea typeface="Aptos" panose="020B0004020202020204" pitchFamily="34" charset="0"/>
                <a:cs typeface="Aptos" panose="020B0004020202020204" pitchFamily="34" charset="0"/>
              </a:rPr>
              <a:t>Eyeconic</a:t>
            </a:r>
            <a:r>
              <a:rPr kumimoji="0" lang="en-US" sz="1067" b="0" i="0" u="none" strike="noStrike" kern="1200" cap="none" spc="0" normalizeH="0" baseline="0" noProof="0">
                <a:ln>
                  <a:noFill/>
                </a:ln>
                <a:solidFill>
                  <a:srgbClr val="000000"/>
                </a:solidFill>
                <a:effectLst/>
                <a:uLnTx/>
                <a:uFillTx/>
                <a:latin typeface="Arial" panose="020B0604020202020204"/>
                <a:ea typeface="Aptos" panose="020B0004020202020204" pitchFamily="34" charset="0"/>
                <a:cs typeface="Aptos" panose="020B0004020202020204" pitchFamily="34" charset="0"/>
              </a:rPr>
              <a:t>, and </a:t>
            </a:r>
            <a:r>
              <a:rPr kumimoji="0" lang="en-US" sz="1067" b="0" i="0" u="none" strike="noStrike" kern="1200" cap="none" spc="0" normalizeH="0" baseline="0" noProof="0" err="1">
                <a:ln>
                  <a:noFill/>
                </a:ln>
                <a:solidFill>
                  <a:srgbClr val="000000"/>
                </a:solidFill>
                <a:effectLst/>
                <a:uLnTx/>
                <a:uFillTx/>
                <a:latin typeface="Arial" panose="020B0604020202020204"/>
                <a:ea typeface="Aptos" panose="020B0004020202020204" pitchFamily="34" charset="0"/>
                <a:cs typeface="Aptos" panose="020B0004020202020204" pitchFamily="34" charset="0"/>
              </a:rPr>
              <a:t>Eyemart</a:t>
            </a:r>
            <a:r>
              <a:rPr kumimoji="0" lang="en-US" sz="1067" b="0" i="0" u="none" strike="noStrike" kern="1200" cap="none" spc="0" normalizeH="0" baseline="0" noProof="0">
                <a:ln>
                  <a:noFill/>
                </a:ln>
                <a:solidFill>
                  <a:srgbClr val="000000"/>
                </a:solidFill>
                <a:effectLst/>
                <a:uLnTx/>
                <a:uFillTx/>
                <a:latin typeface="Arial" panose="020B0604020202020204"/>
                <a:ea typeface="Aptos" panose="020B0004020202020204" pitchFamily="34" charset="0"/>
                <a:cs typeface="Aptos" panose="020B0004020202020204" pitchFamily="34" charset="0"/>
              </a:rPr>
              <a:t> Express family of stores are VSP-affiliated companies</a:t>
            </a:r>
            <a:r>
              <a:rPr kumimoji="0" lang="en-US" sz="1333" b="0" i="0" u="none" strike="noStrike" kern="1200" cap="none" spc="0" normalizeH="0" baseline="0" noProof="0">
                <a:ln>
                  <a:noFill/>
                </a:ln>
                <a:solidFill>
                  <a:srgbClr val="000000"/>
                </a:solidFill>
                <a:effectLst/>
                <a:uLnTx/>
                <a:uFillTx/>
                <a:latin typeface="Arial" panose="020B0604020202020204"/>
                <a:ea typeface="Aptos" panose="020B0004020202020204" pitchFamily="34" charset="0"/>
                <a:cs typeface="Aptos" panose="020B0004020202020204" pitchFamily="34" charset="0"/>
              </a:rPr>
              <a:t>.</a:t>
            </a:r>
          </a:p>
        </p:txBody>
      </p:sp>
      <p:sp>
        <p:nvSpPr>
          <p:cNvPr id="8" name="Rectangle 7">
            <a:extLst>
              <a:ext uri="{FF2B5EF4-FFF2-40B4-BE49-F238E27FC236}">
                <a16:creationId xmlns:a16="http://schemas.microsoft.com/office/drawing/2014/main" id="{458557C0-1DD2-3523-A686-E3223E3C84EE}"/>
              </a:ext>
            </a:extLst>
          </p:cNvPr>
          <p:cNvSpPr/>
          <p:nvPr/>
        </p:nvSpPr>
        <p:spPr>
          <a:xfrm>
            <a:off x="891822" y="6299200"/>
            <a:ext cx="1298222" cy="395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224959"/>
      </p:ext>
    </p:extLst>
  </p:cSld>
  <p:clrMapOvr>
    <a:masterClrMapping/>
  </p:clrMapOvr>
  <p:transition spd="med" advClick="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EA2EFE-17A4-4125-B7D5-D4EE1051E23D}"/>
              </a:ext>
            </a:extLst>
          </p:cNvPr>
          <p:cNvSpPr>
            <a:spLocks noGrp="1"/>
          </p:cNvSpPr>
          <p:nvPr>
            <p:ph type="title"/>
          </p:nvPr>
        </p:nvSpPr>
        <p:spPr/>
        <p:txBody>
          <a:bodyPr>
            <a:noAutofit/>
          </a:bodyPr>
          <a:lstStyle/>
          <a:p>
            <a:r>
              <a:rPr lang="en-US">
                <a:solidFill>
                  <a:schemeClr val="bg2">
                    <a:lumMod val="50000"/>
                  </a:schemeClr>
                </a:solidFill>
              </a:rPr>
              <a:t>Eyewear Shopping Online at </a:t>
            </a:r>
            <a:r>
              <a:rPr lang="en-US" err="1">
                <a:solidFill>
                  <a:schemeClr val="bg2">
                    <a:lumMod val="50000"/>
                  </a:schemeClr>
                </a:solidFill>
              </a:rPr>
              <a:t>Eyeconic</a:t>
            </a:r>
            <a:r>
              <a:rPr lang="en-US" sz="2000" b="1" baseline="70000">
                <a:solidFill>
                  <a:schemeClr val="bg2">
                    <a:lumMod val="50000"/>
                  </a:schemeClr>
                </a:solidFill>
                <a:latin typeface="+mn-lt"/>
              </a:rPr>
              <a:t>®</a:t>
            </a:r>
            <a:endParaRPr lang="en-PH" sz="2000" baseline="70000">
              <a:solidFill>
                <a:schemeClr val="bg2">
                  <a:lumMod val="50000"/>
                </a:schemeClr>
              </a:solidFill>
            </a:endParaRPr>
          </a:p>
        </p:txBody>
      </p:sp>
      <p:pic>
        <p:nvPicPr>
          <p:cNvPr id="7" name="Picture 6">
            <a:extLst>
              <a:ext uri="{FF2B5EF4-FFF2-40B4-BE49-F238E27FC236}">
                <a16:creationId xmlns:a16="http://schemas.microsoft.com/office/drawing/2014/main" id="{5510ECC5-AE10-4089-8DA0-613A7DAFD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0" r="6383"/>
          <a:stretch/>
        </p:blipFill>
        <p:spPr>
          <a:xfrm>
            <a:off x="6909867" y="1184433"/>
            <a:ext cx="4878388" cy="3207708"/>
          </a:xfrm>
          <a:prstGeom prst="rect">
            <a:avLst/>
          </a:prstGeom>
        </p:spPr>
      </p:pic>
      <p:pic>
        <p:nvPicPr>
          <p:cNvPr id="8" name="Picture 7">
            <a:extLst>
              <a:ext uri="{FF2B5EF4-FFF2-40B4-BE49-F238E27FC236}">
                <a16:creationId xmlns:a16="http://schemas.microsoft.com/office/drawing/2014/main" id="{9F9DA349-642D-4EDD-BD10-48FD037821DC}"/>
              </a:ext>
            </a:extLst>
          </p:cNvPr>
          <p:cNvPicPr>
            <a:picLocks noChangeAspect="1"/>
          </p:cNvPicPr>
          <p:nvPr/>
        </p:nvPicPr>
        <p:blipFill rotWithShape="1">
          <a:blip r:embed="rId4"/>
          <a:srcRect l="-286" t="-307" r="286" b="15382"/>
          <a:stretch/>
        </p:blipFill>
        <p:spPr>
          <a:xfrm>
            <a:off x="7601613" y="1654733"/>
            <a:ext cx="3475016" cy="2201832"/>
          </a:xfrm>
          <a:prstGeom prst="rect">
            <a:avLst/>
          </a:prstGeom>
        </p:spPr>
      </p:pic>
      <p:pic>
        <p:nvPicPr>
          <p:cNvPr id="10" name="Picture 9">
            <a:extLst>
              <a:ext uri="{FF2B5EF4-FFF2-40B4-BE49-F238E27FC236}">
                <a16:creationId xmlns:a16="http://schemas.microsoft.com/office/drawing/2014/main" id="{C68CF291-F62D-42AD-A676-21D14854B5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366141" y="4496008"/>
            <a:ext cx="2206816" cy="1241339"/>
          </a:xfrm>
          <a:prstGeom prst="rect">
            <a:avLst/>
          </a:prstGeom>
        </p:spPr>
      </p:pic>
      <p:sp>
        <p:nvSpPr>
          <p:cNvPr id="15" name="Text Placeholder 5">
            <a:extLst>
              <a:ext uri="{FF2B5EF4-FFF2-40B4-BE49-F238E27FC236}">
                <a16:creationId xmlns:a16="http://schemas.microsoft.com/office/drawing/2014/main" id="{66360C50-5945-35AD-7600-5BD46DFA83E8}"/>
              </a:ext>
            </a:extLst>
          </p:cNvPr>
          <p:cNvSpPr txBox="1">
            <a:spLocks/>
          </p:cNvSpPr>
          <p:nvPr/>
        </p:nvSpPr>
        <p:spPr>
          <a:xfrm>
            <a:off x="609599" y="1334704"/>
            <a:ext cx="6467606" cy="458162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1800" b="0" i="0" u="none" strike="noStrike" kern="1200" cap="none" spc="0" normalizeH="0" baseline="0" noProof="0" err="1">
                <a:ln>
                  <a:noFill/>
                </a:ln>
                <a:solidFill>
                  <a:srgbClr val="8C8C8C">
                    <a:lumMod val="50000"/>
                  </a:srgbClr>
                </a:solidFill>
                <a:effectLst/>
                <a:uLnTx/>
                <a:uFillTx/>
                <a:latin typeface="Arial" panose="020B0604020202020204"/>
                <a:ea typeface="+mn-ea"/>
                <a:cs typeface="Arial" panose="020B0604020202020204" pitchFamily="34" charset="0"/>
              </a:rPr>
              <a:t>Eyeconic</a:t>
            </a:r>
            <a:r>
              <a:rPr kumimoji="0" lang="en-US" sz="1800" b="1" i="0" u="none" strike="noStrike" kern="1200" cap="none" spc="0" normalizeH="0" baseline="30000" noProof="0">
                <a:ln>
                  <a:noFill/>
                </a:ln>
                <a:solidFill>
                  <a:srgbClr val="8C8C8C">
                    <a:lumMod val="50000"/>
                  </a:srgbClr>
                </a:solidFill>
                <a:effectLst/>
                <a:uLnTx/>
                <a:uFillTx/>
                <a:latin typeface="Arial" panose="020B0604020202020204"/>
                <a:ea typeface="+mn-ea"/>
                <a:cs typeface="Arial" panose="020B0604020202020204" pitchFamily="34" charset="0"/>
              </a:rPr>
              <a:t> ®</a:t>
            </a: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Arial" panose="020B0604020202020204" pitchFamily="34" charset="0"/>
              </a:rPr>
              <a:t> is the in-network, online eyewear store for VSP</a:t>
            </a:r>
            <a:r>
              <a:rPr kumimoji="0" lang="en-US" sz="1800" b="0" i="0" u="none" strike="noStrike" kern="1200" cap="none" spc="0" normalizeH="0" baseline="30000" noProof="0">
                <a:ln>
                  <a:noFill/>
                </a:ln>
                <a:solidFill>
                  <a:srgbClr val="8C8C8C">
                    <a:lumMod val="50000"/>
                  </a:srgbClr>
                </a:solidFill>
                <a:effectLst/>
                <a:uLnTx/>
                <a:uFillTx/>
                <a:latin typeface="Arial" panose="020B0604020202020204"/>
                <a:ea typeface="+mn-ea"/>
                <a:cs typeface="Arial" panose="020B0604020202020204" pitchFamily="34" charset="0"/>
              </a:rPr>
              <a:t>®</a:t>
            </a: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Arial" panose="020B0604020202020204" pitchFamily="34" charset="0"/>
              </a:rPr>
              <a:t> members.</a:t>
            </a:r>
            <a:r>
              <a:rPr kumimoji="0" lang="en-US" sz="1800" b="0" i="1" u="none" strike="noStrike" kern="1200" cap="none" spc="0" normalizeH="0" baseline="0" noProof="0">
                <a:ln>
                  <a:noFill/>
                </a:ln>
                <a:solidFill>
                  <a:srgbClr val="8C8C8C">
                    <a:lumMod val="50000"/>
                  </a:srgbClr>
                </a:solidFill>
                <a:effectLst/>
                <a:uLnTx/>
                <a:uFillTx/>
                <a:latin typeface="Arial" panose="020B0604020202020204"/>
                <a:ea typeface="+mn-ea"/>
                <a:cs typeface="Arial" panose="020B0604020202020204" pitchFamily="34" charset="0"/>
              </a:rPr>
              <a:t> You’ll get:</a:t>
            </a:r>
          </a:p>
          <a:p>
            <a:pPr marL="1200150" marR="0" lvl="2"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Over 60 brands of glasses, contacts, and sunglasses</a:t>
            </a:r>
          </a:p>
          <a:p>
            <a:pPr marL="1200150" marR="0" lvl="2"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Virtual Try-On</a:t>
            </a:r>
          </a:p>
          <a:p>
            <a:pPr marL="1200150" marR="0" lvl="2"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Free shipping and returns*</a:t>
            </a:r>
          </a:p>
          <a:p>
            <a:pPr marL="1200150" marR="0" lvl="2"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Get 20% off eyewear just for being a VSP member</a:t>
            </a:r>
          </a:p>
          <a:p>
            <a:pPr marL="1200150" marR="0" lvl="2"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Specialty sizes that fit your needs</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800" b="0" i="0" u="none" strike="noStrike" kern="1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 </a:t>
            </a: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Arial" panose="020B0604020202020204" pitchFamily="34" charset="0"/>
              </a:rPr>
              <a:t>Find your product, customize your order, and we do the rest. Start saving at </a:t>
            </a:r>
            <a:r>
              <a:rPr kumimoji="0" lang="en-US" sz="1800" b="1" i="0" u="none" strike="noStrike" kern="1200" cap="none" spc="0" normalizeH="0" baseline="0" noProof="0">
                <a:ln>
                  <a:noFill/>
                </a:ln>
                <a:solidFill>
                  <a:srgbClr val="8C8C8C">
                    <a:lumMod val="50000"/>
                  </a:srgbClr>
                </a:solidFill>
                <a:effectLst/>
                <a:uLnTx/>
                <a:uFillTx/>
                <a:latin typeface="Arial" panose="020B0604020202020204"/>
                <a:ea typeface="+mn-ea"/>
                <a:cs typeface="Arial" panose="020B0604020202020204" pitchFamily="34" charset="0"/>
              </a:rPr>
              <a:t>eyeconic.com </a:t>
            </a: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Arial" panose="020B0604020202020204" pitchFamily="34" charset="0"/>
              </a:rPr>
              <a:t>today.</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Arial" panose="020B0604020202020204" pitchFamily="34" charset="0"/>
            </a:endParaRPr>
          </a:p>
        </p:txBody>
      </p:sp>
      <p:sp>
        <p:nvSpPr>
          <p:cNvPr id="3" name="TextBox 2">
            <a:extLst>
              <a:ext uri="{FF2B5EF4-FFF2-40B4-BE49-F238E27FC236}">
                <a16:creationId xmlns:a16="http://schemas.microsoft.com/office/drawing/2014/main" id="{B2CBC446-8DC2-69D5-6413-060973F4CCED}"/>
              </a:ext>
            </a:extLst>
          </p:cNvPr>
          <p:cNvSpPr txBox="1"/>
          <p:nvPr/>
        </p:nvSpPr>
        <p:spPr>
          <a:xfrm>
            <a:off x="609598" y="5807639"/>
            <a:ext cx="60939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*Terms and conditions apply. Visit </a:t>
            </a:r>
            <a:r>
              <a:rPr kumimoji="0" lang="en-US" sz="1200" b="1" i="0" u="none" strike="noStrike" kern="12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eyeconic.com/</a:t>
            </a:r>
            <a:r>
              <a:rPr kumimoji="0" lang="en-US" sz="1200" b="1" i="0" u="none" strike="noStrike" kern="1200" cap="none" spc="0" normalizeH="0" baseline="0" noProof="0" err="1">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faqs</a:t>
            </a:r>
            <a:r>
              <a:rPr kumimoji="0" lang="en-US" sz="1200" b="1" i="0" u="none" strike="noStrike" kern="12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 </a:t>
            </a:r>
            <a:r>
              <a:rPr kumimoji="0" lang="en-US" sz="1200" b="0" i="0" u="none" strike="noStrike" kern="1200" cap="none" spc="0" normalizeH="0" baseline="0" noProof="0">
                <a:ln>
                  <a:noFill/>
                </a:ln>
                <a:solidFill>
                  <a:srgbClr val="8C8C8C">
                    <a:lumMod val="50000"/>
                  </a:srgbClr>
                </a:solidFill>
                <a:effectLst/>
                <a:uLnTx/>
                <a:uFillTx/>
                <a:latin typeface="Arial" panose="020B0604020202020204"/>
                <a:ea typeface="Aptos" panose="020B0004020202020204" pitchFamily="34" charset="0"/>
                <a:cs typeface="Times New Roman" panose="02020603050405020304" pitchFamily="18" charset="0"/>
              </a:rPr>
              <a:t>for more details</a:t>
            </a:r>
            <a:endParaRPr kumimoji="0" lang="en-US" sz="1200" b="0" i="0" u="none" strike="noStrike" kern="1200" cap="none" spc="0" normalizeH="0" baseline="0" noProof="0">
              <a:ln>
                <a:noFill/>
              </a:ln>
              <a:solidFill>
                <a:srgbClr val="8C8C8C">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34AC079C-0DB3-7254-FEFD-7FAF4F4E933F}"/>
              </a:ext>
            </a:extLst>
          </p:cNvPr>
          <p:cNvSpPr/>
          <p:nvPr/>
        </p:nvSpPr>
        <p:spPr>
          <a:xfrm>
            <a:off x="891822" y="6299200"/>
            <a:ext cx="1298222" cy="395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03896331"/>
      </p:ext>
    </p:extLst>
  </p:cSld>
  <p:clrMapOvr>
    <a:masterClrMapping/>
  </p:clrMapOvr>
  <p:transition spd="med" advClick="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AA4BF-91DA-C2AB-8E94-3548CF0C373E}"/>
              </a:ext>
            </a:extLst>
          </p:cNvPr>
          <p:cNvSpPr/>
          <p:nvPr/>
        </p:nvSpPr>
        <p:spPr>
          <a:xfrm>
            <a:off x="5106631" y="5467770"/>
            <a:ext cx="5224491" cy="6676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14B954D-4B7F-B389-F656-49A560DC1D5E}"/>
              </a:ext>
            </a:extLst>
          </p:cNvPr>
          <p:cNvSpPr>
            <a:spLocks noGrp="1"/>
          </p:cNvSpPr>
          <p:nvPr>
            <p:ph type="title"/>
          </p:nvPr>
        </p:nvSpPr>
        <p:spPr/>
        <p:txBody>
          <a:bodyPr/>
          <a:lstStyle/>
          <a:p>
            <a:r>
              <a:rPr lang="en-US">
                <a:solidFill>
                  <a:schemeClr val="bg2">
                    <a:lumMod val="50000"/>
                  </a:schemeClr>
                </a:solidFill>
              </a:rPr>
              <a:t>The Right Doctor for You</a:t>
            </a:r>
          </a:p>
        </p:txBody>
      </p:sp>
      <p:sp>
        <p:nvSpPr>
          <p:cNvPr id="3" name="TextBox 2">
            <a:extLst>
              <a:ext uri="{FF2B5EF4-FFF2-40B4-BE49-F238E27FC236}">
                <a16:creationId xmlns:a16="http://schemas.microsoft.com/office/drawing/2014/main" id="{841CB671-A35A-40CA-1FD0-21B72738277B}"/>
              </a:ext>
            </a:extLst>
          </p:cNvPr>
          <p:cNvSpPr txBox="1"/>
          <p:nvPr/>
        </p:nvSpPr>
        <p:spPr>
          <a:xfrm>
            <a:off x="683668" y="2282685"/>
            <a:ext cx="7328033" cy="1315255"/>
          </a:xfrm>
          <a:prstGeom prst="rect">
            <a:avLst/>
          </a:prstGeom>
          <a:noFill/>
        </p:spPr>
        <p:txBody>
          <a:bodyPr wrap="square" lIns="12192" tIns="0" rIns="0" bIns="0" rtlCol="0">
            <a:noAutofit/>
          </a:bodyPr>
          <a:lstStyle/>
          <a:p>
            <a:pPr marL="0" marR="0" lvl="3"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Visit </a:t>
            </a:r>
            <a:r>
              <a:rPr kumimoji="0" lang="en-US" sz="1800" b="1" i="0" u="none" strike="noStrike" kern="1200" cap="none" spc="0" normalizeH="0" baseline="0" noProof="0">
                <a:ln>
                  <a:noFill/>
                </a:ln>
                <a:solidFill>
                  <a:srgbClr val="8C8C8C">
                    <a:lumMod val="50000"/>
                  </a:srgbClr>
                </a:solidFill>
                <a:effectLst/>
                <a:uLnTx/>
                <a:uFillTx/>
                <a:latin typeface="Arial" panose="020B0604020202020204"/>
                <a:ea typeface="+mn-ea"/>
                <a:cs typeface="+mn-cs"/>
              </a:rPr>
              <a:t>vsp.com/eye-doctor </a:t>
            </a:r>
            <a:br>
              <a:rPr kumimoji="0" lang="en-US" sz="1800" b="1" i="0" u="none" strike="noStrike" kern="1200" cap="none" spc="0" normalizeH="0" baseline="0" noProof="0">
                <a:ln>
                  <a:noFill/>
                </a:ln>
                <a:solidFill>
                  <a:srgbClr val="8C8C8C">
                    <a:lumMod val="50000"/>
                  </a:srgbClr>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(or navigate from </a:t>
            </a:r>
            <a:r>
              <a:rPr kumimoji="0" lang="en-US" sz="1800" b="1" i="0" u="none" strike="noStrike" kern="1200" cap="none" spc="0" normalizeH="0" baseline="0" noProof="0">
                <a:ln>
                  <a:noFill/>
                </a:ln>
                <a:solidFill>
                  <a:srgbClr val="8C8C8C">
                    <a:lumMod val="50000"/>
                  </a:srgbClr>
                </a:solidFill>
                <a:effectLst/>
                <a:uLnTx/>
                <a:uFillTx/>
                <a:latin typeface="Arial" panose="020B0604020202020204"/>
                <a:ea typeface="+mn-ea"/>
                <a:cs typeface="+mn-cs"/>
              </a:rPr>
              <a:t>vsp.com</a:t>
            </a: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 home page)</a:t>
            </a:r>
            <a:b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br>
            <a:endPar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endParaRPr>
          </a:p>
          <a:p>
            <a:pPr marL="0" marR="0" lvl="3"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Enter the preferences that are </a:t>
            </a:r>
          </a:p>
          <a:p>
            <a:pPr marL="0" marR="0" lvl="3"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meaningful to you like:</a:t>
            </a:r>
          </a:p>
        </p:txBody>
      </p:sp>
      <p:sp>
        <p:nvSpPr>
          <p:cNvPr id="18" name="TextBox 17">
            <a:extLst>
              <a:ext uri="{FF2B5EF4-FFF2-40B4-BE49-F238E27FC236}">
                <a16:creationId xmlns:a16="http://schemas.microsoft.com/office/drawing/2014/main" id="{F9417628-5243-4CEC-DF80-1D6409AF78A3}"/>
              </a:ext>
            </a:extLst>
          </p:cNvPr>
          <p:cNvSpPr txBox="1"/>
          <p:nvPr/>
        </p:nvSpPr>
        <p:spPr>
          <a:xfrm>
            <a:off x="606710" y="3730936"/>
            <a:ext cx="2662989" cy="2264081"/>
          </a:xfrm>
          <a:prstGeom prst="rect">
            <a:avLst/>
          </a:prstGeom>
          <a:noFill/>
        </p:spPr>
        <p:txBody>
          <a:bodyPr wrap="square">
            <a:spAutoFit/>
          </a:bodyPr>
          <a:lstStyle/>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Location</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Gender</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Language</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Frame brands</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Specialty</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Services</a:t>
            </a:r>
          </a:p>
          <a:p>
            <a:pPr marL="243834" marR="0" lvl="4" indent="-243834" algn="l" defTabSz="9141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C8C8C">
                    <a:lumMod val="50000"/>
                  </a:srgbClr>
                </a:solidFill>
                <a:effectLst/>
                <a:uLnTx/>
                <a:uFillTx/>
                <a:latin typeface="Arial" panose="020B0604020202020204"/>
                <a:ea typeface="+mn-ea"/>
                <a:cs typeface="+mn-cs"/>
              </a:rPr>
              <a:t>Hours &amp; Scheduling</a:t>
            </a:r>
          </a:p>
        </p:txBody>
      </p:sp>
      <p:pic>
        <p:nvPicPr>
          <p:cNvPr id="20" name="Picture 19">
            <a:extLst>
              <a:ext uri="{FF2B5EF4-FFF2-40B4-BE49-F238E27FC236}">
                <a16:creationId xmlns:a16="http://schemas.microsoft.com/office/drawing/2014/main" id="{E94C5DD7-DB0A-EE0A-D906-FDC13B70905F}"/>
              </a:ext>
            </a:extLst>
          </p:cNvPr>
          <p:cNvPicPr>
            <a:picLocks noChangeAspect="1"/>
          </p:cNvPicPr>
          <p:nvPr/>
        </p:nvPicPr>
        <p:blipFill rotWithShape="1">
          <a:blip r:embed="rId3"/>
          <a:srcRect l="-41"/>
          <a:stretch/>
        </p:blipFill>
        <p:spPr>
          <a:xfrm>
            <a:off x="5088560" y="1929104"/>
            <a:ext cx="6496731" cy="3397752"/>
          </a:xfrm>
          <a:prstGeom prst="rect">
            <a:avLst/>
          </a:prstGeom>
        </p:spPr>
      </p:pic>
      <p:sp>
        <p:nvSpPr>
          <p:cNvPr id="5" name="TextBox 4">
            <a:extLst>
              <a:ext uri="{FF2B5EF4-FFF2-40B4-BE49-F238E27FC236}">
                <a16:creationId xmlns:a16="http://schemas.microsoft.com/office/drawing/2014/main" id="{37A9243E-1119-6ABB-29EB-1063161A8289}"/>
              </a:ext>
            </a:extLst>
          </p:cNvPr>
          <p:cNvSpPr txBox="1"/>
          <p:nvPr/>
        </p:nvSpPr>
        <p:spPr>
          <a:xfrm>
            <a:off x="609601" y="1227162"/>
            <a:ext cx="5546260" cy="913199"/>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3A60FF"/>
                </a:solidFill>
                <a:effectLst/>
                <a:uLnTx/>
                <a:uFillTx/>
                <a:latin typeface="Arial" panose="020B0604020202020204"/>
                <a:ea typeface="+mn-ea"/>
                <a:cs typeface="+mn-cs"/>
              </a:rPr>
              <a:t>Using the Find a Doctor </a:t>
            </a:r>
            <a:br>
              <a:rPr kumimoji="0" lang="en-US" sz="2667" b="0" i="0" u="none" strike="noStrike" kern="1200" cap="none" spc="0" normalizeH="0" baseline="0" noProof="0">
                <a:ln>
                  <a:noFill/>
                </a:ln>
                <a:solidFill>
                  <a:srgbClr val="3A60FF"/>
                </a:solidFill>
                <a:effectLst/>
                <a:uLnTx/>
                <a:uFillTx/>
                <a:latin typeface="Arial" panose="020B0604020202020204"/>
                <a:ea typeface="+mn-ea"/>
                <a:cs typeface="+mn-cs"/>
              </a:rPr>
            </a:br>
            <a:r>
              <a:rPr kumimoji="0" lang="en-US" sz="2667" b="0" i="0" u="none" strike="noStrike" kern="1200" cap="none" spc="0" normalizeH="0" baseline="0" noProof="0">
                <a:ln>
                  <a:noFill/>
                </a:ln>
                <a:solidFill>
                  <a:srgbClr val="3A60FF"/>
                </a:solidFill>
                <a:effectLst/>
                <a:uLnTx/>
                <a:uFillTx/>
                <a:latin typeface="Arial" panose="020B0604020202020204"/>
                <a:ea typeface="+mn-ea"/>
                <a:cs typeface="+mn-cs"/>
              </a:rPr>
              <a:t>tool on </a:t>
            </a:r>
            <a:r>
              <a:rPr kumimoji="0" lang="en-US" sz="2667" b="1" i="0" u="none" strike="noStrike" kern="1200" cap="none" spc="0" normalizeH="0" baseline="0" noProof="0">
                <a:ln>
                  <a:noFill/>
                </a:ln>
                <a:solidFill>
                  <a:srgbClr val="3A60FF"/>
                </a:solidFill>
                <a:effectLst/>
                <a:uLnTx/>
                <a:uFillTx/>
                <a:latin typeface="Arial" panose="020B0604020202020204"/>
                <a:ea typeface="+mn-ea"/>
                <a:cs typeface="+mn-cs"/>
              </a:rPr>
              <a:t>vsp.com </a:t>
            </a:r>
            <a:r>
              <a:rPr kumimoji="0" lang="en-US" sz="2667" b="0" i="0" u="none" strike="noStrike" kern="1200" cap="none" spc="0" normalizeH="0" baseline="0" noProof="0">
                <a:ln>
                  <a:noFill/>
                </a:ln>
                <a:solidFill>
                  <a:srgbClr val="3A60FF"/>
                </a:solidFill>
                <a:effectLst/>
                <a:uLnTx/>
                <a:uFillTx/>
                <a:latin typeface="Arial" panose="020B0604020202020204"/>
                <a:ea typeface="+mn-ea"/>
                <a:cs typeface="+mn-cs"/>
              </a:rPr>
              <a:t>is easy</a:t>
            </a:r>
          </a:p>
        </p:txBody>
      </p:sp>
      <p:sp>
        <p:nvSpPr>
          <p:cNvPr id="9" name="Triangle 8">
            <a:extLst>
              <a:ext uri="{FF2B5EF4-FFF2-40B4-BE49-F238E27FC236}">
                <a16:creationId xmlns:a16="http://schemas.microsoft.com/office/drawing/2014/main" id="{B687CF01-064B-248C-BAE3-9545CA93AD82}"/>
              </a:ext>
            </a:extLst>
          </p:cNvPr>
          <p:cNvSpPr/>
          <p:nvPr/>
        </p:nvSpPr>
        <p:spPr>
          <a:xfrm>
            <a:off x="5422777" y="5204243"/>
            <a:ext cx="733084" cy="52705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06223CE-C3CB-58FE-8197-1EF2F50E1A6A}"/>
              </a:ext>
            </a:extLst>
          </p:cNvPr>
          <p:cNvSpPr txBox="1"/>
          <p:nvPr/>
        </p:nvSpPr>
        <p:spPr>
          <a:xfrm>
            <a:off x="5241976" y="5504263"/>
            <a:ext cx="4953801" cy="584775"/>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A sliding distance bar makes finding a match nearby easy. You can even opt to view locations on a map.</a:t>
            </a:r>
          </a:p>
        </p:txBody>
      </p:sp>
      <p:sp>
        <p:nvSpPr>
          <p:cNvPr id="4" name="Rectangle 3">
            <a:extLst>
              <a:ext uri="{FF2B5EF4-FFF2-40B4-BE49-F238E27FC236}">
                <a16:creationId xmlns:a16="http://schemas.microsoft.com/office/drawing/2014/main" id="{C1624A3C-2114-8307-7916-8102571AB5BF}"/>
              </a:ext>
            </a:extLst>
          </p:cNvPr>
          <p:cNvSpPr/>
          <p:nvPr/>
        </p:nvSpPr>
        <p:spPr>
          <a:xfrm>
            <a:off x="891822" y="6299200"/>
            <a:ext cx="1298222" cy="395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059198"/>
      </p:ext>
    </p:extLst>
  </p:cSld>
  <p:clrMapOvr>
    <a:masterClrMapping/>
  </p:clrMapOvr>
  <p:transition spd="med" advClick="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ith curly hair and glasses smiling&#10;&#10;Description automatically generated">
            <a:extLst>
              <a:ext uri="{FF2B5EF4-FFF2-40B4-BE49-F238E27FC236}">
                <a16:creationId xmlns:a16="http://schemas.microsoft.com/office/drawing/2014/main" id="{219F0F50-CC67-2276-5646-B65DD9EFB8B8}"/>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l="21698" r="21698"/>
          <a:stretch/>
        </p:blipFill>
        <p:spPr/>
      </p:pic>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a:xfrm>
            <a:off x="470674" y="366423"/>
            <a:ext cx="5905743" cy="584775"/>
          </a:xfrm>
        </p:spPr>
        <p:txBody>
          <a:bodyPr/>
          <a:lstStyle/>
          <a:p>
            <a:r>
              <a:rPr lang="en-US">
                <a:solidFill>
                  <a:schemeClr val="bg2">
                    <a:lumMod val="50000"/>
                  </a:schemeClr>
                </a:solidFill>
              </a:rPr>
              <a:t>Using Your Benefit is Easy</a:t>
            </a:r>
            <a:endParaRPr lang="en-PH">
              <a:solidFill>
                <a:schemeClr val="bg2">
                  <a:lumMod val="50000"/>
                </a:schemeClr>
              </a:solidFill>
            </a:endParaRPr>
          </a:p>
        </p:txBody>
      </p:sp>
      <p:sp>
        <p:nvSpPr>
          <p:cNvPr id="9" name="Text Placeholder 8">
            <a:extLst>
              <a:ext uri="{FF2B5EF4-FFF2-40B4-BE49-F238E27FC236}">
                <a16:creationId xmlns:a16="http://schemas.microsoft.com/office/drawing/2014/main" id="{8E54CAF8-2312-8839-0300-A2CA7732A53A}"/>
              </a:ext>
            </a:extLst>
          </p:cNvPr>
          <p:cNvSpPr>
            <a:spLocks noGrp="1"/>
          </p:cNvSpPr>
          <p:nvPr>
            <p:ph type="body" sz="quarter" idx="12"/>
          </p:nvPr>
        </p:nvSpPr>
        <p:spPr>
          <a:xfrm>
            <a:off x="470675" y="1217636"/>
            <a:ext cx="4993148" cy="3276473"/>
          </a:xfrm>
        </p:spPr>
        <p:txBody>
          <a:bodyPr>
            <a:noAutofit/>
          </a:bodyPr>
          <a:lstStyle/>
          <a:p>
            <a:pPr algn="l">
              <a:spcAft>
                <a:spcPts val="800"/>
              </a:spcAft>
            </a:pPr>
            <a:r>
              <a:rPr lang="en-US" sz="2667">
                <a:solidFill>
                  <a:schemeClr val="accent1"/>
                </a:solidFill>
                <a:latin typeface="Arial" charset="0"/>
                <a:ea typeface="ＭＳ Ｐゴシック" charset="0"/>
              </a:rPr>
              <a:t>Once you’ve enrolled…</a:t>
            </a:r>
            <a:endParaRPr lang="en-US" sz="1800" b="1">
              <a:latin typeface="Arial" charset="0"/>
              <a:ea typeface="ＭＳ Ｐゴシック" charset="0"/>
            </a:endParaRPr>
          </a:p>
          <a:p>
            <a:pPr marL="457189" indent="-457189" algn="l">
              <a:spcAft>
                <a:spcPts val="800"/>
              </a:spcAft>
              <a:buAutoNum type="arabicPeriod"/>
              <a:defRPr/>
            </a:pPr>
            <a:r>
              <a:rPr lang="en-US" sz="1800">
                <a:solidFill>
                  <a:schemeClr val="bg2">
                    <a:lumMod val="50000"/>
                  </a:schemeClr>
                </a:solidFill>
                <a:latin typeface="Arial" charset="0"/>
                <a:ea typeface="ＭＳ Ｐゴシック" charset="0"/>
                <a:cs typeface="ＭＳ Ｐゴシック" charset="0"/>
              </a:rPr>
              <a:t>Create an account at </a:t>
            </a:r>
            <a:r>
              <a:rPr lang="en-US" sz="1800" b="1">
                <a:solidFill>
                  <a:schemeClr val="bg2">
                    <a:lumMod val="50000"/>
                  </a:schemeClr>
                </a:solidFill>
                <a:latin typeface="Arial" charset="0"/>
                <a:ea typeface="ＭＳ Ｐゴシック" charset="0"/>
                <a:cs typeface="ＭＳ Ｐゴシック" charset="0"/>
              </a:rPr>
              <a:t>vsp.com </a:t>
            </a:r>
            <a:r>
              <a:rPr lang="en-US" sz="1800">
                <a:solidFill>
                  <a:schemeClr val="bg2">
                    <a:lumMod val="50000"/>
                  </a:schemeClr>
                </a:solidFill>
                <a:latin typeface="Arial" charset="0"/>
                <a:ea typeface="ＭＳ Ｐゴシック" charset="0"/>
                <a:cs typeface="ＭＳ Ｐゴシック" charset="0"/>
              </a:rPr>
              <a:t>and review your personalized benefit information</a:t>
            </a:r>
          </a:p>
          <a:p>
            <a:pPr marL="457189" indent="-457189" algn="l">
              <a:spcAft>
                <a:spcPts val="800"/>
              </a:spcAft>
              <a:buAutoNum type="arabicPeriod"/>
              <a:defRPr/>
            </a:pPr>
            <a:r>
              <a:rPr lang="en-US" altLang="ja-JP" sz="1800">
                <a:solidFill>
                  <a:schemeClr val="bg2">
                    <a:lumMod val="50000"/>
                  </a:schemeClr>
                </a:solidFill>
                <a:latin typeface="Arial" charset="0"/>
                <a:ea typeface="ＭＳ Ｐゴシック" charset="0"/>
                <a:cs typeface="Arial" charset="0"/>
              </a:rPr>
              <a:t>Find a VSP in-network doctor by visiting your member account, going to </a:t>
            </a:r>
            <a:r>
              <a:rPr lang="en-US" altLang="ja-JP" sz="1800" b="1">
                <a:solidFill>
                  <a:schemeClr val="bg2">
                    <a:lumMod val="50000"/>
                  </a:schemeClr>
                </a:solidFill>
                <a:latin typeface="Arial" charset="0"/>
                <a:ea typeface="ＭＳ Ｐゴシック" charset="0"/>
                <a:cs typeface="Arial" charset="0"/>
              </a:rPr>
              <a:t>vsp.com </a:t>
            </a:r>
            <a:r>
              <a:rPr lang="en-US" altLang="ja-JP" sz="1800">
                <a:solidFill>
                  <a:schemeClr val="bg2">
                    <a:lumMod val="50000"/>
                  </a:schemeClr>
                </a:solidFill>
                <a:latin typeface="Arial" charset="0"/>
                <a:ea typeface="ＭＳ Ｐゴシック" charset="0"/>
                <a:cs typeface="Arial" charset="0"/>
              </a:rPr>
              <a:t>or calling </a:t>
            </a:r>
            <a:r>
              <a:rPr lang="en-US" altLang="ja-JP" sz="1800" b="1">
                <a:solidFill>
                  <a:schemeClr val="bg2">
                    <a:lumMod val="50000"/>
                  </a:schemeClr>
                </a:solidFill>
                <a:latin typeface="Arial" charset="0"/>
                <a:ea typeface="ＭＳ Ｐゴシック" charset="0"/>
                <a:cs typeface="Arial" charset="0"/>
              </a:rPr>
              <a:t>800.877.7195</a:t>
            </a:r>
          </a:p>
          <a:p>
            <a:pPr marL="457189" indent="-457189" algn="l">
              <a:spcAft>
                <a:spcPts val="800"/>
              </a:spcAft>
              <a:buAutoNum type="arabicPeriod"/>
              <a:defRPr/>
            </a:pPr>
            <a:r>
              <a:rPr lang="en-US" altLang="ja-JP" sz="1800">
                <a:solidFill>
                  <a:schemeClr val="bg2">
                    <a:lumMod val="50000"/>
                  </a:schemeClr>
                </a:solidFill>
                <a:latin typeface="Arial" charset="0"/>
                <a:ea typeface="ＭＳ Ｐゴシック" charset="0"/>
                <a:cs typeface="Arial" charset="0"/>
              </a:rPr>
              <a:t>Simply tell your eye doctor’s office that you have VSP–and we’ll take care of the rest</a:t>
            </a:r>
          </a:p>
        </p:txBody>
      </p:sp>
      <p:sp>
        <p:nvSpPr>
          <p:cNvPr id="2" name="Rectangle 1">
            <a:extLst>
              <a:ext uri="{FF2B5EF4-FFF2-40B4-BE49-F238E27FC236}">
                <a16:creationId xmlns:a16="http://schemas.microsoft.com/office/drawing/2014/main" id="{9A658E1F-70DE-284B-888C-C8AEB88B538C}"/>
              </a:ext>
            </a:extLst>
          </p:cNvPr>
          <p:cNvSpPr/>
          <p:nvPr/>
        </p:nvSpPr>
        <p:spPr>
          <a:xfrm>
            <a:off x="891822" y="6299200"/>
            <a:ext cx="1298222" cy="395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9844893"/>
      </p:ext>
    </p:extLst>
  </p:cSld>
  <p:clrMapOvr>
    <a:masterClrMapping/>
  </p:clrMapOvr>
  <p:transition spd="med" advClick="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EBB18C2-593F-47D7-D048-D4E3D158756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8" b="7818"/>
          <a:stretch/>
        </p:blipFill>
        <p:spPr/>
      </p:pic>
      <p:sp>
        <p:nvSpPr>
          <p:cNvPr id="13" name="Text Placeholder 12">
            <a:extLst>
              <a:ext uri="{FF2B5EF4-FFF2-40B4-BE49-F238E27FC236}">
                <a16:creationId xmlns:a16="http://schemas.microsoft.com/office/drawing/2014/main" id="{6B28D61E-EC9D-9D12-5A75-19F40A9FC0FA}"/>
              </a:ext>
            </a:extLst>
          </p:cNvPr>
          <p:cNvSpPr>
            <a:spLocks noGrp="1"/>
          </p:cNvSpPr>
          <p:nvPr>
            <p:ph type="body" sz="quarter" idx="12"/>
          </p:nvPr>
        </p:nvSpPr>
        <p:spPr>
          <a:xfrm>
            <a:off x="2929466" y="6146103"/>
            <a:ext cx="8772677" cy="492443"/>
          </a:xfrm>
        </p:spPr>
        <p:txBody>
          <a:bodyPr>
            <a:normAutofit/>
          </a:bodyPr>
          <a:lstStyle/>
          <a:p>
            <a:r>
              <a:rPr lang="en-US">
                <a:solidFill>
                  <a:schemeClr val="bg1"/>
                </a:solidFill>
              </a:rPr>
              <a:t>©2025 Vision Service Plan. All rights reserved.</a:t>
            </a:r>
            <a:br>
              <a:rPr lang="en-US">
                <a:solidFill>
                  <a:schemeClr val="bg1"/>
                </a:solidFill>
              </a:rPr>
            </a:br>
            <a:r>
              <a:rPr lang="en-US">
                <a:solidFill>
                  <a:schemeClr val="bg1"/>
                </a:solidFill>
              </a:rPr>
              <a:t>VSP, </a:t>
            </a:r>
            <a:r>
              <a:rPr lang="en-US" err="1">
                <a:solidFill>
                  <a:schemeClr val="bg1"/>
                </a:solidFill>
              </a:rPr>
              <a:t>Eyeconic</a:t>
            </a:r>
            <a:r>
              <a:rPr lang="en-US">
                <a:solidFill>
                  <a:schemeClr val="bg1"/>
                </a:solidFill>
              </a:rPr>
              <a:t>, Eyeconic.com, and </a:t>
            </a:r>
            <a:r>
              <a:rPr lang="en-US" err="1">
                <a:solidFill>
                  <a:schemeClr val="bg1"/>
                </a:solidFill>
              </a:rPr>
              <a:t>WellVision</a:t>
            </a:r>
            <a:r>
              <a:rPr lang="en-US">
                <a:solidFill>
                  <a:schemeClr val="bg1"/>
                </a:solidFill>
              </a:rPr>
              <a:t> Exam are registered trademarks, and VSP Premier Edge is a trademark of Vision Service Plan.</a:t>
            </a:r>
          </a:p>
          <a:p>
            <a:endParaRPr lang="en-US">
              <a:solidFill>
                <a:schemeClr val="bg1"/>
              </a:solidFill>
            </a:endParaRPr>
          </a:p>
        </p:txBody>
      </p:sp>
      <p:sp>
        <p:nvSpPr>
          <p:cNvPr id="11" name="Title 10">
            <a:extLst>
              <a:ext uri="{FF2B5EF4-FFF2-40B4-BE49-F238E27FC236}">
                <a16:creationId xmlns:a16="http://schemas.microsoft.com/office/drawing/2014/main" id="{2B712A99-EC25-C989-AE2C-8F485A9AA0F4}"/>
              </a:ext>
            </a:extLst>
          </p:cNvPr>
          <p:cNvSpPr>
            <a:spLocks noGrp="1"/>
          </p:cNvSpPr>
          <p:nvPr>
            <p:ph type="title"/>
          </p:nvPr>
        </p:nvSpPr>
        <p:spPr>
          <a:xfrm>
            <a:off x="609600" y="1002079"/>
            <a:ext cx="10972800" cy="1498600"/>
          </a:xfrm>
        </p:spPr>
        <p:txBody>
          <a:bodyPr/>
          <a:lstStyle/>
          <a:p>
            <a:r>
              <a:rPr lang="en-US">
                <a:solidFill>
                  <a:schemeClr val="bg1"/>
                </a:solidFill>
              </a:rPr>
              <a:t>Enroll Today!</a:t>
            </a:r>
          </a:p>
        </p:txBody>
      </p:sp>
      <p:sp>
        <p:nvSpPr>
          <p:cNvPr id="14" name="Rectangle 13">
            <a:extLst>
              <a:ext uri="{FF2B5EF4-FFF2-40B4-BE49-F238E27FC236}">
                <a16:creationId xmlns:a16="http://schemas.microsoft.com/office/drawing/2014/main" id="{7F972E82-3CE3-AB5A-51AC-527DECF27BDA}"/>
              </a:ext>
            </a:extLst>
          </p:cNvPr>
          <p:cNvSpPr/>
          <p:nvPr/>
        </p:nvSpPr>
        <p:spPr>
          <a:xfrm>
            <a:off x="609601" y="2818320"/>
            <a:ext cx="5663608" cy="1077218"/>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VSP helps you see well and be well with </a:t>
            </a:r>
            <a:b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coverage and quality care you deserve.</a:t>
            </a:r>
          </a:p>
          <a:p>
            <a:pPr marL="0" marR="0" lvl="0" indent="0" algn="l" defTabSz="914194"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Visit </a:t>
            </a: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vsp.com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or call </a:t>
            </a: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800.877.7195</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1031249"/>
      </p:ext>
    </p:extLst>
  </p:cSld>
  <p:clrMapOvr>
    <a:masterClrMapping/>
  </p:clrMapOvr>
  <p:transition spd="med"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31B37D-4E5E-4A1B-A57D-7B96A7261C1D}"/>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Light" panose="020F0302020204030204"/>
                <a:ea typeface="+mj-ea"/>
                <a:cs typeface="+mj-cs"/>
              </a:rPr>
              <a:t>All vision plans</a:t>
            </a:r>
          </a:p>
        </p:txBody>
      </p:sp>
      <p:sp>
        <p:nvSpPr>
          <p:cNvPr id="5" name="Content Placeholder 4">
            <a:extLst>
              <a:ext uri="{FF2B5EF4-FFF2-40B4-BE49-F238E27FC236}">
                <a16:creationId xmlns:a16="http://schemas.microsoft.com/office/drawing/2014/main" id="{6E535766-190E-4EB8-9C9E-55A5499DD858}"/>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C3C3C"/>
                </a:solidFill>
                <a:effectLst/>
                <a:uLnTx/>
                <a:uFillTx/>
                <a:latin typeface="Calibri" panose="020F0502020204030204"/>
                <a:ea typeface="+mn-ea"/>
                <a:cs typeface="+mn-cs"/>
              </a:rPr>
              <a:t>Coverage for exams, lenses, frames, contact lenses and more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C3C3C"/>
                </a:solidFill>
                <a:effectLst/>
                <a:uLnTx/>
                <a:uFillTx/>
                <a:latin typeface="Calibri" panose="020F0502020204030204"/>
                <a:ea typeface="+mn-ea"/>
                <a:cs typeface="+mn-cs"/>
              </a:rPr>
              <a:t>Designated provider networks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C3C3C"/>
                </a:solidFill>
                <a:effectLst/>
                <a:uLnTx/>
                <a:uFillTx/>
                <a:latin typeface="Calibri" panose="020F0502020204030204"/>
                <a:ea typeface="+mn-ea"/>
                <a:cs typeface="+mn-cs"/>
              </a:rPr>
              <a:t>Limited coverage for services by non-network providers</a:t>
            </a:r>
          </a:p>
        </p:txBody>
      </p:sp>
    </p:spTree>
    <p:extLst>
      <p:ext uri="{BB962C8B-B14F-4D97-AF65-F5344CB8AC3E}">
        <p14:creationId xmlns:p14="http://schemas.microsoft.com/office/powerpoint/2010/main" val="8344027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FE38-CC9C-4A68-93F2-3F4879954504}"/>
              </a:ext>
            </a:extLst>
          </p:cNvPr>
          <p:cNvSpPr txBox="1">
            <a:spLocks/>
          </p:cNvSpPr>
          <p:nvPr/>
        </p:nvSpPr>
        <p:spPr>
          <a:xfrm>
            <a:off x="838200" y="36512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Light" panose="020F0302020204030204"/>
                <a:ea typeface="+mj-ea"/>
                <a:cs typeface="+mj-cs"/>
              </a:rPr>
              <a:t>Vision plans</a:t>
            </a:r>
          </a:p>
        </p:txBody>
      </p:sp>
      <p:pic>
        <p:nvPicPr>
          <p:cNvPr id="3" name="Picture 2">
            <a:extLst>
              <a:ext uri="{FF2B5EF4-FFF2-40B4-BE49-F238E27FC236}">
                <a16:creationId xmlns:a16="http://schemas.microsoft.com/office/drawing/2014/main" id="{418450F9-098D-4F18-844E-CF5438005B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96315" y="3615145"/>
            <a:ext cx="2762797" cy="1611631"/>
          </a:xfrm>
          <a:prstGeom prst="rect">
            <a:avLst/>
          </a:prstGeom>
        </p:spPr>
      </p:pic>
      <p:pic>
        <p:nvPicPr>
          <p:cNvPr id="4" name="Picture 3">
            <a:extLst>
              <a:ext uri="{FF2B5EF4-FFF2-40B4-BE49-F238E27FC236}">
                <a16:creationId xmlns:a16="http://schemas.microsoft.com/office/drawing/2014/main" id="{70F624D9-1AE7-46D4-9E40-8246CA0D1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1" y="1690690"/>
            <a:ext cx="2743205" cy="1600203"/>
          </a:xfrm>
          <a:prstGeom prst="rect">
            <a:avLst/>
          </a:prstGeom>
        </p:spPr>
      </p:pic>
      <p:pic>
        <p:nvPicPr>
          <p:cNvPr id="5" name="Picture 4">
            <a:extLst>
              <a:ext uri="{FF2B5EF4-FFF2-40B4-BE49-F238E27FC236}">
                <a16:creationId xmlns:a16="http://schemas.microsoft.com/office/drawing/2014/main" id="{F857F12A-5888-4E40-8A1F-ABF5AE0025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8066" y="3615145"/>
            <a:ext cx="2743205" cy="1600203"/>
          </a:xfrm>
          <a:prstGeom prst="rect">
            <a:avLst/>
          </a:prstGeom>
        </p:spPr>
      </p:pic>
      <p:pic>
        <p:nvPicPr>
          <p:cNvPr id="6" name="Picture 5">
            <a:extLst>
              <a:ext uri="{FF2B5EF4-FFF2-40B4-BE49-F238E27FC236}">
                <a16:creationId xmlns:a16="http://schemas.microsoft.com/office/drawing/2014/main" id="{A44C0373-5BB6-43EA-9904-4C0A73155F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05739" y="1740624"/>
            <a:ext cx="2743205" cy="1600203"/>
          </a:xfrm>
          <a:prstGeom prst="rect">
            <a:avLst/>
          </a:prstGeom>
        </p:spPr>
      </p:pic>
    </p:spTree>
    <p:extLst>
      <p:ext uri="{BB962C8B-B14F-4D97-AF65-F5344CB8AC3E}">
        <p14:creationId xmlns:p14="http://schemas.microsoft.com/office/powerpoint/2010/main" val="35479801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9543" y="780963"/>
            <a:ext cx="5830012" cy="481865"/>
            <a:chOff x="0" y="0"/>
            <a:chExt cx="2303215" cy="190367"/>
          </a:xfrm>
        </p:grpSpPr>
        <p:sp>
          <p:nvSpPr>
            <p:cNvPr id="3" name="Freeform 3"/>
            <p:cNvSpPr/>
            <p:nvPr/>
          </p:nvSpPr>
          <p:spPr>
            <a:xfrm>
              <a:off x="0" y="0"/>
              <a:ext cx="2303215" cy="190367"/>
            </a:xfrm>
            <a:custGeom>
              <a:avLst/>
              <a:gdLst/>
              <a:ahLst/>
              <a:cxnLst/>
              <a:rect l="l" t="t" r="r" b="b"/>
              <a:pathLst>
                <a:path w="2303215" h="190367">
                  <a:moveTo>
                    <a:pt x="88529" y="0"/>
                  </a:moveTo>
                  <a:lnTo>
                    <a:pt x="2214685" y="0"/>
                  </a:lnTo>
                  <a:cubicBezTo>
                    <a:pt x="2238165" y="0"/>
                    <a:pt x="2260683" y="9327"/>
                    <a:pt x="2277285" y="25930"/>
                  </a:cubicBezTo>
                  <a:cubicBezTo>
                    <a:pt x="2293888" y="42532"/>
                    <a:pt x="2303215" y="65050"/>
                    <a:pt x="2303215" y="88529"/>
                  </a:cubicBezTo>
                  <a:lnTo>
                    <a:pt x="2303215" y="101837"/>
                  </a:lnTo>
                  <a:cubicBezTo>
                    <a:pt x="2303215" y="150731"/>
                    <a:pt x="2263579" y="190367"/>
                    <a:pt x="2214685" y="190367"/>
                  </a:cubicBezTo>
                  <a:lnTo>
                    <a:pt x="88529" y="190367"/>
                  </a:lnTo>
                  <a:cubicBezTo>
                    <a:pt x="65050" y="190367"/>
                    <a:pt x="42532" y="181039"/>
                    <a:pt x="25930" y="164437"/>
                  </a:cubicBezTo>
                  <a:cubicBezTo>
                    <a:pt x="9327" y="147834"/>
                    <a:pt x="0" y="125317"/>
                    <a:pt x="0" y="101837"/>
                  </a:cubicBezTo>
                  <a:lnTo>
                    <a:pt x="0" y="88529"/>
                  </a:lnTo>
                  <a:cubicBezTo>
                    <a:pt x="0" y="65050"/>
                    <a:pt x="9327" y="42532"/>
                    <a:pt x="25930" y="25930"/>
                  </a:cubicBezTo>
                  <a:cubicBezTo>
                    <a:pt x="42532" y="9327"/>
                    <a:pt x="65050" y="0"/>
                    <a:pt x="88529" y="0"/>
                  </a:cubicBezTo>
                  <a:close/>
                </a:path>
              </a:pathLst>
            </a:custGeom>
            <a:gradFill rotWithShape="1">
              <a:gsLst>
                <a:gs pos="0">
                  <a:srgbClr val="A6A6A6">
                    <a:alpha val="60000"/>
                  </a:srgbClr>
                </a:gs>
                <a:gs pos="100000">
                  <a:srgbClr val="FFFFFF">
                    <a:alpha val="6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2303215" cy="22846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3890140">
            <a:off x="11270928" y="94195"/>
            <a:ext cx="3526522" cy="352652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587">
                <a:alpha val="89804"/>
              </a:srgbClr>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3890140">
            <a:off x="11582457" y="3118938"/>
            <a:ext cx="923119" cy="9231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A6A6A6">
                    <a:alpha val="90000"/>
                  </a:srgbClr>
                </a:gs>
                <a:gs pos="100000">
                  <a:srgbClr val="FFFFFF">
                    <a:alpha val="90000"/>
                  </a:srgbClr>
                </a:gs>
              </a:gsLst>
              <a:lin ang="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3770140">
            <a:off x="10529460" y="450446"/>
            <a:ext cx="487119" cy="48711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A6A6A6">
                    <a:alpha val="100000"/>
                  </a:srgbClr>
                </a:gs>
                <a:gs pos="100000">
                  <a:srgbClr val="FFFFFF">
                    <a:alpha val="100000"/>
                  </a:srgbClr>
                </a:gs>
              </a:gsLst>
              <a:lin ang="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6672139" y="1147749"/>
            <a:ext cx="4440775" cy="444077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32175" tIns="32175" rIns="32175" bIns="3217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930433" y="1384063"/>
            <a:ext cx="3924187" cy="392418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6713" b="-41251"/>
              </a:stretch>
            </a:blipFill>
            <a:ln w="12382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6229350" y="433471"/>
            <a:ext cx="868492" cy="467859"/>
          </a:xfrm>
          <a:custGeom>
            <a:avLst/>
            <a:gdLst/>
            <a:ahLst/>
            <a:cxnLst/>
            <a:rect l="l" t="t" r="r" b="b"/>
            <a:pathLst>
              <a:path w="1302738" h="701789">
                <a:moveTo>
                  <a:pt x="0" y="0"/>
                </a:moveTo>
                <a:lnTo>
                  <a:pt x="1302738" y="0"/>
                </a:lnTo>
                <a:lnTo>
                  <a:pt x="1302738" y="701790"/>
                </a:lnTo>
                <a:lnTo>
                  <a:pt x="0" y="701790"/>
                </a:lnTo>
                <a:lnTo>
                  <a:pt x="0" y="0"/>
                </a:lnTo>
                <a:close/>
              </a:path>
            </a:pathLst>
          </a:custGeom>
          <a:blipFill>
            <a:blip r:embed="rId3">
              <a:extLst>
                <a:ext uri="{96DAC541-7B7A-43D3-8B79-37D633B846F1}">
                  <asvg:svgBlip xmlns:asvg="http://schemas.microsoft.com/office/drawing/2016/SVG/main" r:embed="rId4"/>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0854620" y="5021525"/>
            <a:ext cx="868492" cy="467859"/>
          </a:xfrm>
          <a:custGeom>
            <a:avLst/>
            <a:gdLst/>
            <a:ahLst/>
            <a:cxnLst/>
            <a:rect l="l" t="t" r="r" b="b"/>
            <a:pathLst>
              <a:path w="1302738" h="701789">
                <a:moveTo>
                  <a:pt x="0" y="0"/>
                </a:moveTo>
                <a:lnTo>
                  <a:pt x="1302738" y="0"/>
                </a:lnTo>
                <a:lnTo>
                  <a:pt x="1302738" y="701789"/>
                </a:lnTo>
                <a:lnTo>
                  <a:pt x="0" y="701789"/>
                </a:lnTo>
                <a:lnTo>
                  <a:pt x="0" y="0"/>
                </a:lnTo>
                <a:close/>
              </a:path>
            </a:pathLst>
          </a:custGeom>
          <a:blipFill>
            <a:blip r:embed="rId3">
              <a:extLst>
                <a:ext uri="{96DAC541-7B7A-43D3-8B79-37D633B846F1}">
                  <asvg:svgBlip xmlns:asvg="http://schemas.microsoft.com/office/drawing/2016/SVG/main" r:embed="rId4"/>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p:cNvGrpSpPr/>
          <p:nvPr/>
        </p:nvGrpSpPr>
        <p:grpSpPr>
          <a:xfrm>
            <a:off x="-76708" y="6307772"/>
            <a:ext cx="12345418" cy="532141"/>
            <a:chOff x="0" y="0"/>
            <a:chExt cx="4877202" cy="210228"/>
          </a:xfrm>
        </p:grpSpPr>
        <p:sp>
          <p:nvSpPr>
            <p:cNvPr id="22" name="Freeform 22"/>
            <p:cNvSpPr/>
            <p:nvPr/>
          </p:nvSpPr>
          <p:spPr>
            <a:xfrm>
              <a:off x="0" y="0"/>
              <a:ext cx="4877202" cy="210228"/>
            </a:xfrm>
            <a:custGeom>
              <a:avLst/>
              <a:gdLst/>
              <a:ahLst/>
              <a:cxnLst/>
              <a:rect l="l" t="t" r="r" b="b"/>
              <a:pathLst>
                <a:path w="4877202" h="210228">
                  <a:moveTo>
                    <a:pt x="0" y="0"/>
                  </a:moveTo>
                  <a:lnTo>
                    <a:pt x="4877202" y="0"/>
                  </a:lnTo>
                  <a:lnTo>
                    <a:pt x="4877202" y="210228"/>
                  </a:lnTo>
                  <a:lnTo>
                    <a:pt x="0" y="210228"/>
                  </a:lnTo>
                  <a:close/>
                </a:path>
              </a:pathLst>
            </a:custGeom>
            <a:solidFill>
              <a:srgbClr val="476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66675"/>
              <a:ext cx="4877202" cy="276903"/>
            </a:xfrm>
            <a:prstGeom prst="rect">
              <a:avLst/>
            </a:prstGeom>
          </p:spPr>
          <p:txBody>
            <a:bodyPr lIns="33867" tIns="33867" rIns="33867" bIns="33867" rtlCol="0" anchor="ctr"/>
            <a:lstStyle/>
            <a:p>
              <a:pPr marL="0" marR="0" lvl="0" indent="0" algn="ctr" defTabSz="609630" rtl="0" eaLnBrk="1" fontAlgn="auto" latinLnBrk="0" hangingPunct="1">
                <a:lnSpc>
                  <a:spcPts val="201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907759" y="6417679"/>
            <a:ext cx="317714" cy="317714"/>
          </a:xfrm>
          <a:custGeom>
            <a:avLst/>
            <a:gdLst/>
            <a:ahLst/>
            <a:cxnLst/>
            <a:rect l="l" t="t" r="r" b="b"/>
            <a:pathLst>
              <a:path w="476571" h="476571">
                <a:moveTo>
                  <a:pt x="0" y="0"/>
                </a:moveTo>
                <a:lnTo>
                  <a:pt x="476571" y="0"/>
                </a:lnTo>
                <a:lnTo>
                  <a:pt x="476571" y="476572"/>
                </a:lnTo>
                <a:lnTo>
                  <a:pt x="0" y="4765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3531008" y="6417679"/>
            <a:ext cx="317714" cy="317714"/>
          </a:xfrm>
          <a:custGeom>
            <a:avLst/>
            <a:gdLst/>
            <a:ahLst/>
            <a:cxnLst/>
            <a:rect l="l" t="t" r="r" b="b"/>
            <a:pathLst>
              <a:path w="476571" h="476571">
                <a:moveTo>
                  <a:pt x="0" y="0"/>
                </a:moveTo>
                <a:lnTo>
                  <a:pt x="476571" y="0"/>
                </a:lnTo>
                <a:lnTo>
                  <a:pt x="476571" y="476572"/>
                </a:lnTo>
                <a:lnTo>
                  <a:pt x="0" y="47657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5651110" y="6417679"/>
            <a:ext cx="317714" cy="317714"/>
          </a:xfrm>
          <a:custGeom>
            <a:avLst/>
            <a:gdLst/>
            <a:ahLst/>
            <a:cxnLst/>
            <a:rect l="l" t="t" r="r" b="b"/>
            <a:pathLst>
              <a:path w="476571" h="476571">
                <a:moveTo>
                  <a:pt x="0" y="0"/>
                </a:moveTo>
                <a:lnTo>
                  <a:pt x="476572" y="0"/>
                </a:lnTo>
                <a:lnTo>
                  <a:pt x="476572" y="476572"/>
                </a:lnTo>
                <a:lnTo>
                  <a:pt x="0" y="476572"/>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8796658" y="6399592"/>
            <a:ext cx="317714" cy="317714"/>
          </a:xfrm>
          <a:custGeom>
            <a:avLst/>
            <a:gdLst/>
            <a:ahLst/>
            <a:cxnLst/>
            <a:rect l="l" t="t" r="r" b="b"/>
            <a:pathLst>
              <a:path w="476571" h="476571">
                <a:moveTo>
                  <a:pt x="0" y="0"/>
                </a:moveTo>
                <a:lnTo>
                  <a:pt x="476572" y="0"/>
                </a:lnTo>
                <a:lnTo>
                  <a:pt x="476572" y="476571"/>
                </a:lnTo>
                <a:lnTo>
                  <a:pt x="0" y="47657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464228" y="1781744"/>
            <a:ext cx="6140642" cy="500137"/>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3534" b="1" i="0" u="none" strike="noStrike" kern="1200" cap="none" spc="0" normalizeH="0" baseline="0" noProof="0">
                <a:ln>
                  <a:noFill/>
                </a:ln>
                <a:solidFill>
                  <a:srgbClr val="000000"/>
                </a:solidFill>
                <a:effectLst/>
                <a:uLnTx/>
                <a:uFillTx/>
                <a:latin typeface="Aileron Bold"/>
                <a:ea typeface="Aileron Bold"/>
                <a:cs typeface="Aileron Bold"/>
                <a:sym typeface="Aileron Bold"/>
              </a:rPr>
              <a:t>Primary Vision Care Services</a:t>
            </a:r>
          </a:p>
        </p:txBody>
      </p:sp>
      <p:sp>
        <p:nvSpPr>
          <p:cNvPr id="29" name="TextBox 29"/>
          <p:cNvSpPr txBox="1"/>
          <p:nvPr/>
        </p:nvSpPr>
        <p:spPr>
          <a:xfrm>
            <a:off x="778400" y="775454"/>
            <a:ext cx="5512298" cy="401585"/>
          </a:xfrm>
          <a:prstGeom prst="rect">
            <a:avLst/>
          </a:prstGeom>
        </p:spPr>
        <p:txBody>
          <a:bodyPr lIns="0" tIns="0" rIns="0" bIns="0" rtlCol="0" anchor="t">
            <a:spAutoFit/>
          </a:bodyPr>
          <a:lstStyle/>
          <a:p>
            <a:pPr marL="0" marR="0" lvl="0" indent="0" algn="l" defTabSz="609630" rtl="0" eaLnBrk="1" fontAlgn="auto" latinLnBrk="0" hangingPunct="1">
              <a:lnSpc>
                <a:spcPts val="3283"/>
              </a:lnSpc>
              <a:spcBef>
                <a:spcPct val="0"/>
              </a:spcBef>
              <a:spcAft>
                <a:spcPts val="0"/>
              </a:spcAft>
              <a:buClrTx/>
              <a:buSzTx/>
              <a:buFontTx/>
              <a:buNone/>
              <a:tabLst/>
              <a:defRPr/>
            </a:pPr>
            <a:r>
              <a:rPr kumimoji="0" lang="en-US" sz="2345" b="1" i="0" u="none" strike="noStrike" kern="1200" cap="none" spc="0" normalizeH="0" baseline="0" noProof="0">
                <a:ln>
                  <a:noFill/>
                </a:ln>
                <a:solidFill>
                  <a:srgbClr val="000000"/>
                </a:solidFill>
                <a:effectLst/>
                <a:uLnTx/>
                <a:uFillTx/>
                <a:latin typeface="Poppins Medium"/>
                <a:ea typeface="Poppins Medium"/>
                <a:cs typeface="Poppins Medium"/>
                <a:sym typeface="Poppins Medium"/>
              </a:rPr>
              <a:t>Year-round vision benefits with</a:t>
            </a:r>
          </a:p>
        </p:txBody>
      </p:sp>
      <p:sp>
        <p:nvSpPr>
          <p:cNvPr id="30" name="TextBox 30"/>
          <p:cNvSpPr txBox="1"/>
          <p:nvPr/>
        </p:nvSpPr>
        <p:spPr>
          <a:xfrm>
            <a:off x="6930434" y="5664723"/>
            <a:ext cx="4324651" cy="329386"/>
          </a:xfrm>
          <a:prstGeom prst="rect">
            <a:avLst/>
          </a:prstGeom>
        </p:spPr>
        <p:txBody>
          <a:bodyPr lIns="0" tIns="0" rIns="0" bIns="0" rtlCol="0" anchor="t">
            <a:spAutoFit/>
          </a:bodyPr>
          <a:lstStyle/>
          <a:p>
            <a:pPr marL="0" marR="0" lvl="0" indent="0" algn="l" defTabSz="609630" rtl="0" eaLnBrk="1" fontAlgn="auto" latinLnBrk="0" hangingPunct="1">
              <a:lnSpc>
                <a:spcPts val="2719"/>
              </a:lnSpc>
              <a:spcBef>
                <a:spcPct val="0"/>
              </a:spcBef>
              <a:spcAft>
                <a:spcPts val="0"/>
              </a:spcAft>
              <a:buClrTx/>
              <a:buSzTx/>
              <a:buFontTx/>
              <a:buNone/>
              <a:tabLst/>
              <a:defRPr/>
            </a:pPr>
            <a:r>
              <a:rPr kumimoji="0" lang="en-US" sz="1942" b="1" i="0" u="none" strike="noStrike" kern="1200" cap="none" spc="0" normalizeH="0" baseline="0" noProof="0">
                <a:ln>
                  <a:noFill/>
                </a:ln>
                <a:solidFill>
                  <a:srgbClr val="476587"/>
                </a:solidFill>
                <a:effectLst/>
                <a:uLnTx/>
                <a:uFillTx/>
                <a:latin typeface="Poppins Bold"/>
                <a:ea typeface="Poppins Bold"/>
                <a:cs typeface="Poppins Bold"/>
                <a:sym typeface="Poppins Bold"/>
              </a:rPr>
              <a:t>Oklahoma owned and operated</a:t>
            </a:r>
          </a:p>
        </p:txBody>
      </p:sp>
      <p:sp>
        <p:nvSpPr>
          <p:cNvPr id="31" name="TextBox 31"/>
          <p:cNvSpPr txBox="1"/>
          <p:nvPr/>
        </p:nvSpPr>
        <p:spPr>
          <a:xfrm>
            <a:off x="1283525" y="6423418"/>
            <a:ext cx="2068839" cy="244169"/>
          </a:xfrm>
          <a:prstGeom prst="rect">
            <a:avLst/>
          </a:prstGeom>
        </p:spPr>
        <p:txBody>
          <a:bodyPr lIns="0" tIns="0" rIns="0" bIns="0" rtlCol="0" anchor="t">
            <a:spAutoFit/>
          </a:bodyPr>
          <a:lstStyle/>
          <a:p>
            <a:pPr marL="0" marR="0" lvl="0" indent="0" algn="l" defTabSz="609630" rtl="0" eaLnBrk="1" fontAlgn="auto" latinLnBrk="0" hangingPunct="1">
              <a:lnSpc>
                <a:spcPts val="2021"/>
              </a:lnSpc>
              <a:spcBef>
                <a:spcPct val="0"/>
              </a:spcBef>
              <a:spcAft>
                <a:spcPts val="0"/>
              </a:spcAft>
              <a:buClrTx/>
              <a:buSzTx/>
              <a:buFontTx/>
              <a:buNone/>
              <a:tabLst/>
              <a:defRPr/>
            </a:pPr>
            <a:r>
              <a:rPr kumimoji="0" lang="en-US" sz="1443" b="0" i="0" u="none" strike="noStrike" kern="1200" cap="none" spc="0" normalizeH="0" baseline="0" noProof="0">
                <a:ln>
                  <a:noFill/>
                </a:ln>
                <a:solidFill>
                  <a:srgbClr val="FFFFFF"/>
                </a:solidFill>
                <a:effectLst/>
                <a:uLnTx/>
                <a:uFillTx/>
                <a:latin typeface="Poppins"/>
                <a:ea typeface="Poppins"/>
                <a:cs typeface="Poppins"/>
                <a:sym typeface="Poppins"/>
              </a:rPr>
              <a:t>www..</a:t>
            </a:r>
            <a:r>
              <a:rPr kumimoji="0" lang="en-US" sz="1443" b="0" i="0" u="none" strike="noStrike" kern="1200" cap="none" spc="0" normalizeH="0" baseline="0" noProof="0" err="1">
                <a:ln>
                  <a:noFill/>
                </a:ln>
                <a:solidFill>
                  <a:srgbClr val="FFFFFF"/>
                </a:solidFill>
                <a:effectLst/>
                <a:uLnTx/>
                <a:uFillTx/>
                <a:latin typeface="Poppins"/>
                <a:ea typeface="Poppins"/>
                <a:cs typeface="Poppins"/>
                <a:sym typeface="Poppins"/>
              </a:rPr>
              <a:t>pvcs</a:t>
            </a:r>
            <a:r>
              <a:rPr kumimoji="0" lang="en-US" sz="1443" b="0" i="0" u="none" strike="noStrike" kern="1200" cap="none" spc="0" normalizeH="0" baseline="0" noProof="0">
                <a:ln>
                  <a:noFill/>
                </a:ln>
                <a:solidFill>
                  <a:srgbClr val="FFFFFF"/>
                </a:solidFill>
                <a:effectLst/>
                <a:uLnTx/>
                <a:uFillTx/>
                <a:latin typeface="Poppins"/>
                <a:ea typeface="Poppins"/>
                <a:cs typeface="Poppins"/>
                <a:sym typeface="Poppins"/>
              </a:rPr>
              <a:t>-usa.com</a:t>
            </a:r>
          </a:p>
        </p:txBody>
      </p:sp>
      <p:sp>
        <p:nvSpPr>
          <p:cNvPr id="32" name="TextBox 32"/>
          <p:cNvSpPr txBox="1"/>
          <p:nvPr/>
        </p:nvSpPr>
        <p:spPr>
          <a:xfrm>
            <a:off x="3906954" y="6423418"/>
            <a:ext cx="1619721" cy="244169"/>
          </a:xfrm>
          <a:prstGeom prst="rect">
            <a:avLst/>
          </a:prstGeom>
        </p:spPr>
        <p:txBody>
          <a:bodyPr lIns="0" tIns="0" rIns="0" bIns="0" rtlCol="0" anchor="t">
            <a:spAutoFit/>
          </a:bodyPr>
          <a:lstStyle/>
          <a:p>
            <a:pPr marL="0" marR="0" lvl="0" indent="0" algn="l" defTabSz="609630" rtl="0" eaLnBrk="1" fontAlgn="auto" latinLnBrk="0" hangingPunct="1">
              <a:lnSpc>
                <a:spcPts val="2021"/>
              </a:lnSpc>
              <a:spcBef>
                <a:spcPct val="0"/>
              </a:spcBef>
              <a:spcAft>
                <a:spcPts val="0"/>
              </a:spcAft>
              <a:buClrTx/>
              <a:buSzTx/>
              <a:buFontTx/>
              <a:buNone/>
              <a:tabLst/>
              <a:defRPr/>
            </a:pPr>
            <a:r>
              <a:rPr kumimoji="0" lang="en-US" sz="1443" b="0" i="0" u="none" strike="noStrike" kern="1200" cap="none" spc="0" normalizeH="0" baseline="0" noProof="0">
                <a:ln>
                  <a:noFill/>
                </a:ln>
                <a:solidFill>
                  <a:srgbClr val="FFFFFF"/>
                </a:solidFill>
                <a:effectLst/>
                <a:uLnTx/>
                <a:uFillTx/>
                <a:latin typeface="Poppins"/>
                <a:ea typeface="Poppins"/>
                <a:cs typeface="Poppins"/>
                <a:sym typeface="Poppins"/>
              </a:rPr>
              <a:t>888-357-6912</a:t>
            </a:r>
          </a:p>
        </p:txBody>
      </p:sp>
      <p:sp>
        <p:nvSpPr>
          <p:cNvPr id="33" name="TextBox 33"/>
          <p:cNvSpPr txBox="1"/>
          <p:nvPr/>
        </p:nvSpPr>
        <p:spPr>
          <a:xfrm>
            <a:off x="6027237" y="6423418"/>
            <a:ext cx="2663055" cy="244169"/>
          </a:xfrm>
          <a:prstGeom prst="rect">
            <a:avLst/>
          </a:prstGeom>
        </p:spPr>
        <p:txBody>
          <a:bodyPr lIns="0" tIns="0" rIns="0" bIns="0" rtlCol="0" anchor="t">
            <a:spAutoFit/>
          </a:bodyPr>
          <a:lstStyle/>
          <a:p>
            <a:pPr marL="0" marR="0" lvl="0" indent="0" algn="l" defTabSz="609630" rtl="0" eaLnBrk="1" fontAlgn="auto" latinLnBrk="0" hangingPunct="1">
              <a:lnSpc>
                <a:spcPts val="2021"/>
              </a:lnSpc>
              <a:spcBef>
                <a:spcPct val="0"/>
              </a:spcBef>
              <a:spcAft>
                <a:spcPts val="0"/>
              </a:spcAft>
              <a:buClrTx/>
              <a:buSzTx/>
              <a:buFontTx/>
              <a:buNone/>
              <a:tabLst/>
              <a:defRPr/>
            </a:pPr>
            <a:r>
              <a:rPr kumimoji="0" lang="en-US" sz="1443" b="0" i="0" u="none" strike="noStrike" kern="1200" cap="none" spc="0" normalizeH="0" baseline="0" noProof="0">
                <a:ln>
                  <a:noFill/>
                </a:ln>
                <a:solidFill>
                  <a:srgbClr val="FFFFFF"/>
                </a:solidFill>
                <a:effectLst/>
                <a:uLnTx/>
                <a:uFillTx/>
                <a:latin typeface="Poppins"/>
                <a:ea typeface="Poppins"/>
                <a:cs typeface="Poppins"/>
                <a:sym typeface="Poppins"/>
              </a:rPr>
              <a:t>email@pvcs-usa.com</a:t>
            </a:r>
          </a:p>
        </p:txBody>
      </p:sp>
      <p:sp>
        <p:nvSpPr>
          <p:cNvPr id="34" name="TextBox 34"/>
          <p:cNvSpPr txBox="1"/>
          <p:nvPr/>
        </p:nvSpPr>
        <p:spPr>
          <a:xfrm>
            <a:off x="9172786" y="6405331"/>
            <a:ext cx="2860465" cy="244169"/>
          </a:xfrm>
          <a:prstGeom prst="rect">
            <a:avLst/>
          </a:prstGeom>
        </p:spPr>
        <p:txBody>
          <a:bodyPr lIns="0" tIns="0" rIns="0" bIns="0" rtlCol="0" anchor="t">
            <a:spAutoFit/>
          </a:bodyPr>
          <a:lstStyle/>
          <a:p>
            <a:pPr marL="0" marR="0" lvl="0" indent="0" algn="l" defTabSz="609630" rtl="0" eaLnBrk="1" fontAlgn="auto" latinLnBrk="0" hangingPunct="1">
              <a:lnSpc>
                <a:spcPts val="2021"/>
              </a:lnSpc>
              <a:spcBef>
                <a:spcPct val="0"/>
              </a:spcBef>
              <a:spcAft>
                <a:spcPts val="0"/>
              </a:spcAft>
              <a:buClrTx/>
              <a:buSzTx/>
              <a:buFontTx/>
              <a:buNone/>
              <a:tabLst/>
              <a:defRPr/>
            </a:pPr>
            <a:r>
              <a:rPr kumimoji="0" lang="en-US" sz="1443" b="0" i="0" u="none" strike="noStrike" kern="1200" cap="none" spc="0" normalizeH="0" baseline="0" noProof="0">
                <a:ln>
                  <a:noFill/>
                </a:ln>
                <a:solidFill>
                  <a:srgbClr val="FFFFFF"/>
                </a:solidFill>
                <a:effectLst/>
                <a:uLnTx/>
                <a:uFillTx/>
                <a:latin typeface="Poppins"/>
                <a:ea typeface="Poppins"/>
                <a:cs typeface="Poppins"/>
                <a:sym typeface="Poppins"/>
              </a:rPr>
              <a:t>2518 W Gore Blvd., Lawton, OK</a:t>
            </a:r>
          </a:p>
        </p:txBody>
      </p:sp>
      <p:grpSp>
        <p:nvGrpSpPr>
          <p:cNvPr id="35" name="Group 35"/>
          <p:cNvGrpSpPr/>
          <p:nvPr/>
        </p:nvGrpSpPr>
        <p:grpSpPr>
          <a:xfrm rot="3890140">
            <a:off x="-2396132" y="2198831"/>
            <a:ext cx="3526522" cy="352652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587">
                <a:alpha val="89804"/>
              </a:srgbClr>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rot="3890140">
            <a:off x="-8960" y="5027824"/>
            <a:ext cx="923119" cy="923119"/>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A6A6A6">
                    <a:alpha val="90000"/>
                  </a:srgbClr>
                </a:gs>
                <a:gs pos="100000">
                  <a:srgbClr val="FFFFFF">
                    <a:alpha val="90000"/>
                  </a:srgbClr>
                </a:gs>
              </a:gsLst>
              <a:lin ang="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40"/>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Freeform 41"/>
          <p:cNvSpPr/>
          <p:nvPr/>
        </p:nvSpPr>
        <p:spPr>
          <a:xfrm>
            <a:off x="907759" y="2498623"/>
            <a:ext cx="868492" cy="467859"/>
          </a:xfrm>
          <a:custGeom>
            <a:avLst/>
            <a:gdLst/>
            <a:ahLst/>
            <a:cxnLst/>
            <a:rect l="l" t="t" r="r" b="b"/>
            <a:pathLst>
              <a:path w="1302738" h="701789">
                <a:moveTo>
                  <a:pt x="0" y="0"/>
                </a:moveTo>
                <a:lnTo>
                  <a:pt x="1302737" y="0"/>
                </a:lnTo>
                <a:lnTo>
                  <a:pt x="1302737" y="701789"/>
                </a:lnTo>
                <a:lnTo>
                  <a:pt x="0" y="701789"/>
                </a:lnTo>
                <a:lnTo>
                  <a:pt x="0" y="0"/>
                </a:lnTo>
                <a:close/>
              </a:path>
            </a:pathLst>
          </a:custGeom>
          <a:blipFill>
            <a:blip r:embed="rId3">
              <a:extLst>
                <a:ext uri="{96DAC541-7B7A-43D3-8B79-37D633B846F1}">
                  <asvg:svgBlip xmlns:asvg="http://schemas.microsoft.com/office/drawing/2016/SVG/main" r:embed="rId4"/>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2" name="Group 42"/>
          <p:cNvGrpSpPr/>
          <p:nvPr/>
        </p:nvGrpSpPr>
        <p:grpSpPr>
          <a:xfrm rot="3770140">
            <a:off x="1746494" y="3185441"/>
            <a:ext cx="487119" cy="487119"/>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A6A6A6">
                    <a:alpha val="100000"/>
                  </a:srgbClr>
                </a:gs>
                <a:gs pos="100000">
                  <a:srgbClr val="FFFFFF">
                    <a:alpha val="100000"/>
                  </a:srgbClr>
                </a:gs>
              </a:gsLst>
              <a:lin ang="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Freeform 45"/>
          <p:cNvSpPr/>
          <p:nvPr/>
        </p:nvSpPr>
        <p:spPr>
          <a:xfrm>
            <a:off x="1283524" y="4815199"/>
            <a:ext cx="1839719" cy="880510"/>
          </a:xfrm>
          <a:custGeom>
            <a:avLst/>
            <a:gdLst/>
            <a:ahLst/>
            <a:cxnLst/>
            <a:rect l="l" t="t" r="r" b="b"/>
            <a:pathLst>
              <a:path w="2759578" h="1320765">
                <a:moveTo>
                  <a:pt x="0" y="0"/>
                </a:moveTo>
                <a:lnTo>
                  <a:pt x="2759578" y="0"/>
                </a:lnTo>
                <a:lnTo>
                  <a:pt x="2759578" y="1320765"/>
                </a:lnTo>
                <a:lnTo>
                  <a:pt x="0" y="1320765"/>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2035" y="654179"/>
            <a:ext cx="8724555" cy="1046020"/>
            <a:chOff x="0" y="0"/>
            <a:chExt cx="3446738" cy="413243"/>
          </a:xfrm>
        </p:grpSpPr>
        <p:sp>
          <p:nvSpPr>
            <p:cNvPr id="3" name="Freeform 3"/>
            <p:cNvSpPr/>
            <p:nvPr/>
          </p:nvSpPr>
          <p:spPr>
            <a:xfrm>
              <a:off x="0" y="0"/>
              <a:ext cx="3446738" cy="413243"/>
            </a:xfrm>
            <a:custGeom>
              <a:avLst/>
              <a:gdLst/>
              <a:ahLst/>
              <a:cxnLst/>
              <a:rect l="l" t="t" r="r" b="b"/>
              <a:pathLst>
                <a:path w="3446738" h="413243">
                  <a:moveTo>
                    <a:pt x="59158" y="0"/>
                  </a:moveTo>
                  <a:lnTo>
                    <a:pt x="3387580" y="0"/>
                  </a:lnTo>
                  <a:cubicBezTo>
                    <a:pt x="3420252" y="0"/>
                    <a:pt x="3446738" y="26486"/>
                    <a:pt x="3446738" y="59158"/>
                  </a:cubicBezTo>
                  <a:lnTo>
                    <a:pt x="3446738" y="354084"/>
                  </a:lnTo>
                  <a:cubicBezTo>
                    <a:pt x="3446738" y="369774"/>
                    <a:pt x="3440505" y="384821"/>
                    <a:pt x="3429411" y="395916"/>
                  </a:cubicBezTo>
                  <a:cubicBezTo>
                    <a:pt x="3418317" y="407010"/>
                    <a:pt x="3403269" y="413243"/>
                    <a:pt x="3387580" y="413243"/>
                  </a:cubicBezTo>
                  <a:lnTo>
                    <a:pt x="59158" y="413243"/>
                  </a:lnTo>
                  <a:cubicBezTo>
                    <a:pt x="26486" y="413243"/>
                    <a:pt x="0" y="386757"/>
                    <a:pt x="0" y="354084"/>
                  </a:cubicBezTo>
                  <a:lnTo>
                    <a:pt x="0" y="59158"/>
                  </a:lnTo>
                  <a:cubicBezTo>
                    <a:pt x="0" y="26486"/>
                    <a:pt x="26486" y="0"/>
                    <a:pt x="59158" y="0"/>
                  </a:cubicBezTo>
                  <a:close/>
                </a:path>
              </a:pathLst>
            </a:custGeom>
            <a:gradFill rotWithShape="1">
              <a:gsLst>
                <a:gs pos="0">
                  <a:srgbClr val="A6A6A6">
                    <a:alpha val="70000"/>
                  </a:srgbClr>
                </a:gs>
                <a:gs pos="100000">
                  <a:srgbClr val="FFFFFF">
                    <a:alpha val="7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3446738" cy="4513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7653510" y="6462592"/>
            <a:ext cx="6915693" cy="661477"/>
            <a:chOff x="0" y="0"/>
            <a:chExt cx="2732126" cy="261324"/>
          </a:xfrm>
        </p:grpSpPr>
        <p:sp>
          <p:nvSpPr>
            <p:cNvPr id="6" name="Freeform 6"/>
            <p:cNvSpPr/>
            <p:nvPr/>
          </p:nvSpPr>
          <p:spPr>
            <a:xfrm>
              <a:off x="0" y="0"/>
              <a:ext cx="2732126" cy="261324"/>
            </a:xfrm>
            <a:custGeom>
              <a:avLst/>
              <a:gdLst/>
              <a:ahLst/>
              <a:cxnLst/>
              <a:rect l="l" t="t" r="r" b="b"/>
              <a:pathLst>
                <a:path w="2732126" h="261324">
                  <a:moveTo>
                    <a:pt x="74631" y="0"/>
                  </a:moveTo>
                  <a:lnTo>
                    <a:pt x="2657494" y="0"/>
                  </a:lnTo>
                  <a:cubicBezTo>
                    <a:pt x="2677288" y="0"/>
                    <a:pt x="2696271" y="7863"/>
                    <a:pt x="2710267" y="21859"/>
                  </a:cubicBezTo>
                  <a:cubicBezTo>
                    <a:pt x="2724263" y="35855"/>
                    <a:pt x="2732126" y="54838"/>
                    <a:pt x="2732126" y="74631"/>
                  </a:cubicBezTo>
                  <a:lnTo>
                    <a:pt x="2732126" y="186693"/>
                  </a:lnTo>
                  <a:cubicBezTo>
                    <a:pt x="2732126" y="206486"/>
                    <a:pt x="2724263" y="225469"/>
                    <a:pt x="2710267" y="239465"/>
                  </a:cubicBezTo>
                  <a:cubicBezTo>
                    <a:pt x="2696271" y="253461"/>
                    <a:pt x="2677288" y="261324"/>
                    <a:pt x="2657494" y="261324"/>
                  </a:cubicBezTo>
                  <a:lnTo>
                    <a:pt x="74631" y="261324"/>
                  </a:lnTo>
                  <a:cubicBezTo>
                    <a:pt x="54838" y="261324"/>
                    <a:pt x="35855" y="253461"/>
                    <a:pt x="21859" y="239465"/>
                  </a:cubicBezTo>
                  <a:cubicBezTo>
                    <a:pt x="7863" y="225469"/>
                    <a:pt x="0" y="206486"/>
                    <a:pt x="0" y="186693"/>
                  </a:cubicBezTo>
                  <a:lnTo>
                    <a:pt x="0" y="74631"/>
                  </a:lnTo>
                  <a:cubicBezTo>
                    <a:pt x="0" y="54838"/>
                    <a:pt x="7863" y="35855"/>
                    <a:pt x="21859" y="21859"/>
                  </a:cubicBezTo>
                  <a:cubicBezTo>
                    <a:pt x="35855" y="7863"/>
                    <a:pt x="54838" y="0"/>
                    <a:pt x="74631" y="0"/>
                  </a:cubicBezTo>
                  <a:close/>
                </a:path>
              </a:pathLst>
            </a:custGeom>
            <a:gradFill rotWithShape="1">
              <a:gsLst>
                <a:gs pos="0">
                  <a:srgbClr val="A6A6A6">
                    <a:alpha val="100000"/>
                  </a:srgbClr>
                </a:gs>
                <a:gs pos="100000">
                  <a:srgbClr val="FFFFFF">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2732126" cy="2994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7653509" y="839792"/>
            <a:ext cx="2488912" cy="24889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A6A6A6">
                    <a:alpha val="100000"/>
                  </a:srgbClr>
                </a:gs>
                <a:gs pos="100000">
                  <a:srgbClr val="FFFFFF">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6200" y="38100"/>
              <a:ext cx="660400" cy="698500"/>
            </a:xfrm>
            <a:prstGeom prst="rect">
              <a:avLst/>
            </a:prstGeom>
          </p:spPr>
          <p:txBody>
            <a:bodyPr lIns="20724" tIns="20724" rIns="20724" bIns="20724"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7903520" y="1857534"/>
            <a:ext cx="4027573" cy="402757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76200" y="38100"/>
              <a:ext cx="660400" cy="698500"/>
            </a:xfrm>
            <a:prstGeom prst="rect">
              <a:avLst/>
            </a:prstGeom>
          </p:spPr>
          <p:txBody>
            <a:bodyPr lIns="28400" tIns="28400" rIns="28400" bIns="28400"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8154717" y="2106544"/>
            <a:ext cx="3529551" cy="352955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093" r="-25093"/>
              </a:stretch>
            </a:blipFill>
            <a:ln w="12382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9844549" y="399537"/>
            <a:ext cx="1839719" cy="880510"/>
          </a:xfrm>
          <a:custGeom>
            <a:avLst/>
            <a:gdLst/>
            <a:ahLst/>
            <a:cxnLst/>
            <a:rect l="l" t="t" r="r" b="b"/>
            <a:pathLst>
              <a:path w="2759578" h="1320765">
                <a:moveTo>
                  <a:pt x="0" y="0"/>
                </a:moveTo>
                <a:lnTo>
                  <a:pt x="2759578" y="0"/>
                </a:lnTo>
                <a:lnTo>
                  <a:pt x="2759578" y="1320765"/>
                </a:lnTo>
                <a:lnTo>
                  <a:pt x="0" y="1320765"/>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7782752" y="1003293"/>
            <a:ext cx="2230427" cy="2161908"/>
            <a:chOff x="0" y="0"/>
            <a:chExt cx="812800" cy="787831"/>
          </a:xfrm>
        </p:grpSpPr>
        <p:sp>
          <p:nvSpPr>
            <p:cNvPr id="19" name="Freeform 19"/>
            <p:cNvSpPr/>
            <p:nvPr/>
          </p:nvSpPr>
          <p:spPr>
            <a:xfrm>
              <a:off x="0" y="0"/>
              <a:ext cx="812800" cy="787831"/>
            </a:xfrm>
            <a:custGeom>
              <a:avLst/>
              <a:gdLst/>
              <a:ahLst/>
              <a:cxnLst/>
              <a:rect l="l" t="t" r="r" b="b"/>
              <a:pathLst>
                <a:path w="812800" h="787831">
                  <a:moveTo>
                    <a:pt x="406400" y="0"/>
                  </a:moveTo>
                  <a:cubicBezTo>
                    <a:pt x="181951" y="0"/>
                    <a:pt x="0" y="176362"/>
                    <a:pt x="0" y="393915"/>
                  </a:cubicBezTo>
                  <a:cubicBezTo>
                    <a:pt x="0" y="611469"/>
                    <a:pt x="181951" y="787831"/>
                    <a:pt x="406400" y="787831"/>
                  </a:cubicBezTo>
                  <a:cubicBezTo>
                    <a:pt x="630849" y="787831"/>
                    <a:pt x="812800" y="611469"/>
                    <a:pt x="812800" y="393915"/>
                  </a:cubicBezTo>
                  <a:cubicBezTo>
                    <a:pt x="812800" y="176362"/>
                    <a:pt x="630849" y="0"/>
                    <a:pt x="406400" y="0"/>
                  </a:cubicBezTo>
                  <a:close/>
                </a:path>
              </a:pathLst>
            </a:custGeom>
            <a:blipFill>
              <a:blip r:embed="rId4"/>
              <a:stretch>
                <a:fillRect t="-28306" b="-28306"/>
              </a:stretch>
            </a:blipFill>
            <a:ln w="12382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85800" y="839793"/>
            <a:ext cx="6456419" cy="666849"/>
          </a:xfrm>
          <a:prstGeom prst="rect">
            <a:avLst/>
          </a:prstGeom>
        </p:spPr>
        <p:txBody>
          <a:bodyPr lIns="0" tIns="0" rIns="0" bIns="0" rtlCol="0" anchor="t">
            <a:spAutoFit/>
          </a:bodyPr>
          <a:lstStyle/>
          <a:p>
            <a:pPr marL="0" marR="0" lvl="0" indent="0" algn="ctr" defTabSz="609630" rtl="0" eaLnBrk="1" fontAlgn="auto" latinLnBrk="0" hangingPunct="1">
              <a:lnSpc>
                <a:spcPts val="2607"/>
              </a:lnSpc>
              <a:spcBef>
                <a:spcPts val="0"/>
              </a:spcBef>
              <a:spcAft>
                <a:spcPts val="0"/>
              </a:spcAft>
              <a:buClrTx/>
              <a:buSzTx/>
              <a:buFontTx/>
              <a:buNone/>
              <a:tabLst/>
              <a:defRPr/>
            </a:pPr>
            <a:r>
              <a:rPr kumimoji="0" lang="en-US" sz="2267" b="1" i="0" u="none" strike="noStrike" kern="1200" cap="none" spc="0" normalizeH="0" baseline="0" noProof="0">
                <a:ln>
                  <a:noFill/>
                </a:ln>
                <a:solidFill>
                  <a:srgbClr val="000000"/>
                </a:solidFill>
                <a:effectLst/>
                <a:uLnTx/>
                <a:uFillTx/>
                <a:latin typeface="Aileron Bold"/>
                <a:ea typeface="Aileron Bold"/>
                <a:cs typeface="Aileron Bold"/>
                <a:sym typeface="Aileron Bold"/>
              </a:rPr>
              <a:t>PVCS offers one simple, easy to understand plan with year-round vision benefits</a:t>
            </a:r>
          </a:p>
        </p:txBody>
      </p:sp>
      <p:sp>
        <p:nvSpPr>
          <p:cNvPr id="21" name="TextBox 21"/>
          <p:cNvSpPr txBox="1"/>
          <p:nvPr/>
        </p:nvSpPr>
        <p:spPr>
          <a:xfrm>
            <a:off x="468947" y="2298626"/>
            <a:ext cx="6890127" cy="4439164"/>
          </a:xfrm>
          <a:prstGeom prst="rect">
            <a:avLst/>
          </a:prstGeom>
        </p:spPr>
        <p:txBody>
          <a:bodyPr lIns="0" tIns="0" rIns="0" bIns="0" rtlCol="0" anchor="t">
            <a:spAutoFit/>
          </a:bodyPr>
          <a:lstStyle/>
          <a:p>
            <a:pPr marL="0" marR="0" lvl="0" indent="0" algn="just" defTabSz="60963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rPr>
              <a:t>Exams are covered in full and not limited to once per year.</a:t>
            </a:r>
          </a:p>
          <a:p>
            <a:pPr marL="0" marR="0" lvl="0" indent="0" algn="just" defTabSz="609630" rtl="0" eaLnBrk="1" fontAlgn="auto" latinLnBrk="0" hangingPunct="1">
              <a:lnSpc>
                <a:spcPts val="2706"/>
              </a:lnSpc>
              <a:spcBef>
                <a:spcPts val="0"/>
              </a:spcBef>
              <a:spcAft>
                <a:spcPts val="0"/>
              </a:spcAft>
              <a:buClrTx/>
              <a:buSzTx/>
              <a:buFontTx/>
              <a:buNone/>
              <a:tabLst/>
              <a:defRPr/>
            </a:pPr>
            <a:endPar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endParaRPr>
          </a:p>
          <a:p>
            <a:pPr marL="0" marR="0" lvl="0" indent="0" algn="just" defTabSz="60963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rPr>
              <a:t>All materials at wholesale cost.  This includes frames, lenses, lens options, and contact lenses.</a:t>
            </a:r>
          </a:p>
          <a:p>
            <a:pPr marL="0" marR="0" lvl="0" indent="0" algn="just" defTabSz="609630" rtl="0" eaLnBrk="1" fontAlgn="auto" latinLnBrk="0" hangingPunct="1">
              <a:lnSpc>
                <a:spcPts val="2706"/>
              </a:lnSpc>
              <a:spcBef>
                <a:spcPts val="0"/>
              </a:spcBef>
              <a:spcAft>
                <a:spcPts val="0"/>
              </a:spcAft>
              <a:buClrTx/>
              <a:buSzTx/>
              <a:buFontTx/>
              <a:buNone/>
              <a:tabLst/>
              <a:defRPr/>
            </a:pPr>
            <a:endPar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endParaRPr>
          </a:p>
          <a:p>
            <a:pPr marL="0" marR="0" lvl="0" indent="0" algn="just" defTabSz="60963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rPr>
              <a:t>There is a $50 copay for the initial soft contact lens fitting.</a:t>
            </a:r>
          </a:p>
          <a:p>
            <a:pPr marL="0" marR="0" lvl="0" indent="0" algn="just" defTabSz="609630" rtl="0" eaLnBrk="1" fontAlgn="auto" latinLnBrk="0" hangingPunct="1">
              <a:lnSpc>
                <a:spcPts val="2706"/>
              </a:lnSpc>
              <a:spcBef>
                <a:spcPts val="0"/>
              </a:spcBef>
              <a:spcAft>
                <a:spcPts val="0"/>
              </a:spcAft>
              <a:buClrTx/>
              <a:buSzTx/>
              <a:buFontTx/>
              <a:buNone/>
              <a:tabLst/>
              <a:defRPr/>
            </a:pPr>
            <a:endPar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endParaRPr>
          </a:p>
          <a:p>
            <a:pPr marL="0" marR="0" lvl="0" indent="0" algn="just" defTabSz="60963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rPr>
              <a:t>Members are eligible for both prescription glasses and contacts in the same plan year.</a:t>
            </a:r>
          </a:p>
          <a:p>
            <a:pPr marL="0" marR="0" lvl="0" indent="0" algn="just" defTabSz="609630" rtl="0" eaLnBrk="1" fontAlgn="auto" latinLnBrk="0" hangingPunct="1">
              <a:lnSpc>
                <a:spcPts val="2519"/>
              </a:lnSpc>
              <a:spcBef>
                <a:spcPts val="0"/>
              </a:spcBef>
              <a:spcAft>
                <a:spcPts val="0"/>
              </a:spcAft>
              <a:buClrTx/>
              <a:buSzTx/>
              <a:buFontTx/>
              <a:buNone/>
              <a:tabLst/>
              <a:defRPr/>
            </a:pPr>
            <a:endPar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endParaRPr>
          </a:p>
          <a:p>
            <a:pPr marL="0" marR="0" lvl="0" indent="0" algn="just" defTabSz="609630" rtl="0" eaLnBrk="1" fontAlgn="auto" latinLnBrk="0" hangingPunct="1">
              <a:lnSpc>
                <a:spcPts val="2519"/>
              </a:lnSpc>
              <a:spcBef>
                <a:spcPct val="0"/>
              </a:spcBef>
              <a:spcAft>
                <a:spcPts val="0"/>
              </a:spcAft>
              <a:buClrTx/>
              <a:buSzTx/>
              <a:buFontTx/>
              <a:buNone/>
              <a:tabLst/>
              <a:defRPr/>
            </a:pPr>
            <a:endParaRPr kumimoji="0" lang="en-US" sz="1933" b="0" i="0" u="none" strike="noStrike" kern="1200" cap="none" spc="0" normalizeH="0" baseline="0" noProof="0">
              <a:ln>
                <a:noFill/>
              </a:ln>
              <a:solidFill>
                <a:srgbClr val="000000"/>
              </a:solidFill>
              <a:effectLst/>
              <a:uLnTx/>
              <a:uFillTx/>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55776" y="5076347"/>
            <a:ext cx="156289" cy="112528"/>
          </a:xfrm>
          <a:custGeom>
            <a:avLst/>
            <a:gdLst/>
            <a:ahLst/>
            <a:cxnLst/>
            <a:rect l="l" t="t" r="r" b="b"/>
            <a:pathLst>
              <a:path w="234433" h="168792">
                <a:moveTo>
                  <a:pt x="0" y="0"/>
                </a:moveTo>
                <a:lnTo>
                  <a:pt x="234434" y="0"/>
                </a:lnTo>
                <a:lnTo>
                  <a:pt x="234434" y="168792"/>
                </a:lnTo>
                <a:lnTo>
                  <a:pt x="0" y="1687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455776" y="5439766"/>
            <a:ext cx="156289" cy="112528"/>
          </a:xfrm>
          <a:custGeom>
            <a:avLst/>
            <a:gdLst/>
            <a:ahLst/>
            <a:cxnLst/>
            <a:rect l="l" t="t" r="r" b="b"/>
            <a:pathLst>
              <a:path w="234433" h="168792">
                <a:moveTo>
                  <a:pt x="0" y="0"/>
                </a:moveTo>
                <a:lnTo>
                  <a:pt x="234434" y="0"/>
                </a:lnTo>
                <a:lnTo>
                  <a:pt x="234434" y="168792"/>
                </a:lnTo>
                <a:lnTo>
                  <a:pt x="0" y="1687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4452097" y="-272630"/>
            <a:ext cx="7125069" cy="545261"/>
            <a:chOff x="0" y="0"/>
            <a:chExt cx="3131837" cy="239670"/>
          </a:xfrm>
        </p:grpSpPr>
        <p:sp>
          <p:nvSpPr>
            <p:cNvPr id="5" name="Freeform 5"/>
            <p:cNvSpPr/>
            <p:nvPr/>
          </p:nvSpPr>
          <p:spPr>
            <a:xfrm>
              <a:off x="0" y="0"/>
              <a:ext cx="3131837" cy="239670"/>
            </a:xfrm>
            <a:custGeom>
              <a:avLst/>
              <a:gdLst/>
              <a:ahLst/>
              <a:cxnLst/>
              <a:rect l="l" t="t" r="r" b="b"/>
              <a:pathLst>
                <a:path w="3131837" h="239670">
                  <a:moveTo>
                    <a:pt x="72438" y="0"/>
                  </a:moveTo>
                  <a:lnTo>
                    <a:pt x="3059399" y="0"/>
                  </a:lnTo>
                  <a:cubicBezTo>
                    <a:pt x="3078611" y="0"/>
                    <a:pt x="3097035" y="7632"/>
                    <a:pt x="3110620" y="21217"/>
                  </a:cubicBezTo>
                  <a:cubicBezTo>
                    <a:pt x="3124205" y="34802"/>
                    <a:pt x="3131837" y="53226"/>
                    <a:pt x="3131837" y="72438"/>
                  </a:cubicBezTo>
                  <a:lnTo>
                    <a:pt x="3131837" y="167232"/>
                  </a:lnTo>
                  <a:cubicBezTo>
                    <a:pt x="3131837" y="186444"/>
                    <a:pt x="3124205" y="204869"/>
                    <a:pt x="3110620" y="218454"/>
                  </a:cubicBezTo>
                  <a:cubicBezTo>
                    <a:pt x="3097035" y="232038"/>
                    <a:pt x="3078611" y="239670"/>
                    <a:pt x="3059399" y="239670"/>
                  </a:cubicBezTo>
                  <a:lnTo>
                    <a:pt x="72438" y="239670"/>
                  </a:lnTo>
                  <a:cubicBezTo>
                    <a:pt x="53226" y="239670"/>
                    <a:pt x="34802" y="232038"/>
                    <a:pt x="21217" y="218454"/>
                  </a:cubicBezTo>
                  <a:cubicBezTo>
                    <a:pt x="7632" y="204869"/>
                    <a:pt x="0" y="186444"/>
                    <a:pt x="0" y="167232"/>
                  </a:cubicBezTo>
                  <a:lnTo>
                    <a:pt x="0" y="72438"/>
                  </a:lnTo>
                  <a:cubicBezTo>
                    <a:pt x="0" y="53226"/>
                    <a:pt x="7632" y="34802"/>
                    <a:pt x="21217" y="21217"/>
                  </a:cubicBezTo>
                  <a:cubicBezTo>
                    <a:pt x="34802" y="7632"/>
                    <a:pt x="53226" y="0"/>
                    <a:pt x="72438" y="0"/>
                  </a:cubicBezTo>
                  <a:close/>
                </a:path>
              </a:pathLst>
            </a:custGeom>
            <a:gradFill rotWithShape="1">
              <a:gsLst>
                <a:gs pos="0">
                  <a:srgbClr val="398DFA">
                    <a:alpha val="70000"/>
                  </a:srgbClr>
                </a:gs>
                <a:gs pos="50000">
                  <a:srgbClr val="0151B8">
                    <a:alpha val="168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131837" cy="27777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10800000">
            <a:off x="3610533" y="6585790"/>
            <a:ext cx="5924432" cy="717754"/>
            <a:chOff x="0" y="0"/>
            <a:chExt cx="2340516" cy="283557"/>
          </a:xfrm>
        </p:grpSpPr>
        <p:sp>
          <p:nvSpPr>
            <p:cNvPr id="8" name="Freeform 8"/>
            <p:cNvSpPr/>
            <p:nvPr/>
          </p:nvSpPr>
          <p:spPr>
            <a:xfrm>
              <a:off x="0" y="0"/>
              <a:ext cx="2340516" cy="283557"/>
            </a:xfrm>
            <a:custGeom>
              <a:avLst/>
              <a:gdLst/>
              <a:ahLst/>
              <a:cxnLst/>
              <a:rect l="l" t="t" r="r" b="b"/>
              <a:pathLst>
                <a:path w="2340516" h="283557">
                  <a:moveTo>
                    <a:pt x="87119" y="0"/>
                  </a:moveTo>
                  <a:lnTo>
                    <a:pt x="2253398" y="0"/>
                  </a:lnTo>
                  <a:cubicBezTo>
                    <a:pt x="2276503" y="0"/>
                    <a:pt x="2298662" y="9179"/>
                    <a:pt x="2315000" y="25516"/>
                  </a:cubicBezTo>
                  <a:cubicBezTo>
                    <a:pt x="2331338" y="41854"/>
                    <a:pt x="2340516" y="64013"/>
                    <a:pt x="2340516" y="87119"/>
                  </a:cubicBezTo>
                  <a:lnTo>
                    <a:pt x="2340516" y="196438"/>
                  </a:lnTo>
                  <a:cubicBezTo>
                    <a:pt x="2340516" y="244553"/>
                    <a:pt x="2301512" y="283557"/>
                    <a:pt x="2253398" y="283557"/>
                  </a:cubicBezTo>
                  <a:lnTo>
                    <a:pt x="87119" y="283557"/>
                  </a:lnTo>
                  <a:cubicBezTo>
                    <a:pt x="64013" y="283557"/>
                    <a:pt x="41854" y="274379"/>
                    <a:pt x="25516" y="258041"/>
                  </a:cubicBezTo>
                  <a:cubicBezTo>
                    <a:pt x="9179" y="241703"/>
                    <a:pt x="0" y="219544"/>
                    <a:pt x="0" y="196438"/>
                  </a:cubicBezTo>
                  <a:lnTo>
                    <a:pt x="0" y="87119"/>
                  </a:lnTo>
                  <a:cubicBezTo>
                    <a:pt x="0" y="64013"/>
                    <a:pt x="9179" y="41854"/>
                    <a:pt x="25516" y="25516"/>
                  </a:cubicBezTo>
                  <a:cubicBezTo>
                    <a:pt x="41854" y="9179"/>
                    <a:pt x="64013" y="0"/>
                    <a:pt x="87119" y="0"/>
                  </a:cubicBezTo>
                  <a:close/>
                </a:path>
              </a:pathLst>
            </a:custGeom>
            <a:gradFill rotWithShape="1">
              <a:gsLst>
                <a:gs pos="0">
                  <a:srgbClr val="398DFA">
                    <a:alpha val="70000"/>
                  </a:srgbClr>
                </a:gs>
                <a:gs pos="50000">
                  <a:srgbClr val="0151B8">
                    <a:alpha val="168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340516" cy="3216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0" y="0"/>
            <a:ext cx="2934329" cy="6858000"/>
            <a:chOff x="0" y="0"/>
            <a:chExt cx="1159241" cy="2709333"/>
          </a:xfrm>
        </p:grpSpPr>
        <p:sp>
          <p:nvSpPr>
            <p:cNvPr id="11" name="Freeform 11"/>
            <p:cNvSpPr/>
            <p:nvPr/>
          </p:nvSpPr>
          <p:spPr>
            <a:xfrm>
              <a:off x="0" y="0"/>
              <a:ext cx="1159241" cy="2709333"/>
            </a:xfrm>
            <a:custGeom>
              <a:avLst/>
              <a:gdLst/>
              <a:ahLst/>
              <a:cxnLst/>
              <a:rect l="l" t="t" r="r" b="b"/>
              <a:pathLst>
                <a:path w="1159241" h="2709333">
                  <a:moveTo>
                    <a:pt x="0" y="0"/>
                  </a:moveTo>
                  <a:lnTo>
                    <a:pt x="1159241" y="0"/>
                  </a:lnTo>
                  <a:lnTo>
                    <a:pt x="1159241" y="2709333"/>
                  </a:lnTo>
                  <a:lnTo>
                    <a:pt x="0" y="2709333"/>
                  </a:ln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57150"/>
              <a:ext cx="1159241" cy="2766483"/>
            </a:xfrm>
            <a:prstGeom prst="rect">
              <a:avLst/>
            </a:prstGeom>
          </p:spPr>
          <p:txBody>
            <a:bodyPr lIns="33867" tIns="33867" rIns="33867" bIns="33867"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10800000">
            <a:off x="1056927" y="1797280"/>
            <a:ext cx="3754804" cy="375480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151B8">
                    <a:alpha val="100000"/>
                  </a:srgbClr>
                </a:gs>
                <a:gs pos="50000">
                  <a:srgbClr val="FFFFFF">
                    <a:alpha val="240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76200" y="38100"/>
              <a:ext cx="660400" cy="698500"/>
            </a:xfrm>
            <a:prstGeom prst="rect">
              <a:avLst/>
            </a:prstGeom>
          </p:spPr>
          <p:txBody>
            <a:bodyPr lIns="20724" tIns="20724" rIns="20724" bIns="20724"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 y="2029427"/>
            <a:ext cx="3290511" cy="329051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187" r="-25187"/>
              </a:stretch>
            </a:blipFill>
            <a:ln w="12382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rot="-5400000">
            <a:off x="484598" y="1049291"/>
            <a:ext cx="872333" cy="469929"/>
          </a:xfrm>
          <a:custGeom>
            <a:avLst/>
            <a:gdLst/>
            <a:ahLst/>
            <a:cxnLst/>
            <a:rect l="l" t="t" r="r" b="b"/>
            <a:pathLst>
              <a:path w="1308499" h="704893">
                <a:moveTo>
                  <a:pt x="0" y="0"/>
                </a:moveTo>
                <a:lnTo>
                  <a:pt x="1308499" y="0"/>
                </a:lnTo>
                <a:lnTo>
                  <a:pt x="1308499" y="704894"/>
                </a:lnTo>
                <a:lnTo>
                  <a:pt x="0" y="704894"/>
                </a:lnTo>
                <a:lnTo>
                  <a:pt x="0" y="0"/>
                </a:lnTo>
                <a:close/>
              </a:path>
            </a:pathLst>
          </a:custGeom>
          <a:blipFill>
            <a:blip r:embed="rId5">
              <a:extLst>
                <a:ext uri="{96DAC541-7B7A-43D3-8B79-37D633B846F1}">
                  <asvg:svgBlip xmlns:asvg="http://schemas.microsoft.com/office/drawing/2016/SVG/main" r:embed="rId6"/>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783004" y="5958292"/>
            <a:ext cx="794161" cy="427817"/>
          </a:xfrm>
          <a:custGeom>
            <a:avLst/>
            <a:gdLst/>
            <a:ahLst/>
            <a:cxnLst/>
            <a:rect l="l" t="t" r="r" b="b"/>
            <a:pathLst>
              <a:path w="1191242" h="641726">
                <a:moveTo>
                  <a:pt x="0" y="0"/>
                </a:moveTo>
                <a:lnTo>
                  <a:pt x="1191242" y="0"/>
                </a:lnTo>
                <a:lnTo>
                  <a:pt x="1191242" y="641726"/>
                </a:lnTo>
                <a:lnTo>
                  <a:pt x="0" y="641726"/>
                </a:lnTo>
                <a:lnTo>
                  <a:pt x="0" y="0"/>
                </a:lnTo>
                <a:close/>
              </a:path>
            </a:pathLst>
          </a:custGeom>
          <a:blipFill>
            <a:blip r:embed="rId7">
              <a:extLst>
                <a:ext uri="{96DAC541-7B7A-43D3-8B79-37D633B846F1}">
                  <asvg:svgBlip xmlns:asvg="http://schemas.microsoft.com/office/drawing/2016/SVG/main" r:embed="rId8"/>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5398509" y="1453311"/>
            <a:ext cx="4905592" cy="628377"/>
          </a:xfrm>
          <a:prstGeom prst="rect">
            <a:avLst/>
          </a:prstGeom>
        </p:spPr>
        <p:txBody>
          <a:bodyPr lIns="0" tIns="0" rIns="0" bIns="0" rtlCol="0" anchor="t">
            <a:spAutoFit/>
          </a:bodyPr>
          <a:lstStyle/>
          <a:p>
            <a:pPr marL="0" marR="0" lvl="0" indent="0" algn="l" defTabSz="609630" rtl="0" eaLnBrk="1" fontAlgn="auto" latinLnBrk="0" hangingPunct="1">
              <a:lnSpc>
                <a:spcPts val="4909"/>
              </a:lnSpc>
              <a:spcBef>
                <a:spcPts val="0"/>
              </a:spcBef>
              <a:spcAft>
                <a:spcPts val="0"/>
              </a:spcAft>
              <a:buClrTx/>
              <a:buSzTx/>
              <a:buFontTx/>
              <a:buNone/>
              <a:tabLst/>
              <a:defRPr/>
            </a:pPr>
            <a:r>
              <a:rPr kumimoji="0" lang="en-US" sz="4269" b="1" i="0" u="none" strike="noStrike" kern="1200" cap="none" spc="0" normalizeH="0" baseline="0" noProof="0">
                <a:ln>
                  <a:noFill/>
                </a:ln>
                <a:solidFill>
                  <a:srgbClr val="0453B9"/>
                </a:solidFill>
                <a:effectLst/>
                <a:uLnTx/>
                <a:uFillTx/>
                <a:latin typeface="Aileron Bold"/>
                <a:ea typeface="Aileron Bold"/>
                <a:cs typeface="Aileron Bold"/>
                <a:sym typeface="Aileron Bold"/>
              </a:rPr>
              <a:t>PVCS Providers</a:t>
            </a:r>
          </a:p>
        </p:txBody>
      </p:sp>
      <p:sp>
        <p:nvSpPr>
          <p:cNvPr id="21" name="TextBox 21"/>
          <p:cNvSpPr txBox="1"/>
          <p:nvPr/>
        </p:nvSpPr>
        <p:spPr>
          <a:xfrm>
            <a:off x="5398510" y="2486593"/>
            <a:ext cx="5958815" cy="2857834"/>
          </a:xfrm>
          <a:prstGeom prst="rect">
            <a:avLst/>
          </a:prstGeom>
        </p:spPr>
        <p:txBody>
          <a:bodyPr lIns="0" tIns="0" rIns="0" bIns="0" rtlCol="0" anchor="t">
            <a:spAutoFit/>
          </a:bodyPr>
          <a:lstStyle/>
          <a:p>
            <a:pPr marL="0" marR="0" lvl="0" indent="0" algn="just" defTabSz="60963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srgbClr val="000000"/>
                </a:solidFill>
                <a:effectLst/>
                <a:uLnTx/>
                <a:uFillTx/>
                <a:latin typeface="Poppins"/>
                <a:ea typeface="Poppins"/>
                <a:cs typeface="Poppins"/>
                <a:sym typeface="Poppins"/>
              </a:rPr>
              <a:t>Over 300 provider locations statewide.  All PVCS providers are independent optometrists and ophthalmologists that dispense glasses and contacts in their offices.</a:t>
            </a:r>
          </a:p>
          <a:p>
            <a:pPr marL="0" marR="0" lvl="0" indent="0" algn="just" defTabSz="609630" rtl="0" eaLnBrk="1" fontAlgn="auto" latinLnBrk="0" hangingPunct="1">
              <a:lnSpc>
                <a:spcPts val="2426"/>
              </a:lnSpc>
              <a:spcBef>
                <a:spcPts val="0"/>
              </a:spcBef>
              <a:spcAft>
                <a:spcPts val="0"/>
              </a:spcAft>
              <a:buClrTx/>
              <a:buSzTx/>
              <a:buFontTx/>
              <a:buNone/>
              <a:tabLst/>
              <a:defRPr/>
            </a:pPr>
            <a:endParaRPr kumimoji="0" lang="en-US" sz="1866" b="0" i="0" u="none" strike="noStrike" kern="1200" cap="none" spc="0" normalizeH="0" baseline="0" noProof="0">
              <a:ln>
                <a:noFill/>
              </a:ln>
              <a:solidFill>
                <a:srgbClr val="000000"/>
              </a:solidFill>
              <a:effectLst/>
              <a:uLnTx/>
              <a:uFillTx/>
              <a:latin typeface="Poppins"/>
              <a:ea typeface="Poppins"/>
              <a:cs typeface="Poppins"/>
              <a:sym typeface="Poppins"/>
            </a:endParaRPr>
          </a:p>
          <a:p>
            <a:pPr marL="0" marR="0" lvl="0" indent="0" algn="just" defTabSz="609630" rtl="0" eaLnBrk="1" fontAlgn="auto" latinLnBrk="0" hangingPunct="1">
              <a:lnSpc>
                <a:spcPts val="2426"/>
              </a:lnSpc>
              <a:spcBef>
                <a:spcPts val="0"/>
              </a:spcBef>
              <a:spcAft>
                <a:spcPts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Poppins"/>
                <a:ea typeface="Poppins"/>
                <a:cs typeface="Poppins"/>
                <a:sym typeface="Poppins"/>
              </a:rPr>
              <a:t>Visit our website for a complete listing of PVCS providers using the </a:t>
            </a:r>
            <a:r>
              <a:rPr kumimoji="0" lang="en-US" sz="1733" b="0" i="1" u="none" strike="noStrike" kern="1200" cap="none" spc="0" normalizeH="0" baseline="0" noProof="0">
                <a:ln>
                  <a:noFill/>
                </a:ln>
                <a:solidFill>
                  <a:srgbClr val="000000"/>
                </a:solidFill>
                <a:effectLst/>
                <a:uLnTx/>
                <a:uFillTx/>
                <a:latin typeface="Poppins Italics"/>
                <a:ea typeface="Poppins Italics"/>
                <a:cs typeface="Poppins Italics"/>
                <a:sym typeface="Poppins Italics"/>
              </a:rPr>
              <a:t>Find a Doctor</a:t>
            </a:r>
            <a:r>
              <a:rPr kumimoji="0" lang="en-US" sz="1733" b="0" i="0" u="none" strike="noStrike" kern="1200" cap="none" spc="0" normalizeH="0" baseline="0" noProof="0">
                <a:ln>
                  <a:noFill/>
                </a:ln>
                <a:solidFill>
                  <a:srgbClr val="000000"/>
                </a:solidFill>
                <a:effectLst/>
                <a:uLnTx/>
                <a:uFillTx/>
                <a:latin typeface="Poppins"/>
                <a:ea typeface="Poppins"/>
                <a:cs typeface="Poppins"/>
                <a:sym typeface="Poppins"/>
              </a:rPr>
              <a:t> tab.</a:t>
            </a:r>
          </a:p>
          <a:p>
            <a:pPr marL="0" marR="0" lvl="0" indent="0" algn="just" defTabSz="609630" rtl="0" eaLnBrk="1" fontAlgn="auto" latinLnBrk="0" hangingPunct="1">
              <a:lnSpc>
                <a:spcPts val="2426"/>
              </a:lnSpc>
              <a:spcBef>
                <a:spcPts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Poppins"/>
              <a:ea typeface="Poppins"/>
              <a:cs typeface="Poppins"/>
              <a:sym typeface="Poppins"/>
            </a:endParaRPr>
          </a:p>
          <a:p>
            <a:pPr marL="0" marR="0" lvl="0" indent="0" algn="ctr" defTabSz="609630" rtl="0" eaLnBrk="1" fontAlgn="auto" latinLnBrk="0" hangingPunct="1">
              <a:lnSpc>
                <a:spcPts val="2426"/>
              </a:lnSpc>
              <a:spcBef>
                <a:spcPct val="0"/>
              </a:spcBef>
              <a:spcAft>
                <a:spcPts val="0"/>
              </a:spcAft>
              <a:buClrTx/>
              <a:buSzTx/>
              <a:buFontTx/>
              <a:buNone/>
              <a:tabLst/>
              <a:defRPr/>
            </a:pPr>
            <a:r>
              <a:rPr kumimoji="0" lang="en-US" sz="1733" b="1" i="0" u="none" strike="noStrike" kern="1200" cap="none" spc="0" normalizeH="0" baseline="0" noProof="0">
                <a:ln>
                  <a:noFill/>
                </a:ln>
                <a:solidFill>
                  <a:srgbClr val="0453B9"/>
                </a:solidFill>
                <a:effectLst/>
                <a:uLnTx/>
                <a:uFillTx/>
                <a:latin typeface="Poppins Bold"/>
                <a:ea typeface="Poppins Bold"/>
                <a:cs typeface="Poppins Bold"/>
                <a:sym typeface="Poppins Bold"/>
              </a:rPr>
              <a:t>www.pvcs-usa.com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99488" y="1185744"/>
            <a:ext cx="213657" cy="2136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9050"/>
              <a:ext cx="660400" cy="717550"/>
            </a:xfrm>
            <a:prstGeom prst="rect">
              <a:avLst/>
            </a:prstGeom>
          </p:spPr>
          <p:txBody>
            <a:bodyPr lIns="15766" tIns="15766" rIns="15766" bIns="15766"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299488" y="1690452"/>
            <a:ext cx="213657" cy="2136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15766" tIns="15766" rIns="15766" bIns="15766"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5299488" y="5213110"/>
            <a:ext cx="213657" cy="21365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15766" tIns="15766" rIns="15766" bIns="15766"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4452097" y="-272630"/>
            <a:ext cx="7125069" cy="545261"/>
            <a:chOff x="0" y="0"/>
            <a:chExt cx="3131837" cy="239670"/>
          </a:xfrm>
        </p:grpSpPr>
        <p:sp>
          <p:nvSpPr>
            <p:cNvPr id="12" name="Freeform 12"/>
            <p:cNvSpPr/>
            <p:nvPr/>
          </p:nvSpPr>
          <p:spPr>
            <a:xfrm>
              <a:off x="0" y="0"/>
              <a:ext cx="3131837" cy="239670"/>
            </a:xfrm>
            <a:custGeom>
              <a:avLst/>
              <a:gdLst/>
              <a:ahLst/>
              <a:cxnLst/>
              <a:rect l="l" t="t" r="r" b="b"/>
              <a:pathLst>
                <a:path w="3131837" h="239670">
                  <a:moveTo>
                    <a:pt x="72438" y="0"/>
                  </a:moveTo>
                  <a:lnTo>
                    <a:pt x="3059399" y="0"/>
                  </a:lnTo>
                  <a:cubicBezTo>
                    <a:pt x="3078611" y="0"/>
                    <a:pt x="3097035" y="7632"/>
                    <a:pt x="3110620" y="21217"/>
                  </a:cubicBezTo>
                  <a:cubicBezTo>
                    <a:pt x="3124205" y="34802"/>
                    <a:pt x="3131837" y="53226"/>
                    <a:pt x="3131837" y="72438"/>
                  </a:cubicBezTo>
                  <a:lnTo>
                    <a:pt x="3131837" y="167232"/>
                  </a:lnTo>
                  <a:cubicBezTo>
                    <a:pt x="3131837" y="186444"/>
                    <a:pt x="3124205" y="204869"/>
                    <a:pt x="3110620" y="218454"/>
                  </a:cubicBezTo>
                  <a:cubicBezTo>
                    <a:pt x="3097035" y="232038"/>
                    <a:pt x="3078611" y="239670"/>
                    <a:pt x="3059399" y="239670"/>
                  </a:cubicBezTo>
                  <a:lnTo>
                    <a:pt x="72438" y="239670"/>
                  </a:lnTo>
                  <a:cubicBezTo>
                    <a:pt x="53226" y="239670"/>
                    <a:pt x="34802" y="232038"/>
                    <a:pt x="21217" y="218454"/>
                  </a:cubicBezTo>
                  <a:cubicBezTo>
                    <a:pt x="7632" y="204869"/>
                    <a:pt x="0" y="186444"/>
                    <a:pt x="0" y="167232"/>
                  </a:cubicBezTo>
                  <a:lnTo>
                    <a:pt x="0" y="72438"/>
                  </a:lnTo>
                  <a:cubicBezTo>
                    <a:pt x="0" y="53226"/>
                    <a:pt x="7632" y="34802"/>
                    <a:pt x="21217" y="21217"/>
                  </a:cubicBezTo>
                  <a:cubicBezTo>
                    <a:pt x="34802" y="7632"/>
                    <a:pt x="53226" y="0"/>
                    <a:pt x="72438" y="0"/>
                  </a:cubicBezTo>
                  <a:close/>
                </a:path>
              </a:pathLst>
            </a:custGeom>
            <a:gradFill rotWithShape="1">
              <a:gsLst>
                <a:gs pos="0">
                  <a:srgbClr val="398DFA">
                    <a:alpha val="70000"/>
                  </a:srgbClr>
                </a:gs>
                <a:gs pos="50000">
                  <a:srgbClr val="0151B8">
                    <a:alpha val="168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3131837" cy="27777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rot="-10800000">
            <a:off x="3610533" y="6585790"/>
            <a:ext cx="5924432" cy="717754"/>
            <a:chOff x="0" y="0"/>
            <a:chExt cx="2340516" cy="283557"/>
          </a:xfrm>
        </p:grpSpPr>
        <p:sp>
          <p:nvSpPr>
            <p:cNvPr id="15" name="Freeform 15"/>
            <p:cNvSpPr/>
            <p:nvPr/>
          </p:nvSpPr>
          <p:spPr>
            <a:xfrm>
              <a:off x="0" y="0"/>
              <a:ext cx="2340516" cy="283557"/>
            </a:xfrm>
            <a:custGeom>
              <a:avLst/>
              <a:gdLst/>
              <a:ahLst/>
              <a:cxnLst/>
              <a:rect l="l" t="t" r="r" b="b"/>
              <a:pathLst>
                <a:path w="2340516" h="283557">
                  <a:moveTo>
                    <a:pt x="87119" y="0"/>
                  </a:moveTo>
                  <a:lnTo>
                    <a:pt x="2253398" y="0"/>
                  </a:lnTo>
                  <a:cubicBezTo>
                    <a:pt x="2276503" y="0"/>
                    <a:pt x="2298662" y="9179"/>
                    <a:pt x="2315000" y="25516"/>
                  </a:cubicBezTo>
                  <a:cubicBezTo>
                    <a:pt x="2331338" y="41854"/>
                    <a:pt x="2340516" y="64013"/>
                    <a:pt x="2340516" y="87119"/>
                  </a:cubicBezTo>
                  <a:lnTo>
                    <a:pt x="2340516" y="196438"/>
                  </a:lnTo>
                  <a:cubicBezTo>
                    <a:pt x="2340516" y="244553"/>
                    <a:pt x="2301512" y="283557"/>
                    <a:pt x="2253398" y="283557"/>
                  </a:cubicBezTo>
                  <a:lnTo>
                    <a:pt x="87119" y="283557"/>
                  </a:lnTo>
                  <a:cubicBezTo>
                    <a:pt x="64013" y="283557"/>
                    <a:pt x="41854" y="274379"/>
                    <a:pt x="25516" y="258041"/>
                  </a:cubicBezTo>
                  <a:cubicBezTo>
                    <a:pt x="9179" y="241703"/>
                    <a:pt x="0" y="219544"/>
                    <a:pt x="0" y="196438"/>
                  </a:cubicBezTo>
                  <a:lnTo>
                    <a:pt x="0" y="87119"/>
                  </a:lnTo>
                  <a:cubicBezTo>
                    <a:pt x="0" y="64013"/>
                    <a:pt x="9179" y="41854"/>
                    <a:pt x="25516" y="25516"/>
                  </a:cubicBezTo>
                  <a:cubicBezTo>
                    <a:pt x="41854" y="9179"/>
                    <a:pt x="64013" y="0"/>
                    <a:pt x="87119" y="0"/>
                  </a:cubicBezTo>
                  <a:close/>
                </a:path>
              </a:pathLst>
            </a:custGeom>
            <a:gradFill rotWithShape="1">
              <a:gsLst>
                <a:gs pos="0">
                  <a:srgbClr val="398DFA">
                    <a:alpha val="70000"/>
                  </a:srgbClr>
                </a:gs>
                <a:gs pos="50000">
                  <a:srgbClr val="0151B8">
                    <a:alpha val="168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340516" cy="3216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0" y="0"/>
            <a:ext cx="2934329" cy="6858000"/>
            <a:chOff x="0" y="0"/>
            <a:chExt cx="1159241" cy="2709333"/>
          </a:xfrm>
        </p:grpSpPr>
        <p:sp>
          <p:nvSpPr>
            <p:cNvPr id="18" name="Freeform 18"/>
            <p:cNvSpPr/>
            <p:nvPr/>
          </p:nvSpPr>
          <p:spPr>
            <a:xfrm>
              <a:off x="0" y="0"/>
              <a:ext cx="1159241" cy="2709333"/>
            </a:xfrm>
            <a:custGeom>
              <a:avLst/>
              <a:gdLst/>
              <a:ahLst/>
              <a:cxnLst/>
              <a:rect l="l" t="t" r="r" b="b"/>
              <a:pathLst>
                <a:path w="1159241" h="2709333">
                  <a:moveTo>
                    <a:pt x="0" y="0"/>
                  </a:moveTo>
                  <a:lnTo>
                    <a:pt x="1159241" y="0"/>
                  </a:lnTo>
                  <a:lnTo>
                    <a:pt x="1159241" y="2709333"/>
                  </a:lnTo>
                  <a:lnTo>
                    <a:pt x="0" y="2709333"/>
                  </a:ln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57150"/>
              <a:ext cx="1159241" cy="2766483"/>
            </a:xfrm>
            <a:prstGeom prst="rect">
              <a:avLst/>
            </a:prstGeom>
          </p:spPr>
          <p:txBody>
            <a:bodyPr lIns="33867" tIns="33867" rIns="33867" bIns="33867"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rot="-10800000">
            <a:off x="1056927" y="1797280"/>
            <a:ext cx="3754804" cy="375480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151B8">
                    <a:alpha val="100000"/>
                  </a:srgbClr>
                </a:gs>
                <a:gs pos="50000">
                  <a:srgbClr val="FFFFFF">
                    <a:alpha val="24000"/>
                  </a:srgbClr>
                </a:gs>
                <a:gs pos="100000">
                  <a:srgbClr val="0151B8">
                    <a:alpha val="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38100"/>
              <a:ext cx="660400" cy="698500"/>
            </a:xfrm>
            <a:prstGeom prst="rect">
              <a:avLst/>
            </a:prstGeom>
          </p:spPr>
          <p:txBody>
            <a:bodyPr lIns="20724" tIns="20724" rIns="20724" bIns="20724"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 y="2029427"/>
            <a:ext cx="3290511" cy="329051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25000" b="-25000"/>
              </a:stretch>
            </a:blipFill>
            <a:ln w="12382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rot="-5400000">
            <a:off x="484598" y="1049291"/>
            <a:ext cx="872333" cy="469929"/>
          </a:xfrm>
          <a:custGeom>
            <a:avLst/>
            <a:gdLst/>
            <a:ahLst/>
            <a:cxnLst/>
            <a:rect l="l" t="t" r="r" b="b"/>
            <a:pathLst>
              <a:path w="1308499" h="704893">
                <a:moveTo>
                  <a:pt x="0" y="0"/>
                </a:moveTo>
                <a:lnTo>
                  <a:pt x="1308499" y="0"/>
                </a:lnTo>
                <a:lnTo>
                  <a:pt x="1308499" y="704894"/>
                </a:lnTo>
                <a:lnTo>
                  <a:pt x="0" y="704894"/>
                </a:lnTo>
                <a:lnTo>
                  <a:pt x="0" y="0"/>
                </a:lnTo>
                <a:close/>
              </a:path>
            </a:pathLst>
          </a:custGeom>
          <a:blipFill>
            <a:blip r:embed="rId3">
              <a:extLst>
                <a:ext uri="{96DAC541-7B7A-43D3-8B79-37D633B846F1}">
                  <asvg:svgBlip xmlns:asvg="http://schemas.microsoft.com/office/drawing/2016/SVG/main" r:embed="rId4"/>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1002295" y="5744383"/>
            <a:ext cx="794161" cy="427817"/>
          </a:xfrm>
          <a:custGeom>
            <a:avLst/>
            <a:gdLst/>
            <a:ahLst/>
            <a:cxnLst/>
            <a:rect l="l" t="t" r="r" b="b"/>
            <a:pathLst>
              <a:path w="1191242" h="641726">
                <a:moveTo>
                  <a:pt x="0" y="0"/>
                </a:moveTo>
                <a:lnTo>
                  <a:pt x="1191242" y="0"/>
                </a:lnTo>
                <a:lnTo>
                  <a:pt x="1191242" y="641726"/>
                </a:lnTo>
                <a:lnTo>
                  <a:pt x="0" y="641726"/>
                </a:lnTo>
                <a:lnTo>
                  <a:pt x="0" y="0"/>
                </a:lnTo>
                <a:close/>
              </a:path>
            </a:pathLst>
          </a:custGeom>
          <a:blipFill>
            <a:blip r:embed="rId5">
              <a:extLst>
                <a:ext uri="{96DAC541-7B7A-43D3-8B79-37D633B846F1}">
                  <asvg:svgBlip xmlns:asvg="http://schemas.microsoft.com/office/drawing/2016/SVG/main" r:embed="rId6"/>
                </a:ext>
              </a:extLst>
            </a:blip>
            <a:stretch>
              <a:fillRect b="-856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5770607" y="251175"/>
            <a:ext cx="4905592" cy="589905"/>
          </a:xfrm>
          <a:prstGeom prst="rect">
            <a:avLst/>
          </a:prstGeom>
        </p:spPr>
        <p:txBody>
          <a:bodyPr lIns="0" tIns="0" rIns="0" bIns="0" rtlCol="0" anchor="t">
            <a:spAutoFit/>
          </a:bodyPr>
          <a:lstStyle/>
          <a:p>
            <a:pPr marL="0" marR="0" lvl="0" indent="0" algn="l" defTabSz="609630" rtl="0" eaLnBrk="1" fontAlgn="auto" latinLnBrk="0" hangingPunct="1">
              <a:lnSpc>
                <a:spcPts val="4602"/>
              </a:lnSpc>
              <a:spcBef>
                <a:spcPts val="0"/>
              </a:spcBef>
              <a:spcAft>
                <a:spcPts val="0"/>
              </a:spcAft>
              <a:buClrTx/>
              <a:buSzTx/>
              <a:buFontTx/>
              <a:buNone/>
              <a:tabLst/>
              <a:defRPr/>
            </a:pPr>
            <a:r>
              <a:rPr kumimoji="0" lang="en-US" sz="4002" b="1" i="0" u="none" strike="noStrike" kern="1200" cap="none" spc="0" normalizeH="0" baseline="0" noProof="0">
                <a:ln>
                  <a:noFill/>
                </a:ln>
                <a:solidFill>
                  <a:srgbClr val="0453B9"/>
                </a:solidFill>
                <a:effectLst/>
                <a:uLnTx/>
                <a:uFillTx/>
                <a:latin typeface="Aileron Bold"/>
                <a:ea typeface="Aileron Bold"/>
                <a:cs typeface="Aileron Bold"/>
                <a:sym typeface="Aileron Bold"/>
              </a:rPr>
              <a:t>Network Benefits</a:t>
            </a:r>
          </a:p>
        </p:txBody>
      </p:sp>
      <p:sp>
        <p:nvSpPr>
          <p:cNvPr id="28" name="TextBox 28"/>
          <p:cNvSpPr txBox="1"/>
          <p:nvPr/>
        </p:nvSpPr>
        <p:spPr>
          <a:xfrm>
            <a:off x="5863000" y="1077010"/>
            <a:ext cx="5842417" cy="305340"/>
          </a:xfrm>
          <a:prstGeom prst="rect">
            <a:avLst/>
          </a:prstGeom>
        </p:spPr>
        <p:txBody>
          <a:bodyPr lIns="0" tIns="0" rIns="0" bIns="0" rtlCol="0" anchor="t">
            <a:spAutoFit/>
          </a:bodyPr>
          <a:lstStyle/>
          <a:p>
            <a:pPr marL="0" marR="0" lvl="0" indent="0" algn="just" defTabSz="609630" rtl="0" eaLnBrk="1" fontAlgn="auto" latinLnBrk="0" hangingPunct="1">
              <a:lnSpc>
                <a:spcPts val="2530"/>
              </a:lnSpc>
              <a:spcBef>
                <a:spcPct val="0"/>
              </a:spcBef>
              <a:spcAft>
                <a:spcPts val="0"/>
              </a:spcAft>
              <a:buClrTx/>
              <a:buSzTx/>
              <a:buFontTx/>
              <a:buNone/>
              <a:tabLst/>
              <a:defRPr/>
            </a:pPr>
            <a:r>
              <a:rPr kumimoji="0" lang="en-US" sz="1807" b="0" i="0" u="none" strike="noStrike" kern="1200" cap="none" spc="0" normalizeH="0" baseline="0" noProof="0">
                <a:ln>
                  <a:noFill/>
                </a:ln>
                <a:solidFill>
                  <a:srgbClr val="000000"/>
                </a:solidFill>
                <a:effectLst/>
                <a:uLnTx/>
                <a:uFillTx/>
                <a:latin typeface="Poppins"/>
                <a:ea typeface="Poppins"/>
                <a:cs typeface="Poppins"/>
                <a:sym typeface="Poppins"/>
              </a:rPr>
              <a:t>No ID Card Required</a:t>
            </a:r>
          </a:p>
        </p:txBody>
      </p:sp>
      <p:sp>
        <p:nvSpPr>
          <p:cNvPr id="29" name="TextBox 29"/>
          <p:cNvSpPr txBox="1"/>
          <p:nvPr/>
        </p:nvSpPr>
        <p:spPr>
          <a:xfrm>
            <a:off x="5877432" y="1570851"/>
            <a:ext cx="5628769" cy="625941"/>
          </a:xfrm>
          <a:prstGeom prst="rect">
            <a:avLst/>
          </a:prstGeom>
        </p:spPr>
        <p:txBody>
          <a:bodyPr lIns="0" tIns="0" rIns="0" bIns="0" rtlCol="0" anchor="t">
            <a:spAutoFit/>
          </a:bodyPr>
          <a:lstStyle/>
          <a:p>
            <a:pPr marL="0" marR="0" lvl="0" indent="0" algn="just" defTabSz="609630" rtl="0" eaLnBrk="1" fontAlgn="auto" latinLnBrk="0" hangingPunct="1">
              <a:lnSpc>
                <a:spcPts val="2530"/>
              </a:lnSpc>
              <a:spcBef>
                <a:spcPct val="0"/>
              </a:spcBef>
              <a:spcAft>
                <a:spcPts val="0"/>
              </a:spcAft>
              <a:buClrTx/>
              <a:buSzTx/>
              <a:buFontTx/>
              <a:buNone/>
              <a:tabLst/>
              <a:defRPr/>
            </a:pPr>
            <a:r>
              <a:rPr kumimoji="0" lang="en-US" sz="1807" b="0" i="0" u="none" strike="noStrike" kern="1200" cap="none" spc="0" normalizeH="0" baseline="0" noProof="0">
                <a:ln>
                  <a:noFill/>
                </a:ln>
                <a:solidFill>
                  <a:srgbClr val="000000"/>
                </a:solidFill>
                <a:effectLst/>
                <a:uLnTx/>
                <a:uFillTx/>
                <a:latin typeface="Poppins"/>
                <a:ea typeface="Poppins"/>
                <a:cs typeface="Poppins"/>
                <a:sym typeface="Poppins"/>
              </a:rPr>
              <a:t>Simply select a PVCS provider and identify yourself as a PVCS member</a:t>
            </a:r>
          </a:p>
        </p:txBody>
      </p:sp>
      <p:sp>
        <p:nvSpPr>
          <p:cNvPr id="30" name="TextBox 30"/>
          <p:cNvSpPr txBox="1"/>
          <p:nvPr/>
        </p:nvSpPr>
        <p:spPr>
          <a:xfrm>
            <a:off x="5863000" y="2382191"/>
            <a:ext cx="5628769" cy="625941"/>
          </a:xfrm>
          <a:prstGeom prst="rect">
            <a:avLst/>
          </a:prstGeom>
        </p:spPr>
        <p:txBody>
          <a:bodyPr lIns="0" tIns="0" rIns="0" bIns="0" rtlCol="0" anchor="t">
            <a:spAutoFit/>
          </a:bodyPr>
          <a:lstStyle/>
          <a:p>
            <a:pPr marL="0" marR="0" lvl="0" indent="0" algn="just" defTabSz="609630" rtl="0" eaLnBrk="1" fontAlgn="auto" latinLnBrk="0" hangingPunct="1">
              <a:lnSpc>
                <a:spcPts val="2530"/>
              </a:lnSpc>
              <a:spcBef>
                <a:spcPct val="0"/>
              </a:spcBef>
              <a:spcAft>
                <a:spcPts val="0"/>
              </a:spcAft>
              <a:buClrTx/>
              <a:buSzTx/>
              <a:buFontTx/>
              <a:buNone/>
              <a:tabLst/>
              <a:defRPr/>
            </a:pPr>
            <a:r>
              <a:rPr kumimoji="0" lang="en-US" sz="1807" b="0" i="0" u="none" strike="noStrike" kern="1200" cap="none" spc="0" normalizeH="0" baseline="0" noProof="0">
                <a:ln>
                  <a:noFill/>
                </a:ln>
                <a:solidFill>
                  <a:srgbClr val="000000"/>
                </a:solidFill>
                <a:effectLst/>
                <a:uLnTx/>
                <a:uFillTx/>
                <a:latin typeface="Poppins"/>
                <a:ea typeface="Poppins"/>
                <a:cs typeface="Poppins"/>
                <a:sym typeface="Poppins"/>
              </a:rPr>
              <a:t>Eye exams are covered at 100% and not limited to once per year</a:t>
            </a:r>
          </a:p>
        </p:txBody>
      </p:sp>
      <p:sp>
        <p:nvSpPr>
          <p:cNvPr id="31" name="TextBox 31"/>
          <p:cNvSpPr txBox="1"/>
          <p:nvPr/>
        </p:nvSpPr>
        <p:spPr>
          <a:xfrm>
            <a:off x="3970431" y="6324600"/>
            <a:ext cx="8505945" cy="471796"/>
          </a:xfrm>
          <a:prstGeom prst="rect">
            <a:avLst/>
          </a:prstGeom>
        </p:spPr>
        <p:txBody>
          <a:bodyPr lIns="0" tIns="0" rIns="0" bIns="0" rtlCol="0" anchor="t">
            <a:spAutoFit/>
          </a:bodyPr>
          <a:lstStyle/>
          <a:p>
            <a:pPr marL="0" marR="0" lvl="0" indent="0" algn="ctr" defTabSz="609630" rtl="0" eaLnBrk="1" fontAlgn="auto" latinLnBrk="0" hangingPunct="1">
              <a:lnSpc>
                <a:spcPts val="1877"/>
              </a:lnSpc>
              <a:spcBef>
                <a:spcPts val="0"/>
              </a:spcBef>
              <a:spcAft>
                <a:spcPts val="0"/>
              </a:spcAft>
              <a:buClrTx/>
              <a:buSzTx/>
              <a:buFontTx/>
              <a:buNone/>
              <a:tabLst/>
              <a:defRPr/>
            </a:pPr>
            <a:r>
              <a:rPr kumimoji="0" lang="en-US" sz="1341" b="0" i="1" u="none" strike="noStrike" kern="1200" cap="none" spc="0" normalizeH="0" baseline="0" noProof="0">
                <a:ln>
                  <a:noFill/>
                </a:ln>
                <a:solidFill>
                  <a:srgbClr val="000000"/>
                </a:solidFill>
                <a:effectLst/>
                <a:uLnTx/>
                <a:uFillTx/>
                <a:latin typeface="Poppins Italics"/>
                <a:ea typeface="Poppins Italics"/>
                <a:cs typeface="Poppins Italics"/>
                <a:sym typeface="Poppins Italics"/>
              </a:rPr>
              <a:t>Non-network benefit reimbursement up to $40 for an eye exam and up to </a:t>
            </a:r>
          </a:p>
          <a:p>
            <a:pPr marL="0" marR="0" lvl="0" indent="0" algn="ctr" defTabSz="609630" rtl="0" eaLnBrk="1" fontAlgn="auto" latinLnBrk="0" hangingPunct="1">
              <a:lnSpc>
                <a:spcPts val="1877"/>
              </a:lnSpc>
              <a:spcBef>
                <a:spcPct val="0"/>
              </a:spcBef>
              <a:spcAft>
                <a:spcPts val="0"/>
              </a:spcAft>
              <a:buClrTx/>
              <a:buSzTx/>
              <a:buFontTx/>
              <a:buNone/>
              <a:tabLst/>
              <a:defRPr/>
            </a:pPr>
            <a:r>
              <a:rPr kumimoji="0" lang="en-US" sz="1341" b="0" i="1" u="none" strike="noStrike" kern="1200" cap="none" spc="0" normalizeH="0" baseline="0" noProof="0">
                <a:ln>
                  <a:noFill/>
                </a:ln>
                <a:solidFill>
                  <a:srgbClr val="000000"/>
                </a:solidFill>
                <a:effectLst/>
                <a:uLnTx/>
                <a:uFillTx/>
                <a:latin typeface="Poppins Italics"/>
                <a:ea typeface="Poppins Italics"/>
                <a:cs typeface="Poppins Italics"/>
                <a:sym typeface="Poppins Italics"/>
              </a:rPr>
              <a:t>$60 for prescription glasses or contact lenses in lieu of network benefits.</a:t>
            </a:r>
          </a:p>
        </p:txBody>
      </p:sp>
      <p:sp>
        <p:nvSpPr>
          <p:cNvPr id="32" name="TextBox 32"/>
          <p:cNvSpPr txBox="1"/>
          <p:nvPr/>
        </p:nvSpPr>
        <p:spPr>
          <a:xfrm>
            <a:off x="5863000" y="3193532"/>
            <a:ext cx="5628769" cy="625941"/>
          </a:xfrm>
          <a:prstGeom prst="rect">
            <a:avLst/>
          </a:prstGeom>
        </p:spPr>
        <p:txBody>
          <a:bodyPr lIns="0" tIns="0" rIns="0" bIns="0" rtlCol="0" anchor="t">
            <a:spAutoFit/>
          </a:bodyPr>
          <a:lstStyle/>
          <a:p>
            <a:pPr marL="0" marR="0" lvl="0" indent="0" algn="just" defTabSz="609630" rtl="0" eaLnBrk="1" fontAlgn="auto" latinLnBrk="0" hangingPunct="1">
              <a:lnSpc>
                <a:spcPts val="2530"/>
              </a:lnSpc>
              <a:spcBef>
                <a:spcPct val="0"/>
              </a:spcBef>
              <a:spcAft>
                <a:spcPts val="0"/>
              </a:spcAft>
              <a:buClrTx/>
              <a:buSzTx/>
              <a:buFontTx/>
              <a:buNone/>
              <a:tabLst/>
              <a:defRPr/>
            </a:pPr>
            <a:r>
              <a:rPr kumimoji="0" lang="en-US" sz="1807" b="0" i="0" u="none" strike="noStrike" kern="1200" cap="none" spc="0" normalizeH="0" baseline="0" noProof="0">
                <a:ln>
                  <a:noFill/>
                </a:ln>
                <a:solidFill>
                  <a:srgbClr val="000000"/>
                </a:solidFill>
                <a:effectLst/>
                <a:uLnTx/>
                <a:uFillTx/>
                <a:latin typeface="Poppins"/>
                <a:ea typeface="Poppins"/>
                <a:cs typeface="Poppins"/>
                <a:sym typeface="Poppins"/>
              </a:rPr>
              <a:t>Members are eligible for glasses and contacts in the same plan year</a:t>
            </a:r>
          </a:p>
        </p:txBody>
      </p:sp>
      <p:sp>
        <p:nvSpPr>
          <p:cNvPr id="33" name="TextBox 33"/>
          <p:cNvSpPr txBox="1"/>
          <p:nvPr/>
        </p:nvSpPr>
        <p:spPr>
          <a:xfrm>
            <a:off x="5770608" y="4004873"/>
            <a:ext cx="5628769" cy="946541"/>
          </a:xfrm>
          <a:prstGeom prst="rect">
            <a:avLst/>
          </a:prstGeom>
        </p:spPr>
        <p:txBody>
          <a:bodyPr lIns="0" tIns="0" rIns="0" bIns="0" rtlCol="0" anchor="t">
            <a:spAutoFit/>
          </a:bodyPr>
          <a:lstStyle/>
          <a:p>
            <a:pPr marL="0" marR="0" lvl="0" indent="0" algn="just" defTabSz="609630" rtl="0" eaLnBrk="1" fontAlgn="auto" latinLnBrk="0" hangingPunct="1">
              <a:lnSpc>
                <a:spcPts val="2530"/>
              </a:lnSpc>
              <a:spcBef>
                <a:spcPct val="0"/>
              </a:spcBef>
              <a:spcAft>
                <a:spcPts val="0"/>
              </a:spcAft>
              <a:buClrTx/>
              <a:buSzTx/>
              <a:buFontTx/>
              <a:buNone/>
              <a:tabLst/>
              <a:defRPr/>
            </a:pPr>
            <a:r>
              <a:rPr kumimoji="0" lang="en-US" sz="1807" b="0" i="0" u="none" strike="noStrike" kern="1200" cap="none" spc="0" normalizeH="0" baseline="0" noProof="0">
                <a:ln>
                  <a:noFill/>
                </a:ln>
                <a:solidFill>
                  <a:srgbClr val="000000"/>
                </a:solidFill>
                <a:effectLst/>
                <a:uLnTx/>
                <a:uFillTx/>
                <a:latin typeface="Poppins"/>
                <a:ea typeface="Poppins"/>
                <a:cs typeface="Poppins"/>
                <a:sym typeface="Poppins"/>
              </a:rPr>
              <a:t>Members are allowed as many pairs of prescription glasses as wanted or needed at the wholesale benefit</a:t>
            </a:r>
          </a:p>
        </p:txBody>
      </p:sp>
      <p:sp>
        <p:nvSpPr>
          <p:cNvPr id="34" name="TextBox 34"/>
          <p:cNvSpPr txBox="1"/>
          <p:nvPr/>
        </p:nvSpPr>
        <p:spPr>
          <a:xfrm>
            <a:off x="5770608" y="5133713"/>
            <a:ext cx="5628769" cy="625941"/>
          </a:xfrm>
          <a:prstGeom prst="rect">
            <a:avLst/>
          </a:prstGeom>
        </p:spPr>
        <p:txBody>
          <a:bodyPr lIns="0" tIns="0" rIns="0" bIns="0" rtlCol="0" anchor="t">
            <a:spAutoFit/>
          </a:bodyPr>
          <a:lstStyle/>
          <a:p>
            <a:pPr marL="0" marR="0" lvl="0" indent="0" algn="just" defTabSz="609630" rtl="0" eaLnBrk="1" fontAlgn="auto" latinLnBrk="0" hangingPunct="1">
              <a:lnSpc>
                <a:spcPts val="2530"/>
              </a:lnSpc>
              <a:spcBef>
                <a:spcPct val="0"/>
              </a:spcBef>
              <a:spcAft>
                <a:spcPts val="0"/>
              </a:spcAft>
              <a:buClrTx/>
              <a:buSzTx/>
              <a:buFontTx/>
              <a:buNone/>
              <a:tabLst/>
              <a:defRPr/>
            </a:pPr>
            <a:r>
              <a:rPr kumimoji="0" lang="en-US" sz="1807" b="0" i="0" u="none" strike="noStrike" kern="1200" cap="none" spc="0" normalizeH="0" baseline="0" noProof="0">
                <a:ln>
                  <a:noFill/>
                </a:ln>
                <a:solidFill>
                  <a:srgbClr val="000000"/>
                </a:solidFill>
                <a:effectLst/>
                <a:uLnTx/>
                <a:uFillTx/>
                <a:latin typeface="Poppins"/>
                <a:ea typeface="Poppins"/>
                <a:cs typeface="Poppins"/>
                <a:sym typeface="Poppins"/>
              </a:rPr>
              <a:t>Prescription glasses and contact lenses are provided at wholesale cost</a:t>
            </a:r>
          </a:p>
        </p:txBody>
      </p:sp>
      <p:grpSp>
        <p:nvGrpSpPr>
          <p:cNvPr id="35" name="Group 35"/>
          <p:cNvGrpSpPr/>
          <p:nvPr/>
        </p:nvGrpSpPr>
        <p:grpSpPr>
          <a:xfrm>
            <a:off x="5299488" y="3322172"/>
            <a:ext cx="213657" cy="213657"/>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p:cNvSpPr txBox="1"/>
            <p:nvPr/>
          </p:nvSpPr>
          <p:spPr>
            <a:xfrm>
              <a:off x="76200" y="19050"/>
              <a:ext cx="660400" cy="717550"/>
            </a:xfrm>
            <a:prstGeom prst="rect">
              <a:avLst/>
            </a:prstGeom>
          </p:spPr>
          <p:txBody>
            <a:bodyPr lIns="15766" tIns="15766" rIns="15766" bIns="15766"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a:off x="5299488" y="2513880"/>
            <a:ext cx="213657" cy="213657"/>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40"/>
            <p:cNvSpPr txBox="1"/>
            <p:nvPr/>
          </p:nvSpPr>
          <p:spPr>
            <a:xfrm>
              <a:off x="76200" y="19050"/>
              <a:ext cx="660400" cy="717550"/>
            </a:xfrm>
            <a:prstGeom prst="rect">
              <a:avLst/>
            </a:prstGeom>
          </p:spPr>
          <p:txBody>
            <a:bodyPr lIns="15766" tIns="15766" rIns="15766" bIns="15766"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1"/>
          <p:cNvGrpSpPr/>
          <p:nvPr/>
        </p:nvGrpSpPr>
        <p:grpSpPr>
          <a:xfrm>
            <a:off x="5299488" y="4132729"/>
            <a:ext cx="213657" cy="213657"/>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453B9">
                    <a:alpha val="100000"/>
                  </a:srgbClr>
                </a:gs>
                <a:gs pos="100000">
                  <a:srgbClr val="3881DF">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76200" y="19050"/>
              <a:ext cx="660400" cy="717550"/>
            </a:xfrm>
            <a:prstGeom prst="rect">
              <a:avLst/>
            </a:prstGeom>
          </p:spPr>
          <p:txBody>
            <a:bodyPr lIns="15766" tIns="15766" rIns="15766" bIns="15766" rtlCol="0" anchor="ctr"/>
            <a:lstStyle/>
            <a:p>
              <a:pPr marL="0" marR="0" lvl="0" indent="0" algn="ctr" defTabSz="609630" rtl="0" eaLnBrk="1" fontAlgn="auto" latinLnBrk="0" hangingPunct="1">
                <a:lnSpc>
                  <a:spcPts val="182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024 master">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Theme">
  <a:themeElements>
    <a:clrScheme name="Met Life Main">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00FF"/>
      </a:hlink>
      <a:folHlink>
        <a:srgbClr val="CDCBCB"/>
      </a:folHlink>
    </a:clrScheme>
    <a:fontScheme name="MetLife Generic">
      <a:majorFont>
        <a:latin typeface="Georgia Bold"/>
        <a:ea typeface="Georgia Bold"/>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smtClean="0">
            <a:solidFill>
              <a:schemeClr val="bg1"/>
            </a:solidFill>
            <a:cs typeface="Open Sans Bold"/>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defTabSz="456758" fontAlgn="base">
          <a:spcBef>
            <a:spcPts val="1200"/>
          </a:spcBef>
          <a:defRPr dirty="0" err="1" smtClean="0">
            <a:solidFill>
              <a:schemeClr val="bg2"/>
            </a:solidFill>
            <a:ea typeface="MetLife Circular Light" charset="0"/>
            <a:cs typeface="MetLife Circular Light" charset="0"/>
          </a:defRPr>
        </a:defPPr>
      </a:lstStyle>
    </a:txDef>
  </a:objectDefaults>
  <a:extraClrSchemeLst/>
  <a:extLst>
    <a:ext uri="{05A4C25C-085E-4340-85A3-A5531E510DB2}">
      <thm15:themeFamily xmlns:thm15="http://schemas.microsoft.com/office/thememl/2012/main" name="Presentation1" id="{F245B1E3-0FAE-4B4C-AA99-DA59BD2B0868}" vid="{5C9F266D-7280-134F-81BB-B37D7BC37955}"/>
    </a:ext>
  </a:extLst>
</a:theme>
</file>

<file path=ppt/theme/theme5.xml><?xml version="1.0" encoding="utf-8"?>
<a:theme xmlns:a="http://schemas.openxmlformats.org/drawingml/2006/main" name="5_Office Theme">
  <a:themeElements>
    <a:clrScheme name="Sun Life 2024">
      <a:dk1>
        <a:srgbClr val="000000"/>
      </a:dk1>
      <a:lt1>
        <a:srgbClr val="FFFFFF"/>
      </a:lt1>
      <a:dk2>
        <a:srgbClr val="003846"/>
      </a:dk2>
      <a:lt2>
        <a:srgbClr val="FFF8E0"/>
      </a:lt2>
      <a:accent1>
        <a:srgbClr val="AC6100"/>
      </a:accent1>
      <a:accent2>
        <a:srgbClr val="D9541A"/>
      </a:accent2>
      <a:accent3>
        <a:srgbClr val="FCDB54"/>
      </a:accent3>
      <a:accent4>
        <a:srgbClr val="004F73"/>
      </a:accent4>
      <a:accent5>
        <a:srgbClr val="38758E"/>
      </a:accent5>
      <a:accent6>
        <a:srgbClr val="6ED2DF"/>
      </a:accent6>
      <a:hlink>
        <a:srgbClr val="004F73"/>
      </a:hlink>
      <a:folHlink>
        <a:srgbClr val="D9541A"/>
      </a:folHlink>
    </a:clrScheme>
    <a:fontScheme name="SunLife_2024">
      <a:majorFont>
        <a:latin typeface="Sun Life New Display"/>
        <a:ea typeface=""/>
        <a:cs typeface=""/>
      </a:majorFont>
      <a:minorFont>
        <a:latin typeface="Sun Life Ne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un Life Warm Yellow (Primary)">
      <a:srgbClr val="FFF8E0"/>
    </a:custClr>
    <a:custClr name="Sun Life Blue (Iconic)">
      <a:srgbClr val="003946"/>
    </a:custClr>
    <a:custClr name="Sun Life Yellow (Iconic)">
      <a:srgbClr val="FEBE10"/>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Light Grey (Secondary)">
      <a:srgbClr val="DDE6E1"/>
    </a:custClr>
    <a:custClr name="Medium Grey (Secondary)">
      <a:srgbClr val="E0DCD1"/>
    </a:custClr>
    <a:custClr name="Warm Grey (Secondary)">
      <a:srgbClr val="A59E8C"/>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Gold (Graphs)">
      <a:srgbClr val="AC6100"/>
    </a:custClr>
    <a:custClr name="Deep orange (Graphs)">
      <a:srgbClr val="D9541A"/>
    </a:custClr>
    <a:custClr name="Orange (Graphs)">
      <a:srgbClr val="FC9E2D"/>
    </a:custClr>
    <a:custClr name="Light yellow (Graphs)">
      <a:srgbClr val="FCDB54"/>
    </a:custClr>
    <a:custClr name="Medium blue (Graphs)">
      <a:srgbClr val="004F73"/>
    </a:custClr>
    <a:custClr name="Light blue (Graphs)">
      <a:srgbClr val="38758E"/>
    </a:custClr>
    <a:custClr name="Teal (Graphs)">
      <a:srgbClr val="6ED2DF"/>
    </a:custClr>
    <a:custClr name="No color">
      <a:srgbClr val="FFFFFF"/>
    </a:custClr>
    <a:custClr name="No color">
      <a:srgbClr val="FFFFFF"/>
    </a:custClr>
    <a:custClr name="No color">
      <a:srgbClr val="FFFFFF"/>
    </a:custClr>
  </a:custClrLst>
  <a:extLst>
    <a:ext uri="{05A4C25C-085E-4340-85A3-A5531E510DB2}">
      <thm15:themeFamily xmlns:thm15="http://schemas.microsoft.com/office/thememl/2012/main" name="2023-Sun-Life-US_New-Sun-Life-Fonts.potx" id="{2C36BF19-747B-D045-BBB4-F3BE35928C91}" vid="{2D99E314-96F9-494A-9B12-870760135E0F}"/>
    </a:ext>
  </a:extLst>
</a:theme>
</file>

<file path=ppt/theme/theme6.xml><?xml version="1.0" encoding="utf-8"?>
<a:theme xmlns:a="http://schemas.openxmlformats.org/drawingml/2006/main" name="2_VersantHealth_Template">
  <a:themeElements>
    <a:clrScheme name="Custom 4">
      <a:dk1>
        <a:srgbClr val="515759"/>
      </a:dk1>
      <a:lt1>
        <a:srgbClr val="FFFFFF"/>
      </a:lt1>
      <a:dk2>
        <a:srgbClr val="085965"/>
      </a:dk2>
      <a:lt2>
        <a:srgbClr val="0CB6C0"/>
      </a:lt2>
      <a:accent1>
        <a:srgbClr val="C94B2C"/>
      </a:accent1>
      <a:accent2>
        <a:srgbClr val="00854D"/>
      </a:accent2>
      <a:accent3>
        <a:srgbClr val="D6386D"/>
      </a:accent3>
      <a:accent4>
        <a:srgbClr val="DC6B2F"/>
      </a:accent4>
      <a:accent5>
        <a:srgbClr val="3A913F"/>
      </a:accent5>
      <a:accent6>
        <a:srgbClr val="E31C79"/>
      </a:accent6>
      <a:hlink>
        <a:srgbClr val="085965"/>
      </a:hlink>
      <a:folHlink>
        <a:srgbClr val="085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B4B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rgbClr val="B2B4B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rsantHealth_Template_Arial" id="{F7E3D85F-0842-AF47-8BAA-E6D6DB63BBB2}" vid="{36029DD5-1998-0546-A78A-9DF7828FE391}"/>
    </a:ext>
  </a:extLst>
</a:theme>
</file>

<file path=ppt/theme/theme7.xml><?xml version="1.0" encoding="utf-8"?>
<a:theme xmlns:a="http://schemas.openxmlformats.org/drawingml/2006/main" name="2024 master_1a124ae6603042f0aaa0e653594c7299">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VersantHealth_Template">
  <a:themeElements>
    <a:clrScheme name="Custom 4">
      <a:dk1>
        <a:srgbClr val="515759"/>
      </a:dk1>
      <a:lt1>
        <a:srgbClr val="FFFFFF"/>
      </a:lt1>
      <a:dk2>
        <a:srgbClr val="085965"/>
      </a:dk2>
      <a:lt2>
        <a:srgbClr val="0CB6C0"/>
      </a:lt2>
      <a:accent1>
        <a:srgbClr val="C94B2C"/>
      </a:accent1>
      <a:accent2>
        <a:srgbClr val="00854D"/>
      </a:accent2>
      <a:accent3>
        <a:srgbClr val="D6386D"/>
      </a:accent3>
      <a:accent4>
        <a:srgbClr val="DC6B2F"/>
      </a:accent4>
      <a:accent5>
        <a:srgbClr val="3A913F"/>
      </a:accent5>
      <a:accent6>
        <a:srgbClr val="E31C79"/>
      </a:accent6>
      <a:hlink>
        <a:srgbClr val="085965"/>
      </a:hlink>
      <a:folHlink>
        <a:srgbClr val="085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B4B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rgbClr val="B2B4B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rsantHealth_Template_Arial" id="{F7E3D85F-0842-AF47-8BAA-E6D6DB63BBB2}" vid="{36029DD5-1998-0546-A78A-9DF7828FE391}"/>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F2F405F-9F99-4145-9C77-66D7E57BC3D7}">
  <we:reference id="6a7bd4f3-0563-43af-8c08-79110eebdff6" version="1.1.4.0" store="EXCatalog" storeType="EXCatalog"/>
  <we:alternateReferences>
    <we:reference id="WA104381155" version="1.1.4.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5F8FCF45E6084199B4E9B80032252F" ma:contentTypeVersion="17" ma:contentTypeDescription="Create a new document." ma:contentTypeScope="" ma:versionID="290af45ff138a4c880b36933b3a6f524">
  <xsd:schema xmlns:xsd="http://www.w3.org/2001/XMLSchema" xmlns:xs="http://www.w3.org/2001/XMLSchema" xmlns:p="http://schemas.microsoft.com/office/2006/metadata/properties" xmlns:ns1="http://schemas.microsoft.com/sharepoint/v3" xmlns:ns2="6b0d2975-cde3-4a3d-a874-cbeb626d33ad" xmlns:ns3="685da333-4297-4c9b-b287-1eadd6a093ca" targetNamespace="http://schemas.microsoft.com/office/2006/metadata/properties" ma:root="true" ma:fieldsID="e0de415484599d0e2d0bbab8953b7e6f" ns1:_="" ns2:_="" ns3:_="">
    <xsd:import namespace="http://schemas.microsoft.com/sharepoint/v3"/>
    <xsd:import namespace="6b0d2975-cde3-4a3d-a874-cbeb626d33ad"/>
    <xsd:import namespace="685da333-4297-4c9b-b287-1eadd6a093ca"/>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0d2975-cde3-4a3d-a874-cbeb626d3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5da333-4297-4c9b-b287-1eadd6a093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e92d09-4a13-4482-8e5b-37b8e93bb52e}" ma:internalName="TaxCatchAll" ma:showField="CatchAllData" ma:web="685da333-4297-4c9b-b287-1eadd6a093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685da333-4297-4c9b-b287-1eadd6a093ca" xsi:nil="true"/>
    <lcf76f155ced4ddcb4097134ff3c332f xmlns="6b0d2975-cde3-4a3d-a874-cbeb626d33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BB30878-A504-4090-89B5-72742B0094D1}">
  <ds:schemaRefs>
    <ds:schemaRef ds:uri="http://schemas.microsoft.com/sharepoint/v3/contenttype/forms"/>
  </ds:schemaRefs>
</ds:datastoreItem>
</file>

<file path=customXml/itemProps2.xml><?xml version="1.0" encoding="utf-8"?>
<ds:datastoreItem xmlns:ds="http://schemas.openxmlformats.org/officeDocument/2006/customXml" ds:itemID="{93A74F78-893F-4814-8AAE-D330996242DA}">
  <ds:schemaRefs>
    <ds:schemaRef ds:uri="685da333-4297-4c9b-b287-1eadd6a093ca"/>
    <ds:schemaRef ds:uri="6b0d2975-cde3-4a3d-a874-cbeb626d33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3E4F3C-BAC0-4F17-A80D-BCA4CB079743}">
  <ds:schemaRefs>
    <ds:schemaRef ds:uri="http://schemas.microsoft.com/sharepoint/v3"/>
    <ds:schemaRef ds:uri="http://schemas.microsoft.com/office/2006/metadata/properties"/>
    <ds:schemaRef ds:uri="http://www.w3.org/XML/1998/namespace"/>
    <ds:schemaRef ds:uri="http://purl.org/dc/terms/"/>
    <ds:schemaRef ds:uri="6b0d2975-cde3-4a3d-a874-cbeb626d33ad"/>
    <ds:schemaRef ds:uri="http://schemas.microsoft.com/office/2006/documentManagement/types"/>
    <ds:schemaRef ds:uri="http://schemas.microsoft.com/office/infopath/2007/PartnerControls"/>
    <ds:schemaRef ds:uri="685da333-4297-4c9b-b287-1eadd6a093ca"/>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74</TotalTime>
  <Words>1848</Words>
  <Application>Microsoft Office PowerPoint</Application>
  <PresentationFormat>Widescreen</PresentationFormat>
  <Paragraphs>257</Paragraphs>
  <Slides>37</Slides>
  <Notes>15</Notes>
  <HiddenSlides>0</HiddenSlides>
  <MMClips>0</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37</vt:i4>
      </vt:variant>
    </vt:vector>
  </HeadingPairs>
  <TitlesOfParts>
    <vt:vector size="70" baseType="lpstr">
      <vt:lpstr>.AppleSystemUIFont</vt:lpstr>
      <vt:lpstr>Aileron Bold</vt:lpstr>
      <vt:lpstr>Aptos</vt:lpstr>
      <vt:lpstr>Aptos Display</vt:lpstr>
      <vt:lpstr>Arial</vt:lpstr>
      <vt:lpstr>Calibri</vt:lpstr>
      <vt:lpstr>Calibri Light</vt:lpstr>
      <vt:lpstr>Garet</vt:lpstr>
      <vt:lpstr>Garet Bold</vt:lpstr>
      <vt:lpstr>Georgia</vt:lpstr>
      <vt:lpstr>Lucida Grande</vt:lpstr>
      <vt:lpstr>MetLife Circular</vt:lpstr>
      <vt:lpstr>MetLife Circular Light</vt:lpstr>
      <vt:lpstr>Open Sans</vt:lpstr>
      <vt:lpstr>Open Sans Bold</vt:lpstr>
      <vt:lpstr>Open Sauce</vt:lpstr>
      <vt:lpstr>Poppins</vt:lpstr>
      <vt:lpstr>Poppins Bold</vt:lpstr>
      <vt:lpstr>Poppins Italics</vt:lpstr>
      <vt:lpstr>Poppins Medium</vt:lpstr>
      <vt:lpstr>Sun Life New Display</vt:lpstr>
      <vt:lpstr>Sun Life New Text</vt:lpstr>
      <vt:lpstr>System Font Regular</vt:lpstr>
      <vt:lpstr>1_Office Theme</vt:lpstr>
      <vt:lpstr>Custom Design</vt:lpstr>
      <vt:lpstr>3_Custom Design</vt:lpstr>
      <vt:lpstr>2_Default Theme</vt:lpstr>
      <vt:lpstr>5_Office Theme</vt:lpstr>
      <vt:lpstr>2_VersantHealth_Template</vt:lpstr>
      <vt:lpstr>2024 master_1a124ae6603042f0aaa0e653594c7299</vt:lpstr>
      <vt:lpstr>1_Custom Design</vt:lpstr>
      <vt:lpstr>1_VersantHealth_Template</vt:lpstr>
      <vt:lpstr>2024 master</vt:lpstr>
      <vt:lpstr>PowerPoint Presentation</vt:lpstr>
      <vt:lpstr>Plan Year 2026 Open Enrollment</vt:lpstr>
      <vt:lpstr>Vision plan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of Oklahoma 2026 Option Period</vt:lpstr>
      <vt:lpstr>An overview of your vision benefits</vt:lpstr>
      <vt:lpstr>Your in-network vision benefits</vt:lpstr>
      <vt:lpstr>Your out-of-network vision benefits</vt:lpstr>
      <vt:lpstr>Our network is built to support our members</vt:lpstr>
      <vt:lpstr>You can also get value-added discounts</vt:lpstr>
      <vt:lpstr>Have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 Eye Care with a Hefty Side of Savings</vt:lpstr>
      <vt:lpstr>See Why Eye Care Is Essential to Overall Health and Wellness</vt:lpstr>
      <vt:lpstr>Your VSP Plan Snapshot</vt:lpstr>
      <vt:lpstr>The Choice is Yours</vt:lpstr>
      <vt:lpstr>Eyewear Shopping Online at Eyeconic®</vt:lpstr>
      <vt:lpstr>The Right Doctor for You</vt:lpstr>
      <vt:lpstr>Using Your Benefit is Easy</vt:lpstr>
      <vt:lpstr>Enroll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Presentation</dc:title>
  <dc:subject>Information on vision plans for Oklahoma state employees.</dc:subject>
  <dc:creator>Mechele Berry</dc:creator>
  <cp:keywords>state; oklahoma; omes; ebd; open; enrollment; plan; presentation</cp:keywords>
  <cp:lastModifiedBy>Jake Lowrey</cp:lastModifiedBy>
  <cp:revision>6</cp:revision>
  <dcterms:created xsi:type="dcterms:W3CDTF">2022-09-28T13:33:25Z</dcterms:created>
  <dcterms:modified xsi:type="dcterms:W3CDTF">2025-09-25T20:03:05Z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0x010100A85F8FCF45E6084199B4E9B80032252F</vt:lpwstr>
  </property>
  <property fmtid="{D5CDD505-2E9C-101B-9397-08002B2CF9AE}" pid="3" name="MediaServiceImageTags">
    <vt:lpwstr/>
  </property>
  <property fmtid="{D5CDD505-2E9C-101B-9397-08002B2CF9AE}" pid="4" name="Language">
    <vt:lpwstr>English</vt:lpwstr>
  </property>
</Properties>
</file>