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9"/>
  </p:notesMasterIdLst>
  <p:handoutMasterIdLst>
    <p:handoutMasterId r:id="rId20"/>
  </p:handoutMasterIdLst>
  <p:sldIdLst>
    <p:sldId id="256" r:id="rId2"/>
    <p:sldId id="295" r:id="rId3"/>
    <p:sldId id="282" r:id="rId4"/>
    <p:sldId id="279" r:id="rId5"/>
    <p:sldId id="299" r:id="rId6"/>
    <p:sldId id="329" r:id="rId7"/>
    <p:sldId id="300" r:id="rId8"/>
    <p:sldId id="301" r:id="rId9"/>
    <p:sldId id="332" r:id="rId10"/>
    <p:sldId id="302" r:id="rId11"/>
    <p:sldId id="303" r:id="rId12"/>
    <p:sldId id="335" r:id="rId13"/>
    <p:sldId id="337" r:id="rId14"/>
    <p:sldId id="305" r:id="rId15"/>
    <p:sldId id="297" r:id="rId16"/>
    <p:sldId id="298" r:id="rId17"/>
    <p:sldId id="281" r:id="rId18"/>
  </p:sldIdLst>
  <p:sldSz cx="9144000" cy="6858000" type="screen4x3"/>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2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B9A3"/>
    <a:srgbClr val="FFD051"/>
    <a:srgbClr val="3E6BB3"/>
    <a:srgbClr val="C7B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501" autoAdjust="0"/>
  </p:normalViewPr>
  <p:slideViewPr>
    <p:cSldViewPr snapToGrid="0">
      <p:cViewPr varScale="1">
        <p:scale>
          <a:sx n="114" d="100"/>
          <a:sy n="114" d="100"/>
        </p:scale>
        <p:origin x="1560" y="84"/>
      </p:cViewPr>
      <p:guideLst>
        <p:guide orient="horz" pos="792"/>
        <p:guide pos="26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5" d="100"/>
          <a:sy n="85" d="100"/>
        </p:scale>
        <p:origin x="2011"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68055" cy="356466"/>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sz="quarter" idx="1"/>
          </p:nvPr>
        </p:nvSpPr>
        <p:spPr>
          <a:xfrm>
            <a:off x="5318277" y="0"/>
            <a:ext cx="4068055" cy="356466"/>
          </a:xfrm>
          <a:prstGeom prst="rect">
            <a:avLst/>
          </a:prstGeom>
        </p:spPr>
        <p:txBody>
          <a:bodyPr vert="horz" lIns="93158" tIns="46579" rIns="93158" bIns="46579" rtlCol="0"/>
          <a:lstStyle>
            <a:lvl1pPr algn="r">
              <a:defRPr sz="1200"/>
            </a:lvl1pPr>
          </a:lstStyle>
          <a:p>
            <a:fld id="{87466746-A5E6-4F31-9607-FD03C1BC6AC9}" type="datetimeFigureOut">
              <a:rPr lang="en-US" smtClean="0"/>
              <a:t>11/20/2023</a:t>
            </a:fld>
            <a:endParaRPr lang="en-US"/>
          </a:p>
        </p:txBody>
      </p:sp>
      <p:sp>
        <p:nvSpPr>
          <p:cNvPr id="4" name="Footer Placeholder 3"/>
          <p:cNvSpPr>
            <a:spLocks noGrp="1"/>
          </p:cNvSpPr>
          <p:nvPr>
            <p:ph type="ftr" sz="quarter" idx="2"/>
          </p:nvPr>
        </p:nvSpPr>
        <p:spPr>
          <a:xfrm>
            <a:off x="0" y="6746009"/>
            <a:ext cx="4068055" cy="356466"/>
          </a:xfrm>
          <a:prstGeom prst="rect">
            <a:avLst/>
          </a:prstGeom>
        </p:spPr>
        <p:txBody>
          <a:bodyPr vert="horz" lIns="93158" tIns="46579" rIns="93158" bIns="46579" rtlCol="0" anchor="b"/>
          <a:lstStyle>
            <a:lvl1pPr algn="l">
              <a:defRPr sz="1200"/>
            </a:lvl1pPr>
          </a:lstStyle>
          <a:p>
            <a:endParaRPr lang="en-US"/>
          </a:p>
        </p:txBody>
      </p:sp>
      <p:sp>
        <p:nvSpPr>
          <p:cNvPr id="5" name="Slide Number Placeholder 4"/>
          <p:cNvSpPr>
            <a:spLocks noGrp="1"/>
          </p:cNvSpPr>
          <p:nvPr>
            <p:ph type="sldNum" sz="quarter" idx="3"/>
          </p:nvPr>
        </p:nvSpPr>
        <p:spPr>
          <a:xfrm>
            <a:off x="5318277" y="6746009"/>
            <a:ext cx="4068055" cy="356466"/>
          </a:xfrm>
          <a:prstGeom prst="rect">
            <a:avLst/>
          </a:prstGeom>
        </p:spPr>
        <p:txBody>
          <a:bodyPr vert="horz" lIns="93158" tIns="46579" rIns="93158" bIns="46579" rtlCol="0" anchor="b"/>
          <a:lstStyle>
            <a:lvl1pPr algn="r">
              <a:defRPr sz="1200"/>
            </a:lvl1pPr>
          </a:lstStyle>
          <a:p>
            <a:fld id="{ED59386E-72E5-4691-8B0C-C98FC973E2CD}" type="slidenum">
              <a:rPr lang="en-US" smtClean="0"/>
              <a:t>‹#›</a:t>
            </a:fld>
            <a:endParaRPr lang="en-US"/>
          </a:p>
        </p:txBody>
      </p:sp>
    </p:spTree>
    <p:extLst>
      <p:ext uri="{BB962C8B-B14F-4D97-AF65-F5344CB8AC3E}">
        <p14:creationId xmlns:p14="http://schemas.microsoft.com/office/powerpoint/2010/main" val="642110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68339" cy="356357"/>
          </a:xfrm>
          <a:prstGeom prst="rect">
            <a:avLst/>
          </a:prstGeom>
        </p:spPr>
        <p:txBody>
          <a:bodyPr vert="horz" lIns="94229" tIns="47115" rIns="94229" bIns="47115" rtlCol="0"/>
          <a:lstStyle>
            <a:lvl1pPr algn="l">
              <a:defRPr sz="1200"/>
            </a:lvl1pPr>
          </a:lstStyle>
          <a:p>
            <a:endParaRPr lang="en-US"/>
          </a:p>
        </p:txBody>
      </p:sp>
      <p:sp>
        <p:nvSpPr>
          <p:cNvPr id="3" name="Date Placeholder 2"/>
          <p:cNvSpPr>
            <a:spLocks noGrp="1"/>
          </p:cNvSpPr>
          <p:nvPr>
            <p:ph type="dt" idx="1"/>
          </p:nvPr>
        </p:nvSpPr>
        <p:spPr>
          <a:xfrm>
            <a:off x="5317966" y="1"/>
            <a:ext cx="4068339" cy="356357"/>
          </a:xfrm>
          <a:prstGeom prst="rect">
            <a:avLst/>
          </a:prstGeom>
        </p:spPr>
        <p:txBody>
          <a:bodyPr vert="horz" lIns="94229" tIns="47115" rIns="94229" bIns="47115" rtlCol="0"/>
          <a:lstStyle>
            <a:lvl1pPr algn="r">
              <a:defRPr sz="1200"/>
            </a:lvl1pPr>
          </a:lstStyle>
          <a:p>
            <a:fld id="{D0172859-63A3-40DD-9EB2-5ED2B13BAB88}" type="datetimeFigureOut">
              <a:rPr lang="en-US" smtClean="0"/>
              <a:t>11/20/2023</a:t>
            </a:fld>
            <a:endParaRPr lang="en-US"/>
          </a:p>
        </p:txBody>
      </p:sp>
      <p:sp>
        <p:nvSpPr>
          <p:cNvPr id="4" name="Slide Image Placeholder 3"/>
          <p:cNvSpPr>
            <a:spLocks noGrp="1" noRot="1" noChangeAspect="1"/>
          </p:cNvSpPr>
          <p:nvPr>
            <p:ph type="sldImg" idx="2"/>
          </p:nvPr>
        </p:nvSpPr>
        <p:spPr>
          <a:xfrm>
            <a:off x="3097213" y="887413"/>
            <a:ext cx="3194050" cy="2397125"/>
          </a:xfrm>
          <a:prstGeom prst="rect">
            <a:avLst/>
          </a:prstGeom>
          <a:noFill/>
          <a:ln w="12700">
            <a:solidFill>
              <a:prstClr val="black"/>
            </a:solidFill>
          </a:ln>
        </p:spPr>
        <p:txBody>
          <a:bodyPr vert="horz" lIns="94229" tIns="47115" rIns="94229" bIns="47115" rtlCol="0" anchor="ctr"/>
          <a:lstStyle/>
          <a:p>
            <a:endParaRPr lang="en-US"/>
          </a:p>
        </p:txBody>
      </p:sp>
      <p:sp>
        <p:nvSpPr>
          <p:cNvPr id="5" name="Notes Placeholder 4"/>
          <p:cNvSpPr>
            <a:spLocks noGrp="1"/>
          </p:cNvSpPr>
          <p:nvPr>
            <p:ph type="body" sz="quarter" idx="3"/>
          </p:nvPr>
        </p:nvSpPr>
        <p:spPr>
          <a:xfrm>
            <a:off x="938848" y="3418066"/>
            <a:ext cx="7510780" cy="2796600"/>
          </a:xfrm>
          <a:prstGeom prst="rect">
            <a:avLst/>
          </a:prstGeom>
        </p:spPr>
        <p:txBody>
          <a:bodyPr vert="horz" lIns="94229" tIns="47115" rIns="94229" bIns="471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6746120"/>
            <a:ext cx="4068339" cy="356356"/>
          </a:xfrm>
          <a:prstGeom prst="rect">
            <a:avLst/>
          </a:prstGeom>
        </p:spPr>
        <p:txBody>
          <a:bodyPr vert="horz" lIns="94229" tIns="47115" rIns="94229" bIns="47115" rtlCol="0" anchor="b"/>
          <a:lstStyle>
            <a:lvl1pPr algn="l">
              <a:defRPr sz="1200"/>
            </a:lvl1pPr>
          </a:lstStyle>
          <a:p>
            <a:endParaRPr lang="en-US"/>
          </a:p>
        </p:txBody>
      </p:sp>
      <p:sp>
        <p:nvSpPr>
          <p:cNvPr id="7" name="Slide Number Placeholder 6"/>
          <p:cNvSpPr>
            <a:spLocks noGrp="1"/>
          </p:cNvSpPr>
          <p:nvPr>
            <p:ph type="sldNum" sz="quarter" idx="5"/>
          </p:nvPr>
        </p:nvSpPr>
        <p:spPr>
          <a:xfrm>
            <a:off x="5317966" y="6746120"/>
            <a:ext cx="4068339" cy="356356"/>
          </a:xfrm>
          <a:prstGeom prst="rect">
            <a:avLst/>
          </a:prstGeom>
        </p:spPr>
        <p:txBody>
          <a:bodyPr vert="horz" lIns="94229" tIns="47115" rIns="94229" bIns="47115" rtlCol="0" anchor="b"/>
          <a:lstStyle>
            <a:lvl1pPr algn="r">
              <a:defRPr sz="1200"/>
            </a:lvl1pPr>
          </a:lstStyle>
          <a:p>
            <a:fld id="{436C7FC6-A4DC-4F7E-A199-B30E132195A4}" type="slidenum">
              <a:rPr lang="en-US" smtClean="0"/>
              <a:t>‹#›</a:t>
            </a:fld>
            <a:endParaRPr lang="en-US"/>
          </a:p>
        </p:txBody>
      </p:sp>
    </p:spTree>
    <p:extLst>
      <p:ext uri="{BB962C8B-B14F-4D97-AF65-F5344CB8AC3E}">
        <p14:creationId xmlns:p14="http://schemas.microsoft.com/office/powerpoint/2010/main" val="292304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20" name="Text Placeholder 19"/>
          <p:cNvSpPr>
            <a:spLocks noGrp="1"/>
          </p:cNvSpPr>
          <p:nvPr>
            <p:ph type="body" sz="quarter" idx="10"/>
          </p:nvPr>
        </p:nvSpPr>
        <p:spPr>
          <a:xfrm>
            <a:off x="578708" y="5961880"/>
            <a:ext cx="1562064" cy="974626"/>
          </a:xfrm>
        </p:spPr>
        <p:txBody>
          <a:bodyPr>
            <a:noAutofit/>
          </a:bodyPr>
          <a:lstStyle>
            <a:lvl1pPr marL="0" indent="0">
              <a:lnSpc>
                <a:spcPct val="120000"/>
              </a:lnSpc>
              <a:spcBef>
                <a:spcPts val="0"/>
              </a:spcBef>
              <a:buFontTx/>
              <a:buNone/>
              <a:defRPr sz="900" b="0" i="0">
                <a:latin typeface="Arial" charset="0"/>
                <a:ea typeface="Arial" charset="0"/>
                <a:cs typeface="Arial" charset="0"/>
              </a:defRPr>
            </a:lvl1pPr>
            <a:lvl2pPr marL="0" indent="0">
              <a:lnSpc>
                <a:spcPct val="120000"/>
              </a:lnSpc>
              <a:spcBef>
                <a:spcPts val="0"/>
              </a:spcBef>
              <a:buFontTx/>
              <a:buNone/>
              <a:defRPr sz="900" b="0" i="0">
                <a:latin typeface="Arial" charset="0"/>
                <a:ea typeface="Arial" charset="0"/>
                <a:cs typeface="Arial" charset="0"/>
              </a:defRPr>
            </a:lvl2pPr>
            <a:lvl3pPr marL="0" indent="0">
              <a:lnSpc>
                <a:spcPct val="120000"/>
              </a:lnSpc>
              <a:spcBef>
                <a:spcPts val="0"/>
              </a:spcBef>
              <a:buFontTx/>
              <a:buNone/>
              <a:defRPr sz="900" b="0" i="0">
                <a:latin typeface="Arial" charset="0"/>
                <a:ea typeface="Arial" charset="0"/>
                <a:cs typeface="Arial" charset="0"/>
              </a:defRPr>
            </a:lvl3pPr>
            <a:lvl4pPr marL="0" indent="0">
              <a:lnSpc>
                <a:spcPct val="120000"/>
              </a:lnSpc>
              <a:spcBef>
                <a:spcPts val="0"/>
              </a:spcBef>
              <a:buFontTx/>
              <a:buNone/>
              <a:defRPr sz="900" b="0" i="0">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Text Placeholder 19"/>
          <p:cNvSpPr>
            <a:spLocks noGrp="1"/>
          </p:cNvSpPr>
          <p:nvPr>
            <p:ph type="body" sz="quarter" idx="11"/>
          </p:nvPr>
        </p:nvSpPr>
        <p:spPr>
          <a:xfrm>
            <a:off x="2300416" y="5972638"/>
            <a:ext cx="1562064" cy="974626"/>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2" name="Text Placeholder 19"/>
          <p:cNvSpPr>
            <a:spLocks noGrp="1"/>
          </p:cNvSpPr>
          <p:nvPr>
            <p:ph type="body" sz="quarter" idx="12"/>
          </p:nvPr>
        </p:nvSpPr>
        <p:spPr>
          <a:xfrm>
            <a:off x="4013886" y="5972638"/>
            <a:ext cx="1562064" cy="936154"/>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05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5" hasCustomPrompt="1"/>
          </p:nvPr>
        </p:nvSpPr>
        <p:spPr>
          <a:xfrm>
            <a:off x="578707" y="4956057"/>
            <a:ext cx="5929312" cy="274320"/>
          </a:xfrm>
        </p:spPr>
        <p:txBody>
          <a:bodyPr>
            <a:noAutofit/>
          </a:bodyPr>
          <a:lstStyle>
            <a:lvl1pPr marL="0" indent="0">
              <a:spcBef>
                <a:spcPts val="1200"/>
              </a:spcBef>
              <a:buFontTx/>
              <a:buNone/>
              <a:defRPr sz="1400" b="1" baseline="0"/>
            </a:lvl1pPr>
          </a:lstStyle>
          <a:p>
            <a:pPr lvl="0"/>
            <a:r>
              <a:rPr lang="en-US" dirty="0"/>
              <a:t>Click to add Presenters Name, Name &amp; Name</a:t>
            </a:r>
          </a:p>
        </p:txBody>
      </p:sp>
      <p:sp>
        <p:nvSpPr>
          <p:cNvPr id="14" name="Content Placeholder 6"/>
          <p:cNvSpPr>
            <a:spLocks noGrp="1"/>
          </p:cNvSpPr>
          <p:nvPr>
            <p:ph sz="quarter" idx="16" hasCustomPrompt="1"/>
          </p:nvPr>
        </p:nvSpPr>
        <p:spPr>
          <a:xfrm>
            <a:off x="578707" y="4689955"/>
            <a:ext cx="5929312" cy="274320"/>
          </a:xfrm>
        </p:spPr>
        <p:txBody>
          <a:bodyPr>
            <a:noAutofit/>
          </a:bodyPr>
          <a:lstStyle>
            <a:lvl1pPr marL="0" indent="0">
              <a:spcBef>
                <a:spcPts val="1200"/>
              </a:spcBef>
              <a:buFontTx/>
              <a:buNone/>
              <a:defRPr sz="1400" b="1" baseline="0"/>
            </a:lvl1pPr>
          </a:lstStyle>
          <a:p>
            <a:pPr lvl="0"/>
            <a:r>
              <a:rPr lang="en-US" dirty="0"/>
              <a:t>Click to add “Presented By:”</a:t>
            </a:r>
          </a:p>
        </p:txBody>
      </p:sp>
      <p:sp>
        <p:nvSpPr>
          <p:cNvPr id="15" name="Content Placeholder 6"/>
          <p:cNvSpPr>
            <a:spLocks noGrp="1"/>
          </p:cNvSpPr>
          <p:nvPr>
            <p:ph sz="quarter" idx="17" hasCustomPrompt="1"/>
          </p:nvPr>
        </p:nvSpPr>
        <p:spPr>
          <a:xfrm>
            <a:off x="578707" y="5555495"/>
            <a:ext cx="3150611" cy="320040"/>
          </a:xfrm>
        </p:spPr>
        <p:txBody>
          <a:bodyPr>
            <a:noAutofit/>
          </a:bodyPr>
          <a:lstStyle>
            <a:lvl1pPr marL="0" indent="0">
              <a:spcBef>
                <a:spcPts val="1200"/>
              </a:spcBef>
              <a:buFontTx/>
              <a:buNone/>
              <a:defRPr sz="1400" b="0" baseline="0"/>
            </a:lvl1pPr>
          </a:lstStyle>
          <a:p>
            <a:pPr lvl="0"/>
            <a:r>
              <a:rPr lang="en-US" dirty="0"/>
              <a:t>Click to add Date</a:t>
            </a:r>
          </a:p>
        </p:txBody>
      </p:sp>
    </p:spTree>
    <p:extLst>
      <p:ext uri="{BB962C8B-B14F-4D97-AF65-F5344CB8AC3E}">
        <p14:creationId xmlns:p14="http://schemas.microsoft.com/office/powerpoint/2010/main" val="106932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ed List &amp; 2 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0850" y="2905545"/>
            <a:ext cx="4013574" cy="3090672"/>
          </a:xfrm>
        </p:spPr>
        <p:txBody>
          <a:bodyPr/>
          <a:lstStyle/>
          <a:p>
            <a:r>
              <a:rPr lang="en-US"/>
              <a:t>Click icon to add chart</a:t>
            </a:r>
            <a:endParaRPr lang="en-US" dirty="0"/>
          </a:p>
        </p:txBody>
      </p:sp>
      <p:sp>
        <p:nvSpPr>
          <p:cNvPr id="6" name="Text Placeholder 2"/>
          <p:cNvSpPr>
            <a:spLocks noGrp="1"/>
          </p:cNvSpPr>
          <p:nvPr>
            <p:ph idx="1" hasCustomPrompt="1"/>
          </p:nvPr>
        </p:nvSpPr>
        <p:spPr>
          <a:xfrm>
            <a:off x="451485" y="1554480"/>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8" name="Chart Placeholder 14"/>
          <p:cNvSpPr>
            <a:spLocks noGrp="1"/>
          </p:cNvSpPr>
          <p:nvPr>
            <p:ph type="chart" sz="quarter" idx="14"/>
          </p:nvPr>
        </p:nvSpPr>
        <p:spPr>
          <a:xfrm>
            <a:off x="4659581" y="2905545"/>
            <a:ext cx="4013574" cy="3090672"/>
          </a:xfrm>
        </p:spPr>
        <p:txBody>
          <a:bodyPr/>
          <a:lstStyle/>
          <a:p>
            <a:r>
              <a:rPr lang="en-US"/>
              <a:t>Click icon to add chart</a:t>
            </a:r>
            <a:endParaRPr lang="en-US" dirty="0"/>
          </a:p>
        </p:txBody>
      </p:sp>
      <p:sp>
        <p:nvSpPr>
          <p:cNvPr id="10"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414059851"/>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p:nvPr>
        </p:nvSpPr>
        <p:spPr>
          <a:xfrm>
            <a:off x="451485" y="1554479"/>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7" name="Text Placeholder 2"/>
          <p:cNvSpPr>
            <a:spLocks noGrp="1"/>
          </p:cNvSpPr>
          <p:nvPr>
            <p:ph idx="14"/>
          </p:nvPr>
        </p:nvSpPr>
        <p:spPr>
          <a:xfrm>
            <a:off x="453278" y="3826142"/>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9" name="Text Placeholder 2"/>
          <p:cNvSpPr>
            <a:spLocks noGrp="1"/>
          </p:cNvSpPr>
          <p:nvPr>
            <p:ph idx="15"/>
          </p:nvPr>
        </p:nvSpPr>
        <p:spPr>
          <a:xfrm>
            <a:off x="4616486" y="1556271"/>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10" name="Text Placeholder 2"/>
          <p:cNvSpPr>
            <a:spLocks noGrp="1"/>
          </p:cNvSpPr>
          <p:nvPr>
            <p:ph idx="16"/>
          </p:nvPr>
        </p:nvSpPr>
        <p:spPr>
          <a:xfrm>
            <a:off x="4618279" y="3827934"/>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07145756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ed List &amp; 3 Add On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hasCustomPrompt="1"/>
          </p:nvPr>
        </p:nvSpPr>
        <p:spPr>
          <a:xfrm>
            <a:off x="451485" y="1554479"/>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4" name="Content Placeholder 3"/>
          <p:cNvSpPr>
            <a:spLocks noGrp="1"/>
          </p:cNvSpPr>
          <p:nvPr>
            <p:ph sz="quarter" idx="14"/>
          </p:nvPr>
        </p:nvSpPr>
        <p:spPr>
          <a:xfrm>
            <a:off x="4508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p:cNvSpPr>
            <a:spLocks noGrp="1" noChangeAspect="1"/>
          </p:cNvSpPr>
          <p:nvPr>
            <p:ph sz="quarter" idx="15"/>
          </p:nvPr>
        </p:nvSpPr>
        <p:spPr>
          <a:xfrm>
            <a:off x="33051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quarter" idx="16"/>
          </p:nvPr>
        </p:nvSpPr>
        <p:spPr>
          <a:xfrm>
            <a:off x="6139458"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46100362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ed List &amp; Chart Columns">
    <p:spTree>
      <p:nvGrpSpPr>
        <p:cNvPr id="1" name=""/>
        <p:cNvGrpSpPr/>
        <p:nvPr/>
      </p:nvGrpSpPr>
      <p:grpSpPr>
        <a:xfrm>
          <a:off x="0" y="0"/>
          <a:ext cx="0" cy="0"/>
          <a:chOff x="0" y="0"/>
          <a:chExt cx="0" cy="0"/>
        </a:xfrm>
      </p:grpSpPr>
      <p:sp>
        <p:nvSpPr>
          <p:cNvPr id="15" name="Chart Placeholder 14"/>
          <p:cNvSpPr>
            <a:spLocks noGrp="1"/>
          </p:cNvSpPr>
          <p:nvPr>
            <p:ph type="chart" sz="quarter" idx="12"/>
          </p:nvPr>
        </p:nvSpPr>
        <p:spPr>
          <a:xfrm>
            <a:off x="3905027" y="1554480"/>
            <a:ext cx="4830182" cy="3361765"/>
          </a:xfrm>
        </p:spPr>
        <p:txBody>
          <a:bodyPr/>
          <a:lstStyle>
            <a:lvl1pPr algn="l">
              <a:defRPr/>
            </a:lvl1pPr>
          </a:lstStyle>
          <a:p>
            <a:r>
              <a:rPr lang="en-US"/>
              <a:t>Click icon to add chart</a:t>
            </a:r>
            <a:endParaRPr lang="en-US" dirty="0"/>
          </a:p>
        </p:txBody>
      </p:sp>
      <p:sp>
        <p:nvSpPr>
          <p:cNvPr id="4" name="Text Placeholder 3"/>
          <p:cNvSpPr>
            <a:spLocks noGrp="1"/>
          </p:cNvSpPr>
          <p:nvPr>
            <p:ph type="body" sz="quarter" idx="14"/>
          </p:nvPr>
        </p:nvSpPr>
        <p:spPr>
          <a:xfrm>
            <a:off x="450850" y="1554480"/>
            <a:ext cx="3357563" cy="445635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6"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Tree>
    <p:extLst>
      <p:ext uri="{BB962C8B-B14F-4D97-AF65-F5344CB8AC3E}">
        <p14:creationId xmlns:p14="http://schemas.microsoft.com/office/powerpoint/2010/main" val="921495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No Conten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Tree>
    <p:extLst>
      <p:ext uri="{BB962C8B-B14F-4D97-AF65-F5344CB8AC3E}">
        <p14:creationId xmlns:p14="http://schemas.microsoft.com/office/powerpoint/2010/main" val="141660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baseline="0"/>
            </a:lvl1pPr>
          </a:lstStyle>
          <a:p>
            <a:r>
              <a:rPr lang="en-US" dirty="0"/>
              <a:t>Click to Edit. Adjust size from 30 – 38 pt.</a:t>
            </a:r>
          </a:p>
        </p:txBody>
      </p:sp>
    </p:spTree>
    <p:extLst>
      <p:ext uri="{BB962C8B-B14F-4D97-AF65-F5344CB8AC3E}">
        <p14:creationId xmlns:p14="http://schemas.microsoft.com/office/powerpoint/2010/main" val="45188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Taup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3250380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solidFill>
                  <a:schemeClr val="bg1"/>
                </a:solidFill>
              </a:defRPr>
            </a:lvl1pPr>
          </a:lstStyle>
          <a:p>
            <a:r>
              <a:rPr lang="en-US" dirty="0"/>
              <a:t>Click to Edit. Adjust size from 30 – 38 pt.</a:t>
            </a:r>
          </a:p>
        </p:txBody>
      </p:sp>
    </p:spTree>
    <p:extLst>
      <p:ext uri="{BB962C8B-B14F-4D97-AF65-F5344CB8AC3E}">
        <p14:creationId xmlns:p14="http://schemas.microsoft.com/office/powerpoint/2010/main" val="373838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Divider Yellow">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2435535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Blue">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lvl1pPr>
              <a:defRPr b="0" i="0">
                <a:latin typeface="Arial" charset="0"/>
              </a:defRPr>
            </a:lvl1pPr>
          </a:lstStyle>
          <a:p>
            <a:fld id="{DF8096FD-41B5-2F46-9EA1-01A78F535848}" type="slidenum">
              <a:rPr lang="en-US" smtClean="0"/>
              <a:pPr/>
              <a:t>‹#›</a:t>
            </a:fld>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448862"/>
            <a:ext cx="7772400" cy="609398"/>
          </a:xfrm>
        </p:spPr>
        <p:txBody>
          <a:bodyPr anchor="t" anchorCtr="0">
            <a:spAutoFit/>
          </a:bodyPr>
          <a:lstStyle>
            <a:lvl1pPr algn="ctr">
              <a:defRPr sz="4400">
                <a:solidFill>
                  <a:schemeClr val="bg1"/>
                </a:solidFill>
              </a:defRPr>
            </a:lvl1pPr>
          </a:lstStyle>
          <a:p>
            <a:r>
              <a:rPr lang="en-US"/>
              <a:t>Click to edit Master title style</a:t>
            </a:r>
            <a:endParaRPr lang="en-US" dirty="0"/>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Tree>
    <p:extLst>
      <p:ext uri="{BB962C8B-B14F-4D97-AF65-F5344CB8AC3E}">
        <p14:creationId xmlns:p14="http://schemas.microsoft.com/office/powerpoint/2010/main" val="5045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No Address">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31604004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Black &amp; Whit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1000" dirty="0">
              <a:latin typeface="Arial Regular" charset="0"/>
              <a:ea typeface="Arial Regular" charset="0"/>
              <a:cs typeface="Arial Regular" charset="0"/>
            </a:endParaRPr>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
        <p:nvSpPr>
          <p:cNvPr id="9" name="Title 1"/>
          <p:cNvSpPr>
            <a:spLocks noGrp="1"/>
          </p:cNvSpPr>
          <p:nvPr>
            <p:ph type="ctrTitle"/>
          </p:nvPr>
        </p:nvSpPr>
        <p:spPr>
          <a:xfrm>
            <a:off x="685800" y="2448862"/>
            <a:ext cx="7772400" cy="609398"/>
          </a:xfrm>
        </p:spPr>
        <p:txBody>
          <a:bodyPr anchor="t" anchorCtr="0">
            <a:spAutoFit/>
          </a:bodyPr>
          <a:lstStyle>
            <a:lvl1pPr algn="ctr">
              <a:defRPr sz="4400">
                <a:solidFill>
                  <a:schemeClr val="tx1"/>
                </a:solidFill>
              </a:defRPr>
            </a:lvl1pPr>
          </a:lstStyle>
          <a:p>
            <a:r>
              <a:rPr lang="en-US"/>
              <a:t>Click to edit Master title style</a:t>
            </a:r>
            <a:endParaRPr lang="en-US" dirty="0"/>
          </a:p>
        </p:txBody>
      </p:sp>
      <p:pic>
        <p:nvPicPr>
          <p:cNvPr id="7" name="Picture 6"/>
          <p:cNvPicPr>
            <a:picLocks noChangeAspect="1"/>
          </p:cNvPicPr>
          <p:nvPr userDrawn="1"/>
        </p:nvPicPr>
        <p:blipFill>
          <a:blip r:embed="rId2">
            <a:clrChange>
              <a:clrFrom>
                <a:srgbClr val="FDFDFD"/>
              </a:clrFrom>
              <a:clrTo>
                <a:srgbClr val="FDFDFD">
                  <a:alpha val="0"/>
                </a:srgbClr>
              </a:clrTo>
            </a:clrChange>
          </a:blip>
          <a:stretch>
            <a:fillRect/>
          </a:stretch>
        </p:blipFill>
        <p:spPr>
          <a:xfrm>
            <a:off x="4106312" y="4648130"/>
            <a:ext cx="917379" cy="1420801"/>
          </a:xfrm>
          <a:prstGeom prst="rect">
            <a:avLst/>
          </a:prstGeom>
        </p:spPr>
      </p:pic>
    </p:spTree>
    <p:extLst>
      <p:ext uri="{BB962C8B-B14F-4D97-AF65-F5344CB8AC3E}">
        <p14:creationId xmlns:p14="http://schemas.microsoft.com/office/powerpoint/2010/main" val="2277025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3_Section Divider">
    <p:spTree>
      <p:nvGrpSpPr>
        <p:cNvPr id="1" name=""/>
        <p:cNvGrpSpPr/>
        <p:nvPr/>
      </p:nvGrpSpPr>
      <p:grpSpPr>
        <a:xfrm>
          <a:off x="0" y="0"/>
          <a:ext cx="0" cy="0"/>
          <a:chOff x="0" y="0"/>
          <a:chExt cx="0" cy="0"/>
        </a:xfrm>
      </p:grpSpPr>
      <p:sp>
        <p:nvSpPr>
          <p:cNvPr id="6" name="Rectangle 5"/>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Slide Number Placeholder 2"/>
          <p:cNvSpPr>
            <a:spLocks noGrp="1"/>
          </p:cNvSpPr>
          <p:nvPr>
            <p:ph type="sldNum" sz="quarter" idx="10"/>
          </p:nvPr>
        </p:nvSpPr>
        <p:spPr>
          <a:xfrm>
            <a:off x="6861605" y="6601191"/>
            <a:ext cx="2057400" cy="153888"/>
          </a:xfrm>
          <a:prstGeom prst="rect">
            <a:avLst/>
          </a:prstGeom>
        </p:spPr>
        <p:txBody>
          <a:bodyPr/>
          <a:lstStyle/>
          <a:p>
            <a:fld id="{DF8096FD-41B5-2F46-9EA1-01A78F535848}" type="slidenum">
              <a:rPr lang="en-US" smtClean="0"/>
              <a:pPr/>
              <a:t>‹#›</a:t>
            </a:fld>
            <a:endParaRPr lang="en-US" dirty="0"/>
          </a:p>
        </p:txBody>
      </p:sp>
      <p:sp>
        <p:nvSpPr>
          <p:cNvPr id="7" name="Title 1"/>
          <p:cNvSpPr>
            <a:spLocks noGrp="1"/>
          </p:cNvSpPr>
          <p:nvPr>
            <p:ph type="ctrTitle"/>
          </p:nvPr>
        </p:nvSpPr>
        <p:spPr>
          <a:xfrm>
            <a:off x="454958" y="3200207"/>
            <a:ext cx="7772400" cy="484748"/>
          </a:xfrm>
        </p:spPr>
        <p:txBody>
          <a:bodyPr anchor="t" anchorCtr="0">
            <a:spAutoFit/>
          </a:bodyPr>
          <a:lstStyle>
            <a:lvl1pPr algn="l">
              <a:defRPr sz="3500"/>
            </a:lvl1pPr>
          </a:lstStyle>
          <a:p>
            <a:r>
              <a:rPr lang="en-US"/>
              <a:t>Click to edit Master title style</a:t>
            </a:r>
            <a:endParaRPr lang="en-US" dirty="0"/>
          </a:p>
        </p:txBody>
      </p:sp>
      <p:sp>
        <p:nvSpPr>
          <p:cNvPr id="8" name="Rectangle 7"/>
          <p:cNvSpPr/>
          <p:nvPr/>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 name="Rectangle 9"/>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90017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6" name="Text Placeholder 25"/>
          <p:cNvSpPr>
            <a:spLocks noGrp="1"/>
          </p:cNvSpPr>
          <p:nvPr>
            <p:ph type="body" sz="quarter" idx="10" hasCustomPrompt="1"/>
          </p:nvPr>
        </p:nvSpPr>
        <p:spPr>
          <a:xfrm>
            <a:off x="4765638" y="1217904"/>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27" name="Text Placeholder 25"/>
          <p:cNvSpPr>
            <a:spLocks noGrp="1"/>
          </p:cNvSpPr>
          <p:nvPr>
            <p:ph type="body" sz="quarter" idx="11" hasCustomPrompt="1"/>
          </p:nvPr>
        </p:nvSpPr>
        <p:spPr>
          <a:xfrm>
            <a:off x="864823" y="1219530"/>
            <a:ext cx="3657595" cy="415498"/>
          </a:xfrm>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864823"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4765638"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864823" y="1930159"/>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4765638" y="1930159"/>
            <a:ext cx="3657595" cy="1449178"/>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4765638" y="3796099"/>
            <a:ext cx="3657595" cy="369332"/>
          </a:xfrm>
        </p:spPr>
        <p:txBody>
          <a:bodyPr/>
          <a:lstStyle>
            <a:lvl1pPr marL="0" indent="0">
              <a:buFontTx/>
              <a:buNone/>
              <a:defRPr sz="16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6" name="Text Placeholder 25"/>
          <p:cNvSpPr>
            <a:spLocks noGrp="1"/>
          </p:cNvSpPr>
          <p:nvPr>
            <p:ph type="body" sz="quarter" idx="17" hasCustomPrompt="1"/>
          </p:nvPr>
        </p:nvSpPr>
        <p:spPr>
          <a:xfrm>
            <a:off x="864823" y="3797725"/>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7" name="Text Placeholder 25"/>
          <p:cNvSpPr>
            <a:spLocks noGrp="1"/>
          </p:cNvSpPr>
          <p:nvPr>
            <p:ph type="body" sz="quarter" idx="18" hasCustomPrompt="1"/>
          </p:nvPr>
        </p:nvSpPr>
        <p:spPr>
          <a:xfrm>
            <a:off x="864823"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4765638"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864823"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4765638"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cxnSp>
        <p:nvCxnSpPr>
          <p:cNvPr id="14" name="Straight Connector 13"/>
          <p:cNvCxnSpPr/>
          <p:nvPr userDrawn="1"/>
        </p:nvCxnSpPr>
        <p:spPr>
          <a:xfrm>
            <a:off x="864825"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864825"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4765638"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765638"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10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senters with Pictures">
    <p:spTree>
      <p:nvGrpSpPr>
        <p:cNvPr id="1" name=""/>
        <p:cNvGrpSpPr/>
        <p:nvPr/>
      </p:nvGrpSpPr>
      <p:grpSpPr>
        <a:xfrm>
          <a:off x="0" y="0"/>
          <a:ext cx="0" cy="0"/>
          <a:chOff x="0" y="0"/>
          <a:chExt cx="0" cy="0"/>
        </a:xfrm>
      </p:grpSpPr>
      <p:sp>
        <p:nvSpPr>
          <p:cNvPr id="44" name="Picture Placeholder 4"/>
          <p:cNvSpPr>
            <a:spLocks noGrp="1"/>
          </p:cNvSpPr>
          <p:nvPr>
            <p:ph type="pic" sz="quarter" idx="28"/>
          </p:nvPr>
        </p:nvSpPr>
        <p:spPr>
          <a:xfrm>
            <a:off x="4796547" y="3551826"/>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sp>
        <p:nvSpPr>
          <p:cNvPr id="31" name="Picture Placeholder 4"/>
          <p:cNvSpPr>
            <a:spLocks noGrp="1"/>
          </p:cNvSpPr>
          <p:nvPr>
            <p:ph type="pic" sz="quarter" idx="27"/>
          </p:nvPr>
        </p:nvSpPr>
        <p:spPr>
          <a:xfrm>
            <a:off x="710861" y="3550808"/>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6" name="Text Placeholder 25"/>
          <p:cNvSpPr>
            <a:spLocks noGrp="1"/>
          </p:cNvSpPr>
          <p:nvPr>
            <p:ph type="body" sz="quarter" idx="10" hasCustomPrompt="1"/>
          </p:nvPr>
        </p:nvSpPr>
        <p:spPr>
          <a:xfrm>
            <a:off x="5174437" y="1777496"/>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27" name="Text Placeholder 25"/>
          <p:cNvSpPr>
            <a:spLocks noGrp="1"/>
          </p:cNvSpPr>
          <p:nvPr>
            <p:ph type="body" sz="quarter" idx="11" hasCustomPrompt="1"/>
          </p:nvPr>
        </p:nvSpPr>
        <p:spPr>
          <a:xfrm>
            <a:off x="1090728" y="1778104"/>
            <a:ext cx="3642637" cy="415498"/>
          </a:xfrm>
          <a:ln>
            <a:noFill/>
          </a:ln>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1090728" y="2076799"/>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5174437" y="2077817"/>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1090728" y="2467217"/>
            <a:ext cx="3642637"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5174437" y="2468235"/>
            <a:ext cx="3577309" cy="826573"/>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5163679" y="4430997"/>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6" name="Text Placeholder 25"/>
          <p:cNvSpPr>
            <a:spLocks noGrp="1"/>
          </p:cNvSpPr>
          <p:nvPr>
            <p:ph type="body" sz="quarter" idx="17" hasCustomPrompt="1"/>
          </p:nvPr>
        </p:nvSpPr>
        <p:spPr>
          <a:xfrm>
            <a:off x="1079970" y="4431605"/>
            <a:ext cx="3642637" cy="415498"/>
          </a:xfrm>
          <a:ln>
            <a:noFill/>
          </a:ln>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7" name="Text Placeholder 25"/>
          <p:cNvSpPr>
            <a:spLocks noGrp="1"/>
          </p:cNvSpPr>
          <p:nvPr>
            <p:ph type="body" sz="quarter" idx="18" hasCustomPrompt="1"/>
          </p:nvPr>
        </p:nvSpPr>
        <p:spPr>
          <a:xfrm>
            <a:off x="1079970" y="4730300"/>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5163679" y="4731318"/>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1079971" y="5131476"/>
            <a:ext cx="3652858"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5163679" y="5132494"/>
            <a:ext cx="3587530" cy="826573"/>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1" name="Picture Placeholder 4"/>
          <p:cNvSpPr>
            <a:spLocks noGrp="1"/>
          </p:cNvSpPr>
          <p:nvPr>
            <p:ph type="pic" sz="quarter" idx="23"/>
          </p:nvPr>
        </p:nvSpPr>
        <p:spPr>
          <a:xfrm>
            <a:off x="710861" y="892609"/>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8" name="Picture Placeholder 4"/>
          <p:cNvSpPr>
            <a:spLocks noGrp="1"/>
          </p:cNvSpPr>
          <p:nvPr>
            <p:ph type="pic" sz="quarter" idx="26"/>
          </p:nvPr>
        </p:nvSpPr>
        <p:spPr>
          <a:xfrm>
            <a:off x="4796547" y="893627"/>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cxnSp>
        <p:nvCxnSpPr>
          <p:cNvPr id="45" name="Straight Connector 44"/>
          <p:cNvCxnSpPr/>
          <p:nvPr userDrawn="1"/>
        </p:nvCxnSpPr>
        <p:spPr>
          <a:xfrm>
            <a:off x="1079972" y="239608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a:xfrm>
            <a:off x="1079972" y="5063333"/>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a:xfrm>
            <a:off x="5163679" y="2397099"/>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a:off x="5163679" y="506435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037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Text Placeholder 2"/>
          <p:cNvSpPr>
            <a:spLocks noGrp="1"/>
          </p:cNvSpPr>
          <p:nvPr>
            <p:ph type="body" idx="1" hasCustomPrompt="1"/>
          </p:nvPr>
        </p:nvSpPr>
        <p:spPr>
          <a:xfrm>
            <a:off x="3552790" y="1280160"/>
            <a:ext cx="4999538" cy="330073"/>
          </a:xfrm>
        </p:spPr>
        <p:txBody>
          <a:bodyPr anchor="ctr">
            <a:noAutofit/>
          </a:bodyPr>
          <a:lstStyle>
            <a:lvl1pPr marL="0" indent="0">
              <a:lnSpc>
                <a:spcPct val="120000"/>
              </a:lnSpc>
              <a:spcBef>
                <a:spcPts val="1800"/>
              </a:spcBef>
              <a:spcAft>
                <a:spcPts val="1200"/>
              </a:spcAft>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Content Placeholder 2"/>
          <p:cNvSpPr>
            <a:spLocks noGrp="1"/>
          </p:cNvSpPr>
          <p:nvPr>
            <p:ph idx="12"/>
          </p:nvPr>
        </p:nvSpPr>
        <p:spPr>
          <a:xfrm>
            <a:off x="3552788" y="1639531"/>
            <a:ext cx="4999540"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0" indent="0">
              <a:lnSpc>
                <a:spcPct val="120000"/>
              </a:lnSpc>
              <a:buFont typeface="Wingdings 2" panose="05020102010507070707" pitchFamily="18" charset="2"/>
              <a:buNone/>
              <a:defRPr sz="1400">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8" name="Content Placeholder 2"/>
          <p:cNvSpPr>
            <a:spLocks noGrp="1"/>
          </p:cNvSpPr>
          <p:nvPr>
            <p:ph idx="14"/>
          </p:nvPr>
        </p:nvSpPr>
        <p:spPr>
          <a:xfrm>
            <a:off x="3552787" y="3298838"/>
            <a:ext cx="4999061"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tabLst/>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cxnSp>
        <p:nvCxnSpPr>
          <p:cNvPr id="12" name="Straight Connector 11"/>
          <p:cNvCxnSpPr/>
          <p:nvPr userDrawn="1"/>
        </p:nvCxnSpPr>
        <p:spPr>
          <a:xfrm>
            <a:off x="419535" y="2974244"/>
            <a:ext cx="1699708" cy="0"/>
          </a:xfrm>
          <a:prstGeom prst="line">
            <a:avLst/>
          </a:prstGeom>
          <a:ln w="31750" cap="rnd">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5" hasCustomPrompt="1"/>
          </p:nvPr>
        </p:nvSpPr>
        <p:spPr>
          <a:xfrm>
            <a:off x="420624" y="2290444"/>
            <a:ext cx="2495774" cy="653741"/>
          </a:xfrm>
        </p:spPr>
        <p:txBody>
          <a:bodyPr>
            <a:noAutofit/>
          </a:bodyPr>
          <a:lstStyle>
            <a:lvl1pPr marL="0" indent="0">
              <a:buNone/>
              <a:defRPr sz="3600" b="1"/>
            </a:lvl1pPr>
          </a:lstStyle>
          <a:p>
            <a:pPr lvl="0"/>
            <a:r>
              <a:rPr lang="en-US" dirty="0"/>
              <a:t>Agenda</a:t>
            </a:r>
          </a:p>
        </p:txBody>
      </p:sp>
      <p:sp>
        <p:nvSpPr>
          <p:cNvPr id="16" name="Text Placeholder 2"/>
          <p:cNvSpPr>
            <a:spLocks noGrp="1"/>
          </p:cNvSpPr>
          <p:nvPr>
            <p:ph type="body" idx="16" hasCustomPrompt="1"/>
          </p:nvPr>
        </p:nvSpPr>
        <p:spPr>
          <a:xfrm>
            <a:off x="3552788" y="2974244"/>
            <a:ext cx="4999538" cy="306835"/>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7" name="Content Placeholder 2"/>
          <p:cNvSpPr>
            <a:spLocks noGrp="1"/>
          </p:cNvSpPr>
          <p:nvPr>
            <p:ph idx="17"/>
          </p:nvPr>
        </p:nvSpPr>
        <p:spPr>
          <a:xfrm>
            <a:off x="3552788" y="4980529"/>
            <a:ext cx="4999538"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18" name="Text Placeholder 2"/>
          <p:cNvSpPr>
            <a:spLocks noGrp="1"/>
          </p:cNvSpPr>
          <p:nvPr>
            <p:ph type="body" idx="18" hasCustomPrompt="1"/>
          </p:nvPr>
        </p:nvSpPr>
        <p:spPr>
          <a:xfrm>
            <a:off x="3563545" y="4615031"/>
            <a:ext cx="4988303" cy="326223"/>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36604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with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7941" y="2126535"/>
            <a:ext cx="2860717" cy="1384995"/>
          </a:xfrm>
        </p:spPr>
        <p:txBody>
          <a:bodyPr anchor="t" anchorCtr="0">
            <a:spAutoFit/>
          </a:bodyPr>
          <a:lstStyle>
            <a:lvl1pPr>
              <a:lnSpc>
                <a:spcPct val="100000"/>
              </a:lnSpc>
              <a:defRPr sz="3000" baseline="0">
                <a:solidFill>
                  <a:schemeClr val="tx2"/>
                </a:solidFill>
              </a:defRPr>
            </a:lvl1pPr>
          </a:lstStyle>
          <a:p>
            <a:r>
              <a:rPr lang="en-US" dirty="0"/>
              <a:t>Click to edit. Adjust size to 30 – 38 pt.</a:t>
            </a:r>
          </a:p>
        </p:txBody>
      </p:sp>
      <p:sp>
        <p:nvSpPr>
          <p:cNvPr id="3" name="Text Placeholder 2"/>
          <p:cNvSpPr>
            <a:spLocks noGrp="1"/>
          </p:cNvSpPr>
          <p:nvPr>
            <p:ph type="body" idx="1" hasCustomPrompt="1"/>
          </p:nvPr>
        </p:nvSpPr>
        <p:spPr>
          <a:xfrm>
            <a:off x="3585064" y="1647117"/>
            <a:ext cx="5054110" cy="364564"/>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Text Placeholder 2"/>
          <p:cNvSpPr>
            <a:spLocks noGrp="1"/>
          </p:cNvSpPr>
          <p:nvPr>
            <p:ph type="body" idx="17" hasCustomPrompt="1"/>
          </p:nvPr>
        </p:nvSpPr>
        <p:spPr>
          <a:xfrm>
            <a:off x="3585063" y="3590675"/>
            <a:ext cx="5054111" cy="368140"/>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1" name="Content Placeholder 4"/>
          <p:cNvSpPr>
            <a:spLocks noGrp="1"/>
          </p:cNvSpPr>
          <p:nvPr>
            <p:ph sz="quarter" idx="18"/>
          </p:nvPr>
        </p:nvSpPr>
        <p:spPr>
          <a:xfrm>
            <a:off x="3585063" y="3976936"/>
            <a:ext cx="5054112" cy="1117229"/>
          </a:xfrm>
        </p:spPr>
        <p:txBody>
          <a:bodyPr>
            <a:spAutoFit/>
          </a:bodyPr>
          <a:lstStyle>
            <a:lvl1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1pPr>
            <a:lvl2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2pPr>
            <a:lvl3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3pPr>
            <a:lvl4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9"/>
          </p:nvPr>
        </p:nvSpPr>
        <p:spPr>
          <a:xfrm>
            <a:off x="3584575" y="2022475"/>
            <a:ext cx="5054600" cy="1274195"/>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7090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1485" y="1006088"/>
            <a:ext cx="8154632" cy="252557"/>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sz="quarter" idx="10"/>
          </p:nvPr>
        </p:nvSpPr>
        <p:spPr>
          <a:xfrm>
            <a:off x="450850" y="1554480"/>
            <a:ext cx="8229600" cy="45498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87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Text Placeholder 4"/>
          <p:cNvSpPr>
            <a:spLocks noGrp="1"/>
          </p:cNvSpPr>
          <p:nvPr>
            <p:ph type="body" sz="quarter" idx="11"/>
          </p:nvPr>
        </p:nvSpPr>
        <p:spPr>
          <a:xfrm>
            <a:off x="450851"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2"/>
          </p:nvPr>
        </p:nvSpPr>
        <p:spPr>
          <a:xfrm>
            <a:off x="4796939"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765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ed List &amp; Chart">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1373" y="2904565"/>
            <a:ext cx="8229600" cy="3087448"/>
          </a:xfrm>
        </p:spPr>
        <p:txBody>
          <a:bodyPr/>
          <a:lstStyle/>
          <a:p>
            <a:r>
              <a:rPr lang="en-US"/>
              <a:t>Click icon to add chart</a:t>
            </a:r>
            <a:endParaRPr lang="en-US" dirty="0"/>
          </a:p>
        </p:txBody>
      </p:sp>
      <p:sp>
        <p:nvSpPr>
          <p:cNvPr id="6" name="Text Placeholder 2"/>
          <p:cNvSpPr>
            <a:spLocks noGrp="1"/>
          </p:cNvSpPr>
          <p:nvPr>
            <p:ph idx="1"/>
          </p:nvPr>
        </p:nvSpPr>
        <p:spPr>
          <a:xfrm>
            <a:off x="451485" y="1554480"/>
            <a:ext cx="8229111" cy="560153"/>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388604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idx="1"/>
          </p:nvPr>
        </p:nvSpPr>
        <p:spPr>
          <a:xfrm>
            <a:off x="451485" y="1550083"/>
            <a:ext cx="8229111" cy="1827816"/>
          </a:xfrm>
          <a:prstGeom prst="rect">
            <a:avLst/>
          </a:prstGeom>
        </p:spPr>
        <p:txBody>
          <a:bodyPr vert="horz" wrap="square" lIns="0" tIns="0" rIns="0" bIns="0" rtlCol="0">
            <a:noAutofit/>
          </a:bodyPr>
          <a:lstStyle/>
          <a:p>
            <a:pPr lvl="0"/>
            <a:r>
              <a:rPr lang="en-US" dirty="0"/>
              <a:t>Click to edit Master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charset="0"/>
                <a:ea typeface="Arial" charset="0"/>
                <a:cs typeface="Arial" charset="0"/>
              </a:rPr>
              <a:t>© PFM</a:t>
            </a:r>
          </a:p>
        </p:txBody>
      </p:sp>
      <p:sp>
        <p:nvSpPr>
          <p:cNvPr id="9" name="Slide Number Placeholder 5"/>
          <p:cNvSpPr txBox="1">
            <a:spLocks/>
          </p:cNvSpPr>
          <p:nvPr userDrawn="1"/>
        </p:nvSpPr>
        <p:spPr>
          <a:xfrm>
            <a:off x="8606117" y="6500875"/>
            <a:ext cx="39636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100" smtClean="0">
                <a:latin typeface="Arial" charset="0"/>
                <a:ea typeface="Arial" charset="0"/>
                <a:cs typeface="Arial" charset="0"/>
              </a:rPr>
              <a:pPr algn="r"/>
              <a:t>‹#›</a:t>
            </a:fld>
            <a:endParaRPr lang="en-US" sz="1200" dirty="0">
              <a:latin typeface="Arial" charset="0"/>
              <a:ea typeface="Arial" charset="0"/>
              <a:cs typeface="Arial" charset="0"/>
            </a:endParaRPr>
          </a:p>
        </p:txBody>
      </p:sp>
    </p:spTree>
    <p:extLst>
      <p:ext uri="{BB962C8B-B14F-4D97-AF65-F5344CB8AC3E}">
        <p14:creationId xmlns:p14="http://schemas.microsoft.com/office/powerpoint/2010/main" val="1769589963"/>
      </p:ext>
    </p:extLst>
  </p:cSld>
  <p:clrMap bg1="lt1" tx1="dk1" bg2="lt2" tx2="dk2" accent1="accent1" accent2="accent2" accent3="accent3" accent4="accent4" accent5="accent5" accent6="accent6" hlink="hlink" folHlink="folHlink"/>
  <p:sldLayoutIdLst>
    <p:sldLayoutId id="2147483689" r:id="rId1"/>
    <p:sldLayoutId id="2147483719" r:id="rId2"/>
    <p:sldLayoutId id="2147483676" r:id="rId3"/>
    <p:sldLayoutId id="2147483677" r:id="rId4"/>
    <p:sldLayoutId id="2147483674" r:id="rId5"/>
    <p:sldLayoutId id="2147483675" r:id="rId6"/>
    <p:sldLayoutId id="2147483714" r:id="rId7"/>
    <p:sldLayoutId id="2147483720" r:id="rId8"/>
    <p:sldLayoutId id="2147483717" r:id="rId9"/>
    <p:sldLayoutId id="2147483724" r:id="rId10"/>
    <p:sldLayoutId id="2147483726" r:id="rId11"/>
    <p:sldLayoutId id="2147483725" r:id="rId12"/>
    <p:sldLayoutId id="2147483678" r:id="rId13"/>
    <p:sldLayoutId id="2147483682" r:id="rId14"/>
    <p:sldLayoutId id="2147483721" r:id="rId15"/>
    <p:sldLayoutId id="2147483684" r:id="rId16"/>
    <p:sldLayoutId id="2147483685" r:id="rId17"/>
    <p:sldLayoutId id="2147483686" r:id="rId18"/>
    <p:sldLayoutId id="2147483690" r:id="rId19"/>
    <p:sldLayoutId id="2147483722" r:id="rId20"/>
    <p:sldLayoutId id="2147483727" r:id="rId21"/>
  </p:sldLayoutIdLst>
  <p:txStyles>
    <p:titleStyle>
      <a:lvl1pPr algn="l" defTabSz="914400" rtl="0" eaLnBrk="1" latinLnBrk="0" hangingPunct="1">
        <a:lnSpc>
          <a:spcPct val="90000"/>
        </a:lnSpc>
        <a:spcBef>
          <a:spcPct val="0"/>
        </a:spcBef>
        <a:buNone/>
        <a:defRPr sz="1800" b="1" i="0" kern="1200">
          <a:solidFill>
            <a:schemeClr val="tx2"/>
          </a:solidFill>
          <a:latin typeface="Arial" charset="0"/>
          <a:ea typeface="Arial" charset="0"/>
          <a:cs typeface="Arial" charset="0"/>
        </a:defRPr>
      </a:lvl1pPr>
    </p:titleStyle>
    <p:bodyStyle>
      <a:lvl1pPr marL="225425" indent="-225425" algn="l" defTabSz="914400" rtl="0" eaLnBrk="1" latinLnBrk="0" hangingPunct="1">
        <a:lnSpc>
          <a:spcPct val="110000"/>
        </a:lnSpc>
        <a:spcBef>
          <a:spcPts val="1200"/>
        </a:spcBef>
        <a:buClr>
          <a:schemeClr val="accent2"/>
        </a:buClr>
        <a:buSzPct val="90000"/>
        <a:buFont typeface="Wingdings 2" panose="05020102010507070707" pitchFamily="18" charset="2"/>
        <a:buChar char="Ã"/>
        <a:defRPr sz="1200" kern="1200">
          <a:solidFill>
            <a:schemeClr val="tx2"/>
          </a:solidFill>
          <a:latin typeface="+mn-lt"/>
          <a:ea typeface="Arial" charset="0"/>
          <a:cs typeface="Arial" charset="0"/>
        </a:defRPr>
      </a:lvl1pPr>
      <a:lvl2pPr marL="398463"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Soleil" charset="0"/>
          <a:cs typeface="Soleil" charset="0"/>
        </a:defRPr>
      </a:lvl2pPr>
      <a:lvl3pPr marL="569913" indent="-171450"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3pPr>
      <a:lvl4pPr marL="74295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4pPr>
      <a:lvl5pPr marL="91440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baseline="0">
          <a:solidFill>
            <a:schemeClr val="tx2"/>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228" y="2001838"/>
            <a:ext cx="7691403" cy="997196"/>
          </a:xfrm>
        </p:spPr>
        <p:txBody>
          <a:bodyPr/>
          <a:lstStyle/>
          <a:p>
            <a:r>
              <a:rPr lang="en-US" dirty="0"/>
              <a:t>Oklahoma Incentive Evaluation Commission</a:t>
            </a:r>
          </a:p>
        </p:txBody>
      </p:sp>
      <p:sp>
        <p:nvSpPr>
          <p:cNvPr id="3" name="Subtitle 2"/>
          <p:cNvSpPr>
            <a:spLocks noGrp="1"/>
          </p:cNvSpPr>
          <p:nvPr>
            <p:ph type="subTitle" idx="1"/>
          </p:nvPr>
        </p:nvSpPr>
        <p:spPr>
          <a:xfrm>
            <a:off x="578707" y="3244334"/>
            <a:ext cx="7693923" cy="374718"/>
          </a:xfrm>
        </p:spPr>
        <p:txBody>
          <a:bodyPr/>
          <a:lstStyle/>
          <a:p>
            <a:r>
              <a:rPr lang="en-US" dirty="0"/>
              <a:t>Incentive Evaluation Update</a:t>
            </a:r>
          </a:p>
        </p:txBody>
      </p:sp>
      <p:sp>
        <p:nvSpPr>
          <p:cNvPr id="4" name="Text Placeholder 3"/>
          <p:cNvSpPr>
            <a:spLocks noGrp="1"/>
          </p:cNvSpPr>
          <p:nvPr>
            <p:ph type="body" sz="quarter" idx="10"/>
          </p:nvPr>
        </p:nvSpPr>
        <p:spPr/>
        <p:txBody>
          <a:bodyPr/>
          <a:lstStyle/>
          <a:p>
            <a:r>
              <a:rPr lang="en-US" dirty="0"/>
              <a:t>PFM Group Consulting LLC.</a:t>
            </a:r>
          </a:p>
        </p:txBody>
      </p:sp>
      <p:sp>
        <p:nvSpPr>
          <p:cNvPr id="5" name="Text Placeholder 4"/>
          <p:cNvSpPr>
            <a:spLocks noGrp="1"/>
          </p:cNvSpPr>
          <p:nvPr>
            <p:ph type="body" sz="quarter" idx="11"/>
          </p:nvPr>
        </p:nvSpPr>
        <p:spPr/>
        <p:txBody>
          <a:bodyPr/>
          <a:lstStyle/>
          <a:p>
            <a:r>
              <a:rPr lang="en-US" dirty="0"/>
              <a:t>1735 Market Street </a:t>
            </a:r>
          </a:p>
          <a:p>
            <a:r>
              <a:rPr lang="en-US" dirty="0"/>
              <a:t>43</a:t>
            </a:r>
            <a:r>
              <a:rPr lang="en-US" baseline="30000" dirty="0"/>
              <a:t>rd</a:t>
            </a:r>
            <a:r>
              <a:rPr lang="en-US" dirty="0"/>
              <a:t> Floor </a:t>
            </a:r>
          </a:p>
          <a:p>
            <a:r>
              <a:rPr lang="en-US" dirty="0"/>
              <a:t>Philadelphia, PA 19103</a:t>
            </a:r>
          </a:p>
        </p:txBody>
      </p:sp>
      <p:sp>
        <p:nvSpPr>
          <p:cNvPr id="6" name="Text Placeholder 5"/>
          <p:cNvSpPr>
            <a:spLocks noGrp="1"/>
          </p:cNvSpPr>
          <p:nvPr>
            <p:ph type="body" sz="quarter" idx="12"/>
          </p:nvPr>
        </p:nvSpPr>
        <p:spPr/>
        <p:txBody>
          <a:bodyPr/>
          <a:lstStyle/>
          <a:p>
            <a:r>
              <a:rPr lang="en-US" dirty="0"/>
              <a:t>(215) 567-6100</a:t>
            </a:r>
          </a:p>
        </p:txBody>
      </p:sp>
      <p:sp>
        <p:nvSpPr>
          <p:cNvPr id="9" name="Content Placeholder 8"/>
          <p:cNvSpPr>
            <a:spLocks noGrp="1"/>
          </p:cNvSpPr>
          <p:nvPr>
            <p:ph sz="quarter" idx="17"/>
          </p:nvPr>
        </p:nvSpPr>
        <p:spPr>
          <a:xfrm>
            <a:off x="578707" y="3994654"/>
            <a:ext cx="3150611" cy="320040"/>
          </a:xfrm>
        </p:spPr>
        <p:txBody>
          <a:bodyPr/>
          <a:lstStyle/>
          <a:p>
            <a:r>
              <a:rPr lang="en-US" sz="1600" b="1" dirty="0"/>
              <a:t>November 16, 2023</a:t>
            </a:r>
          </a:p>
        </p:txBody>
      </p:sp>
    </p:spTree>
    <p:extLst>
      <p:ext uri="{BB962C8B-B14F-4D97-AF65-F5344CB8AC3E}">
        <p14:creationId xmlns:p14="http://schemas.microsoft.com/office/powerpoint/2010/main" val="3724625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Rural Economic Action Plan (REAP)</a:t>
            </a:r>
          </a:p>
        </p:txBody>
      </p:sp>
      <p:sp>
        <p:nvSpPr>
          <p:cNvPr id="3" name="Text Placeholder 2"/>
          <p:cNvSpPr>
            <a:spLocks noGrp="1"/>
          </p:cNvSpPr>
          <p:nvPr>
            <p:ph type="body" sz="quarter" idx="10"/>
          </p:nvPr>
        </p:nvSpPr>
        <p:spPr>
          <a:xfrm>
            <a:off x="450850" y="1230630"/>
            <a:ext cx="8229600" cy="5027295"/>
          </a:xfrm>
        </p:spPr>
        <p:txBody>
          <a:bodyPr/>
          <a:lstStyle/>
          <a:p>
            <a:pPr marL="0" indent="0">
              <a:buNone/>
            </a:pPr>
            <a:r>
              <a:rPr lang="en-US" sz="1600" dirty="0"/>
              <a:t>In 1996, the Oklahoma Legislature created a grant program with a goal to “remove impediments to economic development in rural areas to alleviate the sometimes negative effects of lower population density, population decreases and increased demand for governmental services and to maintain a desirable quality of life for residents and other legal entities in rural areas.” The Rural Economic Development Action Plan (REAP) provides funding to infrastructure projects in rural areas to meet this goal.</a:t>
            </a:r>
          </a:p>
          <a:p>
            <a:pPr>
              <a:buFont typeface="Wingdings" panose="05000000000000000000" pitchFamily="2" charset="2"/>
              <a:buChar char="§"/>
            </a:pPr>
            <a:r>
              <a:rPr lang="en-US" sz="1600" b="1" dirty="0"/>
              <a:t>Recommendation: Retain</a:t>
            </a:r>
          </a:p>
          <a:p>
            <a:pPr>
              <a:buFont typeface="Wingdings" panose="05000000000000000000" pitchFamily="2" charset="2"/>
              <a:buChar char="§"/>
            </a:pPr>
            <a:r>
              <a:rPr lang="en-US" sz="1600" b="1" dirty="0"/>
              <a:t>Additional Recommendations:</a:t>
            </a:r>
          </a:p>
          <a:p>
            <a:pPr lvl="1">
              <a:buFont typeface="Courier New" panose="02070309020205020404" pitchFamily="49" charset="0"/>
              <a:buChar char="-"/>
            </a:pPr>
            <a:r>
              <a:rPr lang="en-US" sz="1400" b="1" dirty="0"/>
              <a:t>Maintain the flexibility and ease of operation of the program. </a:t>
            </a:r>
            <a:r>
              <a:rPr lang="en-US" sz="1400" dirty="0"/>
              <a:t>Currently, each COG administers its own application and approval process. While the Department of Commerce provides statutory rules on which types of projects should be prioritized, the COGs are responsible for selecting projects and can use their local knowledge and contextual understanding to best evaluate need.   </a:t>
            </a:r>
          </a:p>
          <a:p>
            <a:pPr lvl="1">
              <a:buFont typeface="Courier New" panose="02070309020205020404" pitchFamily="49" charset="0"/>
              <a:buChar char="-"/>
            </a:pPr>
            <a:r>
              <a:rPr lang="en-US" sz="1400" b="1" dirty="0"/>
              <a:t>Consider adding a qualitative measure of success. </a:t>
            </a:r>
            <a:r>
              <a:rPr lang="en-US" sz="1400" dirty="0"/>
              <a:t>As the project grant funds are by design smaller in scope, their long-term economic impact may not be captured by traditional economic analyses. Each COG could potentially track and report the qualitative results of each project, such as through satisfaction surveys. </a:t>
            </a:r>
          </a:p>
          <a:p>
            <a:pPr lvl="1">
              <a:buFont typeface="Courier New" panose="02070309020205020404" pitchFamily="49" charset="0"/>
              <a:buChar char="-"/>
            </a:pPr>
            <a:endParaRPr lang="en-US" sz="1400" b="1" dirty="0"/>
          </a:p>
          <a:p>
            <a:pPr marL="225425" lvl="1" indent="0">
              <a:buNone/>
            </a:pPr>
            <a:endParaRPr lang="en-US" sz="1600" dirty="0"/>
          </a:p>
        </p:txBody>
      </p:sp>
    </p:spTree>
    <p:extLst>
      <p:ext uri="{BB962C8B-B14F-4D97-AF65-F5344CB8AC3E}">
        <p14:creationId xmlns:p14="http://schemas.microsoft.com/office/powerpoint/2010/main" val="3244075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Aircraft Facilities Sales Tax Exemption</a:t>
            </a:r>
          </a:p>
        </p:txBody>
      </p:sp>
      <p:sp>
        <p:nvSpPr>
          <p:cNvPr id="3" name="Text Placeholder 2"/>
          <p:cNvSpPr>
            <a:spLocks noGrp="1"/>
          </p:cNvSpPr>
          <p:nvPr>
            <p:ph type="body" sz="quarter" idx="10"/>
          </p:nvPr>
        </p:nvSpPr>
        <p:spPr>
          <a:xfrm>
            <a:off x="450850" y="1230630"/>
            <a:ext cx="8229600" cy="5027295"/>
          </a:xfrm>
        </p:spPr>
        <p:txBody>
          <a:bodyPr/>
          <a:lstStyle/>
          <a:p>
            <a:pPr marL="0" indent="0">
              <a:buNone/>
            </a:pPr>
            <a:r>
              <a:rPr lang="en-US" sz="1600" dirty="0"/>
              <a:t>Since 1991, the State of Oklahoma has offered multiple sales tax exemptions for use by qualified aircraft maintenance or manufacturing facilities (aircraft facilities). The exemptions apply to sales of: (1) computers, data processing equipment, related peripherals and telephone, telegraph, or telecommunication services and equipment; and (2) tangible personal property consumed or incorporated in construction or expansion.</a:t>
            </a:r>
          </a:p>
          <a:p>
            <a:pPr>
              <a:buFont typeface="Wingdings" panose="05000000000000000000" pitchFamily="2" charset="2"/>
              <a:buChar char="§"/>
            </a:pPr>
            <a:r>
              <a:rPr lang="en-US" sz="1600" b="1" dirty="0"/>
              <a:t>Recommendation: Reconfigure.</a:t>
            </a:r>
          </a:p>
          <a:p>
            <a:pPr>
              <a:buFont typeface="Wingdings" panose="05000000000000000000" pitchFamily="2" charset="2"/>
              <a:buChar char="§"/>
            </a:pPr>
            <a:r>
              <a:rPr lang="en-US" sz="1600" b="1" dirty="0"/>
              <a:t>Additional Recommendations:</a:t>
            </a:r>
          </a:p>
          <a:p>
            <a:pPr lvl="1">
              <a:buFont typeface="Courier New" panose="02070309020205020404" pitchFamily="49" charset="0"/>
              <a:buChar char="-"/>
            </a:pPr>
            <a:r>
              <a:rPr lang="en-US" sz="1400" b="1" dirty="0"/>
              <a:t>Simplify or eliminate certain eligibility requirements. </a:t>
            </a:r>
            <a:r>
              <a:rPr lang="en-US" sz="1400" dirty="0"/>
              <a:t>As currently structured, the exemptions have differing eligibility parameters and requirements. Loosening and/or streamlining certain provisions and/or eligibility requirements may increase program appeal. For example, if the goal of the incentives is to recruit new businesses to the state, eliminating or reducing the minimum spend, investment, and/or job creation requirements that accompany the exemptions may generate the desired activity. </a:t>
            </a:r>
          </a:p>
          <a:p>
            <a:pPr lvl="1">
              <a:buFont typeface="Courier New" panose="02070309020205020404" pitchFamily="49" charset="0"/>
              <a:buChar char="-"/>
            </a:pPr>
            <a:r>
              <a:rPr lang="en-US" sz="1400" b="1" dirty="0"/>
              <a:t>Integrate these sales tax exemptions as part of the State’s portfolio of industry incentives. </a:t>
            </a:r>
            <a:r>
              <a:rPr lang="en-US" sz="1400" dirty="0"/>
              <a:t>The aerospace industry is critical to Oklahoma’s economy, and the State provides a number of incentive programs intended to strengthen industry performance in the state. While they may not be the biggest incentives offered, in terms of dollar value, they are still potentially beneficial to some companies, depending on their ability to utilize some of the other, more popular incentives.</a:t>
            </a:r>
          </a:p>
          <a:p>
            <a:pPr lvl="1">
              <a:buFont typeface="Courier New" panose="02070309020205020404" pitchFamily="49" charset="0"/>
              <a:buChar char="-"/>
            </a:pPr>
            <a:endParaRPr lang="en-US" sz="1400" dirty="0"/>
          </a:p>
          <a:p>
            <a:pPr>
              <a:buFont typeface="Wingdings" panose="05000000000000000000" pitchFamily="2" charset="2"/>
              <a:buChar char="§"/>
            </a:pPr>
            <a:endParaRPr lang="en-US" sz="1600" b="1" dirty="0"/>
          </a:p>
          <a:p>
            <a:pPr lvl="1">
              <a:buFont typeface="Arial" panose="020B0604020202020204" pitchFamily="34" charset="0"/>
              <a:buChar char="˗"/>
            </a:pPr>
            <a:endParaRPr lang="en-US" sz="1400" dirty="0"/>
          </a:p>
          <a:p>
            <a:pPr lvl="1">
              <a:buFont typeface="Arial" panose="020B0604020202020204" pitchFamily="34" charset="0"/>
              <a:buChar char="˗"/>
            </a:pPr>
            <a:endParaRPr lang="en-US" sz="1600" dirty="0"/>
          </a:p>
        </p:txBody>
      </p:sp>
    </p:spTree>
    <p:extLst>
      <p:ext uri="{BB962C8B-B14F-4D97-AF65-F5344CB8AC3E}">
        <p14:creationId xmlns:p14="http://schemas.microsoft.com/office/powerpoint/2010/main" val="2593073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Aircraft Facilities Sales Tax Exemption (continued)</a:t>
            </a:r>
          </a:p>
        </p:txBody>
      </p:sp>
      <p:sp>
        <p:nvSpPr>
          <p:cNvPr id="3" name="Text Placeholder 2"/>
          <p:cNvSpPr>
            <a:spLocks noGrp="1"/>
          </p:cNvSpPr>
          <p:nvPr>
            <p:ph type="body" sz="quarter" idx="10"/>
          </p:nvPr>
        </p:nvSpPr>
        <p:spPr>
          <a:xfrm>
            <a:off x="475572" y="1316701"/>
            <a:ext cx="8229600" cy="5027295"/>
          </a:xfrm>
        </p:spPr>
        <p:txBody>
          <a:bodyPr/>
          <a:lstStyle/>
          <a:p>
            <a:pPr>
              <a:buFont typeface="Wingdings" panose="05000000000000000000" pitchFamily="2" charset="2"/>
              <a:buChar char="§"/>
            </a:pPr>
            <a:r>
              <a:rPr lang="en-US" sz="1600" b="1" dirty="0"/>
              <a:t>Additional Recommendations (continued0</a:t>
            </a:r>
          </a:p>
          <a:p>
            <a:pPr lvl="1">
              <a:buFont typeface="Courier New" panose="02070309020205020404" pitchFamily="49" charset="0"/>
              <a:buChar char="-"/>
            </a:pPr>
            <a:r>
              <a:rPr lang="en-US" sz="1400" b="1" dirty="0"/>
              <a:t>Update outdated code references. </a:t>
            </a:r>
            <a:r>
              <a:rPr lang="en-US" sz="1400" dirty="0"/>
              <a:t>It appears that multiple references within the administrative sections of statute are out of date, referencing sections that no longer pertain to the aircraft facility exemptions. Left uncorrected, this could potentially complicate the state’s ability to administer the exemptions effectively, should the need arise. </a:t>
            </a:r>
          </a:p>
          <a:p>
            <a:pPr lvl="1">
              <a:buFont typeface="Courier New" panose="02070309020205020404" pitchFamily="49" charset="0"/>
              <a:buChar char="-"/>
            </a:pPr>
            <a:endParaRPr lang="en-US" sz="1400" b="1" dirty="0"/>
          </a:p>
          <a:p>
            <a:pPr lvl="1">
              <a:buFont typeface="Wingdings" panose="05000000000000000000" pitchFamily="2" charset="2"/>
              <a:buChar char="§"/>
            </a:pPr>
            <a:endParaRPr lang="en-US" sz="1600" b="1" dirty="0"/>
          </a:p>
        </p:txBody>
      </p:sp>
    </p:spTree>
    <p:extLst>
      <p:ext uri="{BB962C8B-B14F-4D97-AF65-F5344CB8AC3E}">
        <p14:creationId xmlns:p14="http://schemas.microsoft.com/office/powerpoint/2010/main" val="1637106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550" y="6775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Computer Services and Data Processing Tax Exemption </a:t>
            </a:r>
          </a:p>
        </p:txBody>
      </p:sp>
      <p:sp>
        <p:nvSpPr>
          <p:cNvPr id="3" name="Text Placeholder 2"/>
          <p:cNvSpPr>
            <a:spLocks noGrp="1"/>
          </p:cNvSpPr>
          <p:nvPr>
            <p:ph type="body" sz="quarter" idx="10"/>
          </p:nvPr>
        </p:nvSpPr>
        <p:spPr>
          <a:xfrm>
            <a:off x="463550" y="1105278"/>
            <a:ext cx="8229600" cy="5151120"/>
          </a:xfrm>
        </p:spPr>
        <p:txBody>
          <a:bodyPr/>
          <a:lstStyle/>
          <a:p>
            <a:pPr marL="0" indent="0">
              <a:buNone/>
            </a:pPr>
            <a:r>
              <a:rPr lang="en-US" sz="1600" dirty="0"/>
              <a:t>The Computer Services, Data Processing, and Research and Development Tax Exemption was established by two different additions to Oklahoma state statute. One section, § 68-54001 - 54006, was repealed effective November 1, 2022. This section provided a refund of state and local sales and use taxes to qualified purchasers primarily engaged in computer services and data processing or research and development.  </a:t>
            </a:r>
            <a:endParaRPr lang="en-US" sz="1600" b="1" dirty="0"/>
          </a:p>
          <a:p>
            <a:pPr marL="0" indent="0">
              <a:buNone/>
            </a:pPr>
            <a:r>
              <a:rPr lang="en-US" sz="1600" dirty="0"/>
              <a:t>The other section of the computer services and data processing sales tax exemption, § 68 -1357v2 - 21, is still active but has not been used.  This program exempts state sales and use taxes on the purchase of machinery and equipment by persons and establishments primarily engaged in computer services and data processing. </a:t>
            </a:r>
          </a:p>
          <a:p>
            <a:pPr>
              <a:buFont typeface="Wingdings" panose="05000000000000000000" pitchFamily="2" charset="2"/>
              <a:buChar char="§"/>
            </a:pPr>
            <a:r>
              <a:rPr lang="en-US" sz="1600" b="1" dirty="0"/>
              <a:t>Recommendation: Retain.</a:t>
            </a:r>
          </a:p>
          <a:p>
            <a:pPr>
              <a:buFont typeface="Wingdings" panose="05000000000000000000" pitchFamily="2" charset="2"/>
              <a:buChar char="§"/>
            </a:pPr>
            <a:r>
              <a:rPr lang="en-US" sz="1600" b="1" dirty="0"/>
              <a:t>Additional Recommendation:</a:t>
            </a:r>
          </a:p>
          <a:p>
            <a:pPr marL="0" marR="0" lvl="0" indent="0">
              <a:spcBef>
                <a:spcPts val="0"/>
              </a:spcBef>
              <a:spcAft>
                <a:spcPts val="0"/>
              </a:spcAft>
              <a:buNone/>
            </a:pPr>
            <a:endParaRPr lang="en-US" sz="1400" b="1" dirty="0">
              <a:effectLst/>
              <a:latin typeface="Arial" panose="020B0604020202020204" pitchFamily="34" charset="0"/>
              <a:ea typeface="Arial" panose="020B0604020202020204" pitchFamily="34" charset="0"/>
              <a:cs typeface="Arial" panose="020B0604020202020204" pitchFamily="34" charset="0"/>
            </a:endParaRPr>
          </a:p>
          <a:p>
            <a:pPr lvl="1">
              <a:spcBef>
                <a:spcPts val="0"/>
              </a:spcBef>
              <a:buFont typeface="Courier New" panose="02070309020205020404" pitchFamily="49" charset="0"/>
              <a:buChar char="-"/>
            </a:pPr>
            <a:r>
              <a:rPr lang="en-US" sz="1400" b="1" dirty="0">
                <a:effectLst/>
                <a:latin typeface="Arial" panose="020B0604020202020204" pitchFamily="34" charset="0"/>
                <a:ea typeface="Arial" panose="020B0604020202020204" pitchFamily="34" charset="0"/>
                <a:cs typeface="Arial" panose="020B0604020202020204" pitchFamily="34" charset="0"/>
              </a:rPr>
              <a:t>Retain § 68 -1357v2 – 21</a:t>
            </a:r>
            <a:r>
              <a:rPr lang="en-US" sz="1400" dirty="0">
                <a:effectLst/>
                <a:latin typeface="Arial" panose="020B0604020202020204" pitchFamily="34" charset="0"/>
                <a:ea typeface="Arial" panose="020B0604020202020204" pitchFamily="34" charset="0"/>
                <a:cs typeface="Arial" panose="020B0604020202020204" pitchFamily="34" charset="0"/>
              </a:rPr>
              <a:t> </a:t>
            </a:r>
            <a:r>
              <a:rPr lang="en-US" sz="1400" b="1" dirty="0">
                <a:effectLst/>
                <a:latin typeface="Arial" panose="020B0604020202020204" pitchFamily="34" charset="0"/>
                <a:ea typeface="Arial" panose="020B0604020202020204" pitchFamily="34" charset="0"/>
                <a:cs typeface="Arial" panose="020B0604020202020204" pitchFamily="34" charset="0"/>
              </a:rPr>
              <a:t>to allow for its potential use for larger data centers and other computer services companies.  </a:t>
            </a:r>
            <a:r>
              <a:rPr lang="en-US" sz="1400" dirty="0">
                <a:effectLst/>
                <a:latin typeface="Arial" panose="020B0604020202020204" pitchFamily="34" charset="0"/>
                <a:ea typeface="Arial" panose="020B0604020202020204" pitchFamily="34" charset="0"/>
                <a:cs typeface="Arial" panose="020B0604020202020204" pitchFamily="34" charset="0"/>
              </a:rPr>
              <a:t>Given the low cost of electricity in Oklahoma relative to benchmark states and the increasing number of data centers nationwide, retaining the program could allow for companies to potentially relocate to or expand in the state, as it is a competitive location.</a:t>
            </a:r>
            <a:endParaRPr lang="en-US" sz="14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400" dirty="0">
                <a:effectLst/>
                <a:latin typeface="Arial" panose="020B0604020202020204" pitchFamily="34" charset="0"/>
                <a:ea typeface="Arial" panose="020B0604020202020204" pitchFamily="34"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Times New Roman" panose="02020603050405020304" pitchFamily="18" charset="0"/>
            </a:endParaRPr>
          </a:p>
          <a:p>
            <a:pPr lvl="1">
              <a:buFont typeface="Courier New" panose="02070309020205020404" pitchFamily="49" charset="0"/>
              <a:buChar char="-"/>
            </a:pPr>
            <a:endParaRPr lang="en-US" sz="1400" b="1" dirty="0"/>
          </a:p>
          <a:p>
            <a:pPr lvl="1">
              <a:buFont typeface="Courier New" panose="02070309020205020404" pitchFamily="49" charset="0"/>
              <a:buChar char="-"/>
            </a:pPr>
            <a:endParaRPr lang="en-US" sz="1400" dirty="0"/>
          </a:p>
          <a:p>
            <a:pPr lvl="1">
              <a:buFont typeface="Arial" panose="020B0604020202020204" pitchFamily="34" charset="0"/>
              <a:buChar char="˗"/>
            </a:pPr>
            <a:endParaRPr lang="en-US" sz="1600" dirty="0"/>
          </a:p>
          <a:p>
            <a:pPr marL="225425" lvl="1" indent="0">
              <a:buNone/>
            </a:pPr>
            <a:endParaRPr lang="en-US" sz="160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dirty="0"/>
          </a:p>
        </p:txBody>
      </p:sp>
    </p:spTree>
    <p:extLst>
      <p:ext uri="{BB962C8B-B14F-4D97-AF65-F5344CB8AC3E}">
        <p14:creationId xmlns:p14="http://schemas.microsoft.com/office/powerpoint/2010/main" val="4188461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25126"/>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Construction Materials Tax Refund</a:t>
            </a:r>
          </a:p>
        </p:txBody>
      </p:sp>
      <p:sp>
        <p:nvSpPr>
          <p:cNvPr id="3" name="Text Placeholder 2"/>
          <p:cNvSpPr>
            <a:spLocks noGrp="1"/>
          </p:cNvSpPr>
          <p:nvPr>
            <p:ph type="body" sz="quarter" idx="10"/>
          </p:nvPr>
        </p:nvSpPr>
        <p:spPr>
          <a:xfrm>
            <a:off x="457200" y="1192530"/>
            <a:ext cx="8229600" cy="5313045"/>
          </a:xfrm>
        </p:spPr>
        <p:txBody>
          <a:bodyPr/>
          <a:lstStyle/>
          <a:p>
            <a:pPr marL="0" indent="0">
              <a:buNone/>
            </a:pPr>
            <a:r>
              <a:rPr lang="en-US" sz="1600" dirty="0"/>
              <a:t>The Construction Materials Tax Exemption offers a full exemption from sales tax on purchases of tangible personal property by a qualified manufacturer that is used in the expansion or construction of a new manufacturing facility meeting new jobs (ranging between 75 and 1,750) and investment requirements (ranging between $5 million and $300 million).</a:t>
            </a:r>
          </a:p>
          <a:p>
            <a:pPr>
              <a:buFont typeface="Wingdings" panose="05000000000000000000" pitchFamily="2" charset="2"/>
              <a:buChar char="§"/>
            </a:pPr>
            <a:r>
              <a:rPr lang="en-US" sz="1600" b="1" dirty="0"/>
              <a:t>Recommendation: Retain, with modifications. </a:t>
            </a:r>
          </a:p>
          <a:p>
            <a:pPr>
              <a:buFont typeface="Wingdings" panose="05000000000000000000" pitchFamily="2" charset="2"/>
              <a:buChar char="§"/>
            </a:pPr>
            <a:r>
              <a:rPr lang="en-US" sz="1600" b="1" dirty="0"/>
              <a:t>Additional Recommendation:</a:t>
            </a:r>
          </a:p>
          <a:p>
            <a:pPr lvl="1">
              <a:buFont typeface="Courier New" panose="02070309020205020404" pitchFamily="49" charset="0"/>
              <a:buChar char="-"/>
            </a:pPr>
            <a:r>
              <a:rPr lang="en-US" sz="1400" b="1" dirty="0"/>
              <a:t>Expand the qualifications beyond manufacturing companies. </a:t>
            </a:r>
            <a:r>
              <a:rPr lang="en-US" sz="1400" dirty="0"/>
              <a:t>Expanding eligibility might increase the use of the exemption.</a:t>
            </a:r>
          </a:p>
          <a:p>
            <a:pPr lvl="1">
              <a:buFont typeface="Courier New" panose="02070309020205020404" pitchFamily="49" charset="0"/>
              <a:buChar char="-"/>
            </a:pPr>
            <a:endParaRPr lang="en-US" sz="1400" dirty="0"/>
          </a:p>
          <a:p>
            <a:pPr lvl="1">
              <a:buFont typeface="Courier New" panose="02070309020205020404" pitchFamily="49" charset="0"/>
              <a:buChar char="-"/>
            </a:pPr>
            <a:endParaRPr lang="en-US" sz="1400" b="1" dirty="0"/>
          </a:p>
          <a:p>
            <a:pPr lvl="1">
              <a:buFont typeface="Arial" panose="020B0604020202020204" pitchFamily="34" charset="0"/>
              <a:buChar char="˗"/>
            </a:pPr>
            <a:endParaRPr lang="en-US" sz="1400" dirty="0"/>
          </a:p>
          <a:p>
            <a:pPr lvl="1">
              <a:buFont typeface="Arial" panose="020B0604020202020204" pitchFamily="34" charset="0"/>
              <a:buChar char="˗"/>
            </a:pPr>
            <a:endParaRPr lang="en-US" sz="1600" dirty="0"/>
          </a:p>
          <a:p>
            <a:pPr marL="225425" lvl="1" indent="0">
              <a:buNone/>
            </a:pPr>
            <a:endParaRPr lang="en-US" sz="160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dirty="0"/>
          </a:p>
        </p:txBody>
      </p:sp>
    </p:spTree>
    <p:extLst>
      <p:ext uri="{BB962C8B-B14F-4D97-AF65-F5344CB8AC3E}">
        <p14:creationId xmlns:p14="http://schemas.microsoft.com/office/powerpoint/2010/main" val="1472416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853688"/>
            <a:ext cx="8154632" cy="276999"/>
          </a:xfrm>
        </p:spPr>
        <p:txBody>
          <a:bodyPr/>
          <a:lstStyle/>
          <a:p>
            <a:r>
              <a:rPr lang="en-US" sz="2000" dirty="0"/>
              <a:t>Next Steps</a:t>
            </a:r>
          </a:p>
        </p:txBody>
      </p:sp>
      <p:sp>
        <p:nvSpPr>
          <p:cNvPr id="3" name="Text Placeholder 2"/>
          <p:cNvSpPr>
            <a:spLocks noGrp="1"/>
          </p:cNvSpPr>
          <p:nvPr>
            <p:ph type="body" sz="quarter" idx="10"/>
          </p:nvPr>
        </p:nvSpPr>
        <p:spPr>
          <a:xfrm>
            <a:off x="457200" y="1383030"/>
            <a:ext cx="8229600" cy="4770120"/>
          </a:xfrm>
        </p:spPr>
        <p:txBody>
          <a:bodyPr/>
          <a:lstStyle/>
          <a:p>
            <a:pPr>
              <a:buFont typeface="Wingdings" panose="05000000000000000000" pitchFamily="2" charset="2"/>
              <a:buChar char="§"/>
            </a:pPr>
            <a:r>
              <a:rPr lang="en-US" sz="1800" dirty="0"/>
              <a:t>PFM will also be available to answer questions/make comments at the final Commission meeting of the year, on December 7</a:t>
            </a:r>
            <a:r>
              <a:rPr lang="en-US" sz="1800" baseline="30000" dirty="0"/>
              <a:t>th</a:t>
            </a:r>
            <a:endParaRPr lang="en-US" sz="1800" dirty="0"/>
          </a:p>
        </p:txBody>
      </p:sp>
    </p:spTree>
    <p:extLst>
      <p:ext uri="{BB962C8B-B14F-4D97-AF65-F5344CB8AC3E}">
        <p14:creationId xmlns:p14="http://schemas.microsoft.com/office/powerpoint/2010/main" val="3049480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853688"/>
            <a:ext cx="8154632" cy="276999"/>
          </a:xfrm>
        </p:spPr>
        <p:txBody>
          <a:bodyPr/>
          <a:lstStyle/>
          <a:p>
            <a:r>
              <a:rPr lang="en-US" sz="2000" dirty="0"/>
              <a:t>Next Steps (continued)</a:t>
            </a:r>
          </a:p>
        </p:txBody>
      </p:sp>
      <p:sp>
        <p:nvSpPr>
          <p:cNvPr id="3" name="Text Placeholder 2"/>
          <p:cNvSpPr>
            <a:spLocks noGrp="1"/>
          </p:cNvSpPr>
          <p:nvPr>
            <p:ph type="body" sz="quarter" idx="10"/>
          </p:nvPr>
        </p:nvSpPr>
        <p:spPr>
          <a:xfrm>
            <a:off x="457199" y="1383030"/>
            <a:ext cx="8331693" cy="4770120"/>
          </a:xfrm>
        </p:spPr>
        <p:txBody>
          <a:bodyPr/>
          <a:lstStyle/>
          <a:p>
            <a:pPr>
              <a:buFont typeface="Wingdings" panose="05000000000000000000" pitchFamily="2" charset="2"/>
              <a:buChar char="§"/>
            </a:pPr>
            <a:r>
              <a:rPr lang="en-US" sz="1800" dirty="0"/>
              <a:t>The December 7</a:t>
            </a:r>
            <a:r>
              <a:rPr lang="en-US" sz="1800" baseline="30000" dirty="0"/>
              <a:t>th</a:t>
            </a:r>
            <a:r>
              <a:rPr lang="en-US" sz="1800" dirty="0"/>
              <a:t> meeting contents will be impacted by the passage of </a:t>
            </a:r>
            <a:r>
              <a:rPr lang="en-US" sz="1800"/>
              <a:t>SB 745.</a:t>
            </a:r>
            <a:endParaRPr lang="en-US" sz="1800" dirty="0"/>
          </a:p>
          <a:p>
            <a:pPr>
              <a:buFont typeface="Wingdings" panose="05000000000000000000" pitchFamily="2" charset="2"/>
              <a:buChar char="§"/>
            </a:pPr>
            <a:r>
              <a:rPr lang="en-US" sz="1800" dirty="0"/>
              <a:t>For the first time, there is a requirement that, by December 15</a:t>
            </a:r>
            <a:r>
              <a:rPr lang="en-US" sz="1800" baseline="30000" dirty="0"/>
              <a:t>th</a:t>
            </a:r>
            <a:r>
              <a:rPr lang="en-US" sz="1800" dirty="0"/>
              <a:t>, the Commission provide to the Legislature and Governor ‘a review of prior Commission recommendations, and changes to statute or incentive administration related to incentive evaluation recommendations . . .’</a:t>
            </a:r>
          </a:p>
          <a:p>
            <a:pPr>
              <a:buFont typeface="Wingdings" panose="05000000000000000000" pitchFamily="2" charset="2"/>
              <a:buChar char="§"/>
            </a:pPr>
            <a:r>
              <a:rPr lang="en-US" sz="1800" dirty="0"/>
              <a:t>This will require reviewing statutes and administrative processes, which PFM will do.</a:t>
            </a:r>
          </a:p>
          <a:p>
            <a:pPr>
              <a:buFont typeface="Wingdings" panose="05000000000000000000" pitchFamily="2" charset="2"/>
              <a:buChar char="§"/>
            </a:pPr>
            <a:r>
              <a:rPr lang="en-US" sz="1800" dirty="0"/>
              <a:t>One requirement has been lifted – to establish the schedule for incentive review by January 1.</a:t>
            </a:r>
          </a:p>
          <a:p>
            <a:pPr>
              <a:buFont typeface="Wingdings" panose="05000000000000000000" pitchFamily="2" charset="2"/>
              <a:buChar char="§"/>
            </a:pPr>
            <a:r>
              <a:rPr lang="en-US" sz="1800" dirty="0"/>
              <a:t>Now, the four-year schedule will have to be established by the Commission, but there is no ‘date certain.’</a:t>
            </a:r>
          </a:p>
          <a:p>
            <a:pPr>
              <a:buFont typeface="Wingdings" panose="05000000000000000000" pitchFamily="2" charset="2"/>
              <a:buChar char="§"/>
            </a:pPr>
            <a:r>
              <a:rPr lang="en-US" sz="1800" dirty="0"/>
              <a:t>That makes sense for next year, as if there is a new evaluator, they will likely want to work with the Commission to establish the new four-year cycle.</a:t>
            </a:r>
          </a:p>
        </p:txBody>
      </p:sp>
    </p:spTree>
    <p:extLst>
      <p:ext uri="{BB962C8B-B14F-4D97-AF65-F5344CB8AC3E}">
        <p14:creationId xmlns:p14="http://schemas.microsoft.com/office/powerpoint/2010/main" val="1008444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4958" y="3200207"/>
            <a:ext cx="7772400" cy="498213"/>
          </a:xfrm>
        </p:spPr>
        <p:txBody>
          <a:bodyPr/>
          <a:lstStyle/>
          <a:p>
            <a:r>
              <a:rPr lang="en-US" dirty="0"/>
              <a:t>Questions and Discussion</a:t>
            </a:r>
          </a:p>
        </p:txBody>
      </p:sp>
    </p:spTree>
    <p:extLst>
      <p:ext uri="{BB962C8B-B14F-4D97-AF65-F5344CB8AC3E}">
        <p14:creationId xmlns:p14="http://schemas.microsoft.com/office/powerpoint/2010/main" val="3106258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842458"/>
            <a:ext cx="8154632" cy="332399"/>
          </a:xfrm>
        </p:spPr>
        <p:txBody>
          <a:bodyPr/>
          <a:lstStyle/>
          <a:p>
            <a:r>
              <a:rPr lang="en-US" sz="2400" dirty="0"/>
              <a:t>Today’s Agenda</a:t>
            </a:r>
          </a:p>
        </p:txBody>
      </p:sp>
      <p:sp>
        <p:nvSpPr>
          <p:cNvPr id="3" name="Text Placeholder 2"/>
          <p:cNvSpPr>
            <a:spLocks noGrp="1"/>
          </p:cNvSpPr>
          <p:nvPr>
            <p:ph type="body" sz="quarter" idx="10"/>
          </p:nvPr>
        </p:nvSpPr>
        <p:spPr>
          <a:xfrm>
            <a:off x="457200" y="1465723"/>
            <a:ext cx="8229600" cy="4549819"/>
          </a:xfrm>
        </p:spPr>
        <p:txBody>
          <a:bodyPr/>
          <a:lstStyle/>
          <a:p>
            <a:pPr>
              <a:buFont typeface="Wingdings" panose="05000000000000000000" pitchFamily="2" charset="2"/>
              <a:buChar char="§"/>
            </a:pPr>
            <a:r>
              <a:rPr lang="en-US" sz="2000" dirty="0"/>
              <a:t>Consideration of the recommendations in the September 29, 2023, draft evaluations.</a:t>
            </a:r>
          </a:p>
          <a:p>
            <a:pPr>
              <a:buFont typeface="Wingdings" panose="05000000000000000000" pitchFamily="2" charset="2"/>
              <a:buChar char="§"/>
            </a:pPr>
            <a:r>
              <a:rPr lang="en-US" sz="2000" dirty="0"/>
              <a:t>Next steps.</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a:buFont typeface="Wingdings" panose="05000000000000000000" pitchFamily="2" charset="2"/>
              <a:buChar char="§"/>
            </a:pPr>
            <a:endParaRPr lang="en-US" sz="2000" dirty="0"/>
          </a:p>
        </p:txBody>
      </p:sp>
    </p:spTree>
    <p:extLst>
      <p:ext uri="{BB962C8B-B14F-4D97-AF65-F5344CB8AC3E}">
        <p14:creationId xmlns:p14="http://schemas.microsoft.com/office/powerpoint/2010/main" val="249554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842458"/>
            <a:ext cx="8154632" cy="276999"/>
          </a:xfrm>
        </p:spPr>
        <p:txBody>
          <a:bodyPr/>
          <a:lstStyle/>
          <a:p>
            <a:r>
              <a:rPr lang="en-US" sz="2000" dirty="0"/>
              <a:t>Introduction</a:t>
            </a:r>
          </a:p>
        </p:txBody>
      </p:sp>
      <p:sp>
        <p:nvSpPr>
          <p:cNvPr id="3" name="Text Placeholder 2"/>
          <p:cNvSpPr>
            <a:spLocks noGrp="1"/>
          </p:cNvSpPr>
          <p:nvPr>
            <p:ph type="body" sz="quarter" idx="10"/>
          </p:nvPr>
        </p:nvSpPr>
        <p:spPr>
          <a:xfrm>
            <a:off x="457200" y="1312210"/>
            <a:ext cx="8229600" cy="4549819"/>
          </a:xfrm>
        </p:spPr>
        <p:txBody>
          <a:bodyPr/>
          <a:lstStyle/>
          <a:p>
            <a:pPr>
              <a:buFont typeface="Wingdings" panose="05000000000000000000" pitchFamily="2" charset="2"/>
              <a:buChar char="§"/>
            </a:pPr>
            <a:r>
              <a:rPr lang="en-US" sz="1800" dirty="0"/>
              <a:t>The following are the incentives under review in 2023:</a:t>
            </a:r>
            <a:endParaRPr lang="en-US" sz="2000" dirty="0"/>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Economic Development Pooled Finance</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Railroad Reconstruction or Replacement Expenditures</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Oklahoma Local Development and Enterprise Zone Incentive Leverage Act</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Training for Industry Program (TIP)</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Rural Economic Action Plan</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Aircraft Facilities Sales Tax Exemption</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Computer Services and Data Processing Tax Exemption</a:t>
            </a:r>
          </a:p>
          <a:p>
            <a:pPr marL="458788" lvl="1" indent="-285750">
              <a:lnSpc>
                <a:spcPct val="150000"/>
              </a:lnSpc>
              <a:spcBef>
                <a:spcPts val="0"/>
              </a:spcBef>
              <a:buClrTx/>
              <a:buFont typeface="Arial" panose="020B0604020202020204" pitchFamily="34" charset="0"/>
              <a:buChar char="-"/>
            </a:pPr>
            <a:r>
              <a:rPr lang="en-US" sz="1600" dirty="0">
                <a:solidFill>
                  <a:schemeClr val="tx2"/>
                </a:solidFill>
                <a:ea typeface="Soleil" charset="0"/>
                <a:cs typeface="Soleil" charset="0"/>
              </a:rPr>
              <a:t>Construction Materials Tax Refund</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292728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Economic Development Pooled Finance</a:t>
            </a:r>
          </a:p>
        </p:txBody>
      </p:sp>
      <p:sp>
        <p:nvSpPr>
          <p:cNvPr id="3" name="Text Placeholder 2"/>
          <p:cNvSpPr>
            <a:spLocks noGrp="1"/>
          </p:cNvSpPr>
          <p:nvPr>
            <p:ph type="body" sz="quarter" idx="10"/>
          </p:nvPr>
        </p:nvSpPr>
        <p:spPr>
          <a:xfrm>
            <a:off x="450850" y="1325880"/>
            <a:ext cx="8229600" cy="5027295"/>
          </a:xfrm>
        </p:spPr>
        <p:txBody>
          <a:bodyPr/>
          <a:lstStyle/>
          <a:p>
            <a:pPr marL="0" indent="0">
              <a:buNone/>
            </a:pPr>
            <a:r>
              <a:rPr lang="en-US" sz="1600" dirty="0"/>
              <a:t>The program provides $200 million for local government infrastructure development and economic development projects. The program targets business expansion projects which include job creation and significant investment in facilities, machinery, and equipment.</a:t>
            </a:r>
            <a:endParaRPr lang="en-US" sz="1600" b="1" dirty="0"/>
          </a:p>
          <a:p>
            <a:pPr>
              <a:buFont typeface="Wingdings" panose="05000000000000000000" pitchFamily="2" charset="2"/>
              <a:buChar char="§"/>
            </a:pPr>
            <a:r>
              <a:rPr lang="en-US" sz="1600" b="1" dirty="0"/>
              <a:t>Recommendation: Retain</a:t>
            </a:r>
            <a:r>
              <a:rPr lang="en-US" sz="1800" b="1" dirty="0"/>
              <a:t>.</a:t>
            </a:r>
          </a:p>
          <a:p>
            <a:pPr>
              <a:buFont typeface="Wingdings" panose="05000000000000000000" pitchFamily="2" charset="2"/>
              <a:buChar char="§"/>
            </a:pPr>
            <a:r>
              <a:rPr lang="en-US" sz="1600" b="1" dirty="0"/>
              <a:t>Additional recommendation: </a:t>
            </a:r>
          </a:p>
          <a:p>
            <a:pPr lvl="1">
              <a:buFont typeface="Courier New" panose="02070309020205020404" pitchFamily="49" charset="0"/>
              <a:buChar char="-"/>
            </a:pPr>
            <a:r>
              <a:rPr lang="en-US" sz="1400" b="1" dirty="0"/>
              <a:t>Maintain program continuity and efforts to advertise the availability of funds for this program to potential recipients around the state. </a:t>
            </a:r>
            <a:r>
              <a:rPr lang="en-US" sz="1400" dirty="0"/>
              <a:t>Discussions with some external stakeholders suggest that the changes in the program have created some confusion related to program requirements. The varying aspects of the program and their different eligibility requirements are not necessarily a problem, but they will require continued efforts to make eligible businesses aware of them. </a:t>
            </a:r>
            <a:endParaRPr lang="en-US" sz="1400" b="1" dirty="0"/>
          </a:p>
          <a:p>
            <a:pPr lvl="1">
              <a:buFont typeface="Courier New" panose="02070309020205020404" pitchFamily="49" charset="0"/>
              <a:buChar char="-"/>
            </a:pPr>
            <a:endParaRPr lang="en-US" sz="1400" b="1" dirty="0"/>
          </a:p>
          <a:p>
            <a:pPr marL="0" indent="0">
              <a:buNone/>
            </a:pPr>
            <a:endParaRPr lang="en-US" sz="1600" dirty="0"/>
          </a:p>
          <a:p>
            <a:pPr marL="0" indent="0">
              <a:buNone/>
            </a:pPr>
            <a:r>
              <a:rPr lang="en-US" sz="1600" dirty="0"/>
              <a:t>	</a:t>
            </a:r>
            <a:endParaRPr lang="en-US" sz="1800" b="1" dirty="0"/>
          </a:p>
        </p:txBody>
      </p:sp>
    </p:spTree>
    <p:extLst>
      <p:ext uri="{BB962C8B-B14F-4D97-AF65-F5344CB8AC3E}">
        <p14:creationId xmlns:p14="http://schemas.microsoft.com/office/powerpoint/2010/main" val="3457109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35946"/>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Railroad Modernization Tax Credit </a:t>
            </a:r>
          </a:p>
        </p:txBody>
      </p:sp>
      <p:sp>
        <p:nvSpPr>
          <p:cNvPr id="3" name="Text Placeholder 2"/>
          <p:cNvSpPr>
            <a:spLocks noGrp="1"/>
          </p:cNvSpPr>
          <p:nvPr>
            <p:ph type="body" sz="quarter" idx="10"/>
          </p:nvPr>
        </p:nvSpPr>
        <p:spPr>
          <a:xfrm>
            <a:off x="450850" y="1157204"/>
            <a:ext cx="8229600" cy="5027295"/>
          </a:xfrm>
        </p:spPr>
        <p:txBody>
          <a:bodyPr/>
          <a:lstStyle/>
          <a:p>
            <a:pPr marL="0" indent="0">
              <a:buNone/>
            </a:pPr>
            <a:r>
              <a:rPr lang="en-US" sz="1600" dirty="0"/>
              <a:t>The Railroad Modernization Tax Credit is equal to 50 percent of qualified railroad reconstruction or replacement expenditures incurred by a Class II or Class III railroad.  The amount of the credit is limited to $5,000 per mile of railroad track owned or leased within the State by the taxpayer. The total amount of credits used to offset tax liability is limited to $5 million per year.</a:t>
            </a:r>
          </a:p>
          <a:p>
            <a:pPr>
              <a:buFont typeface="Wingdings" panose="05000000000000000000" pitchFamily="2" charset="2"/>
              <a:buChar char="§"/>
            </a:pPr>
            <a:r>
              <a:rPr lang="en-US" sz="1600" b="1" dirty="0"/>
              <a:t>Recommendation: Retain, </a:t>
            </a:r>
            <a:r>
              <a:rPr lang="en-US" sz="1600" dirty="0"/>
              <a:t>with Modifications.</a:t>
            </a:r>
          </a:p>
          <a:p>
            <a:pPr>
              <a:buFont typeface="Wingdings" panose="05000000000000000000" pitchFamily="2" charset="2"/>
              <a:buChar char="§"/>
            </a:pPr>
            <a:r>
              <a:rPr lang="en-US" sz="1600" b="1" dirty="0"/>
              <a:t>Additional Recommendations:</a:t>
            </a:r>
          </a:p>
          <a:p>
            <a:pPr lvl="1">
              <a:buFont typeface="Courier New" panose="02070309020205020404" pitchFamily="49" charset="0"/>
              <a:buChar char="-"/>
            </a:pPr>
            <a:r>
              <a:rPr lang="en-US" sz="1400" b="1" dirty="0"/>
              <a:t>Make the credits refundable instead of transferable. </a:t>
            </a:r>
            <a:r>
              <a:rPr lang="en-US" sz="1400" dirty="0"/>
              <a:t>Selling the credits generally deflates their value, as they are typically sold by those companies at 85 to 90 cents on the dollar. Instead of making credits transferrable, it may be more impactful to make them refundable. Refundable credits provide a larger benefit to the original recipient at the same cost to the State, as these taxpayers would not sell them for less than full value. </a:t>
            </a:r>
          </a:p>
          <a:p>
            <a:pPr lvl="1">
              <a:buFont typeface="Courier New" panose="02070309020205020404" pitchFamily="49" charset="0"/>
              <a:buChar char="-"/>
            </a:pPr>
            <a:endParaRPr lang="en-US" sz="1400" dirty="0"/>
          </a:p>
        </p:txBody>
      </p:sp>
    </p:spTree>
    <p:extLst>
      <p:ext uri="{BB962C8B-B14F-4D97-AF65-F5344CB8AC3E}">
        <p14:creationId xmlns:p14="http://schemas.microsoft.com/office/powerpoint/2010/main" val="887708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35946"/>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Railroad Modernization Tax Credit  (continued)</a:t>
            </a:r>
          </a:p>
        </p:txBody>
      </p:sp>
      <p:sp>
        <p:nvSpPr>
          <p:cNvPr id="3" name="Text Placeholder 2"/>
          <p:cNvSpPr>
            <a:spLocks noGrp="1"/>
          </p:cNvSpPr>
          <p:nvPr>
            <p:ph type="body" sz="quarter" idx="10"/>
          </p:nvPr>
        </p:nvSpPr>
        <p:spPr>
          <a:xfrm>
            <a:off x="450850" y="1157204"/>
            <a:ext cx="8229600" cy="5027295"/>
          </a:xfrm>
        </p:spPr>
        <p:txBody>
          <a:bodyPr/>
          <a:lstStyle/>
          <a:p>
            <a:pPr>
              <a:buFont typeface="Wingdings" panose="05000000000000000000" pitchFamily="2" charset="2"/>
              <a:buChar char="§"/>
            </a:pPr>
            <a:r>
              <a:rPr lang="en-US" sz="1600" b="1" dirty="0"/>
              <a:t>Recommendations (continued):</a:t>
            </a:r>
          </a:p>
          <a:p>
            <a:pPr lvl="1">
              <a:buFont typeface="Courier New" panose="02070309020205020404" pitchFamily="49" charset="0"/>
              <a:buChar char="-"/>
            </a:pPr>
            <a:r>
              <a:rPr lang="en-US" sz="1400" b="1" dirty="0"/>
              <a:t>Standardize reporting to improve data collection and analysis. </a:t>
            </a:r>
            <a:r>
              <a:rPr lang="en-US" sz="1400" dirty="0"/>
              <a:t>The data the Office of Management and Enterprise Services (OMES) publishes on the State’s data and statistics website, while useful, is difficult to summarize and analyze because there is no consistent identifier for unique taxpayers. To analyze credits claimed by taxpayers, one must use the taxpayer’s name, which may or may not be consistent. For example, Wal-Mart made three claims associated with this credit between FY2017 and FY2021; the records use two variations of the business name: “WAL-MART STORES INC” and WAL-MART STORES EAST, LP.” Data must be cleaned and streamlined carefully and thoroughly before it can be used. This manual manipulation of the data increases the possibility of human error. </a:t>
            </a:r>
          </a:p>
          <a:p>
            <a:pPr lvl="1">
              <a:buFont typeface="Courier New" panose="02070309020205020404" pitchFamily="49" charset="0"/>
              <a:buChar char="-"/>
            </a:pPr>
            <a:r>
              <a:rPr lang="en-US" sz="1400" b="1" dirty="0"/>
              <a:t>To evaluate program success, require eligible recipients to provide additional information about eligible projects. </a:t>
            </a:r>
            <a:r>
              <a:rPr lang="en-US" sz="1400" dirty="0"/>
              <a:t>To understand the full economic impact of the tax credit program and resulting improved transportation infrastructure, data regarding total eligible expenditures – as well as whether an eligible project was linked to an economic development project (retention or expansion) – would be required. Given the Oklahoma Department of Transportation’s (ODOT) role in administering certain aspects of the program, it may be best suited to collect the information.</a:t>
            </a:r>
          </a:p>
          <a:p>
            <a:pPr marL="225425" lvl="1" indent="0">
              <a:buNone/>
            </a:pPr>
            <a:endParaRPr lang="en-US" sz="1400" b="1" dirty="0"/>
          </a:p>
        </p:txBody>
      </p:sp>
    </p:spTree>
    <p:extLst>
      <p:ext uri="{BB962C8B-B14F-4D97-AF65-F5344CB8AC3E}">
        <p14:creationId xmlns:p14="http://schemas.microsoft.com/office/powerpoint/2010/main" val="437993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615553"/>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Oklahoma Local Development and Enterprise Zone Incentive Leverage Act</a:t>
            </a:r>
          </a:p>
        </p:txBody>
      </p:sp>
      <p:sp>
        <p:nvSpPr>
          <p:cNvPr id="3" name="Text Placeholder 2"/>
          <p:cNvSpPr>
            <a:spLocks noGrp="1"/>
          </p:cNvSpPr>
          <p:nvPr>
            <p:ph type="body" sz="quarter" idx="10"/>
          </p:nvPr>
        </p:nvSpPr>
        <p:spPr>
          <a:xfrm>
            <a:off x="413366" y="1519987"/>
            <a:ext cx="8229600" cy="5027295"/>
          </a:xfrm>
        </p:spPr>
        <p:txBody>
          <a:bodyPr/>
          <a:lstStyle/>
          <a:p>
            <a:pPr marL="0" indent="0">
              <a:buNone/>
            </a:pPr>
            <a:r>
              <a:rPr lang="en-US" sz="1600" dirty="0"/>
              <a:t>Provides funding for local units of government to match local tax revenue dedicated to support a project located in an enterprise zone. Eligible projects must be located entirely in an enterprise zone, in support of a major tourism destination, or in support of a military growth impact.</a:t>
            </a:r>
          </a:p>
          <a:p>
            <a:pPr>
              <a:buFont typeface="Wingdings" panose="05000000000000000000" pitchFamily="2" charset="2"/>
              <a:buChar char="§"/>
            </a:pPr>
            <a:r>
              <a:rPr lang="en-US" sz="1600" b="1" dirty="0"/>
              <a:t>Recommendation: Retain, </a:t>
            </a:r>
            <a:r>
              <a:rPr lang="en-US" sz="1600" dirty="0"/>
              <a:t>with modifications</a:t>
            </a:r>
            <a:r>
              <a:rPr lang="en-US" sz="1600" b="1" dirty="0"/>
              <a:t>.</a:t>
            </a:r>
          </a:p>
          <a:p>
            <a:pPr>
              <a:buFont typeface="Wingdings" panose="05000000000000000000" pitchFamily="2" charset="2"/>
              <a:buChar char="§"/>
            </a:pPr>
            <a:r>
              <a:rPr lang="en-US" sz="1600" b="1" dirty="0"/>
              <a:t>Additional Recommendations:</a:t>
            </a:r>
          </a:p>
          <a:p>
            <a:pPr lvl="1">
              <a:buFont typeface="Courier New" panose="02070309020205020404" pitchFamily="49" charset="0"/>
              <a:buChar char="-"/>
            </a:pPr>
            <a:r>
              <a:rPr lang="en-US" sz="1400" b="1" dirty="0"/>
              <a:t>Increase program appeal and usage throughout the State. </a:t>
            </a:r>
            <a:r>
              <a:rPr lang="en-US" sz="1400" dirty="0"/>
              <a:t>The program’s primary user is Oklahoma City.  The State should work with other cities to increase the awareness of this program and its benefits so that it can be more widely used.</a:t>
            </a:r>
          </a:p>
          <a:p>
            <a:pPr lvl="1">
              <a:buFont typeface="Courier New" panose="02070309020205020404" pitchFamily="49" charset="0"/>
              <a:buChar char="-"/>
            </a:pPr>
            <a:r>
              <a:rPr lang="en-US" sz="1400" b="1" dirty="0"/>
              <a:t>Improve data collection and reporting. </a:t>
            </a:r>
            <a:r>
              <a:rPr lang="en-US" sz="1400" dirty="0"/>
              <a:t>With limited data available, a comprehensive evaluation of the incentive is difficult.  The State should collect, store, and report data related to individual project employment, capital investment, industry, and other impacts such as changes in assessed value within enterprise zones. It should also work to reconcile data differences so that comparisons of jobs and payroll for Leverage Act project impacts can be projected with a higher degree of confidence.</a:t>
            </a:r>
          </a:p>
          <a:p>
            <a:pPr>
              <a:buFont typeface="Wingdings" panose="05000000000000000000" pitchFamily="2" charset="2"/>
              <a:buChar char="§"/>
            </a:pPr>
            <a:endParaRPr lang="en-US" sz="1400" b="1" dirty="0"/>
          </a:p>
          <a:p>
            <a:pPr marL="225425" lvl="1" indent="0">
              <a:buNone/>
            </a:pPr>
            <a:endParaRPr lang="en-US" sz="1600" dirty="0"/>
          </a:p>
          <a:p>
            <a:pPr marL="225425" lvl="1" indent="0">
              <a:buNone/>
            </a:pPr>
            <a:endParaRPr lang="en-US" sz="160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dirty="0"/>
          </a:p>
        </p:txBody>
      </p:sp>
    </p:spTree>
    <p:extLst>
      <p:ext uri="{BB962C8B-B14F-4D97-AF65-F5344CB8AC3E}">
        <p14:creationId xmlns:p14="http://schemas.microsoft.com/office/powerpoint/2010/main" val="3640628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Training for Industry Program (TIP)</a:t>
            </a:r>
          </a:p>
        </p:txBody>
      </p:sp>
      <p:sp>
        <p:nvSpPr>
          <p:cNvPr id="3" name="Text Placeholder 2"/>
          <p:cNvSpPr>
            <a:spLocks noGrp="1"/>
          </p:cNvSpPr>
          <p:nvPr>
            <p:ph type="body" sz="quarter" idx="10"/>
          </p:nvPr>
        </p:nvSpPr>
        <p:spPr>
          <a:xfrm>
            <a:off x="450850" y="1146922"/>
            <a:ext cx="8229600" cy="5027295"/>
          </a:xfrm>
        </p:spPr>
        <p:txBody>
          <a:bodyPr/>
          <a:lstStyle/>
          <a:p>
            <a:pPr marL="0" indent="0">
              <a:buNone/>
            </a:pPr>
            <a:r>
              <a:rPr lang="en-US" sz="1600" dirty="0"/>
              <a:t>Provides reimbursements for workforce trainings conducted by new or expanding companies in Oklahoma.  It is intended to serve companies exporting goods and services in the following ecosystems: Manufacturing, Aerospace and Defense, Energy, Transportation and Distribution, Agriculture and Biosciences,; Information and Financial Service, and Health.</a:t>
            </a:r>
          </a:p>
          <a:p>
            <a:pPr>
              <a:buFont typeface="Wingdings" panose="05000000000000000000" pitchFamily="2" charset="2"/>
              <a:buChar char="§"/>
            </a:pPr>
            <a:r>
              <a:rPr lang="en-US" sz="1600" b="1" dirty="0"/>
              <a:t>Recommendation: Retain, </a:t>
            </a:r>
            <a:r>
              <a:rPr lang="en-US" sz="1600" dirty="0"/>
              <a:t>with minor modifications</a:t>
            </a:r>
          </a:p>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panose="05000000000000000000" pitchFamily="2" charset="2"/>
              <a:buChar char="§"/>
              <a:tabLst/>
              <a:defRPr/>
            </a:pPr>
            <a:r>
              <a:rPr kumimoji="0" lang="en-US" sz="1600" b="1" i="0" u="none" strike="noStrike" kern="1200" cap="none" spc="0" normalizeH="0" baseline="0" noProof="0" dirty="0">
                <a:ln>
                  <a:noFill/>
                </a:ln>
                <a:solidFill>
                  <a:srgbClr val="373637"/>
                </a:solidFill>
                <a:effectLst/>
                <a:uLnTx/>
                <a:uFillTx/>
                <a:latin typeface="Arial"/>
                <a:cs typeface="Arial" charset="0"/>
              </a:rPr>
              <a:t>Additional Recommendations:</a:t>
            </a:r>
          </a:p>
          <a:p>
            <a:pPr marL="458788" lvl="1" indent="-285750">
              <a:buClr>
                <a:srgbClr val="3E6BB3"/>
              </a:buClr>
              <a:buSzPct val="90000"/>
              <a:buFont typeface="Courier New" panose="02070309020205020404" pitchFamily="49" charset="0"/>
              <a:buChar char="-"/>
              <a:defRPr/>
            </a:pPr>
            <a:r>
              <a:rPr kumimoji="0" lang="en-US" sz="1400" b="1" i="0" u="none" strike="noStrike" kern="1200" cap="none" spc="0" normalizeH="0" baseline="0" noProof="0" dirty="0">
                <a:ln>
                  <a:noFill/>
                </a:ln>
                <a:solidFill>
                  <a:srgbClr val="373637"/>
                </a:solidFill>
                <a:effectLst/>
                <a:uLnTx/>
                <a:uFillTx/>
                <a:latin typeface="Arial"/>
                <a:cs typeface="Arial" charset="0"/>
              </a:rPr>
              <a:t>Track trainings for new positions, not necessarily new hires, to demonstrate company expansion. </a:t>
            </a:r>
            <a:r>
              <a:rPr kumimoji="0" lang="en-US" sz="1400" i="0" u="none" strike="noStrike" kern="1200" cap="none" spc="0" normalizeH="0" baseline="0" noProof="0" dirty="0">
                <a:ln>
                  <a:noFill/>
                </a:ln>
                <a:solidFill>
                  <a:srgbClr val="373637"/>
                </a:solidFill>
                <a:effectLst/>
                <a:uLnTx/>
                <a:uFillTx/>
                <a:latin typeface="Arial"/>
                <a:cs typeface="Arial" charset="0"/>
              </a:rPr>
              <a:t>Currently, when companies apply for subsequent trainings, they must demonstrate to ODCTE that they are training additional employees compared to the number they trained in the previous cycle. Companies could provide similar documentation to ODCTE to show whether the positions are the result of turnover or overall business expansion.</a:t>
            </a:r>
          </a:p>
          <a:p>
            <a:pPr marL="458788" lvl="1" indent="-285750">
              <a:buClr>
                <a:srgbClr val="3E6BB3"/>
              </a:buClr>
              <a:buSzPct val="90000"/>
              <a:buFont typeface="Courier New" panose="02070309020205020404" pitchFamily="49" charset="0"/>
              <a:buChar char="-"/>
              <a:defRPr/>
            </a:pPr>
            <a:r>
              <a:rPr kumimoji="0" lang="en-US" sz="1400" b="1" i="0" u="none" strike="noStrike" kern="1200" cap="none" spc="0" normalizeH="0" baseline="0" noProof="0" dirty="0">
                <a:ln>
                  <a:noFill/>
                </a:ln>
                <a:solidFill>
                  <a:srgbClr val="373637"/>
                </a:solidFill>
                <a:effectLst/>
                <a:uLnTx/>
                <a:uFillTx/>
                <a:latin typeface="Arial"/>
                <a:cs typeface="Arial" charset="0"/>
              </a:rPr>
              <a:t>Retain flexibility in allocating funds. </a:t>
            </a:r>
            <a:r>
              <a:rPr kumimoji="0" lang="en-US" sz="1400" i="0" u="none" strike="noStrike" kern="1200" cap="none" spc="0" normalizeH="0" baseline="0" noProof="0" dirty="0">
                <a:ln>
                  <a:noFill/>
                </a:ln>
                <a:solidFill>
                  <a:srgbClr val="373637"/>
                </a:solidFill>
                <a:effectLst/>
                <a:uLnTx/>
                <a:uFillTx/>
                <a:latin typeface="Arial"/>
                <a:cs typeface="Arial" charset="0"/>
              </a:rPr>
              <a:t>ODCTE currently imposes a deadline for trainings to occur after funds are approved. It works with companies to negotiate the timing of their trainings to maximize the use of funds across all applicants.  ODCTE representatives meet with applicants in person to review documentation of their application requirements and understand their needs. These practices allow ODCTE to make informed choices surrounding the timing of their use of funds to ensure they do not overcommit resources.</a:t>
            </a:r>
          </a:p>
          <a:p>
            <a:pPr marL="458788" lvl="1" indent="-285750">
              <a:buClr>
                <a:srgbClr val="3E6BB3"/>
              </a:buClr>
              <a:buSzPct val="90000"/>
              <a:buFont typeface="Courier New" panose="02070309020205020404" pitchFamily="49" charset="0"/>
              <a:buChar char="-"/>
              <a:defRPr/>
            </a:pPr>
            <a:endParaRPr kumimoji="0" lang="en-US" sz="1400" i="0" u="none" strike="noStrike" kern="1200" cap="none" spc="0" normalizeH="0" baseline="0" noProof="0" dirty="0">
              <a:ln>
                <a:noFill/>
              </a:ln>
              <a:solidFill>
                <a:srgbClr val="373637"/>
              </a:solidFill>
              <a:effectLst/>
              <a:uLnTx/>
              <a:uFillTx/>
              <a:latin typeface="Arial"/>
              <a:cs typeface="Arial" charset="0"/>
            </a:endParaRPr>
          </a:p>
          <a:p>
            <a:pPr>
              <a:buFont typeface="Wingdings" panose="05000000000000000000" pitchFamily="2" charset="2"/>
              <a:buChar char="§"/>
            </a:pPr>
            <a:endParaRPr lang="en-US" sz="1400" dirty="0"/>
          </a:p>
          <a:p>
            <a:pPr lvl="1">
              <a:buFont typeface="Arial" panose="020B0604020202020204" pitchFamily="34" charset="0"/>
              <a:buChar char="˗"/>
            </a:pPr>
            <a:r>
              <a:rPr lang="en-US" sz="1400" dirty="0"/>
              <a:t>	</a:t>
            </a:r>
            <a:endParaRPr lang="en-US" sz="1600" dirty="0"/>
          </a:p>
        </p:txBody>
      </p:sp>
    </p:spTree>
    <p:extLst>
      <p:ext uri="{BB962C8B-B14F-4D97-AF65-F5344CB8AC3E}">
        <p14:creationId xmlns:p14="http://schemas.microsoft.com/office/powerpoint/2010/main" val="1825248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753701"/>
            <a:ext cx="8154632" cy="307777"/>
          </a:xfrm>
        </p:spPr>
        <p:txBody>
          <a:bodyPr/>
          <a:lstStyle/>
          <a:p>
            <a:pPr marR="0" algn="l" defTabSz="914400" rtl="0" eaLnBrk="1" fontAlgn="auto" latinLnBrk="0" hangingPunct="1">
              <a:lnSpc>
                <a:spcPct val="100000"/>
              </a:lnSpc>
              <a:spcBef>
                <a:spcPts val="0"/>
              </a:spcBef>
              <a:spcAft>
                <a:spcPts val="0"/>
              </a:spcAft>
              <a:buClrTx/>
              <a:buSzTx/>
              <a:tabLst/>
            </a:pPr>
            <a:r>
              <a:rPr lang="en-US" sz="2000" dirty="0">
                <a:solidFill>
                  <a:schemeClr val="tx2"/>
                </a:solidFill>
                <a:ea typeface="Soleil" charset="0"/>
                <a:cs typeface="Soleil" charset="0"/>
              </a:rPr>
              <a:t>Training for Industry Program (continued)</a:t>
            </a:r>
          </a:p>
        </p:txBody>
      </p:sp>
      <p:sp>
        <p:nvSpPr>
          <p:cNvPr id="3" name="Text Placeholder 2"/>
          <p:cNvSpPr>
            <a:spLocks noGrp="1"/>
          </p:cNvSpPr>
          <p:nvPr>
            <p:ph type="body" sz="quarter" idx="10"/>
          </p:nvPr>
        </p:nvSpPr>
        <p:spPr>
          <a:xfrm>
            <a:off x="450850" y="1155800"/>
            <a:ext cx="8229600" cy="5027295"/>
          </a:xfrm>
        </p:spPr>
        <p:txBody>
          <a:body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panose="05000000000000000000" pitchFamily="2" charset="2"/>
              <a:buChar char="§"/>
              <a:tabLst/>
              <a:defRPr/>
            </a:pPr>
            <a:r>
              <a:rPr lang="en-US" sz="1600" b="1" dirty="0">
                <a:solidFill>
                  <a:srgbClr val="373637"/>
                </a:solidFill>
                <a:latin typeface="Arial"/>
              </a:rPr>
              <a:t>Additional </a:t>
            </a:r>
            <a:r>
              <a:rPr kumimoji="0" lang="en-US" sz="1600" b="1" i="0" u="none" strike="noStrike" kern="1200" cap="none" spc="0" normalizeH="0" baseline="0" noProof="0" dirty="0">
                <a:ln>
                  <a:noFill/>
                </a:ln>
                <a:solidFill>
                  <a:srgbClr val="373637"/>
                </a:solidFill>
                <a:effectLst/>
                <a:uLnTx/>
                <a:uFillTx/>
                <a:latin typeface="Arial"/>
                <a:cs typeface="Arial" charset="0"/>
              </a:rPr>
              <a:t>Recommendations (continued):</a:t>
            </a:r>
          </a:p>
          <a:p>
            <a:pPr marL="458788" lvl="1" indent="-285750">
              <a:buClr>
                <a:srgbClr val="3E6BB3"/>
              </a:buClr>
              <a:buSzPct val="90000"/>
              <a:buFont typeface="Courier New" panose="02070309020205020404" pitchFamily="49" charset="0"/>
              <a:buChar char="-"/>
              <a:defRPr/>
            </a:pPr>
            <a:r>
              <a:rPr kumimoji="0" lang="en-US" sz="1400" b="1" i="0" u="none" strike="noStrike" kern="1200" cap="none" spc="0" normalizeH="0" baseline="0" noProof="0" dirty="0">
                <a:ln>
                  <a:noFill/>
                </a:ln>
                <a:solidFill>
                  <a:srgbClr val="373637"/>
                </a:solidFill>
                <a:effectLst/>
                <a:uLnTx/>
                <a:uFillTx/>
                <a:latin typeface="Arial"/>
                <a:cs typeface="Arial" charset="0"/>
              </a:rPr>
              <a:t>Consider expanding program outcome metrics to include retained employees as well as new jobs. </a:t>
            </a:r>
            <a:r>
              <a:rPr kumimoji="0" lang="en-US" sz="1400" i="0" u="none" strike="noStrike" kern="1200" cap="none" spc="0" normalizeH="0" baseline="0" noProof="0" dirty="0">
                <a:ln>
                  <a:noFill/>
                </a:ln>
                <a:solidFill>
                  <a:srgbClr val="373637"/>
                </a:solidFill>
                <a:effectLst/>
                <a:uLnTx/>
                <a:uFillTx/>
                <a:latin typeface="Arial"/>
                <a:cs typeface="Arial" charset="0"/>
              </a:rPr>
              <a:t>Business retention is as important as business attraction. Beyond the annual survey, ODCTE does not have a method to understand how long the trained employees remain at the company upon receiving the state’s investment of training funds. However, it is important to note that tracking an additional metric will require additional administrative resources. Further, this metric demonstrates increased company productivity through the avoidance of additional resources being spent to recruit and train new employees, but it does not necessarily factor into the immediate two-year ROI calculation ODCTE uses to determine eligibility. </a:t>
            </a:r>
          </a:p>
          <a:p>
            <a:pPr marL="458788" lvl="1" indent="-285750">
              <a:buClr>
                <a:srgbClr val="3E6BB3"/>
              </a:buClr>
              <a:buSzPct val="90000"/>
              <a:buFont typeface="Courier New" panose="02070309020205020404" pitchFamily="49" charset="0"/>
              <a:buChar char="-"/>
              <a:defRPr/>
            </a:pPr>
            <a:endParaRPr kumimoji="0" lang="en-US" sz="1400" b="1" i="0" u="none" strike="noStrike" kern="1200" cap="none" spc="0" normalizeH="0" baseline="0" noProof="0" dirty="0">
              <a:ln>
                <a:noFill/>
              </a:ln>
              <a:solidFill>
                <a:srgbClr val="373637"/>
              </a:solidFill>
              <a:effectLst/>
              <a:uLnTx/>
              <a:uFillTx/>
              <a:latin typeface="Arial"/>
              <a:cs typeface="Arial" charset="0"/>
            </a:endParaRPr>
          </a:p>
          <a:p>
            <a:pPr marL="225425" lvl="1" indent="0">
              <a:buNone/>
            </a:pPr>
            <a:endParaRPr lang="en-US" sz="1600" dirty="0"/>
          </a:p>
          <a:p>
            <a:pPr lvl="1">
              <a:buFont typeface="Arial" panose="020B0604020202020204" pitchFamily="34" charset="0"/>
              <a:buChar char="˗"/>
            </a:pPr>
            <a:endParaRPr lang="en-US" sz="1600" dirty="0"/>
          </a:p>
          <a:p>
            <a:pPr lvl="1">
              <a:buFont typeface="Arial" panose="020B0604020202020204" pitchFamily="34" charset="0"/>
              <a:buChar char="˗"/>
            </a:pPr>
            <a:endParaRPr lang="en-US" sz="1600" dirty="0"/>
          </a:p>
        </p:txBody>
      </p:sp>
    </p:spTree>
    <p:extLst>
      <p:ext uri="{BB962C8B-B14F-4D97-AF65-F5344CB8AC3E}">
        <p14:creationId xmlns:p14="http://schemas.microsoft.com/office/powerpoint/2010/main" val="3450468741"/>
      </p:ext>
    </p:extLst>
  </p:cSld>
  <p:clrMapOvr>
    <a:masterClrMapping/>
  </p:clrMapOvr>
</p:sld>
</file>

<file path=ppt/theme/theme1.xml><?xml version="1.0" encoding="utf-8"?>
<a:theme xmlns:a="http://schemas.openxmlformats.org/drawingml/2006/main" name="Small Group Layouts">
  <a:themeElements>
    <a:clrScheme name="PFM Branding Colors">
      <a:dk1>
        <a:srgbClr val="000000"/>
      </a:dk1>
      <a:lt1>
        <a:srgbClr val="FFFFFF"/>
      </a:lt1>
      <a:dk2>
        <a:srgbClr val="373637"/>
      </a:dk2>
      <a:lt2>
        <a:srgbClr val="FFFFFF"/>
      </a:lt2>
      <a:accent1>
        <a:srgbClr val="C7B8A4"/>
      </a:accent1>
      <a:accent2>
        <a:srgbClr val="3E6BB3"/>
      </a:accent2>
      <a:accent3>
        <a:srgbClr val="FFD051"/>
      </a:accent3>
      <a:accent4>
        <a:srgbClr val="F49B48"/>
      </a:accent4>
      <a:accent5>
        <a:srgbClr val="E97162"/>
      </a:accent5>
      <a:accent6>
        <a:srgbClr val="4BB370"/>
      </a:accent6>
      <a:hlink>
        <a:srgbClr val="3E6BB3"/>
      </a:hlink>
      <a:folHlink>
        <a:srgbClr val="878587"/>
      </a:folHlink>
    </a:clrScheme>
    <a:fontScheme name="Custom 4">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vert="vert" rtlCol="0" anchor="ctr"/>
      <a:lstStyle>
        <a:defPPr algn="ctr">
          <a:defRPr sz="1000" dirty="0">
            <a:latin typeface="Arial Regular" charset="0"/>
            <a:ea typeface="Arial Regular" charset="0"/>
            <a:cs typeface="Arial Regular"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0" cap="rnd">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noAutofit/>
      </a:bodyPr>
      <a:lstStyle>
        <a:defPPr marL="0" marR="0" indent="0" algn="l" defTabSz="914400" rtl="0" eaLnBrk="1" fontAlgn="auto" latinLnBrk="0" hangingPunct="1">
          <a:lnSpc>
            <a:spcPct val="100000"/>
          </a:lnSpc>
          <a:spcBef>
            <a:spcPts val="0"/>
          </a:spcBef>
          <a:spcAft>
            <a:spcPts val="0"/>
          </a:spcAft>
          <a:buClrTx/>
          <a:buSzTx/>
          <a:buFontTx/>
          <a:buNone/>
          <a:tabLst/>
          <a:defRPr sz="1000" dirty="0" smtClean="0">
            <a:ea typeface="Soleil" charset="0"/>
            <a:cs typeface="Soleil" charset="0"/>
          </a:defRPr>
        </a:defPPr>
      </a:lstStyle>
    </a:txDef>
  </a:objectDefaults>
  <a:extraClrSchemeLst/>
  <a:extLst>
    <a:ext uri="{05A4C25C-085E-4340-85A3-A5531E510DB2}">
      <thm15:themeFamily xmlns:thm15="http://schemas.microsoft.com/office/thememl/2012/main" name="Presentation1" id="{CD33AFDA-1A49-4E48-A1AC-AF55CD1BD1E8}" vid="{D8213F52-A10F-4FA2-8769-B242D4F807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4089</TotalTime>
  <Words>2176</Words>
  <Application>Microsoft Office PowerPoint</Application>
  <PresentationFormat>On-screen Show (4:3)</PresentationFormat>
  <Paragraphs>120</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Arial Regular</vt:lpstr>
      <vt:lpstr>Calibri</vt:lpstr>
      <vt:lpstr>Courier New</vt:lpstr>
      <vt:lpstr>Georgia</vt:lpstr>
      <vt:lpstr>Wingdings</vt:lpstr>
      <vt:lpstr>Wingdings 2</vt:lpstr>
      <vt:lpstr>Small Group Layouts</vt:lpstr>
      <vt:lpstr>Oklahoma Incentive Evaluation Commission</vt:lpstr>
      <vt:lpstr>Today’s Agenda</vt:lpstr>
      <vt:lpstr>Introduction</vt:lpstr>
      <vt:lpstr>Economic Development Pooled Finance</vt:lpstr>
      <vt:lpstr>Railroad Modernization Tax Credit </vt:lpstr>
      <vt:lpstr>Railroad Modernization Tax Credit  (continued)</vt:lpstr>
      <vt:lpstr>Oklahoma Local Development and Enterprise Zone Incentive Leverage Act</vt:lpstr>
      <vt:lpstr>Training for Industry Program (TIP)</vt:lpstr>
      <vt:lpstr>Training for Industry Program (continued)</vt:lpstr>
      <vt:lpstr>Rural Economic Action Plan (REAP)</vt:lpstr>
      <vt:lpstr>Aircraft Facilities Sales Tax Exemption</vt:lpstr>
      <vt:lpstr>Aircraft Facilities Sales Tax Exemption (continued)</vt:lpstr>
      <vt:lpstr>Computer Services and Data Processing Tax Exemption </vt:lpstr>
      <vt:lpstr>Construction Materials Tax Refund</vt:lpstr>
      <vt:lpstr>Next Steps</vt:lpstr>
      <vt:lpstr>Next Steps (continued)</vt:lpstr>
      <vt:lpstr>Questions and Discussion</vt:lpstr>
    </vt:vector>
  </TitlesOfParts>
  <Company>PFM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Incentive Evaluation Update November 2023</dc:title>
  <dc:subject>Update on information presented to the Oklahoma Incentive Evaluations Comission in November 2023.</dc:subject>
  <dc:creator>Incentive Evaluation Commission Deanna Yocco</dc:creator>
  <cp:keywords>incentive, evaluation, update, november, 2023</cp:keywords>
  <cp:lastModifiedBy>Jake Lowrey</cp:lastModifiedBy>
  <cp:revision>95</cp:revision>
  <cp:lastPrinted>2022-10-12T02:49:32Z</cp:lastPrinted>
  <dcterms:created xsi:type="dcterms:W3CDTF">2018-04-20T14:25:27Z</dcterms:created>
  <dcterms:modified xsi:type="dcterms:W3CDTF">2023-11-20T17:05:55Z</dcterms:modified>
</cp:coreProperties>
</file>