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notesMasterIdLst>
    <p:notesMasterId r:id="rId35"/>
  </p:notesMasterIdLst>
  <p:handoutMasterIdLst>
    <p:handoutMasterId r:id="rId36"/>
  </p:handoutMasterIdLst>
  <p:sldIdLst>
    <p:sldId id="257" r:id="rId2"/>
    <p:sldId id="291" r:id="rId3"/>
    <p:sldId id="292" r:id="rId4"/>
    <p:sldId id="277" r:id="rId5"/>
    <p:sldId id="294" r:id="rId6"/>
    <p:sldId id="295" r:id="rId7"/>
    <p:sldId id="296" r:id="rId8"/>
    <p:sldId id="297" r:id="rId9"/>
    <p:sldId id="298" r:id="rId10"/>
    <p:sldId id="299" r:id="rId11"/>
    <p:sldId id="300" r:id="rId12"/>
    <p:sldId id="301" r:id="rId13"/>
    <p:sldId id="302" r:id="rId14"/>
    <p:sldId id="303" r:id="rId15"/>
    <p:sldId id="304" r:id="rId16"/>
    <p:sldId id="305" r:id="rId17"/>
    <p:sldId id="306" r:id="rId18"/>
    <p:sldId id="307" r:id="rId19"/>
    <p:sldId id="308" r:id="rId20"/>
    <p:sldId id="310" r:id="rId21"/>
    <p:sldId id="309" r:id="rId22"/>
    <p:sldId id="311" r:id="rId23"/>
    <p:sldId id="312" r:id="rId24"/>
    <p:sldId id="313" r:id="rId25"/>
    <p:sldId id="321" r:id="rId26"/>
    <p:sldId id="322" r:id="rId27"/>
    <p:sldId id="314" r:id="rId28"/>
    <p:sldId id="315" r:id="rId29"/>
    <p:sldId id="316" r:id="rId30"/>
    <p:sldId id="317" r:id="rId31"/>
    <p:sldId id="318" r:id="rId32"/>
    <p:sldId id="319" r:id="rId33"/>
    <p:sldId id="320" r:id="rId34"/>
  </p:sldIdLst>
  <p:sldSz cx="9144000" cy="6858000" type="screen4x3"/>
  <p:notesSz cx="9601200" cy="7315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792" userDrawn="1">
          <p15:clr>
            <a:srgbClr val="A4A3A4"/>
          </p15:clr>
        </p15:guide>
        <p15:guide id="2" pos="264"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eanna Yocco" initials="DY" lastIdx="6" clrIdx="0">
    <p:extLst>
      <p:ext uri="{19B8F6BF-5375-455C-9EA6-DF929625EA0E}">
        <p15:presenceInfo xmlns:p15="http://schemas.microsoft.com/office/powerpoint/2012/main" userId="S-1-5-21-920786116-1691698290-410060929-31020" providerId="AD"/>
      </p:ext>
    </p:extLst>
  </p:cmAuthor>
  <p:cmAuthor id="2" name="Kevin Watters" initials="KW" lastIdx="3" clrIdx="1">
    <p:extLst>
      <p:ext uri="{19B8F6BF-5375-455C-9EA6-DF929625EA0E}">
        <p15:presenceInfo xmlns:p15="http://schemas.microsoft.com/office/powerpoint/2012/main" userId="S-1-5-21-920786116-1691698290-410060929-32778" providerId="AD"/>
      </p:ext>
    </p:extLst>
  </p:cmAuthor>
  <p:cmAuthor id="3" name="Randall Bauer" initials="RB" lastIdx="1" clrIdx="2">
    <p:extLst>
      <p:ext uri="{19B8F6BF-5375-455C-9EA6-DF929625EA0E}">
        <p15:presenceInfo xmlns:p15="http://schemas.microsoft.com/office/powerpoint/2012/main" userId="S-1-5-21-920786116-1691698290-410060929-544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8B9A3"/>
    <a:srgbClr val="FFD051"/>
    <a:srgbClr val="3E6BB3"/>
    <a:srgbClr val="C7B8A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9DCAF9ED-07DC-4A11-8D7F-57B35C25682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85270" autoAdjust="0"/>
  </p:normalViewPr>
  <p:slideViewPr>
    <p:cSldViewPr snapToGrid="0">
      <p:cViewPr varScale="1">
        <p:scale>
          <a:sx n="57" d="100"/>
          <a:sy n="57" d="100"/>
        </p:scale>
        <p:origin x="1524" y="36"/>
      </p:cViewPr>
      <p:guideLst>
        <p:guide orient="horz" pos="792"/>
        <p:guide pos="264"/>
      </p:guideLst>
    </p:cSldViewPr>
  </p:slideViewPr>
  <p:notesTextViewPr>
    <p:cViewPr>
      <p:scale>
        <a:sx n="1" d="1"/>
        <a:sy n="1" d="1"/>
      </p:scale>
      <p:origin x="0" y="0"/>
    </p:cViewPr>
  </p:notesTextViewPr>
  <p:sorterViewPr>
    <p:cViewPr varScale="1">
      <p:scale>
        <a:sx n="100" d="100"/>
        <a:sy n="100" d="100"/>
      </p:scale>
      <p:origin x="0" y="0"/>
    </p:cViewPr>
  </p:sorterViewPr>
  <p:notesViewPr>
    <p:cSldViewPr snapToGrid="0">
      <p:cViewPr varScale="1">
        <p:scale>
          <a:sx n="85" d="100"/>
          <a:sy n="85" d="100"/>
        </p:scale>
        <p:origin x="2011" y="53"/>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4160229" cy="367143"/>
          </a:xfrm>
          <a:prstGeom prst="rect">
            <a:avLst/>
          </a:prstGeom>
        </p:spPr>
        <p:txBody>
          <a:bodyPr vert="horz" lIns="95557" tIns="47778" rIns="95557" bIns="47778" rtlCol="0"/>
          <a:lstStyle>
            <a:lvl1pPr algn="l">
              <a:defRPr sz="1200"/>
            </a:lvl1pPr>
          </a:lstStyle>
          <a:p>
            <a:endParaRPr lang="en-US"/>
          </a:p>
        </p:txBody>
      </p:sp>
      <p:sp>
        <p:nvSpPr>
          <p:cNvPr id="3" name="Date Placeholder 2"/>
          <p:cNvSpPr>
            <a:spLocks noGrp="1"/>
          </p:cNvSpPr>
          <p:nvPr>
            <p:ph type="dt" sz="quarter" idx="1"/>
          </p:nvPr>
        </p:nvSpPr>
        <p:spPr>
          <a:xfrm>
            <a:off x="5438780" y="1"/>
            <a:ext cx="4160229" cy="367143"/>
          </a:xfrm>
          <a:prstGeom prst="rect">
            <a:avLst/>
          </a:prstGeom>
        </p:spPr>
        <p:txBody>
          <a:bodyPr vert="horz" lIns="95557" tIns="47778" rIns="95557" bIns="47778" rtlCol="0"/>
          <a:lstStyle>
            <a:lvl1pPr algn="r">
              <a:defRPr sz="1200"/>
            </a:lvl1pPr>
          </a:lstStyle>
          <a:p>
            <a:fld id="{87466746-A5E6-4F31-9607-FD03C1BC6AC9}" type="datetimeFigureOut">
              <a:rPr lang="en-US" smtClean="0"/>
              <a:t>1/20/2022</a:t>
            </a:fld>
            <a:endParaRPr lang="en-US"/>
          </a:p>
        </p:txBody>
      </p:sp>
      <p:sp>
        <p:nvSpPr>
          <p:cNvPr id="4" name="Footer Placeholder 3"/>
          <p:cNvSpPr>
            <a:spLocks noGrp="1"/>
          </p:cNvSpPr>
          <p:nvPr>
            <p:ph type="ftr" sz="quarter" idx="2"/>
          </p:nvPr>
        </p:nvSpPr>
        <p:spPr>
          <a:xfrm>
            <a:off x="0" y="6948057"/>
            <a:ext cx="4160229" cy="367143"/>
          </a:xfrm>
          <a:prstGeom prst="rect">
            <a:avLst/>
          </a:prstGeom>
        </p:spPr>
        <p:txBody>
          <a:bodyPr vert="horz" lIns="95557" tIns="47778" rIns="95557" bIns="47778" rtlCol="0" anchor="b"/>
          <a:lstStyle>
            <a:lvl1pPr algn="l">
              <a:defRPr sz="1200"/>
            </a:lvl1pPr>
          </a:lstStyle>
          <a:p>
            <a:endParaRPr lang="en-US"/>
          </a:p>
        </p:txBody>
      </p:sp>
      <p:sp>
        <p:nvSpPr>
          <p:cNvPr id="5" name="Slide Number Placeholder 4"/>
          <p:cNvSpPr>
            <a:spLocks noGrp="1"/>
          </p:cNvSpPr>
          <p:nvPr>
            <p:ph type="sldNum" sz="quarter" idx="3"/>
          </p:nvPr>
        </p:nvSpPr>
        <p:spPr>
          <a:xfrm>
            <a:off x="5438780" y="6948057"/>
            <a:ext cx="4160229" cy="367143"/>
          </a:xfrm>
          <a:prstGeom prst="rect">
            <a:avLst/>
          </a:prstGeom>
        </p:spPr>
        <p:txBody>
          <a:bodyPr vert="horz" lIns="95557" tIns="47778" rIns="95557" bIns="47778" rtlCol="0" anchor="b"/>
          <a:lstStyle>
            <a:lvl1pPr algn="r">
              <a:defRPr sz="1200"/>
            </a:lvl1pPr>
          </a:lstStyle>
          <a:p>
            <a:fld id="{ED59386E-72E5-4691-8B0C-C98FC973E2CD}" type="slidenum">
              <a:rPr lang="en-US" smtClean="0"/>
              <a:t>‹#›</a:t>
            </a:fld>
            <a:endParaRPr lang="en-US"/>
          </a:p>
        </p:txBody>
      </p:sp>
    </p:spTree>
    <p:extLst>
      <p:ext uri="{BB962C8B-B14F-4D97-AF65-F5344CB8AC3E}">
        <p14:creationId xmlns:p14="http://schemas.microsoft.com/office/powerpoint/2010/main" val="6421108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4160520" cy="367031"/>
          </a:xfrm>
          <a:prstGeom prst="rect">
            <a:avLst/>
          </a:prstGeom>
        </p:spPr>
        <p:txBody>
          <a:bodyPr vert="horz" lIns="96656" tIns="48328" rIns="96656" bIns="48328" rtlCol="0"/>
          <a:lstStyle>
            <a:lvl1pPr algn="l">
              <a:defRPr sz="1200"/>
            </a:lvl1pPr>
          </a:lstStyle>
          <a:p>
            <a:endParaRPr lang="en-US"/>
          </a:p>
        </p:txBody>
      </p:sp>
      <p:sp>
        <p:nvSpPr>
          <p:cNvPr id="3" name="Date Placeholder 2"/>
          <p:cNvSpPr>
            <a:spLocks noGrp="1"/>
          </p:cNvSpPr>
          <p:nvPr>
            <p:ph type="dt" idx="1"/>
          </p:nvPr>
        </p:nvSpPr>
        <p:spPr>
          <a:xfrm>
            <a:off x="5438461" y="0"/>
            <a:ext cx="4160520" cy="367031"/>
          </a:xfrm>
          <a:prstGeom prst="rect">
            <a:avLst/>
          </a:prstGeom>
        </p:spPr>
        <p:txBody>
          <a:bodyPr vert="horz" lIns="96656" tIns="48328" rIns="96656" bIns="48328" rtlCol="0"/>
          <a:lstStyle>
            <a:lvl1pPr algn="r">
              <a:defRPr sz="1200"/>
            </a:lvl1pPr>
          </a:lstStyle>
          <a:p>
            <a:fld id="{D0172859-63A3-40DD-9EB2-5ED2B13BAB88}" type="datetimeFigureOut">
              <a:rPr lang="en-US" smtClean="0"/>
              <a:t>1/20/2022</a:t>
            </a:fld>
            <a:endParaRPr lang="en-US"/>
          </a:p>
        </p:txBody>
      </p:sp>
      <p:sp>
        <p:nvSpPr>
          <p:cNvPr id="4" name="Slide Image Placeholder 3"/>
          <p:cNvSpPr>
            <a:spLocks noGrp="1" noRot="1" noChangeAspect="1"/>
          </p:cNvSpPr>
          <p:nvPr>
            <p:ph type="sldImg" idx="2"/>
          </p:nvPr>
        </p:nvSpPr>
        <p:spPr>
          <a:xfrm>
            <a:off x="3155950" y="914400"/>
            <a:ext cx="3289300" cy="2468563"/>
          </a:xfrm>
          <a:prstGeom prst="rect">
            <a:avLst/>
          </a:prstGeom>
          <a:noFill/>
          <a:ln w="12700">
            <a:solidFill>
              <a:prstClr val="black"/>
            </a:solidFill>
          </a:ln>
        </p:spPr>
        <p:txBody>
          <a:bodyPr vert="horz" lIns="96656" tIns="48328" rIns="96656" bIns="48328" rtlCol="0" anchor="ctr"/>
          <a:lstStyle/>
          <a:p>
            <a:endParaRPr lang="en-US"/>
          </a:p>
        </p:txBody>
      </p:sp>
      <p:sp>
        <p:nvSpPr>
          <p:cNvPr id="5" name="Notes Placeholder 4"/>
          <p:cNvSpPr>
            <a:spLocks noGrp="1"/>
          </p:cNvSpPr>
          <p:nvPr>
            <p:ph type="body" sz="quarter" idx="3"/>
          </p:nvPr>
        </p:nvSpPr>
        <p:spPr>
          <a:xfrm>
            <a:off x="960121" y="3520440"/>
            <a:ext cx="7680960" cy="2880360"/>
          </a:xfrm>
          <a:prstGeom prst="rect">
            <a:avLst/>
          </a:prstGeom>
        </p:spPr>
        <p:txBody>
          <a:bodyPr vert="horz" lIns="96656" tIns="48328" rIns="96656" bIns="4832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2" y="6948171"/>
            <a:ext cx="4160520" cy="367030"/>
          </a:xfrm>
          <a:prstGeom prst="rect">
            <a:avLst/>
          </a:prstGeom>
        </p:spPr>
        <p:txBody>
          <a:bodyPr vert="horz" lIns="96656" tIns="48328" rIns="96656" bIns="48328" rtlCol="0" anchor="b"/>
          <a:lstStyle>
            <a:lvl1pPr algn="l">
              <a:defRPr sz="1200"/>
            </a:lvl1pPr>
          </a:lstStyle>
          <a:p>
            <a:endParaRPr lang="en-US"/>
          </a:p>
        </p:txBody>
      </p:sp>
      <p:sp>
        <p:nvSpPr>
          <p:cNvPr id="7" name="Slide Number Placeholder 6"/>
          <p:cNvSpPr>
            <a:spLocks noGrp="1"/>
          </p:cNvSpPr>
          <p:nvPr>
            <p:ph type="sldNum" sz="quarter" idx="5"/>
          </p:nvPr>
        </p:nvSpPr>
        <p:spPr>
          <a:xfrm>
            <a:off x="5438461" y="6948171"/>
            <a:ext cx="4160520" cy="367030"/>
          </a:xfrm>
          <a:prstGeom prst="rect">
            <a:avLst/>
          </a:prstGeom>
        </p:spPr>
        <p:txBody>
          <a:bodyPr vert="horz" lIns="96656" tIns="48328" rIns="96656" bIns="48328" rtlCol="0" anchor="b"/>
          <a:lstStyle>
            <a:lvl1pPr algn="r">
              <a:defRPr sz="1200"/>
            </a:lvl1pPr>
          </a:lstStyle>
          <a:p>
            <a:fld id="{436C7FC6-A4DC-4F7E-A199-B30E132195A4}" type="slidenum">
              <a:rPr lang="en-US" smtClean="0"/>
              <a:t>‹#›</a:t>
            </a:fld>
            <a:endParaRPr lang="en-US"/>
          </a:p>
        </p:txBody>
      </p:sp>
    </p:spTree>
    <p:extLst>
      <p:ext uri="{BB962C8B-B14F-4D97-AF65-F5344CB8AC3E}">
        <p14:creationId xmlns:p14="http://schemas.microsoft.com/office/powerpoint/2010/main" val="29230460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ctrTitle" hasCustomPrompt="1"/>
          </p:nvPr>
        </p:nvSpPr>
        <p:spPr>
          <a:xfrm>
            <a:off x="581228" y="2001838"/>
            <a:ext cx="7691403" cy="997196"/>
          </a:xfrm>
        </p:spPr>
        <p:txBody>
          <a:bodyPr wrap="square" anchor="t" anchorCtr="0">
            <a:spAutoFit/>
          </a:bodyPr>
          <a:lstStyle>
            <a:lvl1pPr algn="l">
              <a:defRPr sz="3600" baseline="0">
                <a:latin typeface="Arial" charset="0"/>
                <a:ea typeface="Arial" charset="0"/>
                <a:cs typeface="Arial" charset="0"/>
              </a:defRPr>
            </a:lvl1pPr>
          </a:lstStyle>
          <a:p>
            <a:r>
              <a:rPr lang="en-US" dirty="0"/>
              <a:t>Click to edit Title. Adjust from 36 – 40 pt. font. Two lines maximum.</a:t>
            </a:r>
          </a:p>
        </p:txBody>
      </p:sp>
      <p:sp>
        <p:nvSpPr>
          <p:cNvPr id="3" name="Subtitle 2"/>
          <p:cNvSpPr>
            <a:spLocks noGrp="1"/>
          </p:cNvSpPr>
          <p:nvPr>
            <p:ph type="subTitle" idx="1" hasCustomPrompt="1"/>
          </p:nvPr>
        </p:nvSpPr>
        <p:spPr>
          <a:xfrm>
            <a:off x="578707" y="3244334"/>
            <a:ext cx="7693923" cy="406265"/>
          </a:xfrm>
        </p:spPr>
        <p:txBody>
          <a:bodyPr wrap="square">
            <a:spAutoFit/>
          </a:bodyPr>
          <a:lstStyle>
            <a:lvl1pPr marL="0" indent="0" algn="l">
              <a:buNone/>
              <a:defRPr sz="2400" b="1">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
        <p:nvSpPr>
          <p:cNvPr id="20" name="Text Placeholder 19"/>
          <p:cNvSpPr>
            <a:spLocks noGrp="1"/>
          </p:cNvSpPr>
          <p:nvPr>
            <p:ph type="body" sz="quarter" idx="10"/>
          </p:nvPr>
        </p:nvSpPr>
        <p:spPr>
          <a:xfrm>
            <a:off x="578708" y="5961880"/>
            <a:ext cx="1562064" cy="974626"/>
          </a:xfrm>
        </p:spPr>
        <p:txBody>
          <a:bodyPr>
            <a:noAutofit/>
          </a:bodyPr>
          <a:lstStyle>
            <a:lvl1pPr marL="0" indent="0">
              <a:lnSpc>
                <a:spcPct val="120000"/>
              </a:lnSpc>
              <a:spcBef>
                <a:spcPts val="0"/>
              </a:spcBef>
              <a:buFontTx/>
              <a:buNone/>
              <a:defRPr sz="900" b="0" i="0">
                <a:latin typeface="Arial" charset="0"/>
                <a:ea typeface="Arial" charset="0"/>
                <a:cs typeface="Arial" charset="0"/>
              </a:defRPr>
            </a:lvl1pPr>
            <a:lvl2pPr marL="0" indent="0">
              <a:lnSpc>
                <a:spcPct val="120000"/>
              </a:lnSpc>
              <a:spcBef>
                <a:spcPts val="0"/>
              </a:spcBef>
              <a:buFontTx/>
              <a:buNone/>
              <a:defRPr sz="900" b="0" i="0">
                <a:latin typeface="Arial" charset="0"/>
                <a:ea typeface="Arial" charset="0"/>
                <a:cs typeface="Arial" charset="0"/>
              </a:defRPr>
            </a:lvl2pPr>
            <a:lvl3pPr marL="0" indent="0">
              <a:lnSpc>
                <a:spcPct val="120000"/>
              </a:lnSpc>
              <a:spcBef>
                <a:spcPts val="0"/>
              </a:spcBef>
              <a:buFontTx/>
              <a:buNone/>
              <a:defRPr sz="900" b="0" i="0">
                <a:latin typeface="Arial" charset="0"/>
                <a:ea typeface="Arial" charset="0"/>
                <a:cs typeface="Arial" charset="0"/>
              </a:defRPr>
            </a:lvl3pPr>
            <a:lvl4pPr marL="0" indent="0">
              <a:lnSpc>
                <a:spcPct val="120000"/>
              </a:lnSpc>
              <a:spcBef>
                <a:spcPts val="0"/>
              </a:spcBef>
              <a:buFontTx/>
              <a:buNone/>
              <a:defRPr sz="900" b="0" i="0">
                <a:latin typeface="Arial" charset="0"/>
                <a:ea typeface="Arial" charset="0"/>
                <a:cs typeface="Arial" charset="0"/>
              </a:defRPr>
            </a:lvl4pPr>
            <a:lvl5pPr marL="0" indent="0">
              <a:lnSpc>
                <a:spcPct val="100000"/>
              </a:lnSpc>
              <a:buFontTx/>
              <a:buNone/>
              <a:defRPr sz="1100" b="0" i="0">
                <a:latin typeface="Arial" charset="0"/>
                <a:ea typeface="Arial" charset="0"/>
                <a:cs typeface="Arial" charset="0"/>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21" name="Text Placeholder 19"/>
          <p:cNvSpPr>
            <a:spLocks noGrp="1"/>
          </p:cNvSpPr>
          <p:nvPr>
            <p:ph type="body" sz="quarter" idx="11"/>
          </p:nvPr>
        </p:nvSpPr>
        <p:spPr>
          <a:xfrm>
            <a:off x="2300416" y="5972638"/>
            <a:ext cx="1562064" cy="974626"/>
          </a:xfrm>
        </p:spPr>
        <p:txBody>
          <a:bodyPr>
            <a:noAutofit/>
          </a:bodyPr>
          <a:lstStyle>
            <a:lvl1pPr marL="0" indent="0" algn="l" defTabSz="914400" rtl="0" eaLnBrk="1" latinLnBrk="0" hangingPunct="1">
              <a:lnSpc>
                <a:spcPct val="120000"/>
              </a:lnSpc>
              <a:spcBef>
                <a:spcPts val="0"/>
              </a:spcBef>
              <a:buClr>
                <a:schemeClr val="accent2"/>
              </a:buClr>
              <a:buFontTx/>
              <a:buNone/>
              <a:defRPr lang="en-US" sz="900" b="0" i="0" kern="1200" dirty="0" smtClean="0">
                <a:solidFill>
                  <a:schemeClr val="tx2"/>
                </a:solidFill>
                <a:latin typeface="Arial" charset="0"/>
                <a:ea typeface="Arial" charset="0"/>
                <a:cs typeface="Arial" charset="0"/>
              </a:defRPr>
            </a:lvl1pPr>
            <a:lvl2pPr marL="0" indent="0" algn="l" defTabSz="914400" rtl="0" eaLnBrk="1" latinLnBrk="0" hangingPunct="1">
              <a:lnSpc>
                <a:spcPct val="120000"/>
              </a:lnSpc>
              <a:spcBef>
                <a:spcPts val="0"/>
              </a:spcBef>
              <a:buClr>
                <a:schemeClr val="accent2"/>
              </a:buClr>
              <a:buFontTx/>
              <a:buNone/>
              <a:defRPr lang="en-US" sz="900" b="0" i="0" kern="1200" dirty="0" smtClean="0">
                <a:solidFill>
                  <a:schemeClr val="tx2"/>
                </a:solidFill>
                <a:latin typeface="Arial" charset="0"/>
                <a:ea typeface="Arial" charset="0"/>
                <a:cs typeface="Arial" charset="0"/>
              </a:defRPr>
            </a:lvl2pPr>
            <a:lvl3pPr marL="0" indent="0" algn="l" defTabSz="914400" rtl="0" eaLnBrk="1" latinLnBrk="0" hangingPunct="1">
              <a:lnSpc>
                <a:spcPct val="120000"/>
              </a:lnSpc>
              <a:spcBef>
                <a:spcPts val="0"/>
              </a:spcBef>
              <a:buClr>
                <a:schemeClr val="accent2"/>
              </a:buClr>
              <a:buFontTx/>
              <a:buNone/>
              <a:defRPr lang="en-US" sz="900" b="0" i="0" kern="1200" dirty="0" smtClean="0">
                <a:solidFill>
                  <a:schemeClr val="tx2"/>
                </a:solidFill>
                <a:latin typeface="Arial" charset="0"/>
                <a:ea typeface="Arial" charset="0"/>
                <a:cs typeface="Arial" charset="0"/>
              </a:defRPr>
            </a:lvl3pPr>
            <a:lvl4pPr marL="0" indent="0" algn="l" defTabSz="914400" rtl="0" eaLnBrk="1" latinLnBrk="0" hangingPunct="1">
              <a:lnSpc>
                <a:spcPct val="120000"/>
              </a:lnSpc>
              <a:spcBef>
                <a:spcPts val="0"/>
              </a:spcBef>
              <a:buClr>
                <a:schemeClr val="accent2"/>
              </a:buClr>
              <a:buFontTx/>
              <a:buNone/>
              <a:defRPr lang="en-US" sz="900" b="0" i="0" kern="1200" dirty="0" smtClean="0">
                <a:solidFill>
                  <a:schemeClr val="tx2"/>
                </a:solidFill>
                <a:latin typeface="Arial" charset="0"/>
                <a:ea typeface="Arial" charset="0"/>
                <a:cs typeface="Arial" charset="0"/>
              </a:defRPr>
            </a:lvl4pPr>
            <a:lvl5pPr marL="0" indent="0">
              <a:lnSpc>
                <a:spcPct val="100000"/>
              </a:lnSpc>
              <a:buFontTx/>
              <a:buNone/>
              <a:defRPr sz="1100" b="0" i="0">
                <a:latin typeface="Arial" charset="0"/>
                <a:ea typeface="Arial" charset="0"/>
                <a:cs typeface="Arial" charset="0"/>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22" name="Text Placeholder 19"/>
          <p:cNvSpPr>
            <a:spLocks noGrp="1"/>
          </p:cNvSpPr>
          <p:nvPr>
            <p:ph type="body" sz="quarter" idx="12"/>
          </p:nvPr>
        </p:nvSpPr>
        <p:spPr>
          <a:xfrm>
            <a:off x="4013886" y="5972638"/>
            <a:ext cx="1562064" cy="936154"/>
          </a:xfrm>
        </p:spPr>
        <p:txBody>
          <a:bodyPr>
            <a:noAutofit/>
          </a:bodyPr>
          <a:lstStyle>
            <a:lvl1pPr marL="0" indent="0" algn="l" defTabSz="914400" rtl="0" eaLnBrk="1" latinLnBrk="0" hangingPunct="1">
              <a:lnSpc>
                <a:spcPct val="120000"/>
              </a:lnSpc>
              <a:spcBef>
                <a:spcPts val="0"/>
              </a:spcBef>
              <a:buClr>
                <a:schemeClr val="accent2"/>
              </a:buClr>
              <a:buFontTx/>
              <a:buNone/>
              <a:defRPr lang="en-US" sz="900" b="0" i="0" kern="1200" dirty="0" smtClean="0">
                <a:solidFill>
                  <a:schemeClr val="tx2"/>
                </a:solidFill>
                <a:latin typeface="Arial" charset="0"/>
                <a:ea typeface="Arial" charset="0"/>
                <a:cs typeface="Arial" charset="0"/>
              </a:defRPr>
            </a:lvl1pPr>
            <a:lvl2pPr marL="0" indent="0" algn="l" defTabSz="914400" rtl="0" eaLnBrk="1" latinLnBrk="0" hangingPunct="1">
              <a:lnSpc>
                <a:spcPct val="120000"/>
              </a:lnSpc>
              <a:spcBef>
                <a:spcPts val="0"/>
              </a:spcBef>
              <a:buClr>
                <a:schemeClr val="accent2"/>
              </a:buClr>
              <a:buFontTx/>
              <a:buNone/>
              <a:defRPr lang="en-US" sz="900" b="0" i="0" kern="1200" dirty="0" smtClean="0">
                <a:solidFill>
                  <a:schemeClr val="tx2"/>
                </a:solidFill>
                <a:latin typeface="Arial" charset="0"/>
                <a:ea typeface="Arial" charset="0"/>
                <a:cs typeface="Arial" charset="0"/>
              </a:defRPr>
            </a:lvl2pPr>
            <a:lvl3pPr marL="0" indent="0" algn="l" defTabSz="914400" rtl="0" eaLnBrk="1" latinLnBrk="0" hangingPunct="1">
              <a:lnSpc>
                <a:spcPct val="120000"/>
              </a:lnSpc>
              <a:spcBef>
                <a:spcPts val="0"/>
              </a:spcBef>
              <a:buClr>
                <a:schemeClr val="accent2"/>
              </a:buClr>
              <a:buFontTx/>
              <a:buNone/>
              <a:defRPr lang="en-US" sz="900" b="0" i="0" kern="1200" dirty="0" smtClean="0">
                <a:solidFill>
                  <a:schemeClr val="tx2"/>
                </a:solidFill>
                <a:latin typeface="Arial" charset="0"/>
                <a:ea typeface="Arial" charset="0"/>
                <a:cs typeface="Arial" charset="0"/>
              </a:defRPr>
            </a:lvl3pPr>
            <a:lvl4pPr marL="0" indent="0" algn="l" defTabSz="914400" rtl="0" eaLnBrk="1" latinLnBrk="0" hangingPunct="1">
              <a:lnSpc>
                <a:spcPct val="120000"/>
              </a:lnSpc>
              <a:spcBef>
                <a:spcPts val="0"/>
              </a:spcBef>
              <a:buClr>
                <a:schemeClr val="accent2"/>
              </a:buClr>
              <a:buFontTx/>
              <a:buNone/>
              <a:defRPr lang="en-US" sz="900" b="0" i="0" kern="1200" dirty="0" smtClean="0">
                <a:solidFill>
                  <a:schemeClr val="tx2"/>
                </a:solidFill>
                <a:latin typeface="Arial" charset="0"/>
                <a:ea typeface="Arial" charset="0"/>
                <a:cs typeface="Arial" charset="0"/>
              </a:defRPr>
            </a:lvl4pPr>
            <a:lvl5pPr marL="0" indent="0">
              <a:lnSpc>
                <a:spcPct val="100000"/>
              </a:lnSpc>
              <a:buFontTx/>
              <a:buNone/>
              <a:defRPr sz="1050" b="0" i="0">
                <a:latin typeface="Arial" charset="0"/>
                <a:ea typeface="Arial" charset="0"/>
                <a:cs typeface="Arial" charset="0"/>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7" name="Content Placeholder 6"/>
          <p:cNvSpPr>
            <a:spLocks noGrp="1"/>
          </p:cNvSpPr>
          <p:nvPr>
            <p:ph sz="quarter" idx="15" hasCustomPrompt="1"/>
          </p:nvPr>
        </p:nvSpPr>
        <p:spPr>
          <a:xfrm>
            <a:off x="578707" y="4956057"/>
            <a:ext cx="5929312" cy="274320"/>
          </a:xfrm>
        </p:spPr>
        <p:txBody>
          <a:bodyPr>
            <a:noAutofit/>
          </a:bodyPr>
          <a:lstStyle>
            <a:lvl1pPr marL="0" indent="0">
              <a:spcBef>
                <a:spcPts val="1200"/>
              </a:spcBef>
              <a:buFontTx/>
              <a:buNone/>
              <a:defRPr sz="1400" b="1" baseline="0"/>
            </a:lvl1pPr>
          </a:lstStyle>
          <a:p>
            <a:pPr lvl="0"/>
            <a:r>
              <a:rPr lang="en-US" dirty="0"/>
              <a:t>Click to add Presenters Name, Name &amp; Name</a:t>
            </a:r>
          </a:p>
        </p:txBody>
      </p:sp>
      <p:sp>
        <p:nvSpPr>
          <p:cNvPr id="14" name="Content Placeholder 6"/>
          <p:cNvSpPr>
            <a:spLocks noGrp="1"/>
          </p:cNvSpPr>
          <p:nvPr>
            <p:ph sz="quarter" idx="16" hasCustomPrompt="1"/>
          </p:nvPr>
        </p:nvSpPr>
        <p:spPr>
          <a:xfrm>
            <a:off x="578707" y="4689955"/>
            <a:ext cx="5929312" cy="274320"/>
          </a:xfrm>
        </p:spPr>
        <p:txBody>
          <a:bodyPr>
            <a:noAutofit/>
          </a:bodyPr>
          <a:lstStyle>
            <a:lvl1pPr marL="0" indent="0">
              <a:spcBef>
                <a:spcPts val="1200"/>
              </a:spcBef>
              <a:buFontTx/>
              <a:buNone/>
              <a:defRPr sz="1400" b="1" baseline="0"/>
            </a:lvl1pPr>
          </a:lstStyle>
          <a:p>
            <a:pPr lvl="0"/>
            <a:r>
              <a:rPr lang="en-US" dirty="0"/>
              <a:t>Click to add “Presented By:”</a:t>
            </a:r>
          </a:p>
        </p:txBody>
      </p:sp>
      <p:sp>
        <p:nvSpPr>
          <p:cNvPr id="15" name="Content Placeholder 6"/>
          <p:cNvSpPr>
            <a:spLocks noGrp="1"/>
          </p:cNvSpPr>
          <p:nvPr>
            <p:ph sz="quarter" idx="17" hasCustomPrompt="1"/>
          </p:nvPr>
        </p:nvSpPr>
        <p:spPr>
          <a:xfrm>
            <a:off x="578707" y="5555495"/>
            <a:ext cx="3150611" cy="320040"/>
          </a:xfrm>
        </p:spPr>
        <p:txBody>
          <a:bodyPr>
            <a:noAutofit/>
          </a:bodyPr>
          <a:lstStyle>
            <a:lvl1pPr marL="0" indent="0">
              <a:spcBef>
                <a:spcPts val="1200"/>
              </a:spcBef>
              <a:buFontTx/>
              <a:buNone/>
              <a:defRPr sz="1400" b="0" baseline="0"/>
            </a:lvl1pPr>
          </a:lstStyle>
          <a:p>
            <a:pPr lvl="0"/>
            <a:r>
              <a:rPr lang="en-US" dirty="0"/>
              <a:t>Click to add Date</a:t>
            </a:r>
          </a:p>
        </p:txBody>
      </p:sp>
    </p:spTree>
    <p:extLst>
      <p:ext uri="{BB962C8B-B14F-4D97-AF65-F5344CB8AC3E}">
        <p14:creationId xmlns:p14="http://schemas.microsoft.com/office/powerpoint/2010/main" val="10693235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ulleted List &amp; 2 Charts">
    <p:spTree>
      <p:nvGrpSpPr>
        <p:cNvPr id="1" name=""/>
        <p:cNvGrpSpPr/>
        <p:nvPr/>
      </p:nvGrpSpPr>
      <p:grpSpPr>
        <a:xfrm>
          <a:off x="0" y="0"/>
          <a:ext cx="0" cy="0"/>
          <a:chOff x="0" y="0"/>
          <a:chExt cx="0" cy="0"/>
        </a:xfrm>
      </p:grpSpPr>
      <p:sp>
        <p:nvSpPr>
          <p:cNvPr id="2" name="Title 1"/>
          <p:cNvSpPr>
            <a:spLocks noGrp="1"/>
          </p:cNvSpPr>
          <p:nvPr>
            <p:ph type="title"/>
          </p:nvPr>
        </p:nvSpPr>
        <p:spPr>
          <a:xfrm>
            <a:off x="451484" y="1006088"/>
            <a:ext cx="8243187" cy="241799"/>
          </a:xfrm>
        </p:spPr>
        <p:txBody>
          <a:bodyPr/>
          <a:lstStyle/>
          <a:p>
            <a:r>
              <a:rPr lang="en-US"/>
              <a:t>Click to edit Master title style</a:t>
            </a:r>
            <a:endParaRPr lang="en-US" dirty="0"/>
          </a:p>
        </p:txBody>
      </p:sp>
      <p:sp>
        <p:nvSpPr>
          <p:cNvPr id="15" name="Chart Placeholder 14"/>
          <p:cNvSpPr>
            <a:spLocks noGrp="1"/>
          </p:cNvSpPr>
          <p:nvPr>
            <p:ph type="chart" sz="quarter" idx="12"/>
          </p:nvPr>
        </p:nvSpPr>
        <p:spPr>
          <a:xfrm>
            <a:off x="450850" y="2905545"/>
            <a:ext cx="4013574" cy="3090672"/>
          </a:xfrm>
        </p:spPr>
        <p:txBody>
          <a:bodyPr/>
          <a:lstStyle/>
          <a:p>
            <a:r>
              <a:rPr lang="en-US"/>
              <a:t>Click icon to add chart</a:t>
            </a:r>
            <a:endParaRPr lang="en-US" dirty="0"/>
          </a:p>
        </p:txBody>
      </p:sp>
      <p:sp>
        <p:nvSpPr>
          <p:cNvPr id="6" name="Text Placeholder 2"/>
          <p:cNvSpPr>
            <a:spLocks noGrp="1"/>
          </p:cNvSpPr>
          <p:nvPr>
            <p:ph idx="1" hasCustomPrompt="1"/>
          </p:nvPr>
        </p:nvSpPr>
        <p:spPr>
          <a:xfrm>
            <a:off x="451485" y="1554480"/>
            <a:ext cx="8229111" cy="560153"/>
          </a:xfrm>
          <a:prstGeom prst="rect">
            <a:avLst/>
          </a:prstGeom>
        </p:spPr>
        <p:txBody>
          <a:bodyPr vert="horz" wrap="square" lIns="0" tIns="0" rIns="0" bIns="0" rtlCol="0">
            <a:spAutoFit/>
          </a:bodyPr>
          <a:lstStyle/>
          <a:p>
            <a:pPr lvl="0"/>
            <a:r>
              <a:rPr lang="en-US" dirty="0"/>
              <a:t>Click to edit Master text</a:t>
            </a:r>
          </a:p>
          <a:p>
            <a:pPr lvl="1"/>
            <a:r>
              <a:rPr lang="en-US" dirty="0"/>
              <a:t>Second level</a:t>
            </a:r>
          </a:p>
        </p:txBody>
      </p:sp>
      <p:sp>
        <p:nvSpPr>
          <p:cNvPr id="8" name="Chart Placeholder 14"/>
          <p:cNvSpPr>
            <a:spLocks noGrp="1"/>
          </p:cNvSpPr>
          <p:nvPr>
            <p:ph type="chart" sz="quarter" idx="14"/>
          </p:nvPr>
        </p:nvSpPr>
        <p:spPr>
          <a:xfrm>
            <a:off x="4659581" y="2905545"/>
            <a:ext cx="4013574" cy="3090672"/>
          </a:xfrm>
        </p:spPr>
        <p:txBody>
          <a:bodyPr/>
          <a:lstStyle/>
          <a:p>
            <a:r>
              <a:rPr lang="en-US"/>
              <a:t>Click icon to add chart</a:t>
            </a:r>
            <a:endParaRPr lang="en-US" dirty="0"/>
          </a:p>
        </p:txBody>
      </p:sp>
      <p:sp>
        <p:nvSpPr>
          <p:cNvPr id="10" name="Text Placeholder 4"/>
          <p:cNvSpPr>
            <a:spLocks noGrp="1"/>
          </p:cNvSpPr>
          <p:nvPr>
            <p:ph type="body" sz="quarter" idx="13" hasCustomPrompt="1"/>
          </p:nvPr>
        </p:nvSpPr>
        <p:spPr>
          <a:xfrm>
            <a:off x="450850" y="6070169"/>
            <a:ext cx="8229600" cy="147752"/>
          </a:xfrm>
        </p:spPr>
        <p:txBody>
          <a:bodyPr/>
          <a:lstStyle>
            <a:lvl1pPr marL="0" indent="0">
              <a:lnSpc>
                <a:spcPct val="100000"/>
              </a:lnSpc>
              <a:spcBef>
                <a:spcPts val="0"/>
              </a:spcBef>
              <a:buFont typeface="Arial" panose="020B0604020202020204" pitchFamily="34" charset="0"/>
              <a:buNone/>
              <a:defRPr sz="900" i="0" baseline="0">
                <a:solidFill>
                  <a:schemeClr val="tx1">
                    <a:lumMod val="50000"/>
                    <a:lumOff val="50000"/>
                  </a:schemeClr>
                </a:solidFill>
              </a:defRPr>
            </a:lvl1pPr>
          </a:lstStyle>
          <a:p>
            <a:pPr lvl="0"/>
            <a:r>
              <a:rPr lang="en-US" dirty="0"/>
              <a:t>Click to insert source</a:t>
            </a:r>
          </a:p>
        </p:txBody>
      </p:sp>
    </p:spTree>
    <p:extLst>
      <p:ext uri="{BB962C8B-B14F-4D97-AF65-F5344CB8AC3E}">
        <p14:creationId xmlns:p14="http://schemas.microsoft.com/office/powerpoint/2010/main" val="414059851"/>
      </p:ext>
    </p:extLst>
  </p:cSld>
  <p:clrMapOvr>
    <a:masterClrMapping/>
  </p:clrMapOvr>
  <p:extLst>
    <p:ext uri="{DCECCB84-F9BA-43D5-87BE-67443E8EF086}">
      <p15:sldGuideLst xmlns:p15="http://schemas.microsoft.com/office/powerpoint/2012/main"/>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4_Charts">
    <p:spTree>
      <p:nvGrpSpPr>
        <p:cNvPr id="1" name=""/>
        <p:cNvGrpSpPr/>
        <p:nvPr/>
      </p:nvGrpSpPr>
      <p:grpSpPr>
        <a:xfrm>
          <a:off x="0" y="0"/>
          <a:ext cx="0" cy="0"/>
          <a:chOff x="0" y="0"/>
          <a:chExt cx="0" cy="0"/>
        </a:xfrm>
      </p:grpSpPr>
      <p:sp>
        <p:nvSpPr>
          <p:cNvPr id="2" name="Title 1"/>
          <p:cNvSpPr>
            <a:spLocks noGrp="1"/>
          </p:cNvSpPr>
          <p:nvPr>
            <p:ph type="title"/>
          </p:nvPr>
        </p:nvSpPr>
        <p:spPr>
          <a:xfrm>
            <a:off x="451484" y="1006088"/>
            <a:ext cx="8243187" cy="241799"/>
          </a:xfrm>
        </p:spPr>
        <p:txBody>
          <a:bodyPr/>
          <a:lstStyle/>
          <a:p>
            <a:r>
              <a:rPr lang="en-US"/>
              <a:t>Click to edit Master title style</a:t>
            </a:r>
            <a:endParaRPr lang="en-US" dirty="0"/>
          </a:p>
        </p:txBody>
      </p:sp>
      <p:sp>
        <p:nvSpPr>
          <p:cNvPr id="6" name="Text Placeholder 2"/>
          <p:cNvSpPr>
            <a:spLocks noGrp="1"/>
          </p:cNvSpPr>
          <p:nvPr>
            <p:ph idx="1"/>
          </p:nvPr>
        </p:nvSpPr>
        <p:spPr>
          <a:xfrm>
            <a:off x="451485" y="1554479"/>
            <a:ext cx="4059936" cy="2176272"/>
          </a:xfrm>
          <a:prstGeom prst="rect">
            <a:avLst/>
          </a:prstGeom>
        </p:spPr>
        <p:txBody>
          <a:bodyPr vert="horz" wrap="square" lIns="0" tIns="0" rIns="0" bIns="0" rtlCol="0">
            <a:spAutoFit/>
          </a:bodyPr>
          <a:lstStyle>
            <a:lvl2pPr>
              <a:defRPr/>
            </a:lvl2pPr>
            <a:lvl3pPr marL="398463" indent="0">
              <a:buNone/>
              <a:defRPr/>
            </a:lvl3pPr>
            <a:lvl9pPr marL="3657600" indent="0">
              <a:buNone/>
              <a:defRPr/>
            </a:lvl9pPr>
          </a:lstStyle>
          <a:p>
            <a:pPr lvl="0"/>
            <a:r>
              <a:rPr lang="en-US"/>
              <a:t>Click to edit Master text styles</a:t>
            </a:r>
          </a:p>
          <a:p>
            <a:pPr lvl="1"/>
            <a:r>
              <a:rPr lang="en-US"/>
              <a:t>Second level</a:t>
            </a:r>
          </a:p>
        </p:txBody>
      </p:sp>
      <p:sp>
        <p:nvSpPr>
          <p:cNvPr id="8" name="Text Placeholder 4"/>
          <p:cNvSpPr>
            <a:spLocks noGrp="1"/>
          </p:cNvSpPr>
          <p:nvPr>
            <p:ph type="body" sz="quarter" idx="13" hasCustomPrompt="1"/>
          </p:nvPr>
        </p:nvSpPr>
        <p:spPr>
          <a:xfrm>
            <a:off x="450850" y="6070169"/>
            <a:ext cx="8229600" cy="147752"/>
          </a:xfrm>
        </p:spPr>
        <p:txBody>
          <a:bodyPr/>
          <a:lstStyle>
            <a:lvl1pPr marL="0" indent="0">
              <a:lnSpc>
                <a:spcPct val="100000"/>
              </a:lnSpc>
              <a:spcBef>
                <a:spcPts val="0"/>
              </a:spcBef>
              <a:buFont typeface="Arial" panose="020B0604020202020204" pitchFamily="34" charset="0"/>
              <a:buNone/>
              <a:defRPr sz="900" i="0" baseline="0">
                <a:solidFill>
                  <a:schemeClr val="tx1">
                    <a:lumMod val="50000"/>
                    <a:lumOff val="50000"/>
                  </a:schemeClr>
                </a:solidFill>
              </a:defRPr>
            </a:lvl1pPr>
          </a:lstStyle>
          <a:p>
            <a:pPr lvl="0"/>
            <a:r>
              <a:rPr lang="en-US" dirty="0"/>
              <a:t>Click to insert source</a:t>
            </a:r>
          </a:p>
        </p:txBody>
      </p:sp>
      <p:sp>
        <p:nvSpPr>
          <p:cNvPr id="7" name="Text Placeholder 2"/>
          <p:cNvSpPr>
            <a:spLocks noGrp="1"/>
          </p:cNvSpPr>
          <p:nvPr>
            <p:ph idx="14"/>
          </p:nvPr>
        </p:nvSpPr>
        <p:spPr>
          <a:xfrm>
            <a:off x="453278" y="3826142"/>
            <a:ext cx="4059936" cy="2176272"/>
          </a:xfrm>
          <a:prstGeom prst="rect">
            <a:avLst/>
          </a:prstGeom>
        </p:spPr>
        <p:txBody>
          <a:bodyPr vert="horz" wrap="square" lIns="0" tIns="0" rIns="0" bIns="0" rtlCol="0">
            <a:spAutoFit/>
          </a:bodyPr>
          <a:lstStyle>
            <a:lvl2pPr>
              <a:defRPr/>
            </a:lvl2pPr>
            <a:lvl3pPr marL="398463" indent="0">
              <a:buNone/>
              <a:defRPr/>
            </a:lvl3pPr>
            <a:lvl9pPr marL="3657600" indent="0">
              <a:buNone/>
              <a:defRPr/>
            </a:lvl9pPr>
          </a:lstStyle>
          <a:p>
            <a:pPr lvl="0"/>
            <a:r>
              <a:rPr lang="en-US"/>
              <a:t>Click to edit Master text styles</a:t>
            </a:r>
          </a:p>
          <a:p>
            <a:pPr lvl="1"/>
            <a:r>
              <a:rPr lang="en-US"/>
              <a:t>Second level</a:t>
            </a:r>
          </a:p>
        </p:txBody>
      </p:sp>
      <p:sp>
        <p:nvSpPr>
          <p:cNvPr id="9" name="Text Placeholder 2"/>
          <p:cNvSpPr>
            <a:spLocks noGrp="1"/>
          </p:cNvSpPr>
          <p:nvPr>
            <p:ph idx="15"/>
          </p:nvPr>
        </p:nvSpPr>
        <p:spPr>
          <a:xfrm>
            <a:off x="4616486" y="1556271"/>
            <a:ext cx="4059936" cy="2176272"/>
          </a:xfrm>
          <a:prstGeom prst="rect">
            <a:avLst/>
          </a:prstGeom>
        </p:spPr>
        <p:txBody>
          <a:bodyPr vert="horz" wrap="square" lIns="0" tIns="0" rIns="0" bIns="0" rtlCol="0">
            <a:spAutoFit/>
          </a:bodyPr>
          <a:lstStyle>
            <a:lvl2pPr>
              <a:defRPr/>
            </a:lvl2pPr>
            <a:lvl3pPr marL="398463" indent="0">
              <a:buNone/>
              <a:defRPr/>
            </a:lvl3pPr>
            <a:lvl9pPr marL="3657600" indent="0">
              <a:buNone/>
              <a:defRPr/>
            </a:lvl9pPr>
          </a:lstStyle>
          <a:p>
            <a:pPr lvl="0"/>
            <a:r>
              <a:rPr lang="en-US"/>
              <a:t>Click to edit Master text styles</a:t>
            </a:r>
          </a:p>
          <a:p>
            <a:pPr lvl="1"/>
            <a:r>
              <a:rPr lang="en-US"/>
              <a:t>Second level</a:t>
            </a:r>
          </a:p>
        </p:txBody>
      </p:sp>
      <p:sp>
        <p:nvSpPr>
          <p:cNvPr id="10" name="Text Placeholder 2"/>
          <p:cNvSpPr>
            <a:spLocks noGrp="1"/>
          </p:cNvSpPr>
          <p:nvPr>
            <p:ph idx="16"/>
          </p:nvPr>
        </p:nvSpPr>
        <p:spPr>
          <a:xfrm>
            <a:off x="4618279" y="3827934"/>
            <a:ext cx="4059936" cy="2176272"/>
          </a:xfrm>
          <a:prstGeom prst="rect">
            <a:avLst/>
          </a:prstGeom>
        </p:spPr>
        <p:txBody>
          <a:bodyPr vert="horz" wrap="square" lIns="0" tIns="0" rIns="0" bIns="0" rtlCol="0">
            <a:spAutoFit/>
          </a:bodyPr>
          <a:lstStyle>
            <a:lvl2pPr>
              <a:defRPr/>
            </a:lvl2pPr>
            <a:lvl3pPr marL="398463" indent="0">
              <a:buNone/>
              <a:defRPr/>
            </a:lvl3pPr>
            <a:lvl9pPr marL="3657600" indent="0">
              <a:buNone/>
              <a:defRPr/>
            </a:lvl9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4071457568"/>
      </p:ext>
    </p:extLst>
  </p:cSld>
  <p:clrMapOvr>
    <a:masterClrMapping/>
  </p:clrMapOvr>
  <p:extLst>
    <p:ext uri="{DCECCB84-F9BA-43D5-87BE-67443E8EF086}">
      <p15:sldGuideLst xmlns:p15="http://schemas.microsoft.com/office/powerpoint/2012/main"/>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ulleted List &amp; 3 Add Ons">
    <p:spTree>
      <p:nvGrpSpPr>
        <p:cNvPr id="1" name=""/>
        <p:cNvGrpSpPr/>
        <p:nvPr/>
      </p:nvGrpSpPr>
      <p:grpSpPr>
        <a:xfrm>
          <a:off x="0" y="0"/>
          <a:ext cx="0" cy="0"/>
          <a:chOff x="0" y="0"/>
          <a:chExt cx="0" cy="0"/>
        </a:xfrm>
      </p:grpSpPr>
      <p:sp>
        <p:nvSpPr>
          <p:cNvPr id="2" name="Title 1"/>
          <p:cNvSpPr>
            <a:spLocks noGrp="1"/>
          </p:cNvSpPr>
          <p:nvPr>
            <p:ph type="title"/>
          </p:nvPr>
        </p:nvSpPr>
        <p:spPr>
          <a:xfrm>
            <a:off x="451484" y="1006088"/>
            <a:ext cx="8243187" cy="241799"/>
          </a:xfrm>
        </p:spPr>
        <p:txBody>
          <a:bodyPr/>
          <a:lstStyle/>
          <a:p>
            <a:r>
              <a:rPr lang="en-US"/>
              <a:t>Click to edit Master title style</a:t>
            </a:r>
            <a:endParaRPr lang="en-US" dirty="0"/>
          </a:p>
        </p:txBody>
      </p:sp>
      <p:sp>
        <p:nvSpPr>
          <p:cNvPr id="6" name="Text Placeholder 2"/>
          <p:cNvSpPr>
            <a:spLocks noGrp="1"/>
          </p:cNvSpPr>
          <p:nvPr>
            <p:ph idx="1" hasCustomPrompt="1"/>
          </p:nvPr>
        </p:nvSpPr>
        <p:spPr>
          <a:xfrm>
            <a:off x="451485" y="1554479"/>
            <a:ext cx="8229111" cy="560153"/>
          </a:xfrm>
          <a:prstGeom prst="rect">
            <a:avLst/>
          </a:prstGeom>
        </p:spPr>
        <p:txBody>
          <a:bodyPr vert="horz" wrap="square" lIns="0" tIns="0" rIns="0" bIns="0" rtlCol="0">
            <a:spAutoFit/>
          </a:bodyPr>
          <a:lstStyle/>
          <a:p>
            <a:pPr lvl="0"/>
            <a:r>
              <a:rPr lang="en-US" dirty="0"/>
              <a:t>Click to edit Master text</a:t>
            </a:r>
          </a:p>
          <a:p>
            <a:pPr lvl="1"/>
            <a:r>
              <a:rPr lang="en-US" dirty="0"/>
              <a:t>Second level</a:t>
            </a:r>
          </a:p>
        </p:txBody>
      </p:sp>
      <p:sp>
        <p:nvSpPr>
          <p:cNvPr id="4" name="Content Placeholder 3"/>
          <p:cNvSpPr>
            <a:spLocks noGrp="1"/>
          </p:cNvSpPr>
          <p:nvPr>
            <p:ph sz="quarter" idx="14"/>
          </p:nvPr>
        </p:nvSpPr>
        <p:spPr>
          <a:xfrm>
            <a:off x="450851" y="3646844"/>
            <a:ext cx="2533697" cy="2297882"/>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Content Placeholder 3"/>
          <p:cNvSpPr>
            <a:spLocks noGrp="1" noChangeAspect="1"/>
          </p:cNvSpPr>
          <p:nvPr>
            <p:ph sz="quarter" idx="15"/>
          </p:nvPr>
        </p:nvSpPr>
        <p:spPr>
          <a:xfrm>
            <a:off x="3305151" y="3646844"/>
            <a:ext cx="2533697" cy="2297882"/>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Content Placeholder 3"/>
          <p:cNvSpPr>
            <a:spLocks noGrp="1"/>
          </p:cNvSpPr>
          <p:nvPr>
            <p:ph sz="quarter" idx="16"/>
          </p:nvPr>
        </p:nvSpPr>
        <p:spPr>
          <a:xfrm>
            <a:off x="6139458" y="3646844"/>
            <a:ext cx="2533697" cy="2297882"/>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Text Placeholder 4"/>
          <p:cNvSpPr>
            <a:spLocks noGrp="1"/>
          </p:cNvSpPr>
          <p:nvPr>
            <p:ph type="body" sz="quarter" idx="13" hasCustomPrompt="1"/>
          </p:nvPr>
        </p:nvSpPr>
        <p:spPr>
          <a:xfrm>
            <a:off x="450850" y="6070169"/>
            <a:ext cx="8229600" cy="147752"/>
          </a:xfrm>
        </p:spPr>
        <p:txBody>
          <a:bodyPr/>
          <a:lstStyle>
            <a:lvl1pPr marL="0" indent="0">
              <a:lnSpc>
                <a:spcPct val="100000"/>
              </a:lnSpc>
              <a:spcBef>
                <a:spcPts val="0"/>
              </a:spcBef>
              <a:buFont typeface="Arial" panose="020B0604020202020204" pitchFamily="34" charset="0"/>
              <a:buNone/>
              <a:defRPr sz="900" i="0" baseline="0">
                <a:solidFill>
                  <a:schemeClr val="tx1">
                    <a:lumMod val="50000"/>
                    <a:lumOff val="50000"/>
                  </a:schemeClr>
                </a:solidFill>
              </a:defRPr>
            </a:lvl1pPr>
          </a:lstStyle>
          <a:p>
            <a:pPr lvl="0"/>
            <a:r>
              <a:rPr lang="en-US" dirty="0"/>
              <a:t>Click to insert source</a:t>
            </a:r>
          </a:p>
        </p:txBody>
      </p:sp>
    </p:spTree>
    <p:extLst>
      <p:ext uri="{BB962C8B-B14F-4D97-AF65-F5344CB8AC3E}">
        <p14:creationId xmlns:p14="http://schemas.microsoft.com/office/powerpoint/2010/main" val="1461003622"/>
      </p:ext>
    </p:extLst>
  </p:cSld>
  <p:clrMapOvr>
    <a:masterClrMapping/>
  </p:clrMapOvr>
  <p:extLst>
    <p:ext uri="{DCECCB84-F9BA-43D5-87BE-67443E8EF086}">
      <p15:sldGuideLst xmlns:p15="http://schemas.microsoft.com/office/powerpoint/2012/main"/>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Bulleted List &amp; Chart Columns">
    <p:spTree>
      <p:nvGrpSpPr>
        <p:cNvPr id="1" name=""/>
        <p:cNvGrpSpPr/>
        <p:nvPr/>
      </p:nvGrpSpPr>
      <p:grpSpPr>
        <a:xfrm>
          <a:off x="0" y="0"/>
          <a:ext cx="0" cy="0"/>
          <a:chOff x="0" y="0"/>
          <a:chExt cx="0" cy="0"/>
        </a:xfrm>
      </p:grpSpPr>
      <p:sp>
        <p:nvSpPr>
          <p:cNvPr id="15" name="Chart Placeholder 14"/>
          <p:cNvSpPr>
            <a:spLocks noGrp="1"/>
          </p:cNvSpPr>
          <p:nvPr>
            <p:ph type="chart" sz="quarter" idx="12"/>
          </p:nvPr>
        </p:nvSpPr>
        <p:spPr>
          <a:xfrm>
            <a:off x="3905027" y="1554480"/>
            <a:ext cx="4830182" cy="3361765"/>
          </a:xfrm>
        </p:spPr>
        <p:txBody>
          <a:bodyPr/>
          <a:lstStyle>
            <a:lvl1pPr algn="l">
              <a:defRPr/>
            </a:lvl1pPr>
          </a:lstStyle>
          <a:p>
            <a:r>
              <a:rPr lang="en-US"/>
              <a:t>Click icon to add chart</a:t>
            </a:r>
            <a:endParaRPr lang="en-US" dirty="0"/>
          </a:p>
        </p:txBody>
      </p:sp>
      <p:sp>
        <p:nvSpPr>
          <p:cNvPr id="4" name="Text Placeholder 3"/>
          <p:cNvSpPr>
            <a:spLocks noGrp="1"/>
          </p:cNvSpPr>
          <p:nvPr>
            <p:ph type="body" sz="quarter" idx="14"/>
          </p:nvPr>
        </p:nvSpPr>
        <p:spPr>
          <a:xfrm>
            <a:off x="450850" y="1554480"/>
            <a:ext cx="3357563" cy="4456355"/>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ext Placeholder 4"/>
          <p:cNvSpPr>
            <a:spLocks noGrp="1"/>
          </p:cNvSpPr>
          <p:nvPr>
            <p:ph type="body" sz="quarter" idx="13" hasCustomPrompt="1"/>
          </p:nvPr>
        </p:nvSpPr>
        <p:spPr>
          <a:xfrm>
            <a:off x="450850" y="6070169"/>
            <a:ext cx="8229600" cy="147752"/>
          </a:xfrm>
        </p:spPr>
        <p:txBody>
          <a:bodyPr/>
          <a:lstStyle>
            <a:lvl1pPr marL="0" indent="0">
              <a:lnSpc>
                <a:spcPct val="100000"/>
              </a:lnSpc>
              <a:spcBef>
                <a:spcPts val="0"/>
              </a:spcBef>
              <a:buFont typeface="Arial" panose="020B0604020202020204" pitchFamily="34" charset="0"/>
              <a:buNone/>
              <a:defRPr sz="900" i="0" baseline="0">
                <a:solidFill>
                  <a:schemeClr val="tx1">
                    <a:lumMod val="50000"/>
                    <a:lumOff val="50000"/>
                  </a:schemeClr>
                </a:solidFill>
              </a:defRPr>
            </a:lvl1pPr>
          </a:lstStyle>
          <a:p>
            <a:pPr lvl="0"/>
            <a:r>
              <a:rPr lang="en-US" dirty="0"/>
              <a:t>Click to insert source</a:t>
            </a:r>
          </a:p>
        </p:txBody>
      </p:sp>
      <p:sp>
        <p:nvSpPr>
          <p:cNvPr id="6" name="Title 1"/>
          <p:cNvSpPr>
            <a:spLocks noGrp="1"/>
          </p:cNvSpPr>
          <p:nvPr>
            <p:ph type="title"/>
          </p:nvPr>
        </p:nvSpPr>
        <p:spPr>
          <a:xfrm>
            <a:off x="451484" y="1006088"/>
            <a:ext cx="8243187" cy="241799"/>
          </a:xfrm>
        </p:spPr>
        <p:txBody>
          <a:bodyPr/>
          <a:lstStyle/>
          <a:p>
            <a:r>
              <a:rPr lang="en-US"/>
              <a:t>Click to edit Master title style</a:t>
            </a:r>
            <a:endParaRPr lang="en-US" dirty="0"/>
          </a:p>
        </p:txBody>
      </p:sp>
    </p:spTree>
    <p:extLst>
      <p:ext uri="{BB962C8B-B14F-4D97-AF65-F5344CB8AC3E}">
        <p14:creationId xmlns:p14="http://schemas.microsoft.com/office/powerpoint/2010/main" val="9214956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with No Content">
    <p:spTree>
      <p:nvGrpSpPr>
        <p:cNvPr id="1" name=""/>
        <p:cNvGrpSpPr/>
        <p:nvPr/>
      </p:nvGrpSpPr>
      <p:grpSpPr>
        <a:xfrm>
          <a:off x="0" y="0"/>
          <a:ext cx="0" cy="0"/>
          <a:chOff x="0" y="0"/>
          <a:chExt cx="0" cy="0"/>
        </a:xfrm>
      </p:grpSpPr>
      <p:sp>
        <p:nvSpPr>
          <p:cNvPr id="3" name="Title Placeholder 1"/>
          <p:cNvSpPr>
            <a:spLocks noGrp="1"/>
          </p:cNvSpPr>
          <p:nvPr>
            <p:ph type="title"/>
          </p:nvPr>
        </p:nvSpPr>
        <p:spPr>
          <a:xfrm>
            <a:off x="451485" y="1006088"/>
            <a:ext cx="8251450" cy="249299"/>
          </a:xfrm>
          <a:prstGeom prst="rect">
            <a:avLst/>
          </a:prstGeom>
        </p:spPr>
        <p:txBody>
          <a:bodyPr vert="horz" wrap="square" lIns="0" tIns="0" rIns="0" bIns="0" rtlCol="0" anchor="t" anchorCtr="0">
            <a:spAutoFit/>
          </a:bodyPr>
          <a:lstStyle/>
          <a:p>
            <a:r>
              <a:rPr lang="en-US"/>
              <a:t>Click to edit Master title style</a:t>
            </a:r>
            <a:endParaRPr lang="en-US" dirty="0"/>
          </a:p>
        </p:txBody>
      </p:sp>
    </p:spTree>
    <p:extLst>
      <p:ext uri="{BB962C8B-B14F-4D97-AF65-F5344CB8AC3E}">
        <p14:creationId xmlns:p14="http://schemas.microsoft.com/office/powerpoint/2010/main" val="14166018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sp>
        <p:nvSpPr>
          <p:cNvPr id="6" name="Rectangle 5"/>
          <p:cNvSpPr/>
          <p:nvPr userDrawn="1"/>
        </p:nvSpPr>
        <p:spPr>
          <a:xfrm>
            <a:off x="0" y="0"/>
            <a:ext cx="9144000" cy="60157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Arial" charset="0"/>
            </a:endParaRPr>
          </a:p>
        </p:txBody>
      </p:sp>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1"/>
          </a:xfrm>
          <a:prstGeom prst="rect">
            <a:avLst/>
          </a:prstGeom>
        </p:spPr>
      </p:pic>
      <p:sp>
        <p:nvSpPr>
          <p:cNvPr id="4" name="Title 1"/>
          <p:cNvSpPr>
            <a:spLocks noGrp="1"/>
          </p:cNvSpPr>
          <p:nvPr>
            <p:ph type="ctrTitle" hasCustomPrompt="1"/>
          </p:nvPr>
        </p:nvSpPr>
        <p:spPr>
          <a:xfrm>
            <a:off x="454958" y="3200207"/>
            <a:ext cx="7772400" cy="415498"/>
          </a:xfrm>
        </p:spPr>
        <p:txBody>
          <a:bodyPr anchor="t" anchorCtr="0">
            <a:spAutoFit/>
          </a:bodyPr>
          <a:lstStyle>
            <a:lvl1pPr algn="l">
              <a:defRPr sz="3000" baseline="0"/>
            </a:lvl1pPr>
          </a:lstStyle>
          <a:p>
            <a:r>
              <a:rPr lang="en-US" dirty="0"/>
              <a:t>Click to Edit. Adjust size from 30 – 38 pt.</a:t>
            </a:r>
          </a:p>
        </p:txBody>
      </p:sp>
    </p:spTree>
    <p:extLst>
      <p:ext uri="{BB962C8B-B14F-4D97-AF65-F5344CB8AC3E}">
        <p14:creationId xmlns:p14="http://schemas.microsoft.com/office/powerpoint/2010/main" val="45188380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Section Divider Taupe">
    <p:spTree>
      <p:nvGrpSpPr>
        <p:cNvPr id="1" name=""/>
        <p:cNvGrpSpPr/>
        <p:nvPr/>
      </p:nvGrpSpPr>
      <p:grpSpPr>
        <a:xfrm>
          <a:off x="0" y="0"/>
          <a:ext cx="0" cy="0"/>
          <a:chOff x="0" y="0"/>
          <a:chExt cx="0" cy="0"/>
        </a:xfrm>
      </p:grpSpPr>
      <p:sp>
        <p:nvSpPr>
          <p:cNvPr id="6" name="Rectangle 5"/>
          <p:cNvSpPr/>
          <p:nvPr userDrawn="1"/>
        </p:nvSpPr>
        <p:spPr>
          <a:xfrm>
            <a:off x="0" y="0"/>
            <a:ext cx="9144000" cy="60157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4" name="Title 1"/>
          <p:cNvSpPr>
            <a:spLocks noGrp="1"/>
          </p:cNvSpPr>
          <p:nvPr>
            <p:ph type="ctrTitle" hasCustomPrompt="1"/>
          </p:nvPr>
        </p:nvSpPr>
        <p:spPr>
          <a:xfrm>
            <a:off x="454958" y="3200207"/>
            <a:ext cx="7772400" cy="415498"/>
          </a:xfrm>
        </p:spPr>
        <p:txBody>
          <a:bodyPr anchor="t" anchorCtr="0">
            <a:spAutoFit/>
          </a:bodyPr>
          <a:lstStyle>
            <a:lvl1pPr algn="l">
              <a:defRPr sz="3000"/>
            </a:lvl1pPr>
          </a:lstStyle>
          <a:p>
            <a:r>
              <a:rPr lang="en-US" dirty="0"/>
              <a:t>Click to Edit. Adjust size from 30 – 38 pt.</a:t>
            </a:r>
          </a:p>
        </p:txBody>
      </p:sp>
    </p:spTree>
    <p:extLst>
      <p:ext uri="{BB962C8B-B14F-4D97-AF65-F5344CB8AC3E}">
        <p14:creationId xmlns:p14="http://schemas.microsoft.com/office/powerpoint/2010/main" val="325038017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Section Divider Blue">
    <p:spTree>
      <p:nvGrpSpPr>
        <p:cNvPr id="1" name=""/>
        <p:cNvGrpSpPr/>
        <p:nvPr/>
      </p:nvGrpSpPr>
      <p:grpSpPr>
        <a:xfrm>
          <a:off x="0" y="0"/>
          <a:ext cx="0" cy="0"/>
          <a:chOff x="0" y="0"/>
          <a:chExt cx="0" cy="0"/>
        </a:xfrm>
      </p:grpSpPr>
      <p:sp>
        <p:nvSpPr>
          <p:cNvPr id="6" name="Rectangle 5"/>
          <p:cNvSpPr/>
          <p:nvPr userDrawn="1"/>
        </p:nvSpPr>
        <p:spPr>
          <a:xfrm>
            <a:off x="0" y="0"/>
            <a:ext cx="9144000" cy="60157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7" name="Title 1"/>
          <p:cNvSpPr>
            <a:spLocks noGrp="1"/>
          </p:cNvSpPr>
          <p:nvPr>
            <p:ph type="ctrTitle" hasCustomPrompt="1"/>
          </p:nvPr>
        </p:nvSpPr>
        <p:spPr>
          <a:xfrm>
            <a:off x="454958" y="3200207"/>
            <a:ext cx="7772400" cy="415498"/>
          </a:xfrm>
        </p:spPr>
        <p:txBody>
          <a:bodyPr anchor="t" anchorCtr="0">
            <a:spAutoFit/>
          </a:bodyPr>
          <a:lstStyle>
            <a:lvl1pPr algn="l">
              <a:defRPr sz="3000">
                <a:solidFill>
                  <a:schemeClr val="bg1"/>
                </a:solidFill>
              </a:defRPr>
            </a:lvl1pPr>
          </a:lstStyle>
          <a:p>
            <a:r>
              <a:rPr lang="en-US" dirty="0"/>
              <a:t>Click to Edit. Adjust size from 30 – 38 pt.</a:t>
            </a:r>
          </a:p>
        </p:txBody>
      </p:sp>
    </p:spTree>
    <p:extLst>
      <p:ext uri="{BB962C8B-B14F-4D97-AF65-F5344CB8AC3E}">
        <p14:creationId xmlns:p14="http://schemas.microsoft.com/office/powerpoint/2010/main" val="37383848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Section Divider Yellow">
    <p:spTree>
      <p:nvGrpSpPr>
        <p:cNvPr id="1" name=""/>
        <p:cNvGrpSpPr/>
        <p:nvPr/>
      </p:nvGrpSpPr>
      <p:grpSpPr>
        <a:xfrm>
          <a:off x="0" y="0"/>
          <a:ext cx="0" cy="0"/>
          <a:chOff x="0" y="0"/>
          <a:chExt cx="0" cy="0"/>
        </a:xfrm>
      </p:grpSpPr>
      <p:sp>
        <p:nvSpPr>
          <p:cNvPr id="6" name="Rectangle 5"/>
          <p:cNvSpPr/>
          <p:nvPr userDrawn="1"/>
        </p:nvSpPr>
        <p:spPr>
          <a:xfrm>
            <a:off x="0" y="0"/>
            <a:ext cx="9144000" cy="60157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7" name="Title 1"/>
          <p:cNvSpPr>
            <a:spLocks noGrp="1"/>
          </p:cNvSpPr>
          <p:nvPr>
            <p:ph type="ctrTitle" hasCustomPrompt="1"/>
          </p:nvPr>
        </p:nvSpPr>
        <p:spPr>
          <a:xfrm>
            <a:off x="454958" y="3200207"/>
            <a:ext cx="7772400" cy="415498"/>
          </a:xfrm>
        </p:spPr>
        <p:txBody>
          <a:bodyPr anchor="t" anchorCtr="0">
            <a:spAutoFit/>
          </a:bodyPr>
          <a:lstStyle>
            <a:lvl1pPr algn="l">
              <a:defRPr sz="3000"/>
            </a:lvl1pPr>
          </a:lstStyle>
          <a:p>
            <a:r>
              <a:rPr lang="en-US" dirty="0"/>
              <a:t>Click to Edit. Adjust size from 30 – 38 pt.</a:t>
            </a:r>
          </a:p>
        </p:txBody>
      </p:sp>
    </p:spTree>
    <p:extLst>
      <p:ext uri="{BB962C8B-B14F-4D97-AF65-F5344CB8AC3E}">
        <p14:creationId xmlns:p14="http://schemas.microsoft.com/office/powerpoint/2010/main" val="243553541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losing Blue">
    <p:spTree>
      <p:nvGrpSpPr>
        <p:cNvPr id="1" name=""/>
        <p:cNvGrpSpPr/>
        <p:nvPr/>
      </p:nvGrpSpPr>
      <p:grpSpPr>
        <a:xfrm>
          <a:off x="0" y="0"/>
          <a:ext cx="0" cy="0"/>
          <a:chOff x="0" y="0"/>
          <a:chExt cx="0" cy="0"/>
        </a:xfrm>
      </p:grpSpPr>
      <p:sp>
        <p:nvSpPr>
          <p:cNvPr id="8" name="Slide Number Placeholder 7"/>
          <p:cNvSpPr>
            <a:spLocks noGrp="1"/>
          </p:cNvSpPr>
          <p:nvPr>
            <p:ph type="sldNum" sz="quarter" idx="10"/>
          </p:nvPr>
        </p:nvSpPr>
        <p:spPr>
          <a:xfrm>
            <a:off x="6861605" y="6601191"/>
            <a:ext cx="2057400" cy="153888"/>
          </a:xfrm>
          <a:prstGeom prst="rect">
            <a:avLst/>
          </a:prstGeom>
        </p:spPr>
        <p:txBody>
          <a:bodyPr/>
          <a:lstStyle>
            <a:lvl1pPr>
              <a:defRPr b="0" i="0">
                <a:latin typeface="Arial" charset="0"/>
              </a:defRPr>
            </a:lvl1pPr>
          </a:lstStyle>
          <a:p>
            <a:fld id="{DF8096FD-41B5-2F46-9EA1-01A78F535848}" type="slidenum">
              <a:rPr lang="en-US" smtClean="0"/>
              <a:pPr/>
              <a:t>‹#›</a:t>
            </a:fld>
            <a:endParaRPr lang="en-US" dirty="0"/>
          </a:p>
        </p:txBody>
      </p:sp>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Title 1"/>
          <p:cNvSpPr>
            <a:spLocks noGrp="1"/>
          </p:cNvSpPr>
          <p:nvPr>
            <p:ph type="ctrTitle"/>
          </p:nvPr>
        </p:nvSpPr>
        <p:spPr>
          <a:xfrm>
            <a:off x="685800" y="2448862"/>
            <a:ext cx="7772400" cy="609398"/>
          </a:xfrm>
        </p:spPr>
        <p:txBody>
          <a:bodyPr anchor="t" anchorCtr="0">
            <a:spAutoFit/>
          </a:bodyPr>
          <a:lstStyle>
            <a:lvl1pPr algn="ctr">
              <a:defRPr sz="4400">
                <a:solidFill>
                  <a:schemeClr val="bg1"/>
                </a:solidFill>
              </a:defRPr>
            </a:lvl1pPr>
          </a:lstStyle>
          <a:p>
            <a:r>
              <a:rPr lang="en-US"/>
              <a:t>Click to edit Master title style</a:t>
            </a:r>
            <a:endParaRPr lang="en-US" dirty="0"/>
          </a:p>
        </p:txBody>
      </p:sp>
      <p:sp>
        <p:nvSpPr>
          <p:cNvPr id="5" name="TextBox 4"/>
          <p:cNvSpPr txBox="1"/>
          <p:nvPr userDrawn="1"/>
        </p:nvSpPr>
        <p:spPr>
          <a:xfrm>
            <a:off x="9975898" y="2805077"/>
            <a:ext cx="914400" cy="914400"/>
          </a:xfrm>
          <a:prstGeom prst="rect">
            <a:avLst/>
          </a:prstGeom>
          <a:noFill/>
        </p:spPr>
        <p:txBody>
          <a:bodyPr wrap="none" lIns="0" tIns="0" rIns="0" bIns="0" rtlCol="0" anchor="t" anchorCtr="0">
            <a:noAutofit/>
          </a:bodyPr>
          <a:lstStyle/>
          <a:p>
            <a:pPr marL="0" marR="0" indent="0" algn="l" defTabSz="914400" rtl="0" eaLnBrk="1" fontAlgn="auto" latinLnBrk="0" hangingPunct="1">
              <a:lnSpc>
                <a:spcPct val="100000"/>
              </a:lnSpc>
              <a:spcBef>
                <a:spcPts val="0"/>
              </a:spcBef>
              <a:spcAft>
                <a:spcPts val="0"/>
              </a:spcAft>
              <a:buClrTx/>
              <a:buSzTx/>
              <a:buFontTx/>
              <a:buNone/>
              <a:tabLst/>
            </a:pPr>
            <a:endParaRPr lang="en-US" sz="1000" b="0" i="0" dirty="0">
              <a:latin typeface="Arial Regular" charset="0"/>
              <a:ea typeface="Arial Regular" charset="0"/>
              <a:cs typeface="Arial Regular" charset="0"/>
            </a:endParaRPr>
          </a:p>
        </p:txBody>
      </p:sp>
    </p:spTree>
    <p:extLst>
      <p:ext uri="{BB962C8B-B14F-4D97-AF65-F5344CB8AC3E}">
        <p14:creationId xmlns:p14="http://schemas.microsoft.com/office/powerpoint/2010/main" val="5045973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No Address">
    <p:spTree>
      <p:nvGrpSpPr>
        <p:cNvPr id="1" name=""/>
        <p:cNvGrpSpPr/>
        <p:nvPr/>
      </p:nvGrpSpPr>
      <p:grpSpPr>
        <a:xfrm>
          <a:off x="0" y="0"/>
          <a:ext cx="0" cy="0"/>
          <a:chOff x="0" y="0"/>
          <a:chExt cx="0" cy="0"/>
        </a:xfrm>
      </p:grpSpPr>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ctrTitle" hasCustomPrompt="1"/>
          </p:nvPr>
        </p:nvSpPr>
        <p:spPr>
          <a:xfrm>
            <a:off x="581228" y="2001838"/>
            <a:ext cx="7691403" cy="997196"/>
          </a:xfrm>
        </p:spPr>
        <p:txBody>
          <a:bodyPr wrap="square" anchor="t" anchorCtr="0">
            <a:spAutoFit/>
          </a:bodyPr>
          <a:lstStyle>
            <a:lvl1pPr algn="l">
              <a:defRPr sz="3600" baseline="0">
                <a:latin typeface="Arial" charset="0"/>
                <a:ea typeface="Arial" charset="0"/>
                <a:cs typeface="Arial" charset="0"/>
              </a:defRPr>
            </a:lvl1pPr>
          </a:lstStyle>
          <a:p>
            <a:r>
              <a:rPr lang="en-US" dirty="0"/>
              <a:t>Click to edit Title. Adjust from 36 – 40 pt. font. Two lines maximum.</a:t>
            </a:r>
          </a:p>
        </p:txBody>
      </p:sp>
      <p:sp>
        <p:nvSpPr>
          <p:cNvPr id="3" name="Subtitle 2"/>
          <p:cNvSpPr>
            <a:spLocks noGrp="1"/>
          </p:cNvSpPr>
          <p:nvPr>
            <p:ph type="subTitle" idx="1" hasCustomPrompt="1"/>
          </p:nvPr>
        </p:nvSpPr>
        <p:spPr>
          <a:xfrm>
            <a:off x="578707" y="3244334"/>
            <a:ext cx="7693923" cy="406265"/>
          </a:xfrm>
        </p:spPr>
        <p:txBody>
          <a:bodyPr wrap="square">
            <a:spAutoFit/>
          </a:bodyPr>
          <a:lstStyle>
            <a:lvl1pPr marL="0" indent="0" algn="l">
              <a:buNone/>
              <a:defRPr sz="2400" b="1">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 style</a:t>
            </a:r>
          </a:p>
        </p:txBody>
      </p:sp>
    </p:spTree>
    <p:extLst>
      <p:ext uri="{BB962C8B-B14F-4D97-AF65-F5344CB8AC3E}">
        <p14:creationId xmlns:p14="http://schemas.microsoft.com/office/powerpoint/2010/main" val="316040046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losing Black &amp; White">
    <p:spTree>
      <p:nvGrpSpPr>
        <p:cNvPr id="1" name=""/>
        <p:cNvGrpSpPr/>
        <p:nvPr/>
      </p:nvGrpSpPr>
      <p:grpSpPr>
        <a:xfrm>
          <a:off x="0" y="0"/>
          <a:ext cx="0" cy="0"/>
          <a:chOff x="0" y="0"/>
          <a:chExt cx="0" cy="0"/>
        </a:xfrm>
      </p:grpSpPr>
      <p:sp>
        <p:nvSpPr>
          <p:cNvPr id="6" name="Rectangle 5"/>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endParaRPr lang="en-US" sz="1000" dirty="0">
              <a:latin typeface="Arial Regular" charset="0"/>
              <a:ea typeface="Arial Regular" charset="0"/>
              <a:cs typeface="Arial Regular" charset="0"/>
            </a:endParaRPr>
          </a:p>
        </p:txBody>
      </p:sp>
      <p:sp>
        <p:nvSpPr>
          <p:cNvPr id="5" name="TextBox 4"/>
          <p:cNvSpPr txBox="1"/>
          <p:nvPr userDrawn="1"/>
        </p:nvSpPr>
        <p:spPr>
          <a:xfrm>
            <a:off x="9975898" y="2805077"/>
            <a:ext cx="914400" cy="914400"/>
          </a:xfrm>
          <a:prstGeom prst="rect">
            <a:avLst/>
          </a:prstGeom>
          <a:noFill/>
        </p:spPr>
        <p:txBody>
          <a:bodyPr wrap="none" lIns="0" tIns="0" rIns="0" bIns="0" rtlCol="0" anchor="t" anchorCtr="0">
            <a:noAutofit/>
          </a:bodyPr>
          <a:lstStyle/>
          <a:p>
            <a:pPr marL="0" marR="0" indent="0" algn="l" defTabSz="914400" rtl="0" eaLnBrk="1" fontAlgn="auto" latinLnBrk="0" hangingPunct="1">
              <a:lnSpc>
                <a:spcPct val="100000"/>
              </a:lnSpc>
              <a:spcBef>
                <a:spcPts val="0"/>
              </a:spcBef>
              <a:spcAft>
                <a:spcPts val="0"/>
              </a:spcAft>
              <a:buClrTx/>
              <a:buSzTx/>
              <a:buFontTx/>
              <a:buNone/>
              <a:tabLst/>
            </a:pPr>
            <a:endParaRPr lang="en-US" sz="1000" b="0" i="0" dirty="0">
              <a:latin typeface="Arial Regular" charset="0"/>
              <a:ea typeface="Arial Regular" charset="0"/>
              <a:cs typeface="Arial Regular" charset="0"/>
            </a:endParaRPr>
          </a:p>
        </p:txBody>
      </p:sp>
      <p:sp>
        <p:nvSpPr>
          <p:cNvPr id="9" name="Title 1"/>
          <p:cNvSpPr>
            <a:spLocks noGrp="1"/>
          </p:cNvSpPr>
          <p:nvPr>
            <p:ph type="ctrTitle"/>
          </p:nvPr>
        </p:nvSpPr>
        <p:spPr>
          <a:xfrm>
            <a:off x="685800" y="2448862"/>
            <a:ext cx="7772400" cy="609398"/>
          </a:xfrm>
        </p:spPr>
        <p:txBody>
          <a:bodyPr anchor="t" anchorCtr="0">
            <a:spAutoFit/>
          </a:bodyPr>
          <a:lstStyle>
            <a:lvl1pPr algn="ctr">
              <a:defRPr sz="4400">
                <a:solidFill>
                  <a:schemeClr val="tx1"/>
                </a:solidFill>
              </a:defRPr>
            </a:lvl1pPr>
          </a:lstStyle>
          <a:p>
            <a:r>
              <a:rPr lang="en-US"/>
              <a:t>Click to edit Master title style</a:t>
            </a:r>
            <a:endParaRPr lang="en-US" dirty="0"/>
          </a:p>
        </p:txBody>
      </p:sp>
      <p:pic>
        <p:nvPicPr>
          <p:cNvPr id="7" name="Picture 6"/>
          <p:cNvPicPr>
            <a:picLocks noChangeAspect="1"/>
          </p:cNvPicPr>
          <p:nvPr userDrawn="1"/>
        </p:nvPicPr>
        <p:blipFill>
          <a:blip r:embed="rId2">
            <a:clrChange>
              <a:clrFrom>
                <a:srgbClr val="FDFDFD"/>
              </a:clrFrom>
              <a:clrTo>
                <a:srgbClr val="FDFDFD">
                  <a:alpha val="0"/>
                </a:srgbClr>
              </a:clrTo>
            </a:clrChange>
          </a:blip>
          <a:stretch>
            <a:fillRect/>
          </a:stretch>
        </p:blipFill>
        <p:spPr>
          <a:xfrm>
            <a:off x="4106312" y="4648130"/>
            <a:ext cx="917379" cy="1420801"/>
          </a:xfrm>
          <a:prstGeom prst="rect">
            <a:avLst/>
          </a:prstGeom>
        </p:spPr>
      </p:pic>
    </p:spTree>
    <p:extLst>
      <p:ext uri="{BB962C8B-B14F-4D97-AF65-F5344CB8AC3E}">
        <p14:creationId xmlns:p14="http://schemas.microsoft.com/office/powerpoint/2010/main" val="22770258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resenters">
    <p:spTree>
      <p:nvGrpSpPr>
        <p:cNvPr id="1" name=""/>
        <p:cNvGrpSpPr/>
        <p:nvPr/>
      </p:nvGrpSpPr>
      <p:grpSpPr>
        <a:xfrm>
          <a:off x="0" y="0"/>
          <a:ext cx="0" cy="0"/>
          <a:chOff x="0" y="0"/>
          <a:chExt cx="0" cy="0"/>
        </a:xfrm>
      </p:grpSpPr>
      <p:sp>
        <p:nvSpPr>
          <p:cNvPr id="26" name="Text Placeholder 25"/>
          <p:cNvSpPr>
            <a:spLocks noGrp="1"/>
          </p:cNvSpPr>
          <p:nvPr>
            <p:ph type="body" sz="quarter" idx="10" hasCustomPrompt="1"/>
          </p:nvPr>
        </p:nvSpPr>
        <p:spPr>
          <a:xfrm>
            <a:off x="4765638" y="1217904"/>
            <a:ext cx="3657595" cy="415498"/>
          </a:xfrm>
        </p:spPr>
        <p:txBody>
          <a:bodyPr/>
          <a:lstStyle>
            <a:lvl1pPr marL="0" indent="0">
              <a:buFontTx/>
              <a:buNone/>
              <a:defRPr sz="1800" b="1">
                <a:latin typeface="Georgia" panose="02040502050405020303" pitchFamily="18" charset="0"/>
              </a:defRPr>
            </a:lvl1pPr>
            <a:lvl2pPr marL="45720" indent="0">
              <a:buFontTx/>
              <a:buNone/>
              <a:defRPr sz="2000"/>
            </a:lvl2pPr>
            <a:lvl3pPr marL="502920" indent="0">
              <a:buFontTx/>
              <a:buNone/>
              <a:defRPr sz="2000"/>
            </a:lvl3pPr>
            <a:lvl4pPr marL="777240" indent="0">
              <a:buFontTx/>
              <a:buNone/>
              <a:defRPr sz="2000"/>
            </a:lvl4pPr>
            <a:lvl5pPr marL="228600" indent="0">
              <a:buFontTx/>
              <a:buNone/>
              <a:defRPr sz="2000"/>
            </a:lvl5pPr>
          </a:lstStyle>
          <a:p>
            <a:pPr lvl="0"/>
            <a:r>
              <a:rPr lang="en-US" dirty="0"/>
              <a:t>Name Goes Here</a:t>
            </a:r>
          </a:p>
        </p:txBody>
      </p:sp>
      <p:sp>
        <p:nvSpPr>
          <p:cNvPr id="27" name="Text Placeholder 25"/>
          <p:cNvSpPr>
            <a:spLocks noGrp="1"/>
          </p:cNvSpPr>
          <p:nvPr>
            <p:ph type="body" sz="quarter" idx="11" hasCustomPrompt="1"/>
          </p:nvPr>
        </p:nvSpPr>
        <p:spPr>
          <a:xfrm>
            <a:off x="864823" y="1219530"/>
            <a:ext cx="3657595" cy="415498"/>
          </a:xfrm>
        </p:spPr>
        <p:txBody>
          <a:bodyPr/>
          <a:lstStyle>
            <a:lvl1pPr marL="0" indent="0">
              <a:buFontTx/>
              <a:buNone/>
              <a:defRPr sz="1800" b="1" baseline="0">
                <a:latin typeface="Georgia" panose="02040502050405020303" pitchFamily="18" charset="0"/>
              </a:defRPr>
            </a:lvl1pPr>
            <a:lvl2pPr marL="45720" indent="0">
              <a:buFontTx/>
              <a:buNone/>
              <a:defRPr sz="2000"/>
            </a:lvl2pPr>
            <a:lvl3pPr marL="502920" indent="0">
              <a:buFontTx/>
              <a:buNone/>
              <a:defRPr sz="2000"/>
            </a:lvl3pPr>
            <a:lvl4pPr marL="777240" indent="0">
              <a:buFontTx/>
              <a:buNone/>
              <a:defRPr sz="2000"/>
            </a:lvl4pPr>
            <a:lvl5pPr marL="228600" indent="0">
              <a:buFontTx/>
              <a:buNone/>
              <a:defRPr sz="2000"/>
            </a:lvl5pPr>
          </a:lstStyle>
          <a:p>
            <a:pPr lvl="0"/>
            <a:r>
              <a:rPr lang="en-US" dirty="0"/>
              <a:t>Name Goes Here</a:t>
            </a:r>
          </a:p>
        </p:txBody>
      </p:sp>
      <p:sp>
        <p:nvSpPr>
          <p:cNvPr id="30" name="Text Placeholder 25"/>
          <p:cNvSpPr>
            <a:spLocks noGrp="1"/>
          </p:cNvSpPr>
          <p:nvPr>
            <p:ph type="body" sz="quarter" idx="12" hasCustomPrompt="1"/>
          </p:nvPr>
        </p:nvSpPr>
        <p:spPr>
          <a:xfrm>
            <a:off x="864823" y="1518225"/>
            <a:ext cx="3657595" cy="276999"/>
          </a:xfrm>
        </p:spPr>
        <p:txBody>
          <a:bodyPr/>
          <a:lstStyle>
            <a:lvl1pPr marL="0" indent="0">
              <a:buFontTx/>
              <a:buNone/>
              <a:defRPr sz="1200" b="0" baseline="0"/>
            </a:lvl1pPr>
            <a:lvl2pPr marL="45720" indent="0">
              <a:buFontTx/>
              <a:buNone/>
              <a:defRPr sz="2000"/>
            </a:lvl2pPr>
            <a:lvl3pPr marL="502920" indent="0">
              <a:buFontTx/>
              <a:buNone/>
              <a:defRPr sz="2000"/>
            </a:lvl3pPr>
            <a:lvl4pPr marL="777240" indent="0">
              <a:buFontTx/>
              <a:buNone/>
              <a:defRPr sz="2000"/>
            </a:lvl4pPr>
            <a:lvl5pPr marL="228600" indent="0">
              <a:buFontTx/>
              <a:buNone/>
              <a:defRPr sz="2000"/>
            </a:lvl5pPr>
          </a:lstStyle>
          <a:p>
            <a:pPr lvl="0"/>
            <a:r>
              <a:rPr lang="en-US" dirty="0"/>
              <a:t>Title Goes Here</a:t>
            </a:r>
          </a:p>
        </p:txBody>
      </p:sp>
      <p:sp>
        <p:nvSpPr>
          <p:cNvPr id="32" name="Text Placeholder 25"/>
          <p:cNvSpPr>
            <a:spLocks noGrp="1"/>
          </p:cNvSpPr>
          <p:nvPr>
            <p:ph type="body" sz="quarter" idx="13" hasCustomPrompt="1"/>
          </p:nvPr>
        </p:nvSpPr>
        <p:spPr>
          <a:xfrm>
            <a:off x="4765638" y="1518225"/>
            <a:ext cx="3657595" cy="276999"/>
          </a:xfrm>
        </p:spPr>
        <p:txBody>
          <a:bodyPr/>
          <a:lstStyle>
            <a:lvl1pPr marL="0" indent="0">
              <a:buFontTx/>
              <a:buNone/>
              <a:defRPr sz="1200" b="0" baseline="0"/>
            </a:lvl1pPr>
            <a:lvl2pPr marL="45720" indent="0">
              <a:buFontTx/>
              <a:buNone/>
              <a:defRPr sz="2000"/>
            </a:lvl2pPr>
            <a:lvl3pPr marL="502920" indent="0">
              <a:buFontTx/>
              <a:buNone/>
              <a:defRPr sz="2000"/>
            </a:lvl3pPr>
            <a:lvl4pPr marL="777240" indent="0">
              <a:buFontTx/>
              <a:buNone/>
              <a:defRPr sz="2000"/>
            </a:lvl4pPr>
            <a:lvl5pPr marL="228600" indent="0">
              <a:buFontTx/>
              <a:buNone/>
              <a:defRPr sz="2000"/>
            </a:lvl5pPr>
          </a:lstStyle>
          <a:p>
            <a:pPr lvl="0"/>
            <a:r>
              <a:rPr lang="en-US" dirty="0"/>
              <a:t>Title Goes Here</a:t>
            </a:r>
          </a:p>
        </p:txBody>
      </p:sp>
      <p:sp>
        <p:nvSpPr>
          <p:cNvPr id="33" name="Text Placeholder 25"/>
          <p:cNvSpPr>
            <a:spLocks noGrp="1"/>
          </p:cNvSpPr>
          <p:nvPr>
            <p:ph type="body" sz="quarter" idx="14" hasCustomPrompt="1"/>
          </p:nvPr>
        </p:nvSpPr>
        <p:spPr>
          <a:xfrm>
            <a:off x="864823" y="1930159"/>
            <a:ext cx="3657595" cy="1449178"/>
          </a:xfrm>
        </p:spPr>
        <p:txBody>
          <a:bodyPr>
            <a:noAutofit/>
          </a:bodyPr>
          <a:lstStyle>
            <a:lvl1pPr marL="0" indent="0">
              <a:buFontTx/>
              <a:buNone/>
              <a:defRPr sz="1200" b="0"/>
            </a:lvl1pPr>
            <a:lvl2pPr marL="45720" indent="0">
              <a:buFontTx/>
              <a:buNone/>
              <a:defRPr sz="2000"/>
            </a:lvl2pPr>
            <a:lvl3pPr marL="502920" indent="0">
              <a:buFontTx/>
              <a:buNone/>
              <a:defRPr sz="2000"/>
            </a:lvl3pPr>
            <a:lvl4pPr marL="777240" indent="0">
              <a:buFontTx/>
              <a:buNone/>
              <a:defRPr sz="2000"/>
            </a:lvl4pPr>
            <a:lvl5pPr marL="228600" indent="0">
              <a:buFontTx/>
              <a:buNone/>
              <a:defRPr sz="2000"/>
            </a:lvl5pPr>
          </a:lstStyle>
          <a:p>
            <a:pPr lvl="0"/>
            <a:r>
              <a:rPr lang="en-US" dirty="0"/>
              <a:t>Description goes here</a:t>
            </a:r>
          </a:p>
        </p:txBody>
      </p:sp>
      <p:sp>
        <p:nvSpPr>
          <p:cNvPr id="34" name="Text Placeholder 25"/>
          <p:cNvSpPr>
            <a:spLocks noGrp="1"/>
          </p:cNvSpPr>
          <p:nvPr>
            <p:ph type="body" sz="quarter" idx="15" hasCustomPrompt="1"/>
          </p:nvPr>
        </p:nvSpPr>
        <p:spPr>
          <a:xfrm>
            <a:off x="4765638" y="1930159"/>
            <a:ext cx="3657595" cy="1449178"/>
          </a:xfrm>
        </p:spPr>
        <p:txBody>
          <a:bodyPr>
            <a:noAutofit/>
          </a:bodyPr>
          <a:lstStyle>
            <a:lvl1pPr marL="0" indent="0">
              <a:buFontTx/>
              <a:buNone/>
              <a:defRPr sz="1200" b="0" baseline="0"/>
            </a:lvl1pPr>
            <a:lvl2pPr marL="45720" indent="0">
              <a:buFontTx/>
              <a:buNone/>
              <a:defRPr sz="2000"/>
            </a:lvl2pPr>
            <a:lvl3pPr marL="502920" indent="0">
              <a:buFontTx/>
              <a:buNone/>
              <a:defRPr sz="2000"/>
            </a:lvl3pPr>
            <a:lvl4pPr marL="777240" indent="0">
              <a:buFontTx/>
              <a:buNone/>
              <a:defRPr sz="2000"/>
            </a:lvl4pPr>
            <a:lvl5pPr marL="228600" indent="0">
              <a:buFontTx/>
              <a:buNone/>
              <a:defRPr sz="2000"/>
            </a:lvl5pPr>
          </a:lstStyle>
          <a:p>
            <a:pPr lvl="0"/>
            <a:r>
              <a:rPr lang="en-US" dirty="0"/>
              <a:t>Description goes here</a:t>
            </a:r>
          </a:p>
        </p:txBody>
      </p:sp>
      <p:sp>
        <p:nvSpPr>
          <p:cNvPr id="35" name="Text Placeholder 25"/>
          <p:cNvSpPr>
            <a:spLocks noGrp="1"/>
          </p:cNvSpPr>
          <p:nvPr>
            <p:ph type="body" sz="quarter" idx="16" hasCustomPrompt="1"/>
          </p:nvPr>
        </p:nvSpPr>
        <p:spPr>
          <a:xfrm>
            <a:off x="4765638" y="3796099"/>
            <a:ext cx="3657595" cy="369332"/>
          </a:xfrm>
        </p:spPr>
        <p:txBody>
          <a:bodyPr/>
          <a:lstStyle>
            <a:lvl1pPr marL="0" indent="0">
              <a:buFontTx/>
              <a:buNone/>
              <a:defRPr sz="1600" b="1">
                <a:latin typeface="Georgia" panose="02040502050405020303" pitchFamily="18" charset="0"/>
              </a:defRPr>
            </a:lvl1pPr>
            <a:lvl2pPr marL="45720" indent="0">
              <a:buFontTx/>
              <a:buNone/>
              <a:defRPr sz="2000"/>
            </a:lvl2pPr>
            <a:lvl3pPr marL="502920" indent="0">
              <a:buFontTx/>
              <a:buNone/>
              <a:defRPr sz="2000"/>
            </a:lvl3pPr>
            <a:lvl4pPr marL="777240" indent="0">
              <a:buFontTx/>
              <a:buNone/>
              <a:defRPr sz="2000"/>
            </a:lvl4pPr>
            <a:lvl5pPr marL="228600" indent="0">
              <a:buFontTx/>
              <a:buNone/>
              <a:defRPr sz="2000"/>
            </a:lvl5pPr>
          </a:lstStyle>
          <a:p>
            <a:pPr lvl="0"/>
            <a:r>
              <a:rPr lang="en-US" dirty="0"/>
              <a:t>Name Goes Here</a:t>
            </a:r>
          </a:p>
        </p:txBody>
      </p:sp>
      <p:sp>
        <p:nvSpPr>
          <p:cNvPr id="36" name="Text Placeholder 25"/>
          <p:cNvSpPr>
            <a:spLocks noGrp="1"/>
          </p:cNvSpPr>
          <p:nvPr>
            <p:ph type="body" sz="quarter" idx="17" hasCustomPrompt="1"/>
          </p:nvPr>
        </p:nvSpPr>
        <p:spPr>
          <a:xfrm>
            <a:off x="864823" y="3797725"/>
            <a:ext cx="3657595" cy="415498"/>
          </a:xfrm>
        </p:spPr>
        <p:txBody>
          <a:bodyPr/>
          <a:lstStyle>
            <a:lvl1pPr marL="0" indent="0">
              <a:buFontTx/>
              <a:buNone/>
              <a:defRPr sz="1800" b="1">
                <a:latin typeface="Georgia" panose="02040502050405020303" pitchFamily="18" charset="0"/>
              </a:defRPr>
            </a:lvl1pPr>
            <a:lvl2pPr marL="45720" indent="0">
              <a:buFontTx/>
              <a:buNone/>
              <a:defRPr sz="2000"/>
            </a:lvl2pPr>
            <a:lvl3pPr marL="502920" indent="0">
              <a:buFontTx/>
              <a:buNone/>
              <a:defRPr sz="2000"/>
            </a:lvl3pPr>
            <a:lvl4pPr marL="777240" indent="0">
              <a:buFontTx/>
              <a:buNone/>
              <a:defRPr sz="2000"/>
            </a:lvl4pPr>
            <a:lvl5pPr marL="228600" indent="0">
              <a:buFontTx/>
              <a:buNone/>
              <a:defRPr sz="2000"/>
            </a:lvl5pPr>
          </a:lstStyle>
          <a:p>
            <a:pPr lvl="0"/>
            <a:r>
              <a:rPr lang="en-US" dirty="0"/>
              <a:t>Name Goes Here</a:t>
            </a:r>
          </a:p>
        </p:txBody>
      </p:sp>
      <p:sp>
        <p:nvSpPr>
          <p:cNvPr id="37" name="Text Placeholder 25"/>
          <p:cNvSpPr>
            <a:spLocks noGrp="1"/>
          </p:cNvSpPr>
          <p:nvPr>
            <p:ph type="body" sz="quarter" idx="18" hasCustomPrompt="1"/>
          </p:nvPr>
        </p:nvSpPr>
        <p:spPr>
          <a:xfrm>
            <a:off x="864823" y="4096420"/>
            <a:ext cx="3657595" cy="276999"/>
          </a:xfrm>
        </p:spPr>
        <p:txBody>
          <a:bodyPr/>
          <a:lstStyle>
            <a:lvl1pPr marL="0" indent="0">
              <a:buFontTx/>
              <a:buNone/>
              <a:defRPr sz="1200" b="0" baseline="0"/>
            </a:lvl1pPr>
            <a:lvl2pPr marL="45720" indent="0">
              <a:buFontTx/>
              <a:buNone/>
              <a:defRPr sz="2000"/>
            </a:lvl2pPr>
            <a:lvl3pPr marL="502920" indent="0">
              <a:buFontTx/>
              <a:buNone/>
              <a:defRPr sz="2000"/>
            </a:lvl3pPr>
            <a:lvl4pPr marL="777240" indent="0">
              <a:buFontTx/>
              <a:buNone/>
              <a:defRPr sz="2000"/>
            </a:lvl4pPr>
            <a:lvl5pPr marL="228600" indent="0">
              <a:buFontTx/>
              <a:buNone/>
              <a:defRPr sz="2000"/>
            </a:lvl5pPr>
          </a:lstStyle>
          <a:p>
            <a:pPr lvl="0"/>
            <a:r>
              <a:rPr lang="en-US" dirty="0"/>
              <a:t>Title Goes Here</a:t>
            </a:r>
          </a:p>
        </p:txBody>
      </p:sp>
      <p:sp>
        <p:nvSpPr>
          <p:cNvPr id="38" name="Text Placeholder 25"/>
          <p:cNvSpPr>
            <a:spLocks noGrp="1"/>
          </p:cNvSpPr>
          <p:nvPr>
            <p:ph type="body" sz="quarter" idx="19" hasCustomPrompt="1"/>
          </p:nvPr>
        </p:nvSpPr>
        <p:spPr>
          <a:xfrm>
            <a:off x="4765638" y="4096420"/>
            <a:ext cx="3657595" cy="276999"/>
          </a:xfrm>
        </p:spPr>
        <p:txBody>
          <a:bodyPr/>
          <a:lstStyle>
            <a:lvl1pPr marL="0" indent="0">
              <a:buFontTx/>
              <a:buNone/>
              <a:defRPr sz="1200" b="0" baseline="0"/>
            </a:lvl1pPr>
            <a:lvl2pPr marL="45720" indent="0">
              <a:buFontTx/>
              <a:buNone/>
              <a:defRPr sz="2000"/>
            </a:lvl2pPr>
            <a:lvl3pPr marL="502920" indent="0">
              <a:buFontTx/>
              <a:buNone/>
              <a:defRPr sz="2000"/>
            </a:lvl3pPr>
            <a:lvl4pPr marL="777240" indent="0">
              <a:buFontTx/>
              <a:buNone/>
              <a:defRPr sz="2000"/>
            </a:lvl4pPr>
            <a:lvl5pPr marL="228600" indent="0">
              <a:buFontTx/>
              <a:buNone/>
              <a:defRPr sz="2000"/>
            </a:lvl5pPr>
          </a:lstStyle>
          <a:p>
            <a:pPr lvl="0"/>
            <a:r>
              <a:rPr lang="en-US" dirty="0"/>
              <a:t>Title Goes Here</a:t>
            </a:r>
          </a:p>
        </p:txBody>
      </p:sp>
      <p:sp>
        <p:nvSpPr>
          <p:cNvPr id="39" name="Text Placeholder 25"/>
          <p:cNvSpPr>
            <a:spLocks noGrp="1"/>
          </p:cNvSpPr>
          <p:nvPr>
            <p:ph type="body" sz="quarter" idx="20" hasCustomPrompt="1"/>
          </p:nvPr>
        </p:nvSpPr>
        <p:spPr>
          <a:xfrm>
            <a:off x="864823" y="4486838"/>
            <a:ext cx="3657595" cy="1449178"/>
          </a:xfrm>
        </p:spPr>
        <p:txBody>
          <a:bodyPr>
            <a:noAutofit/>
          </a:bodyPr>
          <a:lstStyle>
            <a:lvl1pPr marL="0" indent="0">
              <a:buFontTx/>
              <a:buNone/>
              <a:defRPr sz="1200" b="0"/>
            </a:lvl1pPr>
            <a:lvl2pPr marL="45720" indent="0">
              <a:buFontTx/>
              <a:buNone/>
              <a:defRPr sz="2000"/>
            </a:lvl2pPr>
            <a:lvl3pPr marL="502920" indent="0">
              <a:buFontTx/>
              <a:buNone/>
              <a:defRPr sz="2000"/>
            </a:lvl3pPr>
            <a:lvl4pPr marL="777240" indent="0">
              <a:buFontTx/>
              <a:buNone/>
              <a:defRPr sz="2000"/>
            </a:lvl4pPr>
            <a:lvl5pPr marL="228600" indent="0">
              <a:buFontTx/>
              <a:buNone/>
              <a:defRPr sz="2000"/>
            </a:lvl5pPr>
          </a:lstStyle>
          <a:p>
            <a:pPr lvl="0"/>
            <a:r>
              <a:rPr lang="en-US" dirty="0"/>
              <a:t>Description goes here</a:t>
            </a:r>
          </a:p>
        </p:txBody>
      </p:sp>
      <p:sp>
        <p:nvSpPr>
          <p:cNvPr id="40" name="Text Placeholder 25"/>
          <p:cNvSpPr>
            <a:spLocks noGrp="1"/>
          </p:cNvSpPr>
          <p:nvPr>
            <p:ph type="body" sz="quarter" idx="21" hasCustomPrompt="1"/>
          </p:nvPr>
        </p:nvSpPr>
        <p:spPr>
          <a:xfrm>
            <a:off x="4765638" y="4486838"/>
            <a:ext cx="3657595" cy="1449178"/>
          </a:xfrm>
        </p:spPr>
        <p:txBody>
          <a:bodyPr>
            <a:noAutofit/>
          </a:bodyPr>
          <a:lstStyle>
            <a:lvl1pPr marL="0" indent="0">
              <a:buFontTx/>
              <a:buNone/>
              <a:defRPr sz="1200" b="0"/>
            </a:lvl1pPr>
            <a:lvl2pPr marL="45720" indent="0">
              <a:buFontTx/>
              <a:buNone/>
              <a:defRPr sz="2000"/>
            </a:lvl2pPr>
            <a:lvl3pPr marL="502920" indent="0">
              <a:buFontTx/>
              <a:buNone/>
              <a:defRPr sz="2000"/>
            </a:lvl3pPr>
            <a:lvl4pPr marL="777240" indent="0">
              <a:buFontTx/>
              <a:buNone/>
              <a:defRPr sz="2000"/>
            </a:lvl4pPr>
            <a:lvl5pPr marL="228600" indent="0">
              <a:buFontTx/>
              <a:buNone/>
              <a:defRPr sz="2000"/>
            </a:lvl5pPr>
          </a:lstStyle>
          <a:p>
            <a:pPr lvl="0"/>
            <a:r>
              <a:rPr lang="en-US" dirty="0"/>
              <a:t>Description goes here</a:t>
            </a:r>
          </a:p>
        </p:txBody>
      </p:sp>
      <p:cxnSp>
        <p:nvCxnSpPr>
          <p:cNvPr id="14" name="Straight Connector 13"/>
          <p:cNvCxnSpPr/>
          <p:nvPr userDrawn="1"/>
        </p:nvCxnSpPr>
        <p:spPr>
          <a:xfrm>
            <a:off x="864825" y="1812108"/>
            <a:ext cx="393334" cy="0"/>
          </a:xfrm>
          <a:prstGeom prst="line">
            <a:avLst/>
          </a:prstGeom>
          <a:ln w="31750" cap="rnd">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864825" y="4382538"/>
            <a:ext cx="393334" cy="0"/>
          </a:xfrm>
          <a:prstGeom prst="line">
            <a:avLst/>
          </a:prstGeom>
          <a:ln w="31750" cap="rnd">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userDrawn="1"/>
        </p:nvCxnSpPr>
        <p:spPr>
          <a:xfrm>
            <a:off x="4765638" y="1812108"/>
            <a:ext cx="393334" cy="0"/>
          </a:xfrm>
          <a:prstGeom prst="line">
            <a:avLst/>
          </a:prstGeom>
          <a:ln w="31750" cap="rnd">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userDrawn="1"/>
        </p:nvCxnSpPr>
        <p:spPr>
          <a:xfrm>
            <a:off x="4765638" y="4382538"/>
            <a:ext cx="393334" cy="0"/>
          </a:xfrm>
          <a:prstGeom prst="line">
            <a:avLst/>
          </a:prstGeom>
          <a:ln w="31750" cap="rnd">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05100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Presenters with Pictures">
    <p:spTree>
      <p:nvGrpSpPr>
        <p:cNvPr id="1" name=""/>
        <p:cNvGrpSpPr/>
        <p:nvPr/>
      </p:nvGrpSpPr>
      <p:grpSpPr>
        <a:xfrm>
          <a:off x="0" y="0"/>
          <a:ext cx="0" cy="0"/>
          <a:chOff x="0" y="0"/>
          <a:chExt cx="0" cy="0"/>
        </a:xfrm>
      </p:grpSpPr>
      <p:sp>
        <p:nvSpPr>
          <p:cNvPr id="44" name="Picture Placeholder 4"/>
          <p:cNvSpPr>
            <a:spLocks noGrp="1"/>
          </p:cNvSpPr>
          <p:nvPr>
            <p:ph type="pic" sz="quarter" idx="28"/>
          </p:nvPr>
        </p:nvSpPr>
        <p:spPr>
          <a:xfrm>
            <a:off x="4796547" y="3551826"/>
            <a:ext cx="777296" cy="854388"/>
          </a:xfrm>
          <a:custGeom>
            <a:avLst/>
            <a:gdLst>
              <a:gd name="connsiteX0" fmla="*/ 0 w 931862"/>
              <a:gd name="connsiteY0" fmla="*/ 114084 h 389513"/>
              <a:gd name="connsiteX1" fmla="*/ 114084 w 931862"/>
              <a:gd name="connsiteY1" fmla="*/ 0 h 389513"/>
              <a:gd name="connsiteX2" fmla="*/ 817778 w 931862"/>
              <a:gd name="connsiteY2" fmla="*/ 0 h 389513"/>
              <a:gd name="connsiteX3" fmla="*/ 931862 w 931862"/>
              <a:gd name="connsiteY3" fmla="*/ 114084 h 389513"/>
              <a:gd name="connsiteX4" fmla="*/ 931862 w 931862"/>
              <a:gd name="connsiteY4" fmla="*/ 275429 h 389513"/>
              <a:gd name="connsiteX5" fmla="*/ 817778 w 931862"/>
              <a:gd name="connsiteY5" fmla="*/ 389513 h 389513"/>
              <a:gd name="connsiteX6" fmla="*/ 114084 w 931862"/>
              <a:gd name="connsiteY6" fmla="*/ 389513 h 389513"/>
              <a:gd name="connsiteX7" fmla="*/ 0 w 931862"/>
              <a:gd name="connsiteY7" fmla="*/ 275429 h 389513"/>
              <a:gd name="connsiteX8" fmla="*/ 0 w 931862"/>
              <a:gd name="connsiteY8" fmla="*/ 114084 h 389513"/>
              <a:gd name="connsiteX0" fmla="*/ 0 w 931862"/>
              <a:gd name="connsiteY0" fmla="*/ 114084 h 399205"/>
              <a:gd name="connsiteX1" fmla="*/ 114084 w 931862"/>
              <a:gd name="connsiteY1" fmla="*/ 0 h 399205"/>
              <a:gd name="connsiteX2" fmla="*/ 817778 w 931862"/>
              <a:gd name="connsiteY2" fmla="*/ 0 h 399205"/>
              <a:gd name="connsiteX3" fmla="*/ 931862 w 931862"/>
              <a:gd name="connsiteY3" fmla="*/ 114084 h 399205"/>
              <a:gd name="connsiteX4" fmla="*/ 931862 w 931862"/>
              <a:gd name="connsiteY4" fmla="*/ 275429 h 399205"/>
              <a:gd name="connsiteX5" fmla="*/ 817778 w 931862"/>
              <a:gd name="connsiteY5" fmla="*/ 389513 h 399205"/>
              <a:gd name="connsiteX6" fmla="*/ 113348 w 931862"/>
              <a:gd name="connsiteY6" fmla="*/ 398557 h 399205"/>
              <a:gd name="connsiteX7" fmla="*/ 114084 w 931862"/>
              <a:gd name="connsiteY7" fmla="*/ 389513 h 399205"/>
              <a:gd name="connsiteX8" fmla="*/ 0 w 931862"/>
              <a:gd name="connsiteY8" fmla="*/ 275429 h 399205"/>
              <a:gd name="connsiteX9" fmla="*/ 0 w 931862"/>
              <a:gd name="connsiteY9" fmla="*/ 114084 h 399205"/>
              <a:gd name="connsiteX0" fmla="*/ 0 w 931862"/>
              <a:gd name="connsiteY0" fmla="*/ 114084 h 830576"/>
              <a:gd name="connsiteX1" fmla="*/ 114084 w 931862"/>
              <a:gd name="connsiteY1" fmla="*/ 0 h 830576"/>
              <a:gd name="connsiteX2" fmla="*/ 817778 w 931862"/>
              <a:gd name="connsiteY2" fmla="*/ 0 h 830576"/>
              <a:gd name="connsiteX3" fmla="*/ 931862 w 931862"/>
              <a:gd name="connsiteY3" fmla="*/ 114084 h 830576"/>
              <a:gd name="connsiteX4" fmla="*/ 931862 w 931862"/>
              <a:gd name="connsiteY4" fmla="*/ 275429 h 830576"/>
              <a:gd name="connsiteX5" fmla="*/ 495049 w 931862"/>
              <a:gd name="connsiteY5" fmla="*/ 830576 h 830576"/>
              <a:gd name="connsiteX6" fmla="*/ 113348 w 931862"/>
              <a:gd name="connsiteY6" fmla="*/ 398557 h 830576"/>
              <a:gd name="connsiteX7" fmla="*/ 114084 w 931862"/>
              <a:gd name="connsiteY7" fmla="*/ 389513 h 830576"/>
              <a:gd name="connsiteX8" fmla="*/ 0 w 931862"/>
              <a:gd name="connsiteY8" fmla="*/ 275429 h 830576"/>
              <a:gd name="connsiteX9" fmla="*/ 0 w 931862"/>
              <a:gd name="connsiteY9" fmla="*/ 114084 h 830576"/>
              <a:gd name="connsiteX0" fmla="*/ 0 w 931862"/>
              <a:gd name="connsiteY0" fmla="*/ 114084 h 830576"/>
              <a:gd name="connsiteX1" fmla="*/ 114084 w 931862"/>
              <a:gd name="connsiteY1" fmla="*/ 0 h 830576"/>
              <a:gd name="connsiteX2" fmla="*/ 817778 w 931862"/>
              <a:gd name="connsiteY2" fmla="*/ 0 h 830576"/>
              <a:gd name="connsiteX3" fmla="*/ 931862 w 931862"/>
              <a:gd name="connsiteY3" fmla="*/ 114084 h 830576"/>
              <a:gd name="connsiteX4" fmla="*/ 931862 w 931862"/>
              <a:gd name="connsiteY4" fmla="*/ 275429 h 830576"/>
              <a:gd name="connsiteX5" fmla="*/ 495049 w 931862"/>
              <a:gd name="connsiteY5" fmla="*/ 830576 h 830576"/>
              <a:gd name="connsiteX6" fmla="*/ 113348 w 931862"/>
              <a:gd name="connsiteY6" fmla="*/ 398557 h 830576"/>
              <a:gd name="connsiteX7" fmla="*/ 114084 w 931862"/>
              <a:gd name="connsiteY7" fmla="*/ 389513 h 830576"/>
              <a:gd name="connsiteX8" fmla="*/ 0 w 931862"/>
              <a:gd name="connsiteY8" fmla="*/ 275429 h 830576"/>
              <a:gd name="connsiteX9" fmla="*/ 0 w 931862"/>
              <a:gd name="connsiteY9" fmla="*/ 114084 h 830576"/>
              <a:gd name="connsiteX0" fmla="*/ 0 w 931862"/>
              <a:gd name="connsiteY0" fmla="*/ 114084 h 830576"/>
              <a:gd name="connsiteX1" fmla="*/ 114084 w 931862"/>
              <a:gd name="connsiteY1" fmla="*/ 0 h 830576"/>
              <a:gd name="connsiteX2" fmla="*/ 817778 w 931862"/>
              <a:gd name="connsiteY2" fmla="*/ 0 h 830576"/>
              <a:gd name="connsiteX3" fmla="*/ 931862 w 931862"/>
              <a:gd name="connsiteY3" fmla="*/ 114084 h 830576"/>
              <a:gd name="connsiteX4" fmla="*/ 931862 w 931862"/>
              <a:gd name="connsiteY4" fmla="*/ 275429 h 830576"/>
              <a:gd name="connsiteX5" fmla="*/ 495049 w 931862"/>
              <a:gd name="connsiteY5" fmla="*/ 830576 h 830576"/>
              <a:gd name="connsiteX6" fmla="*/ 113348 w 931862"/>
              <a:gd name="connsiteY6" fmla="*/ 398557 h 830576"/>
              <a:gd name="connsiteX7" fmla="*/ 85509 w 931862"/>
              <a:gd name="connsiteY7" fmla="*/ 646688 h 830576"/>
              <a:gd name="connsiteX8" fmla="*/ 0 w 931862"/>
              <a:gd name="connsiteY8" fmla="*/ 275429 h 830576"/>
              <a:gd name="connsiteX9" fmla="*/ 0 w 931862"/>
              <a:gd name="connsiteY9" fmla="*/ 114084 h 830576"/>
              <a:gd name="connsiteX0" fmla="*/ 0 w 931862"/>
              <a:gd name="connsiteY0" fmla="*/ 114084 h 844885"/>
              <a:gd name="connsiteX1" fmla="*/ 114084 w 931862"/>
              <a:gd name="connsiteY1" fmla="*/ 0 h 844885"/>
              <a:gd name="connsiteX2" fmla="*/ 817778 w 931862"/>
              <a:gd name="connsiteY2" fmla="*/ 0 h 844885"/>
              <a:gd name="connsiteX3" fmla="*/ 931862 w 931862"/>
              <a:gd name="connsiteY3" fmla="*/ 114084 h 844885"/>
              <a:gd name="connsiteX4" fmla="*/ 931862 w 931862"/>
              <a:gd name="connsiteY4" fmla="*/ 275429 h 844885"/>
              <a:gd name="connsiteX5" fmla="*/ 495049 w 931862"/>
              <a:gd name="connsiteY5" fmla="*/ 830576 h 844885"/>
              <a:gd name="connsiteX6" fmla="*/ 85509 w 931862"/>
              <a:gd name="connsiteY6" fmla="*/ 646688 h 844885"/>
              <a:gd name="connsiteX7" fmla="*/ 0 w 931862"/>
              <a:gd name="connsiteY7" fmla="*/ 275429 h 844885"/>
              <a:gd name="connsiteX8" fmla="*/ 0 w 931862"/>
              <a:gd name="connsiteY8" fmla="*/ 114084 h 844885"/>
              <a:gd name="connsiteX0" fmla="*/ 0 w 931862"/>
              <a:gd name="connsiteY0" fmla="*/ 114084 h 830576"/>
              <a:gd name="connsiteX1" fmla="*/ 114084 w 931862"/>
              <a:gd name="connsiteY1" fmla="*/ 0 h 830576"/>
              <a:gd name="connsiteX2" fmla="*/ 817778 w 931862"/>
              <a:gd name="connsiteY2" fmla="*/ 0 h 830576"/>
              <a:gd name="connsiteX3" fmla="*/ 931862 w 931862"/>
              <a:gd name="connsiteY3" fmla="*/ 114084 h 830576"/>
              <a:gd name="connsiteX4" fmla="*/ 931862 w 931862"/>
              <a:gd name="connsiteY4" fmla="*/ 275429 h 830576"/>
              <a:gd name="connsiteX5" fmla="*/ 495049 w 931862"/>
              <a:gd name="connsiteY5" fmla="*/ 830576 h 830576"/>
              <a:gd name="connsiteX6" fmla="*/ 85509 w 931862"/>
              <a:gd name="connsiteY6" fmla="*/ 646688 h 830576"/>
              <a:gd name="connsiteX7" fmla="*/ 0 w 931862"/>
              <a:gd name="connsiteY7" fmla="*/ 275429 h 830576"/>
              <a:gd name="connsiteX8" fmla="*/ 0 w 931862"/>
              <a:gd name="connsiteY8" fmla="*/ 114084 h 830576"/>
              <a:gd name="connsiteX0" fmla="*/ 0 w 931862"/>
              <a:gd name="connsiteY0" fmla="*/ 114084 h 844863"/>
              <a:gd name="connsiteX1" fmla="*/ 114084 w 931862"/>
              <a:gd name="connsiteY1" fmla="*/ 0 h 844863"/>
              <a:gd name="connsiteX2" fmla="*/ 817778 w 931862"/>
              <a:gd name="connsiteY2" fmla="*/ 0 h 844863"/>
              <a:gd name="connsiteX3" fmla="*/ 931862 w 931862"/>
              <a:gd name="connsiteY3" fmla="*/ 114084 h 844863"/>
              <a:gd name="connsiteX4" fmla="*/ 931862 w 931862"/>
              <a:gd name="connsiteY4" fmla="*/ 275429 h 844863"/>
              <a:gd name="connsiteX5" fmla="*/ 466474 w 931862"/>
              <a:gd name="connsiteY5" fmla="*/ 844863 h 844863"/>
              <a:gd name="connsiteX6" fmla="*/ 85509 w 931862"/>
              <a:gd name="connsiteY6" fmla="*/ 646688 h 844863"/>
              <a:gd name="connsiteX7" fmla="*/ 0 w 931862"/>
              <a:gd name="connsiteY7" fmla="*/ 275429 h 844863"/>
              <a:gd name="connsiteX8" fmla="*/ 0 w 931862"/>
              <a:gd name="connsiteY8" fmla="*/ 114084 h 844863"/>
              <a:gd name="connsiteX0" fmla="*/ 0 w 931862"/>
              <a:gd name="connsiteY0" fmla="*/ 114084 h 844863"/>
              <a:gd name="connsiteX1" fmla="*/ 114084 w 931862"/>
              <a:gd name="connsiteY1" fmla="*/ 0 h 844863"/>
              <a:gd name="connsiteX2" fmla="*/ 817778 w 931862"/>
              <a:gd name="connsiteY2" fmla="*/ 0 h 844863"/>
              <a:gd name="connsiteX3" fmla="*/ 931862 w 931862"/>
              <a:gd name="connsiteY3" fmla="*/ 114084 h 844863"/>
              <a:gd name="connsiteX4" fmla="*/ 860425 w 931862"/>
              <a:gd name="connsiteY4" fmla="*/ 646904 h 844863"/>
              <a:gd name="connsiteX5" fmla="*/ 466474 w 931862"/>
              <a:gd name="connsiteY5" fmla="*/ 844863 h 844863"/>
              <a:gd name="connsiteX6" fmla="*/ 85509 w 931862"/>
              <a:gd name="connsiteY6" fmla="*/ 646688 h 844863"/>
              <a:gd name="connsiteX7" fmla="*/ 0 w 931862"/>
              <a:gd name="connsiteY7" fmla="*/ 275429 h 844863"/>
              <a:gd name="connsiteX8" fmla="*/ 0 w 931862"/>
              <a:gd name="connsiteY8" fmla="*/ 114084 h 844863"/>
              <a:gd name="connsiteX0" fmla="*/ 0 w 931862"/>
              <a:gd name="connsiteY0" fmla="*/ 114084 h 844863"/>
              <a:gd name="connsiteX1" fmla="*/ 114084 w 931862"/>
              <a:gd name="connsiteY1" fmla="*/ 0 h 844863"/>
              <a:gd name="connsiteX2" fmla="*/ 817778 w 931862"/>
              <a:gd name="connsiteY2" fmla="*/ 0 h 844863"/>
              <a:gd name="connsiteX3" fmla="*/ 931862 w 931862"/>
              <a:gd name="connsiteY3" fmla="*/ 114084 h 844863"/>
              <a:gd name="connsiteX4" fmla="*/ 860425 w 931862"/>
              <a:gd name="connsiteY4" fmla="*/ 646904 h 844863"/>
              <a:gd name="connsiteX5" fmla="*/ 466474 w 931862"/>
              <a:gd name="connsiteY5" fmla="*/ 844863 h 844863"/>
              <a:gd name="connsiteX6" fmla="*/ 85509 w 931862"/>
              <a:gd name="connsiteY6" fmla="*/ 646688 h 844863"/>
              <a:gd name="connsiteX7" fmla="*/ 0 w 931862"/>
              <a:gd name="connsiteY7" fmla="*/ 275429 h 844863"/>
              <a:gd name="connsiteX8" fmla="*/ 0 w 931862"/>
              <a:gd name="connsiteY8" fmla="*/ 114084 h 844863"/>
              <a:gd name="connsiteX0" fmla="*/ 0 w 860425"/>
              <a:gd name="connsiteY0" fmla="*/ 114084 h 844863"/>
              <a:gd name="connsiteX1" fmla="*/ 114084 w 860425"/>
              <a:gd name="connsiteY1" fmla="*/ 0 h 844863"/>
              <a:gd name="connsiteX2" fmla="*/ 817778 w 860425"/>
              <a:gd name="connsiteY2" fmla="*/ 0 h 844863"/>
              <a:gd name="connsiteX3" fmla="*/ 850899 w 860425"/>
              <a:gd name="connsiteY3" fmla="*/ 195047 h 844863"/>
              <a:gd name="connsiteX4" fmla="*/ 860425 w 860425"/>
              <a:gd name="connsiteY4" fmla="*/ 646904 h 844863"/>
              <a:gd name="connsiteX5" fmla="*/ 466474 w 860425"/>
              <a:gd name="connsiteY5" fmla="*/ 844863 h 844863"/>
              <a:gd name="connsiteX6" fmla="*/ 85509 w 860425"/>
              <a:gd name="connsiteY6" fmla="*/ 646688 h 844863"/>
              <a:gd name="connsiteX7" fmla="*/ 0 w 860425"/>
              <a:gd name="connsiteY7" fmla="*/ 275429 h 844863"/>
              <a:gd name="connsiteX8" fmla="*/ 0 w 860425"/>
              <a:gd name="connsiteY8" fmla="*/ 114084 h 844863"/>
              <a:gd name="connsiteX0" fmla="*/ 0 w 860425"/>
              <a:gd name="connsiteY0" fmla="*/ 123609 h 854388"/>
              <a:gd name="connsiteX1" fmla="*/ 114084 w 860425"/>
              <a:gd name="connsiteY1" fmla="*/ 9525 h 854388"/>
              <a:gd name="connsiteX2" fmla="*/ 451066 w 860425"/>
              <a:gd name="connsiteY2" fmla="*/ 0 h 854388"/>
              <a:gd name="connsiteX3" fmla="*/ 850899 w 860425"/>
              <a:gd name="connsiteY3" fmla="*/ 204572 h 854388"/>
              <a:gd name="connsiteX4" fmla="*/ 860425 w 860425"/>
              <a:gd name="connsiteY4" fmla="*/ 656429 h 854388"/>
              <a:gd name="connsiteX5" fmla="*/ 466474 w 860425"/>
              <a:gd name="connsiteY5" fmla="*/ 854388 h 854388"/>
              <a:gd name="connsiteX6" fmla="*/ 85509 w 860425"/>
              <a:gd name="connsiteY6" fmla="*/ 656213 h 854388"/>
              <a:gd name="connsiteX7" fmla="*/ 0 w 860425"/>
              <a:gd name="connsiteY7" fmla="*/ 284954 h 854388"/>
              <a:gd name="connsiteX8" fmla="*/ 0 w 860425"/>
              <a:gd name="connsiteY8" fmla="*/ 123609 h 854388"/>
              <a:gd name="connsiteX0" fmla="*/ 0 w 860425"/>
              <a:gd name="connsiteY0" fmla="*/ 123609 h 854388"/>
              <a:gd name="connsiteX1" fmla="*/ 80747 w 860425"/>
              <a:gd name="connsiteY1" fmla="*/ 209550 h 854388"/>
              <a:gd name="connsiteX2" fmla="*/ 451066 w 860425"/>
              <a:gd name="connsiteY2" fmla="*/ 0 h 854388"/>
              <a:gd name="connsiteX3" fmla="*/ 850899 w 860425"/>
              <a:gd name="connsiteY3" fmla="*/ 204572 h 854388"/>
              <a:gd name="connsiteX4" fmla="*/ 860425 w 860425"/>
              <a:gd name="connsiteY4" fmla="*/ 656429 h 854388"/>
              <a:gd name="connsiteX5" fmla="*/ 466474 w 860425"/>
              <a:gd name="connsiteY5" fmla="*/ 854388 h 854388"/>
              <a:gd name="connsiteX6" fmla="*/ 85509 w 860425"/>
              <a:gd name="connsiteY6" fmla="*/ 656213 h 854388"/>
              <a:gd name="connsiteX7" fmla="*/ 0 w 860425"/>
              <a:gd name="connsiteY7" fmla="*/ 284954 h 854388"/>
              <a:gd name="connsiteX8" fmla="*/ 0 w 860425"/>
              <a:gd name="connsiteY8" fmla="*/ 123609 h 854388"/>
              <a:gd name="connsiteX0" fmla="*/ 0 w 860425"/>
              <a:gd name="connsiteY0" fmla="*/ 284954 h 854388"/>
              <a:gd name="connsiteX1" fmla="*/ 80747 w 860425"/>
              <a:gd name="connsiteY1" fmla="*/ 209550 h 854388"/>
              <a:gd name="connsiteX2" fmla="*/ 451066 w 860425"/>
              <a:gd name="connsiteY2" fmla="*/ 0 h 854388"/>
              <a:gd name="connsiteX3" fmla="*/ 850899 w 860425"/>
              <a:gd name="connsiteY3" fmla="*/ 204572 h 854388"/>
              <a:gd name="connsiteX4" fmla="*/ 860425 w 860425"/>
              <a:gd name="connsiteY4" fmla="*/ 656429 h 854388"/>
              <a:gd name="connsiteX5" fmla="*/ 466474 w 860425"/>
              <a:gd name="connsiteY5" fmla="*/ 854388 h 854388"/>
              <a:gd name="connsiteX6" fmla="*/ 85509 w 860425"/>
              <a:gd name="connsiteY6" fmla="*/ 656213 h 854388"/>
              <a:gd name="connsiteX7" fmla="*/ 0 w 860425"/>
              <a:gd name="connsiteY7" fmla="*/ 284954 h 854388"/>
              <a:gd name="connsiteX0" fmla="*/ 4762 w 779678"/>
              <a:gd name="connsiteY0" fmla="*/ 656213 h 854388"/>
              <a:gd name="connsiteX1" fmla="*/ 0 w 779678"/>
              <a:gd name="connsiteY1" fmla="*/ 209550 h 854388"/>
              <a:gd name="connsiteX2" fmla="*/ 370319 w 779678"/>
              <a:gd name="connsiteY2" fmla="*/ 0 h 854388"/>
              <a:gd name="connsiteX3" fmla="*/ 770152 w 779678"/>
              <a:gd name="connsiteY3" fmla="*/ 204572 h 854388"/>
              <a:gd name="connsiteX4" fmla="*/ 779678 w 779678"/>
              <a:gd name="connsiteY4" fmla="*/ 656429 h 854388"/>
              <a:gd name="connsiteX5" fmla="*/ 385727 w 779678"/>
              <a:gd name="connsiteY5" fmla="*/ 854388 h 854388"/>
              <a:gd name="connsiteX6" fmla="*/ 4762 w 779678"/>
              <a:gd name="connsiteY6" fmla="*/ 656213 h 854388"/>
              <a:gd name="connsiteX0" fmla="*/ 4762 w 779678"/>
              <a:gd name="connsiteY0" fmla="*/ 656213 h 854388"/>
              <a:gd name="connsiteX1" fmla="*/ 0 w 779678"/>
              <a:gd name="connsiteY1" fmla="*/ 209550 h 854388"/>
              <a:gd name="connsiteX2" fmla="*/ 370319 w 779678"/>
              <a:gd name="connsiteY2" fmla="*/ 0 h 854388"/>
              <a:gd name="connsiteX3" fmla="*/ 770152 w 779678"/>
              <a:gd name="connsiteY3" fmla="*/ 199810 h 854388"/>
              <a:gd name="connsiteX4" fmla="*/ 779678 w 779678"/>
              <a:gd name="connsiteY4" fmla="*/ 656429 h 854388"/>
              <a:gd name="connsiteX5" fmla="*/ 385727 w 779678"/>
              <a:gd name="connsiteY5" fmla="*/ 854388 h 854388"/>
              <a:gd name="connsiteX6" fmla="*/ 4762 w 779678"/>
              <a:gd name="connsiteY6" fmla="*/ 656213 h 854388"/>
              <a:gd name="connsiteX0" fmla="*/ 4762 w 777296"/>
              <a:gd name="connsiteY0" fmla="*/ 656213 h 854388"/>
              <a:gd name="connsiteX1" fmla="*/ 0 w 777296"/>
              <a:gd name="connsiteY1" fmla="*/ 209550 h 854388"/>
              <a:gd name="connsiteX2" fmla="*/ 370319 w 777296"/>
              <a:gd name="connsiteY2" fmla="*/ 0 h 854388"/>
              <a:gd name="connsiteX3" fmla="*/ 770152 w 777296"/>
              <a:gd name="connsiteY3" fmla="*/ 199810 h 854388"/>
              <a:gd name="connsiteX4" fmla="*/ 777296 w 777296"/>
              <a:gd name="connsiteY4" fmla="*/ 658811 h 854388"/>
              <a:gd name="connsiteX5" fmla="*/ 385727 w 777296"/>
              <a:gd name="connsiteY5" fmla="*/ 854388 h 854388"/>
              <a:gd name="connsiteX6" fmla="*/ 4762 w 777296"/>
              <a:gd name="connsiteY6" fmla="*/ 656213 h 854388"/>
              <a:gd name="connsiteX0" fmla="*/ 4762 w 777296"/>
              <a:gd name="connsiteY0" fmla="*/ 660975 h 854388"/>
              <a:gd name="connsiteX1" fmla="*/ 0 w 777296"/>
              <a:gd name="connsiteY1" fmla="*/ 209550 h 854388"/>
              <a:gd name="connsiteX2" fmla="*/ 370319 w 777296"/>
              <a:gd name="connsiteY2" fmla="*/ 0 h 854388"/>
              <a:gd name="connsiteX3" fmla="*/ 770152 w 777296"/>
              <a:gd name="connsiteY3" fmla="*/ 199810 h 854388"/>
              <a:gd name="connsiteX4" fmla="*/ 777296 w 777296"/>
              <a:gd name="connsiteY4" fmla="*/ 658811 h 854388"/>
              <a:gd name="connsiteX5" fmla="*/ 385727 w 777296"/>
              <a:gd name="connsiteY5" fmla="*/ 854388 h 854388"/>
              <a:gd name="connsiteX6" fmla="*/ 4762 w 777296"/>
              <a:gd name="connsiteY6" fmla="*/ 660975 h 854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77296" h="854388">
                <a:moveTo>
                  <a:pt x="4762" y="660975"/>
                </a:moveTo>
                <a:cubicBezTo>
                  <a:pt x="3175" y="512087"/>
                  <a:pt x="1587" y="358438"/>
                  <a:pt x="0" y="209550"/>
                </a:cubicBezTo>
                <a:lnTo>
                  <a:pt x="370319" y="0"/>
                </a:lnTo>
                <a:lnTo>
                  <a:pt x="770152" y="199810"/>
                </a:lnTo>
                <a:lnTo>
                  <a:pt x="777296" y="658811"/>
                </a:lnTo>
                <a:lnTo>
                  <a:pt x="385727" y="854388"/>
                </a:lnTo>
                <a:lnTo>
                  <a:pt x="4762" y="660975"/>
                </a:lnTo>
                <a:close/>
              </a:path>
            </a:pathLst>
          </a:custGeom>
        </p:spPr>
        <p:txBody>
          <a:bodyPr/>
          <a:lstStyle/>
          <a:p>
            <a:r>
              <a:rPr lang="en-US"/>
              <a:t>Click icon to add picture</a:t>
            </a:r>
            <a:endParaRPr lang="en-US" dirty="0"/>
          </a:p>
        </p:txBody>
      </p:sp>
      <p:sp>
        <p:nvSpPr>
          <p:cNvPr id="31" name="Picture Placeholder 4"/>
          <p:cNvSpPr>
            <a:spLocks noGrp="1"/>
          </p:cNvSpPr>
          <p:nvPr>
            <p:ph type="pic" sz="quarter" idx="27"/>
          </p:nvPr>
        </p:nvSpPr>
        <p:spPr>
          <a:xfrm>
            <a:off x="710861" y="3550808"/>
            <a:ext cx="777296" cy="854388"/>
          </a:xfrm>
          <a:custGeom>
            <a:avLst/>
            <a:gdLst>
              <a:gd name="connsiteX0" fmla="*/ 0 w 931862"/>
              <a:gd name="connsiteY0" fmla="*/ 114084 h 389513"/>
              <a:gd name="connsiteX1" fmla="*/ 114084 w 931862"/>
              <a:gd name="connsiteY1" fmla="*/ 0 h 389513"/>
              <a:gd name="connsiteX2" fmla="*/ 817778 w 931862"/>
              <a:gd name="connsiteY2" fmla="*/ 0 h 389513"/>
              <a:gd name="connsiteX3" fmla="*/ 931862 w 931862"/>
              <a:gd name="connsiteY3" fmla="*/ 114084 h 389513"/>
              <a:gd name="connsiteX4" fmla="*/ 931862 w 931862"/>
              <a:gd name="connsiteY4" fmla="*/ 275429 h 389513"/>
              <a:gd name="connsiteX5" fmla="*/ 817778 w 931862"/>
              <a:gd name="connsiteY5" fmla="*/ 389513 h 389513"/>
              <a:gd name="connsiteX6" fmla="*/ 114084 w 931862"/>
              <a:gd name="connsiteY6" fmla="*/ 389513 h 389513"/>
              <a:gd name="connsiteX7" fmla="*/ 0 w 931862"/>
              <a:gd name="connsiteY7" fmla="*/ 275429 h 389513"/>
              <a:gd name="connsiteX8" fmla="*/ 0 w 931862"/>
              <a:gd name="connsiteY8" fmla="*/ 114084 h 389513"/>
              <a:gd name="connsiteX0" fmla="*/ 0 w 931862"/>
              <a:gd name="connsiteY0" fmla="*/ 114084 h 399205"/>
              <a:gd name="connsiteX1" fmla="*/ 114084 w 931862"/>
              <a:gd name="connsiteY1" fmla="*/ 0 h 399205"/>
              <a:gd name="connsiteX2" fmla="*/ 817778 w 931862"/>
              <a:gd name="connsiteY2" fmla="*/ 0 h 399205"/>
              <a:gd name="connsiteX3" fmla="*/ 931862 w 931862"/>
              <a:gd name="connsiteY3" fmla="*/ 114084 h 399205"/>
              <a:gd name="connsiteX4" fmla="*/ 931862 w 931862"/>
              <a:gd name="connsiteY4" fmla="*/ 275429 h 399205"/>
              <a:gd name="connsiteX5" fmla="*/ 817778 w 931862"/>
              <a:gd name="connsiteY5" fmla="*/ 389513 h 399205"/>
              <a:gd name="connsiteX6" fmla="*/ 113348 w 931862"/>
              <a:gd name="connsiteY6" fmla="*/ 398557 h 399205"/>
              <a:gd name="connsiteX7" fmla="*/ 114084 w 931862"/>
              <a:gd name="connsiteY7" fmla="*/ 389513 h 399205"/>
              <a:gd name="connsiteX8" fmla="*/ 0 w 931862"/>
              <a:gd name="connsiteY8" fmla="*/ 275429 h 399205"/>
              <a:gd name="connsiteX9" fmla="*/ 0 w 931862"/>
              <a:gd name="connsiteY9" fmla="*/ 114084 h 399205"/>
              <a:gd name="connsiteX0" fmla="*/ 0 w 931862"/>
              <a:gd name="connsiteY0" fmla="*/ 114084 h 830576"/>
              <a:gd name="connsiteX1" fmla="*/ 114084 w 931862"/>
              <a:gd name="connsiteY1" fmla="*/ 0 h 830576"/>
              <a:gd name="connsiteX2" fmla="*/ 817778 w 931862"/>
              <a:gd name="connsiteY2" fmla="*/ 0 h 830576"/>
              <a:gd name="connsiteX3" fmla="*/ 931862 w 931862"/>
              <a:gd name="connsiteY3" fmla="*/ 114084 h 830576"/>
              <a:gd name="connsiteX4" fmla="*/ 931862 w 931862"/>
              <a:gd name="connsiteY4" fmla="*/ 275429 h 830576"/>
              <a:gd name="connsiteX5" fmla="*/ 495049 w 931862"/>
              <a:gd name="connsiteY5" fmla="*/ 830576 h 830576"/>
              <a:gd name="connsiteX6" fmla="*/ 113348 w 931862"/>
              <a:gd name="connsiteY6" fmla="*/ 398557 h 830576"/>
              <a:gd name="connsiteX7" fmla="*/ 114084 w 931862"/>
              <a:gd name="connsiteY7" fmla="*/ 389513 h 830576"/>
              <a:gd name="connsiteX8" fmla="*/ 0 w 931862"/>
              <a:gd name="connsiteY8" fmla="*/ 275429 h 830576"/>
              <a:gd name="connsiteX9" fmla="*/ 0 w 931862"/>
              <a:gd name="connsiteY9" fmla="*/ 114084 h 830576"/>
              <a:gd name="connsiteX0" fmla="*/ 0 w 931862"/>
              <a:gd name="connsiteY0" fmla="*/ 114084 h 830576"/>
              <a:gd name="connsiteX1" fmla="*/ 114084 w 931862"/>
              <a:gd name="connsiteY1" fmla="*/ 0 h 830576"/>
              <a:gd name="connsiteX2" fmla="*/ 817778 w 931862"/>
              <a:gd name="connsiteY2" fmla="*/ 0 h 830576"/>
              <a:gd name="connsiteX3" fmla="*/ 931862 w 931862"/>
              <a:gd name="connsiteY3" fmla="*/ 114084 h 830576"/>
              <a:gd name="connsiteX4" fmla="*/ 931862 w 931862"/>
              <a:gd name="connsiteY4" fmla="*/ 275429 h 830576"/>
              <a:gd name="connsiteX5" fmla="*/ 495049 w 931862"/>
              <a:gd name="connsiteY5" fmla="*/ 830576 h 830576"/>
              <a:gd name="connsiteX6" fmla="*/ 113348 w 931862"/>
              <a:gd name="connsiteY6" fmla="*/ 398557 h 830576"/>
              <a:gd name="connsiteX7" fmla="*/ 114084 w 931862"/>
              <a:gd name="connsiteY7" fmla="*/ 389513 h 830576"/>
              <a:gd name="connsiteX8" fmla="*/ 0 w 931862"/>
              <a:gd name="connsiteY8" fmla="*/ 275429 h 830576"/>
              <a:gd name="connsiteX9" fmla="*/ 0 w 931862"/>
              <a:gd name="connsiteY9" fmla="*/ 114084 h 830576"/>
              <a:gd name="connsiteX0" fmla="*/ 0 w 931862"/>
              <a:gd name="connsiteY0" fmla="*/ 114084 h 830576"/>
              <a:gd name="connsiteX1" fmla="*/ 114084 w 931862"/>
              <a:gd name="connsiteY1" fmla="*/ 0 h 830576"/>
              <a:gd name="connsiteX2" fmla="*/ 817778 w 931862"/>
              <a:gd name="connsiteY2" fmla="*/ 0 h 830576"/>
              <a:gd name="connsiteX3" fmla="*/ 931862 w 931862"/>
              <a:gd name="connsiteY3" fmla="*/ 114084 h 830576"/>
              <a:gd name="connsiteX4" fmla="*/ 931862 w 931862"/>
              <a:gd name="connsiteY4" fmla="*/ 275429 h 830576"/>
              <a:gd name="connsiteX5" fmla="*/ 495049 w 931862"/>
              <a:gd name="connsiteY5" fmla="*/ 830576 h 830576"/>
              <a:gd name="connsiteX6" fmla="*/ 113348 w 931862"/>
              <a:gd name="connsiteY6" fmla="*/ 398557 h 830576"/>
              <a:gd name="connsiteX7" fmla="*/ 85509 w 931862"/>
              <a:gd name="connsiteY7" fmla="*/ 646688 h 830576"/>
              <a:gd name="connsiteX8" fmla="*/ 0 w 931862"/>
              <a:gd name="connsiteY8" fmla="*/ 275429 h 830576"/>
              <a:gd name="connsiteX9" fmla="*/ 0 w 931862"/>
              <a:gd name="connsiteY9" fmla="*/ 114084 h 830576"/>
              <a:gd name="connsiteX0" fmla="*/ 0 w 931862"/>
              <a:gd name="connsiteY0" fmla="*/ 114084 h 844885"/>
              <a:gd name="connsiteX1" fmla="*/ 114084 w 931862"/>
              <a:gd name="connsiteY1" fmla="*/ 0 h 844885"/>
              <a:gd name="connsiteX2" fmla="*/ 817778 w 931862"/>
              <a:gd name="connsiteY2" fmla="*/ 0 h 844885"/>
              <a:gd name="connsiteX3" fmla="*/ 931862 w 931862"/>
              <a:gd name="connsiteY3" fmla="*/ 114084 h 844885"/>
              <a:gd name="connsiteX4" fmla="*/ 931862 w 931862"/>
              <a:gd name="connsiteY4" fmla="*/ 275429 h 844885"/>
              <a:gd name="connsiteX5" fmla="*/ 495049 w 931862"/>
              <a:gd name="connsiteY5" fmla="*/ 830576 h 844885"/>
              <a:gd name="connsiteX6" fmla="*/ 85509 w 931862"/>
              <a:gd name="connsiteY6" fmla="*/ 646688 h 844885"/>
              <a:gd name="connsiteX7" fmla="*/ 0 w 931862"/>
              <a:gd name="connsiteY7" fmla="*/ 275429 h 844885"/>
              <a:gd name="connsiteX8" fmla="*/ 0 w 931862"/>
              <a:gd name="connsiteY8" fmla="*/ 114084 h 844885"/>
              <a:gd name="connsiteX0" fmla="*/ 0 w 931862"/>
              <a:gd name="connsiteY0" fmla="*/ 114084 h 830576"/>
              <a:gd name="connsiteX1" fmla="*/ 114084 w 931862"/>
              <a:gd name="connsiteY1" fmla="*/ 0 h 830576"/>
              <a:gd name="connsiteX2" fmla="*/ 817778 w 931862"/>
              <a:gd name="connsiteY2" fmla="*/ 0 h 830576"/>
              <a:gd name="connsiteX3" fmla="*/ 931862 w 931862"/>
              <a:gd name="connsiteY3" fmla="*/ 114084 h 830576"/>
              <a:gd name="connsiteX4" fmla="*/ 931862 w 931862"/>
              <a:gd name="connsiteY4" fmla="*/ 275429 h 830576"/>
              <a:gd name="connsiteX5" fmla="*/ 495049 w 931862"/>
              <a:gd name="connsiteY5" fmla="*/ 830576 h 830576"/>
              <a:gd name="connsiteX6" fmla="*/ 85509 w 931862"/>
              <a:gd name="connsiteY6" fmla="*/ 646688 h 830576"/>
              <a:gd name="connsiteX7" fmla="*/ 0 w 931862"/>
              <a:gd name="connsiteY7" fmla="*/ 275429 h 830576"/>
              <a:gd name="connsiteX8" fmla="*/ 0 w 931862"/>
              <a:gd name="connsiteY8" fmla="*/ 114084 h 830576"/>
              <a:gd name="connsiteX0" fmla="*/ 0 w 931862"/>
              <a:gd name="connsiteY0" fmla="*/ 114084 h 844863"/>
              <a:gd name="connsiteX1" fmla="*/ 114084 w 931862"/>
              <a:gd name="connsiteY1" fmla="*/ 0 h 844863"/>
              <a:gd name="connsiteX2" fmla="*/ 817778 w 931862"/>
              <a:gd name="connsiteY2" fmla="*/ 0 h 844863"/>
              <a:gd name="connsiteX3" fmla="*/ 931862 w 931862"/>
              <a:gd name="connsiteY3" fmla="*/ 114084 h 844863"/>
              <a:gd name="connsiteX4" fmla="*/ 931862 w 931862"/>
              <a:gd name="connsiteY4" fmla="*/ 275429 h 844863"/>
              <a:gd name="connsiteX5" fmla="*/ 466474 w 931862"/>
              <a:gd name="connsiteY5" fmla="*/ 844863 h 844863"/>
              <a:gd name="connsiteX6" fmla="*/ 85509 w 931862"/>
              <a:gd name="connsiteY6" fmla="*/ 646688 h 844863"/>
              <a:gd name="connsiteX7" fmla="*/ 0 w 931862"/>
              <a:gd name="connsiteY7" fmla="*/ 275429 h 844863"/>
              <a:gd name="connsiteX8" fmla="*/ 0 w 931862"/>
              <a:gd name="connsiteY8" fmla="*/ 114084 h 844863"/>
              <a:gd name="connsiteX0" fmla="*/ 0 w 931862"/>
              <a:gd name="connsiteY0" fmla="*/ 114084 h 844863"/>
              <a:gd name="connsiteX1" fmla="*/ 114084 w 931862"/>
              <a:gd name="connsiteY1" fmla="*/ 0 h 844863"/>
              <a:gd name="connsiteX2" fmla="*/ 817778 w 931862"/>
              <a:gd name="connsiteY2" fmla="*/ 0 h 844863"/>
              <a:gd name="connsiteX3" fmla="*/ 931862 w 931862"/>
              <a:gd name="connsiteY3" fmla="*/ 114084 h 844863"/>
              <a:gd name="connsiteX4" fmla="*/ 860425 w 931862"/>
              <a:gd name="connsiteY4" fmla="*/ 646904 h 844863"/>
              <a:gd name="connsiteX5" fmla="*/ 466474 w 931862"/>
              <a:gd name="connsiteY5" fmla="*/ 844863 h 844863"/>
              <a:gd name="connsiteX6" fmla="*/ 85509 w 931862"/>
              <a:gd name="connsiteY6" fmla="*/ 646688 h 844863"/>
              <a:gd name="connsiteX7" fmla="*/ 0 w 931862"/>
              <a:gd name="connsiteY7" fmla="*/ 275429 h 844863"/>
              <a:gd name="connsiteX8" fmla="*/ 0 w 931862"/>
              <a:gd name="connsiteY8" fmla="*/ 114084 h 844863"/>
              <a:gd name="connsiteX0" fmla="*/ 0 w 931862"/>
              <a:gd name="connsiteY0" fmla="*/ 114084 h 844863"/>
              <a:gd name="connsiteX1" fmla="*/ 114084 w 931862"/>
              <a:gd name="connsiteY1" fmla="*/ 0 h 844863"/>
              <a:gd name="connsiteX2" fmla="*/ 817778 w 931862"/>
              <a:gd name="connsiteY2" fmla="*/ 0 h 844863"/>
              <a:gd name="connsiteX3" fmla="*/ 931862 w 931862"/>
              <a:gd name="connsiteY3" fmla="*/ 114084 h 844863"/>
              <a:gd name="connsiteX4" fmla="*/ 860425 w 931862"/>
              <a:gd name="connsiteY4" fmla="*/ 646904 h 844863"/>
              <a:gd name="connsiteX5" fmla="*/ 466474 w 931862"/>
              <a:gd name="connsiteY5" fmla="*/ 844863 h 844863"/>
              <a:gd name="connsiteX6" fmla="*/ 85509 w 931862"/>
              <a:gd name="connsiteY6" fmla="*/ 646688 h 844863"/>
              <a:gd name="connsiteX7" fmla="*/ 0 w 931862"/>
              <a:gd name="connsiteY7" fmla="*/ 275429 h 844863"/>
              <a:gd name="connsiteX8" fmla="*/ 0 w 931862"/>
              <a:gd name="connsiteY8" fmla="*/ 114084 h 844863"/>
              <a:gd name="connsiteX0" fmla="*/ 0 w 860425"/>
              <a:gd name="connsiteY0" fmla="*/ 114084 h 844863"/>
              <a:gd name="connsiteX1" fmla="*/ 114084 w 860425"/>
              <a:gd name="connsiteY1" fmla="*/ 0 h 844863"/>
              <a:gd name="connsiteX2" fmla="*/ 817778 w 860425"/>
              <a:gd name="connsiteY2" fmla="*/ 0 h 844863"/>
              <a:gd name="connsiteX3" fmla="*/ 850899 w 860425"/>
              <a:gd name="connsiteY3" fmla="*/ 195047 h 844863"/>
              <a:gd name="connsiteX4" fmla="*/ 860425 w 860425"/>
              <a:gd name="connsiteY4" fmla="*/ 646904 h 844863"/>
              <a:gd name="connsiteX5" fmla="*/ 466474 w 860425"/>
              <a:gd name="connsiteY5" fmla="*/ 844863 h 844863"/>
              <a:gd name="connsiteX6" fmla="*/ 85509 w 860425"/>
              <a:gd name="connsiteY6" fmla="*/ 646688 h 844863"/>
              <a:gd name="connsiteX7" fmla="*/ 0 w 860425"/>
              <a:gd name="connsiteY7" fmla="*/ 275429 h 844863"/>
              <a:gd name="connsiteX8" fmla="*/ 0 w 860425"/>
              <a:gd name="connsiteY8" fmla="*/ 114084 h 844863"/>
              <a:gd name="connsiteX0" fmla="*/ 0 w 860425"/>
              <a:gd name="connsiteY0" fmla="*/ 123609 h 854388"/>
              <a:gd name="connsiteX1" fmla="*/ 114084 w 860425"/>
              <a:gd name="connsiteY1" fmla="*/ 9525 h 854388"/>
              <a:gd name="connsiteX2" fmla="*/ 451066 w 860425"/>
              <a:gd name="connsiteY2" fmla="*/ 0 h 854388"/>
              <a:gd name="connsiteX3" fmla="*/ 850899 w 860425"/>
              <a:gd name="connsiteY3" fmla="*/ 204572 h 854388"/>
              <a:gd name="connsiteX4" fmla="*/ 860425 w 860425"/>
              <a:gd name="connsiteY4" fmla="*/ 656429 h 854388"/>
              <a:gd name="connsiteX5" fmla="*/ 466474 w 860425"/>
              <a:gd name="connsiteY5" fmla="*/ 854388 h 854388"/>
              <a:gd name="connsiteX6" fmla="*/ 85509 w 860425"/>
              <a:gd name="connsiteY6" fmla="*/ 656213 h 854388"/>
              <a:gd name="connsiteX7" fmla="*/ 0 w 860425"/>
              <a:gd name="connsiteY7" fmla="*/ 284954 h 854388"/>
              <a:gd name="connsiteX8" fmla="*/ 0 w 860425"/>
              <a:gd name="connsiteY8" fmla="*/ 123609 h 854388"/>
              <a:gd name="connsiteX0" fmla="*/ 0 w 860425"/>
              <a:gd name="connsiteY0" fmla="*/ 123609 h 854388"/>
              <a:gd name="connsiteX1" fmla="*/ 80747 w 860425"/>
              <a:gd name="connsiteY1" fmla="*/ 209550 h 854388"/>
              <a:gd name="connsiteX2" fmla="*/ 451066 w 860425"/>
              <a:gd name="connsiteY2" fmla="*/ 0 h 854388"/>
              <a:gd name="connsiteX3" fmla="*/ 850899 w 860425"/>
              <a:gd name="connsiteY3" fmla="*/ 204572 h 854388"/>
              <a:gd name="connsiteX4" fmla="*/ 860425 w 860425"/>
              <a:gd name="connsiteY4" fmla="*/ 656429 h 854388"/>
              <a:gd name="connsiteX5" fmla="*/ 466474 w 860425"/>
              <a:gd name="connsiteY5" fmla="*/ 854388 h 854388"/>
              <a:gd name="connsiteX6" fmla="*/ 85509 w 860425"/>
              <a:gd name="connsiteY6" fmla="*/ 656213 h 854388"/>
              <a:gd name="connsiteX7" fmla="*/ 0 w 860425"/>
              <a:gd name="connsiteY7" fmla="*/ 284954 h 854388"/>
              <a:gd name="connsiteX8" fmla="*/ 0 w 860425"/>
              <a:gd name="connsiteY8" fmla="*/ 123609 h 854388"/>
              <a:gd name="connsiteX0" fmla="*/ 0 w 860425"/>
              <a:gd name="connsiteY0" fmla="*/ 284954 h 854388"/>
              <a:gd name="connsiteX1" fmla="*/ 80747 w 860425"/>
              <a:gd name="connsiteY1" fmla="*/ 209550 h 854388"/>
              <a:gd name="connsiteX2" fmla="*/ 451066 w 860425"/>
              <a:gd name="connsiteY2" fmla="*/ 0 h 854388"/>
              <a:gd name="connsiteX3" fmla="*/ 850899 w 860425"/>
              <a:gd name="connsiteY3" fmla="*/ 204572 h 854388"/>
              <a:gd name="connsiteX4" fmla="*/ 860425 w 860425"/>
              <a:gd name="connsiteY4" fmla="*/ 656429 h 854388"/>
              <a:gd name="connsiteX5" fmla="*/ 466474 w 860425"/>
              <a:gd name="connsiteY5" fmla="*/ 854388 h 854388"/>
              <a:gd name="connsiteX6" fmla="*/ 85509 w 860425"/>
              <a:gd name="connsiteY6" fmla="*/ 656213 h 854388"/>
              <a:gd name="connsiteX7" fmla="*/ 0 w 860425"/>
              <a:gd name="connsiteY7" fmla="*/ 284954 h 854388"/>
              <a:gd name="connsiteX0" fmla="*/ 4762 w 779678"/>
              <a:gd name="connsiteY0" fmla="*/ 656213 h 854388"/>
              <a:gd name="connsiteX1" fmla="*/ 0 w 779678"/>
              <a:gd name="connsiteY1" fmla="*/ 209550 h 854388"/>
              <a:gd name="connsiteX2" fmla="*/ 370319 w 779678"/>
              <a:gd name="connsiteY2" fmla="*/ 0 h 854388"/>
              <a:gd name="connsiteX3" fmla="*/ 770152 w 779678"/>
              <a:gd name="connsiteY3" fmla="*/ 204572 h 854388"/>
              <a:gd name="connsiteX4" fmla="*/ 779678 w 779678"/>
              <a:gd name="connsiteY4" fmla="*/ 656429 h 854388"/>
              <a:gd name="connsiteX5" fmla="*/ 385727 w 779678"/>
              <a:gd name="connsiteY5" fmla="*/ 854388 h 854388"/>
              <a:gd name="connsiteX6" fmla="*/ 4762 w 779678"/>
              <a:gd name="connsiteY6" fmla="*/ 656213 h 854388"/>
              <a:gd name="connsiteX0" fmla="*/ 4762 w 779678"/>
              <a:gd name="connsiteY0" fmla="*/ 656213 h 854388"/>
              <a:gd name="connsiteX1" fmla="*/ 0 w 779678"/>
              <a:gd name="connsiteY1" fmla="*/ 209550 h 854388"/>
              <a:gd name="connsiteX2" fmla="*/ 370319 w 779678"/>
              <a:gd name="connsiteY2" fmla="*/ 0 h 854388"/>
              <a:gd name="connsiteX3" fmla="*/ 770152 w 779678"/>
              <a:gd name="connsiteY3" fmla="*/ 199810 h 854388"/>
              <a:gd name="connsiteX4" fmla="*/ 779678 w 779678"/>
              <a:gd name="connsiteY4" fmla="*/ 656429 h 854388"/>
              <a:gd name="connsiteX5" fmla="*/ 385727 w 779678"/>
              <a:gd name="connsiteY5" fmla="*/ 854388 h 854388"/>
              <a:gd name="connsiteX6" fmla="*/ 4762 w 779678"/>
              <a:gd name="connsiteY6" fmla="*/ 656213 h 854388"/>
              <a:gd name="connsiteX0" fmla="*/ 4762 w 777296"/>
              <a:gd name="connsiteY0" fmla="*/ 656213 h 854388"/>
              <a:gd name="connsiteX1" fmla="*/ 0 w 777296"/>
              <a:gd name="connsiteY1" fmla="*/ 209550 h 854388"/>
              <a:gd name="connsiteX2" fmla="*/ 370319 w 777296"/>
              <a:gd name="connsiteY2" fmla="*/ 0 h 854388"/>
              <a:gd name="connsiteX3" fmla="*/ 770152 w 777296"/>
              <a:gd name="connsiteY3" fmla="*/ 199810 h 854388"/>
              <a:gd name="connsiteX4" fmla="*/ 777296 w 777296"/>
              <a:gd name="connsiteY4" fmla="*/ 658811 h 854388"/>
              <a:gd name="connsiteX5" fmla="*/ 385727 w 777296"/>
              <a:gd name="connsiteY5" fmla="*/ 854388 h 854388"/>
              <a:gd name="connsiteX6" fmla="*/ 4762 w 777296"/>
              <a:gd name="connsiteY6" fmla="*/ 656213 h 854388"/>
              <a:gd name="connsiteX0" fmla="*/ 4762 w 777296"/>
              <a:gd name="connsiteY0" fmla="*/ 660975 h 854388"/>
              <a:gd name="connsiteX1" fmla="*/ 0 w 777296"/>
              <a:gd name="connsiteY1" fmla="*/ 209550 h 854388"/>
              <a:gd name="connsiteX2" fmla="*/ 370319 w 777296"/>
              <a:gd name="connsiteY2" fmla="*/ 0 h 854388"/>
              <a:gd name="connsiteX3" fmla="*/ 770152 w 777296"/>
              <a:gd name="connsiteY3" fmla="*/ 199810 h 854388"/>
              <a:gd name="connsiteX4" fmla="*/ 777296 w 777296"/>
              <a:gd name="connsiteY4" fmla="*/ 658811 h 854388"/>
              <a:gd name="connsiteX5" fmla="*/ 385727 w 777296"/>
              <a:gd name="connsiteY5" fmla="*/ 854388 h 854388"/>
              <a:gd name="connsiteX6" fmla="*/ 4762 w 777296"/>
              <a:gd name="connsiteY6" fmla="*/ 660975 h 854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77296" h="854388">
                <a:moveTo>
                  <a:pt x="4762" y="660975"/>
                </a:moveTo>
                <a:cubicBezTo>
                  <a:pt x="3175" y="512087"/>
                  <a:pt x="1587" y="358438"/>
                  <a:pt x="0" y="209550"/>
                </a:cubicBezTo>
                <a:lnTo>
                  <a:pt x="370319" y="0"/>
                </a:lnTo>
                <a:lnTo>
                  <a:pt x="770152" y="199810"/>
                </a:lnTo>
                <a:lnTo>
                  <a:pt x="777296" y="658811"/>
                </a:lnTo>
                <a:lnTo>
                  <a:pt x="385727" y="854388"/>
                </a:lnTo>
                <a:lnTo>
                  <a:pt x="4762" y="660975"/>
                </a:lnTo>
                <a:close/>
              </a:path>
            </a:pathLst>
          </a:custGeom>
          <a:ln>
            <a:noFill/>
          </a:ln>
        </p:spPr>
        <p:txBody>
          <a:bodyPr/>
          <a:lstStyle/>
          <a:p>
            <a:r>
              <a:rPr lang="en-US"/>
              <a:t>Click icon to add picture</a:t>
            </a:r>
            <a:endParaRPr lang="en-US" dirty="0"/>
          </a:p>
        </p:txBody>
      </p:sp>
      <p:sp>
        <p:nvSpPr>
          <p:cNvPr id="26" name="Text Placeholder 25"/>
          <p:cNvSpPr>
            <a:spLocks noGrp="1"/>
          </p:cNvSpPr>
          <p:nvPr>
            <p:ph type="body" sz="quarter" idx="10" hasCustomPrompt="1"/>
          </p:nvPr>
        </p:nvSpPr>
        <p:spPr>
          <a:xfrm>
            <a:off x="5174437" y="1777496"/>
            <a:ext cx="3577491" cy="415498"/>
          </a:xfrm>
        </p:spPr>
        <p:txBody>
          <a:bodyPr>
            <a:normAutofit/>
          </a:bodyPr>
          <a:lstStyle>
            <a:lvl1pPr marL="0" indent="0">
              <a:buFontTx/>
              <a:buNone/>
              <a:defRPr lang="en-US" sz="1800" b="1" kern="1200" baseline="0" dirty="0" smtClean="0">
                <a:solidFill>
                  <a:schemeClr val="tx2"/>
                </a:solidFill>
                <a:latin typeface="Georgia" panose="02040502050405020303" pitchFamily="18" charset="0"/>
                <a:ea typeface="Arial" charset="0"/>
                <a:cs typeface="Arial" charset="0"/>
              </a:defRPr>
            </a:lvl1pPr>
            <a:lvl2pPr marL="45720" indent="0">
              <a:buFontTx/>
              <a:buNone/>
              <a:defRPr sz="2000"/>
            </a:lvl2pPr>
            <a:lvl3pPr marL="502920" indent="0">
              <a:buFontTx/>
              <a:buNone/>
              <a:defRPr sz="2000"/>
            </a:lvl3pPr>
            <a:lvl4pPr marL="777240" indent="0">
              <a:buFontTx/>
              <a:buNone/>
              <a:defRPr sz="2000"/>
            </a:lvl4pPr>
            <a:lvl5pPr marL="228600" indent="0">
              <a:buFontTx/>
              <a:buNone/>
              <a:defRPr sz="2000"/>
            </a:lvl5pPr>
          </a:lstStyle>
          <a:p>
            <a:pPr marL="0" lvl="0" indent="0" algn="l" defTabSz="914400" rtl="0" eaLnBrk="1" latinLnBrk="0" hangingPunct="1">
              <a:lnSpc>
                <a:spcPct val="110000"/>
              </a:lnSpc>
              <a:spcBef>
                <a:spcPts val="1200"/>
              </a:spcBef>
              <a:buClr>
                <a:schemeClr val="accent2"/>
              </a:buClr>
              <a:buSzPct val="90000"/>
              <a:buFontTx/>
              <a:buNone/>
            </a:pPr>
            <a:r>
              <a:rPr lang="en-US" dirty="0"/>
              <a:t>Name Goes Here</a:t>
            </a:r>
          </a:p>
        </p:txBody>
      </p:sp>
      <p:sp>
        <p:nvSpPr>
          <p:cNvPr id="27" name="Text Placeholder 25"/>
          <p:cNvSpPr>
            <a:spLocks noGrp="1"/>
          </p:cNvSpPr>
          <p:nvPr>
            <p:ph type="body" sz="quarter" idx="11" hasCustomPrompt="1"/>
          </p:nvPr>
        </p:nvSpPr>
        <p:spPr>
          <a:xfrm>
            <a:off x="1090728" y="1778104"/>
            <a:ext cx="3642637" cy="415498"/>
          </a:xfrm>
          <a:ln>
            <a:noFill/>
          </a:ln>
        </p:spPr>
        <p:txBody>
          <a:bodyPr/>
          <a:lstStyle>
            <a:lvl1pPr marL="0" indent="0">
              <a:buFontTx/>
              <a:buNone/>
              <a:defRPr sz="1800" b="1" baseline="0">
                <a:latin typeface="Georgia" panose="02040502050405020303" pitchFamily="18" charset="0"/>
              </a:defRPr>
            </a:lvl1pPr>
            <a:lvl2pPr marL="45720" indent="0">
              <a:buFontTx/>
              <a:buNone/>
              <a:defRPr sz="2000"/>
            </a:lvl2pPr>
            <a:lvl3pPr marL="502920" indent="0">
              <a:buFontTx/>
              <a:buNone/>
              <a:defRPr sz="2000"/>
            </a:lvl3pPr>
            <a:lvl4pPr marL="777240" indent="0">
              <a:buFontTx/>
              <a:buNone/>
              <a:defRPr sz="2000"/>
            </a:lvl4pPr>
            <a:lvl5pPr marL="228600" indent="0">
              <a:buFontTx/>
              <a:buNone/>
              <a:defRPr sz="2000"/>
            </a:lvl5pPr>
          </a:lstStyle>
          <a:p>
            <a:pPr lvl="0"/>
            <a:r>
              <a:rPr lang="en-US" dirty="0"/>
              <a:t>Name Goes Here</a:t>
            </a:r>
          </a:p>
        </p:txBody>
      </p:sp>
      <p:sp>
        <p:nvSpPr>
          <p:cNvPr id="30" name="Text Placeholder 25"/>
          <p:cNvSpPr>
            <a:spLocks noGrp="1"/>
          </p:cNvSpPr>
          <p:nvPr>
            <p:ph type="body" sz="quarter" idx="12" hasCustomPrompt="1"/>
          </p:nvPr>
        </p:nvSpPr>
        <p:spPr>
          <a:xfrm>
            <a:off x="1090728" y="2076799"/>
            <a:ext cx="2744651" cy="276999"/>
          </a:xfrm>
          <a:ln>
            <a:noFill/>
          </a:ln>
        </p:spPr>
        <p:txBody>
          <a:bodyPr/>
          <a:lstStyle>
            <a:lvl1pPr marL="0" indent="0">
              <a:buFontTx/>
              <a:buNone/>
              <a:defRPr sz="1200" b="0" baseline="0"/>
            </a:lvl1pPr>
            <a:lvl2pPr marL="45720" indent="0">
              <a:buFontTx/>
              <a:buNone/>
              <a:defRPr sz="2000"/>
            </a:lvl2pPr>
            <a:lvl3pPr marL="502920" indent="0">
              <a:buFontTx/>
              <a:buNone/>
              <a:defRPr sz="2000"/>
            </a:lvl3pPr>
            <a:lvl4pPr marL="777240" indent="0">
              <a:buFontTx/>
              <a:buNone/>
              <a:defRPr sz="2000"/>
            </a:lvl4pPr>
            <a:lvl5pPr marL="228600" indent="0">
              <a:buFontTx/>
              <a:buNone/>
              <a:defRPr sz="2000"/>
            </a:lvl5pPr>
          </a:lstStyle>
          <a:p>
            <a:pPr lvl="0"/>
            <a:r>
              <a:rPr lang="en-US" dirty="0"/>
              <a:t>Title Goes Here</a:t>
            </a:r>
          </a:p>
        </p:txBody>
      </p:sp>
      <p:sp>
        <p:nvSpPr>
          <p:cNvPr id="32" name="Text Placeholder 25"/>
          <p:cNvSpPr>
            <a:spLocks noGrp="1"/>
          </p:cNvSpPr>
          <p:nvPr>
            <p:ph type="body" sz="quarter" idx="13" hasCustomPrompt="1"/>
          </p:nvPr>
        </p:nvSpPr>
        <p:spPr>
          <a:xfrm>
            <a:off x="5174437" y="2077817"/>
            <a:ext cx="2744651" cy="276999"/>
          </a:xfrm>
        </p:spPr>
        <p:txBody>
          <a:bodyPr/>
          <a:lstStyle>
            <a:lvl1pPr marL="0" indent="0">
              <a:buFontTx/>
              <a:buNone/>
              <a:defRPr sz="1200" b="0" baseline="0"/>
            </a:lvl1pPr>
            <a:lvl2pPr marL="45720" indent="0">
              <a:buFontTx/>
              <a:buNone/>
              <a:defRPr sz="2000"/>
            </a:lvl2pPr>
            <a:lvl3pPr marL="502920" indent="0">
              <a:buFontTx/>
              <a:buNone/>
              <a:defRPr sz="2000"/>
            </a:lvl3pPr>
            <a:lvl4pPr marL="777240" indent="0">
              <a:buFontTx/>
              <a:buNone/>
              <a:defRPr sz="2000"/>
            </a:lvl4pPr>
            <a:lvl5pPr marL="228600" indent="0">
              <a:buFontTx/>
              <a:buNone/>
              <a:defRPr sz="2000"/>
            </a:lvl5pPr>
          </a:lstStyle>
          <a:p>
            <a:pPr lvl="0"/>
            <a:r>
              <a:rPr lang="en-US" dirty="0"/>
              <a:t>Title Goes Here</a:t>
            </a:r>
          </a:p>
        </p:txBody>
      </p:sp>
      <p:sp>
        <p:nvSpPr>
          <p:cNvPr id="33" name="Text Placeholder 25"/>
          <p:cNvSpPr>
            <a:spLocks noGrp="1"/>
          </p:cNvSpPr>
          <p:nvPr>
            <p:ph type="body" sz="quarter" idx="14" hasCustomPrompt="1"/>
          </p:nvPr>
        </p:nvSpPr>
        <p:spPr>
          <a:xfrm>
            <a:off x="1090728" y="2467217"/>
            <a:ext cx="3642637" cy="826573"/>
          </a:xfrm>
          <a:ln>
            <a:noFill/>
          </a:ln>
        </p:spPr>
        <p:txBody>
          <a:bodyPr>
            <a:noAutofit/>
          </a:bodyPr>
          <a:lstStyle>
            <a:lvl1pPr marL="0" indent="0">
              <a:buFontTx/>
              <a:buNone/>
              <a:defRPr sz="1200" b="0"/>
            </a:lvl1pPr>
            <a:lvl2pPr marL="45720" indent="0">
              <a:buFontTx/>
              <a:buNone/>
              <a:defRPr sz="2000"/>
            </a:lvl2pPr>
            <a:lvl3pPr marL="502920" indent="0">
              <a:buFontTx/>
              <a:buNone/>
              <a:defRPr sz="2000"/>
            </a:lvl3pPr>
            <a:lvl4pPr marL="777240" indent="0">
              <a:buFontTx/>
              <a:buNone/>
              <a:defRPr sz="2000"/>
            </a:lvl4pPr>
            <a:lvl5pPr marL="228600" indent="0">
              <a:buFontTx/>
              <a:buNone/>
              <a:defRPr sz="2000"/>
            </a:lvl5pPr>
          </a:lstStyle>
          <a:p>
            <a:pPr lvl="0"/>
            <a:r>
              <a:rPr lang="en-US" dirty="0"/>
              <a:t>Description goes here</a:t>
            </a:r>
          </a:p>
        </p:txBody>
      </p:sp>
      <p:sp>
        <p:nvSpPr>
          <p:cNvPr id="34" name="Text Placeholder 25"/>
          <p:cNvSpPr>
            <a:spLocks noGrp="1"/>
          </p:cNvSpPr>
          <p:nvPr>
            <p:ph type="body" sz="quarter" idx="15" hasCustomPrompt="1"/>
          </p:nvPr>
        </p:nvSpPr>
        <p:spPr>
          <a:xfrm>
            <a:off x="5174437" y="2468235"/>
            <a:ext cx="3577309" cy="826573"/>
          </a:xfrm>
        </p:spPr>
        <p:txBody>
          <a:bodyPr>
            <a:noAutofit/>
          </a:bodyPr>
          <a:lstStyle>
            <a:lvl1pPr marL="0" indent="0">
              <a:buFontTx/>
              <a:buNone/>
              <a:defRPr sz="1200" b="0" baseline="0"/>
            </a:lvl1pPr>
            <a:lvl2pPr marL="45720" indent="0">
              <a:buFontTx/>
              <a:buNone/>
              <a:defRPr sz="2000"/>
            </a:lvl2pPr>
            <a:lvl3pPr marL="502920" indent="0">
              <a:buFontTx/>
              <a:buNone/>
              <a:defRPr sz="2000"/>
            </a:lvl3pPr>
            <a:lvl4pPr marL="777240" indent="0">
              <a:buFontTx/>
              <a:buNone/>
              <a:defRPr sz="2000"/>
            </a:lvl4pPr>
            <a:lvl5pPr marL="228600" indent="0">
              <a:buFontTx/>
              <a:buNone/>
              <a:defRPr sz="2000"/>
            </a:lvl5pPr>
          </a:lstStyle>
          <a:p>
            <a:pPr lvl="0"/>
            <a:r>
              <a:rPr lang="en-US" dirty="0"/>
              <a:t>Description goes here</a:t>
            </a:r>
          </a:p>
        </p:txBody>
      </p:sp>
      <p:sp>
        <p:nvSpPr>
          <p:cNvPr id="35" name="Text Placeholder 25"/>
          <p:cNvSpPr>
            <a:spLocks noGrp="1"/>
          </p:cNvSpPr>
          <p:nvPr>
            <p:ph type="body" sz="quarter" idx="16" hasCustomPrompt="1"/>
          </p:nvPr>
        </p:nvSpPr>
        <p:spPr>
          <a:xfrm>
            <a:off x="5163679" y="4430997"/>
            <a:ext cx="3577491" cy="415498"/>
          </a:xfrm>
        </p:spPr>
        <p:txBody>
          <a:bodyPr>
            <a:normAutofit/>
          </a:bodyPr>
          <a:lstStyle>
            <a:lvl1pPr marL="0" indent="0">
              <a:buFontTx/>
              <a:buNone/>
              <a:defRPr lang="en-US" sz="1800" b="1" kern="1200" baseline="0" dirty="0" smtClean="0">
                <a:solidFill>
                  <a:schemeClr val="tx2"/>
                </a:solidFill>
                <a:latin typeface="Georgia" panose="02040502050405020303" pitchFamily="18" charset="0"/>
                <a:ea typeface="Arial" charset="0"/>
                <a:cs typeface="Arial" charset="0"/>
              </a:defRPr>
            </a:lvl1pPr>
            <a:lvl2pPr marL="45720" indent="0">
              <a:buFontTx/>
              <a:buNone/>
              <a:defRPr sz="2000"/>
            </a:lvl2pPr>
            <a:lvl3pPr marL="502920" indent="0">
              <a:buFontTx/>
              <a:buNone/>
              <a:defRPr sz="2000"/>
            </a:lvl3pPr>
            <a:lvl4pPr marL="777240" indent="0">
              <a:buFontTx/>
              <a:buNone/>
              <a:defRPr sz="2000"/>
            </a:lvl4pPr>
            <a:lvl5pPr marL="228600" indent="0">
              <a:buFontTx/>
              <a:buNone/>
              <a:defRPr sz="2000"/>
            </a:lvl5pPr>
          </a:lstStyle>
          <a:p>
            <a:pPr marL="0" lvl="0" indent="0" algn="l" defTabSz="914400" rtl="0" eaLnBrk="1" latinLnBrk="0" hangingPunct="1">
              <a:lnSpc>
                <a:spcPct val="110000"/>
              </a:lnSpc>
              <a:spcBef>
                <a:spcPts val="1200"/>
              </a:spcBef>
              <a:buClr>
                <a:schemeClr val="accent2"/>
              </a:buClr>
              <a:buSzPct val="90000"/>
              <a:buFontTx/>
              <a:buNone/>
            </a:pPr>
            <a:r>
              <a:rPr lang="en-US" dirty="0"/>
              <a:t>Name Goes Here</a:t>
            </a:r>
          </a:p>
        </p:txBody>
      </p:sp>
      <p:sp>
        <p:nvSpPr>
          <p:cNvPr id="36" name="Text Placeholder 25"/>
          <p:cNvSpPr>
            <a:spLocks noGrp="1"/>
          </p:cNvSpPr>
          <p:nvPr>
            <p:ph type="body" sz="quarter" idx="17" hasCustomPrompt="1"/>
          </p:nvPr>
        </p:nvSpPr>
        <p:spPr>
          <a:xfrm>
            <a:off x="1079970" y="4431605"/>
            <a:ext cx="3642637" cy="415498"/>
          </a:xfrm>
          <a:ln>
            <a:noFill/>
          </a:ln>
        </p:spPr>
        <p:txBody>
          <a:bodyPr>
            <a:normAutofit/>
          </a:bodyPr>
          <a:lstStyle>
            <a:lvl1pPr marL="0" indent="0">
              <a:buFontTx/>
              <a:buNone/>
              <a:defRPr lang="en-US" sz="1800" b="1" kern="1200" baseline="0" dirty="0" smtClean="0">
                <a:solidFill>
                  <a:schemeClr val="tx2"/>
                </a:solidFill>
                <a:latin typeface="Georgia" panose="02040502050405020303" pitchFamily="18" charset="0"/>
                <a:ea typeface="Arial" charset="0"/>
                <a:cs typeface="Arial" charset="0"/>
              </a:defRPr>
            </a:lvl1pPr>
            <a:lvl2pPr marL="45720" indent="0">
              <a:buFontTx/>
              <a:buNone/>
              <a:defRPr sz="2000"/>
            </a:lvl2pPr>
            <a:lvl3pPr marL="502920" indent="0">
              <a:buFontTx/>
              <a:buNone/>
              <a:defRPr sz="2000"/>
            </a:lvl3pPr>
            <a:lvl4pPr marL="777240" indent="0">
              <a:buFontTx/>
              <a:buNone/>
              <a:defRPr sz="2000"/>
            </a:lvl4pPr>
            <a:lvl5pPr marL="228600" indent="0">
              <a:buFontTx/>
              <a:buNone/>
              <a:defRPr sz="2000"/>
            </a:lvl5pPr>
          </a:lstStyle>
          <a:p>
            <a:pPr marL="0" lvl="0" indent="0" algn="l" defTabSz="914400" rtl="0" eaLnBrk="1" latinLnBrk="0" hangingPunct="1">
              <a:lnSpc>
                <a:spcPct val="110000"/>
              </a:lnSpc>
              <a:spcBef>
                <a:spcPts val="1200"/>
              </a:spcBef>
              <a:buClr>
                <a:schemeClr val="accent2"/>
              </a:buClr>
              <a:buSzPct val="90000"/>
              <a:buFontTx/>
              <a:buNone/>
            </a:pPr>
            <a:r>
              <a:rPr lang="en-US" dirty="0"/>
              <a:t>Name Goes Here</a:t>
            </a:r>
          </a:p>
        </p:txBody>
      </p:sp>
      <p:sp>
        <p:nvSpPr>
          <p:cNvPr id="37" name="Text Placeholder 25"/>
          <p:cNvSpPr>
            <a:spLocks noGrp="1"/>
          </p:cNvSpPr>
          <p:nvPr>
            <p:ph type="body" sz="quarter" idx="18" hasCustomPrompt="1"/>
          </p:nvPr>
        </p:nvSpPr>
        <p:spPr>
          <a:xfrm>
            <a:off x="1079970" y="4730300"/>
            <a:ext cx="2744651" cy="276999"/>
          </a:xfrm>
          <a:ln>
            <a:noFill/>
          </a:ln>
        </p:spPr>
        <p:txBody>
          <a:bodyPr/>
          <a:lstStyle>
            <a:lvl1pPr marL="0" indent="0">
              <a:buFontTx/>
              <a:buNone/>
              <a:defRPr sz="1200" b="0" baseline="0"/>
            </a:lvl1pPr>
            <a:lvl2pPr marL="45720" indent="0">
              <a:buFontTx/>
              <a:buNone/>
              <a:defRPr sz="2000"/>
            </a:lvl2pPr>
            <a:lvl3pPr marL="502920" indent="0">
              <a:buFontTx/>
              <a:buNone/>
              <a:defRPr sz="2000"/>
            </a:lvl3pPr>
            <a:lvl4pPr marL="777240" indent="0">
              <a:buFontTx/>
              <a:buNone/>
              <a:defRPr sz="2000"/>
            </a:lvl4pPr>
            <a:lvl5pPr marL="228600" indent="0">
              <a:buFontTx/>
              <a:buNone/>
              <a:defRPr sz="2000"/>
            </a:lvl5pPr>
          </a:lstStyle>
          <a:p>
            <a:pPr lvl="0"/>
            <a:r>
              <a:rPr lang="en-US" dirty="0"/>
              <a:t>Title Goes Here</a:t>
            </a:r>
          </a:p>
        </p:txBody>
      </p:sp>
      <p:sp>
        <p:nvSpPr>
          <p:cNvPr id="38" name="Text Placeholder 25"/>
          <p:cNvSpPr>
            <a:spLocks noGrp="1"/>
          </p:cNvSpPr>
          <p:nvPr>
            <p:ph type="body" sz="quarter" idx="19" hasCustomPrompt="1"/>
          </p:nvPr>
        </p:nvSpPr>
        <p:spPr>
          <a:xfrm>
            <a:off x="5163679" y="4731318"/>
            <a:ext cx="2744651" cy="276999"/>
          </a:xfrm>
        </p:spPr>
        <p:txBody>
          <a:bodyPr/>
          <a:lstStyle>
            <a:lvl1pPr marL="0" indent="0">
              <a:buFontTx/>
              <a:buNone/>
              <a:defRPr sz="1200" b="0" baseline="0"/>
            </a:lvl1pPr>
            <a:lvl2pPr marL="45720" indent="0">
              <a:buFontTx/>
              <a:buNone/>
              <a:defRPr sz="2000"/>
            </a:lvl2pPr>
            <a:lvl3pPr marL="502920" indent="0">
              <a:buFontTx/>
              <a:buNone/>
              <a:defRPr sz="2000"/>
            </a:lvl3pPr>
            <a:lvl4pPr marL="777240" indent="0">
              <a:buFontTx/>
              <a:buNone/>
              <a:defRPr sz="2000"/>
            </a:lvl4pPr>
            <a:lvl5pPr marL="228600" indent="0">
              <a:buFontTx/>
              <a:buNone/>
              <a:defRPr sz="2000"/>
            </a:lvl5pPr>
          </a:lstStyle>
          <a:p>
            <a:pPr lvl="0"/>
            <a:r>
              <a:rPr lang="en-US" dirty="0"/>
              <a:t>Title Goes Here</a:t>
            </a:r>
          </a:p>
        </p:txBody>
      </p:sp>
      <p:sp>
        <p:nvSpPr>
          <p:cNvPr id="39" name="Text Placeholder 25"/>
          <p:cNvSpPr>
            <a:spLocks noGrp="1"/>
          </p:cNvSpPr>
          <p:nvPr>
            <p:ph type="body" sz="quarter" idx="20" hasCustomPrompt="1"/>
          </p:nvPr>
        </p:nvSpPr>
        <p:spPr>
          <a:xfrm>
            <a:off x="1079971" y="5131476"/>
            <a:ext cx="3652858" cy="826573"/>
          </a:xfrm>
          <a:ln>
            <a:noFill/>
          </a:ln>
        </p:spPr>
        <p:txBody>
          <a:bodyPr>
            <a:noAutofit/>
          </a:bodyPr>
          <a:lstStyle>
            <a:lvl1pPr marL="0" indent="0">
              <a:buFontTx/>
              <a:buNone/>
              <a:defRPr sz="1200" b="0"/>
            </a:lvl1pPr>
            <a:lvl2pPr marL="45720" indent="0">
              <a:buFontTx/>
              <a:buNone/>
              <a:defRPr sz="2000"/>
            </a:lvl2pPr>
            <a:lvl3pPr marL="502920" indent="0">
              <a:buFontTx/>
              <a:buNone/>
              <a:defRPr sz="2000"/>
            </a:lvl3pPr>
            <a:lvl4pPr marL="777240" indent="0">
              <a:buFontTx/>
              <a:buNone/>
              <a:defRPr sz="2000"/>
            </a:lvl4pPr>
            <a:lvl5pPr marL="228600" indent="0">
              <a:buFontTx/>
              <a:buNone/>
              <a:defRPr sz="2000"/>
            </a:lvl5pPr>
          </a:lstStyle>
          <a:p>
            <a:pPr lvl="0"/>
            <a:r>
              <a:rPr lang="en-US" dirty="0"/>
              <a:t>Description goes here</a:t>
            </a:r>
          </a:p>
        </p:txBody>
      </p:sp>
      <p:sp>
        <p:nvSpPr>
          <p:cNvPr id="40" name="Text Placeholder 25"/>
          <p:cNvSpPr>
            <a:spLocks noGrp="1"/>
          </p:cNvSpPr>
          <p:nvPr>
            <p:ph type="body" sz="quarter" idx="21" hasCustomPrompt="1"/>
          </p:nvPr>
        </p:nvSpPr>
        <p:spPr>
          <a:xfrm>
            <a:off x="5163679" y="5132494"/>
            <a:ext cx="3587530" cy="826573"/>
          </a:xfrm>
        </p:spPr>
        <p:txBody>
          <a:bodyPr>
            <a:noAutofit/>
          </a:bodyPr>
          <a:lstStyle>
            <a:lvl1pPr marL="0" indent="0">
              <a:buFontTx/>
              <a:buNone/>
              <a:defRPr sz="1200" b="0"/>
            </a:lvl1pPr>
            <a:lvl2pPr marL="45720" indent="0">
              <a:buFontTx/>
              <a:buNone/>
              <a:defRPr sz="2000"/>
            </a:lvl2pPr>
            <a:lvl3pPr marL="502920" indent="0">
              <a:buFontTx/>
              <a:buNone/>
              <a:defRPr sz="2000"/>
            </a:lvl3pPr>
            <a:lvl4pPr marL="777240" indent="0">
              <a:buFontTx/>
              <a:buNone/>
              <a:defRPr sz="2000"/>
            </a:lvl4pPr>
            <a:lvl5pPr marL="228600" indent="0">
              <a:buFontTx/>
              <a:buNone/>
              <a:defRPr sz="2000"/>
            </a:lvl5pPr>
          </a:lstStyle>
          <a:p>
            <a:pPr lvl="0"/>
            <a:r>
              <a:rPr lang="en-US" dirty="0"/>
              <a:t>Description goes here</a:t>
            </a:r>
          </a:p>
        </p:txBody>
      </p:sp>
      <p:sp>
        <p:nvSpPr>
          <p:cNvPr id="41" name="Picture Placeholder 4"/>
          <p:cNvSpPr>
            <a:spLocks noGrp="1"/>
          </p:cNvSpPr>
          <p:nvPr>
            <p:ph type="pic" sz="quarter" idx="23"/>
          </p:nvPr>
        </p:nvSpPr>
        <p:spPr>
          <a:xfrm>
            <a:off x="710861" y="892609"/>
            <a:ext cx="777296" cy="854388"/>
          </a:xfrm>
          <a:custGeom>
            <a:avLst/>
            <a:gdLst>
              <a:gd name="connsiteX0" fmla="*/ 0 w 931862"/>
              <a:gd name="connsiteY0" fmla="*/ 114084 h 389513"/>
              <a:gd name="connsiteX1" fmla="*/ 114084 w 931862"/>
              <a:gd name="connsiteY1" fmla="*/ 0 h 389513"/>
              <a:gd name="connsiteX2" fmla="*/ 817778 w 931862"/>
              <a:gd name="connsiteY2" fmla="*/ 0 h 389513"/>
              <a:gd name="connsiteX3" fmla="*/ 931862 w 931862"/>
              <a:gd name="connsiteY3" fmla="*/ 114084 h 389513"/>
              <a:gd name="connsiteX4" fmla="*/ 931862 w 931862"/>
              <a:gd name="connsiteY4" fmla="*/ 275429 h 389513"/>
              <a:gd name="connsiteX5" fmla="*/ 817778 w 931862"/>
              <a:gd name="connsiteY5" fmla="*/ 389513 h 389513"/>
              <a:gd name="connsiteX6" fmla="*/ 114084 w 931862"/>
              <a:gd name="connsiteY6" fmla="*/ 389513 h 389513"/>
              <a:gd name="connsiteX7" fmla="*/ 0 w 931862"/>
              <a:gd name="connsiteY7" fmla="*/ 275429 h 389513"/>
              <a:gd name="connsiteX8" fmla="*/ 0 w 931862"/>
              <a:gd name="connsiteY8" fmla="*/ 114084 h 389513"/>
              <a:gd name="connsiteX0" fmla="*/ 0 w 931862"/>
              <a:gd name="connsiteY0" fmla="*/ 114084 h 399205"/>
              <a:gd name="connsiteX1" fmla="*/ 114084 w 931862"/>
              <a:gd name="connsiteY1" fmla="*/ 0 h 399205"/>
              <a:gd name="connsiteX2" fmla="*/ 817778 w 931862"/>
              <a:gd name="connsiteY2" fmla="*/ 0 h 399205"/>
              <a:gd name="connsiteX3" fmla="*/ 931862 w 931862"/>
              <a:gd name="connsiteY3" fmla="*/ 114084 h 399205"/>
              <a:gd name="connsiteX4" fmla="*/ 931862 w 931862"/>
              <a:gd name="connsiteY4" fmla="*/ 275429 h 399205"/>
              <a:gd name="connsiteX5" fmla="*/ 817778 w 931862"/>
              <a:gd name="connsiteY5" fmla="*/ 389513 h 399205"/>
              <a:gd name="connsiteX6" fmla="*/ 113348 w 931862"/>
              <a:gd name="connsiteY6" fmla="*/ 398557 h 399205"/>
              <a:gd name="connsiteX7" fmla="*/ 114084 w 931862"/>
              <a:gd name="connsiteY7" fmla="*/ 389513 h 399205"/>
              <a:gd name="connsiteX8" fmla="*/ 0 w 931862"/>
              <a:gd name="connsiteY8" fmla="*/ 275429 h 399205"/>
              <a:gd name="connsiteX9" fmla="*/ 0 w 931862"/>
              <a:gd name="connsiteY9" fmla="*/ 114084 h 399205"/>
              <a:gd name="connsiteX0" fmla="*/ 0 w 931862"/>
              <a:gd name="connsiteY0" fmla="*/ 114084 h 830576"/>
              <a:gd name="connsiteX1" fmla="*/ 114084 w 931862"/>
              <a:gd name="connsiteY1" fmla="*/ 0 h 830576"/>
              <a:gd name="connsiteX2" fmla="*/ 817778 w 931862"/>
              <a:gd name="connsiteY2" fmla="*/ 0 h 830576"/>
              <a:gd name="connsiteX3" fmla="*/ 931862 w 931862"/>
              <a:gd name="connsiteY3" fmla="*/ 114084 h 830576"/>
              <a:gd name="connsiteX4" fmla="*/ 931862 w 931862"/>
              <a:gd name="connsiteY4" fmla="*/ 275429 h 830576"/>
              <a:gd name="connsiteX5" fmla="*/ 495049 w 931862"/>
              <a:gd name="connsiteY5" fmla="*/ 830576 h 830576"/>
              <a:gd name="connsiteX6" fmla="*/ 113348 w 931862"/>
              <a:gd name="connsiteY6" fmla="*/ 398557 h 830576"/>
              <a:gd name="connsiteX7" fmla="*/ 114084 w 931862"/>
              <a:gd name="connsiteY7" fmla="*/ 389513 h 830576"/>
              <a:gd name="connsiteX8" fmla="*/ 0 w 931862"/>
              <a:gd name="connsiteY8" fmla="*/ 275429 h 830576"/>
              <a:gd name="connsiteX9" fmla="*/ 0 w 931862"/>
              <a:gd name="connsiteY9" fmla="*/ 114084 h 830576"/>
              <a:gd name="connsiteX0" fmla="*/ 0 w 931862"/>
              <a:gd name="connsiteY0" fmla="*/ 114084 h 830576"/>
              <a:gd name="connsiteX1" fmla="*/ 114084 w 931862"/>
              <a:gd name="connsiteY1" fmla="*/ 0 h 830576"/>
              <a:gd name="connsiteX2" fmla="*/ 817778 w 931862"/>
              <a:gd name="connsiteY2" fmla="*/ 0 h 830576"/>
              <a:gd name="connsiteX3" fmla="*/ 931862 w 931862"/>
              <a:gd name="connsiteY3" fmla="*/ 114084 h 830576"/>
              <a:gd name="connsiteX4" fmla="*/ 931862 w 931862"/>
              <a:gd name="connsiteY4" fmla="*/ 275429 h 830576"/>
              <a:gd name="connsiteX5" fmla="*/ 495049 w 931862"/>
              <a:gd name="connsiteY5" fmla="*/ 830576 h 830576"/>
              <a:gd name="connsiteX6" fmla="*/ 113348 w 931862"/>
              <a:gd name="connsiteY6" fmla="*/ 398557 h 830576"/>
              <a:gd name="connsiteX7" fmla="*/ 114084 w 931862"/>
              <a:gd name="connsiteY7" fmla="*/ 389513 h 830576"/>
              <a:gd name="connsiteX8" fmla="*/ 0 w 931862"/>
              <a:gd name="connsiteY8" fmla="*/ 275429 h 830576"/>
              <a:gd name="connsiteX9" fmla="*/ 0 w 931862"/>
              <a:gd name="connsiteY9" fmla="*/ 114084 h 830576"/>
              <a:gd name="connsiteX0" fmla="*/ 0 w 931862"/>
              <a:gd name="connsiteY0" fmla="*/ 114084 h 830576"/>
              <a:gd name="connsiteX1" fmla="*/ 114084 w 931862"/>
              <a:gd name="connsiteY1" fmla="*/ 0 h 830576"/>
              <a:gd name="connsiteX2" fmla="*/ 817778 w 931862"/>
              <a:gd name="connsiteY2" fmla="*/ 0 h 830576"/>
              <a:gd name="connsiteX3" fmla="*/ 931862 w 931862"/>
              <a:gd name="connsiteY3" fmla="*/ 114084 h 830576"/>
              <a:gd name="connsiteX4" fmla="*/ 931862 w 931862"/>
              <a:gd name="connsiteY4" fmla="*/ 275429 h 830576"/>
              <a:gd name="connsiteX5" fmla="*/ 495049 w 931862"/>
              <a:gd name="connsiteY5" fmla="*/ 830576 h 830576"/>
              <a:gd name="connsiteX6" fmla="*/ 113348 w 931862"/>
              <a:gd name="connsiteY6" fmla="*/ 398557 h 830576"/>
              <a:gd name="connsiteX7" fmla="*/ 85509 w 931862"/>
              <a:gd name="connsiteY7" fmla="*/ 646688 h 830576"/>
              <a:gd name="connsiteX8" fmla="*/ 0 w 931862"/>
              <a:gd name="connsiteY8" fmla="*/ 275429 h 830576"/>
              <a:gd name="connsiteX9" fmla="*/ 0 w 931862"/>
              <a:gd name="connsiteY9" fmla="*/ 114084 h 830576"/>
              <a:gd name="connsiteX0" fmla="*/ 0 w 931862"/>
              <a:gd name="connsiteY0" fmla="*/ 114084 h 844885"/>
              <a:gd name="connsiteX1" fmla="*/ 114084 w 931862"/>
              <a:gd name="connsiteY1" fmla="*/ 0 h 844885"/>
              <a:gd name="connsiteX2" fmla="*/ 817778 w 931862"/>
              <a:gd name="connsiteY2" fmla="*/ 0 h 844885"/>
              <a:gd name="connsiteX3" fmla="*/ 931862 w 931862"/>
              <a:gd name="connsiteY3" fmla="*/ 114084 h 844885"/>
              <a:gd name="connsiteX4" fmla="*/ 931862 w 931862"/>
              <a:gd name="connsiteY4" fmla="*/ 275429 h 844885"/>
              <a:gd name="connsiteX5" fmla="*/ 495049 w 931862"/>
              <a:gd name="connsiteY5" fmla="*/ 830576 h 844885"/>
              <a:gd name="connsiteX6" fmla="*/ 85509 w 931862"/>
              <a:gd name="connsiteY6" fmla="*/ 646688 h 844885"/>
              <a:gd name="connsiteX7" fmla="*/ 0 w 931862"/>
              <a:gd name="connsiteY7" fmla="*/ 275429 h 844885"/>
              <a:gd name="connsiteX8" fmla="*/ 0 w 931862"/>
              <a:gd name="connsiteY8" fmla="*/ 114084 h 844885"/>
              <a:gd name="connsiteX0" fmla="*/ 0 w 931862"/>
              <a:gd name="connsiteY0" fmla="*/ 114084 h 830576"/>
              <a:gd name="connsiteX1" fmla="*/ 114084 w 931862"/>
              <a:gd name="connsiteY1" fmla="*/ 0 h 830576"/>
              <a:gd name="connsiteX2" fmla="*/ 817778 w 931862"/>
              <a:gd name="connsiteY2" fmla="*/ 0 h 830576"/>
              <a:gd name="connsiteX3" fmla="*/ 931862 w 931862"/>
              <a:gd name="connsiteY3" fmla="*/ 114084 h 830576"/>
              <a:gd name="connsiteX4" fmla="*/ 931862 w 931862"/>
              <a:gd name="connsiteY4" fmla="*/ 275429 h 830576"/>
              <a:gd name="connsiteX5" fmla="*/ 495049 w 931862"/>
              <a:gd name="connsiteY5" fmla="*/ 830576 h 830576"/>
              <a:gd name="connsiteX6" fmla="*/ 85509 w 931862"/>
              <a:gd name="connsiteY6" fmla="*/ 646688 h 830576"/>
              <a:gd name="connsiteX7" fmla="*/ 0 w 931862"/>
              <a:gd name="connsiteY7" fmla="*/ 275429 h 830576"/>
              <a:gd name="connsiteX8" fmla="*/ 0 w 931862"/>
              <a:gd name="connsiteY8" fmla="*/ 114084 h 830576"/>
              <a:gd name="connsiteX0" fmla="*/ 0 w 931862"/>
              <a:gd name="connsiteY0" fmla="*/ 114084 h 844863"/>
              <a:gd name="connsiteX1" fmla="*/ 114084 w 931862"/>
              <a:gd name="connsiteY1" fmla="*/ 0 h 844863"/>
              <a:gd name="connsiteX2" fmla="*/ 817778 w 931862"/>
              <a:gd name="connsiteY2" fmla="*/ 0 h 844863"/>
              <a:gd name="connsiteX3" fmla="*/ 931862 w 931862"/>
              <a:gd name="connsiteY3" fmla="*/ 114084 h 844863"/>
              <a:gd name="connsiteX4" fmla="*/ 931862 w 931862"/>
              <a:gd name="connsiteY4" fmla="*/ 275429 h 844863"/>
              <a:gd name="connsiteX5" fmla="*/ 466474 w 931862"/>
              <a:gd name="connsiteY5" fmla="*/ 844863 h 844863"/>
              <a:gd name="connsiteX6" fmla="*/ 85509 w 931862"/>
              <a:gd name="connsiteY6" fmla="*/ 646688 h 844863"/>
              <a:gd name="connsiteX7" fmla="*/ 0 w 931862"/>
              <a:gd name="connsiteY7" fmla="*/ 275429 h 844863"/>
              <a:gd name="connsiteX8" fmla="*/ 0 w 931862"/>
              <a:gd name="connsiteY8" fmla="*/ 114084 h 844863"/>
              <a:gd name="connsiteX0" fmla="*/ 0 w 931862"/>
              <a:gd name="connsiteY0" fmla="*/ 114084 h 844863"/>
              <a:gd name="connsiteX1" fmla="*/ 114084 w 931862"/>
              <a:gd name="connsiteY1" fmla="*/ 0 h 844863"/>
              <a:gd name="connsiteX2" fmla="*/ 817778 w 931862"/>
              <a:gd name="connsiteY2" fmla="*/ 0 h 844863"/>
              <a:gd name="connsiteX3" fmla="*/ 931862 w 931862"/>
              <a:gd name="connsiteY3" fmla="*/ 114084 h 844863"/>
              <a:gd name="connsiteX4" fmla="*/ 860425 w 931862"/>
              <a:gd name="connsiteY4" fmla="*/ 646904 h 844863"/>
              <a:gd name="connsiteX5" fmla="*/ 466474 w 931862"/>
              <a:gd name="connsiteY5" fmla="*/ 844863 h 844863"/>
              <a:gd name="connsiteX6" fmla="*/ 85509 w 931862"/>
              <a:gd name="connsiteY6" fmla="*/ 646688 h 844863"/>
              <a:gd name="connsiteX7" fmla="*/ 0 w 931862"/>
              <a:gd name="connsiteY7" fmla="*/ 275429 h 844863"/>
              <a:gd name="connsiteX8" fmla="*/ 0 w 931862"/>
              <a:gd name="connsiteY8" fmla="*/ 114084 h 844863"/>
              <a:gd name="connsiteX0" fmla="*/ 0 w 931862"/>
              <a:gd name="connsiteY0" fmla="*/ 114084 h 844863"/>
              <a:gd name="connsiteX1" fmla="*/ 114084 w 931862"/>
              <a:gd name="connsiteY1" fmla="*/ 0 h 844863"/>
              <a:gd name="connsiteX2" fmla="*/ 817778 w 931862"/>
              <a:gd name="connsiteY2" fmla="*/ 0 h 844863"/>
              <a:gd name="connsiteX3" fmla="*/ 931862 w 931862"/>
              <a:gd name="connsiteY3" fmla="*/ 114084 h 844863"/>
              <a:gd name="connsiteX4" fmla="*/ 860425 w 931862"/>
              <a:gd name="connsiteY4" fmla="*/ 646904 h 844863"/>
              <a:gd name="connsiteX5" fmla="*/ 466474 w 931862"/>
              <a:gd name="connsiteY5" fmla="*/ 844863 h 844863"/>
              <a:gd name="connsiteX6" fmla="*/ 85509 w 931862"/>
              <a:gd name="connsiteY6" fmla="*/ 646688 h 844863"/>
              <a:gd name="connsiteX7" fmla="*/ 0 w 931862"/>
              <a:gd name="connsiteY7" fmla="*/ 275429 h 844863"/>
              <a:gd name="connsiteX8" fmla="*/ 0 w 931862"/>
              <a:gd name="connsiteY8" fmla="*/ 114084 h 844863"/>
              <a:gd name="connsiteX0" fmla="*/ 0 w 860425"/>
              <a:gd name="connsiteY0" fmla="*/ 114084 h 844863"/>
              <a:gd name="connsiteX1" fmla="*/ 114084 w 860425"/>
              <a:gd name="connsiteY1" fmla="*/ 0 h 844863"/>
              <a:gd name="connsiteX2" fmla="*/ 817778 w 860425"/>
              <a:gd name="connsiteY2" fmla="*/ 0 h 844863"/>
              <a:gd name="connsiteX3" fmla="*/ 850899 w 860425"/>
              <a:gd name="connsiteY3" fmla="*/ 195047 h 844863"/>
              <a:gd name="connsiteX4" fmla="*/ 860425 w 860425"/>
              <a:gd name="connsiteY4" fmla="*/ 646904 h 844863"/>
              <a:gd name="connsiteX5" fmla="*/ 466474 w 860425"/>
              <a:gd name="connsiteY5" fmla="*/ 844863 h 844863"/>
              <a:gd name="connsiteX6" fmla="*/ 85509 w 860425"/>
              <a:gd name="connsiteY6" fmla="*/ 646688 h 844863"/>
              <a:gd name="connsiteX7" fmla="*/ 0 w 860425"/>
              <a:gd name="connsiteY7" fmla="*/ 275429 h 844863"/>
              <a:gd name="connsiteX8" fmla="*/ 0 w 860425"/>
              <a:gd name="connsiteY8" fmla="*/ 114084 h 844863"/>
              <a:gd name="connsiteX0" fmla="*/ 0 w 860425"/>
              <a:gd name="connsiteY0" fmla="*/ 123609 h 854388"/>
              <a:gd name="connsiteX1" fmla="*/ 114084 w 860425"/>
              <a:gd name="connsiteY1" fmla="*/ 9525 h 854388"/>
              <a:gd name="connsiteX2" fmla="*/ 451066 w 860425"/>
              <a:gd name="connsiteY2" fmla="*/ 0 h 854388"/>
              <a:gd name="connsiteX3" fmla="*/ 850899 w 860425"/>
              <a:gd name="connsiteY3" fmla="*/ 204572 h 854388"/>
              <a:gd name="connsiteX4" fmla="*/ 860425 w 860425"/>
              <a:gd name="connsiteY4" fmla="*/ 656429 h 854388"/>
              <a:gd name="connsiteX5" fmla="*/ 466474 w 860425"/>
              <a:gd name="connsiteY5" fmla="*/ 854388 h 854388"/>
              <a:gd name="connsiteX6" fmla="*/ 85509 w 860425"/>
              <a:gd name="connsiteY6" fmla="*/ 656213 h 854388"/>
              <a:gd name="connsiteX7" fmla="*/ 0 w 860425"/>
              <a:gd name="connsiteY7" fmla="*/ 284954 h 854388"/>
              <a:gd name="connsiteX8" fmla="*/ 0 w 860425"/>
              <a:gd name="connsiteY8" fmla="*/ 123609 h 854388"/>
              <a:gd name="connsiteX0" fmla="*/ 0 w 860425"/>
              <a:gd name="connsiteY0" fmla="*/ 123609 h 854388"/>
              <a:gd name="connsiteX1" fmla="*/ 80747 w 860425"/>
              <a:gd name="connsiteY1" fmla="*/ 209550 h 854388"/>
              <a:gd name="connsiteX2" fmla="*/ 451066 w 860425"/>
              <a:gd name="connsiteY2" fmla="*/ 0 h 854388"/>
              <a:gd name="connsiteX3" fmla="*/ 850899 w 860425"/>
              <a:gd name="connsiteY3" fmla="*/ 204572 h 854388"/>
              <a:gd name="connsiteX4" fmla="*/ 860425 w 860425"/>
              <a:gd name="connsiteY4" fmla="*/ 656429 h 854388"/>
              <a:gd name="connsiteX5" fmla="*/ 466474 w 860425"/>
              <a:gd name="connsiteY5" fmla="*/ 854388 h 854388"/>
              <a:gd name="connsiteX6" fmla="*/ 85509 w 860425"/>
              <a:gd name="connsiteY6" fmla="*/ 656213 h 854388"/>
              <a:gd name="connsiteX7" fmla="*/ 0 w 860425"/>
              <a:gd name="connsiteY7" fmla="*/ 284954 h 854388"/>
              <a:gd name="connsiteX8" fmla="*/ 0 w 860425"/>
              <a:gd name="connsiteY8" fmla="*/ 123609 h 854388"/>
              <a:gd name="connsiteX0" fmla="*/ 0 w 860425"/>
              <a:gd name="connsiteY0" fmla="*/ 284954 h 854388"/>
              <a:gd name="connsiteX1" fmla="*/ 80747 w 860425"/>
              <a:gd name="connsiteY1" fmla="*/ 209550 h 854388"/>
              <a:gd name="connsiteX2" fmla="*/ 451066 w 860425"/>
              <a:gd name="connsiteY2" fmla="*/ 0 h 854388"/>
              <a:gd name="connsiteX3" fmla="*/ 850899 w 860425"/>
              <a:gd name="connsiteY3" fmla="*/ 204572 h 854388"/>
              <a:gd name="connsiteX4" fmla="*/ 860425 w 860425"/>
              <a:gd name="connsiteY4" fmla="*/ 656429 h 854388"/>
              <a:gd name="connsiteX5" fmla="*/ 466474 w 860425"/>
              <a:gd name="connsiteY5" fmla="*/ 854388 h 854388"/>
              <a:gd name="connsiteX6" fmla="*/ 85509 w 860425"/>
              <a:gd name="connsiteY6" fmla="*/ 656213 h 854388"/>
              <a:gd name="connsiteX7" fmla="*/ 0 w 860425"/>
              <a:gd name="connsiteY7" fmla="*/ 284954 h 854388"/>
              <a:gd name="connsiteX0" fmla="*/ 4762 w 779678"/>
              <a:gd name="connsiteY0" fmla="*/ 656213 h 854388"/>
              <a:gd name="connsiteX1" fmla="*/ 0 w 779678"/>
              <a:gd name="connsiteY1" fmla="*/ 209550 h 854388"/>
              <a:gd name="connsiteX2" fmla="*/ 370319 w 779678"/>
              <a:gd name="connsiteY2" fmla="*/ 0 h 854388"/>
              <a:gd name="connsiteX3" fmla="*/ 770152 w 779678"/>
              <a:gd name="connsiteY3" fmla="*/ 204572 h 854388"/>
              <a:gd name="connsiteX4" fmla="*/ 779678 w 779678"/>
              <a:gd name="connsiteY4" fmla="*/ 656429 h 854388"/>
              <a:gd name="connsiteX5" fmla="*/ 385727 w 779678"/>
              <a:gd name="connsiteY5" fmla="*/ 854388 h 854388"/>
              <a:gd name="connsiteX6" fmla="*/ 4762 w 779678"/>
              <a:gd name="connsiteY6" fmla="*/ 656213 h 854388"/>
              <a:gd name="connsiteX0" fmla="*/ 4762 w 779678"/>
              <a:gd name="connsiteY0" fmla="*/ 656213 h 854388"/>
              <a:gd name="connsiteX1" fmla="*/ 0 w 779678"/>
              <a:gd name="connsiteY1" fmla="*/ 209550 h 854388"/>
              <a:gd name="connsiteX2" fmla="*/ 370319 w 779678"/>
              <a:gd name="connsiteY2" fmla="*/ 0 h 854388"/>
              <a:gd name="connsiteX3" fmla="*/ 770152 w 779678"/>
              <a:gd name="connsiteY3" fmla="*/ 199810 h 854388"/>
              <a:gd name="connsiteX4" fmla="*/ 779678 w 779678"/>
              <a:gd name="connsiteY4" fmla="*/ 656429 h 854388"/>
              <a:gd name="connsiteX5" fmla="*/ 385727 w 779678"/>
              <a:gd name="connsiteY5" fmla="*/ 854388 h 854388"/>
              <a:gd name="connsiteX6" fmla="*/ 4762 w 779678"/>
              <a:gd name="connsiteY6" fmla="*/ 656213 h 854388"/>
              <a:gd name="connsiteX0" fmla="*/ 4762 w 777296"/>
              <a:gd name="connsiteY0" fmla="*/ 656213 h 854388"/>
              <a:gd name="connsiteX1" fmla="*/ 0 w 777296"/>
              <a:gd name="connsiteY1" fmla="*/ 209550 h 854388"/>
              <a:gd name="connsiteX2" fmla="*/ 370319 w 777296"/>
              <a:gd name="connsiteY2" fmla="*/ 0 h 854388"/>
              <a:gd name="connsiteX3" fmla="*/ 770152 w 777296"/>
              <a:gd name="connsiteY3" fmla="*/ 199810 h 854388"/>
              <a:gd name="connsiteX4" fmla="*/ 777296 w 777296"/>
              <a:gd name="connsiteY4" fmla="*/ 658811 h 854388"/>
              <a:gd name="connsiteX5" fmla="*/ 385727 w 777296"/>
              <a:gd name="connsiteY5" fmla="*/ 854388 h 854388"/>
              <a:gd name="connsiteX6" fmla="*/ 4762 w 777296"/>
              <a:gd name="connsiteY6" fmla="*/ 656213 h 854388"/>
              <a:gd name="connsiteX0" fmla="*/ 4762 w 777296"/>
              <a:gd name="connsiteY0" fmla="*/ 660975 h 854388"/>
              <a:gd name="connsiteX1" fmla="*/ 0 w 777296"/>
              <a:gd name="connsiteY1" fmla="*/ 209550 h 854388"/>
              <a:gd name="connsiteX2" fmla="*/ 370319 w 777296"/>
              <a:gd name="connsiteY2" fmla="*/ 0 h 854388"/>
              <a:gd name="connsiteX3" fmla="*/ 770152 w 777296"/>
              <a:gd name="connsiteY3" fmla="*/ 199810 h 854388"/>
              <a:gd name="connsiteX4" fmla="*/ 777296 w 777296"/>
              <a:gd name="connsiteY4" fmla="*/ 658811 h 854388"/>
              <a:gd name="connsiteX5" fmla="*/ 385727 w 777296"/>
              <a:gd name="connsiteY5" fmla="*/ 854388 h 854388"/>
              <a:gd name="connsiteX6" fmla="*/ 4762 w 777296"/>
              <a:gd name="connsiteY6" fmla="*/ 660975 h 854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77296" h="854388">
                <a:moveTo>
                  <a:pt x="4762" y="660975"/>
                </a:moveTo>
                <a:cubicBezTo>
                  <a:pt x="3175" y="512087"/>
                  <a:pt x="1587" y="358438"/>
                  <a:pt x="0" y="209550"/>
                </a:cubicBezTo>
                <a:lnTo>
                  <a:pt x="370319" y="0"/>
                </a:lnTo>
                <a:lnTo>
                  <a:pt x="770152" y="199810"/>
                </a:lnTo>
                <a:lnTo>
                  <a:pt x="777296" y="658811"/>
                </a:lnTo>
                <a:lnTo>
                  <a:pt x="385727" y="854388"/>
                </a:lnTo>
                <a:lnTo>
                  <a:pt x="4762" y="660975"/>
                </a:lnTo>
                <a:close/>
              </a:path>
            </a:pathLst>
          </a:custGeom>
          <a:ln>
            <a:noFill/>
          </a:ln>
        </p:spPr>
        <p:txBody>
          <a:bodyPr/>
          <a:lstStyle/>
          <a:p>
            <a:r>
              <a:rPr lang="en-US"/>
              <a:t>Click icon to add picture</a:t>
            </a:r>
            <a:endParaRPr lang="en-US" dirty="0"/>
          </a:p>
        </p:txBody>
      </p:sp>
      <p:sp>
        <p:nvSpPr>
          <p:cNvPr id="28" name="Picture Placeholder 4"/>
          <p:cNvSpPr>
            <a:spLocks noGrp="1"/>
          </p:cNvSpPr>
          <p:nvPr>
            <p:ph type="pic" sz="quarter" idx="26"/>
          </p:nvPr>
        </p:nvSpPr>
        <p:spPr>
          <a:xfrm>
            <a:off x="4796547" y="893627"/>
            <a:ext cx="777296" cy="854388"/>
          </a:xfrm>
          <a:custGeom>
            <a:avLst/>
            <a:gdLst>
              <a:gd name="connsiteX0" fmla="*/ 0 w 931862"/>
              <a:gd name="connsiteY0" fmla="*/ 114084 h 389513"/>
              <a:gd name="connsiteX1" fmla="*/ 114084 w 931862"/>
              <a:gd name="connsiteY1" fmla="*/ 0 h 389513"/>
              <a:gd name="connsiteX2" fmla="*/ 817778 w 931862"/>
              <a:gd name="connsiteY2" fmla="*/ 0 h 389513"/>
              <a:gd name="connsiteX3" fmla="*/ 931862 w 931862"/>
              <a:gd name="connsiteY3" fmla="*/ 114084 h 389513"/>
              <a:gd name="connsiteX4" fmla="*/ 931862 w 931862"/>
              <a:gd name="connsiteY4" fmla="*/ 275429 h 389513"/>
              <a:gd name="connsiteX5" fmla="*/ 817778 w 931862"/>
              <a:gd name="connsiteY5" fmla="*/ 389513 h 389513"/>
              <a:gd name="connsiteX6" fmla="*/ 114084 w 931862"/>
              <a:gd name="connsiteY6" fmla="*/ 389513 h 389513"/>
              <a:gd name="connsiteX7" fmla="*/ 0 w 931862"/>
              <a:gd name="connsiteY7" fmla="*/ 275429 h 389513"/>
              <a:gd name="connsiteX8" fmla="*/ 0 w 931862"/>
              <a:gd name="connsiteY8" fmla="*/ 114084 h 389513"/>
              <a:gd name="connsiteX0" fmla="*/ 0 w 931862"/>
              <a:gd name="connsiteY0" fmla="*/ 114084 h 399205"/>
              <a:gd name="connsiteX1" fmla="*/ 114084 w 931862"/>
              <a:gd name="connsiteY1" fmla="*/ 0 h 399205"/>
              <a:gd name="connsiteX2" fmla="*/ 817778 w 931862"/>
              <a:gd name="connsiteY2" fmla="*/ 0 h 399205"/>
              <a:gd name="connsiteX3" fmla="*/ 931862 w 931862"/>
              <a:gd name="connsiteY3" fmla="*/ 114084 h 399205"/>
              <a:gd name="connsiteX4" fmla="*/ 931862 w 931862"/>
              <a:gd name="connsiteY4" fmla="*/ 275429 h 399205"/>
              <a:gd name="connsiteX5" fmla="*/ 817778 w 931862"/>
              <a:gd name="connsiteY5" fmla="*/ 389513 h 399205"/>
              <a:gd name="connsiteX6" fmla="*/ 113348 w 931862"/>
              <a:gd name="connsiteY6" fmla="*/ 398557 h 399205"/>
              <a:gd name="connsiteX7" fmla="*/ 114084 w 931862"/>
              <a:gd name="connsiteY7" fmla="*/ 389513 h 399205"/>
              <a:gd name="connsiteX8" fmla="*/ 0 w 931862"/>
              <a:gd name="connsiteY8" fmla="*/ 275429 h 399205"/>
              <a:gd name="connsiteX9" fmla="*/ 0 w 931862"/>
              <a:gd name="connsiteY9" fmla="*/ 114084 h 399205"/>
              <a:gd name="connsiteX0" fmla="*/ 0 w 931862"/>
              <a:gd name="connsiteY0" fmla="*/ 114084 h 830576"/>
              <a:gd name="connsiteX1" fmla="*/ 114084 w 931862"/>
              <a:gd name="connsiteY1" fmla="*/ 0 h 830576"/>
              <a:gd name="connsiteX2" fmla="*/ 817778 w 931862"/>
              <a:gd name="connsiteY2" fmla="*/ 0 h 830576"/>
              <a:gd name="connsiteX3" fmla="*/ 931862 w 931862"/>
              <a:gd name="connsiteY3" fmla="*/ 114084 h 830576"/>
              <a:gd name="connsiteX4" fmla="*/ 931862 w 931862"/>
              <a:gd name="connsiteY4" fmla="*/ 275429 h 830576"/>
              <a:gd name="connsiteX5" fmla="*/ 495049 w 931862"/>
              <a:gd name="connsiteY5" fmla="*/ 830576 h 830576"/>
              <a:gd name="connsiteX6" fmla="*/ 113348 w 931862"/>
              <a:gd name="connsiteY6" fmla="*/ 398557 h 830576"/>
              <a:gd name="connsiteX7" fmla="*/ 114084 w 931862"/>
              <a:gd name="connsiteY7" fmla="*/ 389513 h 830576"/>
              <a:gd name="connsiteX8" fmla="*/ 0 w 931862"/>
              <a:gd name="connsiteY8" fmla="*/ 275429 h 830576"/>
              <a:gd name="connsiteX9" fmla="*/ 0 w 931862"/>
              <a:gd name="connsiteY9" fmla="*/ 114084 h 830576"/>
              <a:gd name="connsiteX0" fmla="*/ 0 w 931862"/>
              <a:gd name="connsiteY0" fmla="*/ 114084 h 830576"/>
              <a:gd name="connsiteX1" fmla="*/ 114084 w 931862"/>
              <a:gd name="connsiteY1" fmla="*/ 0 h 830576"/>
              <a:gd name="connsiteX2" fmla="*/ 817778 w 931862"/>
              <a:gd name="connsiteY2" fmla="*/ 0 h 830576"/>
              <a:gd name="connsiteX3" fmla="*/ 931862 w 931862"/>
              <a:gd name="connsiteY3" fmla="*/ 114084 h 830576"/>
              <a:gd name="connsiteX4" fmla="*/ 931862 w 931862"/>
              <a:gd name="connsiteY4" fmla="*/ 275429 h 830576"/>
              <a:gd name="connsiteX5" fmla="*/ 495049 w 931862"/>
              <a:gd name="connsiteY5" fmla="*/ 830576 h 830576"/>
              <a:gd name="connsiteX6" fmla="*/ 113348 w 931862"/>
              <a:gd name="connsiteY6" fmla="*/ 398557 h 830576"/>
              <a:gd name="connsiteX7" fmla="*/ 114084 w 931862"/>
              <a:gd name="connsiteY7" fmla="*/ 389513 h 830576"/>
              <a:gd name="connsiteX8" fmla="*/ 0 w 931862"/>
              <a:gd name="connsiteY8" fmla="*/ 275429 h 830576"/>
              <a:gd name="connsiteX9" fmla="*/ 0 w 931862"/>
              <a:gd name="connsiteY9" fmla="*/ 114084 h 830576"/>
              <a:gd name="connsiteX0" fmla="*/ 0 w 931862"/>
              <a:gd name="connsiteY0" fmla="*/ 114084 h 830576"/>
              <a:gd name="connsiteX1" fmla="*/ 114084 w 931862"/>
              <a:gd name="connsiteY1" fmla="*/ 0 h 830576"/>
              <a:gd name="connsiteX2" fmla="*/ 817778 w 931862"/>
              <a:gd name="connsiteY2" fmla="*/ 0 h 830576"/>
              <a:gd name="connsiteX3" fmla="*/ 931862 w 931862"/>
              <a:gd name="connsiteY3" fmla="*/ 114084 h 830576"/>
              <a:gd name="connsiteX4" fmla="*/ 931862 w 931862"/>
              <a:gd name="connsiteY4" fmla="*/ 275429 h 830576"/>
              <a:gd name="connsiteX5" fmla="*/ 495049 w 931862"/>
              <a:gd name="connsiteY5" fmla="*/ 830576 h 830576"/>
              <a:gd name="connsiteX6" fmla="*/ 113348 w 931862"/>
              <a:gd name="connsiteY6" fmla="*/ 398557 h 830576"/>
              <a:gd name="connsiteX7" fmla="*/ 85509 w 931862"/>
              <a:gd name="connsiteY7" fmla="*/ 646688 h 830576"/>
              <a:gd name="connsiteX8" fmla="*/ 0 w 931862"/>
              <a:gd name="connsiteY8" fmla="*/ 275429 h 830576"/>
              <a:gd name="connsiteX9" fmla="*/ 0 w 931862"/>
              <a:gd name="connsiteY9" fmla="*/ 114084 h 830576"/>
              <a:gd name="connsiteX0" fmla="*/ 0 w 931862"/>
              <a:gd name="connsiteY0" fmla="*/ 114084 h 844885"/>
              <a:gd name="connsiteX1" fmla="*/ 114084 w 931862"/>
              <a:gd name="connsiteY1" fmla="*/ 0 h 844885"/>
              <a:gd name="connsiteX2" fmla="*/ 817778 w 931862"/>
              <a:gd name="connsiteY2" fmla="*/ 0 h 844885"/>
              <a:gd name="connsiteX3" fmla="*/ 931862 w 931862"/>
              <a:gd name="connsiteY3" fmla="*/ 114084 h 844885"/>
              <a:gd name="connsiteX4" fmla="*/ 931862 w 931862"/>
              <a:gd name="connsiteY4" fmla="*/ 275429 h 844885"/>
              <a:gd name="connsiteX5" fmla="*/ 495049 w 931862"/>
              <a:gd name="connsiteY5" fmla="*/ 830576 h 844885"/>
              <a:gd name="connsiteX6" fmla="*/ 85509 w 931862"/>
              <a:gd name="connsiteY6" fmla="*/ 646688 h 844885"/>
              <a:gd name="connsiteX7" fmla="*/ 0 w 931862"/>
              <a:gd name="connsiteY7" fmla="*/ 275429 h 844885"/>
              <a:gd name="connsiteX8" fmla="*/ 0 w 931862"/>
              <a:gd name="connsiteY8" fmla="*/ 114084 h 844885"/>
              <a:gd name="connsiteX0" fmla="*/ 0 w 931862"/>
              <a:gd name="connsiteY0" fmla="*/ 114084 h 830576"/>
              <a:gd name="connsiteX1" fmla="*/ 114084 w 931862"/>
              <a:gd name="connsiteY1" fmla="*/ 0 h 830576"/>
              <a:gd name="connsiteX2" fmla="*/ 817778 w 931862"/>
              <a:gd name="connsiteY2" fmla="*/ 0 h 830576"/>
              <a:gd name="connsiteX3" fmla="*/ 931862 w 931862"/>
              <a:gd name="connsiteY3" fmla="*/ 114084 h 830576"/>
              <a:gd name="connsiteX4" fmla="*/ 931862 w 931862"/>
              <a:gd name="connsiteY4" fmla="*/ 275429 h 830576"/>
              <a:gd name="connsiteX5" fmla="*/ 495049 w 931862"/>
              <a:gd name="connsiteY5" fmla="*/ 830576 h 830576"/>
              <a:gd name="connsiteX6" fmla="*/ 85509 w 931862"/>
              <a:gd name="connsiteY6" fmla="*/ 646688 h 830576"/>
              <a:gd name="connsiteX7" fmla="*/ 0 w 931862"/>
              <a:gd name="connsiteY7" fmla="*/ 275429 h 830576"/>
              <a:gd name="connsiteX8" fmla="*/ 0 w 931862"/>
              <a:gd name="connsiteY8" fmla="*/ 114084 h 830576"/>
              <a:gd name="connsiteX0" fmla="*/ 0 w 931862"/>
              <a:gd name="connsiteY0" fmla="*/ 114084 h 844863"/>
              <a:gd name="connsiteX1" fmla="*/ 114084 w 931862"/>
              <a:gd name="connsiteY1" fmla="*/ 0 h 844863"/>
              <a:gd name="connsiteX2" fmla="*/ 817778 w 931862"/>
              <a:gd name="connsiteY2" fmla="*/ 0 h 844863"/>
              <a:gd name="connsiteX3" fmla="*/ 931862 w 931862"/>
              <a:gd name="connsiteY3" fmla="*/ 114084 h 844863"/>
              <a:gd name="connsiteX4" fmla="*/ 931862 w 931862"/>
              <a:gd name="connsiteY4" fmla="*/ 275429 h 844863"/>
              <a:gd name="connsiteX5" fmla="*/ 466474 w 931862"/>
              <a:gd name="connsiteY5" fmla="*/ 844863 h 844863"/>
              <a:gd name="connsiteX6" fmla="*/ 85509 w 931862"/>
              <a:gd name="connsiteY6" fmla="*/ 646688 h 844863"/>
              <a:gd name="connsiteX7" fmla="*/ 0 w 931862"/>
              <a:gd name="connsiteY7" fmla="*/ 275429 h 844863"/>
              <a:gd name="connsiteX8" fmla="*/ 0 w 931862"/>
              <a:gd name="connsiteY8" fmla="*/ 114084 h 844863"/>
              <a:gd name="connsiteX0" fmla="*/ 0 w 931862"/>
              <a:gd name="connsiteY0" fmla="*/ 114084 h 844863"/>
              <a:gd name="connsiteX1" fmla="*/ 114084 w 931862"/>
              <a:gd name="connsiteY1" fmla="*/ 0 h 844863"/>
              <a:gd name="connsiteX2" fmla="*/ 817778 w 931862"/>
              <a:gd name="connsiteY2" fmla="*/ 0 h 844863"/>
              <a:gd name="connsiteX3" fmla="*/ 931862 w 931862"/>
              <a:gd name="connsiteY3" fmla="*/ 114084 h 844863"/>
              <a:gd name="connsiteX4" fmla="*/ 860425 w 931862"/>
              <a:gd name="connsiteY4" fmla="*/ 646904 h 844863"/>
              <a:gd name="connsiteX5" fmla="*/ 466474 w 931862"/>
              <a:gd name="connsiteY5" fmla="*/ 844863 h 844863"/>
              <a:gd name="connsiteX6" fmla="*/ 85509 w 931862"/>
              <a:gd name="connsiteY6" fmla="*/ 646688 h 844863"/>
              <a:gd name="connsiteX7" fmla="*/ 0 w 931862"/>
              <a:gd name="connsiteY7" fmla="*/ 275429 h 844863"/>
              <a:gd name="connsiteX8" fmla="*/ 0 w 931862"/>
              <a:gd name="connsiteY8" fmla="*/ 114084 h 844863"/>
              <a:gd name="connsiteX0" fmla="*/ 0 w 931862"/>
              <a:gd name="connsiteY0" fmla="*/ 114084 h 844863"/>
              <a:gd name="connsiteX1" fmla="*/ 114084 w 931862"/>
              <a:gd name="connsiteY1" fmla="*/ 0 h 844863"/>
              <a:gd name="connsiteX2" fmla="*/ 817778 w 931862"/>
              <a:gd name="connsiteY2" fmla="*/ 0 h 844863"/>
              <a:gd name="connsiteX3" fmla="*/ 931862 w 931862"/>
              <a:gd name="connsiteY3" fmla="*/ 114084 h 844863"/>
              <a:gd name="connsiteX4" fmla="*/ 860425 w 931862"/>
              <a:gd name="connsiteY4" fmla="*/ 646904 h 844863"/>
              <a:gd name="connsiteX5" fmla="*/ 466474 w 931862"/>
              <a:gd name="connsiteY5" fmla="*/ 844863 h 844863"/>
              <a:gd name="connsiteX6" fmla="*/ 85509 w 931862"/>
              <a:gd name="connsiteY6" fmla="*/ 646688 h 844863"/>
              <a:gd name="connsiteX7" fmla="*/ 0 w 931862"/>
              <a:gd name="connsiteY7" fmla="*/ 275429 h 844863"/>
              <a:gd name="connsiteX8" fmla="*/ 0 w 931862"/>
              <a:gd name="connsiteY8" fmla="*/ 114084 h 844863"/>
              <a:gd name="connsiteX0" fmla="*/ 0 w 860425"/>
              <a:gd name="connsiteY0" fmla="*/ 114084 h 844863"/>
              <a:gd name="connsiteX1" fmla="*/ 114084 w 860425"/>
              <a:gd name="connsiteY1" fmla="*/ 0 h 844863"/>
              <a:gd name="connsiteX2" fmla="*/ 817778 w 860425"/>
              <a:gd name="connsiteY2" fmla="*/ 0 h 844863"/>
              <a:gd name="connsiteX3" fmla="*/ 850899 w 860425"/>
              <a:gd name="connsiteY3" fmla="*/ 195047 h 844863"/>
              <a:gd name="connsiteX4" fmla="*/ 860425 w 860425"/>
              <a:gd name="connsiteY4" fmla="*/ 646904 h 844863"/>
              <a:gd name="connsiteX5" fmla="*/ 466474 w 860425"/>
              <a:gd name="connsiteY5" fmla="*/ 844863 h 844863"/>
              <a:gd name="connsiteX6" fmla="*/ 85509 w 860425"/>
              <a:gd name="connsiteY6" fmla="*/ 646688 h 844863"/>
              <a:gd name="connsiteX7" fmla="*/ 0 w 860425"/>
              <a:gd name="connsiteY7" fmla="*/ 275429 h 844863"/>
              <a:gd name="connsiteX8" fmla="*/ 0 w 860425"/>
              <a:gd name="connsiteY8" fmla="*/ 114084 h 844863"/>
              <a:gd name="connsiteX0" fmla="*/ 0 w 860425"/>
              <a:gd name="connsiteY0" fmla="*/ 123609 h 854388"/>
              <a:gd name="connsiteX1" fmla="*/ 114084 w 860425"/>
              <a:gd name="connsiteY1" fmla="*/ 9525 h 854388"/>
              <a:gd name="connsiteX2" fmla="*/ 451066 w 860425"/>
              <a:gd name="connsiteY2" fmla="*/ 0 h 854388"/>
              <a:gd name="connsiteX3" fmla="*/ 850899 w 860425"/>
              <a:gd name="connsiteY3" fmla="*/ 204572 h 854388"/>
              <a:gd name="connsiteX4" fmla="*/ 860425 w 860425"/>
              <a:gd name="connsiteY4" fmla="*/ 656429 h 854388"/>
              <a:gd name="connsiteX5" fmla="*/ 466474 w 860425"/>
              <a:gd name="connsiteY5" fmla="*/ 854388 h 854388"/>
              <a:gd name="connsiteX6" fmla="*/ 85509 w 860425"/>
              <a:gd name="connsiteY6" fmla="*/ 656213 h 854388"/>
              <a:gd name="connsiteX7" fmla="*/ 0 w 860425"/>
              <a:gd name="connsiteY7" fmla="*/ 284954 h 854388"/>
              <a:gd name="connsiteX8" fmla="*/ 0 w 860425"/>
              <a:gd name="connsiteY8" fmla="*/ 123609 h 854388"/>
              <a:gd name="connsiteX0" fmla="*/ 0 w 860425"/>
              <a:gd name="connsiteY0" fmla="*/ 123609 h 854388"/>
              <a:gd name="connsiteX1" fmla="*/ 80747 w 860425"/>
              <a:gd name="connsiteY1" fmla="*/ 209550 h 854388"/>
              <a:gd name="connsiteX2" fmla="*/ 451066 w 860425"/>
              <a:gd name="connsiteY2" fmla="*/ 0 h 854388"/>
              <a:gd name="connsiteX3" fmla="*/ 850899 w 860425"/>
              <a:gd name="connsiteY3" fmla="*/ 204572 h 854388"/>
              <a:gd name="connsiteX4" fmla="*/ 860425 w 860425"/>
              <a:gd name="connsiteY4" fmla="*/ 656429 h 854388"/>
              <a:gd name="connsiteX5" fmla="*/ 466474 w 860425"/>
              <a:gd name="connsiteY5" fmla="*/ 854388 h 854388"/>
              <a:gd name="connsiteX6" fmla="*/ 85509 w 860425"/>
              <a:gd name="connsiteY6" fmla="*/ 656213 h 854388"/>
              <a:gd name="connsiteX7" fmla="*/ 0 w 860425"/>
              <a:gd name="connsiteY7" fmla="*/ 284954 h 854388"/>
              <a:gd name="connsiteX8" fmla="*/ 0 w 860425"/>
              <a:gd name="connsiteY8" fmla="*/ 123609 h 854388"/>
              <a:gd name="connsiteX0" fmla="*/ 0 w 860425"/>
              <a:gd name="connsiteY0" fmla="*/ 284954 h 854388"/>
              <a:gd name="connsiteX1" fmla="*/ 80747 w 860425"/>
              <a:gd name="connsiteY1" fmla="*/ 209550 h 854388"/>
              <a:gd name="connsiteX2" fmla="*/ 451066 w 860425"/>
              <a:gd name="connsiteY2" fmla="*/ 0 h 854388"/>
              <a:gd name="connsiteX3" fmla="*/ 850899 w 860425"/>
              <a:gd name="connsiteY3" fmla="*/ 204572 h 854388"/>
              <a:gd name="connsiteX4" fmla="*/ 860425 w 860425"/>
              <a:gd name="connsiteY4" fmla="*/ 656429 h 854388"/>
              <a:gd name="connsiteX5" fmla="*/ 466474 w 860425"/>
              <a:gd name="connsiteY5" fmla="*/ 854388 h 854388"/>
              <a:gd name="connsiteX6" fmla="*/ 85509 w 860425"/>
              <a:gd name="connsiteY6" fmla="*/ 656213 h 854388"/>
              <a:gd name="connsiteX7" fmla="*/ 0 w 860425"/>
              <a:gd name="connsiteY7" fmla="*/ 284954 h 854388"/>
              <a:gd name="connsiteX0" fmla="*/ 4762 w 779678"/>
              <a:gd name="connsiteY0" fmla="*/ 656213 h 854388"/>
              <a:gd name="connsiteX1" fmla="*/ 0 w 779678"/>
              <a:gd name="connsiteY1" fmla="*/ 209550 h 854388"/>
              <a:gd name="connsiteX2" fmla="*/ 370319 w 779678"/>
              <a:gd name="connsiteY2" fmla="*/ 0 h 854388"/>
              <a:gd name="connsiteX3" fmla="*/ 770152 w 779678"/>
              <a:gd name="connsiteY3" fmla="*/ 204572 h 854388"/>
              <a:gd name="connsiteX4" fmla="*/ 779678 w 779678"/>
              <a:gd name="connsiteY4" fmla="*/ 656429 h 854388"/>
              <a:gd name="connsiteX5" fmla="*/ 385727 w 779678"/>
              <a:gd name="connsiteY5" fmla="*/ 854388 h 854388"/>
              <a:gd name="connsiteX6" fmla="*/ 4762 w 779678"/>
              <a:gd name="connsiteY6" fmla="*/ 656213 h 854388"/>
              <a:gd name="connsiteX0" fmla="*/ 4762 w 779678"/>
              <a:gd name="connsiteY0" fmla="*/ 656213 h 854388"/>
              <a:gd name="connsiteX1" fmla="*/ 0 w 779678"/>
              <a:gd name="connsiteY1" fmla="*/ 209550 h 854388"/>
              <a:gd name="connsiteX2" fmla="*/ 370319 w 779678"/>
              <a:gd name="connsiteY2" fmla="*/ 0 h 854388"/>
              <a:gd name="connsiteX3" fmla="*/ 770152 w 779678"/>
              <a:gd name="connsiteY3" fmla="*/ 199810 h 854388"/>
              <a:gd name="connsiteX4" fmla="*/ 779678 w 779678"/>
              <a:gd name="connsiteY4" fmla="*/ 656429 h 854388"/>
              <a:gd name="connsiteX5" fmla="*/ 385727 w 779678"/>
              <a:gd name="connsiteY5" fmla="*/ 854388 h 854388"/>
              <a:gd name="connsiteX6" fmla="*/ 4762 w 779678"/>
              <a:gd name="connsiteY6" fmla="*/ 656213 h 854388"/>
              <a:gd name="connsiteX0" fmla="*/ 4762 w 777296"/>
              <a:gd name="connsiteY0" fmla="*/ 656213 h 854388"/>
              <a:gd name="connsiteX1" fmla="*/ 0 w 777296"/>
              <a:gd name="connsiteY1" fmla="*/ 209550 h 854388"/>
              <a:gd name="connsiteX2" fmla="*/ 370319 w 777296"/>
              <a:gd name="connsiteY2" fmla="*/ 0 h 854388"/>
              <a:gd name="connsiteX3" fmla="*/ 770152 w 777296"/>
              <a:gd name="connsiteY3" fmla="*/ 199810 h 854388"/>
              <a:gd name="connsiteX4" fmla="*/ 777296 w 777296"/>
              <a:gd name="connsiteY4" fmla="*/ 658811 h 854388"/>
              <a:gd name="connsiteX5" fmla="*/ 385727 w 777296"/>
              <a:gd name="connsiteY5" fmla="*/ 854388 h 854388"/>
              <a:gd name="connsiteX6" fmla="*/ 4762 w 777296"/>
              <a:gd name="connsiteY6" fmla="*/ 656213 h 854388"/>
              <a:gd name="connsiteX0" fmla="*/ 4762 w 777296"/>
              <a:gd name="connsiteY0" fmla="*/ 660975 h 854388"/>
              <a:gd name="connsiteX1" fmla="*/ 0 w 777296"/>
              <a:gd name="connsiteY1" fmla="*/ 209550 h 854388"/>
              <a:gd name="connsiteX2" fmla="*/ 370319 w 777296"/>
              <a:gd name="connsiteY2" fmla="*/ 0 h 854388"/>
              <a:gd name="connsiteX3" fmla="*/ 770152 w 777296"/>
              <a:gd name="connsiteY3" fmla="*/ 199810 h 854388"/>
              <a:gd name="connsiteX4" fmla="*/ 777296 w 777296"/>
              <a:gd name="connsiteY4" fmla="*/ 658811 h 854388"/>
              <a:gd name="connsiteX5" fmla="*/ 385727 w 777296"/>
              <a:gd name="connsiteY5" fmla="*/ 854388 h 854388"/>
              <a:gd name="connsiteX6" fmla="*/ 4762 w 777296"/>
              <a:gd name="connsiteY6" fmla="*/ 660975 h 854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77296" h="854388">
                <a:moveTo>
                  <a:pt x="4762" y="660975"/>
                </a:moveTo>
                <a:cubicBezTo>
                  <a:pt x="3175" y="512087"/>
                  <a:pt x="1587" y="358438"/>
                  <a:pt x="0" y="209550"/>
                </a:cubicBezTo>
                <a:lnTo>
                  <a:pt x="370319" y="0"/>
                </a:lnTo>
                <a:lnTo>
                  <a:pt x="770152" y="199810"/>
                </a:lnTo>
                <a:lnTo>
                  <a:pt x="777296" y="658811"/>
                </a:lnTo>
                <a:lnTo>
                  <a:pt x="385727" y="854388"/>
                </a:lnTo>
                <a:lnTo>
                  <a:pt x="4762" y="660975"/>
                </a:lnTo>
                <a:close/>
              </a:path>
            </a:pathLst>
          </a:custGeom>
        </p:spPr>
        <p:txBody>
          <a:bodyPr/>
          <a:lstStyle/>
          <a:p>
            <a:r>
              <a:rPr lang="en-US"/>
              <a:t>Click icon to add picture</a:t>
            </a:r>
            <a:endParaRPr lang="en-US" dirty="0"/>
          </a:p>
        </p:txBody>
      </p:sp>
      <p:cxnSp>
        <p:nvCxnSpPr>
          <p:cNvPr id="45" name="Straight Connector 44"/>
          <p:cNvCxnSpPr/>
          <p:nvPr userDrawn="1"/>
        </p:nvCxnSpPr>
        <p:spPr>
          <a:xfrm>
            <a:off x="1079972" y="2396081"/>
            <a:ext cx="393334" cy="0"/>
          </a:xfrm>
          <a:prstGeom prst="line">
            <a:avLst/>
          </a:prstGeom>
          <a:ln w="31750" cap="rnd">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userDrawn="1"/>
        </p:nvCxnSpPr>
        <p:spPr>
          <a:xfrm>
            <a:off x="1079972" y="5063333"/>
            <a:ext cx="393334" cy="0"/>
          </a:xfrm>
          <a:prstGeom prst="line">
            <a:avLst/>
          </a:prstGeom>
          <a:ln w="31750" cap="rnd">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userDrawn="1"/>
        </p:nvCxnSpPr>
        <p:spPr>
          <a:xfrm>
            <a:off x="5163679" y="2397099"/>
            <a:ext cx="393334" cy="0"/>
          </a:xfrm>
          <a:prstGeom prst="line">
            <a:avLst/>
          </a:prstGeom>
          <a:ln w="31750" cap="rnd">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userDrawn="1"/>
        </p:nvCxnSpPr>
        <p:spPr>
          <a:xfrm>
            <a:off x="5163679" y="5064351"/>
            <a:ext cx="393334" cy="0"/>
          </a:xfrm>
          <a:prstGeom prst="line">
            <a:avLst/>
          </a:prstGeom>
          <a:ln w="31750" cap="rnd">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480376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4" name="Text Placeholder 2"/>
          <p:cNvSpPr>
            <a:spLocks noGrp="1"/>
          </p:cNvSpPr>
          <p:nvPr>
            <p:ph type="body" idx="1" hasCustomPrompt="1"/>
          </p:nvPr>
        </p:nvSpPr>
        <p:spPr>
          <a:xfrm>
            <a:off x="3552790" y="1280160"/>
            <a:ext cx="4999538" cy="330073"/>
          </a:xfrm>
        </p:spPr>
        <p:txBody>
          <a:bodyPr anchor="ctr">
            <a:noAutofit/>
          </a:bodyPr>
          <a:lstStyle>
            <a:lvl1pPr marL="0" indent="0">
              <a:lnSpc>
                <a:spcPct val="120000"/>
              </a:lnSpc>
              <a:spcBef>
                <a:spcPts val="1800"/>
              </a:spcBef>
              <a:spcAft>
                <a:spcPts val="1200"/>
              </a:spcAft>
              <a:buNone/>
              <a:defRPr sz="1400" b="1" i="0" cap="all" spc="300" baseline="0">
                <a:solidFill>
                  <a:schemeClr val="tx2"/>
                </a:solidFill>
                <a:latin typeface="Arial" charset="0"/>
                <a:ea typeface="Arial" charset="0"/>
                <a:cs typeface="Arial"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7" name="Content Placeholder 2"/>
          <p:cNvSpPr>
            <a:spLocks noGrp="1"/>
          </p:cNvSpPr>
          <p:nvPr>
            <p:ph idx="12"/>
          </p:nvPr>
        </p:nvSpPr>
        <p:spPr>
          <a:xfrm>
            <a:off x="3552788" y="1639531"/>
            <a:ext cx="4999540" cy="1258486"/>
          </a:xfrm>
        </p:spPr>
        <p:txBody>
          <a:bodyPr>
            <a:spAutoFit/>
          </a:bodyPr>
          <a:lstStyle>
            <a:lvl1pPr marL="225425" marR="0" indent="-225425" algn="l" defTabSz="914400" rtl="0" eaLnBrk="1" fontAlgn="auto" latinLnBrk="0" hangingPunct="1">
              <a:lnSpc>
                <a:spcPct val="110000"/>
              </a:lnSpc>
              <a:spcBef>
                <a:spcPts val="1200"/>
              </a:spcBef>
              <a:spcAft>
                <a:spcPts val="0"/>
              </a:spcAft>
              <a:buClr>
                <a:srgbClr val="3E6BB3"/>
              </a:buClr>
              <a:buSzPct val="90000"/>
              <a:buFont typeface="Wingdings 2" panose="05020102010507070707" pitchFamily="18" charset="2"/>
              <a:buChar char="Ã"/>
              <a:tabLst/>
              <a:defRPr lang="en-US" sz="1200" kern="1200" dirty="0" smtClean="0">
                <a:solidFill>
                  <a:schemeClr val="tx2"/>
                </a:solidFill>
                <a:latin typeface="Arial" charset="0"/>
                <a:ea typeface="Arial" charset="0"/>
                <a:cs typeface="Arial" charset="0"/>
              </a:defRPr>
            </a:lvl1pPr>
            <a:lvl2pPr marL="398463" marR="0" indent="-173038" algn="l" defTabSz="914400" rtl="0" eaLnBrk="1" fontAlgn="auto" latinLnBrk="0" hangingPunct="1">
              <a:lnSpc>
                <a:spcPct val="110000"/>
              </a:lnSpc>
              <a:spcBef>
                <a:spcPts val="1200"/>
              </a:spcBef>
              <a:spcAft>
                <a:spcPts val="0"/>
              </a:spcAft>
              <a:buClr>
                <a:srgbClr val="3E6BB3"/>
              </a:buClr>
              <a:buSzTx/>
              <a:buFont typeface="Arial" panose="020B0604020202020204" pitchFamily="34" charset="0"/>
              <a:buChar char="•"/>
              <a:tabLst/>
              <a:defRPr/>
            </a:lvl2pPr>
            <a:lvl3pPr marL="569913" marR="0" indent="-171450" algn="l" defTabSz="914400" rtl="0" eaLnBrk="1" fontAlgn="auto" latinLnBrk="0" hangingPunct="1">
              <a:lnSpc>
                <a:spcPct val="110000"/>
              </a:lnSpc>
              <a:spcBef>
                <a:spcPts val="1200"/>
              </a:spcBef>
              <a:spcAft>
                <a:spcPts val="0"/>
              </a:spcAft>
              <a:buClr>
                <a:srgbClr val="3E6BB3"/>
              </a:buClr>
              <a:buSzTx/>
              <a:buFont typeface="Arial" panose="020B0604020202020204" pitchFamily="34" charset="0"/>
              <a:buChar char="•"/>
              <a:tabLst/>
              <a:defRPr lang="en-US" sz="1200" kern="1200" dirty="0" smtClean="0">
                <a:solidFill>
                  <a:schemeClr val="tx2"/>
                </a:solidFill>
                <a:latin typeface="Arial" charset="0"/>
                <a:ea typeface="Arial" charset="0"/>
                <a:cs typeface="Arial" charset="0"/>
              </a:defRPr>
            </a:lvl3pPr>
            <a:lvl4pPr marL="742950" marR="0" indent="-173038" algn="l" defTabSz="914400" rtl="0" eaLnBrk="1" fontAlgn="auto" latinLnBrk="0" hangingPunct="1">
              <a:lnSpc>
                <a:spcPct val="110000"/>
              </a:lnSpc>
              <a:spcBef>
                <a:spcPts val="1200"/>
              </a:spcBef>
              <a:spcAft>
                <a:spcPts val="0"/>
              </a:spcAft>
              <a:buClr>
                <a:srgbClr val="3E6BB3"/>
              </a:buClr>
              <a:buSzTx/>
              <a:buFont typeface="Arial" panose="020B0604020202020204" pitchFamily="34" charset="0"/>
              <a:buChar char="•"/>
              <a:tabLst/>
              <a:defRPr lang="en-US" sz="1200" kern="1200" dirty="0" smtClean="0">
                <a:solidFill>
                  <a:schemeClr val="tx2"/>
                </a:solidFill>
                <a:latin typeface="Arial" charset="0"/>
                <a:ea typeface="Arial" charset="0"/>
                <a:cs typeface="Arial" charset="0"/>
              </a:defRPr>
            </a:lvl4pPr>
            <a:lvl5pPr marL="0" indent="0">
              <a:lnSpc>
                <a:spcPct val="120000"/>
              </a:lnSpc>
              <a:buFont typeface="Wingdings 2" panose="05020102010507070707" pitchFamily="18" charset="2"/>
              <a:buNone/>
              <a:defRPr sz="1400">
                <a:latin typeface="Arial" charset="0"/>
                <a:ea typeface="Arial" charset="0"/>
                <a:cs typeface="Arial" charset="0"/>
              </a:defRPr>
            </a:lvl5pPr>
          </a:lstStyle>
          <a:p>
            <a:pPr marL="225425" marR="0" lvl="0" indent="-225425" algn="l" defTabSz="914400" rtl="0" eaLnBrk="1" fontAlgn="auto" latinLnBrk="0" hangingPunct="1">
              <a:lnSpc>
                <a:spcPct val="110000"/>
              </a:lnSpc>
              <a:spcBef>
                <a:spcPts val="1200"/>
              </a:spcBef>
              <a:spcAft>
                <a:spcPts val="0"/>
              </a:spcAft>
              <a:buClr>
                <a:srgbClr val="3E6BB3"/>
              </a:buClr>
              <a:buSzPct val="90000"/>
              <a:buFont typeface="Wingdings 2" panose="05020102010507070707" pitchFamily="18" charset="2"/>
              <a:buChar char="Ã"/>
              <a:tabLst/>
              <a:defRPr/>
            </a:pPr>
            <a:r>
              <a:rPr kumimoji="0" lang="en-US" sz="1200" b="0" i="0" u="none" strike="noStrike" kern="1200" cap="none" spc="0" normalizeH="0" baseline="0" noProof="0">
                <a:ln>
                  <a:noFill/>
                </a:ln>
                <a:solidFill>
                  <a:srgbClr val="373637"/>
                </a:solidFill>
                <a:effectLst/>
                <a:uLnTx/>
                <a:uFillTx/>
                <a:latin typeface="Arial"/>
                <a:cs typeface="Arial" charset="0"/>
              </a:rPr>
              <a:t>Click to edit Master text styles</a:t>
            </a:r>
          </a:p>
          <a:p>
            <a:pPr marL="225425" marR="0" lvl="1" indent="-225425" algn="l" defTabSz="914400" rtl="0" eaLnBrk="1" fontAlgn="auto" latinLnBrk="0" hangingPunct="1">
              <a:lnSpc>
                <a:spcPct val="110000"/>
              </a:lnSpc>
              <a:spcBef>
                <a:spcPts val="1200"/>
              </a:spcBef>
              <a:spcAft>
                <a:spcPts val="0"/>
              </a:spcAft>
              <a:buClr>
                <a:srgbClr val="3E6BB3"/>
              </a:buClr>
              <a:buSzPct val="90000"/>
              <a:buFont typeface="Wingdings 2" panose="05020102010507070707" pitchFamily="18" charset="2"/>
              <a:buChar char="Ã"/>
              <a:tabLst/>
              <a:defRPr/>
            </a:pPr>
            <a:r>
              <a:rPr kumimoji="0" lang="en-US" sz="1200" b="0" i="0" u="none" strike="noStrike" kern="1200" cap="none" spc="0" normalizeH="0" baseline="0" noProof="0">
                <a:ln>
                  <a:noFill/>
                </a:ln>
                <a:solidFill>
                  <a:srgbClr val="373637"/>
                </a:solidFill>
                <a:effectLst/>
                <a:uLnTx/>
                <a:uFillTx/>
                <a:latin typeface="Arial"/>
                <a:cs typeface="Arial" charset="0"/>
              </a:rPr>
              <a:t>Second level</a:t>
            </a:r>
          </a:p>
          <a:p>
            <a:pPr marL="225425" marR="0" lvl="2" indent="-225425" algn="l" defTabSz="914400" rtl="0" eaLnBrk="1" fontAlgn="auto" latinLnBrk="0" hangingPunct="1">
              <a:lnSpc>
                <a:spcPct val="110000"/>
              </a:lnSpc>
              <a:spcBef>
                <a:spcPts val="1200"/>
              </a:spcBef>
              <a:spcAft>
                <a:spcPts val="0"/>
              </a:spcAft>
              <a:buClr>
                <a:srgbClr val="3E6BB3"/>
              </a:buClr>
              <a:buSzPct val="90000"/>
              <a:buFont typeface="Wingdings 2" panose="05020102010507070707" pitchFamily="18" charset="2"/>
              <a:buChar char="Ã"/>
              <a:tabLst/>
              <a:defRPr/>
            </a:pPr>
            <a:r>
              <a:rPr kumimoji="0" lang="en-US" sz="1200" b="0" i="0" u="none" strike="noStrike" kern="1200" cap="none" spc="0" normalizeH="0" baseline="0" noProof="0">
                <a:ln>
                  <a:noFill/>
                </a:ln>
                <a:solidFill>
                  <a:srgbClr val="373637"/>
                </a:solidFill>
                <a:effectLst/>
                <a:uLnTx/>
                <a:uFillTx/>
                <a:latin typeface="Arial"/>
                <a:cs typeface="Arial" charset="0"/>
              </a:rPr>
              <a:t>Third level</a:t>
            </a:r>
          </a:p>
          <a:p>
            <a:pPr marL="225425" marR="0" lvl="3" indent="-225425" algn="l" defTabSz="914400" rtl="0" eaLnBrk="1" fontAlgn="auto" latinLnBrk="0" hangingPunct="1">
              <a:lnSpc>
                <a:spcPct val="110000"/>
              </a:lnSpc>
              <a:spcBef>
                <a:spcPts val="1200"/>
              </a:spcBef>
              <a:spcAft>
                <a:spcPts val="0"/>
              </a:spcAft>
              <a:buClr>
                <a:srgbClr val="3E6BB3"/>
              </a:buClr>
              <a:buSzPct val="90000"/>
              <a:buFont typeface="Wingdings 2" panose="05020102010507070707" pitchFamily="18" charset="2"/>
              <a:buChar char="Ã"/>
              <a:tabLst/>
              <a:defRPr/>
            </a:pPr>
            <a:r>
              <a:rPr kumimoji="0" lang="en-US" sz="1200" b="0" i="0" u="none" strike="noStrike" kern="1200" cap="none" spc="0" normalizeH="0" baseline="0" noProof="0">
                <a:ln>
                  <a:noFill/>
                </a:ln>
                <a:solidFill>
                  <a:srgbClr val="373637"/>
                </a:solidFill>
                <a:effectLst/>
                <a:uLnTx/>
                <a:uFillTx/>
                <a:latin typeface="Arial"/>
                <a:cs typeface="Arial" charset="0"/>
              </a:rPr>
              <a:t>Fourth level</a:t>
            </a:r>
          </a:p>
        </p:txBody>
      </p:sp>
      <p:sp>
        <p:nvSpPr>
          <p:cNvPr id="8" name="Content Placeholder 2"/>
          <p:cNvSpPr>
            <a:spLocks noGrp="1"/>
          </p:cNvSpPr>
          <p:nvPr>
            <p:ph idx="14"/>
          </p:nvPr>
        </p:nvSpPr>
        <p:spPr>
          <a:xfrm>
            <a:off x="3552787" y="3298838"/>
            <a:ext cx="4999061" cy="1258486"/>
          </a:xfrm>
        </p:spPr>
        <p:txBody>
          <a:bodyPr>
            <a:spAutoFit/>
          </a:bodyPr>
          <a:lstStyle>
            <a:lvl1pPr marL="225425" marR="0" indent="-225425" algn="l" defTabSz="914400" rtl="0" eaLnBrk="1" fontAlgn="auto" latinLnBrk="0" hangingPunct="1">
              <a:lnSpc>
                <a:spcPct val="110000"/>
              </a:lnSpc>
              <a:spcBef>
                <a:spcPts val="1200"/>
              </a:spcBef>
              <a:spcAft>
                <a:spcPts val="0"/>
              </a:spcAft>
              <a:buClr>
                <a:srgbClr val="3E6BB3"/>
              </a:buClr>
              <a:buSzPct val="90000"/>
              <a:buFont typeface="Wingdings 2" panose="05020102010507070707" pitchFamily="18" charset="2"/>
              <a:buChar char="Ã"/>
              <a:tabLst/>
              <a:defRPr lang="en-US" sz="1200" kern="1200" dirty="0" smtClean="0">
                <a:solidFill>
                  <a:schemeClr val="tx2"/>
                </a:solidFill>
                <a:latin typeface="Arial" charset="0"/>
                <a:ea typeface="Arial" charset="0"/>
                <a:cs typeface="Arial" charset="0"/>
              </a:defRPr>
            </a:lvl1pPr>
            <a:lvl2pPr marL="398463" marR="0" indent="-173038" algn="l" defTabSz="914400" rtl="0" eaLnBrk="1" fontAlgn="auto" latinLnBrk="0" hangingPunct="1">
              <a:lnSpc>
                <a:spcPct val="110000"/>
              </a:lnSpc>
              <a:spcBef>
                <a:spcPts val="1200"/>
              </a:spcBef>
              <a:spcAft>
                <a:spcPts val="0"/>
              </a:spcAft>
              <a:buClr>
                <a:srgbClr val="3E6BB3"/>
              </a:buClr>
              <a:buSzTx/>
              <a:buFont typeface="Arial" panose="020B0604020202020204" pitchFamily="34" charset="0"/>
              <a:buChar char="•"/>
              <a:tabLst/>
              <a:defRPr/>
            </a:lvl2pPr>
            <a:lvl3pPr marL="569913" marR="0" indent="-171450" algn="l" defTabSz="914400" rtl="0" eaLnBrk="1" fontAlgn="auto" latinLnBrk="0" hangingPunct="1">
              <a:lnSpc>
                <a:spcPct val="110000"/>
              </a:lnSpc>
              <a:spcBef>
                <a:spcPts val="1200"/>
              </a:spcBef>
              <a:spcAft>
                <a:spcPts val="0"/>
              </a:spcAft>
              <a:buClr>
                <a:srgbClr val="3E6BB3"/>
              </a:buClr>
              <a:buSzTx/>
              <a:buFont typeface="Arial" panose="020B0604020202020204" pitchFamily="34" charset="0"/>
              <a:buChar char="•"/>
              <a:tabLst/>
              <a:defRPr lang="en-US" sz="1200" kern="1200" dirty="0" smtClean="0">
                <a:solidFill>
                  <a:schemeClr val="tx2"/>
                </a:solidFill>
                <a:latin typeface="Arial" charset="0"/>
                <a:ea typeface="Arial" charset="0"/>
                <a:cs typeface="Arial" charset="0"/>
              </a:defRPr>
            </a:lvl3pPr>
            <a:lvl4pPr marL="742950" marR="0" indent="-173038" algn="l" defTabSz="914400" rtl="0" eaLnBrk="1" fontAlgn="auto" latinLnBrk="0" hangingPunct="1">
              <a:lnSpc>
                <a:spcPct val="110000"/>
              </a:lnSpc>
              <a:spcBef>
                <a:spcPts val="1200"/>
              </a:spcBef>
              <a:spcAft>
                <a:spcPts val="0"/>
              </a:spcAft>
              <a:buClr>
                <a:srgbClr val="3E6BB3"/>
              </a:buClr>
              <a:buSzTx/>
              <a:buFont typeface="Arial" panose="020B0604020202020204" pitchFamily="34" charset="0"/>
              <a:buChar char="•"/>
              <a:tabLst/>
              <a:defRPr lang="en-US" sz="1200" kern="1200" dirty="0" smtClean="0">
                <a:solidFill>
                  <a:schemeClr val="tx2"/>
                </a:solidFill>
                <a:latin typeface="Arial" charset="0"/>
                <a:ea typeface="Arial" charset="0"/>
                <a:cs typeface="Arial" charset="0"/>
              </a:defRPr>
            </a:lvl4pPr>
            <a:lvl5pPr marL="344488" indent="-228600" algn="l" defTabSz="914400" rtl="0" eaLnBrk="1" latinLnBrk="0" hangingPunct="1">
              <a:lnSpc>
                <a:spcPct val="120000"/>
              </a:lnSpc>
              <a:spcBef>
                <a:spcPts val="400"/>
              </a:spcBef>
              <a:buClr>
                <a:schemeClr val="accent2"/>
              </a:buClr>
              <a:buSzPct val="90000"/>
              <a:buFont typeface="Wingdings 2" panose="05020102010507070707" pitchFamily="18" charset="2"/>
              <a:buChar char=""/>
              <a:tabLst/>
              <a:defRPr lang="en-US" sz="1200" kern="1200" dirty="0" smtClean="0">
                <a:solidFill>
                  <a:schemeClr val="tx2"/>
                </a:solidFill>
                <a:latin typeface="Arial" charset="0"/>
                <a:ea typeface="Arial" charset="0"/>
                <a:cs typeface="Arial" charset="0"/>
              </a:defRPr>
            </a:lvl5pPr>
          </a:lstStyle>
          <a:p>
            <a:pPr marL="225425" marR="0" lvl="0" indent="-225425" algn="l" defTabSz="914400" rtl="0" eaLnBrk="1" fontAlgn="auto" latinLnBrk="0" hangingPunct="1">
              <a:lnSpc>
                <a:spcPct val="110000"/>
              </a:lnSpc>
              <a:spcBef>
                <a:spcPts val="1200"/>
              </a:spcBef>
              <a:spcAft>
                <a:spcPts val="0"/>
              </a:spcAft>
              <a:buClr>
                <a:srgbClr val="3E6BB3"/>
              </a:buClr>
              <a:buSzPct val="90000"/>
              <a:buFont typeface="Wingdings 2" panose="05020102010507070707" pitchFamily="18" charset="2"/>
              <a:buChar char="Ã"/>
              <a:tabLst/>
              <a:defRPr/>
            </a:pPr>
            <a:r>
              <a:rPr kumimoji="0" lang="en-US" sz="1200" b="0" i="0" u="none" strike="noStrike" kern="1200" cap="none" spc="0" normalizeH="0" baseline="0" noProof="0">
                <a:ln>
                  <a:noFill/>
                </a:ln>
                <a:solidFill>
                  <a:srgbClr val="373637"/>
                </a:solidFill>
                <a:effectLst/>
                <a:uLnTx/>
                <a:uFillTx/>
                <a:latin typeface="Arial"/>
                <a:cs typeface="Arial" charset="0"/>
              </a:rPr>
              <a:t>Click to edit Master text styles</a:t>
            </a:r>
          </a:p>
          <a:p>
            <a:pPr marL="225425" marR="0" lvl="1" indent="-225425" algn="l" defTabSz="914400" rtl="0" eaLnBrk="1" fontAlgn="auto" latinLnBrk="0" hangingPunct="1">
              <a:lnSpc>
                <a:spcPct val="110000"/>
              </a:lnSpc>
              <a:spcBef>
                <a:spcPts val="1200"/>
              </a:spcBef>
              <a:spcAft>
                <a:spcPts val="0"/>
              </a:spcAft>
              <a:buClr>
                <a:srgbClr val="3E6BB3"/>
              </a:buClr>
              <a:buSzPct val="90000"/>
              <a:buFont typeface="Wingdings 2" panose="05020102010507070707" pitchFamily="18" charset="2"/>
              <a:buChar char="Ã"/>
              <a:tabLst/>
              <a:defRPr/>
            </a:pPr>
            <a:r>
              <a:rPr kumimoji="0" lang="en-US" sz="1200" b="0" i="0" u="none" strike="noStrike" kern="1200" cap="none" spc="0" normalizeH="0" baseline="0" noProof="0">
                <a:ln>
                  <a:noFill/>
                </a:ln>
                <a:solidFill>
                  <a:srgbClr val="373637"/>
                </a:solidFill>
                <a:effectLst/>
                <a:uLnTx/>
                <a:uFillTx/>
                <a:latin typeface="Arial"/>
                <a:cs typeface="Arial" charset="0"/>
              </a:rPr>
              <a:t>Second level</a:t>
            </a:r>
          </a:p>
          <a:p>
            <a:pPr marL="225425" marR="0" lvl="2" indent="-225425" algn="l" defTabSz="914400" rtl="0" eaLnBrk="1" fontAlgn="auto" latinLnBrk="0" hangingPunct="1">
              <a:lnSpc>
                <a:spcPct val="110000"/>
              </a:lnSpc>
              <a:spcBef>
                <a:spcPts val="1200"/>
              </a:spcBef>
              <a:spcAft>
                <a:spcPts val="0"/>
              </a:spcAft>
              <a:buClr>
                <a:srgbClr val="3E6BB3"/>
              </a:buClr>
              <a:buSzPct val="90000"/>
              <a:buFont typeface="Wingdings 2" panose="05020102010507070707" pitchFamily="18" charset="2"/>
              <a:buChar char="Ã"/>
              <a:tabLst/>
              <a:defRPr/>
            </a:pPr>
            <a:r>
              <a:rPr kumimoji="0" lang="en-US" sz="1200" b="0" i="0" u="none" strike="noStrike" kern="1200" cap="none" spc="0" normalizeH="0" baseline="0" noProof="0">
                <a:ln>
                  <a:noFill/>
                </a:ln>
                <a:solidFill>
                  <a:srgbClr val="373637"/>
                </a:solidFill>
                <a:effectLst/>
                <a:uLnTx/>
                <a:uFillTx/>
                <a:latin typeface="Arial"/>
                <a:cs typeface="Arial" charset="0"/>
              </a:rPr>
              <a:t>Third level</a:t>
            </a:r>
          </a:p>
          <a:p>
            <a:pPr marL="225425" marR="0" lvl="3" indent="-225425" algn="l" defTabSz="914400" rtl="0" eaLnBrk="1" fontAlgn="auto" latinLnBrk="0" hangingPunct="1">
              <a:lnSpc>
                <a:spcPct val="110000"/>
              </a:lnSpc>
              <a:spcBef>
                <a:spcPts val="1200"/>
              </a:spcBef>
              <a:spcAft>
                <a:spcPts val="0"/>
              </a:spcAft>
              <a:buClr>
                <a:srgbClr val="3E6BB3"/>
              </a:buClr>
              <a:buSzPct val="90000"/>
              <a:buFont typeface="Wingdings 2" panose="05020102010507070707" pitchFamily="18" charset="2"/>
              <a:buChar char="Ã"/>
              <a:tabLst/>
              <a:defRPr/>
            </a:pPr>
            <a:r>
              <a:rPr kumimoji="0" lang="en-US" sz="1200" b="0" i="0" u="none" strike="noStrike" kern="1200" cap="none" spc="0" normalizeH="0" baseline="0" noProof="0">
                <a:ln>
                  <a:noFill/>
                </a:ln>
                <a:solidFill>
                  <a:srgbClr val="373637"/>
                </a:solidFill>
                <a:effectLst/>
                <a:uLnTx/>
                <a:uFillTx/>
                <a:latin typeface="Arial"/>
                <a:cs typeface="Arial" charset="0"/>
              </a:rPr>
              <a:t>Fourth level</a:t>
            </a:r>
          </a:p>
        </p:txBody>
      </p:sp>
      <p:cxnSp>
        <p:nvCxnSpPr>
          <p:cNvPr id="12" name="Straight Connector 11"/>
          <p:cNvCxnSpPr/>
          <p:nvPr userDrawn="1"/>
        </p:nvCxnSpPr>
        <p:spPr>
          <a:xfrm>
            <a:off x="419535" y="2974244"/>
            <a:ext cx="1699708" cy="0"/>
          </a:xfrm>
          <a:prstGeom prst="line">
            <a:avLst/>
          </a:prstGeom>
          <a:ln w="31750" cap="rnd">
            <a:solidFill>
              <a:schemeClr val="tx2"/>
            </a:solidFill>
          </a:ln>
        </p:spPr>
        <p:style>
          <a:lnRef idx="1">
            <a:schemeClr val="accent1"/>
          </a:lnRef>
          <a:fillRef idx="0">
            <a:schemeClr val="accent1"/>
          </a:fillRef>
          <a:effectRef idx="0">
            <a:schemeClr val="accent1"/>
          </a:effectRef>
          <a:fontRef idx="minor">
            <a:schemeClr val="tx1"/>
          </a:fontRef>
        </p:style>
      </p:cxnSp>
      <p:sp>
        <p:nvSpPr>
          <p:cNvPr id="15" name="Text Placeholder 14"/>
          <p:cNvSpPr>
            <a:spLocks noGrp="1"/>
          </p:cNvSpPr>
          <p:nvPr>
            <p:ph type="body" sz="quarter" idx="15" hasCustomPrompt="1"/>
          </p:nvPr>
        </p:nvSpPr>
        <p:spPr>
          <a:xfrm>
            <a:off x="420624" y="2290444"/>
            <a:ext cx="2495774" cy="653741"/>
          </a:xfrm>
        </p:spPr>
        <p:txBody>
          <a:bodyPr>
            <a:noAutofit/>
          </a:bodyPr>
          <a:lstStyle>
            <a:lvl1pPr marL="0" indent="0">
              <a:buNone/>
              <a:defRPr sz="3600" b="1"/>
            </a:lvl1pPr>
          </a:lstStyle>
          <a:p>
            <a:pPr lvl="0"/>
            <a:r>
              <a:rPr lang="en-US" dirty="0"/>
              <a:t>Agenda</a:t>
            </a:r>
          </a:p>
        </p:txBody>
      </p:sp>
      <p:sp>
        <p:nvSpPr>
          <p:cNvPr id="16" name="Text Placeholder 2"/>
          <p:cNvSpPr>
            <a:spLocks noGrp="1"/>
          </p:cNvSpPr>
          <p:nvPr>
            <p:ph type="body" idx="16" hasCustomPrompt="1"/>
          </p:nvPr>
        </p:nvSpPr>
        <p:spPr>
          <a:xfrm>
            <a:off x="3552788" y="2974244"/>
            <a:ext cx="4999538" cy="306835"/>
          </a:xfrm>
        </p:spPr>
        <p:txBody>
          <a:bodyPr anchor="ctr">
            <a:noAutofit/>
          </a:bodyPr>
          <a:lstStyle>
            <a:lvl1pPr marL="0" indent="0">
              <a:lnSpc>
                <a:spcPct val="120000"/>
              </a:lnSpc>
              <a:spcBef>
                <a:spcPts val="1800"/>
              </a:spcBef>
              <a:buNone/>
              <a:defRPr sz="1400" b="1" i="0" cap="all" spc="300" baseline="0">
                <a:solidFill>
                  <a:schemeClr val="tx2"/>
                </a:solidFill>
                <a:latin typeface="Arial" charset="0"/>
                <a:ea typeface="Arial" charset="0"/>
                <a:cs typeface="Arial"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17" name="Content Placeholder 2"/>
          <p:cNvSpPr>
            <a:spLocks noGrp="1"/>
          </p:cNvSpPr>
          <p:nvPr>
            <p:ph idx="17"/>
          </p:nvPr>
        </p:nvSpPr>
        <p:spPr>
          <a:xfrm>
            <a:off x="3552788" y="4980529"/>
            <a:ext cx="4999538" cy="1258486"/>
          </a:xfrm>
        </p:spPr>
        <p:txBody>
          <a:bodyPr>
            <a:spAutoFit/>
          </a:bodyPr>
          <a:lstStyle>
            <a:lvl1pPr marL="225425" marR="0" indent="-225425" algn="l" defTabSz="914400" rtl="0" eaLnBrk="1" fontAlgn="auto" latinLnBrk="0" hangingPunct="1">
              <a:lnSpc>
                <a:spcPct val="110000"/>
              </a:lnSpc>
              <a:spcBef>
                <a:spcPts val="1200"/>
              </a:spcBef>
              <a:spcAft>
                <a:spcPts val="0"/>
              </a:spcAft>
              <a:buClr>
                <a:srgbClr val="3E6BB3"/>
              </a:buClr>
              <a:buSzPct val="90000"/>
              <a:buFont typeface="Wingdings 2" panose="05020102010507070707" pitchFamily="18" charset="2"/>
              <a:buChar char="Ã"/>
              <a:tabLst/>
              <a:defRPr lang="en-US" sz="1200" kern="1200" dirty="0" smtClean="0">
                <a:solidFill>
                  <a:schemeClr val="tx2"/>
                </a:solidFill>
                <a:latin typeface="Arial" charset="0"/>
                <a:ea typeface="Arial" charset="0"/>
                <a:cs typeface="Arial" charset="0"/>
              </a:defRPr>
            </a:lvl1pPr>
            <a:lvl2pPr marL="398463" marR="0" indent="-173038" algn="l" defTabSz="914400" rtl="0" eaLnBrk="1" fontAlgn="auto" latinLnBrk="0" hangingPunct="1">
              <a:lnSpc>
                <a:spcPct val="110000"/>
              </a:lnSpc>
              <a:spcBef>
                <a:spcPts val="1200"/>
              </a:spcBef>
              <a:spcAft>
                <a:spcPts val="0"/>
              </a:spcAft>
              <a:buClr>
                <a:srgbClr val="3E6BB3"/>
              </a:buClr>
              <a:buSzTx/>
              <a:buFont typeface="Arial" panose="020B0604020202020204" pitchFamily="34" charset="0"/>
              <a:buChar char="•"/>
              <a:tabLst/>
              <a:defRPr/>
            </a:lvl2pPr>
            <a:lvl3pPr marL="569913" marR="0" indent="-171450" algn="l" defTabSz="914400" rtl="0" eaLnBrk="1" fontAlgn="auto" latinLnBrk="0" hangingPunct="1">
              <a:lnSpc>
                <a:spcPct val="110000"/>
              </a:lnSpc>
              <a:spcBef>
                <a:spcPts val="1200"/>
              </a:spcBef>
              <a:spcAft>
                <a:spcPts val="0"/>
              </a:spcAft>
              <a:buClr>
                <a:srgbClr val="3E6BB3"/>
              </a:buClr>
              <a:buSzTx/>
              <a:buFont typeface="Arial" panose="020B0604020202020204" pitchFamily="34" charset="0"/>
              <a:buChar char="•"/>
              <a:tabLst/>
              <a:defRPr lang="en-US" sz="1200" kern="1200" dirty="0" smtClean="0">
                <a:solidFill>
                  <a:schemeClr val="tx2"/>
                </a:solidFill>
                <a:latin typeface="Arial" charset="0"/>
                <a:ea typeface="Arial" charset="0"/>
                <a:cs typeface="Arial" charset="0"/>
              </a:defRPr>
            </a:lvl3pPr>
            <a:lvl4pPr marL="742950" marR="0" indent="-173038" algn="l" defTabSz="914400" rtl="0" eaLnBrk="1" fontAlgn="auto" latinLnBrk="0" hangingPunct="1">
              <a:lnSpc>
                <a:spcPct val="110000"/>
              </a:lnSpc>
              <a:spcBef>
                <a:spcPts val="1200"/>
              </a:spcBef>
              <a:spcAft>
                <a:spcPts val="0"/>
              </a:spcAft>
              <a:buClr>
                <a:srgbClr val="3E6BB3"/>
              </a:buClr>
              <a:buSzTx/>
              <a:buFont typeface="Arial" panose="020B0604020202020204" pitchFamily="34" charset="0"/>
              <a:buChar char="•"/>
              <a:tabLst/>
              <a:defRPr lang="en-US" sz="1200" kern="1200" dirty="0" smtClean="0">
                <a:solidFill>
                  <a:schemeClr val="tx2"/>
                </a:solidFill>
                <a:latin typeface="Arial" charset="0"/>
                <a:ea typeface="Arial" charset="0"/>
                <a:cs typeface="Arial" charset="0"/>
              </a:defRPr>
            </a:lvl4pPr>
            <a:lvl5pPr marL="344488" indent="-228600" algn="l" defTabSz="914400" rtl="0" eaLnBrk="1" latinLnBrk="0" hangingPunct="1">
              <a:lnSpc>
                <a:spcPct val="120000"/>
              </a:lnSpc>
              <a:spcBef>
                <a:spcPts val="400"/>
              </a:spcBef>
              <a:buClr>
                <a:schemeClr val="accent2"/>
              </a:buClr>
              <a:buSzPct val="90000"/>
              <a:buFont typeface="Wingdings 2" panose="05020102010507070707" pitchFamily="18" charset="2"/>
              <a:buChar char=""/>
              <a:defRPr lang="en-US" sz="1200" kern="1200" dirty="0" smtClean="0">
                <a:solidFill>
                  <a:schemeClr val="tx2"/>
                </a:solidFill>
                <a:latin typeface="Arial" charset="0"/>
                <a:ea typeface="Arial" charset="0"/>
                <a:cs typeface="Arial" charset="0"/>
              </a:defRPr>
            </a:lvl5pPr>
          </a:lstStyle>
          <a:p>
            <a:pPr marL="225425" marR="0" lvl="0" indent="-225425" algn="l" defTabSz="914400" rtl="0" eaLnBrk="1" fontAlgn="auto" latinLnBrk="0" hangingPunct="1">
              <a:lnSpc>
                <a:spcPct val="110000"/>
              </a:lnSpc>
              <a:spcBef>
                <a:spcPts val="1200"/>
              </a:spcBef>
              <a:spcAft>
                <a:spcPts val="0"/>
              </a:spcAft>
              <a:buClr>
                <a:srgbClr val="3E6BB3"/>
              </a:buClr>
              <a:buSzPct val="90000"/>
              <a:buFont typeface="Wingdings 2" panose="05020102010507070707" pitchFamily="18" charset="2"/>
              <a:buChar char="Ã"/>
              <a:tabLst/>
              <a:defRPr/>
            </a:pPr>
            <a:r>
              <a:rPr kumimoji="0" lang="en-US" sz="1200" b="0" i="0" u="none" strike="noStrike" kern="1200" cap="none" spc="0" normalizeH="0" baseline="0" noProof="0">
                <a:ln>
                  <a:noFill/>
                </a:ln>
                <a:solidFill>
                  <a:srgbClr val="373637"/>
                </a:solidFill>
                <a:effectLst/>
                <a:uLnTx/>
                <a:uFillTx/>
                <a:latin typeface="Arial"/>
                <a:cs typeface="Arial" charset="0"/>
              </a:rPr>
              <a:t>Click to edit Master text styles</a:t>
            </a:r>
          </a:p>
          <a:p>
            <a:pPr marL="225425" marR="0" lvl="1" indent="-225425" algn="l" defTabSz="914400" rtl="0" eaLnBrk="1" fontAlgn="auto" latinLnBrk="0" hangingPunct="1">
              <a:lnSpc>
                <a:spcPct val="110000"/>
              </a:lnSpc>
              <a:spcBef>
                <a:spcPts val="1200"/>
              </a:spcBef>
              <a:spcAft>
                <a:spcPts val="0"/>
              </a:spcAft>
              <a:buClr>
                <a:srgbClr val="3E6BB3"/>
              </a:buClr>
              <a:buSzPct val="90000"/>
              <a:buFont typeface="Wingdings 2" panose="05020102010507070707" pitchFamily="18" charset="2"/>
              <a:buChar char="Ã"/>
              <a:tabLst/>
              <a:defRPr/>
            </a:pPr>
            <a:r>
              <a:rPr kumimoji="0" lang="en-US" sz="1200" b="0" i="0" u="none" strike="noStrike" kern="1200" cap="none" spc="0" normalizeH="0" baseline="0" noProof="0">
                <a:ln>
                  <a:noFill/>
                </a:ln>
                <a:solidFill>
                  <a:srgbClr val="373637"/>
                </a:solidFill>
                <a:effectLst/>
                <a:uLnTx/>
                <a:uFillTx/>
                <a:latin typeface="Arial"/>
                <a:cs typeface="Arial" charset="0"/>
              </a:rPr>
              <a:t>Second level</a:t>
            </a:r>
          </a:p>
          <a:p>
            <a:pPr marL="225425" marR="0" lvl="2" indent="-225425" algn="l" defTabSz="914400" rtl="0" eaLnBrk="1" fontAlgn="auto" latinLnBrk="0" hangingPunct="1">
              <a:lnSpc>
                <a:spcPct val="110000"/>
              </a:lnSpc>
              <a:spcBef>
                <a:spcPts val="1200"/>
              </a:spcBef>
              <a:spcAft>
                <a:spcPts val="0"/>
              </a:spcAft>
              <a:buClr>
                <a:srgbClr val="3E6BB3"/>
              </a:buClr>
              <a:buSzPct val="90000"/>
              <a:buFont typeface="Wingdings 2" panose="05020102010507070707" pitchFamily="18" charset="2"/>
              <a:buChar char="Ã"/>
              <a:tabLst/>
              <a:defRPr/>
            </a:pPr>
            <a:r>
              <a:rPr kumimoji="0" lang="en-US" sz="1200" b="0" i="0" u="none" strike="noStrike" kern="1200" cap="none" spc="0" normalizeH="0" baseline="0" noProof="0">
                <a:ln>
                  <a:noFill/>
                </a:ln>
                <a:solidFill>
                  <a:srgbClr val="373637"/>
                </a:solidFill>
                <a:effectLst/>
                <a:uLnTx/>
                <a:uFillTx/>
                <a:latin typeface="Arial"/>
                <a:cs typeface="Arial" charset="0"/>
              </a:rPr>
              <a:t>Third level</a:t>
            </a:r>
          </a:p>
          <a:p>
            <a:pPr marL="225425" marR="0" lvl="3" indent="-225425" algn="l" defTabSz="914400" rtl="0" eaLnBrk="1" fontAlgn="auto" latinLnBrk="0" hangingPunct="1">
              <a:lnSpc>
                <a:spcPct val="110000"/>
              </a:lnSpc>
              <a:spcBef>
                <a:spcPts val="1200"/>
              </a:spcBef>
              <a:spcAft>
                <a:spcPts val="0"/>
              </a:spcAft>
              <a:buClr>
                <a:srgbClr val="3E6BB3"/>
              </a:buClr>
              <a:buSzPct val="90000"/>
              <a:buFont typeface="Wingdings 2" panose="05020102010507070707" pitchFamily="18" charset="2"/>
              <a:buChar char="Ã"/>
              <a:tabLst/>
              <a:defRPr/>
            </a:pPr>
            <a:r>
              <a:rPr kumimoji="0" lang="en-US" sz="1200" b="0" i="0" u="none" strike="noStrike" kern="1200" cap="none" spc="0" normalizeH="0" baseline="0" noProof="0">
                <a:ln>
                  <a:noFill/>
                </a:ln>
                <a:solidFill>
                  <a:srgbClr val="373637"/>
                </a:solidFill>
                <a:effectLst/>
                <a:uLnTx/>
                <a:uFillTx/>
                <a:latin typeface="Arial"/>
                <a:cs typeface="Arial" charset="0"/>
              </a:rPr>
              <a:t>Fourth level</a:t>
            </a:r>
          </a:p>
        </p:txBody>
      </p:sp>
      <p:sp>
        <p:nvSpPr>
          <p:cNvPr id="18" name="Text Placeholder 2"/>
          <p:cNvSpPr>
            <a:spLocks noGrp="1"/>
          </p:cNvSpPr>
          <p:nvPr>
            <p:ph type="body" idx="18" hasCustomPrompt="1"/>
          </p:nvPr>
        </p:nvSpPr>
        <p:spPr>
          <a:xfrm>
            <a:off x="3563545" y="4615031"/>
            <a:ext cx="4988303" cy="326223"/>
          </a:xfrm>
        </p:spPr>
        <p:txBody>
          <a:bodyPr anchor="ctr">
            <a:noAutofit/>
          </a:bodyPr>
          <a:lstStyle>
            <a:lvl1pPr marL="0" indent="0">
              <a:lnSpc>
                <a:spcPct val="120000"/>
              </a:lnSpc>
              <a:spcBef>
                <a:spcPts val="1800"/>
              </a:spcBef>
              <a:buNone/>
              <a:defRPr sz="1400" b="1" i="0" cap="all" spc="300" baseline="0">
                <a:solidFill>
                  <a:schemeClr val="tx2"/>
                </a:solidFill>
                <a:latin typeface="Arial" charset="0"/>
                <a:ea typeface="Arial" charset="0"/>
                <a:cs typeface="Arial"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33660435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Slide with Bullet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17941" y="2126535"/>
            <a:ext cx="2860717" cy="1384995"/>
          </a:xfrm>
        </p:spPr>
        <p:txBody>
          <a:bodyPr anchor="t" anchorCtr="0">
            <a:spAutoFit/>
          </a:bodyPr>
          <a:lstStyle>
            <a:lvl1pPr>
              <a:lnSpc>
                <a:spcPct val="100000"/>
              </a:lnSpc>
              <a:defRPr sz="3000" baseline="0">
                <a:solidFill>
                  <a:schemeClr val="tx2"/>
                </a:solidFill>
              </a:defRPr>
            </a:lvl1pPr>
          </a:lstStyle>
          <a:p>
            <a:r>
              <a:rPr lang="en-US" dirty="0"/>
              <a:t>Click to edit. Adjust size to 30 – 38 pt.</a:t>
            </a:r>
          </a:p>
        </p:txBody>
      </p:sp>
      <p:sp>
        <p:nvSpPr>
          <p:cNvPr id="3" name="Text Placeholder 2"/>
          <p:cNvSpPr>
            <a:spLocks noGrp="1"/>
          </p:cNvSpPr>
          <p:nvPr>
            <p:ph type="body" idx="1" hasCustomPrompt="1"/>
          </p:nvPr>
        </p:nvSpPr>
        <p:spPr>
          <a:xfrm>
            <a:off x="3585064" y="1647117"/>
            <a:ext cx="5054110" cy="364564"/>
          </a:xfrm>
        </p:spPr>
        <p:txBody>
          <a:bodyPr>
            <a:noAutofit/>
          </a:bodyPr>
          <a:lstStyle>
            <a:lvl1pPr marL="0" indent="0">
              <a:buNone/>
              <a:defRPr sz="1600" b="1" i="0" cap="all" spc="200" baseline="0">
                <a:solidFill>
                  <a:schemeClr val="tx2"/>
                </a:solidFill>
                <a:latin typeface="Arial" charset="0"/>
                <a:ea typeface="Arial" charset="0"/>
                <a:cs typeface="Arial"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10" name="Text Placeholder 2"/>
          <p:cNvSpPr>
            <a:spLocks noGrp="1"/>
          </p:cNvSpPr>
          <p:nvPr>
            <p:ph type="body" idx="17" hasCustomPrompt="1"/>
          </p:nvPr>
        </p:nvSpPr>
        <p:spPr>
          <a:xfrm>
            <a:off x="3585063" y="3590675"/>
            <a:ext cx="5054111" cy="368140"/>
          </a:xfrm>
        </p:spPr>
        <p:txBody>
          <a:bodyPr>
            <a:noAutofit/>
          </a:bodyPr>
          <a:lstStyle>
            <a:lvl1pPr marL="0" indent="0">
              <a:buNone/>
              <a:defRPr sz="1600" b="1" i="0" cap="all" spc="200" baseline="0">
                <a:solidFill>
                  <a:schemeClr val="tx2"/>
                </a:solidFill>
                <a:latin typeface="Arial" charset="0"/>
                <a:ea typeface="Arial" charset="0"/>
                <a:cs typeface="Arial"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11" name="Content Placeholder 4"/>
          <p:cNvSpPr>
            <a:spLocks noGrp="1"/>
          </p:cNvSpPr>
          <p:nvPr>
            <p:ph sz="quarter" idx="18"/>
          </p:nvPr>
        </p:nvSpPr>
        <p:spPr>
          <a:xfrm>
            <a:off x="3585063" y="3976936"/>
            <a:ext cx="5054112" cy="1117229"/>
          </a:xfrm>
        </p:spPr>
        <p:txBody>
          <a:bodyPr>
            <a:spAutoFit/>
          </a:bodyPr>
          <a:lstStyle>
            <a:lvl1pPr algn="l" defTabSz="914400" rtl="0" eaLnBrk="1" latinLnBrk="0" hangingPunct="1">
              <a:lnSpc>
                <a:spcPct val="120000"/>
              </a:lnSpc>
              <a:spcBef>
                <a:spcPts val="600"/>
              </a:spcBef>
              <a:buClr>
                <a:schemeClr val="accent2"/>
              </a:buClr>
              <a:defRPr lang="en-US" sz="1200" kern="1200" dirty="0" smtClean="0">
                <a:solidFill>
                  <a:schemeClr val="tx2"/>
                </a:solidFill>
                <a:latin typeface="+mn-lt"/>
                <a:ea typeface="Arial" charset="0"/>
                <a:cs typeface="Arial" charset="0"/>
              </a:defRPr>
            </a:lvl1pPr>
            <a:lvl2pPr algn="l" defTabSz="914400" rtl="0" eaLnBrk="1" latinLnBrk="0" hangingPunct="1">
              <a:lnSpc>
                <a:spcPct val="120000"/>
              </a:lnSpc>
              <a:spcBef>
                <a:spcPts val="600"/>
              </a:spcBef>
              <a:buClr>
                <a:schemeClr val="accent2"/>
              </a:buClr>
              <a:defRPr lang="en-US" sz="1200" kern="1200" dirty="0" smtClean="0">
                <a:solidFill>
                  <a:schemeClr val="tx2"/>
                </a:solidFill>
                <a:latin typeface="+mn-lt"/>
                <a:ea typeface="Arial" charset="0"/>
                <a:cs typeface="Arial" charset="0"/>
              </a:defRPr>
            </a:lvl2pPr>
            <a:lvl3pPr algn="l" defTabSz="914400" rtl="0" eaLnBrk="1" latinLnBrk="0" hangingPunct="1">
              <a:lnSpc>
                <a:spcPct val="120000"/>
              </a:lnSpc>
              <a:spcBef>
                <a:spcPts val="600"/>
              </a:spcBef>
              <a:buClr>
                <a:schemeClr val="accent2"/>
              </a:buClr>
              <a:defRPr lang="en-US" sz="1200" kern="1200" dirty="0" smtClean="0">
                <a:solidFill>
                  <a:schemeClr val="tx2"/>
                </a:solidFill>
                <a:latin typeface="+mn-lt"/>
                <a:ea typeface="Arial" charset="0"/>
                <a:cs typeface="Arial" charset="0"/>
              </a:defRPr>
            </a:lvl3pPr>
            <a:lvl4pPr algn="l" defTabSz="914400" rtl="0" eaLnBrk="1" latinLnBrk="0" hangingPunct="1">
              <a:lnSpc>
                <a:spcPct val="120000"/>
              </a:lnSpc>
              <a:spcBef>
                <a:spcPts val="600"/>
              </a:spcBef>
              <a:buClr>
                <a:schemeClr val="accent2"/>
              </a:buClr>
              <a:defRPr lang="en-US" sz="1200" kern="1200" dirty="0" smtClean="0">
                <a:solidFill>
                  <a:schemeClr val="tx2"/>
                </a:solidFill>
                <a:latin typeface="+mn-lt"/>
                <a:ea typeface="Arial" charset="0"/>
                <a:cs typeface="Arial" charset="0"/>
              </a:defRPr>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6" name="Text Placeholder 5"/>
          <p:cNvSpPr>
            <a:spLocks noGrp="1"/>
          </p:cNvSpPr>
          <p:nvPr>
            <p:ph type="body" sz="quarter" idx="19"/>
          </p:nvPr>
        </p:nvSpPr>
        <p:spPr>
          <a:xfrm>
            <a:off x="3584575" y="2022475"/>
            <a:ext cx="5054600" cy="1274195"/>
          </a:xfrm>
        </p:spPr>
        <p:txBody>
          <a:bodyPr>
            <a:spAutoFit/>
          </a:body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40709070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ulleted List">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451485" y="1006088"/>
            <a:ext cx="8154632" cy="252557"/>
          </a:xfrm>
          <a:prstGeom prst="rect">
            <a:avLst/>
          </a:prstGeom>
        </p:spPr>
        <p:txBody>
          <a:bodyPr vert="horz" wrap="square" lIns="0" tIns="0" rIns="0" bIns="0" rtlCol="0" anchor="t" anchorCtr="0">
            <a:spAutoFit/>
          </a:bodyPr>
          <a:lstStyle/>
          <a:p>
            <a:r>
              <a:rPr lang="en-US"/>
              <a:t>Click to edit Master title style</a:t>
            </a:r>
            <a:endParaRPr lang="en-US" dirty="0"/>
          </a:p>
        </p:txBody>
      </p:sp>
      <p:sp>
        <p:nvSpPr>
          <p:cNvPr id="3" name="Text Placeholder 2"/>
          <p:cNvSpPr>
            <a:spLocks noGrp="1"/>
          </p:cNvSpPr>
          <p:nvPr>
            <p:ph type="body" sz="quarter" idx="10"/>
          </p:nvPr>
        </p:nvSpPr>
        <p:spPr>
          <a:xfrm>
            <a:off x="450850" y="1554480"/>
            <a:ext cx="8229600" cy="454981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8287042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Column Bulleted Li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5" name="Text Placeholder 4"/>
          <p:cNvSpPr>
            <a:spLocks noGrp="1"/>
          </p:cNvSpPr>
          <p:nvPr>
            <p:ph type="body" sz="quarter" idx="11"/>
          </p:nvPr>
        </p:nvSpPr>
        <p:spPr>
          <a:xfrm>
            <a:off x="450851" y="1554480"/>
            <a:ext cx="3905996" cy="4603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Text Placeholder 4"/>
          <p:cNvSpPr>
            <a:spLocks noGrp="1"/>
          </p:cNvSpPr>
          <p:nvPr>
            <p:ph type="body" sz="quarter" idx="12"/>
          </p:nvPr>
        </p:nvSpPr>
        <p:spPr>
          <a:xfrm>
            <a:off x="4796939" y="1554480"/>
            <a:ext cx="3905996" cy="4603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6676547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ulleted List &amp; Chart">
    <p:spTree>
      <p:nvGrpSpPr>
        <p:cNvPr id="1" name=""/>
        <p:cNvGrpSpPr/>
        <p:nvPr/>
      </p:nvGrpSpPr>
      <p:grpSpPr>
        <a:xfrm>
          <a:off x="0" y="0"/>
          <a:ext cx="0" cy="0"/>
          <a:chOff x="0" y="0"/>
          <a:chExt cx="0" cy="0"/>
        </a:xfrm>
      </p:grpSpPr>
      <p:sp>
        <p:nvSpPr>
          <p:cNvPr id="2" name="Title 1"/>
          <p:cNvSpPr>
            <a:spLocks noGrp="1"/>
          </p:cNvSpPr>
          <p:nvPr>
            <p:ph type="title"/>
          </p:nvPr>
        </p:nvSpPr>
        <p:spPr>
          <a:xfrm>
            <a:off x="451484" y="1006088"/>
            <a:ext cx="8243187" cy="241799"/>
          </a:xfrm>
        </p:spPr>
        <p:txBody>
          <a:bodyPr/>
          <a:lstStyle/>
          <a:p>
            <a:r>
              <a:rPr lang="en-US"/>
              <a:t>Click to edit Master title style</a:t>
            </a:r>
            <a:endParaRPr lang="en-US" dirty="0"/>
          </a:p>
        </p:txBody>
      </p:sp>
      <p:sp>
        <p:nvSpPr>
          <p:cNvPr id="15" name="Chart Placeholder 14"/>
          <p:cNvSpPr>
            <a:spLocks noGrp="1"/>
          </p:cNvSpPr>
          <p:nvPr>
            <p:ph type="chart" sz="quarter" idx="12"/>
          </p:nvPr>
        </p:nvSpPr>
        <p:spPr>
          <a:xfrm>
            <a:off x="451373" y="2904565"/>
            <a:ext cx="8229600" cy="3087448"/>
          </a:xfrm>
        </p:spPr>
        <p:txBody>
          <a:bodyPr/>
          <a:lstStyle/>
          <a:p>
            <a:r>
              <a:rPr lang="en-US"/>
              <a:t>Click icon to add chart</a:t>
            </a:r>
            <a:endParaRPr lang="en-US" dirty="0"/>
          </a:p>
        </p:txBody>
      </p:sp>
      <p:sp>
        <p:nvSpPr>
          <p:cNvPr id="6" name="Text Placeholder 2"/>
          <p:cNvSpPr>
            <a:spLocks noGrp="1"/>
          </p:cNvSpPr>
          <p:nvPr>
            <p:ph idx="1"/>
          </p:nvPr>
        </p:nvSpPr>
        <p:spPr>
          <a:xfrm>
            <a:off x="451485" y="1554480"/>
            <a:ext cx="8229111" cy="560153"/>
          </a:xfrm>
          <a:prstGeom prst="rect">
            <a:avLst/>
          </a:prstGeom>
        </p:spPr>
        <p:txBody>
          <a:bodyPr vert="horz" wrap="square" lIns="0" tIns="0" rIns="0" bIns="0" rtlCol="0">
            <a:spAutoFit/>
          </a:bodyPr>
          <a:lstStyle>
            <a:lvl2pPr>
              <a:defRPr/>
            </a:lvl2pPr>
            <a:lvl3pPr marL="398463" indent="0">
              <a:buNone/>
              <a:defRPr/>
            </a:lvl3pPr>
            <a:lvl9pPr marL="3657600" indent="0">
              <a:buNone/>
              <a:defRPr/>
            </a:lvl9pPr>
          </a:lstStyle>
          <a:p>
            <a:pPr lvl="0"/>
            <a:r>
              <a:rPr lang="en-US"/>
              <a:t>Click to edit Master text styles</a:t>
            </a:r>
          </a:p>
          <a:p>
            <a:pPr lvl="1"/>
            <a:r>
              <a:rPr lang="en-US"/>
              <a:t>Second level</a:t>
            </a:r>
          </a:p>
        </p:txBody>
      </p:sp>
      <p:sp>
        <p:nvSpPr>
          <p:cNvPr id="8" name="Text Placeholder 4"/>
          <p:cNvSpPr>
            <a:spLocks noGrp="1"/>
          </p:cNvSpPr>
          <p:nvPr>
            <p:ph type="body" sz="quarter" idx="13" hasCustomPrompt="1"/>
          </p:nvPr>
        </p:nvSpPr>
        <p:spPr>
          <a:xfrm>
            <a:off x="450850" y="6070169"/>
            <a:ext cx="8229600" cy="147752"/>
          </a:xfrm>
        </p:spPr>
        <p:txBody>
          <a:bodyPr/>
          <a:lstStyle>
            <a:lvl1pPr marL="0" indent="0">
              <a:lnSpc>
                <a:spcPct val="100000"/>
              </a:lnSpc>
              <a:spcBef>
                <a:spcPts val="0"/>
              </a:spcBef>
              <a:buFont typeface="Arial" panose="020B0604020202020204" pitchFamily="34" charset="0"/>
              <a:buNone/>
              <a:defRPr sz="900" i="0" baseline="0">
                <a:solidFill>
                  <a:schemeClr val="tx1">
                    <a:lumMod val="50000"/>
                    <a:lumOff val="50000"/>
                  </a:schemeClr>
                </a:solidFill>
              </a:defRPr>
            </a:lvl1pPr>
          </a:lstStyle>
          <a:p>
            <a:pPr lvl="0"/>
            <a:r>
              <a:rPr lang="en-US" dirty="0"/>
              <a:t>Click to insert source</a:t>
            </a:r>
          </a:p>
        </p:txBody>
      </p:sp>
    </p:spTree>
    <p:extLst>
      <p:ext uri="{BB962C8B-B14F-4D97-AF65-F5344CB8AC3E}">
        <p14:creationId xmlns:p14="http://schemas.microsoft.com/office/powerpoint/2010/main" val="1388604781"/>
      </p:ext>
    </p:extLst>
  </p:cSld>
  <p:clrMapOvr>
    <a:masterClrMapping/>
  </p:clrMapOvr>
  <p:extLst>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Placeholder 1"/>
          <p:cNvSpPr>
            <a:spLocks noGrp="1"/>
          </p:cNvSpPr>
          <p:nvPr>
            <p:ph type="title"/>
          </p:nvPr>
        </p:nvSpPr>
        <p:spPr>
          <a:xfrm>
            <a:off x="451485" y="1006088"/>
            <a:ext cx="8251450" cy="249299"/>
          </a:xfrm>
          <a:prstGeom prst="rect">
            <a:avLst/>
          </a:prstGeom>
        </p:spPr>
        <p:txBody>
          <a:bodyPr vert="horz" wrap="square" lIns="0" tIns="0" rIns="0" bIns="0" rtlCol="0" anchor="t" anchorCtr="0">
            <a:spAutoFit/>
          </a:bodyPr>
          <a:lstStyle/>
          <a:p>
            <a:r>
              <a:rPr lang="en-US"/>
              <a:t>Click to edit Master title style</a:t>
            </a:r>
            <a:endParaRPr lang="en-US" dirty="0"/>
          </a:p>
        </p:txBody>
      </p:sp>
      <p:sp>
        <p:nvSpPr>
          <p:cNvPr id="3" name="Text Placeholder 2"/>
          <p:cNvSpPr>
            <a:spLocks noGrp="1"/>
          </p:cNvSpPr>
          <p:nvPr>
            <p:ph type="body" idx="1"/>
          </p:nvPr>
        </p:nvSpPr>
        <p:spPr>
          <a:xfrm>
            <a:off x="451485" y="1550083"/>
            <a:ext cx="8229111" cy="1827816"/>
          </a:xfrm>
          <a:prstGeom prst="rect">
            <a:avLst/>
          </a:prstGeom>
        </p:spPr>
        <p:txBody>
          <a:bodyPr vert="horz" wrap="square" lIns="0" tIns="0" rIns="0" bIns="0" rtlCol="0">
            <a:noAutofit/>
          </a:bodyPr>
          <a:lstStyle/>
          <a:p>
            <a:pPr lvl="0"/>
            <a:r>
              <a:rPr lang="en-US" dirty="0"/>
              <a:t>Click to edit Master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extBox 7"/>
          <p:cNvSpPr txBox="1"/>
          <p:nvPr userDrawn="1"/>
        </p:nvSpPr>
        <p:spPr>
          <a:xfrm>
            <a:off x="451485" y="6555025"/>
            <a:ext cx="1273105" cy="246221"/>
          </a:xfrm>
          <a:prstGeom prst="rect">
            <a:avLst/>
          </a:prstGeom>
          <a:noFill/>
        </p:spPr>
        <p:txBody>
          <a:bodyPr wrap="none" lIns="0" tIns="0" rIns="0" bIns="0" rtlCol="0" anchor="t" anchorCtr="0">
            <a:no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a:latin typeface="Arial" charset="0"/>
                <a:ea typeface="Arial" charset="0"/>
                <a:cs typeface="Arial" charset="0"/>
              </a:rPr>
              <a:t>© PFM</a:t>
            </a:r>
          </a:p>
        </p:txBody>
      </p:sp>
      <p:sp>
        <p:nvSpPr>
          <p:cNvPr id="9" name="Slide Number Placeholder 5"/>
          <p:cNvSpPr txBox="1">
            <a:spLocks/>
          </p:cNvSpPr>
          <p:nvPr userDrawn="1"/>
        </p:nvSpPr>
        <p:spPr>
          <a:xfrm>
            <a:off x="8606117" y="6500875"/>
            <a:ext cx="396367"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605F1538-3331-E648-B801-7E18C85EB11D}" type="slidenum">
              <a:rPr lang="en-US" sz="1100" smtClean="0">
                <a:latin typeface="Arial" charset="0"/>
                <a:ea typeface="Arial" charset="0"/>
                <a:cs typeface="Arial" charset="0"/>
              </a:rPr>
              <a:pPr algn="r"/>
              <a:t>‹#›</a:t>
            </a:fld>
            <a:endParaRPr lang="en-US" sz="1200" dirty="0">
              <a:latin typeface="Arial" charset="0"/>
              <a:ea typeface="Arial" charset="0"/>
              <a:cs typeface="Arial" charset="0"/>
            </a:endParaRPr>
          </a:p>
        </p:txBody>
      </p:sp>
    </p:spTree>
    <p:extLst>
      <p:ext uri="{BB962C8B-B14F-4D97-AF65-F5344CB8AC3E}">
        <p14:creationId xmlns:p14="http://schemas.microsoft.com/office/powerpoint/2010/main" val="1769589963"/>
      </p:ext>
    </p:extLst>
  </p:cSld>
  <p:clrMap bg1="lt1" tx1="dk1" bg2="lt2" tx2="dk2" accent1="accent1" accent2="accent2" accent3="accent3" accent4="accent4" accent5="accent5" accent6="accent6" hlink="hlink" folHlink="folHlink"/>
  <p:sldLayoutIdLst>
    <p:sldLayoutId id="2147483689" r:id="rId1"/>
    <p:sldLayoutId id="2147483719" r:id="rId2"/>
    <p:sldLayoutId id="2147483676" r:id="rId3"/>
    <p:sldLayoutId id="2147483677" r:id="rId4"/>
    <p:sldLayoutId id="2147483674" r:id="rId5"/>
    <p:sldLayoutId id="2147483675" r:id="rId6"/>
    <p:sldLayoutId id="2147483714" r:id="rId7"/>
    <p:sldLayoutId id="2147483720" r:id="rId8"/>
    <p:sldLayoutId id="2147483717" r:id="rId9"/>
    <p:sldLayoutId id="2147483724" r:id="rId10"/>
    <p:sldLayoutId id="2147483726" r:id="rId11"/>
    <p:sldLayoutId id="2147483725" r:id="rId12"/>
    <p:sldLayoutId id="2147483678" r:id="rId13"/>
    <p:sldLayoutId id="2147483682" r:id="rId14"/>
    <p:sldLayoutId id="2147483721" r:id="rId15"/>
    <p:sldLayoutId id="2147483684" r:id="rId16"/>
    <p:sldLayoutId id="2147483685" r:id="rId17"/>
    <p:sldLayoutId id="2147483686" r:id="rId18"/>
    <p:sldLayoutId id="2147483690" r:id="rId19"/>
    <p:sldLayoutId id="2147483722" r:id="rId20"/>
  </p:sldLayoutIdLst>
  <p:txStyles>
    <p:titleStyle>
      <a:lvl1pPr algn="l" defTabSz="914400" rtl="0" eaLnBrk="1" latinLnBrk="0" hangingPunct="1">
        <a:lnSpc>
          <a:spcPct val="90000"/>
        </a:lnSpc>
        <a:spcBef>
          <a:spcPct val="0"/>
        </a:spcBef>
        <a:buNone/>
        <a:defRPr sz="1800" b="1" i="0" kern="1200">
          <a:solidFill>
            <a:schemeClr val="tx2"/>
          </a:solidFill>
          <a:latin typeface="Arial" charset="0"/>
          <a:ea typeface="Arial" charset="0"/>
          <a:cs typeface="Arial" charset="0"/>
        </a:defRPr>
      </a:lvl1pPr>
    </p:titleStyle>
    <p:bodyStyle>
      <a:lvl1pPr marL="225425" indent="-225425" algn="l" defTabSz="914400" rtl="0" eaLnBrk="1" latinLnBrk="0" hangingPunct="1">
        <a:lnSpc>
          <a:spcPct val="110000"/>
        </a:lnSpc>
        <a:spcBef>
          <a:spcPts val="1200"/>
        </a:spcBef>
        <a:buClr>
          <a:schemeClr val="accent2"/>
        </a:buClr>
        <a:buSzPct val="90000"/>
        <a:buFont typeface="Wingdings 2" panose="05020102010507070707" pitchFamily="18" charset="2"/>
        <a:buChar char="Ã"/>
        <a:defRPr sz="1200" kern="1200">
          <a:solidFill>
            <a:schemeClr val="tx2"/>
          </a:solidFill>
          <a:latin typeface="+mn-lt"/>
          <a:ea typeface="Arial" charset="0"/>
          <a:cs typeface="Arial" charset="0"/>
        </a:defRPr>
      </a:lvl1pPr>
      <a:lvl2pPr marL="398463" indent="-173038" algn="l" defTabSz="914400" rtl="0" eaLnBrk="1" latinLnBrk="0" hangingPunct="1">
        <a:lnSpc>
          <a:spcPct val="110000"/>
        </a:lnSpc>
        <a:spcBef>
          <a:spcPts val="1200"/>
        </a:spcBef>
        <a:buClr>
          <a:schemeClr val="accent2"/>
        </a:buClr>
        <a:buFont typeface="Arial" panose="020B0604020202020204" pitchFamily="34" charset="0"/>
        <a:buChar char="•"/>
        <a:defRPr sz="1200" kern="1200">
          <a:solidFill>
            <a:schemeClr val="tx2"/>
          </a:solidFill>
          <a:latin typeface="+mn-lt"/>
          <a:ea typeface="Soleil" charset="0"/>
          <a:cs typeface="Soleil" charset="0"/>
        </a:defRPr>
      </a:lvl2pPr>
      <a:lvl3pPr marL="569913" indent="-171450" algn="l" defTabSz="914400" rtl="0" eaLnBrk="1" latinLnBrk="0" hangingPunct="1">
        <a:lnSpc>
          <a:spcPct val="110000"/>
        </a:lnSpc>
        <a:spcBef>
          <a:spcPts val="1200"/>
        </a:spcBef>
        <a:buClr>
          <a:schemeClr val="accent2"/>
        </a:buClr>
        <a:buFont typeface="Arial" panose="020B0604020202020204" pitchFamily="34" charset="0"/>
        <a:buChar char="•"/>
        <a:defRPr sz="1200" kern="1200">
          <a:solidFill>
            <a:schemeClr val="tx2"/>
          </a:solidFill>
          <a:latin typeface="+mn-lt"/>
          <a:ea typeface="Arial" charset="0"/>
          <a:cs typeface="Arial" charset="0"/>
        </a:defRPr>
      </a:lvl3pPr>
      <a:lvl4pPr marL="742950" indent="-173038" algn="l" defTabSz="914400" rtl="0" eaLnBrk="1" latinLnBrk="0" hangingPunct="1">
        <a:lnSpc>
          <a:spcPct val="110000"/>
        </a:lnSpc>
        <a:spcBef>
          <a:spcPts val="1200"/>
        </a:spcBef>
        <a:buClr>
          <a:schemeClr val="accent2"/>
        </a:buClr>
        <a:buFont typeface="Arial" panose="020B0604020202020204" pitchFamily="34" charset="0"/>
        <a:buChar char="•"/>
        <a:defRPr sz="1200" kern="1200">
          <a:solidFill>
            <a:schemeClr val="tx2"/>
          </a:solidFill>
          <a:latin typeface="+mn-lt"/>
          <a:ea typeface="Arial" charset="0"/>
          <a:cs typeface="Arial" charset="0"/>
        </a:defRPr>
      </a:lvl4pPr>
      <a:lvl5pPr marL="914400" indent="-173038" algn="l" defTabSz="914400" rtl="0" eaLnBrk="1" latinLnBrk="0" hangingPunct="1">
        <a:lnSpc>
          <a:spcPct val="110000"/>
        </a:lnSpc>
        <a:spcBef>
          <a:spcPts val="1200"/>
        </a:spcBef>
        <a:buClr>
          <a:schemeClr val="accent2"/>
        </a:buClr>
        <a:buFont typeface="Arial" panose="020B0604020202020204" pitchFamily="34" charset="0"/>
        <a:buChar char="•"/>
        <a:defRPr sz="1200" kern="1200" baseline="0">
          <a:solidFill>
            <a:schemeClr val="tx2"/>
          </a:solidFill>
          <a:latin typeface="+mn-lt"/>
          <a:ea typeface="Arial" charset="0"/>
          <a:cs typeface="Arial"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81228" y="2001838"/>
            <a:ext cx="7691403" cy="1994392"/>
          </a:xfrm>
        </p:spPr>
        <p:txBody>
          <a:bodyPr/>
          <a:lstStyle/>
          <a:p>
            <a:r>
              <a:rPr lang="en-US" dirty="0"/>
              <a:t>Oklahoma Incentive Evaluation Commission</a:t>
            </a:r>
            <a:br>
              <a:rPr lang="en-US" dirty="0"/>
            </a:br>
            <a:br>
              <a:rPr lang="en-US" dirty="0"/>
            </a:br>
            <a:endParaRPr lang="en-US" dirty="0"/>
          </a:p>
        </p:txBody>
      </p:sp>
      <p:sp>
        <p:nvSpPr>
          <p:cNvPr id="3" name="Subtitle 2"/>
          <p:cNvSpPr>
            <a:spLocks noGrp="1"/>
          </p:cNvSpPr>
          <p:nvPr>
            <p:ph type="subTitle" idx="1"/>
          </p:nvPr>
        </p:nvSpPr>
        <p:spPr>
          <a:xfrm>
            <a:off x="578707" y="3244334"/>
            <a:ext cx="7904893" cy="374718"/>
          </a:xfrm>
        </p:spPr>
        <p:txBody>
          <a:bodyPr/>
          <a:lstStyle/>
          <a:p>
            <a:r>
              <a:rPr lang="en-US" dirty="0"/>
              <a:t>Criteria for Evaluation and Project Update</a:t>
            </a:r>
          </a:p>
        </p:txBody>
      </p:sp>
      <p:sp>
        <p:nvSpPr>
          <p:cNvPr id="4" name="Text Placeholder 3"/>
          <p:cNvSpPr>
            <a:spLocks noGrp="1"/>
          </p:cNvSpPr>
          <p:nvPr>
            <p:ph type="body" sz="quarter" idx="10"/>
          </p:nvPr>
        </p:nvSpPr>
        <p:spPr>
          <a:xfrm>
            <a:off x="578708" y="5932673"/>
            <a:ext cx="1096343" cy="1003833"/>
          </a:xfrm>
        </p:spPr>
        <p:txBody>
          <a:bodyPr/>
          <a:lstStyle/>
          <a:p>
            <a:r>
              <a:rPr lang="en-US" dirty="0"/>
              <a:t>PFM Group Consulting LLC.</a:t>
            </a:r>
          </a:p>
          <a:p>
            <a:endParaRPr lang="en-US" dirty="0"/>
          </a:p>
        </p:txBody>
      </p:sp>
      <p:sp>
        <p:nvSpPr>
          <p:cNvPr id="5" name="Text Placeholder 4"/>
          <p:cNvSpPr>
            <a:spLocks noGrp="1"/>
          </p:cNvSpPr>
          <p:nvPr>
            <p:ph type="body" sz="quarter" idx="11"/>
          </p:nvPr>
        </p:nvSpPr>
        <p:spPr>
          <a:xfrm>
            <a:off x="2300416" y="5932673"/>
            <a:ext cx="1314851" cy="1014591"/>
          </a:xfrm>
        </p:spPr>
        <p:txBody>
          <a:bodyPr/>
          <a:lstStyle/>
          <a:p>
            <a:r>
              <a:rPr lang="en-US" dirty="0"/>
              <a:t>1735 Market St. </a:t>
            </a:r>
          </a:p>
          <a:p>
            <a:r>
              <a:rPr lang="en-US" dirty="0"/>
              <a:t>43</a:t>
            </a:r>
            <a:r>
              <a:rPr lang="en-US" baseline="30000" dirty="0"/>
              <a:t>rd</a:t>
            </a:r>
            <a:r>
              <a:rPr lang="en-US" dirty="0"/>
              <a:t> Floor</a:t>
            </a:r>
          </a:p>
          <a:p>
            <a:r>
              <a:rPr lang="en-US" dirty="0"/>
              <a:t>Philadelphia, PA 19103</a:t>
            </a:r>
          </a:p>
          <a:p>
            <a:endParaRPr lang="en-US" dirty="0"/>
          </a:p>
        </p:txBody>
      </p:sp>
      <p:sp>
        <p:nvSpPr>
          <p:cNvPr id="6" name="Text Placeholder 5"/>
          <p:cNvSpPr>
            <a:spLocks noGrp="1"/>
          </p:cNvSpPr>
          <p:nvPr>
            <p:ph type="body" sz="quarter" idx="12"/>
          </p:nvPr>
        </p:nvSpPr>
        <p:spPr>
          <a:xfrm>
            <a:off x="4013886" y="5932673"/>
            <a:ext cx="1084096" cy="976119"/>
          </a:xfrm>
        </p:spPr>
        <p:txBody>
          <a:bodyPr/>
          <a:lstStyle/>
          <a:p>
            <a:r>
              <a:rPr lang="en-US" dirty="0"/>
              <a:t>(267) 713-0700</a:t>
            </a:r>
          </a:p>
          <a:p>
            <a:r>
              <a:rPr lang="en-US" dirty="0"/>
              <a:t>pfm.com</a:t>
            </a:r>
          </a:p>
          <a:p>
            <a:endParaRPr lang="en-US" dirty="0"/>
          </a:p>
        </p:txBody>
      </p:sp>
      <p:sp>
        <p:nvSpPr>
          <p:cNvPr id="9" name="Content Placeholder 8"/>
          <p:cNvSpPr>
            <a:spLocks noGrp="1"/>
          </p:cNvSpPr>
          <p:nvPr>
            <p:ph sz="quarter" idx="17"/>
          </p:nvPr>
        </p:nvSpPr>
        <p:spPr/>
        <p:txBody>
          <a:bodyPr/>
          <a:lstStyle/>
          <a:p>
            <a:r>
              <a:rPr lang="en-US" dirty="0"/>
              <a:t>January 20, 2022</a:t>
            </a:r>
          </a:p>
        </p:txBody>
      </p:sp>
      <p:sp>
        <p:nvSpPr>
          <p:cNvPr id="7" name="Content Placeholder 6"/>
          <p:cNvSpPr>
            <a:spLocks noGrp="1"/>
          </p:cNvSpPr>
          <p:nvPr>
            <p:ph sz="quarter" idx="16"/>
          </p:nvPr>
        </p:nvSpPr>
        <p:spPr/>
        <p:txBody>
          <a:bodyPr/>
          <a:lstStyle/>
          <a:p>
            <a:r>
              <a:rPr lang="en-US" dirty="0"/>
              <a:t>Randall Bauer, Director</a:t>
            </a:r>
          </a:p>
        </p:txBody>
      </p:sp>
    </p:spTree>
    <p:extLst>
      <p:ext uri="{BB962C8B-B14F-4D97-AF65-F5344CB8AC3E}">
        <p14:creationId xmlns:p14="http://schemas.microsoft.com/office/powerpoint/2010/main" val="40868627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8256" y="391886"/>
            <a:ext cx="8154632" cy="312714"/>
          </a:xfrm>
        </p:spPr>
        <p:txBody>
          <a:bodyPr/>
          <a:lstStyle/>
          <a:p>
            <a:pPr marL="0" marR="0">
              <a:lnSpc>
                <a:spcPct val="107000"/>
              </a:lnSpc>
              <a:spcBef>
                <a:spcPts val="0"/>
              </a:spcBef>
              <a:spcAft>
                <a:spcPts val="0"/>
              </a:spcAft>
              <a:tabLst>
                <a:tab pos="2571750" algn="l"/>
              </a:tabLst>
            </a:pPr>
            <a:r>
              <a:rPr lang="en-US" sz="2000" b="1" dirty="0">
                <a:effectLst/>
                <a:latin typeface="Arial" panose="020B0604020202020204" pitchFamily="34" charset="0"/>
                <a:ea typeface="Calibri" panose="020F0502020204030204" pitchFamily="34" charset="0"/>
                <a:cs typeface="Times New Roman" panose="02020603050405020304" pitchFamily="18" charset="0"/>
              </a:rPr>
              <a:t>Investment/New Jobs Tax Credits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Text Placeholder 2"/>
          <p:cNvSpPr>
            <a:spLocks noGrp="1"/>
          </p:cNvSpPr>
          <p:nvPr>
            <p:ph type="body" sz="quarter" idx="10"/>
          </p:nvPr>
        </p:nvSpPr>
        <p:spPr>
          <a:xfrm>
            <a:off x="758256" y="942292"/>
            <a:ext cx="8229600" cy="4549775"/>
          </a:xfrm>
        </p:spPr>
        <p:txBody>
          <a:bodyPr/>
          <a:lstStyle/>
          <a:p>
            <a:pPr marL="0" marR="0" indent="0">
              <a:spcBef>
                <a:spcPts val="0"/>
              </a:spcBef>
              <a:spcAft>
                <a:spcPts val="0"/>
              </a:spcAft>
              <a:buNone/>
            </a:pPr>
            <a:r>
              <a:rPr lang="en-US" sz="1800" u="sng" dirty="0">
                <a:effectLst/>
                <a:latin typeface="Arial" panose="020B0604020202020204" pitchFamily="34" charset="0"/>
                <a:ea typeface="Calibri" panose="020F0502020204030204" pitchFamily="34" charset="0"/>
                <a:cs typeface="Times New Roman" panose="02020603050405020304" pitchFamily="18" charset="0"/>
              </a:rPr>
              <a:t>Intent</a:t>
            </a:r>
            <a:r>
              <a:rPr lang="en-US" sz="1800" dirty="0">
                <a:effectLst/>
                <a:latin typeface="Arial" panose="020B0604020202020204" pitchFamily="34" charset="0"/>
                <a:ea typeface="Calibri" panose="020F0502020204030204" pitchFamily="34" charset="0"/>
                <a:cs typeface="Times New Roman" panose="02020603050405020304" pitchFamily="18" charset="0"/>
              </a:rPr>
              <a:t>: To incentivize capital investment and job creation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tabLst>
                <a:tab pos="2571750" algn="l"/>
              </a:tabLst>
            </a:pPr>
            <a:r>
              <a:rPr lang="en-US" sz="1800" dirty="0">
                <a:effectLst/>
                <a:latin typeface="Arial" panose="020B0604020202020204" pitchFamily="34"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0"/>
              </a:spcBef>
              <a:spcAft>
                <a:spcPts val="0"/>
              </a:spcAft>
              <a:buNone/>
            </a:pPr>
            <a:r>
              <a:rPr lang="en-US" sz="1800" u="sng" dirty="0">
                <a:effectLst/>
                <a:latin typeface="Arial" panose="020B0604020202020204" pitchFamily="34" charset="0"/>
                <a:ea typeface="Calibri" panose="020F0502020204030204" pitchFamily="34" charset="0"/>
                <a:cs typeface="Times New Roman" panose="02020603050405020304" pitchFamily="18" charset="0"/>
              </a:rPr>
              <a:t>Synopsis</a:t>
            </a:r>
            <a:r>
              <a:rPr lang="en-US" sz="1800" dirty="0">
                <a:effectLst/>
                <a:latin typeface="Arial" panose="020B0604020202020204" pitchFamily="34" charset="0"/>
                <a:ea typeface="Calibri" panose="020F0502020204030204" pitchFamily="34" charset="0"/>
                <a:cs typeface="Times New Roman" panose="02020603050405020304" pitchFamily="18" charset="0"/>
              </a:rPr>
              <a:t>: Aircraft maintenance, or web search portal facilities may qualify for the following tax credits: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7000"/>
              </a:lnSpc>
              <a:spcBef>
                <a:spcPts val="0"/>
              </a:spcBef>
              <a:spcAft>
                <a:spcPts val="800"/>
              </a:spcAft>
              <a:buFont typeface="Wingdings" panose="05000000000000000000" pitchFamily="2" charset="2"/>
              <a:buChar char=""/>
            </a:pPr>
            <a:r>
              <a:rPr lang="en-US" sz="1800" dirty="0">
                <a:effectLst/>
                <a:latin typeface="Arial" panose="020B0604020202020204" pitchFamily="34" charset="0"/>
                <a:ea typeface="Calibri" panose="020F0502020204030204" pitchFamily="34" charset="0"/>
                <a:cs typeface="Times New Roman" panose="02020603050405020304" pitchFamily="18" charset="0"/>
              </a:rPr>
              <a:t>1 percent of qualified property cost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687388" lvl="2" indent="-342900">
              <a:lnSpc>
                <a:spcPct val="107000"/>
              </a:lnSpc>
              <a:spcBef>
                <a:spcPts val="0"/>
              </a:spcBef>
              <a:spcAft>
                <a:spcPts val="800"/>
              </a:spcAft>
              <a:buFont typeface="Arial" panose="020B0604020202020204" pitchFamily="34" charset="0"/>
              <a:buChar char="-"/>
            </a:pPr>
            <a:r>
              <a:rPr lang="en-US" sz="1800" dirty="0">
                <a:effectLst/>
                <a:latin typeface="Arial" panose="020B0604020202020204" pitchFamily="34" charset="0"/>
                <a:ea typeface="Calibri" panose="020F0502020204030204" pitchFamily="34" charset="0"/>
                <a:cs typeface="Times New Roman" panose="02020603050405020304" pitchFamily="18" charset="0"/>
              </a:rPr>
              <a:t>Requirements: at least $50,000 in depreciable property for use in a manufacturing operation (with manufacturer exemption permit), qualified aircraft maintenance or manufacturing facility, or a qualified web search portal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687388" lvl="2" indent="-342900">
              <a:lnSpc>
                <a:spcPct val="107000"/>
              </a:lnSpc>
              <a:spcBef>
                <a:spcPts val="0"/>
              </a:spcBef>
              <a:spcAft>
                <a:spcPts val="800"/>
              </a:spcAft>
              <a:buFont typeface="Arial" panose="020B0604020202020204" pitchFamily="34" charset="0"/>
              <a:buChar char="-"/>
            </a:pPr>
            <a:r>
              <a:rPr lang="en-US" sz="1800" dirty="0">
                <a:effectLst/>
                <a:latin typeface="Arial" panose="020B0604020202020204" pitchFamily="34" charset="0"/>
                <a:ea typeface="Calibri" panose="020F0502020204030204" pitchFamily="34" charset="0"/>
                <a:cs typeface="Times New Roman" panose="02020603050405020304" pitchFamily="18" charset="0"/>
              </a:rPr>
              <a:t>The capital investment cannot be the direct cause of a decline in FTEs.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7000"/>
              </a:lnSpc>
              <a:spcBef>
                <a:spcPts val="0"/>
              </a:spcBef>
              <a:spcAft>
                <a:spcPts val="800"/>
              </a:spcAft>
              <a:buFont typeface="Wingdings" panose="05000000000000000000" pitchFamily="2" charset="2"/>
              <a:buChar char=""/>
            </a:pPr>
            <a:r>
              <a:rPr lang="en-US" sz="1800" dirty="0">
                <a:effectLst/>
                <a:latin typeface="Arial" panose="020B0604020202020204" pitchFamily="34" charset="0"/>
                <a:ea typeface="Calibri" panose="020F0502020204030204" pitchFamily="34" charset="0"/>
                <a:cs typeface="Times New Roman" panose="02020603050405020304" pitchFamily="18" charset="0"/>
              </a:rPr>
              <a:t>$500 per new employee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687388" lvl="2" indent="-342900">
              <a:lnSpc>
                <a:spcPct val="107000"/>
              </a:lnSpc>
              <a:spcBef>
                <a:spcPts val="0"/>
              </a:spcBef>
              <a:spcAft>
                <a:spcPts val="800"/>
              </a:spcAft>
              <a:buFont typeface="Arial" panose="020B0604020202020204" pitchFamily="34" charset="0"/>
              <a:buChar char="-"/>
            </a:pPr>
            <a:r>
              <a:rPr lang="en-US" sz="1800" dirty="0">
                <a:effectLst/>
                <a:latin typeface="Arial" panose="020B0604020202020204" pitchFamily="34" charset="0"/>
                <a:ea typeface="Calibri" panose="020F0502020204030204" pitchFamily="34" charset="0"/>
                <a:cs typeface="Times New Roman" panose="02020603050405020304" pitchFamily="18" charset="0"/>
              </a:rPr>
              <a:t>Requirements: A net increase in the number of FTEs in a manufacturing operation (with manufacturer exemption permit), qualified aircraft maintenance or manufacturing facility, or a qualified web search portal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687388" lvl="2" indent="-342900">
              <a:lnSpc>
                <a:spcPct val="107000"/>
              </a:lnSpc>
              <a:spcBef>
                <a:spcPts val="0"/>
              </a:spcBef>
              <a:spcAft>
                <a:spcPts val="800"/>
              </a:spcAft>
              <a:buFont typeface="Arial" panose="020B0604020202020204" pitchFamily="34" charset="0"/>
              <a:buChar char="-"/>
            </a:pPr>
            <a:r>
              <a:rPr lang="en-US" sz="1800" dirty="0">
                <a:effectLst/>
                <a:latin typeface="Arial" panose="020B0604020202020204" pitchFamily="34" charset="0"/>
                <a:ea typeface="Calibri" panose="020F0502020204030204" pitchFamily="34" charset="0"/>
                <a:cs typeface="Times New Roman" panose="02020603050405020304" pitchFamily="18" charset="0"/>
              </a:rPr>
              <a:t>Each employee must be paid at least $7,000 per year to be counted toward calculation</a:t>
            </a:r>
            <a:endParaRPr lang="en-US" sz="1800" dirty="0">
              <a:latin typeface="Calibri" panose="020F0502020204030204" pitchFamily="34" charset="0"/>
              <a:ea typeface="Calibri" panose="020F0502020204030204" pitchFamily="34" charset="0"/>
              <a:cs typeface="Times New Roman" panose="02020603050405020304" pitchFamily="18" charset="0"/>
            </a:endParaRPr>
          </a:p>
          <a:p>
            <a:pPr marL="0" indent="0">
              <a:spcBef>
                <a:spcPts val="0"/>
              </a:spcBef>
              <a:buNone/>
            </a:pPr>
            <a:endParaRPr lang="en-US" sz="1600" dirty="0"/>
          </a:p>
        </p:txBody>
      </p:sp>
    </p:spTree>
    <p:extLst>
      <p:ext uri="{BB962C8B-B14F-4D97-AF65-F5344CB8AC3E}">
        <p14:creationId xmlns:p14="http://schemas.microsoft.com/office/powerpoint/2010/main" val="7510317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8256" y="391886"/>
            <a:ext cx="8154632" cy="312714"/>
          </a:xfrm>
        </p:spPr>
        <p:txBody>
          <a:bodyPr/>
          <a:lstStyle/>
          <a:p>
            <a:pPr marL="0" marR="0">
              <a:lnSpc>
                <a:spcPct val="107000"/>
              </a:lnSpc>
              <a:spcBef>
                <a:spcPts val="0"/>
              </a:spcBef>
              <a:spcAft>
                <a:spcPts val="0"/>
              </a:spcAft>
              <a:tabLst>
                <a:tab pos="2571750" algn="l"/>
              </a:tabLst>
            </a:pPr>
            <a:r>
              <a:rPr lang="en-US" sz="2000" b="1" dirty="0">
                <a:effectLst/>
                <a:latin typeface="Arial" panose="020B0604020202020204" pitchFamily="34" charset="0"/>
                <a:ea typeface="Calibri" panose="020F0502020204030204" pitchFamily="34" charset="0"/>
                <a:cs typeface="Times New Roman" panose="02020603050405020304" pitchFamily="18" charset="0"/>
              </a:rPr>
              <a:t>Investment/New Jobs Tax Credits (continued)</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Text Placeholder 2"/>
          <p:cNvSpPr>
            <a:spLocks noGrp="1"/>
          </p:cNvSpPr>
          <p:nvPr>
            <p:ph type="body" sz="quarter" idx="10"/>
          </p:nvPr>
        </p:nvSpPr>
        <p:spPr>
          <a:xfrm>
            <a:off x="758256" y="942292"/>
            <a:ext cx="8229600" cy="4549775"/>
          </a:xfrm>
        </p:spPr>
        <p:txBody>
          <a:bodyPr/>
          <a:lstStyle/>
          <a:p>
            <a:pPr marL="0" marR="0" indent="0">
              <a:spcBef>
                <a:spcPts val="0"/>
              </a:spcBef>
              <a:spcAft>
                <a:spcPts val="0"/>
              </a:spcAft>
              <a:buNone/>
            </a:pPr>
            <a:r>
              <a:rPr lang="en-US" sz="1800" dirty="0">
                <a:effectLst/>
                <a:latin typeface="Arial" panose="020B0604020202020204" pitchFamily="34" charset="0"/>
                <a:ea typeface="Calibri" panose="020F0502020204030204" pitchFamily="34" charset="0"/>
                <a:cs typeface="Times New Roman" panose="02020603050405020304" pitchFamily="18" charset="0"/>
              </a:rPr>
              <a:t>Manufacturers may qualify for the following tax credits:</a:t>
            </a:r>
            <a:br>
              <a:rPr lang="en-US" sz="1800" dirty="0">
                <a:effectLst/>
                <a:latin typeface="Arial" panose="020B0604020202020204" pitchFamily="34" charset="0"/>
                <a:ea typeface="Calibri" panose="020F0502020204030204" pitchFamily="34" charset="0"/>
                <a:cs typeface="Times New Roman" panose="02020603050405020304" pitchFamily="18" charset="0"/>
              </a:rPr>
            </a:b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7000"/>
              </a:lnSpc>
              <a:spcBef>
                <a:spcPts val="0"/>
              </a:spcBef>
              <a:spcAft>
                <a:spcPts val="800"/>
              </a:spcAft>
              <a:buFont typeface="Wingdings" panose="05000000000000000000" pitchFamily="2" charset="2"/>
              <a:buChar char=""/>
            </a:pPr>
            <a:r>
              <a:rPr lang="en-US" sz="1800" dirty="0">
                <a:effectLst/>
                <a:latin typeface="Arial" panose="020B0604020202020204" pitchFamily="34" charset="0"/>
                <a:ea typeface="Calibri" panose="020F0502020204030204" pitchFamily="34" charset="0"/>
                <a:cs typeface="Times New Roman" panose="02020603050405020304" pitchFamily="18" charset="0"/>
              </a:rPr>
              <a:t>2 percent of qualified property cost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687388" lvl="2" indent="-342900">
              <a:lnSpc>
                <a:spcPct val="107000"/>
              </a:lnSpc>
              <a:spcBef>
                <a:spcPts val="0"/>
              </a:spcBef>
              <a:spcAft>
                <a:spcPts val="800"/>
              </a:spcAft>
              <a:buFont typeface="Arial" panose="020B0604020202020204" pitchFamily="34" charset="0"/>
              <a:buChar char="-"/>
            </a:pPr>
            <a:r>
              <a:rPr lang="en-US" sz="1800" dirty="0">
                <a:effectLst/>
                <a:latin typeface="Arial" panose="020B0604020202020204" pitchFamily="34" charset="0"/>
                <a:ea typeface="Calibri" panose="020F0502020204030204" pitchFamily="34" charset="0"/>
                <a:cs typeface="Times New Roman" panose="02020603050405020304" pitchFamily="18" charset="0"/>
              </a:rPr>
              <a:t>Requirements: at least $40 million of depreciable property within 3 years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687388" lvl="2" indent="-342900">
              <a:lnSpc>
                <a:spcPct val="107000"/>
              </a:lnSpc>
              <a:spcBef>
                <a:spcPts val="0"/>
              </a:spcBef>
              <a:spcAft>
                <a:spcPts val="800"/>
              </a:spcAft>
              <a:buFont typeface="Arial" panose="020B0604020202020204" pitchFamily="34" charset="0"/>
              <a:buChar char="-"/>
            </a:pPr>
            <a:r>
              <a:rPr lang="en-US" sz="1800" dirty="0">
                <a:effectLst/>
                <a:latin typeface="Arial" panose="020B0604020202020204" pitchFamily="34" charset="0"/>
                <a:ea typeface="Calibri" panose="020F0502020204030204" pitchFamily="34" charset="0"/>
                <a:cs typeface="Times New Roman" panose="02020603050405020304" pitchFamily="18" charset="0"/>
              </a:rPr>
              <a:t>The capital investment cannot be the direct cause of a decline in FTEs.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7000"/>
              </a:lnSpc>
              <a:spcBef>
                <a:spcPts val="0"/>
              </a:spcBef>
              <a:spcAft>
                <a:spcPts val="800"/>
              </a:spcAft>
              <a:buFont typeface="Wingdings" panose="05000000000000000000" pitchFamily="2" charset="2"/>
              <a:buChar char=""/>
            </a:pPr>
            <a:r>
              <a:rPr lang="en-US" sz="1800" dirty="0">
                <a:effectLst/>
                <a:latin typeface="Arial" panose="020B0604020202020204" pitchFamily="34" charset="0"/>
                <a:ea typeface="Calibri" panose="020F0502020204030204" pitchFamily="34" charset="0"/>
                <a:cs typeface="Times New Roman" panose="02020603050405020304" pitchFamily="18" charset="0"/>
              </a:rPr>
              <a:t>$1,000 per new employee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687388" lvl="2" indent="-342900">
              <a:lnSpc>
                <a:spcPct val="107000"/>
              </a:lnSpc>
              <a:spcBef>
                <a:spcPts val="0"/>
              </a:spcBef>
              <a:spcAft>
                <a:spcPts val="800"/>
              </a:spcAft>
              <a:buFont typeface="Arial" panose="020B0604020202020204" pitchFamily="34" charset="0"/>
              <a:buChar char="-"/>
            </a:pPr>
            <a:r>
              <a:rPr lang="en-US" sz="1800" dirty="0">
                <a:effectLst/>
                <a:latin typeface="Arial" panose="020B0604020202020204" pitchFamily="34" charset="0"/>
                <a:ea typeface="Calibri" panose="020F0502020204030204" pitchFamily="34" charset="0"/>
                <a:cs typeface="Times New Roman" panose="02020603050405020304" pitchFamily="18" charset="0"/>
              </a:rPr>
              <a:t>Requirements: net increase in the number of FTEs engaged in manufacturing and $40 million of depreciable property investment within 3 years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687388" lvl="2" indent="-342900">
              <a:lnSpc>
                <a:spcPct val="107000"/>
              </a:lnSpc>
              <a:spcBef>
                <a:spcPts val="0"/>
              </a:spcBef>
              <a:spcAft>
                <a:spcPts val="800"/>
              </a:spcAft>
              <a:buFont typeface="Arial" panose="020B0604020202020204" pitchFamily="34" charset="0"/>
              <a:buChar char="-"/>
            </a:pPr>
            <a:r>
              <a:rPr lang="en-US" sz="1800" dirty="0">
                <a:effectLst/>
                <a:latin typeface="Arial" panose="020B0604020202020204" pitchFamily="34" charset="0"/>
                <a:ea typeface="Calibri" panose="020F0502020204030204" pitchFamily="34" charset="0"/>
                <a:cs typeface="Times New Roman" panose="02020603050405020304" pitchFamily="18" charset="0"/>
              </a:rPr>
              <a:t>Each employee must be paid at least $7,000 per year to be counted toward calculation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0"/>
              </a:spcBef>
              <a:spcAft>
                <a:spcPts val="0"/>
              </a:spcAft>
              <a:buNone/>
            </a:pPr>
            <a:r>
              <a:rPr lang="en-US" sz="1800" dirty="0">
                <a:effectLst/>
                <a:latin typeface="Arial" panose="020B0604020202020204" pitchFamily="34" charset="0"/>
                <a:ea typeface="Calibri" panose="020F0502020204030204" pitchFamily="34" charset="0"/>
                <a:cs typeface="Times New Roman" panose="02020603050405020304" pitchFamily="18" charset="0"/>
              </a:rPr>
              <a:t>Qualified property includes machinery, fixtures, equipment, buildings, and substantial improvements thereto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tabLst>
                <a:tab pos="2571750" algn="l"/>
              </a:tabLst>
            </a:pPr>
            <a:endParaRPr lang="en-US" sz="1800" dirty="0">
              <a:effectLst/>
              <a:latin typeface="Arial" panose="020B060402020202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tabLst>
                <a:tab pos="2571750" algn="l"/>
              </a:tabLst>
            </a:pPr>
            <a:r>
              <a:rPr lang="en-US" sz="1800" dirty="0">
                <a:effectLst/>
                <a:latin typeface="Arial" panose="020B0604020202020204" pitchFamily="34" charset="0"/>
                <a:ea typeface="Calibri" panose="020F0502020204030204" pitchFamily="34" charset="0"/>
                <a:cs typeface="Times New Roman" panose="02020603050405020304" pitchFamily="18" charset="0"/>
              </a:rPr>
              <a:t>The tax credit may be taken for a total of 5 tax years.  Tax credits for job creation may be carried forward for an additional 15 years.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spcBef>
                <a:spcPts val="0"/>
              </a:spcBef>
              <a:buNone/>
            </a:pPr>
            <a:endParaRPr lang="en-US" sz="1600" dirty="0"/>
          </a:p>
        </p:txBody>
      </p:sp>
    </p:spTree>
    <p:extLst>
      <p:ext uri="{BB962C8B-B14F-4D97-AF65-F5344CB8AC3E}">
        <p14:creationId xmlns:p14="http://schemas.microsoft.com/office/powerpoint/2010/main" val="4270030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8256" y="391886"/>
            <a:ext cx="8154632" cy="312714"/>
          </a:xfrm>
        </p:spPr>
        <p:txBody>
          <a:bodyPr/>
          <a:lstStyle/>
          <a:p>
            <a:pPr marL="0" marR="0">
              <a:lnSpc>
                <a:spcPct val="107000"/>
              </a:lnSpc>
              <a:spcBef>
                <a:spcPts val="0"/>
              </a:spcBef>
              <a:spcAft>
                <a:spcPts val="0"/>
              </a:spcAft>
              <a:tabLst>
                <a:tab pos="2571750" algn="l"/>
              </a:tabLst>
            </a:pPr>
            <a:r>
              <a:rPr lang="en-US" sz="2000" b="1" dirty="0">
                <a:effectLst/>
                <a:latin typeface="Arial" panose="020B0604020202020204" pitchFamily="34" charset="0"/>
                <a:ea typeface="Calibri" panose="020F0502020204030204" pitchFamily="34" charset="0"/>
                <a:cs typeface="Times New Roman" panose="02020603050405020304" pitchFamily="18" charset="0"/>
              </a:rPr>
              <a:t>Investment/New Jobs Tax Credits Criteria for Evaluation</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Text Placeholder 2"/>
          <p:cNvSpPr>
            <a:spLocks noGrp="1"/>
          </p:cNvSpPr>
          <p:nvPr>
            <p:ph type="body" sz="quarter" idx="10"/>
          </p:nvPr>
        </p:nvSpPr>
        <p:spPr>
          <a:xfrm>
            <a:off x="758256" y="942292"/>
            <a:ext cx="8229600" cy="4549775"/>
          </a:xfrm>
        </p:spPr>
        <p:txBody>
          <a:bodyPr/>
          <a:lstStyle/>
          <a:p>
            <a:pPr marL="0" marR="0" indent="0">
              <a:lnSpc>
                <a:spcPct val="107000"/>
              </a:lnSpc>
              <a:spcBef>
                <a:spcPts val="0"/>
              </a:spcBef>
              <a:spcAft>
                <a:spcPts val="0"/>
              </a:spcAft>
              <a:buNone/>
              <a:tabLst>
                <a:tab pos="2571750" algn="l"/>
              </a:tabLst>
            </a:pPr>
            <a:r>
              <a:rPr lang="en-US" sz="1800" b="1" dirty="0">
                <a:effectLst/>
                <a:latin typeface="Arial" panose="020B0604020202020204" pitchFamily="34" charset="0"/>
                <a:ea typeface="Calibri" panose="020F0502020204030204" pitchFamily="34" charset="0"/>
                <a:cs typeface="Times New Roman" panose="02020603050405020304" pitchFamily="18" charset="0"/>
              </a:rPr>
              <a:t>2018 Criteria for Evaluation: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7000"/>
              </a:lnSpc>
              <a:spcBef>
                <a:spcPts val="0"/>
              </a:spcBef>
              <a:spcAft>
                <a:spcPts val="800"/>
              </a:spcAft>
              <a:buFont typeface="Wingdings" panose="05000000000000000000" pitchFamily="2" charset="2"/>
              <a:buChar char=""/>
            </a:pPr>
            <a:r>
              <a:rPr lang="en-US" sz="1600" dirty="0">
                <a:effectLst/>
                <a:latin typeface="Arial" panose="020B0604020202020204" pitchFamily="34" charset="0"/>
                <a:ea typeface="Calibri" panose="020F0502020204030204" pitchFamily="34" charset="0"/>
                <a:cs typeface="Times New Roman" panose="02020603050405020304" pitchFamily="18" charset="0"/>
              </a:rPr>
              <a:t>Change in employment and payroll from qualified facilities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7000"/>
              </a:lnSpc>
              <a:spcBef>
                <a:spcPts val="0"/>
              </a:spcBef>
              <a:spcAft>
                <a:spcPts val="800"/>
              </a:spcAft>
              <a:buFont typeface="Wingdings" panose="05000000000000000000" pitchFamily="2" charset="2"/>
              <a:buChar char=""/>
            </a:pPr>
            <a:r>
              <a:rPr lang="en-US" sz="1600" dirty="0">
                <a:effectLst/>
                <a:latin typeface="Arial" panose="020B0604020202020204" pitchFamily="34" charset="0"/>
                <a:ea typeface="Calibri" panose="020F0502020204030204" pitchFamily="34" charset="0"/>
                <a:cs typeface="Times New Roman" panose="02020603050405020304" pitchFamily="18" charset="0"/>
              </a:rPr>
              <a:t>Change in employment and payroll from qualified industries before/after program</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7000"/>
              </a:lnSpc>
              <a:spcBef>
                <a:spcPts val="0"/>
              </a:spcBef>
              <a:spcAft>
                <a:spcPts val="800"/>
              </a:spcAft>
              <a:buFont typeface="Wingdings" panose="05000000000000000000" pitchFamily="2" charset="2"/>
              <a:buChar char=""/>
            </a:pPr>
            <a:r>
              <a:rPr lang="en-US" sz="1600" dirty="0">
                <a:effectLst/>
                <a:latin typeface="Arial" panose="020B0604020202020204" pitchFamily="34" charset="0"/>
                <a:ea typeface="Calibri" panose="020F0502020204030204" pitchFamily="34" charset="0"/>
                <a:cs typeface="Times New Roman" panose="02020603050405020304" pitchFamily="18" charset="0"/>
              </a:rPr>
              <a:t>Change in employment and payroll in qualified industries in other states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7000"/>
              </a:lnSpc>
              <a:spcBef>
                <a:spcPts val="0"/>
              </a:spcBef>
              <a:spcAft>
                <a:spcPts val="800"/>
              </a:spcAft>
              <a:buFont typeface="Wingdings" panose="05000000000000000000" pitchFamily="2" charset="2"/>
              <a:buChar char=""/>
            </a:pPr>
            <a:r>
              <a:rPr lang="en-US" sz="1600" dirty="0">
                <a:effectLst/>
                <a:latin typeface="Arial" panose="020B0604020202020204" pitchFamily="34" charset="0"/>
                <a:ea typeface="Calibri" panose="020F0502020204030204" pitchFamily="34" charset="0"/>
                <a:cs typeface="Times New Roman" panose="02020603050405020304" pitchFamily="18" charset="0"/>
              </a:rPr>
              <a:t>Return on investment analysis</a:t>
            </a:r>
          </a:p>
          <a:p>
            <a:pPr marL="0" marR="0" lvl="0" indent="0">
              <a:lnSpc>
                <a:spcPct val="107000"/>
              </a:lnSpc>
              <a:spcBef>
                <a:spcPts val="0"/>
              </a:spcBef>
              <a:spcAft>
                <a:spcPts val="800"/>
              </a:spcAft>
              <a:buNone/>
            </a:pPr>
            <a:endParaRPr lang="en-US" sz="1800" dirty="0">
              <a:latin typeface="Arial" panose="020B060402020202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1800" b="1" dirty="0">
                <a:effectLst/>
                <a:latin typeface="Arial" panose="020B0604020202020204" pitchFamily="34" charset="0"/>
                <a:ea typeface="Calibri" panose="020F0502020204030204" pitchFamily="34" charset="0"/>
                <a:cs typeface="Times New Roman" panose="02020603050405020304" pitchFamily="18" charset="0"/>
              </a:rPr>
              <a:t>2022 Proposed Criteria:</a:t>
            </a: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7000"/>
              </a:lnSpc>
              <a:spcBef>
                <a:spcPts val="0"/>
              </a:spcBef>
              <a:spcAft>
                <a:spcPts val="800"/>
              </a:spcAft>
              <a:buFont typeface="Wingdings" panose="05000000000000000000" pitchFamily="2" charset="2"/>
              <a:buChar char=""/>
            </a:pPr>
            <a:r>
              <a:rPr lang="en-US" sz="1600" dirty="0">
                <a:effectLst/>
                <a:latin typeface="Arial" panose="020B0604020202020204" pitchFamily="34" charset="0"/>
                <a:ea typeface="Calibri" panose="020F0502020204030204" pitchFamily="34" charset="0"/>
                <a:cs typeface="Times New Roman" panose="02020603050405020304" pitchFamily="18" charset="0"/>
              </a:rPr>
              <a:t>Change in employment, payroll, and capital investment from qualified facilities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7000"/>
              </a:lnSpc>
              <a:spcBef>
                <a:spcPts val="0"/>
              </a:spcBef>
              <a:spcAft>
                <a:spcPts val="800"/>
              </a:spcAft>
              <a:buFont typeface="Wingdings" panose="05000000000000000000" pitchFamily="2" charset="2"/>
              <a:buChar char=""/>
            </a:pPr>
            <a:r>
              <a:rPr lang="en-US" sz="1600" dirty="0">
                <a:effectLst/>
                <a:latin typeface="Arial" panose="020B0604020202020204" pitchFamily="34" charset="0"/>
                <a:ea typeface="Calibri" panose="020F0502020204030204" pitchFamily="34" charset="0"/>
                <a:cs typeface="Times New Roman" panose="02020603050405020304" pitchFamily="18" charset="0"/>
              </a:rPr>
              <a:t>Change in employment, payroll, and capital investment from qualified industries before/after program</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7000"/>
              </a:lnSpc>
              <a:spcBef>
                <a:spcPts val="0"/>
              </a:spcBef>
              <a:spcAft>
                <a:spcPts val="800"/>
              </a:spcAft>
              <a:buFont typeface="Wingdings" panose="05000000000000000000" pitchFamily="2" charset="2"/>
              <a:buChar char=""/>
            </a:pPr>
            <a:r>
              <a:rPr lang="en-US" sz="1600" dirty="0">
                <a:effectLst/>
                <a:latin typeface="Arial" panose="020B0604020202020204" pitchFamily="34" charset="0"/>
                <a:ea typeface="Calibri" panose="020F0502020204030204" pitchFamily="34" charset="0"/>
                <a:cs typeface="Times New Roman" panose="02020603050405020304" pitchFamily="18" charset="0"/>
              </a:rPr>
              <a:t>Change in employment, payroll and capital investment in qualified industries in other states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7000"/>
              </a:lnSpc>
              <a:spcBef>
                <a:spcPts val="0"/>
              </a:spcBef>
              <a:spcAft>
                <a:spcPts val="800"/>
              </a:spcAft>
              <a:buFont typeface="Wingdings" panose="05000000000000000000" pitchFamily="2" charset="2"/>
              <a:buChar char=""/>
            </a:pPr>
            <a:r>
              <a:rPr lang="en-US" sz="1600" dirty="0">
                <a:effectLst/>
                <a:latin typeface="Arial" panose="020B0604020202020204" pitchFamily="34" charset="0"/>
                <a:ea typeface="Calibri" panose="020F0502020204030204" pitchFamily="34" charset="0"/>
                <a:cs typeface="Times New Roman" panose="02020603050405020304" pitchFamily="18" charset="0"/>
              </a:rPr>
              <a:t>State return on investment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spcBef>
                <a:spcPts val="0"/>
              </a:spcBef>
              <a:buNone/>
            </a:pPr>
            <a:endParaRPr lang="en-US" sz="1600" dirty="0"/>
          </a:p>
        </p:txBody>
      </p:sp>
    </p:spTree>
    <p:extLst>
      <p:ext uri="{BB962C8B-B14F-4D97-AF65-F5344CB8AC3E}">
        <p14:creationId xmlns:p14="http://schemas.microsoft.com/office/powerpoint/2010/main" val="10754580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8256" y="391886"/>
            <a:ext cx="8154632" cy="312714"/>
          </a:xfrm>
        </p:spPr>
        <p:txBody>
          <a:bodyPr/>
          <a:lstStyle/>
          <a:p>
            <a:pPr marL="0" marR="0" algn="just">
              <a:lnSpc>
                <a:spcPct val="107000"/>
              </a:lnSpc>
              <a:spcBef>
                <a:spcPts val="0"/>
              </a:spcBef>
              <a:spcAft>
                <a:spcPts val="0"/>
              </a:spcAft>
              <a:tabLst>
                <a:tab pos="2571750" algn="l"/>
              </a:tabLst>
            </a:pPr>
            <a:r>
              <a:rPr lang="en-US" sz="2000" b="1" dirty="0">
                <a:effectLst/>
                <a:latin typeface="Arial" panose="020B0604020202020204" pitchFamily="34" charset="0"/>
                <a:ea typeface="Calibri" panose="020F0502020204030204" pitchFamily="34" charset="0"/>
                <a:cs typeface="Times New Roman" panose="02020603050405020304" pitchFamily="18" charset="0"/>
              </a:rPr>
              <a:t>Technology Transfer Income Tax Exemption</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Text Placeholder 2"/>
          <p:cNvSpPr>
            <a:spLocks noGrp="1"/>
          </p:cNvSpPr>
          <p:nvPr>
            <p:ph type="body" sz="quarter" idx="10"/>
          </p:nvPr>
        </p:nvSpPr>
        <p:spPr>
          <a:xfrm>
            <a:off x="758256" y="942292"/>
            <a:ext cx="8229600" cy="4549775"/>
          </a:xfrm>
        </p:spPr>
        <p:txBody>
          <a:bodyPr/>
          <a:lstStyle/>
          <a:p>
            <a:pPr marL="0" marR="0" indent="0">
              <a:spcBef>
                <a:spcPts val="0"/>
              </a:spcBef>
              <a:spcAft>
                <a:spcPts val="0"/>
              </a:spcAft>
              <a:buNone/>
            </a:pPr>
            <a:r>
              <a:rPr lang="en-US" sz="1800" u="sng" dirty="0">
                <a:effectLst/>
                <a:latin typeface="Arial" panose="020B0604020202020204" pitchFamily="34" charset="0"/>
                <a:ea typeface="Calibri" panose="020F0502020204030204" pitchFamily="34" charset="0"/>
                <a:cs typeface="Times New Roman" panose="02020603050405020304" pitchFamily="18" charset="0"/>
              </a:rPr>
              <a:t>Intent</a:t>
            </a:r>
            <a:r>
              <a:rPr lang="en-US" sz="1800" dirty="0">
                <a:effectLst/>
                <a:latin typeface="Arial" panose="020B0604020202020204" pitchFamily="34" charset="0"/>
                <a:ea typeface="Calibri" panose="020F0502020204030204" pitchFamily="34" charset="0"/>
                <a:cs typeface="Times New Roman" panose="02020603050405020304" pitchFamily="18" charset="0"/>
              </a:rPr>
              <a:t>: To incentivize the transfer of technology from corporations to small businesses in the state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tabLst>
                <a:tab pos="2571750" algn="l"/>
              </a:tabLs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0"/>
              </a:spcBef>
              <a:spcAft>
                <a:spcPts val="0"/>
              </a:spcAft>
              <a:buNone/>
            </a:pPr>
            <a:r>
              <a:rPr lang="en-US" sz="1800" u="sng" dirty="0">
                <a:effectLst/>
                <a:latin typeface="Arial" panose="020B0604020202020204" pitchFamily="34" charset="0"/>
                <a:ea typeface="Calibri" panose="020F0502020204030204" pitchFamily="34" charset="0"/>
                <a:cs typeface="Times New Roman" panose="02020603050405020304" pitchFamily="18" charset="0"/>
              </a:rPr>
              <a:t>Synopsis</a:t>
            </a:r>
            <a:r>
              <a:rPr lang="en-US" sz="1800" dirty="0">
                <a:effectLst/>
                <a:latin typeface="Arial" panose="020B0604020202020204" pitchFamily="34" charset="0"/>
                <a:ea typeface="Calibri" panose="020F0502020204030204" pitchFamily="34" charset="0"/>
                <a:cs typeface="Times New Roman" panose="02020603050405020304" pitchFamily="18" charset="0"/>
              </a:rPr>
              <a:t>: </a:t>
            </a:r>
            <a:r>
              <a:rPr lang="en-US" sz="1800" dirty="0">
                <a:effectLst/>
                <a:latin typeface="Arial" panose="020B0604020202020204" pitchFamily="34" charset="0"/>
                <a:ea typeface="Arial" panose="020B0604020202020204" pitchFamily="34" charset="0"/>
                <a:cs typeface="Times New Roman" panose="02020603050405020304" pitchFamily="18" charset="0"/>
              </a:rPr>
              <a:t>Corporations may exclude up to 10 percent of the gross proceeds from transfers of technology to qualified small businesses located in Oklahoma.  The exemption is allowed for up to 10 years following the first royalty payment from the transfer.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br>
              <a:rPr lang="en-US" sz="1800" dirty="0">
                <a:effectLst/>
                <a:latin typeface="Arial" panose="020B0604020202020204" pitchFamily="34" charset="0"/>
                <a:ea typeface="Arial" panose="020B0604020202020204" pitchFamily="34" charset="0"/>
                <a:cs typeface="Times New Roman" panose="02020603050405020304" pitchFamily="18" charset="0"/>
              </a:rPr>
            </a:br>
            <a:r>
              <a:rPr lang="en-US" sz="1800" dirty="0">
                <a:effectLst/>
                <a:latin typeface="Arial" panose="020B0604020202020204" pitchFamily="34" charset="0"/>
                <a:ea typeface="Arial" panose="020B0604020202020204" pitchFamily="34" charset="0"/>
                <a:cs typeface="Times New Roman" panose="02020603050405020304" pitchFamily="18" charset="0"/>
              </a:rPr>
              <a:t>Qualified small business requirements: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7000"/>
              </a:lnSpc>
              <a:spcBef>
                <a:spcPts val="0"/>
              </a:spcBef>
              <a:buFont typeface="Wingdings" panose="05000000000000000000" pitchFamily="2" charset="2"/>
              <a:buChar char=""/>
            </a:pPr>
            <a:r>
              <a:rPr lang="en-US" sz="1600" dirty="0">
                <a:effectLst/>
                <a:latin typeface="Arial" panose="020B0604020202020204" pitchFamily="34" charset="0"/>
                <a:ea typeface="Arial" panose="020B0604020202020204" pitchFamily="34" charset="0"/>
                <a:cs typeface="Times New Roman" panose="02020603050405020304" pitchFamily="18" charset="0"/>
              </a:rPr>
              <a:t>Capitalization of not more than $250,000</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7000"/>
              </a:lnSpc>
              <a:spcBef>
                <a:spcPts val="0"/>
              </a:spcBef>
              <a:buFont typeface="Wingdings" panose="05000000000000000000" pitchFamily="2" charset="2"/>
              <a:buChar char=""/>
            </a:pPr>
            <a:r>
              <a:rPr lang="en-US" sz="1600" dirty="0">
                <a:effectLst/>
                <a:latin typeface="Arial" panose="020B0604020202020204" pitchFamily="34" charset="0"/>
                <a:ea typeface="Arial" panose="020B0604020202020204" pitchFamily="34" charset="0"/>
                <a:cs typeface="Times New Roman" panose="02020603050405020304" pitchFamily="18" charset="0"/>
              </a:rPr>
              <a:t>At least 50 percent of its employees and assets located in Oklahoma at the time of transfer</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7000"/>
              </a:lnSpc>
              <a:spcBef>
                <a:spcPts val="0"/>
              </a:spcBef>
              <a:buFont typeface="Wingdings" panose="05000000000000000000" pitchFamily="2" charset="2"/>
              <a:buChar char=""/>
            </a:pPr>
            <a:r>
              <a:rPr lang="en-US" sz="1600" dirty="0">
                <a:effectLst/>
                <a:latin typeface="Arial" panose="020B0604020202020204" pitchFamily="34" charset="0"/>
                <a:ea typeface="Arial" panose="020B0604020202020204" pitchFamily="34" charset="0"/>
                <a:cs typeface="Times New Roman" panose="02020603050405020304" pitchFamily="18" charset="0"/>
              </a:rPr>
              <a:t>Not a subsidiary or affiliate of the transferor corporation</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br>
              <a:rPr lang="en-US" sz="1800" dirty="0">
                <a:effectLst/>
                <a:latin typeface="Arial" panose="020B0604020202020204" pitchFamily="34" charset="0"/>
                <a:ea typeface="Arial" panose="020B0604020202020204" pitchFamily="34" charset="0"/>
                <a:cs typeface="Times New Roman" panose="02020603050405020304" pitchFamily="18" charset="0"/>
              </a:rPr>
            </a:br>
            <a:r>
              <a:rPr lang="en-US" sz="1800" dirty="0">
                <a:effectLst/>
                <a:latin typeface="Arial" panose="020B0604020202020204" pitchFamily="34" charset="0"/>
                <a:ea typeface="Arial" panose="020B0604020202020204" pitchFamily="34" charset="0"/>
                <a:cs typeface="Times New Roman" panose="02020603050405020304" pitchFamily="18" charset="0"/>
              </a:rPr>
              <a:t>Technology transferred may be a proprietary process, formula, pattern, device or compilation of scientific or technical information which is not in the public domain.  Corporations must be the exclusive and undisputed owner of the technology at the time the transfer is made.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spcBef>
                <a:spcPts val="0"/>
              </a:spcBef>
              <a:buNone/>
            </a:pPr>
            <a:endParaRPr lang="en-US" sz="1600" dirty="0"/>
          </a:p>
        </p:txBody>
      </p:sp>
    </p:spTree>
    <p:extLst>
      <p:ext uri="{BB962C8B-B14F-4D97-AF65-F5344CB8AC3E}">
        <p14:creationId xmlns:p14="http://schemas.microsoft.com/office/powerpoint/2010/main" val="27760282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8256" y="391886"/>
            <a:ext cx="8154632" cy="312714"/>
          </a:xfrm>
        </p:spPr>
        <p:txBody>
          <a:bodyPr/>
          <a:lstStyle/>
          <a:p>
            <a:pPr marL="0" marR="0" algn="just">
              <a:lnSpc>
                <a:spcPct val="107000"/>
              </a:lnSpc>
              <a:spcBef>
                <a:spcPts val="0"/>
              </a:spcBef>
              <a:spcAft>
                <a:spcPts val="0"/>
              </a:spcAft>
              <a:tabLst>
                <a:tab pos="2571750" algn="l"/>
              </a:tabLst>
            </a:pPr>
            <a:r>
              <a:rPr lang="en-US" sz="2000" b="1" dirty="0">
                <a:effectLst/>
                <a:latin typeface="Arial" panose="020B0604020202020204" pitchFamily="34" charset="0"/>
                <a:ea typeface="Calibri" panose="020F0502020204030204" pitchFamily="34" charset="0"/>
                <a:cs typeface="Times New Roman" panose="02020603050405020304" pitchFamily="18" charset="0"/>
              </a:rPr>
              <a:t>Technology Transfer Income Tax Exemption Criteria for Evaluation</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Text Placeholder 2"/>
          <p:cNvSpPr>
            <a:spLocks noGrp="1"/>
          </p:cNvSpPr>
          <p:nvPr>
            <p:ph type="body" sz="quarter" idx="10"/>
          </p:nvPr>
        </p:nvSpPr>
        <p:spPr>
          <a:xfrm>
            <a:off x="758256" y="942292"/>
            <a:ext cx="8229600" cy="4549775"/>
          </a:xfrm>
        </p:spPr>
        <p:txBody>
          <a:bodyPr/>
          <a:lstStyle/>
          <a:p>
            <a:pPr marL="0" marR="0" indent="0">
              <a:lnSpc>
                <a:spcPct val="107000"/>
              </a:lnSpc>
              <a:spcBef>
                <a:spcPts val="0"/>
              </a:spcBef>
              <a:spcAft>
                <a:spcPts val="0"/>
              </a:spcAft>
              <a:buNone/>
              <a:tabLst>
                <a:tab pos="2571750" algn="l"/>
              </a:tabLst>
            </a:pPr>
            <a:r>
              <a:rPr lang="en-US" sz="1800" b="1" dirty="0">
                <a:effectLst/>
                <a:latin typeface="Arial" panose="020B0604020202020204" pitchFamily="34" charset="0"/>
                <a:ea typeface="Calibri" panose="020F0502020204030204" pitchFamily="34" charset="0"/>
                <a:cs typeface="Times New Roman" panose="02020603050405020304" pitchFamily="18" charset="0"/>
              </a:rPr>
              <a:t>2018 Criteria for Evaluation:</a:t>
            </a:r>
          </a:p>
          <a:p>
            <a:pPr marL="515938" lvl="1" indent="-342900">
              <a:lnSpc>
                <a:spcPct val="107000"/>
              </a:lnSpc>
              <a:spcBef>
                <a:spcPts val="0"/>
              </a:spcBef>
              <a:spcAft>
                <a:spcPts val="800"/>
              </a:spcAft>
              <a:buFont typeface="Wingdings" panose="05000000000000000000" pitchFamily="2" charset="2"/>
              <a:buChar char=""/>
            </a:pPr>
            <a:r>
              <a:rPr lang="en-US" sz="1600" dirty="0">
                <a:effectLst/>
                <a:latin typeface="Arial" panose="020B0604020202020204" pitchFamily="34" charset="0"/>
                <a:ea typeface="Calibri" panose="020F0502020204030204" pitchFamily="34" charset="0"/>
                <a:cs typeface="Times New Roman" panose="02020603050405020304" pitchFamily="18" charset="0"/>
              </a:rPr>
              <a:t>Comparison of Oklahoma incentive to other states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7000"/>
              </a:lnSpc>
              <a:spcBef>
                <a:spcPts val="0"/>
              </a:spcBef>
              <a:spcAft>
                <a:spcPts val="800"/>
              </a:spcAft>
              <a:buFont typeface="Wingdings" panose="05000000000000000000" pitchFamily="2" charset="2"/>
              <a:buChar char=""/>
            </a:pPr>
            <a:r>
              <a:rPr lang="en-US" sz="1600" dirty="0">
                <a:effectLst/>
                <a:latin typeface="Arial" panose="020B0604020202020204" pitchFamily="34" charset="0"/>
                <a:ea typeface="Calibri" panose="020F0502020204030204" pitchFamily="34" charset="0"/>
                <a:cs typeface="Times New Roman" panose="02020603050405020304" pitchFamily="18" charset="0"/>
              </a:rPr>
              <a:t>Number and amount of technology transfers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7000"/>
              </a:lnSpc>
              <a:spcBef>
                <a:spcPts val="0"/>
              </a:spcBef>
              <a:spcAft>
                <a:spcPts val="800"/>
              </a:spcAft>
              <a:buFont typeface="Wingdings" panose="05000000000000000000" pitchFamily="2" charset="2"/>
              <a:buChar char=""/>
            </a:pPr>
            <a:r>
              <a:rPr lang="en-US" sz="1600" dirty="0">
                <a:effectLst/>
                <a:latin typeface="Arial" panose="020B0604020202020204" pitchFamily="34" charset="0"/>
                <a:ea typeface="Calibri" panose="020F0502020204030204" pitchFamily="34" charset="0"/>
                <a:cs typeface="Times New Roman" panose="02020603050405020304" pitchFamily="18" charset="0"/>
              </a:rPr>
              <a:t>Dollar value of the benefit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7000"/>
              </a:lnSpc>
              <a:spcBef>
                <a:spcPts val="0"/>
              </a:spcBef>
              <a:spcAft>
                <a:spcPts val="800"/>
              </a:spcAft>
              <a:buFont typeface="Wingdings" panose="05000000000000000000" pitchFamily="2" charset="2"/>
              <a:buChar char=""/>
            </a:pPr>
            <a:r>
              <a:rPr lang="en-US" sz="1600" dirty="0">
                <a:effectLst/>
                <a:latin typeface="Arial" panose="020B0604020202020204" pitchFamily="34" charset="0"/>
                <a:ea typeface="Calibri" panose="020F0502020204030204" pitchFamily="34" charset="0"/>
                <a:cs typeface="Times New Roman" panose="02020603050405020304" pitchFamily="18" charset="0"/>
              </a:rPr>
              <a:t>Employment and payroll associated with the technology transfer</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br>
              <a:rPr lang="en-US" sz="1800" b="1" dirty="0">
                <a:effectLst/>
                <a:latin typeface="Arial" panose="020B0604020202020204" pitchFamily="34" charset="0"/>
                <a:ea typeface="Calibri" panose="020F0502020204030204" pitchFamily="34" charset="0"/>
                <a:cs typeface="Times New Roman" panose="02020603050405020304" pitchFamily="18" charset="0"/>
              </a:rPr>
            </a:br>
            <a:r>
              <a:rPr lang="en-US" sz="1800" b="1" dirty="0">
                <a:effectLst/>
                <a:latin typeface="Arial" panose="020B0604020202020204" pitchFamily="34" charset="0"/>
                <a:ea typeface="Calibri" panose="020F0502020204030204" pitchFamily="34" charset="0"/>
                <a:cs typeface="Times New Roman" panose="02020603050405020304" pitchFamily="18" charset="0"/>
              </a:rPr>
              <a:t>2022 Proposed Criteria for Evaluation:</a:t>
            </a:r>
          </a:p>
          <a:p>
            <a:pPr marL="515938" lvl="1" indent="-342900">
              <a:lnSpc>
                <a:spcPct val="107000"/>
              </a:lnSpc>
              <a:spcBef>
                <a:spcPts val="0"/>
              </a:spcBef>
              <a:spcAft>
                <a:spcPts val="800"/>
              </a:spcAft>
              <a:buFont typeface="Wingdings" panose="05000000000000000000" pitchFamily="2" charset="2"/>
              <a:buChar char=""/>
            </a:pPr>
            <a:r>
              <a:rPr lang="en-US" sz="1600" dirty="0">
                <a:effectLst/>
                <a:latin typeface="Arial" panose="020B0604020202020204" pitchFamily="34" charset="0"/>
                <a:ea typeface="Calibri" panose="020F0502020204030204" pitchFamily="34" charset="0"/>
                <a:cs typeface="Times New Roman" panose="02020603050405020304" pitchFamily="18" charset="0"/>
              </a:rPr>
              <a:t>Comparison of Oklahoma incentive to other states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7000"/>
              </a:lnSpc>
              <a:spcBef>
                <a:spcPts val="0"/>
              </a:spcBef>
              <a:spcAft>
                <a:spcPts val="800"/>
              </a:spcAft>
              <a:buFont typeface="Wingdings" panose="05000000000000000000" pitchFamily="2" charset="2"/>
              <a:buChar char=""/>
            </a:pPr>
            <a:r>
              <a:rPr lang="en-US" sz="1600" dirty="0">
                <a:effectLst/>
                <a:latin typeface="Arial" panose="020B0604020202020204" pitchFamily="34" charset="0"/>
                <a:ea typeface="Calibri" panose="020F0502020204030204" pitchFamily="34" charset="0"/>
                <a:cs typeface="Times New Roman" panose="02020603050405020304" pitchFamily="18" charset="0"/>
              </a:rPr>
              <a:t>Number and amount of technology transfers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7000"/>
              </a:lnSpc>
              <a:spcBef>
                <a:spcPts val="0"/>
              </a:spcBef>
              <a:spcAft>
                <a:spcPts val="800"/>
              </a:spcAft>
              <a:buFont typeface="Wingdings" panose="05000000000000000000" pitchFamily="2" charset="2"/>
              <a:buChar char=""/>
            </a:pPr>
            <a:r>
              <a:rPr lang="en-US" sz="1600" dirty="0">
                <a:effectLst/>
                <a:latin typeface="Arial" panose="020B0604020202020204" pitchFamily="34" charset="0"/>
                <a:ea typeface="Calibri" panose="020F0502020204030204" pitchFamily="34" charset="0"/>
                <a:cs typeface="Times New Roman" panose="02020603050405020304" pitchFamily="18" charset="0"/>
              </a:rPr>
              <a:t>Employment and payroll associated with the technology transfer</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7000"/>
              </a:lnSpc>
              <a:spcBef>
                <a:spcPts val="0"/>
              </a:spcBef>
              <a:spcAft>
                <a:spcPts val="800"/>
              </a:spcAft>
              <a:buFont typeface="Wingdings" panose="05000000000000000000" pitchFamily="2" charset="2"/>
              <a:buChar char=""/>
            </a:pPr>
            <a:r>
              <a:rPr lang="en-US" sz="1600" dirty="0">
                <a:effectLst/>
                <a:latin typeface="Arial" panose="020B0604020202020204" pitchFamily="34" charset="0"/>
                <a:ea typeface="Calibri" panose="020F0502020204030204" pitchFamily="34" charset="0"/>
                <a:cs typeface="Times New Roman" panose="02020603050405020304" pitchFamily="18" charset="0"/>
              </a:rPr>
              <a:t>Interaction or coordination with other programs or service offerings in the economic development  or entrepreneurial support ecosystem </a:t>
            </a:r>
          </a:p>
          <a:p>
            <a:pPr marL="515938" lvl="1" indent="-342900">
              <a:lnSpc>
                <a:spcPct val="107000"/>
              </a:lnSpc>
              <a:spcBef>
                <a:spcPts val="0"/>
              </a:spcBef>
              <a:spcAft>
                <a:spcPts val="800"/>
              </a:spcAft>
              <a:buFont typeface="Wingdings" panose="05000000000000000000" pitchFamily="2" charset="2"/>
              <a:buChar char=""/>
            </a:pPr>
            <a:r>
              <a:rPr lang="en-US" sz="1600" dirty="0">
                <a:effectLst/>
                <a:latin typeface="Arial" panose="020B0604020202020204" pitchFamily="34" charset="0"/>
                <a:ea typeface="Calibri" panose="020F0502020204030204" pitchFamily="34" charset="0"/>
                <a:cs typeface="Times New Roman" panose="02020603050405020304" pitchFamily="18" charset="0"/>
              </a:rPr>
              <a:t>Case studies or other longitudinal tracking of program recipient growth outcomes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7000"/>
              </a:lnSpc>
              <a:spcBef>
                <a:spcPts val="0"/>
              </a:spcBef>
              <a:spcAft>
                <a:spcPts val="800"/>
              </a:spcAft>
              <a:buFont typeface="Wingdings" panose="05000000000000000000" pitchFamily="2" charset="2"/>
              <a:buChar char=""/>
            </a:pPr>
            <a:r>
              <a:rPr lang="en-US" sz="1600" dirty="0">
                <a:effectLst/>
                <a:latin typeface="Arial" panose="020B0604020202020204" pitchFamily="34" charset="0"/>
                <a:ea typeface="Calibri" panose="020F0502020204030204" pitchFamily="34" charset="0"/>
                <a:cs typeface="Times New Roman" panose="02020603050405020304" pitchFamily="18" charset="0"/>
              </a:rPr>
              <a:t>State return on investment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spcBef>
                <a:spcPts val="0"/>
              </a:spcBef>
              <a:buNone/>
            </a:pPr>
            <a:endParaRPr lang="en-US" sz="1600" dirty="0"/>
          </a:p>
        </p:txBody>
      </p:sp>
    </p:spTree>
    <p:extLst>
      <p:ext uri="{BB962C8B-B14F-4D97-AF65-F5344CB8AC3E}">
        <p14:creationId xmlns:p14="http://schemas.microsoft.com/office/powerpoint/2010/main" val="40308378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8256" y="391886"/>
            <a:ext cx="8154632" cy="312714"/>
          </a:xfrm>
        </p:spPr>
        <p:txBody>
          <a:bodyPr/>
          <a:lstStyle/>
          <a:p>
            <a:pPr marL="0" marR="0" algn="just">
              <a:lnSpc>
                <a:spcPct val="107000"/>
              </a:lnSpc>
              <a:spcBef>
                <a:spcPts val="0"/>
              </a:spcBef>
              <a:spcAft>
                <a:spcPts val="0"/>
              </a:spcAft>
              <a:tabLst>
                <a:tab pos="2571750" algn="l"/>
              </a:tabLst>
            </a:pPr>
            <a:r>
              <a:rPr lang="en-US" sz="2000" b="1" dirty="0">
                <a:effectLst/>
                <a:latin typeface="Arial" panose="020B0604020202020204" pitchFamily="34" charset="0"/>
                <a:ea typeface="Calibri" panose="020F0502020204030204" pitchFamily="34" charset="0"/>
                <a:cs typeface="Times New Roman" panose="02020603050405020304" pitchFamily="18" charset="0"/>
              </a:rPr>
              <a:t>New Products Development Income Tax Exemption</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Text Placeholder 2"/>
          <p:cNvSpPr>
            <a:spLocks noGrp="1"/>
          </p:cNvSpPr>
          <p:nvPr>
            <p:ph type="body" sz="quarter" idx="10"/>
          </p:nvPr>
        </p:nvSpPr>
        <p:spPr>
          <a:xfrm>
            <a:off x="758256" y="942292"/>
            <a:ext cx="8229600" cy="4549775"/>
          </a:xfrm>
        </p:spPr>
        <p:txBody>
          <a:bodyPr/>
          <a:lstStyle/>
          <a:p>
            <a:pPr marL="0" marR="0" indent="0">
              <a:spcBef>
                <a:spcPts val="0"/>
              </a:spcBef>
              <a:spcAft>
                <a:spcPts val="0"/>
              </a:spcAft>
              <a:buNone/>
            </a:pPr>
            <a:r>
              <a:rPr lang="en-US" sz="1800" u="sng" dirty="0">
                <a:effectLst/>
                <a:latin typeface="Arial" panose="020B0604020202020204" pitchFamily="34" charset="0"/>
                <a:ea typeface="Calibri" panose="020F0502020204030204" pitchFamily="34" charset="0"/>
                <a:cs typeface="Times New Roman" panose="02020603050405020304" pitchFamily="18" charset="0"/>
              </a:rPr>
              <a:t>Intent</a:t>
            </a:r>
            <a:r>
              <a:rPr lang="en-US" sz="1800" dirty="0">
                <a:effectLst/>
                <a:latin typeface="Arial" panose="020B0604020202020204" pitchFamily="34" charset="0"/>
                <a:ea typeface="Calibri" panose="020F0502020204030204" pitchFamily="34" charset="0"/>
                <a:cs typeface="Times New Roman" panose="02020603050405020304" pitchFamily="18" charset="0"/>
              </a:rPr>
              <a:t>: To encourage the development and manufacturing of products in the state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0"/>
              </a:spcBef>
              <a:spcAft>
                <a:spcPts val="0"/>
              </a:spcAft>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0"/>
              </a:spcBef>
              <a:spcAft>
                <a:spcPts val="0"/>
              </a:spcAft>
              <a:buNone/>
            </a:pPr>
            <a:r>
              <a:rPr lang="en-US" sz="1800" u="sng" dirty="0">
                <a:effectLst/>
                <a:latin typeface="Arial" panose="020B0604020202020204" pitchFamily="34" charset="0"/>
                <a:ea typeface="Calibri" panose="020F0502020204030204" pitchFamily="34" charset="0"/>
                <a:cs typeface="Times New Roman" panose="02020603050405020304" pitchFamily="18" charset="0"/>
              </a:rPr>
              <a:t>Synopsis</a:t>
            </a:r>
            <a:r>
              <a:rPr lang="en-US" sz="1800" dirty="0">
                <a:effectLst/>
                <a:latin typeface="Arial" panose="020B0604020202020204" pitchFamily="34" charset="0"/>
                <a:ea typeface="Calibri" panose="020F0502020204030204" pitchFamily="34" charset="0"/>
                <a:cs typeface="Times New Roman" panose="02020603050405020304" pitchFamily="18" charset="0"/>
              </a:rPr>
              <a:t>: Royalty earned by an inventor from a product developed and manufactured in Oklahoma may be exempt from state income tax for a period of 7 years from January 1 of the first year in which such royalty is received as long as the manufacturer remains in the state.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0"/>
              </a:spcBef>
              <a:spcAft>
                <a:spcPts val="0"/>
              </a:spcAft>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0"/>
              </a:spcBef>
              <a:spcAft>
                <a:spcPts val="0"/>
              </a:spcAft>
              <a:buNone/>
            </a:pPr>
            <a:r>
              <a:rPr lang="en-US" sz="1800" dirty="0">
                <a:effectLst/>
                <a:latin typeface="Arial" panose="020B0604020202020204" pitchFamily="34" charset="0"/>
                <a:ea typeface="Calibri" panose="020F0502020204030204" pitchFamily="34" charset="0"/>
                <a:cs typeface="Times New Roman" panose="02020603050405020304" pitchFamily="18" charset="0"/>
              </a:rPr>
              <a:t>In-state manufacturers of a product developed in Oklahoma may exclude 65% of the cost of depreciable property purchased and utilized directly in manufacturing the product, up to $500,000.  If the exclusion exceeds tax liability, the exclusion may be carried forward for up to 4 years.  The manufacturer may also be eligible for Investment/New Jobs Tax Credit.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spcBef>
                <a:spcPts val="0"/>
              </a:spcBef>
              <a:buNone/>
            </a:pPr>
            <a:endParaRPr lang="en-US" sz="1600" dirty="0"/>
          </a:p>
        </p:txBody>
      </p:sp>
    </p:spTree>
    <p:extLst>
      <p:ext uri="{BB962C8B-B14F-4D97-AF65-F5344CB8AC3E}">
        <p14:creationId xmlns:p14="http://schemas.microsoft.com/office/powerpoint/2010/main" val="6682370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8256" y="391886"/>
            <a:ext cx="8154632" cy="642035"/>
          </a:xfrm>
        </p:spPr>
        <p:txBody>
          <a:bodyPr/>
          <a:lstStyle/>
          <a:p>
            <a:pPr marL="0" marR="0" algn="just">
              <a:lnSpc>
                <a:spcPct val="107000"/>
              </a:lnSpc>
              <a:spcBef>
                <a:spcPts val="0"/>
              </a:spcBef>
              <a:spcAft>
                <a:spcPts val="0"/>
              </a:spcAft>
              <a:tabLst>
                <a:tab pos="2571750" algn="l"/>
              </a:tabLst>
            </a:pPr>
            <a:r>
              <a:rPr lang="en-US" sz="2000" b="1" dirty="0">
                <a:effectLst/>
                <a:latin typeface="Arial" panose="020B0604020202020204" pitchFamily="34" charset="0"/>
                <a:ea typeface="Calibri" panose="020F0502020204030204" pitchFamily="34" charset="0"/>
                <a:cs typeface="Times New Roman" panose="02020603050405020304" pitchFamily="18" charset="0"/>
              </a:rPr>
              <a:t>New Products Development Income Tax Exemption Criteria for Evaluation</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Text Placeholder 2"/>
          <p:cNvSpPr>
            <a:spLocks noGrp="1"/>
          </p:cNvSpPr>
          <p:nvPr>
            <p:ph type="body" sz="quarter" idx="10"/>
          </p:nvPr>
        </p:nvSpPr>
        <p:spPr>
          <a:xfrm>
            <a:off x="758256" y="1276828"/>
            <a:ext cx="8229600" cy="4549775"/>
          </a:xfrm>
        </p:spPr>
        <p:txBody>
          <a:bodyPr/>
          <a:lstStyle/>
          <a:p>
            <a:pPr marL="0" marR="0" indent="0">
              <a:lnSpc>
                <a:spcPct val="107000"/>
              </a:lnSpc>
              <a:spcBef>
                <a:spcPts val="0"/>
              </a:spcBef>
              <a:spcAft>
                <a:spcPts val="0"/>
              </a:spcAft>
              <a:buNone/>
              <a:tabLst>
                <a:tab pos="2571750" algn="l"/>
              </a:tabLst>
            </a:pPr>
            <a:r>
              <a:rPr lang="en-US" sz="1800" b="1" dirty="0">
                <a:effectLst/>
                <a:latin typeface="Arial" panose="020B0604020202020204" pitchFamily="34" charset="0"/>
                <a:ea typeface="Calibri" panose="020F0502020204030204" pitchFamily="34" charset="0"/>
                <a:cs typeface="Times New Roman" panose="02020603050405020304" pitchFamily="18" charset="0"/>
              </a:rPr>
              <a:t>2018 Criteria for Evaluation:</a:t>
            </a: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7000"/>
              </a:lnSpc>
              <a:spcBef>
                <a:spcPts val="0"/>
              </a:spcBef>
              <a:spcAft>
                <a:spcPts val="800"/>
              </a:spcAft>
              <a:buFont typeface="Wingdings" panose="05000000000000000000" pitchFamily="2" charset="2"/>
              <a:buChar char=""/>
            </a:pPr>
            <a:r>
              <a:rPr lang="en-US" sz="1600" dirty="0">
                <a:effectLst/>
                <a:latin typeface="Arial" panose="020B0604020202020204" pitchFamily="34" charset="0"/>
                <a:ea typeface="Calibri" panose="020F0502020204030204" pitchFamily="34" charset="0"/>
                <a:cs typeface="Times New Roman" panose="02020603050405020304" pitchFamily="18" charset="0"/>
              </a:rPr>
              <a:t>Use of the program</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7000"/>
              </a:lnSpc>
              <a:spcBef>
                <a:spcPts val="0"/>
              </a:spcBef>
              <a:spcAft>
                <a:spcPts val="800"/>
              </a:spcAft>
              <a:buFont typeface="Wingdings" panose="05000000000000000000" pitchFamily="2" charset="2"/>
              <a:buChar char=""/>
            </a:pPr>
            <a:r>
              <a:rPr lang="en-US" sz="1600" dirty="0">
                <a:effectLst/>
                <a:latin typeface="Arial" panose="020B0604020202020204" pitchFamily="34" charset="0"/>
                <a:ea typeface="Calibri" panose="020F0502020204030204" pitchFamily="34" charset="0"/>
                <a:cs typeface="Times New Roman" panose="02020603050405020304" pitchFamily="18" charset="0"/>
              </a:rPr>
              <a:t>Comparison of Oklahoma incentive to other states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7000"/>
              </a:lnSpc>
              <a:spcBef>
                <a:spcPts val="0"/>
              </a:spcBef>
              <a:spcAft>
                <a:spcPts val="800"/>
              </a:spcAft>
              <a:buFont typeface="Wingdings" panose="05000000000000000000" pitchFamily="2" charset="2"/>
              <a:buChar char=""/>
            </a:pPr>
            <a:r>
              <a:rPr lang="en-US" sz="1600" dirty="0">
                <a:effectLst/>
                <a:latin typeface="Arial" panose="020B0604020202020204" pitchFamily="34" charset="0"/>
                <a:ea typeface="Calibri" panose="020F0502020204030204" pitchFamily="34" charset="0"/>
                <a:cs typeface="Times New Roman" panose="02020603050405020304" pitchFamily="18" charset="0"/>
              </a:rPr>
              <a:t>Determination of the amount of layering with Investment/New Jobs Tax Credit</a:t>
            </a:r>
          </a:p>
          <a:p>
            <a:pPr marL="173038" lvl="1" indent="0">
              <a:lnSpc>
                <a:spcPct val="107000"/>
              </a:lnSpc>
              <a:spcBef>
                <a:spcPts val="0"/>
              </a:spcBef>
              <a:spcAft>
                <a:spcPts val="800"/>
              </a:spcAft>
              <a:buNone/>
            </a:pP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tabLst>
                <a:tab pos="2571750" algn="l"/>
              </a:tabLst>
            </a:pPr>
            <a:r>
              <a:rPr lang="en-US" sz="1800" b="1" dirty="0">
                <a:effectLst/>
                <a:latin typeface="Arial" panose="020B0604020202020204" pitchFamily="34" charset="0"/>
                <a:ea typeface="Calibri" panose="020F0502020204030204" pitchFamily="34" charset="0"/>
                <a:cs typeface="Times New Roman" panose="02020603050405020304" pitchFamily="18" charset="0"/>
              </a:rPr>
              <a:t>2022 Proposed Criteria for Evaluation: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7000"/>
              </a:lnSpc>
              <a:spcBef>
                <a:spcPts val="0"/>
              </a:spcBef>
              <a:spcAft>
                <a:spcPts val="800"/>
              </a:spcAft>
              <a:buFont typeface="Wingdings" panose="05000000000000000000" pitchFamily="2" charset="2"/>
              <a:buChar char=""/>
            </a:pPr>
            <a:r>
              <a:rPr lang="en-US" sz="1600" dirty="0">
                <a:effectLst/>
                <a:latin typeface="Arial" panose="020B0604020202020204" pitchFamily="34" charset="0"/>
                <a:ea typeface="Calibri" panose="020F0502020204030204" pitchFamily="34" charset="0"/>
                <a:cs typeface="Times New Roman" panose="02020603050405020304" pitchFamily="18" charset="0"/>
              </a:rPr>
              <a:t>Use of the program</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7000"/>
              </a:lnSpc>
              <a:spcBef>
                <a:spcPts val="0"/>
              </a:spcBef>
              <a:spcAft>
                <a:spcPts val="800"/>
              </a:spcAft>
              <a:buFont typeface="Wingdings" panose="05000000000000000000" pitchFamily="2" charset="2"/>
              <a:buChar char=""/>
            </a:pPr>
            <a:r>
              <a:rPr lang="en-US" sz="1600" dirty="0">
                <a:effectLst/>
                <a:latin typeface="Arial" panose="020B0604020202020204" pitchFamily="34" charset="0"/>
                <a:ea typeface="Calibri" panose="020F0502020204030204" pitchFamily="34" charset="0"/>
                <a:cs typeface="Times New Roman" panose="02020603050405020304" pitchFamily="18" charset="0"/>
              </a:rPr>
              <a:t>Comparison of Oklahoma incentive to other states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7000"/>
              </a:lnSpc>
              <a:spcBef>
                <a:spcPts val="0"/>
              </a:spcBef>
              <a:spcAft>
                <a:spcPts val="800"/>
              </a:spcAft>
              <a:buFont typeface="Wingdings" panose="05000000000000000000" pitchFamily="2" charset="2"/>
              <a:buChar char=""/>
            </a:pPr>
            <a:r>
              <a:rPr lang="en-US" sz="1600" dirty="0">
                <a:effectLst/>
                <a:latin typeface="Arial" panose="020B0604020202020204" pitchFamily="34" charset="0"/>
                <a:ea typeface="Calibri" panose="020F0502020204030204" pitchFamily="34" charset="0"/>
                <a:cs typeface="Times New Roman" panose="02020603050405020304" pitchFamily="18" charset="0"/>
              </a:rPr>
              <a:t>Determination of the amount of layering with Investment/New Jobs Tax Credit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7000"/>
              </a:lnSpc>
              <a:spcBef>
                <a:spcPts val="0"/>
              </a:spcBef>
              <a:spcAft>
                <a:spcPts val="800"/>
              </a:spcAft>
              <a:buFont typeface="Wingdings" panose="05000000000000000000" pitchFamily="2" charset="2"/>
              <a:buChar char=""/>
            </a:pPr>
            <a:r>
              <a:rPr lang="en-US" sz="1600" dirty="0">
                <a:effectLst/>
                <a:latin typeface="Arial" panose="020B0604020202020204" pitchFamily="34" charset="0"/>
                <a:ea typeface="Calibri" panose="020F0502020204030204" pitchFamily="34" charset="0"/>
                <a:cs typeface="Times New Roman" panose="02020603050405020304" pitchFamily="18" charset="0"/>
              </a:rPr>
              <a:t>Interaction or coordination with other programs or service offerings in the economic development or entrepreneurial support ecosystem</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7000"/>
              </a:lnSpc>
              <a:spcBef>
                <a:spcPts val="0"/>
              </a:spcBef>
              <a:spcAft>
                <a:spcPts val="800"/>
              </a:spcAft>
              <a:buFont typeface="Wingdings" panose="05000000000000000000" pitchFamily="2" charset="2"/>
              <a:buChar char=""/>
            </a:pPr>
            <a:r>
              <a:rPr lang="en-US" sz="1600" dirty="0">
                <a:effectLst/>
                <a:latin typeface="Arial" panose="020B0604020202020204" pitchFamily="34" charset="0"/>
                <a:ea typeface="Calibri" panose="020F0502020204030204" pitchFamily="34" charset="0"/>
                <a:cs typeface="Times New Roman" panose="02020603050405020304" pitchFamily="18" charset="0"/>
              </a:rPr>
              <a:t>Case studies or other longitudinal tracking of program recipient growth outcomes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7000"/>
              </a:lnSpc>
              <a:spcBef>
                <a:spcPts val="0"/>
              </a:spcBef>
              <a:spcAft>
                <a:spcPts val="800"/>
              </a:spcAft>
              <a:buFont typeface="Wingdings" panose="05000000000000000000" pitchFamily="2" charset="2"/>
              <a:buChar char=""/>
            </a:pPr>
            <a:r>
              <a:rPr lang="en-US" sz="1600" dirty="0">
                <a:effectLst/>
                <a:latin typeface="Arial" panose="020B0604020202020204" pitchFamily="34" charset="0"/>
                <a:ea typeface="Calibri" panose="020F0502020204030204" pitchFamily="34" charset="0"/>
                <a:cs typeface="Times New Roman" panose="02020603050405020304" pitchFamily="18" charset="0"/>
              </a:rPr>
              <a:t>State return on investment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spcBef>
                <a:spcPts val="0"/>
              </a:spcBef>
              <a:buNone/>
            </a:pPr>
            <a:endParaRPr lang="en-US" sz="1600" dirty="0"/>
          </a:p>
        </p:txBody>
      </p:sp>
    </p:spTree>
    <p:extLst>
      <p:ext uri="{BB962C8B-B14F-4D97-AF65-F5344CB8AC3E}">
        <p14:creationId xmlns:p14="http://schemas.microsoft.com/office/powerpoint/2010/main" val="6867334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8256" y="391886"/>
            <a:ext cx="8154632" cy="312714"/>
          </a:xfrm>
        </p:spPr>
        <p:txBody>
          <a:bodyPr/>
          <a:lstStyle/>
          <a:p>
            <a:pPr marL="0" marR="0">
              <a:lnSpc>
                <a:spcPct val="107000"/>
              </a:lnSpc>
              <a:spcBef>
                <a:spcPts val="0"/>
              </a:spcBef>
              <a:spcAft>
                <a:spcPts val="0"/>
              </a:spcAft>
              <a:tabLst>
                <a:tab pos="2571750" algn="l"/>
              </a:tabLst>
            </a:pPr>
            <a:r>
              <a:rPr lang="en-US" sz="2000" b="1" dirty="0">
                <a:effectLst/>
                <a:latin typeface="Arial" panose="020B0604020202020204" pitchFamily="34" charset="0"/>
                <a:ea typeface="Calibri" panose="020F0502020204030204" pitchFamily="34" charset="0"/>
                <a:cs typeface="Times New Roman" panose="02020603050405020304" pitchFamily="18" charset="0"/>
              </a:rPr>
              <a:t>Technology Business Finance Program</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Text Placeholder 2"/>
          <p:cNvSpPr>
            <a:spLocks noGrp="1"/>
          </p:cNvSpPr>
          <p:nvPr>
            <p:ph type="body" sz="quarter" idx="10"/>
          </p:nvPr>
        </p:nvSpPr>
        <p:spPr>
          <a:xfrm>
            <a:off x="769380" y="775023"/>
            <a:ext cx="8229600" cy="4549775"/>
          </a:xfrm>
        </p:spPr>
        <p:txBody>
          <a:bodyPr/>
          <a:lstStyle/>
          <a:p>
            <a:pPr marL="0" marR="0" indent="0">
              <a:lnSpc>
                <a:spcPct val="107000"/>
              </a:lnSpc>
              <a:spcBef>
                <a:spcPts val="0"/>
              </a:spcBef>
              <a:spcAft>
                <a:spcPts val="0"/>
              </a:spcAft>
              <a:buNone/>
              <a:tabLst>
                <a:tab pos="2571750" algn="l"/>
              </a:tabLst>
            </a:pPr>
            <a:r>
              <a:rPr lang="en-US" sz="1800" u="sng" dirty="0">
                <a:effectLst/>
                <a:latin typeface="Arial" panose="020B0604020202020204" pitchFamily="34" charset="0"/>
                <a:ea typeface="Calibri" panose="020F0502020204030204" pitchFamily="34" charset="0"/>
                <a:cs typeface="Times New Roman" panose="02020603050405020304" pitchFamily="18" charset="0"/>
              </a:rPr>
              <a:t>Intent</a:t>
            </a:r>
            <a:r>
              <a:rPr lang="en-US" sz="1800" dirty="0">
                <a:effectLst/>
                <a:latin typeface="Arial" panose="020B0604020202020204" pitchFamily="34" charset="0"/>
                <a:ea typeface="Calibri" panose="020F0502020204030204" pitchFamily="34" charset="0"/>
                <a:cs typeface="Times New Roman" panose="02020603050405020304" pitchFamily="18" charset="0"/>
              </a:rPr>
              <a:t>: To support the formation of new private sector startups and enhance their ability to advance to the next stage of investment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tabLst>
                <a:tab pos="2571750" algn="l"/>
              </a:tabLs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0"/>
              </a:spcBef>
              <a:spcAft>
                <a:spcPts val="0"/>
              </a:spcAft>
              <a:buNone/>
            </a:pPr>
            <a:r>
              <a:rPr lang="en-US" sz="1800" u="sng" dirty="0">
                <a:effectLst/>
                <a:latin typeface="Arial" panose="020B0604020202020204" pitchFamily="34" charset="0"/>
                <a:ea typeface="Calibri" panose="020F0502020204030204" pitchFamily="34" charset="0"/>
                <a:cs typeface="Times New Roman" panose="02020603050405020304" pitchFamily="18" charset="0"/>
              </a:rPr>
              <a:t>Synopsis</a:t>
            </a:r>
            <a:r>
              <a:rPr lang="en-US" sz="1800" dirty="0">
                <a:effectLst/>
                <a:latin typeface="Arial" panose="020B0604020202020204" pitchFamily="34" charset="0"/>
                <a:ea typeface="Calibri" panose="020F0502020204030204" pitchFamily="34" charset="0"/>
                <a:cs typeface="Times New Roman" panose="02020603050405020304" pitchFamily="18" charset="0"/>
              </a:rPr>
              <a:t>: Provides Oklahoma tech start-up companies with pre-seed financing and early-stage risk capital to stimulate investments from private sources. TBFP is administered through a contract with i2E Inc. with awards ranging up to $100,000</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0"/>
              </a:spcBef>
              <a:spcAft>
                <a:spcPts val="0"/>
              </a:spcAft>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0"/>
              </a:spcBef>
              <a:spcAft>
                <a:spcPts val="0"/>
              </a:spcAft>
              <a:buNone/>
            </a:pPr>
            <a:r>
              <a:rPr lang="en-US" sz="1800" dirty="0">
                <a:effectLst/>
                <a:latin typeface="Arial" panose="020B0604020202020204" pitchFamily="34" charset="0"/>
                <a:ea typeface="Calibri" panose="020F0502020204030204" pitchFamily="34" charset="0"/>
                <a:cs typeface="Times New Roman" panose="02020603050405020304" pitchFamily="18" charset="0"/>
              </a:rPr>
              <a:t>OCAST’s guidelines require that the company is a small business (500 employees or less) with at least 50 percent of its employees and assets located in Oklahoma.  Matching capital from private sources is required to be between at least 5% and 50% of state investment, depending on the project.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0"/>
              </a:spcBef>
              <a:spcAft>
                <a:spcPts val="0"/>
              </a:spcAft>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0"/>
              </a:spcBef>
              <a:spcAft>
                <a:spcPts val="0"/>
              </a:spcAft>
              <a:buNone/>
            </a:pPr>
            <a:r>
              <a:rPr lang="en-US" sz="1800" dirty="0">
                <a:effectLst/>
                <a:latin typeface="Arial" panose="020B0604020202020204" pitchFamily="34" charset="0"/>
                <a:ea typeface="Calibri" panose="020F0502020204030204" pitchFamily="34" charset="0"/>
                <a:cs typeface="Times New Roman" panose="02020603050405020304" pitchFamily="18" charset="0"/>
              </a:rPr>
              <a:t>Funding provided must be repaid within 5 years, according to the following schedule: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7000"/>
              </a:lnSpc>
              <a:spcBef>
                <a:spcPts val="0"/>
              </a:spcBef>
              <a:spcAft>
                <a:spcPts val="800"/>
              </a:spcAft>
              <a:buFont typeface="Wingdings" panose="05000000000000000000" pitchFamily="2" charset="2"/>
              <a:buChar char=""/>
            </a:pPr>
            <a:r>
              <a:rPr lang="en-US" sz="1600" dirty="0">
                <a:effectLst/>
                <a:latin typeface="Arial" panose="020B0604020202020204" pitchFamily="34" charset="0"/>
                <a:ea typeface="Calibri" panose="020F0502020204030204" pitchFamily="34" charset="0"/>
                <a:cs typeface="Times New Roman" panose="02020603050405020304" pitchFamily="18" charset="0"/>
              </a:rPr>
              <a:t>1.25x if repaid within 1 year</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7000"/>
              </a:lnSpc>
              <a:spcBef>
                <a:spcPts val="0"/>
              </a:spcBef>
              <a:spcAft>
                <a:spcPts val="800"/>
              </a:spcAft>
              <a:buFont typeface="Wingdings" panose="05000000000000000000" pitchFamily="2" charset="2"/>
              <a:buChar char=""/>
            </a:pPr>
            <a:r>
              <a:rPr lang="en-US" sz="1600" dirty="0">
                <a:effectLst/>
                <a:latin typeface="Arial" panose="020B0604020202020204" pitchFamily="34" charset="0"/>
                <a:ea typeface="Calibri" panose="020F0502020204030204" pitchFamily="34" charset="0"/>
                <a:cs typeface="Times New Roman" panose="02020603050405020304" pitchFamily="18" charset="0"/>
              </a:rPr>
              <a:t>1.75x if repaid within 3 years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7000"/>
              </a:lnSpc>
              <a:spcBef>
                <a:spcPts val="0"/>
              </a:spcBef>
              <a:spcAft>
                <a:spcPts val="800"/>
              </a:spcAft>
              <a:buFont typeface="Wingdings" panose="05000000000000000000" pitchFamily="2" charset="2"/>
              <a:buChar char=""/>
            </a:pPr>
            <a:r>
              <a:rPr lang="en-US" sz="1600" dirty="0">
                <a:effectLst/>
                <a:latin typeface="Arial" panose="020B0604020202020204" pitchFamily="34" charset="0"/>
                <a:ea typeface="Calibri" panose="020F0502020204030204" pitchFamily="34" charset="0"/>
                <a:cs typeface="Times New Roman" panose="02020603050405020304" pitchFamily="18" charset="0"/>
              </a:rPr>
              <a:t>2x if repaid beyond 3 years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spcBef>
                <a:spcPts val="0"/>
              </a:spcBef>
              <a:buNone/>
            </a:pPr>
            <a:endParaRPr lang="en-US" sz="1600" dirty="0"/>
          </a:p>
        </p:txBody>
      </p:sp>
    </p:spTree>
    <p:extLst>
      <p:ext uri="{BB962C8B-B14F-4D97-AF65-F5344CB8AC3E}">
        <p14:creationId xmlns:p14="http://schemas.microsoft.com/office/powerpoint/2010/main" val="14060867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8256" y="391886"/>
            <a:ext cx="8154632" cy="312714"/>
          </a:xfrm>
        </p:spPr>
        <p:txBody>
          <a:bodyPr/>
          <a:lstStyle/>
          <a:p>
            <a:pPr marL="0" marR="0">
              <a:lnSpc>
                <a:spcPct val="107000"/>
              </a:lnSpc>
              <a:spcBef>
                <a:spcPts val="0"/>
              </a:spcBef>
              <a:spcAft>
                <a:spcPts val="0"/>
              </a:spcAft>
              <a:tabLst>
                <a:tab pos="2571750" algn="l"/>
              </a:tabLst>
            </a:pPr>
            <a:r>
              <a:rPr lang="en-US" sz="2000" b="1" dirty="0">
                <a:effectLst/>
                <a:latin typeface="Arial" panose="020B0604020202020204" pitchFamily="34" charset="0"/>
                <a:ea typeface="Calibri" panose="020F0502020204030204" pitchFamily="34" charset="0"/>
                <a:cs typeface="Times New Roman" panose="02020603050405020304" pitchFamily="18" charset="0"/>
              </a:rPr>
              <a:t>Technology Business Finance Program (continued)</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Text Placeholder 2"/>
          <p:cNvSpPr>
            <a:spLocks noGrp="1"/>
          </p:cNvSpPr>
          <p:nvPr>
            <p:ph type="body" sz="quarter" idx="10"/>
          </p:nvPr>
        </p:nvSpPr>
        <p:spPr>
          <a:xfrm>
            <a:off x="720772" y="864233"/>
            <a:ext cx="8229600" cy="4549775"/>
          </a:xfrm>
        </p:spPr>
        <p:txBody>
          <a:bodyPr/>
          <a:lstStyle/>
          <a:p>
            <a:pPr marL="0" marR="0" indent="0">
              <a:spcBef>
                <a:spcPts val="0"/>
              </a:spcBef>
              <a:spcAft>
                <a:spcPts val="0"/>
              </a:spcAft>
              <a:buNone/>
            </a:pPr>
            <a:r>
              <a:rPr lang="en-US" sz="1800" dirty="0">
                <a:effectLst/>
                <a:latin typeface="Arial" panose="020B0604020202020204" pitchFamily="34" charset="0"/>
                <a:ea typeface="Calibri" panose="020F0502020204030204" pitchFamily="34" charset="0"/>
                <a:cs typeface="Times New Roman" panose="02020603050405020304" pitchFamily="18" charset="0"/>
              </a:rPr>
              <a:t>Royalties are also shared as part of the program, according to the following schedule: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0"/>
              </a:spcBef>
              <a:spcAft>
                <a:spcPts val="0"/>
              </a:spcAft>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7000"/>
              </a:lnSpc>
              <a:spcBef>
                <a:spcPts val="0"/>
              </a:spcBef>
              <a:spcAft>
                <a:spcPts val="800"/>
              </a:spcAft>
              <a:buFont typeface="Wingdings" panose="05000000000000000000" pitchFamily="2" charset="2"/>
              <a:buChar char=""/>
            </a:pPr>
            <a:r>
              <a:rPr lang="en-US" sz="1800" dirty="0">
                <a:effectLst/>
                <a:latin typeface="Arial" panose="020B0604020202020204" pitchFamily="34" charset="0"/>
                <a:ea typeface="Calibri" panose="020F0502020204030204" pitchFamily="34" charset="0"/>
                <a:cs typeface="Times New Roman" panose="02020603050405020304" pitchFamily="18" charset="0"/>
              </a:rPr>
              <a:t>5% of gross revenue at the earlier of 1 year after funding, or when gross revenue exceeds $25,000 per quarter</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7000"/>
              </a:lnSpc>
              <a:spcBef>
                <a:spcPts val="0"/>
              </a:spcBef>
              <a:spcAft>
                <a:spcPts val="800"/>
              </a:spcAft>
              <a:buFont typeface="Wingdings" panose="05000000000000000000" pitchFamily="2" charset="2"/>
              <a:buChar char=""/>
            </a:pPr>
            <a:r>
              <a:rPr lang="en-US" sz="1800" dirty="0">
                <a:effectLst/>
                <a:latin typeface="Arial" panose="020B0604020202020204" pitchFamily="34" charset="0"/>
                <a:ea typeface="Calibri" panose="020F0502020204030204" pitchFamily="34" charset="0"/>
                <a:cs typeface="Times New Roman" panose="02020603050405020304" pitchFamily="18" charset="0"/>
              </a:rPr>
              <a:t>7% of gross revenue at earlier of 2 years after funding or when gross revenue exceeds $50,000 per quarter</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7000"/>
              </a:lnSpc>
              <a:spcBef>
                <a:spcPts val="0"/>
              </a:spcBef>
              <a:spcAft>
                <a:spcPts val="800"/>
              </a:spcAft>
              <a:buFont typeface="Wingdings" panose="05000000000000000000" pitchFamily="2" charset="2"/>
              <a:buChar char=""/>
            </a:pPr>
            <a:r>
              <a:rPr lang="en-US" sz="1800" dirty="0">
                <a:effectLst/>
                <a:latin typeface="Arial" panose="020B0604020202020204" pitchFamily="34" charset="0"/>
                <a:ea typeface="Calibri" panose="020F0502020204030204" pitchFamily="34" charset="0"/>
                <a:cs typeface="Times New Roman" panose="02020603050405020304" pitchFamily="18" charset="0"/>
              </a:rPr>
              <a:t>10% of gross revenue at earlier of 3 years after funding or when gross revenue exceeds $100,000</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spcBef>
                <a:spcPts val="0"/>
              </a:spcBef>
              <a:buNone/>
            </a:pPr>
            <a:endParaRPr lang="en-US" sz="1600" dirty="0"/>
          </a:p>
        </p:txBody>
      </p:sp>
    </p:spTree>
    <p:extLst>
      <p:ext uri="{BB962C8B-B14F-4D97-AF65-F5344CB8AC3E}">
        <p14:creationId xmlns:p14="http://schemas.microsoft.com/office/powerpoint/2010/main" val="18585759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8256" y="391886"/>
            <a:ext cx="8154632" cy="312714"/>
          </a:xfrm>
        </p:spPr>
        <p:txBody>
          <a:bodyPr/>
          <a:lstStyle/>
          <a:p>
            <a:pPr marL="0" marR="0">
              <a:lnSpc>
                <a:spcPct val="107000"/>
              </a:lnSpc>
              <a:spcBef>
                <a:spcPts val="0"/>
              </a:spcBef>
              <a:spcAft>
                <a:spcPts val="0"/>
              </a:spcAft>
              <a:tabLst>
                <a:tab pos="2571750" algn="l"/>
              </a:tabLst>
            </a:pPr>
            <a:r>
              <a:rPr lang="en-US" sz="2000" b="1" dirty="0">
                <a:effectLst/>
                <a:latin typeface="Arial" panose="020B0604020202020204" pitchFamily="34" charset="0"/>
                <a:ea typeface="Calibri" panose="020F0502020204030204" pitchFamily="34" charset="0"/>
                <a:cs typeface="Times New Roman" panose="02020603050405020304" pitchFamily="18" charset="0"/>
              </a:rPr>
              <a:t>Technology Business Finance Program Criteria for Evaluation</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Text Placeholder 2"/>
          <p:cNvSpPr>
            <a:spLocks noGrp="1"/>
          </p:cNvSpPr>
          <p:nvPr>
            <p:ph type="body" sz="quarter" idx="10"/>
          </p:nvPr>
        </p:nvSpPr>
        <p:spPr>
          <a:xfrm>
            <a:off x="720772" y="864233"/>
            <a:ext cx="8229600" cy="4549775"/>
          </a:xfrm>
        </p:spPr>
        <p:txBody>
          <a:bodyPr/>
          <a:lstStyle/>
          <a:p>
            <a:pPr marL="0" marR="0" indent="0">
              <a:lnSpc>
                <a:spcPct val="107000"/>
              </a:lnSpc>
              <a:spcBef>
                <a:spcPts val="0"/>
              </a:spcBef>
              <a:spcAft>
                <a:spcPts val="0"/>
              </a:spcAft>
              <a:buNone/>
              <a:tabLst>
                <a:tab pos="2571750" algn="l"/>
              </a:tabLst>
            </a:pPr>
            <a:r>
              <a:rPr lang="en-US" sz="1800" b="1" dirty="0">
                <a:effectLst/>
                <a:latin typeface="Arial" panose="020B0604020202020204" pitchFamily="34" charset="0"/>
                <a:ea typeface="Calibri" panose="020F0502020204030204" pitchFamily="34" charset="0"/>
                <a:cs typeface="Times New Roman" panose="02020603050405020304" pitchFamily="18" charset="0"/>
              </a:rPr>
              <a:t>2018 Criteria for Evaluation: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7000"/>
              </a:lnSpc>
              <a:spcBef>
                <a:spcPts val="0"/>
              </a:spcBef>
              <a:spcAft>
                <a:spcPts val="800"/>
              </a:spcAft>
              <a:buFont typeface="Wingdings" panose="05000000000000000000" pitchFamily="2" charset="2"/>
              <a:buChar char=""/>
            </a:pPr>
            <a:r>
              <a:rPr lang="en-US" sz="1600" dirty="0">
                <a:effectLst/>
                <a:latin typeface="Arial" panose="020B0604020202020204" pitchFamily="34" charset="0"/>
                <a:ea typeface="Calibri" panose="020F0502020204030204" pitchFamily="34" charset="0"/>
                <a:cs typeface="Times New Roman" panose="02020603050405020304" pitchFamily="18" charset="0"/>
              </a:rPr>
              <a:t>Jobs/payroll associated with the program</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7000"/>
              </a:lnSpc>
              <a:spcBef>
                <a:spcPts val="0"/>
              </a:spcBef>
              <a:spcAft>
                <a:spcPts val="800"/>
              </a:spcAft>
              <a:buFont typeface="Wingdings" panose="05000000000000000000" pitchFamily="2" charset="2"/>
              <a:buChar char=""/>
            </a:pPr>
            <a:r>
              <a:rPr lang="en-US" sz="1600" dirty="0">
                <a:effectLst/>
                <a:latin typeface="Arial" panose="020B0604020202020204" pitchFamily="34" charset="0"/>
                <a:ea typeface="Calibri" panose="020F0502020204030204" pitchFamily="34" charset="0"/>
                <a:cs typeface="Times New Roman" panose="02020603050405020304" pitchFamily="18" charset="0"/>
              </a:rPr>
              <a:t>Use of the program over time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7000"/>
              </a:lnSpc>
              <a:spcBef>
                <a:spcPts val="0"/>
              </a:spcBef>
              <a:spcAft>
                <a:spcPts val="800"/>
              </a:spcAft>
              <a:buFont typeface="Wingdings" panose="05000000000000000000" pitchFamily="2" charset="2"/>
              <a:buChar char=""/>
            </a:pPr>
            <a:r>
              <a:rPr lang="en-US" sz="1600" dirty="0">
                <a:effectLst/>
                <a:latin typeface="Arial" panose="020B0604020202020204" pitchFamily="34" charset="0"/>
                <a:ea typeface="Calibri" panose="020F0502020204030204" pitchFamily="34" charset="0"/>
                <a:cs typeface="Times New Roman" panose="02020603050405020304" pitchFamily="18" charset="0"/>
              </a:rPr>
              <a:t>Comparison of participant success rates to tech start-ups, generally</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7000"/>
              </a:lnSpc>
              <a:spcBef>
                <a:spcPts val="0"/>
              </a:spcBef>
              <a:spcAft>
                <a:spcPts val="800"/>
              </a:spcAft>
              <a:buFont typeface="Wingdings" panose="05000000000000000000" pitchFamily="2" charset="2"/>
              <a:buChar char=""/>
            </a:pPr>
            <a:r>
              <a:rPr lang="en-US" sz="1600" dirty="0">
                <a:effectLst/>
                <a:latin typeface="Arial" panose="020B0604020202020204" pitchFamily="34" charset="0"/>
                <a:ea typeface="Calibri" panose="020F0502020204030204" pitchFamily="34" charset="0"/>
                <a:cs typeface="Times New Roman" panose="02020603050405020304" pitchFamily="18" charset="0"/>
              </a:rPr>
              <a:t>Return on investment from an equity standpoint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tabLst>
                <a:tab pos="2571750" algn="l"/>
              </a:tabLst>
            </a:pPr>
            <a:endParaRPr lang="en-US" sz="1800" b="1" dirty="0">
              <a:effectLst/>
              <a:latin typeface="Arial" panose="020B060402020202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tabLst>
                <a:tab pos="2571750" algn="l"/>
              </a:tabLst>
            </a:pPr>
            <a:r>
              <a:rPr lang="en-US" sz="1800" b="1" dirty="0">
                <a:effectLst/>
                <a:latin typeface="Arial" panose="020B0604020202020204" pitchFamily="34" charset="0"/>
                <a:ea typeface="Calibri" panose="020F0502020204030204" pitchFamily="34" charset="0"/>
                <a:cs typeface="Times New Roman" panose="02020603050405020304" pitchFamily="18" charset="0"/>
              </a:rPr>
              <a:t>2022 Proposed Criteria for Evaluation: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7000"/>
              </a:lnSpc>
              <a:spcBef>
                <a:spcPts val="0"/>
              </a:spcBef>
              <a:spcAft>
                <a:spcPts val="800"/>
              </a:spcAft>
              <a:buFont typeface="Wingdings" panose="05000000000000000000" pitchFamily="2" charset="2"/>
              <a:buChar char=""/>
            </a:pPr>
            <a:r>
              <a:rPr lang="en-US" sz="1600" dirty="0">
                <a:effectLst/>
                <a:latin typeface="Arial" panose="020B0604020202020204" pitchFamily="34" charset="0"/>
                <a:ea typeface="Calibri" panose="020F0502020204030204" pitchFamily="34" charset="0"/>
                <a:cs typeface="Times New Roman" panose="02020603050405020304" pitchFamily="18" charset="0"/>
              </a:rPr>
              <a:t>Jobs/payroll associated with the program</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7000"/>
              </a:lnSpc>
              <a:spcBef>
                <a:spcPts val="0"/>
              </a:spcBef>
              <a:spcAft>
                <a:spcPts val="800"/>
              </a:spcAft>
              <a:buFont typeface="Wingdings" panose="05000000000000000000" pitchFamily="2" charset="2"/>
              <a:buChar char=""/>
            </a:pPr>
            <a:r>
              <a:rPr lang="en-US" sz="1600" dirty="0">
                <a:effectLst/>
                <a:latin typeface="Arial" panose="020B0604020202020204" pitchFamily="34" charset="0"/>
                <a:ea typeface="Calibri" panose="020F0502020204030204" pitchFamily="34" charset="0"/>
                <a:cs typeface="Times New Roman" panose="02020603050405020304" pitchFamily="18" charset="0"/>
              </a:rPr>
              <a:t>Use of the program over time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7000"/>
              </a:lnSpc>
              <a:spcBef>
                <a:spcPts val="0"/>
              </a:spcBef>
              <a:spcAft>
                <a:spcPts val="800"/>
              </a:spcAft>
              <a:buFont typeface="Wingdings" panose="05000000000000000000" pitchFamily="2" charset="2"/>
              <a:buChar char=""/>
            </a:pPr>
            <a:r>
              <a:rPr lang="en-US" sz="1600" dirty="0">
                <a:effectLst/>
                <a:latin typeface="Arial" panose="020B0604020202020204" pitchFamily="34" charset="0"/>
                <a:ea typeface="Calibri" panose="020F0502020204030204" pitchFamily="34" charset="0"/>
                <a:cs typeface="Times New Roman" panose="02020603050405020304" pitchFamily="18" charset="0"/>
              </a:rPr>
              <a:t>Comparison of participant success rates to tech start-ups, generally</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7000"/>
              </a:lnSpc>
              <a:spcBef>
                <a:spcPts val="0"/>
              </a:spcBef>
              <a:spcAft>
                <a:spcPts val="800"/>
              </a:spcAft>
              <a:buFont typeface="Wingdings" panose="05000000000000000000" pitchFamily="2" charset="2"/>
              <a:buChar char=""/>
            </a:pPr>
            <a:r>
              <a:rPr lang="en-US" sz="1600" dirty="0">
                <a:effectLst/>
                <a:latin typeface="Arial" panose="020B0604020202020204" pitchFamily="34" charset="0"/>
                <a:ea typeface="Calibri" panose="020F0502020204030204" pitchFamily="34" charset="0"/>
                <a:cs typeface="Times New Roman" panose="02020603050405020304" pitchFamily="18" charset="0"/>
              </a:rPr>
              <a:t>Interaction or coordination with other programs or service offerings in the economic development or entrepreneurial support ecosystem </a:t>
            </a:r>
          </a:p>
          <a:p>
            <a:pPr marL="515938" lvl="1" indent="-342900">
              <a:lnSpc>
                <a:spcPct val="107000"/>
              </a:lnSpc>
              <a:spcBef>
                <a:spcPts val="0"/>
              </a:spcBef>
              <a:spcAft>
                <a:spcPts val="800"/>
              </a:spcAft>
              <a:buFont typeface="Wingdings" panose="05000000000000000000" pitchFamily="2" charset="2"/>
              <a:buChar char=""/>
            </a:pPr>
            <a:r>
              <a:rPr lang="en-US" sz="1600" dirty="0">
                <a:effectLst/>
                <a:latin typeface="Arial" panose="020B0604020202020204" pitchFamily="34" charset="0"/>
                <a:ea typeface="Calibri" panose="020F0502020204030204" pitchFamily="34" charset="0"/>
                <a:cs typeface="Times New Roman" panose="02020603050405020304" pitchFamily="18" charset="0"/>
              </a:rPr>
              <a:t>State return on investment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7000"/>
              </a:lnSpc>
              <a:spcBef>
                <a:spcPts val="0"/>
              </a:spcBef>
              <a:spcAft>
                <a:spcPts val="800"/>
              </a:spcAft>
              <a:buFont typeface="Wingdings" panose="05000000000000000000" pitchFamily="2" charset="2"/>
              <a:buChar char=""/>
            </a:pPr>
            <a:r>
              <a:rPr lang="en-US" sz="1600" dirty="0">
                <a:effectLst/>
                <a:latin typeface="Arial" panose="020B0604020202020204" pitchFamily="34" charset="0"/>
                <a:ea typeface="Calibri" panose="020F0502020204030204" pitchFamily="34" charset="0"/>
                <a:cs typeface="Times New Roman" panose="02020603050405020304" pitchFamily="18" charset="0"/>
              </a:rPr>
              <a:t>Case studies or other longitudinal tracking of program recipient growth outcomes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7000"/>
              </a:lnSpc>
              <a:spcBef>
                <a:spcPts val="0"/>
              </a:spcBef>
              <a:spcAft>
                <a:spcPts val="800"/>
              </a:spcAft>
              <a:buFont typeface="Wingdings" panose="05000000000000000000" pitchFamily="2" charset="2"/>
              <a:buChar char=""/>
            </a:pPr>
            <a:r>
              <a:rPr lang="en-US" sz="1600" dirty="0">
                <a:effectLst/>
                <a:latin typeface="Arial" panose="020B0604020202020204" pitchFamily="34" charset="0"/>
                <a:ea typeface="Calibri" panose="020F0502020204030204" pitchFamily="34" charset="0"/>
                <a:cs typeface="Times New Roman" panose="02020603050405020304" pitchFamily="18" charset="0"/>
              </a:rPr>
              <a:t>Return on investment from an equity standpoint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spcBef>
                <a:spcPts val="0"/>
              </a:spcBef>
              <a:buNone/>
            </a:pPr>
            <a:endParaRPr lang="en-US" sz="1600" dirty="0"/>
          </a:p>
        </p:txBody>
      </p:sp>
    </p:spTree>
    <p:extLst>
      <p:ext uri="{BB962C8B-B14F-4D97-AF65-F5344CB8AC3E}">
        <p14:creationId xmlns:p14="http://schemas.microsoft.com/office/powerpoint/2010/main" val="30713957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1485" y="1006088"/>
            <a:ext cx="8154632" cy="332399"/>
          </a:xfrm>
        </p:spPr>
        <p:txBody>
          <a:bodyPr/>
          <a:lstStyle/>
          <a:p>
            <a:r>
              <a:rPr lang="en-US" sz="2400" dirty="0"/>
              <a:t>Today’s Agenda</a:t>
            </a:r>
          </a:p>
        </p:txBody>
      </p:sp>
      <p:sp>
        <p:nvSpPr>
          <p:cNvPr id="10" name="Text Placeholder 2"/>
          <p:cNvSpPr>
            <a:spLocks noGrp="1"/>
          </p:cNvSpPr>
          <p:nvPr>
            <p:ph type="body" sz="quarter" idx="10"/>
          </p:nvPr>
        </p:nvSpPr>
        <p:spPr>
          <a:xfrm>
            <a:off x="450850" y="1554480"/>
            <a:ext cx="8229600" cy="4549819"/>
          </a:xfrm>
        </p:spPr>
        <p:txBody>
          <a:bodyPr/>
          <a:lstStyle/>
          <a:p>
            <a:pPr>
              <a:buFont typeface="Wingdings" panose="05000000000000000000" pitchFamily="2" charset="2"/>
              <a:buChar char="§"/>
            </a:pPr>
            <a:r>
              <a:rPr lang="en-US" sz="2000" dirty="0"/>
              <a:t>2022 project activities to date.</a:t>
            </a:r>
          </a:p>
          <a:p>
            <a:pPr>
              <a:buFont typeface="Wingdings" panose="05000000000000000000" pitchFamily="2" charset="2"/>
              <a:buChar char="§"/>
            </a:pPr>
            <a:r>
              <a:rPr lang="en-US" sz="2000" dirty="0">
                <a:ea typeface="Arial" charset="0"/>
                <a:cs typeface="Arial" charset="0"/>
              </a:rPr>
              <a:t>Scheduled incentives for evaluation in 2022.</a:t>
            </a:r>
          </a:p>
          <a:p>
            <a:pPr>
              <a:buFont typeface="Wingdings" panose="05000000000000000000" pitchFamily="2" charset="2"/>
              <a:buChar char="§"/>
            </a:pPr>
            <a:r>
              <a:rPr lang="en-US" sz="2000" dirty="0"/>
              <a:t>Proposed criteria for evaluation.</a:t>
            </a:r>
          </a:p>
          <a:p>
            <a:pPr>
              <a:buFont typeface="Wingdings" panose="05000000000000000000" pitchFamily="2" charset="2"/>
              <a:buChar char="§"/>
            </a:pPr>
            <a:r>
              <a:rPr lang="en-US" sz="2000" dirty="0"/>
              <a:t>Changes to the evaluation schedule for 2022 and 2023.</a:t>
            </a:r>
          </a:p>
          <a:p>
            <a:pPr>
              <a:buFont typeface="Wingdings" panose="05000000000000000000" pitchFamily="2" charset="2"/>
              <a:buChar char="§"/>
            </a:pPr>
            <a:endParaRPr lang="en-US" sz="2000" dirty="0"/>
          </a:p>
          <a:p>
            <a:pPr>
              <a:buFont typeface="Wingdings" panose="05000000000000000000" pitchFamily="2" charset="2"/>
              <a:buChar char="§"/>
            </a:pPr>
            <a:endParaRPr lang="en-US" sz="2000" dirty="0">
              <a:ea typeface="Arial" charset="0"/>
              <a:cs typeface="Arial" charset="0"/>
            </a:endParaRPr>
          </a:p>
          <a:p>
            <a:pPr marL="225425" lvl="1" indent="0">
              <a:buNone/>
            </a:pPr>
            <a:endParaRPr lang="en-US" sz="2000" dirty="0">
              <a:ea typeface="Arial" charset="0"/>
              <a:cs typeface="Arial" charset="0"/>
            </a:endParaRPr>
          </a:p>
        </p:txBody>
      </p:sp>
    </p:spTree>
    <p:extLst>
      <p:ext uri="{BB962C8B-B14F-4D97-AF65-F5344CB8AC3E}">
        <p14:creationId xmlns:p14="http://schemas.microsoft.com/office/powerpoint/2010/main" val="22734215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8256" y="391886"/>
            <a:ext cx="8154632" cy="312714"/>
          </a:xfrm>
        </p:spPr>
        <p:txBody>
          <a:bodyPr/>
          <a:lstStyle/>
          <a:p>
            <a:pPr marL="0" marR="0" algn="just">
              <a:lnSpc>
                <a:spcPct val="107000"/>
              </a:lnSpc>
              <a:spcBef>
                <a:spcPts val="0"/>
              </a:spcBef>
              <a:spcAft>
                <a:spcPts val="0"/>
              </a:spcAft>
              <a:tabLst>
                <a:tab pos="2571750" algn="l"/>
              </a:tabLst>
            </a:pPr>
            <a:r>
              <a:rPr lang="en-US" sz="2000" b="1" dirty="0">
                <a:effectLst/>
                <a:latin typeface="Arial" panose="020B0604020202020204" pitchFamily="34" charset="0"/>
                <a:ea typeface="Calibri" panose="020F0502020204030204" pitchFamily="34" charset="0"/>
                <a:cs typeface="Times New Roman" panose="02020603050405020304" pitchFamily="18" charset="0"/>
              </a:rPr>
              <a:t>Quick Action Closing Fund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Text Placeholder 2"/>
          <p:cNvSpPr>
            <a:spLocks noGrp="1"/>
          </p:cNvSpPr>
          <p:nvPr>
            <p:ph type="body" sz="quarter" idx="10"/>
          </p:nvPr>
        </p:nvSpPr>
        <p:spPr>
          <a:xfrm>
            <a:off x="720772" y="864233"/>
            <a:ext cx="8229600" cy="4549775"/>
          </a:xfrm>
        </p:spPr>
        <p:txBody>
          <a:bodyPr/>
          <a:lstStyle/>
          <a:p>
            <a:pPr marL="0" marR="0" indent="0">
              <a:lnSpc>
                <a:spcPct val="107000"/>
              </a:lnSpc>
              <a:spcBef>
                <a:spcPts val="0"/>
              </a:spcBef>
              <a:spcAft>
                <a:spcPts val="800"/>
              </a:spcAft>
              <a:buNone/>
            </a:pPr>
            <a:r>
              <a:rPr lang="en-US" sz="1800" u="sng" dirty="0">
                <a:effectLst/>
                <a:latin typeface="Arial" panose="020B0604020202020204" pitchFamily="34" charset="0"/>
                <a:ea typeface="Calibri" panose="020F0502020204030204" pitchFamily="34" charset="0"/>
                <a:cs typeface="Times New Roman" panose="02020603050405020304" pitchFamily="18" charset="0"/>
              </a:rPr>
              <a:t>Intent</a:t>
            </a:r>
            <a:r>
              <a:rPr lang="en-US" sz="1800" dirty="0">
                <a:effectLst/>
                <a:latin typeface="Arial" panose="020B0604020202020204" pitchFamily="34" charset="0"/>
                <a:ea typeface="Calibri" panose="020F0502020204030204" pitchFamily="34" charset="0"/>
                <a:cs typeface="Times New Roman" panose="02020603050405020304" pitchFamily="18" charset="0"/>
              </a:rPr>
              <a:t>: None provided in statute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0"/>
              </a:spcBef>
              <a:spcAft>
                <a:spcPts val="0"/>
              </a:spcAft>
              <a:buNone/>
            </a:pPr>
            <a:r>
              <a:rPr lang="en-US" sz="1800" u="sng" dirty="0">
                <a:effectLst/>
                <a:latin typeface="Arial" panose="020B0604020202020204" pitchFamily="34" charset="0"/>
                <a:ea typeface="Calibri" panose="020F0502020204030204" pitchFamily="34" charset="0"/>
                <a:cs typeface="Times New Roman" panose="02020603050405020304" pitchFamily="18" charset="0"/>
              </a:rPr>
              <a:t>Synopsis</a:t>
            </a:r>
            <a:r>
              <a:rPr lang="en-US" sz="1800" dirty="0">
                <a:effectLst/>
                <a:latin typeface="Arial" panose="020B0604020202020204" pitchFamily="34" charset="0"/>
                <a:ea typeface="Calibri" panose="020F0502020204030204" pitchFamily="34" charset="0"/>
                <a:cs typeface="Times New Roman" panose="02020603050405020304" pitchFamily="18" charset="0"/>
              </a:rPr>
              <a:t>: The Quick Action Fund is to be used for economic development and related infrastructure development when expenditure of funds is likely a determining factor in locating a high-impact business.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0"/>
              </a:spcBef>
              <a:spcAft>
                <a:spcPts val="0"/>
              </a:spcAft>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0"/>
              </a:spcBef>
              <a:spcAft>
                <a:spcPts val="0"/>
              </a:spcAft>
              <a:buNone/>
            </a:pPr>
            <a:r>
              <a:rPr lang="en-US" sz="1800" dirty="0">
                <a:effectLst/>
                <a:latin typeface="Arial" panose="020B0604020202020204" pitchFamily="34" charset="0"/>
                <a:ea typeface="Calibri" panose="020F0502020204030204" pitchFamily="34" charset="0"/>
                <a:cs typeface="Times New Roman" panose="02020603050405020304" pitchFamily="18" charset="0"/>
              </a:rPr>
              <a:t>The Department of Commerce reviews the impact of projects based on the following:</a:t>
            </a:r>
            <a:br>
              <a:rPr lang="en-US" sz="1800" dirty="0">
                <a:effectLst/>
                <a:latin typeface="Arial" panose="020B0604020202020204" pitchFamily="34" charset="0"/>
                <a:ea typeface="Calibri" panose="020F0502020204030204" pitchFamily="34" charset="0"/>
                <a:cs typeface="Times New Roman" panose="02020603050405020304" pitchFamily="18" charset="0"/>
              </a:rPr>
            </a:b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7000"/>
              </a:lnSpc>
              <a:spcBef>
                <a:spcPts val="0"/>
              </a:spcBef>
              <a:spcAft>
                <a:spcPts val="800"/>
              </a:spcAft>
              <a:buFont typeface="Wingdings" panose="05000000000000000000" pitchFamily="2" charset="2"/>
              <a:buChar char=""/>
            </a:pPr>
            <a:r>
              <a:rPr lang="en-US" sz="1800" dirty="0">
                <a:effectLst/>
                <a:latin typeface="Arial" panose="020B0604020202020204" pitchFamily="34" charset="0"/>
                <a:ea typeface="Calibri" panose="020F0502020204030204" pitchFamily="34" charset="0"/>
                <a:cs typeface="Times New Roman" panose="02020603050405020304" pitchFamily="18" charset="0"/>
              </a:rPr>
              <a:t>Creation of new jobs with healthcare requirements of Quality Jobs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7000"/>
              </a:lnSpc>
              <a:spcBef>
                <a:spcPts val="0"/>
              </a:spcBef>
              <a:spcAft>
                <a:spcPts val="800"/>
              </a:spcAft>
              <a:buFont typeface="Wingdings" panose="05000000000000000000" pitchFamily="2" charset="2"/>
              <a:buChar char=""/>
            </a:pPr>
            <a:r>
              <a:rPr lang="en-US" sz="1800" dirty="0">
                <a:effectLst/>
                <a:latin typeface="Arial" panose="020B0604020202020204" pitchFamily="34" charset="0"/>
                <a:ea typeface="Calibri" panose="020F0502020204030204" pitchFamily="34" charset="0"/>
                <a:cs typeface="Times New Roman" panose="02020603050405020304" pitchFamily="18" charset="0"/>
              </a:rPr>
              <a:t>Maintenance of existing jobs which are at risk for termination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7000"/>
              </a:lnSpc>
              <a:spcBef>
                <a:spcPts val="0"/>
              </a:spcBef>
              <a:spcAft>
                <a:spcPts val="800"/>
              </a:spcAft>
              <a:buFont typeface="Wingdings" panose="05000000000000000000" pitchFamily="2" charset="2"/>
              <a:buChar char=""/>
            </a:pPr>
            <a:r>
              <a:rPr lang="en-US" sz="1800" dirty="0">
                <a:effectLst/>
                <a:latin typeface="Arial" panose="020B0604020202020204" pitchFamily="34" charset="0"/>
                <a:ea typeface="Calibri" panose="020F0502020204030204" pitchFamily="34" charset="0"/>
                <a:cs typeface="Times New Roman" panose="02020603050405020304" pitchFamily="18" charset="0"/>
              </a:rPr>
              <a:t>Investment in new property plant or equipment or in the improvement or retooling of existing plant or equipment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7000"/>
              </a:lnSpc>
              <a:spcBef>
                <a:spcPts val="0"/>
              </a:spcBef>
              <a:spcAft>
                <a:spcPts val="800"/>
              </a:spcAft>
              <a:buFont typeface="Wingdings" panose="05000000000000000000" pitchFamily="2" charset="2"/>
              <a:buChar char=""/>
            </a:pPr>
            <a:r>
              <a:rPr lang="en-US" sz="1800" dirty="0">
                <a:effectLst/>
                <a:latin typeface="Arial" panose="020B0604020202020204" pitchFamily="34" charset="0"/>
                <a:ea typeface="Calibri" panose="020F0502020204030204" pitchFamily="34" charset="0"/>
                <a:cs typeface="Times New Roman" panose="02020603050405020304" pitchFamily="18" charset="0"/>
              </a:rPr>
              <a:t>Additional revenues in ad valorem, income or sales and use taxes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spcBef>
                <a:spcPts val="0"/>
              </a:spcBef>
              <a:buNone/>
            </a:pPr>
            <a:endParaRPr lang="en-US" sz="1600" dirty="0"/>
          </a:p>
        </p:txBody>
      </p:sp>
    </p:spTree>
    <p:extLst>
      <p:ext uri="{BB962C8B-B14F-4D97-AF65-F5344CB8AC3E}">
        <p14:creationId xmlns:p14="http://schemas.microsoft.com/office/powerpoint/2010/main" val="29708818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8256" y="391886"/>
            <a:ext cx="8154632" cy="312714"/>
          </a:xfrm>
        </p:spPr>
        <p:txBody>
          <a:bodyPr/>
          <a:lstStyle/>
          <a:p>
            <a:pPr marL="0" marR="0" algn="just">
              <a:lnSpc>
                <a:spcPct val="107000"/>
              </a:lnSpc>
              <a:spcBef>
                <a:spcPts val="0"/>
              </a:spcBef>
              <a:spcAft>
                <a:spcPts val="0"/>
              </a:spcAft>
              <a:tabLst>
                <a:tab pos="2571750" algn="l"/>
              </a:tabLst>
            </a:pPr>
            <a:r>
              <a:rPr lang="en-US" sz="2000" b="1" dirty="0">
                <a:effectLst/>
                <a:latin typeface="Arial" panose="020B0604020202020204" pitchFamily="34" charset="0"/>
                <a:ea typeface="Calibri" panose="020F0502020204030204" pitchFamily="34" charset="0"/>
                <a:cs typeface="Times New Roman" panose="02020603050405020304" pitchFamily="18" charset="0"/>
              </a:rPr>
              <a:t>Quick Action Closing Fund Criteria for Evaluation</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Text Placeholder 2"/>
          <p:cNvSpPr>
            <a:spLocks noGrp="1"/>
          </p:cNvSpPr>
          <p:nvPr>
            <p:ph type="body" sz="quarter" idx="10"/>
          </p:nvPr>
        </p:nvSpPr>
        <p:spPr>
          <a:xfrm>
            <a:off x="720772" y="953442"/>
            <a:ext cx="8229600" cy="4549775"/>
          </a:xfrm>
        </p:spPr>
        <p:txBody>
          <a:bodyPr/>
          <a:lstStyle/>
          <a:p>
            <a:pPr marL="0" marR="0" indent="0">
              <a:lnSpc>
                <a:spcPct val="107000"/>
              </a:lnSpc>
              <a:spcBef>
                <a:spcPts val="0"/>
              </a:spcBef>
              <a:spcAft>
                <a:spcPts val="0"/>
              </a:spcAft>
              <a:buNone/>
              <a:tabLst>
                <a:tab pos="2571750" algn="l"/>
              </a:tabLst>
            </a:pPr>
            <a:r>
              <a:rPr lang="en-US" sz="1800" b="1" dirty="0">
                <a:effectLst/>
                <a:latin typeface="Arial" panose="020B0604020202020204" pitchFamily="34" charset="0"/>
                <a:ea typeface="Calibri" panose="020F0502020204030204" pitchFamily="34" charset="0"/>
                <a:cs typeface="Times New Roman" panose="02020603050405020304" pitchFamily="18" charset="0"/>
              </a:rPr>
              <a:t>2018 Criteria for Evaluation: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7000"/>
              </a:lnSpc>
              <a:spcBef>
                <a:spcPts val="0"/>
              </a:spcBef>
              <a:spcAft>
                <a:spcPts val="800"/>
              </a:spcAft>
              <a:buFont typeface="Wingdings" panose="05000000000000000000" pitchFamily="2" charset="2"/>
              <a:buChar char=""/>
            </a:pPr>
            <a:r>
              <a:rPr lang="en-US" sz="1600" dirty="0">
                <a:effectLst/>
                <a:latin typeface="Arial" panose="020B0604020202020204" pitchFamily="34" charset="0"/>
                <a:ea typeface="Calibri" panose="020F0502020204030204" pitchFamily="34" charset="0"/>
                <a:cs typeface="Times New Roman" panose="02020603050405020304" pitchFamily="18" charset="0"/>
              </a:rPr>
              <a:t>History of use of the program</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7000"/>
              </a:lnSpc>
              <a:spcBef>
                <a:spcPts val="0"/>
              </a:spcBef>
              <a:spcAft>
                <a:spcPts val="800"/>
              </a:spcAft>
              <a:buFont typeface="Wingdings" panose="05000000000000000000" pitchFamily="2" charset="2"/>
              <a:buChar char=""/>
            </a:pPr>
            <a:r>
              <a:rPr lang="en-US" sz="1600" dirty="0">
                <a:effectLst/>
                <a:latin typeface="Arial" panose="020B0604020202020204" pitchFamily="34" charset="0"/>
                <a:ea typeface="Calibri" panose="020F0502020204030204" pitchFamily="34" charset="0"/>
                <a:cs typeface="Times New Roman" panose="02020603050405020304" pitchFamily="18" charset="0"/>
              </a:rPr>
              <a:t>Layering of the program with other incentives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7000"/>
              </a:lnSpc>
              <a:spcBef>
                <a:spcPts val="0"/>
              </a:spcBef>
              <a:spcAft>
                <a:spcPts val="800"/>
              </a:spcAft>
              <a:buFont typeface="Wingdings" panose="05000000000000000000" pitchFamily="2" charset="2"/>
              <a:buChar char=""/>
            </a:pPr>
            <a:r>
              <a:rPr lang="en-US" sz="1600" dirty="0">
                <a:effectLst/>
                <a:latin typeface="Arial" panose="020B0604020202020204" pitchFamily="34" charset="0"/>
                <a:ea typeface="Calibri" panose="020F0502020204030204" pitchFamily="34" charset="0"/>
                <a:cs typeface="Times New Roman" panose="02020603050405020304" pitchFamily="18" charset="0"/>
              </a:rPr>
              <a:t>Comparison of job and payroll growth with/without use of this incentive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7000"/>
              </a:lnSpc>
              <a:spcBef>
                <a:spcPts val="0"/>
              </a:spcBef>
              <a:spcAft>
                <a:spcPts val="800"/>
              </a:spcAft>
              <a:buFont typeface="Wingdings" panose="05000000000000000000" pitchFamily="2" charset="2"/>
              <a:buChar char=""/>
            </a:pPr>
            <a:r>
              <a:rPr lang="en-US" sz="1600" dirty="0">
                <a:effectLst/>
                <a:latin typeface="Arial" panose="020B0604020202020204" pitchFamily="34" charset="0"/>
                <a:ea typeface="Calibri" panose="020F0502020204030204" pitchFamily="34" charset="0"/>
                <a:cs typeface="Times New Roman" panose="02020603050405020304" pitchFamily="18" charset="0"/>
              </a:rPr>
              <a:t>State return on investment</a:t>
            </a:r>
            <a:br>
              <a:rPr lang="en-US" sz="1600" dirty="0">
                <a:effectLst/>
                <a:latin typeface="Arial" panose="020B0604020202020204" pitchFamily="34" charset="0"/>
                <a:ea typeface="Calibri" panose="020F0502020204030204" pitchFamily="34" charset="0"/>
                <a:cs typeface="Times New Roman" panose="02020603050405020304" pitchFamily="18" charset="0"/>
              </a:rPr>
            </a:b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tabLst>
                <a:tab pos="2571750" algn="l"/>
              </a:tabLst>
            </a:pPr>
            <a:r>
              <a:rPr lang="en-US" sz="1800" b="1" dirty="0">
                <a:effectLst/>
                <a:latin typeface="Arial" panose="020B0604020202020204" pitchFamily="34" charset="0"/>
                <a:ea typeface="Calibri" panose="020F0502020204030204" pitchFamily="34" charset="0"/>
                <a:cs typeface="Times New Roman" panose="02020603050405020304" pitchFamily="18" charset="0"/>
              </a:rPr>
              <a:t>2022 Proposed Criteria for Evaluation: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7000"/>
              </a:lnSpc>
              <a:spcBef>
                <a:spcPts val="0"/>
              </a:spcBef>
              <a:spcAft>
                <a:spcPts val="800"/>
              </a:spcAft>
              <a:buFont typeface="Wingdings" panose="05000000000000000000" pitchFamily="2" charset="2"/>
              <a:buChar char=""/>
            </a:pPr>
            <a:r>
              <a:rPr lang="en-US" sz="1600" dirty="0">
                <a:effectLst/>
                <a:latin typeface="Arial" panose="020B0604020202020204" pitchFamily="34" charset="0"/>
                <a:ea typeface="Calibri" panose="020F0502020204030204" pitchFamily="34" charset="0"/>
                <a:cs typeface="Times New Roman" panose="02020603050405020304" pitchFamily="18" charset="0"/>
              </a:rPr>
              <a:t>History of use of the program</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7000"/>
              </a:lnSpc>
              <a:spcBef>
                <a:spcPts val="0"/>
              </a:spcBef>
              <a:spcAft>
                <a:spcPts val="800"/>
              </a:spcAft>
              <a:buFont typeface="Wingdings" panose="05000000000000000000" pitchFamily="2" charset="2"/>
              <a:buChar char=""/>
            </a:pPr>
            <a:r>
              <a:rPr lang="en-US" sz="1600" dirty="0">
                <a:effectLst/>
                <a:latin typeface="Arial" panose="020B0604020202020204" pitchFamily="34" charset="0"/>
                <a:ea typeface="Calibri" panose="020F0502020204030204" pitchFamily="34" charset="0"/>
                <a:cs typeface="Times New Roman" panose="02020603050405020304" pitchFamily="18" charset="0"/>
              </a:rPr>
              <a:t>Layering of the program with other incentives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7000"/>
              </a:lnSpc>
              <a:spcBef>
                <a:spcPts val="0"/>
              </a:spcBef>
              <a:spcAft>
                <a:spcPts val="800"/>
              </a:spcAft>
              <a:buFont typeface="Wingdings" panose="05000000000000000000" pitchFamily="2" charset="2"/>
              <a:buChar char=""/>
            </a:pPr>
            <a:r>
              <a:rPr lang="en-US" sz="1600" dirty="0">
                <a:effectLst/>
                <a:latin typeface="Arial" panose="020B0604020202020204" pitchFamily="34" charset="0"/>
                <a:ea typeface="Times New Roman" panose="02020603050405020304" pitchFamily="18" charset="0"/>
                <a:cs typeface="Times New Roman" panose="02020603050405020304" pitchFamily="18" charset="0"/>
              </a:rPr>
              <a:t>Total investment per project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7000"/>
              </a:lnSpc>
              <a:spcBef>
                <a:spcPts val="0"/>
              </a:spcBef>
              <a:spcAft>
                <a:spcPts val="800"/>
              </a:spcAft>
              <a:buFont typeface="Wingdings" panose="05000000000000000000" pitchFamily="2" charset="2"/>
              <a:buChar char=""/>
            </a:pPr>
            <a:r>
              <a:rPr lang="en-US" sz="1600" dirty="0">
                <a:effectLst/>
                <a:latin typeface="Arial" panose="020B0604020202020204" pitchFamily="34" charset="0"/>
                <a:ea typeface="Times New Roman" panose="02020603050405020304" pitchFamily="18" charset="0"/>
                <a:cs typeface="Times New Roman" panose="02020603050405020304" pitchFamily="18" charset="0"/>
              </a:rPr>
              <a:t>Actual vs. projected jobs, payroll, investment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7000"/>
              </a:lnSpc>
              <a:spcBef>
                <a:spcPts val="0"/>
              </a:spcBef>
              <a:spcAft>
                <a:spcPts val="800"/>
              </a:spcAft>
              <a:buFont typeface="Wingdings" panose="05000000000000000000" pitchFamily="2" charset="2"/>
              <a:buChar char=""/>
            </a:pPr>
            <a:r>
              <a:rPr lang="en-US" sz="1600" dirty="0">
                <a:effectLst/>
                <a:latin typeface="Arial" panose="020B0604020202020204" pitchFamily="34" charset="0"/>
                <a:ea typeface="Calibri" panose="020F0502020204030204" pitchFamily="34" charset="0"/>
                <a:cs typeface="Times New Roman" panose="02020603050405020304" pitchFamily="18" charset="0"/>
              </a:rPr>
              <a:t>Comparison of job and payroll growth with/without use of this incentive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7000"/>
              </a:lnSpc>
              <a:spcBef>
                <a:spcPts val="0"/>
              </a:spcBef>
              <a:spcAft>
                <a:spcPts val="800"/>
              </a:spcAft>
              <a:buFont typeface="Wingdings" panose="05000000000000000000" pitchFamily="2" charset="2"/>
              <a:buChar char=""/>
            </a:pPr>
            <a:r>
              <a:rPr lang="en-US" sz="1600" dirty="0">
                <a:effectLst/>
                <a:latin typeface="Arial" panose="020B0604020202020204" pitchFamily="34" charset="0"/>
                <a:ea typeface="Calibri" panose="020F0502020204030204" pitchFamily="34" charset="0"/>
                <a:cs typeface="Times New Roman" panose="02020603050405020304" pitchFamily="18" charset="0"/>
              </a:rPr>
              <a:t>State return on investment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spcBef>
                <a:spcPts val="0"/>
              </a:spcBef>
              <a:buNone/>
            </a:pPr>
            <a:endParaRPr lang="en-US" sz="1600" dirty="0"/>
          </a:p>
        </p:txBody>
      </p:sp>
    </p:spTree>
    <p:extLst>
      <p:ext uri="{BB962C8B-B14F-4D97-AF65-F5344CB8AC3E}">
        <p14:creationId xmlns:p14="http://schemas.microsoft.com/office/powerpoint/2010/main" val="30557608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8256" y="336130"/>
            <a:ext cx="8154632" cy="312714"/>
          </a:xfrm>
        </p:spPr>
        <p:txBody>
          <a:bodyPr/>
          <a:lstStyle/>
          <a:p>
            <a:pPr marL="0" marR="0">
              <a:lnSpc>
                <a:spcPct val="107000"/>
              </a:lnSpc>
              <a:spcBef>
                <a:spcPts val="0"/>
              </a:spcBef>
              <a:spcAft>
                <a:spcPts val="0"/>
              </a:spcAft>
              <a:tabLst>
                <a:tab pos="2571750" algn="l"/>
              </a:tabLst>
            </a:pPr>
            <a:r>
              <a:rPr lang="en-US" sz="2000" b="1" dirty="0">
                <a:effectLst/>
                <a:latin typeface="Arial" panose="020B0604020202020204" pitchFamily="34" charset="0"/>
                <a:ea typeface="Calibri" panose="020F0502020204030204" pitchFamily="34" charset="0"/>
                <a:cs typeface="Times New Roman" panose="02020603050405020304" pitchFamily="18" charset="0"/>
              </a:rPr>
              <a:t>Small Business Incubator Tenants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Text Placeholder 2"/>
          <p:cNvSpPr>
            <a:spLocks noGrp="1"/>
          </p:cNvSpPr>
          <p:nvPr>
            <p:ph type="body" sz="quarter" idx="10"/>
          </p:nvPr>
        </p:nvSpPr>
        <p:spPr>
          <a:xfrm>
            <a:off x="720772" y="864233"/>
            <a:ext cx="8229600" cy="4549775"/>
          </a:xfrm>
        </p:spPr>
        <p:txBody>
          <a:bodyPr/>
          <a:lstStyle/>
          <a:p>
            <a:pPr marL="0" marR="0" indent="0">
              <a:spcBef>
                <a:spcPts val="0"/>
              </a:spcBef>
              <a:spcAft>
                <a:spcPts val="0"/>
              </a:spcAft>
              <a:buNone/>
            </a:pPr>
            <a:r>
              <a:rPr lang="en-US" sz="1800" u="sng" dirty="0">
                <a:effectLst/>
                <a:latin typeface="Arial" panose="020B0604020202020204" pitchFamily="34" charset="0"/>
                <a:ea typeface="Calibri" panose="020F0502020204030204" pitchFamily="34" charset="0"/>
                <a:cs typeface="Times New Roman" panose="02020603050405020304" pitchFamily="18" charset="0"/>
              </a:rPr>
              <a:t>Intent</a:t>
            </a:r>
            <a:r>
              <a:rPr lang="en-US" sz="1800" dirty="0">
                <a:effectLst/>
                <a:latin typeface="Arial" panose="020B0604020202020204" pitchFamily="34" charset="0"/>
                <a:ea typeface="Calibri" panose="020F0502020204030204" pitchFamily="34" charset="0"/>
                <a:cs typeface="Times New Roman" panose="02020603050405020304" pitchFamily="18" charset="0"/>
              </a:rPr>
              <a:t>: The goal of the Oklahoma Small Business Incubators Incentives Act is to produce successful firms that will leave the program financially viable and freestanding.</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0"/>
              </a:spcBef>
              <a:spcAft>
                <a:spcPts val="0"/>
              </a:spcAft>
              <a:buNone/>
            </a:pPr>
            <a:br>
              <a:rPr lang="en-US" sz="1800" u="sng" dirty="0">
                <a:effectLst/>
                <a:latin typeface="Arial" panose="020B0604020202020204" pitchFamily="34" charset="0"/>
                <a:ea typeface="Calibri" panose="020F0502020204030204" pitchFamily="34" charset="0"/>
                <a:cs typeface="Times New Roman" panose="02020603050405020304" pitchFamily="18" charset="0"/>
              </a:rPr>
            </a:br>
            <a:r>
              <a:rPr lang="en-US" sz="1800" u="sng" dirty="0">
                <a:effectLst/>
                <a:latin typeface="Arial" panose="020B0604020202020204" pitchFamily="34" charset="0"/>
                <a:ea typeface="Calibri" panose="020F0502020204030204" pitchFamily="34" charset="0"/>
                <a:cs typeface="Times New Roman" panose="02020603050405020304" pitchFamily="18" charset="0"/>
              </a:rPr>
              <a:t>Synopsis</a:t>
            </a:r>
            <a:r>
              <a:rPr lang="en-US" sz="1800" dirty="0">
                <a:effectLst/>
                <a:latin typeface="Arial" panose="020B0604020202020204" pitchFamily="34" charset="0"/>
                <a:ea typeface="Calibri" panose="020F0502020204030204" pitchFamily="34" charset="0"/>
                <a:cs typeface="Times New Roman" panose="02020603050405020304" pitchFamily="18" charset="0"/>
              </a:rPr>
              <a:t>: For a period of up to 10 years from the date of tenant's occupancy in an incubator, income earned by the tenant as a result of activities conducted as an occupant in an incubator, including income distributed to partners, shareholders of a corporation for which a Subchapter S election is in effect and to the members of a limited liability company, shall be exempt from state income tax. The exemption provided by this section shall remain in effect for such activities by such tenant after the date the tenant is no longer an occupant in an incubator, but not to exceed a total duration of 10 years for any tenant.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0"/>
              </a:spcBef>
              <a:spcAft>
                <a:spcPts val="0"/>
              </a:spcAft>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spcBef>
                <a:spcPts val="0"/>
              </a:spcBef>
              <a:buNone/>
            </a:pPr>
            <a:endParaRPr lang="en-US" sz="1600" dirty="0"/>
          </a:p>
        </p:txBody>
      </p:sp>
    </p:spTree>
    <p:extLst>
      <p:ext uri="{BB962C8B-B14F-4D97-AF65-F5344CB8AC3E}">
        <p14:creationId xmlns:p14="http://schemas.microsoft.com/office/powerpoint/2010/main" val="29903047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8256" y="391886"/>
            <a:ext cx="8154632" cy="312714"/>
          </a:xfrm>
        </p:spPr>
        <p:txBody>
          <a:bodyPr/>
          <a:lstStyle/>
          <a:p>
            <a:pPr marL="0" marR="0">
              <a:lnSpc>
                <a:spcPct val="107000"/>
              </a:lnSpc>
              <a:spcBef>
                <a:spcPts val="0"/>
              </a:spcBef>
              <a:spcAft>
                <a:spcPts val="0"/>
              </a:spcAft>
              <a:tabLst>
                <a:tab pos="2571750" algn="l"/>
              </a:tabLst>
            </a:pPr>
            <a:r>
              <a:rPr lang="en-US" sz="2000" b="1" dirty="0">
                <a:effectLst/>
                <a:latin typeface="Arial" panose="020B0604020202020204" pitchFamily="34" charset="0"/>
                <a:ea typeface="Calibri" panose="020F0502020204030204" pitchFamily="34" charset="0"/>
                <a:cs typeface="Times New Roman" panose="02020603050405020304" pitchFamily="18" charset="0"/>
              </a:rPr>
              <a:t>Small Business Incubator Tenants (continued)</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Text Placeholder 2"/>
          <p:cNvSpPr>
            <a:spLocks noGrp="1"/>
          </p:cNvSpPr>
          <p:nvPr>
            <p:ph type="body" sz="quarter" idx="10"/>
          </p:nvPr>
        </p:nvSpPr>
        <p:spPr>
          <a:xfrm>
            <a:off x="720772" y="908838"/>
            <a:ext cx="8229600" cy="4549775"/>
          </a:xfrm>
        </p:spPr>
        <p:txBody>
          <a:bodyPr/>
          <a:lstStyle/>
          <a:p>
            <a:pPr marL="0" marR="0" indent="0">
              <a:spcBef>
                <a:spcPts val="0"/>
              </a:spcBef>
              <a:spcAft>
                <a:spcPts val="0"/>
              </a:spcAft>
              <a:buNone/>
            </a:pPr>
            <a:r>
              <a:rPr lang="en-US" sz="1800" dirty="0">
                <a:effectLst/>
                <a:latin typeface="Arial" panose="020B0604020202020204" pitchFamily="34" charset="0"/>
                <a:ea typeface="Calibri" panose="020F0502020204030204" pitchFamily="34" charset="0"/>
                <a:cs typeface="Times New Roman" panose="02020603050405020304" pitchFamily="18" charset="0"/>
              </a:rPr>
              <a:t>To qualify for the exemption in the 6</a:t>
            </a:r>
            <a:r>
              <a:rPr lang="en-US" sz="1800" baseline="30000" dirty="0">
                <a:effectLst/>
                <a:latin typeface="Arial" panose="020B0604020202020204" pitchFamily="34" charset="0"/>
                <a:ea typeface="Calibri" panose="020F0502020204030204" pitchFamily="34" charset="0"/>
                <a:cs typeface="Times New Roman" panose="02020603050405020304" pitchFamily="18" charset="0"/>
              </a:rPr>
              <a:t>th</a:t>
            </a:r>
            <a:r>
              <a:rPr lang="en-US" sz="1800" dirty="0">
                <a:effectLst/>
                <a:latin typeface="Arial" panose="020B0604020202020204" pitchFamily="34" charset="0"/>
                <a:ea typeface="Calibri" panose="020F0502020204030204" pitchFamily="34" charset="0"/>
                <a:cs typeface="Times New Roman" panose="02020603050405020304" pitchFamily="18" charset="0"/>
              </a:rPr>
              <a:t> through 10</a:t>
            </a:r>
            <a:r>
              <a:rPr lang="en-US" sz="1800" baseline="30000" dirty="0">
                <a:effectLst/>
                <a:latin typeface="Arial" panose="020B0604020202020204" pitchFamily="34" charset="0"/>
                <a:ea typeface="Calibri" panose="020F0502020204030204" pitchFamily="34" charset="0"/>
                <a:cs typeface="Times New Roman" panose="02020603050405020304" pitchFamily="18" charset="0"/>
              </a:rPr>
              <a:t>th</a:t>
            </a:r>
            <a:r>
              <a:rPr lang="en-US" sz="1800" dirty="0">
                <a:effectLst/>
                <a:latin typeface="Arial" panose="020B0604020202020204" pitchFamily="34" charset="0"/>
                <a:ea typeface="Calibri" panose="020F0502020204030204" pitchFamily="34" charset="0"/>
                <a:cs typeface="Times New Roman" panose="02020603050405020304" pitchFamily="18" charset="0"/>
              </a:rPr>
              <a:t> year, 75 percent of sales must be to: </a:t>
            </a:r>
            <a:br>
              <a:rPr lang="en-US" sz="1800" dirty="0">
                <a:effectLst/>
                <a:latin typeface="Arial" panose="020B0604020202020204" pitchFamily="34" charset="0"/>
                <a:ea typeface="Calibri" panose="020F0502020204030204" pitchFamily="34" charset="0"/>
                <a:cs typeface="Times New Roman" panose="02020603050405020304" pitchFamily="18" charset="0"/>
              </a:rPr>
            </a:b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7000"/>
              </a:lnSpc>
              <a:spcBef>
                <a:spcPts val="0"/>
              </a:spcBef>
              <a:spcAft>
                <a:spcPts val="800"/>
              </a:spcAft>
              <a:buFont typeface="Wingdings" panose="05000000000000000000" pitchFamily="2" charset="2"/>
              <a:buChar char=""/>
            </a:pPr>
            <a:r>
              <a:rPr lang="en-US" sz="1800" dirty="0">
                <a:effectLst/>
                <a:latin typeface="Arial" panose="020B0604020202020204" pitchFamily="34" charset="0"/>
                <a:ea typeface="Calibri" panose="020F0502020204030204" pitchFamily="34" charset="0"/>
                <a:cs typeface="Times New Roman" panose="02020603050405020304" pitchFamily="18" charset="0"/>
              </a:rPr>
              <a:t>out-of-state buyers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7000"/>
              </a:lnSpc>
              <a:spcBef>
                <a:spcPts val="0"/>
              </a:spcBef>
              <a:spcAft>
                <a:spcPts val="800"/>
              </a:spcAft>
              <a:buFont typeface="Wingdings" panose="05000000000000000000" pitchFamily="2" charset="2"/>
              <a:buChar char=""/>
            </a:pPr>
            <a:r>
              <a:rPr lang="en-US" sz="1800" dirty="0">
                <a:effectLst/>
                <a:latin typeface="Arial" panose="020B0604020202020204" pitchFamily="34" charset="0"/>
                <a:ea typeface="Calibri" panose="020F0502020204030204" pitchFamily="34" charset="0"/>
                <a:cs typeface="Times New Roman" panose="02020603050405020304" pitchFamily="18" charset="0"/>
              </a:rPr>
              <a:t>buyers whose principal business activity is conducted outside the state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7000"/>
              </a:lnSpc>
              <a:spcBef>
                <a:spcPts val="0"/>
              </a:spcBef>
              <a:spcAft>
                <a:spcPts val="800"/>
              </a:spcAft>
              <a:buFont typeface="Wingdings" panose="05000000000000000000" pitchFamily="2" charset="2"/>
              <a:buChar char=""/>
            </a:pPr>
            <a:r>
              <a:rPr lang="en-US" sz="1800" dirty="0">
                <a:effectLst/>
                <a:latin typeface="Arial" panose="020B0604020202020204" pitchFamily="34" charset="0"/>
                <a:ea typeface="Calibri" panose="020F0502020204030204" pitchFamily="34" charset="0"/>
                <a:cs typeface="Times New Roman" panose="02020603050405020304" pitchFamily="18" charset="0"/>
              </a:rPr>
              <a:t>federal government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7000"/>
              </a:lnSpc>
              <a:spcBef>
                <a:spcPts val="0"/>
              </a:spcBef>
              <a:spcAft>
                <a:spcPts val="800"/>
              </a:spcAft>
              <a:buFont typeface="Wingdings" panose="05000000000000000000" pitchFamily="2" charset="2"/>
              <a:buChar char=""/>
            </a:pPr>
            <a:r>
              <a:rPr lang="en-US" sz="1800" dirty="0">
                <a:effectLst/>
                <a:latin typeface="Arial" panose="020B0604020202020204" pitchFamily="34" charset="0"/>
                <a:ea typeface="Calibri" panose="020F0502020204030204" pitchFamily="34" charset="0"/>
                <a:cs typeface="Times New Roman" panose="02020603050405020304" pitchFamily="18" charset="0"/>
              </a:rPr>
              <a:t>buyers located in the state if the product or service is resold to an out-of-state customer or buyer for ultimate use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0"/>
              </a:spcBef>
              <a:spcAft>
                <a:spcPts val="0"/>
              </a:spcAft>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spcBef>
                <a:spcPts val="0"/>
              </a:spcBef>
              <a:buNone/>
            </a:pPr>
            <a:endParaRPr lang="en-US" sz="1600" dirty="0"/>
          </a:p>
        </p:txBody>
      </p:sp>
    </p:spTree>
    <p:extLst>
      <p:ext uri="{BB962C8B-B14F-4D97-AF65-F5344CB8AC3E}">
        <p14:creationId xmlns:p14="http://schemas.microsoft.com/office/powerpoint/2010/main" val="190337176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8256" y="391886"/>
            <a:ext cx="8154632" cy="312714"/>
          </a:xfrm>
        </p:spPr>
        <p:txBody>
          <a:bodyPr/>
          <a:lstStyle/>
          <a:p>
            <a:pPr marL="0" marR="0">
              <a:lnSpc>
                <a:spcPct val="107000"/>
              </a:lnSpc>
              <a:spcBef>
                <a:spcPts val="0"/>
              </a:spcBef>
              <a:spcAft>
                <a:spcPts val="0"/>
              </a:spcAft>
              <a:tabLst>
                <a:tab pos="2571750" algn="l"/>
              </a:tabLst>
            </a:pPr>
            <a:r>
              <a:rPr lang="en-US" sz="2000" b="1" dirty="0">
                <a:effectLst/>
                <a:latin typeface="Arial" panose="020B0604020202020204" pitchFamily="34" charset="0"/>
                <a:ea typeface="Calibri" panose="020F0502020204030204" pitchFamily="34" charset="0"/>
                <a:cs typeface="Times New Roman" panose="02020603050405020304" pitchFamily="18" charset="0"/>
              </a:rPr>
              <a:t>Small Business Incubator Tenants Criteria for Evaluation</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Text Placeholder 2"/>
          <p:cNvSpPr>
            <a:spLocks noGrp="1"/>
          </p:cNvSpPr>
          <p:nvPr>
            <p:ph type="body" sz="quarter" idx="10"/>
          </p:nvPr>
        </p:nvSpPr>
        <p:spPr>
          <a:xfrm>
            <a:off x="720772" y="908838"/>
            <a:ext cx="8229600" cy="4549775"/>
          </a:xfrm>
        </p:spPr>
        <p:txBody>
          <a:bodyPr/>
          <a:lstStyle/>
          <a:p>
            <a:pPr marL="0" marR="0" indent="0">
              <a:lnSpc>
                <a:spcPct val="107000"/>
              </a:lnSpc>
              <a:spcBef>
                <a:spcPts val="0"/>
              </a:spcBef>
              <a:spcAft>
                <a:spcPts val="0"/>
              </a:spcAft>
              <a:buNone/>
              <a:tabLst>
                <a:tab pos="2571750" algn="l"/>
              </a:tabLst>
            </a:pPr>
            <a:r>
              <a:rPr lang="en-US" sz="1800" b="1" dirty="0">
                <a:effectLst/>
                <a:latin typeface="Arial" panose="020B0604020202020204" pitchFamily="34" charset="0"/>
                <a:ea typeface="Calibri" panose="020F0502020204030204" pitchFamily="34" charset="0"/>
                <a:cs typeface="Times New Roman" panose="02020603050405020304" pitchFamily="18" charset="0"/>
              </a:rPr>
              <a:t>2018 Criteria for Evaluation: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7000"/>
              </a:lnSpc>
              <a:spcBef>
                <a:spcPts val="0"/>
              </a:spcBef>
              <a:spcAft>
                <a:spcPts val="800"/>
              </a:spcAft>
              <a:buFont typeface="Wingdings" panose="05000000000000000000" pitchFamily="2" charset="2"/>
              <a:buChar char=""/>
            </a:pPr>
            <a:r>
              <a:rPr lang="en-US" sz="1600" dirty="0">
                <a:effectLst/>
                <a:latin typeface="Arial" panose="020B0604020202020204" pitchFamily="34" charset="0"/>
                <a:ea typeface="Calibri" panose="020F0502020204030204" pitchFamily="34" charset="0"/>
                <a:cs typeface="Times New Roman" panose="02020603050405020304" pitchFamily="18" charset="0"/>
              </a:rPr>
              <a:t>Employment and payroll associated with qualified small businesses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7000"/>
              </a:lnSpc>
              <a:spcBef>
                <a:spcPts val="0"/>
              </a:spcBef>
              <a:spcAft>
                <a:spcPts val="800"/>
              </a:spcAft>
              <a:buFont typeface="Wingdings" panose="05000000000000000000" pitchFamily="2" charset="2"/>
              <a:buChar char=""/>
            </a:pPr>
            <a:r>
              <a:rPr lang="en-US" sz="1600" dirty="0">
                <a:effectLst/>
                <a:latin typeface="Arial" panose="020B0604020202020204" pitchFamily="34" charset="0"/>
                <a:ea typeface="Calibri" panose="020F0502020204030204" pitchFamily="34" charset="0"/>
                <a:cs typeface="Times New Roman" panose="02020603050405020304" pitchFamily="18" charset="0"/>
              </a:rPr>
              <a:t>Change in small business employment before/after incentive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7000"/>
              </a:lnSpc>
              <a:spcBef>
                <a:spcPts val="0"/>
              </a:spcBef>
              <a:spcAft>
                <a:spcPts val="800"/>
              </a:spcAft>
              <a:buFont typeface="Wingdings" panose="05000000000000000000" pitchFamily="2" charset="2"/>
              <a:buChar char=""/>
            </a:pPr>
            <a:r>
              <a:rPr lang="en-US" sz="1600" dirty="0">
                <a:effectLst/>
                <a:latin typeface="Arial" panose="020B0604020202020204" pitchFamily="34" charset="0"/>
                <a:ea typeface="Calibri" panose="020F0502020204030204" pitchFamily="34" charset="0"/>
                <a:cs typeface="Times New Roman" panose="02020603050405020304" pitchFamily="18" charset="0"/>
              </a:rPr>
              <a:t>Change in small business employment for Oklahoma versus surrounding states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7000"/>
              </a:lnSpc>
              <a:spcBef>
                <a:spcPts val="0"/>
              </a:spcBef>
              <a:spcAft>
                <a:spcPts val="800"/>
              </a:spcAft>
              <a:buFont typeface="Wingdings" panose="05000000000000000000" pitchFamily="2" charset="2"/>
              <a:buChar char=""/>
            </a:pPr>
            <a:r>
              <a:rPr lang="en-US" sz="1600" dirty="0">
                <a:effectLst/>
                <a:latin typeface="Arial" panose="020B0604020202020204" pitchFamily="34" charset="0"/>
                <a:ea typeface="Calibri" panose="020F0502020204030204" pitchFamily="34" charset="0"/>
                <a:cs typeface="Times New Roman" panose="02020603050405020304" pitchFamily="18" charset="0"/>
              </a:rPr>
              <a:t>State return on investment</a:t>
            </a:r>
            <a:br>
              <a:rPr lang="en-US" sz="1800" dirty="0">
                <a:effectLst/>
                <a:latin typeface="Arial" panose="020B0604020202020204" pitchFamily="34" charset="0"/>
                <a:ea typeface="Calibri" panose="020F0502020204030204" pitchFamily="34" charset="0"/>
                <a:cs typeface="Times New Roman" panose="02020603050405020304" pitchFamily="18" charset="0"/>
              </a:rPr>
            </a:b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0"/>
              </a:spcBef>
              <a:spcAft>
                <a:spcPts val="0"/>
              </a:spcAft>
              <a:buNone/>
            </a:pPr>
            <a:r>
              <a:rPr lang="en-US" sz="1800" b="1" dirty="0">
                <a:effectLst/>
                <a:latin typeface="Arial" panose="020B0604020202020204" pitchFamily="34" charset="0"/>
                <a:ea typeface="Calibri" panose="020F0502020204030204" pitchFamily="34" charset="0"/>
                <a:cs typeface="Times New Roman" panose="02020603050405020304" pitchFamily="18" charset="0"/>
              </a:rPr>
              <a:t>2022 Proposed Criteria for Evaluation: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5000"/>
              </a:lnSpc>
              <a:spcBef>
                <a:spcPts val="0"/>
              </a:spcBef>
              <a:spcAft>
                <a:spcPts val="800"/>
              </a:spcAft>
              <a:buFont typeface="Wingdings" panose="05000000000000000000" pitchFamily="2" charset="2"/>
              <a:buChar char=""/>
            </a:pPr>
            <a:r>
              <a:rPr lang="en-US" sz="1600" dirty="0">
                <a:effectLst/>
                <a:latin typeface="Arial" panose="020B0604020202020204" pitchFamily="34" charset="0"/>
                <a:ea typeface="Calibri" panose="020F0502020204030204" pitchFamily="34" charset="0"/>
                <a:cs typeface="Times New Roman" panose="02020603050405020304" pitchFamily="18" charset="0"/>
              </a:rPr>
              <a:t>Number and type of small businesses served as a result of the program</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5000"/>
              </a:lnSpc>
              <a:spcBef>
                <a:spcPts val="0"/>
              </a:spcBef>
              <a:spcAft>
                <a:spcPts val="800"/>
              </a:spcAft>
              <a:buFont typeface="Wingdings" panose="05000000000000000000" pitchFamily="2" charset="2"/>
              <a:buChar char=""/>
            </a:pPr>
            <a:r>
              <a:rPr lang="en-US" sz="1600" dirty="0">
                <a:effectLst/>
                <a:latin typeface="Arial" panose="020B0604020202020204" pitchFamily="34" charset="0"/>
                <a:ea typeface="Calibri" panose="020F0502020204030204" pitchFamily="34" charset="0"/>
                <a:cs typeface="Times New Roman" panose="02020603050405020304" pitchFamily="18" charset="0"/>
              </a:rPr>
              <a:t>Graduation/success rate of small business served as a result of the program</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5000"/>
              </a:lnSpc>
              <a:spcBef>
                <a:spcPts val="0"/>
              </a:spcBef>
              <a:spcAft>
                <a:spcPts val="800"/>
              </a:spcAft>
              <a:buFont typeface="Wingdings" panose="05000000000000000000" pitchFamily="2" charset="2"/>
              <a:buChar char=""/>
            </a:pPr>
            <a:r>
              <a:rPr lang="en-US" sz="1600" dirty="0">
                <a:effectLst/>
                <a:latin typeface="Arial" panose="020B0604020202020204" pitchFamily="34" charset="0"/>
                <a:ea typeface="Calibri" panose="020F0502020204030204" pitchFamily="34" charset="0"/>
                <a:cs typeface="Times New Roman" panose="02020603050405020304" pitchFamily="18" charset="0"/>
              </a:rPr>
              <a:t>Employment and payroll associated with small businesses served as a result of the program</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5000"/>
              </a:lnSpc>
              <a:spcBef>
                <a:spcPts val="0"/>
              </a:spcBef>
              <a:spcAft>
                <a:spcPts val="800"/>
              </a:spcAft>
              <a:buFont typeface="Wingdings" panose="05000000000000000000" pitchFamily="2" charset="2"/>
              <a:buChar char=""/>
            </a:pPr>
            <a:r>
              <a:rPr lang="en-US" sz="1600" dirty="0">
                <a:effectLst/>
                <a:latin typeface="Arial" panose="020B0604020202020204" pitchFamily="34" charset="0"/>
                <a:ea typeface="Calibri" panose="020F0502020204030204" pitchFamily="34" charset="0"/>
                <a:cs typeface="Times New Roman" panose="02020603050405020304" pitchFamily="18" charset="0"/>
              </a:rPr>
              <a:t>Case studies or other longitudinal tracking of program recipient growth outcomes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5000"/>
              </a:lnSpc>
              <a:spcBef>
                <a:spcPts val="0"/>
              </a:spcBef>
              <a:spcAft>
                <a:spcPts val="800"/>
              </a:spcAft>
              <a:buFont typeface="Wingdings" panose="05000000000000000000" pitchFamily="2" charset="2"/>
              <a:buChar char=""/>
            </a:pPr>
            <a:r>
              <a:rPr lang="en-US" sz="1600" dirty="0">
                <a:effectLst/>
                <a:latin typeface="Arial" panose="020B0604020202020204" pitchFamily="34" charset="0"/>
                <a:ea typeface="Calibri" panose="020F0502020204030204" pitchFamily="34" charset="0"/>
                <a:cs typeface="Times New Roman" panose="02020603050405020304" pitchFamily="18" charset="0"/>
              </a:rPr>
              <a:t>Interaction or coordination with other programs or service offerings in the economic development or entrepreneurial support ecosystem</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5000"/>
              </a:lnSpc>
              <a:spcBef>
                <a:spcPts val="0"/>
              </a:spcBef>
              <a:spcAft>
                <a:spcPts val="800"/>
              </a:spcAft>
              <a:buFont typeface="Wingdings" panose="05000000000000000000" pitchFamily="2" charset="2"/>
              <a:buChar char=""/>
            </a:pPr>
            <a:r>
              <a:rPr lang="en-US" sz="1600" dirty="0">
                <a:effectLst/>
                <a:latin typeface="Arial" panose="020B0604020202020204" pitchFamily="34" charset="0"/>
                <a:ea typeface="Calibri" panose="020F0502020204030204" pitchFamily="34" charset="0"/>
                <a:cs typeface="Times New Roman" panose="02020603050405020304" pitchFamily="18" charset="0"/>
              </a:rPr>
              <a:t>Economic activity associated with program funding</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5000"/>
              </a:lnSpc>
              <a:spcBef>
                <a:spcPts val="0"/>
              </a:spcBef>
              <a:spcAft>
                <a:spcPts val="800"/>
              </a:spcAft>
              <a:buFont typeface="Wingdings" panose="05000000000000000000" pitchFamily="2" charset="2"/>
              <a:buChar char=""/>
            </a:pPr>
            <a:r>
              <a:rPr lang="en-US" sz="1600" dirty="0">
                <a:effectLst/>
                <a:latin typeface="Arial" panose="020B0604020202020204" pitchFamily="34" charset="0"/>
                <a:ea typeface="Calibri" panose="020F0502020204030204" pitchFamily="34" charset="0"/>
                <a:cs typeface="Times New Roman" panose="02020603050405020304" pitchFamily="18" charset="0"/>
              </a:rPr>
              <a:t>State return on investment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0"/>
              </a:spcBef>
              <a:spcAft>
                <a:spcPts val="0"/>
              </a:spcAft>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spcBef>
                <a:spcPts val="0"/>
              </a:spcBef>
              <a:buNone/>
            </a:pPr>
            <a:endParaRPr lang="en-US" sz="1600" dirty="0"/>
          </a:p>
        </p:txBody>
      </p:sp>
    </p:spTree>
    <p:extLst>
      <p:ext uri="{BB962C8B-B14F-4D97-AF65-F5344CB8AC3E}">
        <p14:creationId xmlns:p14="http://schemas.microsoft.com/office/powerpoint/2010/main" val="233118598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8256" y="391886"/>
            <a:ext cx="8154632" cy="312714"/>
          </a:xfrm>
        </p:spPr>
        <p:txBody>
          <a:bodyPr/>
          <a:lstStyle/>
          <a:p>
            <a:pPr marL="0" marR="0">
              <a:lnSpc>
                <a:spcPct val="107000"/>
              </a:lnSpc>
              <a:spcBef>
                <a:spcPts val="0"/>
              </a:spcBef>
              <a:spcAft>
                <a:spcPts val="0"/>
              </a:spcAft>
              <a:tabLst>
                <a:tab pos="2571750" algn="l"/>
              </a:tabLst>
            </a:pPr>
            <a:r>
              <a:rPr lang="en-US" sz="2000" b="1" dirty="0">
                <a:effectLst/>
                <a:latin typeface="Arial" panose="020B0604020202020204" pitchFamily="34" charset="0"/>
                <a:ea typeface="Calibri" panose="020F0502020204030204" pitchFamily="34" charset="0"/>
                <a:cs typeface="Times New Roman" panose="02020603050405020304" pitchFamily="18" charset="0"/>
              </a:rPr>
              <a:t>Affordable Housing Act</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Text Placeholder 2"/>
          <p:cNvSpPr>
            <a:spLocks noGrp="1"/>
          </p:cNvSpPr>
          <p:nvPr>
            <p:ph type="body" sz="quarter" idx="10"/>
          </p:nvPr>
        </p:nvSpPr>
        <p:spPr>
          <a:xfrm>
            <a:off x="720772" y="908838"/>
            <a:ext cx="8229600" cy="4549775"/>
          </a:xfrm>
        </p:spPr>
        <p:txBody>
          <a:bodyPr/>
          <a:lstStyle/>
          <a:p>
            <a:pPr marL="0" marR="0" indent="0">
              <a:lnSpc>
                <a:spcPct val="107000"/>
              </a:lnSpc>
              <a:spcBef>
                <a:spcPts val="0"/>
              </a:spcBef>
              <a:spcAft>
                <a:spcPts val="0"/>
              </a:spcAft>
              <a:buNone/>
              <a:tabLst>
                <a:tab pos="2571750" algn="l"/>
              </a:tabLst>
            </a:pPr>
            <a:r>
              <a:rPr lang="en-US" sz="1800" u="sng" dirty="0">
                <a:effectLst/>
                <a:latin typeface="Arial" panose="020B0604020202020204" pitchFamily="34" charset="0"/>
                <a:ea typeface="Calibri" panose="020F0502020204030204" pitchFamily="34" charset="0"/>
                <a:cs typeface="Times New Roman" panose="02020603050405020304" pitchFamily="18" charset="0"/>
              </a:rPr>
              <a:t>Intent</a:t>
            </a:r>
            <a:r>
              <a:rPr lang="en-US" sz="1800" dirty="0">
                <a:effectLst/>
                <a:latin typeface="Arial" panose="020B0604020202020204" pitchFamily="34" charset="0"/>
                <a:ea typeface="Calibri" panose="020F0502020204030204" pitchFamily="34" charset="0"/>
                <a:cs typeface="Times New Roman" panose="02020603050405020304" pitchFamily="18" charset="0"/>
              </a:rPr>
              <a:t>: To expand the supply of new and affordable rental units and rehabilitate existing rental housing for qualifying households by stimulating private investment.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tabLst>
                <a:tab pos="2571750" algn="l"/>
              </a:tabLs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tabLst>
                <a:tab pos="2571750" algn="l"/>
              </a:tabLst>
            </a:pPr>
            <a:r>
              <a:rPr lang="en-US" sz="1800" u="sng" dirty="0">
                <a:effectLst/>
                <a:latin typeface="Arial" panose="020B0604020202020204" pitchFamily="34" charset="0"/>
                <a:ea typeface="Calibri" panose="020F0502020204030204" pitchFamily="34" charset="0"/>
                <a:cs typeface="Times New Roman" panose="02020603050405020304" pitchFamily="18" charset="0"/>
              </a:rPr>
              <a:t>Synopsis</a:t>
            </a:r>
            <a:r>
              <a:rPr lang="en-US" sz="1800" dirty="0">
                <a:effectLst/>
                <a:latin typeface="Arial" panose="020B0604020202020204" pitchFamily="34" charset="0"/>
                <a:ea typeface="Calibri" panose="020F0502020204030204" pitchFamily="34" charset="0"/>
                <a:cs typeface="Times New Roman" panose="02020603050405020304" pitchFamily="18" charset="0"/>
              </a:rPr>
              <a:t>: Investors in affordable housing projects in Oklahoma counties with population less than 150,000 may qualify for income tax credits equal to 100 percent of the Federal Low-Income Housing Tax Credit.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tabLst>
                <a:tab pos="2571750" algn="l"/>
              </a:tabLs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0"/>
              </a:spcBef>
              <a:spcAft>
                <a:spcPts val="0"/>
              </a:spcAft>
              <a:buNone/>
            </a:pPr>
            <a:r>
              <a:rPr lang="en-US" sz="1800" dirty="0">
                <a:effectLst/>
                <a:latin typeface="Arial" panose="020B0604020202020204" pitchFamily="34" charset="0"/>
                <a:ea typeface="Calibri" panose="020F0502020204030204" pitchFamily="34" charset="0"/>
                <a:cs typeface="Times New Roman" panose="02020603050405020304" pitchFamily="18" charset="0"/>
              </a:rPr>
              <a:t>The credit period is up to 10 years after the project is placed into service.  Credits are non-refundable but may be carried forward for five years; they cannot be used to reduce a tax liability accruing prior to January 1, 2016. An insurance company may use the credits against state premium tax.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0"/>
              </a:spcBef>
              <a:spcAft>
                <a:spcPts val="0"/>
              </a:spcAft>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spcBef>
                <a:spcPts val="0"/>
              </a:spcBef>
              <a:buNone/>
            </a:pPr>
            <a:endParaRPr lang="en-US" sz="1600" dirty="0"/>
          </a:p>
        </p:txBody>
      </p:sp>
    </p:spTree>
    <p:extLst>
      <p:ext uri="{BB962C8B-B14F-4D97-AF65-F5344CB8AC3E}">
        <p14:creationId xmlns:p14="http://schemas.microsoft.com/office/powerpoint/2010/main" val="383678305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8256" y="391886"/>
            <a:ext cx="8154632" cy="312714"/>
          </a:xfrm>
        </p:spPr>
        <p:txBody>
          <a:bodyPr/>
          <a:lstStyle/>
          <a:p>
            <a:pPr marL="0" marR="0">
              <a:lnSpc>
                <a:spcPct val="107000"/>
              </a:lnSpc>
              <a:spcBef>
                <a:spcPts val="0"/>
              </a:spcBef>
              <a:spcAft>
                <a:spcPts val="0"/>
              </a:spcAft>
              <a:tabLst>
                <a:tab pos="2571750" algn="l"/>
              </a:tabLst>
            </a:pPr>
            <a:r>
              <a:rPr lang="en-US" sz="2000" b="1" dirty="0">
                <a:effectLst/>
                <a:latin typeface="Arial" panose="020B0604020202020204" pitchFamily="34" charset="0"/>
                <a:ea typeface="Calibri" panose="020F0502020204030204" pitchFamily="34" charset="0"/>
                <a:cs typeface="Times New Roman" panose="02020603050405020304" pitchFamily="18" charset="0"/>
              </a:rPr>
              <a:t>Affordable Housing Act Criteria for Evaluation</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Text Placeholder 2"/>
          <p:cNvSpPr>
            <a:spLocks noGrp="1"/>
          </p:cNvSpPr>
          <p:nvPr>
            <p:ph type="body" sz="quarter" idx="10"/>
          </p:nvPr>
        </p:nvSpPr>
        <p:spPr>
          <a:xfrm>
            <a:off x="720772" y="919989"/>
            <a:ext cx="8229600" cy="4549775"/>
          </a:xfrm>
        </p:spPr>
        <p:txBody>
          <a:bodyPr/>
          <a:lstStyle/>
          <a:p>
            <a:pPr marL="0" marR="0" indent="0">
              <a:lnSpc>
                <a:spcPct val="107000"/>
              </a:lnSpc>
              <a:spcBef>
                <a:spcPts val="0"/>
              </a:spcBef>
              <a:spcAft>
                <a:spcPts val="0"/>
              </a:spcAft>
              <a:buNone/>
              <a:tabLst>
                <a:tab pos="2571750" algn="l"/>
              </a:tabLst>
            </a:pPr>
            <a:r>
              <a:rPr lang="en-US" sz="1800" b="1" dirty="0">
                <a:effectLst/>
                <a:latin typeface="Arial" panose="020B0604020202020204" pitchFamily="34" charset="0"/>
                <a:ea typeface="Calibri" panose="020F0502020204030204" pitchFamily="34" charset="0"/>
                <a:cs typeface="Times New Roman" panose="02020603050405020304" pitchFamily="18" charset="0"/>
              </a:rPr>
              <a:t>2018 Criteria for Evaluation: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7000"/>
              </a:lnSpc>
              <a:spcBef>
                <a:spcPts val="0"/>
              </a:spcBef>
              <a:spcAft>
                <a:spcPts val="800"/>
              </a:spcAft>
              <a:buFont typeface="Wingdings" panose="05000000000000000000" pitchFamily="2" charset="2"/>
              <a:buChar char=""/>
            </a:pPr>
            <a:r>
              <a:rPr lang="en-US" sz="1600" dirty="0">
                <a:effectLst/>
                <a:latin typeface="Arial" panose="020B0604020202020204" pitchFamily="34" charset="0"/>
                <a:ea typeface="Calibri" panose="020F0502020204030204" pitchFamily="34" charset="0"/>
                <a:cs typeface="Times New Roman" panose="02020603050405020304" pitchFamily="18" charset="0"/>
              </a:rPr>
              <a:t>Number of housing projects funded by the program</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7000"/>
              </a:lnSpc>
              <a:spcBef>
                <a:spcPts val="0"/>
              </a:spcBef>
              <a:spcAft>
                <a:spcPts val="800"/>
              </a:spcAft>
              <a:buFont typeface="Wingdings" panose="05000000000000000000" pitchFamily="2" charset="2"/>
              <a:buChar char=""/>
            </a:pPr>
            <a:r>
              <a:rPr lang="en-US" sz="1600" dirty="0">
                <a:effectLst/>
                <a:latin typeface="Arial" panose="020B0604020202020204" pitchFamily="34" charset="0"/>
                <a:ea typeface="Calibri" panose="020F0502020204030204" pitchFamily="34" charset="0"/>
                <a:cs typeface="Times New Roman" panose="02020603050405020304" pitchFamily="18" charset="0"/>
              </a:rPr>
              <a:t>Housing units associated with the credit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7000"/>
              </a:lnSpc>
              <a:spcBef>
                <a:spcPts val="0"/>
              </a:spcBef>
              <a:spcAft>
                <a:spcPts val="800"/>
              </a:spcAft>
              <a:buFont typeface="Wingdings" panose="05000000000000000000" pitchFamily="2" charset="2"/>
              <a:buChar char=""/>
            </a:pPr>
            <a:r>
              <a:rPr lang="en-US" sz="1600" dirty="0">
                <a:effectLst/>
                <a:latin typeface="Arial" panose="020B0604020202020204" pitchFamily="34" charset="0"/>
                <a:ea typeface="Calibri" panose="020F0502020204030204" pitchFamily="34" charset="0"/>
                <a:cs typeface="Times New Roman" panose="02020603050405020304" pitchFamily="18" charset="0"/>
              </a:rPr>
              <a:t>Change qualified housing projects before/after the credit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7000"/>
              </a:lnSpc>
              <a:spcBef>
                <a:spcPts val="0"/>
              </a:spcBef>
              <a:spcAft>
                <a:spcPts val="800"/>
              </a:spcAft>
              <a:buFont typeface="Wingdings" panose="05000000000000000000" pitchFamily="2" charset="2"/>
              <a:buChar char=""/>
            </a:pPr>
            <a:r>
              <a:rPr lang="en-US" sz="1600" dirty="0">
                <a:effectLst/>
                <a:latin typeface="Arial" panose="020B0604020202020204" pitchFamily="34" charset="0"/>
                <a:ea typeface="Calibri" panose="020F0502020204030204" pitchFamily="34" charset="0"/>
                <a:cs typeface="Times New Roman" panose="02020603050405020304" pitchFamily="18" charset="0"/>
              </a:rPr>
              <a:t>Comparison with other states with/without similar credits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7000"/>
              </a:lnSpc>
              <a:spcBef>
                <a:spcPts val="0"/>
              </a:spcBef>
              <a:spcAft>
                <a:spcPts val="800"/>
              </a:spcAft>
              <a:buFont typeface="Wingdings" panose="05000000000000000000" pitchFamily="2" charset="2"/>
              <a:buChar char=""/>
            </a:pPr>
            <a:r>
              <a:rPr lang="en-US" sz="1600" dirty="0">
                <a:effectLst/>
                <a:latin typeface="Arial" panose="020B0604020202020204" pitchFamily="34" charset="0"/>
                <a:ea typeface="Calibri" panose="020F0502020204030204" pitchFamily="34" charset="0"/>
                <a:cs typeface="Times New Roman" panose="02020603050405020304" pitchFamily="18" charset="0"/>
              </a:rPr>
              <a:t>State return on investment</a:t>
            </a:r>
          </a:p>
          <a:p>
            <a:pPr marL="173038" lvl="1" indent="0">
              <a:lnSpc>
                <a:spcPct val="107000"/>
              </a:lnSpc>
              <a:spcBef>
                <a:spcPts val="0"/>
              </a:spcBef>
              <a:spcAft>
                <a:spcPts val="800"/>
              </a:spcAft>
              <a:buNone/>
            </a:pP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1800" b="1" dirty="0">
                <a:effectLst/>
                <a:latin typeface="Arial" panose="020B0604020202020204" pitchFamily="34" charset="0"/>
                <a:ea typeface="Calibri" panose="020F0502020204030204" pitchFamily="34" charset="0"/>
                <a:cs typeface="Times New Roman" panose="02020603050405020304" pitchFamily="18" charset="0"/>
              </a:rPr>
              <a:t>2022 Proposed Criteria for Evaluation:</a:t>
            </a: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5000"/>
              </a:lnSpc>
              <a:spcBef>
                <a:spcPts val="0"/>
              </a:spcBef>
              <a:spcAft>
                <a:spcPts val="800"/>
              </a:spcAft>
              <a:buFont typeface="Wingdings" panose="05000000000000000000" pitchFamily="2" charset="2"/>
              <a:buChar char=""/>
            </a:pPr>
            <a:r>
              <a:rPr lang="en-US" sz="1600" dirty="0">
                <a:effectLst/>
                <a:latin typeface="Arial" panose="020B0604020202020204" pitchFamily="34" charset="0"/>
                <a:ea typeface="Calibri" panose="020F0502020204030204" pitchFamily="34" charset="0"/>
                <a:cs typeface="Times New Roman" panose="02020603050405020304" pitchFamily="18" charset="0"/>
              </a:rPr>
              <a:t>Number of projects and units funded by the program</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5000"/>
              </a:lnSpc>
              <a:spcBef>
                <a:spcPts val="0"/>
              </a:spcBef>
              <a:spcAft>
                <a:spcPts val="800"/>
              </a:spcAft>
              <a:buFont typeface="Wingdings" panose="05000000000000000000" pitchFamily="2" charset="2"/>
              <a:buChar char=""/>
            </a:pPr>
            <a:r>
              <a:rPr lang="en-US" sz="1600" dirty="0">
                <a:effectLst/>
                <a:latin typeface="Arial" panose="020B0604020202020204" pitchFamily="34" charset="0"/>
                <a:ea typeface="Calibri" panose="020F0502020204030204" pitchFamily="34" charset="0"/>
                <a:cs typeface="Times New Roman" panose="02020603050405020304" pitchFamily="18" charset="0"/>
              </a:rPr>
              <a:t>Program-funded projects as a share of all low-income housing production</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5000"/>
              </a:lnSpc>
              <a:spcBef>
                <a:spcPts val="0"/>
              </a:spcBef>
              <a:spcAft>
                <a:spcPts val="800"/>
              </a:spcAft>
              <a:buFont typeface="Wingdings" panose="05000000000000000000" pitchFamily="2" charset="2"/>
              <a:buChar char=""/>
            </a:pPr>
            <a:r>
              <a:rPr lang="en-US" sz="1600" dirty="0">
                <a:effectLst/>
                <a:latin typeface="Arial" panose="020B0604020202020204" pitchFamily="34" charset="0"/>
                <a:ea typeface="Calibri" panose="020F0502020204030204" pitchFamily="34" charset="0"/>
                <a:cs typeface="Times New Roman" panose="02020603050405020304" pitchFamily="18" charset="0"/>
              </a:rPr>
              <a:t>Number and percent of low-income units in market-rate neighborhoods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5000"/>
              </a:lnSpc>
              <a:spcBef>
                <a:spcPts val="0"/>
              </a:spcBef>
              <a:spcAft>
                <a:spcPts val="800"/>
              </a:spcAft>
              <a:buFont typeface="Wingdings" panose="05000000000000000000" pitchFamily="2" charset="2"/>
              <a:buChar char=""/>
            </a:pPr>
            <a:r>
              <a:rPr lang="en-US" sz="1600" dirty="0">
                <a:effectLst/>
                <a:latin typeface="Arial" panose="020B0604020202020204" pitchFamily="34" charset="0"/>
                <a:ea typeface="Calibri" panose="020F0502020204030204" pitchFamily="34" charset="0"/>
                <a:cs typeface="Times New Roman" panose="02020603050405020304" pitchFamily="18" charset="0"/>
              </a:rPr>
              <a:t>Percent of low-income population with/without access to affordable housing over time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5000"/>
              </a:lnSpc>
              <a:spcBef>
                <a:spcPts val="0"/>
              </a:spcBef>
              <a:spcAft>
                <a:spcPts val="800"/>
              </a:spcAft>
              <a:buFont typeface="Wingdings" panose="05000000000000000000" pitchFamily="2" charset="2"/>
              <a:buChar char=""/>
            </a:pPr>
            <a:r>
              <a:rPr lang="en-US" sz="1600" dirty="0">
                <a:effectLst/>
                <a:latin typeface="Arial" panose="020B0604020202020204" pitchFamily="34" charset="0"/>
                <a:ea typeface="Calibri" panose="020F0502020204030204" pitchFamily="34" charset="0"/>
                <a:cs typeface="Times New Roman" panose="02020603050405020304" pitchFamily="18" charset="0"/>
              </a:rPr>
              <a:t>Percent of low-income renters served as a result of the program</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5000"/>
              </a:lnSpc>
              <a:spcBef>
                <a:spcPts val="0"/>
              </a:spcBef>
              <a:spcAft>
                <a:spcPts val="800"/>
              </a:spcAft>
              <a:buFont typeface="Wingdings" panose="05000000000000000000" pitchFamily="2" charset="2"/>
              <a:buChar char=""/>
            </a:pPr>
            <a:r>
              <a:rPr lang="en-US" sz="1600" dirty="0">
                <a:effectLst/>
                <a:latin typeface="Arial" panose="020B0604020202020204" pitchFamily="34" charset="0"/>
                <a:ea typeface="Calibri" panose="020F0502020204030204" pitchFamily="34" charset="0"/>
                <a:cs typeface="Times New Roman" panose="02020603050405020304" pitchFamily="18" charset="0"/>
              </a:rPr>
              <a:t>Economic activity associated with program funding</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5000"/>
              </a:lnSpc>
              <a:spcBef>
                <a:spcPts val="0"/>
              </a:spcBef>
              <a:spcAft>
                <a:spcPts val="800"/>
              </a:spcAft>
              <a:buFont typeface="Wingdings" panose="05000000000000000000" pitchFamily="2" charset="2"/>
              <a:buChar char=""/>
            </a:pPr>
            <a:r>
              <a:rPr lang="en-US" sz="1600" dirty="0">
                <a:effectLst/>
                <a:latin typeface="Arial" panose="020B0604020202020204" pitchFamily="34" charset="0"/>
                <a:ea typeface="Calibri" panose="020F0502020204030204" pitchFamily="34" charset="0"/>
                <a:cs typeface="Times New Roman" panose="02020603050405020304" pitchFamily="18" charset="0"/>
              </a:rPr>
              <a:t>State return on investment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tabLst>
                <a:tab pos="2571750" algn="l"/>
              </a:tabLs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spcBef>
                <a:spcPts val="0"/>
              </a:spcBef>
              <a:buNone/>
            </a:pPr>
            <a:endParaRPr lang="en-US" sz="1600" dirty="0"/>
          </a:p>
        </p:txBody>
      </p:sp>
    </p:spTree>
    <p:extLst>
      <p:ext uri="{BB962C8B-B14F-4D97-AF65-F5344CB8AC3E}">
        <p14:creationId xmlns:p14="http://schemas.microsoft.com/office/powerpoint/2010/main" val="33867346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8256" y="391886"/>
            <a:ext cx="8154632" cy="312714"/>
          </a:xfrm>
        </p:spPr>
        <p:txBody>
          <a:bodyPr/>
          <a:lstStyle/>
          <a:p>
            <a:pPr marL="0" marR="0">
              <a:lnSpc>
                <a:spcPct val="107000"/>
              </a:lnSpc>
              <a:spcBef>
                <a:spcPts val="0"/>
              </a:spcBef>
              <a:spcAft>
                <a:spcPts val="0"/>
              </a:spcAft>
              <a:tabLst>
                <a:tab pos="2571750" algn="l"/>
              </a:tabLst>
            </a:pPr>
            <a:r>
              <a:rPr lang="en-US" sz="2000" b="1" dirty="0">
                <a:effectLst/>
                <a:latin typeface="Arial" panose="020B0604020202020204" pitchFamily="34" charset="0"/>
                <a:ea typeface="Calibri" panose="020F0502020204030204" pitchFamily="34" charset="0"/>
                <a:cs typeface="Times New Roman" panose="02020603050405020304" pitchFamily="18" charset="0"/>
              </a:rPr>
              <a:t>Seed Capital Fund</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Text Placeholder 2"/>
          <p:cNvSpPr>
            <a:spLocks noGrp="1"/>
          </p:cNvSpPr>
          <p:nvPr>
            <p:ph type="body" sz="quarter" idx="10"/>
          </p:nvPr>
        </p:nvSpPr>
        <p:spPr>
          <a:xfrm>
            <a:off x="720772" y="908838"/>
            <a:ext cx="8229600" cy="4549775"/>
          </a:xfrm>
        </p:spPr>
        <p:txBody>
          <a:bodyPr/>
          <a:lstStyle/>
          <a:p>
            <a:pPr marL="0" marR="0" indent="0">
              <a:spcBef>
                <a:spcPts val="0"/>
              </a:spcBef>
              <a:spcAft>
                <a:spcPts val="0"/>
              </a:spcAft>
              <a:buNone/>
            </a:pPr>
            <a:r>
              <a:rPr lang="en-US" sz="1800" u="sng" dirty="0">
                <a:effectLst/>
                <a:latin typeface="Arial" panose="020B0604020202020204" pitchFamily="34" charset="0"/>
                <a:ea typeface="Calibri" panose="020F0502020204030204" pitchFamily="34" charset="0"/>
                <a:cs typeface="Times New Roman" panose="02020603050405020304" pitchFamily="18" charset="0"/>
              </a:rPr>
              <a:t>Intent</a:t>
            </a:r>
            <a:r>
              <a:rPr lang="en-US" sz="1800" dirty="0">
                <a:effectLst/>
                <a:latin typeface="Arial" panose="020B0604020202020204" pitchFamily="34" charset="0"/>
                <a:ea typeface="Calibri" panose="020F0502020204030204" pitchFamily="34" charset="0"/>
                <a:cs typeface="Times New Roman" panose="02020603050405020304" pitchFamily="18" charset="0"/>
              </a:rPr>
              <a:t>:</a:t>
            </a: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r>
              <a:rPr lang="en-US" sz="1800" dirty="0">
                <a:effectLst/>
                <a:latin typeface="Arial" panose="020B0604020202020204" pitchFamily="34" charset="0"/>
                <a:ea typeface="Calibri" panose="020F0502020204030204" pitchFamily="34" charset="0"/>
                <a:cs typeface="Times New Roman" panose="02020603050405020304" pitchFamily="18" charset="0"/>
              </a:rPr>
              <a:t>To provide seed investments to innovative Oklahoma businesses.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0"/>
              </a:spcBef>
              <a:spcAft>
                <a:spcPts val="0"/>
              </a:spcAft>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0"/>
              </a:spcBef>
              <a:spcAft>
                <a:spcPts val="0"/>
              </a:spcAft>
              <a:buNone/>
            </a:pPr>
            <a:r>
              <a:rPr lang="en-US" sz="1800" u="sng" dirty="0">
                <a:effectLst/>
                <a:latin typeface="Arial" panose="020B0604020202020204" pitchFamily="34" charset="0"/>
                <a:ea typeface="Calibri" panose="020F0502020204030204" pitchFamily="34" charset="0"/>
                <a:cs typeface="Times New Roman" panose="02020603050405020304" pitchFamily="18" charset="0"/>
              </a:rPr>
              <a:t>Synopsis</a:t>
            </a:r>
            <a:r>
              <a:rPr lang="en-US" sz="1800" dirty="0">
                <a:effectLst/>
                <a:latin typeface="Arial" panose="020B0604020202020204" pitchFamily="34" charset="0"/>
                <a:ea typeface="Calibri" panose="020F0502020204030204" pitchFamily="34" charset="0"/>
                <a:cs typeface="Times New Roman" panose="02020603050405020304" pitchFamily="18" charset="0"/>
              </a:rPr>
              <a:t>: The Oklahoma Seed Capital Fund provides concept, seed and start-up equity investments to Oklahoma’s innovative businesses. Investments are focused on industry sectors with technologies and proprietary products, processes, and/or know-how that provide high growth opportunities in addressable markets (e.g. advanced materials, aerospace, </a:t>
            </a:r>
            <a:r>
              <a:rPr lang="en-US" sz="1800" dirty="0" err="1">
                <a:effectLst/>
                <a:latin typeface="Arial" panose="020B0604020202020204" pitchFamily="34" charset="0"/>
                <a:ea typeface="Calibri" panose="020F0502020204030204" pitchFamily="34" charset="0"/>
                <a:cs typeface="Times New Roman" panose="02020603050405020304" pitchFamily="18" charset="0"/>
              </a:rPr>
              <a:t>agri</a:t>
            </a:r>
            <a:r>
              <a:rPr lang="en-US" sz="1800" dirty="0">
                <a:effectLst/>
                <a:latin typeface="Arial" panose="020B0604020202020204" pitchFamily="34" charset="0"/>
                <a:ea typeface="Calibri" panose="020F0502020204030204" pitchFamily="34" charset="0"/>
                <a:cs typeface="Times New Roman" panose="02020603050405020304" pitchFamily="18" charset="0"/>
              </a:rPr>
              <a:t>-sciences, biotechnology, communications technologies, energy, software/information technology, medical devices, nanotechnology, robotics, etc.). The Fund focuses on opportunities that show promise of rapid growth in terms of revenue, increased employment and increased private investment capital.</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spcBef>
                <a:spcPts val="0"/>
              </a:spcBef>
              <a:buNone/>
            </a:pPr>
            <a:endParaRPr lang="en-US" sz="1800" dirty="0">
              <a:effectLst/>
              <a:latin typeface="Arial" panose="020B0604020202020204" pitchFamily="34" charset="0"/>
              <a:ea typeface="Calibri" panose="020F0502020204030204" pitchFamily="34" charset="0"/>
              <a:cs typeface="Times New Roman" panose="02020603050405020304" pitchFamily="18" charset="0"/>
            </a:endParaRPr>
          </a:p>
          <a:p>
            <a:pPr marL="0" marR="0" indent="0">
              <a:spcBef>
                <a:spcPts val="0"/>
              </a:spcBef>
              <a:spcAft>
                <a:spcPts val="0"/>
              </a:spcAft>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spcBef>
                <a:spcPts val="0"/>
              </a:spcBef>
              <a:buNone/>
            </a:pPr>
            <a:endParaRPr lang="en-US" sz="1600" dirty="0"/>
          </a:p>
        </p:txBody>
      </p:sp>
    </p:spTree>
    <p:extLst>
      <p:ext uri="{BB962C8B-B14F-4D97-AF65-F5344CB8AC3E}">
        <p14:creationId xmlns:p14="http://schemas.microsoft.com/office/powerpoint/2010/main" val="367313201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8256" y="391886"/>
            <a:ext cx="8154632" cy="312714"/>
          </a:xfrm>
        </p:spPr>
        <p:txBody>
          <a:bodyPr/>
          <a:lstStyle/>
          <a:p>
            <a:pPr marL="0" marR="0">
              <a:lnSpc>
                <a:spcPct val="107000"/>
              </a:lnSpc>
              <a:spcBef>
                <a:spcPts val="0"/>
              </a:spcBef>
              <a:spcAft>
                <a:spcPts val="0"/>
              </a:spcAft>
              <a:tabLst>
                <a:tab pos="2571750" algn="l"/>
              </a:tabLst>
            </a:pPr>
            <a:r>
              <a:rPr lang="en-US" sz="2000" b="1" dirty="0">
                <a:effectLst/>
                <a:latin typeface="Arial" panose="020B0604020202020204" pitchFamily="34" charset="0"/>
                <a:ea typeface="Calibri" panose="020F0502020204030204" pitchFamily="34" charset="0"/>
                <a:cs typeface="Times New Roman" panose="02020603050405020304" pitchFamily="18" charset="0"/>
              </a:rPr>
              <a:t>Seed Capital Fund (continued)</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Text Placeholder 2"/>
          <p:cNvSpPr>
            <a:spLocks noGrp="1"/>
          </p:cNvSpPr>
          <p:nvPr>
            <p:ph type="body" sz="quarter" idx="10"/>
          </p:nvPr>
        </p:nvSpPr>
        <p:spPr>
          <a:xfrm>
            <a:off x="720772" y="908838"/>
            <a:ext cx="8229600" cy="4549775"/>
          </a:xfrm>
        </p:spPr>
        <p:txBody>
          <a:bodyPr/>
          <a:lstStyle/>
          <a:p>
            <a:pPr marL="0" indent="0">
              <a:spcBef>
                <a:spcPts val="0"/>
              </a:spcBef>
              <a:buNone/>
            </a:pPr>
            <a:endParaRPr lang="en-US" sz="1800" dirty="0">
              <a:effectLst/>
              <a:latin typeface="Arial" panose="020B0604020202020204" pitchFamily="34" charset="0"/>
              <a:ea typeface="Calibri" panose="020F0502020204030204" pitchFamily="34" charset="0"/>
              <a:cs typeface="Times New Roman" panose="02020603050405020304" pitchFamily="18" charset="0"/>
            </a:endParaRPr>
          </a:p>
          <a:p>
            <a:pPr marL="0" indent="0">
              <a:spcBef>
                <a:spcPts val="0"/>
              </a:spcBef>
              <a:buNone/>
            </a:pPr>
            <a:r>
              <a:rPr lang="en-US" sz="1800" dirty="0">
                <a:effectLst/>
                <a:latin typeface="Arial" panose="020B0604020202020204" pitchFamily="34" charset="0"/>
                <a:ea typeface="Calibri" panose="020F0502020204030204" pitchFamily="34" charset="0"/>
                <a:cs typeface="Times New Roman" panose="02020603050405020304" pitchFamily="18" charset="0"/>
              </a:rPr>
              <a:t>To be eligible for the Seed Fund, an entrepreneur must be a small business located in Oklahoma. </a:t>
            </a:r>
          </a:p>
          <a:p>
            <a:pPr marL="0" indent="0">
              <a:spcBef>
                <a:spcPts val="0"/>
              </a:spcBef>
              <a:buNone/>
            </a:pPr>
            <a:endParaRPr lang="en-US" sz="1800" dirty="0">
              <a:latin typeface="Arial" panose="020B0604020202020204" pitchFamily="34" charset="0"/>
              <a:ea typeface="Calibri" panose="020F0502020204030204" pitchFamily="34" charset="0"/>
              <a:cs typeface="Times New Roman" panose="02020603050405020304" pitchFamily="18" charset="0"/>
            </a:endParaRPr>
          </a:p>
          <a:p>
            <a:pPr marL="0" indent="0">
              <a:spcBef>
                <a:spcPts val="0"/>
              </a:spcBef>
              <a:buNone/>
            </a:pPr>
            <a:r>
              <a:rPr lang="en-US" sz="1800" dirty="0">
                <a:effectLst/>
                <a:latin typeface="Arial" panose="020B0604020202020204" pitchFamily="34" charset="0"/>
                <a:ea typeface="Calibri" panose="020F0502020204030204" pitchFamily="34" charset="0"/>
                <a:cs typeface="Times New Roman" panose="02020603050405020304" pitchFamily="18" charset="0"/>
              </a:rPr>
              <a:t>The use of funds depends on each company’s business plan. This may include such activities as developing intellectual property, completing market assessments, implementing business operations, recruiting key members of the management team and expanding into new products or markets. </a:t>
            </a:r>
          </a:p>
          <a:p>
            <a:pPr marL="0" indent="0">
              <a:spcBef>
                <a:spcPts val="0"/>
              </a:spcBef>
              <a:buNone/>
            </a:pPr>
            <a:endParaRPr lang="en-US" sz="1800" dirty="0">
              <a:latin typeface="Arial" panose="020B0604020202020204" pitchFamily="34" charset="0"/>
              <a:ea typeface="Calibri" panose="020F0502020204030204" pitchFamily="34" charset="0"/>
              <a:cs typeface="Times New Roman" panose="02020603050405020304" pitchFamily="18" charset="0"/>
            </a:endParaRPr>
          </a:p>
          <a:p>
            <a:pPr marL="0" indent="0">
              <a:spcBef>
                <a:spcPts val="0"/>
              </a:spcBef>
              <a:buNone/>
            </a:pPr>
            <a:r>
              <a:rPr lang="en-US" sz="1800" dirty="0">
                <a:effectLst/>
                <a:latin typeface="Arial" panose="020B0604020202020204" pitchFamily="34" charset="0"/>
                <a:ea typeface="Calibri" panose="020F0502020204030204" pitchFamily="34" charset="0"/>
                <a:cs typeface="Times New Roman" panose="02020603050405020304" pitchFamily="18" charset="0"/>
              </a:rPr>
              <a:t>Investments typically range from $100,000 to $1,000,000 and require participating co-investors. Investment terms are typically convertible debt or preferred equity.</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0"/>
              </a:spcBef>
              <a:spcAft>
                <a:spcPts val="0"/>
              </a:spcAft>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spcBef>
                <a:spcPts val="0"/>
              </a:spcBef>
              <a:buNone/>
            </a:pPr>
            <a:endParaRPr lang="en-US" sz="1600" dirty="0"/>
          </a:p>
        </p:txBody>
      </p:sp>
    </p:spTree>
    <p:extLst>
      <p:ext uri="{BB962C8B-B14F-4D97-AF65-F5344CB8AC3E}">
        <p14:creationId xmlns:p14="http://schemas.microsoft.com/office/powerpoint/2010/main" val="54442422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8256" y="391886"/>
            <a:ext cx="8154632" cy="312714"/>
          </a:xfrm>
        </p:spPr>
        <p:txBody>
          <a:bodyPr/>
          <a:lstStyle/>
          <a:p>
            <a:pPr marL="0" marR="0">
              <a:lnSpc>
                <a:spcPct val="107000"/>
              </a:lnSpc>
              <a:spcBef>
                <a:spcPts val="0"/>
              </a:spcBef>
              <a:spcAft>
                <a:spcPts val="0"/>
              </a:spcAft>
              <a:tabLst>
                <a:tab pos="2571750" algn="l"/>
              </a:tabLst>
            </a:pPr>
            <a:r>
              <a:rPr lang="en-US" sz="2000" b="1" dirty="0">
                <a:effectLst/>
                <a:latin typeface="Arial" panose="020B0604020202020204" pitchFamily="34" charset="0"/>
                <a:ea typeface="Calibri" panose="020F0502020204030204" pitchFamily="34" charset="0"/>
                <a:cs typeface="Times New Roman" panose="02020603050405020304" pitchFamily="18" charset="0"/>
              </a:rPr>
              <a:t>Seed Capital Fund Criteria for Evaluation</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Text Placeholder 2"/>
          <p:cNvSpPr>
            <a:spLocks noGrp="1"/>
          </p:cNvSpPr>
          <p:nvPr>
            <p:ph type="body" sz="quarter" idx="10"/>
          </p:nvPr>
        </p:nvSpPr>
        <p:spPr>
          <a:xfrm>
            <a:off x="683288" y="808477"/>
            <a:ext cx="8229600" cy="4549775"/>
          </a:xfrm>
        </p:spPr>
        <p:txBody>
          <a:bodyPr/>
          <a:lstStyle/>
          <a:p>
            <a:pPr marL="0" marR="0" indent="0">
              <a:spcBef>
                <a:spcPts val="0"/>
              </a:spcBef>
              <a:spcAft>
                <a:spcPts val="0"/>
              </a:spcAft>
              <a:buNone/>
            </a:pPr>
            <a:r>
              <a:rPr lang="en-US" sz="1800" b="1" dirty="0">
                <a:effectLst/>
                <a:latin typeface="Arial" panose="020B0604020202020204" pitchFamily="34" charset="0"/>
                <a:ea typeface="Calibri" panose="020F0502020204030204" pitchFamily="34" charset="0"/>
                <a:cs typeface="Times New Roman" panose="02020603050405020304" pitchFamily="18" charset="0"/>
              </a:rPr>
              <a:t>2019 Criteria for Evaluation:</a:t>
            </a: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6000"/>
              </a:lnSpc>
              <a:spcBef>
                <a:spcPts val="0"/>
              </a:spcBef>
              <a:spcAft>
                <a:spcPts val="800"/>
              </a:spcAft>
              <a:buFont typeface="Wingdings" panose="05000000000000000000" pitchFamily="2" charset="2"/>
              <a:buChar char=""/>
            </a:pPr>
            <a:r>
              <a:rPr lang="en-US" sz="1400" dirty="0">
                <a:effectLst/>
                <a:latin typeface="Arial" panose="020B0604020202020204" pitchFamily="34" charset="0"/>
                <a:ea typeface="Calibri" panose="020F0502020204030204" pitchFamily="34" charset="0"/>
                <a:cs typeface="Times New Roman" panose="02020603050405020304" pitchFamily="18" charset="0"/>
              </a:rPr>
              <a:t>Program use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6000"/>
              </a:lnSpc>
              <a:spcBef>
                <a:spcPts val="0"/>
              </a:spcBef>
              <a:spcAft>
                <a:spcPts val="800"/>
              </a:spcAft>
              <a:buFont typeface="Wingdings" panose="05000000000000000000" pitchFamily="2" charset="2"/>
              <a:buChar char=""/>
            </a:pPr>
            <a:r>
              <a:rPr lang="en-US" sz="1400" dirty="0">
                <a:effectLst/>
                <a:latin typeface="Arial" panose="020B0604020202020204" pitchFamily="34" charset="0"/>
                <a:ea typeface="Calibri" panose="020F0502020204030204" pitchFamily="34" charset="0"/>
                <a:cs typeface="Times New Roman" panose="02020603050405020304" pitchFamily="18" charset="0"/>
              </a:rPr>
              <a:t>Amount of capital investment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6000"/>
              </a:lnSpc>
              <a:spcBef>
                <a:spcPts val="0"/>
              </a:spcBef>
              <a:spcAft>
                <a:spcPts val="800"/>
              </a:spcAft>
              <a:buFont typeface="Wingdings" panose="05000000000000000000" pitchFamily="2" charset="2"/>
              <a:buChar char=""/>
            </a:pPr>
            <a:r>
              <a:rPr lang="en-US" sz="1400" dirty="0">
                <a:effectLst/>
                <a:latin typeface="Arial" panose="020B0604020202020204" pitchFamily="34" charset="0"/>
                <a:ea typeface="Calibri" panose="020F0502020204030204" pitchFamily="34" charset="0"/>
                <a:cs typeface="Times New Roman" panose="02020603050405020304" pitchFamily="18" charset="0"/>
              </a:rPr>
              <a:t>Comparison of capital investment in general to capital investment in eligible projects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6000"/>
              </a:lnSpc>
              <a:spcBef>
                <a:spcPts val="0"/>
              </a:spcBef>
              <a:spcAft>
                <a:spcPts val="800"/>
              </a:spcAft>
              <a:buFont typeface="Wingdings" panose="05000000000000000000" pitchFamily="2" charset="2"/>
              <a:buChar char=""/>
            </a:pPr>
            <a:r>
              <a:rPr lang="en-US" sz="1400" dirty="0">
                <a:effectLst/>
                <a:latin typeface="Arial" panose="020B0604020202020204" pitchFamily="34" charset="0"/>
                <a:ea typeface="Calibri" panose="020F0502020204030204" pitchFamily="34" charset="0"/>
                <a:cs typeface="Times New Roman" panose="02020603050405020304" pitchFamily="18" charset="0"/>
              </a:rPr>
              <a:t>Oklahoma jobs created by firms receiving incentive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6000"/>
              </a:lnSpc>
              <a:spcBef>
                <a:spcPts val="0"/>
              </a:spcBef>
              <a:spcAft>
                <a:spcPts val="800"/>
              </a:spcAft>
              <a:buFont typeface="Wingdings" panose="05000000000000000000" pitchFamily="2" charset="2"/>
              <a:buChar char=""/>
            </a:pPr>
            <a:r>
              <a:rPr lang="en-US" sz="1400" dirty="0">
                <a:effectLst/>
                <a:latin typeface="Arial" panose="020B0604020202020204" pitchFamily="34" charset="0"/>
                <a:ea typeface="Calibri" panose="020F0502020204030204" pitchFamily="34" charset="0"/>
                <a:cs typeface="Times New Roman" panose="02020603050405020304" pitchFamily="18" charset="0"/>
              </a:rPr>
              <a:t>Financial performance of the fund</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6000"/>
              </a:lnSpc>
              <a:spcBef>
                <a:spcPts val="0"/>
              </a:spcBef>
              <a:spcAft>
                <a:spcPts val="800"/>
              </a:spcAft>
              <a:buFont typeface="Wingdings" panose="05000000000000000000" pitchFamily="2" charset="2"/>
              <a:buChar char=""/>
            </a:pPr>
            <a:r>
              <a:rPr lang="en-US" sz="1400" dirty="0">
                <a:effectLst/>
                <a:latin typeface="Arial" panose="020B0604020202020204" pitchFamily="34" charset="0"/>
                <a:ea typeface="Calibri" panose="020F0502020204030204" pitchFamily="34" charset="0"/>
                <a:cs typeface="Times New Roman" panose="02020603050405020304" pitchFamily="18" charset="0"/>
              </a:rPr>
              <a:t>State return on investment</a:t>
            </a:r>
            <a:r>
              <a:rPr lang="en-US" sz="14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6000"/>
              </a:lnSpc>
              <a:spcBef>
                <a:spcPts val="0"/>
              </a:spcBef>
              <a:spcAft>
                <a:spcPts val="800"/>
              </a:spcAft>
              <a:buNone/>
            </a:pPr>
            <a:r>
              <a:rPr lang="en-US" sz="1800" b="1" dirty="0">
                <a:effectLst/>
                <a:latin typeface="Arial" panose="020B0604020202020204" pitchFamily="34" charset="0"/>
                <a:ea typeface="Calibri" panose="020F0502020204030204" pitchFamily="34" charset="0"/>
                <a:cs typeface="Times New Roman" panose="02020603050405020304" pitchFamily="18" charset="0"/>
              </a:rPr>
              <a:t>2022 Proposed Criteria for Evaluation</a:t>
            </a: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6000"/>
              </a:lnSpc>
              <a:spcBef>
                <a:spcPts val="0"/>
              </a:spcBef>
              <a:spcAft>
                <a:spcPts val="800"/>
              </a:spcAft>
              <a:buFont typeface="Wingdings" panose="05000000000000000000" pitchFamily="2" charset="2"/>
              <a:buChar char=""/>
            </a:pPr>
            <a:r>
              <a:rPr lang="en-US" sz="1500" dirty="0">
                <a:effectLst/>
                <a:latin typeface="Arial" panose="020B0604020202020204" pitchFamily="34" charset="0"/>
                <a:ea typeface="Calibri" panose="020F0502020204030204" pitchFamily="34" charset="0"/>
                <a:cs typeface="Times New Roman" panose="02020603050405020304" pitchFamily="18" charset="0"/>
              </a:rPr>
              <a:t>Program use</a:t>
            </a:r>
            <a:endParaRPr lang="en-US" sz="15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6000"/>
              </a:lnSpc>
              <a:spcBef>
                <a:spcPts val="0"/>
              </a:spcBef>
              <a:spcAft>
                <a:spcPts val="800"/>
              </a:spcAft>
              <a:buFont typeface="Wingdings" panose="05000000000000000000" pitchFamily="2" charset="2"/>
              <a:buChar char=""/>
            </a:pPr>
            <a:r>
              <a:rPr lang="en-US" sz="1500" dirty="0">
                <a:effectLst/>
                <a:latin typeface="Arial" panose="020B0604020202020204" pitchFamily="34" charset="0"/>
                <a:ea typeface="Calibri" panose="020F0502020204030204" pitchFamily="34" charset="0"/>
                <a:cs typeface="Times New Roman" panose="02020603050405020304" pitchFamily="18" charset="0"/>
              </a:rPr>
              <a:t>Amount of capital investment </a:t>
            </a:r>
            <a:endParaRPr lang="en-US" sz="15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6000"/>
              </a:lnSpc>
              <a:spcBef>
                <a:spcPts val="0"/>
              </a:spcBef>
              <a:spcAft>
                <a:spcPts val="800"/>
              </a:spcAft>
              <a:buFont typeface="Wingdings" panose="05000000000000000000" pitchFamily="2" charset="2"/>
              <a:buChar char=""/>
            </a:pPr>
            <a:r>
              <a:rPr lang="en-US" sz="1500" dirty="0">
                <a:effectLst/>
                <a:latin typeface="Arial" panose="020B0604020202020204" pitchFamily="34" charset="0"/>
                <a:ea typeface="Calibri" panose="020F0502020204030204" pitchFamily="34" charset="0"/>
                <a:cs typeface="Times New Roman" panose="02020603050405020304" pitchFamily="18" charset="0"/>
              </a:rPr>
              <a:t>Comparison of capital investment in general to capital investment in eligible projects</a:t>
            </a:r>
            <a:endParaRPr lang="en-US" sz="15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6000"/>
              </a:lnSpc>
              <a:spcBef>
                <a:spcPts val="0"/>
              </a:spcBef>
              <a:spcAft>
                <a:spcPts val="800"/>
              </a:spcAft>
              <a:buFont typeface="Wingdings" panose="05000000000000000000" pitchFamily="2" charset="2"/>
              <a:buChar char=""/>
            </a:pPr>
            <a:r>
              <a:rPr lang="en-US" sz="1500" dirty="0">
                <a:effectLst/>
                <a:latin typeface="Arial" panose="020B0604020202020204" pitchFamily="34" charset="0"/>
                <a:ea typeface="Calibri" panose="020F0502020204030204" pitchFamily="34" charset="0"/>
                <a:cs typeface="Times New Roman" panose="02020603050405020304" pitchFamily="18" charset="0"/>
              </a:rPr>
              <a:t>Oklahoma jobs created by firms receiving incentive</a:t>
            </a:r>
            <a:endParaRPr lang="en-US" sz="15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6000"/>
              </a:lnSpc>
              <a:spcBef>
                <a:spcPts val="0"/>
              </a:spcBef>
              <a:spcAft>
                <a:spcPts val="800"/>
              </a:spcAft>
              <a:buFont typeface="Wingdings" panose="05000000000000000000" pitchFamily="2" charset="2"/>
              <a:buChar char=""/>
            </a:pPr>
            <a:r>
              <a:rPr lang="en-US" sz="1500" dirty="0">
                <a:effectLst/>
                <a:latin typeface="Arial" panose="020B0604020202020204" pitchFamily="34" charset="0"/>
                <a:ea typeface="Calibri" panose="020F0502020204030204" pitchFamily="34" charset="0"/>
                <a:cs typeface="Times New Roman" panose="02020603050405020304" pitchFamily="18" charset="0"/>
              </a:rPr>
              <a:t>Financial performance of the fund</a:t>
            </a:r>
            <a:endParaRPr lang="en-US" sz="15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6000"/>
              </a:lnSpc>
              <a:spcBef>
                <a:spcPts val="0"/>
              </a:spcBef>
              <a:spcAft>
                <a:spcPts val="800"/>
              </a:spcAft>
              <a:buFont typeface="Wingdings" panose="05000000000000000000" pitchFamily="2" charset="2"/>
              <a:buChar char=""/>
            </a:pPr>
            <a:r>
              <a:rPr lang="en-US" sz="1500" dirty="0">
                <a:effectLst/>
                <a:latin typeface="Arial" panose="020B0604020202020204" pitchFamily="34" charset="0"/>
                <a:ea typeface="Calibri" panose="020F0502020204030204" pitchFamily="34" charset="0"/>
                <a:cs typeface="Times New Roman" panose="02020603050405020304" pitchFamily="18" charset="0"/>
              </a:rPr>
              <a:t>Interaction or coordination with other programs or service offerings in the economic development or entrepreneurial support ecosystem</a:t>
            </a:r>
            <a:endParaRPr lang="en-US" sz="15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6000"/>
              </a:lnSpc>
              <a:spcBef>
                <a:spcPts val="0"/>
              </a:spcBef>
              <a:spcAft>
                <a:spcPts val="800"/>
              </a:spcAft>
              <a:buFont typeface="Wingdings" panose="05000000000000000000" pitchFamily="2" charset="2"/>
              <a:buChar char=""/>
            </a:pPr>
            <a:r>
              <a:rPr lang="en-US" sz="1500" dirty="0">
                <a:effectLst/>
                <a:latin typeface="Arial" panose="020B0604020202020204" pitchFamily="34" charset="0"/>
                <a:ea typeface="Calibri" panose="020F0502020204030204" pitchFamily="34" charset="0"/>
                <a:cs typeface="Times New Roman" panose="02020603050405020304" pitchFamily="18" charset="0"/>
              </a:rPr>
              <a:t>Case studies or other longitudinal tracking of program recipient growth outcomes</a:t>
            </a:r>
            <a:endParaRPr lang="en-US" sz="15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6000"/>
              </a:lnSpc>
              <a:spcBef>
                <a:spcPts val="0"/>
              </a:spcBef>
              <a:spcAft>
                <a:spcPts val="800"/>
              </a:spcAft>
              <a:buFont typeface="Wingdings" panose="05000000000000000000" pitchFamily="2" charset="2"/>
              <a:buChar char=""/>
            </a:pPr>
            <a:r>
              <a:rPr lang="en-US" sz="1500" dirty="0">
                <a:effectLst/>
                <a:latin typeface="Arial" panose="020B0604020202020204" pitchFamily="34" charset="0"/>
                <a:ea typeface="Calibri" panose="020F0502020204030204" pitchFamily="34" charset="0"/>
                <a:cs typeface="Times New Roman" panose="02020603050405020304" pitchFamily="18" charset="0"/>
              </a:rPr>
              <a:t>State return on investment</a:t>
            </a:r>
            <a:r>
              <a:rPr lang="en-US" sz="15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5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spcBef>
                <a:spcPts val="0"/>
              </a:spcBef>
              <a:buNone/>
            </a:pPr>
            <a:endParaRPr lang="en-US" sz="1800" dirty="0">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408425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1485" y="1006088"/>
            <a:ext cx="8154632" cy="332399"/>
          </a:xfrm>
        </p:spPr>
        <p:txBody>
          <a:bodyPr/>
          <a:lstStyle/>
          <a:p>
            <a:r>
              <a:rPr lang="en-US" sz="2400" dirty="0"/>
              <a:t>Project Activities to Date</a:t>
            </a:r>
          </a:p>
        </p:txBody>
      </p:sp>
      <p:sp>
        <p:nvSpPr>
          <p:cNvPr id="10" name="Text Placeholder 2"/>
          <p:cNvSpPr>
            <a:spLocks noGrp="1"/>
          </p:cNvSpPr>
          <p:nvPr>
            <p:ph type="body" sz="quarter" idx="10"/>
          </p:nvPr>
        </p:nvSpPr>
        <p:spPr>
          <a:xfrm>
            <a:off x="450850" y="1554480"/>
            <a:ext cx="8229600" cy="4549819"/>
          </a:xfrm>
        </p:spPr>
        <p:txBody>
          <a:bodyPr/>
          <a:lstStyle/>
          <a:p>
            <a:pPr>
              <a:buFont typeface="Wingdings" panose="05000000000000000000" pitchFamily="2" charset="2"/>
              <a:buChar char="§"/>
            </a:pPr>
            <a:r>
              <a:rPr lang="en-US" sz="2000" dirty="0"/>
              <a:t>The project team has one change – Joe Buckshon is the senior analyst, replacing Ian Parnell.</a:t>
            </a:r>
          </a:p>
          <a:p>
            <a:pPr>
              <a:buFont typeface="Wingdings" panose="05000000000000000000" pitchFamily="2" charset="2"/>
              <a:buChar char="§"/>
            </a:pPr>
            <a:r>
              <a:rPr lang="en-US" sz="2000" dirty="0">
                <a:ea typeface="Arial" charset="0"/>
                <a:cs typeface="Arial" charset="0"/>
              </a:rPr>
              <a:t>The team has reviewed the 2018 evaluations and criteria and also noted legislative changes that impact on them.</a:t>
            </a:r>
          </a:p>
          <a:p>
            <a:pPr>
              <a:buFont typeface="Wingdings" panose="05000000000000000000" pitchFamily="2" charset="2"/>
              <a:buChar char="§"/>
            </a:pPr>
            <a:r>
              <a:rPr lang="en-US" sz="2000" dirty="0"/>
              <a:t>Proposed criteria were provided to the criteria evaluation subcommittee, and they had no suggested changes.</a:t>
            </a:r>
          </a:p>
          <a:p>
            <a:pPr>
              <a:buFont typeface="Wingdings" panose="05000000000000000000" pitchFamily="2" charset="2"/>
              <a:buChar char="§"/>
            </a:pPr>
            <a:r>
              <a:rPr lang="en-US" sz="2000" dirty="0"/>
              <a:t>The Commission was provided with a memo outlining the criteria as well as one recommending not evaluating some others.</a:t>
            </a:r>
          </a:p>
          <a:p>
            <a:pPr>
              <a:buFont typeface="Wingdings" panose="05000000000000000000" pitchFamily="2" charset="2"/>
              <a:buChar char="§"/>
            </a:pPr>
            <a:r>
              <a:rPr lang="en-US" sz="2000" dirty="0"/>
              <a:t>The project team also recommends that the schedule for evaluation be modified based on our review of that schedule.</a:t>
            </a:r>
          </a:p>
          <a:p>
            <a:pPr>
              <a:buFont typeface="Wingdings" panose="05000000000000000000" pitchFamily="2" charset="2"/>
              <a:buChar char="§"/>
            </a:pPr>
            <a:endParaRPr lang="en-US" sz="2000" dirty="0"/>
          </a:p>
          <a:p>
            <a:pPr>
              <a:buFont typeface="Wingdings" panose="05000000000000000000" pitchFamily="2" charset="2"/>
              <a:buChar char="§"/>
            </a:pPr>
            <a:endParaRPr lang="en-US" sz="2000" dirty="0"/>
          </a:p>
          <a:p>
            <a:pPr>
              <a:buFont typeface="Wingdings" panose="05000000000000000000" pitchFamily="2" charset="2"/>
              <a:buChar char="§"/>
            </a:pPr>
            <a:endParaRPr lang="en-US" sz="2000" dirty="0">
              <a:ea typeface="Arial" charset="0"/>
              <a:cs typeface="Arial" charset="0"/>
            </a:endParaRPr>
          </a:p>
          <a:p>
            <a:pPr marL="225425" lvl="1" indent="0">
              <a:buNone/>
            </a:pPr>
            <a:endParaRPr lang="en-US" sz="2000" dirty="0">
              <a:ea typeface="Arial" charset="0"/>
              <a:cs typeface="Arial" charset="0"/>
            </a:endParaRPr>
          </a:p>
        </p:txBody>
      </p:sp>
    </p:spTree>
    <p:extLst>
      <p:ext uri="{BB962C8B-B14F-4D97-AF65-F5344CB8AC3E}">
        <p14:creationId xmlns:p14="http://schemas.microsoft.com/office/powerpoint/2010/main" val="384662178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8256" y="391886"/>
            <a:ext cx="8154632" cy="312714"/>
          </a:xfrm>
        </p:spPr>
        <p:txBody>
          <a:bodyPr/>
          <a:lstStyle/>
          <a:p>
            <a:pPr marL="0" marR="0">
              <a:lnSpc>
                <a:spcPct val="107000"/>
              </a:lnSpc>
              <a:spcBef>
                <a:spcPts val="0"/>
              </a:spcBef>
              <a:spcAft>
                <a:spcPts val="0"/>
              </a:spcAft>
              <a:tabLst>
                <a:tab pos="2571750" algn="l"/>
              </a:tabLst>
            </a:pPr>
            <a:r>
              <a:rPr lang="en-US" sz="2000" b="1" dirty="0">
                <a:effectLst/>
                <a:latin typeface="Arial" panose="020B0604020202020204" pitchFamily="34" charset="0"/>
                <a:ea typeface="Calibri" panose="020F0502020204030204" pitchFamily="34" charset="0"/>
                <a:cs typeface="Times New Roman" panose="02020603050405020304" pitchFamily="18" charset="0"/>
              </a:rPr>
              <a:t>Scheduled Incentives with Change Recommendations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Text Placeholder 2"/>
          <p:cNvSpPr>
            <a:spLocks noGrp="1"/>
          </p:cNvSpPr>
          <p:nvPr>
            <p:ph type="body" sz="quarter" idx="10"/>
          </p:nvPr>
        </p:nvSpPr>
        <p:spPr>
          <a:xfrm>
            <a:off x="683288" y="808477"/>
            <a:ext cx="8229600" cy="4549775"/>
          </a:xfrm>
        </p:spPr>
        <p:txBody>
          <a:bodyPr/>
          <a:lstStyle/>
          <a:p>
            <a:pPr marL="0" indent="0">
              <a:spcBef>
                <a:spcPts val="0"/>
              </a:spcBef>
              <a:buNone/>
            </a:pPr>
            <a:r>
              <a:rPr lang="en-US" sz="1800" b="1" dirty="0">
                <a:effectLst/>
                <a:latin typeface="Arial" panose="020B0604020202020204" pitchFamily="34" charset="0"/>
                <a:ea typeface="Times New Roman" panose="02020603050405020304" pitchFamily="18" charset="0"/>
              </a:rPr>
              <a:t>Energy Efficient Residential Construction Tax Credit. </a:t>
            </a:r>
          </a:p>
          <a:p>
            <a:pPr>
              <a:spcBef>
                <a:spcPts val="0"/>
              </a:spcBef>
              <a:buFont typeface="Wingdings" panose="05000000000000000000" pitchFamily="2" charset="2"/>
              <a:buChar char="§"/>
            </a:pPr>
            <a:r>
              <a:rPr lang="en-US" sz="1600" dirty="0">
                <a:effectLst/>
                <a:latin typeface="Arial" panose="020B0604020202020204" pitchFamily="34" charset="0"/>
                <a:ea typeface="Times New Roman" panose="02020603050405020304" pitchFamily="18" charset="0"/>
              </a:rPr>
              <a:t>This credit had a June 30, 2016 sunset and has not been re-enacted. </a:t>
            </a:r>
          </a:p>
          <a:p>
            <a:pPr>
              <a:spcBef>
                <a:spcPts val="0"/>
              </a:spcBef>
              <a:buFont typeface="Wingdings" panose="05000000000000000000" pitchFamily="2" charset="2"/>
              <a:buChar char="§"/>
            </a:pPr>
            <a:r>
              <a:rPr lang="en-US" sz="1600" dirty="0">
                <a:effectLst/>
                <a:latin typeface="Arial" panose="020B0604020202020204" pitchFamily="34" charset="0"/>
                <a:ea typeface="Times New Roman" panose="02020603050405020304" pitchFamily="18" charset="0"/>
              </a:rPr>
              <a:t>This was reviewed in 2018 because the credit can be carried forward for four years. </a:t>
            </a:r>
          </a:p>
          <a:p>
            <a:pPr>
              <a:spcBef>
                <a:spcPts val="0"/>
              </a:spcBef>
              <a:buFont typeface="Wingdings" panose="05000000000000000000" pitchFamily="2" charset="2"/>
              <a:buChar char="§"/>
            </a:pPr>
            <a:r>
              <a:rPr lang="en-US" sz="1600" dirty="0">
                <a:effectLst/>
                <a:latin typeface="Arial" panose="020B0604020202020204" pitchFamily="34" charset="0"/>
                <a:ea typeface="Times New Roman" panose="02020603050405020304" pitchFamily="18" charset="0"/>
              </a:rPr>
              <a:t>The sunset and carry forward provision were confirmed in the Oklahoma Tax Commission’s 2020 Tax Expenditure Report. </a:t>
            </a:r>
          </a:p>
          <a:p>
            <a:pPr>
              <a:spcBef>
                <a:spcPts val="0"/>
              </a:spcBef>
              <a:buFont typeface="Wingdings" panose="05000000000000000000" pitchFamily="2" charset="2"/>
              <a:buChar char="§"/>
            </a:pPr>
            <a:r>
              <a:rPr lang="en-US" sz="1600" dirty="0">
                <a:effectLst/>
                <a:latin typeface="Arial" panose="020B0604020202020204" pitchFamily="34" charset="0"/>
                <a:ea typeface="Times New Roman" panose="02020603050405020304" pitchFamily="18" charset="0"/>
              </a:rPr>
              <a:t>Given that the credit is no longer in use, there is no reason to further evaluate it. </a:t>
            </a:r>
          </a:p>
          <a:p>
            <a:pPr>
              <a:spcBef>
                <a:spcPts val="0"/>
              </a:spcBef>
              <a:buFont typeface="Wingdings" panose="05000000000000000000" pitchFamily="2" charset="2"/>
              <a:buChar char="§"/>
            </a:pPr>
            <a:r>
              <a:rPr lang="en-US" sz="1600" dirty="0">
                <a:latin typeface="Arial" panose="020B0604020202020204" pitchFamily="34" charset="0"/>
                <a:ea typeface="Times New Roman" panose="02020603050405020304" pitchFamily="18" charset="0"/>
              </a:rPr>
              <a:t>We recommend it be removed from the list of incentives for evaluation.</a:t>
            </a:r>
          </a:p>
          <a:p>
            <a:pPr>
              <a:spcBef>
                <a:spcPts val="0"/>
              </a:spcBef>
              <a:buFont typeface="Wingdings" panose="05000000000000000000" pitchFamily="2" charset="2"/>
              <a:buChar char="§"/>
            </a:pPr>
            <a:endParaRPr lang="en-US" sz="1800" dirty="0">
              <a:effectLst/>
              <a:latin typeface="Arial" panose="020B0604020202020204" pitchFamily="34" charset="0"/>
              <a:ea typeface="Times New Roman" panose="02020603050405020304" pitchFamily="18" charset="0"/>
            </a:endParaRPr>
          </a:p>
          <a:p>
            <a:pPr marL="0" indent="0">
              <a:spcBef>
                <a:spcPts val="0"/>
              </a:spcBef>
              <a:buNone/>
            </a:pPr>
            <a:r>
              <a:rPr lang="en-US" sz="1800" b="1" dirty="0">
                <a:effectLst/>
                <a:latin typeface="Arial" panose="020B0604020202020204" pitchFamily="34" charset="0"/>
                <a:ea typeface="Times New Roman" panose="02020603050405020304" pitchFamily="18" charset="0"/>
                <a:cs typeface="Arial" panose="020B0604020202020204" pitchFamily="34" charset="0"/>
              </a:rPr>
              <a:t>Basic and Applied Research Loan/Grant Program. </a:t>
            </a:r>
          </a:p>
          <a:p>
            <a:pPr>
              <a:spcBef>
                <a:spcPts val="0"/>
              </a:spcBef>
              <a:buFont typeface="Wingdings" panose="05000000000000000000" pitchFamily="2" charset="2"/>
              <a:buChar char="§"/>
            </a:pPr>
            <a:r>
              <a:rPr lang="en-US" sz="1600" dirty="0">
                <a:effectLst/>
                <a:latin typeface="Arial" panose="020B0604020202020204" pitchFamily="34" charset="0"/>
                <a:ea typeface="Times New Roman" panose="02020603050405020304" pitchFamily="18" charset="0"/>
                <a:cs typeface="Arial" panose="020B0604020202020204" pitchFamily="34" charset="0"/>
              </a:rPr>
              <a:t>This is the agriculture research loan/grant program. </a:t>
            </a:r>
          </a:p>
          <a:p>
            <a:pPr>
              <a:spcBef>
                <a:spcPts val="0"/>
              </a:spcBef>
              <a:buFont typeface="Wingdings" panose="05000000000000000000" pitchFamily="2" charset="2"/>
              <a:buChar char="§"/>
            </a:pPr>
            <a:r>
              <a:rPr lang="en-US" sz="1600" dirty="0">
                <a:effectLst/>
                <a:latin typeface="Arial" panose="020B0604020202020204" pitchFamily="34" charset="0"/>
                <a:ea typeface="Times New Roman" panose="02020603050405020304" pitchFamily="18" charset="0"/>
                <a:cs typeface="Arial" panose="020B0604020202020204" pitchFamily="34" charset="0"/>
              </a:rPr>
              <a:t>PFM wrote a memo to the Commission in 2018 noting that the program had hardly been used (many years no financial impact and in no year more than $100,000).</a:t>
            </a:r>
          </a:p>
          <a:p>
            <a:pPr>
              <a:spcBef>
                <a:spcPts val="0"/>
              </a:spcBef>
              <a:buFont typeface="Wingdings" panose="05000000000000000000" pitchFamily="2" charset="2"/>
              <a:buChar char="§"/>
            </a:pPr>
            <a:r>
              <a:rPr lang="en-US" sz="1600" dirty="0">
                <a:latin typeface="Arial" panose="020B0604020202020204" pitchFamily="34" charset="0"/>
                <a:ea typeface="Times New Roman" panose="02020603050405020304" pitchFamily="18" charset="0"/>
                <a:cs typeface="Arial" panose="020B0604020202020204" pitchFamily="34" charset="0"/>
              </a:rPr>
              <a:t>The</a:t>
            </a:r>
            <a:r>
              <a:rPr lang="en-US" sz="1600" dirty="0">
                <a:effectLst/>
                <a:latin typeface="Arial" panose="020B0604020202020204" pitchFamily="34" charset="0"/>
                <a:ea typeface="Times New Roman" panose="02020603050405020304" pitchFamily="18" charset="0"/>
                <a:cs typeface="Arial" panose="020B0604020202020204" pitchFamily="34" charset="0"/>
              </a:rPr>
              <a:t> Commission voted at its April 26, 2018 meeting to exempt it from evaluation. </a:t>
            </a:r>
          </a:p>
          <a:p>
            <a:pPr>
              <a:spcBef>
                <a:spcPts val="0"/>
              </a:spcBef>
              <a:buFont typeface="Wingdings" panose="05000000000000000000" pitchFamily="2" charset="2"/>
              <a:buChar char="§"/>
            </a:pPr>
            <a:r>
              <a:rPr lang="en-US" sz="1600" dirty="0">
                <a:effectLst/>
                <a:latin typeface="Arial" panose="020B0604020202020204" pitchFamily="34" charset="0"/>
                <a:ea typeface="Times New Roman" panose="02020603050405020304" pitchFamily="18" charset="0"/>
                <a:cs typeface="Arial" panose="020B0604020202020204" pitchFamily="34" charset="0"/>
              </a:rPr>
              <a:t>In this case, the project team </a:t>
            </a:r>
            <a:r>
              <a:rPr lang="en-US" sz="1600" dirty="0">
                <a:latin typeface="Arial" panose="020B0604020202020204" pitchFamily="34" charset="0"/>
                <a:ea typeface="Times New Roman" panose="02020603050405020304" pitchFamily="18" charset="0"/>
                <a:cs typeface="Arial" panose="020B0604020202020204" pitchFamily="34" charset="0"/>
              </a:rPr>
              <a:t>did not</a:t>
            </a:r>
            <a:r>
              <a:rPr lang="en-US" sz="1600" dirty="0">
                <a:effectLst/>
                <a:latin typeface="Arial" panose="020B0604020202020204" pitchFamily="34" charset="0"/>
                <a:ea typeface="Times New Roman" panose="02020603050405020304" pitchFamily="18" charset="0"/>
                <a:cs typeface="Arial" panose="020B0604020202020204" pitchFamily="34" charset="0"/>
              </a:rPr>
              <a:t> move it into the exempt category. </a:t>
            </a:r>
          </a:p>
          <a:p>
            <a:pPr>
              <a:spcBef>
                <a:spcPts val="0"/>
              </a:spcBef>
              <a:buFont typeface="Wingdings" panose="05000000000000000000" pitchFamily="2" charset="2"/>
              <a:buChar char="§"/>
            </a:pPr>
            <a:r>
              <a:rPr lang="en-US" sz="1600" dirty="0">
                <a:effectLst/>
                <a:latin typeface="Arial" panose="020B0604020202020204" pitchFamily="34" charset="0"/>
                <a:ea typeface="Times New Roman" panose="02020603050405020304" pitchFamily="18" charset="0"/>
                <a:cs typeface="Arial" panose="020B0604020202020204" pitchFamily="34" charset="0"/>
              </a:rPr>
              <a:t>We would again suggest that it be moved into that category, and we will, should this recommendation be adopted, update the 2022-2025 schedule to reflect that.</a:t>
            </a:r>
            <a:endParaRPr lang="en-US" sz="1600" dirty="0">
              <a:effectLst/>
              <a:latin typeface="Arial" panose="020B0604020202020204" pitchFamily="34" charset="0"/>
              <a:ea typeface="Arial" panose="020B0604020202020204" pitchFamily="34" charset="0"/>
              <a:cs typeface="Times New Roman" panose="02020603050405020304" pitchFamily="18" charset="0"/>
            </a:endParaRPr>
          </a:p>
          <a:p>
            <a:pPr marL="0" indent="0">
              <a:spcBef>
                <a:spcPts val="0"/>
              </a:spcBef>
              <a:buNone/>
            </a:pPr>
            <a:br>
              <a:rPr lang="en-US" sz="1800" dirty="0">
                <a:effectLst/>
                <a:latin typeface="Arial" panose="020B0604020202020204" pitchFamily="34" charset="0"/>
                <a:ea typeface="Times New Roman" panose="02020603050405020304" pitchFamily="18" charset="0"/>
              </a:rPr>
            </a:br>
            <a:endParaRPr lang="en-US" sz="1800" dirty="0">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2406118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8256" y="391886"/>
            <a:ext cx="8154632" cy="312714"/>
          </a:xfrm>
        </p:spPr>
        <p:txBody>
          <a:bodyPr/>
          <a:lstStyle/>
          <a:p>
            <a:pPr marL="0" marR="0">
              <a:lnSpc>
                <a:spcPct val="107000"/>
              </a:lnSpc>
              <a:spcBef>
                <a:spcPts val="0"/>
              </a:spcBef>
              <a:spcAft>
                <a:spcPts val="0"/>
              </a:spcAft>
              <a:tabLst>
                <a:tab pos="2571750" algn="l"/>
              </a:tabLst>
            </a:pPr>
            <a:r>
              <a:rPr lang="en-US" sz="2000" b="1" dirty="0">
                <a:effectLst/>
                <a:latin typeface="Arial" panose="020B0604020202020204" pitchFamily="34" charset="0"/>
                <a:ea typeface="Calibri" panose="020F0502020204030204" pitchFamily="34" charset="0"/>
                <a:cs typeface="Times New Roman" panose="02020603050405020304" pitchFamily="18" charset="0"/>
              </a:rPr>
              <a:t>Scheduled Incentives with Change Recommendations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Text Placeholder 2"/>
          <p:cNvSpPr>
            <a:spLocks noGrp="1"/>
          </p:cNvSpPr>
          <p:nvPr>
            <p:ph type="body" sz="quarter" idx="10"/>
          </p:nvPr>
        </p:nvSpPr>
        <p:spPr>
          <a:xfrm>
            <a:off x="683288" y="808477"/>
            <a:ext cx="8229600" cy="4549775"/>
          </a:xfrm>
        </p:spPr>
        <p:txBody>
          <a:bodyPr/>
          <a:lstStyle/>
          <a:p>
            <a:pPr marL="0" marR="0" lvl="0" indent="0">
              <a:lnSpc>
                <a:spcPct val="107000"/>
              </a:lnSpc>
              <a:spcBef>
                <a:spcPts val="0"/>
              </a:spcBef>
              <a:spcAft>
                <a:spcPts val="1200"/>
              </a:spcAft>
              <a:buNone/>
              <a:tabLst>
                <a:tab pos="457200" algn="l"/>
              </a:tabLst>
            </a:pPr>
            <a:r>
              <a:rPr lang="en-US" sz="1800" b="1" dirty="0">
                <a:effectLst/>
                <a:latin typeface="Arial" panose="020B0604020202020204" pitchFamily="34" charset="0"/>
                <a:ea typeface="Times New Roman" panose="02020603050405020304" pitchFamily="18" charset="0"/>
                <a:cs typeface="Arial" panose="020B0604020202020204" pitchFamily="34" charset="0"/>
              </a:rPr>
              <a:t>Quality Jobs Investment Program.</a:t>
            </a:r>
          </a:p>
          <a:p>
            <a:pPr lvl="1">
              <a:lnSpc>
                <a:spcPct val="107000"/>
              </a:lnSpc>
              <a:spcBef>
                <a:spcPts val="0"/>
              </a:spcBef>
              <a:spcAft>
                <a:spcPts val="1200"/>
              </a:spcAft>
              <a:buFont typeface="Wingdings" panose="05000000000000000000" pitchFamily="2" charset="2"/>
              <a:buChar char="§"/>
              <a:tabLst>
                <a:tab pos="457200" algn="l"/>
              </a:tabLst>
            </a:pPr>
            <a:r>
              <a:rPr lang="en-US" sz="1600" dirty="0">
                <a:effectLst/>
                <a:latin typeface="Arial" panose="020B0604020202020204" pitchFamily="34" charset="0"/>
                <a:ea typeface="Times New Roman" panose="02020603050405020304" pitchFamily="18" charset="0"/>
                <a:cs typeface="Arial" panose="020B0604020202020204" pitchFamily="34" charset="0"/>
              </a:rPr>
              <a:t>This was repealed in 2019. </a:t>
            </a:r>
          </a:p>
          <a:p>
            <a:pPr lvl="1">
              <a:lnSpc>
                <a:spcPct val="107000"/>
              </a:lnSpc>
              <a:spcBef>
                <a:spcPts val="0"/>
              </a:spcBef>
              <a:spcAft>
                <a:spcPts val="1200"/>
              </a:spcAft>
              <a:buFont typeface="Wingdings" panose="05000000000000000000" pitchFamily="2" charset="2"/>
              <a:buChar char="§"/>
              <a:tabLst>
                <a:tab pos="457200" algn="l"/>
              </a:tabLst>
            </a:pPr>
            <a:r>
              <a:rPr lang="en-US" sz="1600" dirty="0">
                <a:latin typeface="Arial" panose="020B0604020202020204" pitchFamily="34" charset="0"/>
                <a:ea typeface="Times New Roman" panose="02020603050405020304" pitchFamily="18" charset="0"/>
                <a:cs typeface="Arial" panose="020B0604020202020204" pitchFamily="34" charset="0"/>
              </a:rPr>
              <a:t>T</a:t>
            </a:r>
            <a:r>
              <a:rPr lang="en-US" sz="1600" dirty="0">
                <a:effectLst/>
                <a:latin typeface="Arial" panose="020B0604020202020204" pitchFamily="34" charset="0"/>
                <a:ea typeface="Times New Roman" panose="02020603050405020304" pitchFamily="18" charset="0"/>
                <a:cs typeface="Arial" panose="020B0604020202020204" pitchFamily="34" charset="0"/>
              </a:rPr>
              <a:t>he Commission recommended repealing the program in the 2018 evaluation, and the Oklahoma Development Finance Authority agreed with that recommendation – no loans had been made in the program since 2007. </a:t>
            </a:r>
          </a:p>
          <a:p>
            <a:pPr lvl="1">
              <a:lnSpc>
                <a:spcPct val="107000"/>
              </a:lnSpc>
              <a:spcBef>
                <a:spcPts val="0"/>
              </a:spcBef>
              <a:spcAft>
                <a:spcPts val="1200"/>
              </a:spcAft>
              <a:buFont typeface="Wingdings" panose="05000000000000000000" pitchFamily="2" charset="2"/>
              <a:buChar char="§"/>
              <a:tabLst>
                <a:tab pos="457200" algn="l"/>
              </a:tabLst>
            </a:pPr>
            <a:r>
              <a:rPr lang="en-US" sz="1600" dirty="0">
                <a:effectLst/>
                <a:latin typeface="Arial" panose="020B0604020202020204" pitchFamily="34" charset="0"/>
                <a:ea typeface="Times New Roman" panose="02020603050405020304" pitchFamily="18" charset="0"/>
                <a:cs typeface="Arial" panose="020B0604020202020204" pitchFamily="34" charset="0"/>
              </a:rPr>
              <a:t>There is no point in re-stating those conclusions, as nothing has changed since its repeal in 2019.</a:t>
            </a:r>
            <a:endParaRPr lang="en-US" sz="1600" dirty="0">
              <a:effectLst/>
              <a:latin typeface="Arial" panose="020B0604020202020204" pitchFamily="34" charset="0"/>
              <a:ea typeface="Arial" panose="020B0604020202020204" pitchFamily="34" charset="0"/>
              <a:cs typeface="Times New Roman" panose="02020603050405020304" pitchFamily="18" charset="0"/>
            </a:endParaRPr>
          </a:p>
          <a:p>
            <a:pPr marL="0" marR="0" lvl="0" indent="0">
              <a:lnSpc>
                <a:spcPct val="107000"/>
              </a:lnSpc>
              <a:spcBef>
                <a:spcPts val="0"/>
              </a:spcBef>
              <a:spcAft>
                <a:spcPts val="1200"/>
              </a:spcAft>
              <a:buNone/>
              <a:tabLst>
                <a:tab pos="457200" algn="l"/>
              </a:tabLst>
            </a:pPr>
            <a:r>
              <a:rPr lang="en-US" sz="1800" b="1" dirty="0">
                <a:effectLst/>
                <a:latin typeface="Arial" panose="020B0604020202020204" pitchFamily="34" charset="0"/>
                <a:ea typeface="Times New Roman" panose="02020603050405020304" pitchFamily="18" charset="0"/>
                <a:cs typeface="Arial" panose="020B0604020202020204" pitchFamily="34" charset="0"/>
              </a:rPr>
              <a:t>Small Business Incubators – Sponsors. </a:t>
            </a:r>
          </a:p>
          <a:p>
            <a:pPr lvl="1">
              <a:lnSpc>
                <a:spcPct val="107000"/>
              </a:lnSpc>
              <a:spcBef>
                <a:spcPts val="0"/>
              </a:spcBef>
              <a:spcAft>
                <a:spcPts val="1200"/>
              </a:spcAft>
              <a:buFont typeface="Wingdings" panose="05000000000000000000" pitchFamily="2" charset="2"/>
              <a:buChar char="§"/>
              <a:tabLst>
                <a:tab pos="457200" algn="l"/>
              </a:tabLst>
            </a:pPr>
            <a:r>
              <a:rPr lang="en-US" sz="1600" dirty="0">
                <a:effectLst/>
                <a:latin typeface="Arial" panose="020B0604020202020204" pitchFamily="34" charset="0"/>
                <a:ea typeface="Times New Roman" panose="02020603050405020304" pitchFamily="18" charset="0"/>
                <a:cs typeface="Arial" panose="020B0604020202020204" pitchFamily="34" charset="0"/>
              </a:rPr>
              <a:t>This was also repealed in 2019 (in the same bill that repealed the Quality Jobs Investment Program). </a:t>
            </a:r>
          </a:p>
          <a:p>
            <a:pPr lvl="1">
              <a:lnSpc>
                <a:spcPct val="107000"/>
              </a:lnSpc>
              <a:spcBef>
                <a:spcPts val="0"/>
              </a:spcBef>
              <a:spcAft>
                <a:spcPts val="1200"/>
              </a:spcAft>
              <a:buFont typeface="Wingdings" panose="05000000000000000000" pitchFamily="2" charset="2"/>
              <a:buChar char="§"/>
              <a:tabLst>
                <a:tab pos="457200" algn="l"/>
              </a:tabLst>
            </a:pPr>
            <a:r>
              <a:rPr lang="en-US" sz="1600" dirty="0">
                <a:effectLst/>
                <a:latin typeface="Arial" panose="020B0604020202020204" pitchFamily="34" charset="0"/>
                <a:ea typeface="Times New Roman" panose="02020603050405020304" pitchFamily="18" charset="0"/>
                <a:cs typeface="Arial" panose="020B0604020202020204" pitchFamily="34" charset="0"/>
              </a:rPr>
              <a:t>This was also a recommendation of the Commission in 2018. </a:t>
            </a:r>
          </a:p>
          <a:p>
            <a:pPr lvl="1">
              <a:lnSpc>
                <a:spcPct val="107000"/>
              </a:lnSpc>
              <a:spcBef>
                <a:spcPts val="0"/>
              </a:spcBef>
              <a:spcAft>
                <a:spcPts val="1200"/>
              </a:spcAft>
              <a:buFont typeface="Wingdings" panose="05000000000000000000" pitchFamily="2" charset="2"/>
              <a:buChar char="§"/>
              <a:tabLst>
                <a:tab pos="457200" algn="l"/>
              </a:tabLst>
            </a:pPr>
            <a:r>
              <a:rPr lang="en-US" sz="1600" dirty="0">
                <a:effectLst/>
                <a:latin typeface="Arial" panose="020B0604020202020204" pitchFamily="34" charset="0"/>
                <a:ea typeface="Times New Roman" panose="02020603050405020304" pitchFamily="18" charset="0"/>
                <a:cs typeface="Arial" panose="020B0604020202020204" pitchFamily="34" charset="0"/>
              </a:rPr>
              <a:t>The Small Business Incubators tax exemption for tenants remains in place, and we will evaluate it. </a:t>
            </a:r>
          </a:p>
          <a:p>
            <a:pPr lvl="1">
              <a:lnSpc>
                <a:spcPct val="107000"/>
              </a:lnSpc>
              <a:spcBef>
                <a:spcPts val="0"/>
              </a:spcBef>
              <a:spcAft>
                <a:spcPts val="1200"/>
              </a:spcAft>
              <a:buFont typeface="Wingdings" panose="05000000000000000000" pitchFamily="2" charset="2"/>
              <a:buChar char="§"/>
              <a:tabLst>
                <a:tab pos="457200" algn="l"/>
              </a:tabLst>
            </a:pPr>
            <a:r>
              <a:rPr lang="en-US" sz="1600" dirty="0">
                <a:effectLst/>
                <a:latin typeface="Arial" panose="020B0604020202020204" pitchFamily="34" charset="0"/>
                <a:ea typeface="Times New Roman" panose="02020603050405020304" pitchFamily="18" charset="0"/>
                <a:cs typeface="Arial" panose="020B0604020202020204" pitchFamily="34" charset="0"/>
              </a:rPr>
              <a:t>In 2018, we combined the two into a single evaluation, so that will not change, but there isn’t any point in keeping the sponsor exemption on the schedule.</a:t>
            </a:r>
            <a:endParaRPr lang="en-US" sz="1600" dirty="0">
              <a:effectLst/>
              <a:latin typeface="Arial" panose="020B0604020202020204" pitchFamily="34" charset="0"/>
              <a:ea typeface="Arial" panose="020B0604020202020204" pitchFamily="34" charset="0"/>
              <a:cs typeface="Times New Roman" panose="02020603050405020304" pitchFamily="18" charset="0"/>
            </a:endParaRPr>
          </a:p>
          <a:p>
            <a:pPr marL="0" indent="0">
              <a:spcBef>
                <a:spcPts val="0"/>
              </a:spcBef>
              <a:buNone/>
            </a:pPr>
            <a:br>
              <a:rPr lang="en-US" sz="1800" dirty="0">
                <a:effectLst/>
                <a:latin typeface="Arial" panose="020B0604020202020204" pitchFamily="34" charset="0"/>
                <a:ea typeface="Times New Roman" panose="02020603050405020304" pitchFamily="18" charset="0"/>
              </a:rPr>
            </a:br>
            <a:endParaRPr lang="en-US" sz="1800" dirty="0">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5435964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8256" y="391886"/>
            <a:ext cx="8154632" cy="312714"/>
          </a:xfrm>
        </p:spPr>
        <p:txBody>
          <a:bodyPr/>
          <a:lstStyle/>
          <a:p>
            <a:pPr marL="0" marR="0">
              <a:lnSpc>
                <a:spcPct val="107000"/>
              </a:lnSpc>
              <a:spcBef>
                <a:spcPts val="0"/>
              </a:spcBef>
              <a:spcAft>
                <a:spcPts val="0"/>
              </a:spcAft>
              <a:tabLst>
                <a:tab pos="2571750" algn="l"/>
              </a:tabLst>
            </a:pPr>
            <a:r>
              <a:rPr lang="en-US" sz="2000" b="1" dirty="0">
                <a:effectLst/>
                <a:latin typeface="Arial" panose="020B0604020202020204" pitchFamily="34" charset="0"/>
                <a:ea typeface="Calibri" panose="020F0502020204030204" pitchFamily="34" charset="0"/>
                <a:cs typeface="Times New Roman" panose="02020603050405020304" pitchFamily="18" charset="0"/>
              </a:rPr>
              <a:t>Scheduled Incentives with Change Recommendations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Text Placeholder 2"/>
          <p:cNvSpPr>
            <a:spLocks noGrp="1"/>
          </p:cNvSpPr>
          <p:nvPr>
            <p:ph type="body" sz="quarter" idx="10"/>
          </p:nvPr>
        </p:nvSpPr>
        <p:spPr>
          <a:xfrm>
            <a:off x="758256" y="942292"/>
            <a:ext cx="8229600" cy="4549775"/>
          </a:xfrm>
        </p:spPr>
        <p:txBody>
          <a:bodyPr/>
          <a:lstStyle/>
          <a:p>
            <a:pPr marL="0" indent="0">
              <a:lnSpc>
                <a:spcPct val="107000"/>
              </a:lnSpc>
              <a:spcBef>
                <a:spcPts val="0"/>
              </a:spcBef>
              <a:spcAft>
                <a:spcPts val="1200"/>
              </a:spcAft>
              <a:buNone/>
              <a:tabLst>
                <a:tab pos="457200" algn="l"/>
              </a:tabLst>
            </a:pPr>
            <a:r>
              <a:rPr lang="en-US" sz="1800" b="1" dirty="0">
                <a:effectLst/>
                <a:latin typeface="Arial" panose="020B0604020202020204" pitchFamily="34" charset="0"/>
                <a:ea typeface="Times New Roman" panose="02020603050405020304" pitchFamily="18" charset="0"/>
                <a:cs typeface="Arial" panose="020B0604020202020204" pitchFamily="34" charset="0"/>
              </a:rPr>
              <a:t>Incentives for Inventors/New Products Development Income Tax Exemption. </a:t>
            </a:r>
          </a:p>
          <a:p>
            <a:pPr>
              <a:lnSpc>
                <a:spcPct val="107000"/>
              </a:lnSpc>
              <a:spcBef>
                <a:spcPts val="0"/>
              </a:spcBef>
              <a:spcAft>
                <a:spcPts val="1200"/>
              </a:spcAft>
              <a:buFont typeface="Wingdings" panose="05000000000000000000" pitchFamily="2" charset="2"/>
              <a:buChar char="§"/>
              <a:tabLst>
                <a:tab pos="457200" algn="l"/>
              </a:tabLst>
            </a:pPr>
            <a:r>
              <a:rPr lang="en-US" sz="1600" dirty="0">
                <a:effectLst/>
                <a:latin typeface="Arial" panose="020B0604020202020204" pitchFamily="34" charset="0"/>
                <a:ea typeface="Times New Roman" panose="02020603050405020304" pitchFamily="18" charset="0"/>
                <a:cs typeface="Arial" panose="020B0604020202020204" pitchFamily="34" charset="0"/>
              </a:rPr>
              <a:t>These are the same program and should be combined on the spreadsheet. </a:t>
            </a:r>
          </a:p>
          <a:p>
            <a:pPr>
              <a:lnSpc>
                <a:spcPct val="107000"/>
              </a:lnSpc>
              <a:spcBef>
                <a:spcPts val="0"/>
              </a:spcBef>
              <a:spcAft>
                <a:spcPts val="1200"/>
              </a:spcAft>
              <a:buFont typeface="Wingdings" panose="05000000000000000000" pitchFamily="2" charset="2"/>
              <a:buChar char="§"/>
              <a:tabLst>
                <a:tab pos="457200" algn="l"/>
              </a:tabLst>
            </a:pPr>
            <a:r>
              <a:rPr lang="en-US" sz="1600" dirty="0">
                <a:effectLst/>
                <a:latin typeface="Arial" panose="020B0604020202020204" pitchFamily="34" charset="0"/>
                <a:ea typeface="Times New Roman" panose="02020603050405020304" pitchFamily="18" charset="0"/>
                <a:cs typeface="Arial" panose="020B0604020202020204" pitchFamily="34" charset="0"/>
              </a:rPr>
              <a:t>We will evaluate it/them, but the spreadsheet needs to be revised to combine them.</a:t>
            </a:r>
            <a:endParaRPr lang="en-US" sz="1600" dirty="0">
              <a:effectLst/>
              <a:latin typeface="Arial" panose="020B0604020202020204" pitchFamily="34" charset="0"/>
              <a:ea typeface="Arial" panose="020B0604020202020204" pitchFamily="34" charset="0"/>
              <a:cs typeface="Times New Roman" panose="02020603050405020304" pitchFamily="18" charset="0"/>
            </a:endParaRPr>
          </a:p>
          <a:p>
            <a:pPr marL="0" marR="0" lvl="0" indent="0">
              <a:lnSpc>
                <a:spcPct val="107000"/>
              </a:lnSpc>
              <a:spcBef>
                <a:spcPts val="0"/>
              </a:spcBef>
              <a:spcAft>
                <a:spcPts val="1200"/>
              </a:spcAft>
              <a:buNone/>
              <a:tabLst>
                <a:tab pos="457200" algn="l"/>
              </a:tabLst>
            </a:pPr>
            <a:endParaRPr lang="en-US" sz="1800" dirty="0">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1646142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8256" y="391886"/>
            <a:ext cx="8154632" cy="312714"/>
          </a:xfrm>
        </p:spPr>
        <p:txBody>
          <a:bodyPr/>
          <a:lstStyle/>
          <a:p>
            <a:pPr marL="0" marR="0">
              <a:lnSpc>
                <a:spcPct val="107000"/>
              </a:lnSpc>
              <a:spcBef>
                <a:spcPts val="0"/>
              </a:spcBef>
              <a:spcAft>
                <a:spcPts val="0"/>
              </a:spcAft>
              <a:tabLst>
                <a:tab pos="2571750" algn="l"/>
              </a:tabLst>
            </a:pPr>
            <a:r>
              <a:rPr lang="en-US" sz="2000" b="1" dirty="0">
                <a:effectLst/>
                <a:latin typeface="Arial" panose="020B0604020202020204" pitchFamily="34" charset="0"/>
                <a:ea typeface="Calibri" panose="020F0502020204030204" pitchFamily="34" charset="0"/>
                <a:cs typeface="Times New Roman" panose="02020603050405020304" pitchFamily="18" charset="0"/>
              </a:rPr>
              <a:t>Scheduled Incentives with Change Recommendations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Text Placeholder 2"/>
          <p:cNvSpPr>
            <a:spLocks noGrp="1"/>
          </p:cNvSpPr>
          <p:nvPr>
            <p:ph type="body" sz="quarter" idx="10"/>
          </p:nvPr>
        </p:nvSpPr>
        <p:spPr>
          <a:xfrm>
            <a:off x="758256" y="942292"/>
            <a:ext cx="8229600" cy="4549775"/>
          </a:xfrm>
        </p:spPr>
        <p:txBody>
          <a:bodyPr/>
          <a:lstStyle/>
          <a:p>
            <a:pPr marL="0" indent="0">
              <a:lnSpc>
                <a:spcPct val="107000"/>
              </a:lnSpc>
              <a:spcBef>
                <a:spcPts val="0"/>
              </a:spcBef>
              <a:spcAft>
                <a:spcPts val="1200"/>
              </a:spcAft>
              <a:buNone/>
              <a:tabLst>
                <a:tab pos="457200" algn="l"/>
              </a:tabLst>
            </a:pPr>
            <a:r>
              <a:rPr lang="en-US" sz="1800" b="1" dirty="0">
                <a:effectLst/>
                <a:latin typeface="Arial" panose="020B0604020202020204" pitchFamily="34" charset="0"/>
                <a:ea typeface="Times New Roman" panose="02020603050405020304" pitchFamily="18" charset="0"/>
                <a:cs typeface="Arial" panose="020B0604020202020204" pitchFamily="34" charset="0"/>
              </a:rPr>
              <a:t>Seed Capital Fund</a:t>
            </a:r>
          </a:p>
          <a:p>
            <a:pPr marL="458788" lvl="1" indent="-285750">
              <a:lnSpc>
                <a:spcPct val="107000"/>
              </a:lnSpc>
              <a:spcBef>
                <a:spcPts val="0"/>
              </a:spcBef>
              <a:spcAft>
                <a:spcPts val="1200"/>
              </a:spcAft>
              <a:buFont typeface="Wingdings" panose="05000000000000000000" pitchFamily="2" charset="2"/>
              <a:buChar char="§"/>
              <a:tabLst>
                <a:tab pos="457200" algn="l"/>
              </a:tabLst>
            </a:pPr>
            <a:r>
              <a:rPr lang="en-US" sz="1600" dirty="0">
                <a:effectLst/>
                <a:latin typeface="Arial" panose="020B0604020202020204" pitchFamily="34" charset="0"/>
                <a:ea typeface="Arial" panose="020B0604020202020204" pitchFamily="34" charset="0"/>
                <a:cs typeface="Arial" panose="020B0604020202020204" pitchFamily="34" charset="0"/>
              </a:rPr>
              <a:t>Given the recommended removals, we also recommend moving the evaluation of the Seed Capital Fund to 2022 from 2023</a:t>
            </a:r>
          </a:p>
          <a:p>
            <a:pPr marL="458788" lvl="1" indent="-285750">
              <a:lnSpc>
                <a:spcPct val="107000"/>
              </a:lnSpc>
              <a:spcBef>
                <a:spcPts val="0"/>
              </a:spcBef>
              <a:spcAft>
                <a:spcPts val="1200"/>
              </a:spcAft>
              <a:buFont typeface="Wingdings" panose="05000000000000000000" pitchFamily="2" charset="2"/>
              <a:buChar char="§"/>
              <a:tabLst>
                <a:tab pos="457200" algn="l"/>
              </a:tabLst>
            </a:pPr>
            <a:r>
              <a:rPr lang="en-US" sz="1600" dirty="0">
                <a:latin typeface="Arial" panose="020B0604020202020204" pitchFamily="34" charset="0"/>
                <a:ea typeface="Arial" panose="020B0604020202020204" pitchFamily="34" charset="0"/>
                <a:cs typeface="Arial" panose="020B0604020202020204" pitchFamily="34" charset="0"/>
              </a:rPr>
              <a:t>This will help balance work load, as there are 14 incentives scheduled for evaluation in 2023</a:t>
            </a:r>
          </a:p>
          <a:p>
            <a:pPr marL="458788" lvl="1" indent="-285750">
              <a:lnSpc>
                <a:spcPct val="107000"/>
              </a:lnSpc>
              <a:spcBef>
                <a:spcPts val="0"/>
              </a:spcBef>
              <a:spcAft>
                <a:spcPts val="1200"/>
              </a:spcAft>
              <a:buFont typeface="Wingdings" panose="05000000000000000000" pitchFamily="2" charset="2"/>
              <a:buChar char="§"/>
              <a:tabLst>
                <a:tab pos="457200" algn="l"/>
              </a:tabLst>
            </a:pPr>
            <a:r>
              <a:rPr lang="en-US" sz="1600" dirty="0">
                <a:effectLst/>
                <a:latin typeface="Arial" panose="020B0604020202020204" pitchFamily="34" charset="0"/>
                <a:ea typeface="Arial" panose="020B0604020202020204" pitchFamily="34" charset="0"/>
                <a:cs typeface="Arial" panose="020B0604020202020204" pitchFamily="34" charset="0"/>
              </a:rPr>
              <a:t>This would mean there would be 10 incentives evaluated this year and 13 next year</a:t>
            </a:r>
          </a:p>
          <a:p>
            <a:pPr marL="173038" lvl="1" indent="0">
              <a:lnSpc>
                <a:spcPct val="107000"/>
              </a:lnSpc>
              <a:spcBef>
                <a:spcPts val="0"/>
              </a:spcBef>
              <a:spcAft>
                <a:spcPts val="1200"/>
              </a:spcAft>
              <a:buNone/>
              <a:tabLst>
                <a:tab pos="457200" algn="l"/>
              </a:tabLst>
            </a:pPr>
            <a:endParaRPr lang="en-US" sz="1600" dirty="0">
              <a:effectLst/>
              <a:latin typeface="Arial" panose="020B0604020202020204" pitchFamily="34" charset="0"/>
              <a:ea typeface="Arial" panose="020B0604020202020204" pitchFamily="34" charset="0"/>
              <a:cs typeface="Times New Roman" panose="02020603050405020304" pitchFamily="18" charset="0"/>
            </a:endParaRPr>
          </a:p>
          <a:p>
            <a:pPr marL="0" marR="0" lvl="0" indent="0">
              <a:lnSpc>
                <a:spcPct val="107000"/>
              </a:lnSpc>
              <a:spcBef>
                <a:spcPts val="0"/>
              </a:spcBef>
              <a:spcAft>
                <a:spcPts val="1200"/>
              </a:spcAft>
              <a:buNone/>
              <a:tabLst>
                <a:tab pos="457200" algn="l"/>
              </a:tabLst>
            </a:pPr>
            <a:endParaRPr lang="en-US" sz="1800" dirty="0">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313270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6490" y="753701"/>
            <a:ext cx="8154632" cy="332399"/>
          </a:xfrm>
        </p:spPr>
        <p:txBody>
          <a:bodyPr/>
          <a:lstStyle/>
          <a:p>
            <a:r>
              <a:rPr lang="en-US" sz="2400" dirty="0"/>
              <a:t>Year Seven Incentives for Review</a:t>
            </a:r>
          </a:p>
        </p:txBody>
      </p:sp>
      <p:sp>
        <p:nvSpPr>
          <p:cNvPr id="5" name="Text Placeholder 4">
            <a:extLst>
              <a:ext uri="{FF2B5EF4-FFF2-40B4-BE49-F238E27FC236}">
                <a16:creationId xmlns:a16="http://schemas.microsoft.com/office/drawing/2014/main" id="{689B1195-D10B-4B2F-9893-59A597D54B07}"/>
              </a:ext>
            </a:extLst>
          </p:cNvPr>
          <p:cNvSpPr>
            <a:spLocks noGrp="1"/>
          </p:cNvSpPr>
          <p:nvPr>
            <p:ph type="body" sz="quarter" idx="10"/>
          </p:nvPr>
        </p:nvSpPr>
        <p:spPr>
          <a:xfrm>
            <a:off x="818840" y="1342606"/>
            <a:ext cx="8229600" cy="4991287"/>
          </a:xfrm>
        </p:spPr>
        <p:txBody>
          <a:bodyPr/>
          <a:lstStyle/>
          <a:p>
            <a:pPr marL="342900" marR="0" lvl="0" indent="-342900" algn="l" defTabSz="914400" rtl="0" eaLnBrk="1" fontAlgn="auto" latinLnBrk="0" hangingPunct="1">
              <a:lnSpc>
                <a:spcPct val="110000"/>
              </a:lnSpc>
              <a:spcBef>
                <a:spcPts val="0"/>
              </a:spcBef>
              <a:spcAft>
                <a:spcPts val="0"/>
              </a:spcAft>
              <a:buClr>
                <a:srgbClr val="3E6BB3"/>
              </a:buClr>
              <a:buSzPct val="90000"/>
              <a:buFont typeface="+mj-lt"/>
              <a:buAutoNum type="arabicPeriod"/>
              <a:tabLst/>
              <a:defRPr/>
            </a:pPr>
            <a:r>
              <a:rPr kumimoji="0" lang="en-US" sz="2000" b="0" i="0" u="none" strike="noStrike" kern="1200" cap="none" spc="0" normalizeH="0" baseline="0" noProof="0" dirty="0">
                <a:ln>
                  <a:noFill/>
                </a:ln>
                <a:solidFill>
                  <a:srgbClr val="373637"/>
                </a:solidFill>
                <a:effectLst/>
                <a:uLnTx/>
                <a:uFillTx/>
                <a:latin typeface="Arial"/>
                <a:cs typeface="Arial" charset="0"/>
              </a:rPr>
              <a:t>Energy Efficient Residential Construction Tax Credit</a:t>
            </a:r>
          </a:p>
          <a:p>
            <a:pPr marL="342900" marR="0" lvl="0" indent="-342900" algn="l" defTabSz="914400" rtl="0" eaLnBrk="1" fontAlgn="auto" latinLnBrk="0" hangingPunct="1">
              <a:lnSpc>
                <a:spcPct val="110000"/>
              </a:lnSpc>
              <a:spcBef>
                <a:spcPts val="0"/>
              </a:spcBef>
              <a:spcAft>
                <a:spcPts val="0"/>
              </a:spcAft>
              <a:buClr>
                <a:srgbClr val="3E6BB3"/>
              </a:buClr>
              <a:buSzPct val="90000"/>
              <a:buFont typeface="+mj-lt"/>
              <a:buAutoNum type="arabicPeriod"/>
              <a:tabLst/>
              <a:defRPr/>
            </a:pPr>
            <a:r>
              <a:rPr kumimoji="0" lang="en-US" sz="2000" b="0" i="0" u="none" strike="noStrike" kern="1200" cap="none" spc="0" normalizeH="0" baseline="0" noProof="0" dirty="0">
                <a:ln>
                  <a:noFill/>
                </a:ln>
                <a:solidFill>
                  <a:srgbClr val="373637"/>
                </a:solidFill>
                <a:effectLst/>
                <a:uLnTx/>
                <a:uFillTx/>
                <a:latin typeface="Arial"/>
                <a:cs typeface="Arial" charset="0"/>
              </a:rPr>
              <a:t>Basic and Applied Research Loan/Grant Program</a:t>
            </a:r>
          </a:p>
          <a:p>
            <a:pPr marL="342900" marR="0" lvl="0" indent="-342900" algn="l" defTabSz="914400" rtl="0" eaLnBrk="1" fontAlgn="auto" latinLnBrk="0" hangingPunct="1">
              <a:lnSpc>
                <a:spcPct val="110000"/>
              </a:lnSpc>
              <a:spcBef>
                <a:spcPts val="0"/>
              </a:spcBef>
              <a:spcAft>
                <a:spcPts val="0"/>
              </a:spcAft>
              <a:buClr>
                <a:srgbClr val="3E6BB3"/>
              </a:buClr>
              <a:buSzPct val="90000"/>
              <a:buFont typeface="+mj-lt"/>
              <a:buAutoNum type="arabicPeriod"/>
              <a:tabLst/>
              <a:defRPr/>
            </a:pPr>
            <a:r>
              <a:rPr kumimoji="0" lang="en-US" sz="2000" b="0" i="0" u="none" strike="noStrike" kern="1200" cap="none" spc="0" normalizeH="0" baseline="0" noProof="0" dirty="0">
                <a:ln>
                  <a:noFill/>
                </a:ln>
                <a:solidFill>
                  <a:srgbClr val="373637"/>
                </a:solidFill>
                <a:effectLst/>
                <a:uLnTx/>
                <a:uFillTx/>
                <a:latin typeface="Arial"/>
                <a:cs typeface="Arial" charset="0"/>
              </a:rPr>
              <a:t>Quality Jobs Investment Program</a:t>
            </a:r>
          </a:p>
          <a:p>
            <a:pPr marL="342900" marR="0" lvl="0" indent="-342900" algn="l" defTabSz="914400" rtl="0" eaLnBrk="1" fontAlgn="auto" latinLnBrk="0" hangingPunct="1">
              <a:lnSpc>
                <a:spcPct val="110000"/>
              </a:lnSpc>
              <a:spcBef>
                <a:spcPts val="0"/>
              </a:spcBef>
              <a:spcAft>
                <a:spcPts val="0"/>
              </a:spcAft>
              <a:buClr>
                <a:srgbClr val="3E6BB3"/>
              </a:buClr>
              <a:buSzPct val="90000"/>
              <a:buFont typeface="+mj-lt"/>
              <a:buAutoNum type="arabicPeriod"/>
              <a:tabLst/>
              <a:defRPr/>
            </a:pPr>
            <a:r>
              <a:rPr kumimoji="0" lang="en-US" sz="2000" b="0" i="0" u="none" strike="noStrike" kern="1200" cap="none" spc="0" normalizeH="0" baseline="0" noProof="0" dirty="0">
                <a:ln>
                  <a:noFill/>
                </a:ln>
                <a:solidFill>
                  <a:srgbClr val="373637"/>
                </a:solidFill>
                <a:effectLst/>
                <a:uLnTx/>
                <a:uFillTx/>
                <a:latin typeface="Arial"/>
                <a:cs typeface="Arial" charset="0"/>
              </a:rPr>
              <a:t>Small Business Incubators – Sponsors </a:t>
            </a:r>
          </a:p>
          <a:p>
            <a:pPr marL="342900" marR="0" lvl="0" indent="-342900" algn="l" defTabSz="914400" rtl="0" eaLnBrk="1" fontAlgn="auto" latinLnBrk="0" hangingPunct="1">
              <a:lnSpc>
                <a:spcPct val="110000"/>
              </a:lnSpc>
              <a:spcBef>
                <a:spcPts val="0"/>
              </a:spcBef>
              <a:spcAft>
                <a:spcPts val="0"/>
              </a:spcAft>
              <a:buClr>
                <a:srgbClr val="3E6BB3"/>
              </a:buClr>
              <a:buSzPct val="90000"/>
              <a:buFont typeface="+mj-lt"/>
              <a:buAutoNum type="arabicPeriod"/>
              <a:tabLst/>
              <a:defRPr/>
            </a:pPr>
            <a:r>
              <a:rPr kumimoji="0" lang="en-US" sz="2000" b="0" i="0" u="none" strike="noStrike" kern="1200" cap="none" spc="0" normalizeH="0" baseline="0" noProof="0" dirty="0">
                <a:ln>
                  <a:noFill/>
                </a:ln>
                <a:solidFill>
                  <a:srgbClr val="373637"/>
                </a:solidFill>
                <a:effectLst/>
                <a:uLnTx/>
                <a:uFillTx/>
                <a:latin typeface="Arial"/>
                <a:cs typeface="Arial" charset="0"/>
              </a:rPr>
              <a:t>Incentives for Inventors/New Products Development Income Tax Exemption</a:t>
            </a:r>
          </a:p>
          <a:p>
            <a:pPr marL="342900" marR="0" lvl="0" indent="-342900" algn="just" defTabSz="914400" rtl="0" eaLnBrk="1" fontAlgn="auto" latinLnBrk="0" hangingPunct="1">
              <a:lnSpc>
                <a:spcPct val="115000"/>
              </a:lnSpc>
              <a:spcBef>
                <a:spcPts val="0"/>
              </a:spcBef>
              <a:spcAft>
                <a:spcPts val="0"/>
              </a:spcAft>
              <a:buClr>
                <a:srgbClr val="3E6BB3"/>
              </a:buClr>
              <a:buSzPct val="90000"/>
              <a:buFont typeface="+mj-lt"/>
              <a:buAutoNum type="arabicPeriod"/>
              <a:tabLst>
                <a:tab pos="-57150" algn="l"/>
                <a:tab pos="228600" algn="l"/>
                <a:tab pos="285750" algn="l"/>
                <a:tab pos="342900" algn="l"/>
                <a:tab pos="457200" algn="l"/>
                <a:tab pos="514350" algn="l"/>
                <a:tab pos="571500" algn="l"/>
              </a:tabLst>
              <a:defRPr/>
            </a:pPr>
            <a:r>
              <a:rPr kumimoji="0" lang="en-US" sz="2000" b="0" i="0" u="none" strike="noStrike" kern="1200" cap="none" spc="0" normalizeH="0" baseline="0" noProof="0" dirty="0">
                <a:ln>
                  <a:noFill/>
                </a:ln>
                <a:solidFill>
                  <a:srgbClr val="373637"/>
                </a:solidFill>
                <a:effectLst/>
                <a:uLnTx/>
                <a:uFillTx/>
                <a:latin typeface="Arial"/>
                <a:ea typeface="Calibri" panose="020F0502020204030204" pitchFamily="34" charset="0"/>
                <a:cs typeface="Times New Roman" panose="02020603050405020304" pitchFamily="18" charset="0"/>
              </a:rPr>
              <a:t>Technology Transfer Income Tax Exemption</a:t>
            </a:r>
            <a:endParaRPr kumimoji="0" lang="en-US" sz="1800" b="0" i="0" u="none" strike="noStrike" kern="1200" cap="none" spc="0" normalizeH="0" baseline="0" noProof="0" dirty="0">
              <a:ln>
                <a:noFill/>
              </a:ln>
              <a:solidFill>
                <a:srgbClr val="373637"/>
              </a:solidFill>
              <a:effectLst/>
              <a:uLnTx/>
              <a:uFillTx/>
              <a:latin typeface="Arial"/>
              <a:ea typeface="Calibri" panose="020F0502020204030204" pitchFamily="34" charset="0"/>
              <a:cs typeface="Times New Roman" panose="02020603050405020304" pitchFamily="18" charset="0"/>
            </a:endParaRPr>
          </a:p>
          <a:p>
            <a:pPr marL="342900" marR="0" lvl="0" indent="-342900" algn="just" defTabSz="914400" rtl="0" eaLnBrk="1" fontAlgn="auto" latinLnBrk="0" hangingPunct="1">
              <a:lnSpc>
                <a:spcPct val="115000"/>
              </a:lnSpc>
              <a:spcBef>
                <a:spcPts val="0"/>
              </a:spcBef>
              <a:spcAft>
                <a:spcPts val="0"/>
              </a:spcAft>
              <a:buClr>
                <a:srgbClr val="3E6BB3"/>
              </a:buClr>
              <a:buSzPct val="90000"/>
              <a:buFont typeface="+mj-lt"/>
              <a:buAutoNum type="arabicPeriod"/>
              <a:tabLst>
                <a:tab pos="-57150" algn="l"/>
                <a:tab pos="114300" algn="l"/>
                <a:tab pos="171450" algn="l"/>
                <a:tab pos="285750" algn="l"/>
                <a:tab pos="400050" algn="l"/>
                <a:tab pos="514350" algn="l"/>
                <a:tab pos="571500" algn="l"/>
              </a:tabLst>
              <a:defRPr/>
            </a:pPr>
            <a:r>
              <a:rPr kumimoji="0" lang="en-US" sz="2000" b="0" i="0" u="none" strike="noStrike" kern="1200" cap="none" spc="0" normalizeH="0" baseline="0" noProof="0" dirty="0">
                <a:ln>
                  <a:noFill/>
                </a:ln>
                <a:solidFill>
                  <a:srgbClr val="FF0000"/>
                </a:solidFill>
                <a:effectLst/>
                <a:uLnTx/>
                <a:uFillTx/>
                <a:latin typeface="Arial"/>
                <a:ea typeface="Calibri" panose="020F0502020204030204" pitchFamily="34" charset="0"/>
                <a:cs typeface="Times New Roman" panose="02020603050405020304" pitchFamily="18" charset="0"/>
              </a:rPr>
              <a:t> </a:t>
            </a:r>
            <a:r>
              <a:rPr kumimoji="0" lang="en-US" sz="2000" b="0" i="0" u="none" strike="noStrike" kern="1200" cap="none" spc="0" normalizeH="0" baseline="0" noProof="0" dirty="0">
                <a:ln>
                  <a:noFill/>
                </a:ln>
                <a:solidFill>
                  <a:srgbClr val="373637"/>
                </a:solidFill>
                <a:effectLst/>
                <a:uLnTx/>
                <a:uFillTx/>
                <a:latin typeface="Arial"/>
                <a:ea typeface="Calibri" panose="020F0502020204030204" pitchFamily="34" charset="0"/>
                <a:cs typeface="Times New Roman" panose="02020603050405020304" pitchFamily="18" charset="0"/>
              </a:rPr>
              <a:t>Technology Business Finance Program</a:t>
            </a:r>
            <a:endParaRPr kumimoji="0" lang="en-US" sz="1800" b="0" i="0" u="none" strike="noStrike" kern="1200" cap="none" spc="0" normalizeH="0" baseline="0" noProof="0" dirty="0">
              <a:ln>
                <a:noFill/>
              </a:ln>
              <a:solidFill>
                <a:srgbClr val="373637"/>
              </a:solidFill>
              <a:effectLst/>
              <a:uLnTx/>
              <a:uFillTx/>
              <a:latin typeface="Arial"/>
              <a:ea typeface="Calibri" panose="020F0502020204030204" pitchFamily="34" charset="0"/>
              <a:cs typeface="Times New Roman" panose="02020603050405020304" pitchFamily="18" charset="0"/>
            </a:endParaRPr>
          </a:p>
          <a:p>
            <a:pPr marL="342900" marR="0" lvl="0" indent="-342900" algn="just" defTabSz="914400" rtl="0" eaLnBrk="1" fontAlgn="auto" latinLnBrk="0" hangingPunct="1">
              <a:lnSpc>
                <a:spcPct val="115000"/>
              </a:lnSpc>
              <a:spcBef>
                <a:spcPts val="0"/>
              </a:spcBef>
              <a:spcAft>
                <a:spcPts val="0"/>
              </a:spcAft>
              <a:buClr>
                <a:srgbClr val="3E6BB3"/>
              </a:buClr>
              <a:buSzPct val="90000"/>
              <a:buFont typeface="+mj-lt"/>
              <a:buAutoNum type="arabicPeriod"/>
              <a:tabLst>
                <a:tab pos="-57150" algn="l"/>
                <a:tab pos="57150" algn="l"/>
                <a:tab pos="114300" algn="l"/>
                <a:tab pos="171450" algn="l"/>
                <a:tab pos="228600" algn="l"/>
                <a:tab pos="285750" algn="l"/>
                <a:tab pos="342900" algn="l"/>
                <a:tab pos="571500" algn="l"/>
              </a:tabLst>
              <a:defRPr/>
            </a:pPr>
            <a:r>
              <a:rPr kumimoji="0" lang="en-US" sz="2000" b="0" i="0" u="none" strike="noStrike" kern="1200" cap="none" spc="0" normalizeH="0" baseline="0" noProof="0" dirty="0">
                <a:ln>
                  <a:noFill/>
                </a:ln>
                <a:solidFill>
                  <a:srgbClr val="FF0000"/>
                </a:solidFill>
                <a:effectLst/>
                <a:uLnTx/>
                <a:uFillTx/>
                <a:latin typeface="Arial"/>
                <a:ea typeface="Calibri" panose="020F0502020204030204" pitchFamily="34" charset="0"/>
                <a:cs typeface="Times New Roman" panose="02020603050405020304" pitchFamily="18" charset="0"/>
              </a:rPr>
              <a:t> </a:t>
            </a:r>
            <a:r>
              <a:rPr kumimoji="0" lang="en-US" sz="2000" b="0" i="0" u="none" strike="noStrike" kern="1200" cap="none" spc="0" normalizeH="0" baseline="0" noProof="0" dirty="0">
                <a:ln>
                  <a:noFill/>
                </a:ln>
                <a:solidFill>
                  <a:srgbClr val="373637"/>
                </a:solidFill>
                <a:effectLst/>
                <a:uLnTx/>
                <a:uFillTx/>
                <a:latin typeface="Arial"/>
                <a:ea typeface="Calibri" panose="020F0502020204030204" pitchFamily="34" charset="0"/>
                <a:cs typeface="Times New Roman" panose="02020603050405020304" pitchFamily="18" charset="0"/>
              </a:rPr>
              <a:t>Oklahoma Applied Research</a:t>
            </a:r>
            <a:endParaRPr kumimoji="0" lang="en-US" sz="1800" b="0" i="0" u="none" strike="noStrike" kern="1200" cap="none" spc="0" normalizeH="0" baseline="0" noProof="0" dirty="0">
              <a:ln>
                <a:noFill/>
              </a:ln>
              <a:solidFill>
                <a:srgbClr val="373637"/>
              </a:solidFill>
              <a:effectLst/>
              <a:uLnTx/>
              <a:uFillTx/>
              <a:latin typeface="Arial"/>
              <a:ea typeface="Calibri" panose="020F0502020204030204" pitchFamily="34" charset="0"/>
              <a:cs typeface="Times New Roman" panose="02020603050405020304" pitchFamily="18" charset="0"/>
            </a:endParaRPr>
          </a:p>
          <a:p>
            <a:pPr marL="342900" marR="0" lvl="0" indent="-342900" algn="just" defTabSz="914400" rtl="0" eaLnBrk="1" fontAlgn="auto" latinLnBrk="0" hangingPunct="1">
              <a:lnSpc>
                <a:spcPct val="115000"/>
              </a:lnSpc>
              <a:spcBef>
                <a:spcPts val="0"/>
              </a:spcBef>
              <a:spcAft>
                <a:spcPts val="0"/>
              </a:spcAft>
              <a:buClr>
                <a:srgbClr val="3E6BB3"/>
              </a:buClr>
              <a:buSzPct val="90000"/>
              <a:buFont typeface="+mj-lt"/>
              <a:buAutoNum type="arabicPeriod"/>
              <a:tabLst>
                <a:tab pos="-57150" algn="l"/>
                <a:tab pos="57150" algn="l"/>
                <a:tab pos="114300" algn="l"/>
                <a:tab pos="171450" algn="l"/>
                <a:tab pos="285750" algn="l"/>
                <a:tab pos="400050" algn="l"/>
                <a:tab pos="514350" algn="l"/>
                <a:tab pos="571500" algn="l"/>
              </a:tabLst>
              <a:defRPr/>
            </a:pPr>
            <a:r>
              <a:rPr kumimoji="0" lang="en-US" sz="2000" b="0" i="0" u="none" strike="noStrike" kern="1200" cap="none" spc="0" normalizeH="0" baseline="0" noProof="0" dirty="0">
                <a:ln>
                  <a:noFill/>
                </a:ln>
                <a:solidFill>
                  <a:srgbClr val="FF0000"/>
                </a:solidFill>
                <a:effectLst/>
                <a:uLnTx/>
                <a:uFillTx/>
                <a:latin typeface="Arial"/>
                <a:ea typeface="Calibri" panose="020F0502020204030204" pitchFamily="34" charset="0"/>
                <a:cs typeface="Times New Roman" panose="02020603050405020304" pitchFamily="18" charset="0"/>
              </a:rPr>
              <a:t> </a:t>
            </a:r>
            <a:r>
              <a:rPr kumimoji="0" lang="en-US" sz="2000" b="0" i="0" u="none" strike="noStrike" kern="1200" cap="none" spc="0" normalizeH="0" baseline="0" noProof="0" dirty="0">
                <a:ln>
                  <a:noFill/>
                </a:ln>
                <a:solidFill>
                  <a:srgbClr val="373637"/>
                </a:solidFill>
                <a:effectLst/>
                <a:uLnTx/>
                <a:uFillTx/>
                <a:latin typeface="Arial"/>
                <a:ea typeface="Calibri" panose="020F0502020204030204" pitchFamily="34" charset="0"/>
                <a:cs typeface="Times New Roman" panose="02020603050405020304" pitchFamily="18" charset="0"/>
              </a:rPr>
              <a:t>Oklahoma Health Research</a:t>
            </a:r>
            <a:endParaRPr kumimoji="0" lang="en-US" sz="1800" b="0" i="0" u="none" strike="noStrike" kern="1200" cap="none" spc="0" normalizeH="0" baseline="0" noProof="0" dirty="0">
              <a:ln>
                <a:noFill/>
              </a:ln>
              <a:solidFill>
                <a:srgbClr val="373637"/>
              </a:solidFill>
              <a:effectLst/>
              <a:uLnTx/>
              <a:uFillTx/>
              <a:latin typeface="Arial"/>
              <a:ea typeface="Calibri" panose="020F0502020204030204" pitchFamily="34" charset="0"/>
              <a:cs typeface="Times New Roman" panose="02020603050405020304" pitchFamily="18" charset="0"/>
            </a:endParaRPr>
          </a:p>
          <a:p>
            <a:pPr marL="342900" marR="0" lvl="0" indent="-342900" algn="l" defTabSz="914400" rtl="0" eaLnBrk="1" fontAlgn="auto" latinLnBrk="0" hangingPunct="1">
              <a:lnSpc>
                <a:spcPct val="110000"/>
              </a:lnSpc>
              <a:spcBef>
                <a:spcPts val="0"/>
              </a:spcBef>
              <a:spcAft>
                <a:spcPts val="0"/>
              </a:spcAft>
              <a:buClr>
                <a:srgbClr val="3E6BB3"/>
              </a:buClr>
              <a:buSzPct val="90000"/>
              <a:buFont typeface="+mj-lt"/>
              <a:buAutoNum type="arabicPeriod"/>
              <a:tabLst>
                <a:tab pos="-114300" algn="l"/>
                <a:tab pos="-57150" algn="l"/>
                <a:tab pos="0" algn="l"/>
                <a:tab pos="171450" algn="l"/>
                <a:tab pos="285750" algn="l"/>
                <a:tab pos="400050" algn="l"/>
              </a:tabLst>
              <a:defRPr/>
            </a:pPr>
            <a:r>
              <a:rPr kumimoji="0" lang="en-US" sz="2000" b="0" i="0" u="none" strike="noStrike" kern="1200" cap="none" spc="0" normalizeH="0" baseline="0" noProof="0" dirty="0">
                <a:ln>
                  <a:noFill/>
                </a:ln>
                <a:solidFill>
                  <a:srgbClr val="373637"/>
                </a:solidFill>
                <a:effectLst/>
                <a:uLnTx/>
                <a:uFillTx/>
                <a:latin typeface="Arial"/>
                <a:ea typeface="Calibri" panose="020F0502020204030204" pitchFamily="34" charset="0"/>
                <a:cs typeface="Times New Roman" panose="02020603050405020304" pitchFamily="18" charset="0"/>
              </a:rPr>
              <a:t>Investment /New Jobs Tax Credit</a:t>
            </a:r>
            <a:endParaRPr kumimoji="0" lang="en-US" sz="1800" b="0" i="0" u="none" strike="noStrike" kern="1200" cap="none" spc="0" normalizeH="0" baseline="0" noProof="0" dirty="0">
              <a:ln>
                <a:noFill/>
              </a:ln>
              <a:solidFill>
                <a:srgbClr val="373637"/>
              </a:solidFill>
              <a:effectLst/>
              <a:uLnTx/>
              <a:uFillTx/>
              <a:latin typeface="Arial"/>
              <a:ea typeface="Calibri" panose="020F0502020204030204" pitchFamily="34" charset="0"/>
              <a:cs typeface="Times New Roman" panose="02020603050405020304" pitchFamily="18" charset="0"/>
            </a:endParaRPr>
          </a:p>
          <a:p>
            <a:pPr marL="342900" marR="0" lvl="0" indent="-342900" algn="l" defTabSz="914400" rtl="0" eaLnBrk="1" fontAlgn="auto" latinLnBrk="0" hangingPunct="1">
              <a:lnSpc>
                <a:spcPct val="110000"/>
              </a:lnSpc>
              <a:spcBef>
                <a:spcPts val="0"/>
              </a:spcBef>
              <a:spcAft>
                <a:spcPts val="0"/>
              </a:spcAft>
              <a:buClr>
                <a:srgbClr val="3E6BB3"/>
              </a:buClr>
              <a:buSzPct val="90000"/>
              <a:buFont typeface="+mj-lt"/>
              <a:buAutoNum type="arabicPeriod"/>
              <a:tabLst>
                <a:tab pos="-114300" algn="l"/>
                <a:tab pos="-57150" algn="l"/>
                <a:tab pos="0" algn="l"/>
                <a:tab pos="171450" algn="l"/>
                <a:tab pos="285750" algn="l"/>
                <a:tab pos="400050" algn="l"/>
              </a:tabLst>
              <a:defRPr/>
            </a:pPr>
            <a:r>
              <a:rPr kumimoji="0" lang="en-US" sz="2000" b="0" i="0" u="none" strike="noStrike" kern="1200" cap="none" spc="0" normalizeH="0" baseline="0" noProof="0" dirty="0">
                <a:ln>
                  <a:noFill/>
                </a:ln>
                <a:solidFill>
                  <a:srgbClr val="373637"/>
                </a:solidFill>
                <a:effectLst/>
                <a:uLnTx/>
                <a:uFillTx/>
                <a:latin typeface="Arial"/>
                <a:ea typeface="Calibri" panose="020F0502020204030204" pitchFamily="34" charset="0"/>
                <a:cs typeface="Times New Roman" panose="02020603050405020304" pitchFamily="18" charset="0"/>
              </a:rPr>
              <a:t>Quick Action Closing Fund</a:t>
            </a:r>
            <a:endParaRPr kumimoji="0" lang="en-US" sz="1800" b="0" i="0" u="none" strike="noStrike" kern="1200" cap="none" spc="0" normalizeH="0" baseline="0" noProof="0" dirty="0">
              <a:ln>
                <a:noFill/>
              </a:ln>
              <a:solidFill>
                <a:srgbClr val="373637"/>
              </a:solidFill>
              <a:effectLst/>
              <a:uLnTx/>
              <a:uFillTx/>
              <a:latin typeface="Arial"/>
              <a:ea typeface="Calibri" panose="020F0502020204030204" pitchFamily="34" charset="0"/>
              <a:cs typeface="Times New Roman" panose="02020603050405020304" pitchFamily="18" charset="0"/>
            </a:endParaRPr>
          </a:p>
          <a:p>
            <a:pPr marL="342900" marR="0" lvl="0" indent="-342900" algn="l" defTabSz="914400" rtl="0" eaLnBrk="1" fontAlgn="auto" latinLnBrk="0" hangingPunct="1">
              <a:lnSpc>
                <a:spcPct val="110000"/>
              </a:lnSpc>
              <a:spcBef>
                <a:spcPts val="0"/>
              </a:spcBef>
              <a:spcAft>
                <a:spcPts val="0"/>
              </a:spcAft>
              <a:buClr>
                <a:srgbClr val="3E6BB3"/>
              </a:buClr>
              <a:buSzPct val="90000"/>
              <a:buFont typeface="+mj-lt"/>
              <a:buAutoNum type="arabicPeriod"/>
              <a:tabLst>
                <a:tab pos="-114300" algn="l"/>
                <a:tab pos="-57150" algn="l"/>
                <a:tab pos="0" algn="l"/>
                <a:tab pos="171450" algn="l"/>
                <a:tab pos="285750" algn="l"/>
                <a:tab pos="400050" algn="l"/>
              </a:tabLst>
              <a:defRPr/>
            </a:pPr>
            <a:r>
              <a:rPr kumimoji="0" lang="en-US" sz="2000" b="0" i="0" u="none" strike="noStrike" kern="1200" cap="none" spc="0" normalizeH="0" baseline="0" noProof="0" dirty="0">
                <a:ln>
                  <a:noFill/>
                </a:ln>
                <a:solidFill>
                  <a:srgbClr val="373637"/>
                </a:solidFill>
                <a:effectLst/>
                <a:uLnTx/>
                <a:uFillTx/>
                <a:latin typeface="Arial"/>
                <a:ea typeface="Calibri" panose="020F0502020204030204" pitchFamily="34" charset="0"/>
                <a:cs typeface="Times New Roman" panose="02020603050405020304" pitchFamily="18" charset="0"/>
              </a:rPr>
              <a:t>Small Business Incubators – </a:t>
            </a:r>
            <a:r>
              <a:rPr kumimoji="0" lang="en-US" sz="2000" b="0" i="0" u="none" strike="noStrike" kern="1200" cap="none" spc="0" normalizeH="0" baseline="0" noProof="0" dirty="0">
                <a:ln>
                  <a:noFill/>
                </a:ln>
                <a:solidFill>
                  <a:srgbClr val="373637"/>
                </a:solidFill>
                <a:effectLst/>
                <a:uLnTx/>
                <a:uFillTx/>
                <a:latin typeface="Times New Roman" panose="02020603050405020304" pitchFamily="18" charset="0"/>
                <a:ea typeface="Calibri" panose="020F0502020204030204" pitchFamily="34" charset="0"/>
                <a:cs typeface="Times New Roman" panose="02020603050405020304" pitchFamily="18" charset="0"/>
              </a:rPr>
              <a:t>Tenants </a:t>
            </a:r>
            <a:endParaRPr kumimoji="0" lang="en-US" sz="1800" b="0" i="0" u="none" strike="noStrike" kern="1200" cap="none" spc="0" normalizeH="0" baseline="0" noProof="0" dirty="0">
              <a:ln>
                <a:noFill/>
              </a:ln>
              <a:solidFill>
                <a:srgbClr val="373637"/>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l" defTabSz="914400" rtl="0" eaLnBrk="1" fontAlgn="auto" latinLnBrk="0" hangingPunct="1">
              <a:lnSpc>
                <a:spcPct val="110000"/>
              </a:lnSpc>
              <a:spcBef>
                <a:spcPts val="0"/>
              </a:spcBef>
              <a:spcAft>
                <a:spcPts val="0"/>
              </a:spcAft>
              <a:buClr>
                <a:srgbClr val="3E6BB3"/>
              </a:buClr>
              <a:buSzPct val="90000"/>
              <a:buFont typeface="+mj-lt"/>
              <a:buAutoNum type="arabicPeriod"/>
              <a:tabLst>
                <a:tab pos="-114300" algn="l"/>
                <a:tab pos="-57150" algn="l"/>
                <a:tab pos="0" algn="l"/>
                <a:tab pos="171450" algn="l"/>
                <a:tab pos="285750" algn="l"/>
                <a:tab pos="400050" algn="l"/>
              </a:tabLst>
              <a:defRPr/>
            </a:pPr>
            <a:r>
              <a:rPr kumimoji="0" lang="en-US" sz="2000" b="0" i="0" u="none" strike="noStrike" kern="1200" cap="none" spc="0" normalizeH="0" baseline="0" noProof="0" dirty="0">
                <a:ln>
                  <a:noFill/>
                </a:ln>
                <a:solidFill>
                  <a:srgbClr val="373637"/>
                </a:solidFill>
                <a:effectLst/>
                <a:uLnTx/>
                <a:uFillTx/>
                <a:ea typeface="Calibri" panose="020F0502020204030204" pitchFamily="34" charset="0"/>
                <a:cs typeface="Times New Roman" panose="02020603050405020304" pitchFamily="18" charset="0"/>
              </a:rPr>
              <a:t>Affordable Housing Act</a:t>
            </a:r>
          </a:p>
          <a:p>
            <a:pPr marL="0" indent="0">
              <a:buNone/>
            </a:pPr>
            <a:endParaRPr lang="en-US" dirty="0"/>
          </a:p>
        </p:txBody>
      </p:sp>
    </p:spTree>
    <p:extLst>
      <p:ext uri="{BB962C8B-B14F-4D97-AF65-F5344CB8AC3E}">
        <p14:creationId xmlns:p14="http://schemas.microsoft.com/office/powerpoint/2010/main" val="17015587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8256" y="391886"/>
            <a:ext cx="8154632" cy="312714"/>
          </a:xfrm>
        </p:spPr>
        <p:txBody>
          <a:bodyPr/>
          <a:lstStyle/>
          <a:p>
            <a:pPr marL="0" marR="0">
              <a:lnSpc>
                <a:spcPct val="107000"/>
              </a:lnSpc>
              <a:spcBef>
                <a:spcPts val="0"/>
              </a:spcBef>
              <a:spcAft>
                <a:spcPts val="0"/>
              </a:spcAft>
              <a:tabLst>
                <a:tab pos="2571750" algn="l"/>
              </a:tabLst>
            </a:pPr>
            <a:r>
              <a:rPr lang="en-US" sz="2000" b="1" dirty="0">
                <a:effectLst/>
                <a:latin typeface="Arial" panose="020B0604020202020204" pitchFamily="34" charset="0"/>
                <a:ea typeface="Calibri" panose="020F0502020204030204" pitchFamily="34" charset="0"/>
                <a:cs typeface="Times New Roman" panose="02020603050405020304" pitchFamily="18" charset="0"/>
              </a:rPr>
              <a:t>Applied Research Support Program</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Text Placeholder 2"/>
          <p:cNvSpPr>
            <a:spLocks noGrp="1"/>
          </p:cNvSpPr>
          <p:nvPr>
            <p:ph type="body" sz="quarter" idx="10"/>
          </p:nvPr>
        </p:nvSpPr>
        <p:spPr>
          <a:xfrm>
            <a:off x="720772" y="1031502"/>
            <a:ext cx="8229600" cy="4549775"/>
          </a:xfrm>
        </p:spPr>
        <p:txBody>
          <a:bodyPr/>
          <a:lstStyle/>
          <a:p>
            <a:pPr marL="0" marR="0" indent="0">
              <a:lnSpc>
                <a:spcPct val="107000"/>
              </a:lnSpc>
              <a:spcBef>
                <a:spcPts val="0"/>
              </a:spcBef>
              <a:spcAft>
                <a:spcPts val="0"/>
              </a:spcAft>
              <a:buNone/>
              <a:tabLst>
                <a:tab pos="2571750" algn="l"/>
              </a:tabLst>
            </a:pPr>
            <a:r>
              <a:rPr lang="en-US" sz="1800" u="sng" dirty="0">
                <a:effectLst/>
                <a:latin typeface="Arial" panose="020B0604020202020204" pitchFamily="34" charset="0"/>
                <a:ea typeface="Calibri" panose="020F0502020204030204" pitchFamily="34" charset="0"/>
                <a:cs typeface="Times New Roman" panose="02020603050405020304" pitchFamily="18" charset="0"/>
              </a:rPr>
              <a:t>Intent</a:t>
            </a:r>
            <a:r>
              <a:rPr lang="en-US" sz="1800" dirty="0">
                <a:effectLst/>
                <a:latin typeface="Arial" panose="020B0604020202020204" pitchFamily="34" charset="0"/>
                <a:ea typeface="Calibri" panose="020F0502020204030204" pitchFamily="34" charset="0"/>
                <a:cs typeface="Times New Roman" panose="02020603050405020304" pitchFamily="18" charset="0"/>
              </a:rPr>
              <a:t>: To increase investment in the research and development of new technologies that will ultimately bring value to the state of Oklahoma and help grow and diversify the state’s economy.</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tabLst>
                <a:tab pos="2571750" algn="l"/>
              </a:tabLs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tabLst>
                <a:tab pos="2571750" algn="l"/>
              </a:tabLst>
            </a:pPr>
            <a:r>
              <a:rPr lang="en-US" sz="1800" u="sng" dirty="0">
                <a:effectLst/>
                <a:latin typeface="Arial" panose="020B0604020202020204" pitchFamily="34" charset="0"/>
                <a:ea typeface="Calibri" panose="020F0502020204030204" pitchFamily="34" charset="0"/>
                <a:cs typeface="Times New Roman" panose="02020603050405020304" pitchFamily="18" charset="0"/>
              </a:rPr>
              <a:t>Synopsis</a:t>
            </a:r>
            <a:r>
              <a:rPr lang="en-US" sz="1800" dirty="0">
                <a:effectLst/>
                <a:latin typeface="Arial" panose="020B0604020202020204" pitchFamily="34" charset="0"/>
                <a:ea typeface="Calibri" panose="020F0502020204030204" pitchFamily="34" charset="0"/>
                <a:cs typeface="Times New Roman" panose="02020603050405020304" pitchFamily="18" charset="0"/>
              </a:rPr>
              <a:t>: The Oklahoma Applied Research Support Program (OARS) assists in the accelerated development of technology in the State by supporting applied research activities in existing and emerging technical areas whose results have both:</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tabLst>
                <a:tab pos="2571750" algn="l"/>
              </a:tabLs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7000"/>
              </a:lnSpc>
              <a:spcBef>
                <a:spcPts val="0"/>
              </a:spcBef>
              <a:buFont typeface="Wingdings" panose="05000000000000000000" pitchFamily="2" charset="2"/>
              <a:buChar char=""/>
              <a:tabLst>
                <a:tab pos="2571750" algn="l"/>
              </a:tabLst>
            </a:pPr>
            <a:r>
              <a:rPr lang="en-US" sz="1800" dirty="0">
                <a:effectLst/>
                <a:latin typeface="Arial" panose="020B0604020202020204" pitchFamily="34" charset="0"/>
                <a:ea typeface="Calibri" panose="020F0502020204030204" pitchFamily="34" charset="0"/>
                <a:cs typeface="Times New Roman" panose="02020603050405020304" pitchFamily="18" charset="0"/>
              </a:rPr>
              <a:t>A high probability of leading to commercially successful products, processes or services within a reasonable period of time; and</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7000"/>
              </a:lnSpc>
              <a:spcBef>
                <a:spcPts val="0"/>
              </a:spcBef>
              <a:buFont typeface="Wingdings" panose="05000000000000000000" pitchFamily="2" charset="2"/>
              <a:buChar char=""/>
              <a:tabLst>
                <a:tab pos="2571750" algn="l"/>
              </a:tabLst>
            </a:pPr>
            <a:r>
              <a:rPr lang="en-US" sz="1800" dirty="0">
                <a:effectLst/>
                <a:latin typeface="Arial" panose="020B0604020202020204" pitchFamily="34" charset="0"/>
                <a:ea typeface="Calibri" panose="020F0502020204030204" pitchFamily="34" charset="0"/>
                <a:cs typeface="Times New Roman" panose="02020603050405020304" pitchFamily="18" charset="0"/>
              </a:rPr>
              <a:t>A significant potential for stimulating economic growth within the state, encouraging and sustaining partnerships among institutions of higher education, non-profit research organization, and private enterprises by encouraging collaborative projects which are designed to promote increased knowledge and technology transfer.</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tabLst>
                <a:tab pos="2571750" algn="l"/>
              </a:tabLs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tabLst>
                <a:tab pos="2571750" algn="l"/>
              </a:tabLs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tabLst>
                <a:tab pos="2571750" algn="l"/>
              </a:tabLs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spcBef>
                <a:spcPts val="0"/>
              </a:spcBef>
              <a:buNone/>
            </a:pPr>
            <a:endParaRPr lang="en-US" sz="1600" dirty="0"/>
          </a:p>
        </p:txBody>
      </p:sp>
    </p:spTree>
    <p:extLst>
      <p:ext uri="{BB962C8B-B14F-4D97-AF65-F5344CB8AC3E}">
        <p14:creationId xmlns:p14="http://schemas.microsoft.com/office/powerpoint/2010/main" val="26177856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8256" y="391886"/>
            <a:ext cx="8154632" cy="312714"/>
          </a:xfrm>
        </p:spPr>
        <p:txBody>
          <a:bodyPr/>
          <a:lstStyle/>
          <a:p>
            <a:pPr marL="0" marR="0">
              <a:lnSpc>
                <a:spcPct val="107000"/>
              </a:lnSpc>
              <a:spcBef>
                <a:spcPts val="0"/>
              </a:spcBef>
              <a:spcAft>
                <a:spcPts val="0"/>
              </a:spcAft>
              <a:tabLst>
                <a:tab pos="2571750" algn="l"/>
              </a:tabLst>
            </a:pPr>
            <a:r>
              <a:rPr lang="en-US" sz="2000" b="1" dirty="0">
                <a:effectLst/>
                <a:latin typeface="Arial" panose="020B0604020202020204" pitchFamily="34" charset="0"/>
                <a:ea typeface="Calibri" panose="020F0502020204030204" pitchFamily="34" charset="0"/>
                <a:cs typeface="Times New Roman" panose="02020603050405020304" pitchFamily="18" charset="0"/>
              </a:rPr>
              <a:t>Applied Research Support Program (continued)</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Text Placeholder 2"/>
          <p:cNvSpPr>
            <a:spLocks noGrp="1"/>
          </p:cNvSpPr>
          <p:nvPr>
            <p:ph type="body" sz="quarter" idx="10"/>
          </p:nvPr>
        </p:nvSpPr>
        <p:spPr>
          <a:xfrm>
            <a:off x="683288" y="1154112"/>
            <a:ext cx="8229600" cy="4549775"/>
          </a:xfrm>
        </p:spPr>
        <p:txBody>
          <a:bodyPr/>
          <a:lstStyle/>
          <a:p>
            <a:pPr marL="0" indent="0">
              <a:lnSpc>
                <a:spcPct val="107000"/>
              </a:lnSpc>
              <a:spcBef>
                <a:spcPts val="0"/>
              </a:spcBef>
              <a:buNone/>
              <a:tabLst>
                <a:tab pos="2571750" algn="l"/>
              </a:tabLst>
            </a:pPr>
            <a:r>
              <a:rPr lang="en-US" sz="1800" dirty="0">
                <a:effectLst/>
                <a:latin typeface="Arial" panose="020B0604020202020204" pitchFamily="34" charset="0"/>
                <a:ea typeface="Calibri" panose="020F0502020204030204" pitchFamily="34" charset="0"/>
                <a:cs typeface="Times New Roman" panose="02020603050405020304" pitchFamily="18" charset="0"/>
              </a:rPr>
              <a:t>There are two funding categories: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tabLst>
                <a:tab pos="2571750" algn="l"/>
              </a:tabLs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7000"/>
              </a:lnSpc>
              <a:spcBef>
                <a:spcPts val="0"/>
              </a:spcBef>
              <a:buFont typeface="Wingdings" panose="05000000000000000000" pitchFamily="2" charset="2"/>
              <a:buChar char=""/>
              <a:tabLst>
                <a:tab pos="2571750" algn="l"/>
              </a:tabLst>
            </a:pPr>
            <a:r>
              <a:rPr lang="en-US" sz="1800" dirty="0">
                <a:effectLst/>
                <a:latin typeface="Arial" panose="020B0604020202020204" pitchFamily="34" charset="0"/>
                <a:ea typeface="Calibri" panose="020F0502020204030204" pitchFamily="34" charset="0"/>
                <a:cs typeface="Times New Roman" panose="02020603050405020304" pitchFamily="18" charset="0"/>
              </a:rPr>
              <a:t>Proof of concept funding supports early stage applied research and development. Yearly awards are up to $45,000 and 1-2 years of funding are provided.</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7000"/>
              </a:lnSpc>
              <a:spcBef>
                <a:spcPts val="0"/>
              </a:spcBef>
              <a:buFont typeface="Wingdings" panose="05000000000000000000" pitchFamily="2" charset="2"/>
              <a:buChar char=""/>
              <a:tabLst>
                <a:tab pos="2571750" algn="l"/>
              </a:tabLst>
            </a:pPr>
            <a:r>
              <a:rPr lang="en-US" sz="1800" dirty="0">
                <a:effectLst/>
                <a:latin typeface="Arial" panose="020B0604020202020204" pitchFamily="34" charset="0"/>
                <a:ea typeface="Calibri" panose="020F0502020204030204" pitchFamily="34" charset="0"/>
                <a:cs typeface="Times New Roman" panose="02020603050405020304" pitchFamily="18" charset="0"/>
              </a:rPr>
              <a:t>Accelerated funding supports later stage applied research and development. Total awards are up to $300,000 over 1-3 years.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tabLst>
                <a:tab pos="2571750" algn="l"/>
              </a:tabLs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tabLst>
                <a:tab pos="2571750" algn="l"/>
              </a:tabLst>
            </a:pPr>
            <a:r>
              <a:rPr lang="en-US" sz="1800" dirty="0">
                <a:effectLst/>
                <a:latin typeface="Arial" panose="020B0604020202020204" pitchFamily="34" charset="0"/>
                <a:ea typeface="Calibri" panose="020F0502020204030204" pitchFamily="34" charset="0"/>
                <a:cs typeface="Times New Roman" panose="02020603050405020304" pitchFamily="18" charset="0"/>
              </a:rPr>
              <a:t>OARS awards provide a maximum of one state dollar of funding for each non-state dollar of matching funds.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tabLst>
                <a:tab pos="2571750" algn="l"/>
              </a:tabLs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tabLst>
                <a:tab pos="2571750" algn="l"/>
              </a:tabLs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spcBef>
                <a:spcPts val="0"/>
              </a:spcBef>
              <a:buNone/>
            </a:pPr>
            <a:endParaRPr lang="en-US" sz="1600" dirty="0"/>
          </a:p>
        </p:txBody>
      </p:sp>
    </p:spTree>
    <p:extLst>
      <p:ext uri="{BB962C8B-B14F-4D97-AF65-F5344CB8AC3E}">
        <p14:creationId xmlns:p14="http://schemas.microsoft.com/office/powerpoint/2010/main" val="15315054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8256" y="391886"/>
            <a:ext cx="8154632" cy="312714"/>
          </a:xfrm>
        </p:spPr>
        <p:txBody>
          <a:bodyPr/>
          <a:lstStyle/>
          <a:p>
            <a:pPr marL="0" marR="0">
              <a:lnSpc>
                <a:spcPct val="107000"/>
              </a:lnSpc>
              <a:spcBef>
                <a:spcPts val="0"/>
              </a:spcBef>
              <a:spcAft>
                <a:spcPts val="0"/>
              </a:spcAft>
              <a:tabLst>
                <a:tab pos="2571750" algn="l"/>
              </a:tabLst>
            </a:pPr>
            <a:r>
              <a:rPr lang="en-US" sz="2000" b="1" dirty="0">
                <a:effectLst/>
                <a:latin typeface="Arial" panose="020B0604020202020204" pitchFamily="34" charset="0"/>
                <a:ea typeface="Calibri" panose="020F0502020204030204" pitchFamily="34" charset="0"/>
                <a:cs typeface="Times New Roman" panose="02020603050405020304" pitchFamily="18" charset="0"/>
              </a:rPr>
              <a:t>Applied Research Support Program Criteria for Evaluation</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Text Placeholder 3">
            <a:extLst>
              <a:ext uri="{FF2B5EF4-FFF2-40B4-BE49-F238E27FC236}">
                <a16:creationId xmlns:a16="http://schemas.microsoft.com/office/drawing/2014/main" id="{D888EA22-4D83-48B2-820E-512731122AAF}"/>
              </a:ext>
            </a:extLst>
          </p:cNvPr>
          <p:cNvSpPr>
            <a:spLocks noGrp="1"/>
          </p:cNvSpPr>
          <p:nvPr>
            <p:ph type="body" sz="quarter" idx="10"/>
          </p:nvPr>
        </p:nvSpPr>
        <p:spPr>
          <a:xfrm>
            <a:off x="758256" y="822549"/>
            <a:ext cx="8229600" cy="5056084"/>
          </a:xfrm>
        </p:spPr>
        <p:txBody>
          <a:bodyPr/>
          <a:lstStyle/>
          <a:p>
            <a:pPr marL="0" indent="0">
              <a:buNone/>
            </a:pPr>
            <a:r>
              <a:rPr lang="en-US" sz="1800" b="1" dirty="0"/>
              <a:t>2018 Criteria for Evaluation:</a:t>
            </a:r>
          </a:p>
          <a:p>
            <a:pPr marL="515938" lvl="1" indent="-342900">
              <a:lnSpc>
                <a:spcPct val="107000"/>
              </a:lnSpc>
              <a:spcBef>
                <a:spcPts val="0"/>
              </a:spcBef>
              <a:spcAft>
                <a:spcPts val="800"/>
              </a:spcAft>
              <a:buFont typeface="Wingdings" panose="05000000000000000000" pitchFamily="2" charset="2"/>
              <a:buChar char=""/>
            </a:pPr>
            <a:r>
              <a:rPr lang="en-US" sz="1600" dirty="0">
                <a:effectLst/>
                <a:latin typeface="Arial" panose="020B0604020202020204" pitchFamily="34" charset="0"/>
                <a:ea typeface="Calibri" panose="020F0502020204030204" pitchFamily="34" charset="0"/>
                <a:cs typeface="Times New Roman" panose="02020603050405020304" pitchFamily="18" charset="0"/>
              </a:rPr>
              <a:t>Commercially successful products developed as a result of program funding</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7000"/>
              </a:lnSpc>
              <a:spcBef>
                <a:spcPts val="0"/>
              </a:spcBef>
              <a:spcAft>
                <a:spcPts val="800"/>
              </a:spcAft>
              <a:buFont typeface="Wingdings" panose="05000000000000000000" pitchFamily="2" charset="2"/>
              <a:buChar char=""/>
            </a:pPr>
            <a:r>
              <a:rPr lang="en-US" sz="1600" dirty="0">
                <a:effectLst/>
                <a:latin typeface="Arial" panose="020B0604020202020204" pitchFamily="34" charset="0"/>
                <a:ea typeface="Calibri" panose="020F0502020204030204" pitchFamily="34" charset="0"/>
                <a:cs typeface="Times New Roman" panose="02020603050405020304" pitchFamily="18" charset="0"/>
              </a:rPr>
              <a:t>Economic activity associated with program funding</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7000"/>
              </a:lnSpc>
              <a:spcBef>
                <a:spcPts val="0"/>
              </a:spcBef>
              <a:spcAft>
                <a:spcPts val="800"/>
              </a:spcAft>
              <a:buFont typeface="Wingdings" panose="05000000000000000000" pitchFamily="2" charset="2"/>
              <a:buChar char=""/>
            </a:pPr>
            <a:r>
              <a:rPr lang="en-US" sz="1600" dirty="0">
                <a:effectLst/>
                <a:latin typeface="Arial" panose="020B0604020202020204" pitchFamily="34" charset="0"/>
                <a:ea typeface="Calibri" panose="020F0502020204030204" pitchFamily="34" charset="0"/>
                <a:cs typeface="Times New Roman" panose="02020603050405020304" pitchFamily="18" charset="0"/>
              </a:rPr>
              <a:t>Number/types of collaborative projects associated with funding</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7000"/>
              </a:lnSpc>
              <a:spcBef>
                <a:spcPts val="0"/>
              </a:spcBef>
              <a:spcAft>
                <a:spcPts val="800"/>
              </a:spcAft>
              <a:buFont typeface="Wingdings" panose="05000000000000000000" pitchFamily="2" charset="2"/>
              <a:buChar char=""/>
            </a:pPr>
            <a:r>
              <a:rPr lang="en-US" sz="1600" dirty="0">
                <a:effectLst/>
                <a:latin typeface="Arial" panose="020B0604020202020204" pitchFamily="34" charset="0"/>
                <a:ea typeface="Calibri" panose="020F0502020204030204" pitchFamily="34" charset="0"/>
                <a:cs typeface="Times New Roman" panose="02020603050405020304" pitchFamily="18" charset="0"/>
              </a:rPr>
              <a:t>Comparison of collaborative projects before/after the program</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7000"/>
              </a:lnSpc>
              <a:spcBef>
                <a:spcPts val="0"/>
              </a:spcBef>
              <a:spcAft>
                <a:spcPts val="800"/>
              </a:spcAft>
              <a:buFont typeface="Wingdings" panose="05000000000000000000" pitchFamily="2" charset="2"/>
              <a:buChar char=""/>
            </a:pPr>
            <a:r>
              <a:rPr lang="en-US" sz="1600" dirty="0">
                <a:effectLst/>
                <a:latin typeface="Arial" panose="020B0604020202020204" pitchFamily="34" charset="0"/>
                <a:ea typeface="Calibri" panose="020F0502020204030204" pitchFamily="34" charset="0"/>
                <a:cs typeface="Times New Roman" panose="02020603050405020304" pitchFamily="18" charset="0"/>
              </a:rPr>
              <a:t>Return on investment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US" sz="1800" b="1" dirty="0"/>
              <a:t>2020 Criteria for Evaluation:</a:t>
            </a:r>
          </a:p>
          <a:p>
            <a:pPr marL="515938" lvl="1" indent="-342900">
              <a:lnSpc>
                <a:spcPct val="105000"/>
              </a:lnSpc>
              <a:spcBef>
                <a:spcPts val="0"/>
              </a:spcBef>
              <a:spcAft>
                <a:spcPts val="800"/>
              </a:spcAft>
              <a:buFont typeface="Wingdings" panose="05000000000000000000" pitchFamily="2" charset="2"/>
              <a:buChar char=""/>
            </a:pPr>
            <a:r>
              <a:rPr lang="en-US" sz="1600" dirty="0">
                <a:effectLst/>
                <a:latin typeface="Arial" panose="020B0604020202020204" pitchFamily="34" charset="0"/>
                <a:ea typeface="Calibri" panose="020F0502020204030204" pitchFamily="34" charset="0"/>
                <a:cs typeface="Times New Roman" panose="02020603050405020304" pitchFamily="18" charset="0"/>
              </a:rPr>
              <a:t>Value and number of awards made over time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5000"/>
              </a:lnSpc>
              <a:spcBef>
                <a:spcPts val="0"/>
              </a:spcBef>
              <a:spcAft>
                <a:spcPts val="800"/>
              </a:spcAft>
              <a:buFont typeface="Wingdings" panose="05000000000000000000" pitchFamily="2" charset="2"/>
              <a:buChar char=""/>
            </a:pPr>
            <a:r>
              <a:rPr lang="en-US" sz="1600" dirty="0">
                <a:effectLst/>
                <a:latin typeface="Arial" panose="020B0604020202020204" pitchFamily="34" charset="0"/>
                <a:ea typeface="Calibri" panose="020F0502020204030204" pitchFamily="34" charset="0"/>
                <a:cs typeface="Times New Roman" panose="02020603050405020304" pitchFamily="18" charset="0"/>
              </a:rPr>
              <a:t>Value of additional funding leveraged as a result of program funding</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5000"/>
              </a:lnSpc>
              <a:spcBef>
                <a:spcPts val="0"/>
              </a:spcBef>
              <a:spcAft>
                <a:spcPts val="800"/>
              </a:spcAft>
              <a:buFont typeface="Wingdings" panose="05000000000000000000" pitchFamily="2" charset="2"/>
              <a:buChar char=""/>
            </a:pPr>
            <a:r>
              <a:rPr lang="en-US" sz="1600" dirty="0">
                <a:effectLst/>
                <a:latin typeface="Arial" panose="020B0604020202020204" pitchFamily="34" charset="0"/>
                <a:ea typeface="Calibri" panose="020F0502020204030204" pitchFamily="34" charset="0"/>
                <a:cs typeface="Times New Roman" panose="02020603050405020304" pitchFamily="18" charset="0"/>
              </a:rPr>
              <a:t>Number and value of commercially successful products, processes or services developed as a result of program funding</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5000"/>
              </a:lnSpc>
              <a:spcBef>
                <a:spcPts val="0"/>
              </a:spcBef>
              <a:spcAft>
                <a:spcPts val="800"/>
              </a:spcAft>
              <a:buFont typeface="Wingdings" panose="05000000000000000000" pitchFamily="2" charset="2"/>
              <a:buChar char=""/>
            </a:pPr>
            <a:r>
              <a:rPr lang="en-US" sz="1600" dirty="0">
                <a:effectLst/>
                <a:latin typeface="Arial" panose="020B0604020202020204" pitchFamily="34" charset="0"/>
                <a:ea typeface="Calibri" panose="020F0502020204030204" pitchFamily="34" charset="0"/>
                <a:cs typeface="Times New Roman" panose="02020603050405020304" pitchFamily="18" charset="0"/>
              </a:rPr>
              <a:t>Interaction or coordination with other programs or service offerings in the economic development or entrepreneurial support ecosystem</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5000"/>
              </a:lnSpc>
              <a:spcBef>
                <a:spcPts val="0"/>
              </a:spcBef>
              <a:spcAft>
                <a:spcPts val="800"/>
              </a:spcAft>
              <a:buFont typeface="Wingdings" panose="05000000000000000000" pitchFamily="2" charset="2"/>
              <a:buChar char=""/>
            </a:pPr>
            <a:r>
              <a:rPr lang="en-US" sz="1600" dirty="0">
                <a:effectLst/>
                <a:latin typeface="Arial" panose="020B0604020202020204" pitchFamily="34" charset="0"/>
                <a:ea typeface="Calibri" panose="020F0502020204030204" pitchFamily="34" charset="0"/>
                <a:cs typeface="Times New Roman" panose="02020603050405020304" pitchFamily="18" charset="0"/>
              </a:rPr>
              <a:t>Case studies or other longitudinal tracking of program recipient growth outcomes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7000"/>
              </a:lnSpc>
              <a:spcBef>
                <a:spcPts val="0"/>
              </a:spcBef>
              <a:spcAft>
                <a:spcPts val="800"/>
              </a:spcAft>
              <a:buFont typeface="Wingdings" panose="05000000000000000000" pitchFamily="2" charset="2"/>
              <a:buChar char=""/>
            </a:pPr>
            <a:r>
              <a:rPr lang="en-US" sz="1600" dirty="0">
                <a:effectLst/>
                <a:latin typeface="Arial" panose="020B0604020202020204" pitchFamily="34" charset="0"/>
                <a:ea typeface="Calibri" panose="020F0502020204030204" pitchFamily="34" charset="0"/>
                <a:cs typeface="Times New Roman" panose="02020603050405020304" pitchFamily="18" charset="0"/>
              </a:rPr>
              <a:t>Economic activity associated with program funding</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7000"/>
              </a:lnSpc>
              <a:spcBef>
                <a:spcPts val="0"/>
              </a:spcBef>
              <a:spcAft>
                <a:spcPts val="800"/>
              </a:spcAft>
              <a:buFont typeface="Wingdings" panose="05000000000000000000" pitchFamily="2" charset="2"/>
              <a:buChar char=""/>
            </a:pPr>
            <a:r>
              <a:rPr lang="en-US" sz="1600" dirty="0">
                <a:effectLst/>
                <a:latin typeface="Arial" panose="020B0604020202020204" pitchFamily="34" charset="0"/>
                <a:ea typeface="Calibri" panose="020F0502020204030204" pitchFamily="34" charset="0"/>
                <a:cs typeface="Times New Roman" panose="02020603050405020304" pitchFamily="18" charset="0"/>
              </a:rPr>
              <a:t>State return on investment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sz="1800" b="1" dirty="0"/>
          </a:p>
        </p:txBody>
      </p:sp>
    </p:spTree>
    <p:extLst>
      <p:ext uri="{BB962C8B-B14F-4D97-AF65-F5344CB8AC3E}">
        <p14:creationId xmlns:p14="http://schemas.microsoft.com/office/powerpoint/2010/main" val="5624931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5740" y="436491"/>
            <a:ext cx="8154632" cy="312714"/>
          </a:xfrm>
        </p:spPr>
        <p:txBody>
          <a:bodyPr/>
          <a:lstStyle/>
          <a:p>
            <a:pPr marL="0" marR="0">
              <a:lnSpc>
                <a:spcPct val="107000"/>
              </a:lnSpc>
              <a:spcBef>
                <a:spcPts val="0"/>
              </a:spcBef>
              <a:spcAft>
                <a:spcPts val="0"/>
              </a:spcAft>
              <a:tabLst>
                <a:tab pos="2571750" algn="l"/>
              </a:tabLst>
            </a:pPr>
            <a:r>
              <a:rPr lang="en-US" sz="2000" b="1" dirty="0">
                <a:effectLst/>
                <a:latin typeface="Arial" panose="020B0604020202020204" pitchFamily="34" charset="0"/>
                <a:ea typeface="Calibri" panose="020F0502020204030204" pitchFamily="34" charset="0"/>
                <a:cs typeface="Times New Roman" panose="02020603050405020304" pitchFamily="18" charset="0"/>
              </a:rPr>
              <a:t>Health Research Program</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Text Placeholder 2"/>
          <p:cNvSpPr>
            <a:spLocks noGrp="1"/>
          </p:cNvSpPr>
          <p:nvPr>
            <p:ph type="body" sz="quarter" idx="10"/>
          </p:nvPr>
        </p:nvSpPr>
        <p:spPr>
          <a:xfrm>
            <a:off x="795740" y="1154112"/>
            <a:ext cx="8229600" cy="4549775"/>
          </a:xfrm>
        </p:spPr>
        <p:txBody>
          <a:bodyPr/>
          <a:lstStyle/>
          <a:p>
            <a:pPr marL="0" marR="0" indent="0">
              <a:spcBef>
                <a:spcPts val="0"/>
              </a:spcBef>
              <a:spcAft>
                <a:spcPts val="0"/>
              </a:spcAft>
              <a:buNone/>
            </a:pPr>
            <a:r>
              <a:rPr lang="en-US" sz="1800" u="sng" dirty="0">
                <a:effectLst/>
                <a:latin typeface="Arial" panose="020B0604020202020204" pitchFamily="34" charset="0"/>
                <a:ea typeface="Calibri" panose="020F0502020204030204" pitchFamily="34" charset="0"/>
                <a:cs typeface="Times New Roman" panose="02020603050405020304" pitchFamily="18" charset="0"/>
              </a:rPr>
              <a:t>Intent</a:t>
            </a:r>
            <a:r>
              <a:rPr lang="en-US" sz="1800" dirty="0">
                <a:effectLst/>
                <a:latin typeface="Arial" panose="020B0604020202020204" pitchFamily="34" charset="0"/>
                <a:ea typeface="Calibri" panose="020F0502020204030204" pitchFamily="34" charset="0"/>
                <a:cs typeface="Times New Roman" panose="02020603050405020304" pitchFamily="18" charset="0"/>
              </a:rPr>
              <a:t>: The Health Research Program addresses OCAST’s statutory mandate of supporting basic human health-related research by allocating resources according to scientific merit and the potential to leverage private and federal resources while fostering public and private sector collaboration.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tabLst>
                <a:tab pos="2571750" algn="l"/>
              </a:tabLs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0"/>
              </a:spcBef>
              <a:spcAft>
                <a:spcPts val="0"/>
              </a:spcAft>
              <a:buNone/>
            </a:pPr>
            <a:r>
              <a:rPr lang="en-US" sz="1800" u="sng" dirty="0">
                <a:effectLst/>
                <a:latin typeface="Arial" panose="020B0604020202020204" pitchFamily="34" charset="0"/>
                <a:ea typeface="Calibri" panose="020F0502020204030204" pitchFamily="34" charset="0"/>
                <a:cs typeface="Times New Roman" panose="02020603050405020304" pitchFamily="18" charset="0"/>
              </a:rPr>
              <a:t>Synopsis</a:t>
            </a:r>
            <a:r>
              <a:rPr lang="en-US" sz="1800" dirty="0">
                <a:effectLst/>
                <a:latin typeface="Arial" panose="020B0604020202020204" pitchFamily="34" charset="0"/>
                <a:ea typeface="Calibri" panose="020F0502020204030204" pitchFamily="34" charset="0"/>
                <a:cs typeface="Times New Roman" panose="02020603050405020304" pitchFamily="18" charset="0"/>
              </a:rPr>
              <a:t>: The Oklahoma Health Research Program funds basic research projects related to human health for one to three years at a maximum level of $45,000 per year.  All proposals are reviewed and ranked for funding by experienced health researchers who reside outside the state of Oklahoma. Peer reviewers evaluate applications for scientific merit based on the quality of the proposed research, qualifications of the principal investigator and appropriateness of the institutional facilities and budget.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tabLst>
                <a:tab pos="2571750" algn="l"/>
              </a:tabLs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tabLst>
                <a:tab pos="2571750" algn="l"/>
              </a:tabLs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tabLst>
                <a:tab pos="2571750" algn="l"/>
              </a:tabLs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spcBef>
                <a:spcPts val="0"/>
              </a:spcBef>
              <a:buNone/>
            </a:pPr>
            <a:endParaRPr lang="en-US" sz="1600" dirty="0"/>
          </a:p>
        </p:txBody>
      </p:sp>
    </p:spTree>
    <p:extLst>
      <p:ext uri="{BB962C8B-B14F-4D97-AF65-F5344CB8AC3E}">
        <p14:creationId xmlns:p14="http://schemas.microsoft.com/office/powerpoint/2010/main" val="31327834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5740" y="280374"/>
            <a:ext cx="8154632" cy="312714"/>
          </a:xfrm>
        </p:spPr>
        <p:txBody>
          <a:bodyPr/>
          <a:lstStyle/>
          <a:p>
            <a:pPr marL="0" marR="0">
              <a:lnSpc>
                <a:spcPct val="107000"/>
              </a:lnSpc>
              <a:spcBef>
                <a:spcPts val="0"/>
              </a:spcBef>
              <a:spcAft>
                <a:spcPts val="0"/>
              </a:spcAft>
              <a:tabLst>
                <a:tab pos="2571750" algn="l"/>
              </a:tabLst>
            </a:pPr>
            <a:r>
              <a:rPr lang="en-US" sz="2000" b="1" dirty="0">
                <a:effectLst/>
                <a:latin typeface="Arial" panose="020B0604020202020204" pitchFamily="34" charset="0"/>
                <a:ea typeface="Calibri" panose="020F0502020204030204" pitchFamily="34" charset="0"/>
                <a:cs typeface="Times New Roman" panose="02020603050405020304" pitchFamily="18" charset="0"/>
              </a:rPr>
              <a:t>Health Research Program Criteria for Evaluation</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Text Placeholder 2"/>
          <p:cNvSpPr>
            <a:spLocks noGrp="1"/>
          </p:cNvSpPr>
          <p:nvPr>
            <p:ph type="body" sz="quarter" idx="10"/>
          </p:nvPr>
        </p:nvSpPr>
        <p:spPr>
          <a:xfrm>
            <a:off x="758256" y="673310"/>
            <a:ext cx="8229600" cy="4549775"/>
          </a:xfrm>
        </p:spPr>
        <p:txBody>
          <a:bodyPr/>
          <a:lstStyle/>
          <a:p>
            <a:pPr marL="0" marR="0" indent="0">
              <a:lnSpc>
                <a:spcPct val="107000"/>
              </a:lnSpc>
              <a:spcBef>
                <a:spcPts val="0"/>
              </a:spcBef>
              <a:spcAft>
                <a:spcPts val="0"/>
              </a:spcAft>
              <a:buNone/>
              <a:tabLst>
                <a:tab pos="2571750" algn="l"/>
              </a:tabLst>
            </a:pPr>
            <a:r>
              <a:rPr lang="en-US" sz="1800" b="1" dirty="0">
                <a:effectLst/>
                <a:latin typeface="Arial" panose="020B0604020202020204" pitchFamily="34" charset="0"/>
                <a:ea typeface="Calibri" panose="020F0502020204030204" pitchFamily="34" charset="0"/>
                <a:cs typeface="Times New Roman" panose="02020603050405020304" pitchFamily="18" charset="0"/>
              </a:rPr>
              <a:t>2018 Criteria for Evaluation:</a:t>
            </a: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7000"/>
              </a:lnSpc>
              <a:spcBef>
                <a:spcPts val="0"/>
              </a:spcBef>
              <a:spcAft>
                <a:spcPts val="800"/>
              </a:spcAft>
              <a:buFont typeface="Wingdings" panose="05000000000000000000" pitchFamily="2" charset="2"/>
              <a:buChar char=""/>
            </a:pPr>
            <a:r>
              <a:rPr lang="en-US" sz="1600" dirty="0">
                <a:effectLst/>
                <a:latin typeface="Arial" panose="020B0604020202020204" pitchFamily="34" charset="0"/>
                <a:ea typeface="Calibri" panose="020F0502020204030204" pitchFamily="34" charset="0"/>
                <a:cs typeface="Times New Roman" panose="02020603050405020304" pitchFamily="18" charset="0"/>
              </a:rPr>
              <a:t>Number of health research scientists recruited/retained through the program</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7000"/>
              </a:lnSpc>
              <a:spcBef>
                <a:spcPts val="0"/>
              </a:spcBef>
              <a:spcAft>
                <a:spcPts val="800"/>
              </a:spcAft>
              <a:buFont typeface="Wingdings" panose="05000000000000000000" pitchFamily="2" charset="2"/>
              <a:buChar char=""/>
            </a:pPr>
            <a:r>
              <a:rPr lang="en-US" sz="1600" dirty="0">
                <a:effectLst/>
                <a:latin typeface="Arial" panose="020B0604020202020204" pitchFamily="34" charset="0"/>
                <a:ea typeface="Calibri" panose="020F0502020204030204" pitchFamily="34" charset="0"/>
                <a:cs typeface="Times New Roman" panose="02020603050405020304" pitchFamily="18" charset="0"/>
              </a:rPr>
              <a:t>National research funding obtained as a result of the program</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7000"/>
              </a:lnSpc>
              <a:spcBef>
                <a:spcPts val="0"/>
              </a:spcBef>
              <a:spcAft>
                <a:spcPts val="800"/>
              </a:spcAft>
              <a:buFont typeface="Wingdings" panose="05000000000000000000" pitchFamily="2" charset="2"/>
              <a:buChar char=""/>
            </a:pPr>
            <a:r>
              <a:rPr lang="en-US" sz="1600" dirty="0">
                <a:effectLst/>
                <a:latin typeface="Arial" panose="020B0604020202020204" pitchFamily="34" charset="0"/>
                <a:ea typeface="Calibri" panose="020F0502020204030204" pitchFamily="34" charset="0"/>
                <a:cs typeface="Times New Roman" panose="02020603050405020304" pitchFamily="18" charset="0"/>
              </a:rPr>
              <a:t>Comparison of national research funding before/after the program initiated</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7000"/>
              </a:lnSpc>
              <a:spcBef>
                <a:spcPts val="0"/>
              </a:spcBef>
              <a:spcAft>
                <a:spcPts val="800"/>
              </a:spcAft>
              <a:buFont typeface="Wingdings" panose="05000000000000000000" pitchFamily="2" charset="2"/>
              <a:buChar char=""/>
            </a:pPr>
            <a:r>
              <a:rPr lang="en-US" sz="1600" dirty="0">
                <a:effectLst/>
                <a:latin typeface="Arial" panose="020B0604020202020204" pitchFamily="34" charset="0"/>
                <a:ea typeface="Calibri" panose="020F0502020204030204" pitchFamily="34" charset="0"/>
                <a:cs typeface="Times New Roman" panose="02020603050405020304" pitchFamily="18" charset="0"/>
              </a:rPr>
              <a:t>Comparison of national research funding for states without this type of program</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7000"/>
              </a:lnSpc>
              <a:spcBef>
                <a:spcPts val="0"/>
              </a:spcBef>
              <a:spcAft>
                <a:spcPts val="800"/>
              </a:spcAft>
              <a:buFont typeface="Wingdings" panose="05000000000000000000" pitchFamily="2" charset="2"/>
              <a:buChar char=""/>
            </a:pPr>
            <a:r>
              <a:rPr lang="en-US" sz="1600" dirty="0">
                <a:effectLst/>
                <a:latin typeface="Arial" panose="020B0604020202020204" pitchFamily="34" charset="0"/>
                <a:ea typeface="Calibri" panose="020F0502020204030204" pitchFamily="34" charset="0"/>
                <a:cs typeface="Times New Roman" panose="02020603050405020304" pitchFamily="18" charset="0"/>
              </a:rPr>
              <a:t>Health care products and services developed as a result of funding</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7000"/>
              </a:lnSpc>
              <a:spcBef>
                <a:spcPts val="0"/>
              </a:spcBef>
              <a:spcAft>
                <a:spcPts val="800"/>
              </a:spcAft>
              <a:buFont typeface="Wingdings" panose="05000000000000000000" pitchFamily="2" charset="2"/>
              <a:buChar char=""/>
            </a:pPr>
            <a:r>
              <a:rPr lang="en-US" sz="1600" dirty="0">
                <a:effectLst/>
                <a:latin typeface="Arial" panose="020B0604020202020204" pitchFamily="34" charset="0"/>
                <a:ea typeface="Calibri" panose="020F0502020204030204" pitchFamily="34" charset="0"/>
                <a:cs typeface="Times New Roman" panose="02020603050405020304" pitchFamily="18" charset="0"/>
              </a:rPr>
              <a:t>State return on investment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tabLst>
                <a:tab pos="2571750" algn="l"/>
              </a:tabLst>
            </a:pPr>
            <a:r>
              <a:rPr lang="en-US" sz="1800" b="1" dirty="0">
                <a:effectLst/>
                <a:latin typeface="Arial" panose="020B0604020202020204" pitchFamily="34" charset="0"/>
                <a:ea typeface="Calibri" panose="020F0502020204030204" pitchFamily="34" charset="0"/>
                <a:cs typeface="Times New Roman" panose="02020603050405020304" pitchFamily="18" charset="0"/>
              </a:rPr>
              <a:t>2022 Proposed Criteria for Evaluation:</a:t>
            </a: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5000"/>
              </a:lnSpc>
              <a:spcBef>
                <a:spcPts val="0"/>
              </a:spcBef>
              <a:spcAft>
                <a:spcPts val="800"/>
              </a:spcAft>
              <a:buFont typeface="Wingdings" panose="05000000000000000000" pitchFamily="2" charset="2"/>
              <a:buChar char=""/>
            </a:pPr>
            <a:r>
              <a:rPr lang="en-US" sz="1600" dirty="0">
                <a:effectLst/>
                <a:latin typeface="Arial" panose="020B0604020202020204" pitchFamily="34" charset="0"/>
                <a:ea typeface="Calibri" panose="020F0502020204030204" pitchFamily="34" charset="0"/>
                <a:cs typeface="Times New Roman" panose="02020603050405020304" pitchFamily="18" charset="0"/>
              </a:rPr>
              <a:t>Value and number of awards made over time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5000"/>
              </a:lnSpc>
              <a:spcBef>
                <a:spcPts val="0"/>
              </a:spcBef>
              <a:spcAft>
                <a:spcPts val="800"/>
              </a:spcAft>
              <a:buFont typeface="Wingdings" panose="05000000000000000000" pitchFamily="2" charset="2"/>
              <a:buChar char=""/>
            </a:pPr>
            <a:r>
              <a:rPr lang="en-US" sz="1600" dirty="0">
                <a:effectLst/>
                <a:latin typeface="Arial" panose="020B0604020202020204" pitchFamily="34" charset="0"/>
                <a:ea typeface="Calibri" panose="020F0502020204030204" pitchFamily="34" charset="0"/>
                <a:cs typeface="Times New Roman" panose="02020603050405020304" pitchFamily="18" charset="0"/>
              </a:rPr>
              <a:t>Value of additional funding leveraged as a result of program funding</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5000"/>
              </a:lnSpc>
              <a:spcBef>
                <a:spcPts val="0"/>
              </a:spcBef>
              <a:spcAft>
                <a:spcPts val="800"/>
              </a:spcAft>
              <a:buFont typeface="Wingdings" panose="05000000000000000000" pitchFamily="2" charset="2"/>
              <a:buChar char=""/>
            </a:pPr>
            <a:r>
              <a:rPr lang="en-US" sz="1600" dirty="0">
                <a:effectLst/>
                <a:latin typeface="Arial" panose="020B0604020202020204" pitchFamily="34" charset="0"/>
                <a:ea typeface="Calibri" panose="020F0502020204030204" pitchFamily="34" charset="0"/>
                <a:cs typeface="Times New Roman" panose="02020603050405020304" pitchFamily="18" charset="0"/>
              </a:rPr>
              <a:t>Number and value of health care products and services developed as a result of program funding</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5000"/>
              </a:lnSpc>
              <a:spcBef>
                <a:spcPts val="0"/>
              </a:spcBef>
              <a:spcAft>
                <a:spcPts val="800"/>
              </a:spcAft>
              <a:buFont typeface="Wingdings" panose="05000000000000000000" pitchFamily="2" charset="2"/>
              <a:buChar char=""/>
            </a:pPr>
            <a:r>
              <a:rPr lang="en-US" sz="1600" dirty="0">
                <a:effectLst/>
                <a:latin typeface="Arial" panose="020B0604020202020204" pitchFamily="34" charset="0"/>
                <a:ea typeface="Calibri" panose="020F0502020204030204" pitchFamily="34" charset="0"/>
                <a:cs typeface="Times New Roman" panose="02020603050405020304" pitchFamily="18" charset="0"/>
              </a:rPr>
              <a:t>Interaction or coordination with other programs or service offerings in the economic development or entrepreneurial support ecosystem</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5000"/>
              </a:lnSpc>
              <a:spcBef>
                <a:spcPts val="0"/>
              </a:spcBef>
              <a:spcAft>
                <a:spcPts val="800"/>
              </a:spcAft>
              <a:buFont typeface="Wingdings" panose="05000000000000000000" pitchFamily="2" charset="2"/>
              <a:buChar char=""/>
            </a:pPr>
            <a:r>
              <a:rPr lang="en-US" sz="1600" dirty="0">
                <a:effectLst/>
                <a:latin typeface="Arial" panose="020B0604020202020204" pitchFamily="34" charset="0"/>
                <a:ea typeface="Calibri" panose="020F0502020204030204" pitchFamily="34" charset="0"/>
                <a:cs typeface="Times New Roman" panose="02020603050405020304" pitchFamily="18" charset="0"/>
              </a:rPr>
              <a:t>Case studies or other longitudinal tracking of program recipient growth outcomes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5000"/>
              </a:lnSpc>
              <a:spcBef>
                <a:spcPts val="0"/>
              </a:spcBef>
              <a:spcAft>
                <a:spcPts val="800"/>
              </a:spcAft>
              <a:buFont typeface="Wingdings" panose="05000000000000000000" pitchFamily="2" charset="2"/>
              <a:buChar char=""/>
            </a:pPr>
            <a:r>
              <a:rPr lang="en-US" sz="1600" dirty="0">
                <a:effectLst/>
                <a:latin typeface="Arial" panose="020B0604020202020204" pitchFamily="34" charset="0"/>
                <a:ea typeface="Calibri" panose="020F0502020204030204" pitchFamily="34" charset="0"/>
                <a:cs typeface="Times New Roman" panose="02020603050405020304" pitchFamily="18" charset="0"/>
              </a:rPr>
              <a:t>Economic activity associated with program funding</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515938" lvl="1" indent="-342900">
              <a:lnSpc>
                <a:spcPct val="105000"/>
              </a:lnSpc>
              <a:spcBef>
                <a:spcPts val="0"/>
              </a:spcBef>
              <a:spcAft>
                <a:spcPts val="800"/>
              </a:spcAft>
              <a:buFont typeface="Wingdings" panose="05000000000000000000" pitchFamily="2" charset="2"/>
              <a:buChar char=""/>
            </a:pPr>
            <a:r>
              <a:rPr lang="en-US" sz="1600" dirty="0">
                <a:effectLst/>
                <a:latin typeface="Arial" panose="020B0604020202020204" pitchFamily="34" charset="0"/>
                <a:ea typeface="Calibri" panose="020F0502020204030204" pitchFamily="34" charset="0"/>
                <a:cs typeface="Times New Roman" panose="02020603050405020304" pitchFamily="18" charset="0"/>
              </a:rPr>
              <a:t>State return on investment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tabLst>
                <a:tab pos="2571750" algn="l"/>
              </a:tabLs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tabLst>
                <a:tab pos="2571750" algn="l"/>
              </a:tabLs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tabLst>
                <a:tab pos="2571750" algn="l"/>
              </a:tabLs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spcBef>
                <a:spcPts val="0"/>
              </a:spcBef>
              <a:buNone/>
            </a:pPr>
            <a:endParaRPr lang="en-US" sz="1600" dirty="0"/>
          </a:p>
        </p:txBody>
      </p:sp>
    </p:spTree>
    <p:extLst>
      <p:ext uri="{BB962C8B-B14F-4D97-AF65-F5344CB8AC3E}">
        <p14:creationId xmlns:p14="http://schemas.microsoft.com/office/powerpoint/2010/main" val="1076087554"/>
      </p:ext>
    </p:extLst>
  </p:cSld>
  <p:clrMapOvr>
    <a:masterClrMapping/>
  </p:clrMapOvr>
</p:sld>
</file>

<file path=ppt/theme/theme1.xml><?xml version="1.0" encoding="utf-8"?>
<a:theme xmlns:a="http://schemas.openxmlformats.org/drawingml/2006/main" name="Small Group Layouts">
  <a:themeElements>
    <a:clrScheme name="PFM Branding Colors">
      <a:dk1>
        <a:srgbClr val="000000"/>
      </a:dk1>
      <a:lt1>
        <a:srgbClr val="FFFFFF"/>
      </a:lt1>
      <a:dk2>
        <a:srgbClr val="373637"/>
      </a:dk2>
      <a:lt2>
        <a:srgbClr val="FFFFFF"/>
      </a:lt2>
      <a:accent1>
        <a:srgbClr val="C7B8A4"/>
      </a:accent1>
      <a:accent2>
        <a:srgbClr val="3E6BB3"/>
      </a:accent2>
      <a:accent3>
        <a:srgbClr val="FFD051"/>
      </a:accent3>
      <a:accent4>
        <a:srgbClr val="F49B48"/>
      </a:accent4>
      <a:accent5>
        <a:srgbClr val="E97162"/>
      </a:accent5>
      <a:accent6>
        <a:srgbClr val="4BB370"/>
      </a:accent6>
      <a:hlink>
        <a:srgbClr val="3E6BB3"/>
      </a:hlink>
      <a:folHlink>
        <a:srgbClr val="878587"/>
      </a:folHlink>
    </a:clrScheme>
    <a:fontScheme name="Custom 4">
      <a:majorFont>
        <a:latin typeface="Arial"/>
        <a:ea typeface=""/>
        <a:cs typeface=""/>
      </a:majorFont>
      <a:minorFont>
        <a:latin typeface="Arial"/>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2"/>
        </a:solidFill>
        <a:ln>
          <a:noFill/>
        </a:ln>
      </a:spPr>
      <a:bodyPr vert="vert" rtlCol="0" anchor="ctr"/>
      <a:lstStyle>
        <a:defPPr algn="ctr">
          <a:defRPr sz="1000" dirty="0">
            <a:latin typeface="Arial Regular" charset="0"/>
            <a:ea typeface="Arial Regular" charset="0"/>
            <a:cs typeface="Arial Regular" charset="0"/>
          </a:defRPr>
        </a:defPPr>
      </a:lstStyle>
      <a:style>
        <a:lnRef idx="2">
          <a:schemeClr val="accent1">
            <a:shade val="50000"/>
          </a:schemeClr>
        </a:lnRef>
        <a:fillRef idx="1">
          <a:schemeClr val="accent1"/>
        </a:fillRef>
        <a:effectRef idx="0">
          <a:schemeClr val="accent1"/>
        </a:effectRef>
        <a:fontRef idx="minor">
          <a:schemeClr val="lt1"/>
        </a:fontRef>
      </a:style>
    </a:spDef>
    <a:lnDef>
      <a:spPr>
        <a:ln w="31750" cap="rnd">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nchor="t" anchorCtr="0">
        <a:noAutofit/>
      </a:bodyPr>
      <a:lstStyle>
        <a:defPPr marL="0" marR="0" indent="0" algn="l" defTabSz="914400" rtl="0" eaLnBrk="1" fontAlgn="auto" latinLnBrk="0" hangingPunct="1">
          <a:lnSpc>
            <a:spcPct val="100000"/>
          </a:lnSpc>
          <a:spcBef>
            <a:spcPts val="0"/>
          </a:spcBef>
          <a:spcAft>
            <a:spcPts val="0"/>
          </a:spcAft>
          <a:buClrTx/>
          <a:buSzTx/>
          <a:buFontTx/>
          <a:buNone/>
          <a:tabLst/>
          <a:defRPr sz="1000" dirty="0" smtClean="0">
            <a:ea typeface="Soleil" charset="0"/>
            <a:cs typeface="Soleil" charset="0"/>
          </a:defRPr>
        </a:defPPr>
      </a:lstStyle>
    </a:txDef>
  </a:objectDefaults>
  <a:extraClrSchemeLst/>
  <a:extLst>
    <a:ext uri="{05A4C25C-085E-4340-85A3-A5531E510DB2}">
      <thm15:themeFamily xmlns:thm15="http://schemas.microsoft.com/office/thememl/2012/main" name="Presentation1" id="{CD33AFDA-1A49-4E48-A1AC-AF55CD1BD1E8}" vid="{D8213F52-A10F-4FA2-8769-B242D4F8075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7690</TotalTime>
  <Words>3644</Words>
  <Application>Microsoft Office PowerPoint</Application>
  <PresentationFormat>On-screen Show (4:3)</PresentationFormat>
  <Paragraphs>331</Paragraphs>
  <Slides>33</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33</vt:i4>
      </vt:variant>
    </vt:vector>
  </HeadingPairs>
  <TitlesOfParts>
    <vt:vector size="41" baseType="lpstr">
      <vt:lpstr>Arial</vt:lpstr>
      <vt:lpstr>Arial Regular</vt:lpstr>
      <vt:lpstr>Calibri</vt:lpstr>
      <vt:lpstr>Georgia</vt:lpstr>
      <vt:lpstr>Times New Roman</vt:lpstr>
      <vt:lpstr>Wingdings</vt:lpstr>
      <vt:lpstr>Wingdings 2</vt:lpstr>
      <vt:lpstr>Small Group Layouts</vt:lpstr>
      <vt:lpstr>Oklahoma Incentive Evaluation Commission  </vt:lpstr>
      <vt:lpstr>Today’s Agenda</vt:lpstr>
      <vt:lpstr>Project Activities to Date</vt:lpstr>
      <vt:lpstr>Year Seven Incentives for Review</vt:lpstr>
      <vt:lpstr>Applied Research Support Program</vt:lpstr>
      <vt:lpstr>Applied Research Support Program (continued)</vt:lpstr>
      <vt:lpstr>Applied Research Support Program Criteria for Evaluation</vt:lpstr>
      <vt:lpstr>Health Research Program</vt:lpstr>
      <vt:lpstr>Health Research Program Criteria for Evaluation</vt:lpstr>
      <vt:lpstr>Investment/New Jobs Tax Credits</vt:lpstr>
      <vt:lpstr>Investment/New Jobs Tax Credits (continued)</vt:lpstr>
      <vt:lpstr>Investment/New Jobs Tax Credits Criteria for Evaluation</vt:lpstr>
      <vt:lpstr>Technology Transfer Income Tax Exemption</vt:lpstr>
      <vt:lpstr>Technology Transfer Income Tax Exemption Criteria for Evaluation</vt:lpstr>
      <vt:lpstr>New Products Development Income Tax Exemption</vt:lpstr>
      <vt:lpstr>New Products Development Income Tax Exemption Criteria for Evaluation</vt:lpstr>
      <vt:lpstr>Technology Business Finance Program</vt:lpstr>
      <vt:lpstr>Technology Business Finance Program (continued)</vt:lpstr>
      <vt:lpstr>Technology Business Finance Program Criteria for Evaluation</vt:lpstr>
      <vt:lpstr>Quick Action Closing Fund </vt:lpstr>
      <vt:lpstr>Quick Action Closing Fund Criteria for Evaluation</vt:lpstr>
      <vt:lpstr>Small Business Incubator Tenants</vt:lpstr>
      <vt:lpstr>Small Business Incubator Tenants (continued)</vt:lpstr>
      <vt:lpstr>Small Business Incubator Tenants Criteria for Evaluation</vt:lpstr>
      <vt:lpstr>Affordable Housing Act</vt:lpstr>
      <vt:lpstr>Affordable Housing Act Criteria for Evaluation</vt:lpstr>
      <vt:lpstr>Seed Capital Fund</vt:lpstr>
      <vt:lpstr>Seed Capital Fund (continued)</vt:lpstr>
      <vt:lpstr>Seed Capital Fund Criteria for Evaluation</vt:lpstr>
      <vt:lpstr>Scheduled Incentives with Change Recommendations</vt:lpstr>
      <vt:lpstr>Scheduled Incentives with Change Recommendations</vt:lpstr>
      <vt:lpstr>Scheduled Incentives with Change Recommendations</vt:lpstr>
      <vt:lpstr>Scheduled Incentives with Change Recommendations</vt:lpstr>
    </vt:vector>
  </TitlesOfParts>
  <Company>PFM Group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Oklahoma Office of Management and Enterprise Services</dc:title>
  <dc:creator>Deanna Yocco</dc:creator>
  <cp:lastModifiedBy>Randall Bauer</cp:lastModifiedBy>
  <cp:revision>300</cp:revision>
  <cp:lastPrinted>2018-10-31T19:25:21Z</cp:lastPrinted>
  <dcterms:created xsi:type="dcterms:W3CDTF">2018-10-10T13:38:17Z</dcterms:created>
  <dcterms:modified xsi:type="dcterms:W3CDTF">2022-01-20T14:33:59Z</dcterms:modified>
</cp:coreProperties>
</file>