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67" r:id="rId6"/>
    <p:sldId id="262" r:id="rId7"/>
    <p:sldId id="261" r:id="rId8"/>
    <p:sldId id="264" r:id="rId9"/>
    <p:sldId id="260" r:id="rId10"/>
    <p:sldId id="263" r:id="rId11"/>
    <p:sldId id="266" r:id="rId12"/>
    <p:sldId id="257" r:id="rId13"/>
    <p:sldId id="258" r:id="rId14"/>
    <p:sldId id="259" r:id="rId15"/>
    <p:sldId id="268"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87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officemgmtentserv.sharepoint.com/sites/OMES-Budget/Shared%20Documents/Revenue/MultiYr%20Trend%20Analysis/Multi-Yr%20Analysis%20FY%202023/FY23%20Multi%20Year%20Trend%20Analysis%20calculations%2010-31.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officemgmtentserv.sharepoint.com/sites/OMES-Budget/Shared%20Documents/Revenue/MultiYr%20Trend%20Analysis/Multi-Yr%20Analysis%20FY%202023/FY23%20Multi%20Year%20Trend%20Analysis%20calculations%2011-1.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officemgmtentserv.sharepoint.com/sites/OMES-Budget/Shared%20Documents/Revenue/MultiYr%20Trend%20Analysis/Multi-Yr%20Analysis%20FY%202023/FY23%20Multi%20Year%20Trend%20Analysis%20calculations%2011-1.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https://officemgmtentserv.sharepoint.com/sites/OMES-Budget/Shared%20Documents/Revenue/MultiYr%20Trend%20Analysis/Multi-Yr%20Analysis%20FY%202023/FY23%20Multi%20Year%20Trend%20Analysis%20calculations%2011-1.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https://officemgmtentserv.sharepoint.com/sites/OMES-Budget/Shared%20Documents/Revenue/MultiYr%20Trend%20Analysis/Multi-Yr%20Analysis%20FY%202023/FY23%20Multi%20Year%20Trend%20Analysis%20calculations%2011-1.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https://officemgmtentserv.sharepoint.com/sites/OMES-Budget/Shared%20Documents/Revenue/MultiYr%20Trend%20Analysis/Multi-Yr%20Analysis%20FY%202023/FY23%20Multi%20Year%20Trend%20Analysis%20calculations%2010-31.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https://officemgmtentserv.sharepoint.com/sites/OMES-Budget/Shared%20Documents/Revenue/MultiYr%20Trend%20Analysis/Multi-Yr%20Analysis%20FY%202023/FY23%20Multi%20Year%20Trend%20Analysis%20calculations%2010-24.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https://officemgmtentserv.sharepoint.com/sites/OMES-Budget/Shared%20Documents/Revenue/MultiYr%20Trend%20Analysis/Multi-Yr%20Analysis%20FY%202023/FY23%20Multi%20Year%20Trend%20Analysis%20calculations%2010-3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Recurring Revenues </a:t>
            </a:r>
            <a:r>
              <a:rPr lang="en-US" baseline="0"/>
              <a:t>(in millions)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'[FY23 Multi Year Trend Analysis calculations 10-31.xlsx]Recurring Rev Graph'!$B$1</c:f>
              <c:strCache>
                <c:ptCount val="1"/>
                <c:pt idx="0">
                  <c:v>General Revenue Fund (3.33%)</c:v>
                </c:pt>
              </c:strCache>
            </c:strRef>
          </c:tx>
          <c:spPr>
            <a:solidFill>
              <a:schemeClr val="accent1"/>
            </a:solidFill>
            <a:ln>
              <a:noFill/>
            </a:ln>
            <a:effectLst/>
          </c:spPr>
          <c:invertIfNegative val="0"/>
          <c:cat>
            <c:strRef>
              <c:f>'[FY23 Multi Year Trend Analysis calculations 10-31.xlsx]Recurring Rev Graph'!$A$2:$A$8</c:f>
              <c:strCache>
                <c:ptCount val="7"/>
                <c:pt idx="0">
                  <c:v>FY-21</c:v>
                </c:pt>
                <c:pt idx="1">
                  <c:v>FY-22</c:v>
                </c:pt>
                <c:pt idx="2">
                  <c:v>FY-23</c:v>
                </c:pt>
                <c:pt idx="3">
                  <c:v>FY-24</c:v>
                </c:pt>
                <c:pt idx="4">
                  <c:v>FY-25</c:v>
                </c:pt>
                <c:pt idx="5">
                  <c:v>FY-26</c:v>
                </c:pt>
                <c:pt idx="6">
                  <c:v>FY-27</c:v>
                </c:pt>
              </c:strCache>
            </c:strRef>
          </c:cat>
          <c:val>
            <c:numRef>
              <c:f>'[FY23 Multi Year Trend Analysis calculations 10-31.xlsx]Recurring Rev Graph'!$B$2:$B$8</c:f>
              <c:numCache>
                <c:formatCode>"$"#,##0</c:formatCode>
                <c:ptCount val="7"/>
                <c:pt idx="0">
                  <c:v>6389442903</c:v>
                </c:pt>
                <c:pt idx="1">
                  <c:v>6310183411</c:v>
                </c:pt>
                <c:pt idx="2">
                  <c:v>7064534034</c:v>
                </c:pt>
                <c:pt idx="3">
                  <c:v>7874151523.8088827</c:v>
                </c:pt>
                <c:pt idx="4">
                  <c:v>8086335247.0932169</c:v>
                </c:pt>
                <c:pt idx="5">
                  <c:v>8307248838.5477772</c:v>
                </c:pt>
                <c:pt idx="6">
                  <c:v>8587182974.4865417</c:v>
                </c:pt>
              </c:numCache>
            </c:numRef>
          </c:val>
          <c:extLst>
            <c:ext xmlns:c16="http://schemas.microsoft.com/office/drawing/2014/chart" uri="{C3380CC4-5D6E-409C-BE32-E72D297353CC}">
              <c16:uniqueId val="{00000000-51A5-45F1-8F45-6AB036BA7CBC}"/>
            </c:ext>
          </c:extLst>
        </c:ser>
        <c:ser>
          <c:idx val="1"/>
          <c:order val="1"/>
          <c:tx>
            <c:strRef>
              <c:f>'[FY23 Multi Year Trend Analysis calculations 10-31.xlsx]Recurring Rev Graph'!$C$1</c:f>
              <c:strCache>
                <c:ptCount val="1"/>
                <c:pt idx="0">
                  <c:v>1017 FUND (2.09%)</c:v>
                </c:pt>
              </c:strCache>
            </c:strRef>
          </c:tx>
          <c:spPr>
            <a:solidFill>
              <a:schemeClr val="accent2"/>
            </a:solidFill>
            <a:ln>
              <a:noFill/>
            </a:ln>
            <a:effectLst/>
          </c:spPr>
          <c:invertIfNegative val="0"/>
          <c:cat>
            <c:strRef>
              <c:f>'[FY23 Multi Year Trend Analysis calculations 10-31.xlsx]Recurring Rev Graph'!$A$2:$A$8</c:f>
              <c:strCache>
                <c:ptCount val="7"/>
                <c:pt idx="0">
                  <c:v>FY-21</c:v>
                </c:pt>
                <c:pt idx="1">
                  <c:v>FY-22</c:v>
                </c:pt>
                <c:pt idx="2">
                  <c:v>FY-23</c:v>
                </c:pt>
                <c:pt idx="3">
                  <c:v>FY-24</c:v>
                </c:pt>
                <c:pt idx="4">
                  <c:v>FY-25</c:v>
                </c:pt>
                <c:pt idx="5">
                  <c:v>FY-26</c:v>
                </c:pt>
                <c:pt idx="6">
                  <c:v>FY-27</c:v>
                </c:pt>
              </c:strCache>
            </c:strRef>
          </c:cat>
          <c:val>
            <c:numRef>
              <c:f>'[FY23 Multi Year Trend Analysis calculations 10-31.xlsx]Recurring Rev Graph'!$C$2:$C$8</c:f>
              <c:numCache>
                <c:formatCode>"$"#,##0</c:formatCode>
                <c:ptCount val="7"/>
                <c:pt idx="0">
                  <c:v>1169605119</c:v>
                </c:pt>
                <c:pt idx="1">
                  <c:v>878830612</c:v>
                </c:pt>
                <c:pt idx="2">
                  <c:v>909342945</c:v>
                </c:pt>
                <c:pt idx="3">
                  <c:v>1023603812.5</c:v>
                </c:pt>
                <c:pt idx="4">
                  <c:v>1045042024.8516397</c:v>
                </c:pt>
                <c:pt idx="5">
                  <c:v>1066929236.0671188</c:v>
                </c:pt>
                <c:pt idx="6">
                  <c:v>1089274849.914644</c:v>
                </c:pt>
              </c:numCache>
            </c:numRef>
          </c:val>
          <c:extLst>
            <c:ext xmlns:c16="http://schemas.microsoft.com/office/drawing/2014/chart" uri="{C3380CC4-5D6E-409C-BE32-E72D297353CC}">
              <c16:uniqueId val="{00000001-51A5-45F1-8F45-6AB036BA7CBC}"/>
            </c:ext>
          </c:extLst>
        </c:ser>
        <c:ser>
          <c:idx val="2"/>
          <c:order val="2"/>
          <c:tx>
            <c:strRef>
              <c:f>'[FY23 Multi Year Trend Analysis calculations 10-31.xlsx]Recurring Rev Graph'!$D$1</c:f>
              <c:strCache>
                <c:ptCount val="1"/>
                <c:pt idx="0">
                  <c:v>ROADS Fund</c:v>
                </c:pt>
              </c:strCache>
            </c:strRef>
          </c:tx>
          <c:spPr>
            <a:solidFill>
              <a:schemeClr val="accent3"/>
            </a:solidFill>
            <a:ln>
              <a:noFill/>
            </a:ln>
            <a:effectLst/>
          </c:spPr>
          <c:invertIfNegative val="0"/>
          <c:cat>
            <c:strRef>
              <c:f>'[FY23 Multi Year Trend Analysis calculations 10-31.xlsx]Recurring Rev Graph'!$A$2:$A$8</c:f>
              <c:strCache>
                <c:ptCount val="7"/>
                <c:pt idx="0">
                  <c:v>FY-21</c:v>
                </c:pt>
                <c:pt idx="1">
                  <c:v>FY-22</c:v>
                </c:pt>
                <c:pt idx="2">
                  <c:v>FY-23</c:v>
                </c:pt>
                <c:pt idx="3">
                  <c:v>FY-24</c:v>
                </c:pt>
                <c:pt idx="4">
                  <c:v>FY-25</c:v>
                </c:pt>
                <c:pt idx="5">
                  <c:v>FY-26</c:v>
                </c:pt>
                <c:pt idx="6">
                  <c:v>FY-27</c:v>
                </c:pt>
              </c:strCache>
            </c:strRef>
          </c:cat>
          <c:val>
            <c:numRef>
              <c:f>'[FY23 Multi Year Trend Analysis calculations 10-31.xlsx]Recurring Rev Graph'!$D$2:$D$8</c:f>
              <c:numCache>
                <c:formatCode>"$"#,##0</c:formatCode>
                <c:ptCount val="7"/>
                <c:pt idx="0">
                  <c:v>400000000</c:v>
                </c:pt>
                <c:pt idx="1">
                  <c:v>575000000</c:v>
                </c:pt>
                <c:pt idx="2">
                  <c:v>590000000</c:v>
                </c:pt>
                <c:pt idx="3">
                  <c:v>590000000</c:v>
                </c:pt>
                <c:pt idx="4">
                  <c:v>590000000</c:v>
                </c:pt>
                <c:pt idx="5">
                  <c:v>590000000</c:v>
                </c:pt>
                <c:pt idx="6">
                  <c:v>590000000</c:v>
                </c:pt>
              </c:numCache>
            </c:numRef>
          </c:val>
          <c:extLst>
            <c:ext xmlns:c16="http://schemas.microsoft.com/office/drawing/2014/chart" uri="{C3380CC4-5D6E-409C-BE32-E72D297353CC}">
              <c16:uniqueId val="{00000002-51A5-45F1-8F45-6AB036BA7CBC}"/>
            </c:ext>
          </c:extLst>
        </c:ser>
        <c:ser>
          <c:idx val="3"/>
          <c:order val="3"/>
          <c:tx>
            <c:strRef>
              <c:f>'[FY23 Multi Year Trend Analysis calculations 10-31.xlsx]Recurring Rev Graph'!$E$1</c:f>
              <c:strCache>
                <c:ptCount val="1"/>
                <c:pt idx="0">
                  <c:v>TRS Dedicated Revenues (0.42%)</c:v>
                </c:pt>
              </c:strCache>
            </c:strRef>
          </c:tx>
          <c:spPr>
            <a:solidFill>
              <a:schemeClr val="accent4"/>
            </a:solidFill>
            <a:ln>
              <a:noFill/>
            </a:ln>
            <a:effectLst/>
          </c:spPr>
          <c:invertIfNegative val="0"/>
          <c:cat>
            <c:strRef>
              <c:f>'[FY23 Multi Year Trend Analysis calculations 10-31.xlsx]Recurring Rev Graph'!$A$2:$A$8</c:f>
              <c:strCache>
                <c:ptCount val="7"/>
                <c:pt idx="0">
                  <c:v>FY-21</c:v>
                </c:pt>
                <c:pt idx="1">
                  <c:v>FY-22</c:v>
                </c:pt>
                <c:pt idx="2">
                  <c:v>FY-23</c:v>
                </c:pt>
                <c:pt idx="3">
                  <c:v>FY-24</c:v>
                </c:pt>
                <c:pt idx="4">
                  <c:v>FY-25</c:v>
                </c:pt>
                <c:pt idx="5">
                  <c:v>FY-26</c:v>
                </c:pt>
                <c:pt idx="6">
                  <c:v>FY-27</c:v>
                </c:pt>
              </c:strCache>
            </c:strRef>
          </c:cat>
          <c:val>
            <c:numRef>
              <c:f>'[FY23 Multi Year Trend Analysis calculations 10-31.xlsx]Recurring Rev Graph'!$E$2:$E$8</c:f>
              <c:numCache>
                <c:formatCode>"$"#,##0</c:formatCode>
                <c:ptCount val="7"/>
                <c:pt idx="0">
                  <c:v>276918852</c:v>
                </c:pt>
                <c:pt idx="1">
                  <c:v>424507378</c:v>
                </c:pt>
                <c:pt idx="2">
                  <c:v>401291331</c:v>
                </c:pt>
                <c:pt idx="3">
                  <c:v>451907347.5</c:v>
                </c:pt>
                <c:pt idx="4">
                  <c:v>453812526.95476729</c:v>
                </c:pt>
                <c:pt idx="5">
                  <c:v>455725738.38505995</c:v>
                </c:pt>
                <c:pt idx="6">
                  <c:v>457647015.65258622</c:v>
                </c:pt>
              </c:numCache>
            </c:numRef>
          </c:val>
          <c:extLst>
            <c:ext xmlns:c16="http://schemas.microsoft.com/office/drawing/2014/chart" uri="{C3380CC4-5D6E-409C-BE32-E72D297353CC}">
              <c16:uniqueId val="{00000003-51A5-45F1-8F45-6AB036BA7CBC}"/>
            </c:ext>
          </c:extLst>
        </c:ser>
        <c:ser>
          <c:idx val="4"/>
          <c:order val="4"/>
          <c:tx>
            <c:strRef>
              <c:f>'[FY23 Multi Year Trend Analysis calculations 10-31.xlsx]Recurring Rev Graph'!$F$1</c:f>
              <c:strCache>
                <c:ptCount val="1"/>
                <c:pt idx="0">
                  <c:v>Other Funds (-2.27%)</c:v>
                </c:pt>
              </c:strCache>
            </c:strRef>
          </c:tx>
          <c:spPr>
            <a:solidFill>
              <a:schemeClr val="accent5"/>
            </a:solidFill>
            <a:ln>
              <a:noFill/>
            </a:ln>
            <a:effectLst/>
          </c:spPr>
          <c:invertIfNegative val="0"/>
          <c:cat>
            <c:strRef>
              <c:f>'[FY23 Multi Year Trend Analysis calculations 10-31.xlsx]Recurring Rev Graph'!$A$2:$A$8</c:f>
              <c:strCache>
                <c:ptCount val="7"/>
                <c:pt idx="0">
                  <c:v>FY-21</c:v>
                </c:pt>
                <c:pt idx="1">
                  <c:v>FY-22</c:v>
                </c:pt>
                <c:pt idx="2">
                  <c:v>FY-23</c:v>
                </c:pt>
                <c:pt idx="3">
                  <c:v>FY-24</c:v>
                </c:pt>
                <c:pt idx="4">
                  <c:v>FY-25</c:v>
                </c:pt>
                <c:pt idx="5">
                  <c:v>FY-26</c:v>
                </c:pt>
                <c:pt idx="6">
                  <c:v>FY-27</c:v>
                </c:pt>
              </c:strCache>
            </c:strRef>
          </c:cat>
          <c:val>
            <c:numRef>
              <c:f>'[FY23 Multi Year Trend Analysis calculations 10-31.xlsx]Recurring Rev Graph'!$F$2:$F$8</c:f>
              <c:numCache>
                <c:formatCode>"$"#,##0</c:formatCode>
                <c:ptCount val="7"/>
                <c:pt idx="0">
                  <c:v>666974897</c:v>
                </c:pt>
                <c:pt idx="1">
                  <c:v>622456975</c:v>
                </c:pt>
                <c:pt idx="2">
                  <c:v>652480868</c:v>
                </c:pt>
                <c:pt idx="3">
                  <c:v>647248945.69369888</c:v>
                </c:pt>
                <c:pt idx="4">
                  <c:v>632550083.6902554</c:v>
                </c:pt>
                <c:pt idx="5">
                  <c:v>618185029.17407596</c:v>
                </c:pt>
                <c:pt idx="6">
                  <c:v>604146201.46044302</c:v>
                </c:pt>
              </c:numCache>
            </c:numRef>
          </c:val>
          <c:extLst>
            <c:ext xmlns:c16="http://schemas.microsoft.com/office/drawing/2014/chart" uri="{C3380CC4-5D6E-409C-BE32-E72D297353CC}">
              <c16:uniqueId val="{00000004-51A5-45F1-8F45-6AB036BA7CBC}"/>
            </c:ext>
          </c:extLst>
        </c:ser>
        <c:dLbls>
          <c:showLegendKey val="0"/>
          <c:showVal val="0"/>
          <c:showCatName val="0"/>
          <c:showSerName val="0"/>
          <c:showPercent val="0"/>
          <c:showBubbleSize val="0"/>
        </c:dLbls>
        <c:gapWidth val="150"/>
        <c:overlap val="100"/>
        <c:axId val="1197424528"/>
        <c:axId val="1190100560"/>
      </c:barChart>
      <c:lineChart>
        <c:grouping val="standard"/>
        <c:varyColors val="0"/>
        <c:ser>
          <c:idx val="5"/>
          <c:order val="5"/>
          <c:tx>
            <c:strRef>
              <c:f>'[FY23 Multi Year Trend Analysis calculations 10-31.xlsx]Recurring Rev Graph'!$G$1</c:f>
              <c:strCache>
                <c:ptCount val="1"/>
                <c:pt idx="0">
                  <c:v>Total Authority</c:v>
                </c:pt>
              </c:strCache>
            </c:strRef>
          </c:tx>
          <c:spPr>
            <a:ln w="28575"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'[FY23 Multi Year Trend Analysis calculations 10-31.xlsx]Recurring Rev Calc'!$O$2:$O$12</c:f>
              <c:strCache>
                <c:ptCount val="11"/>
                <c:pt idx="0">
                  <c:v>FY-14</c:v>
                </c:pt>
                <c:pt idx="1">
                  <c:v>FY-15</c:v>
                </c:pt>
                <c:pt idx="2">
                  <c:v>FY-16</c:v>
                </c:pt>
                <c:pt idx="3">
                  <c:v>FY-17</c:v>
                </c:pt>
                <c:pt idx="4">
                  <c:v>FY-18</c:v>
                </c:pt>
                <c:pt idx="5">
                  <c:v>FY-19</c:v>
                </c:pt>
                <c:pt idx="6">
                  <c:v>FY-20</c:v>
                </c:pt>
                <c:pt idx="7">
                  <c:v>FY-21</c:v>
                </c:pt>
                <c:pt idx="8">
                  <c:v>FY-22</c:v>
                </c:pt>
                <c:pt idx="9">
                  <c:v>FY-23</c:v>
                </c:pt>
                <c:pt idx="10">
                  <c:v>FY-24</c:v>
                </c:pt>
              </c:strCache>
            </c:strRef>
          </c:cat>
          <c:val>
            <c:numRef>
              <c:f>'[FY23 Multi Year Trend Analysis calculations 10-31.xlsx]Recurring Rev Graph'!$G$2:$G$8</c:f>
              <c:numCache>
                <c:formatCode>"$"#,##0</c:formatCode>
                <c:ptCount val="7"/>
                <c:pt idx="0">
                  <c:v>8902941771</c:v>
                </c:pt>
                <c:pt idx="1">
                  <c:v>8810978376</c:v>
                </c:pt>
                <c:pt idx="2">
                  <c:v>9617649178</c:v>
                </c:pt>
                <c:pt idx="3">
                  <c:v>10586911629.502583</c:v>
                </c:pt>
                <c:pt idx="4">
                  <c:v>10807739882.58988</c:v>
                </c:pt>
                <c:pt idx="5">
                  <c:v>11038088842.174032</c:v>
                </c:pt>
                <c:pt idx="6">
                  <c:v>11328251041.514215</c:v>
                </c:pt>
              </c:numCache>
            </c:numRef>
          </c:val>
          <c:smooth val="0"/>
          <c:extLst>
            <c:ext xmlns:c16="http://schemas.microsoft.com/office/drawing/2014/chart" uri="{C3380CC4-5D6E-409C-BE32-E72D297353CC}">
              <c16:uniqueId val="{00000005-51A5-45F1-8F45-6AB036BA7CBC}"/>
            </c:ext>
          </c:extLst>
        </c:ser>
        <c:dLbls>
          <c:showLegendKey val="0"/>
          <c:showVal val="0"/>
          <c:showCatName val="0"/>
          <c:showSerName val="0"/>
          <c:showPercent val="0"/>
          <c:showBubbleSize val="0"/>
        </c:dLbls>
        <c:marker val="1"/>
        <c:smooth val="0"/>
        <c:axId val="1197424528"/>
        <c:axId val="1190100560"/>
      </c:lineChart>
      <c:catAx>
        <c:axId val="1197424528"/>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190100560"/>
        <c:crosses val="autoZero"/>
        <c:auto val="1"/>
        <c:lblAlgn val="ctr"/>
        <c:lblOffset val="100"/>
        <c:noMultiLvlLbl val="0"/>
      </c:catAx>
      <c:valAx>
        <c:axId val="1190100560"/>
        <c:scaling>
          <c:orientation val="minMax"/>
          <c:max val="14000000000"/>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197424528"/>
        <c:crosses val="autoZero"/>
        <c:crossBetween val="between"/>
        <c:dispUnits>
          <c:builtInUnit val="millions"/>
        </c:dispUnits>
      </c:valAx>
      <c:spPr>
        <a:noFill/>
        <a:ln>
          <a:noFill/>
        </a:ln>
        <a:effectLst/>
      </c:spPr>
    </c:plotArea>
    <c:legend>
      <c:legendPos val="b"/>
      <c:legendEntry>
        <c:idx val="5"/>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t" anchorCtr="0"/>
          <a:lstStyle/>
          <a:p>
            <a:pPr>
              <a:defRPr sz="1400" b="0" i="0" u="none" strike="noStrike" kern="1200" spc="0" baseline="0">
                <a:solidFill>
                  <a:schemeClr val="tx1">
                    <a:lumMod val="65000"/>
                    <a:lumOff val="35000"/>
                  </a:schemeClr>
                </a:solidFill>
                <a:latin typeface="+mn-lt"/>
                <a:ea typeface="+mn-ea"/>
                <a:cs typeface="+mn-cs"/>
              </a:defRPr>
            </a:pPr>
            <a:r>
              <a:rPr lang="en-US"/>
              <a:t>Total Authorized Expenditures (in millions)</a:t>
            </a:r>
          </a:p>
        </c:rich>
      </c:tx>
      <c:layout>
        <c:manualLayout>
          <c:xMode val="edge"/>
          <c:yMode val="edge"/>
          <c:x val="0.30874914216556909"/>
          <c:y val="0"/>
        </c:manualLayout>
      </c:layout>
      <c:overlay val="0"/>
      <c:spPr>
        <a:noFill/>
        <a:ln>
          <a:noFill/>
        </a:ln>
        <a:effectLst/>
      </c:spPr>
      <c:txPr>
        <a:bodyPr rot="0" spcFirstLastPara="1" vertOverflow="ellipsis" vert="horz" wrap="square" anchor="t" anchorCtr="0"/>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9170839394456506E-2"/>
          <c:y val="9.2960715786469986E-2"/>
          <c:w val="0.86642366333421805"/>
          <c:h val="0.79291215358643552"/>
        </c:manualLayout>
      </c:layout>
      <c:barChart>
        <c:barDir val="col"/>
        <c:grouping val="stacked"/>
        <c:varyColors val="0"/>
        <c:ser>
          <c:idx val="0"/>
          <c:order val="0"/>
          <c:tx>
            <c:strRef>
              <c:f>'[FY23 Multi Year Trend Analysis calculations 11-1.xlsx]Appropriation Graph'!$B$2</c:f>
              <c:strCache>
                <c:ptCount val="1"/>
                <c:pt idx="0">
                  <c:v>Education</c:v>
                </c:pt>
              </c:strCache>
            </c:strRef>
          </c:tx>
          <c:spPr>
            <a:solidFill>
              <a:schemeClr val="accent1"/>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Graph'!$B$3:$B$9</c:f>
              <c:numCache>
                <c:formatCode>"$"#,##0</c:formatCode>
                <c:ptCount val="7"/>
                <c:pt idx="0">
                  <c:v>4192211180</c:v>
                </c:pt>
                <c:pt idx="1">
                  <c:v>4556494697</c:v>
                </c:pt>
                <c:pt idx="2">
                  <c:v>4648702154</c:v>
                </c:pt>
                <c:pt idx="3">
                  <c:v>5651172500</c:v>
                </c:pt>
              </c:numCache>
            </c:numRef>
          </c:val>
          <c:extLst>
            <c:ext xmlns:c16="http://schemas.microsoft.com/office/drawing/2014/chart" uri="{C3380CC4-5D6E-409C-BE32-E72D297353CC}">
              <c16:uniqueId val="{00000000-6A9B-4AA8-AD0E-AF08A72D3DE8}"/>
            </c:ext>
          </c:extLst>
        </c:ser>
        <c:ser>
          <c:idx val="1"/>
          <c:order val="1"/>
          <c:tx>
            <c:strRef>
              <c:f>'[FY23 Multi Year Trend Analysis calculations 11-1.xlsx]Appropriation Graph'!$C$2</c:f>
              <c:strCache>
                <c:ptCount val="1"/>
                <c:pt idx="0">
                  <c:v>Health and Mental Health</c:v>
                </c:pt>
              </c:strCache>
            </c:strRef>
          </c:tx>
          <c:spPr>
            <a:solidFill>
              <a:schemeClr val="accent2"/>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Graph'!$C$3:$C$9</c:f>
              <c:numCache>
                <c:formatCode>"$"#,##0</c:formatCode>
                <c:ptCount val="7"/>
                <c:pt idx="0">
                  <c:v>1481619999</c:v>
                </c:pt>
                <c:pt idx="1">
                  <c:v>1729180436</c:v>
                </c:pt>
                <c:pt idx="2">
                  <c:v>1865572017</c:v>
                </c:pt>
                <c:pt idx="3">
                  <c:v>2247460263</c:v>
                </c:pt>
              </c:numCache>
            </c:numRef>
          </c:val>
          <c:extLst>
            <c:ext xmlns:c16="http://schemas.microsoft.com/office/drawing/2014/chart" uri="{C3380CC4-5D6E-409C-BE32-E72D297353CC}">
              <c16:uniqueId val="{00000001-6A9B-4AA8-AD0E-AF08A72D3DE8}"/>
            </c:ext>
          </c:extLst>
        </c:ser>
        <c:ser>
          <c:idx val="2"/>
          <c:order val="2"/>
          <c:tx>
            <c:strRef>
              <c:f>'[FY23 Multi Year Trend Analysis calculations 11-1.xlsx]Appropriation Graph'!$D$2</c:f>
              <c:strCache>
                <c:ptCount val="1"/>
                <c:pt idx="0">
                  <c:v>Human Services </c:v>
                </c:pt>
              </c:strCache>
            </c:strRef>
          </c:tx>
          <c:spPr>
            <a:solidFill>
              <a:schemeClr val="accent3"/>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Graph'!$D$3:$D$9</c:f>
              <c:numCache>
                <c:formatCode>"$"#,##0</c:formatCode>
                <c:ptCount val="7"/>
                <c:pt idx="0">
                  <c:v>833068335</c:v>
                </c:pt>
                <c:pt idx="1">
                  <c:v>854572546</c:v>
                </c:pt>
                <c:pt idx="2">
                  <c:v>939430396</c:v>
                </c:pt>
                <c:pt idx="3">
                  <c:v>1003399205</c:v>
                </c:pt>
              </c:numCache>
            </c:numRef>
          </c:val>
          <c:extLst>
            <c:ext xmlns:c16="http://schemas.microsoft.com/office/drawing/2014/chart" uri="{C3380CC4-5D6E-409C-BE32-E72D297353CC}">
              <c16:uniqueId val="{00000002-6A9B-4AA8-AD0E-AF08A72D3DE8}"/>
            </c:ext>
          </c:extLst>
        </c:ser>
        <c:ser>
          <c:idx val="3"/>
          <c:order val="3"/>
          <c:tx>
            <c:strRef>
              <c:f>'[FY23 Multi Year Trend Analysis calculations 11-1.xlsx]Appropriation Graph'!$E$2</c:f>
              <c:strCache>
                <c:ptCount val="1"/>
                <c:pt idx="0">
                  <c:v>Public Safety </c:v>
                </c:pt>
              </c:strCache>
            </c:strRef>
          </c:tx>
          <c:spPr>
            <a:solidFill>
              <a:schemeClr val="accent4"/>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Graph'!$E$3:$E$9</c:f>
              <c:numCache>
                <c:formatCode>"$"#,##0</c:formatCode>
                <c:ptCount val="7"/>
                <c:pt idx="0">
                  <c:v>757415947</c:v>
                </c:pt>
                <c:pt idx="1">
                  <c:v>805221453</c:v>
                </c:pt>
                <c:pt idx="2">
                  <c:v>953325129</c:v>
                </c:pt>
                <c:pt idx="3">
                  <c:v>979621219</c:v>
                </c:pt>
              </c:numCache>
            </c:numRef>
          </c:val>
          <c:extLst>
            <c:ext xmlns:c16="http://schemas.microsoft.com/office/drawing/2014/chart" uri="{C3380CC4-5D6E-409C-BE32-E72D297353CC}">
              <c16:uniqueId val="{00000003-6A9B-4AA8-AD0E-AF08A72D3DE8}"/>
            </c:ext>
          </c:extLst>
        </c:ser>
        <c:ser>
          <c:idx val="4"/>
          <c:order val="4"/>
          <c:tx>
            <c:strRef>
              <c:f>'[FY23 Multi Year Trend Analysis calculations 11-1.xlsx]Appropriation Graph'!$F$2</c:f>
              <c:strCache>
                <c:ptCount val="1"/>
                <c:pt idx="0">
                  <c:v>Transportation</c:v>
                </c:pt>
              </c:strCache>
            </c:strRef>
          </c:tx>
          <c:spPr>
            <a:solidFill>
              <a:schemeClr val="accent5"/>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Graph'!$F$3:$F$9</c:f>
              <c:numCache>
                <c:formatCode>"$"#,##0</c:formatCode>
                <c:ptCount val="7"/>
                <c:pt idx="0">
                  <c:v>570000000</c:v>
                </c:pt>
                <c:pt idx="1">
                  <c:v>763893663</c:v>
                </c:pt>
                <c:pt idx="2">
                  <c:v>787878499</c:v>
                </c:pt>
                <c:pt idx="3">
                  <c:v>812401568</c:v>
                </c:pt>
              </c:numCache>
            </c:numRef>
          </c:val>
          <c:extLst>
            <c:ext xmlns:c16="http://schemas.microsoft.com/office/drawing/2014/chart" uri="{C3380CC4-5D6E-409C-BE32-E72D297353CC}">
              <c16:uniqueId val="{00000004-6A9B-4AA8-AD0E-AF08A72D3DE8}"/>
            </c:ext>
          </c:extLst>
        </c:ser>
        <c:ser>
          <c:idx val="5"/>
          <c:order val="5"/>
          <c:tx>
            <c:strRef>
              <c:f>'[FY23 Multi Year Trend Analysis calculations 11-1.xlsx]Appropriation Graph'!$G$2</c:f>
              <c:strCache>
                <c:ptCount val="1"/>
                <c:pt idx="0">
                  <c:v>Other</c:v>
                </c:pt>
              </c:strCache>
            </c:strRef>
          </c:tx>
          <c:spPr>
            <a:solidFill>
              <a:schemeClr val="accent6"/>
            </a:solidFill>
            <a:ln>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Graph'!$G$3:$G$9</c:f>
              <c:numCache>
                <c:formatCode>"$"#,##0</c:formatCode>
                <c:ptCount val="7"/>
                <c:pt idx="0">
                  <c:v>628968573</c:v>
                </c:pt>
                <c:pt idx="1">
                  <c:v>779892834</c:v>
                </c:pt>
                <c:pt idx="2">
                  <c:v>1611880972</c:v>
                </c:pt>
                <c:pt idx="3">
                  <c:v>2266949490</c:v>
                </c:pt>
              </c:numCache>
            </c:numRef>
          </c:val>
          <c:extLst>
            <c:ext xmlns:c16="http://schemas.microsoft.com/office/drawing/2014/chart" uri="{C3380CC4-5D6E-409C-BE32-E72D297353CC}">
              <c16:uniqueId val="{00000005-6A9B-4AA8-AD0E-AF08A72D3DE8}"/>
            </c:ext>
          </c:extLst>
        </c:ser>
        <c:ser>
          <c:idx val="7"/>
          <c:order val="7"/>
          <c:tx>
            <c:strRef>
              <c:f>'[FY23 Multi Year Trend Analysis calculations 11-1.xlsx]Appropriation Graph'!$I$2</c:f>
              <c:strCache>
                <c:ptCount val="1"/>
                <c:pt idx="0">
                  <c:v>Projected Expenditure Base</c:v>
                </c:pt>
              </c:strCache>
            </c:strRef>
          </c:tx>
          <c:spPr>
            <a:solidFill>
              <a:schemeClr val="accent3">
                <a:lumMod val="75000"/>
              </a:schemeClr>
            </a:solidFill>
            <a:ln w="25400">
              <a:noFill/>
            </a:ln>
            <a:effectLst/>
          </c:spPr>
          <c:invertIfNegative val="0"/>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Graph'!$I$3:$I$9</c:f>
              <c:numCache>
                <c:formatCode>General</c:formatCode>
                <c:ptCount val="7"/>
                <c:pt idx="4" formatCode="&quot;$&quot;#,##0">
                  <c:v>10691856294.20956</c:v>
                </c:pt>
                <c:pt idx="5" formatCode="&quot;$&quot;#,##0">
                  <c:v>10750912846.017382</c:v>
                </c:pt>
                <c:pt idx="6" formatCode="&quot;$&quot;#,##0">
                  <c:v>10810733557.610489</c:v>
                </c:pt>
              </c:numCache>
            </c:numRef>
          </c:val>
          <c:extLst>
            <c:ext xmlns:c16="http://schemas.microsoft.com/office/drawing/2014/chart" uri="{C3380CC4-5D6E-409C-BE32-E72D297353CC}">
              <c16:uniqueId val="{00000006-6A9B-4AA8-AD0E-AF08A72D3DE8}"/>
            </c:ext>
          </c:extLst>
        </c:ser>
        <c:dLbls>
          <c:showLegendKey val="0"/>
          <c:showVal val="0"/>
          <c:showCatName val="0"/>
          <c:showSerName val="0"/>
          <c:showPercent val="0"/>
          <c:showBubbleSize val="0"/>
        </c:dLbls>
        <c:gapWidth val="150"/>
        <c:overlap val="100"/>
        <c:axId val="884170895"/>
        <c:axId val="1223035983"/>
      </c:barChart>
      <c:lineChart>
        <c:grouping val="standard"/>
        <c:varyColors val="0"/>
        <c:ser>
          <c:idx val="6"/>
          <c:order val="6"/>
          <c:tx>
            <c:strRef>
              <c:f>'[FY23 Multi Year Trend Analysis calculations 11-1.xlsx]Appropriation Graph'!$H$2</c:f>
              <c:strCache>
                <c:ptCount val="1"/>
                <c:pt idx="0">
                  <c:v>Total </c:v>
                </c:pt>
              </c:strCache>
            </c:strRef>
          </c:tx>
          <c:spPr>
            <a:ln w="28575"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2">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'[FY23 Multi Year Trend Analysis calculations 11-1.xlsx]Appropriation Graph'!$A$3:$A$9</c:f>
              <c:strCache>
                <c:ptCount val="7"/>
                <c:pt idx="0">
                  <c:v>FY-21</c:v>
                </c:pt>
                <c:pt idx="1">
                  <c:v>FY-22</c:v>
                </c:pt>
                <c:pt idx="2">
                  <c:v>FY-23</c:v>
                </c:pt>
                <c:pt idx="3">
                  <c:v>FY-24</c:v>
                </c:pt>
                <c:pt idx="4">
                  <c:v>FY-25</c:v>
                </c:pt>
                <c:pt idx="5">
                  <c:v>FY-26</c:v>
                </c:pt>
                <c:pt idx="6">
                  <c:v>FY-27</c:v>
                </c:pt>
              </c:strCache>
            </c:strRef>
          </c:cat>
          <c:val>
            <c:numRef>
              <c:f>'[FY23 Multi Year Trend Analysis calculations 11-1.xlsx]Appropriation Graph'!$H$3:$H$9</c:f>
              <c:numCache>
                <c:formatCode>"$"#,##0</c:formatCode>
                <c:ptCount val="7"/>
                <c:pt idx="0">
                  <c:v>8463284034</c:v>
                </c:pt>
                <c:pt idx="1">
                  <c:v>9489255629</c:v>
                </c:pt>
                <c:pt idx="2">
                  <c:v>10806789167</c:v>
                </c:pt>
                <c:pt idx="3">
                  <c:v>12961004245</c:v>
                </c:pt>
                <c:pt idx="4">
                  <c:v>10691856294.20956</c:v>
                </c:pt>
                <c:pt idx="5">
                  <c:v>10750912846.017382</c:v>
                </c:pt>
                <c:pt idx="6">
                  <c:v>10810733557.610489</c:v>
                </c:pt>
              </c:numCache>
            </c:numRef>
          </c:val>
          <c:smooth val="0"/>
          <c:extLst xmlns:c15="http://schemas.microsoft.com/office/drawing/2012/chart">
            <c:ext xmlns:c16="http://schemas.microsoft.com/office/drawing/2014/chart" uri="{C3380CC4-5D6E-409C-BE32-E72D297353CC}">
              <c16:uniqueId val="{00000007-6A9B-4AA8-AD0E-AF08A72D3DE8}"/>
            </c:ext>
          </c:extLst>
        </c:ser>
        <c:dLbls>
          <c:showLegendKey val="0"/>
          <c:showVal val="0"/>
          <c:showCatName val="0"/>
          <c:showSerName val="0"/>
          <c:showPercent val="0"/>
          <c:showBubbleSize val="0"/>
        </c:dLbls>
        <c:marker val="1"/>
        <c:smooth val="0"/>
        <c:axId val="884170895"/>
        <c:axId val="1223035983"/>
      </c:lineChart>
      <c:catAx>
        <c:axId val="884170895"/>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223035983"/>
        <c:crosses val="autoZero"/>
        <c:auto val="1"/>
        <c:lblAlgn val="ctr"/>
        <c:lblOffset val="100"/>
        <c:noMultiLvlLbl val="0"/>
      </c:catAx>
      <c:valAx>
        <c:axId val="1223035983"/>
        <c:scaling>
          <c:orientation val="minMax"/>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884170895"/>
        <c:crosses val="autoZero"/>
        <c:crossBetween val="between"/>
        <c:dispUnits>
          <c:builtInUnit val="millions"/>
        </c:dispUnits>
      </c:valAx>
      <c:spPr>
        <a:noFill/>
        <a:ln>
          <a:noFill/>
        </a:ln>
        <a:effectLst/>
      </c:spPr>
    </c:plotArea>
    <c:legend>
      <c:legendPos val="b"/>
      <c:legendEntry>
        <c:idx val="6"/>
        <c:delete val="1"/>
      </c:legendEntry>
      <c:legendEntry>
        <c:idx val="7"/>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Trend-based projections (in millions)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0949066149340027E-2"/>
          <c:y val="0.11438895346672678"/>
          <c:w val="0.90294787426933953"/>
          <c:h val="0.74171990316541714"/>
        </c:manualLayout>
      </c:layout>
      <c:barChart>
        <c:barDir val="col"/>
        <c:grouping val="clustered"/>
        <c:varyColors val="0"/>
        <c:ser>
          <c:idx val="6"/>
          <c:order val="6"/>
          <c:tx>
            <c:strRef>
              <c:f>'[FY23 Multi Year Trend Analysis calculations 11-1.xlsx]Comparison Graphs'!$H$2</c:f>
              <c:strCache>
                <c:ptCount val="1"/>
                <c:pt idx="0">
                  <c:v>Actual Indicator</c:v>
                </c:pt>
              </c:strCache>
            </c:strRef>
          </c:tx>
          <c:spPr>
            <a:solidFill>
              <a:schemeClr val="bg2"/>
            </a:solidFill>
            <a:ln w="317500">
              <a:solidFill>
                <a:schemeClr val="bg2"/>
              </a:solidFill>
              <a:miter lim="800000"/>
            </a:ln>
            <a:effectLst/>
          </c:spPr>
          <c:invertIfNegative val="0"/>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Graphs'!$H$3:$H$9</c:f>
              <c:numCache>
                <c:formatCode>General</c:formatCode>
                <c:ptCount val="7"/>
                <c:pt idx="3" formatCode="&quot;$&quot;#,##0">
                  <c:v>14000000000</c:v>
                </c:pt>
              </c:numCache>
            </c:numRef>
          </c:val>
          <c:extLst>
            <c:ext xmlns:c16="http://schemas.microsoft.com/office/drawing/2014/chart" uri="{C3380CC4-5D6E-409C-BE32-E72D297353CC}">
              <c16:uniqueId val="{00000000-704C-41E2-A074-94DCB663073B}"/>
            </c:ext>
          </c:extLst>
        </c:ser>
        <c:dLbls>
          <c:showLegendKey val="0"/>
          <c:showVal val="0"/>
          <c:showCatName val="0"/>
          <c:showSerName val="0"/>
          <c:showPercent val="0"/>
          <c:showBubbleSize val="0"/>
        </c:dLbls>
        <c:gapWidth val="150"/>
        <c:axId val="657900047"/>
        <c:axId val="673881823"/>
        <c:extLst>
          <c:ext xmlns:c15="http://schemas.microsoft.com/office/drawing/2012/chart" uri="{02D57815-91ED-43cb-92C2-25804820EDAC}">
            <c15:filteredBarSeries>
              <c15:ser>
                <c:idx val="2"/>
                <c:order val="2"/>
                <c:tx>
                  <c:strRef>
                    <c:extLst>
                      <c:ext uri="{02D57815-91ED-43cb-92C2-25804820EDAC}">
                        <c15:formulaRef>
                          <c15:sqref>'[FY23 Multi Year Trend Analysis calculations 11-1.xlsx]Comparison Graphs'!$D$2</c15:sqref>
                        </c15:formulaRef>
                      </c:ext>
                    </c:extLst>
                    <c:strCache>
                      <c:ptCount val="1"/>
                      <c:pt idx="0">
                        <c:v>Appropriations from GRF</c:v>
                      </c:pt>
                    </c:strCache>
                  </c:strRef>
                </c:tx>
                <c:spPr>
                  <a:solidFill>
                    <a:schemeClr val="accent3"/>
                  </a:solidFill>
                  <a:ln>
                    <a:noFill/>
                  </a:ln>
                  <a:effectLst/>
                </c:spPr>
                <c:invertIfNegative val="0"/>
                <c:cat>
                  <c:strRef>
                    <c:extLst>
                      <c:ex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c:ext uri="{02D57815-91ED-43cb-92C2-25804820EDAC}">
                        <c15:formulaRef>
                          <c15:sqref>'[FY23 Multi Year Trend Analysis calculations 11-1.xlsx]Comparison Graphs'!$D$3:$D$9</c15:sqref>
                        </c15:formulaRef>
                      </c:ext>
                    </c:extLst>
                    <c:numCache>
                      <c:formatCode>"$"#,##0</c:formatCode>
                      <c:ptCount val="7"/>
                      <c:pt idx="0">
                        <c:v>5252450088</c:v>
                      </c:pt>
                      <c:pt idx="1">
                        <c:v>6065155775</c:v>
                      </c:pt>
                      <c:pt idx="2">
                        <c:v>6871511961</c:v>
                      </c:pt>
                      <c:pt idx="3">
                        <c:v>7521865792</c:v>
                      </c:pt>
                      <c:pt idx="4">
                        <c:v>7671344396.4450455</c:v>
                      </c:pt>
                      <c:pt idx="5">
                        <c:v>7823793520.9451818</c:v>
                      </c:pt>
                      <c:pt idx="6">
                        <c:v>7979272197.2891426</c:v>
                      </c:pt>
                    </c:numCache>
                  </c:numRef>
                </c:val>
                <c:extLst>
                  <c:ext xmlns:c16="http://schemas.microsoft.com/office/drawing/2014/chart" uri="{C3380CC4-5D6E-409C-BE32-E72D297353CC}">
                    <c16:uniqueId val="{0000000D-704C-41E2-A074-94DCB663073B}"/>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'[FY23 Multi Year Trend Analysis calculations 11-1.xlsx]Comparison Graphs'!$E$2</c15:sqref>
                        </c15:formulaRef>
                      </c:ext>
                    </c:extLst>
                    <c:strCache>
                      <c:ptCount val="1"/>
                      <c:pt idx="0">
                        <c:v>Actual GRF Collections</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xmlns:c15="http://schemas.microsoft.com/office/drawing/2012/chart">
                      <c:ext xmlns:c15="http://schemas.microsoft.com/office/drawing/2012/chart" uri="{02D57815-91ED-43cb-92C2-25804820EDAC}">
                        <c15:formulaRef>
                          <c15:sqref>'[FY23 Multi Year Trend Analysis calculations 11-1.xlsx]Comparison Graphs'!$E$3:$E$9</c15:sqref>
                        </c15:formulaRef>
                      </c:ext>
                    </c:extLst>
                    <c:numCache>
                      <c:formatCode>"$"#,##0</c:formatCode>
                      <c:ptCount val="7"/>
                      <c:pt idx="0">
                        <c:v>7007735251</c:v>
                      </c:pt>
                      <c:pt idx="1">
                        <c:v>8493673252</c:v>
                      </c:pt>
                      <c:pt idx="2">
                        <c:v>9013565594.7900009</c:v>
                      </c:pt>
                      <c:pt idx="3">
                        <c:v>8288580551</c:v>
                      </c:pt>
                      <c:pt idx="4">
                        <c:v>8514563417.6025105</c:v>
                      </c:pt>
                      <c:pt idx="5">
                        <c:v>8749735619.1206303</c:v>
                      </c:pt>
                      <c:pt idx="6">
                        <c:v>9044403130.6216908</c:v>
                      </c:pt>
                    </c:numCache>
                  </c:numRef>
                </c:val>
                <c:extLst xmlns:c15="http://schemas.microsoft.com/office/drawing/2012/chart">
                  <c:ext xmlns:c16="http://schemas.microsoft.com/office/drawing/2014/chart" uri="{C3380CC4-5D6E-409C-BE32-E72D297353CC}">
                    <c16:uniqueId val="{0000000E-704C-41E2-A074-94DCB663073B}"/>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'[FY23 Multi Year Trend Analysis calculations 11-1.xlsx]Comparison Graphs'!$F$2</c15:sqref>
                        </c15:formulaRef>
                      </c:ext>
                    </c:extLst>
                    <c:strCache>
                      <c:ptCount val="1"/>
                      <c:pt idx="0">
                        <c:v>GRF as % of Recurring Revenue</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xmlns:c15="http://schemas.microsoft.com/office/drawing/2012/chart">
                      <c:ext xmlns:c15="http://schemas.microsoft.com/office/drawing/2012/chart" uri="{02D57815-91ED-43cb-92C2-25804820EDAC}">
                        <c15:formulaRef>
                          <c15:sqref>'[FY23 Multi Year Trend Analysis calculations 11-1.xlsx]Comparison Graphs'!$F$3:$F$9</c15:sqref>
                        </c15:formulaRef>
                      </c:ext>
                    </c:extLst>
                    <c:numCache>
                      <c:formatCode>0.0%</c:formatCode>
                      <c:ptCount val="7"/>
                      <c:pt idx="0">
                        <c:v>0.78712580978869795</c:v>
                      </c:pt>
                      <c:pt idx="1">
                        <c:v>0.96398752664468013</c:v>
                      </c:pt>
                      <c:pt idx="2">
                        <c:v>0.93719009998910996</c:v>
                      </c:pt>
                      <c:pt idx="3">
                        <c:v>0.78290825890169746</c:v>
                      </c:pt>
                      <c:pt idx="4">
                        <c:v>0.78782090521243642</c:v>
                      </c:pt>
                      <c:pt idx="5">
                        <c:v>0.79268573973511391</c:v>
                      </c:pt>
                      <c:pt idx="6">
                        <c:v>0.79839359998970771</c:v>
                      </c:pt>
                    </c:numCache>
                  </c:numRef>
                </c:val>
                <c:extLst xmlns:c15="http://schemas.microsoft.com/office/drawing/2012/chart">
                  <c:ext xmlns:c16="http://schemas.microsoft.com/office/drawing/2014/chart" uri="{C3380CC4-5D6E-409C-BE32-E72D297353CC}">
                    <c16:uniqueId val="{0000000F-704C-41E2-A074-94DCB663073B}"/>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'[FY23 Multi Year Trend Analysis calculations 11-1.xlsx]Comparison Graphs'!$G$2</c15:sqref>
                        </c15:formulaRef>
                      </c:ext>
                    </c:extLst>
                    <c:strCache>
                      <c:ptCount val="1"/>
                      <c:pt idx="0">
                        <c:v>GRF as % of Total Appropriations</c:v>
                      </c:pt>
                    </c:strCache>
                  </c:strRef>
                </c:tx>
                <c:spPr>
                  <a:solidFill>
                    <a:schemeClr val="accent6"/>
                  </a:solidFill>
                  <a:ln>
                    <a:noFill/>
                  </a:ln>
                  <a:effectLst/>
                </c:spPr>
                <c:invertIfNegative val="0"/>
                <c:cat>
                  <c:strRef>
                    <c:extLst xmlns:c15="http://schemas.microsoft.com/office/drawing/2012/chart">
                      <c:ext xmlns:c15="http://schemas.microsoft.com/office/drawing/2012/char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xmlns:c15="http://schemas.microsoft.com/office/drawing/2012/chart">
                      <c:ext xmlns:c15="http://schemas.microsoft.com/office/drawing/2012/chart" uri="{02D57815-91ED-43cb-92C2-25804820EDAC}">
                        <c15:formulaRef>
                          <c15:sqref>'[FY23 Multi Year Trend Analysis calculations 11-1.xlsx]Comparison Graphs'!$G$3:$G$9</c15:sqref>
                        </c15:formulaRef>
                      </c:ext>
                    </c:extLst>
                    <c:numCache>
                      <c:formatCode>0.0%</c:formatCode>
                      <c:ptCount val="7"/>
                      <c:pt idx="0">
                        <c:v>0.62061607136178509</c:v>
                      </c:pt>
                      <c:pt idx="1">
                        <c:v>0.63916033165597841</c:v>
                      </c:pt>
                      <c:pt idx="2">
                        <c:v>0.63585139441630789</c:v>
                      </c:pt>
                      <c:pt idx="3">
                        <c:v>0.5803459091452523</c:v>
                      </c:pt>
                      <c:pt idx="4">
                        <c:v>0.71749415492982749</c:v>
                      </c:pt>
                      <c:pt idx="5">
                        <c:v>0.72773295002977023</c:v>
                      </c:pt>
                      <c:pt idx="6">
                        <c:v>0.73808795256746773</c:v>
                      </c:pt>
                    </c:numCache>
                  </c:numRef>
                </c:val>
                <c:extLst xmlns:c15="http://schemas.microsoft.com/office/drawing/2012/chart">
                  <c:ext xmlns:c16="http://schemas.microsoft.com/office/drawing/2014/chart" uri="{C3380CC4-5D6E-409C-BE32-E72D297353CC}">
                    <c16:uniqueId val="{00000010-704C-41E2-A074-94DCB663073B}"/>
                  </c:ext>
                </c:extLst>
              </c15:ser>
            </c15:filteredBarSeries>
          </c:ext>
        </c:extLst>
      </c:barChart>
      <c:lineChart>
        <c:grouping val="standard"/>
        <c:varyColors val="0"/>
        <c:ser>
          <c:idx val="0"/>
          <c:order val="0"/>
          <c:tx>
            <c:strRef>
              <c:f>'[FY23 Multi Year Trend Analysis calculations 11-1.xlsx]Comparison Graphs'!$B$2</c:f>
              <c:strCache>
                <c:ptCount val="1"/>
                <c:pt idx="0">
                  <c:v>Authorized Expenditures</c:v>
                </c:pt>
              </c:strCache>
            </c:strRef>
          </c:tx>
          <c:spPr>
            <a:ln w="28575" cap="rnd">
              <a:solidFill>
                <a:schemeClr val="accent3"/>
              </a:solidFill>
              <a:round/>
            </a:ln>
            <a:effectLst/>
          </c:spPr>
          <c:marker>
            <c:symbol val="circle"/>
            <c:size val="5"/>
            <c:spPr>
              <a:solidFill>
                <a:schemeClr val="accent3"/>
              </a:solidFill>
              <a:ln w="9525">
                <a:noFill/>
              </a:ln>
              <a:effectLst/>
            </c:spPr>
          </c:marker>
          <c:dLbls>
            <c:dLbl>
              <c:idx val="0"/>
              <c:layout>
                <c:manualLayout>
                  <c:x val="-4.6113800952258532E-2"/>
                  <c:y val="6.63267052332377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4C-41E2-A074-94DCB663073B}"/>
                </c:ext>
              </c:extLst>
            </c:dLbl>
            <c:dLbl>
              <c:idx val="1"/>
              <c:layout>
                <c:manualLayout>
                  <c:x val="-7.128799561872734E-2"/>
                  <c:y val="-3.23399407160229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4C-41E2-A074-94DCB663073B}"/>
                </c:ext>
              </c:extLst>
            </c:dLbl>
            <c:dLbl>
              <c:idx val="2"/>
              <c:layout>
                <c:manualLayout>
                  <c:x val="-7.4115490936440404E-2"/>
                  <c:y val="-3.5006606822759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04C-41E2-A074-94DCB663073B}"/>
                </c:ext>
              </c:extLst>
            </c:dLbl>
            <c:dLbl>
              <c:idx val="4"/>
              <c:layout>
                <c:manualLayout>
                  <c:x val="-4.7143139508080946E-2"/>
                  <c:y val="3.69933780591332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4C-41E2-A074-94DCB663073B}"/>
                </c:ext>
              </c:extLst>
            </c:dLbl>
            <c:dLbl>
              <c:idx val="5"/>
              <c:layout>
                <c:manualLayout>
                  <c:x val="-4.5344982746190317E-2"/>
                  <c:y val="2.89933797389228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4C-41E2-A074-94DCB663073B}"/>
                </c:ext>
              </c:extLst>
            </c:dLbl>
            <c:dLbl>
              <c:idx val="6"/>
              <c:layout>
                <c:manualLayout>
                  <c:x val="-5.0739453031862336E-2"/>
                  <c:y val="2.89933797389228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4C-41E2-A074-94DCB663073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Graphs'!$B$3:$B$9</c:f>
              <c:numCache>
                <c:formatCode>"$"#,##0</c:formatCode>
                <c:ptCount val="7"/>
                <c:pt idx="0">
                  <c:v>8463284034</c:v>
                </c:pt>
                <c:pt idx="1">
                  <c:v>9489255629</c:v>
                </c:pt>
                <c:pt idx="2">
                  <c:v>10806789167</c:v>
                </c:pt>
                <c:pt idx="3">
                  <c:v>12961004245</c:v>
                </c:pt>
                <c:pt idx="4">
                  <c:v>10691856294.20956</c:v>
                </c:pt>
                <c:pt idx="5">
                  <c:v>10750912846.017382</c:v>
                </c:pt>
                <c:pt idx="6">
                  <c:v>10810733557.610489</c:v>
                </c:pt>
              </c:numCache>
            </c:numRef>
          </c:val>
          <c:smooth val="0"/>
          <c:extLst>
            <c:ext xmlns:c16="http://schemas.microsoft.com/office/drawing/2014/chart" uri="{C3380CC4-5D6E-409C-BE32-E72D297353CC}">
              <c16:uniqueId val="{00000007-704C-41E2-A074-94DCB663073B}"/>
            </c:ext>
          </c:extLst>
        </c:ser>
        <c:ser>
          <c:idx val="1"/>
          <c:order val="1"/>
          <c:tx>
            <c:strRef>
              <c:f>'[FY23 Multi Year Trend Analysis calculations 11-1.xlsx]Comparison Graphs'!$C$2</c:f>
              <c:strCache>
                <c:ptCount val="1"/>
                <c:pt idx="0">
                  <c:v>Recurring Revenues</c:v>
                </c:pt>
              </c:strCache>
            </c:strRef>
          </c:tx>
          <c:spPr>
            <a:ln w="28575" cap="rnd">
              <a:solidFill>
                <a:schemeClr val="accent4"/>
              </a:solidFill>
              <a:round/>
            </a:ln>
            <a:effectLst/>
          </c:spPr>
          <c:marker>
            <c:symbol val="circle"/>
            <c:size val="5"/>
            <c:spPr>
              <a:solidFill>
                <a:schemeClr val="accent4"/>
              </a:solidFill>
              <a:ln w="9525">
                <a:noFill/>
              </a:ln>
              <a:effectLst/>
            </c:spPr>
          </c:marker>
          <c:dLbls>
            <c:dLbl>
              <c:idx val="0"/>
              <c:layout>
                <c:manualLayout>
                  <c:x val="-5.3306427999821035E-2"/>
                  <c:y val="-4.49931664056344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4C-41E2-A074-94DCB663073B}"/>
                </c:ext>
              </c:extLst>
            </c:dLbl>
            <c:dLbl>
              <c:idx val="4"/>
              <c:layout>
                <c:manualLayout>
                  <c:x val="-3.2757885412955906E-2"/>
                  <c:y val="-3.43265019786872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4C-41E2-A074-94DCB663073B}"/>
                </c:ext>
              </c:extLst>
            </c:dLbl>
            <c:dLbl>
              <c:idx val="5"/>
              <c:layout>
                <c:manualLayout>
                  <c:x val="-5.0739453031862204E-2"/>
                  <c:y val="-3.16598358719505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4C-41E2-A074-94DCB663073B}"/>
                </c:ext>
              </c:extLst>
            </c:dLbl>
            <c:dLbl>
              <c:idx val="6"/>
              <c:layout>
                <c:manualLayout>
                  <c:x val="-5.613392331753423E-2"/>
                  <c:y val="-2.365983755174014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04C-41E2-A074-94DCB663073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4"/>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Graphs'!$C$3:$C$9</c:f>
              <c:numCache>
                <c:formatCode>"$"#,##0</c:formatCode>
                <c:ptCount val="7"/>
                <c:pt idx="0">
                  <c:v>8902941771</c:v>
                </c:pt>
                <c:pt idx="1">
                  <c:v>8810978376</c:v>
                </c:pt>
                <c:pt idx="2">
                  <c:v>9617649178</c:v>
                </c:pt>
                <c:pt idx="3">
                  <c:v>10586911629.502583</c:v>
                </c:pt>
                <c:pt idx="4">
                  <c:v>10807739882.58988</c:v>
                </c:pt>
                <c:pt idx="5">
                  <c:v>11038088842.174032</c:v>
                </c:pt>
                <c:pt idx="6">
                  <c:v>11328251041.514215</c:v>
                </c:pt>
              </c:numCache>
            </c:numRef>
          </c:val>
          <c:smooth val="0"/>
          <c:extLst>
            <c:ext xmlns:c16="http://schemas.microsoft.com/office/drawing/2014/chart" uri="{C3380CC4-5D6E-409C-BE32-E72D297353CC}">
              <c16:uniqueId val="{0000000C-704C-41E2-A074-94DCB663073B}"/>
            </c:ext>
          </c:extLst>
        </c:ser>
        <c:dLbls>
          <c:showLegendKey val="0"/>
          <c:showVal val="0"/>
          <c:showCatName val="0"/>
          <c:showSerName val="0"/>
          <c:showPercent val="0"/>
          <c:showBubbleSize val="0"/>
        </c:dLbls>
        <c:marker val="1"/>
        <c:smooth val="0"/>
        <c:axId val="657900047"/>
        <c:axId val="673881823"/>
      </c:lineChart>
      <c:catAx>
        <c:axId val="657900047"/>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673881823"/>
        <c:crosses val="autoZero"/>
        <c:auto val="1"/>
        <c:lblAlgn val="ctr"/>
        <c:lblOffset val="100"/>
        <c:noMultiLvlLbl val="0"/>
      </c:catAx>
      <c:valAx>
        <c:axId val="673881823"/>
        <c:scaling>
          <c:orientation val="minMax"/>
          <c:max val="14000000000"/>
          <c:min val="40000000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657900047"/>
        <c:crosses val="autoZero"/>
        <c:crossBetween val="between"/>
        <c:dispUnits>
          <c:builtInUnit val="millions"/>
        </c:dispUnits>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GRF as a Percentage</a:t>
            </a:r>
            <a:r>
              <a:rPr lang="en-US" baseline="0"/>
              <a:t> of Recurring Revenue (in millions)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3"/>
          <c:order val="0"/>
          <c:tx>
            <c:strRef>
              <c:f>'[FY23 Multi Year Trend Analysis calculations 11-1.xlsx]Comparison Graphs'!$E$2</c:f>
              <c:strCache>
                <c:ptCount val="1"/>
                <c:pt idx="0">
                  <c:v>GRF Collections</c:v>
                </c:pt>
              </c:strCache>
            </c:strRef>
          </c:tx>
          <c:spPr>
            <a:solidFill>
              <a:schemeClr val="accent2"/>
            </a:solidFill>
            <a:ln>
              <a:noFill/>
            </a:ln>
            <a:effectLst/>
          </c:spPr>
          <c:invertIfNegative val="0"/>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Graphs'!$E$3:$E$9</c:f>
              <c:numCache>
                <c:formatCode>"$"#,##0</c:formatCode>
                <c:ptCount val="7"/>
                <c:pt idx="0">
                  <c:v>7007735251</c:v>
                </c:pt>
                <c:pt idx="1">
                  <c:v>8493673252</c:v>
                </c:pt>
                <c:pt idx="2">
                  <c:v>9013565594.7900009</c:v>
                </c:pt>
                <c:pt idx="3">
                  <c:v>8288580551</c:v>
                </c:pt>
                <c:pt idx="4">
                  <c:v>8514563417.6025105</c:v>
                </c:pt>
                <c:pt idx="5">
                  <c:v>8749735619.1206303</c:v>
                </c:pt>
                <c:pt idx="6">
                  <c:v>9044403130.6216908</c:v>
                </c:pt>
              </c:numCache>
            </c:numRef>
          </c:val>
          <c:extLst>
            <c:ext xmlns:c16="http://schemas.microsoft.com/office/drawing/2014/chart" uri="{C3380CC4-5D6E-409C-BE32-E72D297353CC}">
              <c16:uniqueId val="{00000000-562E-479D-8A86-B602BFDADDD6}"/>
            </c:ext>
          </c:extLst>
        </c:ser>
        <c:ser>
          <c:idx val="1"/>
          <c:order val="1"/>
          <c:tx>
            <c:strRef>
              <c:f>'[FY23 Multi Year Trend Analysis calculations 11-1.xlsx]Comparison Graphs'!$C$2</c:f>
              <c:strCache>
                <c:ptCount val="1"/>
                <c:pt idx="0">
                  <c:v>Recurring Revenues</c:v>
                </c:pt>
              </c:strCache>
            </c:strRef>
          </c:tx>
          <c:spPr>
            <a:solidFill>
              <a:schemeClr val="accent4"/>
            </a:solidFill>
            <a:ln>
              <a:noFill/>
            </a:ln>
            <a:effectLst/>
          </c:spPr>
          <c:invertIfNegative val="0"/>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Graphs'!$C$3:$C$9</c:f>
              <c:numCache>
                <c:formatCode>"$"#,##0</c:formatCode>
                <c:ptCount val="7"/>
                <c:pt idx="0">
                  <c:v>8902941771</c:v>
                </c:pt>
                <c:pt idx="1">
                  <c:v>8810978376</c:v>
                </c:pt>
                <c:pt idx="2">
                  <c:v>9617649178</c:v>
                </c:pt>
                <c:pt idx="3">
                  <c:v>10586911629.502583</c:v>
                </c:pt>
                <c:pt idx="4">
                  <c:v>10807739882.58988</c:v>
                </c:pt>
                <c:pt idx="5">
                  <c:v>11038088842.174032</c:v>
                </c:pt>
                <c:pt idx="6">
                  <c:v>11328251041.514215</c:v>
                </c:pt>
              </c:numCache>
            </c:numRef>
          </c:val>
          <c:extLst>
            <c:ext xmlns:c16="http://schemas.microsoft.com/office/drawing/2014/chart" uri="{C3380CC4-5D6E-409C-BE32-E72D297353CC}">
              <c16:uniqueId val="{00000001-562E-479D-8A86-B602BFDADDD6}"/>
            </c:ext>
          </c:extLst>
        </c:ser>
        <c:dLbls>
          <c:showLegendKey val="0"/>
          <c:showVal val="0"/>
          <c:showCatName val="0"/>
          <c:showSerName val="0"/>
          <c:showPercent val="0"/>
          <c:showBubbleSize val="0"/>
        </c:dLbls>
        <c:gapWidth val="219"/>
        <c:axId val="1211323519"/>
        <c:axId val="1599782287"/>
        <c:extLst>
          <c:ext xmlns:c15="http://schemas.microsoft.com/office/drawing/2012/chart" uri="{02D57815-91ED-43cb-92C2-25804820EDAC}">
            <c15:filteredBarSeries>
              <c15:ser>
                <c:idx val="0"/>
                <c:order val="2"/>
                <c:tx>
                  <c:strRef>
                    <c:extLst>
                      <c:ext uri="{02D57815-91ED-43cb-92C2-25804820EDAC}">
                        <c15:formulaRef>
                          <c15:sqref>'[FY23 Multi Year Trend Analysis calculations 11-1.xlsx]Comparison Graphs'!$B$2</c15:sqref>
                        </c15:formulaRef>
                      </c:ext>
                    </c:extLst>
                    <c:strCache>
                      <c:ptCount val="1"/>
                      <c:pt idx="0">
                        <c:v>Authorized Expenditures</c:v>
                      </c:pt>
                    </c:strCache>
                  </c:strRef>
                </c:tx>
                <c:spPr>
                  <a:solidFill>
                    <a:schemeClr val="accent2"/>
                  </a:solidFill>
                  <a:ln>
                    <a:noFill/>
                  </a:ln>
                  <a:effectLst/>
                </c:spPr>
                <c:invertIfNegative val="0"/>
                <c:cat>
                  <c:strRef>
                    <c:extLst>
                      <c:ex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c:ext uri="{02D57815-91ED-43cb-92C2-25804820EDAC}">
                        <c15:formulaRef>
                          <c15:sqref>'[FY23 Multi Year Trend Analysis calculations 11-1.xlsx]Comparison Graphs'!$B$3:$B$9</c15:sqref>
                        </c15:formulaRef>
                      </c:ext>
                    </c:extLst>
                    <c:numCache>
                      <c:formatCode>"$"#,##0</c:formatCode>
                      <c:ptCount val="7"/>
                      <c:pt idx="0">
                        <c:v>8463284034</c:v>
                      </c:pt>
                      <c:pt idx="1">
                        <c:v>9489255629</c:v>
                      </c:pt>
                      <c:pt idx="2">
                        <c:v>10806789167</c:v>
                      </c:pt>
                      <c:pt idx="3">
                        <c:v>12961004245</c:v>
                      </c:pt>
                      <c:pt idx="4">
                        <c:v>10691856294.20956</c:v>
                      </c:pt>
                      <c:pt idx="5">
                        <c:v>10750912846.017382</c:v>
                      </c:pt>
                      <c:pt idx="6">
                        <c:v>10810733557.610489</c:v>
                      </c:pt>
                    </c:numCache>
                  </c:numRef>
                </c:val>
                <c:extLst>
                  <c:ext xmlns:c16="http://schemas.microsoft.com/office/drawing/2014/chart" uri="{C3380CC4-5D6E-409C-BE32-E72D297353CC}">
                    <c16:uniqueId val="{0000000A-562E-479D-8A86-B602BFDADDD6}"/>
                  </c:ext>
                </c:extLst>
              </c15:ser>
            </c15:filteredBarSeries>
            <c15:filteredBarSeries>
              <c15:ser>
                <c:idx val="2"/>
                <c:order val="3"/>
                <c:tx>
                  <c:strRef>
                    <c:extLst xmlns:c15="http://schemas.microsoft.com/office/drawing/2012/chart">
                      <c:ext xmlns:c15="http://schemas.microsoft.com/office/drawing/2012/chart" uri="{02D57815-91ED-43cb-92C2-25804820EDAC}">
                        <c15:formulaRef>
                          <c15:sqref>'[FY23 Multi Year Trend Analysis calculations 11-1.xlsx]Comparison Graphs'!$D$2</c15:sqref>
                        </c15:formulaRef>
                      </c:ext>
                    </c:extLst>
                    <c:strCache>
                      <c:ptCount val="1"/>
                      <c:pt idx="0">
                        <c:v>Appropriations from GRF</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xmlns:c15="http://schemas.microsoft.com/office/drawing/2012/chart">
                      <c:ext xmlns:c15="http://schemas.microsoft.com/office/drawing/2012/chart" uri="{02D57815-91ED-43cb-92C2-25804820EDAC}">
                        <c15:formulaRef>
                          <c15:sqref>'[FY23 Multi Year Trend Analysis calculations 11-1.xlsx]Comparison Graphs'!$D$3:$D$9</c15:sqref>
                        </c15:formulaRef>
                      </c:ext>
                    </c:extLst>
                    <c:numCache>
                      <c:formatCode>"$"#,##0</c:formatCode>
                      <c:ptCount val="7"/>
                      <c:pt idx="0">
                        <c:v>5252450088</c:v>
                      </c:pt>
                      <c:pt idx="1">
                        <c:v>6065155775</c:v>
                      </c:pt>
                      <c:pt idx="2">
                        <c:v>6871511961</c:v>
                      </c:pt>
                      <c:pt idx="3">
                        <c:v>7521865792</c:v>
                      </c:pt>
                      <c:pt idx="4">
                        <c:v>7671344396.4450455</c:v>
                      </c:pt>
                      <c:pt idx="5">
                        <c:v>7823793520.9451818</c:v>
                      </c:pt>
                      <c:pt idx="6">
                        <c:v>7979272197.2891426</c:v>
                      </c:pt>
                    </c:numCache>
                  </c:numRef>
                </c:val>
                <c:extLst xmlns:c15="http://schemas.microsoft.com/office/drawing/2012/chart">
                  <c:ext xmlns:c16="http://schemas.microsoft.com/office/drawing/2014/chart" uri="{C3380CC4-5D6E-409C-BE32-E72D297353CC}">
                    <c16:uniqueId val="{0000000B-562E-479D-8A86-B602BFDADDD6}"/>
                  </c:ext>
                </c:extLst>
              </c15:ser>
            </c15:filteredBarSeries>
          </c:ext>
        </c:extLst>
      </c:barChart>
      <c:lineChart>
        <c:grouping val="standard"/>
        <c:varyColors val="0"/>
        <c:ser>
          <c:idx val="4"/>
          <c:order val="4"/>
          <c:tx>
            <c:strRef>
              <c:f>'[FY23 Multi Year Trend Analysis calculations 11-1.xlsx]Comparison Graphs'!$F$2</c:f>
              <c:strCache>
                <c:ptCount val="1"/>
                <c:pt idx="0">
                  <c:v>GRF as % of Recurring Revenue</c:v>
                </c:pt>
              </c:strCache>
            </c:strRef>
          </c:tx>
          <c:spPr>
            <a:ln w="28575" cap="rnd">
              <a:noFill/>
              <a:round/>
            </a:ln>
            <a:effectLst/>
          </c:spPr>
          <c:marker>
            <c:symbol val="none"/>
          </c:marker>
          <c:dLbls>
            <c:dLbl>
              <c:idx val="0"/>
              <c:layout>
                <c:manualLayout>
                  <c:x val="-3.6058902705407778E-2"/>
                  <c:y val="-0.592948931698003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62E-479D-8A86-B602BFDADDD6}"/>
                </c:ext>
              </c:extLst>
            </c:dLbl>
            <c:dLbl>
              <c:idx val="1"/>
              <c:layout>
                <c:manualLayout>
                  <c:x val="-4.2457636228321792E-2"/>
                  <c:y val="-0.595387840670859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62E-479D-8A86-B602BFDADDD6}"/>
                </c:ext>
              </c:extLst>
            </c:dLbl>
            <c:dLbl>
              <c:idx val="2"/>
              <c:layout>
                <c:manualLayout>
                  <c:x val="-3.9191664210758571E-2"/>
                  <c:y val="-0.6457023060796646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62E-479D-8A86-B602BFDADDD6}"/>
                </c:ext>
              </c:extLst>
            </c:dLbl>
            <c:dLbl>
              <c:idx val="3"/>
              <c:layout>
                <c:manualLayout>
                  <c:x val="-3.9114258102310936E-2"/>
                  <c:y val="-0.70336112074041057"/>
                </c:manualLayout>
              </c:layout>
              <c:spPr>
                <a:noFill/>
                <a:ln>
                  <a:noFill/>
                </a:ln>
                <a:effectLst/>
              </c:spPr>
              <c:txPr>
                <a:bodyPr rot="0" spcFirstLastPara="1" vertOverflow="ellipsis" vert="horz" wrap="square" lIns="38100" tIns="19050" rIns="38100" bIns="19050" anchor="ctr" anchorCtr="1">
                  <a:noAutofit/>
                </a:bodyPr>
                <a:lstStyle/>
                <a:p>
                  <a:pPr>
                    <a:defRPr sz="1050" b="1" i="0" u="none" strike="noStrike" kern="1200" baseline="0">
                      <a:solidFill>
                        <a:schemeClr val="tx1">
                          <a:lumMod val="60000"/>
                          <a:lumOff val="40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7.1884044106566347E-2"/>
                      <c:h val="6.0433263452131354E-2"/>
                    </c:manualLayout>
                  </c15:layout>
                </c:ext>
                <c:ext xmlns:c16="http://schemas.microsoft.com/office/drawing/2014/chart" uri="{C3380CC4-5D6E-409C-BE32-E72D297353CC}">
                  <c16:uniqueId val="{00000005-562E-479D-8A86-B602BFDADDD6}"/>
                </c:ext>
              </c:extLst>
            </c:dLbl>
            <c:dLbl>
              <c:idx val="4"/>
              <c:layout>
                <c:manualLayout>
                  <c:x val="-4.0824681761995704E-2"/>
                  <c:y val="-0.7071977638015374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62E-479D-8A86-B602BFDADDD6}"/>
                </c:ext>
              </c:extLst>
            </c:dLbl>
            <c:dLbl>
              <c:idx val="5"/>
              <c:layout>
                <c:manualLayout>
                  <c:x val="-4.707385331694254E-2"/>
                  <c:y val="-0.732354996505939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62E-479D-8A86-B602BFDADDD6}"/>
                </c:ext>
              </c:extLst>
            </c:dLbl>
            <c:dLbl>
              <c:idx val="6"/>
              <c:layout>
                <c:manualLayout>
                  <c:x val="-4.2457581795848361E-2"/>
                  <c:y val="-0.7491264849755415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62E-479D-8A86-B602BFDADDD6}"/>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0000"/>
                        <a:lumOff val="4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Graphs'!$F$3:$F$9</c:f>
              <c:numCache>
                <c:formatCode>0.0%</c:formatCode>
                <c:ptCount val="7"/>
                <c:pt idx="0">
                  <c:v>0.78712580978869795</c:v>
                </c:pt>
                <c:pt idx="1">
                  <c:v>0.96398752664468013</c:v>
                </c:pt>
                <c:pt idx="2">
                  <c:v>0.93719009998910996</c:v>
                </c:pt>
                <c:pt idx="3">
                  <c:v>0.78290825890169746</c:v>
                </c:pt>
                <c:pt idx="4">
                  <c:v>0.78782090521243642</c:v>
                </c:pt>
                <c:pt idx="5">
                  <c:v>0.79268573973511391</c:v>
                </c:pt>
                <c:pt idx="6">
                  <c:v>0.79839359998970771</c:v>
                </c:pt>
              </c:numCache>
            </c:numRef>
          </c:val>
          <c:smooth val="0"/>
          <c:extLst>
            <c:ext xmlns:c16="http://schemas.microsoft.com/office/drawing/2014/chart" uri="{C3380CC4-5D6E-409C-BE32-E72D297353CC}">
              <c16:uniqueId val="{00000009-562E-479D-8A86-B602BFDADDD6}"/>
            </c:ext>
          </c:extLst>
        </c:ser>
        <c:dLbls>
          <c:showLegendKey val="0"/>
          <c:showVal val="0"/>
          <c:showCatName val="0"/>
          <c:showSerName val="0"/>
          <c:showPercent val="0"/>
          <c:showBubbleSize val="0"/>
        </c:dLbls>
        <c:marker val="1"/>
        <c:smooth val="0"/>
        <c:axId val="1211321199"/>
        <c:axId val="1567485039"/>
        <c:extLst>
          <c:ext xmlns:c15="http://schemas.microsoft.com/office/drawing/2012/chart" uri="{02D57815-91ED-43cb-92C2-25804820EDAC}">
            <c15:filteredLineSeries>
              <c15:ser>
                <c:idx val="5"/>
                <c:order val="5"/>
                <c:tx>
                  <c:strRef>
                    <c:extLst>
                      <c:ext uri="{02D57815-91ED-43cb-92C2-25804820EDAC}">
                        <c15:formulaRef>
                          <c15:sqref>'[FY23 Multi Year Trend Analysis calculations 11-1.xlsx]Comparison Graphs'!$G$2</c15:sqref>
                        </c15:formulaRef>
                      </c:ext>
                    </c:extLst>
                    <c:strCache>
                      <c:ptCount val="1"/>
                      <c:pt idx="0">
                        <c:v>GRF as % of Total Appropriations</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6"/>
                          </a:solidFill>
                          <a:latin typeface="+mn-lt"/>
                          <a:ea typeface="+mn-ea"/>
                          <a:cs typeface="+mn-cs"/>
                        </a:defRPr>
                      </a:pPr>
                      <a:endParaRPr lang="en-US"/>
                    </a:p>
                  </c:txPr>
                  <c:dLblPos val="b"/>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val>
                  <c:numRef>
                    <c:extLst>
                      <c:ext uri="{02D57815-91ED-43cb-92C2-25804820EDAC}">
                        <c15:formulaRef>
                          <c15:sqref>'[FY23 Multi Year Trend Analysis calculations 11-1.xlsx]Comparison Graphs'!$G$3:$G$9</c15:sqref>
                        </c15:formulaRef>
                      </c:ext>
                    </c:extLst>
                    <c:numCache>
                      <c:formatCode>0.0%</c:formatCode>
                      <c:ptCount val="7"/>
                      <c:pt idx="0">
                        <c:v>0.62061607136178509</c:v>
                      </c:pt>
                      <c:pt idx="1">
                        <c:v>0.63916033165597841</c:v>
                      </c:pt>
                      <c:pt idx="2">
                        <c:v>0.63585139441630789</c:v>
                      </c:pt>
                      <c:pt idx="3">
                        <c:v>0.5803459091452523</c:v>
                      </c:pt>
                      <c:pt idx="4">
                        <c:v>0.71749415492982749</c:v>
                      </c:pt>
                      <c:pt idx="5">
                        <c:v>0.72773295002977023</c:v>
                      </c:pt>
                      <c:pt idx="6">
                        <c:v>0.73808795256746773</c:v>
                      </c:pt>
                    </c:numCache>
                  </c:numRef>
                </c:val>
                <c:smooth val="0"/>
                <c:extLst>
                  <c:ext xmlns:c16="http://schemas.microsoft.com/office/drawing/2014/chart" uri="{C3380CC4-5D6E-409C-BE32-E72D297353CC}">
                    <c16:uniqueId val="{0000000C-562E-479D-8A86-B602BFDADDD6}"/>
                  </c:ext>
                </c:extLst>
              </c15:ser>
            </c15:filteredLineSeries>
          </c:ext>
        </c:extLst>
      </c:lineChart>
      <c:catAx>
        <c:axId val="121132351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599782287"/>
        <c:crosses val="autoZero"/>
        <c:auto val="1"/>
        <c:lblAlgn val="ctr"/>
        <c:lblOffset val="100"/>
        <c:noMultiLvlLbl val="0"/>
      </c:catAx>
      <c:valAx>
        <c:axId val="1599782287"/>
        <c:scaling>
          <c:orientation val="minMax"/>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211323519"/>
        <c:crosses val="autoZero"/>
        <c:crossBetween val="between"/>
        <c:dispUnits>
          <c:builtInUnit val="millions"/>
        </c:dispUnits>
      </c:valAx>
      <c:valAx>
        <c:axId val="1567485039"/>
        <c:scaling>
          <c:orientation val="minMax"/>
        </c:scaling>
        <c:delete val="1"/>
        <c:axPos val="r"/>
        <c:numFmt formatCode="0.0%" sourceLinked="1"/>
        <c:majorTickMark val="out"/>
        <c:minorTickMark val="none"/>
        <c:tickLblPos val="nextTo"/>
        <c:crossAx val="1211321199"/>
        <c:crosses val="max"/>
        <c:crossBetween val="between"/>
      </c:valAx>
      <c:catAx>
        <c:axId val="1211321199"/>
        <c:scaling>
          <c:orientation val="minMax"/>
        </c:scaling>
        <c:delete val="1"/>
        <c:axPos val="b"/>
        <c:numFmt formatCode="General" sourceLinked="1"/>
        <c:majorTickMark val="out"/>
        <c:minorTickMark val="none"/>
        <c:tickLblPos val="nextTo"/>
        <c:crossAx val="1567485039"/>
        <c:crosses val="autoZero"/>
        <c:auto val="1"/>
        <c:lblAlgn val="ctr"/>
        <c:lblOffset val="100"/>
        <c:noMultiLvlLbl val="0"/>
      </c:cat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GRF as a Percentage of Total Authorized Expenditures (in millions)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333834801477763E-2"/>
          <c:y val="0.10955281533204576"/>
          <c:w val="0.9019647779061879"/>
          <c:h val="0.75263947352492888"/>
        </c:manualLayout>
      </c:layout>
      <c:barChart>
        <c:barDir val="col"/>
        <c:grouping val="clustered"/>
        <c:varyColors val="0"/>
        <c:ser>
          <c:idx val="2"/>
          <c:order val="1"/>
          <c:tx>
            <c:strRef>
              <c:f>'[FY23 Multi Year Trend Analysis calculations 11-1.xlsx]Comparison Graphs'!$D$2</c:f>
              <c:strCache>
                <c:ptCount val="1"/>
                <c:pt idx="0">
                  <c:v>Appropriations from GRF</c:v>
                </c:pt>
              </c:strCache>
            </c:strRef>
          </c:tx>
          <c:spPr>
            <a:solidFill>
              <a:schemeClr val="accent1"/>
            </a:solidFill>
            <a:ln>
              <a:noFill/>
            </a:ln>
            <a:effectLst/>
          </c:spPr>
          <c:invertIfNegative val="0"/>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Graphs'!$D$3:$D$9</c:f>
              <c:numCache>
                <c:formatCode>"$"#,##0</c:formatCode>
                <c:ptCount val="7"/>
                <c:pt idx="0">
                  <c:v>5252450088</c:v>
                </c:pt>
                <c:pt idx="1">
                  <c:v>6065155775</c:v>
                </c:pt>
                <c:pt idx="2">
                  <c:v>6871511961</c:v>
                </c:pt>
                <c:pt idx="3">
                  <c:v>7521865792</c:v>
                </c:pt>
                <c:pt idx="4">
                  <c:v>7671344396.4450455</c:v>
                </c:pt>
                <c:pt idx="5">
                  <c:v>7823793520.9451818</c:v>
                </c:pt>
                <c:pt idx="6">
                  <c:v>7979272197.2891426</c:v>
                </c:pt>
              </c:numCache>
            </c:numRef>
          </c:val>
          <c:extLst>
            <c:ext xmlns:c16="http://schemas.microsoft.com/office/drawing/2014/chart" uri="{C3380CC4-5D6E-409C-BE32-E72D297353CC}">
              <c16:uniqueId val="{00000000-22A9-4813-A700-970DED5FF55C}"/>
            </c:ext>
          </c:extLst>
        </c:ser>
        <c:ser>
          <c:idx val="0"/>
          <c:order val="2"/>
          <c:tx>
            <c:strRef>
              <c:f>'[FY23 Multi Year Trend Analysis calculations 11-1.xlsx]Comparison Graphs'!$B$2</c:f>
              <c:strCache>
                <c:ptCount val="1"/>
                <c:pt idx="0">
                  <c:v>Total Authorized Expenditures</c:v>
                </c:pt>
              </c:strCache>
            </c:strRef>
          </c:tx>
          <c:spPr>
            <a:solidFill>
              <a:schemeClr val="accent3"/>
            </a:solidFill>
            <a:ln>
              <a:noFill/>
            </a:ln>
            <a:effectLst/>
          </c:spPr>
          <c:invertIfNegative val="0"/>
          <c:cat>
            <c:strRef>
              <c:f>'[FY23 Multi Year Trend Analysis calculations 11-1.xlsx]Comparison Graphs'!$A$3:$A$9</c:f>
              <c:strCache>
                <c:ptCount val="7"/>
                <c:pt idx="0">
                  <c:v>FY-21</c:v>
                </c:pt>
                <c:pt idx="1">
                  <c:v>FY-22</c:v>
                </c:pt>
                <c:pt idx="2">
                  <c:v>FY-23</c:v>
                </c:pt>
                <c:pt idx="3">
                  <c:v>FY-24</c:v>
                </c:pt>
                <c:pt idx="4">
                  <c:v>FY-25</c:v>
                </c:pt>
                <c:pt idx="5">
                  <c:v>FY-26</c:v>
                </c:pt>
                <c:pt idx="6">
                  <c:v>FY-27</c:v>
                </c:pt>
              </c:strCache>
            </c:strRef>
          </c:cat>
          <c:val>
            <c:numRef>
              <c:f>'[FY23 Multi Year Trend Analysis calculations 11-1.xlsx]Comparison Graphs'!$B$3:$B$9</c:f>
              <c:numCache>
                <c:formatCode>"$"#,##0</c:formatCode>
                <c:ptCount val="7"/>
                <c:pt idx="0">
                  <c:v>8463284034</c:v>
                </c:pt>
                <c:pt idx="1">
                  <c:v>9489255629</c:v>
                </c:pt>
                <c:pt idx="2">
                  <c:v>10806789167</c:v>
                </c:pt>
                <c:pt idx="3">
                  <c:v>12961004245</c:v>
                </c:pt>
                <c:pt idx="4">
                  <c:v>10691856294.20956</c:v>
                </c:pt>
                <c:pt idx="5">
                  <c:v>10750912846.017382</c:v>
                </c:pt>
                <c:pt idx="6">
                  <c:v>10810733557.610489</c:v>
                </c:pt>
              </c:numCache>
            </c:numRef>
          </c:val>
          <c:extLst>
            <c:ext xmlns:c16="http://schemas.microsoft.com/office/drawing/2014/chart" uri="{C3380CC4-5D6E-409C-BE32-E72D297353CC}">
              <c16:uniqueId val="{00000001-22A9-4813-A700-970DED5FF55C}"/>
            </c:ext>
          </c:extLst>
        </c:ser>
        <c:dLbls>
          <c:showLegendKey val="0"/>
          <c:showVal val="0"/>
          <c:showCatName val="0"/>
          <c:showSerName val="0"/>
          <c:showPercent val="0"/>
          <c:showBubbleSize val="0"/>
        </c:dLbls>
        <c:gapWidth val="219"/>
        <c:axId val="1211323519"/>
        <c:axId val="1599782287"/>
        <c:extLst>
          <c:ext xmlns:c15="http://schemas.microsoft.com/office/drawing/2012/chart" uri="{02D57815-91ED-43cb-92C2-25804820EDAC}">
            <c15:filteredBarSeries>
              <c15:ser>
                <c:idx val="1"/>
                <c:order val="0"/>
                <c:tx>
                  <c:strRef>
                    <c:extLst>
                      <c:ext uri="{02D57815-91ED-43cb-92C2-25804820EDAC}">
                        <c15:formulaRef>
                          <c15:sqref>'[FY23 Multi Year Trend Analysis calculations 11-1.xlsx]Comparison Graphs'!$C$2</c15:sqref>
                        </c15:formulaRef>
                      </c:ext>
                    </c:extLst>
                    <c:strCache>
                      <c:ptCount val="1"/>
                      <c:pt idx="0">
                        <c:v>Recurring Revenues</c:v>
                      </c:pt>
                    </c:strCache>
                  </c:strRef>
                </c:tx>
                <c:spPr>
                  <a:solidFill>
                    <a:schemeClr val="accent1"/>
                  </a:solidFill>
                  <a:ln>
                    <a:noFill/>
                  </a:ln>
                  <a:effectLst/>
                </c:spPr>
                <c:invertIfNegative val="0"/>
                <c:cat>
                  <c:strRef>
                    <c:extLst>
                      <c:ex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c:ext uri="{02D57815-91ED-43cb-92C2-25804820EDAC}">
                        <c15:formulaRef>
                          <c15:sqref>'[FY23 Multi Year Trend Analysis calculations 11-1.xlsx]Comparison Graphs'!$C$3:$C$9</c15:sqref>
                        </c15:formulaRef>
                      </c:ext>
                    </c:extLst>
                    <c:numCache>
                      <c:formatCode>"$"#,##0</c:formatCode>
                      <c:ptCount val="7"/>
                      <c:pt idx="0">
                        <c:v>8902941771</c:v>
                      </c:pt>
                      <c:pt idx="1">
                        <c:v>8810978376</c:v>
                      </c:pt>
                      <c:pt idx="2">
                        <c:v>9617649178</c:v>
                      </c:pt>
                      <c:pt idx="3">
                        <c:v>10586911629.502583</c:v>
                      </c:pt>
                      <c:pt idx="4">
                        <c:v>10807739882.58988</c:v>
                      </c:pt>
                      <c:pt idx="5">
                        <c:v>11038088842.174032</c:v>
                      </c:pt>
                      <c:pt idx="6">
                        <c:v>11328251041.514215</c:v>
                      </c:pt>
                    </c:numCache>
                  </c:numRef>
                </c:val>
                <c:extLst>
                  <c:ext xmlns:c16="http://schemas.microsoft.com/office/drawing/2014/chart" uri="{C3380CC4-5D6E-409C-BE32-E72D297353CC}">
                    <c16:uniqueId val="{0000000A-22A9-4813-A700-970DED5FF55C}"/>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'[FY23 Multi Year Trend Analysis calculations 11-1.xlsx]Comparison Graphs'!$E$2</c15:sqref>
                        </c15:formulaRef>
                      </c:ext>
                    </c:extLst>
                    <c:strCache>
                      <c:ptCount val="1"/>
                      <c:pt idx="0">
                        <c:v>Actual GRF Collections</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xmlns:c15="http://schemas.microsoft.com/office/drawing/2012/chart">
                      <c:ext xmlns:c15="http://schemas.microsoft.com/office/drawing/2012/chart" uri="{02D57815-91ED-43cb-92C2-25804820EDAC}">
                        <c15:formulaRef>
                          <c15:sqref>'[FY23 Multi Year Trend Analysis calculations 11-1.xlsx]Comparison Graphs'!$E$3:$E$9</c15:sqref>
                        </c15:formulaRef>
                      </c:ext>
                    </c:extLst>
                    <c:numCache>
                      <c:formatCode>"$"#,##0</c:formatCode>
                      <c:ptCount val="7"/>
                      <c:pt idx="0">
                        <c:v>7007735251</c:v>
                      </c:pt>
                      <c:pt idx="1">
                        <c:v>8493673252</c:v>
                      </c:pt>
                      <c:pt idx="2">
                        <c:v>9013565594.7900009</c:v>
                      </c:pt>
                      <c:pt idx="3">
                        <c:v>8288580551</c:v>
                      </c:pt>
                      <c:pt idx="4">
                        <c:v>8514563417.6025105</c:v>
                      </c:pt>
                      <c:pt idx="5">
                        <c:v>8749735619.1206303</c:v>
                      </c:pt>
                      <c:pt idx="6">
                        <c:v>9044403130.6216908</c:v>
                      </c:pt>
                    </c:numCache>
                  </c:numRef>
                </c:val>
                <c:extLst xmlns:c15="http://schemas.microsoft.com/office/drawing/2012/chart">
                  <c:ext xmlns:c16="http://schemas.microsoft.com/office/drawing/2014/chart" uri="{C3380CC4-5D6E-409C-BE32-E72D297353CC}">
                    <c16:uniqueId val="{0000000B-22A9-4813-A700-970DED5FF55C}"/>
                  </c:ext>
                </c:extLst>
              </c15:ser>
            </c15:filteredBarSeries>
          </c:ext>
        </c:extLst>
      </c:barChart>
      <c:lineChart>
        <c:grouping val="standard"/>
        <c:varyColors val="0"/>
        <c:ser>
          <c:idx val="5"/>
          <c:order val="5"/>
          <c:tx>
            <c:strRef>
              <c:f>'[FY23 Multi Year Trend Analysis calculations 11-1.xlsx]Comparison Graphs'!$G$2</c:f>
              <c:strCache>
                <c:ptCount val="1"/>
                <c:pt idx="0">
                  <c:v>GRF as % of Total Appropriations</c:v>
                </c:pt>
              </c:strCache>
            </c:strRef>
          </c:tx>
          <c:spPr>
            <a:ln w="28575" cap="rnd">
              <a:noFill/>
              <a:round/>
            </a:ln>
            <a:effectLst/>
          </c:spPr>
          <c:marker>
            <c:symbol val="none"/>
          </c:marker>
          <c:dLbls>
            <c:dLbl>
              <c:idx val="0"/>
              <c:layout>
                <c:manualLayout>
                  <c:x val="-3.8305865737176231E-2"/>
                  <c:y val="-0.5073095737246681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2A9-4813-A700-970DED5FF55C}"/>
                </c:ext>
              </c:extLst>
            </c:dLbl>
            <c:dLbl>
              <c:idx val="1"/>
              <c:layout>
                <c:manualLayout>
                  <c:x val="-3.9938851745957779E-2"/>
                  <c:y val="-0.5464430468204053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2A9-4813-A700-970DED5FF55C}"/>
                </c:ext>
              </c:extLst>
            </c:dLbl>
            <c:dLbl>
              <c:idx val="2"/>
              <c:layout>
                <c:manualLayout>
                  <c:x val="-3.9938875883757774E-2"/>
                  <c:y val="-0.626415118110236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2A9-4813-A700-970DED5FF55C}"/>
                </c:ext>
              </c:extLst>
            </c:dLbl>
            <c:dLbl>
              <c:idx val="3"/>
              <c:layout>
                <c:manualLayout>
                  <c:x val="-3.5434371379253267E-2"/>
                  <c:y val="-0.7301579002624671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2A9-4813-A700-970DED5FF55C}"/>
                </c:ext>
              </c:extLst>
            </c:dLbl>
            <c:dLbl>
              <c:idx val="4"/>
              <c:layout>
                <c:manualLayout>
                  <c:x val="-4.2096308907332528E-2"/>
                  <c:y val="-0.6093066666666666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2A9-4813-A700-970DED5FF55C}"/>
                </c:ext>
              </c:extLst>
            </c:dLbl>
            <c:dLbl>
              <c:idx val="5"/>
              <c:layout>
                <c:manualLayout>
                  <c:x val="-4.0684424582062485E-2"/>
                  <c:y val="-0.6199733333333333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2A9-4813-A700-970DED5FF55C}"/>
                </c:ext>
              </c:extLst>
            </c:dLbl>
            <c:dLbl>
              <c:idx val="6"/>
              <c:layout>
                <c:manualLayout>
                  <c:x val="-3.7914686339883187E-2"/>
                  <c:y val="-0.6199733333333333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2A9-4813-A700-970DED5FF55C}"/>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'[FY23 Multi Year Trend Analysis calculations 11-1.xlsx]Comparison Graphs'!$G$3:$G$9</c:f>
              <c:numCache>
                <c:formatCode>0.0%</c:formatCode>
                <c:ptCount val="7"/>
                <c:pt idx="0">
                  <c:v>0.62061607136178509</c:v>
                </c:pt>
                <c:pt idx="1">
                  <c:v>0.63916033165597841</c:v>
                </c:pt>
                <c:pt idx="2">
                  <c:v>0.63585139441630789</c:v>
                </c:pt>
                <c:pt idx="3">
                  <c:v>0.5803459091452523</c:v>
                </c:pt>
                <c:pt idx="4">
                  <c:v>0.71749415492982749</c:v>
                </c:pt>
                <c:pt idx="5">
                  <c:v>0.72773295002977023</c:v>
                </c:pt>
                <c:pt idx="6">
                  <c:v>0.73808795256746773</c:v>
                </c:pt>
              </c:numCache>
            </c:numRef>
          </c:val>
          <c:smooth val="0"/>
          <c:extLst>
            <c:ext xmlns:c16="http://schemas.microsoft.com/office/drawing/2014/chart" uri="{C3380CC4-5D6E-409C-BE32-E72D297353CC}">
              <c16:uniqueId val="{00000009-22A9-4813-A700-970DED5FF55C}"/>
            </c:ext>
          </c:extLst>
        </c:ser>
        <c:dLbls>
          <c:showLegendKey val="0"/>
          <c:showVal val="0"/>
          <c:showCatName val="0"/>
          <c:showSerName val="0"/>
          <c:showPercent val="0"/>
          <c:showBubbleSize val="0"/>
        </c:dLbls>
        <c:marker val="1"/>
        <c:smooth val="0"/>
        <c:axId val="1211321199"/>
        <c:axId val="1567485039"/>
        <c:extLst>
          <c:ext xmlns:c15="http://schemas.microsoft.com/office/drawing/2012/chart" uri="{02D57815-91ED-43cb-92C2-25804820EDAC}">
            <c15:filteredLineSeries>
              <c15:ser>
                <c:idx val="4"/>
                <c:order val="4"/>
                <c:tx>
                  <c:strRef>
                    <c:extLst>
                      <c:ext uri="{02D57815-91ED-43cb-92C2-25804820EDAC}">
                        <c15:formulaRef>
                          <c15:sqref>'[FY23 Multi Year Trend Analysis calculations 11-1.xlsx]Comparison Graphs'!$F$2</c15:sqref>
                        </c15:formulaRef>
                      </c:ext>
                    </c:extLst>
                    <c:strCache>
                      <c:ptCount val="1"/>
                      <c:pt idx="0">
                        <c:v>GRF as % of Recurring Revenue</c:v>
                      </c:pt>
                    </c:strCache>
                  </c:strRef>
                </c:tx>
                <c:spPr>
                  <a:ln w="28575" cap="rnd">
                    <a:solidFill>
                      <a:schemeClr val="accent5"/>
                    </a:solidFill>
                    <a:round/>
                  </a:ln>
                  <a:effectLst/>
                </c:spPr>
                <c:marker>
                  <c:symbol val="none"/>
                </c:marker>
                <c:dLbls>
                  <c:dLbl>
                    <c:idx val="0"/>
                    <c:layout>
                      <c:manualLayout>
                        <c:x val="-3.7691864337982495E-2"/>
                        <c:y val="-0.1037805180012876"/>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C-22A9-4813-A700-970DED5FF55C}"/>
                      </c:ext>
                    </c:extLst>
                  </c:dLbl>
                  <c:dLbl>
                    <c:idx val="1"/>
                    <c:layout>
                      <c:manualLayout>
                        <c:x val="-9.7979160526896428E-3"/>
                        <c:y val="-4.192872117400419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D-22A9-4813-A700-970DED5FF55C}"/>
                      </c:ext>
                    </c:extLst>
                  </c:dLbl>
                  <c:dLbl>
                    <c:idx val="3"/>
                    <c:layout>
                      <c:manualLayout>
                        <c:x val="2.526706590585963E-3"/>
                        <c:y val="-5.3466052592482542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E-22A9-4813-A700-970DED5FF55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5"/>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'[FY23 Multi Year Trend Analysis calculations 11-1.xlsx]Comparison Graphs'!$A$3:$A$9</c15:sqref>
                        </c15:formulaRef>
                      </c:ext>
                    </c:extLst>
                    <c:strCache>
                      <c:ptCount val="7"/>
                      <c:pt idx="0">
                        <c:v>FY-21</c:v>
                      </c:pt>
                      <c:pt idx="1">
                        <c:v>FY-22</c:v>
                      </c:pt>
                      <c:pt idx="2">
                        <c:v>FY-23</c:v>
                      </c:pt>
                      <c:pt idx="3">
                        <c:v>FY-24</c:v>
                      </c:pt>
                      <c:pt idx="4">
                        <c:v>FY-25</c:v>
                      </c:pt>
                      <c:pt idx="5">
                        <c:v>FY-26</c:v>
                      </c:pt>
                      <c:pt idx="6">
                        <c:v>FY-27</c:v>
                      </c:pt>
                    </c:strCache>
                  </c:strRef>
                </c:cat>
                <c:val>
                  <c:numRef>
                    <c:extLst>
                      <c:ext uri="{02D57815-91ED-43cb-92C2-25804820EDAC}">
                        <c15:formulaRef>
                          <c15:sqref>'[FY23 Multi Year Trend Analysis calculations 11-1.xlsx]Comparison Graphs'!$F$3:$F$9</c15:sqref>
                        </c15:formulaRef>
                      </c:ext>
                    </c:extLst>
                    <c:numCache>
                      <c:formatCode>0.0%</c:formatCode>
                      <c:ptCount val="7"/>
                      <c:pt idx="0">
                        <c:v>0.78712580978869795</c:v>
                      </c:pt>
                      <c:pt idx="1">
                        <c:v>0.96398752664468013</c:v>
                      </c:pt>
                      <c:pt idx="2">
                        <c:v>0.93719009998910996</c:v>
                      </c:pt>
                      <c:pt idx="3">
                        <c:v>0.78290825890169746</c:v>
                      </c:pt>
                      <c:pt idx="4">
                        <c:v>0.78782090521243642</c:v>
                      </c:pt>
                      <c:pt idx="5">
                        <c:v>0.79268573973511391</c:v>
                      </c:pt>
                      <c:pt idx="6">
                        <c:v>0.79839359998970771</c:v>
                      </c:pt>
                    </c:numCache>
                  </c:numRef>
                </c:val>
                <c:smooth val="0"/>
                <c:extLst>
                  <c:ext xmlns:c16="http://schemas.microsoft.com/office/drawing/2014/chart" uri="{C3380CC4-5D6E-409C-BE32-E72D297353CC}">
                    <c16:uniqueId val="{0000000F-22A9-4813-A700-970DED5FF55C}"/>
                  </c:ext>
                </c:extLst>
              </c15:ser>
            </c15:filteredLineSeries>
          </c:ext>
        </c:extLst>
      </c:lineChart>
      <c:catAx>
        <c:axId val="121132351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599782287"/>
        <c:crosses val="autoZero"/>
        <c:auto val="1"/>
        <c:lblAlgn val="ctr"/>
        <c:lblOffset val="100"/>
        <c:noMultiLvlLbl val="0"/>
      </c:catAx>
      <c:valAx>
        <c:axId val="1599782287"/>
        <c:scaling>
          <c:orientation val="minMax"/>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211323519"/>
        <c:crosses val="autoZero"/>
        <c:crossBetween val="between"/>
        <c:dispUnits>
          <c:builtInUnit val="millions"/>
        </c:dispUnits>
      </c:valAx>
      <c:valAx>
        <c:axId val="1567485039"/>
        <c:scaling>
          <c:orientation val="minMax"/>
        </c:scaling>
        <c:delete val="1"/>
        <c:axPos val="r"/>
        <c:numFmt formatCode="0.0%" sourceLinked="1"/>
        <c:majorTickMark val="out"/>
        <c:minorTickMark val="none"/>
        <c:tickLblPos val="nextTo"/>
        <c:crossAx val="1211321199"/>
        <c:crosses val="max"/>
        <c:crossBetween val="between"/>
      </c:valAx>
      <c:catAx>
        <c:axId val="1211321199"/>
        <c:scaling>
          <c:orientation val="minMax"/>
        </c:scaling>
        <c:delete val="1"/>
        <c:axPos val="b"/>
        <c:numFmt formatCode="General" sourceLinked="1"/>
        <c:majorTickMark val="out"/>
        <c:minorTickMark val="none"/>
        <c:tickLblPos val="nextTo"/>
        <c:crossAx val="1567485039"/>
        <c:crosses val="autoZero"/>
        <c:auto val="1"/>
        <c:lblAlgn val="ctr"/>
        <c:lblOffset val="100"/>
        <c:noMultiLvlLbl val="0"/>
      </c:cat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Trend-based</a:t>
            </a:r>
            <a:r>
              <a:rPr lang="en-US" baseline="0"/>
              <a:t> projections (in millions)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2"/>
          <c:order val="2"/>
          <c:tx>
            <c:strRef>
              <c:f>'[FY23 Multi Year Trend Analysis calculations 10-31.xlsx]GRF Trend Graph'!$E$2</c:f>
              <c:strCache>
                <c:ptCount val="1"/>
                <c:pt idx="0">
                  <c:v>Indicator</c:v>
                </c:pt>
              </c:strCache>
            </c:strRef>
          </c:tx>
          <c:spPr>
            <a:solidFill>
              <a:schemeClr val="bg2"/>
            </a:solidFill>
            <a:ln w="381000">
              <a:solidFill>
                <a:schemeClr val="bg2"/>
              </a:solidFill>
            </a:ln>
            <a:effectLst/>
          </c:spPr>
          <c:invertIfNegative val="0"/>
          <c:cat>
            <c:strRef>
              <c:f>'[FY23 Multi Year Trend Analysis calculations 10-31.xlsx]GRF Trend Graph'!$B$3:$B$9</c:f>
              <c:strCache>
                <c:ptCount val="7"/>
                <c:pt idx="0">
                  <c:v>FY-21</c:v>
                </c:pt>
                <c:pt idx="1">
                  <c:v>FY-22</c:v>
                </c:pt>
                <c:pt idx="2">
                  <c:v>FY-23</c:v>
                </c:pt>
                <c:pt idx="3">
                  <c:v>FY-24</c:v>
                </c:pt>
                <c:pt idx="4">
                  <c:v>FY-25</c:v>
                </c:pt>
                <c:pt idx="5">
                  <c:v>FY-26</c:v>
                </c:pt>
                <c:pt idx="6">
                  <c:v>FY-27</c:v>
                </c:pt>
              </c:strCache>
            </c:strRef>
          </c:cat>
          <c:val>
            <c:numRef>
              <c:f>'[FY23 Multi Year Trend Analysis calculations 10-31.xlsx]GRF Trend Graph'!$E$3:$E$9</c:f>
              <c:numCache>
                <c:formatCode>General</c:formatCode>
                <c:ptCount val="7"/>
                <c:pt idx="3" formatCode="&quot;$&quot;#,##0">
                  <c:v>10000000000</c:v>
                </c:pt>
              </c:numCache>
            </c:numRef>
          </c:val>
          <c:extLst>
            <c:ext xmlns:c16="http://schemas.microsoft.com/office/drawing/2014/chart" uri="{C3380CC4-5D6E-409C-BE32-E72D297353CC}">
              <c16:uniqueId val="{00000000-F25F-402C-BBB5-CE2DE1AFF3BE}"/>
            </c:ext>
          </c:extLst>
        </c:ser>
        <c:dLbls>
          <c:showLegendKey val="0"/>
          <c:showVal val="0"/>
          <c:showCatName val="0"/>
          <c:showSerName val="0"/>
          <c:showPercent val="0"/>
          <c:showBubbleSize val="0"/>
        </c:dLbls>
        <c:gapWidth val="150"/>
        <c:axId val="1558423167"/>
        <c:axId val="1584924735"/>
      </c:barChart>
      <c:lineChart>
        <c:grouping val="standard"/>
        <c:varyColors val="0"/>
        <c:ser>
          <c:idx val="0"/>
          <c:order val="0"/>
          <c:tx>
            <c:strRef>
              <c:f>'[FY23 Multi Year Trend Analysis calculations 10-31.xlsx]GRF Trend Graph'!$C$2</c:f>
              <c:strCache>
                <c:ptCount val="1"/>
                <c:pt idx="0">
                  <c:v>Expenditure Projections using 15-yr avg growth rate (1.99%)</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'[FY23 Multi Year Trend Analysis calculations 10-31.xlsx]GRF Trend Graph'!$B$3:$B$9</c:f>
              <c:strCache>
                <c:ptCount val="7"/>
                <c:pt idx="0">
                  <c:v>FY-21</c:v>
                </c:pt>
                <c:pt idx="1">
                  <c:v>FY-22</c:v>
                </c:pt>
                <c:pt idx="2">
                  <c:v>FY-23</c:v>
                </c:pt>
                <c:pt idx="3">
                  <c:v>FY-24</c:v>
                </c:pt>
                <c:pt idx="4">
                  <c:v>FY-25</c:v>
                </c:pt>
                <c:pt idx="5">
                  <c:v>FY-26</c:v>
                </c:pt>
                <c:pt idx="6">
                  <c:v>FY-27</c:v>
                </c:pt>
              </c:strCache>
            </c:strRef>
          </c:cat>
          <c:val>
            <c:numRef>
              <c:f>'[FY23 Multi Year Trend Analysis calculations 10-31.xlsx]GRF Trend Graph'!$C$3:$C$9</c:f>
              <c:numCache>
                <c:formatCode>"$"#,##0</c:formatCode>
                <c:ptCount val="7"/>
                <c:pt idx="0">
                  <c:v>5252450088</c:v>
                </c:pt>
                <c:pt idx="1">
                  <c:v>6065155775</c:v>
                </c:pt>
                <c:pt idx="2">
                  <c:v>6871511961</c:v>
                </c:pt>
                <c:pt idx="3">
                  <c:v>7521865792</c:v>
                </c:pt>
                <c:pt idx="4">
                  <c:v>7671344396.4450455</c:v>
                </c:pt>
                <c:pt idx="5">
                  <c:v>7823793520.9451818</c:v>
                </c:pt>
                <c:pt idx="6">
                  <c:v>7979272197.2891426</c:v>
                </c:pt>
              </c:numCache>
            </c:numRef>
          </c:val>
          <c:smooth val="0"/>
          <c:extLst>
            <c:ext xmlns:c16="http://schemas.microsoft.com/office/drawing/2014/chart" uri="{C3380CC4-5D6E-409C-BE32-E72D297353CC}">
              <c16:uniqueId val="{00000001-F25F-402C-BBB5-CE2DE1AFF3BE}"/>
            </c:ext>
          </c:extLst>
        </c:ser>
        <c:ser>
          <c:idx val="1"/>
          <c:order val="1"/>
          <c:tx>
            <c:strRef>
              <c:f>'[FY23 Multi Year Trend Analysis calculations 10-31.xlsx]GRF Trend Graph'!$D$2</c:f>
              <c:strCache>
                <c:ptCount val="1"/>
                <c:pt idx="0">
                  <c:v>Revenue Projections using 15-yr avg growth rate (3.33%)</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'[FY23 Multi Year Trend Analysis calculations 10-31.xlsx]GRF Trend Graph'!$B$3:$B$9</c:f>
              <c:strCache>
                <c:ptCount val="7"/>
                <c:pt idx="0">
                  <c:v>FY-21</c:v>
                </c:pt>
                <c:pt idx="1">
                  <c:v>FY-22</c:v>
                </c:pt>
                <c:pt idx="2">
                  <c:v>FY-23</c:v>
                </c:pt>
                <c:pt idx="3">
                  <c:v>FY-24</c:v>
                </c:pt>
                <c:pt idx="4">
                  <c:v>FY-25</c:v>
                </c:pt>
                <c:pt idx="5">
                  <c:v>FY-26</c:v>
                </c:pt>
                <c:pt idx="6">
                  <c:v>FY-27</c:v>
                </c:pt>
              </c:strCache>
            </c:strRef>
          </c:cat>
          <c:val>
            <c:numRef>
              <c:f>'[FY23 Multi Year Trend Analysis calculations 10-31.xlsx]GRF Trend Graph'!$D$3:$D$9</c:f>
              <c:numCache>
                <c:formatCode>"$"#,##0</c:formatCode>
                <c:ptCount val="7"/>
                <c:pt idx="0">
                  <c:v>7007735251</c:v>
                </c:pt>
                <c:pt idx="1">
                  <c:v>8493673252</c:v>
                </c:pt>
                <c:pt idx="2">
                  <c:v>9013565594.7900009</c:v>
                </c:pt>
                <c:pt idx="3">
                  <c:v>8288580551</c:v>
                </c:pt>
                <c:pt idx="4">
                  <c:v>8514563417.6025105</c:v>
                </c:pt>
                <c:pt idx="5">
                  <c:v>8749735619.1206303</c:v>
                </c:pt>
                <c:pt idx="6">
                  <c:v>9044403130.6216908</c:v>
                </c:pt>
              </c:numCache>
            </c:numRef>
          </c:val>
          <c:smooth val="0"/>
          <c:extLst>
            <c:ext xmlns:c16="http://schemas.microsoft.com/office/drawing/2014/chart" uri="{C3380CC4-5D6E-409C-BE32-E72D297353CC}">
              <c16:uniqueId val="{00000002-F25F-402C-BBB5-CE2DE1AFF3BE}"/>
            </c:ext>
          </c:extLst>
        </c:ser>
        <c:dLbls>
          <c:showLegendKey val="0"/>
          <c:showVal val="0"/>
          <c:showCatName val="0"/>
          <c:showSerName val="0"/>
          <c:showPercent val="0"/>
          <c:showBubbleSize val="0"/>
        </c:dLbls>
        <c:marker val="1"/>
        <c:smooth val="0"/>
        <c:axId val="1558423167"/>
        <c:axId val="1584924735"/>
      </c:lineChart>
      <c:catAx>
        <c:axId val="1558423167"/>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584924735"/>
        <c:crosses val="autoZero"/>
        <c:auto val="1"/>
        <c:lblAlgn val="ctr"/>
        <c:lblOffset val="100"/>
        <c:noMultiLvlLbl val="0"/>
      </c:catAx>
      <c:valAx>
        <c:axId val="1584924735"/>
        <c:scaling>
          <c:orientation val="minMax"/>
          <c:max val="10000000000"/>
          <c:min val="40000000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558423167"/>
        <c:crosses val="autoZero"/>
        <c:crossBetween val="between"/>
        <c:dispUnits>
          <c:builtInUnit val="millions"/>
        </c:dispUnits>
      </c:valAx>
      <c:spPr>
        <a:noFill/>
        <a:ln w="25400">
          <a:noFill/>
        </a:ln>
        <a:effectLst/>
      </c:spPr>
    </c:plotArea>
    <c:legend>
      <c:legendPos val="b"/>
      <c:legendEntry>
        <c:idx val="0"/>
        <c:delete val="1"/>
      </c:legendEntry>
      <c:layout>
        <c:manualLayout>
          <c:xMode val="edge"/>
          <c:yMode val="edge"/>
          <c:x val="0.16755233494363928"/>
          <c:y val="0.92956603233304325"/>
          <c:w val="0.66006441223832524"/>
          <c:h val="7.043396766695669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Trend-based projections (in millions)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'[FY23 Multi Year Trend Analysis calculations 10-31.xlsx]GRF Sources Graph'!$C$2</c:f>
              <c:strCache>
                <c:ptCount val="1"/>
                <c:pt idx="0">
                  <c:v>Personal Income Tax (2.44%)</c:v>
                </c:pt>
              </c:strCache>
            </c:strRef>
          </c:tx>
          <c:spPr>
            <a:solidFill>
              <a:schemeClr val="accent1"/>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'[FY23 Multi Year Trend Analysis calculations 10-31.xlsx]GRF Sources Graph'!$C$3:$C$9</c:f>
              <c:numCache>
                <c:formatCode>"$"#,##0</c:formatCode>
                <c:ptCount val="7"/>
                <c:pt idx="0">
                  <c:v>2816695308</c:v>
                </c:pt>
                <c:pt idx="1">
                  <c:v>3149181707</c:v>
                </c:pt>
                <c:pt idx="2">
                  <c:v>3372630852</c:v>
                </c:pt>
                <c:pt idx="3">
                  <c:v>3312581878</c:v>
                </c:pt>
                <c:pt idx="4">
                  <c:v>3343357046.0229902</c:v>
                </c:pt>
                <c:pt idx="5">
                  <c:v>3376101864.3095598</c:v>
                </c:pt>
                <c:pt idx="6">
                  <c:v>3460864361.5083098</c:v>
                </c:pt>
              </c:numCache>
              <c:extLst/>
            </c:numRef>
          </c:val>
          <c:extLst>
            <c:ext xmlns:c16="http://schemas.microsoft.com/office/drawing/2014/chart" uri="{C3380CC4-5D6E-409C-BE32-E72D297353CC}">
              <c16:uniqueId val="{00000000-591F-4574-809E-F3FC4886F6F2}"/>
            </c:ext>
          </c:extLst>
        </c:ser>
        <c:ser>
          <c:idx val="1"/>
          <c:order val="1"/>
          <c:tx>
            <c:strRef>
              <c:f>'[FY23 Multi Year Trend Analysis calculations 10-31.xlsx]GRF Sources Graph'!$D$2</c:f>
              <c:strCache>
                <c:ptCount val="1"/>
                <c:pt idx="0">
                  <c:v>Corporate Income Tax (1.96%)</c:v>
                </c:pt>
              </c:strCache>
            </c:strRef>
          </c:tx>
          <c:spPr>
            <a:solidFill>
              <a:schemeClr val="accent2"/>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'[FY23 Multi Year Trend Analysis calculations 10-31.xlsx]GRF Sources Graph'!$D$3:$D$9</c:f>
              <c:numCache>
                <c:formatCode>"$"#,##0</c:formatCode>
                <c:ptCount val="7"/>
                <c:pt idx="0">
                  <c:v>452137848</c:v>
                </c:pt>
                <c:pt idx="1">
                  <c:v>527114968</c:v>
                </c:pt>
                <c:pt idx="2">
                  <c:v>598497550.02999997</c:v>
                </c:pt>
                <c:pt idx="3">
                  <c:v>356783195</c:v>
                </c:pt>
                <c:pt idx="4">
                  <c:v>363787743.83360833</c:v>
                </c:pt>
                <c:pt idx="5">
                  <c:v>370929809.5263344</c:v>
                </c:pt>
                <c:pt idx="6">
                  <c:v>378212091.87897784</c:v>
                </c:pt>
              </c:numCache>
              <c:extLst/>
            </c:numRef>
          </c:val>
          <c:extLst>
            <c:ext xmlns:c16="http://schemas.microsoft.com/office/drawing/2014/chart" uri="{C3380CC4-5D6E-409C-BE32-E72D297353CC}">
              <c16:uniqueId val="{00000001-591F-4574-809E-F3FC4886F6F2}"/>
            </c:ext>
          </c:extLst>
        </c:ser>
        <c:ser>
          <c:idx val="2"/>
          <c:order val="2"/>
          <c:tx>
            <c:strRef>
              <c:f>'[FY23 Multi Year Trend Analysis calculations 10-31.xlsx]GRF Sources Graph'!$E$2</c:f>
              <c:strCache>
                <c:ptCount val="1"/>
                <c:pt idx="0">
                  <c:v>GPT-Gas (-5.43%)</c:v>
                </c:pt>
              </c:strCache>
            </c:strRef>
          </c:tx>
          <c:spPr>
            <a:solidFill>
              <a:schemeClr val="accent3"/>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'[FY23 Multi Year Trend Analysis calculations 10-31.xlsx]GRF Sources Graph'!$E$3:$E$9</c:f>
              <c:numCache>
                <c:formatCode>"$"#,##0</c:formatCode>
                <c:ptCount val="7"/>
                <c:pt idx="0">
                  <c:v>281945361</c:v>
                </c:pt>
                <c:pt idx="1">
                  <c:v>668309139</c:v>
                </c:pt>
                <c:pt idx="2">
                  <c:v>549019060.61000001</c:v>
                </c:pt>
                <c:pt idx="3">
                  <c:v>468803000</c:v>
                </c:pt>
                <c:pt idx="4">
                  <c:v>443335717.11571503</c:v>
                </c:pt>
                <c:pt idx="5">
                  <c:v>419251920.46660388</c:v>
                </c:pt>
                <c:pt idx="6">
                  <c:v>396476453.461694</c:v>
                </c:pt>
              </c:numCache>
              <c:extLst/>
            </c:numRef>
          </c:val>
          <c:extLst>
            <c:ext xmlns:c16="http://schemas.microsoft.com/office/drawing/2014/chart" uri="{C3380CC4-5D6E-409C-BE32-E72D297353CC}">
              <c16:uniqueId val="{00000002-591F-4574-809E-F3FC4886F6F2}"/>
            </c:ext>
          </c:extLst>
        </c:ser>
        <c:ser>
          <c:idx val="3"/>
          <c:order val="3"/>
          <c:tx>
            <c:strRef>
              <c:f>'[FY23 Multi Year Trend Analysis calculations 10-31.xlsx]GRF Sources Graph'!$F$2</c:f>
              <c:strCache>
                <c:ptCount val="1"/>
                <c:pt idx="0">
                  <c:v>GPT-Oil (-10.07%)</c:v>
                </c:pt>
              </c:strCache>
            </c:strRef>
          </c:tx>
          <c:spPr>
            <a:solidFill>
              <a:schemeClr val="accent4"/>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'[FY23 Multi Year Trend Analysis calculations 10-31.xlsx]GRF Sources Graph'!$F$3:$F$9</c:f>
              <c:numCache>
                <c:formatCode>"$"#,##0</c:formatCode>
                <c:ptCount val="7"/>
                <c:pt idx="0">
                  <c:v>136654276</c:v>
                </c:pt>
                <c:pt idx="1">
                  <c:v>406414059</c:v>
                </c:pt>
                <c:pt idx="2">
                  <c:v>542613777</c:v>
                </c:pt>
                <c:pt idx="3">
                  <c:v>413955000</c:v>
                </c:pt>
                <c:pt idx="4">
                  <c:v>372266939.21416539</c:v>
                </c:pt>
                <c:pt idx="5">
                  <c:v>334777147.35148287</c:v>
                </c:pt>
                <c:pt idx="6">
                  <c:v>301062830.41245103</c:v>
                </c:pt>
              </c:numCache>
              <c:extLst/>
            </c:numRef>
          </c:val>
          <c:extLst>
            <c:ext xmlns:c16="http://schemas.microsoft.com/office/drawing/2014/chart" uri="{C3380CC4-5D6E-409C-BE32-E72D297353CC}">
              <c16:uniqueId val="{00000003-591F-4574-809E-F3FC4886F6F2}"/>
            </c:ext>
          </c:extLst>
        </c:ser>
        <c:ser>
          <c:idx val="4"/>
          <c:order val="4"/>
          <c:tx>
            <c:strRef>
              <c:f>'[FY23 Multi Year Trend Analysis calculations 10-31.xlsx]GRF Sources Graph'!$G$2</c:f>
              <c:strCache>
                <c:ptCount val="1"/>
                <c:pt idx="0">
                  <c:v>Sales Tax (-0.43%)</c:v>
                </c:pt>
              </c:strCache>
            </c:strRef>
          </c:tx>
          <c:spPr>
            <a:solidFill>
              <a:schemeClr val="accent5"/>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'[FY23 Multi Year Trend Analysis calculations 10-31.xlsx]GRF Sources Graph'!$G$3:$G$9</c:f>
              <c:numCache>
                <c:formatCode>"$"#,##0</c:formatCode>
                <c:ptCount val="7"/>
                <c:pt idx="0">
                  <c:v>2196722155</c:v>
                </c:pt>
                <c:pt idx="1">
                  <c:v>2495226162</c:v>
                </c:pt>
                <c:pt idx="2">
                  <c:v>2629188327.0700002</c:v>
                </c:pt>
                <c:pt idx="3">
                  <c:v>2636497114</c:v>
                </c:pt>
                <c:pt idx="4">
                  <c:v>2625061942.8917179</c:v>
                </c:pt>
                <c:pt idx="5">
                  <c:v>2613676369.0834222</c:v>
                </c:pt>
                <c:pt idx="6">
                  <c:v>2602340177.4587717</c:v>
                </c:pt>
              </c:numCache>
              <c:extLst/>
            </c:numRef>
          </c:val>
          <c:extLst>
            <c:ext xmlns:c16="http://schemas.microsoft.com/office/drawing/2014/chart" uri="{C3380CC4-5D6E-409C-BE32-E72D297353CC}">
              <c16:uniqueId val="{00000004-591F-4574-809E-F3FC4886F6F2}"/>
            </c:ext>
          </c:extLst>
        </c:ser>
        <c:ser>
          <c:idx val="5"/>
          <c:order val="5"/>
          <c:tx>
            <c:strRef>
              <c:f>'GRF Sources Graph'!#REF!</c:f>
              <c:strCache>
                <c:ptCount val="1"/>
                <c:pt idx="0">
                  <c:v>#REF!</c:v>
                </c:pt>
              </c:strCache>
              <c:extLst xmlns:c15="http://schemas.microsoft.com/office/drawing/2012/chart"/>
            </c:strRef>
          </c:tx>
          <c:spPr>
            <a:solidFill>
              <a:schemeClr val="accent6"/>
            </a:solidFill>
            <a:ln>
              <a:noFill/>
            </a:ln>
            <a:effectLst/>
          </c:spPr>
          <c:invertIfNegative val="0"/>
          <c:cat>
            <c:strRef>
              <c:f>'[FY23 Multi Year Trend Analysis calculations 10-31.xlsx]GRF Sources Graph'!$B$3:$B$9</c:f>
              <c:strCache>
                <c:ptCount val="7"/>
                <c:pt idx="0">
                  <c:v>FY-21</c:v>
                </c:pt>
                <c:pt idx="1">
                  <c:v>FY-22</c:v>
                </c:pt>
                <c:pt idx="2">
                  <c:v>FY-23</c:v>
                </c:pt>
                <c:pt idx="3">
                  <c:v>FY-24</c:v>
                </c:pt>
                <c:pt idx="4">
                  <c:v>FY-25</c:v>
                </c:pt>
                <c:pt idx="5">
                  <c:v>FY-26</c:v>
                </c:pt>
                <c:pt idx="6">
                  <c:v>FY-27</c:v>
                </c:pt>
              </c:strCache>
              <c:extLst/>
            </c:strRef>
          </c:cat>
          <c:val>
            <c:numRef>
              <c:f>'GRF Sources Graph'!#REF!</c:f>
              <c:extLst xmlns:c15="http://schemas.microsoft.com/office/drawing/2012/chart"/>
            </c:numRef>
          </c:val>
          <c:extLst xmlns:c15="http://schemas.microsoft.com/office/drawing/2012/chart">
            <c:ext xmlns:c16="http://schemas.microsoft.com/office/drawing/2014/chart" uri="{C3380CC4-5D6E-409C-BE32-E72D297353CC}">
              <c16:uniqueId val="{00000005-591F-4574-809E-F3FC4886F6F2}"/>
            </c:ext>
          </c:extLst>
        </c:ser>
        <c:dLbls>
          <c:showLegendKey val="0"/>
          <c:showVal val="0"/>
          <c:showCatName val="0"/>
          <c:showSerName val="0"/>
          <c:showPercent val="0"/>
          <c:showBubbleSize val="0"/>
        </c:dLbls>
        <c:gapWidth val="219"/>
        <c:overlap val="-27"/>
        <c:axId val="811371344"/>
        <c:axId val="730756880"/>
        <c:extLst/>
      </c:barChart>
      <c:catAx>
        <c:axId val="811371344"/>
        <c:scaling>
          <c:orientation val="minMax"/>
        </c:scaling>
        <c:delete val="0"/>
        <c:axPos val="b"/>
        <c:numFmt formatCode="General" sourceLinked="1"/>
        <c:majorTickMark val="none"/>
        <c:minorTickMark val="none"/>
        <c:tickLblPos val="low"/>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730756880"/>
        <c:crosses val="autoZero"/>
        <c:auto val="1"/>
        <c:lblAlgn val="ctr"/>
        <c:lblOffset val="100"/>
        <c:noMultiLvlLbl val="0"/>
      </c:catAx>
      <c:valAx>
        <c:axId val="730756880"/>
        <c:scaling>
          <c:orientation val="minMax"/>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811371344"/>
        <c:crosses val="autoZero"/>
        <c:crossBetween val="between"/>
        <c:dispUnits>
          <c:builtInUnit val="millions"/>
        </c:dispUnits>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Trend</a:t>
            </a:r>
            <a:r>
              <a:rPr lang="en-US" baseline="0"/>
              <a:t>-based projection (in millions)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'[FY23 Multi Year Trend Analysis calculations 10-31.xlsx]GRF Growth Graph'!$C$2</c:f>
              <c:strCache>
                <c:ptCount val="1"/>
                <c:pt idx="0">
                  <c:v>Personal Income Tax (2.44%)</c:v>
                </c:pt>
              </c:strCache>
            </c:strRef>
          </c:tx>
          <c:spPr>
            <a:solidFill>
              <a:schemeClr val="accent1"/>
            </a:solidFill>
            <a:ln w="25400">
              <a:noFill/>
            </a:ln>
            <a:effectLst/>
          </c:spPr>
          <c:invertIfNegative val="0"/>
          <c:cat>
            <c:strRef>
              <c:f>'[FY23 Multi Year Trend Analysis calculations 10-31.xlsx]GRF Growth Graph'!$B$3:$B$9</c:f>
              <c:strCache>
                <c:ptCount val="7"/>
                <c:pt idx="0">
                  <c:v>FY-21</c:v>
                </c:pt>
                <c:pt idx="1">
                  <c:v>FY-22</c:v>
                </c:pt>
                <c:pt idx="2">
                  <c:v>FY-23</c:v>
                </c:pt>
                <c:pt idx="3">
                  <c:v>FY-24</c:v>
                </c:pt>
                <c:pt idx="4">
                  <c:v>FY-25</c:v>
                </c:pt>
                <c:pt idx="5">
                  <c:v>FY-26</c:v>
                </c:pt>
                <c:pt idx="6">
                  <c:v>FY-27</c:v>
                </c:pt>
              </c:strCache>
            </c:strRef>
          </c:cat>
          <c:val>
            <c:numRef>
              <c:f>'[FY23 Multi Year Trend Analysis calculations 10-31.xlsx]GRF Growth Graph'!$C$3:$C$9</c:f>
              <c:numCache>
                <c:formatCode>"$"#,##0</c:formatCode>
                <c:ptCount val="7"/>
                <c:pt idx="0">
                  <c:v>2816695308</c:v>
                </c:pt>
                <c:pt idx="1">
                  <c:v>3149181707</c:v>
                </c:pt>
                <c:pt idx="2">
                  <c:v>3372630852</c:v>
                </c:pt>
                <c:pt idx="3">
                  <c:v>3312581878</c:v>
                </c:pt>
                <c:pt idx="4">
                  <c:v>3343357046.0229902</c:v>
                </c:pt>
                <c:pt idx="5">
                  <c:v>3376101864.3095598</c:v>
                </c:pt>
                <c:pt idx="6">
                  <c:v>3460864361.5083098</c:v>
                </c:pt>
              </c:numCache>
            </c:numRef>
          </c:val>
          <c:extLst>
            <c:ext xmlns:c16="http://schemas.microsoft.com/office/drawing/2014/chart" uri="{C3380CC4-5D6E-409C-BE32-E72D297353CC}">
              <c16:uniqueId val="{00000000-B5E6-4301-A0F6-07CF4A2099EF}"/>
            </c:ext>
          </c:extLst>
        </c:ser>
        <c:ser>
          <c:idx val="1"/>
          <c:order val="1"/>
          <c:tx>
            <c:strRef>
              <c:f>'[FY23 Multi Year Trend Analysis calculations 10-31.xlsx]GRF Growth Graph'!$D$2</c:f>
              <c:strCache>
                <c:ptCount val="1"/>
                <c:pt idx="0">
                  <c:v>Corporate Income Tax (1.96%)</c:v>
                </c:pt>
              </c:strCache>
            </c:strRef>
          </c:tx>
          <c:spPr>
            <a:solidFill>
              <a:schemeClr val="accent2"/>
            </a:solidFill>
            <a:ln>
              <a:noFill/>
            </a:ln>
            <a:effectLst/>
          </c:spPr>
          <c:invertIfNegative val="0"/>
          <c:val>
            <c:numRef>
              <c:f>'[FY23 Multi Year Trend Analysis calculations 10-31.xlsx]GRF Growth Graph'!$D$3:$D$9</c:f>
              <c:numCache>
                <c:formatCode>"$"#,##0</c:formatCode>
                <c:ptCount val="7"/>
                <c:pt idx="0">
                  <c:v>452137848</c:v>
                </c:pt>
                <c:pt idx="1">
                  <c:v>527114968</c:v>
                </c:pt>
                <c:pt idx="2">
                  <c:v>598497550.02999997</c:v>
                </c:pt>
                <c:pt idx="3">
                  <c:v>356783195</c:v>
                </c:pt>
                <c:pt idx="4">
                  <c:v>363787743.83360833</c:v>
                </c:pt>
                <c:pt idx="5">
                  <c:v>370929809.5263344</c:v>
                </c:pt>
                <c:pt idx="6">
                  <c:v>378212091.87897784</c:v>
                </c:pt>
              </c:numCache>
            </c:numRef>
          </c:val>
          <c:extLst>
            <c:ext xmlns:c16="http://schemas.microsoft.com/office/drawing/2014/chart" uri="{C3380CC4-5D6E-409C-BE32-E72D297353CC}">
              <c16:uniqueId val="{00000001-B5E6-4301-A0F6-07CF4A2099EF}"/>
            </c:ext>
          </c:extLst>
        </c:ser>
        <c:ser>
          <c:idx val="2"/>
          <c:order val="2"/>
          <c:tx>
            <c:strRef>
              <c:f>'[FY23 Multi Year Trend Analysis calculations 10-31.xlsx]GRF Growth Graph'!$E$2</c:f>
              <c:strCache>
                <c:ptCount val="1"/>
                <c:pt idx="0">
                  <c:v>GPT-Gas (-5.43%)</c:v>
                </c:pt>
              </c:strCache>
            </c:strRef>
          </c:tx>
          <c:spPr>
            <a:solidFill>
              <a:schemeClr val="accent3"/>
            </a:solidFill>
            <a:ln>
              <a:noFill/>
            </a:ln>
            <a:effectLst/>
          </c:spPr>
          <c:invertIfNegative val="0"/>
          <c:val>
            <c:numRef>
              <c:f>'[FY23 Multi Year Trend Analysis calculations 10-31.xlsx]GRF Growth Graph'!$E$3:$E$9</c:f>
              <c:numCache>
                <c:formatCode>"$"#,##0</c:formatCode>
                <c:ptCount val="7"/>
                <c:pt idx="0">
                  <c:v>281945361</c:v>
                </c:pt>
                <c:pt idx="1">
                  <c:v>668309139</c:v>
                </c:pt>
                <c:pt idx="2">
                  <c:v>549019060.61000001</c:v>
                </c:pt>
                <c:pt idx="3">
                  <c:v>468803000</c:v>
                </c:pt>
                <c:pt idx="4">
                  <c:v>443335717.11571503</c:v>
                </c:pt>
                <c:pt idx="5">
                  <c:v>419251920.46660388</c:v>
                </c:pt>
                <c:pt idx="6">
                  <c:v>396476453.461694</c:v>
                </c:pt>
              </c:numCache>
            </c:numRef>
          </c:val>
          <c:extLst>
            <c:ext xmlns:c16="http://schemas.microsoft.com/office/drawing/2014/chart" uri="{C3380CC4-5D6E-409C-BE32-E72D297353CC}">
              <c16:uniqueId val="{00000002-B5E6-4301-A0F6-07CF4A2099EF}"/>
            </c:ext>
          </c:extLst>
        </c:ser>
        <c:ser>
          <c:idx val="3"/>
          <c:order val="3"/>
          <c:tx>
            <c:strRef>
              <c:f>'[FY23 Multi Year Trend Analysis calculations 10-31.xlsx]GRF Growth Graph'!$F$2</c:f>
              <c:strCache>
                <c:ptCount val="1"/>
                <c:pt idx="0">
                  <c:v>GPT-Oil (-10.07%)</c:v>
                </c:pt>
              </c:strCache>
            </c:strRef>
          </c:tx>
          <c:spPr>
            <a:solidFill>
              <a:schemeClr val="accent4"/>
            </a:solidFill>
            <a:ln>
              <a:noFill/>
            </a:ln>
            <a:effectLst/>
          </c:spPr>
          <c:invertIfNegative val="0"/>
          <c:val>
            <c:numRef>
              <c:f>'[FY23 Multi Year Trend Analysis calculations 10-31.xlsx]GRF Growth Graph'!$F$3:$F$9</c:f>
              <c:numCache>
                <c:formatCode>"$"#,##0</c:formatCode>
                <c:ptCount val="7"/>
                <c:pt idx="0">
                  <c:v>136654276</c:v>
                </c:pt>
                <c:pt idx="1">
                  <c:v>406414059</c:v>
                </c:pt>
                <c:pt idx="2">
                  <c:v>542613777</c:v>
                </c:pt>
                <c:pt idx="3">
                  <c:v>413955000</c:v>
                </c:pt>
                <c:pt idx="4">
                  <c:v>372266939.21416539</c:v>
                </c:pt>
                <c:pt idx="5">
                  <c:v>334777147.35148287</c:v>
                </c:pt>
                <c:pt idx="6">
                  <c:v>301062830.41245103</c:v>
                </c:pt>
              </c:numCache>
            </c:numRef>
          </c:val>
          <c:extLst>
            <c:ext xmlns:c16="http://schemas.microsoft.com/office/drawing/2014/chart" uri="{C3380CC4-5D6E-409C-BE32-E72D297353CC}">
              <c16:uniqueId val="{00000003-B5E6-4301-A0F6-07CF4A2099EF}"/>
            </c:ext>
          </c:extLst>
        </c:ser>
        <c:ser>
          <c:idx val="4"/>
          <c:order val="4"/>
          <c:tx>
            <c:strRef>
              <c:f>'[FY23 Multi Year Trend Analysis calculations 10-31.xlsx]GRF Growth Graph'!$G$2</c:f>
              <c:strCache>
                <c:ptCount val="1"/>
                <c:pt idx="0">
                  <c:v>Sales Tax (-0.43%)</c:v>
                </c:pt>
              </c:strCache>
            </c:strRef>
          </c:tx>
          <c:spPr>
            <a:solidFill>
              <a:schemeClr val="accent5"/>
            </a:solidFill>
            <a:ln>
              <a:noFill/>
            </a:ln>
            <a:effectLst/>
          </c:spPr>
          <c:invertIfNegative val="0"/>
          <c:val>
            <c:numRef>
              <c:f>'[FY23 Multi Year Trend Analysis calculations 10-31.xlsx]GRF Growth Graph'!$G$3:$G$9</c:f>
              <c:numCache>
                <c:formatCode>"$"#,##0</c:formatCode>
                <c:ptCount val="7"/>
                <c:pt idx="0">
                  <c:v>2196722155</c:v>
                </c:pt>
                <c:pt idx="1">
                  <c:v>2495226162</c:v>
                </c:pt>
                <c:pt idx="2">
                  <c:v>2629188327.0700002</c:v>
                </c:pt>
                <c:pt idx="3">
                  <c:v>2636497114</c:v>
                </c:pt>
                <c:pt idx="4">
                  <c:v>2625061942.8917179</c:v>
                </c:pt>
                <c:pt idx="5">
                  <c:v>2613676369.0834222</c:v>
                </c:pt>
                <c:pt idx="6">
                  <c:v>2602340177.4587717</c:v>
                </c:pt>
              </c:numCache>
            </c:numRef>
          </c:val>
          <c:extLst>
            <c:ext xmlns:c16="http://schemas.microsoft.com/office/drawing/2014/chart" uri="{C3380CC4-5D6E-409C-BE32-E72D297353CC}">
              <c16:uniqueId val="{00000004-B5E6-4301-A0F6-07CF4A2099EF}"/>
            </c:ext>
          </c:extLst>
        </c:ser>
        <c:ser>
          <c:idx val="5"/>
          <c:order val="5"/>
          <c:tx>
            <c:v>Motor Vehicle</c:v>
          </c:tx>
          <c:spPr>
            <a:solidFill>
              <a:schemeClr val="accent6"/>
            </a:solidFill>
            <a:ln>
              <a:noFill/>
            </a:ln>
            <a:effectLst/>
          </c:spPr>
          <c:invertIfNegative val="0"/>
          <c:val>
            <c:numRef>
              <c:f>'GRF Growth Graph'!#REF!</c:f>
              <c:numCache>
                <c:formatCode>General</c:formatCode>
                <c:ptCount val="1"/>
                <c:pt idx="0">
                  <c:v>1</c:v>
                </c:pt>
              </c:numCache>
            </c:numRef>
          </c:val>
          <c:extLst xmlns:c15="http://schemas.microsoft.com/office/drawing/2012/chart">
            <c:ext xmlns:c16="http://schemas.microsoft.com/office/drawing/2014/chart" uri="{C3380CC4-5D6E-409C-BE32-E72D297353CC}">
              <c16:uniqueId val="{00000005-B5E6-4301-A0F6-07CF4A2099EF}"/>
            </c:ext>
          </c:extLst>
        </c:ser>
        <c:dLbls>
          <c:showLegendKey val="0"/>
          <c:showVal val="0"/>
          <c:showCatName val="0"/>
          <c:showSerName val="0"/>
          <c:showPercent val="0"/>
          <c:showBubbleSize val="0"/>
        </c:dLbls>
        <c:gapWidth val="219"/>
        <c:overlap val="100"/>
        <c:axId val="1691852287"/>
        <c:axId val="1705687311"/>
        <c:extLst/>
      </c:barChart>
      <c:lineChart>
        <c:grouping val="standard"/>
        <c:varyColors val="0"/>
        <c:ser>
          <c:idx val="7"/>
          <c:order val="6"/>
          <c:tx>
            <c:strRef>
              <c:f>'[FY23 Multi Year Trend Analysis calculations 10-31.xlsx]GRF Growth Graph'!$H$2</c:f>
              <c:strCache>
                <c:ptCount val="1"/>
                <c:pt idx="0">
                  <c:v>Major Sources</c:v>
                </c:pt>
              </c:strCache>
            </c:strRef>
          </c:tx>
          <c:spPr>
            <a:ln w="31750"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2">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'[FY23 Multi Year Trend Analysis calculations 10-31.xlsx]GRF Growth Graph'!$H$3:$H$9</c:f>
              <c:numCache>
                <c:formatCode>"$"#,##0</c:formatCode>
                <c:ptCount val="7"/>
                <c:pt idx="0">
                  <c:v>5884154948</c:v>
                </c:pt>
                <c:pt idx="1">
                  <c:v>7246246035</c:v>
                </c:pt>
                <c:pt idx="2">
                  <c:v>7691949566.7099991</c:v>
                </c:pt>
                <c:pt idx="3">
                  <c:v>7188620187</c:v>
                </c:pt>
                <c:pt idx="4">
                  <c:v>7147809389.0781965</c:v>
                </c:pt>
                <c:pt idx="5">
                  <c:v>7114737110.737402</c:v>
                </c:pt>
                <c:pt idx="6">
                  <c:v>7138955914.7202044</c:v>
                </c:pt>
              </c:numCache>
            </c:numRef>
          </c:val>
          <c:smooth val="0"/>
          <c:extLst>
            <c:ext xmlns:c16="http://schemas.microsoft.com/office/drawing/2014/chart" uri="{C3380CC4-5D6E-409C-BE32-E72D297353CC}">
              <c16:uniqueId val="{00000006-B5E6-4301-A0F6-07CF4A2099EF}"/>
            </c:ext>
          </c:extLst>
        </c:ser>
        <c:dLbls>
          <c:showLegendKey val="0"/>
          <c:showVal val="0"/>
          <c:showCatName val="0"/>
          <c:showSerName val="0"/>
          <c:showPercent val="0"/>
          <c:showBubbleSize val="0"/>
        </c:dLbls>
        <c:marker val="1"/>
        <c:smooth val="0"/>
        <c:axId val="1691852287"/>
        <c:axId val="1705687311"/>
        <c:extLst/>
      </c:lineChart>
      <c:catAx>
        <c:axId val="1691852287"/>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705687311"/>
        <c:crosses val="autoZero"/>
        <c:auto val="1"/>
        <c:lblAlgn val="ctr"/>
        <c:lblOffset val="100"/>
        <c:noMultiLvlLbl val="0"/>
      </c:catAx>
      <c:valAx>
        <c:axId val="1705687311"/>
        <c:scaling>
          <c:orientation val="minMax"/>
          <c:max val="10000000000"/>
          <c:min val="0"/>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691852287"/>
        <c:crosses val="autoZero"/>
        <c:crossBetween val="between"/>
        <c:dispUnits>
          <c:builtInUnit val="millions"/>
        </c:dispUnits>
      </c:valAx>
      <c:spPr>
        <a:noFill/>
        <a:ln>
          <a:noFill/>
        </a:ln>
        <a:effectLst/>
      </c:spPr>
    </c:plotArea>
    <c:legend>
      <c:legendPos val="r"/>
      <c:legendEntry>
        <c:idx val="0"/>
        <c:delete val="1"/>
      </c:legendEntry>
      <c:legendEntry>
        <c:idx val="6"/>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F0A1D16-A415-4C8D-833C-E82B39D60605}"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288135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A1D16-A415-4C8D-833C-E82B39D60605}"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2687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A1D16-A415-4C8D-833C-E82B39D60605}"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1760994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A1D16-A415-4C8D-833C-E82B39D60605}"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400564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0A1D16-A415-4C8D-833C-E82B39D60605}"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1393019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F0A1D16-A415-4C8D-833C-E82B39D60605}"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342749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0A1D16-A415-4C8D-833C-E82B39D60605}" type="datetimeFigureOut">
              <a:rPr lang="en-US" smtClean="0"/>
              <a:t>3/28/2024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258080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0A1D16-A415-4C8D-833C-E82B39D60605}" type="datetimeFigureOut">
              <a:rPr lang="en-US" smtClean="0"/>
              <a:t>3/28/2024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2975157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A1D16-A415-4C8D-833C-E82B39D60605}" type="datetimeFigureOut">
              <a:rPr lang="en-US" smtClean="0"/>
              <a:t>3/28/2024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310716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0A1D16-A415-4C8D-833C-E82B39D60605}"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117668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0A1D16-A415-4C8D-833C-E82B39D60605}"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AF555-79FE-49E8-8E30-19B39514F5B3}" type="slidenum">
              <a:rPr lang="en-US" smtClean="0"/>
              <a:t>‹#›</a:t>
            </a:fld>
            <a:endParaRPr lang="en-US"/>
          </a:p>
        </p:txBody>
      </p:sp>
    </p:spTree>
    <p:extLst>
      <p:ext uri="{BB962C8B-B14F-4D97-AF65-F5344CB8AC3E}">
        <p14:creationId xmlns:p14="http://schemas.microsoft.com/office/powerpoint/2010/main" val="1115440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A1D16-A415-4C8D-833C-E82B39D60605}" type="datetimeFigureOut">
              <a:rPr lang="en-US" smtClean="0"/>
              <a:t>3/28/2024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AF555-79FE-49E8-8E30-19B39514F5B3}" type="slidenum">
              <a:rPr lang="en-US" smtClean="0"/>
              <a:t>‹#›</a:t>
            </a:fld>
            <a:endParaRPr lang="en-US"/>
          </a:p>
        </p:txBody>
      </p:sp>
    </p:spTree>
    <p:extLst>
      <p:ext uri="{BB962C8B-B14F-4D97-AF65-F5344CB8AC3E}">
        <p14:creationId xmlns:p14="http://schemas.microsoft.com/office/powerpoint/2010/main" val="27116892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2DD7A-CE36-120D-6D02-627FA0AE68CA}"/>
              </a:ext>
            </a:extLst>
          </p:cNvPr>
          <p:cNvSpPr>
            <a:spLocks noGrp="1"/>
          </p:cNvSpPr>
          <p:nvPr>
            <p:ph type="ctrTitle"/>
          </p:nvPr>
        </p:nvSpPr>
        <p:spPr/>
        <p:txBody>
          <a:bodyPr>
            <a:normAutofit/>
          </a:bodyPr>
          <a:lstStyle/>
          <a:p>
            <a:r>
              <a:rPr lang="en-US">
                <a:solidFill>
                  <a:schemeClr val="accent5"/>
                </a:solidFill>
              </a:rPr>
              <a:t>State Budget Outlook</a:t>
            </a:r>
            <a:br>
              <a:rPr lang="en-US">
                <a:solidFill>
                  <a:schemeClr val="accent5"/>
                </a:solidFill>
              </a:rPr>
            </a:br>
            <a:r>
              <a:rPr lang="en-US" sz="3200">
                <a:solidFill>
                  <a:schemeClr val="accent5"/>
                </a:solidFill>
              </a:rPr>
              <a:t>Multiyear Trend Analysis</a:t>
            </a:r>
          </a:p>
        </p:txBody>
      </p:sp>
      <p:sp>
        <p:nvSpPr>
          <p:cNvPr id="3" name="Subtitle 2">
            <a:extLst>
              <a:ext uri="{FF2B5EF4-FFF2-40B4-BE49-F238E27FC236}">
                <a16:creationId xmlns:a16="http://schemas.microsoft.com/office/drawing/2014/main" id="{A48DA5C0-9D2E-7A3E-9C09-AB63E392A858}"/>
              </a:ext>
            </a:extLst>
          </p:cNvPr>
          <p:cNvSpPr>
            <a:spLocks noGrp="1"/>
          </p:cNvSpPr>
          <p:nvPr>
            <p:ph type="subTitle" idx="1"/>
          </p:nvPr>
        </p:nvSpPr>
        <p:spPr/>
        <p:txBody>
          <a:bodyPr/>
          <a:lstStyle/>
          <a:p>
            <a:r>
              <a:rPr lang="en-US"/>
              <a:t>Chris Cremin</a:t>
            </a:r>
          </a:p>
          <a:p>
            <a:r>
              <a:rPr lang="en-US"/>
              <a:t>OMES Budget and Revenue Analyst</a:t>
            </a:r>
          </a:p>
          <a:p>
            <a:r>
              <a:rPr lang="en-US"/>
              <a:t>Nov. 1, 2023</a:t>
            </a:r>
          </a:p>
        </p:txBody>
      </p:sp>
    </p:spTree>
    <p:extLst>
      <p:ext uri="{BB962C8B-B14F-4D97-AF65-F5344CB8AC3E}">
        <p14:creationId xmlns:p14="http://schemas.microsoft.com/office/powerpoint/2010/main" val="420227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p:txBody>
          <a:bodyPr>
            <a:normAutofit/>
          </a:bodyPr>
          <a:lstStyle/>
          <a:p>
            <a:r>
              <a:rPr lang="en-US" sz="3600">
                <a:solidFill>
                  <a:schemeClr val="accent5"/>
                </a:solidFill>
              </a:rPr>
              <a:t>General Revenue Fund Detail — Major Sources</a:t>
            </a:r>
          </a:p>
        </p:txBody>
      </p:sp>
      <p:sp>
        <p:nvSpPr>
          <p:cNvPr id="3" name="TextBox 2">
            <a:extLst>
              <a:ext uri="{FF2B5EF4-FFF2-40B4-BE49-F238E27FC236}">
                <a16:creationId xmlns:a16="http://schemas.microsoft.com/office/drawing/2014/main" id="{DF5F153D-38D6-5C5A-9E67-7F1157DEBB0E}"/>
              </a:ext>
            </a:extLst>
          </p:cNvPr>
          <p:cNvSpPr txBox="1"/>
          <p:nvPr/>
        </p:nvSpPr>
        <p:spPr>
          <a:xfrm>
            <a:off x="3390852" y="2068211"/>
            <a:ext cx="906355" cy="400110"/>
          </a:xfrm>
          <a:prstGeom prst="rect">
            <a:avLst/>
          </a:prstGeom>
          <a:noFill/>
        </p:spPr>
        <p:txBody>
          <a:bodyPr wrap="square" rtlCol="0">
            <a:spAutoFit/>
          </a:bodyPr>
          <a:lstStyle/>
          <a:p>
            <a:pPr algn="ctr"/>
            <a:r>
              <a:rPr lang="en-US" sz="1000" b="1">
                <a:solidFill>
                  <a:schemeClr val="tx2"/>
                </a:solidFill>
              </a:rPr>
              <a:t>June 2023 </a:t>
            </a:r>
          </a:p>
          <a:p>
            <a:pPr algn="ctr"/>
            <a:r>
              <a:rPr lang="en-US" sz="1000" b="1">
                <a:solidFill>
                  <a:schemeClr val="tx2"/>
                </a:solidFill>
              </a:rPr>
              <a:t>BOE Est.</a:t>
            </a:r>
          </a:p>
        </p:txBody>
      </p:sp>
      <p:sp>
        <p:nvSpPr>
          <p:cNvPr id="4" name="TextBox 3">
            <a:extLst>
              <a:ext uri="{FF2B5EF4-FFF2-40B4-BE49-F238E27FC236}">
                <a16:creationId xmlns:a16="http://schemas.microsoft.com/office/drawing/2014/main" id="{50A1F3A7-D3FD-8595-0600-11F9FA3B6BFE}"/>
              </a:ext>
            </a:extLst>
          </p:cNvPr>
          <p:cNvSpPr txBox="1"/>
          <p:nvPr/>
        </p:nvSpPr>
        <p:spPr>
          <a:xfrm>
            <a:off x="4315379" y="2145156"/>
            <a:ext cx="2174197" cy="246221"/>
          </a:xfrm>
          <a:prstGeom prst="rect">
            <a:avLst/>
          </a:prstGeom>
          <a:noFill/>
        </p:spPr>
        <p:txBody>
          <a:bodyPr wrap="square" rtlCol="0">
            <a:spAutoFit/>
          </a:bodyPr>
          <a:lstStyle/>
          <a:p>
            <a:pPr algn="ctr"/>
            <a:r>
              <a:rPr lang="en-US" sz="1000" b="1">
                <a:solidFill>
                  <a:schemeClr val="tx2"/>
                </a:solidFill>
              </a:rPr>
              <a:t>Projection</a:t>
            </a:r>
          </a:p>
        </p:txBody>
      </p:sp>
      <p:sp>
        <p:nvSpPr>
          <p:cNvPr id="5" name="TextBox 4">
            <a:extLst>
              <a:ext uri="{FF2B5EF4-FFF2-40B4-BE49-F238E27FC236}">
                <a16:creationId xmlns:a16="http://schemas.microsoft.com/office/drawing/2014/main" id="{C9B5B238-2DA0-659C-BA90-C7B55E3450E0}"/>
              </a:ext>
            </a:extLst>
          </p:cNvPr>
          <p:cNvSpPr txBox="1"/>
          <p:nvPr/>
        </p:nvSpPr>
        <p:spPr>
          <a:xfrm>
            <a:off x="1260627" y="2145156"/>
            <a:ext cx="2130225" cy="246221"/>
          </a:xfrm>
          <a:prstGeom prst="rect">
            <a:avLst/>
          </a:prstGeom>
          <a:noFill/>
        </p:spPr>
        <p:txBody>
          <a:bodyPr wrap="square" rtlCol="0">
            <a:spAutoFit/>
          </a:bodyPr>
          <a:lstStyle/>
          <a:p>
            <a:pPr algn="ctr"/>
            <a:r>
              <a:rPr lang="en-US" sz="1000" b="1">
                <a:solidFill>
                  <a:schemeClr val="tx2"/>
                </a:solidFill>
              </a:rPr>
              <a:t>Actuals</a:t>
            </a:r>
          </a:p>
        </p:txBody>
      </p:sp>
      <p:graphicFrame>
        <p:nvGraphicFramePr>
          <p:cNvPr id="9" name="Content Placeholder 8">
            <a:extLst>
              <a:ext uri="{FF2B5EF4-FFF2-40B4-BE49-F238E27FC236}">
                <a16:creationId xmlns:a16="http://schemas.microsoft.com/office/drawing/2014/main" id="{3092BFA2-126B-CFE8-7675-F3F77A34CE4B}"/>
              </a:ext>
            </a:extLst>
          </p:cNvPr>
          <p:cNvGraphicFramePr>
            <a:graphicFrameLocks noGrp="1"/>
          </p:cNvGraphicFramePr>
          <p:nvPr>
            <p:ph idx="1"/>
            <p:extLst>
              <p:ext uri="{D42A27DB-BD31-4B8C-83A1-F6EECF244321}">
                <p14:modId xmlns:p14="http://schemas.microsoft.com/office/powerpoint/2010/main" val="1348526598"/>
              </p:ext>
            </p:extLst>
          </p:nvPr>
        </p:nvGraphicFramePr>
        <p:xfrm>
          <a:off x="628650" y="1510593"/>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D8559148-1FD0-3B3A-3A25-2B769BE83797}"/>
              </a:ext>
            </a:extLst>
          </p:cNvPr>
          <p:cNvSpPr txBox="1"/>
          <p:nvPr/>
        </p:nvSpPr>
        <p:spPr>
          <a:xfrm>
            <a:off x="0" y="6277430"/>
            <a:ext cx="8105315" cy="215444"/>
          </a:xfrm>
          <a:prstGeom prst="rect">
            <a:avLst/>
          </a:prstGeom>
          <a:noFill/>
        </p:spPr>
        <p:txBody>
          <a:bodyPr wrap="square" lIns="91440" tIns="45720" rIns="91440" bIns="45720" rtlCol="0" anchor="t">
            <a:spAutoFit/>
          </a:bodyPr>
          <a:lstStyle/>
          <a:p>
            <a:r>
              <a:rPr lang="en-US" sz="800" b="1" i="1"/>
              <a:t>Notes: </a:t>
            </a:r>
            <a:r>
              <a:rPr lang="en-US" sz="800" i="1"/>
              <a:t>GRF component projections use a 15-yr. normalized growth rate. Personal Income Tax projections have been adjusted for Parental Choice Tax Credit. </a:t>
            </a:r>
          </a:p>
        </p:txBody>
      </p:sp>
    </p:spTree>
    <p:extLst>
      <p:ext uri="{BB962C8B-B14F-4D97-AF65-F5344CB8AC3E}">
        <p14:creationId xmlns:p14="http://schemas.microsoft.com/office/powerpoint/2010/main" val="54991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CD48C5AE-984A-6823-5EDF-20C895658354}"/>
              </a:ext>
            </a:extLst>
          </p:cNvPr>
          <p:cNvGraphicFramePr>
            <a:graphicFrameLocks noGrp="1"/>
          </p:cNvGraphicFramePr>
          <p:nvPr>
            <p:ph idx="1"/>
            <p:extLst>
              <p:ext uri="{D42A27DB-BD31-4B8C-83A1-F6EECF244321}">
                <p14:modId xmlns:p14="http://schemas.microsoft.com/office/powerpoint/2010/main" val="1972691529"/>
              </p:ext>
            </p:extLst>
          </p:nvPr>
        </p:nvGraphicFramePr>
        <p:xfrm>
          <a:off x="491878" y="1504856"/>
          <a:ext cx="8160244" cy="463224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p:txBody>
          <a:bodyPr>
            <a:normAutofit/>
          </a:bodyPr>
          <a:lstStyle/>
          <a:p>
            <a:r>
              <a:rPr lang="en-US" sz="3600">
                <a:solidFill>
                  <a:schemeClr val="accent5"/>
                </a:solidFill>
              </a:rPr>
              <a:t>General Revenue Fund Trends — Major Source Detail</a:t>
            </a:r>
          </a:p>
        </p:txBody>
      </p:sp>
      <p:sp>
        <p:nvSpPr>
          <p:cNvPr id="10" name="TextBox 9">
            <a:extLst>
              <a:ext uri="{FF2B5EF4-FFF2-40B4-BE49-F238E27FC236}">
                <a16:creationId xmlns:a16="http://schemas.microsoft.com/office/drawing/2014/main" id="{D44B4760-C4F4-42AA-814F-86D5AD7D2854}"/>
              </a:ext>
            </a:extLst>
          </p:cNvPr>
          <p:cNvSpPr txBox="1"/>
          <p:nvPr/>
        </p:nvSpPr>
        <p:spPr>
          <a:xfrm>
            <a:off x="3341608" y="2073298"/>
            <a:ext cx="906355" cy="400110"/>
          </a:xfrm>
          <a:prstGeom prst="rect">
            <a:avLst/>
          </a:prstGeom>
          <a:noFill/>
        </p:spPr>
        <p:txBody>
          <a:bodyPr wrap="square" rtlCol="0">
            <a:spAutoFit/>
          </a:bodyPr>
          <a:lstStyle/>
          <a:p>
            <a:pPr algn="ctr"/>
            <a:r>
              <a:rPr lang="en-US" sz="1000" b="1">
                <a:solidFill>
                  <a:schemeClr val="tx2"/>
                </a:solidFill>
              </a:rPr>
              <a:t>June 2023 </a:t>
            </a:r>
          </a:p>
          <a:p>
            <a:pPr algn="ctr"/>
            <a:r>
              <a:rPr lang="en-US" sz="1000" b="1">
                <a:solidFill>
                  <a:schemeClr val="tx2"/>
                </a:solidFill>
              </a:rPr>
              <a:t>BOE Est.</a:t>
            </a:r>
          </a:p>
        </p:txBody>
      </p:sp>
      <p:sp>
        <p:nvSpPr>
          <p:cNvPr id="11" name="TextBox 10">
            <a:extLst>
              <a:ext uri="{FF2B5EF4-FFF2-40B4-BE49-F238E27FC236}">
                <a16:creationId xmlns:a16="http://schemas.microsoft.com/office/drawing/2014/main" id="{F0E6E8AB-2154-FA3D-F50E-B3934F745477}"/>
              </a:ext>
            </a:extLst>
          </p:cNvPr>
          <p:cNvSpPr txBox="1"/>
          <p:nvPr/>
        </p:nvSpPr>
        <p:spPr>
          <a:xfrm>
            <a:off x="4425517" y="2150243"/>
            <a:ext cx="2019671" cy="246221"/>
          </a:xfrm>
          <a:prstGeom prst="rect">
            <a:avLst/>
          </a:prstGeom>
          <a:noFill/>
        </p:spPr>
        <p:txBody>
          <a:bodyPr wrap="square" rtlCol="0">
            <a:spAutoFit/>
          </a:bodyPr>
          <a:lstStyle/>
          <a:p>
            <a:pPr algn="ctr"/>
            <a:r>
              <a:rPr lang="en-US" sz="1000" b="1">
                <a:solidFill>
                  <a:schemeClr val="tx2"/>
                </a:solidFill>
              </a:rPr>
              <a:t>Projection</a:t>
            </a:r>
          </a:p>
        </p:txBody>
      </p:sp>
      <p:sp>
        <p:nvSpPr>
          <p:cNvPr id="12" name="TextBox 11">
            <a:extLst>
              <a:ext uri="{FF2B5EF4-FFF2-40B4-BE49-F238E27FC236}">
                <a16:creationId xmlns:a16="http://schemas.microsoft.com/office/drawing/2014/main" id="{93F28A90-C9E9-2A6F-7F15-D3FFD180830C}"/>
              </a:ext>
            </a:extLst>
          </p:cNvPr>
          <p:cNvSpPr txBox="1"/>
          <p:nvPr/>
        </p:nvSpPr>
        <p:spPr>
          <a:xfrm>
            <a:off x="1225117" y="2185482"/>
            <a:ext cx="1938937" cy="246221"/>
          </a:xfrm>
          <a:prstGeom prst="rect">
            <a:avLst/>
          </a:prstGeom>
          <a:noFill/>
        </p:spPr>
        <p:txBody>
          <a:bodyPr wrap="square" rtlCol="0">
            <a:spAutoFit/>
          </a:bodyPr>
          <a:lstStyle/>
          <a:p>
            <a:pPr algn="ctr"/>
            <a:r>
              <a:rPr lang="en-US" sz="1000" b="1">
                <a:solidFill>
                  <a:schemeClr val="tx2"/>
                </a:solidFill>
              </a:rPr>
              <a:t>Actuals</a:t>
            </a:r>
          </a:p>
        </p:txBody>
      </p:sp>
      <p:sp>
        <p:nvSpPr>
          <p:cNvPr id="7" name="TextBox 6">
            <a:extLst>
              <a:ext uri="{FF2B5EF4-FFF2-40B4-BE49-F238E27FC236}">
                <a16:creationId xmlns:a16="http://schemas.microsoft.com/office/drawing/2014/main" id="{A6DCAA8E-1BF4-F762-3B48-374608B87573}"/>
              </a:ext>
            </a:extLst>
          </p:cNvPr>
          <p:cNvSpPr txBox="1"/>
          <p:nvPr/>
        </p:nvSpPr>
        <p:spPr>
          <a:xfrm>
            <a:off x="0" y="6277430"/>
            <a:ext cx="8160243" cy="215444"/>
          </a:xfrm>
          <a:prstGeom prst="rect">
            <a:avLst/>
          </a:prstGeom>
          <a:noFill/>
        </p:spPr>
        <p:txBody>
          <a:bodyPr wrap="square" lIns="91440" tIns="45720" rIns="91440" bIns="45720" rtlCol="0" anchor="t">
            <a:spAutoFit/>
          </a:bodyPr>
          <a:lstStyle/>
          <a:p>
            <a:r>
              <a:rPr lang="en-US" sz="800" b="1" i="1"/>
              <a:t>Notes: </a:t>
            </a:r>
            <a:r>
              <a:rPr lang="en-US" sz="800" i="1"/>
              <a:t>GRF component projections use a 15-yr. normalized growth rate. Personal Income Tax projections have been adjusted for Parental Choice Tax Credit. </a:t>
            </a:r>
          </a:p>
        </p:txBody>
      </p:sp>
    </p:spTree>
    <p:extLst>
      <p:ext uri="{BB962C8B-B14F-4D97-AF65-F5344CB8AC3E}">
        <p14:creationId xmlns:p14="http://schemas.microsoft.com/office/powerpoint/2010/main" val="2486272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2DD7A-CE36-120D-6D02-627FA0AE68CA}"/>
              </a:ext>
            </a:extLst>
          </p:cNvPr>
          <p:cNvSpPr>
            <a:spLocks noGrp="1"/>
          </p:cNvSpPr>
          <p:nvPr>
            <p:ph type="ctrTitle"/>
          </p:nvPr>
        </p:nvSpPr>
        <p:spPr/>
        <p:txBody>
          <a:bodyPr>
            <a:normAutofit/>
          </a:bodyPr>
          <a:lstStyle/>
          <a:p>
            <a:r>
              <a:rPr lang="en-US">
                <a:solidFill>
                  <a:schemeClr val="accent5"/>
                </a:solidFill>
              </a:rPr>
              <a:t>Appendix</a:t>
            </a:r>
            <a:br>
              <a:rPr lang="en-US">
                <a:solidFill>
                  <a:schemeClr val="accent5"/>
                </a:solidFill>
              </a:rPr>
            </a:br>
            <a:endParaRPr lang="en-US" sz="3200">
              <a:solidFill>
                <a:schemeClr val="accent5"/>
              </a:solidFill>
            </a:endParaRPr>
          </a:p>
        </p:txBody>
      </p:sp>
    </p:spTree>
    <p:extLst>
      <p:ext uri="{BB962C8B-B14F-4D97-AF65-F5344CB8AC3E}">
        <p14:creationId xmlns:p14="http://schemas.microsoft.com/office/powerpoint/2010/main" val="1137032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628650" y="365126"/>
            <a:ext cx="7886700" cy="1023723"/>
          </a:xfrm>
        </p:spPr>
        <p:txBody>
          <a:bodyPr>
            <a:noAutofit/>
          </a:bodyPr>
          <a:lstStyle/>
          <a:p>
            <a:r>
              <a:rPr lang="en-US" sz="3600">
                <a:solidFill>
                  <a:schemeClr val="accent5"/>
                </a:solidFill>
              </a:rPr>
              <a:t>Definitions</a:t>
            </a:r>
          </a:p>
        </p:txBody>
      </p:sp>
      <p:sp>
        <p:nvSpPr>
          <p:cNvPr id="3" name="Content Placeholder 2">
            <a:extLst>
              <a:ext uri="{FF2B5EF4-FFF2-40B4-BE49-F238E27FC236}">
                <a16:creationId xmlns:a16="http://schemas.microsoft.com/office/drawing/2014/main" id="{9AC180FB-F25B-C34A-16C7-8D83BAB98BFA}"/>
              </a:ext>
            </a:extLst>
          </p:cNvPr>
          <p:cNvSpPr>
            <a:spLocks noGrp="1"/>
          </p:cNvSpPr>
          <p:nvPr>
            <p:ph idx="1"/>
          </p:nvPr>
        </p:nvSpPr>
        <p:spPr>
          <a:xfrm>
            <a:off x="497149" y="1291194"/>
            <a:ext cx="8149701" cy="4514801"/>
          </a:xfrm>
        </p:spPr>
        <p:txBody>
          <a:bodyPr>
            <a:noAutofit/>
          </a:bodyPr>
          <a:lstStyle/>
          <a:p>
            <a:pPr>
              <a:lnSpc>
                <a:spcPct val="100000"/>
              </a:lnSpc>
            </a:pPr>
            <a:r>
              <a:rPr lang="en-US" sz="1000" b="1"/>
              <a:t>Authorized Expenditures: </a:t>
            </a:r>
            <a:r>
              <a:rPr lang="en-US" sz="1000"/>
              <a:t>Appropriations and spending authorizations made by the Legislature.</a:t>
            </a:r>
          </a:p>
          <a:p>
            <a:pPr>
              <a:lnSpc>
                <a:spcPct val="100000"/>
              </a:lnSpc>
            </a:pPr>
            <a:r>
              <a:rPr lang="en-US" sz="1000" b="1"/>
              <a:t>Authorized Funds: </a:t>
            </a:r>
            <a:r>
              <a:rPr lang="en-US" sz="1000"/>
              <a:t>Funds not certified by the Board of Equalization. For these non-certified funds, the Legislature authorizes the expenditure amount from the fund based on total (100%) estimated collections.</a:t>
            </a:r>
          </a:p>
          <a:p>
            <a:pPr>
              <a:lnSpc>
                <a:spcPct val="100000"/>
              </a:lnSpc>
            </a:pPr>
            <a:r>
              <a:rPr lang="en-US" sz="1000" b="1"/>
              <a:t>Cash: </a:t>
            </a:r>
            <a:r>
              <a:rPr lang="en-US" sz="1000"/>
              <a:t>Unspent revenues from previous fiscal years available for expenditure in the current fiscal year.</a:t>
            </a:r>
          </a:p>
          <a:p>
            <a:pPr>
              <a:lnSpc>
                <a:spcPct val="100000"/>
              </a:lnSpc>
            </a:pPr>
            <a:r>
              <a:rPr lang="en-US" sz="1000" b="1"/>
              <a:t>Certified Funds: </a:t>
            </a:r>
            <a:r>
              <a:rPr lang="en-US" sz="1000"/>
              <a:t>Funds certified by the Board of Equalization. Certified revenue is equal to 95% of total estimated collections to each certified fund.</a:t>
            </a:r>
          </a:p>
          <a:p>
            <a:pPr>
              <a:lnSpc>
                <a:spcPct val="100000"/>
              </a:lnSpc>
            </a:pPr>
            <a:r>
              <a:rPr lang="en-US" sz="1000" b="1"/>
              <a:t>ERRF / 1017 Fund: </a:t>
            </a:r>
            <a:r>
              <a:rPr lang="en-US" sz="1000"/>
              <a:t>The Education Reform Revolving Fund is an Authorized Fund created by HB 1017 in 1990. Serves as a dedicated source of state revenues appropriated to the Department of Education.</a:t>
            </a:r>
          </a:p>
          <a:p>
            <a:pPr>
              <a:lnSpc>
                <a:spcPct val="100000"/>
              </a:lnSpc>
            </a:pPr>
            <a:r>
              <a:rPr lang="en-US" sz="1000" b="1"/>
              <a:t>Expenditure Authority: </a:t>
            </a:r>
            <a:r>
              <a:rPr lang="en-US" sz="1000"/>
              <a:t>All funds, including recurring revenue and cash, the Legislature has authority to spend for the fiscal year.</a:t>
            </a:r>
          </a:p>
          <a:p>
            <a:pPr>
              <a:lnSpc>
                <a:spcPct val="100000"/>
              </a:lnSpc>
            </a:pPr>
            <a:r>
              <a:rPr lang="en-US" sz="1000" b="1"/>
              <a:t>Fiscal Year (FY): </a:t>
            </a:r>
            <a:r>
              <a:rPr lang="en-US" sz="1000"/>
              <a:t>Financial and accounting year beginning July 1 and ending June 30.</a:t>
            </a:r>
          </a:p>
          <a:p>
            <a:pPr>
              <a:lnSpc>
                <a:spcPct val="100000"/>
              </a:lnSpc>
            </a:pPr>
            <a:r>
              <a:rPr lang="en-US" sz="1000" b="1"/>
              <a:t>General Revenue Fund: </a:t>
            </a:r>
            <a:r>
              <a:rPr lang="en-US" sz="1000"/>
              <a:t>The largest Certified Fund and the primary funding source for most authorized expenditures and government operations.</a:t>
            </a:r>
          </a:p>
          <a:p>
            <a:pPr>
              <a:lnSpc>
                <a:spcPct val="100000"/>
              </a:lnSpc>
            </a:pPr>
            <a:r>
              <a:rPr lang="en-US" sz="1000" b="1"/>
              <a:t>Normalized Growth Rate: </a:t>
            </a:r>
            <a:r>
              <a:rPr lang="en-US" sz="1000"/>
              <a:t>An average of year-over-year change, excluding years which are outliers, as defined by annual growth rates exceeding the standard deviation for the period.</a:t>
            </a:r>
          </a:p>
          <a:p>
            <a:pPr>
              <a:lnSpc>
                <a:spcPct val="100000"/>
              </a:lnSpc>
            </a:pPr>
            <a:r>
              <a:rPr lang="en-US" sz="1000" b="1"/>
              <a:t>ROADS Fund: </a:t>
            </a:r>
            <a:r>
              <a:rPr lang="en-US" sz="1000"/>
              <a:t>The Rebuilding Oklahoma Access and Driver Safety Fund was created in 2005 to ensure dedicated revenue for the maintenance and repair of state highways and bridges. In FY 2022, the fund was capped at $590 million per year.</a:t>
            </a:r>
          </a:p>
          <a:p>
            <a:pPr>
              <a:lnSpc>
                <a:spcPct val="100000"/>
              </a:lnSpc>
            </a:pPr>
            <a:r>
              <a:rPr lang="en-US" sz="1000" b="1"/>
              <a:t>Recurring Revenue: </a:t>
            </a:r>
            <a:r>
              <a:rPr lang="en-US" sz="1000"/>
              <a:t>The total “base” of state revenues the Legislature has access to each fiscal year, consisting of Authorized Funds and Certified Funds, excluding one-time cash and federal monies.</a:t>
            </a:r>
          </a:p>
          <a:p>
            <a:pPr>
              <a:lnSpc>
                <a:spcPct val="100000"/>
              </a:lnSpc>
            </a:pPr>
            <a:r>
              <a:rPr lang="en-US" sz="1000" b="1"/>
              <a:t>TRS Dedicated Revenues: </a:t>
            </a:r>
            <a:r>
              <a:rPr lang="en-US" sz="1000"/>
              <a:t>Dedicated source of state revenues appropriated to the Teachers’ Retirement System. Became an Authorized Fund as of FY 2023.</a:t>
            </a:r>
          </a:p>
        </p:txBody>
      </p:sp>
    </p:spTree>
    <p:extLst>
      <p:ext uri="{BB962C8B-B14F-4D97-AF65-F5344CB8AC3E}">
        <p14:creationId xmlns:p14="http://schemas.microsoft.com/office/powerpoint/2010/main" val="511840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628650" y="365126"/>
            <a:ext cx="7886700" cy="1023723"/>
          </a:xfrm>
        </p:spPr>
        <p:txBody>
          <a:bodyPr>
            <a:noAutofit/>
          </a:bodyPr>
          <a:lstStyle/>
          <a:p>
            <a:r>
              <a:rPr lang="en-US" sz="3600">
                <a:solidFill>
                  <a:schemeClr val="accent5"/>
                </a:solidFill>
              </a:rPr>
              <a:t>Statutory Reference</a:t>
            </a:r>
          </a:p>
        </p:txBody>
      </p:sp>
      <p:sp>
        <p:nvSpPr>
          <p:cNvPr id="5" name="Content Placeholder 4">
            <a:extLst>
              <a:ext uri="{FF2B5EF4-FFF2-40B4-BE49-F238E27FC236}">
                <a16:creationId xmlns:a16="http://schemas.microsoft.com/office/drawing/2014/main" id="{1C6803CD-A5FF-8E31-4C38-5A0C1A793C05}"/>
              </a:ext>
            </a:extLst>
          </p:cNvPr>
          <p:cNvSpPr>
            <a:spLocks noGrp="1"/>
          </p:cNvSpPr>
          <p:nvPr>
            <p:ph idx="1"/>
          </p:nvPr>
        </p:nvSpPr>
        <p:spPr>
          <a:xfrm>
            <a:off x="628650" y="1506029"/>
            <a:ext cx="7886700" cy="4351338"/>
          </a:xfrm>
        </p:spPr>
        <p:txBody>
          <a:bodyPr>
            <a:normAutofit fontScale="70000" lnSpcReduction="20000"/>
          </a:bodyPr>
          <a:lstStyle/>
          <a:p>
            <a:pPr marL="0" marR="0" indent="0">
              <a:lnSpc>
                <a:spcPct val="107000"/>
              </a:lnSpc>
              <a:spcBef>
                <a:spcPts val="0"/>
              </a:spcBef>
              <a:spcAft>
                <a:spcPts val="0"/>
              </a:spcAft>
              <a:buNone/>
            </a:pPr>
            <a:r>
              <a:rPr lang="en-US" sz="2800" u="sng" kern="100">
                <a:effectLst/>
                <a:latin typeface="Open Sans" pitchFamily="2" charset="0"/>
                <a:ea typeface="Open Sans" pitchFamily="2" charset="0"/>
                <a:cs typeface="Times New Roman" panose="02020603050405020304" pitchFamily="18" charset="0"/>
              </a:rPr>
              <a:t>62 OK Stat § 49 (2022)</a:t>
            </a:r>
          </a:p>
          <a:p>
            <a:pPr marL="0" marR="0" indent="0">
              <a:lnSpc>
                <a:spcPct val="107000"/>
              </a:lnSpc>
              <a:spcBef>
                <a:spcPts val="0"/>
              </a:spcBef>
              <a:spcAft>
                <a:spcPts val="0"/>
              </a:spcAft>
              <a:buNone/>
            </a:pPr>
            <a:endParaRPr lang="en-US" sz="2800" kern="100">
              <a:effectLst/>
              <a:latin typeface="Open Sans" pitchFamily="2" charset="0"/>
              <a:ea typeface="Open Sans" pitchFamily="2" charset="0"/>
              <a:cs typeface="Times New Roman" panose="02020603050405020304" pitchFamily="18" charset="0"/>
            </a:endParaRPr>
          </a:p>
          <a:p>
            <a:pPr marL="0" marR="0" indent="0">
              <a:lnSpc>
                <a:spcPct val="107000"/>
              </a:lnSpc>
              <a:spcBef>
                <a:spcPts val="0"/>
              </a:spcBef>
              <a:spcAft>
                <a:spcPts val="0"/>
              </a:spcAft>
              <a:buNone/>
            </a:pPr>
            <a:r>
              <a:rPr lang="en-US" sz="2900" kern="100">
                <a:effectLst/>
                <a:latin typeface="Open Sans" pitchFamily="2" charset="0"/>
                <a:ea typeface="Open Sans" pitchFamily="2" charset="0"/>
                <a:cs typeface="Times New Roman" panose="02020603050405020304" pitchFamily="18" charset="0"/>
              </a:rPr>
              <a:t>On or before November 1 of each year, the Office of Management and Enterprise Services shall develop and publish a multi-year trend analysis of the state's budget outlook which includes the current fiscal year, the ensuing fiscal year and the following two (2) fiscal years. The trend analysis shall include projections of revenues and expenditures reflecting the best available information concerning economic activity, population change, policy developments and other factors affecting the state budget. The analysis shall be provided to the President Pro Tempore of the Senate, members of the Senate Appropriations and Finance Committees, the Speaker of the House of Representatives and members of the House Appropriations and Budget Committee.</a:t>
            </a:r>
          </a:p>
          <a:p>
            <a:endParaRPr lang="en-US"/>
          </a:p>
        </p:txBody>
      </p:sp>
    </p:spTree>
    <p:extLst>
      <p:ext uri="{BB962C8B-B14F-4D97-AF65-F5344CB8AC3E}">
        <p14:creationId xmlns:p14="http://schemas.microsoft.com/office/powerpoint/2010/main" val="1185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B69D5BCC-BD08-42F8-848A-71B152B4604A}"/>
              </a:ext>
            </a:extLst>
          </p:cNvPr>
          <p:cNvGraphicFramePr>
            <a:graphicFrameLocks noGrp="1"/>
          </p:cNvGraphicFramePr>
          <p:nvPr>
            <p:ph idx="1"/>
            <p:extLst>
              <p:ext uri="{D42A27DB-BD31-4B8C-83A1-F6EECF244321}">
                <p14:modId xmlns:p14="http://schemas.microsoft.com/office/powerpoint/2010/main" val="156527074"/>
              </p:ext>
            </p:extLst>
          </p:nvPr>
        </p:nvGraphicFramePr>
        <p:xfrm>
          <a:off x="628649" y="1577050"/>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460806" y="347371"/>
            <a:ext cx="8222387" cy="1325563"/>
          </a:xfrm>
        </p:spPr>
        <p:txBody>
          <a:bodyPr>
            <a:normAutofit/>
          </a:bodyPr>
          <a:lstStyle/>
          <a:p>
            <a:r>
              <a:rPr lang="en-US" sz="3600">
                <a:solidFill>
                  <a:schemeClr val="accent5"/>
                </a:solidFill>
              </a:rPr>
              <a:t>Recurring Revenue Trends — </a:t>
            </a:r>
            <a:br>
              <a:rPr lang="en-US" sz="3600">
                <a:solidFill>
                  <a:schemeClr val="accent5"/>
                </a:solidFill>
              </a:rPr>
            </a:br>
            <a:r>
              <a:rPr lang="en-US" sz="3600">
                <a:solidFill>
                  <a:schemeClr val="accent5"/>
                </a:solidFill>
              </a:rPr>
              <a:t>Major Fund Detail</a:t>
            </a:r>
          </a:p>
        </p:txBody>
      </p:sp>
      <p:sp>
        <p:nvSpPr>
          <p:cNvPr id="3" name="TextBox 2">
            <a:extLst>
              <a:ext uri="{FF2B5EF4-FFF2-40B4-BE49-F238E27FC236}">
                <a16:creationId xmlns:a16="http://schemas.microsoft.com/office/drawing/2014/main" id="{4366F656-D66E-42DC-6C5D-2F91F5501BCD}"/>
              </a:ext>
            </a:extLst>
          </p:cNvPr>
          <p:cNvSpPr txBox="1"/>
          <p:nvPr/>
        </p:nvSpPr>
        <p:spPr>
          <a:xfrm>
            <a:off x="0" y="6039793"/>
            <a:ext cx="8222387" cy="461665"/>
          </a:xfrm>
          <a:prstGeom prst="rect">
            <a:avLst/>
          </a:prstGeom>
          <a:noFill/>
        </p:spPr>
        <p:txBody>
          <a:bodyPr wrap="square" lIns="91440" tIns="45720" rIns="91440" bIns="45720" rtlCol="0" anchor="t">
            <a:spAutoFit/>
          </a:bodyPr>
          <a:lstStyle/>
          <a:p>
            <a:r>
              <a:rPr lang="en-US" sz="800" b="1" i="1"/>
              <a:t>Notes: </a:t>
            </a:r>
            <a:r>
              <a:rPr lang="en-US" sz="800" i="1"/>
              <a:t>Projections are policy agnostic and based on historical trends. GRF projection uses a 15-yr. avg. growth rate. ROADS Fund is capped at $590 million. All other projections use a 10-yr. normalized growth rate. Totals above consist of the Legislature’s Expenditure Authority excluding one-time cash and federal monies. GRF is a Certified Fund (Expenditure Authority is 95% of estimated collections). TRS, 1017 and ROADS Fund are Authorized Funds (Expenditure Authority is 100% of estimate).</a:t>
            </a:r>
          </a:p>
        </p:txBody>
      </p:sp>
      <p:sp>
        <p:nvSpPr>
          <p:cNvPr id="8" name="TextBox 7">
            <a:extLst>
              <a:ext uri="{FF2B5EF4-FFF2-40B4-BE49-F238E27FC236}">
                <a16:creationId xmlns:a16="http://schemas.microsoft.com/office/drawing/2014/main" id="{AA8F95CF-70F1-919B-2798-1DDF565A6215}"/>
              </a:ext>
            </a:extLst>
          </p:cNvPr>
          <p:cNvSpPr txBox="1"/>
          <p:nvPr/>
        </p:nvSpPr>
        <p:spPr>
          <a:xfrm>
            <a:off x="5291923" y="2091164"/>
            <a:ext cx="3089428" cy="246221"/>
          </a:xfrm>
          <a:prstGeom prst="rect">
            <a:avLst/>
          </a:prstGeom>
          <a:noFill/>
        </p:spPr>
        <p:txBody>
          <a:bodyPr wrap="square" rtlCol="0">
            <a:spAutoFit/>
          </a:bodyPr>
          <a:lstStyle/>
          <a:p>
            <a:pPr algn="ctr"/>
            <a:r>
              <a:rPr lang="en-US" sz="1000" b="1">
                <a:solidFill>
                  <a:schemeClr val="tx2"/>
                </a:solidFill>
              </a:rPr>
              <a:t>Projection</a:t>
            </a:r>
          </a:p>
        </p:txBody>
      </p:sp>
      <p:sp>
        <p:nvSpPr>
          <p:cNvPr id="9" name="TextBox 8">
            <a:extLst>
              <a:ext uri="{FF2B5EF4-FFF2-40B4-BE49-F238E27FC236}">
                <a16:creationId xmlns:a16="http://schemas.microsoft.com/office/drawing/2014/main" id="{AFDF2BF3-8256-AB87-6D6B-2C136FE8B716}"/>
              </a:ext>
            </a:extLst>
          </p:cNvPr>
          <p:cNvSpPr txBox="1"/>
          <p:nvPr/>
        </p:nvSpPr>
        <p:spPr>
          <a:xfrm>
            <a:off x="1171437" y="2091164"/>
            <a:ext cx="3177788" cy="246221"/>
          </a:xfrm>
          <a:prstGeom prst="rect">
            <a:avLst/>
          </a:prstGeom>
          <a:noFill/>
        </p:spPr>
        <p:txBody>
          <a:bodyPr wrap="square" rtlCol="0">
            <a:spAutoFit/>
          </a:bodyPr>
          <a:lstStyle/>
          <a:p>
            <a:pPr algn="ctr"/>
            <a:r>
              <a:rPr lang="en-US" sz="1000" b="1">
                <a:solidFill>
                  <a:schemeClr val="tx2"/>
                </a:solidFill>
              </a:rPr>
              <a:t>Actuals</a:t>
            </a:r>
          </a:p>
        </p:txBody>
      </p:sp>
      <p:sp>
        <p:nvSpPr>
          <p:cNvPr id="10" name="TextBox 9">
            <a:extLst>
              <a:ext uri="{FF2B5EF4-FFF2-40B4-BE49-F238E27FC236}">
                <a16:creationId xmlns:a16="http://schemas.microsoft.com/office/drawing/2014/main" id="{834EC3A3-65D4-550E-2539-05A3665EE53F}"/>
              </a:ext>
            </a:extLst>
          </p:cNvPr>
          <p:cNvSpPr txBox="1"/>
          <p:nvPr/>
        </p:nvSpPr>
        <p:spPr>
          <a:xfrm>
            <a:off x="4301646" y="2014219"/>
            <a:ext cx="906355" cy="400110"/>
          </a:xfrm>
          <a:prstGeom prst="rect">
            <a:avLst/>
          </a:prstGeom>
          <a:noFill/>
        </p:spPr>
        <p:txBody>
          <a:bodyPr wrap="square" rtlCol="0">
            <a:spAutoFit/>
          </a:bodyPr>
          <a:lstStyle/>
          <a:p>
            <a:pPr algn="ctr"/>
            <a:r>
              <a:rPr lang="en-US" sz="1000" b="1">
                <a:solidFill>
                  <a:schemeClr val="tx2"/>
                </a:solidFill>
              </a:rPr>
              <a:t>June 2023 </a:t>
            </a:r>
          </a:p>
          <a:p>
            <a:pPr algn="ctr"/>
            <a:r>
              <a:rPr lang="en-US" sz="1000" b="1">
                <a:solidFill>
                  <a:schemeClr val="tx2"/>
                </a:solidFill>
              </a:rPr>
              <a:t>BOE Est.</a:t>
            </a:r>
          </a:p>
        </p:txBody>
      </p:sp>
    </p:spTree>
    <p:extLst>
      <p:ext uri="{BB962C8B-B14F-4D97-AF65-F5344CB8AC3E}">
        <p14:creationId xmlns:p14="http://schemas.microsoft.com/office/powerpoint/2010/main" val="3471662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19C23F0D-D0E1-1415-558F-0267907EF50A}"/>
              </a:ext>
            </a:extLst>
          </p:cNvPr>
          <p:cNvGraphicFramePr>
            <a:graphicFrameLocks noGrp="1"/>
          </p:cNvGraphicFramePr>
          <p:nvPr>
            <p:ph idx="1"/>
            <p:extLst>
              <p:ext uri="{D42A27DB-BD31-4B8C-83A1-F6EECF244321}">
                <p14:modId xmlns:p14="http://schemas.microsoft.com/office/powerpoint/2010/main" val="1796881984"/>
              </p:ext>
            </p:extLst>
          </p:nvPr>
        </p:nvGraphicFramePr>
        <p:xfrm>
          <a:off x="628650" y="1646301"/>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628650" y="320738"/>
            <a:ext cx="7886700" cy="1325563"/>
          </a:xfrm>
        </p:spPr>
        <p:txBody>
          <a:bodyPr>
            <a:noAutofit/>
          </a:bodyPr>
          <a:lstStyle/>
          <a:p>
            <a:r>
              <a:rPr lang="en-US" sz="3600">
                <a:solidFill>
                  <a:schemeClr val="accent5"/>
                </a:solidFill>
              </a:rPr>
              <a:t>Appropriation Trends by Expenditure Category</a:t>
            </a:r>
          </a:p>
        </p:txBody>
      </p:sp>
      <p:sp>
        <p:nvSpPr>
          <p:cNvPr id="6" name="TextBox 5">
            <a:extLst>
              <a:ext uri="{FF2B5EF4-FFF2-40B4-BE49-F238E27FC236}">
                <a16:creationId xmlns:a16="http://schemas.microsoft.com/office/drawing/2014/main" id="{BDE07550-7FBB-E270-8159-647D419C698A}"/>
              </a:ext>
            </a:extLst>
          </p:cNvPr>
          <p:cNvSpPr txBox="1"/>
          <p:nvPr/>
        </p:nvSpPr>
        <p:spPr>
          <a:xfrm>
            <a:off x="0" y="6135148"/>
            <a:ext cx="8309499" cy="338554"/>
          </a:xfrm>
          <a:prstGeom prst="rect">
            <a:avLst/>
          </a:prstGeom>
          <a:noFill/>
        </p:spPr>
        <p:txBody>
          <a:bodyPr wrap="square" rtlCol="0">
            <a:spAutoFit/>
          </a:bodyPr>
          <a:lstStyle/>
          <a:p>
            <a:r>
              <a:rPr lang="en-US" sz="800" b="1" i="1"/>
              <a:t>Note: </a:t>
            </a:r>
            <a:r>
              <a:rPr lang="en-US" sz="800" i="1"/>
              <a:t>Expenditure projections are policy agnostic and based on historical trends. Expenditures from TRS and the ROADS Fund were not previously classified as appropriations but have been included in this graph for comparison.</a:t>
            </a:r>
          </a:p>
        </p:txBody>
      </p:sp>
      <p:sp>
        <p:nvSpPr>
          <p:cNvPr id="10" name="TextBox 9">
            <a:extLst>
              <a:ext uri="{FF2B5EF4-FFF2-40B4-BE49-F238E27FC236}">
                <a16:creationId xmlns:a16="http://schemas.microsoft.com/office/drawing/2014/main" id="{23E29B61-928D-069D-85F9-EC20B0AD1397}"/>
              </a:ext>
            </a:extLst>
          </p:cNvPr>
          <p:cNvSpPr txBox="1"/>
          <p:nvPr/>
        </p:nvSpPr>
        <p:spPr>
          <a:xfrm>
            <a:off x="5282214" y="1961965"/>
            <a:ext cx="3233136" cy="584775"/>
          </a:xfrm>
          <a:prstGeom prst="rect">
            <a:avLst/>
          </a:prstGeom>
          <a:solidFill>
            <a:schemeClr val="bg2"/>
          </a:solidFill>
        </p:spPr>
        <p:txBody>
          <a:bodyPr wrap="square" lIns="91440" tIns="45720" rIns="91440" bIns="45720" rtlCol="0" anchor="t">
            <a:spAutoFit/>
          </a:bodyPr>
          <a:lstStyle/>
          <a:p>
            <a:r>
              <a:rPr lang="en-US" sz="800" i="1"/>
              <a:t>Projected Appropriations Trends for FY-25 through FY-27 exclude approximately $2.1 billion in one-time expenditures and approximately $213 million in supplemental appropriations made in FY-24 from the recurring expenditure base.</a:t>
            </a:r>
          </a:p>
        </p:txBody>
      </p:sp>
    </p:spTree>
    <p:extLst>
      <p:ext uri="{BB962C8B-B14F-4D97-AF65-F5344CB8AC3E}">
        <p14:creationId xmlns:p14="http://schemas.microsoft.com/office/powerpoint/2010/main" val="3261045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7FE69344-AF51-489E-48D6-61F386D001DC}"/>
              </a:ext>
            </a:extLst>
          </p:cNvPr>
          <p:cNvGraphicFramePr>
            <a:graphicFrameLocks noGrp="1"/>
          </p:cNvGraphicFramePr>
          <p:nvPr>
            <p:ph idx="1"/>
            <p:extLst>
              <p:ext uri="{D42A27DB-BD31-4B8C-83A1-F6EECF244321}">
                <p14:modId xmlns:p14="http://schemas.microsoft.com/office/powerpoint/2010/main" val="3442069920"/>
              </p:ext>
            </p:extLst>
          </p:nvPr>
        </p:nvGraphicFramePr>
        <p:xfrm>
          <a:off x="628650" y="1690689"/>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522950" y="365126"/>
            <a:ext cx="8098100" cy="1325563"/>
          </a:xfrm>
        </p:spPr>
        <p:txBody>
          <a:bodyPr>
            <a:normAutofit fontScale="90000"/>
          </a:bodyPr>
          <a:lstStyle/>
          <a:p>
            <a:r>
              <a:rPr lang="en-US" sz="3600">
                <a:solidFill>
                  <a:schemeClr val="accent5"/>
                </a:solidFill>
              </a:rPr>
              <a:t>Budget Outlook Trends — </a:t>
            </a:r>
            <a:br>
              <a:rPr lang="en-US" sz="3600">
                <a:solidFill>
                  <a:schemeClr val="accent5"/>
                </a:solidFill>
              </a:rPr>
            </a:br>
            <a:r>
              <a:rPr lang="en-US" sz="3600">
                <a:solidFill>
                  <a:schemeClr val="accent5"/>
                </a:solidFill>
              </a:rPr>
              <a:t>Recurring Revenues vs. Appropriations</a:t>
            </a:r>
          </a:p>
        </p:txBody>
      </p:sp>
      <p:sp>
        <p:nvSpPr>
          <p:cNvPr id="9" name="TextBox 8">
            <a:extLst>
              <a:ext uri="{FF2B5EF4-FFF2-40B4-BE49-F238E27FC236}">
                <a16:creationId xmlns:a16="http://schemas.microsoft.com/office/drawing/2014/main" id="{3F7FCF89-0D40-88BC-473A-85BA133EB381}"/>
              </a:ext>
            </a:extLst>
          </p:cNvPr>
          <p:cNvSpPr txBox="1"/>
          <p:nvPr/>
        </p:nvSpPr>
        <p:spPr>
          <a:xfrm>
            <a:off x="5300801" y="5018005"/>
            <a:ext cx="3089428" cy="246221"/>
          </a:xfrm>
          <a:prstGeom prst="rect">
            <a:avLst/>
          </a:prstGeom>
          <a:noFill/>
        </p:spPr>
        <p:txBody>
          <a:bodyPr wrap="square" rtlCol="0">
            <a:spAutoFit/>
          </a:bodyPr>
          <a:lstStyle/>
          <a:p>
            <a:pPr algn="ctr"/>
            <a:r>
              <a:rPr lang="en-US" sz="1000" b="1">
                <a:solidFill>
                  <a:schemeClr val="tx2"/>
                </a:solidFill>
              </a:rPr>
              <a:t>Projection</a:t>
            </a:r>
          </a:p>
        </p:txBody>
      </p:sp>
      <p:sp>
        <p:nvSpPr>
          <p:cNvPr id="10" name="TextBox 9">
            <a:extLst>
              <a:ext uri="{FF2B5EF4-FFF2-40B4-BE49-F238E27FC236}">
                <a16:creationId xmlns:a16="http://schemas.microsoft.com/office/drawing/2014/main" id="{6AD05351-E90D-8479-1B89-345DEA56B5AA}"/>
              </a:ext>
            </a:extLst>
          </p:cNvPr>
          <p:cNvSpPr txBox="1"/>
          <p:nvPr/>
        </p:nvSpPr>
        <p:spPr>
          <a:xfrm>
            <a:off x="1093208" y="5018005"/>
            <a:ext cx="3177788" cy="246221"/>
          </a:xfrm>
          <a:prstGeom prst="rect">
            <a:avLst/>
          </a:prstGeom>
          <a:noFill/>
        </p:spPr>
        <p:txBody>
          <a:bodyPr wrap="square" rtlCol="0">
            <a:spAutoFit/>
          </a:bodyPr>
          <a:lstStyle/>
          <a:p>
            <a:pPr algn="ctr"/>
            <a:r>
              <a:rPr lang="en-US" sz="1000" b="1">
                <a:solidFill>
                  <a:schemeClr val="tx2"/>
                </a:solidFill>
              </a:rPr>
              <a:t>Actuals</a:t>
            </a:r>
          </a:p>
        </p:txBody>
      </p:sp>
      <p:sp>
        <p:nvSpPr>
          <p:cNvPr id="3" name="TextBox 2">
            <a:extLst>
              <a:ext uri="{FF2B5EF4-FFF2-40B4-BE49-F238E27FC236}">
                <a16:creationId xmlns:a16="http://schemas.microsoft.com/office/drawing/2014/main" id="{4ABA7963-B7A8-28A6-7709-AA4CB9942519}"/>
              </a:ext>
            </a:extLst>
          </p:cNvPr>
          <p:cNvSpPr txBox="1"/>
          <p:nvPr/>
        </p:nvSpPr>
        <p:spPr>
          <a:xfrm>
            <a:off x="0" y="6053391"/>
            <a:ext cx="7421732" cy="461665"/>
          </a:xfrm>
          <a:prstGeom prst="rect">
            <a:avLst/>
          </a:prstGeom>
          <a:noFill/>
        </p:spPr>
        <p:txBody>
          <a:bodyPr wrap="square" lIns="91440" tIns="45720" rIns="91440" bIns="45720" rtlCol="0" anchor="t">
            <a:spAutoFit/>
          </a:bodyPr>
          <a:lstStyle/>
          <a:p>
            <a:r>
              <a:rPr lang="en-US" sz="800" b="1" i="1"/>
              <a:t>Notes: </a:t>
            </a:r>
            <a:r>
              <a:rPr lang="en-US" sz="800" i="1"/>
              <a:t>Projections are policy agnostic and based on historical trends. Revenue projections have been adjusted for Parental Choice Tax Credit. Authorized Expenditures from FY-21 through FY-24 include one-time expenses, supplemental appropriations and expenditures funded through cash. Recurring Revenues for all years exclude one-time cash.</a:t>
            </a:r>
          </a:p>
        </p:txBody>
      </p:sp>
      <p:sp>
        <p:nvSpPr>
          <p:cNvPr id="5" name="TextBox 4">
            <a:extLst>
              <a:ext uri="{FF2B5EF4-FFF2-40B4-BE49-F238E27FC236}">
                <a16:creationId xmlns:a16="http://schemas.microsoft.com/office/drawing/2014/main" id="{377F37F1-8FB6-8E0D-B704-36E883EF6736}"/>
              </a:ext>
            </a:extLst>
          </p:cNvPr>
          <p:cNvSpPr txBox="1"/>
          <p:nvPr/>
        </p:nvSpPr>
        <p:spPr>
          <a:xfrm>
            <a:off x="4376696" y="4941060"/>
            <a:ext cx="906355" cy="400110"/>
          </a:xfrm>
          <a:prstGeom prst="rect">
            <a:avLst/>
          </a:prstGeom>
          <a:noFill/>
        </p:spPr>
        <p:txBody>
          <a:bodyPr wrap="square" rtlCol="0">
            <a:spAutoFit/>
          </a:bodyPr>
          <a:lstStyle/>
          <a:p>
            <a:pPr algn="ctr"/>
            <a:r>
              <a:rPr lang="en-US" sz="1000" b="1">
                <a:solidFill>
                  <a:schemeClr val="tx2"/>
                </a:solidFill>
              </a:rPr>
              <a:t>June 2023 </a:t>
            </a:r>
          </a:p>
          <a:p>
            <a:pPr algn="ctr"/>
            <a:r>
              <a:rPr lang="en-US" sz="1000" b="1">
                <a:solidFill>
                  <a:schemeClr val="tx2"/>
                </a:solidFill>
              </a:rPr>
              <a:t>BOE Est.</a:t>
            </a:r>
          </a:p>
        </p:txBody>
      </p:sp>
    </p:spTree>
    <p:extLst>
      <p:ext uri="{BB962C8B-B14F-4D97-AF65-F5344CB8AC3E}">
        <p14:creationId xmlns:p14="http://schemas.microsoft.com/office/powerpoint/2010/main" val="174633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577048" y="302983"/>
            <a:ext cx="7989904" cy="1325563"/>
          </a:xfrm>
        </p:spPr>
        <p:txBody>
          <a:bodyPr>
            <a:noAutofit/>
          </a:bodyPr>
          <a:lstStyle/>
          <a:p>
            <a:r>
              <a:rPr lang="en-US" sz="3600">
                <a:solidFill>
                  <a:schemeClr val="accent5"/>
                </a:solidFill>
              </a:rPr>
              <a:t>General Revenue Collections —Recurring Revenue Comparison</a:t>
            </a:r>
          </a:p>
        </p:txBody>
      </p:sp>
      <p:sp>
        <p:nvSpPr>
          <p:cNvPr id="10" name="TextBox 9">
            <a:extLst>
              <a:ext uri="{FF2B5EF4-FFF2-40B4-BE49-F238E27FC236}">
                <a16:creationId xmlns:a16="http://schemas.microsoft.com/office/drawing/2014/main" id="{646102D8-8CF4-96E0-F472-C8DCF67167B6}"/>
              </a:ext>
            </a:extLst>
          </p:cNvPr>
          <p:cNvSpPr txBox="1"/>
          <p:nvPr/>
        </p:nvSpPr>
        <p:spPr>
          <a:xfrm>
            <a:off x="-1" y="6178858"/>
            <a:ext cx="7403978" cy="338554"/>
          </a:xfrm>
          <a:prstGeom prst="rect">
            <a:avLst/>
          </a:prstGeom>
          <a:noFill/>
        </p:spPr>
        <p:txBody>
          <a:bodyPr wrap="square" lIns="91440" tIns="45720" rIns="91440" bIns="45720" rtlCol="0" anchor="t">
            <a:spAutoFit/>
          </a:bodyPr>
          <a:lstStyle/>
          <a:p>
            <a:r>
              <a:rPr lang="en-US" sz="800" b="1" i="1"/>
              <a:t>Note: </a:t>
            </a:r>
            <a:r>
              <a:rPr lang="en-US" sz="800" i="1"/>
              <a:t>Projections are policy agnostic and based on historical trends. GRF Collections for FY-25 through FY-27 assume a 15-yr. avg. growth rate of 3.33% Recurring Revenues consist of the Legislature’s total Expenditure Authority excluding one-time cash.</a:t>
            </a:r>
          </a:p>
        </p:txBody>
      </p:sp>
      <p:graphicFrame>
        <p:nvGraphicFramePr>
          <p:cNvPr id="5" name="Content Placeholder 4">
            <a:extLst>
              <a:ext uri="{FF2B5EF4-FFF2-40B4-BE49-F238E27FC236}">
                <a16:creationId xmlns:a16="http://schemas.microsoft.com/office/drawing/2014/main" id="{18DC2C03-9AE0-441C-A898-D45EB6C07EDB}"/>
              </a:ext>
            </a:extLst>
          </p:cNvPr>
          <p:cNvGraphicFramePr>
            <a:graphicFrameLocks noGrp="1"/>
          </p:cNvGraphicFramePr>
          <p:nvPr>
            <p:ph idx="1"/>
            <p:extLst>
              <p:ext uri="{D42A27DB-BD31-4B8C-83A1-F6EECF244321}">
                <p14:modId xmlns:p14="http://schemas.microsoft.com/office/powerpoint/2010/main" val="4277578536"/>
              </p:ext>
            </p:extLst>
          </p:nvPr>
        </p:nvGraphicFramePr>
        <p:xfrm>
          <a:off x="628650" y="1628546"/>
          <a:ext cx="78867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95789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a:xfrm>
            <a:off x="577048" y="302983"/>
            <a:ext cx="7989904" cy="1325563"/>
          </a:xfrm>
        </p:spPr>
        <p:txBody>
          <a:bodyPr>
            <a:noAutofit/>
          </a:bodyPr>
          <a:lstStyle/>
          <a:p>
            <a:r>
              <a:rPr lang="en-US" sz="3600">
                <a:solidFill>
                  <a:schemeClr val="accent5"/>
                </a:solidFill>
              </a:rPr>
              <a:t>General Revenue Expenditures —Appropriations Comparison</a:t>
            </a:r>
          </a:p>
        </p:txBody>
      </p:sp>
      <p:sp>
        <p:nvSpPr>
          <p:cNvPr id="5" name="TextBox 4">
            <a:extLst>
              <a:ext uri="{FF2B5EF4-FFF2-40B4-BE49-F238E27FC236}">
                <a16:creationId xmlns:a16="http://schemas.microsoft.com/office/drawing/2014/main" id="{468E4D23-EDEC-DA48-2D1A-33AD35D4C517}"/>
              </a:ext>
            </a:extLst>
          </p:cNvPr>
          <p:cNvSpPr txBox="1"/>
          <p:nvPr/>
        </p:nvSpPr>
        <p:spPr>
          <a:xfrm>
            <a:off x="-3329" y="6063535"/>
            <a:ext cx="8161908" cy="461665"/>
          </a:xfrm>
          <a:prstGeom prst="rect">
            <a:avLst/>
          </a:prstGeom>
          <a:noFill/>
        </p:spPr>
        <p:txBody>
          <a:bodyPr wrap="square" lIns="91440" tIns="45720" rIns="91440" bIns="45720" rtlCol="0" anchor="t">
            <a:spAutoFit/>
          </a:bodyPr>
          <a:lstStyle/>
          <a:p>
            <a:r>
              <a:rPr lang="en-US" sz="800" b="1" i="1"/>
              <a:t>Note: </a:t>
            </a:r>
            <a:r>
              <a:rPr lang="en-US" sz="800" i="1"/>
              <a:t>Projections are policy agnostic and based on historical trends. GRF Appropriations for FY-25 through FY-27 assume a 15-yr. avg. growth rate of 1.99%. </a:t>
            </a:r>
          </a:p>
          <a:p>
            <a:r>
              <a:rPr lang="en-US" sz="800" i="1"/>
              <a:t>Total Authorized Expenditures from FY-21 through FY-24 include one-time expenses and supplemental appropriations which have been removed from projections for FY-25 through FY-27. Expenditures from TRS and the ROADS Fund were not previously classified as appropriations but have been included in this graph for comparison.</a:t>
            </a:r>
          </a:p>
        </p:txBody>
      </p:sp>
      <p:graphicFrame>
        <p:nvGraphicFramePr>
          <p:cNvPr id="3" name="Chart 2">
            <a:extLst>
              <a:ext uri="{FF2B5EF4-FFF2-40B4-BE49-F238E27FC236}">
                <a16:creationId xmlns:a16="http://schemas.microsoft.com/office/drawing/2014/main" id="{4B6C2B30-62EA-4B62-BE3A-69C68D6FB529}"/>
              </a:ext>
            </a:extLst>
          </p:cNvPr>
          <p:cNvGraphicFramePr>
            <a:graphicFrameLocks/>
          </p:cNvGraphicFramePr>
          <p:nvPr>
            <p:extLst>
              <p:ext uri="{D42A27DB-BD31-4B8C-83A1-F6EECF244321}">
                <p14:modId xmlns:p14="http://schemas.microsoft.com/office/powerpoint/2010/main" val="2113057331"/>
              </p:ext>
            </p:extLst>
          </p:nvPr>
        </p:nvGraphicFramePr>
        <p:xfrm>
          <a:off x="459974" y="1438368"/>
          <a:ext cx="8224052" cy="46549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807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2DD7A-CE36-120D-6D02-627FA0AE68CA}"/>
              </a:ext>
            </a:extLst>
          </p:cNvPr>
          <p:cNvSpPr>
            <a:spLocks noGrp="1"/>
          </p:cNvSpPr>
          <p:nvPr>
            <p:ph type="ctrTitle"/>
          </p:nvPr>
        </p:nvSpPr>
        <p:spPr/>
        <p:txBody>
          <a:bodyPr>
            <a:normAutofit/>
          </a:bodyPr>
          <a:lstStyle/>
          <a:p>
            <a:r>
              <a:rPr lang="en-US">
                <a:solidFill>
                  <a:schemeClr val="accent5"/>
                </a:solidFill>
              </a:rPr>
              <a:t>General Revenue Fund Trend Detail</a:t>
            </a:r>
            <a:br>
              <a:rPr lang="en-US">
                <a:solidFill>
                  <a:schemeClr val="accent5"/>
                </a:solidFill>
              </a:rPr>
            </a:br>
            <a:endParaRPr lang="en-US" sz="3200">
              <a:solidFill>
                <a:schemeClr val="accent5"/>
              </a:solidFill>
            </a:endParaRPr>
          </a:p>
        </p:txBody>
      </p:sp>
    </p:spTree>
    <p:extLst>
      <p:ext uri="{BB962C8B-B14F-4D97-AF65-F5344CB8AC3E}">
        <p14:creationId xmlns:p14="http://schemas.microsoft.com/office/powerpoint/2010/main" val="58218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16" name="Content Placeholder 15">
            <a:extLst>
              <a:ext uri="{FF2B5EF4-FFF2-40B4-BE49-F238E27FC236}">
                <a16:creationId xmlns:a16="http://schemas.microsoft.com/office/drawing/2014/main" id="{FB9AAFA4-2BAF-306B-2B77-6F2042E6A277}"/>
              </a:ext>
            </a:extLst>
          </p:cNvPr>
          <p:cNvGraphicFramePr>
            <a:graphicFrameLocks noGrp="1"/>
          </p:cNvGraphicFramePr>
          <p:nvPr>
            <p:ph idx="1"/>
            <p:extLst>
              <p:ext uri="{D42A27DB-BD31-4B8C-83A1-F6EECF244321}">
                <p14:modId xmlns:p14="http://schemas.microsoft.com/office/powerpoint/2010/main" val="1692284126"/>
              </p:ext>
            </p:extLst>
          </p:nvPr>
        </p:nvGraphicFramePr>
        <p:xfrm>
          <a:off x="628650" y="1690689"/>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951F89E7-1752-7E90-C631-72E11463AEC0}"/>
              </a:ext>
            </a:extLst>
          </p:cNvPr>
          <p:cNvSpPr>
            <a:spLocks noGrp="1"/>
          </p:cNvSpPr>
          <p:nvPr>
            <p:ph type="title"/>
          </p:nvPr>
        </p:nvSpPr>
        <p:spPr/>
        <p:txBody>
          <a:bodyPr>
            <a:normAutofit fontScale="90000"/>
          </a:bodyPr>
          <a:lstStyle/>
          <a:p>
            <a:r>
              <a:rPr lang="en-US" sz="3600">
                <a:solidFill>
                  <a:schemeClr val="accent5"/>
                </a:solidFill>
              </a:rPr>
              <a:t>General Revenue Fund Trends — Revenue vs. Expenditures from GRF</a:t>
            </a:r>
          </a:p>
        </p:txBody>
      </p:sp>
      <p:sp>
        <p:nvSpPr>
          <p:cNvPr id="9" name="TextBox 8">
            <a:extLst>
              <a:ext uri="{FF2B5EF4-FFF2-40B4-BE49-F238E27FC236}">
                <a16:creationId xmlns:a16="http://schemas.microsoft.com/office/drawing/2014/main" id="{3F7FCF89-0D40-88BC-473A-85BA133EB381}"/>
              </a:ext>
            </a:extLst>
          </p:cNvPr>
          <p:cNvSpPr txBox="1"/>
          <p:nvPr/>
        </p:nvSpPr>
        <p:spPr>
          <a:xfrm>
            <a:off x="5300801" y="5018005"/>
            <a:ext cx="3089428" cy="246221"/>
          </a:xfrm>
          <a:prstGeom prst="rect">
            <a:avLst/>
          </a:prstGeom>
          <a:noFill/>
        </p:spPr>
        <p:txBody>
          <a:bodyPr wrap="square" rtlCol="0">
            <a:spAutoFit/>
          </a:bodyPr>
          <a:lstStyle/>
          <a:p>
            <a:pPr algn="ctr"/>
            <a:r>
              <a:rPr lang="en-US" sz="1000" b="1">
                <a:solidFill>
                  <a:schemeClr val="tx2"/>
                </a:solidFill>
              </a:rPr>
              <a:t>Projection</a:t>
            </a:r>
          </a:p>
        </p:txBody>
      </p:sp>
      <p:sp>
        <p:nvSpPr>
          <p:cNvPr id="10" name="TextBox 9">
            <a:extLst>
              <a:ext uri="{FF2B5EF4-FFF2-40B4-BE49-F238E27FC236}">
                <a16:creationId xmlns:a16="http://schemas.microsoft.com/office/drawing/2014/main" id="{6AD05351-E90D-8479-1B89-345DEA56B5AA}"/>
              </a:ext>
            </a:extLst>
          </p:cNvPr>
          <p:cNvSpPr txBox="1"/>
          <p:nvPr/>
        </p:nvSpPr>
        <p:spPr>
          <a:xfrm>
            <a:off x="1180315" y="5018005"/>
            <a:ext cx="3177788" cy="246221"/>
          </a:xfrm>
          <a:prstGeom prst="rect">
            <a:avLst/>
          </a:prstGeom>
          <a:noFill/>
        </p:spPr>
        <p:txBody>
          <a:bodyPr wrap="square" rtlCol="0">
            <a:spAutoFit/>
          </a:bodyPr>
          <a:lstStyle/>
          <a:p>
            <a:pPr algn="ctr"/>
            <a:r>
              <a:rPr lang="en-US" sz="1000" b="1">
                <a:solidFill>
                  <a:schemeClr val="tx2"/>
                </a:solidFill>
              </a:rPr>
              <a:t>Actuals</a:t>
            </a:r>
          </a:p>
        </p:txBody>
      </p:sp>
      <p:sp>
        <p:nvSpPr>
          <p:cNvPr id="3" name="TextBox 2">
            <a:extLst>
              <a:ext uri="{FF2B5EF4-FFF2-40B4-BE49-F238E27FC236}">
                <a16:creationId xmlns:a16="http://schemas.microsoft.com/office/drawing/2014/main" id="{4ABA7963-B7A8-28A6-7709-AA4CB9942519}"/>
              </a:ext>
            </a:extLst>
          </p:cNvPr>
          <p:cNvSpPr txBox="1"/>
          <p:nvPr/>
        </p:nvSpPr>
        <p:spPr>
          <a:xfrm>
            <a:off x="0" y="6291601"/>
            <a:ext cx="5594596" cy="215444"/>
          </a:xfrm>
          <a:prstGeom prst="rect">
            <a:avLst/>
          </a:prstGeom>
          <a:noFill/>
        </p:spPr>
        <p:txBody>
          <a:bodyPr wrap="square" rtlCol="0">
            <a:spAutoFit/>
          </a:bodyPr>
          <a:lstStyle/>
          <a:p>
            <a:r>
              <a:rPr lang="en-US" sz="800" b="1" i="1"/>
              <a:t>Notes: </a:t>
            </a:r>
            <a:r>
              <a:rPr lang="en-US" sz="800" i="1"/>
              <a:t>Revenue projections have been adjusted for Parental Choice Tax Credit.</a:t>
            </a:r>
          </a:p>
        </p:txBody>
      </p:sp>
      <p:sp>
        <p:nvSpPr>
          <p:cNvPr id="5" name="TextBox 4">
            <a:extLst>
              <a:ext uri="{FF2B5EF4-FFF2-40B4-BE49-F238E27FC236}">
                <a16:creationId xmlns:a16="http://schemas.microsoft.com/office/drawing/2014/main" id="{377F37F1-8FB6-8E0D-B704-36E883EF6736}"/>
              </a:ext>
            </a:extLst>
          </p:cNvPr>
          <p:cNvSpPr txBox="1"/>
          <p:nvPr/>
        </p:nvSpPr>
        <p:spPr>
          <a:xfrm>
            <a:off x="4376274" y="4941060"/>
            <a:ext cx="906355" cy="400110"/>
          </a:xfrm>
          <a:prstGeom prst="rect">
            <a:avLst/>
          </a:prstGeom>
          <a:noFill/>
        </p:spPr>
        <p:txBody>
          <a:bodyPr wrap="square" rtlCol="0">
            <a:spAutoFit/>
          </a:bodyPr>
          <a:lstStyle/>
          <a:p>
            <a:pPr algn="ctr"/>
            <a:r>
              <a:rPr lang="en-US" sz="1000" b="1">
                <a:solidFill>
                  <a:schemeClr val="tx2"/>
                </a:solidFill>
              </a:rPr>
              <a:t>June 2023 </a:t>
            </a:r>
          </a:p>
          <a:p>
            <a:pPr algn="ctr"/>
            <a:r>
              <a:rPr lang="en-US" sz="1000" b="1">
                <a:solidFill>
                  <a:schemeClr val="tx2"/>
                </a:solidFill>
              </a:rPr>
              <a:t>BOE Est.</a:t>
            </a:r>
          </a:p>
        </p:txBody>
      </p:sp>
    </p:spTree>
    <p:extLst>
      <p:ext uri="{BB962C8B-B14F-4D97-AF65-F5344CB8AC3E}">
        <p14:creationId xmlns:p14="http://schemas.microsoft.com/office/powerpoint/2010/main" val="2649093111"/>
      </p:ext>
    </p:extLst>
  </p:cSld>
  <p:clrMapOvr>
    <a:masterClrMapping/>
  </p:clrMapOvr>
</p:sld>
</file>

<file path=ppt/theme/theme1.xml><?xml version="1.0" encoding="utf-8"?>
<a:theme xmlns:a="http://schemas.openxmlformats.org/drawingml/2006/main" name="Office Theme">
  <a:themeElements>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Override1.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klahoma">
    <a:dk1>
      <a:srgbClr val="464646"/>
    </a:dk1>
    <a:lt1>
      <a:srgbClr val="FFFFFF"/>
    </a:lt1>
    <a:dk2>
      <a:srgbClr val="BCBCBC"/>
    </a:dk2>
    <a:lt2>
      <a:srgbClr val="EFEFEF"/>
    </a:lt2>
    <a:accent1>
      <a:srgbClr val="1CA6DF"/>
    </a:accent1>
    <a:accent2>
      <a:srgbClr val="669B41"/>
    </a:accent2>
    <a:accent3>
      <a:srgbClr val="D15420"/>
    </a:accent3>
    <a:accent4>
      <a:srgbClr val="DE9027"/>
    </a:accent4>
    <a:accent5>
      <a:srgbClr val="187BC0"/>
    </a:accent5>
    <a:accent6>
      <a:srgbClr val="914115"/>
    </a:accent6>
    <a:hlink>
      <a:srgbClr val="787878"/>
    </a:hlink>
    <a:folHlink>
      <a:srgbClr val="187BC0"/>
    </a:folHlink>
  </a:clrScheme>
  <a:fontScheme name="Custom 1">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d785a782-8c8e-46dc-b5c9-a27b7f4f97a1" xsi:nil="true"/>
    <lcf76f155ced4ddcb4097134ff3c332f xmlns="7e20be6a-c1e0-411a-8cfa-db4e92ab88e3">
      <Terms xmlns="http://schemas.microsoft.com/office/infopath/2007/PartnerControls"/>
    </lcf76f155ced4ddcb4097134ff3c332f>
    <SharedWithUsers xmlns="d785a782-8c8e-46dc-b5c9-a27b7f4f97a1">
      <UserInfo>
        <DisplayName>Brandy Manek</DisplayName>
        <AccountId>14</AccountId>
        <AccountType/>
      </UserInfo>
      <UserInfo>
        <DisplayName>Chris Cremin</DisplayName>
        <AccountId>75</AccountId>
        <AccountType/>
      </UserInfo>
      <UserInfo>
        <DisplayName>Denise White</DisplayName>
        <AccountId>54</AccountId>
        <AccountType/>
      </UserInfo>
      <UserInfo>
        <DisplayName>John Laws</DisplayName>
        <AccountId>156</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A9179D75DB8C44DA677B95B4563C811" ma:contentTypeVersion="16" ma:contentTypeDescription="Create a new document." ma:contentTypeScope="" ma:versionID="90750e0ef61a9e4e88c70fc52ed12d07">
  <xsd:schema xmlns:xsd="http://www.w3.org/2001/XMLSchema" xmlns:xs="http://www.w3.org/2001/XMLSchema" xmlns:p="http://schemas.microsoft.com/office/2006/metadata/properties" xmlns:ns1="http://schemas.microsoft.com/sharepoint/v3" xmlns:ns2="7e20be6a-c1e0-411a-8cfa-db4e92ab88e3" xmlns:ns3="d785a782-8c8e-46dc-b5c9-a27b7f4f97a1" targetNamespace="http://schemas.microsoft.com/office/2006/metadata/properties" ma:root="true" ma:fieldsID="f8c27dc9c226c8c9ccdc8176da739d18" ns1:_="" ns2:_="" ns3:_="">
    <xsd:import namespace="http://schemas.microsoft.com/sharepoint/v3"/>
    <xsd:import namespace="7e20be6a-c1e0-411a-8cfa-db4e92ab88e3"/>
    <xsd:import namespace="d785a782-8c8e-46dc-b5c9-a27b7f4f97a1"/>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20be6a-c1e0-411a-8cfa-db4e92ab88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309bf2f-0431-460d-a93a-990d633b9c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5a782-8c8e-46dc-b5c9-a27b7f4f97a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a38283e5-9239-4287-bc93-5a89b3247490}" ma:internalName="TaxCatchAll" ma:showField="CatchAllData" ma:web="d785a782-8c8e-46dc-b5c9-a27b7f4f9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5EAD97-0C31-45AE-B33E-138A9BF23D14}">
  <ds:schemaRefs>
    <ds:schemaRef ds:uri="http://purl.org/dc/dcmitype/"/>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elements/1.1/"/>
    <ds:schemaRef ds:uri="7e20be6a-c1e0-411a-8cfa-db4e92ab88e3"/>
    <ds:schemaRef ds:uri="http://schemas.openxmlformats.org/package/2006/metadata/core-properties"/>
    <ds:schemaRef ds:uri="d785a782-8c8e-46dc-b5c9-a27b7f4f97a1"/>
    <ds:schemaRef ds:uri="http://schemas.microsoft.com/sharepoint/v3"/>
    <ds:schemaRef ds:uri="http://purl.org/dc/terms/"/>
  </ds:schemaRefs>
</ds:datastoreItem>
</file>

<file path=customXml/itemProps2.xml><?xml version="1.0" encoding="utf-8"?>
<ds:datastoreItem xmlns:ds="http://schemas.openxmlformats.org/officeDocument/2006/customXml" ds:itemID="{E71D50E2-6E7F-4EAF-92AC-89A5E7DA9EE4}">
  <ds:schemaRefs>
    <ds:schemaRef ds:uri="http://schemas.microsoft.com/sharepoint/v3/contenttype/forms"/>
  </ds:schemaRefs>
</ds:datastoreItem>
</file>

<file path=customXml/itemProps3.xml><?xml version="1.0" encoding="utf-8"?>
<ds:datastoreItem xmlns:ds="http://schemas.openxmlformats.org/officeDocument/2006/customXml" ds:itemID="{57D5F2E5-64A2-4BEA-B5A1-87B526253086}">
  <ds:schemaRefs>
    <ds:schemaRef ds:uri="7e20be6a-c1e0-411a-8cfa-db4e92ab88e3"/>
    <ds:schemaRef ds:uri="d785a782-8c8e-46dc-b5c9-a27b7f4f97a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TotalTime>
  <Words>1033</Words>
  <Application>Microsoft Office PowerPoint</Application>
  <PresentationFormat>On-screen Show (4:3)</PresentationFormat>
  <Paragraphs>69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Montserrat</vt:lpstr>
      <vt:lpstr>Open Sans</vt:lpstr>
      <vt:lpstr>Office Theme</vt:lpstr>
      <vt:lpstr>State Budget Outlook Multiyear Trend Analysis</vt:lpstr>
      <vt:lpstr>Statutory Reference</vt:lpstr>
      <vt:lpstr>Recurring Revenue Trends —  Major Fund Detail</vt:lpstr>
      <vt:lpstr>Appropriation Trends by Expenditure Category</vt:lpstr>
      <vt:lpstr>Budget Outlook Trends —  Recurring Revenues vs. Appropriations</vt:lpstr>
      <vt:lpstr>General Revenue Collections —Recurring Revenue Comparison</vt:lpstr>
      <vt:lpstr>General Revenue Expenditures —Appropriations Comparison</vt:lpstr>
      <vt:lpstr>General Revenue Fund Trend Detail </vt:lpstr>
      <vt:lpstr>General Revenue Fund Trends — Revenue vs. Expenditures from GRF</vt:lpstr>
      <vt:lpstr>General Revenue Fund Detail — Major Sources</vt:lpstr>
      <vt:lpstr>General Revenue Fund Trends — Major Source Detail</vt:lpstr>
      <vt:lpstr>Appendix </vt:lpstr>
      <vt:lpstr>Definitions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Budget Outlook Multiyear Trend Analysis</dc:title>
  <dc:subject>State budget outlook multiyear trend analysis for Oklahoma in 2023.</dc:subject>
  <dc:creator>OMES BudgetChris Cremin</dc:creator>
  <cp:keywords>state, budge, multiyear, trend, analysis</cp:keywords>
  <cp:lastModifiedBy>Jake Lowrey</cp:lastModifiedBy>
  <cp:revision>3</cp:revision>
  <dcterms:created xsi:type="dcterms:W3CDTF">2023-10-19T15:39:17Z</dcterms:created>
  <dcterms:modified xsi:type="dcterms:W3CDTF">2024-03-28T20:42:40Z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0x0101004A9179D75DB8C44DA677B95B4563C811</vt:lpwstr>
  </property>
  <property fmtid="{D5CDD505-2E9C-101B-9397-08002B2CF9AE}" pid="3" name="MediaServiceImageTags">
    <vt:lpwstr/>
  </property>
  <property fmtid="{D5CDD505-2E9C-101B-9397-08002B2CF9AE}" pid="4" name="Language">
    <vt:lpwstr>English</vt:lpwstr>
  </property>
</Properties>
</file>