
<file path=[Content_Types].xml><?xml version="1.0" encoding="utf-8"?>
<Types xmlns="http://schemas.openxmlformats.org/package/2006/content-types">
  <Default Extension="png" ContentType="image/png"/>
  <Default Extension="tmp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1" r:id="rId5"/>
    <p:sldMasterId id="2147483661" r:id="rId6"/>
    <p:sldMasterId id="2147483682" r:id="rId7"/>
  </p:sldMasterIdLst>
  <p:notesMasterIdLst>
    <p:notesMasterId r:id="rId22"/>
  </p:notesMasterIdLst>
  <p:sldIdLst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6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8F26"/>
    <a:srgbClr val="464646"/>
    <a:srgbClr val="004E9A"/>
    <a:srgbClr val="D15420"/>
    <a:srgbClr val="9141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1F2CA-638E-41B8-A3EF-3270D0228246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48FC7-4267-4A49-B50C-BE60F72B7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37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MIPS, replaced SGR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1AED4-1BDD-4D39-9A2D-A85D366B28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02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Under</a:t>
            </a:r>
            <a:r>
              <a:rPr lang="en-US" baseline="0" dirty="0" smtClean="0"/>
              <a:t> direction from the Governor and through the spending power of the legislature, Oklahoma is leveraging available Medicaid funding to establish and implement a functioning HIE.</a:t>
            </a:r>
          </a:p>
          <a:p>
            <a:r>
              <a:rPr lang="en-US" baseline="0" dirty="0" smtClean="0"/>
              <a:t>Mention governance- something we have to do, not something we ought to do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1AED4-1BDD-4D39-9A2D-A85D366B28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Are we 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1AED4-1BDD-4D39-9A2D-A85D366B284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28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rgbClr val="D154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190ADDA2-9361-4AC6-B4E0-FCE0D576AE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7381875" cy="6064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1:</a:t>
            </a:r>
            <a:br>
              <a:rPr lang="en-US" dirty="0"/>
            </a:br>
            <a:r>
              <a:rPr lang="en-US" dirty="0"/>
              <a:t>put your title here</a:t>
            </a:r>
          </a:p>
        </p:txBody>
      </p:sp>
    </p:spTree>
    <p:extLst>
      <p:ext uri="{BB962C8B-B14F-4D97-AF65-F5344CB8AC3E}">
        <p14:creationId xmlns:p14="http://schemas.microsoft.com/office/powerpoint/2010/main" val="386383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rgbClr val="DE8F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190ADDA2-9361-4AC6-B4E0-FCE0D576AE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7381875" cy="6064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1:</a:t>
            </a:r>
            <a:br>
              <a:rPr lang="en-US" dirty="0"/>
            </a:br>
            <a:r>
              <a:rPr lang="en-US" dirty="0"/>
              <a:t>put your title here</a:t>
            </a:r>
          </a:p>
        </p:txBody>
      </p:sp>
    </p:spTree>
    <p:extLst>
      <p:ext uri="{BB962C8B-B14F-4D97-AF65-F5344CB8AC3E}">
        <p14:creationId xmlns:p14="http://schemas.microsoft.com/office/powerpoint/2010/main" val="2532503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D39D4-F3F6-4638-AB26-B252F641A3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F79B-5247-4EA0-A3E1-735056041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1A5CC-C12F-4050-A87A-D8016FCA4D96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/>
              <a:t> | OKLAHOMA HEALTH CARE AUTHORITY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196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0" y="0"/>
            <a:ext cx="60198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3E39908-AE0E-4754-863C-B6DFE0ABF8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6412" y="250825"/>
            <a:ext cx="4498976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6412" y="1846263"/>
            <a:ext cx="4498976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6412" y="6242050"/>
            <a:ext cx="449897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6856412" y="1711325"/>
            <a:ext cx="2647950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1373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1" y="260350"/>
            <a:ext cx="4346577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0"/>
            <a:ext cx="61722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7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0" y="6251575"/>
            <a:ext cx="4346578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45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2" y="260350"/>
            <a:ext cx="4346574" cy="1325563"/>
          </a:xfrm>
        </p:spPr>
        <p:txBody>
          <a:bodyPr>
            <a:noAutofit/>
          </a:bodyPr>
          <a:lstStyle>
            <a:lvl1pPr>
              <a:defRPr sz="36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1"/>
            <a:ext cx="6172200" cy="334327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5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09" y="6251575"/>
            <a:ext cx="4346575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1ACAF94-7D76-461F-84CA-8C3A8E1A19A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 flipH="1">
            <a:off x="6019800" y="3457575"/>
            <a:ext cx="6172200" cy="3400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</p:spTree>
    <p:extLst>
      <p:ext uri="{BB962C8B-B14F-4D97-AF65-F5344CB8AC3E}">
        <p14:creationId xmlns:p14="http://schemas.microsoft.com/office/powerpoint/2010/main" val="2753588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6611" y="-3170"/>
            <a:ext cx="10518777" cy="342899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3590917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8658CBB-3AD1-428F-87CC-812CE82028A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424363" y="3590916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EBC7ECB4-F408-4BA0-AB56-E83E4F5D7BF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12114" y="3590915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6379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4F0C-64D1-4379-8CC4-EF068C5396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0DA14-779F-4634-BE38-855D8BAF2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999037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Thin" panose="000003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8FC96-4045-49F6-A146-006CCC119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999037" cy="3684588"/>
          </a:xfrm>
        </p:spPr>
        <p:txBody>
          <a:bodyPr/>
          <a:lstStyle>
            <a:lvl1pPr>
              <a:defRPr>
                <a:latin typeface="Montserrat Thin" panose="00000300000000000000" pitchFamily="50" charset="0"/>
              </a:defRPr>
            </a:lvl1pPr>
            <a:lvl2pPr>
              <a:defRPr>
                <a:latin typeface="Montserrat Thin" panose="00000300000000000000" pitchFamily="50" charset="0"/>
              </a:defRPr>
            </a:lvl2pPr>
            <a:lvl3pPr>
              <a:defRPr>
                <a:latin typeface="Montserrat Thin" panose="00000300000000000000" pitchFamily="50" charset="0"/>
              </a:defRPr>
            </a:lvl3pPr>
            <a:lvl4pPr>
              <a:defRPr>
                <a:latin typeface="Montserrat Thin" panose="00000300000000000000" pitchFamily="50" charset="0"/>
              </a:defRPr>
            </a:lvl4pPr>
            <a:lvl5pPr>
              <a:defRPr>
                <a:latin typeface="Montserrat Thin" panose="00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5B313F-BE7E-49F9-9886-2FAC21CE7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4126" y="1681163"/>
            <a:ext cx="5021262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Thin" panose="000003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D252D3-F9FC-4D4F-B275-3829883FE6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4126" y="2505075"/>
            <a:ext cx="5021262" cy="3684588"/>
          </a:xfrm>
        </p:spPr>
        <p:txBody>
          <a:bodyPr/>
          <a:lstStyle>
            <a:lvl1pPr>
              <a:defRPr>
                <a:latin typeface="Montserrat Thin" panose="00000300000000000000" pitchFamily="50" charset="0"/>
              </a:defRPr>
            </a:lvl1pPr>
            <a:lvl2pPr>
              <a:defRPr>
                <a:latin typeface="Montserrat Thin" panose="00000300000000000000" pitchFamily="50" charset="0"/>
              </a:defRPr>
            </a:lvl2pPr>
            <a:lvl3pPr>
              <a:defRPr>
                <a:latin typeface="Montserrat Thin" panose="00000300000000000000" pitchFamily="50" charset="0"/>
              </a:defRPr>
            </a:lvl3pPr>
            <a:lvl4pPr>
              <a:defRPr>
                <a:latin typeface="Montserrat Thin" panose="00000300000000000000" pitchFamily="50" charset="0"/>
              </a:defRPr>
            </a:lvl4pPr>
            <a:lvl5pPr>
              <a:defRPr>
                <a:latin typeface="Montserrat Thin" panose="00000300000000000000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18873EF-9FD9-49D8-AAD5-0113C6247EB2}"/>
              </a:ext>
            </a:extLst>
          </p:cNvPr>
          <p:cNvCxnSpPr>
            <a:cxnSpLocks/>
          </p:cNvCxnSpPr>
          <p:nvPr userDrawn="1"/>
        </p:nvCxnSpPr>
        <p:spPr>
          <a:xfrm flipV="1">
            <a:off x="6086475" y="1690688"/>
            <a:ext cx="0" cy="4498975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BEA52CF-2BAB-485D-BA64-1588444BEDD8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/>
              <a:t> | OKLAHOMA HEALTH CARE AUTHORITY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949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DCA45-256B-46A9-B33C-A1595D78EC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00178" y="981075"/>
            <a:ext cx="9953615" cy="4521200"/>
          </a:xfrm>
        </p:spPr>
        <p:txBody>
          <a:bodyPr/>
          <a:lstStyle>
            <a:lvl1pPr>
              <a:defRPr i="0" cap="none" baseline="0">
                <a:latin typeface="Montserrat Thin" panose="00000300000000000000" pitchFamily="50" charset="0"/>
              </a:defRPr>
            </a:lvl1pPr>
          </a:lstStyle>
          <a:p>
            <a:r>
              <a:rPr lang="en-US" dirty="0"/>
              <a:t>“Use this slide if you would like to include a quote in your presentation.”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– Quote Attribution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19AED1F-DAA1-4CD3-8E2B-3C4AD4BD5E44}"/>
              </a:ext>
            </a:extLst>
          </p:cNvPr>
          <p:cNvCxnSpPr>
            <a:cxnSpLocks/>
          </p:cNvCxnSpPr>
          <p:nvPr userDrawn="1"/>
        </p:nvCxnSpPr>
        <p:spPr>
          <a:xfrm>
            <a:off x="855673" y="981075"/>
            <a:ext cx="0" cy="452120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40CA53F-EFAE-46F6-A38C-771A8AFE5853}"/>
              </a:ext>
            </a:extLst>
          </p:cNvPr>
          <p:cNvSpPr/>
          <p:nvPr userDrawn="1"/>
        </p:nvSpPr>
        <p:spPr>
          <a:xfrm>
            <a:off x="10013665" y="-632341"/>
            <a:ext cx="1994457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400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CE821C7D-9829-4327-9E14-7C825AC9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0178" y="6356349"/>
            <a:ext cx="995361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27118273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E187D-D965-4541-965E-F8B2C96D7C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5362574"/>
            <a:ext cx="10515599" cy="708421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AEF0D2B-AFEE-4353-8C84-B5FBB01C9D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6611" y="422671"/>
            <a:ext cx="10515599" cy="478750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Insert chart or graph here.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431ADA5-BF1A-41FA-A0BD-E548440BE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AC1A52D-FC66-4252-8D0C-3C0DF31B8ACB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9951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rgbClr val="004E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190ADDA2-9361-4AC6-B4E0-FCE0D576AE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7381875" cy="6064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1:</a:t>
            </a:r>
            <a:br>
              <a:rPr lang="en-US" dirty="0"/>
            </a:br>
            <a:r>
              <a:rPr lang="en-US" dirty="0"/>
              <a:t>put your title here</a:t>
            </a:r>
          </a:p>
        </p:txBody>
      </p:sp>
    </p:spTree>
    <p:extLst>
      <p:ext uri="{BB962C8B-B14F-4D97-AF65-F5344CB8AC3E}">
        <p14:creationId xmlns:p14="http://schemas.microsoft.com/office/powerpoint/2010/main" val="77069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D39D4-F3F6-4638-AB26-B252F641A3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F79B-5247-4EA0-A3E1-735056041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1A5CC-C12F-4050-A87A-D8016FCA4D96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/>
              <a:t> | OKLAHOMA HEALTH CARE AUTHORITY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249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D39D4-F3F6-4638-AB26-B252F641A3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F79B-5247-4EA0-A3E1-735056041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1A5CC-C12F-4050-A87A-D8016FCA4D96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/>
              <a:t> | OKLAHOMA HEALTH CARE AUTHORITY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1547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0" y="0"/>
            <a:ext cx="60198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3E39908-AE0E-4754-863C-B6DFE0ABF8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6412" y="250825"/>
            <a:ext cx="4498976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6412" y="1846263"/>
            <a:ext cx="4498976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6412" y="6242050"/>
            <a:ext cx="449897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6856412" y="1711325"/>
            <a:ext cx="2647950" cy="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4365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1" y="260350"/>
            <a:ext cx="4346577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0"/>
            <a:ext cx="61722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7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0" y="6251575"/>
            <a:ext cx="4346578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0762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2" y="260350"/>
            <a:ext cx="4346574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1"/>
            <a:ext cx="6172200" cy="334327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5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09" y="6251575"/>
            <a:ext cx="4346575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1ACAF94-7D76-461F-84CA-8C3A8E1A19A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 flipH="1">
            <a:off x="6019800" y="3457575"/>
            <a:ext cx="6172200" cy="3400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</p:spTree>
    <p:extLst>
      <p:ext uri="{BB962C8B-B14F-4D97-AF65-F5344CB8AC3E}">
        <p14:creationId xmlns:p14="http://schemas.microsoft.com/office/powerpoint/2010/main" val="24649313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6611" y="-3170"/>
            <a:ext cx="10518777" cy="342899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3590917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8658CBB-3AD1-428F-87CC-812CE82028A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424363" y="3590916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EBC7ECB4-F408-4BA0-AB56-E83E4F5D7BF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12114" y="3590915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33165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4F0C-64D1-4379-8CC4-EF068C5396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0DA14-779F-4634-BE38-855D8BAF2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999037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Light" panose="000004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8FC96-4045-49F6-A146-006CCC119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999037" cy="3684588"/>
          </a:xfrm>
        </p:spPr>
        <p:txBody>
          <a:bodyPr/>
          <a:lstStyle>
            <a:lvl1pPr>
              <a:defRPr>
                <a:latin typeface="Montserrat Light" panose="00000400000000000000" pitchFamily="50" charset="0"/>
              </a:defRPr>
            </a:lvl1pPr>
            <a:lvl2pPr>
              <a:defRPr>
                <a:latin typeface="Montserrat Light" panose="00000400000000000000" pitchFamily="50" charset="0"/>
              </a:defRPr>
            </a:lvl2pPr>
            <a:lvl3pPr>
              <a:defRPr>
                <a:latin typeface="Montserrat Light" panose="00000400000000000000" pitchFamily="50" charset="0"/>
              </a:defRPr>
            </a:lvl3pPr>
            <a:lvl4pPr>
              <a:defRPr>
                <a:latin typeface="Montserrat Light" panose="00000400000000000000" pitchFamily="50" charset="0"/>
              </a:defRPr>
            </a:lvl4pPr>
            <a:lvl5pPr>
              <a:defRPr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5B313F-BE7E-49F9-9886-2FAC21CE7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4126" y="1681163"/>
            <a:ext cx="5021262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Light" panose="000004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D252D3-F9FC-4D4F-B275-3829883FE6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4126" y="2505075"/>
            <a:ext cx="5021262" cy="3684588"/>
          </a:xfrm>
        </p:spPr>
        <p:txBody>
          <a:bodyPr/>
          <a:lstStyle>
            <a:lvl1pPr>
              <a:defRPr>
                <a:latin typeface="Montserrat Light" panose="00000400000000000000" pitchFamily="50" charset="0"/>
              </a:defRPr>
            </a:lvl1pPr>
            <a:lvl2pPr>
              <a:defRPr>
                <a:latin typeface="Montserrat Light" panose="00000400000000000000" pitchFamily="50" charset="0"/>
              </a:defRPr>
            </a:lvl2pPr>
            <a:lvl3pPr>
              <a:defRPr>
                <a:latin typeface="Montserrat Light" panose="00000400000000000000" pitchFamily="50" charset="0"/>
              </a:defRPr>
            </a:lvl3pPr>
            <a:lvl4pPr>
              <a:defRPr>
                <a:latin typeface="Montserrat Light" panose="00000400000000000000" pitchFamily="50" charset="0"/>
              </a:defRPr>
            </a:lvl4pPr>
            <a:lvl5pPr>
              <a:defRPr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18873EF-9FD9-49D8-AAD5-0113C6247EB2}"/>
              </a:ext>
            </a:extLst>
          </p:cNvPr>
          <p:cNvCxnSpPr>
            <a:cxnSpLocks/>
          </p:cNvCxnSpPr>
          <p:nvPr userDrawn="1"/>
        </p:nvCxnSpPr>
        <p:spPr>
          <a:xfrm flipV="1">
            <a:off x="6086475" y="1690688"/>
            <a:ext cx="0" cy="4498975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BEA52CF-2BAB-485D-BA64-1588444BEDD8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/>
              <a:t> | OKLAHOMA HEALTH CARE AUTHORITY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1263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DCA45-256B-46A9-B33C-A1595D78EC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00178" y="981075"/>
            <a:ext cx="9953615" cy="4521200"/>
          </a:xfrm>
        </p:spPr>
        <p:txBody>
          <a:bodyPr/>
          <a:lstStyle>
            <a:lvl1pPr>
              <a:defRPr i="0" cap="none" baseline="0">
                <a:latin typeface="Montserrat Thin" panose="00000300000000000000" pitchFamily="50" charset="0"/>
              </a:defRPr>
            </a:lvl1pPr>
          </a:lstStyle>
          <a:p>
            <a:r>
              <a:rPr lang="en-US" dirty="0"/>
              <a:t>“Use this slide if you would like to include a quote in your presentation.”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– Quote Attribution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19AED1F-DAA1-4CD3-8E2B-3C4AD4BD5E44}"/>
              </a:ext>
            </a:extLst>
          </p:cNvPr>
          <p:cNvCxnSpPr>
            <a:cxnSpLocks/>
          </p:cNvCxnSpPr>
          <p:nvPr userDrawn="1"/>
        </p:nvCxnSpPr>
        <p:spPr>
          <a:xfrm>
            <a:off x="855673" y="981075"/>
            <a:ext cx="0" cy="452120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40CA53F-EFAE-46F6-A38C-771A8AFE5853}"/>
              </a:ext>
            </a:extLst>
          </p:cNvPr>
          <p:cNvSpPr/>
          <p:nvPr userDrawn="1"/>
        </p:nvSpPr>
        <p:spPr>
          <a:xfrm>
            <a:off x="10013665" y="-632341"/>
            <a:ext cx="1994457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400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CE821C7D-9829-4327-9E14-7C825AC9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0178" y="6356349"/>
            <a:ext cx="995361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27669165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E187D-D965-4541-965E-F8B2C96D7C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5362574"/>
            <a:ext cx="10515599" cy="708421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AEF0D2B-AFEE-4353-8C84-B5FBB01C9D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6611" y="422671"/>
            <a:ext cx="10515599" cy="478750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Insert chart or graph here.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431ADA5-BF1A-41FA-A0BD-E548440BE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AC1A52D-FC66-4252-8D0C-3C0DF31B8ACB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8996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8" descr="A close up of a sign&#10;&#10;Description automatically generated">
            <a:extLst>
              <a:ext uri="{FF2B5EF4-FFF2-40B4-BE49-F238E27FC236}">
                <a16:creationId xmlns:a16="http://schemas.microsoft.com/office/drawing/2014/main" id="{51EE9887-F173-4F2A-8494-CED0760F5D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93" r="27276"/>
          <a:stretch/>
        </p:blipFill>
        <p:spPr>
          <a:xfrm>
            <a:off x="6682008" y="0"/>
            <a:ext cx="5509992" cy="572086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D62F958-0C60-4631-A589-D0DA2EC7B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23" y="3199480"/>
            <a:ext cx="6914662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6000" dirty="0"/>
              <a:t>PRESENTATION TITLE</a:t>
            </a:r>
            <a:r>
              <a:rPr lang="en-US" dirty="0"/>
              <a:t/>
            </a:r>
            <a:br>
              <a:rPr lang="en-US" dirty="0"/>
            </a:br>
            <a:endParaRPr lang="en-US" sz="2000" cap="none" dirty="0">
              <a:latin typeface="Montserrat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8191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7F6183-1F37-4A80-840F-FBB5A1E17E57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AEA593-A2CB-4F6F-A786-20675DDBB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51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0" y="0"/>
            <a:ext cx="60198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3E39908-AE0E-4754-863C-B6DFE0ABF8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6412" y="250825"/>
            <a:ext cx="4498976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6412" y="1846263"/>
            <a:ext cx="4498976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6412" y="6242050"/>
            <a:ext cx="449897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6856412" y="1711325"/>
            <a:ext cx="2647950" cy="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061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1" y="260350"/>
            <a:ext cx="4346577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0"/>
            <a:ext cx="61722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7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0" y="6251575"/>
            <a:ext cx="4346578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91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2" y="260350"/>
            <a:ext cx="4346574" cy="1325563"/>
          </a:xfrm>
        </p:spPr>
        <p:txBody>
          <a:bodyPr>
            <a:noAutofit/>
          </a:bodyPr>
          <a:lstStyle>
            <a:lvl1pPr>
              <a:defRPr sz="36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1"/>
            <a:ext cx="6172200" cy="334327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5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09" y="6251575"/>
            <a:ext cx="4346575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1ACAF94-7D76-461F-84CA-8C3A8E1A19A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 flipH="1">
            <a:off x="6019800" y="3457575"/>
            <a:ext cx="6172200" cy="3400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</p:spTree>
    <p:extLst>
      <p:ext uri="{BB962C8B-B14F-4D97-AF65-F5344CB8AC3E}">
        <p14:creationId xmlns:p14="http://schemas.microsoft.com/office/powerpoint/2010/main" val="116881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6611" y="-3170"/>
            <a:ext cx="10518777" cy="342899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3590917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8658CBB-3AD1-428F-87CC-812CE82028A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424363" y="3590916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EBC7ECB4-F408-4BA0-AB56-E83E4F5D7BF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12114" y="3590915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103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4F0C-64D1-4379-8CC4-EF068C5396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0DA14-779F-4634-BE38-855D8BAF2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999037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Thin" panose="000003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8FC96-4045-49F6-A146-006CCC119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999037" cy="3684588"/>
          </a:xfrm>
        </p:spPr>
        <p:txBody>
          <a:bodyPr/>
          <a:lstStyle>
            <a:lvl1pPr>
              <a:defRPr>
                <a:latin typeface="Montserrat Thin" panose="00000300000000000000" pitchFamily="50" charset="0"/>
              </a:defRPr>
            </a:lvl1pPr>
            <a:lvl2pPr>
              <a:defRPr>
                <a:latin typeface="Montserrat Thin" panose="00000300000000000000" pitchFamily="50" charset="0"/>
              </a:defRPr>
            </a:lvl2pPr>
            <a:lvl3pPr>
              <a:defRPr>
                <a:latin typeface="Montserrat Thin" panose="00000300000000000000" pitchFamily="50" charset="0"/>
              </a:defRPr>
            </a:lvl3pPr>
            <a:lvl4pPr>
              <a:defRPr>
                <a:latin typeface="Montserrat Thin" panose="00000300000000000000" pitchFamily="50" charset="0"/>
              </a:defRPr>
            </a:lvl4pPr>
            <a:lvl5pPr>
              <a:defRPr>
                <a:latin typeface="Montserrat Thin" panose="00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5B313F-BE7E-49F9-9886-2FAC21CE7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4126" y="1681163"/>
            <a:ext cx="5021262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Thin" panose="000003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D252D3-F9FC-4D4F-B275-3829883FE6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4126" y="2505075"/>
            <a:ext cx="5021262" cy="3684588"/>
          </a:xfrm>
        </p:spPr>
        <p:txBody>
          <a:bodyPr/>
          <a:lstStyle>
            <a:lvl1pPr>
              <a:defRPr>
                <a:latin typeface="Montserrat Thin" panose="00000300000000000000" pitchFamily="50" charset="0"/>
              </a:defRPr>
            </a:lvl1pPr>
            <a:lvl2pPr>
              <a:defRPr>
                <a:latin typeface="Montserrat Thin" panose="00000300000000000000" pitchFamily="50" charset="0"/>
              </a:defRPr>
            </a:lvl2pPr>
            <a:lvl3pPr>
              <a:defRPr>
                <a:latin typeface="Montserrat Thin" panose="00000300000000000000" pitchFamily="50" charset="0"/>
              </a:defRPr>
            </a:lvl3pPr>
            <a:lvl4pPr>
              <a:defRPr>
                <a:latin typeface="Montserrat Thin" panose="00000300000000000000" pitchFamily="50" charset="0"/>
              </a:defRPr>
            </a:lvl4pPr>
            <a:lvl5pPr>
              <a:defRPr>
                <a:latin typeface="Montserrat Thin" panose="00000300000000000000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18873EF-9FD9-49D8-AAD5-0113C6247EB2}"/>
              </a:ext>
            </a:extLst>
          </p:cNvPr>
          <p:cNvCxnSpPr>
            <a:cxnSpLocks/>
          </p:cNvCxnSpPr>
          <p:nvPr userDrawn="1"/>
        </p:nvCxnSpPr>
        <p:spPr>
          <a:xfrm flipV="1">
            <a:off x="6086475" y="1690688"/>
            <a:ext cx="0" cy="4498975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BEA52CF-2BAB-485D-BA64-1588444BEDD8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/>
              <a:t> | OKLAHOMA HEALTH CARE AUTHORITY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48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DCA45-256B-46A9-B33C-A1595D78EC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00178" y="981075"/>
            <a:ext cx="9953615" cy="4521200"/>
          </a:xfrm>
        </p:spPr>
        <p:txBody>
          <a:bodyPr/>
          <a:lstStyle>
            <a:lvl1pPr>
              <a:defRPr i="0" cap="none" baseline="0">
                <a:latin typeface="Montserrat Thin" panose="00000300000000000000" pitchFamily="50" charset="0"/>
              </a:defRPr>
            </a:lvl1pPr>
          </a:lstStyle>
          <a:p>
            <a:r>
              <a:rPr lang="en-US" dirty="0"/>
              <a:t>“Use this slide if you would like to include a quote in your presentation.”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– Quote Attribution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19AED1F-DAA1-4CD3-8E2B-3C4AD4BD5E44}"/>
              </a:ext>
            </a:extLst>
          </p:cNvPr>
          <p:cNvCxnSpPr>
            <a:cxnSpLocks/>
          </p:cNvCxnSpPr>
          <p:nvPr userDrawn="1"/>
        </p:nvCxnSpPr>
        <p:spPr>
          <a:xfrm>
            <a:off x="855673" y="981075"/>
            <a:ext cx="0" cy="452120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40CA53F-EFAE-46F6-A38C-771A8AFE5853}"/>
              </a:ext>
            </a:extLst>
          </p:cNvPr>
          <p:cNvSpPr/>
          <p:nvPr userDrawn="1"/>
        </p:nvSpPr>
        <p:spPr>
          <a:xfrm>
            <a:off x="10013665" y="-632341"/>
            <a:ext cx="1994457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400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CE821C7D-9829-4327-9E14-7C825AC9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0178" y="6356349"/>
            <a:ext cx="995361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71429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E187D-D965-4541-965E-F8B2C96D7C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5362574"/>
            <a:ext cx="10515599" cy="708421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AEF0D2B-AFEE-4353-8C84-B5FBB01C9D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6611" y="422671"/>
            <a:ext cx="10515599" cy="478750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Insert chart or graph here.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431ADA5-BF1A-41FA-A0BD-E548440BE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AC1A52D-FC66-4252-8D0C-3C0DF31B8ACB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65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EA468-D697-44A3-BCF2-2BC4D5B88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16D19-AD04-4B72-9EDC-F74F15E33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1407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0" r:id="rId2"/>
    <p:sldLayoutId id="2147483652" r:id="rId3"/>
    <p:sldLayoutId id="2147483658" r:id="rId4"/>
    <p:sldLayoutId id="2147483659" r:id="rId5"/>
    <p:sldLayoutId id="2147483660" r:id="rId6"/>
    <p:sldLayoutId id="2147483653" r:id="rId7"/>
    <p:sldLayoutId id="2147483654" r:id="rId8"/>
    <p:sldLayoutId id="214748364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cap="all" baseline="0">
          <a:solidFill>
            <a:srgbClr val="464646"/>
          </a:solidFill>
          <a:latin typeface="Montserrat ExtraBold" panose="000009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EA468-D697-44A3-BCF2-2BC4D5B88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16D19-AD04-4B72-9EDC-F74F15E33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755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cap="all" baseline="0">
          <a:solidFill>
            <a:srgbClr val="464646"/>
          </a:solidFill>
          <a:latin typeface="Montserrat ExtraBold" panose="000009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EA468-D697-44A3-BCF2-2BC4D5B88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16D19-AD04-4B72-9EDC-F74F15E33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838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rgbClr val="464646"/>
          </a:solidFill>
          <a:latin typeface="Montserrat ExtraBold" panose="000009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127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cap="all" baseline="0">
          <a:solidFill>
            <a:srgbClr val="464646"/>
          </a:solidFill>
          <a:latin typeface="Montserrat ExtraBold" panose="000009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13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close up of a sign&#10;&#10;Description automatically generated">
            <a:extLst>
              <a:ext uri="{FF2B5EF4-FFF2-40B4-BE49-F238E27FC236}">
                <a16:creationId xmlns:a16="http://schemas.microsoft.com/office/drawing/2014/main" id="{A99C4FC4-8F0E-4D78-AA91-1D85AF6ADEA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93" r="27276"/>
          <a:stretch/>
        </p:blipFill>
        <p:spPr>
          <a:xfrm>
            <a:off x="6681788" y="0"/>
            <a:ext cx="5510212" cy="572135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61392" y="3183111"/>
            <a:ext cx="9144000" cy="23876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cap="all" baseline="0">
                <a:solidFill>
                  <a:srgbClr val="464646"/>
                </a:solidFill>
                <a:latin typeface="Montserrat ExtraBold" panose="00000900000000000000" pitchFamily="50" charset="0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Mission Possible</a:t>
            </a:r>
            <a:endParaRPr lang="en-US" sz="40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861392" y="4016773"/>
            <a:ext cx="9144000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464646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464646"/>
                </a:solidFill>
                <a:latin typeface="Montserrat Light" panose="000004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64646"/>
                </a:solidFill>
                <a:latin typeface="Montserrat Light" panose="000004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64646"/>
                </a:solidFill>
                <a:latin typeface="Montserrat Light" panose="000004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464646"/>
                </a:solidFill>
                <a:latin typeface="Montserrat Light" panose="000004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An update on Oklahoma’s State Health Information Exchange</a:t>
            </a:r>
          </a:p>
          <a:p>
            <a:pPr marL="0" indent="0">
              <a:buNone/>
            </a:pPr>
            <a:r>
              <a:rPr lang="en-US" sz="1800" dirty="0" smtClean="0"/>
              <a:t>Prepared for the Health Information Technology Advisory Board</a:t>
            </a:r>
          </a:p>
          <a:p>
            <a:pPr marL="0" indent="0">
              <a:buNone/>
            </a:pPr>
            <a:r>
              <a:rPr lang="en-US" sz="1800" dirty="0" smtClean="0"/>
              <a:t>December 16, 2020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71509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241" y="640080"/>
            <a:ext cx="10141518" cy="4053839"/>
          </a:xfrm>
        </p:spPr>
      </p:pic>
    </p:spTree>
    <p:extLst>
      <p:ext uri="{BB962C8B-B14F-4D97-AF65-F5344CB8AC3E}">
        <p14:creationId xmlns:p14="http://schemas.microsoft.com/office/powerpoint/2010/main" val="2820624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806" y="365125"/>
            <a:ext cx="9062388" cy="5761355"/>
          </a:xfrm>
        </p:spPr>
      </p:pic>
    </p:spTree>
    <p:extLst>
      <p:ext uri="{BB962C8B-B14F-4D97-AF65-F5344CB8AC3E}">
        <p14:creationId xmlns:p14="http://schemas.microsoft.com/office/powerpoint/2010/main" val="3258301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251" y="365125"/>
            <a:ext cx="8207498" cy="6166775"/>
          </a:xfrm>
        </p:spPr>
      </p:pic>
    </p:spTree>
    <p:extLst>
      <p:ext uri="{BB962C8B-B14F-4D97-AF65-F5344CB8AC3E}">
        <p14:creationId xmlns:p14="http://schemas.microsoft.com/office/powerpoint/2010/main" val="934693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Award RFP and receive CMS contractual approval</a:t>
            </a:r>
          </a:p>
          <a:p>
            <a:r>
              <a:rPr lang="en-US" dirty="0" smtClean="0"/>
              <a:t>Multi-agency (behind the scenes) work during implementation</a:t>
            </a:r>
          </a:p>
          <a:p>
            <a:pPr lvl="1"/>
            <a:r>
              <a:rPr lang="en-US" dirty="0" smtClean="0"/>
              <a:t>OHCA, OSDH, OBNDD, ODMHSAS, OMES</a:t>
            </a:r>
          </a:p>
          <a:p>
            <a:r>
              <a:rPr lang="en-US" dirty="0" smtClean="0"/>
              <a:t>Educational (virtual) road show</a:t>
            </a:r>
          </a:p>
          <a:p>
            <a:r>
              <a:rPr lang="en-US" dirty="0" smtClean="0"/>
              <a:t>Outstanding decisions that have to made</a:t>
            </a:r>
          </a:p>
          <a:p>
            <a:pPr lvl="1"/>
            <a:r>
              <a:rPr lang="en-US" dirty="0" smtClean="0"/>
              <a:t>Governance</a:t>
            </a:r>
          </a:p>
          <a:p>
            <a:pPr lvl="2"/>
            <a:r>
              <a:rPr lang="en-US" dirty="0" smtClean="0"/>
              <a:t>Inside</a:t>
            </a:r>
          </a:p>
          <a:p>
            <a:pPr lvl="2"/>
            <a:r>
              <a:rPr lang="en-US" dirty="0" smtClean="0"/>
              <a:t>Outside</a:t>
            </a:r>
          </a:p>
          <a:p>
            <a:pPr lvl="1"/>
            <a:r>
              <a:rPr lang="en-US" dirty="0" smtClean="0"/>
              <a:t>Sustainability</a:t>
            </a:r>
          </a:p>
          <a:p>
            <a:pPr lvl="1"/>
            <a:r>
              <a:rPr lang="en-US" dirty="0" smtClean="0"/>
              <a:t>Statutory authority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410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54E3C3A-B577-4AA3-9796-3E1C316942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2"/>
          <a:stretch/>
        </p:blipFill>
        <p:spPr>
          <a:xfrm>
            <a:off x="3084172" y="47792"/>
            <a:ext cx="6023656" cy="2452972"/>
          </a:xfr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CB73972-814A-40BE-8024-2BB269AD50EE}"/>
              </a:ext>
            </a:extLst>
          </p:cNvPr>
          <p:cNvGrpSpPr/>
          <p:nvPr/>
        </p:nvGrpSpPr>
        <p:grpSpPr>
          <a:xfrm>
            <a:off x="1630210" y="4594203"/>
            <a:ext cx="8931580" cy="584775"/>
            <a:chOff x="969410" y="5102206"/>
            <a:chExt cx="8931580" cy="584775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6699B720-27C9-4FE8-BFBD-D8E310DC1930}"/>
                </a:ext>
              </a:extLst>
            </p:cNvPr>
            <p:cNvGrpSpPr/>
            <p:nvPr/>
          </p:nvGrpSpPr>
          <p:grpSpPr>
            <a:xfrm>
              <a:off x="969410" y="5102206"/>
              <a:ext cx="2882470" cy="584775"/>
              <a:chOff x="1290943" y="4195627"/>
              <a:chExt cx="2882470" cy="584775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5916DA9D-0222-4231-A2F8-3BAE0C1AA4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290943" y="4271170"/>
                <a:ext cx="1" cy="433691"/>
              </a:xfrm>
              <a:prstGeom prst="line">
                <a:avLst/>
              </a:prstGeom>
              <a:ln w="38100">
                <a:solidFill>
                  <a:srgbClr val="D1542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DF61A50-33A3-4FE1-93E9-F9CF2A75DC2C}"/>
                  </a:ext>
                </a:extLst>
              </p:cNvPr>
              <p:cNvSpPr/>
              <p:nvPr/>
            </p:nvSpPr>
            <p:spPr>
              <a:xfrm>
                <a:off x="1398955" y="4195627"/>
                <a:ext cx="277445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4345 N. Lincoln Blvd.</a:t>
                </a:r>
              </a:p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Oklahoma City, OK 73105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E384A1AC-BD91-4DE7-B704-FEBD4C091C5C}"/>
                </a:ext>
              </a:extLst>
            </p:cNvPr>
            <p:cNvGrpSpPr/>
            <p:nvPr/>
          </p:nvGrpSpPr>
          <p:grpSpPr>
            <a:xfrm>
              <a:off x="4488285" y="5102206"/>
              <a:ext cx="2197222" cy="584775"/>
              <a:chOff x="4546051" y="4195627"/>
              <a:chExt cx="2197222" cy="584775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03B85F5-B23B-4192-B303-701F2439A2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46051" y="4271170"/>
                <a:ext cx="1" cy="433691"/>
              </a:xfrm>
              <a:prstGeom prst="line">
                <a:avLst/>
              </a:prstGeom>
              <a:ln w="38100">
                <a:solidFill>
                  <a:srgbClr val="DE8F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E1BE661-00B4-4F2F-B278-4A6061FFEF7F}"/>
                  </a:ext>
                </a:extLst>
              </p:cNvPr>
              <p:cNvSpPr/>
              <p:nvPr/>
            </p:nvSpPr>
            <p:spPr>
              <a:xfrm>
                <a:off x="4654062" y="4195627"/>
                <a:ext cx="208921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okhca.org</a:t>
                </a:r>
              </a:p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mysoonercare.org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3D3F142E-B4B7-48CE-B4C7-003F4C783AD3}"/>
                </a:ext>
              </a:extLst>
            </p:cNvPr>
            <p:cNvGrpSpPr/>
            <p:nvPr/>
          </p:nvGrpSpPr>
          <p:grpSpPr>
            <a:xfrm>
              <a:off x="7213902" y="5102206"/>
              <a:ext cx="2687088" cy="584775"/>
              <a:chOff x="7082143" y="4195627"/>
              <a:chExt cx="2687088" cy="584775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AEDABF33-F956-4530-8758-9276E660EC2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82143" y="4271170"/>
                <a:ext cx="1" cy="433691"/>
              </a:xfrm>
              <a:prstGeom prst="line">
                <a:avLst/>
              </a:prstGeom>
              <a:ln w="38100">
                <a:solidFill>
                  <a:srgbClr val="004E9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BA76712-B11D-407E-895A-71A2F5235270}"/>
                  </a:ext>
                </a:extLst>
              </p:cNvPr>
              <p:cNvSpPr/>
              <p:nvPr/>
            </p:nvSpPr>
            <p:spPr>
              <a:xfrm>
                <a:off x="7190155" y="4195627"/>
                <a:ext cx="257907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Agency: 405-522-7300</a:t>
                </a:r>
              </a:p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Helpline: 800-987-7767</a:t>
                </a:r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1F10DAE0-B9A5-49AF-8698-DCADB7AE4616}"/>
              </a:ext>
            </a:extLst>
          </p:cNvPr>
          <p:cNvSpPr/>
          <p:nvPr/>
        </p:nvSpPr>
        <p:spPr>
          <a:xfrm>
            <a:off x="3089616" y="2453149"/>
            <a:ext cx="6316153" cy="1415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spc="1000" dirty="0" smtClean="0">
                <a:solidFill>
                  <a:srgbClr val="464646"/>
                </a:solidFill>
                <a:latin typeface="Montserrat ExtraBold" panose="00000900000000000000" pitchFamily="50" charset="0"/>
              </a:rPr>
              <a:t>Carter Kimble</a:t>
            </a:r>
          </a:p>
          <a:p>
            <a:pPr algn="ctr"/>
            <a:r>
              <a:rPr lang="en-US" spc="1000" dirty="0" smtClean="0">
                <a:solidFill>
                  <a:srgbClr val="464646"/>
                </a:solidFill>
                <a:latin typeface="Montserrat ExtraBold" panose="00000900000000000000" pitchFamily="50" charset="0"/>
              </a:rPr>
              <a:t>Executive Director</a:t>
            </a:r>
          </a:p>
          <a:p>
            <a:pPr algn="ctr"/>
            <a:r>
              <a:rPr lang="en-US" spc="1000" dirty="0" smtClean="0">
                <a:solidFill>
                  <a:srgbClr val="464646"/>
                </a:solidFill>
                <a:latin typeface="Montserrat ExtraBold" panose="00000900000000000000" pitchFamily="50" charset="0"/>
              </a:rPr>
              <a:t>Office of the State HIE</a:t>
            </a:r>
          </a:p>
          <a:p>
            <a:pPr algn="ctr"/>
            <a:r>
              <a:rPr lang="en-US" spc="1000" dirty="0" smtClean="0">
                <a:solidFill>
                  <a:srgbClr val="464646"/>
                </a:solidFill>
                <a:latin typeface="Montserrat ExtraBold" panose="00000900000000000000" pitchFamily="50" charset="0"/>
              </a:rPr>
              <a:t>Carter.Kimble@okhca.org</a:t>
            </a:r>
            <a:endParaRPr lang="en-US" spc="1000" dirty="0">
              <a:solidFill>
                <a:srgbClr val="464646"/>
              </a:solidFill>
              <a:latin typeface="Montserrat ExtraBold" panose="00000900000000000000" pitchFamily="50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796C683-BB52-4CC7-9159-D2DED7E48E7A}"/>
              </a:ext>
            </a:extLst>
          </p:cNvPr>
          <p:cNvGrpSpPr/>
          <p:nvPr/>
        </p:nvGrpSpPr>
        <p:grpSpPr>
          <a:xfrm>
            <a:off x="5149085" y="5544854"/>
            <a:ext cx="1149720" cy="309564"/>
            <a:chOff x="5786437" y="3119436"/>
            <a:chExt cx="2299433" cy="619126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97151C13-9CB8-497B-9D4D-3E4B05300B1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5786437" y="3119437"/>
              <a:ext cx="619125" cy="619125"/>
            </a:xfrm>
            <a:prstGeom prst="rect">
              <a:avLst/>
            </a:prstGeom>
          </p:spPr>
        </p:pic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id="{DF46A378-B9A9-4194-918A-69E00A6DCF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6626591" y="3119437"/>
              <a:ext cx="619125" cy="619125"/>
            </a:xfrm>
            <a:prstGeom prst="rect">
              <a:avLst/>
            </a:prstGeom>
          </p:spPr>
        </p:pic>
        <p:pic>
          <p:nvPicPr>
            <p:cNvPr id="25" name="Graphic 24">
              <a:extLst>
                <a:ext uri="{FF2B5EF4-FFF2-40B4-BE49-F238E27FC236}">
                  <a16:creationId xmlns:a16="http://schemas.microsoft.com/office/drawing/2014/main" id="{4747C4DD-7572-4353-8C2F-8BB94BB8373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7466745" y="3119436"/>
              <a:ext cx="619125" cy="6191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0165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mission, that we’ve already chosen to accept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748589" cy="4351338"/>
          </a:xfrm>
        </p:spPr>
        <p:txBody>
          <a:bodyPr/>
          <a:lstStyle/>
          <a:p>
            <a:r>
              <a:rPr lang="en-US" sz="2400" dirty="0" smtClean="0"/>
              <a:t>to </a:t>
            </a:r>
            <a:r>
              <a:rPr lang="en-US" sz="2400" dirty="0"/>
              <a:t>allow health information to flow seamlessly to and from authorized healthcare organizations and individuals in </a:t>
            </a:r>
            <a:r>
              <a:rPr lang="en-US" sz="2400" dirty="0" smtClean="0"/>
              <a:t>Oklahoma </a:t>
            </a:r>
          </a:p>
          <a:p>
            <a:r>
              <a:rPr lang="en-US" sz="2400" dirty="0" smtClean="0"/>
              <a:t>to </a:t>
            </a:r>
            <a:r>
              <a:rPr lang="en-US" sz="2400" dirty="0"/>
              <a:t>meet the needs of end </a:t>
            </a:r>
            <a:r>
              <a:rPr lang="en-US" sz="2400" dirty="0" smtClean="0"/>
              <a:t>users</a:t>
            </a:r>
            <a:r>
              <a:rPr lang="en-US" sz="2400" dirty="0"/>
              <a:t> </a:t>
            </a:r>
            <a:r>
              <a:rPr lang="en-US" sz="2400" dirty="0" smtClean="0"/>
              <a:t>by enabling access to </a:t>
            </a:r>
            <a:r>
              <a:rPr lang="en-US" sz="2400" dirty="0"/>
              <a:t>secure, accurate data available at the right time and place, for the right purposes.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789" y="1690688"/>
            <a:ext cx="6525650" cy="40475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94716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mission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answer is better health outcomes</a:t>
            </a:r>
          </a:p>
          <a:p>
            <a:r>
              <a:rPr lang="en-US" dirty="0" smtClean="0"/>
              <a:t>Long answer is an ROI from health system efficiency, improved care coordination, transparency</a:t>
            </a:r>
            <a:r>
              <a:rPr lang="en-US" dirty="0"/>
              <a:t>,</a:t>
            </a:r>
            <a:r>
              <a:rPr lang="en-US" dirty="0" smtClean="0"/>
              <a:t> accountability and facilitating value-based reimbursement</a:t>
            </a:r>
          </a:p>
          <a:p>
            <a:r>
              <a:rPr lang="en-US" dirty="0" smtClean="0"/>
              <a:t>Oh . . . And CMS is willing to provide enhanced federal funds in order to help providers achieve meaningful use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96027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of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 enhanced federal funds to implement</a:t>
            </a:r>
          </a:p>
          <a:p>
            <a:r>
              <a:rPr lang="en-US" dirty="0" smtClean="0"/>
              <a:t>Deploy a public-private partnership model</a:t>
            </a:r>
          </a:p>
          <a:p>
            <a:pPr lvl="1"/>
            <a:r>
              <a:rPr lang="en-US" dirty="0" smtClean="0"/>
              <a:t>State is far too late to the game to “build” platform</a:t>
            </a:r>
          </a:p>
          <a:p>
            <a:pPr lvl="1"/>
            <a:r>
              <a:rPr lang="en-US" dirty="0" smtClean="0"/>
              <a:t>Go to the market to procure software, service and support</a:t>
            </a:r>
          </a:p>
          <a:p>
            <a:r>
              <a:rPr lang="en-US" dirty="0" smtClean="0"/>
              <a:t>Public portion of strategy is to provide oversight, governance and strategy</a:t>
            </a:r>
          </a:p>
          <a:p>
            <a:pPr lvl="1"/>
            <a:r>
              <a:rPr lang="en-US" dirty="0" smtClean="0"/>
              <a:t>State has many options when deciding how best to serve this role</a:t>
            </a:r>
          </a:p>
        </p:txBody>
      </p:sp>
    </p:spTree>
    <p:extLst>
      <p:ext uri="{BB962C8B-B14F-4D97-AF65-F5344CB8AC3E}">
        <p14:creationId xmlns:p14="http://schemas.microsoft.com/office/powerpoint/2010/main" val="3861107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265" y="335280"/>
            <a:ext cx="9105470" cy="6086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429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542" y="411480"/>
            <a:ext cx="9276916" cy="59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929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012" y="563880"/>
            <a:ext cx="10140211" cy="5242559"/>
          </a:xfrm>
        </p:spPr>
      </p:pic>
    </p:spTree>
    <p:extLst>
      <p:ext uri="{BB962C8B-B14F-4D97-AF65-F5344CB8AC3E}">
        <p14:creationId xmlns:p14="http://schemas.microsoft.com/office/powerpoint/2010/main" val="1910693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240" y="673724"/>
            <a:ext cx="10317480" cy="5356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403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66" y="624840"/>
            <a:ext cx="10574667" cy="4849711"/>
          </a:xfrm>
        </p:spPr>
      </p:pic>
    </p:spTree>
    <p:extLst>
      <p:ext uri="{BB962C8B-B14F-4D97-AF65-F5344CB8AC3E}">
        <p14:creationId xmlns:p14="http://schemas.microsoft.com/office/powerpoint/2010/main" val="380986163"/>
      </p:ext>
    </p:extLst>
  </p:cSld>
  <p:clrMapOvr>
    <a:masterClrMapping/>
  </p:clrMapOvr>
</p:sld>
</file>

<file path=ppt/theme/theme1.xml><?xml version="1.0" encoding="utf-8"?>
<a:theme xmlns:a="http://schemas.openxmlformats.org/drawingml/2006/main" name="Orage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old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ark Blue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over Slide Onl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3F6EAE2EA26F4B8933A93B6A3D15B7" ma:contentTypeVersion="1" ma:contentTypeDescription="Create a new document." ma:contentTypeScope="" ma:versionID="f8732f4e0ad04d60716ed6a6a589004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894058c2a45bc2b97db111a5699d744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7582AE-2FCD-4121-8D59-9D8B3A7B27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6A4274-95D9-46A8-9880-BAC3678CE188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C79909F-BDBE-4C01-A2C2-8F881A2A07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5596</TotalTime>
  <Words>322</Words>
  <Application>Microsoft Office PowerPoint</Application>
  <PresentationFormat>Widescreen</PresentationFormat>
  <Paragraphs>46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Georgia</vt:lpstr>
      <vt:lpstr>Montserrat ExtraBold</vt:lpstr>
      <vt:lpstr>Montserrat Light</vt:lpstr>
      <vt:lpstr>Montserrat SemiBold</vt:lpstr>
      <vt:lpstr>Montserrat Thin</vt:lpstr>
      <vt:lpstr>Orage Layout</vt:lpstr>
      <vt:lpstr>Gold Layout</vt:lpstr>
      <vt:lpstr>Dark Blue Layout</vt:lpstr>
      <vt:lpstr>Cover Slide Only</vt:lpstr>
      <vt:lpstr>PowerPoint Presentation</vt:lpstr>
      <vt:lpstr>Our mission, that we’ve already chosen to accept . . . </vt:lpstr>
      <vt:lpstr>Why is this mission important?</vt:lpstr>
      <vt:lpstr>Plan of attack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What’s next?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Wilcox</dc:creator>
  <cp:lastModifiedBy>Jake Lowrey</cp:lastModifiedBy>
  <cp:revision>24</cp:revision>
  <dcterms:created xsi:type="dcterms:W3CDTF">2020-03-27T18:06:33Z</dcterms:created>
  <dcterms:modified xsi:type="dcterms:W3CDTF">2020-12-16T23:37:18Z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0x010100273F6EAE2EA26F4B8933A93B6A3D15B7</vt:lpwstr>
  </property>
</Properties>
</file>