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302" r:id="rId3"/>
    <p:sldId id="306" r:id="rId4"/>
    <p:sldId id="305" r:id="rId5"/>
    <p:sldId id="304" r:id="rId6"/>
    <p:sldId id="307" r:id="rId7"/>
    <p:sldId id="308" r:id="rId8"/>
    <p:sldId id="311" r:id="rId9"/>
    <p:sldId id="309" r:id="rId10"/>
    <p:sldId id="310" r:id="rId11"/>
    <p:sldId id="281" r:id="rId12"/>
    <p:sldId id="301" r:id="rId13"/>
    <p:sldId id="284" r:id="rId14"/>
    <p:sldId id="303" r:id="rId15"/>
    <p:sldId id="313" r:id="rId16"/>
    <p:sldId id="298" r:id="rId17"/>
    <p:sldId id="314" r:id="rId18"/>
    <p:sldId id="315" r:id="rId19"/>
    <p:sldId id="317" r:id="rId20"/>
    <p:sldId id="316"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69"/>
    <p:restoredTop sz="94663"/>
  </p:normalViewPr>
  <p:slideViewPr>
    <p:cSldViewPr snapToGrid="0" snapToObjects="1">
      <p:cViewPr varScale="1">
        <p:scale>
          <a:sx n="109" d="100"/>
          <a:sy n="109" d="100"/>
        </p:scale>
        <p:origin x="7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248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582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9220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944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ADBCBC-1878-564A-8E9E-DC4A411773B5}"/>
              </a:ext>
            </a:extLst>
          </p:cNvPr>
          <p:cNvSpPr/>
          <p:nvPr/>
        </p:nvSpPr>
        <p:spPr>
          <a:xfrm>
            <a:off x="5977217" y="3244334"/>
            <a:ext cx="237566" cy="369332"/>
          </a:xfrm>
          <a:prstGeom prst="rect">
            <a:avLst/>
          </a:prstGeom>
        </p:spPr>
        <p:txBody>
          <a:bodyPr wrap="none">
            <a:spAutoFit/>
          </a:bodyPr>
          <a:lstStyle/>
          <a:p>
            <a:r>
              <a:rPr lang="en-US" dirty="0">
                <a:latin typeface="-webkit-standard"/>
              </a:rPr>
              <a:t> </a:t>
            </a:r>
            <a:endParaRPr lang="en-US" dirty="0"/>
          </a:p>
        </p:txBody>
      </p:sp>
      <p:sp>
        <p:nvSpPr>
          <p:cNvPr id="3" name="Rectangle 2">
            <a:extLst>
              <a:ext uri="{FF2B5EF4-FFF2-40B4-BE49-F238E27FC236}">
                <a16:creationId xmlns:a16="http://schemas.microsoft.com/office/drawing/2014/main" id="{60B98EB3-FD83-B649-A33C-DB3105D9823F}"/>
              </a:ext>
            </a:extLst>
          </p:cNvPr>
          <p:cNvSpPr/>
          <p:nvPr/>
        </p:nvSpPr>
        <p:spPr>
          <a:xfrm>
            <a:off x="5977217" y="3244334"/>
            <a:ext cx="237566" cy="369332"/>
          </a:xfrm>
          <a:prstGeom prst="rect">
            <a:avLst/>
          </a:prstGeom>
        </p:spPr>
        <p:txBody>
          <a:bodyPr wrap="none">
            <a:spAutoFit/>
          </a:bodyPr>
          <a:lstStyle/>
          <a:p>
            <a:r>
              <a:rPr lang="en-US" dirty="0">
                <a:latin typeface="-webkit-standard"/>
              </a:rPr>
              <a:t> </a:t>
            </a:r>
            <a:endParaRPr lang="en-US" dirty="0"/>
          </a:p>
        </p:txBody>
      </p:sp>
      <p:pic>
        <p:nvPicPr>
          <p:cNvPr id="1026" name="Picture 2">
            <a:extLst>
              <a:ext uri="{FF2B5EF4-FFF2-40B4-BE49-F238E27FC236}">
                <a16:creationId xmlns:a16="http://schemas.microsoft.com/office/drawing/2014/main" id="{B90FE8FA-5F3A-6443-80DE-0CA82DCA5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700" y="1797050"/>
            <a:ext cx="2006600" cy="326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CF8692-03A3-AC4F-9998-093163401C3E}"/>
              </a:ext>
            </a:extLst>
          </p:cNvPr>
          <p:cNvSpPr>
            <a:spLocks noGrp="1"/>
          </p:cNvSpPr>
          <p:nvPr>
            <p:ph type="title"/>
          </p:nvPr>
        </p:nvSpPr>
        <p:spPr/>
        <p:txBody>
          <a:bodyPr/>
          <a:lstStyle/>
          <a:p>
            <a:r>
              <a:rPr lang="en-US" dirty="0">
                <a:latin typeface="+mj-lt"/>
              </a:rPr>
              <a:t>Possible Artist:</a:t>
            </a:r>
            <a:br>
              <a:rPr lang="en-US" dirty="0">
                <a:latin typeface="+mj-lt"/>
              </a:rPr>
            </a:br>
            <a:r>
              <a:rPr lang="en-US" dirty="0">
                <a:solidFill>
                  <a:srgbClr val="C00000"/>
                </a:solidFill>
                <a:latin typeface="+mj-lt"/>
              </a:rPr>
              <a:t>Bryan </a:t>
            </a:r>
            <a:r>
              <a:rPr lang="en-US" dirty="0" err="1">
                <a:solidFill>
                  <a:srgbClr val="C00000"/>
                </a:solidFill>
                <a:latin typeface="+mj-lt"/>
              </a:rPr>
              <a:t>Waytula</a:t>
            </a:r>
            <a:r>
              <a:rPr lang="en-US" dirty="0">
                <a:solidFill>
                  <a:srgbClr val="C00000"/>
                </a:solidFill>
                <a:latin typeface="+mj-lt"/>
              </a:rPr>
              <a:t/>
            </a:r>
            <a:br>
              <a:rPr lang="en-US" dirty="0">
                <a:solidFill>
                  <a:srgbClr val="C00000"/>
                </a:solidFill>
                <a:latin typeface="+mj-lt"/>
              </a:rPr>
            </a:br>
            <a:r>
              <a:rPr lang="en-US" sz="2400" dirty="0">
                <a:solidFill>
                  <a:srgbClr val="C00000"/>
                </a:solidFill>
                <a:latin typeface="+mj-lt"/>
              </a:rPr>
              <a:t>(Cherokee Nation)</a:t>
            </a:r>
            <a:endParaRPr lang="en-US" dirty="0">
              <a:solidFill>
                <a:srgbClr val="C00000"/>
              </a:solidFill>
              <a:latin typeface="+mj-lt"/>
            </a:endParaRPr>
          </a:p>
        </p:txBody>
      </p:sp>
      <p:sp>
        <p:nvSpPr>
          <p:cNvPr id="5" name="Text Placeholder 4">
            <a:extLst>
              <a:ext uri="{FF2B5EF4-FFF2-40B4-BE49-F238E27FC236}">
                <a16:creationId xmlns:a16="http://schemas.microsoft.com/office/drawing/2014/main" id="{80F478D1-C4A5-0140-A614-4063E0295BF8}"/>
              </a:ext>
            </a:extLst>
          </p:cNvPr>
          <p:cNvSpPr>
            <a:spLocks noGrp="1"/>
          </p:cNvSpPr>
          <p:nvPr>
            <p:ph type="body" sz="half" idx="1"/>
          </p:nvPr>
        </p:nvSpPr>
        <p:spPr>
          <a:xfrm>
            <a:off x="5183187" y="1543792"/>
            <a:ext cx="4637707" cy="3515096"/>
          </a:xfrm>
        </p:spPr>
        <p:txBody>
          <a:bodyPr/>
          <a:lstStyle/>
          <a:p>
            <a:endParaRPr lang="en-US" dirty="0"/>
          </a:p>
        </p:txBody>
      </p:sp>
      <p:sp>
        <p:nvSpPr>
          <p:cNvPr id="6" name="Text Placeholder 5">
            <a:extLst>
              <a:ext uri="{FF2B5EF4-FFF2-40B4-BE49-F238E27FC236}">
                <a16:creationId xmlns:a16="http://schemas.microsoft.com/office/drawing/2014/main" id="{4715EE65-611F-8B4C-898F-19BAAFD10F62}"/>
              </a:ext>
            </a:extLst>
          </p:cNvPr>
          <p:cNvSpPr>
            <a:spLocks noGrp="1"/>
          </p:cNvSpPr>
          <p:nvPr>
            <p:ph type="body" sz="quarter" idx="13"/>
          </p:nvPr>
        </p:nvSpPr>
        <p:spPr/>
        <p:txBody>
          <a:bodyPr>
            <a:normAutofit/>
          </a:bodyPr>
          <a:lstStyle/>
          <a:p>
            <a:endParaRPr lang="en-US" sz="1800" dirty="0">
              <a:latin typeface="+mj-lt"/>
            </a:endParaRPr>
          </a:p>
          <a:p>
            <a:r>
              <a:rPr lang="en-US" sz="1800" dirty="0">
                <a:latin typeface="+mj-lt"/>
              </a:rPr>
              <a:t>BFA, University of Oklahoma.</a:t>
            </a:r>
          </a:p>
          <a:p>
            <a:r>
              <a:rPr lang="en-US" sz="1800" dirty="0">
                <a:latin typeface="+mj-lt"/>
              </a:rPr>
              <a:t>Published author and illustrator.</a:t>
            </a:r>
          </a:p>
          <a:p>
            <a:r>
              <a:rPr lang="en-US" sz="1800" dirty="0">
                <a:latin typeface="+mj-lt"/>
              </a:rPr>
              <a:t>Award winning, multi-disciplinary  artist.</a:t>
            </a:r>
          </a:p>
          <a:p>
            <a:r>
              <a:rPr lang="en-US" sz="1800" dirty="0">
                <a:latin typeface="+mj-lt"/>
              </a:rPr>
              <a:t>Widely exhibited across the US.</a:t>
            </a:r>
          </a:p>
          <a:p>
            <a:endParaRPr lang="en-US" sz="1800" dirty="0">
              <a:latin typeface="+mj-lt"/>
            </a:endParaRPr>
          </a:p>
        </p:txBody>
      </p:sp>
      <p:pic>
        <p:nvPicPr>
          <p:cNvPr id="3" name="Picture 2">
            <a:extLst>
              <a:ext uri="{FF2B5EF4-FFF2-40B4-BE49-F238E27FC236}">
                <a16:creationId xmlns:a16="http://schemas.microsoft.com/office/drawing/2014/main" id="{059508C7-EEE7-BD45-9D83-C98DFDFE6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992" y="644236"/>
            <a:ext cx="5314208" cy="5314208"/>
          </a:xfrm>
          <a:prstGeom prst="rect">
            <a:avLst/>
          </a:prstGeom>
        </p:spPr>
      </p:pic>
    </p:spTree>
    <p:extLst>
      <p:ext uri="{BB962C8B-B14F-4D97-AF65-F5344CB8AC3E}">
        <p14:creationId xmlns:p14="http://schemas.microsoft.com/office/powerpoint/2010/main" val="36764713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4" name="Title 1"/>
          <p:cNvSpPr txBox="1">
            <a:spLocks noGrp="1"/>
          </p:cNvSpPr>
          <p:nvPr>
            <p:ph type="title"/>
          </p:nvPr>
        </p:nvSpPr>
        <p:spPr>
          <a:xfrm>
            <a:off x="839787" y="457200"/>
            <a:ext cx="3932239" cy="719959"/>
          </a:xfrm>
          <a:prstGeom prst="rect">
            <a:avLst/>
          </a:prstGeom>
        </p:spPr>
        <p:txBody>
          <a:bodyPr>
            <a:normAutofit/>
          </a:bodyPr>
          <a:lstStyle/>
          <a:p>
            <a:pPr>
              <a:defRPr sz="4800"/>
            </a:pPr>
            <a:r>
              <a:rPr lang="en-US" sz="3600" b="1" dirty="0">
                <a:latin typeface="+mj-lt"/>
              </a:rPr>
              <a:t>2nd Floor</a:t>
            </a:r>
            <a:endParaRPr sz="3600" dirty="0">
              <a:latin typeface="+mj-lt"/>
            </a:endParaRPr>
          </a:p>
        </p:txBody>
      </p:sp>
      <p:pic>
        <p:nvPicPr>
          <p:cNvPr id="4" name="Picture Placeholder 3">
            <a:extLst>
              <a:ext uri="{FF2B5EF4-FFF2-40B4-BE49-F238E27FC236}">
                <a16:creationId xmlns:a16="http://schemas.microsoft.com/office/drawing/2014/main" id="{0987CAE7-845B-AB46-8B82-3F27085B57FD}"/>
              </a:ext>
            </a:extLst>
          </p:cNvPr>
          <p:cNvPicPr>
            <a:picLocks noGrp="1" noChangeAspect="1"/>
          </p:cNvPicPr>
          <p:nvPr>
            <p:ph type="pic" sz="half" idx="13"/>
          </p:nvPr>
        </p:nvPicPr>
        <p:blipFill>
          <a:blip r:embed="rId3">
            <a:extLst>
              <a:ext uri="{28A0092B-C50C-407E-A947-70E740481C1C}">
                <a14:useLocalDpi xmlns:a14="http://schemas.microsoft.com/office/drawing/2010/main" val="0"/>
              </a:ext>
            </a:extLst>
          </a:blip>
          <a:srcRect l="6356" r="6356"/>
          <a:stretch>
            <a:fillRect/>
          </a:stretch>
        </p:blipFill>
        <p:spPr>
          <a:xfrm>
            <a:off x="5033900" y="1066033"/>
            <a:ext cx="5985157" cy="4725933"/>
          </a:xfrm>
        </p:spPr>
      </p:pic>
      <p:sp>
        <p:nvSpPr>
          <p:cNvPr id="125" name="Content Placeholder 2"/>
          <p:cNvSpPr txBox="1">
            <a:spLocks noGrp="1"/>
          </p:cNvSpPr>
          <p:nvPr>
            <p:ph type="body" sz="quarter" idx="1"/>
          </p:nvPr>
        </p:nvSpPr>
        <p:spPr>
          <a:xfrm>
            <a:off x="839787" y="1282262"/>
            <a:ext cx="3932239" cy="4586726"/>
          </a:xfrm>
          <a:prstGeom prst="rect">
            <a:avLst/>
          </a:prstGeom>
        </p:spPr>
        <p:txBody>
          <a:bodyPr>
            <a:normAutofit lnSpcReduction="10000"/>
          </a:bodyPr>
          <a:lstStyle/>
          <a:p>
            <a:pPr marL="0" indent="0">
              <a:buNone/>
            </a:pPr>
            <a:r>
              <a:rPr lang="en-US" sz="3200" b="1" dirty="0">
                <a:solidFill>
                  <a:schemeClr val="tx1"/>
                </a:solidFill>
                <a:latin typeface="+mj-lt"/>
              </a:rPr>
              <a:t>Supreme Court Hallway </a:t>
            </a:r>
          </a:p>
          <a:p>
            <a:pPr marL="0" indent="0">
              <a:buNone/>
            </a:pPr>
            <a:r>
              <a:rPr lang="en-US" sz="3200" b="1" dirty="0">
                <a:solidFill>
                  <a:schemeClr val="tx1"/>
                </a:solidFill>
                <a:latin typeface="+mj-lt"/>
              </a:rPr>
              <a:t>“Hall of Heroes”</a:t>
            </a:r>
          </a:p>
          <a:p>
            <a:pPr lvl="0"/>
            <a:r>
              <a:rPr lang="en-US" sz="2400" dirty="0">
                <a:latin typeface="+mj-lt"/>
              </a:rPr>
              <a:t>Commemorating Oklahoma’s veterans </a:t>
            </a:r>
          </a:p>
          <a:p>
            <a:pPr lvl="0"/>
            <a:r>
              <a:rPr lang="en-US" sz="2400" dirty="0">
                <a:latin typeface="+mj-lt"/>
              </a:rPr>
              <a:t>New Painting: </a:t>
            </a:r>
          </a:p>
          <a:p>
            <a:pPr lvl="0"/>
            <a:r>
              <a:rPr lang="en-US" sz="3200" b="1" i="1" dirty="0">
                <a:solidFill>
                  <a:srgbClr val="C00000"/>
                </a:solidFill>
                <a:latin typeface="+mj-lt"/>
              </a:rPr>
              <a:t>Choctaw Code Talkers of WWI</a:t>
            </a:r>
          </a:p>
          <a:p>
            <a:pPr marL="0" lvl="0" indent="0">
              <a:buNone/>
            </a:pPr>
            <a:r>
              <a:rPr lang="en-US" sz="2400" dirty="0">
                <a:latin typeface="+mj-lt"/>
              </a:rPr>
              <a:t>Artist: TBD</a:t>
            </a:r>
          </a:p>
          <a:p>
            <a:pPr marL="0" lvl="0" indent="0">
              <a:buNone/>
            </a:pPr>
            <a:r>
              <a:rPr lang="en-US" sz="2400" dirty="0">
                <a:latin typeface="+mj-lt"/>
              </a:rPr>
              <a:t>Selection Process: RFP </a:t>
            </a:r>
          </a:p>
          <a:p>
            <a:pPr marL="0" indent="0">
              <a:buNone/>
            </a:pPr>
            <a:endParaRPr lang="en-US" sz="2400" b="1" dirty="0">
              <a:solidFill>
                <a:srgbClr val="C00000"/>
              </a:solidFill>
              <a:latin typeface="+mj-lt"/>
            </a:endParaRPr>
          </a:p>
          <a:p>
            <a:pPr marL="0" indent="0" defTabSz="667512">
              <a:spcBef>
                <a:spcPts val="700"/>
              </a:spcBef>
              <a:buSzTx/>
              <a:buNone/>
              <a:defRPr sz="3504" b="1">
                <a:solidFill>
                  <a:srgbClr val="963A3B"/>
                </a:solidFill>
                <a:latin typeface="+mj-lt"/>
                <a:ea typeface="+mj-ea"/>
                <a:cs typeface="+mj-cs"/>
                <a:sym typeface="Helvetica"/>
              </a:defRPr>
            </a:pPr>
            <a:endParaRPr dirty="0"/>
          </a:p>
        </p:txBody>
      </p:sp>
    </p:spTree>
    <p:extLst>
      <p:ext uri="{BB962C8B-B14F-4D97-AF65-F5344CB8AC3E}">
        <p14:creationId xmlns:p14="http://schemas.microsoft.com/office/powerpoint/2010/main" val="14550609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0CF3E-7FD7-AC4F-8DFC-D7036E122B74}"/>
              </a:ext>
            </a:extLst>
          </p:cNvPr>
          <p:cNvSpPr>
            <a:spLocks noGrp="1"/>
          </p:cNvSpPr>
          <p:nvPr>
            <p:ph type="title"/>
          </p:nvPr>
        </p:nvSpPr>
        <p:spPr>
          <a:xfrm>
            <a:off x="914399" y="365125"/>
            <a:ext cx="10515600" cy="1325563"/>
          </a:xfrm>
        </p:spPr>
        <p:txBody>
          <a:bodyPr>
            <a:normAutofit/>
          </a:bodyPr>
          <a:lstStyle/>
          <a:p>
            <a:r>
              <a:rPr lang="en-US" sz="3600" b="1" dirty="0">
                <a:latin typeface="+mj-lt"/>
              </a:rPr>
              <a:t>Choctaw Code Talkers Budget</a:t>
            </a:r>
          </a:p>
        </p:txBody>
      </p:sp>
      <p:sp>
        <p:nvSpPr>
          <p:cNvPr id="5" name="Text Placeholder 4">
            <a:extLst>
              <a:ext uri="{FF2B5EF4-FFF2-40B4-BE49-F238E27FC236}">
                <a16:creationId xmlns:a16="http://schemas.microsoft.com/office/drawing/2014/main" id="{8B3AEB0D-B2C7-2B4D-B74E-4D45E0D79DBE}"/>
              </a:ext>
            </a:extLst>
          </p:cNvPr>
          <p:cNvSpPr>
            <a:spLocks noGrp="1"/>
          </p:cNvSpPr>
          <p:nvPr>
            <p:ph type="body" idx="1"/>
          </p:nvPr>
        </p:nvSpPr>
        <p:spPr>
          <a:xfrm>
            <a:off x="914399" y="1690688"/>
            <a:ext cx="10187151" cy="4351338"/>
          </a:xfrm>
        </p:spPr>
        <p:txBody>
          <a:bodyPr/>
          <a:lstStyle/>
          <a:p>
            <a:pPr marL="0" indent="0">
              <a:buNone/>
            </a:pPr>
            <a:r>
              <a:rPr lang="en-US" dirty="0"/>
              <a:t>Artwork  				  15,000</a:t>
            </a:r>
          </a:p>
          <a:p>
            <a:pPr marL="0" indent="0">
              <a:buNone/>
            </a:pPr>
            <a:r>
              <a:rPr lang="en-US" dirty="0"/>
              <a:t>Honoraria: 3@1000		    3,000</a:t>
            </a:r>
          </a:p>
          <a:p>
            <a:pPr marL="0" indent="0">
              <a:buNone/>
            </a:pPr>
            <a:r>
              <a:rPr lang="en-US" dirty="0"/>
              <a:t>Gold leafed frame			    2,800</a:t>
            </a:r>
          </a:p>
          <a:p>
            <a:pPr marL="0" indent="0">
              <a:buNone/>
            </a:pPr>
            <a:r>
              <a:rPr lang="en-US" dirty="0"/>
              <a:t>Installation				       200</a:t>
            </a:r>
          </a:p>
          <a:p>
            <a:pPr marL="0" indent="0">
              <a:buNone/>
            </a:pPr>
            <a:r>
              <a:rPr lang="en-US" u="sng" dirty="0"/>
              <a:t>Signage				       400  </a:t>
            </a:r>
          </a:p>
          <a:p>
            <a:pPr marL="0" indent="0">
              <a:buNone/>
            </a:pPr>
            <a:r>
              <a:rPr lang="en-US" u="sng" dirty="0"/>
              <a:t>     </a:t>
            </a:r>
            <a:endParaRPr lang="en-US" dirty="0"/>
          </a:p>
          <a:p>
            <a:pPr marL="0" indent="0">
              <a:buNone/>
            </a:pPr>
            <a:r>
              <a:rPr lang="en-US" b="1" dirty="0"/>
              <a:t>Subtotal				$21,400</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7620985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4" name="Title 1"/>
          <p:cNvSpPr txBox="1">
            <a:spLocks noGrp="1"/>
          </p:cNvSpPr>
          <p:nvPr>
            <p:ph type="title"/>
          </p:nvPr>
        </p:nvSpPr>
        <p:spPr>
          <a:xfrm>
            <a:off x="838200" y="357352"/>
            <a:ext cx="10515600" cy="1333336"/>
          </a:xfrm>
          <a:prstGeom prst="rect">
            <a:avLst/>
          </a:prstGeom>
        </p:spPr>
        <p:txBody>
          <a:bodyPr>
            <a:normAutofit fontScale="90000"/>
          </a:bodyPr>
          <a:lstStyle/>
          <a:p>
            <a:pPr>
              <a:defRPr sz="4800"/>
            </a:pPr>
            <a:r>
              <a:rPr lang="en-US" sz="3200" b="1" dirty="0">
                <a:latin typeface="+mj-lt"/>
              </a:rPr>
              <a:t>2nd Floor</a:t>
            </a:r>
            <a:r>
              <a:rPr lang="en-US" sz="3200" dirty="0">
                <a:latin typeface="+mj-lt"/>
              </a:rPr>
              <a:t>                        </a:t>
            </a:r>
            <a:br>
              <a:rPr lang="en-US" sz="3200" dirty="0">
                <a:latin typeface="+mj-lt"/>
              </a:rPr>
            </a:br>
            <a:r>
              <a:rPr lang="en-US" sz="3200" dirty="0">
                <a:latin typeface="+mj-lt"/>
              </a:rPr>
              <a:t>Oklahoma Cultural Treasures </a:t>
            </a:r>
            <a:r>
              <a:rPr lang="en-US" sz="3200" dirty="0"/>
              <a:t/>
            </a:r>
            <a:br>
              <a:rPr lang="en-US" sz="3200" dirty="0"/>
            </a:br>
            <a:endParaRPr sz="3200" dirty="0">
              <a:latin typeface="+mj-lt"/>
            </a:endParaRPr>
          </a:p>
        </p:txBody>
      </p:sp>
      <p:sp>
        <p:nvSpPr>
          <p:cNvPr id="125" name="Content Placeholder 2"/>
          <p:cNvSpPr txBox="1">
            <a:spLocks noGrp="1"/>
          </p:cNvSpPr>
          <p:nvPr>
            <p:ph type="body" sz="half" idx="1"/>
          </p:nvPr>
        </p:nvSpPr>
        <p:spPr>
          <a:xfrm>
            <a:off x="420414" y="1825625"/>
            <a:ext cx="5599386" cy="4351338"/>
          </a:xfrm>
          <a:prstGeom prst="rect">
            <a:avLst/>
          </a:prstGeom>
        </p:spPr>
        <p:txBody>
          <a:bodyPr>
            <a:normAutofit/>
          </a:bodyPr>
          <a:lstStyle/>
          <a:p>
            <a:pPr marL="457200" lvl="1" indent="0">
              <a:buNone/>
            </a:pPr>
            <a:r>
              <a:rPr lang="en-US" b="1" dirty="0">
                <a:solidFill>
                  <a:schemeClr val="tx1"/>
                </a:solidFill>
                <a:latin typeface="+mj-lt"/>
              </a:rPr>
              <a:t>New Portrait:</a:t>
            </a:r>
          </a:p>
          <a:p>
            <a:pPr marL="457200" lvl="1" indent="0">
              <a:buNone/>
            </a:pPr>
            <a:r>
              <a:rPr lang="en-US" sz="3600" b="1" i="1" dirty="0">
                <a:solidFill>
                  <a:srgbClr val="C00000"/>
                </a:solidFill>
                <a:latin typeface="+mj-lt"/>
              </a:rPr>
              <a:t>Doc Tate </a:t>
            </a:r>
            <a:r>
              <a:rPr lang="en-US" sz="3600" b="1" i="1" dirty="0" err="1">
                <a:solidFill>
                  <a:srgbClr val="C00000"/>
                </a:solidFill>
                <a:latin typeface="+mj-lt"/>
              </a:rPr>
              <a:t>Nevaquaya</a:t>
            </a:r>
            <a:endParaRPr lang="en-US" sz="3600" b="1" i="1" dirty="0">
              <a:solidFill>
                <a:srgbClr val="C00000"/>
              </a:solidFill>
              <a:latin typeface="+mj-lt"/>
            </a:endParaRPr>
          </a:p>
          <a:p>
            <a:pPr marL="457200" lvl="1" indent="0">
              <a:buNone/>
            </a:pPr>
            <a:r>
              <a:rPr lang="en-US" sz="2400" b="1" dirty="0">
                <a:solidFill>
                  <a:srgbClr val="C00000"/>
                </a:solidFill>
                <a:latin typeface="+mj-lt"/>
              </a:rPr>
              <a:t>       (</a:t>
            </a:r>
            <a:r>
              <a:rPr lang="en-US" sz="2000" b="1" dirty="0">
                <a:solidFill>
                  <a:srgbClr val="C00000"/>
                </a:solidFill>
                <a:latin typeface="+mj-lt"/>
              </a:rPr>
              <a:t>Comanche, 1932-1996</a:t>
            </a:r>
            <a:r>
              <a:rPr lang="en-US" sz="2400" b="1" dirty="0">
                <a:solidFill>
                  <a:srgbClr val="C00000"/>
                </a:solidFill>
                <a:latin typeface="+mj-lt"/>
              </a:rPr>
              <a:t>)</a:t>
            </a:r>
          </a:p>
          <a:p>
            <a:pPr lvl="1"/>
            <a:r>
              <a:rPr lang="en-US" sz="2000" b="1" dirty="0">
                <a:solidFill>
                  <a:schemeClr val="tx1"/>
                </a:solidFill>
                <a:latin typeface="+mj-lt"/>
              </a:rPr>
              <a:t>Internationally acclaimed composer and musician.</a:t>
            </a:r>
          </a:p>
          <a:p>
            <a:pPr lvl="1"/>
            <a:r>
              <a:rPr lang="en-US" sz="2000" b="1" dirty="0">
                <a:solidFill>
                  <a:schemeClr val="tx1"/>
                </a:solidFill>
                <a:latin typeface="+mj-lt"/>
              </a:rPr>
              <a:t>Noted visual artist.</a:t>
            </a:r>
          </a:p>
          <a:p>
            <a:pPr lvl="1"/>
            <a:r>
              <a:rPr lang="en-US" sz="2000" b="1" dirty="0">
                <a:solidFill>
                  <a:schemeClr val="tx1"/>
                </a:solidFill>
                <a:latin typeface="+mj-lt"/>
              </a:rPr>
              <a:t>National Heritage Fellow of the NEA.</a:t>
            </a:r>
          </a:p>
          <a:p>
            <a:pPr lvl="1"/>
            <a:r>
              <a:rPr lang="en-US" sz="2000" b="1" dirty="0">
                <a:solidFill>
                  <a:schemeClr val="tx1"/>
                </a:solidFill>
                <a:latin typeface="+mj-lt"/>
              </a:rPr>
              <a:t>Named an Oklahoma Cultural Treasure in 1995.</a:t>
            </a:r>
          </a:p>
        </p:txBody>
      </p:sp>
      <p:pic>
        <p:nvPicPr>
          <p:cNvPr id="3" name="Picture 2">
            <a:extLst>
              <a:ext uri="{FF2B5EF4-FFF2-40B4-BE49-F238E27FC236}">
                <a16:creationId xmlns:a16="http://schemas.microsoft.com/office/drawing/2014/main" id="{B255D5B6-D201-104C-904F-C1B885AA36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199" y="1312706"/>
            <a:ext cx="3346899" cy="5011400"/>
          </a:xfrm>
          <a:prstGeom prst="rect">
            <a:avLst/>
          </a:prstGeom>
        </p:spPr>
      </p:pic>
    </p:spTree>
    <p:extLst>
      <p:ext uri="{BB962C8B-B14F-4D97-AF65-F5344CB8AC3E}">
        <p14:creationId xmlns:p14="http://schemas.microsoft.com/office/powerpoint/2010/main" val="400571379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70EC-B3C4-9642-92CE-16E5BB7BF377}"/>
              </a:ext>
            </a:extLst>
          </p:cNvPr>
          <p:cNvSpPr>
            <a:spLocks noGrp="1"/>
          </p:cNvSpPr>
          <p:nvPr>
            <p:ph type="title"/>
          </p:nvPr>
        </p:nvSpPr>
        <p:spPr>
          <a:xfrm>
            <a:off x="1587062" y="1014248"/>
            <a:ext cx="9144000" cy="888125"/>
          </a:xfrm>
        </p:spPr>
        <p:txBody>
          <a:bodyPr>
            <a:normAutofit/>
          </a:bodyPr>
          <a:lstStyle/>
          <a:p>
            <a:pPr algn="l"/>
            <a:r>
              <a:rPr lang="en-US" sz="3600" b="1" dirty="0">
                <a:latin typeface="+mj-lt"/>
              </a:rPr>
              <a:t>Doc Tate </a:t>
            </a:r>
            <a:r>
              <a:rPr lang="en-US" sz="3600" b="1" dirty="0" err="1">
                <a:latin typeface="+mj-lt"/>
              </a:rPr>
              <a:t>Nevaquaya</a:t>
            </a:r>
            <a:r>
              <a:rPr lang="en-US" sz="3600" b="1" dirty="0">
                <a:latin typeface="+mj-lt"/>
              </a:rPr>
              <a:t> Budget</a:t>
            </a:r>
          </a:p>
        </p:txBody>
      </p:sp>
      <p:sp>
        <p:nvSpPr>
          <p:cNvPr id="3" name="Text Placeholder 2">
            <a:extLst>
              <a:ext uri="{FF2B5EF4-FFF2-40B4-BE49-F238E27FC236}">
                <a16:creationId xmlns:a16="http://schemas.microsoft.com/office/drawing/2014/main" id="{AE6B3F3E-53AD-4C41-8B3A-8B201FD9EC17}"/>
              </a:ext>
            </a:extLst>
          </p:cNvPr>
          <p:cNvSpPr>
            <a:spLocks noGrp="1"/>
          </p:cNvSpPr>
          <p:nvPr>
            <p:ph type="body" sz="quarter" idx="1"/>
          </p:nvPr>
        </p:nvSpPr>
        <p:spPr>
          <a:xfrm>
            <a:off x="1587062" y="2049517"/>
            <a:ext cx="9080938" cy="3794235"/>
          </a:xfrm>
        </p:spPr>
        <p:txBody>
          <a:bodyPr/>
          <a:lstStyle/>
          <a:p>
            <a:pPr algn="l"/>
            <a:r>
              <a:rPr lang="en-US" dirty="0"/>
              <a:t>Artwork  				  10,000</a:t>
            </a:r>
          </a:p>
          <a:p>
            <a:pPr algn="l"/>
            <a:r>
              <a:rPr lang="en-US" dirty="0"/>
              <a:t>Gold leafed frame			    2,800</a:t>
            </a:r>
          </a:p>
          <a:p>
            <a:pPr algn="l"/>
            <a:r>
              <a:rPr lang="en-US" dirty="0"/>
              <a:t>Installation				       200</a:t>
            </a:r>
          </a:p>
          <a:p>
            <a:pPr algn="l"/>
            <a:r>
              <a:rPr lang="en-US" u="sng" dirty="0"/>
              <a:t>Signage				       400  </a:t>
            </a:r>
          </a:p>
          <a:p>
            <a:pPr algn="l"/>
            <a:r>
              <a:rPr lang="en-US" u="sng" dirty="0"/>
              <a:t>     </a:t>
            </a:r>
            <a:endParaRPr lang="en-US" dirty="0"/>
          </a:p>
          <a:p>
            <a:pPr algn="l"/>
            <a:r>
              <a:rPr lang="en-US" b="1" dirty="0"/>
              <a:t>Subtotal				$13,400</a:t>
            </a:r>
            <a:endParaRPr lang="en-US" dirty="0"/>
          </a:p>
          <a:p>
            <a:pPr algn="l"/>
            <a:endParaRPr lang="en-US" dirty="0"/>
          </a:p>
          <a:p>
            <a:pPr algn="l"/>
            <a:endParaRPr lang="en-US" dirty="0"/>
          </a:p>
        </p:txBody>
      </p:sp>
    </p:spTree>
    <p:extLst>
      <p:ext uri="{BB962C8B-B14F-4D97-AF65-F5344CB8AC3E}">
        <p14:creationId xmlns:p14="http://schemas.microsoft.com/office/powerpoint/2010/main" val="210519429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FF476-EB45-9448-A85B-73BC6032D59D}"/>
              </a:ext>
            </a:extLst>
          </p:cNvPr>
          <p:cNvSpPr>
            <a:spLocks noGrp="1"/>
          </p:cNvSpPr>
          <p:nvPr>
            <p:ph type="title"/>
          </p:nvPr>
        </p:nvSpPr>
        <p:spPr>
          <a:xfrm>
            <a:off x="839787" y="457200"/>
            <a:ext cx="3932239" cy="1298028"/>
          </a:xfrm>
        </p:spPr>
        <p:txBody>
          <a:bodyPr>
            <a:normAutofit fontScale="90000"/>
          </a:bodyPr>
          <a:lstStyle/>
          <a:p>
            <a:r>
              <a:rPr lang="en-US" dirty="0">
                <a:latin typeface="+mj-lt"/>
              </a:rPr>
              <a:t>Artist:</a:t>
            </a:r>
            <a:br>
              <a:rPr lang="en-US" dirty="0">
                <a:latin typeface="+mj-lt"/>
              </a:rPr>
            </a:br>
            <a:r>
              <a:rPr lang="en-US" dirty="0">
                <a:solidFill>
                  <a:srgbClr val="C00000"/>
                </a:solidFill>
                <a:latin typeface="+mj-lt"/>
              </a:rPr>
              <a:t>Nocona Burgess</a:t>
            </a:r>
            <a:br>
              <a:rPr lang="en-US" dirty="0">
                <a:solidFill>
                  <a:srgbClr val="C00000"/>
                </a:solidFill>
                <a:latin typeface="+mj-lt"/>
              </a:rPr>
            </a:br>
            <a:r>
              <a:rPr lang="en-US" sz="2400" dirty="0">
                <a:solidFill>
                  <a:srgbClr val="C00000"/>
                </a:solidFill>
                <a:latin typeface="+mj-lt"/>
              </a:rPr>
              <a:t>(Comanche)</a:t>
            </a:r>
            <a:endParaRPr lang="en-US" dirty="0">
              <a:latin typeface="+mj-lt"/>
            </a:endParaRPr>
          </a:p>
        </p:txBody>
      </p:sp>
      <p:sp>
        <p:nvSpPr>
          <p:cNvPr id="5" name="Text Placeholder 4">
            <a:extLst>
              <a:ext uri="{FF2B5EF4-FFF2-40B4-BE49-F238E27FC236}">
                <a16:creationId xmlns:a16="http://schemas.microsoft.com/office/drawing/2014/main" id="{618A2392-2682-A84E-832C-38398E1CBE43}"/>
              </a:ext>
            </a:extLst>
          </p:cNvPr>
          <p:cNvSpPr>
            <a:spLocks noGrp="1"/>
          </p:cNvSpPr>
          <p:nvPr>
            <p:ph type="body" sz="half" idx="1"/>
          </p:nvPr>
        </p:nvSpPr>
        <p:spPr>
          <a:xfrm>
            <a:off x="6096001" y="2057400"/>
            <a:ext cx="2209182" cy="3439510"/>
          </a:xfrm>
        </p:spPr>
        <p:txBody>
          <a:bodyPr/>
          <a:lstStyle/>
          <a:p>
            <a:endParaRPr lang="en-US" dirty="0"/>
          </a:p>
        </p:txBody>
      </p:sp>
      <p:sp>
        <p:nvSpPr>
          <p:cNvPr id="6" name="Text Placeholder 5">
            <a:extLst>
              <a:ext uri="{FF2B5EF4-FFF2-40B4-BE49-F238E27FC236}">
                <a16:creationId xmlns:a16="http://schemas.microsoft.com/office/drawing/2014/main" id="{5CFA82D1-0FD4-0D43-AC90-66107F839E4B}"/>
              </a:ext>
            </a:extLst>
          </p:cNvPr>
          <p:cNvSpPr>
            <a:spLocks noGrp="1"/>
          </p:cNvSpPr>
          <p:nvPr>
            <p:ph type="body" sz="quarter" idx="13"/>
          </p:nvPr>
        </p:nvSpPr>
        <p:spPr>
          <a:xfrm>
            <a:off x="839787" y="2057400"/>
            <a:ext cx="4471611" cy="3811588"/>
          </a:xfrm>
        </p:spPr>
        <p:txBody>
          <a:bodyPr>
            <a:normAutofit/>
          </a:bodyPr>
          <a:lstStyle/>
          <a:p>
            <a:r>
              <a:rPr lang="en-US" sz="1800" dirty="0">
                <a:latin typeface="+mj-lt"/>
              </a:rPr>
              <a:t>BFA, University of Science &amp; Arts,</a:t>
            </a:r>
          </a:p>
          <a:p>
            <a:pPr marL="0" indent="0">
              <a:buNone/>
            </a:pPr>
            <a:r>
              <a:rPr lang="en-US" sz="1800" dirty="0">
                <a:latin typeface="+mj-lt"/>
              </a:rPr>
              <a:t>    Chickasha, OK.</a:t>
            </a:r>
          </a:p>
          <a:p>
            <a:r>
              <a:rPr lang="en-US" sz="1800" dirty="0">
                <a:latin typeface="+mj-lt"/>
              </a:rPr>
              <a:t>M.Ed., University of New Mexico.</a:t>
            </a:r>
          </a:p>
          <a:p>
            <a:r>
              <a:rPr lang="en-US" sz="1800" dirty="0">
                <a:latin typeface="+mj-lt"/>
              </a:rPr>
              <a:t>Widely published award-winning artist.</a:t>
            </a:r>
          </a:p>
          <a:p>
            <a:r>
              <a:rPr lang="en-US" sz="1800" dirty="0">
                <a:latin typeface="+mj-lt"/>
              </a:rPr>
              <a:t>Internationally exhibited.</a:t>
            </a:r>
          </a:p>
          <a:p>
            <a:r>
              <a:rPr lang="en-US" sz="1800" dirty="0">
                <a:latin typeface="+mj-lt"/>
              </a:rPr>
              <a:t>Permanent Collections:</a:t>
            </a:r>
          </a:p>
          <a:p>
            <a:pPr marL="0" indent="0">
              <a:buNone/>
            </a:pPr>
            <a:r>
              <a:rPr lang="en-US" sz="1800" dirty="0">
                <a:latin typeface="+mj-lt"/>
              </a:rPr>
              <a:t>    </a:t>
            </a:r>
            <a:r>
              <a:rPr lang="en-US" sz="1400" dirty="0">
                <a:latin typeface="+mj-lt"/>
              </a:rPr>
              <a:t>National Museum of the American Indian.</a:t>
            </a:r>
          </a:p>
          <a:p>
            <a:pPr marL="0" indent="0">
              <a:buNone/>
            </a:pPr>
            <a:r>
              <a:rPr lang="en-US" sz="1400" dirty="0">
                <a:latin typeface="+mj-lt"/>
              </a:rPr>
              <a:t>     Museum of Indian Arts and Culture.</a:t>
            </a:r>
          </a:p>
          <a:p>
            <a:pPr marL="0" indent="0">
              <a:buNone/>
            </a:pPr>
            <a:r>
              <a:rPr lang="en-US" sz="1400" dirty="0">
                <a:latin typeface="+mj-lt"/>
              </a:rPr>
              <a:t>     Comanche National Museum.</a:t>
            </a:r>
          </a:p>
          <a:p>
            <a:pPr marL="0" indent="0">
              <a:buNone/>
            </a:pPr>
            <a:r>
              <a:rPr lang="en-US" sz="1400" dirty="0">
                <a:latin typeface="+mj-lt"/>
              </a:rPr>
              <a:t>     Bristol Museum, Bristol England.</a:t>
            </a:r>
            <a:r>
              <a:rPr lang="en-US" sz="1800" dirty="0">
                <a:latin typeface="+mj-lt"/>
              </a:rPr>
              <a:t>	</a:t>
            </a:r>
          </a:p>
        </p:txBody>
      </p:sp>
      <p:pic>
        <p:nvPicPr>
          <p:cNvPr id="18" name="Picture 17">
            <a:extLst>
              <a:ext uri="{FF2B5EF4-FFF2-40B4-BE49-F238E27FC236}">
                <a16:creationId xmlns:a16="http://schemas.microsoft.com/office/drawing/2014/main" id="{C6EAF59F-EB87-DE46-8076-56BD70EA1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679" y="0"/>
            <a:ext cx="4471612" cy="6774493"/>
          </a:xfrm>
          <a:prstGeom prst="rect">
            <a:avLst/>
          </a:prstGeom>
        </p:spPr>
      </p:pic>
    </p:spTree>
    <p:extLst>
      <p:ext uri="{BB962C8B-B14F-4D97-AF65-F5344CB8AC3E}">
        <p14:creationId xmlns:p14="http://schemas.microsoft.com/office/powerpoint/2010/main" val="355434933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E3B3F8-C888-2E4F-B93A-59FD908C025C}"/>
              </a:ext>
            </a:extLst>
          </p:cNvPr>
          <p:cNvSpPr>
            <a:spLocks noGrp="1"/>
          </p:cNvSpPr>
          <p:nvPr>
            <p:ph type="title"/>
          </p:nvPr>
        </p:nvSpPr>
        <p:spPr/>
        <p:txBody>
          <a:bodyPr/>
          <a:lstStyle/>
          <a:p>
            <a:r>
              <a:rPr lang="en-US" b="1" dirty="0">
                <a:latin typeface="+mj-lt"/>
              </a:rPr>
              <a:t>Motion</a:t>
            </a:r>
          </a:p>
        </p:txBody>
      </p:sp>
      <p:sp>
        <p:nvSpPr>
          <p:cNvPr id="5" name="Text Placeholder 4">
            <a:extLst>
              <a:ext uri="{FF2B5EF4-FFF2-40B4-BE49-F238E27FC236}">
                <a16:creationId xmlns:a16="http://schemas.microsoft.com/office/drawing/2014/main" id="{04D57A34-563A-4C4D-973A-156E2DB1B7F8}"/>
              </a:ext>
            </a:extLst>
          </p:cNvPr>
          <p:cNvSpPr>
            <a:spLocks noGrp="1"/>
          </p:cNvSpPr>
          <p:nvPr>
            <p:ph type="body" sz="quarter" idx="1"/>
          </p:nvPr>
        </p:nvSpPr>
        <p:spPr/>
        <p:txBody>
          <a:bodyPr/>
          <a:lstStyle/>
          <a:p>
            <a:endParaRPr lang="en-US" dirty="0"/>
          </a:p>
        </p:txBody>
      </p:sp>
    </p:spTree>
    <p:extLst>
      <p:ext uri="{BB962C8B-B14F-4D97-AF65-F5344CB8AC3E}">
        <p14:creationId xmlns:p14="http://schemas.microsoft.com/office/powerpoint/2010/main" val="122031281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D74E79-8C36-D54B-BBEF-8C25AA6911B4}"/>
              </a:ext>
            </a:extLst>
          </p:cNvPr>
          <p:cNvSpPr>
            <a:spLocks noGrp="1"/>
          </p:cNvSpPr>
          <p:nvPr>
            <p:ph type="title"/>
          </p:nvPr>
        </p:nvSpPr>
        <p:spPr>
          <a:xfrm>
            <a:off x="1524000" y="383969"/>
            <a:ext cx="9144000" cy="1381820"/>
          </a:xfrm>
        </p:spPr>
        <p:txBody>
          <a:bodyPr>
            <a:normAutofit/>
          </a:bodyPr>
          <a:lstStyle/>
          <a:p>
            <a:pPr algn="l"/>
            <a:r>
              <a:rPr lang="en-US" sz="3600" b="1" dirty="0">
                <a:latin typeface="+mj-lt"/>
              </a:rPr>
              <a:t>April 2021</a:t>
            </a:r>
            <a:br>
              <a:rPr lang="en-US" sz="3600" b="1" dirty="0">
                <a:latin typeface="+mj-lt"/>
              </a:rPr>
            </a:br>
            <a:r>
              <a:rPr lang="en-US" sz="3600" b="1" dirty="0">
                <a:latin typeface="+mj-lt"/>
              </a:rPr>
              <a:t>State Capitol Preservation Commission</a:t>
            </a:r>
            <a:endParaRPr lang="en-US" sz="3600" dirty="0">
              <a:latin typeface="+mj-lt"/>
            </a:endParaRPr>
          </a:p>
        </p:txBody>
      </p:sp>
      <p:sp>
        <p:nvSpPr>
          <p:cNvPr id="8" name="Text Placeholder 7">
            <a:extLst>
              <a:ext uri="{FF2B5EF4-FFF2-40B4-BE49-F238E27FC236}">
                <a16:creationId xmlns:a16="http://schemas.microsoft.com/office/drawing/2014/main" id="{34EFC03F-4773-5842-91CC-EE23871DB8BF}"/>
              </a:ext>
            </a:extLst>
          </p:cNvPr>
          <p:cNvSpPr>
            <a:spLocks noGrp="1"/>
          </p:cNvSpPr>
          <p:nvPr>
            <p:ph type="body" sz="quarter" idx="1"/>
          </p:nvPr>
        </p:nvSpPr>
        <p:spPr>
          <a:xfrm>
            <a:off x="1524000" y="1923803"/>
            <a:ext cx="9144000" cy="3812968"/>
          </a:xfrm>
        </p:spPr>
        <p:txBody>
          <a:bodyPr>
            <a:normAutofit/>
          </a:bodyPr>
          <a:lstStyle/>
          <a:p>
            <a:pPr algn="l"/>
            <a:r>
              <a:rPr lang="en-US" sz="3200" dirty="0">
                <a:latin typeface="+mj-lt"/>
              </a:rPr>
              <a:t>New portrait commission proposal:</a:t>
            </a:r>
          </a:p>
          <a:p>
            <a:pPr algn="l"/>
            <a:r>
              <a:rPr lang="en-US" sz="3200" b="1" dirty="0">
                <a:latin typeface="+mj-lt"/>
              </a:rPr>
              <a:t>Oklahoma Cultural Treasure </a:t>
            </a:r>
          </a:p>
          <a:p>
            <a:pPr algn="l"/>
            <a:r>
              <a:rPr lang="en-US" sz="4400" b="1" dirty="0">
                <a:solidFill>
                  <a:srgbClr val="C00000"/>
                </a:solidFill>
                <a:latin typeface="+mj-lt"/>
              </a:rPr>
              <a:t>Wanda Jackson</a:t>
            </a:r>
          </a:p>
          <a:p>
            <a:pPr algn="l"/>
            <a:r>
              <a:rPr lang="en-US" dirty="0">
                <a:latin typeface="+mj-lt"/>
              </a:rPr>
              <a:t>Brought by: </a:t>
            </a:r>
          </a:p>
          <a:p>
            <a:pPr algn="l"/>
            <a:r>
              <a:rPr lang="en-US" sz="3200" dirty="0">
                <a:latin typeface="+mj-lt"/>
              </a:rPr>
              <a:t>The Friends and Family </a:t>
            </a:r>
          </a:p>
          <a:p>
            <a:pPr algn="l"/>
            <a:r>
              <a:rPr lang="en-US" sz="3200" dirty="0">
                <a:latin typeface="+mj-lt"/>
              </a:rPr>
              <a:t>of Wanda Jackson</a:t>
            </a:r>
          </a:p>
        </p:txBody>
      </p:sp>
      <p:pic>
        <p:nvPicPr>
          <p:cNvPr id="10" name="Picture 9">
            <a:extLst>
              <a:ext uri="{FF2B5EF4-FFF2-40B4-BE49-F238E27FC236}">
                <a16:creationId xmlns:a16="http://schemas.microsoft.com/office/drawing/2014/main" id="{7FD63505-D408-4041-95C8-E894395A3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474581" y="2153716"/>
            <a:ext cx="3068233" cy="3932388"/>
          </a:xfrm>
          <a:prstGeom prst="rect">
            <a:avLst/>
          </a:prstGeom>
        </p:spPr>
      </p:pic>
      <p:pic>
        <p:nvPicPr>
          <p:cNvPr id="5" name="Picture 4">
            <a:extLst>
              <a:ext uri="{FF2B5EF4-FFF2-40B4-BE49-F238E27FC236}">
                <a16:creationId xmlns:a16="http://schemas.microsoft.com/office/drawing/2014/main" id="{47983E5F-E9C3-7346-87C8-A302653C4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6943" y="1923803"/>
            <a:ext cx="3455871" cy="4550229"/>
          </a:xfrm>
          <a:prstGeom prst="rect">
            <a:avLst/>
          </a:prstGeom>
        </p:spPr>
      </p:pic>
    </p:spTree>
    <p:extLst>
      <p:ext uri="{BB962C8B-B14F-4D97-AF65-F5344CB8AC3E}">
        <p14:creationId xmlns:p14="http://schemas.microsoft.com/office/powerpoint/2010/main" val="300404961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44930-8B88-6446-8C2E-1BB0F409EA25}"/>
              </a:ext>
            </a:extLst>
          </p:cNvPr>
          <p:cNvSpPr>
            <a:spLocks noGrp="1"/>
          </p:cNvSpPr>
          <p:nvPr>
            <p:ph type="title"/>
          </p:nvPr>
        </p:nvSpPr>
        <p:spPr/>
        <p:txBody>
          <a:bodyPr/>
          <a:lstStyle/>
          <a:p>
            <a:r>
              <a:rPr lang="en-US" i="1" dirty="0">
                <a:solidFill>
                  <a:srgbClr val="C00000"/>
                </a:solidFill>
                <a:latin typeface="+mj-lt"/>
              </a:rPr>
              <a:t>The Queen of Rockabilly</a:t>
            </a:r>
          </a:p>
        </p:txBody>
      </p:sp>
      <p:sp>
        <p:nvSpPr>
          <p:cNvPr id="3" name="Text Placeholder 2">
            <a:extLst>
              <a:ext uri="{FF2B5EF4-FFF2-40B4-BE49-F238E27FC236}">
                <a16:creationId xmlns:a16="http://schemas.microsoft.com/office/drawing/2014/main" id="{9840C994-5820-CB43-AB47-43516F48DE8A}"/>
              </a:ext>
            </a:extLst>
          </p:cNvPr>
          <p:cNvSpPr>
            <a:spLocks noGrp="1"/>
          </p:cNvSpPr>
          <p:nvPr>
            <p:ph type="body" idx="1"/>
          </p:nvPr>
        </p:nvSpPr>
        <p:spPr>
          <a:xfrm>
            <a:off x="838200" y="1425039"/>
            <a:ext cx="10515600" cy="5067836"/>
          </a:xfrm>
        </p:spPr>
        <p:txBody>
          <a:bodyPr>
            <a:normAutofit lnSpcReduction="10000"/>
          </a:bodyPr>
          <a:lstStyle/>
          <a:p>
            <a:pPr marL="0" indent="0">
              <a:buNone/>
            </a:pPr>
            <a:r>
              <a:rPr lang="en-US" dirty="0"/>
              <a:t>Throughout her life, Wanda Jackson has been not only a model for successive generations of female performers, but an ambassador for her home state of Oklahoma all over the world. Her long and illustrious career as pioneer and innovator in American music has earned her not only the title “Queen of Rockabilly” and induction into the Rock &amp; Roll Hall of Fame, but that of Oklahoma Cultural Treasure. She has undoubtedly earned a place on the walls of the Oklahoma State Capitol representing the best of what Oklahoma has to offer the world.</a:t>
            </a:r>
          </a:p>
          <a:p>
            <a:endParaRPr lang="en-US" dirty="0"/>
          </a:p>
          <a:p>
            <a:r>
              <a:rPr lang="en-US" dirty="0"/>
              <a:t>Painting specifications: Oil on linen, approximately 40” x 30” </a:t>
            </a:r>
          </a:p>
          <a:p>
            <a:r>
              <a:rPr lang="en-US" dirty="0"/>
              <a:t>Enclosed in a custom-made gold-leafed wooden frame.</a:t>
            </a:r>
          </a:p>
          <a:p>
            <a:r>
              <a:rPr lang="en-US" dirty="0"/>
              <a:t>Installed with other Cultural Treasures on the 2</a:t>
            </a:r>
            <a:r>
              <a:rPr lang="en-US" baseline="30000" dirty="0"/>
              <a:t>nd</a:t>
            </a:r>
            <a:r>
              <a:rPr lang="en-US" dirty="0"/>
              <a:t> floor, Spring 2022.</a:t>
            </a:r>
          </a:p>
        </p:txBody>
      </p:sp>
    </p:spTree>
    <p:extLst>
      <p:ext uri="{BB962C8B-B14F-4D97-AF65-F5344CB8AC3E}">
        <p14:creationId xmlns:p14="http://schemas.microsoft.com/office/powerpoint/2010/main" val="331433431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E3B3F8-C888-2E4F-B93A-59FD908C025C}"/>
              </a:ext>
            </a:extLst>
          </p:cNvPr>
          <p:cNvSpPr>
            <a:spLocks noGrp="1"/>
          </p:cNvSpPr>
          <p:nvPr>
            <p:ph type="title"/>
          </p:nvPr>
        </p:nvSpPr>
        <p:spPr/>
        <p:txBody>
          <a:bodyPr/>
          <a:lstStyle/>
          <a:p>
            <a:r>
              <a:rPr lang="en-US" b="1" dirty="0">
                <a:latin typeface="+mj-lt"/>
              </a:rPr>
              <a:t>Motion</a:t>
            </a:r>
          </a:p>
        </p:txBody>
      </p:sp>
      <p:sp>
        <p:nvSpPr>
          <p:cNvPr id="5" name="Text Placeholder 4">
            <a:extLst>
              <a:ext uri="{FF2B5EF4-FFF2-40B4-BE49-F238E27FC236}">
                <a16:creationId xmlns:a16="http://schemas.microsoft.com/office/drawing/2014/main" id="{04D57A34-563A-4C4D-973A-156E2DB1B7F8}"/>
              </a:ext>
            </a:extLst>
          </p:cNvPr>
          <p:cNvSpPr>
            <a:spLocks noGrp="1"/>
          </p:cNvSpPr>
          <p:nvPr>
            <p:ph type="body" sz="quarter" idx="1"/>
          </p:nvPr>
        </p:nvSpPr>
        <p:spPr/>
        <p:txBody>
          <a:bodyPr/>
          <a:lstStyle/>
          <a:p>
            <a:endParaRPr lang="en-US" dirty="0"/>
          </a:p>
        </p:txBody>
      </p:sp>
    </p:spTree>
    <p:extLst>
      <p:ext uri="{BB962C8B-B14F-4D97-AF65-F5344CB8AC3E}">
        <p14:creationId xmlns:p14="http://schemas.microsoft.com/office/powerpoint/2010/main" val="37686237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8236DA-80E1-B749-83E2-E028B4AD01C6}"/>
              </a:ext>
            </a:extLst>
          </p:cNvPr>
          <p:cNvSpPr>
            <a:spLocks noGrp="1"/>
          </p:cNvSpPr>
          <p:nvPr>
            <p:ph type="title"/>
          </p:nvPr>
        </p:nvSpPr>
        <p:spPr>
          <a:xfrm>
            <a:off x="816429" y="321582"/>
            <a:ext cx="10515600" cy="1325563"/>
          </a:xfrm>
        </p:spPr>
        <p:txBody>
          <a:bodyPr>
            <a:normAutofit/>
          </a:bodyPr>
          <a:lstStyle/>
          <a:p>
            <a:r>
              <a:rPr lang="en-US" sz="3600" b="1" dirty="0">
                <a:latin typeface="+mj-lt"/>
              </a:rPr>
              <a:t>April 2021</a:t>
            </a:r>
            <a:br>
              <a:rPr lang="en-US" sz="3600" b="1" dirty="0">
                <a:latin typeface="+mj-lt"/>
              </a:rPr>
            </a:br>
            <a:r>
              <a:rPr lang="en-US" sz="3600" b="1" dirty="0">
                <a:latin typeface="+mj-lt"/>
              </a:rPr>
              <a:t>State Capitol Preservation Commission</a:t>
            </a:r>
          </a:p>
        </p:txBody>
      </p:sp>
      <p:sp>
        <p:nvSpPr>
          <p:cNvPr id="5" name="Text Placeholder 4">
            <a:extLst>
              <a:ext uri="{FF2B5EF4-FFF2-40B4-BE49-F238E27FC236}">
                <a16:creationId xmlns:a16="http://schemas.microsoft.com/office/drawing/2014/main" id="{1482FDE4-DDE2-744C-B0BF-83774FC13030}"/>
              </a:ext>
            </a:extLst>
          </p:cNvPr>
          <p:cNvSpPr>
            <a:spLocks noGrp="1"/>
          </p:cNvSpPr>
          <p:nvPr>
            <p:ph type="body" idx="1"/>
          </p:nvPr>
        </p:nvSpPr>
        <p:spPr/>
        <p:txBody>
          <a:bodyPr/>
          <a:lstStyle/>
          <a:p>
            <a:pPr marL="0" indent="0">
              <a:buNone/>
            </a:pPr>
            <a:r>
              <a:rPr lang="en-US" b="1" dirty="0">
                <a:solidFill>
                  <a:srgbClr val="C00000"/>
                </a:solidFill>
                <a:latin typeface="+mj-lt"/>
              </a:rPr>
              <a:t>Capitol AIPP Projects for Consideration</a:t>
            </a:r>
          </a:p>
          <a:p>
            <a:pPr marL="0" indent="0">
              <a:buNone/>
            </a:pPr>
            <a:endParaRPr lang="en-US" b="1" dirty="0">
              <a:solidFill>
                <a:srgbClr val="C00000"/>
              </a:solidFill>
              <a:latin typeface="+mj-lt"/>
            </a:endParaRPr>
          </a:p>
          <a:p>
            <a:pPr marL="0" indent="0">
              <a:buNone/>
            </a:pPr>
            <a:r>
              <a:rPr lang="en-US" b="1" dirty="0">
                <a:latin typeface="+mj-lt"/>
              </a:rPr>
              <a:t>First Floor:</a:t>
            </a:r>
          </a:p>
          <a:p>
            <a:pPr marL="0" indent="0">
              <a:buNone/>
            </a:pPr>
            <a:r>
              <a:rPr lang="en-US" dirty="0">
                <a:latin typeface="+mj-lt"/>
              </a:rPr>
              <a:t>Wilma Mankiller (1945-2010)</a:t>
            </a:r>
          </a:p>
          <a:p>
            <a:pPr marL="0" indent="0">
              <a:buNone/>
            </a:pPr>
            <a:endParaRPr lang="en-US" dirty="0">
              <a:latin typeface="+mj-lt"/>
            </a:endParaRPr>
          </a:p>
          <a:p>
            <a:pPr marL="0" indent="0">
              <a:buNone/>
            </a:pPr>
            <a:r>
              <a:rPr lang="en-US" b="1" dirty="0">
                <a:latin typeface="+mj-lt"/>
              </a:rPr>
              <a:t>Second Floor:</a:t>
            </a:r>
          </a:p>
          <a:p>
            <a:pPr marL="0" indent="0">
              <a:buNone/>
            </a:pPr>
            <a:r>
              <a:rPr lang="en-US" dirty="0">
                <a:latin typeface="+mj-lt"/>
              </a:rPr>
              <a:t>Choctaw Code Talkers of WWI</a:t>
            </a:r>
          </a:p>
          <a:p>
            <a:pPr marL="0" indent="0">
              <a:buNone/>
            </a:pPr>
            <a:r>
              <a:rPr lang="en-US" dirty="0">
                <a:latin typeface="+mj-lt"/>
              </a:rPr>
              <a:t>Cultural Treasure Doc Tate </a:t>
            </a:r>
            <a:r>
              <a:rPr lang="en-US" dirty="0" err="1">
                <a:latin typeface="+mj-lt"/>
              </a:rPr>
              <a:t>Nevaquaya</a:t>
            </a:r>
            <a:r>
              <a:rPr lang="en-US" dirty="0">
                <a:latin typeface="+mj-lt"/>
              </a:rPr>
              <a:t> (1932-1996)</a:t>
            </a:r>
          </a:p>
        </p:txBody>
      </p:sp>
    </p:spTree>
    <p:extLst>
      <p:ext uri="{BB962C8B-B14F-4D97-AF65-F5344CB8AC3E}">
        <p14:creationId xmlns:p14="http://schemas.microsoft.com/office/powerpoint/2010/main" val="262314522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E3B3F8-C888-2E4F-B93A-59FD908C025C}"/>
              </a:ext>
            </a:extLst>
          </p:cNvPr>
          <p:cNvSpPr>
            <a:spLocks noGrp="1"/>
          </p:cNvSpPr>
          <p:nvPr>
            <p:ph type="title"/>
          </p:nvPr>
        </p:nvSpPr>
        <p:spPr/>
        <p:txBody>
          <a:bodyPr/>
          <a:lstStyle/>
          <a:p>
            <a:endParaRPr lang="en-US" b="1" dirty="0">
              <a:latin typeface="+mj-lt"/>
            </a:endParaRPr>
          </a:p>
        </p:txBody>
      </p:sp>
      <p:sp>
        <p:nvSpPr>
          <p:cNvPr id="5" name="Text Placeholder 4">
            <a:extLst>
              <a:ext uri="{FF2B5EF4-FFF2-40B4-BE49-F238E27FC236}">
                <a16:creationId xmlns:a16="http://schemas.microsoft.com/office/drawing/2014/main" id="{04D57A34-563A-4C4D-973A-156E2DB1B7F8}"/>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12633251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C9E1E-CE84-5643-93A0-F46AE022D3F7}"/>
              </a:ext>
            </a:extLst>
          </p:cNvPr>
          <p:cNvSpPr>
            <a:spLocks noGrp="1"/>
          </p:cNvSpPr>
          <p:nvPr>
            <p:ph type="title"/>
          </p:nvPr>
        </p:nvSpPr>
        <p:spPr>
          <a:xfrm>
            <a:off x="839788" y="220717"/>
            <a:ext cx="9060957" cy="1496192"/>
          </a:xfrm>
        </p:spPr>
        <p:txBody>
          <a:bodyPr>
            <a:normAutofit/>
          </a:bodyPr>
          <a:lstStyle/>
          <a:p>
            <a:r>
              <a:rPr lang="en-US" sz="2700" b="1" dirty="0">
                <a:latin typeface="+mj-lt"/>
              </a:rPr>
              <a:t>First Floor, Grand Staircase Landing.</a:t>
            </a:r>
            <a:r>
              <a:rPr lang="en-US" sz="3100" b="1" dirty="0">
                <a:latin typeface="+mj-lt"/>
              </a:rPr>
              <a:t/>
            </a:r>
            <a:br>
              <a:rPr lang="en-US" sz="3100" b="1" dirty="0">
                <a:latin typeface="+mj-lt"/>
              </a:rPr>
            </a:br>
            <a:r>
              <a:rPr lang="en-US" sz="3100" b="1" dirty="0">
                <a:latin typeface="+mj-lt"/>
              </a:rPr>
              <a:t/>
            </a:r>
            <a:br>
              <a:rPr lang="en-US" sz="3100" b="1" dirty="0">
                <a:latin typeface="+mj-lt"/>
              </a:rPr>
            </a:br>
            <a:r>
              <a:rPr lang="en-US" sz="3600" b="1" i="1" dirty="0">
                <a:solidFill>
                  <a:srgbClr val="C00000"/>
                </a:solidFill>
                <a:latin typeface="+mj-lt"/>
              </a:rPr>
              <a:t>Wilma Mankiller</a:t>
            </a:r>
          </a:p>
        </p:txBody>
      </p:sp>
      <p:sp>
        <p:nvSpPr>
          <p:cNvPr id="5" name="Text Placeholder 4">
            <a:extLst>
              <a:ext uri="{FF2B5EF4-FFF2-40B4-BE49-F238E27FC236}">
                <a16:creationId xmlns:a16="http://schemas.microsoft.com/office/drawing/2014/main" id="{EF5B85F3-FF14-1A42-A2CF-66386CD4B61D}"/>
              </a:ext>
            </a:extLst>
          </p:cNvPr>
          <p:cNvSpPr>
            <a:spLocks noGrp="1"/>
          </p:cNvSpPr>
          <p:nvPr>
            <p:ph type="body" sz="half" idx="1"/>
          </p:nvPr>
        </p:nvSpPr>
        <p:spPr>
          <a:xfrm>
            <a:off x="4807553" y="1334813"/>
            <a:ext cx="6525225" cy="4855779"/>
          </a:xfrm>
        </p:spPr>
        <p:txBody>
          <a:bodyPr>
            <a:normAutofit fontScale="70000" lnSpcReduction="20000"/>
          </a:bodyPr>
          <a:lstStyle/>
          <a:p>
            <a:endParaRPr lang="en-US" dirty="0"/>
          </a:p>
          <a:p>
            <a:endParaRPr lang="en-US" dirty="0"/>
          </a:p>
          <a:p>
            <a:r>
              <a:rPr lang="en-US" dirty="0"/>
              <a:t>Elected Deputy Principal Chief of the Cherokee Nation of Oklahoma in 1983.</a:t>
            </a:r>
          </a:p>
          <a:p>
            <a:r>
              <a:rPr lang="en-US" dirty="0"/>
              <a:t>Appointed Principal Chief of the Cherokee Nation of Oklahoma in 1983.</a:t>
            </a:r>
          </a:p>
          <a:p>
            <a:r>
              <a:rPr lang="en-US" dirty="0"/>
              <a:t>Ms. Magazine Woman of the Year in 1987.</a:t>
            </a:r>
          </a:p>
          <a:p>
            <a:r>
              <a:rPr lang="en-US" dirty="0"/>
              <a:t>First woman elected Principal Chief of the Cherokee Nation of Oklahoma, 1987.</a:t>
            </a:r>
          </a:p>
          <a:p>
            <a:r>
              <a:rPr lang="en-US" dirty="0"/>
              <a:t>Tenure focused on education, job training and healthcare.</a:t>
            </a:r>
          </a:p>
          <a:p>
            <a:r>
              <a:rPr lang="en-US" dirty="0"/>
              <a:t>A National advocate for strengthening the self-governance capacity of Native Nations.</a:t>
            </a:r>
          </a:p>
          <a:p>
            <a:r>
              <a:rPr lang="en-US" dirty="0"/>
              <a:t>International example of the importance and effectiveness of women as political leaders.</a:t>
            </a:r>
          </a:p>
          <a:p>
            <a:endParaRPr lang="en-US" dirty="0"/>
          </a:p>
        </p:txBody>
      </p:sp>
      <p:sp>
        <p:nvSpPr>
          <p:cNvPr id="8" name="Text Placeholder 7">
            <a:extLst>
              <a:ext uri="{FF2B5EF4-FFF2-40B4-BE49-F238E27FC236}">
                <a16:creationId xmlns:a16="http://schemas.microsoft.com/office/drawing/2014/main" id="{09B5DD1D-81EE-084D-A9FA-F641FE1BF370}"/>
              </a:ext>
            </a:extLst>
          </p:cNvPr>
          <p:cNvSpPr>
            <a:spLocks noGrp="1"/>
          </p:cNvSpPr>
          <p:nvPr>
            <p:ph type="body" sz="quarter" idx="13"/>
          </p:nvPr>
        </p:nvSpPr>
        <p:spPr>
          <a:xfrm>
            <a:off x="2175642" y="2301766"/>
            <a:ext cx="1387366" cy="2974427"/>
          </a:xfrm>
        </p:spPr>
        <p:txBody>
          <a:bodyPr/>
          <a:lstStyle/>
          <a:p>
            <a:endParaRPr lang="en-US" dirty="0"/>
          </a:p>
        </p:txBody>
      </p:sp>
      <p:pic>
        <p:nvPicPr>
          <p:cNvPr id="12" name="Picture 11" descr="A picture containing blue&#10;&#10;Description automatically generated">
            <a:extLst>
              <a:ext uri="{FF2B5EF4-FFF2-40B4-BE49-F238E27FC236}">
                <a16:creationId xmlns:a16="http://schemas.microsoft.com/office/drawing/2014/main" id="{B092061A-392F-C24F-91C3-3BAD3D22B0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61631" y="2439933"/>
            <a:ext cx="3909848" cy="2932386"/>
          </a:xfrm>
          <a:prstGeom prst="rect">
            <a:avLst/>
          </a:prstGeom>
        </p:spPr>
      </p:pic>
    </p:spTree>
    <p:extLst>
      <p:ext uri="{BB962C8B-B14F-4D97-AF65-F5344CB8AC3E}">
        <p14:creationId xmlns:p14="http://schemas.microsoft.com/office/powerpoint/2010/main" val="39573482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808616-EE45-FB42-B417-D98B2A515AB8}"/>
              </a:ext>
            </a:extLst>
          </p:cNvPr>
          <p:cNvSpPr>
            <a:spLocks noGrp="1"/>
          </p:cNvSpPr>
          <p:nvPr>
            <p:ph type="title"/>
          </p:nvPr>
        </p:nvSpPr>
        <p:spPr/>
        <p:txBody>
          <a:bodyPr>
            <a:normAutofit/>
          </a:bodyPr>
          <a:lstStyle/>
          <a:p>
            <a:r>
              <a:rPr lang="en-US" sz="3600" b="1" dirty="0">
                <a:latin typeface="+mj-lt"/>
              </a:rPr>
              <a:t>Budget for Wilma Mankiller Portrait</a:t>
            </a:r>
          </a:p>
        </p:txBody>
      </p:sp>
      <p:sp>
        <p:nvSpPr>
          <p:cNvPr id="5" name="Text Placeholder 4">
            <a:extLst>
              <a:ext uri="{FF2B5EF4-FFF2-40B4-BE49-F238E27FC236}">
                <a16:creationId xmlns:a16="http://schemas.microsoft.com/office/drawing/2014/main" id="{885EAE5E-1071-E244-83DD-19B2BF71185C}"/>
              </a:ext>
            </a:extLst>
          </p:cNvPr>
          <p:cNvSpPr>
            <a:spLocks noGrp="1"/>
          </p:cNvSpPr>
          <p:nvPr>
            <p:ph type="body" sz="half" idx="1"/>
          </p:nvPr>
        </p:nvSpPr>
        <p:spPr>
          <a:xfrm>
            <a:off x="838199" y="1825625"/>
            <a:ext cx="5993525" cy="4351338"/>
          </a:xfrm>
        </p:spPr>
        <p:txBody>
          <a:bodyPr/>
          <a:lstStyle/>
          <a:p>
            <a:pPr marL="0" indent="0">
              <a:buNone/>
            </a:pPr>
            <a:r>
              <a:rPr lang="en-US" sz="2000" dirty="0">
                <a:latin typeface="+mj-lt"/>
              </a:rPr>
              <a:t>Artwork  				  15,000</a:t>
            </a:r>
          </a:p>
          <a:p>
            <a:pPr marL="0" indent="0">
              <a:buNone/>
            </a:pPr>
            <a:r>
              <a:rPr lang="en-US" sz="2000" dirty="0">
                <a:latin typeface="+mj-lt"/>
              </a:rPr>
              <a:t>Honoraria, 6 @ 1,000			    6,000</a:t>
            </a:r>
          </a:p>
          <a:p>
            <a:pPr marL="0" indent="0">
              <a:buNone/>
            </a:pPr>
            <a:r>
              <a:rPr lang="en-US" sz="2000" dirty="0">
                <a:latin typeface="+mj-lt"/>
              </a:rPr>
              <a:t>Gold leafed frame			    2,800</a:t>
            </a:r>
          </a:p>
          <a:p>
            <a:pPr marL="0" indent="0">
              <a:buNone/>
            </a:pPr>
            <a:r>
              <a:rPr lang="en-US" sz="2000" dirty="0">
                <a:latin typeface="+mj-lt"/>
              </a:rPr>
              <a:t>Installation				       200</a:t>
            </a:r>
          </a:p>
          <a:p>
            <a:pPr marL="0" indent="0">
              <a:buNone/>
            </a:pPr>
            <a:r>
              <a:rPr lang="en-US" sz="2000" u="sng" dirty="0">
                <a:latin typeface="+mj-lt"/>
              </a:rPr>
              <a:t>Signage				       400  </a:t>
            </a:r>
          </a:p>
          <a:p>
            <a:pPr marL="0" indent="0">
              <a:buNone/>
            </a:pPr>
            <a:r>
              <a:rPr lang="en-US" sz="2000" u="sng" dirty="0">
                <a:latin typeface="+mj-lt"/>
              </a:rPr>
              <a:t>     </a:t>
            </a:r>
            <a:endParaRPr lang="en-US" sz="2000" dirty="0">
              <a:latin typeface="+mj-lt"/>
            </a:endParaRPr>
          </a:p>
          <a:p>
            <a:pPr marL="0" indent="0">
              <a:buNone/>
            </a:pPr>
            <a:r>
              <a:rPr lang="en-US" sz="2000" b="1" dirty="0">
                <a:latin typeface="+mj-lt"/>
              </a:rPr>
              <a:t>Subtotal				$24,400</a:t>
            </a:r>
            <a:endParaRPr lang="en-US" sz="2000" dirty="0">
              <a:latin typeface="+mj-lt"/>
            </a:endParaRPr>
          </a:p>
          <a:p>
            <a:pPr marL="0" indent="0">
              <a:buNone/>
            </a:pPr>
            <a:endParaRPr lang="en-US" sz="2000" dirty="0">
              <a:latin typeface="+mj-lt"/>
            </a:endParaRPr>
          </a:p>
          <a:p>
            <a:pPr marL="914400" lvl="2" indent="0">
              <a:buNone/>
            </a:pPr>
            <a:endParaRPr lang="en-US" dirty="0"/>
          </a:p>
          <a:p>
            <a:endParaRPr lang="en-US" dirty="0"/>
          </a:p>
        </p:txBody>
      </p:sp>
      <p:pic>
        <p:nvPicPr>
          <p:cNvPr id="6" name="Picture 5">
            <a:extLst>
              <a:ext uri="{FF2B5EF4-FFF2-40B4-BE49-F238E27FC236}">
                <a16:creationId xmlns:a16="http://schemas.microsoft.com/office/drawing/2014/main" id="{14B6DA65-75D9-0E4F-8F51-2D8BDDAF2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6456" y="1825625"/>
            <a:ext cx="3326081" cy="4377030"/>
          </a:xfrm>
          <a:prstGeom prst="rect">
            <a:avLst/>
          </a:prstGeom>
        </p:spPr>
      </p:pic>
    </p:spTree>
    <p:extLst>
      <p:ext uri="{BB962C8B-B14F-4D97-AF65-F5344CB8AC3E}">
        <p14:creationId xmlns:p14="http://schemas.microsoft.com/office/powerpoint/2010/main" val="161881422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99B6E-1AC0-6C4D-BFEF-4331BFD44307}"/>
              </a:ext>
            </a:extLst>
          </p:cNvPr>
          <p:cNvSpPr>
            <a:spLocks noGrp="1"/>
          </p:cNvSpPr>
          <p:nvPr>
            <p:ph type="title"/>
          </p:nvPr>
        </p:nvSpPr>
        <p:spPr/>
        <p:txBody>
          <a:bodyPr>
            <a:normAutofit/>
          </a:bodyPr>
          <a:lstStyle/>
          <a:p>
            <a:r>
              <a:rPr lang="en-US" dirty="0">
                <a:latin typeface="+mj-lt"/>
              </a:rPr>
              <a:t>Possible Artist:</a:t>
            </a:r>
            <a:br>
              <a:rPr lang="en-US" dirty="0">
                <a:latin typeface="+mj-lt"/>
              </a:rPr>
            </a:br>
            <a:r>
              <a:rPr lang="en-US" dirty="0">
                <a:solidFill>
                  <a:srgbClr val="C00000"/>
                </a:solidFill>
                <a:latin typeface="+mj-lt"/>
              </a:rPr>
              <a:t>America Meredith</a:t>
            </a:r>
            <a:br>
              <a:rPr lang="en-US" dirty="0">
                <a:solidFill>
                  <a:srgbClr val="C00000"/>
                </a:solidFill>
                <a:latin typeface="+mj-lt"/>
              </a:rPr>
            </a:br>
            <a:r>
              <a:rPr lang="en-US" sz="2400" dirty="0">
                <a:solidFill>
                  <a:srgbClr val="C00000"/>
                </a:solidFill>
                <a:latin typeface="+mj-lt"/>
              </a:rPr>
              <a:t>(Cherokee Nation)</a:t>
            </a:r>
          </a:p>
        </p:txBody>
      </p:sp>
      <p:sp>
        <p:nvSpPr>
          <p:cNvPr id="5" name="Text Placeholder 4">
            <a:extLst>
              <a:ext uri="{FF2B5EF4-FFF2-40B4-BE49-F238E27FC236}">
                <a16:creationId xmlns:a16="http://schemas.microsoft.com/office/drawing/2014/main" id="{FBD5F481-D152-0C4D-AD95-252D6FA0F341}"/>
              </a:ext>
            </a:extLst>
          </p:cNvPr>
          <p:cNvSpPr>
            <a:spLocks noGrp="1"/>
          </p:cNvSpPr>
          <p:nvPr>
            <p:ph type="body" sz="half" idx="1"/>
          </p:nvPr>
        </p:nvSpPr>
        <p:spPr>
          <a:xfrm>
            <a:off x="6253655" y="1324303"/>
            <a:ext cx="2638097" cy="3909849"/>
          </a:xfrm>
        </p:spPr>
        <p:txBody>
          <a:bodyPr/>
          <a:lstStyle/>
          <a:p>
            <a:endParaRPr lang="en-US" dirty="0"/>
          </a:p>
        </p:txBody>
      </p:sp>
      <p:sp>
        <p:nvSpPr>
          <p:cNvPr id="6" name="Text Placeholder 5">
            <a:extLst>
              <a:ext uri="{FF2B5EF4-FFF2-40B4-BE49-F238E27FC236}">
                <a16:creationId xmlns:a16="http://schemas.microsoft.com/office/drawing/2014/main" id="{86D247B0-EF35-2948-8140-ED8C446160D2}"/>
              </a:ext>
            </a:extLst>
          </p:cNvPr>
          <p:cNvSpPr>
            <a:spLocks noGrp="1"/>
          </p:cNvSpPr>
          <p:nvPr>
            <p:ph type="body" sz="quarter" idx="13"/>
          </p:nvPr>
        </p:nvSpPr>
        <p:spPr>
          <a:xfrm>
            <a:off x="829277" y="2057400"/>
            <a:ext cx="3932239" cy="3811588"/>
          </a:xfrm>
        </p:spPr>
        <p:txBody>
          <a:bodyPr>
            <a:normAutofit/>
          </a:bodyPr>
          <a:lstStyle/>
          <a:p>
            <a:endParaRPr lang="en-US" sz="1800" dirty="0"/>
          </a:p>
          <a:p>
            <a:r>
              <a:rPr lang="en-US" sz="1800" dirty="0">
                <a:latin typeface="+mj-lt"/>
              </a:rPr>
              <a:t>BFA, University of Oklahoma.</a:t>
            </a:r>
          </a:p>
          <a:p>
            <a:r>
              <a:rPr lang="en-US" sz="1800" dirty="0">
                <a:latin typeface="+mj-lt"/>
              </a:rPr>
              <a:t>MFA, San Francisco Art Institute.</a:t>
            </a:r>
          </a:p>
          <a:p>
            <a:r>
              <a:rPr lang="en-US" sz="1800" dirty="0">
                <a:latin typeface="+mj-lt"/>
              </a:rPr>
              <a:t>Visiting Artist Fellow; National Museum of the American Indian.</a:t>
            </a:r>
          </a:p>
          <a:p>
            <a:r>
              <a:rPr lang="en-US" sz="1800" dirty="0">
                <a:latin typeface="+mj-lt"/>
              </a:rPr>
              <a:t>Numerous Awards and Exhibitions.</a:t>
            </a:r>
          </a:p>
          <a:p>
            <a:r>
              <a:rPr lang="en-US" sz="1800" dirty="0">
                <a:latin typeface="+mj-lt"/>
              </a:rPr>
              <a:t>Curator.</a:t>
            </a:r>
          </a:p>
          <a:p>
            <a:r>
              <a:rPr lang="en-US" sz="1800" dirty="0">
                <a:latin typeface="+mj-lt"/>
              </a:rPr>
              <a:t>Publisher: First American Art.</a:t>
            </a:r>
          </a:p>
        </p:txBody>
      </p:sp>
      <p:pic>
        <p:nvPicPr>
          <p:cNvPr id="3" name="Picture 2">
            <a:extLst>
              <a:ext uri="{FF2B5EF4-FFF2-40B4-BE49-F238E27FC236}">
                <a16:creationId xmlns:a16="http://schemas.microsoft.com/office/drawing/2014/main" id="{8D188F0B-A70C-4447-9B78-82B7163291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2206" y="512378"/>
            <a:ext cx="3996559" cy="5533697"/>
          </a:xfrm>
          <a:prstGeom prst="rect">
            <a:avLst/>
          </a:prstGeom>
        </p:spPr>
      </p:pic>
    </p:spTree>
    <p:extLst>
      <p:ext uri="{BB962C8B-B14F-4D97-AF65-F5344CB8AC3E}">
        <p14:creationId xmlns:p14="http://schemas.microsoft.com/office/powerpoint/2010/main" val="1944398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173A27-E970-C343-A4E4-B00B0FA2109F}"/>
              </a:ext>
            </a:extLst>
          </p:cNvPr>
          <p:cNvSpPr>
            <a:spLocks noGrp="1"/>
          </p:cNvSpPr>
          <p:nvPr>
            <p:ph type="title"/>
          </p:nvPr>
        </p:nvSpPr>
        <p:spPr/>
        <p:txBody>
          <a:bodyPr/>
          <a:lstStyle/>
          <a:p>
            <a:r>
              <a:rPr lang="en-US" dirty="0">
                <a:latin typeface="+mj-lt"/>
              </a:rPr>
              <a:t>Possible Artist:</a:t>
            </a:r>
            <a:br>
              <a:rPr lang="en-US" dirty="0">
                <a:latin typeface="+mj-lt"/>
              </a:rPr>
            </a:br>
            <a:r>
              <a:rPr lang="en-US" dirty="0">
                <a:solidFill>
                  <a:srgbClr val="C00000"/>
                </a:solidFill>
                <a:latin typeface="+mj-lt"/>
              </a:rPr>
              <a:t>Starr </a:t>
            </a:r>
            <a:r>
              <a:rPr lang="en-US" dirty="0" err="1">
                <a:solidFill>
                  <a:srgbClr val="C00000"/>
                </a:solidFill>
                <a:latin typeface="+mj-lt"/>
              </a:rPr>
              <a:t>Hardridge</a:t>
            </a:r>
            <a:r>
              <a:rPr lang="en-US" dirty="0">
                <a:solidFill>
                  <a:srgbClr val="C00000"/>
                </a:solidFill>
                <a:latin typeface="+mj-lt"/>
              </a:rPr>
              <a:t/>
            </a:r>
            <a:br>
              <a:rPr lang="en-US" dirty="0">
                <a:solidFill>
                  <a:srgbClr val="C00000"/>
                </a:solidFill>
                <a:latin typeface="+mj-lt"/>
              </a:rPr>
            </a:br>
            <a:r>
              <a:rPr lang="en-US" sz="2400" dirty="0">
                <a:solidFill>
                  <a:srgbClr val="C00000"/>
                </a:solidFill>
                <a:latin typeface="+mj-lt"/>
              </a:rPr>
              <a:t>(Muscogee (Creek))</a:t>
            </a:r>
            <a:endParaRPr lang="en-US" dirty="0">
              <a:solidFill>
                <a:srgbClr val="C00000"/>
              </a:solidFill>
              <a:latin typeface="+mj-lt"/>
            </a:endParaRPr>
          </a:p>
        </p:txBody>
      </p:sp>
      <p:sp>
        <p:nvSpPr>
          <p:cNvPr id="5" name="Text Placeholder 4">
            <a:extLst>
              <a:ext uri="{FF2B5EF4-FFF2-40B4-BE49-F238E27FC236}">
                <a16:creationId xmlns:a16="http://schemas.microsoft.com/office/drawing/2014/main" id="{4A13E754-88B3-E646-BB1C-263333F4D3A2}"/>
              </a:ext>
            </a:extLst>
          </p:cNvPr>
          <p:cNvSpPr>
            <a:spLocks noGrp="1"/>
          </p:cNvSpPr>
          <p:nvPr>
            <p:ph type="body" sz="half" idx="1"/>
          </p:nvPr>
        </p:nvSpPr>
        <p:spPr>
          <a:xfrm>
            <a:off x="5980386" y="2322786"/>
            <a:ext cx="3043871" cy="3331780"/>
          </a:xfrm>
        </p:spPr>
        <p:txBody>
          <a:bodyPr/>
          <a:lstStyle/>
          <a:p>
            <a:endParaRPr lang="en-US" dirty="0"/>
          </a:p>
        </p:txBody>
      </p:sp>
      <p:sp>
        <p:nvSpPr>
          <p:cNvPr id="6" name="Text Placeholder 5">
            <a:extLst>
              <a:ext uri="{FF2B5EF4-FFF2-40B4-BE49-F238E27FC236}">
                <a16:creationId xmlns:a16="http://schemas.microsoft.com/office/drawing/2014/main" id="{C3AC51EB-5AB9-B140-B6BA-D98A9CCAD034}"/>
              </a:ext>
            </a:extLst>
          </p:cNvPr>
          <p:cNvSpPr>
            <a:spLocks noGrp="1"/>
          </p:cNvSpPr>
          <p:nvPr>
            <p:ph type="body" sz="quarter" idx="13"/>
          </p:nvPr>
        </p:nvSpPr>
        <p:spPr/>
        <p:txBody>
          <a:bodyPr>
            <a:normAutofit/>
          </a:bodyPr>
          <a:lstStyle/>
          <a:p>
            <a:endParaRPr lang="en-US" sz="1800" dirty="0"/>
          </a:p>
          <a:p>
            <a:r>
              <a:rPr lang="en-US" sz="1800" dirty="0">
                <a:latin typeface="+mj-lt"/>
              </a:rPr>
              <a:t>BFA, Savanah College of Art &amp; Design.</a:t>
            </a:r>
          </a:p>
          <a:p>
            <a:r>
              <a:rPr lang="en-US" sz="1800" dirty="0">
                <a:latin typeface="+mj-lt"/>
              </a:rPr>
              <a:t>Nadia Verdon Atelier of Decorative Arts, Penne </a:t>
            </a:r>
            <a:r>
              <a:rPr lang="en-US" sz="1800" dirty="0" err="1">
                <a:latin typeface="+mj-lt"/>
              </a:rPr>
              <a:t>D’Agenais</a:t>
            </a:r>
            <a:r>
              <a:rPr lang="en-US" sz="1800" dirty="0">
                <a:latin typeface="+mj-lt"/>
              </a:rPr>
              <a:t>, France.</a:t>
            </a:r>
          </a:p>
          <a:p>
            <a:r>
              <a:rPr lang="en-US" sz="1800" dirty="0">
                <a:latin typeface="+mj-lt"/>
              </a:rPr>
              <a:t>Nationwide Group and solo exhibits.</a:t>
            </a:r>
          </a:p>
          <a:p>
            <a:r>
              <a:rPr lang="en-US" sz="1800" dirty="0">
                <a:latin typeface="+mj-lt"/>
              </a:rPr>
              <a:t>Numerous awards and distinctions.</a:t>
            </a:r>
          </a:p>
          <a:p>
            <a:endParaRPr lang="en-US" sz="1800" dirty="0">
              <a:latin typeface="+mj-lt"/>
            </a:endParaRPr>
          </a:p>
          <a:p>
            <a:endParaRPr lang="en-US" sz="1800" dirty="0"/>
          </a:p>
        </p:txBody>
      </p:sp>
      <p:pic>
        <p:nvPicPr>
          <p:cNvPr id="3" name="Picture 2">
            <a:extLst>
              <a:ext uri="{FF2B5EF4-FFF2-40B4-BE49-F238E27FC236}">
                <a16:creationId xmlns:a16="http://schemas.microsoft.com/office/drawing/2014/main" id="{3B48E743-9898-B048-A2EC-F5338E0023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131" y="457200"/>
            <a:ext cx="3898448" cy="5240718"/>
          </a:xfrm>
          <a:prstGeom prst="rect">
            <a:avLst/>
          </a:prstGeom>
        </p:spPr>
      </p:pic>
    </p:spTree>
    <p:extLst>
      <p:ext uri="{BB962C8B-B14F-4D97-AF65-F5344CB8AC3E}">
        <p14:creationId xmlns:p14="http://schemas.microsoft.com/office/powerpoint/2010/main" val="19544400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927954-6D96-774B-AD87-65C020E9BEB4}"/>
              </a:ext>
            </a:extLst>
          </p:cNvPr>
          <p:cNvSpPr>
            <a:spLocks noGrp="1"/>
          </p:cNvSpPr>
          <p:nvPr>
            <p:ph type="title"/>
          </p:nvPr>
        </p:nvSpPr>
        <p:spPr/>
        <p:txBody>
          <a:bodyPr/>
          <a:lstStyle/>
          <a:p>
            <a:r>
              <a:rPr lang="en-US" dirty="0">
                <a:latin typeface="+mj-lt"/>
              </a:rPr>
              <a:t>Possible Artist:</a:t>
            </a:r>
            <a:br>
              <a:rPr lang="en-US" dirty="0">
                <a:latin typeface="+mj-lt"/>
              </a:rPr>
            </a:br>
            <a:r>
              <a:rPr lang="en-US" dirty="0">
                <a:solidFill>
                  <a:srgbClr val="C00000"/>
                </a:solidFill>
                <a:latin typeface="+mj-lt"/>
              </a:rPr>
              <a:t>Roy Boney</a:t>
            </a:r>
            <a:br>
              <a:rPr lang="en-US" dirty="0">
                <a:solidFill>
                  <a:srgbClr val="C00000"/>
                </a:solidFill>
                <a:latin typeface="+mj-lt"/>
              </a:rPr>
            </a:br>
            <a:r>
              <a:rPr lang="en-US" sz="2400" dirty="0">
                <a:solidFill>
                  <a:srgbClr val="C00000"/>
                </a:solidFill>
                <a:latin typeface="+mj-lt"/>
              </a:rPr>
              <a:t>(Cherokee Nation)</a:t>
            </a:r>
          </a:p>
        </p:txBody>
      </p:sp>
      <p:sp>
        <p:nvSpPr>
          <p:cNvPr id="5" name="Text Placeholder 4">
            <a:extLst>
              <a:ext uri="{FF2B5EF4-FFF2-40B4-BE49-F238E27FC236}">
                <a16:creationId xmlns:a16="http://schemas.microsoft.com/office/drawing/2014/main" id="{AE0C9701-4E1D-4646-B9BF-19E446D31E8D}"/>
              </a:ext>
            </a:extLst>
          </p:cNvPr>
          <p:cNvSpPr>
            <a:spLocks noGrp="1"/>
          </p:cNvSpPr>
          <p:nvPr>
            <p:ph type="body" sz="half" idx="1"/>
          </p:nvPr>
        </p:nvSpPr>
        <p:spPr>
          <a:xfrm>
            <a:off x="7336221" y="2057400"/>
            <a:ext cx="1666265" cy="3260834"/>
          </a:xfrm>
        </p:spPr>
        <p:txBody>
          <a:bodyPr/>
          <a:lstStyle/>
          <a:p>
            <a:endParaRPr lang="en-US" dirty="0"/>
          </a:p>
        </p:txBody>
      </p:sp>
      <p:sp>
        <p:nvSpPr>
          <p:cNvPr id="6" name="Text Placeholder 5">
            <a:extLst>
              <a:ext uri="{FF2B5EF4-FFF2-40B4-BE49-F238E27FC236}">
                <a16:creationId xmlns:a16="http://schemas.microsoft.com/office/drawing/2014/main" id="{BFA342E9-1B16-BB45-81B6-0C8BEC3C5F68}"/>
              </a:ext>
            </a:extLst>
          </p:cNvPr>
          <p:cNvSpPr>
            <a:spLocks noGrp="1"/>
          </p:cNvSpPr>
          <p:nvPr>
            <p:ph type="body" sz="quarter" idx="13"/>
          </p:nvPr>
        </p:nvSpPr>
        <p:spPr/>
        <p:txBody>
          <a:bodyPr>
            <a:normAutofit/>
          </a:bodyPr>
          <a:lstStyle/>
          <a:p>
            <a:endParaRPr lang="en-US" sz="1800" dirty="0"/>
          </a:p>
          <a:p>
            <a:r>
              <a:rPr lang="en-US" sz="1800" dirty="0">
                <a:latin typeface="+mj-lt"/>
              </a:rPr>
              <a:t>BFA, Oklahoma State University.</a:t>
            </a:r>
          </a:p>
          <a:p>
            <a:r>
              <a:rPr lang="en-US" sz="1800" dirty="0">
                <a:latin typeface="+mj-lt"/>
              </a:rPr>
              <a:t>MFA, University of Arkansas.</a:t>
            </a:r>
          </a:p>
          <a:p>
            <a:r>
              <a:rPr lang="en-US" sz="1800" dirty="0">
                <a:latin typeface="+mj-lt"/>
              </a:rPr>
              <a:t>Filmmaker &amp; Animation Artist.</a:t>
            </a:r>
          </a:p>
          <a:p>
            <a:r>
              <a:rPr lang="en-US" sz="1800" dirty="0">
                <a:latin typeface="+mj-lt"/>
              </a:rPr>
              <a:t>Graphic Novelist.</a:t>
            </a:r>
          </a:p>
          <a:p>
            <a:r>
              <a:rPr lang="en-US" sz="1800" dirty="0">
                <a:latin typeface="+mj-lt"/>
              </a:rPr>
              <a:t>Widely exhibited in the US and Internationally.</a:t>
            </a:r>
          </a:p>
          <a:p>
            <a:r>
              <a:rPr lang="en-US" sz="1800" dirty="0">
                <a:latin typeface="+mj-lt"/>
              </a:rPr>
              <a:t>Numerous awards and distinctions.</a:t>
            </a:r>
          </a:p>
          <a:p>
            <a:endParaRPr lang="en-US" sz="1800" dirty="0"/>
          </a:p>
        </p:txBody>
      </p:sp>
      <p:pic>
        <p:nvPicPr>
          <p:cNvPr id="3" name="Picture 2">
            <a:extLst>
              <a:ext uri="{FF2B5EF4-FFF2-40B4-BE49-F238E27FC236}">
                <a16:creationId xmlns:a16="http://schemas.microsoft.com/office/drawing/2014/main" id="{C8F59F18-FA30-E341-A1D7-A949BAAE81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8007" y="174171"/>
            <a:ext cx="3921387" cy="6074229"/>
          </a:xfrm>
          <a:prstGeom prst="rect">
            <a:avLst/>
          </a:prstGeom>
        </p:spPr>
      </p:pic>
    </p:spTree>
    <p:extLst>
      <p:ext uri="{BB962C8B-B14F-4D97-AF65-F5344CB8AC3E}">
        <p14:creationId xmlns:p14="http://schemas.microsoft.com/office/powerpoint/2010/main" val="37092734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C0C78C-2F1B-9C48-B8B2-C2C61D32C19B}"/>
              </a:ext>
            </a:extLst>
          </p:cNvPr>
          <p:cNvSpPr>
            <a:spLocks noGrp="1"/>
          </p:cNvSpPr>
          <p:nvPr>
            <p:ph type="title"/>
          </p:nvPr>
        </p:nvSpPr>
        <p:spPr/>
        <p:txBody>
          <a:bodyPr>
            <a:normAutofit fontScale="90000"/>
          </a:bodyPr>
          <a:lstStyle/>
          <a:p>
            <a:r>
              <a:rPr lang="en-US" dirty="0">
                <a:latin typeface="+mj-lt"/>
              </a:rPr>
              <a:t>Possible Artist:</a:t>
            </a:r>
            <a:br>
              <a:rPr lang="en-US" dirty="0">
                <a:latin typeface="+mj-lt"/>
              </a:rPr>
            </a:br>
            <a:r>
              <a:rPr lang="en-US" dirty="0">
                <a:solidFill>
                  <a:srgbClr val="C00000"/>
                </a:solidFill>
                <a:latin typeface="+mj-lt"/>
              </a:rPr>
              <a:t>Daniel </a:t>
            </a:r>
            <a:r>
              <a:rPr lang="en-US" dirty="0" err="1">
                <a:solidFill>
                  <a:srgbClr val="C00000"/>
                </a:solidFill>
                <a:latin typeface="+mj-lt"/>
              </a:rPr>
              <a:t>Horsechief</a:t>
            </a:r>
            <a:r>
              <a:rPr lang="en-US" dirty="0">
                <a:solidFill>
                  <a:srgbClr val="C00000"/>
                </a:solidFill>
                <a:latin typeface="+mj-lt"/>
              </a:rPr>
              <a:t/>
            </a:r>
            <a:br>
              <a:rPr lang="en-US" dirty="0">
                <a:solidFill>
                  <a:srgbClr val="C00000"/>
                </a:solidFill>
                <a:latin typeface="+mj-lt"/>
              </a:rPr>
            </a:br>
            <a:r>
              <a:rPr lang="en-US" sz="2400" dirty="0">
                <a:solidFill>
                  <a:srgbClr val="C00000"/>
                </a:solidFill>
                <a:latin typeface="+mj-lt"/>
              </a:rPr>
              <a:t>(Cherokee Nation / Pawnee</a:t>
            </a:r>
            <a:r>
              <a:rPr lang="en-US" sz="2400" dirty="0">
                <a:latin typeface="+mj-lt"/>
              </a:rPr>
              <a:t>)</a:t>
            </a:r>
          </a:p>
        </p:txBody>
      </p:sp>
      <p:sp>
        <p:nvSpPr>
          <p:cNvPr id="5" name="Text Placeholder 4">
            <a:extLst>
              <a:ext uri="{FF2B5EF4-FFF2-40B4-BE49-F238E27FC236}">
                <a16:creationId xmlns:a16="http://schemas.microsoft.com/office/drawing/2014/main" id="{71199353-F1F8-A540-B386-A23527B9FA31}"/>
              </a:ext>
            </a:extLst>
          </p:cNvPr>
          <p:cNvSpPr>
            <a:spLocks noGrp="1"/>
          </p:cNvSpPr>
          <p:nvPr>
            <p:ph type="body" sz="half" idx="1"/>
          </p:nvPr>
        </p:nvSpPr>
        <p:spPr>
          <a:xfrm>
            <a:off x="7777655" y="1734207"/>
            <a:ext cx="1229711" cy="3153103"/>
          </a:xfrm>
        </p:spPr>
        <p:txBody>
          <a:bodyPr/>
          <a:lstStyle/>
          <a:p>
            <a:endParaRPr lang="en-US" dirty="0"/>
          </a:p>
        </p:txBody>
      </p:sp>
      <p:sp>
        <p:nvSpPr>
          <p:cNvPr id="6" name="Text Placeholder 5">
            <a:extLst>
              <a:ext uri="{FF2B5EF4-FFF2-40B4-BE49-F238E27FC236}">
                <a16:creationId xmlns:a16="http://schemas.microsoft.com/office/drawing/2014/main" id="{FF1DD4FC-D635-2544-8DFE-77C839B22802}"/>
              </a:ext>
            </a:extLst>
          </p:cNvPr>
          <p:cNvSpPr>
            <a:spLocks noGrp="1"/>
          </p:cNvSpPr>
          <p:nvPr>
            <p:ph type="body" sz="quarter" idx="13"/>
          </p:nvPr>
        </p:nvSpPr>
        <p:spPr/>
        <p:txBody>
          <a:bodyPr>
            <a:normAutofit/>
          </a:bodyPr>
          <a:lstStyle/>
          <a:p>
            <a:endParaRPr lang="en-US" sz="1800" dirty="0">
              <a:latin typeface="+mj-lt"/>
            </a:endParaRPr>
          </a:p>
          <a:p>
            <a:r>
              <a:rPr lang="en-US" sz="1800" dirty="0">
                <a:latin typeface="+mj-lt"/>
              </a:rPr>
              <a:t>BA, </a:t>
            </a:r>
            <a:r>
              <a:rPr lang="en-US" sz="1800" dirty="0" err="1">
                <a:latin typeface="+mj-lt"/>
              </a:rPr>
              <a:t>Bacone</a:t>
            </a:r>
            <a:r>
              <a:rPr lang="en-US" sz="1800" dirty="0">
                <a:latin typeface="+mj-lt"/>
              </a:rPr>
              <a:t> College, Muskogee, OK.</a:t>
            </a:r>
          </a:p>
          <a:p>
            <a:r>
              <a:rPr lang="en-US" sz="1800" dirty="0">
                <a:latin typeface="+mj-lt"/>
              </a:rPr>
              <a:t>AA, Institute of American Indian Arts, Santa Fe, NM.</a:t>
            </a:r>
          </a:p>
          <a:p>
            <a:r>
              <a:rPr lang="en-US" sz="1800" dirty="0">
                <a:latin typeface="+mj-lt"/>
              </a:rPr>
              <a:t>Numerous awards and prizes for sculpture &amp; Painting.</a:t>
            </a:r>
          </a:p>
          <a:p>
            <a:r>
              <a:rPr lang="en-US" sz="1800" dirty="0">
                <a:latin typeface="+mj-lt"/>
              </a:rPr>
              <a:t>Commissions from NE State University and the Cherokee Nation.</a:t>
            </a:r>
          </a:p>
          <a:p>
            <a:r>
              <a:rPr lang="en-US" sz="1800" dirty="0">
                <a:latin typeface="+mj-lt"/>
              </a:rPr>
              <a:t>Widely exhibited.</a:t>
            </a:r>
          </a:p>
        </p:txBody>
      </p:sp>
      <p:pic>
        <p:nvPicPr>
          <p:cNvPr id="8" name="Picture 7" descr="A picture containing text, outdoor, person, nature&#10;&#10;Description automatically generated">
            <a:extLst>
              <a:ext uri="{FF2B5EF4-FFF2-40B4-BE49-F238E27FC236}">
                <a16:creationId xmlns:a16="http://schemas.microsoft.com/office/drawing/2014/main" id="{36CF078D-E62D-7F4E-89DF-CC52AD53F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99089"/>
            <a:ext cx="3980216" cy="5363341"/>
          </a:xfrm>
          <a:prstGeom prst="rect">
            <a:avLst/>
          </a:prstGeom>
        </p:spPr>
      </p:pic>
    </p:spTree>
    <p:extLst>
      <p:ext uri="{BB962C8B-B14F-4D97-AF65-F5344CB8AC3E}">
        <p14:creationId xmlns:p14="http://schemas.microsoft.com/office/powerpoint/2010/main" val="29916043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042565-370D-D347-9DF4-3AF1277CCA1D}"/>
              </a:ext>
            </a:extLst>
          </p:cNvPr>
          <p:cNvSpPr>
            <a:spLocks noGrp="1"/>
          </p:cNvSpPr>
          <p:nvPr>
            <p:ph type="title"/>
          </p:nvPr>
        </p:nvSpPr>
        <p:spPr/>
        <p:txBody>
          <a:bodyPr>
            <a:normAutofit/>
          </a:bodyPr>
          <a:lstStyle/>
          <a:p>
            <a:r>
              <a:rPr lang="en-US" dirty="0">
                <a:latin typeface="+mj-lt"/>
              </a:rPr>
              <a:t>Possible Artist:</a:t>
            </a:r>
            <a:br>
              <a:rPr lang="en-US" dirty="0">
                <a:latin typeface="+mj-lt"/>
              </a:rPr>
            </a:br>
            <a:r>
              <a:rPr lang="en-US" dirty="0">
                <a:solidFill>
                  <a:srgbClr val="C00000"/>
                </a:solidFill>
                <a:latin typeface="+mj-lt"/>
              </a:rPr>
              <a:t>Sharon </a:t>
            </a:r>
            <a:r>
              <a:rPr lang="en-US" dirty="0" err="1">
                <a:solidFill>
                  <a:srgbClr val="C00000"/>
                </a:solidFill>
                <a:latin typeface="+mj-lt"/>
              </a:rPr>
              <a:t>Irla</a:t>
            </a:r>
            <a:r>
              <a:rPr lang="en-US" dirty="0">
                <a:solidFill>
                  <a:srgbClr val="C00000"/>
                </a:solidFill>
                <a:latin typeface="+mj-lt"/>
              </a:rPr>
              <a:t/>
            </a:r>
            <a:br>
              <a:rPr lang="en-US" dirty="0">
                <a:solidFill>
                  <a:srgbClr val="C00000"/>
                </a:solidFill>
                <a:latin typeface="+mj-lt"/>
              </a:rPr>
            </a:br>
            <a:r>
              <a:rPr lang="en-US" sz="2400" dirty="0">
                <a:solidFill>
                  <a:srgbClr val="C00000"/>
                </a:solidFill>
                <a:latin typeface="+mj-lt"/>
              </a:rPr>
              <a:t>(Cherokee Nation)</a:t>
            </a:r>
          </a:p>
        </p:txBody>
      </p:sp>
      <p:sp>
        <p:nvSpPr>
          <p:cNvPr id="5" name="Text Placeholder 4">
            <a:extLst>
              <a:ext uri="{FF2B5EF4-FFF2-40B4-BE49-F238E27FC236}">
                <a16:creationId xmlns:a16="http://schemas.microsoft.com/office/drawing/2014/main" id="{EE95C8EF-239E-A94F-B2DF-5DC8D44EE319}"/>
              </a:ext>
            </a:extLst>
          </p:cNvPr>
          <p:cNvSpPr>
            <a:spLocks noGrp="1"/>
          </p:cNvSpPr>
          <p:nvPr>
            <p:ph type="body" sz="half" idx="1"/>
          </p:nvPr>
        </p:nvSpPr>
        <p:spPr>
          <a:xfrm>
            <a:off x="6505903" y="1229710"/>
            <a:ext cx="2448911" cy="3857297"/>
          </a:xfrm>
        </p:spPr>
        <p:txBody>
          <a:bodyPr/>
          <a:lstStyle/>
          <a:p>
            <a:endParaRPr lang="en-US" dirty="0"/>
          </a:p>
        </p:txBody>
      </p:sp>
      <p:sp>
        <p:nvSpPr>
          <p:cNvPr id="6" name="Text Placeholder 5">
            <a:extLst>
              <a:ext uri="{FF2B5EF4-FFF2-40B4-BE49-F238E27FC236}">
                <a16:creationId xmlns:a16="http://schemas.microsoft.com/office/drawing/2014/main" id="{377A1AE4-A403-3F43-9B67-86514D780E35}"/>
              </a:ext>
            </a:extLst>
          </p:cNvPr>
          <p:cNvSpPr>
            <a:spLocks noGrp="1"/>
          </p:cNvSpPr>
          <p:nvPr>
            <p:ph type="body" sz="quarter" idx="13"/>
          </p:nvPr>
        </p:nvSpPr>
        <p:spPr/>
        <p:txBody>
          <a:bodyPr>
            <a:normAutofit/>
          </a:bodyPr>
          <a:lstStyle/>
          <a:p>
            <a:endParaRPr lang="en-US" sz="1800" dirty="0">
              <a:latin typeface="+mj-lt"/>
            </a:endParaRPr>
          </a:p>
          <a:p>
            <a:r>
              <a:rPr lang="en-US" sz="1800" dirty="0">
                <a:latin typeface="+mj-lt"/>
              </a:rPr>
              <a:t>Founding member, Southeastern Indian Artists Association.</a:t>
            </a:r>
          </a:p>
          <a:p>
            <a:r>
              <a:rPr lang="en-US" sz="1800" dirty="0">
                <a:latin typeface="+mj-lt"/>
              </a:rPr>
              <a:t>Exhibiting since 2003.</a:t>
            </a:r>
          </a:p>
          <a:p>
            <a:r>
              <a:rPr lang="en-US" sz="1800" dirty="0">
                <a:latin typeface="+mj-lt"/>
              </a:rPr>
              <a:t>Successful fashion designer.</a:t>
            </a:r>
          </a:p>
          <a:p>
            <a:r>
              <a:rPr lang="en-US" sz="1800" dirty="0">
                <a:latin typeface="+mj-lt"/>
              </a:rPr>
              <a:t>Many awards in competitive art exhibitions.</a:t>
            </a:r>
          </a:p>
          <a:p>
            <a:r>
              <a:rPr lang="en-US" sz="1800" dirty="0">
                <a:latin typeface="+mj-lt"/>
              </a:rPr>
              <a:t>Widely exhibited and collected.</a:t>
            </a:r>
          </a:p>
          <a:p>
            <a:endParaRPr lang="en-US" sz="1800" dirty="0">
              <a:latin typeface="+mj-lt"/>
            </a:endParaRPr>
          </a:p>
        </p:txBody>
      </p:sp>
      <p:pic>
        <p:nvPicPr>
          <p:cNvPr id="8" name="Picture 7" descr="A person with long hair&#10;&#10;Description automatically generated with low confidence">
            <a:extLst>
              <a:ext uri="{FF2B5EF4-FFF2-40B4-BE49-F238E27FC236}">
                <a16:creationId xmlns:a16="http://schemas.microsoft.com/office/drawing/2014/main" id="{77FDE662-6B3C-554D-B43C-5754BBBF3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442" y="457200"/>
            <a:ext cx="4071445" cy="5428593"/>
          </a:xfrm>
          <a:prstGeom prst="rect">
            <a:avLst/>
          </a:prstGeom>
        </p:spPr>
      </p:pic>
    </p:spTree>
    <p:extLst>
      <p:ext uri="{BB962C8B-B14F-4D97-AF65-F5344CB8AC3E}">
        <p14:creationId xmlns:p14="http://schemas.microsoft.com/office/powerpoint/2010/main" val="2060011708"/>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dirty="0">
            <a:ln>
              <a:noFill/>
            </a:ln>
            <a:solidFill>
              <a:srgbClr val="000000"/>
            </a:solidFill>
            <a:effectLst/>
            <a:uFillTx/>
            <a:latin typeface="+mn-lt"/>
            <a:ea typeface="+mn-ea"/>
            <a:cs typeface="+mn-cs"/>
            <a:sym typeface="Calibri"/>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2460</TotalTime>
  <Words>849</Words>
  <Application>Microsoft Office PowerPoint</Application>
  <PresentationFormat>Widescreen</PresentationFormat>
  <Paragraphs>129</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Helvetica</vt:lpstr>
      <vt:lpstr>-webkit-standard</vt:lpstr>
      <vt:lpstr>Office Theme</vt:lpstr>
      <vt:lpstr>PowerPoint Presentation</vt:lpstr>
      <vt:lpstr>April 2021 State Capitol Preservation Commission</vt:lpstr>
      <vt:lpstr>First Floor, Grand Staircase Landing.  Wilma Mankiller</vt:lpstr>
      <vt:lpstr>Budget for Wilma Mankiller Portrait</vt:lpstr>
      <vt:lpstr>Possible Artist: America Meredith (Cherokee Nation)</vt:lpstr>
      <vt:lpstr>Possible Artist: Starr Hardridge (Muscogee (Creek))</vt:lpstr>
      <vt:lpstr>Possible Artist: Roy Boney (Cherokee Nation)</vt:lpstr>
      <vt:lpstr>Possible Artist: Daniel Horsechief (Cherokee Nation / Pawnee)</vt:lpstr>
      <vt:lpstr>Possible Artist: Sharon Irla (Cherokee Nation)</vt:lpstr>
      <vt:lpstr>Possible Artist: Bryan Waytula (Cherokee Nation)</vt:lpstr>
      <vt:lpstr>2nd Floor</vt:lpstr>
      <vt:lpstr>Choctaw Code Talkers Budget</vt:lpstr>
      <vt:lpstr>2nd Floor                         Oklahoma Cultural Treasures  </vt:lpstr>
      <vt:lpstr>Doc Tate Nevaquaya Budget</vt:lpstr>
      <vt:lpstr>Artist: Nocona Burgess (Comanche)</vt:lpstr>
      <vt:lpstr>Motion</vt:lpstr>
      <vt:lpstr>April 2021 State Capitol Preservation Commission</vt:lpstr>
      <vt:lpstr>The Queen of Rockabilly</vt:lpstr>
      <vt:lpstr>Motion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Lowrey</dc:creator>
  <cp:lastModifiedBy>Jake Lowrey</cp:lastModifiedBy>
  <cp:revision>142</cp:revision>
  <dcterms:modified xsi:type="dcterms:W3CDTF">2021-04-14T15:51:14Z</dcterms:modified>
</cp:coreProperties>
</file>