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77"/>
  </p:notesMasterIdLst>
  <p:sldIdLst>
    <p:sldId id="279" r:id="rId5"/>
    <p:sldId id="280" r:id="rId6"/>
    <p:sldId id="281" r:id="rId7"/>
    <p:sldId id="549" r:id="rId8"/>
    <p:sldId id="575" r:id="rId9"/>
    <p:sldId id="577" r:id="rId10"/>
    <p:sldId id="635" r:id="rId11"/>
    <p:sldId id="649" r:id="rId12"/>
    <p:sldId id="647" r:id="rId13"/>
    <p:sldId id="646" r:id="rId14"/>
    <p:sldId id="645" r:id="rId15"/>
    <p:sldId id="644" r:id="rId16"/>
    <p:sldId id="648" r:id="rId17"/>
    <p:sldId id="634" r:id="rId18"/>
    <p:sldId id="638" r:id="rId19"/>
    <p:sldId id="580" r:id="rId20"/>
    <p:sldId id="636" r:id="rId21"/>
    <p:sldId id="639" r:id="rId22"/>
    <p:sldId id="640" r:id="rId23"/>
    <p:sldId id="641" r:id="rId24"/>
    <p:sldId id="589" r:id="rId25"/>
    <p:sldId id="587" r:id="rId26"/>
    <p:sldId id="573" r:id="rId27"/>
    <p:sldId id="597" r:id="rId28"/>
    <p:sldId id="653" r:id="rId29"/>
    <p:sldId id="651" r:id="rId30"/>
    <p:sldId id="652" r:id="rId31"/>
    <p:sldId id="599" r:id="rId32"/>
    <p:sldId id="659" r:id="rId33"/>
    <p:sldId id="650" r:id="rId34"/>
    <p:sldId id="600" r:id="rId35"/>
    <p:sldId id="601" r:id="rId36"/>
    <p:sldId id="657" r:id="rId37"/>
    <p:sldId id="658" r:id="rId38"/>
    <p:sldId id="655" r:id="rId39"/>
    <p:sldId id="654" r:id="rId40"/>
    <p:sldId id="602" r:id="rId41"/>
    <p:sldId id="660" r:id="rId42"/>
    <p:sldId id="656" r:id="rId43"/>
    <p:sldId id="604" r:id="rId44"/>
    <p:sldId id="664" r:id="rId45"/>
    <p:sldId id="605" r:id="rId46"/>
    <p:sldId id="610" r:id="rId47"/>
    <p:sldId id="678" r:id="rId48"/>
    <p:sldId id="672" r:id="rId49"/>
    <p:sldId id="674" r:id="rId50"/>
    <p:sldId id="675" r:id="rId51"/>
    <p:sldId id="676" r:id="rId52"/>
    <p:sldId id="677" r:id="rId53"/>
    <p:sldId id="679" r:id="rId54"/>
    <p:sldId id="680" r:id="rId55"/>
    <p:sldId id="681" r:id="rId56"/>
    <p:sldId id="682" r:id="rId57"/>
    <p:sldId id="606" r:id="rId58"/>
    <p:sldId id="642" r:id="rId59"/>
    <p:sldId id="643" r:id="rId60"/>
    <p:sldId id="661" r:id="rId61"/>
    <p:sldId id="667" r:id="rId62"/>
    <p:sldId id="663" r:id="rId63"/>
    <p:sldId id="668" r:id="rId64"/>
    <p:sldId id="669" r:id="rId65"/>
    <p:sldId id="670" r:id="rId66"/>
    <p:sldId id="671" r:id="rId67"/>
    <p:sldId id="665" r:id="rId68"/>
    <p:sldId id="666" r:id="rId69"/>
    <p:sldId id="622" r:id="rId70"/>
    <p:sldId id="683" r:id="rId71"/>
    <p:sldId id="356" r:id="rId72"/>
    <p:sldId id="357" r:id="rId73"/>
    <p:sldId id="309" r:id="rId74"/>
    <p:sldId id="296" r:id="rId75"/>
    <p:sldId id="287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 autoAdjust="0"/>
    <p:restoredTop sz="94687"/>
  </p:normalViewPr>
  <p:slideViewPr>
    <p:cSldViewPr snapToGrid="0" snapToObjects="1">
      <p:cViewPr varScale="1">
        <p:scale>
          <a:sx n="109" d="100"/>
          <a:sy n="109" d="100"/>
        </p:scale>
        <p:origin x="16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BAFC-57F3-42F6-A4D5-59EF8DD36EE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F5BD-D760-47D9-B617-7A197121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6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F5BD-D760-47D9-B617-7A197121F4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34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86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18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28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741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45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947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3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878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4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07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11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F5BD-D760-47D9-B617-7A197121F4B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8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8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03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0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45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30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50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9D8A0-9EDE-FD46-909A-894B0187F89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786" y="880961"/>
            <a:ext cx="8904428" cy="2387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Citizens’ Advisory Committee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April 8, 2021</a:t>
            </a:r>
          </a:p>
          <a:p>
            <a:endParaRPr lang="en-US" dirty="0" smtClean="0"/>
          </a:p>
          <a:p>
            <a:r>
              <a:rPr lang="en-US" dirty="0" smtClean="0"/>
              <a:t>Virtual/In-Person Special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5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940 NE 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Street and Adjacent Properties</a:t>
            </a:r>
            <a:br>
              <a:rPr lang="en-US" sz="3600" dirty="0" smtClean="0"/>
            </a:br>
            <a:r>
              <a:rPr lang="en-US" sz="3600" dirty="0" smtClean="0"/>
              <a:t>Looking South-Southwest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94273"/>
            <a:ext cx="9158995" cy="3390238"/>
          </a:xfrm>
        </p:spPr>
      </p:pic>
    </p:spTree>
    <p:extLst>
      <p:ext uri="{BB962C8B-B14F-4D97-AF65-F5344CB8AC3E}">
        <p14:creationId xmlns:p14="http://schemas.microsoft.com/office/powerpoint/2010/main" val="13824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Looking Southwest from 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&amp; Kelley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7" y="1490698"/>
            <a:ext cx="9146847" cy="3335683"/>
          </a:xfrm>
        </p:spPr>
      </p:pic>
    </p:spTree>
    <p:extLst>
      <p:ext uri="{BB962C8B-B14F-4D97-AF65-F5344CB8AC3E}">
        <p14:creationId xmlns:p14="http://schemas.microsoft.com/office/powerpoint/2010/main" val="26886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" y="1594273"/>
            <a:ext cx="8953682" cy="3260562"/>
          </a:xfrm>
        </p:spPr>
      </p:pic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Existing Church to the North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8041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Looking </a:t>
            </a:r>
            <a:r>
              <a:rPr lang="en-US" sz="3600" dirty="0" smtClean="0"/>
              <a:t>South along Kelley Avenue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273"/>
            <a:ext cx="9118815" cy="3348987"/>
          </a:xfrm>
        </p:spPr>
      </p:pic>
    </p:spTree>
    <p:extLst>
      <p:ext uri="{BB962C8B-B14F-4D97-AF65-F5344CB8AC3E}">
        <p14:creationId xmlns:p14="http://schemas.microsoft.com/office/powerpoint/2010/main" val="11118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1772" y="1897062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11772" y="737730"/>
            <a:ext cx="3574453" cy="4710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Site </a:t>
            </a:r>
            <a:r>
              <a:rPr lang="en-US" sz="4000" dirty="0" smtClean="0">
                <a:solidFill>
                  <a:prstClr val="black"/>
                </a:solidFill>
              </a:rPr>
              <a:t>Plan</a:t>
            </a:r>
          </a:p>
          <a:p>
            <a:pPr>
              <a:defRPr/>
            </a:pPr>
            <a:endParaRPr lang="en-US" sz="40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sz="40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sz="40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6" y="85725"/>
            <a:ext cx="3140236" cy="6701596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7311795" y="967081"/>
            <a:ext cx="639393" cy="57064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33946" y="1495262"/>
            <a:ext cx="1588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NORTH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16998" y="3833972"/>
            <a:ext cx="2283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PROPOSED</a:t>
            </a:r>
          </a:p>
          <a:p>
            <a:r>
              <a:rPr lang="en-US" sz="2400" dirty="0" smtClean="0"/>
              <a:t>DWELLING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2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5950687" y="321520"/>
            <a:ext cx="2917087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Floor Plan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620486" y="3971186"/>
            <a:ext cx="3352800" cy="193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55" y="132080"/>
            <a:ext cx="5324331" cy="6522720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5792306" y="1871293"/>
            <a:ext cx="2917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1,100 </a:t>
            </a:r>
            <a:r>
              <a:rPr lang="en-US" sz="3600" dirty="0" err="1" smtClean="0"/>
              <a:t>s.f.</a:t>
            </a:r>
            <a:r>
              <a:rPr lang="en-US" sz="3600" dirty="0" smtClean="0"/>
              <a:t> living</a:t>
            </a:r>
          </a:p>
          <a:p>
            <a:endParaRPr lang="en-US" sz="3600" dirty="0"/>
          </a:p>
          <a:p>
            <a:r>
              <a:rPr lang="en-US" sz="3600" dirty="0" smtClean="0"/>
              <a:t>400 </a:t>
            </a:r>
            <a:r>
              <a:rPr lang="en-US" sz="3600" dirty="0" err="1" smtClean="0"/>
              <a:t>s.f.</a:t>
            </a:r>
            <a:r>
              <a:rPr lang="en-US" sz="3600" dirty="0" smtClean="0"/>
              <a:t> garage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10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530110" y="14679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Proposed Dwelling, North (Front) Elevation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1162473"/>
            <a:ext cx="8931049" cy="3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50" y="2687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Proposed Dwelling, South (Rear) Elevation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1" y="1333500"/>
            <a:ext cx="8775970" cy="40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50" y="2687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Proposed Dwelling, East (Side) Elevation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1594273"/>
            <a:ext cx="8851900" cy="296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50" y="2687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Proposed Dwelling, West (Side) Elevation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54" y="1730903"/>
            <a:ext cx="8839200" cy="29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Call to Order / Welcome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58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5715000" y="383010"/>
            <a:ext cx="23114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Roof Plan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569927" y="4578996"/>
            <a:ext cx="2875573" cy="121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" y="235856"/>
            <a:ext cx="4767943" cy="624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500629"/>
              </p:ext>
            </p:extLst>
          </p:nvPr>
        </p:nvGraphicFramePr>
        <p:xfrm>
          <a:off x="464527" y="969402"/>
          <a:ext cx="8390715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930">
                  <a:extLst>
                    <a:ext uri="{9D8B030D-6E8A-4147-A177-3AD203B41FA5}">
                      <a16:colId xmlns:a16="http://schemas.microsoft.com/office/drawing/2014/main" val="1210710006"/>
                    </a:ext>
                  </a:extLst>
                </a:gridCol>
                <a:gridCol w="2122448">
                  <a:extLst>
                    <a:ext uri="{9D8B030D-6E8A-4147-A177-3AD203B41FA5}">
                      <a16:colId xmlns:a16="http://schemas.microsoft.com/office/drawing/2014/main" val="3244541650"/>
                    </a:ext>
                  </a:extLst>
                </a:gridCol>
                <a:gridCol w="2250172">
                  <a:extLst>
                    <a:ext uri="{9D8B030D-6E8A-4147-A177-3AD203B41FA5}">
                      <a16:colId xmlns:a16="http://schemas.microsoft.com/office/drawing/2014/main" val="3558455885"/>
                    </a:ext>
                  </a:extLst>
                </a:gridCol>
                <a:gridCol w="791800">
                  <a:extLst>
                    <a:ext uri="{9D8B030D-6E8A-4147-A177-3AD203B41FA5}">
                      <a16:colId xmlns:a16="http://schemas.microsoft.com/office/drawing/2014/main" val="3146442427"/>
                    </a:ext>
                  </a:extLst>
                </a:gridCol>
                <a:gridCol w="686365">
                  <a:extLst>
                    <a:ext uri="{9D8B030D-6E8A-4147-A177-3AD203B41FA5}">
                      <a16:colId xmlns:a16="http://schemas.microsoft.com/office/drawing/2014/main" val="3498536361"/>
                    </a:ext>
                  </a:extLst>
                </a:gridCol>
              </a:tblGrid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Standard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Required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Provided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Not Met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103839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Front yard setback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25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45 feet, 6 inches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✓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971813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Rear yard setback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26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35 feet, 10 inches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02254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Side yard</a:t>
                      </a:r>
                      <a:r>
                        <a:rPr lang="en-US" sz="2200" baseline="0" dirty="0" smtClean="0"/>
                        <a:t> setback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676455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Lot coverage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25 percent max.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23.9 percent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946632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Pervious</a:t>
                      </a:r>
                      <a:r>
                        <a:rPr lang="en-US" sz="2200" baseline="0" dirty="0" smtClean="0"/>
                        <a:t> o</a:t>
                      </a:r>
                      <a:r>
                        <a:rPr lang="en-US" sz="2200" dirty="0" smtClean="0"/>
                        <a:t>pen space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25 percent</a:t>
                      </a:r>
                      <a:r>
                        <a:rPr lang="en-US" sz="2200" baseline="0" dirty="0" smtClean="0"/>
                        <a:t> min.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65 percent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85534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Driveway width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12 feet max.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12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65637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Parking spaces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 spaces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 spaces in</a:t>
                      </a:r>
                      <a:r>
                        <a:rPr lang="en-US" sz="2200" baseline="0" dirty="0" smtClean="0"/>
                        <a:t> garage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36040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Building</a:t>
                      </a:r>
                      <a:r>
                        <a:rPr lang="en-US" sz="2200" baseline="0" dirty="0" smtClean="0"/>
                        <a:t> height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35 feet max.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19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098146"/>
                  </a:ext>
                </a:extLst>
              </a:tr>
            </a:tbl>
          </a:graphicData>
        </a:graphic>
      </p:graphicFrame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64527" y="331389"/>
            <a:ext cx="8390715" cy="52193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Zoning Standards for Residential Use, RD-1 District</a:t>
            </a:r>
            <a:endParaRPr lang="en-US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40582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42251"/>
            <a:ext cx="7886700" cy="776289"/>
          </a:xfrm>
        </p:spPr>
        <p:txBody>
          <a:bodyPr/>
          <a:lstStyle/>
          <a:p>
            <a:r>
              <a:rPr lang="en-US" sz="4000" dirty="0" smtClean="0">
                <a:solidFill>
                  <a:prstClr val="black"/>
                </a:solidFill>
              </a:rPr>
              <a:t>940 </a:t>
            </a:r>
            <a:r>
              <a:rPr lang="en-US" sz="4000" dirty="0">
                <a:solidFill>
                  <a:prstClr val="black"/>
                </a:solidFill>
              </a:rPr>
              <a:t>NE </a:t>
            </a:r>
            <a:r>
              <a:rPr lang="en-US" sz="4000" dirty="0" smtClean="0">
                <a:solidFill>
                  <a:prstClr val="black"/>
                </a:solidFill>
              </a:rPr>
              <a:t>30</a:t>
            </a:r>
            <a:r>
              <a:rPr lang="en-US" sz="4000" baseline="30000" dirty="0" smtClean="0">
                <a:solidFill>
                  <a:prstClr val="black"/>
                </a:solidFill>
              </a:rPr>
              <a:t>th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prstClr val="black"/>
                </a:solidFill>
              </a:rPr>
              <a:t>Street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918540"/>
            <a:ext cx="7886700" cy="4351338"/>
          </a:xfrm>
        </p:spPr>
        <p:txBody>
          <a:bodyPr>
            <a:noAutofit/>
          </a:bodyPr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prstClr val="black"/>
              </a:solidFill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CAC review: </a:t>
            </a:r>
            <a:r>
              <a:rPr lang="en-US" sz="3200" dirty="0" smtClean="0">
                <a:solidFill>
                  <a:prstClr val="black"/>
                </a:solidFill>
              </a:rPr>
              <a:t>April 8, 2021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prstClr val="black"/>
              </a:solidFill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CMCIZC review: </a:t>
            </a:r>
            <a:r>
              <a:rPr lang="en-US" sz="3200" dirty="0" smtClean="0">
                <a:solidFill>
                  <a:prstClr val="black"/>
                </a:solidFill>
              </a:rPr>
              <a:t>April 23, 2021</a:t>
            </a:r>
            <a:endParaRPr lang="en-US" sz="3200" dirty="0">
              <a:solidFill>
                <a:prstClr val="black"/>
              </a:solidFill>
            </a:endParaRPr>
          </a:p>
          <a:p>
            <a:pPr marL="0" lv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/>
          </a:p>
          <a:p>
            <a:pPr marL="0" lv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Staff recommendation:  </a:t>
            </a:r>
            <a:r>
              <a:rPr lang="en-US" sz="3200" dirty="0" smtClean="0">
                <a:solidFill>
                  <a:prstClr val="black"/>
                </a:solidFill>
              </a:rPr>
              <a:t>Approval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9092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397914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Items C.2. – C.5</a:t>
            </a:r>
            <a:br>
              <a:rPr lang="en-US" sz="4000" b="1" dirty="0" smtClean="0"/>
            </a:b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9600" y="1285949"/>
            <a:ext cx="7886700" cy="27123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Building permit for demolition</a:t>
            </a:r>
          </a:p>
          <a:p>
            <a:r>
              <a:rPr lang="en-US" sz="3200" dirty="0" smtClean="0"/>
              <a:t>Variances and building permit for redevelopment</a:t>
            </a:r>
          </a:p>
          <a:p>
            <a:r>
              <a:rPr lang="en-US" sz="3200" dirty="0" smtClean="0"/>
              <a:t>Sign permit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9723" r="23173" b="14508"/>
          <a:stretch/>
        </p:blipFill>
        <p:spPr>
          <a:xfrm>
            <a:off x="615461" y="3334853"/>
            <a:ext cx="7574530" cy="31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950 NE 23</a:t>
            </a:r>
            <a:r>
              <a:rPr lang="en-US" baseline="30000" dirty="0">
                <a:solidFill>
                  <a:prstClr val="black"/>
                </a:solidFill>
              </a:rPr>
              <a:t>rd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Street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982" y="1690689"/>
            <a:ext cx="8190035" cy="4173780"/>
          </a:xfrm>
        </p:spPr>
        <p:txBody>
          <a:bodyPr/>
          <a:lstStyle/>
          <a:p>
            <a:r>
              <a:rPr lang="en-US" sz="3200" dirty="0"/>
              <a:t>Zoning: CN, Neighborhood Commercial District</a:t>
            </a:r>
          </a:p>
          <a:p>
            <a:r>
              <a:rPr lang="en-US" sz="3200" dirty="0"/>
              <a:t>Existing Building: Built 2001</a:t>
            </a:r>
          </a:p>
          <a:p>
            <a:r>
              <a:rPr lang="en-US" sz="3200" dirty="0" smtClean="0"/>
              <a:t>Owner of Record:  </a:t>
            </a:r>
            <a:r>
              <a:rPr lang="en-US" sz="3200" dirty="0"/>
              <a:t>Ester Thompson Revocable Living Trust and Eric Thompson</a:t>
            </a:r>
          </a:p>
          <a:p>
            <a:r>
              <a:rPr lang="en-US" sz="3200" dirty="0"/>
              <a:t>Applicant/Consulting Engineer:  Mark Grubbs, Grubbs Consulting LLC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1139"/>
            <a:ext cx="9143645" cy="4620981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998647"/>
            <a:ext cx="6386627" cy="494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23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4527" y="332213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December 2020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4127047" y="3796080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2883876" y="2254429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 23RD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23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77241" y="2392823"/>
            <a:ext cx="828942" cy="22475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"/>
          <a:stretch/>
        </p:blipFill>
        <p:spPr>
          <a:xfrm>
            <a:off x="0" y="538174"/>
            <a:ext cx="9144000" cy="5352672"/>
          </a:xfr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64527" y="5998647"/>
            <a:ext cx="6386627" cy="494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23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11772" y="64914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December 2020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4830432" y="3303710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4305300" y="1644223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 23RD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77241" y="2392823"/>
            <a:ext cx="828942" cy="22475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" y="311175"/>
            <a:ext cx="6074203" cy="6166451"/>
          </a:xfr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261589" y="382277"/>
            <a:ext cx="2636226" cy="5252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Aerial,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Dec. 2020</a:t>
            </a:r>
            <a:endParaRPr lang="en-US" sz="36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950 NE 23</a:t>
            </a:r>
            <a:r>
              <a:rPr lang="en-US" sz="3200" baseline="30000" dirty="0" smtClean="0">
                <a:solidFill>
                  <a:prstClr val="black"/>
                </a:solidFill>
                <a:latin typeface="Calibri Light" panose="020F0302020204030204"/>
              </a:rPr>
              <a:t>rd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/>
              </a:rPr>
              <a:t> St.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4160492" y="3604868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983409" y="221870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 23RD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North Elevation, Looking </a:t>
            </a:r>
            <a:r>
              <a:rPr lang="en-US" sz="3600" dirty="0" smtClean="0">
                <a:solidFill>
                  <a:prstClr val="black"/>
                </a:solidFill>
                <a:latin typeface="Calibri Light" panose="020F0302020204030204"/>
              </a:rPr>
              <a:t>South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543"/>
            <a:ext cx="9144000" cy="33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Looking </a:t>
            </a:r>
            <a:r>
              <a:rPr lang="en-US" sz="3600" noProof="0" dirty="0" smtClean="0">
                <a:solidFill>
                  <a:prstClr val="black"/>
                </a:solidFill>
                <a:latin typeface="Calibri Light" panose="020F0302020204030204"/>
              </a:rPr>
              <a:t>East along NE 23</a:t>
            </a:r>
            <a:r>
              <a:rPr lang="en-US" sz="3600" baseline="30000" noProof="0" dirty="0" smtClean="0">
                <a:solidFill>
                  <a:prstClr val="black"/>
                </a:solidFill>
                <a:latin typeface="Calibri Light" panose="020F0302020204030204"/>
              </a:rPr>
              <a:t>rd</a:t>
            </a:r>
            <a:r>
              <a:rPr lang="en-US" sz="3600" noProof="0" dirty="0" smtClean="0">
                <a:solidFill>
                  <a:prstClr val="black"/>
                </a:solidFill>
                <a:latin typeface="Calibri Light" panose="020F0302020204030204"/>
              </a:rPr>
              <a:t> Street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018"/>
            <a:ext cx="9144000" cy="33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Approval of Minutes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2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64527" y="168145"/>
            <a:ext cx="8226425" cy="47863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Looking Southwest from 23rd &amp; Kelley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986"/>
            <a:ext cx="9144000" cy="33407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5454"/>
          <a:stretch/>
        </p:blipFill>
        <p:spPr>
          <a:xfrm>
            <a:off x="0" y="580292"/>
            <a:ext cx="9144000" cy="30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9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</a:rPr>
              <a:t>950 NE 23</a:t>
            </a:r>
            <a:r>
              <a:rPr lang="en-US" sz="3600" baseline="30000" dirty="0">
                <a:solidFill>
                  <a:prstClr val="black"/>
                </a:solidFill>
              </a:rPr>
              <a:t>rd</a:t>
            </a:r>
            <a:r>
              <a:rPr lang="en-US" sz="3600" dirty="0">
                <a:solidFill>
                  <a:prstClr val="black"/>
                </a:solidFill>
              </a:rPr>
              <a:t> Street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Looking Southwest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520"/>
            <a:ext cx="9144000" cy="33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</a:rPr>
              <a:t>950 NE 23</a:t>
            </a:r>
            <a:r>
              <a:rPr lang="en-US" sz="3600" baseline="30000" dirty="0">
                <a:solidFill>
                  <a:prstClr val="black"/>
                </a:solidFill>
              </a:rPr>
              <a:t>rd</a:t>
            </a:r>
            <a:r>
              <a:rPr lang="en-US" sz="3600" dirty="0">
                <a:solidFill>
                  <a:prstClr val="black"/>
                </a:solidFill>
              </a:rPr>
              <a:t> Street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East Elevation,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Looking West-Southwest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548"/>
            <a:ext cx="9144000" cy="333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408843" y="229426"/>
            <a:ext cx="7886700" cy="476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lang="en-US" sz="3600" dirty="0">
                <a:solidFill>
                  <a:prstClr val="black"/>
                </a:solidFill>
              </a:rPr>
              <a:t> Street, Looking </a:t>
            </a:r>
            <a:r>
              <a:rPr lang="en-US" sz="3600" dirty="0" smtClean="0">
                <a:solidFill>
                  <a:prstClr val="black"/>
                </a:solidFill>
              </a:rPr>
              <a:t>W-NW </a:t>
            </a:r>
            <a:r>
              <a:rPr lang="en-US" sz="3600" dirty="0">
                <a:solidFill>
                  <a:prstClr val="black"/>
                </a:solidFill>
              </a:rPr>
              <a:t>from Kelley </a:t>
            </a:r>
            <a:r>
              <a:rPr lang="en-US" sz="3600" dirty="0" smtClean="0">
                <a:solidFill>
                  <a:prstClr val="black"/>
                </a:solidFill>
              </a:rPr>
              <a:t>Avenue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 b="3637"/>
          <a:stretch/>
        </p:blipFill>
        <p:spPr>
          <a:xfrm>
            <a:off x="0" y="589086"/>
            <a:ext cx="9144000" cy="3165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/>
          <a:stretch/>
        </p:blipFill>
        <p:spPr>
          <a:xfrm>
            <a:off x="0" y="3875642"/>
            <a:ext cx="9144000" cy="29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Looking North</a:t>
            </a:r>
            <a:r>
              <a:rPr lang="en-US" sz="3600" dirty="0" smtClean="0">
                <a:solidFill>
                  <a:prstClr val="black"/>
                </a:solidFill>
                <a:latin typeface="Calibri Light" panose="020F0302020204030204"/>
              </a:rPr>
              <a:t> along Kelley Avenue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Culbertson Drive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309"/>
            <a:ext cx="9144000" cy="332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279471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Property to North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077"/>
            <a:ext cx="9144000" cy="33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279471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Property to Northeast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371"/>
            <a:ext cx="9144000" cy="33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33287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Properties to East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7435"/>
          <a:stretch/>
        </p:blipFill>
        <p:spPr>
          <a:xfrm>
            <a:off x="0" y="685800"/>
            <a:ext cx="9144000" cy="2910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"/>
          <a:stretch/>
        </p:blipFill>
        <p:spPr>
          <a:xfrm>
            <a:off x="0" y="36576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279471"/>
            <a:ext cx="7886700" cy="1285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Adjacent Property to West,</a:t>
            </a:r>
          </a:p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Looking Southwest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506"/>
            <a:ext cx="9144000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279471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Property to South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538"/>
            <a:ext cx="9144000" cy="33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42" y="1055710"/>
            <a:ext cx="6583362" cy="29407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C.1.</a:t>
            </a:r>
            <a:br>
              <a:rPr lang="en-US" sz="4000" b="1" dirty="0" smtClean="0"/>
            </a:br>
            <a:r>
              <a:rPr lang="en-US" sz="4000" dirty="0" smtClean="0"/>
              <a:t>BP-20-21-42</a:t>
            </a:r>
            <a:br>
              <a:rPr lang="en-US" sz="4000" dirty="0" smtClean="0"/>
            </a:br>
            <a:r>
              <a:rPr lang="en-US" sz="4000" dirty="0" smtClean="0"/>
              <a:t>940 NE 30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Street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2188" y="3996440"/>
            <a:ext cx="7718383" cy="2399609"/>
          </a:xfrm>
        </p:spPr>
        <p:txBody>
          <a:bodyPr>
            <a:normAutofit/>
          </a:bodyPr>
          <a:lstStyle/>
          <a:p>
            <a:r>
              <a:rPr lang="en-US" dirty="0" smtClean="0"/>
              <a:t>Applicant: Garry Adams, Extreme Builders</a:t>
            </a:r>
          </a:p>
          <a:p>
            <a:r>
              <a:rPr lang="en-US" dirty="0" smtClean="0"/>
              <a:t>Owner: Extreme Homes LLC</a:t>
            </a:r>
          </a:p>
          <a:p>
            <a:endParaRPr lang="en-US" dirty="0" smtClean="0"/>
          </a:p>
          <a:p>
            <a:r>
              <a:rPr lang="en-US" dirty="0" smtClean="0"/>
              <a:t>Request for a building permit for construction of a single family dwelling in the RD-1 District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42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19" y="131885"/>
            <a:ext cx="5963096" cy="67261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531" y="358900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 rot="5400000">
            <a:off x="5995214" y="2750918"/>
            <a:ext cx="47840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Existing Improvements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903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531" y="358900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 rot="5400000">
            <a:off x="6030526" y="2608327"/>
            <a:ext cx="4713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Existing Improvements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567543" y="3397250"/>
            <a:ext cx="2177144" cy="724807"/>
          </a:xfrm>
          <a:prstGeom prst="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7542" y="1600200"/>
            <a:ext cx="2177144" cy="475343"/>
          </a:xfrm>
          <a:prstGeom prst="rect">
            <a:avLst/>
          </a:prstGeom>
          <a:solidFill>
            <a:schemeClr val="accent5">
              <a:lumMod val="60000"/>
              <a:lumOff val="40000"/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51429" y="444276"/>
            <a:ext cx="777421" cy="0"/>
          </a:xfrm>
          <a:prstGeom prst="line">
            <a:avLst/>
          </a:prstGeom>
          <a:ln w="209550">
            <a:solidFill>
              <a:srgbClr val="C00000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81500" y="2205038"/>
            <a:ext cx="0" cy="614362"/>
          </a:xfrm>
          <a:prstGeom prst="line">
            <a:avLst/>
          </a:prstGeom>
          <a:ln w="209550">
            <a:solidFill>
              <a:srgbClr val="C00000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86262" y="4676776"/>
            <a:ext cx="4763" cy="619124"/>
          </a:xfrm>
          <a:prstGeom prst="line">
            <a:avLst/>
          </a:prstGeom>
          <a:ln w="209550">
            <a:solidFill>
              <a:srgbClr val="C00000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-963883" y="-936000"/>
            <a:ext cx="8017825" cy="9043761"/>
            <a:chOff x="-963883" y="-936000"/>
            <a:chExt cx="8017825" cy="90437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63883" y="-936000"/>
              <a:ext cx="8017825" cy="904376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268279" y="4816137"/>
              <a:ext cx="295274" cy="340402"/>
            </a:xfrm>
            <a:prstGeom prst="rect">
              <a:avLst/>
            </a:prstGeom>
            <a:solidFill>
              <a:schemeClr val="bg2">
                <a:lumMod val="50000"/>
                <a:alpha val="5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570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7088056" cy="6945923"/>
            <a:chOff x="0" y="0"/>
            <a:chExt cx="7088056" cy="69459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088056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6066692"/>
              <a:ext cx="905608" cy="8792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6"/>
          <p:cNvSpPr txBox="1">
            <a:spLocks/>
          </p:cNvSpPr>
          <p:nvPr/>
        </p:nvSpPr>
        <p:spPr>
          <a:xfrm>
            <a:off x="4819161" y="-12066"/>
            <a:ext cx="40110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Site Plan, Proposed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40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28650" y="354695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4819161" y="-99989"/>
            <a:ext cx="40110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Site Plan, Proposed</a:t>
            </a:r>
            <a:endParaRPr lang="en-US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-470872" y="-422031"/>
            <a:ext cx="7552104" cy="7396390"/>
            <a:chOff x="-470872" y="-422031"/>
            <a:chExt cx="7552104" cy="7396390"/>
          </a:xfrm>
        </p:grpSpPr>
        <p:grpSp>
          <p:nvGrpSpPr>
            <p:cNvPr id="17" name="Group 16"/>
            <p:cNvGrpSpPr/>
            <p:nvPr/>
          </p:nvGrpSpPr>
          <p:grpSpPr>
            <a:xfrm>
              <a:off x="-470872" y="-422031"/>
              <a:ext cx="7552104" cy="7396390"/>
              <a:chOff x="-470872" y="-422031"/>
              <a:chExt cx="7552104" cy="739639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70872" y="-422031"/>
                <a:ext cx="7552104" cy="7396390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2390775" y="1094026"/>
                <a:ext cx="2809508" cy="4928155"/>
                <a:chOff x="2390775" y="1094026"/>
                <a:chExt cx="2809508" cy="4928155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2995927" y="3868407"/>
                  <a:ext cx="1840392" cy="98458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  <a:alpha val="5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762250" y="1905000"/>
                  <a:ext cx="1693069" cy="70213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5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90775" y="1094026"/>
                  <a:ext cx="688181" cy="0"/>
                </a:xfrm>
                <a:prstGeom prst="line">
                  <a:avLst/>
                </a:prstGeom>
                <a:ln w="209550">
                  <a:solidFill>
                    <a:srgbClr val="C00000">
                      <a:alpha val="5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5166946" y="2588088"/>
                  <a:ext cx="0" cy="688512"/>
                </a:xfrm>
                <a:prstGeom prst="line">
                  <a:avLst/>
                </a:prstGeom>
                <a:ln w="209550">
                  <a:solidFill>
                    <a:srgbClr val="C00000">
                      <a:alpha val="5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195520" y="5443207"/>
                  <a:ext cx="4763" cy="578974"/>
                </a:xfrm>
                <a:prstGeom prst="line">
                  <a:avLst/>
                </a:prstGeom>
                <a:ln w="209550">
                  <a:solidFill>
                    <a:srgbClr val="C00000">
                      <a:alpha val="5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>
              <a:off x="2200276" y="5328761"/>
              <a:ext cx="295274" cy="693420"/>
            </a:xfrm>
            <a:prstGeom prst="rect">
              <a:avLst/>
            </a:prstGeom>
            <a:solidFill>
              <a:schemeClr val="bg2">
                <a:lumMod val="50000"/>
                <a:alpha val="5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23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86" y="1"/>
            <a:ext cx="547815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037991" y="313932"/>
            <a:ext cx="3411135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Landscape Plan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43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712176" y="288947"/>
            <a:ext cx="7913664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North Elevation (Front – Facing 23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" y="764930"/>
            <a:ext cx="8915400" cy="2630590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628650" y="3395520"/>
            <a:ext cx="824103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East Elevation (Street Side – Facing Kelley)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1503"/>
            <a:ext cx="9144000" cy="28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64999"/>
            <a:ext cx="9144000" cy="2926080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628650" y="3395520"/>
            <a:ext cx="824103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West Elevation (Interior Side)</a:t>
            </a:r>
            <a:endParaRPr lang="en-US" sz="3600" dirty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712176" y="288947"/>
            <a:ext cx="7913664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South Elevation (Rear)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6568"/>
            <a:ext cx="9106471" cy="25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8" y="566057"/>
            <a:ext cx="9090303" cy="6076791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39335" y="365126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Floor Plan – Proposed Store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45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3825"/>
            <a:ext cx="9153877" cy="65218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39335" y="241301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Trash Enclosure Plan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982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39335" y="241301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Trash Enclosure Plan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1" y="717284"/>
            <a:ext cx="8959682" cy="433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5692612"/>
            <a:ext cx="4198327" cy="721849"/>
          </a:xfrm>
        </p:spPr>
        <p:txBody>
          <a:bodyPr>
            <a:noAutofit/>
          </a:bodyPr>
          <a:lstStyle/>
          <a:p>
            <a:r>
              <a:rPr lang="en-US" sz="3200" dirty="0" smtClean="0"/>
              <a:t>BP-20-21-42</a:t>
            </a:r>
            <a:br>
              <a:rPr lang="en-US" sz="3200" dirty="0" smtClean="0"/>
            </a:br>
            <a:r>
              <a:rPr lang="en-US" sz="3200" dirty="0" smtClean="0"/>
              <a:t>940 NE 30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Street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287942"/>
            <a:ext cx="6688589" cy="5337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7400" y="290002"/>
            <a:ext cx="5538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 Vacant Lot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– 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 South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6162" y="0"/>
            <a:ext cx="10050162" cy="7747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7109556" y="4622800"/>
            <a:ext cx="1850294" cy="251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Signage </a:t>
            </a:r>
          </a:p>
          <a:p>
            <a:r>
              <a:rPr lang="en-US" sz="3600" dirty="0" smtClean="0"/>
              <a:t>Site Plan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674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938"/>
            <a:ext cx="9009151" cy="33498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8706" y="288947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Sign Elevations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38620"/>
            <a:ext cx="9144000" cy="25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724" y="174648"/>
            <a:ext cx="6135121" cy="34191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8706" y="288947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Sign Elevations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907" y="3581651"/>
            <a:ext cx="6498093" cy="3276349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160092" y="1367870"/>
            <a:ext cx="2741247" cy="1149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East Side </a:t>
            </a:r>
          </a:p>
          <a:p>
            <a:pPr algn="ctr"/>
            <a:r>
              <a:rPr lang="en-US" sz="3200" dirty="0" smtClean="0"/>
              <a:t>(Facing Kelley):</a:t>
            </a:r>
            <a:endParaRPr lang="en-US" sz="3200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308706" y="4702691"/>
            <a:ext cx="2781300" cy="1104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West Side</a:t>
            </a:r>
          </a:p>
          <a:p>
            <a:pPr algn="ctr"/>
            <a:r>
              <a:rPr lang="en-US" sz="3200" dirty="0" smtClean="0"/>
              <a:t>(Interior Side):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31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" y="553914"/>
            <a:ext cx="8894563" cy="62393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1545248" y="246184"/>
            <a:ext cx="5910629" cy="280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Fuel Canopy Fascia Sign Elevations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70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8706" y="288947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Pylon Sign </a:t>
            </a:r>
            <a:r>
              <a:rPr lang="en-US" sz="3600" dirty="0" err="1" smtClean="0"/>
              <a:t>Refacing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83" y="841109"/>
            <a:ext cx="8866381" cy="48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918540"/>
            <a:ext cx="7886700" cy="4351338"/>
          </a:xfrm>
        </p:spPr>
        <p:txBody>
          <a:bodyPr>
            <a:noAutofit/>
          </a:bodyPr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Notice of Public Hearing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prstClr val="black"/>
              </a:solidFill>
            </a:endParaRPr>
          </a:p>
          <a:p>
            <a:pPr defTabSz="68580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To Be Published </a:t>
            </a:r>
            <a:r>
              <a:rPr lang="en-US" sz="3200" dirty="0">
                <a:solidFill>
                  <a:prstClr val="black"/>
                </a:solidFill>
              </a:rPr>
              <a:t>in the </a:t>
            </a:r>
            <a:r>
              <a:rPr lang="en-US" sz="3200" dirty="0" smtClean="0">
                <a:solidFill>
                  <a:prstClr val="black"/>
                </a:solidFill>
              </a:rPr>
              <a:t>Journal-Record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defTabSz="68580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To Be mailed to the owners of all properties within 300 feet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8983"/>
            <a:ext cx="7886700" cy="13255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42251"/>
            <a:ext cx="7886700" cy="776289"/>
          </a:xfrm>
        </p:spPr>
        <p:txBody>
          <a:bodyPr/>
          <a:lstStyle/>
          <a:p>
            <a:r>
              <a:rPr lang="en-US" sz="4000" dirty="0" smtClean="0">
                <a:solidFill>
                  <a:prstClr val="black"/>
                </a:solidFill>
              </a:rPr>
              <a:t>950 </a:t>
            </a:r>
            <a:r>
              <a:rPr lang="en-US" sz="4000" dirty="0">
                <a:solidFill>
                  <a:prstClr val="black"/>
                </a:solidFill>
              </a:rPr>
              <a:t>NE </a:t>
            </a:r>
            <a:r>
              <a:rPr lang="en-US" sz="4000" dirty="0" smtClean="0">
                <a:solidFill>
                  <a:prstClr val="black"/>
                </a:solidFill>
              </a:rPr>
              <a:t>23rd </a:t>
            </a:r>
            <a:r>
              <a:rPr lang="en-US" sz="4000" dirty="0">
                <a:solidFill>
                  <a:prstClr val="black"/>
                </a:solidFill>
              </a:rPr>
              <a:t>Street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918540"/>
            <a:ext cx="7886700" cy="4351338"/>
          </a:xfrm>
        </p:spPr>
        <p:txBody>
          <a:bodyPr>
            <a:noAutofit/>
          </a:bodyPr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prstClr val="black"/>
              </a:solidFill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CAC review: </a:t>
            </a:r>
            <a:r>
              <a:rPr lang="en-US" sz="3200" dirty="0" smtClean="0">
                <a:solidFill>
                  <a:prstClr val="black"/>
                </a:solidFill>
              </a:rPr>
              <a:t>April 8, 2021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prstClr val="black"/>
              </a:solidFill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CMCIZC review: </a:t>
            </a:r>
            <a:r>
              <a:rPr lang="en-US" sz="3200" dirty="0" smtClean="0">
                <a:solidFill>
                  <a:prstClr val="black"/>
                </a:solidFill>
              </a:rPr>
              <a:t>April 23, 2021</a:t>
            </a:r>
            <a:endParaRPr lang="en-US" sz="3200" dirty="0">
              <a:solidFill>
                <a:prstClr val="black"/>
              </a:solidFill>
            </a:endParaRPr>
          </a:p>
          <a:p>
            <a:pPr marL="0" lv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/>
          </a:p>
          <a:p>
            <a:pPr marL="0" lv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Staff recommendation:  </a:t>
            </a:r>
            <a:r>
              <a:rPr lang="en-US" sz="3200" dirty="0" smtClean="0">
                <a:solidFill>
                  <a:prstClr val="black"/>
                </a:solidFill>
              </a:rPr>
              <a:t>Approval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8844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C.2. 			</a:t>
            </a:r>
            <a:r>
              <a:rPr lang="en-US" sz="4000" dirty="0" smtClean="0"/>
              <a:t>950 </a:t>
            </a:r>
            <a:r>
              <a:rPr lang="en-US" sz="4000" dirty="0"/>
              <a:t>NE 23</a:t>
            </a:r>
            <a:r>
              <a:rPr lang="en-US" sz="4000" baseline="30000" dirty="0"/>
              <a:t>rd</a:t>
            </a:r>
            <a:r>
              <a:rPr lang="en-US" sz="4000" dirty="0"/>
              <a:t> Street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dirty="0" smtClean="0"/>
              <a:t>D-20-21-4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7959" y="1515628"/>
            <a:ext cx="7886700" cy="27123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Request for a building permit for demolition of all existing structures (building, canopy, fuel pumps, parking lot, and driveways)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9723" r="23173" b="14508"/>
          <a:stretch/>
        </p:blipFill>
        <p:spPr>
          <a:xfrm>
            <a:off x="615461" y="3106253"/>
            <a:ext cx="7574530" cy="31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6916907" cy="2712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a. </a:t>
            </a:r>
            <a:r>
              <a:rPr lang="en-US" sz="3200" dirty="0"/>
              <a:t>Variance from OAC 120: 10-3-24(b)(4) to permit propane fuel and packaged ice to be stored and displayed for sale outside of the building.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383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360485"/>
            <a:ext cx="7886700" cy="133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Example of Similar Development</a:t>
            </a:r>
          </a:p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1 NE 36</a:t>
            </a:r>
            <a:r>
              <a:rPr lang="en-US" sz="3600" baseline="30000" dirty="0" smtClean="0">
                <a:solidFill>
                  <a:prstClr val="black"/>
                </a:solidFill>
              </a:rPr>
              <a:t>th</a:t>
            </a:r>
            <a:r>
              <a:rPr lang="en-US" sz="3600" dirty="0" smtClean="0">
                <a:solidFill>
                  <a:prstClr val="black"/>
                </a:solidFill>
              </a:rPr>
              <a:t> Street</a:t>
            </a:r>
          </a:p>
          <a:p>
            <a:pPr lvl="0"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Constructed in 2016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47" y="1749669"/>
            <a:ext cx="9486549" cy="346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77241" y="2392823"/>
            <a:ext cx="828942" cy="22475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17" y="904806"/>
            <a:ext cx="9167234" cy="491013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88327" y="25972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December 2020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757373" y="2508587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4529769" y="4034194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557223" y="5047197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en-US" sz="18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 rot="5400000">
            <a:off x="-655482" y="3722041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 LAIRD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684016" y="4047513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en-US" sz="18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6567115" y="2509226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 30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2" y="1895877"/>
            <a:ext cx="7048792" cy="44697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/>
              <a:t>b.</a:t>
            </a:r>
            <a:r>
              <a:rPr lang="en-US" sz="3200" dirty="0" smtClean="0"/>
              <a:t> </a:t>
            </a:r>
            <a:r>
              <a:rPr lang="en-US" sz="3200" dirty="0"/>
              <a:t>Variance from OAC 120: 10-7-11(a)(32) to permit the minimum parking requirement for a “retail/commercial establishment” to be calculated at the rate of one parking space per 200 square feet of net floor area</a:t>
            </a:r>
            <a:r>
              <a:rPr lang="en-US" sz="3200" dirty="0" smtClean="0"/>
              <a:t>.</a:t>
            </a:r>
          </a:p>
          <a:p>
            <a:pPr lvl="1"/>
            <a:r>
              <a:rPr lang="en-US" sz="2800" dirty="0" smtClean="0"/>
              <a:t>Without variance, 46 spaces required</a:t>
            </a:r>
          </a:p>
          <a:p>
            <a:pPr lvl="1"/>
            <a:r>
              <a:rPr lang="en-US" sz="2800" dirty="0" smtClean="0"/>
              <a:t>With variance, 27 spaces required</a:t>
            </a:r>
          </a:p>
          <a:p>
            <a:pPr lvl="1"/>
            <a:r>
              <a:rPr lang="en-US" sz="2800" dirty="0" smtClean="0"/>
              <a:t>20 spaces on existing site</a:t>
            </a:r>
          </a:p>
          <a:p>
            <a:pPr lvl="1"/>
            <a:r>
              <a:rPr lang="en-US" sz="2800" dirty="0" smtClean="0"/>
              <a:t>35 spaces on proposed site</a:t>
            </a:r>
          </a:p>
        </p:txBody>
      </p:sp>
    </p:spTree>
    <p:extLst>
      <p:ext uri="{BB962C8B-B14F-4D97-AF65-F5344CB8AC3E}">
        <p14:creationId xmlns:p14="http://schemas.microsoft.com/office/powerpoint/2010/main" val="19743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6574007" cy="22892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c.</a:t>
            </a:r>
            <a:r>
              <a:rPr lang="en-US" sz="3200" dirty="0" smtClean="0"/>
              <a:t> </a:t>
            </a:r>
            <a:r>
              <a:rPr lang="en-US" sz="3200" dirty="0"/>
              <a:t>Variance from OAC 120: 10-7-12(1) to permit driveway widths of 35 feet for the driveway on NE 23</a:t>
            </a:r>
            <a:r>
              <a:rPr lang="en-US" sz="3200" baseline="30000" dirty="0"/>
              <a:t>rd</a:t>
            </a:r>
            <a:r>
              <a:rPr lang="en-US" sz="3200" dirty="0"/>
              <a:t> Street and for one of the two driveways on North Kelley Avenue. </a:t>
            </a:r>
            <a:endParaRPr lang="en-US" sz="3200" dirty="0" smtClean="0"/>
          </a:p>
          <a:p>
            <a:endParaRPr lang="en-US" sz="800" dirty="0" smtClean="0"/>
          </a:p>
          <a:p>
            <a:r>
              <a:rPr lang="en-US" sz="3200" dirty="0" smtClean="0"/>
              <a:t>Commission approval is required for driveways wider than 30 feet.</a:t>
            </a:r>
            <a:endParaRPr lang="en-US" sz="3600" dirty="0"/>
          </a:p>
          <a:p>
            <a:r>
              <a:rPr lang="en-US" sz="3200" dirty="0" smtClean="0"/>
              <a:t>Two 35-foot driveways are proposed for safe truck maneuvering.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3365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7400484" cy="3643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d.</a:t>
            </a:r>
            <a:r>
              <a:rPr lang="en-US" sz="3200" dirty="0" smtClean="0"/>
              <a:t> </a:t>
            </a:r>
            <a:r>
              <a:rPr lang="en-US" sz="3200" dirty="0"/>
              <a:t>Variance from OAC 120: 10-7-10(2) to permit parking spaces in the rear yard setback area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smtClean="0"/>
              <a:t>A </a:t>
            </a:r>
            <a:r>
              <a:rPr lang="en-US" sz="3200" dirty="0"/>
              <a:t>15-foot rear yard is required.</a:t>
            </a:r>
            <a:endParaRPr lang="en-US" sz="3600" dirty="0"/>
          </a:p>
          <a:p>
            <a:r>
              <a:rPr lang="en-US" sz="3200" dirty="0" smtClean="0"/>
              <a:t>The proposed parking spaces are set back 12 feet from the south property line.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62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6459707" cy="2712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e.</a:t>
            </a:r>
            <a:r>
              <a:rPr lang="en-US" sz="3200" dirty="0"/>
              <a:t> </a:t>
            </a:r>
            <a:r>
              <a:rPr lang="en-US" sz="3200" dirty="0" smtClean="0"/>
              <a:t>Variance </a:t>
            </a:r>
            <a:r>
              <a:rPr lang="en-US" sz="3200" dirty="0"/>
              <a:t>from OAC 120: 10-5-4.1(8) to permit a trash enclosure in the side yard setback area.</a:t>
            </a:r>
            <a:endParaRPr lang="en-US" sz="3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040131" y="3611519"/>
            <a:ext cx="6805246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Side yards must be “free of projections” and “open to the sky.”</a:t>
            </a:r>
            <a:endParaRPr lang="en-US" sz="3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The trash enclosure will be installed next to the existing retaining wall, away from the building and drive aisle.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C.4.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BP-20-21-45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7886700" cy="27123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Building permit for redevelopment</a:t>
            </a:r>
          </a:p>
        </p:txBody>
      </p:sp>
    </p:spTree>
    <p:extLst>
      <p:ext uri="{BB962C8B-B14F-4D97-AF65-F5344CB8AC3E}">
        <p14:creationId xmlns:p14="http://schemas.microsoft.com/office/powerpoint/2010/main" val="15134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C.5.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BP-20-21-46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7886700" cy="27123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Building permit for signs</a:t>
            </a:r>
          </a:p>
        </p:txBody>
      </p:sp>
    </p:spTree>
    <p:extLst>
      <p:ext uri="{BB962C8B-B14F-4D97-AF65-F5344CB8AC3E}">
        <p14:creationId xmlns:p14="http://schemas.microsoft.com/office/powerpoint/2010/main" val="7298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297879"/>
            <a:ext cx="8182841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Item D.1.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March 26, 2021 Commission Meeting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623442"/>
            <a:ext cx="8053533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Commission approved 3 applications:</a:t>
            </a:r>
          </a:p>
          <a:p>
            <a:endParaRPr lang="en-US" sz="3200" dirty="0" smtClean="0"/>
          </a:p>
          <a:p>
            <a:pPr lvl="1"/>
            <a:r>
              <a:rPr lang="en-US" sz="3200" b="1" u="sng" dirty="0" smtClean="0"/>
              <a:t>829 NE 16</a:t>
            </a:r>
            <a:r>
              <a:rPr lang="en-US" sz="3200" b="1" u="sng" baseline="30000" dirty="0" smtClean="0"/>
              <a:t>th</a:t>
            </a:r>
            <a:r>
              <a:rPr lang="en-US" sz="3200" b="1" u="sng" dirty="0" smtClean="0"/>
              <a:t> Street</a:t>
            </a:r>
            <a:r>
              <a:rPr lang="en-US" sz="3200" b="1" dirty="0" smtClean="0"/>
              <a:t> </a:t>
            </a:r>
            <a:r>
              <a:rPr lang="en-US" sz="3200" dirty="0" smtClean="0"/>
              <a:t>– Lot coverage variance and building permit for a detached garage</a:t>
            </a:r>
          </a:p>
          <a:p>
            <a:pPr lvl="1"/>
            <a:r>
              <a:rPr lang="en-US" sz="3200" b="1" u="sng" dirty="0" smtClean="0"/>
              <a:t>701 Culbertson Drive</a:t>
            </a:r>
            <a:r>
              <a:rPr lang="en-US" sz="3200" b="1" dirty="0" smtClean="0"/>
              <a:t> </a:t>
            </a:r>
            <a:r>
              <a:rPr lang="en-US" sz="3200" dirty="0" smtClean="0"/>
              <a:t>– Building permit for 2 monument signs</a:t>
            </a:r>
          </a:p>
          <a:p>
            <a:pPr lvl="1"/>
            <a:r>
              <a:rPr lang="en-US" sz="3200" b="1" u="sng" dirty="0" smtClean="0"/>
              <a:t>701 Culbertson Drive</a:t>
            </a:r>
            <a:r>
              <a:rPr lang="en-US" sz="3200" b="1" dirty="0" smtClean="0"/>
              <a:t> </a:t>
            </a:r>
            <a:r>
              <a:rPr lang="en-US" sz="3200" dirty="0" smtClean="0"/>
              <a:t>– Front yard setback variance for a trash enclosure</a:t>
            </a:r>
          </a:p>
          <a:p>
            <a:pPr lvl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780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297879"/>
            <a:ext cx="8182841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Item D.2.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Zoning code enforcement contract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623442"/>
            <a:ext cx="80535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lvl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5352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Reports and Communications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Adjournment</a:t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Meeting: </a:t>
            </a:r>
          </a:p>
          <a:p>
            <a:r>
              <a:rPr lang="en-US" u="sng" dirty="0" smtClean="0"/>
              <a:t>7:00 p.m., May 13,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0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27" y="756126"/>
            <a:ext cx="5022253" cy="52403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1772" y="1912754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963429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88327" y="25972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December 2020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376248" y="1468221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3396094" y="3360022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578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2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 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Street, Looking East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0" y="1470519"/>
            <a:ext cx="9162320" cy="3335237"/>
          </a:xfrm>
        </p:spPr>
      </p:pic>
    </p:spTree>
    <p:extLst>
      <p:ext uri="{BB962C8B-B14F-4D97-AF65-F5344CB8AC3E}">
        <p14:creationId xmlns:p14="http://schemas.microsoft.com/office/powerpoint/2010/main" val="11432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 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Street, Looking East-Southeast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lang="en-US" sz="4000" dirty="0" smtClean="0">
                <a:solidFill>
                  <a:prstClr val="black"/>
                </a:solidFill>
                <a:latin typeface="Calibri Light" panose="020F0302020204030204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3321"/>
            <a:ext cx="9126427" cy="3595573"/>
          </a:xfrm>
        </p:spPr>
      </p:pic>
    </p:spTree>
    <p:extLst>
      <p:ext uri="{BB962C8B-B14F-4D97-AF65-F5344CB8AC3E}">
        <p14:creationId xmlns:p14="http://schemas.microsoft.com/office/powerpoint/2010/main" val="14472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070F327CA71B41A20B0982E03DB760" ma:contentTypeVersion="14" ma:contentTypeDescription="Create a new document." ma:contentTypeScope="" ma:versionID="e307bf1f8af8411ae6aed4f0467f8241">
  <xsd:schema xmlns:xsd="http://www.w3.org/2001/XMLSchema" xmlns:xs="http://www.w3.org/2001/XMLSchema" xmlns:p="http://schemas.microsoft.com/office/2006/metadata/properties" xmlns:ns1="http://schemas.microsoft.com/sharepoint/v3" xmlns:ns2="3e4ad43f-ba04-44d1-9869-85018acda24e" xmlns:ns3="f16311eb-7282-4699-ae6c-8f2ca9eb9493" targetNamespace="http://schemas.microsoft.com/office/2006/metadata/properties" ma:root="true" ma:fieldsID="75ab4313051f86eb7df3e66ffe0d4747" ns1:_="" ns2:_="" ns3:_="">
    <xsd:import namespace="http://schemas.microsoft.com/sharepoint/v3"/>
    <xsd:import namespace="3e4ad43f-ba04-44d1-9869-85018acda24e"/>
    <xsd:import namespace="f16311eb-7282-4699-ae6c-8f2ca9eb94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ad43f-ba04-44d1-9869-85018acda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311eb-7282-4699-ae6c-8f2ca9eb949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7587319-4CD2-4670-B405-C530BF4229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189D06-A9D5-4805-8B4F-4E38C9F34D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e4ad43f-ba04-44d1-9869-85018acda24e"/>
    <ds:schemaRef ds:uri="f16311eb-7282-4699-ae6c-8f2ca9eb94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1F3931-E11C-4778-9F06-A0F907BB15A9}">
  <ds:schemaRefs>
    <ds:schemaRef ds:uri="http://purl.org/dc/elements/1.1/"/>
    <ds:schemaRef ds:uri="http://schemas.openxmlformats.org/package/2006/metadata/core-properties"/>
    <ds:schemaRef ds:uri="f16311eb-7282-4699-ae6c-8f2ca9eb9493"/>
    <ds:schemaRef ds:uri="3e4ad43f-ba04-44d1-9869-85018acda24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2650</TotalTime>
  <Words>1204</Words>
  <Application>Microsoft Office PowerPoint</Application>
  <PresentationFormat>On-screen Show (4:3)</PresentationFormat>
  <Paragraphs>251</Paragraphs>
  <Slides>72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Calibri Light</vt:lpstr>
      <vt:lpstr>Times New Roman</vt:lpstr>
      <vt:lpstr>Office Theme</vt:lpstr>
      <vt:lpstr>Citizens’ Advisory Committee</vt:lpstr>
      <vt:lpstr>Call to Order / Welcome</vt:lpstr>
      <vt:lpstr>Approval of Minutes</vt:lpstr>
      <vt:lpstr>Item C.1. BP-20-21-42 940 NE 30th Street</vt:lpstr>
      <vt:lpstr>BP-20-21-42 940 NE 30th Street</vt:lpstr>
      <vt:lpstr>PowerPoint Presentation</vt:lpstr>
      <vt:lpstr>PowerPoint Presentation</vt:lpstr>
      <vt:lpstr>NE 30th Street, Looking East</vt:lpstr>
      <vt:lpstr>NE 30th Street, Looking East-Southeast</vt:lpstr>
      <vt:lpstr>940 NE 30th Street and Adjacent Properties Looking South-Southwest</vt:lpstr>
      <vt:lpstr>Looking Southwest from 30th &amp; Kelley</vt:lpstr>
      <vt:lpstr>Existing Church to the North</vt:lpstr>
      <vt:lpstr>Looking South along Kelley Avenue</vt:lpstr>
      <vt:lpstr>PowerPoint Presentation</vt:lpstr>
      <vt:lpstr>Floor Plan</vt:lpstr>
      <vt:lpstr>Proposed Dwelling, North (Front) Elevation</vt:lpstr>
      <vt:lpstr>Proposed Dwelling, South (Rear) Elevation</vt:lpstr>
      <vt:lpstr>Proposed Dwelling, East (Side) Elevation</vt:lpstr>
      <vt:lpstr>Proposed Dwelling, West (Side) Elevation</vt:lpstr>
      <vt:lpstr>Roof Plan</vt:lpstr>
      <vt:lpstr>Zoning Standards for Residential Use, RD-1 District</vt:lpstr>
      <vt:lpstr>940 NE 30th Street</vt:lpstr>
      <vt:lpstr>Items C.2. – C.5 950 NE 23rd Street</vt:lpstr>
      <vt:lpstr>950 NE 23rd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Southwest from 23rd &amp; Kelley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950 NE 23rd Street</vt:lpstr>
      <vt:lpstr>Item C.2.    950 NE 23rd Street D-20-21-4 </vt:lpstr>
      <vt:lpstr>Item C.3.    950 NE 23rd Street V-20-21-4 – Variance Request</vt:lpstr>
      <vt:lpstr>PowerPoint Presentation</vt:lpstr>
      <vt:lpstr>Item C.3.    950 NE 23rd Street V-20-21-4 – Variance Request</vt:lpstr>
      <vt:lpstr>Item C.3.    950 NE 23rd Street V-20-21-4 – Variance Request</vt:lpstr>
      <vt:lpstr>Item C.3.    950 NE 23rd Street V-20-21-4 – Variance Request</vt:lpstr>
      <vt:lpstr>Item C.3.    950 NE 23rd Street V-20-21-4 – Variance Request</vt:lpstr>
      <vt:lpstr>Item C.4.    950 NE 23rd Street BP-20-21-45</vt:lpstr>
      <vt:lpstr>Item C.5.    950 NE 23rd Street BP-20-21-46</vt:lpstr>
      <vt:lpstr>Item D.1. March 26, 2021 Commission Meeting</vt:lpstr>
      <vt:lpstr>Item D.2. Zoning code enforcement contract</vt:lpstr>
      <vt:lpstr>Reports and Communications</vt:lpstr>
      <vt:lpstr>Adjournment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CAC Presentation April 2021</dc:title>
  <dc:subject>Douments presented to the April 8, 2021, meeting of the Citizens Advisory Committee of the Capitol-Medical Center Improvement and Zoning Commission.</dc:subject>
  <dc:creator>OMES CAM Beverly Hicks</dc:creator>
  <cp:keywords>meeting, cac, presentation, april, 2021, citizen, advisory, commission</cp:keywords>
  <cp:lastModifiedBy>Jake Lowrey</cp:lastModifiedBy>
  <cp:revision>191</cp:revision>
  <dcterms:created xsi:type="dcterms:W3CDTF">2020-03-04T20:48:14Z</dcterms:created>
  <dcterms:modified xsi:type="dcterms:W3CDTF">2021-04-07T12:40:28Z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0x010100A6070F327CA71B41A20B0982E03DB760</vt:lpwstr>
  </property>
  <property fmtid="{D5CDD505-2E9C-101B-9397-08002B2CF9AE}" pid="3" name="Language">
    <vt:lpwstr>English</vt:lpwstr>
  </property>
</Properties>
</file>