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sldIdLst>
    <p:sldId id="262" r:id="rId5"/>
    <p:sldId id="318" r:id="rId6"/>
    <p:sldId id="319" r:id="rId7"/>
    <p:sldId id="320" r:id="rId8"/>
    <p:sldId id="32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rek Neidig" initials="DN" lastIdx="19" clrIdx="0"/>
  <p:cmAuthor id="2" name="Charlotte Clear" initials="CC" lastIdx="15" clrIdx="1">
    <p:extLst>
      <p:ext uri="{19B8F6BF-5375-455C-9EA6-DF929625EA0E}">
        <p15:presenceInfo xmlns:p15="http://schemas.microsoft.com/office/powerpoint/2012/main" userId="S-1-5-21-3105621484-1315669831-298050114-86831" providerId="AD"/>
      </p:ext>
    </p:extLst>
  </p:cmAuthor>
  <p:cmAuthor id="3" name="Amy Southall" initials="AS" lastIdx="2" clrIdx="2">
    <p:extLst>
      <p:ext uri="{19B8F6BF-5375-455C-9EA6-DF929625EA0E}">
        <p15:presenceInfo xmlns:p15="http://schemas.microsoft.com/office/powerpoint/2012/main" userId="S-1-5-21-3105621484-1315669831-298050114-233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646"/>
    <a:srgbClr val="1E1E1E"/>
    <a:srgbClr val="3D3D3D"/>
    <a:srgbClr val="1CA6DF"/>
    <a:srgbClr val="0066A6"/>
    <a:srgbClr val="990000"/>
    <a:srgbClr val="A96728"/>
    <a:srgbClr val="914115"/>
    <a:srgbClr val="3268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67"/>
    <p:restoredTop sz="96144" autoAdjust="0"/>
  </p:normalViewPr>
  <p:slideViewPr>
    <p:cSldViewPr snapToGrid="0" snapToObjects="1">
      <p:cViewPr varScale="1">
        <p:scale>
          <a:sx n="65" d="100"/>
          <a:sy n="65" d="100"/>
        </p:scale>
        <p:origin x="1664"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26EAA8-C939-4BBE-A1EC-D8FBB146278D}" type="datetimeFigureOut">
              <a:rPr lang="en-US" smtClean="0"/>
              <a:t>12/14/2020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946C3D-6501-425E-A803-427E8E03250A}" type="slidenum">
              <a:rPr lang="en-US" smtClean="0"/>
              <a:t>‹#›</a:t>
            </a:fld>
            <a:endParaRPr lang="en-US"/>
          </a:p>
        </p:txBody>
      </p:sp>
    </p:spTree>
    <p:extLst>
      <p:ext uri="{BB962C8B-B14F-4D97-AF65-F5344CB8AC3E}">
        <p14:creationId xmlns:p14="http://schemas.microsoft.com/office/powerpoint/2010/main" val="2403994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Hello, my name is Charlotte Clear and I am a Workforce Planning Specialist with the Office of Management and Enterprise Services.  Our department provides </a:t>
            </a:r>
            <a:r>
              <a:rPr lang="en-US" dirty="0"/>
              <a:t>guidance to state agencies to ensure long-term talent readiness. Our mission is to assist state agencies in analyzing the current workforce, determining future workforce needs and implementing solutions so that agencies will have an effective workforce to meet future demands.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Thank you for joining me</a:t>
            </a:r>
            <a:r>
              <a:rPr lang="en-US" baseline="0" dirty="0"/>
              <a:t> today.  During this presentation</a:t>
            </a:r>
            <a:r>
              <a:rPr lang="en-US" dirty="0"/>
              <a:t>, we will</a:t>
            </a:r>
            <a:r>
              <a:rPr lang="en-US" baseline="0" dirty="0"/>
              <a:t> discuss the succession planning initiative for the State of Oklahoma. </a:t>
            </a:r>
          </a:p>
          <a:p>
            <a:endParaRPr lang="en-US" dirty="0"/>
          </a:p>
        </p:txBody>
      </p:sp>
      <p:sp>
        <p:nvSpPr>
          <p:cNvPr id="4" name="Slide Number Placeholder 3"/>
          <p:cNvSpPr>
            <a:spLocks noGrp="1"/>
          </p:cNvSpPr>
          <p:nvPr>
            <p:ph type="sldNum" sz="quarter" idx="10"/>
          </p:nvPr>
        </p:nvSpPr>
        <p:spPr/>
        <p:txBody>
          <a:bodyPr/>
          <a:lstStyle/>
          <a:p>
            <a:fld id="{2D946C3D-6501-425E-A803-427E8E03250A}" type="slidenum">
              <a:rPr lang="en-US" smtClean="0"/>
              <a:t>1</a:t>
            </a:fld>
            <a:endParaRPr lang="en-US"/>
          </a:p>
        </p:txBody>
      </p:sp>
    </p:spTree>
    <p:extLst>
      <p:ext uri="{BB962C8B-B14F-4D97-AF65-F5344CB8AC3E}">
        <p14:creationId xmlns:p14="http://schemas.microsoft.com/office/powerpoint/2010/main" val="1236417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sz="120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946C3D-6501-425E-A803-427E8E03250A}" type="slidenum">
              <a:rPr lang="en-US" smtClean="0"/>
              <a:t>2</a:t>
            </a:fld>
            <a:endParaRPr lang="en-US"/>
          </a:p>
        </p:txBody>
      </p:sp>
    </p:spTree>
    <p:extLst>
      <p:ext uri="{BB962C8B-B14F-4D97-AF65-F5344CB8AC3E}">
        <p14:creationId xmlns:p14="http://schemas.microsoft.com/office/powerpoint/2010/main" val="2445551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sz="120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946C3D-6501-425E-A803-427E8E03250A}" type="slidenum">
              <a:rPr lang="en-US" smtClean="0"/>
              <a:t>3</a:t>
            </a:fld>
            <a:endParaRPr lang="en-US"/>
          </a:p>
        </p:txBody>
      </p:sp>
    </p:spTree>
    <p:extLst>
      <p:ext uri="{BB962C8B-B14F-4D97-AF65-F5344CB8AC3E}">
        <p14:creationId xmlns:p14="http://schemas.microsoft.com/office/powerpoint/2010/main" val="1720222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sz="120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946C3D-6501-425E-A803-427E8E03250A}" type="slidenum">
              <a:rPr lang="en-US" smtClean="0"/>
              <a:t>4</a:t>
            </a:fld>
            <a:endParaRPr lang="en-US"/>
          </a:p>
        </p:txBody>
      </p:sp>
    </p:spTree>
    <p:extLst>
      <p:ext uri="{BB962C8B-B14F-4D97-AF65-F5344CB8AC3E}">
        <p14:creationId xmlns:p14="http://schemas.microsoft.com/office/powerpoint/2010/main" val="2242786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a:p>
            <a:endParaRPr lang="en-US" dirty="0"/>
          </a:p>
          <a:p>
            <a:endParaRPr lang="en-US" sz="1200" kern="1200"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946C3D-6501-425E-A803-427E8E03250A}" type="slidenum">
              <a:rPr lang="en-US" smtClean="0"/>
              <a:t>5</a:t>
            </a:fld>
            <a:endParaRPr lang="en-US"/>
          </a:p>
        </p:txBody>
      </p:sp>
    </p:spTree>
    <p:extLst>
      <p:ext uri="{BB962C8B-B14F-4D97-AF65-F5344CB8AC3E}">
        <p14:creationId xmlns:p14="http://schemas.microsoft.com/office/powerpoint/2010/main" val="33844685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677"/>
            <a:ext cx="9144000" cy="6852646"/>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solidFill>
                  <a:srgbClr val="0066A6"/>
                </a:solidFill>
                <a:latin typeface="Montserrat Light" panose="00000400000000000000" pitchFamily="50" charset="0"/>
              </a:defRPr>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rgbClr val="464646"/>
                </a:solidFill>
                <a:latin typeface="Montserrat Light" panose="00000400000000000000"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FB69D8A0-9EDE-FD46-909A-894B0187F891}"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9D8A0-9EDE-FD46-909A-894B0187F891}"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677"/>
            <a:ext cx="9144000" cy="6852646"/>
          </a:xfrm>
          <a:prstGeom prst="rect">
            <a:avLst/>
          </a:prstGeom>
        </p:spPr>
      </p:pic>
      <p:sp>
        <p:nvSpPr>
          <p:cNvPr id="2" name="Title 1"/>
          <p:cNvSpPr>
            <a:spLocks noGrp="1"/>
          </p:cNvSpPr>
          <p:nvPr>
            <p:ph type="title"/>
          </p:nvPr>
        </p:nvSpPr>
        <p:spPr/>
        <p:txBody>
          <a:bodyPr>
            <a:normAutofit/>
          </a:bodyPr>
          <a:lstStyle>
            <a:lvl1pPr>
              <a:defRPr sz="3600" b="1">
                <a:solidFill>
                  <a:srgbClr val="0066A6"/>
                </a:solidFill>
                <a:latin typeface="Montserrat Light" panose="00000400000000000000" pitchFamily="50"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464646"/>
                </a:solidFill>
              </a:defRPr>
            </a:lvl1pPr>
            <a:lvl2pPr>
              <a:defRPr>
                <a:solidFill>
                  <a:srgbClr val="464646"/>
                </a:solidFill>
              </a:defRPr>
            </a:lvl2pPr>
            <a:lvl3pPr>
              <a:defRPr>
                <a:solidFill>
                  <a:srgbClr val="464646"/>
                </a:solidFill>
              </a:defRPr>
            </a:lvl3pPr>
            <a:lvl4pPr>
              <a:defRPr>
                <a:solidFill>
                  <a:srgbClr val="464646"/>
                </a:solidFill>
              </a:defRPr>
            </a:lvl4pPr>
            <a:lvl5pPr>
              <a:defRPr>
                <a:solidFill>
                  <a:srgbClr val="46464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B69D8A0-9EDE-FD46-909A-894B0187F891}"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69D8A0-9EDE-FD46-909A-894B0187F891}" type="datetimeFigureOut">
              <a:rPr lang="en-US" smtClean="0"/>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69D8A0-9EDE-FD46-909A-894B0187F891}"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69D8A0-9EDE-FD46-909A-894B0187F891}" type="datetimeFigureOut">
              <a:rPr lang="en-US" smtClean="0"/>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69D8A0-9EDE-FD46-909A-894B0187F891}" type="datetimeFigureOut">
              <a:rPr lang="en-US" smtClean="0"/>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9D8A0-9EDE-FD46-909A-894B0187F891}" type="datetimeFigureOut">
              <a:rPr lang="en-US" smtClean="0"/>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677"/>
            <a:ext cx="9144000" cy="6852646"/>
          </a:xfrm>
          <a:prstGeom prst="rect">
            <a:avLst/>
          </a:prstGeom>
        </p:spPr>
      </p:pic>
      <p:sp>
        <p:nvSpPr>
          <p:cNvPr id="2" name="Title 1"/>
          <p:cNvSpPr>
            <a:spLocks noGrp="1"/>
          </p:cNvSpPr>
          <p:nvPr>
            <p:ph type="title"/>
          </p:nvPr>
        </p:nvSpPr>
        <p:spPr>
          <a:xfrm>
            <a:off x="629841" y="457200"/>
            <a:ext cx="2949178" cy="1600200"/>
          </a:xfrm>
        </p:spPr>
        <p:txBody>
          <a:bodyPr anchor="b">
            <a:normAutofit/>
          </a:bodyPr>
          <a:lstStyle>
            <a:lvl1pPr>
              <a:defRPr sz="3600">
                <a:solidFill>
                  <a:srgbClr val="0066A6"/>
                </a:solidFill>
              </a:defRPr>
            </a:lvl1pPr>
          </a:lstStyle>
          <a:p>
            <a:r>
              <a:rPr lang="en-US" dirty="0"/>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normAutofit/>
          </a:bodyPr>
          <a:lstStyle>
            <a:lvl1pPr marL="0" indent="0">
              <a:buNone/>
              <a:defRPr sz="2000">
                <a:solidFill>
                  <a:srgbClr val="3D3D3D"/>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69D8A0-9EDE-FD46-909A-894B0187F891}"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066A6"/>
                </a:solidFill>
              </a:defRPr>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normAutofit/>
          </a:bodyPr>
          <a:lstStyle>
            <a:lvl1pPr marL="0" indent="0">
              <a:buNone/>
              <a:defRPr sz="2000">
                <a:solidFill>
                  <a:srgbClr val="3D3D3D"/>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FB69D8A0-9EDE-FD46-909A-894B0187F891}" type="datetimeFigureOut">
              <a:rPr lang="en-US" smtClean="0"/>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9D8A0-9EDE-FD46-909A-894B0187F891}" type="datetimeFigureOut">
              <a:rPr lang="en-US" smtClean="0"/>
              <a:t>12/14/2020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D33214-9A81-EF46-B25A-2A41F1463DF3}" type="slidenum">
              <a:rPr lang="en-US" smtClean="0"/>
              <a:t>‹#›</a:t>
            </a:fld>
            <a:endParaRPr lang="en-US"/>
          </a:p>
        </p:txBody>
      </p:sp>
    </p:spTree>
    <p:extLst>
      <p:ext uri="{BB962C8B-B14F-4D97-AF65-F5344CB8AC3E}">
        <p14:creationId xmlns:p14="http://schemas.microsoft.com/office/powerpoint/2010/main" val="476060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solidFill>
                  <a:srgbClr val="0066A6"/>
                </a:solidFill>
              </a:rPr>
              <a:t>State Budget Outlook</a:t>
            </a:r>
            <a:br>
              <a:rPr lang="en-US" dirty="0">
                <a:solidFill>
                  <a:srgbClr val="0066A6"/>
                </a:solidFill>
              </a:rPr>
            </a:br>
            <a:r>
              <a:rPr lang="en-US" sz="3100" dirty="0"/>
              <a:t>Multiyear Trend Analysis</a:t>
            </a:r>
            <a:endParaRPr lang="en-US" sz="3100" dirty="0">
              <a:solidFill>
                <a:srgbClr val="0066A6"/>
              </a:solidFill>
            </a:endParaRPr>
          </a:p>
        </p:txBody>
      </p:sp>
      <p:sp>
        <p:nvSpPr>
          <p:cNvPr id="3" name="Subtitle 2"/>
          <p:cNvSpPr>
            <a:spLocks noGrp="1"/>
          </p:cNvSpPr>
          <p:nvPr>
            <p:ph type="subTitle" idx="1"/>
          </p:nvPr>
        </p:nvSpPr>
        <p:spPr/>
        <p:txBody>
          <a:bodyPr/>
          <a:lstStyle/>
          <a:p>
            <a:pPr>
              <a:lnSpc>
                <a:spcPct val="100000"/>
              </a:lnSpc>
            </a:pPr>
            <a:r>
              <a:rPr lang="en-US" sz="2000" dirty="0">
                <a:solidFill>
                  <a:srgbClr val="3D3D3D"/>
                </a:solidFill>
              </a:rPr>
              <a:t>John Gilbert</a:t>
            </a:r>
          </a:p>
          <a:p>
            <a:pPr>
              <a:lnSpc>
                <a:spcPct val="100000"/>
              </a:lnSpc>
              <a:spcBef>
                <a:spcPts val="0"/>
              </a:spcBef>
            </a:pPr>
            <a:r>
              <a:rPr lang="en-US" sz="2000" dirty="0">
                <a:solidFill>
                  <a:srgbClr val="3D3D3D"/>
                </a:solidFill>
              </a:rPr>
              <a:t>OMES Budget and Revenue Analyst</a:t>
            </a:r>
          </a:p>
          <a:p>
            <a:pPr>
              <a:lnSpc>
                <a:spcPct val="100000"/>
              </a:lnSpc>
              <a:spcBef>
                <a:spcPts val="1200"/>
              </a:spcBef>
            </a:pPr>
            <a:r>
              <a:rPr lang="en-US" sz="2000" dirty="0">
                <a:solidFill>
                  <a:srgbClr val="3D3D3D"/>
                </a:solidFill>
              </a:rPr>
              <a:t>Nov. 1, 2020</a:t>
            </a:r>
          </a:p>
        </p:txBody>
      </p:sp>
    </p:spTree>
    <p:extLst>
      <p:ext uri="{BB962C8B-B14F-4D97-AF65-F5344CB8AC3E}">
        <p14:creationId xmlns:p14="http://schemas.microsoft.com/office/powerpoint/2010/main" val="119523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2800" dirty="0">
                <a:solidFill>
                  <a:srgbClr val="0066A6"/>
                </a:solidFill>
              </a:rPr>
              <a:t>General revenue fund trends</a:t>
            </a:r>
          </a:p>
        </p:txBody>
      </p:sp>
      <p:sp>
        <p:nvSpPr>
          <p:cNvPr id="6" name="Text Box 11"/>
          <p:cNvSpPr txBox="1">
            <a:spLocks noChangeArrowheads="1"/>
          </p:cNvSpPr>
          <p:nvPr/>
        </p:nvSpPr>
        <p:spPr bwMode="auto">
          <a:xfrm>
            <a:off x="228600" y="926211"/>
            <a:ext cx="876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800" dirty="0">
                <a:solidFill>
                  <a:srgbClr val="464646"/>
                </a:solidFill>
              </a:rPr>
              <a:t>Revenue vs. expenditures (in millions)</a:t>
            </a:r>
          </a:p>
        </p:txBody>
      </p:sp>
      <p:pic>
        <p:nvPicPr>
          <p:cNvPr id="9" name="Content Placeholder 8"/>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551124" y="1311275"/>
            <a:ext cx="6041752" cy="4351338"/>
          </a:xfrm>
        </p:spPr>
      </p:pic>
    </p:spTree>
    <p:extLst>
      <p:ext uri="{BB962C8B-B14F-4D97-AF65-F5344CB8AC3E}">
        <p14:creationId xmlns:p14="http://schemas.microsoft.com/office/powerpoint/2010/main" val="2104640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2800" dirty="0">
                <a:solidFill>
                  <a:srgbClr val="0066A6"/>
                </a:solidFill>
              </a:rPr>
              <a:t>General revenue fund sources</a:t>
            </a:r>
          </a:p>
        </p:txBody>
      </p:sp>
      <p:sp>
        <p:nvSpPr>
          <p:cNvPr id="6" name="Text Box 11"/>
          <p:cNvSpPr txBox="1">
            <a:spLocks noChangeArrowheads="1"/>
          </p:cNvSpPr>
          <p:nvPr/>
        </p:nvSpPr>
        <p:spPr bwMode="auto">
          <a:xfrm>
            <a:off x="228600" y="1126236"/>
            <a:ext cx="8763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en-US" sz="1800" dirty="0">
                <a:solidFill>
                  <a:srgbClr val="464646"/>
                </a:solidFill>
              </a:rPr>
              <a:t>Trend-based projections (in millions)</a:t>
            </a:r>
          </a:p>
        </p:txBody>
      </p:sp>
      <p:pic>
        <p:nvPicPr>
          <p:cNvPr id="4" name="Content Placeholder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430996" y="1273175"/>
            <a:ext cx="6282008" cy="4351338"/>
          </a:xfrm>
        </p:spPr>
      </p:pic>
    </p:spTree>
    <p:extLst>
      <p:ext uri="{BB962C8B-B14F-4D97-AF65-F5344CB8AC3E}">
        <p14:creationId xmlns:p14="http://schemas.microsoft.com/office/powerpoint/2010/main" val="1170067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p>
            <a:r>
              <a:rPr lang="en-US" sz="2800" dirty="0">
                <a:solidFill>
                  <a:srgbClr val="0066A6"/>
                </a:solidFill>
              </a:rPr>
              <a:t>General revenue growth</a:t>
            </a:r>
          </a:p>
        </p:txBody>
      </p:sp>
      <p:sp>
        <p:nvSpPr>
          <p:cNvPr id="6" name="Text Box 11"/>
          <p:cNvSpPr txBox="1">
            <a:spLocks noChangeArrowheads="1"/>
          </p:cNvSpPr>
          <p:nvPr/>
        </p:nvSpPr>
        <p:spPr bwMode="auto">
          <a:xfrm>
            <a:off x="800099" y="1046957"/>
            <a:ext cx="754380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ts val="600"/>
              </a:spcBef>
              <a:buFontTx/>
              <a:buNone/>
            </a:pPr>
            <a:r>
              <a:rPr lang="en-US" altLang="en-US" sz="1800" dirty="0">
                <a:solidFill>
                  <a:srgbClr val="464646"/>
                </a:solidFill>
              </a:rPr>
              <a:t>Five major sources (in millions, with % of change from prior year)</a:t>
            </a:r>
          </a:p>
          <a:p>
            <a:pPr algn="ctr" eaLnBrk="1" hangingPunct="1">
              <a:spcBef>
                <a:spcPts val="0"/>
              </a:spcBef>
              <a:buFontTx/>
              <a:buNone/>
            </a:pPr>
            <a:r>
              <a:rPr lang="en-US" altLang="en-US" sz="1200" dirty="0">
                <a:solidFill>
                  <a:srgbClr val="464646"/>
                </a:solidFill>
              </a:rPr>
              <a:t>Total growth: Personal income tax, Corporate income tax, Gross production gas, Sales tax, Motor vehicle tax</a:t>
            </a:r>
          </a:p>
        </p:txBody>
      </p:sp>
      <p:pic>
        <p:nvPicPr>
          <p:cNvPr id="5" name="Content Placeholder 4"/>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007289" y="1587500"/>
            <a:ext cx="6765112" cy="4128986"/>
          </a:xfrm>
        </p:spPr>
      </p:pic>
    </p:spTree>
    <p:extLst>
      <p:ext uri="{BB962C8B-B14F-4D97-AF65-F5344CB8AC3E}">
        <p14:creationId xmlns:p14="http://schemas.microsoft.com/office/powerpoint/2010/main" val="53034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8478" y="365126"/>
            <a:ext cx="8647044" cy="480131"/>
          </a:xfrm>
        </p:spPr>
        <p:txBody>
          <a:bodyPr anchor="t">
            <a:spAutoFit/>
          </a:bodyPr>
          <a:lstStyle/>
          <a:p>
            <a:r>
              <a:rPr lang="en-US" sz="2800" dirty="0">
                <a:solidFill>
                  <a:srgbClr val="0066A6"/>
                </a:solidFill>
              </a:rPr>
              <a:t>Projections of GRF as a percentage of total tax collections</a:t>
            </a:r>
          </a:p>
        </p:txBody>
      </p:sp>
      <p:sp>
        <p:nvSpPr>
          <p:cNvPr id="6" name="Text Box 11"/>
          <p:cNvSpPr txBox="1">
            <a:spLocks noChangeArrowheads="1"/>
          </p:cNvSpPr>
          <p:nvPr/>
        </p:nvSpPr>
        <p:spPr bwMode="auto">
          <a:xfrm>
            <a:off x="2666386" y="5693399"/>
            <a:ext cx="38112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buNone/>
            </a:pPr>
            <a:r>
              <a:rPr lang="en-US" sz="800" dirty="0">
                <a:solidFill>
                  <a:srgbClr val="464646"/>
                </a:solidFill>
              </a:rPr>
              <a:t>PROJECTIONS USE AVERAGE RATES OF CHANGE CALCULATED FOR TOTAL APPORTIONED AND GRF COLLECTIONS FROM PRIOR 12 YEARS</a:t>
            </a:r>
          </a:p>
        </p:txBody>
      </p:sp>
      <p:pic>
        <p:nvPicPr>
          <p:cNvPr id="4" name="Content Placeholder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66605" y="1425575"/>
            <a:ext cx="6808289" cy="4108450"/>
          </a:xfrm>
        </p:spPr>
      </p:pic>
      <p:sp>
        <p:nvSpPr>
          <p:cNvPr id="7" name="TextBox 4"/>
          <p:cNvSpPr txBox="1">
            <a:spLocks noChangeArrowheads="1"/>
          </p:cNvSpPr>
          <p:nvPr/>
        </p:nvSpPr>
        <p:spPr bwMode="auto">
          <a:xfrm>
            <a:off x="1476375" y="5293349"/>
            <a:ext cx="4648200" cy="24622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000" dirty="0">
                <a:solidFill>
                  <a:srgbClr val="464646"/>
                </a:solidFill>
              </a:rPr>
              <a:t>ACTUALS</a:t>
            </a:r>
          </a:p>
        </p:txBody>
      </p:sp>
      <p:sp>
        <p:nvSpPr>
          <p:cNvPr id="8" name="TextBox 5"/>
          <p:cNvSpPr txBox="1">
            <a:spLocks noChangeArrowheads="1"/>
          </p:cNvSpPr>
          <p:nvPr/>
        </p:nvSpPr>
        <p:spPr bwMode="auto">
          <a:xfrm>
            <a:off x="6124576" y="5293349"/>
            <a:ext cx="15621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000" dirty="0">
                <a:solidFill>
                  <a:srgbClr val="464646"/>
                </a:solidFill>
              </a:rPr>
              <a:t>PROJECTIONS</a:t>
            </a:r>
          </a:p>
        </p:txBody>
      </p:sp>
      <p:cxnSp>
        <p:nvCxnSpPr>
          <p:cNvPr id="10" name="Straight Connector 9"/>
          <p:cNvCxnSpPr/>
          <p:nvPr/>
        </p:nvCxnSpPr>
        <p:spPr>
          <a:xfrm>
            <a:off x="6153152" y="5133975"/>
            <a:ext cx="0" cy="371475"/>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44930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C132B3286FF8346B22D1DA34C0719AC" ma:contentTypeVersion="15" ma:contentTypeDescription="Create a new document." ma:contentTypeScope="" ma:versionID="83492a77b31fcdef15af9641023c000c">
  <xsd:schema xmlns:xsd="http://www.w3.org/2001/XMLSchema" xmlns:xs="http://www.w3.org/2001/XMLSchema" xmlns:p="http://schemas.microsoft.com/office/2006/metadata/properties" xmlns:ns1="http://schemas.microsoft.com/sharepoint/v3" xmlns:ns3="2616b61c-01e3-420e-954d-f9606dbef896" xmlns:ns4="aec6b55d-3de3-4884-82c9-9045bd390d40" targetNamespace="http://schemas.microsoft.com/office/2006/metadata/properties" ma:root="true" ma:fieldsID="adc52cd6194cd01df7917b4e1bc6419f" ns1:_="" ns3:_="" ns4:_="">
    <xsd:import namespace="http://schemas.microsoft.com/sharepoint/v3"/>
    <xsd:import namespace="2616b61c-01e3-420e-954d-f9606dbef896"/>
    <xsd:import namespace="aec6b55d-3de3-4884-82c9-9045bd390d40"/>
    <xsd:element name="properties">
      <xsd:complexType>
        <xsd:sequence>
          <xsd:element name="documentManagement">
            <xsd:complexType>
              <xsd:all>
                <xsd:element ref="ns1:_ip_UnifiedCompliancePolicyProperties" minOccurs="0"/>
                <xsd:element ref="ns1:_ip_UnifiedCompliancePolicyUIAction" minOccurs="0"/>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description="" ma:hidden="true" ma:internalName="_ip_UnifiedCompliancePolicyProperties">
      <xsd:simpleType>
        <xsd:restriction base="dms:Note"/>
      </xsd:simpleType>
    </xsd:element>
    <xsd:element name="_ip_UnifiedCompliancePolicyUIAction" ma:index="9"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16b61c-01e3-420e-954d-f9606dbef896"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c6b55d-3de3-4884-82c9-9045bd390d40"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913D77-8FF6-41D3-B3AE-07038AB0D151}">
  <ds:schemaRefs>
    <ds:schemaRef ds:uri="http://schemas.microsoft.com/sharepoint/v3/contenttype/forms"/>
  </ds:schemaRefs>
</ds:datastoreItem>
</file>

<file path=customXml/itemProps2.xml><?xml version="1.0" encoding="utf-8"?>
<ds:datastoreItem xmlns:ds="http://schemas.openxmlformats.org/officeDocument/2006/customXml" ds:itemID="{9DEA9CE2-3911-4C6D-99FB-FF043522ADC1}">
  <ds:schemaRefs>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purl.org/dc/dcmitype/"/>
    <ds:schemaRef ds:uri="http://purl.org/dc/terms/"/>
    <ds:schemaRef ds:uri="http://schemas.openxmlformats.org/package/2006/metadata/core-properties"/>
    <ds:schemaRef ds:uri="aec6b55d-3de3-4884-82c9-9045bd390d40"/>
    <ds:schemaRef ds:uri="2616b61c-01e3-420e-954d-f9606dbef896"/>
    <ds:schemaRef ds:uri="http://schemas.microsoft.com/sharepoint/v3"/>
    <ds:schemaRef ds:uri="http://www.w3.org/XML/1998/namespace"/>
  </ds:schemaRefs>
</ds:datastoreItem>
</file>

<file path=customXml/itemProps3.xml><?xml version="1.0" encoding="utf-8"?>
<ds:datastoreItem xmlns:ds="http://schemas.openxmlformats.org/officeDocument/2006/customXml" ds:itemID="{A5810E1C-9266-4178-9E2F-5018E4622F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616b61c-01e3-420e-954d-f9606dbef896"/>
    <ds:schemaRef ds:uri="aec6b55d-3de3-4884-82c9-9045bd390d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59840</TotalTime>
  <Words>209</Words>
  <Application>Microsoft Office PowerPoint</Application>
  <PresentationFormat>On-screen Show (4:3)</PresentationFormat>
  <Paragraphs>35</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Montserrat Light</vt:lpstr>
      <vt:lpstr>Office Theme</vt:lpstr>
      <vt:lpstr>State Budget Outlook Multiyear Trend Analysis</vt:lpstr>
      <vt:lpstr>General revenue fund trends</vt:lpstr>
      <vt:lpstr>General revenue fund sources</vt:lpstr>
      <vt:lpstr>General revenue growth</vt:lpstr>
      <vt:lpstr>Projections of GRF as a percentage of total tax collections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Trend Analysis 2020</dc:title>
  <dc:subject>Budget trend analysis for fiscal year 2020.</dc:subject>
  <dc:creator>OMES Budget John Gilbert</dc:creator>
  <cp:keywords>state, budget, outlook, multiyear, trend, analysis; 2020</cp:keywords>
  <cp:lastModifiedBy>Jake Lowrey</cp:lastModifiedBy>
  <cp:revision>413</cp:revision>
  <dcterms:created xsi:type="dcterms:W3CDTF">2020-03-04T20:48:14Z</dcterms:created>
  <dcterms:modified xsi:type="dcterms:W3CDTF">2020-12-14T12:01:44Z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0x0101005C132B3286FF8346B22D1DA34C0719AC</vt:lpwstr>
  </property>
  <property fmtid="{D5CDD505-2E9C-101B-9397-08002B2CF9AE}" pid="3" name="Language">
    <vt:lpwstr>English</vt:lpwstr>
  </property>
</Properties>
</file>