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notesMasterIdLst>
    <p:notesMasterId r:id="rId8"/>
  </p:notesMasterIdLst>
  <p:handoutMasterIdLst>
    <p:handoutMasterId r:id="rId9"/>
  </p:handoutMasterIdLst>
  <p:sldIdLst>
    <p:sldId id="260" r:id="rId4"/>
    <p:sldId id="271" r:id="rId5"/>
    <p:sldId id="277" r:id="rId6"/>
    <p:sldId id="273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Gilbert" initials="JG" lastIdx="0" clrIdx="0">
    <p:extLst>
      <p:ext uri="{19B8F6BF-5375-455C-9EA6-DF929625EA0E}">
        <p15:presenceInfo xmlns:p15="http://schemas.microsoft.com/office/powerpoint/2012/main" userId="S-1-5-21-3105621484-1315669831-298050114-5251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F928CB-708A-4C0B-9849-834F9A568463}" v="48" dt="2024-06-17T15:04:08.139"/>
  </p1510:revLst>
</p1510:revInfo>
</file>

<file path=ppt/tableStyles.xml><?xml version="1.0" encoding="utf-8"?>
<a:tblStyleLst xmlns:a="http://schemas.openxmlformats.org/drawingml/2006/main" def="{5C22544A-7EE6-4342-B048-85BDC9FD1C3A}"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4"/>
    <p:restoredTop sz="94687"/>
  </p:normalViewPr>
  <p:slideViewPr>
    <p:cSldViewPr snapToGrid="0" snapToObjects="1">
      <p:cViewPr varScale="1">
        <p:scale>
          <a:sx n="73" d="100"/>
          <a:sy n="73" d="100"/>
        </p:scale>
        <p:origin x="1248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E995658-150D-48F9-A36D-446B89137081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0F8F503-C63B-4508-ADED-D0921A4909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7408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EF14DD9-5C7F-4242-B1D6-366F782B395F}" type="datetimeFigureOut">
              <a:rPr lang="en-US" smtClean="0"/>
              <a:t>6/17/2024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932E38E-26F0-4871-B76E-644F769A2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1357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29057" indent="-280406">
              <a:defRPr>
                <a:solidFill>
                  <a:schemeClr val="tx1"/>
                </a:solidFill>
                <a:latin typeface="Arial" charset="0"/>
              </a:defRPr>
            </a:lvl2pPr>
            <a:lvl3pPr marL="1121626" indent="-224325">
              <a:defRPr>
                <a:solidFill>
                  <a:schemeClr val="tx1"/>
                </a:solidFill>
                <a:latin typeface="Arial" charset="0"/>
              </a:defRPr>
            </a:lvl3pPr>
            <a:lvl4pPr marL="1570276" indent="-224325">
              <a:defRPr>
                <a:solidFill>
                  <a:schemeClr val="tx1"/>
                </a:solidFill>
                <a:latin typeface="Arial" charset="0"/>
              </a:defRPr>
            </a:lvl4pPr>
            <a:lvl5pPr marL="2018927" indent="-224325">
              <a:defRPr>
                <a:solidFill>
                  <a:schemeClr val="tx1"/>
                </a:solidFill>
                <a:latin typeface="Arial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75C2169-6D1C-4209-8708-3EBBFE5ECD3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2/20/2018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0097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8161A-3C7B-4F7B-A8D6-FA1D6F009F6D}" type="datetime1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33214-9A81-EF46-B25A-2A41F1463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E13F3-910D-47E0-B8EC-A81F6C41449E}" type="datetime1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33214-9A81-EF46-B25A-2A41F1463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0418-A5DB-40BE-84B7-1FF142406954}" type="datetime1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33214-9A81-EF46-B25A-2A41F1463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62958-5416-4137-8579-B8C05FDB7C30}" type="datetime1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33214-9A81-EF46-B25A-2A41F1463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23A6A-761E-45D0-AB17-29FC9FF84774}" type="datetime1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33214-9A81-EF46-B25A-2A41F1463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813B-8A91-4108-B649-D155C2220C80}" type="datetime1">
              <a:rPr lang="en-US" smtClean="0"/>
              <a:t>6/17/2024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33214-9A81-EF46-B25A-2A41F1463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94540-0B4B-4A8E-9C57-4EBDE819C609}" type="datetime1">
              <a:rPr lang="en-US" smtClean="0"/>
              <a:t>6/17/2024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33214-9A81-EF46-B25A-2A41F1463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7DE7E-9649-4501-B278-78FE359E25EC}" type="datetime1">
              <a:rPr lang="en-US" smtClean="0"/>
              <a:t>6/17/2024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33214-9A81-EF46-B25A-2A41F1463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EA2AE-979C-4163-AC4F-46A0B67B5277}" type="datetime1">
              <a:rPr lang="en-US" smtClean="0"/>
              <a:t>6/17/2024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33214-9A81-EF46-B25A-2A41F1463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4F7C5-049B-4861-936B-829272C0719E}" type="datetime1">
              <a:rPr lang="en-US" smtClean="0"/>
              <a:t>6/17/2024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33214-9A81-EF46-B25A-2A41F1463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E3B72-ACDC-4521-8F47-C131BD8A72E9}" type="datetime1">
              <a:rPr lang="en-US" smtClean="0"/>
              <a:t>6/17/2024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33214-9A81-EF46-B25A-2A41F1463DF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F0672-9B76-465D-B117-3C57E6D727E2}" type="datetime1">
              <a:rPr lang="en-US" smtClean="0"/>
              <a:t>6/17/2024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33214-9A81-EF46-B25A-2A41F1463D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060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FY-2025 Revenue Certification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b="1" dirty="0"/>
              <a:t>June 17, 2024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004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4875" y="291236"/>
            <a:ext cx="7886700" cy="1254668"/>
          </a:xfrm>
        </p:spPr>
        <p:txBody>
          <a:bodyPr>
            <a:normAutofit fontScale="90000"/>
          </a:bodyPr>
          <a:lstStyle/>
          <a:p>
            <a:r>
              <a:rPr lang="en-US" sz="2700" dirty="0"/>
              <a:t>2024 SESSION LAW CHANGES</a:t>
            </a:r>
            <a:br>
              <a:rPr lang="en-US" sz="2700" dirty="0"/>
            </a:br>
            <a:r>
              <a:rPr lang="en-US" sz="2700" dirty="0"/>
              <a:t>REVENUE IMPACT TO FUNDS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5" name="Group 4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7576361"/>
              </p:ext>
            </p:extLst>
          </p:nvPr>
        </p:nvGraphicFramePr>
        <p:xfrm>
          <a:off x="288686" y="1169503"/>
          <a:ext cx="8526840" cy="4717317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3093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44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13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910">
                  <a:extLst>
                    <a:ext uri="{9D8B030D-6E8A-4147-A177-3AD203B41FA5}">
                      <a16:colId xmlns:a16="http://schemas.microsoft.com/office/drawing/2014/main" val="1152304261"/>
                    </a:ext>
                  </a:extLst>
                </a:gridCol>
                <a:gridCol w="1177917">
                  <a:extLst>
                    <a:ext uri="{9D8B030D-6E8A-4147-A177-3AD203B41FA5}">
                      <a16:colId xmlns:a16="http://schemas.microsoft.com/office/drawing/2014/main" val="2570135765"/>
                    </a:ext>
                  </a:extLst>
                </a:gridCol>
              </a:tblGrid>
              <a:tr h="8618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563C1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/>
                        </a:rPr>
                        <a:t>Legislation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45720" marR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cs typeface="+mn-cs"/>
                        </a:rPr>
                        <a:t>FY-2025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cs typeface="+mn-cs"/>
                        </a:rPr>
                        <a:t>GRF (95%)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cs typeface="+mn-cs"/>
                        </a:rPr>
                        <a:t>FY-2025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cs typeface="+mn-cs"/>
                        </a:rPr>
                        <a:t>1017 Fund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/>
                          <a:cs typeface="Calibri"/>
                        </a:rPr>
                        <a:t>TRS Dedicated Revenue Fund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/>
                          <a:cs typeface="Calibri"/>
                        </a:rPr>
                        <a:t>State Transportation Fund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8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SB1955 - </a:t>
                      </a:r>
                      <a:r>
                        <a:rPr kumimoji="0" 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Eliminates State Sales Tax on Groceries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($243,988,176)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($32,226,946)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($16,175,093)</a:t>
                      </a:r>
                      <a:endParaRPr kumimoji="0" lang="en-US" sz="14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sng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2646065392"/>
                  </a:ext>
                </a:extLst>
              </a:tr>
              <a:tr h="3647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SB 1445 Oklahoma State University Sales Tax exemption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($18,214)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($2,406)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  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($1,208)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47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HB1600 Sales Tax Exemption Digital Assets Mining</a:t>
                      </a: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($320,728)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($42,363)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($21,263)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4062328116"/>
                  </a:ext>
                </a:extLst>
              </a:tr>
              <a:tr h="3647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SB 1403 County Road Apportionment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($8,449,287)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  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47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HB 3031 Fuel Tax Exemption for Oklahoma Ambulance Districts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($40,650)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($89,740)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47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  <a:cs typeface="Calibri"/>
                      </a:endParaRP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740971055"/>
                  </a:ext>
                </a:extLst>
              </a:tr>
              <a:tr h="3647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</a:pPr>
                      <a:r>
                        <a:rPr kumimoji="0" 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Total Budgetary Impacts by Fund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($ 252,817,055)</a:t>
                      </a:r>
                      <a:endParaRPr kumimoji="0" lang="en-US" sz="14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($32,271,715)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($ 16,197,564)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($ 89,740)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en-US" sz="14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A01488D4-08A8-A814-D765-81B4485EF249}"/>
              </a:ext>
            </a:extLst>
          </p:cNvPr>
          <p:cNvSpPr/>
          <p:nvPr/>
        </p:nvSpPr>
        <p:spPr>
          <a:xfrm>
            <a:off x="3546764" y="5346752"/>
            <a:ext cx="1219200" cy="34174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6" name="Text Box 224">
            <a:extLst>
              <a:ext uri="{FF2B5EF4-FFF2-40B4-BE49-F238E27FC236}">
                <a16:creationId xmlns:a16="http://schemas.microsoft.com/office/drawing/2014/main" id="{B18C14E1-07B6-979C-5CAD-2BC0A107A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686" y="6082225"/>
            <a:ext cx="8762951" cy="2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*For more detail, see Schedule 5. GRF only state certified fund impacted. </a:t>
            </a:r>
          </a:p>
        </p:txBody>
      </p:sp>
    </p:spTree>
    <p:extLst>
      <p:ext uri="{BB962C8B-B14F-4D97-AF65-F5344CB8AC3E}">
        <p14:creationId xmlns:p14="http://schemas.microsoft.com/office/powerpoint/2010/main" val="3872698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257628" y="28961"/>
            <a:ext cx="9144000" cy="840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r>
              <a:rPr lang="en-US" sz="2400" b="1" dirty="0">
                <a:solidFill>
                  <a:schemeClr val="accent1">
                    <a:lumMod val="50000"/>
                  </a:schemeClr>
                </a:solidFill>
              </a:rPr>
              <a:t>Certified Funds FY-2025 Expenditure Authority vs.</a:t>
            </a:r>
          </a:p>
          <a:p>
            <a:pPr algn="ctr" eaLnBrk="1" hangingPunct="1"/>
            <a:r>
              <a:rPr lang="en-US" sz="2400" b="1" dirty="0">
                <a:solidFill>
                  <a:schemeClr val="accent1">
                    <a:lumMod val="75000"/>
                  </a:schemeClr>
                </a:solidFill>
              </a:rPr>
              <a:t>Certified Funds FY-2025 Authorized Expenditures</a:t>
            </a:r>
          </a:p>
        </p:txBody>
      </p:sp>
      <p:graphicFrame>
        <p:nvGraphicFramePr>
          <p:cNvPr id="164260" name="Group 4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306659"/>
              </p:ext>
            </p:extLst>
          </p:nvPr>
        </p:nvGraphicFramePr>
        <p:xfrm>
          <a:off x="381049" y="805158"/>
          <a:ext cx="8547810" cy="5610133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424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5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4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9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35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/>
                          <a:cs typeface="Calibri"/>
                        </a:rPr>
                        <a:t>Fund Name</a:t>
                      </a:r>
                    </a:p>
                  </a:txBody>
                  <a:tcPr marL="45720" marR="0"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2024 Session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FY25 Authority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(June, in $millions)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2024 Session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FY25 Expenditures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(June, in $millions)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Difference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($M’s)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/>
                          <a:cs typeface="Calibri"/>
                        </a:rPr>
                        <a:t>(“+” OVERSPENT/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/>
                          <a:cs typeface="Calibri"/>
                        </a:rPr>
                        <a:t>“-” UNDERSPENT)</a:t>
                      </a:r>
                    </a:p>
                  </a:txBody>
                  <a:tcPr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Difference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(%)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General Revenue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$8,094.7</a:t>
                      </a:r>
                      <a:endParaRPr kumimoji="0" lang="en-US" sz="14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$8,052.2</a:t>
                      </a:r>
                      <a:endParaRPr kumimoji="0" lang="en-US" sz="1400" b="1" i="0" u="sng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($42.5)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(0.5%)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C.L.E.E.T.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2.4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2.4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0.0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(0.0)%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8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Commissioners of Land Office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11.5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6.7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(4.8)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(41.7%)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Mineral Leasing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4.5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4.5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0.0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0.0%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8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OK ED Lottery Trust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61.8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61.8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0.0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0.0%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8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Public Building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2.3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2.3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+mn-cs"/>
                        </a:rPr>
                        <a:t>0.0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0.0%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8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Occupational Health and Safety</a:t>
                      </a: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1.1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1.1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0.0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0.0%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594557928"/>
                  </a:ext>
                </a:extLst>
              </a:tr>
              <a:tr h="368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Alcoholic Beverage Control 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13.8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13.8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0.0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0.0%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8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Health Care Enhancement Fund</a:t>
                      </a: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117.4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117.4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0.0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0.0%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431336276"/>
                  </a:ext>
                </a:extLst>
              </a:tr>
              <a:tr h="368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</a:pPr>
                      <a:r>
                        <a:rPr kumimoji="0" lang="en-US" sz="140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Oklahoma Pension Improvement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0.2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(0.2)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n/a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8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</a:pPr>
                      <a:r>
                        <a:rPr kumimoji="0" lang="en-US" sz="1400" b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State Public Safety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23.3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23.3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0.0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0.0%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8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State Certified Fund Total </a:t>
                      </a: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8,333.0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8,285.5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(47.5)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(0.6%)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437825875"/>
                  </a:ext>
                </a:extLst>
              </a:tr>
              <a:tr h="368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00"/>
                        </a:buClr>
                        <a:buSzPct val="135000"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(ARPA Federal Funds)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cs typeface="Calibri"/>
                      </a:endParaRPr>
                    </a:p>
                  </a:txBody>
                  <a:tcPr marL="45720" marR="0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$103.8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$12.3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cs typeface="Calibri"/>
                        </a:rPr>
                        <a:t>(91.5)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400" b="1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/>
                        </a:rPr>
                        <a:t>(88.2%)</a:t>
                      </a: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307634734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C849E7B-FA07-82C8-89BB-29B480353E77}"/>
              </a:ext>
            </a:extLst>
          </p:cNvPr>
          <p:cNvSpPr txBox="1"/>
          <p:nvPr/>
        </p:nvSpPr>
        <p:spPr>
          <a:xfrm>
            <a:off x="257628" y="6415291"/>
            <a:ext cx="569059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*For more details, See Appendix A-2, pages 11 and 12. Sums are rounded. </a:t>
            </a:r>
          </a:p>
        </p:txBody>
      </p:sp>
    </p:spTree>
    <p:extLst>
      <p:ext uri="{BB962C8B-B14F-4D97-AF65-F5344CB8AC3E}">
        <p14:creationId xmlns:p14="http://schemas.microsoft.com/office/powerpoint/2010/main" val="793768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Board Action- </a:t>
            </a:r>
            <a:br>
              <a:rPr lang="en-US" dirty="0"/>
            </a:br>
            <a:r>
              <a:rPr lang="en-US" dirty="0"/>
              <a:t>Certification of FY-2025 Estimate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Page 1: Columns 2 and 3</a:t>
            </a:r>
          </a:p>
          <a:p>
            <a:pPr lvl="1"/>
            <a:r>
              <a:rPr lang="en-US" dirty="0"/>
              <a:t>Move to certify the FY-2025 revenue estimate of state certified funds of </a:t>
            </a:r>
            <a:r>
              <a:rPr lang="en-US" b="1" dirty="0"/>
              <a:t>$8,771,414,286 </a:t>
            </a:r>
            <a:r>
              <a:rPr lang="en-US" dirty="0"/>
              <a:t>and appropriations authority of </a:t>
            </a:r>
            <a:r>
              <a:rPr lang="en-US" b="1" dirty="0"/>
              <a:t>$8,332,843,572 </a:t>
            </a:r>
            <a:r>
              <a:rPr lang="en-US" dirty="0"/>
              <a:t>and federal funds available for appropriation of </a:t>
            </a:r>
            <a:r>
              <a:rPr lang="en-US" b="1" dirty="0"/>
              <a:t>$103,767,957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996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9179D75DB8C44DA677B95B4563C811" ma:contentTypeVersion="17" ma:contentTypeDescription="Create a new document." ma:contentTypeScope="" ma:versionID="af2b06015743fd0dc0686616eaf3013d">
  <xsd:schema xmlns:xsd="http://www.w3.org/2001/XMLSchema" xmlns:xs="http://www.w3.org/2001/XMLSchema" xmlns:p="http://schemas.microsoft.com/office/2006/metadata/properties" xmlns:ns1="http://schemas.microsoft.com/sharepoint/v3" xmlns:ns2="7e20be6a-c1e0-411a-8cfa-db4e92ab88e3" xmlns:ns3="d785a782-8c8e-46dc-b5c9-a27b7f4f97a1" targetNamespace="http://schemas.microsoft.com/office/2006/metadata/properties" ma:root="true" ma:fieldsID="60066bc9b4a942d3fdff4872e09bee32" ns1:_="" ns2:_="" ns3:_="">
    <xsd:import namespace="http://schemas.microsoft.com/sharepoint/v3"/>
    <xsd:import namespace="7e20be6a-c1e0-411a-8cfa-db4e92ab88e3"/>
    <xsd:import namespace="d785a782-8c8e-46dc-b5c9-a27b7f4f97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20be6a-c1e0-411a-8cfa-db4e92ab88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d309bf2f-0431-460d-a93a-990d633b9c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85a782-8c8e-46dc-b5c9-a27b7f4f97a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38283e5-9239-4287-bc93-5a89b3247490}" ma:internalName="TaxCatchAll" ma:showField="CatchAllData" ma:web="d785a782-8c8e-46dc-b5c9-a27b7f4f97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711116-2055-43DE-8983-71F754C727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4BA79C-0FCB-492B-A90D-7E07A496A2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e20be6a-c1e0-411a-8cfa-db4e92ab88e3"/>
    <ds:schemaRef ds:uri="d785a782-8c8e-46dc-b5c9-a27b7f4f97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10444</TotalTime>
  <Words>389</Words>
  <Application>Microsoft Office PowerPoint</Application>
  <PresentationFormat>On-screen Show (4:3)</PresentationFormat>
  <Paragraphs>122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FY-2025 Revenue Certification</vt:lpstr>
      <vt:lpstr>2024 SESSION LAW CHANGES REVENUE IMPACT TO FUNDS </vt:lpstr>
      <vt:lpstr>PowerPoint Presentation</vt:lpstr>
      <vt:lpstr> Board Action-  Certification of FY-2025 Estimate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FY-2025 Revenue Certification</dc:title>
  <dc:subject>Information used to create the Board of Equalization certification of revenue document.</dc:subject>
  <dc:creator>OMES Budget</dc:creator>
  <cp:keywords>fy, 2025, revenue, certification, board, equalization, oklahoma</cp:keywords>
  <cp:lastModifiedBy>Jake Lowrey</cp:lastModifiedBy>
  <cp:revision>73</cp:revision>
  <cp:lastPrinted>2024-06-17T15:06:35Z</cp:lastPrinted>
  <dcterms:created xsi:type="dcterms:W3CDTF">2020-03-04T20:48:14Z</dcterms:created>
  <dcterms:modified xsi:type="dcterms:W3CDTF">2024-06-17T17:29:44Z</dcterms:modified>
</cp:coreProperties>
</file>