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6" r:id="rId1"/>
  </p:sldMasterIdLst>
  <p:notesMasterIdLst>
    <p:notesMasterId r:id="rId31"/>
  </p:notesMasterIdLst>
  <p:sldIdLst>
    <p:sldId id="392" r:id="rId2"/>
    <p:sldId id="393" r:id="rId3"/>
    <p:sldId id="397" r:id="rId4"/>
    <p:sldId id="398" r:id="rId5"/>
    <p:sldId id="396" r:id="rId6"/>
    <p:sldId id="399" r:id="rId7"/>
    <p:sldId id="394" r:id="rId8"/>
    <p:sldId id="395" r:id="rId9"/>
    <p:sldId id="348" r:id="rId10"/>
    <p:sldId id="400" r:id="rId11"/>
    <p:sldId id="350" r:id="rId12"/>
    <p:sldId id="401" r:id="rId13"/>
    <p:sldId id="402" r:id="rId14"/>
    <p:sldId id="353" r:id="rId15"/>
    <p:sldId id="354" r:id="rId16"/>
    <p:sldId id="356" r:id="rId17"/>
    <p:sldId id="381" r:id="rId18"/>
    <p:sldId id="383" r:id="rId19"/>
    <p:sldId id="384" r:id="rId20"/>
    <p:sldId id="385" r:id="rId21"/>
    <p:sldId id="404" r:id="rId22"/>
    <p:sldId id="403" r:id="rId23"/>
    <p:sldId id="405" r:id="rId24"/>
    <p:sldId id="363" r:id="rId25"/>
    <p:sldId id="390" r:id="rId26"/>
    <p:sldId id="391" r:id="rId27"/>
    <p:sldId id="371" r:id="rId28"/>
    <p:sldId id="372" r:id="rId29"/>
    <p:sldId id="373"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a:srgbClr val="CC0000"/>
    <a:srgbClr val="FF0000"/>
    <a:srgbClr val="CCECFF"/>
    <a:srgbClr val="FFFF66"/>
    <a:srgbClr val="00CC00"/>
    <a:srgbClr val="FFFF00"/>
    <a:srgbClr val="00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65" autoAdjust="0"/>
    <p:restoredTop sz="94660"/>
  </p:normalViewPr>
  <p:slideViewPr>
    <p:cSldViewPr>
      <p:cViewPr varScale="1">
        <p:scale>
          <a:sx n="74" d="100"/>
          <a:sy n="74" d="100"/>
        </p:scale>
        <p:origin x="-98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https://portal.tulsa.ou.edu/clinical/CBO/CBO%20Reports/FY%202010-REPORTS/12-JUNE%202010%20REPORTS/PAYOR%20MIX.xls"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a:defRPr/>
            </a:pPr>
            <a:r>
              <a:rPr lang="en-US"/>
              <a:t>OU</a:t>
            </a:r>
            <a:r>
              <a:rPr lang="en-US" baseline="0"/>
              <a:t> Physicians Payer Mix</a:t>
            </a:r>
            <a:endParaRPr lang="en-US"/>
          </a:p>
        </c:rich>
      </c:tx>
      <c:layout/>
    </c:title>
    <c:view3D>
      <c:rotX val="30"/>
      <c:perspective val="30"/>
    </c:view3D>
    <c:plotArea>
      <c:layout/>
      <c:pie3DChart>
        <c:varyColors val="1"/>
        <c:ser>
          <c:idx val="0"/>
          <c:order val="0"/>
          <c:dLbls>
            <c:dLbl>
              <c:idx val="0"/>
              <c:layout>
                <c:manualLayout>
                  <c:x val="0.22358708844254463"/>
                  <c:y val="5.0608607102521866E-2"/>
                </c:manualLayout>
              </c:layout>
              <c:showCatName val="1"/>
              <c:showPercent val="1"/>
            </c:dLbl>
            <c:dLbl>
              <c:idx val="1"/>
              <c:layout>
                <c:manualLayout>
                  <c:x val="-0.19400095594553238"/>
                  <c:y val="9.4603471222698965E-2"/>
                </c:manualLayout>
              </c:layout>
              <c:spPr/>
              <c:txPr>
                <a:bodyPr/>
                <a:lstStyle/>
                <a:p>
                  <a:pPr>
                    <a:defRPr sz="1600">
                      <a:solidFill>
                        <a:schemeClr val="bg1"/>
                      </a:solidFill>
                    </a:defRPr>
                  </a:pPr>
                  <a:endParaRPr lang="en-US"/>
                </a:p>
              </c:txPr>
              <c:showCatName val="1"/>
              <c:showPercent val="1"/>
            </c:dLbl>
            <c:dLbl>
              <c:idx val="2"/>
              <c:layout>
                <c:manualLayout>
                  <c:x val="-9.015651410251016E-2"/>
                  <c:y val="-0.26017624434207798"/>
                </c:manualLayout>
              </c:layout>
              <c:tx>
                <c:rich>
                  <a:bodyPr/>
                  <a:lstStyle/>
                  <a:p>
                    <a:pPr>
                      <a:defRPr>
                        <a:solidFill>
                          <a:schemeClr val="bg1"/>
                        </a:solidFill>
                      </a:defRPr>
                    </a:pPr>
                    <a:r>
                      <a:rPr lang="en-US"/>
                      <a:t>MEDICAID &amp; </a:t>
                    </a:r>
                    <a:r>
                      <a:rPr lang="en-US" smtClean="0"/>
                      <a:t>SOONER CHOICE</a:t>
                    </a:r>
                    <a:r>
                      <a:rPr lang="en-US"/>
                      <a:t>
54%</a:t>
                    </a:r>
                  </a:p>
                </c:rich>
              </c:tx>
              <c:spPr/>
              <c:showCatName val="1"/>
              <c:showPercent val="1"/>
            </c:dLbl>
            <c:dLbl>
              <c:idx val="3"/>
              <c:spPr/>
              <c:txPr>
                <a:bodyPr/>
                <a:lstStyle/>
                <a:p>
                  <a:pPr>
                    <a:defRPr sz="1600">
                      <a:solidFill>
                        <a:schemeClr val="bg1"/>
                      </a:solidFill>
                    </a:defRPr>
                  </a:pPr>
                  <a:endParaRPr lang="en-US"/>
                </a:p>
              </c:txPr>
            </c:dLbl>
            <c:dLbl>
              <c:idx val="4"/>
              <c:layout>
                <c:manualLayout>
                  <c:x val="-0.22456825131835811"/>
                  <c:y val="2.6887224002757275E-2"/>
                </c:manualLayout>
              </c:layout>
              <c:showCatName val="1"/>
              <c:showPercent val="1"/>
            </c:dLbl>
            <c:showCatName val="1"/>
            <c:showPercent val="1"/>
            <c:showLeaderLines val="1"/>
          </c:dLbls>
          <c:cat>
            <c:strRef>
              <c:f>'[PAYOR MIX.xls]PAYOR MIX JANUARY 2010'!$A$27:$A$31</c:f>
              <c:strCache>
                <c:ptCount val="5"/>
                <c:pt idx="0">
                  <c:v>SELF PAY</c:v>
                </c:pt>
                <c:pt idx="1">
                  <c:v>MEDICARE &amp; SEC</c:v>
                </c:pt>
                <c:pt idx="2">
                  <c:v>MEDICAID &amp; SOONERCHOICE</c:v>
                </c:pt>
                <c:pt idx="3">
                  <c:v>COMMERCIAL </c:v>
                </c:pt>
                <c:pt idx="4">
                  <c:v>OTHER</c:v>
                </c:pt>
              </c:strCache>
            </c:strRef>
          </c:cat>
          <c:val>
            <c:numRef>
              <c:f>'[PAYOR MIX.xls]PAYOR MIX JANUARY 2010'!$P$27:$P$31</c:f>
              <c:numCache>
                <c:formatCode>"$"#,##0</c:formatCode>
                <c:ptCount val="5"/>
                <c:pt idx="0">
                  <c:v>235319.01</c:v>
                </c:pt>
                <c:pt idx="1">
                  <c:v>511673.49000000022</c:v>
                </c:pt>
                <c:pt idx="2">
                  <c:v>1930421.26</c:v>
                </c:pt>
                <c:pt idx="3">
                  <c:v>776667.15999999922</c:v>
                </c:pt>
                <c:pt idx="4">
                  <c:v>91319.489999999991</c:v>
                </c:pt>
              </c:numCache>
            </c:numRef>
          </c:val>
        </c:ser>
        <c:dLbls>
          <c:showCatName val="1"/>
          <c:showPercent val="1"/>
        </c:dLbls>
      </c:pie3DChart>
    </c:plotArea>
    <c:plotVisOnly val="1"/>
    <c:dispBlanksAs val="zero"/>
  </c:chart>
  <c:txPr>
    <a:bodyPr/>
    <a:lstStyle/>
    <a:p>
      <a:pPr>
        <a:defRPr sz="1800"/>
      </a:pPr>
      <a:endParaRPr lang="en-US"/>
    </a:p>
  </c:txPr>
  <c:externalData r:id="rId2"/>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86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986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986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986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86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986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3815685-2186-44D9-B570-FAF89A31DD40}"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C0F78F60-18CD-4170-AC7D-4A65D233E544}" type="slidenum">
              <a:rPr lang="en-US"/>
              <a:pPr>
                <a:defRPr/>
              </a:pPr>
              <a:t>4</a:t>
            </a:fld>
            <a:endParaRPr lang="en-US"/>
          </a:p>
        </p:txBody>
      </p:sp>
      <p:sp>
        <p:nvSpPr>
          <p:cNvPr id="183299" name="Slide Image Placeholder 1"/>
          <p:cNvSpPr>
            <a:spLocks noGrp="1" noRot="1" noChangeAspect="1" noTextEdit="1"/>
          </p:cNvSpPr>
          <p:nvPr>
            <p:ph type="sldImg"/>
          </p:nvPr>
        </p:nvSpPr>
        <p:spPr>
          <a:xfrm>
            <a:off x="2153331" y="696516"/>
            <a:ext cx="2553607" cy="3405188"/>
          </a:xfrm>
          <a:ln/>
        </p:spPr>
      </p:sp>
      <p:sp>
        <p:nvSpPr>
          <p:cNvPr id="183300" name="Notes Placeholder 2"/>
          <p:cNvSpPr>
            <a:spLocks noGrp="1"/>
          </p:cNvSpPr>
          <p:nvPr>
            <p:ph type="body" idx="1"/>
          </p:nvPr>
        </p:nvSpPr>
        <p:spPr>
          <a:xfrm>
            <a:off x="913947" y="4341813"/>
            <a:ext cx="5030107" cy="4113610"/>
          </a:xfrm>
          <a:noFill/>
          <a:ln/>
        </p:spPr>
        <p:txBody>
          <a:bodyPr lIns="95883" tIns="47099" rIns="95883" bIns="47099"/>
          <a:lstStyle/>
          <a:p>
            <a:endParaRPr lang="en-US" smtClean="0"/>
          </a:p>
        </p:txBody>
      </p:sp>
      <p:sp>
        <p:nvSpPr>
          <p:cNvPr id="5" name="Footer Placeholder 4"/>
          <p:cNvSpPr>
            <a:spLocks noGrp="1"/>
          </p:cNvSpPr>
          <p:nvPr>
            <p:ph type="ftr" sz="quarter" idx="4"/>
          </p:nvPr>
        </p:nvSpPr>
        <p:spPr/>
        <p:txBody>
          <a:bodyPr/>
          <a:lstStyle/>
          <a:p>
            <a:pPr>
              <a:defRPr/>
            </a:pPr>
            <a:r>
              <a:rPr lang="en-US"/>
              <a:t>University of Oklahoma School of Community Medicine: David C. Kendrick, MD, MPH</a:t>
            </a:r>
          </a:p>
        </p:txBody>
      </p:sp>
      <p:sp>
        <p:nvSpPr>
          <p:cNvPr id="6" name="Header Placeholder 5"/>
          <p:cNvSpPr>
            <a:spLocks noGrp="1"/>
          </p:cNvSpPr>
          <p:nvPr>
            <p:ph type="hdr" sz="quarter"/>
          </p:nvPr>
        </p:nvSpPr>
        <p:spPr/>
        <p:txBody>
          <a:bodyPr/>
          <a:lstStyle/>
          <a:p>
            <a:pPr>
              <a:defRPr/>
            </a:pPr>
            <a:r>
              <a:rPr lang="en-US"/>
              <a:t>Summer Institute 2010</a:t>
            </a: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C74A5631-84C9-44AE-BD37-74BB0199C64E}" type="slidenum">
              <a:rPr lang="en-US"/>
              <a:pPr/>
              <a:t>11</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r>
              <a:rPr lang="en-US" b="1" smtClean="0"/>
              <a:t>Presenter:</a:t>
            </a:r>
            <a:r>
              <a:rPr lang="en-US" smtClean="0"/>
              <a:t>  </a:t>
            </a:r>
            <a:r>
              <a:rPr lang="en-US" b="1" smtClean="0"/>
              <a:t>Dr. Clancy</a:t>
            </a:r>
          </a:p>
          <a:p>
            <a:pPr eaLnBrk="1" hangingPunct="1"/>
            <a:endParaRPr lang="en-US" b="1" smtClean="0"/>
          </a:p>
          <a:p>
            <a:pPr eaLnBrk="1" hangingPunct="1">
              <a:buFontTx/>
              <a:buChar char="•"/>
            </a:pPr>
            <a:r>
              <a:rPr lang="en-US" smtClean="0"/>
              <a:t>This is our first quarterly PCMH meeting of the year.  </a:t>
            </a:r>
          </a:p>
          <a:p>
            <a:pPr eaLnBrk="1" hangingPunct="1">
              <a:buFontTx/>
              <a:buChar char="•"/>
            </a:pPr>
            <a:r>
              <a:rPr lang="en-US" smtClean="0"/>
              <a:t>The purpose of the meeting is to acknowledge and celebrate our successes, keep momentum with the project, address project risks, issues, and questions, and plan for the upcoming quarter and the remainder of the year.</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p:cNvSpPr>
            <a:spLocks noGrp="1" noRot="1" noChangeAspect="1" noTextEdit="1"/>
          </p:cNvSpPr>
          <p:nvPr>
            <p:ph type="sldImg"/>
          </p:nvPr>
        </p:nvSpPr>
        <p:spPr>
          <a:ln/>
        </p:spPr>
      </p:sp>
      <p:sp>
        <p:nvSpPr>
          <p:cNvPr id="188419" name="Notes Placeholder 2"/>
          <p:cNvSpPr>
            <a:spLocks noGrp="1"/>
          </p:cNvSpPr>
          <p:nvPr>
            <p:ph type="body" idx="1"/>
          </p:nvPr>
        </p:nvSpPr>
        <p:spPr>
          <a:noFill/>
          <a:ln/>
        </p:spPr>
        <p:txBody>
          <a:bodyPr/>
          <a:lstStyle/>
          <a:p>
            <a:r>
              <a:rPr lang="en-US" smtClean="0"/>
              <a:t>Soft concept– falls on its own</a:t>
            </a:r>
          </a:p>
          <a:p>
            <a:r>
              <a:rPr lang="en-US" smtClean="0"/>
              <a:t>I (OHCA) need a healthcare delivery system that can accomplish those things– I need you to do a better job of working together</a:t>
            </a:r>
          </a:p>
          <a:p>
            <a:endParaRPr lang="en-US" smtClean="0"/>
          </a:p>
        </p:txBody>
      </p:sp>
      <p:sp>
        <p:nvSpPr>
          <p:cNvPr id="4" name="Header Placeholder 3"/>
          <p:cNvSpPr>
            <a:spLocks noGrp="1"/>
          </p:cNvSpPr>
          <p:nvPr>
            <p:ph type="hdr" sz="quarter"/>
          </p:nvPr>
        </p:nvSpPr>
        <p:spPr/>
        <p:txBody>
          <a:bodyPr/>
          <a:lstStyle/>
          <a:p>
            <a:pPr>
              <a:defRPr/>
            </a:pPr>
            <a:r>
              <a:rPr lang="en-US"/>
              <a:t>Summer Institute 2010</a:t>
            </a:r>
            <a:endParaRPr lang="en-US"/>
          </a:p>
        </p:txBody>
      </p:sp>
      <p:sp>
        <p:nvSpPr>
          <p:cNvPr id="5" name="Footer Placeholder 4"/>
          <p:cNvSpPr>
            <a:spLocks noGrp="1"/>
          </p:cNvSpPr>
          <p:nvPr>
            <p:ph type="ftr" sz="quarter" idx="4"/>
          </p:nvPr>
        </p:nvSpPr>
        <p:spPr/>
        <p:txBody>
          <a:bodyPr/>
          <a:lstStyle/>
          <a:p>
            <a:pPr>
              <a:defRPr/>
            </a:pPr>
            <a:r>
              <a:rPr lang="en-US" smtClean="0"/>
              <a:t>University of Oklahoma School of Community Medicine: David C. Kendrick, MD, MPH</a:t>
            </a:r>
            <a:endParaRPr lang="en-US"/>
          </a:p>
        </p:txBody>
      </p:sp>
      <p:sp>
        <p:nvSpPr>
          <p:cNvPr id="6" name="Slide Number Placeholder 5"/>
          <p:cNvSpPr>
            <a:spLocks noGrp="1"/>
          </p:cNvSpPr>
          <p:nvPr>
            <p:ph type="sldNum" sz="quarter" idx="5"/>
          </p:nvPr>
        </p:nvSpPr>
        <p:spPr/>
        <p:txBody>
          <a:bodyPr/>
          <a:lstStyle/>
          <a:p>
            <a:pPr>
              <a:defRPr/>
            </a:pPr>
            <a:fld id="{E5F35517-9663-4B92-859C-CFB20937134B}" type="slidenum">
              <a:rPr lang="en-US" smtClean="0"/>
              <a:pPr>
                <a:defRPr/>
              </a:pPr>
              <a:t>12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011D44F7-4AED-4D7F-A0FF-D0E99C5DECC7}" type="slidenum">
              <a:rPr lang="en-US"/>
              <a:pPr/>
              <a:t>29</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lang="en-US" b="1" smtClean="0"/>
              <a:t>Presenter:  Dr. Duffy</a:t>
            </a:r>
          </a:p>
          <a:p>
            <a:pPr eaLnBrk="1" hangingPunct="1">
              <a:buFontTx/>
              <a:buChar char="•"/>
            </a:pPr>
            <a:endParaRPr lang="en-US" b="1"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8534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18534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185348" name="Rectangle 4"/>
          <p:cNvSpPr>
            <a:spLocks noGrp="1" noChangeArrowheads="1"/>
          </p:cNvSpPr>
          <p:nvPr>
            <p:ph type="dt" sz="half" idx="2"/>
          </p:nvPr>
        </p:nvSpPr>
        <p:spPr/>
        <p:txBody>
          <a:bodyPr/>
          <a:lstStyle>
            <a:lvl1pPr>
              <a:defRPr/>
            </a:lvl1pPr>
          </a:lstStyle>
          <a:p>
            <a:endParaRPr lang="en-US" altLang="en-US"/>
          </a:p>
        </p:txBody>
      </p:sp>
      <p:sp>
        <p:nvSpPr>
          <p:cNvPr id="185349" name="Rectangle 5"/>
          <p:cNvSpPr>
            <a:spLocks noGrp="1" noChangeArrowheads="1"/>
          </p:cNvSpPr>
          <p:nvPr>
            <p:ph type="ftr" sz="quarter" idx="3"/>
          </p:nvPr>
        </p:nvSpPr>
        <p:spPr>
          <a:xfrm>
            <a:off x="3124200" y="6243638"/>
            <a:ext cx="2895600" cy="457200"/>
          </a:xfrm>
        </p:spPr>
        <p:txBody>
          <a:bodyPr/>
          <a:lstStyle>
            <a:lvl1pPr>
              <a:defRPr/>
            </a:lvl1pPr>
          </a:lstStyle>
          <a:p>
            <a:endParaRPr lang="en-US" altLang="en-US"/>
          </a:p>
        </p:txBody>
      </p:sp>
      <p:sp>
        <p:nvSpPr>
          <p:cNvPr id="185350" name="Rectangle 6"/>
          <p:cNvSpPr>
            <a:spLocks noGrp="1" noChangeArrowheads="1"/>
          </p:cNvSpPr>
          <p:nvPr>
            <p:ph type="sldNum" sz="quarter" idx="4"/>
          </p:nvPr>
        </p:nvSpPr>
        <p:spPr/>
        <p:txBody>
          <a:bodyPr/>
          <a:lstStyle>
            <a:lvl1pPr>
              <a:defRPr/>
            </a:lvl1pPr>
          </a:lstStyle>
          <a:p>
            <a:fld id="{B6F44614-3D41-460A-8656-0879AB12CB00}" type="slidenum">
              <a:rPr lang="en-US" altLang="en-US"/>
              <a:pPr/>
              <a:t>‹#›</a:t>
            </a:fld>
            <a:endParaRPr lang="en-US" altLang="en-US"/>
          </a:p>
        </p:txBody>
      </p:sp>
      <p:sp>
        <p:nvSpPr>
          <p:cNvPr id="185351"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endParaRPr lang="en-US"/>
          </a:p>
        </p:txBody>
      </p:sp>
      <p:sp>
        <p:nvSpPr>
          <p:cNvPr id="185352"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endParaRPr lang="en-US"/>
          </a:p>
        </p:txBody>
      </p:sp>
      <p:pic>
        <p:nvPicPr>
          <p:cNvPr id="185353" name="Picture 9"/>
          <p:cNvPicPr>
            <a:picLocks noChangeAspect="1" noChangeArrowheads="1"/>
          </p:cNvPicPr>
          <p:nvPr userDrawn="1"/>
        </p:nvPicPr>
        <p:blipFill>
          <a:blip r:embed="rId2" cstate="print"/>
          <a:srcRect/>
          <a:stretch>
            <a:fillRect/>
          </a:stretch>
        </p:blipFill>
        <p:spPr bwMode="auto">
          <a:xfrm>
            <a:off x="228600" y="5943600"/>
            <a:ext cx="2133600" cy="742950"/>
          </a:xfrm>
          <a:prstGeom prst="rect">
            <a:avLst/>
          </a:prstGeom>
          <a:noFill/>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7F547CA-6B3E-496B-A79A-B5279D244397}"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D5FAC953-B8B7-432C-9376-70D1136F3B04}"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914703" y="302122"/>
            <a:ext cx="7768167" cy="564058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8"/>
          <p:cNvSpPr>
            <a:spLocks noGrp="1" noChangeArrowheads="1"/>
          </p:cNvSpPr>
          <p:nvPr>
            <p:ph type="dt" sz="half" idx="10"/>
          </p:nvPr>
        </p:nvSpPr>
        <p:spPr>
          <a:ln/>
        </p:spPr>
        <p:txBody>
          <a:bodyPr/>
          <a:lstStyle>
            <a:lvl1pPr>
              <a:defRPr/>
            </a:lvl1pPr>
          </a:lstStyle>
          <a:p>
            <a:endParaRPr lang="en-US"/>
          </a:p>
        </p:txBody>
      </p:sp>
      <p:sp>
        <p:nvSpPr>
          <p:cNvPr id="4" name="Rectangle 9"/>
          <p:cNvSpPr>
            <a:spLocks noGrp="1" noChangeArrowheads="1"/>
          </p:cNvSpPr>
          <p:nvPr>
            <p:ph type="ftr" sz="quarter" idx="11"/>
          </p:nvPr>
        </p:nvSpPr>
        <p:spPr>
          <a:ln/>
        </p:spPr>
        <p:txBody>
          <a:bodyPr/>
          <a:lstStyle>
            <a:lvl1pPr>
              <a:defRPr/>
            </a:lvl1pPr>
          </a:lstStyle>
          <a:p>
            <a:endParaRPr lang="en-US"/>
          </a:p>
        </p:txBody>
      </p:sp>
      <p:sp>
        <p:nvSpPr>
          <p:cNvPr id="5" name="Rectangle 10"/>
          <p:cNvSpPr>
            <a:spLocks noGrp="1" noChangeArrowheads="1"/>
          </p:cNvSpPr>
          <p:nvPr>
            <p:ph type="sldNum" sz="quarter" idx="12"/>
          </p:nvPr>
        </p:nvSpPr>
        <p:spPr>
          <a:ln/>
        </p:spPr>
        <p:txBody>
          <a:bodyPr/>
          <a:lstStyle>
            <a:lvl1pPr>
              <a:defRPr/>
            </a:lvl1pPr>
          </a:lstStyle>
          <a:p>
            <a:fld id="{A6E05D5B-A88B-45D4-9233-E804881E80E6}" type="slidenum">
              <a:rPr lang="en-US"/>
              <a:pPr/>
              <a:t>‹#›</a:t>
            </a:fld>
            <a:endParaRPr lang="en-US"/>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5D8746B-CFC6-4858-9CB8-73BDA5862EB9}"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0083BAEE-961A-4C70-B786-6B966000530D}"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383EAB96-B839-4056-801A-98790E7A270B}"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E680D052-F539-41C2-BF77-3AECC57C7602}"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72E29FA3-339C-4C8B-9D03-C4D610B5772E}"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521C9546-0E74-4869-8407-4FC3606E175D}"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41EDE079-9DBB-4AEA-ACF2-099EE6DB0DC9}"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EC68C5CA-562B-4D20-AA1A-D795356007C3}"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84323"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84324"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j-lt"/>
              </a:defRPr>
            </a:lvl1pPr>
          </a:lstStyle>
          <a:p>
            <a:endParaRPr lang="en-US" altLang="en-US"/>
          </a:p>
        </p:txBody>
      </p:sp>
      <p:sp>
        <p:nvSpPr>
          <p:cNvPr id="18432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j-lt"/>
              </a:defRPr>
            </a:lvl1pPr>
          </a:lstStyle>
          <a:p>
            <a:endParaRPr lang="en-US" altLang="en-US"/>
          </a:p>
        </p:txBody>
      </p:sp>
      <p:sp>
        <p:nvSpPr>
          <p:cNvPr id="184326"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j-lt"/>
              </a:defRPr>
            </a:lvl1pPr>
          </a:lstStyle>
          <a:p>
            <a:fld id="{B83877D2-57B8-4E44-8ED4-5D17E58CE169}" type="slidenum">
              <a:rPr lang="en-US" altLang="en-US"/>
              <a:pPr/>
              <a:t>‹#›</a:t>
            </a:fld>
            <a:endParaRPr lang="en-US" altLang="en-US"/>
          </a:p>
        </p:txBody>
      </p:sp>
      <p:sp>
        <p:nvSpPr>
          <p:cNvPr id="184327"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endParaRPr lang="en-US"/>
          </a:p>
        </p:txBody>
      </p:sp>
      <p:sp>
        <p:nvSpPr>
          <p:cNvPr id="184328"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endParaRPr lang="en-US"/>
          </a:p>
        </p:txBody>
      </p:sp>
      <p:pic>
        <p:nvPicPr>
          <p:cNvPr id="184329" name="Picture 9"/>
          <p:cNvPicPr>
            <a:picLocks noChangeAspect="1" noChangeArrowheads="1"/>
          </p:cNvPicPr>
          <p:nvPr userDrawn="1"/>
        </p:nvPicPr>
        <p:blipFill>
          <a:blip r:embed="rId14" cstate="print"/>
          <a:srcRect/>
          <a:stretch>
            <a:fillRect/>
          </a:stretch>
        </p:blipFill>
        <p:spPr bwMode="auto">
          <a:xfrm>
            <a:off x="228600" y="5943600"/>
            <a:ext cx="2133600" cy="742950"/>
          </a:xfrm>
          <a:prstGeom prst="rect">
            <a:avLst/>
          </a:prstGeom>
          <a:noFill/>
        </p:spPr>
      </p:pic>
    </p:spTree>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 id="2147483808" r:id="rId12"/>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Garamond" pitchFamily="18" charset="0"/>
        </a:defRPr>
      </a:lvl2pPr>
      <a:lvl3pPr algn="l" rtl="0" fontAlgn="base">
        <a:spcBef>
          <a:spcPct val="0"/>
        </a:spcBef>
        <a:spcAft>
          <a:spcPct val="0"/>
        </a:spcAft>
        <a:defRPr sz="4200">
          <a:solidFill>
            <a:schemeClr val="tx2"/>
          </a:solidFill>
          <a:latin typeface="Garamond" pitchFamily="18" charset="0"/>
        </a:defRPr>
      </a:lvl3pPr>
      <a:lvl4pPr algn="l" rtl="0" fontAlgn="base">
        <a:spcBef>
          <a:spcPct val="0"/>
        </a:spcBef>
        <a:spcAft>
          <a:spcPct val="0"/>
        </a:spcAft>
        <a:defRPr sz="4200">
          <a:solidFill>
            <a:schemeClr val="tx2"/>
          </a:solidFill>
          <a:latin typeface="Garamond" pitchFamily="18" charset="0"/>
        </a:defRPr>
      </a:lvl4pPr>
      <a:lvl5pPr algn="l" rtl="0" fontAlgn="base">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fontAlgn="base">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fontAlgn="base">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fontAlgn="base">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okhca.or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ctrTitle"/>
          </p:nvPr>
        </p:nvSpPr>
        <p:spPr>
          <a:xfrm>
            <a:off x="685800" y="1295400"/>
            <a:ext cx="7848600" cy="2590800"/>
          </a:xfrm>
        </p:spPr>
        <p:txBody>
          <a:bodyPr/>
          <a:lstStyle/>
          <a:p>
            <a:r>
              <a:rPr lang="en-US" sz="4400" dirty="0"/>
              <a:t>Transforming </a:t>
            </a:r>
            <a:r>
              <a:rPr lang="en-US" sz="4400" dirty="0" smtClean="0"/>
              <a:t>University Teaching Clinics to </a:t>
            </a:r>
            <a:r>
              <a:rPr lang="en-US" sz="4400" dirty="0"/>
              <a:t>the Patient-Centered Medical </a:t>
            </a:r>
            <a:r>
              <a:rPr lang="en-US" sz="4400" dirty="0" smtClean="0"/>
              <a:t>Home</a:t>
            </a:r>
            <a:endParaRPr lang="en-US" sz="4400" dirty="0"/>
          </a:p>
        </p:txBody>
      </p:sp>
      <p:sp>
        <p:nvSpPr>
          <p:cNvPr id="267267" name="Rectangle 3"/>
          <p:cNvSpPr>
            <a:spLocks noGrp="1" noChangeArrowheads="1"/>
          </p:cNvSpPr>
          <p:nvPr>
            <p:ph type="subTitle" idx="1"/>
          </p:nvPr>
        </p:nvSpPr>
        <p:spPr>
          <a:xfrm>
            <a:off x="1676400" y="4267200"/>
            <a:ext cx="6172200" cy="1752600"/>
          </a:xfrm>
        </p:spPr>
        <p:txBody>
          <a:bodyPr/>
          <a:lstStyle/>
          <a:p>
            <a:pPr algn="r">
              <a:lnSpc>
                <a:spcPct val="90000"/>
              </a:lnSpc>
            </a:pPr>
            <a:r>
              <a:rPr lang="en-US" sz="2000" dirty="0"/>
              <a:t>F. Daniel Duffy, </a:t>
            </a:r>
            <a:r>
              <a:rPr lang="en-US" sz="2000" dirty="0" smtClean="0"/>
              <a:t>MD, MACP</a:t>
            </a:r>
            <a:endParaRPr lang="en-US" sz="2000" dirty="0"/>
          </a:p>
          <a:p>
            <a:pPr algn="r">
              <a:lnSpc>
                <a:spcPct val="90000"/>
              </a:lnSpc>
            </a:pPr>
            <a:r>
              <a:rPr lang="en-US" sz="2000" dirty="0" smtClean="0"/>
              <a:t>Dean</a:t>
            </a:r>
            <a:endParaRPr lang="en-US" sz="2000" dirty="0"/>
          </a:p>
          <a:p>
            <a:pPr algn="r">
              <a:lnSpc>
                <a:spcPct val="90000"/>
              </a:lnSpc>
            </a:pPr>
            <a:r>
              <a:rPr lang="en-US" sz="2000" dirty="0" smtClean="0"/>
              <a:t>Oklahoma Health Care Authority Retreat</a:t>
            </a:r>
          </a:p>
          <a:p>
            <a:pPr algn="r">
              <a:lnSpc>
                <a:spcPct val="90000"/>
              </a:lnSpc>
            </a:pPr>
            <a:r>
              <a:rPr lang="en-US" sz="2000" dirty="0" smtClean="0"/>
              <a:t>August 27, 2010</a:t>
            </a:r>
            <a:endParaRPr lang="en-US"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dirty="0" smtClean="0"/>
              <a:t>OHCA lit a burning platform</a:t>
            </a:r>
            <a:endParaRPr lang="en-US" dirty="0" smtClean="0"/>
          </a:p>
        </p:txBody>
      </p:sp>
      <p:graphicFrame>
        <p:nvGraphicFramePr>
          <p:cNvPr id="6" name="Chart 5"/>
          <p:cNvGraphicFramePr>
            <a:graphicFrameLocks/>
          </p:cNvGraphicFramePr>
          <p:nvPr/>
        </p:nvGraphicFramePr>
        <p:xfrm>
          <a:off x="455409" y="1219200"/>
          <a:ext cx="8155192" cy="56388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p:txBody>
          <a:bodyPr/>
          <a:lstStyle/>
          <a:p>
            <a:pPr eaLnBrk="1" hangingPunct="1"/>
            <a:r>
              <a:rPr lang="en-US" sz="4400" b="1" dirty="0">
                <a:solidFill>
                  <a:srgbClr val="C00000"/>
                </a:solidFill>
              </a:rPr>
              <a:t>Patient-Centered Medical Home </a:t>
            </a:r>
            <a:r>
              <a:rPr lang="en-US" sz="4400" b="1" dirty="0" smtClean="0">
                <a:solidFill>
                  <a:srgbClr val="C00000"/>
                </a:solidFill>
              </a:rPr>
              <a:t>Project – 6 months!</a:t>
            </a:r>
            <a:endParaRPr lang="en-US" sz="4400" b="1" dirty="0">
              <a:solidFill>
                <a:srgbClr val="C00000"/>
              </a:solidFill>
            </a:endParaRPr>
          </a:p>
        </p:txBody>
      </p:sp>
      <p:sp>
        <p:nvSpPr>
          <p:cNvPr id="17411" name="Rectangle 3"/>
          <p:cNvSpPr>
            <a:spLocks noGrp="1" noChangeArrowheads="1"/>
          </p:cNvSpPr>
          <p:nvPr>
            <p:ph type="subTitle" idx="1"/>
          </p:nvPr>
        </p:nvSpPr>
        <p:spPr>
          <a:xfrm>
            <a:off x="1905000" y="3962400"/>
            <a:ext cx="6629400" cy="1752600"/>
          </a:xfrm>
        </p:spPr>
        <p:txBody>
          <a:bodyPr/>
          <a:lstStyle/>
          <a:p>
            <a:pPr algn="r" eaLnBrk="1" hangingPunct="1">
              <a:lnSpc>
                <a:spcPct val="90000"/>
              </a:lnSpc>
            </a:pPr>
            <a:r>
              <a:rPr lang="en-US" dirty="0" smtClean="0">
                <a:solidFill>
                  <a:srgbClr val="C00000"/>
                </a:solidFill>
              </a:rPr>
              <a:t>Transform the OU Physicians Tulsa into the PCMH model of care for teaching, research, and patient care</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2"/>
          <p:cNvSpPr>
            <a:spLocks noGrp="1"/>
          </p:cNvSpPr>
          <p:nvPr>
            <p:ph idx="1"/>
          </p:nvPr>
        </p:nvSpPr>
        <p:spPr>
          <a:xfrm>
            <a:off x="456595" y="1599903"/>
            <a:ext cx="8230810" cy="1524000"/>
          </a:xfrm>
        </p:spPr>
        <p:txBody>
          <a:bodyPr/>
          <a:lstStyle/>
          <a:p>
            <a:r>
              <a:rPr lang="en-US" smtClean="0"/>
              <a:t>Sounds nice– but what is it really?</a:t>
            </a:r>
          </a:p>
          <a:p>
            <a:pPr lvl="1"/>
            <a:endParaRPr lang="en-US" smtClean="0"/>
          </a:p>
          <a:p>
            <a:endParaRPr lang="en-US" smtClean="0"/>
          </a:p>
        </p:txBody>
      </p:sp>
      <p:pic>
        <p:nvPicPr>
          <p:cNvPr id="90114" name="Picture 2" descr="http://15mmvsf.bagofmice.com/web_photos/finger_pointing_OW.gif"/>
          <p:cNvPicPr>
            <a:picLocks noChangeAspect="1" noChangeArrowheads="1"/>
          </p:cNvPicPr>
          <p:nvPr/>
        </p:nvPicPr>
        <p:blipFill>
          <a:blip r:embed="rId3" cstate="print"/>
          <a:srcRect/>
          <a:stretch>
            <a:fillRect/>
          </a:stretch>
        </p:blipFill>
        <p:spPr bwMode="auto">
          <a:xfrm>
            <a:off x="4178905" y="3344169"/>
            <a:ext cx="1598084" cy="741164"/>
          </a:xfrm>
          <a:prstGeom prst="rect">
            <a:avLst/>
          </a:prstGeom>
          <a:solidFill>
            <a:schemeClr val="bg2">
              <a:lumMod val="75000"/>
            </a:schemeClr>
          </a:solidFill>
          <a:ln w="9525">
            <a:noFill/>
            <a:miter lim="800000"/>
            <a:headEnd/>
            <a:tailEnd/>
          </a:ln>
        </p:spPr>
      </p:pic>
      <p:sp>
        <p:nvSpPr>
          <p:cNvPr id="35844" name="Title 1"/>
          <p:cNvSpPr>
            <a:spLocks noGrp="1"/>
          </p:cNvSpPr>
          <p:nvPr>
            <p:ph type="title"/>
          </p:nvPr>
        </p:nvSpPr>
        <p:spPr/>
        <p:txBody>
          <a:bodyPr/>
          <a:lstStyle/>
          <a:p>
            <a:r>
              <a:rPr lang="en-US" smtClean="0"/>
              <a:t>Patient Centered Medical Home</a:t>
            </a:r>
          </a:p>
        </p:txBody>
      </p:sp>
      <p:sp>
        <p:nvSpPr>
          <p:cNvPr id="6" name="Diamond 5"/>
          <p:cNvSpPr/>
          <p:nvPr/>
        </p:nvSpPr>
        <p:spPr>
          <a:xfrm>
            <a:off x="2590800" y="3505200"/>
            <a:ext cx="3276600" cy="2743200"/>
          </a:xfrm>
          <a:prstGeom prst="diamond">
            <a:avLst/>
          </a:prstGeom>
          <a:solidFill>
            <a:schemeClr val="bg2">
              <a:lumMod val="75000"/>
            </a:schemeClr>
          </a:solidFill>
          <a:effectLst>
            <a:outerShdw blurRad="152400" dir="5400000" sx="90000" sy="-19000" rotWithShape="0">
              <a:prstClr val="black">
                <a:alpha val="15000"/>
              </a:prstClr>
            </a:outerShdw>
          </a:effectLst>
        </p:spPr>
        <p:style>
          <a:lnRef idx="0">
            <a:schemeClr val="accent3"/>
          </a:lnRef>
          <a:fillRef idx="3">
            <a:schemeClr val="accent3"/>
          </a:fillRef>
          <a:effectRef idx="3">
            <a:schemeClr val="accent3"/>
          </a:effectRef>
          <a:fontRef idx="minor">
            <a:schemeClr val="lt1"/>
          </a:fontRef>
        </p:style>
        <p:txBody>
          <a:bodyPr lIns="91432" tIns="45716" rIns="91432" bIns="45716" anchor="ctr"/>
          <a:lstStyle/>
          <a:p>
            <a:pPr algn="ctr">
              <a:defRPr/>
            </a:pPr>
            <a:r>
              <a:rPr lang="en-US" sz="1700" dirty="0"/>
              <a:t>Patient Centered Medical Home</a:t>
            </a:r>
          </a:p>
        </p:txBody>
      </p:sp>
      <p:sp>
        <p:nvSpPr>
          <p:cNvPr id="10" name="Diamond 9"/>
          <p:cNvSpPr/>
          <p:nvPr/>
        </p:nvSpPr>
        <p:spPr>
          <a:xfrm rot="19934312">
            <a:off x="1974303" y="3657600"/>
            <a:ext cx="3276600" cy="2743200"/>
          </a:xfrm>
          <a:prstGeom prst="diamond">
            <a:avLst/>
          </a:prstGeom>
          <a:solidFill>
            <a:schemeClr val="bg2">
              <a:lumMod val="75000"/>
            </a:schemeClr>
          </a:solidFill>
          <a:effectLst>
            <a:outerShdw blurRad="152400" dir="5400000" sx="90000" sy="-19000" rotWithShape="0">
              <a:prstClr val="black">
                <a:alpha val="15000"/>
              </a:prstClr>
            </a:outerShdw>
          </a:effectLst>
        </p:spPr>
        <p:style>
          <a:lnRef idx="0">
            <a:schemeClr val="accent3"/>
          </a:lnRef>
          <a:fillRef idx="3">
            <a:schemeClr val="accent3"/>
          </a:fillRef>
          <a:effectRef idx="3">
            <a:schemeClr val="accent3"/>
          </a:effectRef>
          <a:fontRef idx="minor">
            <a:schemeClr val="lt1"/>
          </a:fontRef>
        </p:style>
        <p:txBody>
          <a:bodyPr lIns="91432" tIns="45716" rIns="91432" bIns="45716" anchor="ctr"/>
          <a:lstStyle/>
          <a:p>
            <a:pPr algn="ctr">
              <a:defRPr/>
            </a:pPr>
            <a:r>
              <a:rPr lang="en-US" sz="1700" dirty="0"/>
              <a:t>Patient Centered Medical Home</a:t>
            </a:r>
          </a:p>
        </p:txBody>
      </p:sp>
      <p:sp>
        <p:nvSpPr>
          <p:cNvPr id="11" name="Diamond 10"/>
          <p:cNvSpPr/>
          <p:nvPr/>
        </p:nvSpPr>
        <p:spPr>
          <a:xfrm rot="19186048">
            <a:off x="1711469" y="3838316"/>
            <a:ext cx="3276600" cy="2743200"/>
          </a:xfrm>
          <a:prstGeom prst="diamond">
            <a:avLst/>
          </a:prstGeom>
          <a:solidFill>
            <a:schemeClr val="bg2">
              <a:lumMod val="75000"/>
            </a:schemeClr>
          </a:solidFill>
          <a:effectLst>
            <a:outerShdw blurRad="152400" dir="5400000" sx="90000" sy="-19000" rotWithShape="0">
              <a:prstClr val="black">
                <a:alpha val="15000"/>
              </a:prstClr>
            </a:outerShdw>
          </a:effectLst>
        </p:spPr>
        <p:style>
          <a:lnRef idx="0">
            <a:schemeClr val="accent3"/>
          </a:lnRef>
          <a:fillRef idx="3">
            <a:schemeClr val="accent3"/>
          </a:fillRef>
          <a:effectRef idx="3">
            <a:schemeClr val="accent3"/>
          </a:effectRef>
          <a:fontRef idx="minor">
            <a:schemeClr val="lt1"/>
          </a:fontRef>
        </p:style>
        <p:txBody>
          <a:bodyPr lIns="91432" tIns="45716" rIns="91432" bIns="45716" anchor="ctr"/>
          <a:lstStyle/>
          <a:p>
            <a:pPr algn="ctr">
              <a:defRPr/>
            </a:pPr>
            <a:r>
              <a:rPr lang="en-US" sz="1700" dirty="0"/>
              <a:t>Patient Centered Medical Home</a:t>
            </a:r>
          </a:p>
        </p:txBody>
      </p:sp>
      <p:sp>
        <p:nvSpPr>
          <p:cNvPr id="12" name="Diamond 11"/>
          <p:cNvSpPr/>
          <p:nvPr/>
        </p:nvSpPr>
        <p:spPr>
          <a:xfrm rot="1439523">
            <a:off x="3089039" y="3643354"/>
            <a:ext cx="3276600" cy="2743200"/>
          </a:xfrm>
          <a:prstGeom prst="diamond">
            <a:avLst/>
          </a:prstGeom>
          <a:solidFill>
            <a:schemeClr val="bg2">
              <a:lumMod val="75000"/>
            </a:schemeClr>
          </a:solidFill>
          <a:effectLst>
            <a:outerShdw blurRad="152400" dir="5400000" sx="90000" sy="-19000" rotWithShape="0">
              <a:prstClr val="black">
                <a:alpha val="15000"/>
              </a:prstClr>
            </a:outerShdw>
          </a:effectLst>
        </p:spPr>
        <p:style>
          <a:lnRef idx="0">
            <a:schemeClr val="accent3"/>
          </a:lnRef>
          <a:fillRef idx="3">
            <a:schemeClr val="accent3"/>
          </a:fillRef>
          <a:effectRef idx="3">
            <a:schemeClr val="accent3"/>
          </a:effectRef>
          <a:fontRef idx="minor">
            <a:schemeClr val="lt1"/>
          </a:fontRef>
        </p:style>
        <p:txBody>
          <a:bodyPr lIns="91432" tIns="45716" rIns="91432" bIns="45716" anchor="ctr"/>
          <a:lstStyle/>
          <a:p>
            <a:pPr algn="ctr">
              <a:defRPr/>
            </a:pPr>
            <a:r>
              <a:rPr lang="en-US" sz="1700" dirty="0"/>
              <a:t>Patient Centered Medical Home</a:t>
            </a:r>
          </a:p>
        </p:txBody>
      </p:sp>
      <p:sp>
        <p:nvSpPr>
          <p:cNvPr id="13" name="Diamond 12"/>
          <p:cNvSpPr/>
          <p:nvPr/>
        </p:nvSpPr>
        <p:spPr>
          <a:xfrm rot="2424972">
            <a:off x="3464115" y="3825179"/>
            <a:ext cx="3276600" cy="2743200"/>
          </a:xfrm>
          <a:prstGeom prst="diamond">
            <a:avLst/>
          </a:prstGeom>
          <a:solidFill>
            <a:schemeClr val="bg2">
              <a:lumMod val="75000"/>
            </a:schemeClr>
          </a:solidFill>
          <a:effectLst>
            <a:outerShdw blurRad="152400" dir="5400000" sx="90000" sy="-19000" rotWithShape="0">
              <a:prstClr val="black">
                <a:alpha val="15000"/>
              </a:prstClr>
            </a:outerShdw>
          </a:effectLst>
        </p:spPr>
        <p:style>
          <a:lnRef idx="0">
            <a:schemeClr val="accent3"/>
          </a:lnRef>
          <a:fillRef idx="3">
            <a:schemeClr val="accent3"/>
          </a:fillRef>
          <a:effectRef idx="3">
            <a:schemeClr val="accent3"/>
          </a:effectRef>
          <a:fontRef idx="minor">
            <a:schemeClr val="lt1"/>
          </a:fontRef>
        </p:style>
        <p:txBody>
          <a:bodyPr lIns="91432" tIns="45716" rIns="91432" bIns="45716" anchor="ctr"/>
          <a:lstStyle/>
          <a:p>
            <a:pPr algn="ctr">
              <a:defRPr/>
            </a:pPr>
            <a:r>
              <a:rPr lang="en-US" sz="1700" dirty="0"/>
              <a:t>Patient Centered Medical Home</a:t>
            </a:r>
          </a:p>
        </p:txBody>
      </p:sp>
      <p:sp>
        <p:nvSpPr>
          <p:cNvPr id="15" name="Diamond 14"/>
          <p:cNvSpPr/>
          <p:nvPr/>
        </p:nvSpPr>
        <p:spPr>
          <a:xfrm>
            <a:off x="2590800" y="3505200"/>
            <a:ext cx="3276600" cy="2743200"/>
          </a:xfrm>
          <a:prstGeom prst="diamond">
            <a:avLst/>
          </a:prstGeom>
          <a:solidFill>
            <a:schemeClr val="bg2">
              <a:lumMod val="75000"/>
            </a:schemeClr>
          </a:solidFill>
          <a:effectLst>
            <a:outerShdw blurRad="152400" dir="5400000" sx="90000" sy="-19000" rotWithShape="0">
              <a:prstClr val="black">
                <a:alpha val="15000"/>
              </a:prstClr>
            </a:outerShdw>
          </a:effectLst>
        </p:spPr>
        <p:style>
          <a:lnRef idx="0">
            <a:schemeClr val="accent3"/>
          </a:lnRef>
          <a:fillRef idx="3">
            <a:schemeClr val="accent3"/>
          </a:fillRef>
          <a:effectRef idx="3">
            <a:schemeClr val="accent3"/>
          </a:effectRef>
          <a:fontRef idx="minor">
            <a:schemeClr val="lt1"/>
          </a:fontRef>
        </p:style>
        <p:txBody>
          <a:bodyPr lIns="91432" tIns="45716" rIns="91432" bIns="45716" anchor="ctr"/>
          <a:lstStyle/>
          <a:p>
            <a:pPr algn="ctr">
              <a:defRPr/>
            </a:pPr>
            <a:r>
              <a:rPr lang="en-US" sz="1700" dirty="0"/>
              <a:t>Patient Centered Medical Home</a:t>
            </a:r>
          </a:p>
        </p:txBody>
      </p:sp>
      <p:sp>
        <p:nvSpPr>
          <p:cNvPr id="16" name="Trapezoid 15"/>
          <p:cNvSpPr/>
          <p:nvPr/>
        </p:nvSpPr>
        <p:spPr>
          <a:xfrm>
            <a:off x="4203700" y="4866680"/>
            <a:ext cx="4191000" cy="1371600"/>
          </a:xfrm>
          <a:prstGeom prst="trapezoid">
            <a:avLst>
              <a:gd name="adj" fmla="val 120238"/>
            </a:avLst>
          </a:prstGeom>
          <a:solidFill>
            <a:srgbClr val="C00000"/>
          </a:solidFill>
          <a:effectLst>
            <a:outerShdw blurRad="152400" dir="5400000" sx="90000" sy="-19000" rotWithShape="0">
              <a:prstClr val="black">
                <a:alpha val="15000"/>
              </a:prstClr>
            </a:outerShdw>
          </a:effectLst>
        </p:spPr>
        <p:style>
          <a:lnRef idx="0">
            <a:schemeClr val="accent1"/>
          </a:lnRef>
          <a:fillRef idx="3">
            <a:schemeClr val="accent1"/>
          </a:fillRef>
          <a:effectRef idx="3">
            <a:schemeClr val="accent1"/>
          </a:effectRef>
          <a:fontRef idx="minor">
            <a:schemeClr val="lt1"/>
          </a:fontRef>
        </p:style>
        <p:txBody>
          <a:bodyPr lIns="0" tIns="0" rIns="0" bIns="0" anchor="ctr">
            <a:normAutofit lnSpcReduction="10000"/>
          </a:bodyPr>
          <a:lstStyle/>
          <a:p>
            <a:pPr algn="ctr">
              <a:defRPr/>
            </a:pPr>
            <a:r>
              <a:rPr lang="en-US" sz="1700" dirty="0"/>
              <a:t>Care Coordination and Health Information Exchange</a:t>
            </a:r>
          </a:p>
        </p:txBody>
      </p:sp>
      <p:sp>
        <p:nvSpPr>
          <p:cNvPr id="8" name="Isosceles Triangle 7"/>
          <p:cNvSpPr/>
          <p:nvPr/>
        </p:nvSpPr>
        <p:spPr>
          <a:xfrm>
            <a:off x="883557" y="4858941"/>
            <a:ext cx="3352800" cy="1371600"/>
          </a:xfrm>
          <a:prstGeom prst="triangle">
            <a:avLst/>
          </a:prstGeom>
          <a:solidFill>
            <a:schemeClr val="accent6">
              <a:lumMod val="50000"/>
            </a:schemeClr>
          </a:solidFill>
          <a:effectLst>
            <a:outerShdw blurRad="152400" dir="5400000" sx="90000" sy="-19000" rotWithShape="0">
              <a:prstClr val="black">
                <a:alpha val="15000"/>
              </a:prstClr>
            </a:outerShdw>
          </a:effectLst>
        </p:spPr>
        <p:style>
          <a:lnRef idx="0">
            <a:schemeClr val="accent4"/>
          </a:lnRef>
          <a:fillRef idx="3">
            <a:schemeClr val="accent4"/>
          </a:fillRef>
          <a:effectRef idx="3">
            <a:schemeClr val="accent4"/>
          </a:effectRef>
          <a:fontRef idx="minor">
            <a:schemeClr val="lt1"/>
          </a:fontRef>
        </p:style>
        <p:txBody>
          <a:bodyPr lIns="91432" tIns="45716" rIns="91432" bIns="45716" anchor="ctr"/>
          <a:lstStyle/>
          <a:p>
            <a:pPr algn="ctr">
              <a:defRPr/>
            </a:pPr>
            <a:r>
              <a:rPr lang="en-US" sz="1700" dirty="0"/>
              <a:t>$ Payment $ $ Model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0" presetClass="entr" presetSubtype="0" fill="hold" nodeType="afterEffect">
                                  <p:stCondLst>
                                    <p:cond delay="0"/>
                                  </p:stCondLst>
                                  <p:iterate type="lt">
                                    <p:tmPct val="0"/>
                                  </p:iterate>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xit" presetSubtype="0" fill="hold" nodeType="clickEffect">
                                  <p:stCondLst>
                                    <p:cond delay="0"/>
                                  </p:stCondLst>
                                  <p:iterate type="lt">
                                    <p:tmPct val="0"/>
                                  </p:iterate>
                                  <p:childTnLst>
                                    <p:animEffect transition="out" filter="fade">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par>
                                <p:cTn id="13" presetID="10" presetClass="entr" presetSubtype="0" fill="hold" nodeType="withEffect">
                                  <p:stCondLst>
                                    <p:cond delay="0"/>
                                  </p:stCondLst>
                                  <p:iterate type="lt">
                                    <p:tmPct val="0"/>
                                  </p:iterate>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childTnLst>
                          </p:cTn>
                        </p:par>
                        <p:par>
                          <p:cTn id="16" fill="hold" nodeType="afterGroup">
                            <p:stCondLst>
                              <p:cond delay="500"/>
                            </p:stCondLst>
                            <p:childTnLst>
                              <p:par>
                                <p:cTn id="17" presetID="10" presetClass="exit" presetSubtype="0" fill="hold" nodeType="afterEffect">
                                  <p:stCondLst>
                                    <p:cond delay="0"/>
                                  </p:stCondLst>
                                  <p:iterate type="lt">
                                    <p:tmPct val="0"/>
                                  </p:iterate>
                                  <p:childTnLst>
                                    <p:animEffect transition="out" filter="fade">
                                      <p:cBhvr>
                                        <p:cTn id="18" dur="500"/>
                                        <p:tgtEl>
                                          <p:spTgt spid="12"/>
                                        </p:tgtEl>
                                      </p:cBhvr>
                                    </p:animEffect>
                                    <p:set>
                                      <p:cBhvr>
                                        <p:cTn id="19" dur="1" fill="hold">
                                          <p:stCondLst>
                                            <p:cond delay="499"/>
                                          </p:stCondLst>
                                        </p:cTn>
                                        <p:tgtEl>
                                          <p:spTgt spid="12"/>
                                        </p:tgtEl>
                                        <p:attrNameLst>
                                          <p:attrName>style.visibility</p:attrName>
                                        </p:attrNameLst>
                                      </p:cBhvr>
                                      <p:to>
                                        <p:strVal val="hidden"/>
                                      </p:to>
                                    </p:set>
                                  </p:childTnLst>
                                </p:cTn>
                              </p:par>
                              <p:par>
                                <p:cTn id="20" presetID="10" presetClass="entr" presetSubtype="0" fill="hold" nodeType="withEffect">
                                  <p:stCondLst>
                                    <p:cond delay="0"/>
                                  </p:stCondLst>
                                  <p:iterate type="lt">
                                    <p:tmPct val="0"/>
                                  </p:iterate>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xit" presetSubtype="0" fill="hold" nodeType="clickEffect">
                                  <p:stCondLst>
                                    <p:cond delay="0"/>
                                  </p:stCondLst>
                                  <p:iterate type="lt">
                                    <p:tmPct val="0"/>
                                  </p:iterate>
                                  <p:childTnLst>
                                    <p:animEffect transition="out" filter="fade">
                                      <p:cBhvr>
                                        <p:cTn id="26" dur="500"/>
                                        <p:tgtEl>
                                          <p:spTgt spid="13"/>
                                        </p:tgtEl>
                                      </p:cBhvr>
                                    </p:animEffect>
                                    <p:set>
                                      <p:cBhvr>
                                        <p:cTn id="27" dur="1" fill="hold">
                                          <p:stCondLst>
                                            <p:cond delay="499"/>
                                          </p:stCondLst>
                                        </p:cTn>
                                        <p:tgtEl>
                                          <p:spTgt spid="13"/>
                                        </p:tgtEl>
                                        <p:attrNameLst>
                                          <p:attrName>style.visibility</p:attrName>
                                        </p:attrNameLst>
                                      </p:cBhvr>
                                      <p:to>
                                        <p:strVal val="hidden"/>
                                      </p:to>
                                    </p:set>
                                  </p:childTnLst>
                                </p:cTn>
                              </p:par>
                            </p:childTnLst>
                          </p:cTn>
                        </p:par>
                        <p:par>
                          <p:cTn id="28" fill="hold" nodeType="afterGroup">
                            <p:stCondLst>
                              <p:cond delay="500"/>
                            </p:stCondLst>
                            <p:childTnLst>
                              <p:par>
                                <p:cTn id="29" presetID="10" presetClass="entr" presetSubtype="0" fill="hold" nodeType="afterEffect">
                                  <p:stCondLst>
                                    <p:cond delay="0"/>
                                  </p:stCondLst>
                                  <p:iterate type="lt">
                                    <p:tmPct val="0"/>
                                  </p:iterate>
                                  <p:childTnLst>
                                    <p:set>
                                      <p:cBhvr>
                                        <p:cTn id="30" dur="1" fill="hold">
                                          <p:stCondLst>
                                            <p:cond delay="0"/>
                                          </p:stCondLst>
                                        </p:cTn>
                                        <p:tgtEl>
                                          <p:spTgt spid="15"/>
                                        </p:tgtEl>
                                        <p:attrNameLst>
                                          <p:attrName>style.visibility</p:attrName>
                                        </p:attrNameLst>
                                      </p:cBhvr>
                                      <p:to>
                                        <p:strVal val="visible"/>
                                      </p:to>
                                    </p:set>
                                    <p:animEffect transition="in" filter="fade">
                                      <p:cBhvr>
                                        <p:cTn id="31" dur="500"/>
                                        <p:tgtEl>
                                          <p:spTgt spid="15"/>
                                        </p:tgtEl>
                                      </p:cBhvr>
                                    </p:animEffect>
                                  </p:childTnLst>
                                </p:cTn>
                              </p:par>
                            </p:childTnLst>
                          </p:cTn>
                        </p:par>
                        <p:par>
                          <p:cTn id="32" fill="hold" nodeType="afterGroup">
                            <p:stCondLst>
                              <p:cond delay="1000"/>
                            </p:stCondLst>
                            <p:childTnLst>
                              <p:par>
                                <p:cTn id="33" presetID="2" presetClass="entr" presetSubtype="3" fill="hold" nodeType="afterEffect">
                                  <p:stCondLst>
                                    <p:cond delay="0"/>
                                  </p:stCondLst>
                                  <p:childTnLst>
                                    <p:set>
                                      <p:cBhvr>
                                        <p:cTn id="34" dur="1" fill="hold">
                                          <p:stCondLst>
                                            <p:cond delay="0"/>
                                          </p:stCondLst>
                                        </p:cTn>
                                        <p:tgtEl>
                                          <p:spTgt spid="90114"/>
                                        </p:tgtEl>
                                        <p:attrNameLst>
                                          <p:attrName>style.visibility</p:attrName>
                                        </p:attrNameLst>
                                      </p:cBhvr>
                                      <p:to>
                                        <p:strVal val="visible"/>
                                      </p:to>
                                    </p:set>
                                    <p:anim calcmode="lin" valueType="num">
                                      <p:cBhvr additive="base">
                                        <p:cTn id="35" dur="500" fill="hold"/>
                                        <p:tgtEl>
                                          <p:spTgt spid="90114"/>
                                        </p:tgtEl>
                                        <p:attrNameLst>
                                          <p:attrName>ppt_x</p:attrName>
                                        </p:attrNameLst>
                                      </p:cBhvr>
                                      <p:tavLst>
                                        <p:tav tm="0">
                                          <p:val>
                                            <p:strVal val="1+#ppt_w/2"/>
                                          </p:val>
                                        </p:tav>
                                        <p:tav tm="100000">
                                          <p:val>
                                            <p:strVal val="#ppt_x"/>
                                          </p:val>
                                        </p:tav>
                                      </p:tavLst>
                                    </p:anim>
                                    <p:anim calcmode="lin" valueType="num">
                                      <p:cBhvr additive="base">
                                        <p:cTn id="36" dur="500" fill="hold"/>
                                        <p:tgtEl>
                                          <p:spTgt spid="90114"/>
                                        </p:tgtEl>
                                        <p:attrNameLst>
                                          <p:attrName>ppt_y</p:attrName>
                                        </p:attrNameLst>
                                      </p:cBhvr>
                                      <p:tavLst>
                                        <p:tav tm="0">
                                          <p:val>
                                            <p:strVal val="0-#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2" fill="hold" nodeType="clickEffect">
                                  <p:stCondLst>
                                    <p:cond delay="0"/>
                                  </p:stCondLst>
                                  <p:childTnLst>
                                    <p:set>
                                      <p:cBhvr>
                                        <p:cTn id="40" dur="1" fill="hold">
                                          <p:stCondLst>
                                            <p:cond delay="0"/>
                                          </p:stCondLst>
                                        </p:cTn>
                                        <p:tgtEl>
                                          <p:spTgt spid="16"/>
                                        </p:tgtEl>
                                        <p:attrNameLst>
                                          <p:attrName>style.visibility</p:attrName>
                                        </p:attrNameLst>
                                      </p:cBhvr>
                                      <p:to>
                                        <p:strVal val="visible"/>
                                      </p:to>
                                    </p:set>
                                    <p:anim calcmode="lin" valueType="num">
                                      <p:cBhvr additive="base">
                                        <p:cTn id="41" dur="500" fill="hold"/>
                                        <p:tgtEl>
                                          <p:spTgt spid="16"/>
                                        </p:tgtEl>
                                        <p:attrNameLst>
                                          <p:attrName>ppt_x</p:attrName>
                                        </p:attrNameLst>
                                      </p:cBhvr>
                                      <p:tavLst>
                                        <p:tav tm="0">
                                          <p:val>
                                            <p:strVal val="1+#ppt_w/2"/>
                                          </p:val>
                                        </p:tav>
                                        <p:tav tm="100000">
                                          <p:val>
                                            <p:strVal val="#ppt_x"/>
                                          </p:val>
                                        </p:tav>
                                      </p:tavLst>
                                    </p:anim>
                                    <p:anim calcmode="lin" valueType="num">
                                      <p:cBhvr additive="base">
                                        <p:cTn id="42" dur="500" fill="hold"/>
                                        <p:tgtEl>
                                          <p:spTgt spid="16"/>
                                        </p:tgtEl>
                                        <p:attrNameLst>
                                          <p:attrName>ppt_y</p:attrName>
                                        </p:attrNameLst>
                                      </p:cBhvr>
                                      <p:tavLst>
                                        <p:tav tm="0">
                                          <p:val>
                                            <p:strVal val="#ppt_y"/>
                                          </p:val>
                                        </p:tav>
                                        <p:tav tm="100000">
                                          <p:val>
                                            <p:strVal val="#ppt_y"/>
                                          </p:val>
                                        </p:tav>
                                      </p:tavLst>
                                    </p:anim>
                                  </p:childTnLst>
                                </p:cTn>
                              </p:par>
                            </p:childTnLst>
                          </p:cTn>
                        </p:par>
                        <p:par>
                          <p:cTn id="43" fill="hold" nodeType="afterGroup">
                            <p:stCondLst>
                              <p:cond delay="500"/>
                            </p:stCondLst>
                            <p:childTnLst>
                              <p:par>
                                <p:cTn id="44" presetID="2" presetClass="exit" presetSubtype="3" fill="hold" nodeType="afterEffect">
                                  <p:stCondLst>
                                    <p:cond delay="0"/>
                                  </p:stCondLst>
                                  <p:childTnLst>
                                    <p:anim calcmode="lin" valueType="num">
                                      <p:cBhvr additive="base">
                                        <p:cTn id="45" dur="500"/>
                                        <p:tgtEl>
                                          <p:spTgt spid="90114"/>
                                        </p:tgtEl>
                                        <p:attrNameLst>
                                          <p:attrName>ppt_x</p:attrName>
                                        </p:attrNameLst>
                                      </p:cBhvr>
                                      <p:tavLst>
                                        <p:tav tm="0">
                                          <p:val>
                                            <p:strVal val="ppt_x"/>
                                          </p:val>
                                        </p:tav>
                                        <p:tav tm="100000">
                                          <p:val>
                                            <p:strVal val="1+ppt_w/2"/>
                                          </p:val>
                                        </p:tav>
                                      </p:tavLst>
                                    </p:anim>
                                    <p:anim calcmode="lin" valueType="num">
                                      <p:cBhvr additive="base">
                                        <p:cTn id="46" dur="500"/>
                                        <p:tgtEl>
                                          <p:spTgt spid="90114"/>
                                        </p:tgtEl>
                                        <p:attrNameLst>
                                          <p:attrName>ppt_y</p:attrName>
                                        </p:attrNameLst>
                                      </p:cBhvr>
                                      <p:tavLst>
                                        <p:tav tm="0">
                                          <p:val>
                                            <p:strVal val="ppt_y"/>
                                          </p:val>
                                        </p:tav>
                                        <p:tav tm="100000">
                                          <p:val>
                                            <p:strVal val="0-ppt_h/2"/>
                                          </p:val>
                                        </p:tav>
                                      </p:tavLst>
                                    </p:anim>
                                    <p:set>
                                      <p:cBhvr>
                                        <p:cTn id="47" dur="1" fill="hold">
                                          <p:stCondLst>
                                            <p:cond delay="499"/>
                                          </p:stCondLst>
                                        </p:cTn>
                                        <p:tgtEl>
                                          <p:spTgt spid="90114"/>
                                        </p:tgtEl>
                                        <p:attrNameLst>
                                          <p:attrName>style.visibility</p:attrName>
                                        </p:attrNameLst>
                                      </p:cBhvr>
                                      <p:to>
                                        <p:strVal val="hidden"/>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xit" presetSubtype="0" fill="hold" nodeType="clickEffect">
                                  <p:stCondLst>
                                    <p:cond delay="0"/>
                                  </p:stCondLst>
                                  <p:iterate type="lt">
                                    <p:tmPct val="0"/>
                                  </p:iterate>
                                  <p:childTnLst>
                                    <p:animEffect transition="out" filter="fade">
                                      <p:cBhvr>
                                        <p:cTn id="51" dur="500"/>
                                        <p:tgtEl>
                                          <p:spTgt spid="15"/>
                                        </p:tgtEl>
                                      </p:cBhvr>
                                    </p:animEffect>
                                    <p:set>
                                      <p:cBhvr>
                                        <p:cTn id="52" dur="1" fill="hold">
                                          <p:stCondLst>
                                            <p:cond delay="499"/>
                                          </p:stCondLst>
                                        </p:cTn>
                                        <p:tgtEl>
                                          <p:spTgt spid="15"/>
                                        </p:tgtEl>
                                        <p:attrNameLst>
                                          <p:attrName>style.visibility</p:attrName>
                                        </p:attrNameLst>
                                      </p:cBhvr>
                                      <p:to>
                                        <p:strVal val="hidden"/>
                                      </p:to>
                                    </p:set>
                                  </p:childTnLst>
                                </p:cTn>
                              </p:par>
                              <p:par>
                                <p:cTn id="53" presetID="10" presetClass="entr" presetSubtype="0" fill="hold" nodeType="withEffect">
                                  <p:stCondLst>
                                    <p:cond delay="0"/>
                                  </p:stCondLst>
                                  <p:childTnLst>
                                    <p:set>
                                      <p:cBhvr>
                                        <p:cTn id="54" dur="1" fill="hold">
                                          <p:stCondLst>
                                            <p:cond delay="0"/>
                                          </p:stCondLst>
                                        </p:cTn>
                                        <p:tgtEl>
                                          <p:spTgt spid="10"/>
                                        </p:tgtEl>
                                        <p:attrNameLst>
                                          <p:attrName>style.visibility</p:attrName>
                                        </p:attrNameLst>
                                      </p:cBhvr>
                                      <p:to>
                                        <p:strVal val="visible"/>
                                      </p:to>
                                    </p:set>
                                    <p:animEffect transition="in" filter="fade">
                                      <p:cBhvr>
                                        <p:cTn id="55" dur="500"/>
                                        <p:tgtEl>
                                          <p:spTgt spid="10"/>
                                        </p:tgtEl>
                                      </p:cBhvr>
                                    </p:animEffect>
                                  </p:childTnLst>
                                </p:cTn>
                              </p:par>
                            </p:childTnLst>
                          </p:cTn>
                        </p:par>
                        <p:par>
                          <p:cTn id="56" fill="hold" nodeType="afterGroup">
                            <p:stCondLst>
                              <p:cond delay="500"/>
                            </p:stCondLst>
                            <p:childTnLst>
                              <p:par>
                                <p:cTn id="57" presetID="10" presetClass="exit" presetSubtype="0" fill="hold" nodeType="afterEffect">
                                  <p:stCondLst>
                                    <p:cond delay="0"/>
                                  </p:stCondLst>
                                  <p:childTnLst>
                                    <p:animEffect transition="out" filter="fade">
                                      <p:cBhvr>
                                        <p:cTn id="58" dur="500"/>
                                        <p:tgtEl>
                                          <p:spTgt spid="10"/>
                                        </p:tgtEl>
                                      </p:cBhvr>
                                    </p:animEffect>
                                    <p:set>
                                      <p:cBhvr>
                                        <p:cTn id="59" dur="1" fill="hold">
                                          <p:stCondLst>
                                            <p:cond delay="499"/>
                                          </p:stCondLst>
                                        </p:cTn>
                                        <p:tgtEl>
                                          <p:spTgt spid="10"/>
                                        </p:tgtEl>
                                        <p:attrNameLst>
                                          <p:attrName>style.visibility</p:attrName>
                                        </p:attrNameLst>
                                      </p:cBhvr>
                                      <p:to>
                                        <p:strVal val="hidden"/>
                                      </p:to>
                                    </p:set>
                                  </p:childTnLst>
                                </p:cTn>
                              </p:par>
                              <p:par>
                                <p:cTn id="60" presetID="10" presetClass="entr" presetSubtype="0" fill="hold" nodeType="with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fade">
                                      <p:cBhvr>
                                        <p:cTn id="62" dur="500"/>
                                        <p:tgtEl>
                                          <p:spTgt spid="11"/>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xit" presetSubtype="0" fill="hold" nodeType="clickEffect">
                                  <p:stCondLst>
                                    <p:cond delay="0"/>
                                  </p:stCondLst>
                                  <p:childTnLst>
                                    <p:animEffect transition="out" filter="fade">
                                      <p:cBhvr>
                                        <p:cTn id="66" dur="500"/>
                                        <p:tgtEl>
                                          <p:spTgt spid="11"/>
                                        </p:tgtEl>
                                      </p:cBhvr>
                                    </p:animEffect>
                                    <p:set>
                                      <p:cBhvr>
                                        <p:cTn id="67" dur="1" fill="hold">
                                          <p:stCondLst>
                                            <p:cond delay="499"/>
                                          </p:stCondLst>
                                        </p:cTn>
                                        <p:tgtEl>
                                          <p:spTgt spid="11"/>
                                        </p:tgtEl>
                                        <p:attrNameLst>
                                          <p:attrName>style.visibility</p:attrName>
                                        </p:attrNameLst>
                                      </p:cBhvr>
                                      <p:to>
                                        <p:strVal val="hidden"/>
                                      </p:to>
                                    </p:set>
                                  </p:childTnLst>
                                </p:cTn>
                              </p:par>
                              <p:par>
                                <p:cTn id="68" presetID="10" presetClass="entr" presetSubtype="0" fill="hold" nodeType="withEffect">
                                  <p:stCondLst>
                                    <p:cond delay="0"/>
                                  </p:stCondLst>
                                  <p:iterate type="lt">
                                    <p:tmPct val="0"/>
                                  </p:iterate>
                                  <p:childTnLst>
                                    <p:set>
                                      <p:cBhvr>
                                        <p:cTn id="69" dur="1" fill="hold">
                                          <p:stCondLst>
                                            <p:cond delay="0"/>
                                          </p:stCondLst>
                                        </p:cTn>
                                        <p:tgtEl>
                                          <p:spTgt spid="15"/>
                                        </p:tgtEl>
                                        <p:attrNameLst>
                                          <p:attrName>style.visibility</p:attrName>
                                        </p:attrNameLst>
                                      </p:cBhvr>
                                      <p:to>
                                        <p:strVal val="visible"/>
                                      </p:to>
                                    </p:set>
                                    <p:animEffect transition="in" filter="fade">
                                      <p:cBhvr>
                                        <p:cTn id="70" dur="500"/>
                                        <p:tgtEl>
                                          <p:spTgt spid="15"/>
                                        </p:tgtEl>
                                      </p:cBhvr>
                                    </p:animEffect>
                                  </p:childTnLst>
                                </p:cTn>
                              </p:par>
                              <p:par>
                                <p:cTn id="71" presetID="2" presetClass="entr" presetSubtype="3" fill="hold" nodeType="withEffect">
                                  <p:stCondLst>
                                    <p:cond delay="0"/>
                                  </p:stCondLst>
                                  <p:childTnLst>
                                    <p:set>
                                      <p:cBhvr>
                                        <p:cTn id="72" dur="1" fill="hold">
                                          <p:stCondLst>
                                            <p:cond delay="0"/>
                                          </p:stCondLst>
                                        </p:cTn>
                                        <p:tgtEl>
                                          <p:spTgt spid="90114"/>
                                        </p:tgtEl>
                                        <p:attrNameLst>
                                          <p:attrName>style.visibility</p:attrName>
                                        </p:attrNameLst>
                                      </p:cBhvr>
                                      <p:to>
                                        <p:strVal val="visible"/>
                                      </p:to>
                                    </p:set>
                                    <p:anim calcmode="lin" valueType="num">
                                      <p:cBhvr additive="base">
                                        <p:cTn id="73" dur="500" fill="hold"/>
                                        <p:tgtEl>
                                          <p:spTgt spid="90114"/>
                                        </p:tgtEl>
                                        <p:attrNameLst>
                                          <p:attrName>ppt_x</p:attrName>
                                        </p:attrNameLst>
                                      </p:cBhvr>
                                      <p:tavLst>
                                        <p:tav tm="0">
                                          <p:val>
                                            <p:strVal val="1+#ppt_w/2"/>
                                          </p:val>
                                        </p:tav>
                                        <p:tav tm="100000">
                                          <p:val>
                                            <p:strVal val="#ppt_x"/>
                                          </p:val>
                                        </p:tav>
                                      </p:tavLst>
                                    </p:anim>
                                    <p:anim calcmode="lin" valueType="num">
                                      <p:cBhvr additive="base">
                                        <p:cTn id="74" dur="500" fill="hold"/>
                                        <p:tgtEl>
                                          <p:spTgt spid="90114"/>
                                        </p:tgtEl>
                                        <p:attrNameLst>
                                          <p:attrName>ppt_y</p:attrName>
                                        </p:attrNameLst>
                                      </p:cBhvr>
                                      <p:tavLst>
                                        <p:tav tm="0">
                                          <p:val>
                                            <p:strVal val="0-#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8" fill="hold" nodeType="clickEffect">
                                  <p:stCondLst>
                                    <p:cond delay="0"/>
                                  </p:stCondLst>
                                  <p:childTnLst>
                                    <p:set>
                                      <p:cBhvr>
                                        <p:cTn id="78" dur="1" fill="hold">
                                          <p:stCondLst>
                                            <p:cond delay="0"/>
                                          </p:stCondLst>
                                        </p:cTn>
                                        <p:tgtEl>
                                          <p:spTgt spid="8"/>
                                        </p:tgtEl>
                                        <p:attrNameLst>
                                          <p:attrName>style.visibility</p:attrName>
                                        </p:attrNameLst>
                                      </p:cBhvr>
                                      <p:to>
                                        <p:strVal val="visible"/>
                                      </p:to>
                                    </p:set>
                                    <p:anim calcmode="lin" valueType="num">
                                      <p:cBhvr additive="base">
                                        <p:cTn id="79" dur="500" fill="hold"/>
                                        <p:tgtEl>
                                          <p:spTgt spid="8"/>
                                        </p:tgtEl>
                                        <p:attrNameLst>
                                          <p:attrName>ppt_x</p:attrName>
                                        </p:attrNameLst>
                                      </p:cBhvr>
                                      <p:tavLst>
                                        <p:tav tm="0">
                                          <p:val>
                                            <p:strVal val="0-#ppt_w/2"/>
                                          </p:val>
                                        </p:tav>
                                        <p:tav tm="100000">
                                          <p:val>
                                            <p:strVal val="#ppt_x"/>
                                          </p:val>
                                        </p:tav>
                                      </p:tavLst>
                                    </p:anim>
                                    <p:anim calcmode="lin" valueType="num">
                                      <p:cBhvr additive="base">
                                        <p:cTn id="80"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xit" presetSubtype="3" fill="hold" nodeType="clickEffect">
                                  <p:stCondLst>
                                    <p:cond delay="0"/>
                                  </p:stCondLst>
                                  <p:childTnLst>
                                    <p:anim calcmode="lin" valueType="num">
                                      <p:cBhvr additive="base">
                                        <p:cTn id="84" dur="500"/>
                                        <p:tgtEl>
                                          <p:spTgt spid="90114"/>
                                        </p:tgtEl>
                                        <p:attrNameLst>
                                          <p:attrName>ppt_x</p:attrName>
                                        </p:attrNameLst>
                                      </p:cBhvr>
                                      <p:tavLst>
                                        <p:tav tm="0">
                                          <p:val>
                                            <p:strVal val="ppt_x"/>
                                          </p:val>
                                        </p:tav>
                                        <p:tav tm="100000">
                                          <p:val>
                                            <p:strVal val="1+ppt_w/2"/>
                                          </p:val>
                                        </p:tav>
                                      </p:tavLst>
                                    </p:anim>
                                    <p:anim calcmode="lin" valueType="num">
                                      <p:cBhvr additive="base">
                                        <p:cTn id="85" dur="500"/>
                                        <p:tgtEl>
                                          <p:spTgt spid="90114"/>
                                        </p:tgtEl>
                                        <p:attrNameLst>
                                          <p:attrName>ppt_y</p:attrName>
                                        </p:attrNameLst>
                                      </p:cBhvr>
                                      <p:tavLst>
                                        <p:tav tm="0">
                                          <p:val>
                                            <p:strVal val="ppt_y"/>
                                          </p:val>
                                        </p:tav>
                                        <p:tav tm="100000">
                                          <p:val>
                                            <p:strVal val="0-ppt_h/2"/>
                                          </p:val>
                                        </p:tav>
                                      </p:tavLst>
                                    </p:anim>
                                    <p:set>
                                      <p:cBhvr>
                                        <p:cTn id="86" dur="1" fill="hold">
                                          <p:stCondLst>
                                            <p:cond delay="499"/>
                                          </p:stCondLst>
                                        </p:cTn>
                                        <p:tgtEl>
                                          <p:spTgt spid="901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2" name="Rectangle 4"/>
          <p:cNvSpPr>
            <a:spLocks noGrp="1" noChangeArrowheads="1"/>
          </p:cNvSpPr>
          <p:nvPr>
            <p:ph type="title"/>
          </p:nvPr>
        </p:nvSpPr>
        <p:spPr/>
        <p:txBody>
          <a:bodyPr/>
          <a:lstStyle/>
          <a:p>
            <a:r>
              <a:rPr lang="en-US"/>
              <a:t>PCMH NCQA Elements</a:t>
            </a:r>
          </a:p>
        </p:txBody>
      </p:sp>
      <p:sp>
        <p:nvSpPr>
          <p:cNvPr id="283653" name="Text Box 5"/>
          <p:cNvSpPr txBox="1">
            <a:spLocks noChangeArrowheads="1"/>
          </p:cNvSpPr>
          <p:nvPr/>
        </p:nvSpPr>
        <p:spPr bwMode="auto">
          <a:xfrm>
            <a:off x="1905000" y="1143000"/>
            <a:ext cx="5562600" cy="831850"/>
          </a:xfrm>
          <a:prstGeom prst="rect">
            <a:avLst/>
          </a:prstGeom>
          <a:solidFill>
            <a:srgbClr val="C00000"/>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p>
            <a:pPr algn="ctr">
              <a:spcBef>
                <a:spcPct val="50000"/>
              </a:spcBef>
            </a:pPr>
            <a:r>
              <a:rPr lang="en-US" sz="2400">
                <a:solidFill>
                  <a:schemeClr val="bg1"/>
                </a:solidFill>
              </a:rPr>
              <a:t>Physician Leadership &amp; Expertise in Quality Innovation</a:t>
            </a:r>
          </a:p>
        </p:txBody>
      </p:sp>
      <p:sp>
        <p:nvSpPr>
          <p:cNvPr id="283654" name="Text Box 6"/>
          <p:cNvSpPr txBox="1">
            <a:spLocks noChangeArrowheads="1"/>
          </p:cNvSpPr>
          <p:nvPr/>
        </p:nvSpPr>
        <p:spPr bwMode="auto">
          <a:xfrm>
            <a:off x="762000" y="2171700"/>
            <a:ext cx="3048000" cy="831850"/>
          </a:xfrm>
          <a:prstGeom prst="rect">
            <a:avLst/>
          </a:prstGeom>
          <a:solidFill>
            <a:schemeClr val="bg2">
              <a:lumMod val="75000"/>
            </a:schemeClr>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p>
            <a:pPr algn="ctr">
              <a:spcBef>
                <a:spcPct val="50000"/>
              </a:spcBef>
            </a:pPr>
            <a:r>
              <a:rPr lang="en-US" sz="2400">
                <a:solidFill>
                  <a:schemeClr val="bg1"/>
                </a:solidFill>
              </a:rPr>
              <a:t>Patient Data Tracking (Registry)</a:t>
            </a:r>
          </a:p>
        </p:txBody>
      </p:sp>
      <p:sp>
        <p:nvSpPr>
          <p:cNvPr id="283655" name="Text Box 7"/>
          <p:cNvSpPr txBox="1">
            <a:spLocks noChangeArrowheads="1"/>
          </p:cNvSpPr>
          <p:nvPr/>
        </p:nvSpPr>
        <p:spPr bwMode="auto">
          <a:xfrm>
            <a:off x="3962400" y="2171700"/>
            <a:ext cx="4724400" cy="831850"/>
          </a:xfrm>
          <a:prstGeom prst="rect">
            <a:avLst/>
          </a:prstGeom>
          <a:solidFill>
            <a:schemeClr val="accent6">
              <a:lumMod val="40000"/>
              <a:lumOff val="60000"/>
            </a:schemeClr>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p>
            <a:pPr algn="ctr">
              <a:spcBef>
                <a:spcPct val="50000"/>
              </a:spcBef>
            </a:pPr>
            <a:r>
              <a:rPr lang="en-US" sz="2400"/>
              <a:t>Evidence-Based Standardized Care (Clinician Reminders)</a:t>
            </a:r>
          </a:p>
        </p:txBody>
      </p:sp>
      <p:sp>
        <p:nvSpPr>
          <p:cNvPr id="283656" name="Text Box 8"/>
          <p:cNvSpPr txBox="1">
            <a:spLocks noChangeArrowheads="1"/>
          </p:cNvSpPr>
          <p:nvPr/>
        </p:nvSpPr>
        <p:spPr bwMode="auto">
          <a:xfrm>
            <a:off x="3962400" y="3128963"/>
            <a:ext cx="4724400" cy="831850"/>
          </a:xfrm>
          <a:prstGeom prst="rect">
            <a:avLst/>
          </a:prstGeom>
          <a:solidFill>
            <a:schemeClr val="accent6">
              <a:lumMod val="40000"/>
              <a:lumOff val="60000"/>
            </a:schemeClr>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p>
            <a:pPr algn="ctr">
              <a:spcBef>
                <a:spcPct val="50000"/>
              </a:spcBef>
            </a:pPr>
            <a:r>
              <a:rPr lang="en-US" sz="2400"/>
              <a:t>Proactive Care Management (Non-Physician Staff)</a:t>
            </a:r>
          </a:p>
        </p:txBody>
      </p:sp>
      <p:sp>
        <p:nvSpPr>
          <p:cNvPr id="283657" name="Text Box 9"/>
          <p:cNvSpPr txBox="1">
            <a:spLocks noChangeArrowheads="1"/>
          </p:cNvSpPr>
          <p:nvPr/>
        </p:nvSpPr>
        <p:spPr bwMode="auto">
          <a:xfrm>
            <a:off x="3962400" y="4086225"/>
            <a:ext cx="4724400" cy="831850"/>
          </a:xfrm>
          <a:prstGeom prst="rect">
            <a:avLst/>
          </a:prstGeom>
          <a:solidFill>
            <a:schemeClr val="accent6">
              <a:lumMod val="40000"/>
              <a:lumOff val="60000"/>
            </a:schemeClr>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p>
            <a:pPr algn="ctr">
              <a:spcBef>
                <a:spcPct val="50000"/>
              </a:spcBef>
            </a:pPr>
            <a:r>
              <a:rPr lang="en-US" sz="2400"/>
              <a:t>Self-Care Support                (Non-Physician Staff)</a:t>
            </a:r>
          </a:p>
        </p:txBody>
      </p:sp>
      <p:sp>
        <p:nvSpPr>
          <p:cNvPr id="283658" name="Text Box 10"/>
          <p:cNvSpPr txBox="1">
            <a:spLocks noChangeArrowheads="1"/>
          </p:cNvSpPr>
          <p:nvPr/>
        </p:nvSpPr>
        <p:spPr bwMode="auto">
          <a:xfrm>
            <a:off x="3962400" y="5045075"/>
            <a:ext cx="4724400" cy="831850"/>
          </a:xfrm>
          <a:prstGeom prst="rect">
            <a:avLst/>
          </a:prstGeom>
          <a:solidFill>
            <a:schemeClr val="accent6">
              <a:lumMod val="40000"/>
              <a:lumOff val="60000"/>
            </a:schemeClr>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p>
            <a:pPr algn="ctr">
              <a:spcBef>
                <a:spcPct val="50000"/>
              </a:spcBef>
            </a:pPr>
            <a:r>
              <a:rPr lang="en-US" sz="2400"/>
              <a:t>Access &amp; Continuity of Care  (Communication - Appointments)</a:t>
            </a:r>
          </a:p>
        </p:txBody>
      </p:sp>
      <p:sp>
        <p:nvSpPr>
          <p:cNvPr id="283659" name="Text Box 11"/>
          <p:cNvSpPr txBox="1">
            <a:spLocks noChangeArrowheads="1"/>
          </p:cNvSpPr>
          <p:nvPr/>
        </p:nvSpPr>
        <p:spPr bwMode="auto">
          <a:xfrm>
            <a:off x="762000" y="3128963"/>
            <a:ext cx="3048000" cy="466725"/>
          </a:xfrm>
          <a:prstGeom prst="rect">
            <a:avLst/>
          </a:prstGeom>
          <a:solidFill>
            <a:schemeClr val="bg2">
              <a:lumMod val="75000"/>
            </a:schemeClr>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p>
            <a:pPr algn="ctr">
              <a:spcBef>
                <a:spcPct val="50000"/>
              </a:spcBef>
            </a:pPr>
            <a:r>
              <a:rPr lang="en-US" sz="2400">
                <a:solidFill>
                  <a:schemeClr val="bg1"/>
                </a:solidFill>
              </a:rPr>
              <a:t>E-Prescribing</a:t>
            </a:r>
          </a:p>
        </p:txBody>
      </p:sp>
      <p:sp>
        <p:nvSpPr>
          <p:cNvPr id="283660" name="Text Box 12"/>
          <p:cNvSpPr txBox="1">
            <a:spLocks noChangeArrowheads="1"/>
          </p:cNvSpPr>
          <p:nvPr/>
        </p:nvSpPr>
        <p:spPr bwMode="auto">
          <a:xfrm>
            <a:off x="762000" y="3889375"/>
            <a:ext cx="3048000" cy="466725"/>
          </a:xfrm>
          <a:prstGeom prst="rect">
            <a:avLst/>
          </a:prstGeom>
          <a:solidFill>
            <a:schemeClr val="bg2">
              <a:lumMod val="75000"/>
            </a:schemeClr>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p>
            <a:pPr algn="ctr">
              <a:spcBef>
                <a:spcPct val="50000"/>
              </a:spcBef>
            </a:pPr>
            <a:r>
              <a:rPr lang="en-US" sz="2400">
                <a:solidFill>
                  <a:schemeClr val="bg1"/>
                </a:solidFill>
              </a:rPr>
              <a:t>Test Tracking</a:t>
            </a:r>
          </a:p>
        </p:txBody>
      </p:sp>
      <p:sp>
        <p:nvSpPr>
          <p:cNvPr id="283661" name="Text Box 13"/>
          <p:cNvSpPr txBox="1">
            <a:spLocks noChangeArrowheads="1"/>
          </p:cNvSpPr>
          <p:nvPr/>
        </p:nvSpPr>
        <p:spPr bwMode="auto">
          <a:xfrm>
            <a:off x="762000" y="4649787"/>
            <a:ext cx="3048000" cy="466725"/>
          </a:xfrm>
          <a:prstGeom prst="rect">
            <a:avLst/>
          </a:prstGeom>
          <a:solidFill>
            <a:schemeClr val="bg2">
              <a:lumMod val="75000"/>
            </a:schemeClr>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p>
            <a:pPr algn="ctr">
              <a:spcBef>
                <a:spcPct val="50000"/>
              </a:spcBef>
            </a:pPr>
            <a:r>
              <a:rPr lang="en-US" sz="2400">
                <a:solidFill>
                  <a:schemeClr val="bg1"/>
                </a:solidFill>
              </a:rPr>
              <a:t>Referral Tracking</a:t>
            </a:r>
          </a:p>
        </p:txBody>
      </p:sp>
      <p:sp>
        <p:nvSpPr>
          <p:cNvPr id="283662" name="Text Box 14"/>
          <p:cNvSpPr txBox="1">
            <a:spLocks noChangeArrowheads="1"/>
          </p:cNvSpPr>
          <p:nvPr/>
        </p:nvSpPr>
        <p:spPr bwMode="auto">
          <a:xfrm>
            <a:off x="762000" y="5410200"/>
            <a:ext cx="3048000" cy="457200"/>
          </a:xfrm>
          <a:prstGeom prst="rect">
            <a:avLst/>
          </a:prstGeom>
          <a:solidFill>
            <a:schemeClr val="bg2">
              <a:lumMod val="75000"/>
            </a:schemeClr>
          </a:solidFill>
          <a:ln w="9525">
            <a:noFill/>
            <a:miter lim="800000"/>
            <a:headEnd/>
            <a:tailEnd/>
          </a:ln>
          <a:effectLst>
            <a:outerShdw dist="107763" dir="2700000" algn="ctr" rotWithShape="0">
              <a:schemeClr val="bg2">
                <a:alpha val="50000"/>
              </a:schemeClr>
            </a:outerShdw>
          </a:effectLst>
        </p:spPr>
        <p:txBody>
          <a:bodyPr>
            <a:spAutoFit/>
          </a:bodyPr>
          <a:lstStyle/>
          <a:p>
            <a:pPr algn="ctr">
              <a:spcBef>
                <a:spcPct val="50000"/>
              </a:spcBef>
            </a:pPr>
            <a:r>
              <a:rPr lang="en-US" sz="2400">
                <a:solidFill>
                  <a:schemeClr val="bg1"/>
                </a:solidFill>
              </a:rPr>
              <a:t>EMR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456596" y="305099"/>
            <a:ext cx="3506108" cy="461657"/>
          </a:xfrm>
          <a:prstGeom prst="rect">
            <a:avLst/>
          </a:prstGeom>
          <a:solidFill>
            <a:srgbClr val="9E1B34"/>
          </a:solidFill>
          <a:ln w="9525">
            <a:solidFill>
              <a:schemeClr val="tx2"/>
            </a:solidFill>
            <a:miter lim="800000"/>
            <a:headEnd/>
            <a:tailEnd/>
          </a:ln>
        </p:spPr>
        <p:txBody>
          <a:bodyPr lIns="91432" tIns="45716" rIns="91432" bIns="45716">
            <a:spAutoFit/>
          </a:bodyPr>
          <a:lstStyle/>
          <a:p>
            <a:pPr defTabSz="914485">
              <a:spcBef>
                <a:spcPct val="50000"/>
              </a:spcBef>
            </a:pPr>
            <a:r>
              <a:rPr lang="en-US" sz="2400" b="1" dirty="0">
                <a:solidFill>
                  <a:schemeClr val="bg1"/>
                </a:solidFill>
              </a:rPr>
              <a:t>TODAY’S CARE</a:t>
            </a:r>
          </a:p>
        </p:txBody>
      </p:sp>
      <p:sp>
        <p:nvSpPr>
          <p:cNvPr id="19459" name="Text Box 3"/>
          <p:cNvSpPr txBox="1">
            <a:spLocks noChangeArrowheads="1"/>
          </p:cNvSpPr>
          <p:nvPr/>
        </p:nvSpPr>
        <p:spPr bwMode="auto">
          <a:xfrm>
            <a:off x="5105704" y="305098"/>
            <a:ext cx="3732892" cy="461657"/>
          </a:xfrm>
          <a:prstGeom prst="rect">
            <a:avLst/>
          </a:prstGeom>
          <a:solidFill>
            <a:srgbClr val="9E1B34"/>
          </a:solidFill>
          <a:ln w="9525">
            <a:noFill/>
            <a:miter lim="800000"/>
            <a:headEnd/>
            <a:tailEnd/>
          </a:ln>
        </p:spPr>
        <p:txBody>
          <a:bodyPr lIns="91432" tIns="45716" rIns="91432" bIns="45716">
            <a:spAutoFit/>
          </a:bodyPr>
          <a:lstStyle/>
          <a:p>
            <a:pPr defTabSz="914485">
              <a:spcBef>
                <a:spcPct val="50000"/>
              </a:spcBef>
            </a:pPr>
            <a:r>
              <a:rPr lang="en-US" sz="2400" b="1" dirty="0">
                <a:solidFill>
                  <a:schemeClr val="bg1"/>
                </a:solidFill>
              </a:rPr>
              <a:t>MEDICAL HOME CARE</a:t>
            </a:r>
          </a:p>
        </p:txBody>
      </p:sp>
      <p:sp>
        <p:nvSpPr>
          <p:cNvPr id="104452" name="Text Box 4"/>
          <p:cNvSpPr txBox="1">
            <a:spLocks noChangeArrowheads="1"/>
          </p:cNvSpPr>
          <p:nvPr/>
        </p:nvSpPr>
        <p:spPr bwMode="auto">
          <a:xfrm>
            <a:off x="381000" y="913805"/>
            <a:ext cx="3581703" cy="583406"/>
          </a:xfrm>
          <a:prstGeom prst="rect">
            <a:avLst/>
          </a:prstGeom>
          <a:solidFill>
            <a:schemeClr val="bg1"/>
          </a:solidFill>
          <a:ln w="9525">
            <a:solidFill>
              <a:schemeClr val="tx1"/>
            </a:solidFill>
            <a:miter lim="800000"/>
            <a:headEnd/>
            <a:tailEnd/>
          </a:ln>
        </p:spPr>
        <p:txBody>
          <a:bodyPr lIns="91432" tIns="45716" rIns="91432" bIns="45716">
            <a:spAutoFit/>
          </a:bodyPr>
          <a:lstStyle/>
          <a:p>
            <a:pPr defTabSz="914485">
              <a:spcBef>
                <a:spcPct val="50000"/>
              </a:spcBef>
            </a:pPr>
            <a:r>
              <a:rPr lang="en-US" sz="1600" dirty="0"/>
              <a:t>My patients are those who make appointments to see me</a:t>
            </a:r>
          </a:p>
        </p:txBody>
      </p:sp>
      <p:sp>
        <p:nvSpPr>
          <p:cNvPr id="104453" name="Line 5"/>
          <p:cNvSpPr>
            <a:spLocks noChangeShapeType="1"/>
          </p:cNvSpPr>
          <p:nvPr/>
        </p:nvSpPr>
        <p:spPr bwMode="auto">
          <a:xfrm>
            <a:off x="4115405" y="1260575"/>
            <a:ext cx="762000" cy="0"/>
          </a:xfrm>
          <a:prstGeom prst="line">
            <a:avLst/>
          </a:prstGeom>
          <a:noFill/>
          <a:ln w="38100">
            <a:solidFill>
              <a:schemeClr val="tx1"/>
            </a:solidFill>
            <a:round/>
            <a:headEnd/>
            <a:tailEnd type="triangle" w="med" len="med"/>
          </a:ln>
        </p:spPr>
        <p:txBody>
          <a:bodyPr lIns="86493" tIns="43247" rIns="86493" bIns="43247"/>
          <a:lstStyle/>
          <a:p>
            <a:endParaRPr lang="en-US"/>
          </a:p>
        </p:txBody>
      </p:sp>
      <p:sp>
        <p:nvSpPr>
          <p:cNvPr id="104454" name="Text Box 6"/>
          <p:cNvSpPr txBox="1">
            <a:spLocks noChangeArrowheads="1"/>
          </p:cNvSpPr>
          <p:nvPr/>
        </p:nvSpPr>
        <p:spPr bwMode="auto">
          <a:xfrm>
            <a:off x="5105704" y="913805"/>
            <a:ext cx="3732892" cy="600156"/>
          </a:xfrm>
          <a:prstGeom prst="rect">
            <a:avLst/>
          </a:prstGeom>
          <a:solidFill>
            <a:schemeClr val="bg1"/>
          </a:solidFill>
          <a:ln w="9525">
            <a:solidFill>
              <a:schemeClr val="tx1"/>
            </a:solidFill>
            <a:miter lim="800000"/>
            <a:headEnd/>
            <a:tailEnd/>
          </a:ln>
        </p:spPr>
        <p:txBody>
          <a:bodyPr lIns="91432" tIns="45716" rIns="91432" bIns="45716">
            <a:spAutoFit/>
          </a:bodyPr>
          <a:lstStyle/>
          <a:p>
            <a:pPr defTabSz="914485">
              <a:spcBef>
                <a:spcPct val="50000"/>
              </a:spcBef>
            </a:pPr>
            <a:r>
              <a:rPr lang="en-US" sz="1600" dirty="0"/>
              <a:t>Our patients are those who are </a:t>
            </a:r>
            <a:r>
              <a:rPr lang="en-US" sz="1600" b="1" dirty="0">
                <a:solidFill>
                  <a:srgbClr val="9E1B34"/>
                </a:solidFill>
              </a:rPr>
              <a:t>registered</a:t>
            </a:r>
            <a:r>
              <a:rPr lang="en-US" sz="1600" dirty="0"/>
              <a:t> in our medical home</a:t>
            </a:r>
          </a:p>
        </p:txBody>
      </p:sp>
      <p:sp>
        <p:nvSpPr>
          <p:cNvPr id="104455" name="Text Box 7"/>
          <p:cNvSpPr txBox="1">
            <a:spLocks noChangeArrowheads="1"/>
          </p:cNvSpPr>
          <p:nvPr/>
        </p:nvSpPr>
        <p:spPr bwMode="auto">
          <a:xfrm>
            <a:off x="381000" y="1552278"/>
            <a:ext cx="3581703" cy="583406"/>
          </a:xfrm>
          <a:prstGeom prst="rect">
            <a:avLst/>
          </a:prstGeom>
          <a:solidFill>
            <a:schemeClr val="bg1"/>
          </a:solidFill>
          <a:ln w="9525">
            <a:solidFill>
              <a:schemeClr val="tx1"/>
            </a:solidFill>
            <a:miter lim="800000"/>
            <a:headEnd/>
            <a:tailEnd/>
          </a:ln>
        </p:spPr>
        <p:txBody>
          <a:bodyPr lIns="91432" tIns="45716" rIns="91432" bIns="45716">
            <a:spAutoFit/>
          </a:bodyPr>
          <a:lstStyle/>
          <a:p>
            <a:pPr defTabSz="914485">
              <a:spcBef>
                <a:spcPct val="50000"/>
              </a:spcBef>
            </a:pPr>
            <a:r>
              <a:rPr lang="en-US" sz="1600" dirty="0"/>
              <a:t>Patients’ chief complaints or reasons for visit determines care</a:t>
            </a:r>
          </a:p>
        </p:txBody>
      </p:sp>
      <p:sp>
        <p:nvSpPr>
          <p:cNvPr id="104456" name="Text Box 8"/>
          <p:cNvSpPr txBox="1">
            <a:spLocks noChangeArrowheads="1"/>
          </p:cNvSpPr>
          <p:nvPr/>
        </p:nvSpPr>
        <p:spPr bwMode="auto">
          <a:xfrm>
            <a:off x="5105704" y="1552278"/>
            <a:ext cx="3732892" cy="600156"/>
          </a:xfrm>
          <a:prstGeom prst="rect">
            <a:avLst/>
          </a:prstGeom>
          <a:solidFill>
            <a:schemeClr val="bg1"/>
          </a:solidFill>
          <a:ln w="9525">
            <a:solidFill>
              <a:schemeClr val="tx1"/>
            </a:solidFill>
            <a:miter lim="800000"/>
            <a:headEnd/>
            <a:tailEnd/>
          </a:ln>
        </p:spPr>
        <p:txBody>
          <a:bodyPr lIns="91432" tIns="45716" rIns="91432" bIns="45716">
            <a:spAutoFit/>
          </a:bodyPr>
          <a:lstStyle/>
          <a:p>
            <a:pPr defTabSz="914485">
              <a:spcBef>
                <a:spcPct val="50000"/>
              </a:spcBef>
            </a:pPr>
            <a:r>
              <a:rPr lang="en-US" sz="1600" dirty="0"/>
              <a:t>We systematically assess all our patients’ </a:t>
            </a:r>
            <a:r>
              <a:rPr lang="en-US" sz="1600" b="1" dirty="0">
                <a:solidFill>
                  <a:srgbClr val="9E1B34"/>
                </a:solidFill>
              </a:rPr>
              <a:t>health needs</a:t>
            </a:r>
            <a:r>
              <a:rPr lang="en-US" sz="1600" dirty="0">
                <a:solidFill>
                  <a:srgbClr val="9E1B34"/>
                </a:solidFill>
              </a:rPr>
              <a:t> </a:t>
            </a:r>
            <a:r>
              <a:rPr lang="en-US" sz="1600" dirty="0"/>
              <a:t>to plan care </a:t>
            </a:r>
          </a:p>
        </p:txBody>
      </p:sp>
      <p:sp>
        <p:nvSpPr>
          <p:cNvPr id="104457" name="Line 9"/>
          <p:cNvSpPr>
            <a:spLocks noChangeShapeType="1"/>
          </p:cNvSpPr>
          <p:nvPr/>
        </p:nvSpPr>
        <p:spPr bwMode="auto">
          <a:xfrm>
            <a:off x="4115405" y="1891606"/>
            <a:ext cx="762000" cy="0"/>
          </a:xfrm>
          <a:prstGeom prst="line">
            <a:avLst/>
          </a:prstGeom>
          <a:noFill/>
          <a:ln w="38100">
            <a:solidFill>
              <a:schemeClr val="tx1"/>
            </a:solidFill>
            <a:round/>
            <a:headEnd/>
            <a:tailEnd type="triangle" w="med" len="med"/>
          </a:ln>
        </p:spPr>
        <p:txBody>
          <a:bodyPr lIns="86493" tIns="43247" rIns="86493" bIns="43247"/>
          <a:lstStyle/>
          <a:p>
            <a:endParaRPr lang="en-US"/>
          </a:p>
        </p:txBody>
      </p:sp>
      <p:sp>
        <p:nvSpPr>
          <p:cNvPr id="104458" name="Text Box 10"/>
          <p:cNvSpPr txBox="1">
            <a:spLocks noChangeArrowheads="1"/>
          </p:cNvSpPr>
          <p:nvPr/>
        </p:nvSpPr>
        <p:spPr bwMode="auto">
          <a:xfrm>
            <a:off x="381000" y="2190750"/>
            <a:ext cx="3581703" cy="583406"/>
          </a:xfrm>
          <a:prstGeom prst="rect">
            <a:avLst/>
          </a:prstGeom>
          <a:solidFill>
            <a:schemeClr val="bg1"/>
          </a:solidFill>
          <a:ln w="9525">
            <a:solidFill>
              <a:schemeClr val="tx1"/>
            </a:solidFill>
            <a:miter lim="800000"/>
            <a:headEnd/>
            <a:tailEnd/>
          </a:ln>
        </p:spPr>
        <p:txBody>
          <a:bodyPr lIns="91432" tIns="45716" rIns="91432" bIns="45716">
            <a:spAutoFit/>
          </a:bodyPr>
          <a:lstStyle/>
          <a:p>
            <a:pPr defTabSz="914485">
              <a:spcBef>
                <a:spcPct val="50000"/>
              </a:spcBef>
            </a:pPr>
            <a:r>
              <a:rPr lang="en-US" sz="1600" dirty="0"/>
              <a:t>Care is determined by today’s problem and time available today</a:t>
            </a:r>
          </a:p>
        </p:txBody>
      </p:sp>
      <p:sp>
        <p:nvSpPr>
          <p:cNvPr id="104459" name="Text Box 11"/>
          <p:cNvSpPr txBox="1">
            <a:spLocks noChangeArrowheads="1"/>
          </p:cNvSpPr>
          <p:nvPr/>
        </p:nvSpPr>
        <p:spPr bwMode="auto">
          <a:xfrm>
            <a:off x="5105704" y="2190750"/>
            <a:ext cx="3732892" cy="584767"/>
          </a:xfrm>
          <a:prstGeom prst="rect">
            <a:avLst/>
          </a:prstGeom>
          <a:solidFill>
            <a:schemeClr val="bg1"/>
          </a:solidFill>
          <a:ln w="9525">
            <a:solidFill>
              <a:schemeClr val="tx1"/>
            </a:solidFill>
            <a:miter lim="800000"/>
            <a:headEnd/>
            <a:tailEnd/>
          </a:ln>
        </p:spPr>
        <p:txBody>
          <a:bodyPr lIns="91432" tIns="45716" rIns="91432" bIns="45716">
            <a:spAutoFit/>
          </a:bodyPr>
          <a:lstStyle/>
          <a:p>
            <a:pPr defTabSz="914485">
              <a:spcBef>
                <a:spcPct val="50000"/>
              </a:spcBef>
            </a:pPr>
            <a:r>
              <a:rPr lang="en-US" sz="1600" dirty="0"/>
              <a:t>Care is determined by a </a:t>
            </a:r>
            <a:r>
              <a:rPr lang="en-US" sz="1600" dirty="0">
                <a:solidFill>
                  <a:srgbClr val="9E1B34"/>
                </a:solidFill>
              </a:rPr>
              <a:t>proactive plan</a:t>
            </a:r>
            <a:r>
              <a:rPr lang="en-US" sz="1600" dirty="0"/>
              <a:t> to meet patient needs without visits</a:t>
            </a:r>
          </a:p>
        </p:txBody>
      </p:sp>
      <p:sp>
        <p:nvSpPr>
          <p:cNvPr id="104460" name="Line 12"/>
          <p:cNvSpPr>
            <a:spLocks noChangeShapeType="1"/>
          </p:cNvSpPr>
          <p:nvPr/>
        </p:nvSpPr>
        <p:spPr bwMode="auto">
          <a:xfrm>
            <a:off x="4115405" y="2525614"/>
            <a:ext cx="762000" cy="0"/>
          </a:xfrm>
          <a:prstGeom prst="line">
            <a:avLst/>
          </a:prstGeom>
          <a:noFill/>
          <a:ln w="38100">
            <a:solidFill>
              <a:schemeClr val="tx1"/>
            </a:solidFill>
            <a:round/>
            <a:headEnd/>
            <a:tailEnd type="triangle" w="med" len="med"/>
          </a:ln>
        </p:spPr>
        <p:txBody>
          <a:bodyPr lIns="86493" tIns="43247" rIns="86493" bIns="43247"/>
          <a:lstStyle/>
          <a:p>
            <a:endParaRPr lang="en-US"/>
          </a:p>
        </p:txBody>
      </p:sp>
      <p:sp>
        <p:nvSpPr>
          <p:cNvPr id="104461" name="Text Box 13"/>
          <p:cNvSpPr txBox="1">
            <a:spLocks noChangeArrowheads="1"/>
          </p:cNvSpPr>
          <p:nvPr/>
        </p:nvSpPr>
        <p:spPr bwMode="auto">
          <a:xfrm>
            <a:off x="381000" y="2829223"/>
            <a:ext cx="3581703" cy="583406"/>
          </a:xfrm>
          <a:prstGeom prst="rect">
            <a:avLst/>
          </a:prstGeom>
          <a:solidFill>
            <a:schemeClr val="bg1"/>
          </a:solidFill>
          <a:ln w="9525">
            <a:solidFill>
              <a:schemeClr val="tx1"/>
            </a:solidFill>
            <a:miter lim="800000"/>
            <a:headEnd/>
            <a:tailEnd/>
          </a:ln>
        </p:spPr>
        <p:txBody>
          <a:bodyPr lIns="91432" tIns="45716" rIns="91432" bIns="45716">
            <a:spAutoFit/>
          </a:bodyPr>
          <a:lstStyle/>
          <a:p>
            <a:pPr defTabSz="914485">
              <a:spcBef>
                <a:spcPct val="50000"/>
              </a:spcBef>
            </a:pPr>
            <a:r>
              <a:rPr lang="en-US" sz="1600" dirty="0"/>
              <a:t>Care varies by scheduled time and memory or skill of the doctor</a:t>
            </a:r>
          </a:p>
        </p:txBody>
      </p:sp>
      <p:sp>
        <p:nvSpPr>
          <p:cNvPr id="104462" name="Line 14"/>
          <p:cNvSpPr>
            <a:spLocks noChangeShapeType="1"/>
          </p:cNvSpPr>
          <p:nvPr/>
        </p:nvSpPr>
        <p:spPr bwMode="auto">
          <a:xfrm>
            <a:off x="4115405" y="3159622"/>
            <a:ext cx="762000" cy="0"/>
          </a:xfrm>
          <a:prstGeom prst="line">
            <a:avLst/>
          </a:prstGeom>
          <a:noFill/>
          <a:ln w="38100">
            <a:solidFill>
              <a:schemeClr val="tx1"/>
            </a:solidFill>
            <a:round/>
            <a:headEnd/>
            <a:tailEnd type="triangle" w="med" len="med"/>
          </a:ln>
        </p:spPr>
        <p:txBody>
          <a:bodyPr lIns="86493" tIns="43247" rIns="86493" bIns="43247"/>
          <a:lstStyle/>
          <a:p>
            <a:endParaRPr lang="en-US"/>
          </a:p>
        </p:txBody>
      </p:sp>
      <p:sp>
        <p:nvSpPr>
          <p:cNvPr id="104463" name="Text Box 15"/>
          <p:cNvSpPr txBox="1">
            <a:spLocks noChangeArrowheads="1"/>
          </p:cNvSpPr>
          <p:nvPr/>
        </p:nvSpPr>
        <p:spPr bwMode="auto">
          <a:xfrm>
            <a:off x="5105704" y="2829223"/>
            <a:ext cx="3732892" cy="584767"/>
          </a:xfrm>
          <a:prstGeom prst="rect">
            <a:avLst/>
          </a:prstGeom>
          <a:solidFill>
            <a:schemeClr val="bg1"/>
          </a:solidFill>
          <a:ln w="9525">
            <a:solidFill>
              <a:schemeClr val="tx1"/>
            </a:solidFill>
            <a:miter lim="800000"/>
            <a:headEnd/>
            <a:tailEnd/>
          </a:ln>
        </p:spPr>
        <p:txBody>
          <a:bodyPr lIns="91432" tIns="45716" rIns="91432" bIns="45716">
            <a:spAutoFit/>
          </a:bodyPr>
          <a:lstStyle/>
          <a:p>
            <a:pPr defTabSz="914485">
              <a:spcBef>
                <a:spcPct val="50000"/>
              </a:spcBef>
            </a:pPr>
            <a:r>
              <a:rPr lang="en-US" sz="1600" dirty="0"/>
              <a:t>Care is </a:t>
            </a:r>
            <a:r>
              <a:rPr lang="en-US" sz="1600" b="1" dirty="0">
                <a:solidFill>
                  <a:srgbClr val="9E1B34"/>
                </a:solidFill>
              </a:rPr>
              <a:t>standardized</a:t>
            </a:r>
            <a:r>
              <a:rPr lang="en-US" sz="1600" dirty="0"/>
              <a:t> according to evidence-based guidelines</a:t>
            </a:r>
          </a:p>
        </p:txBody>
      </p:sp>
      <p:sp>
        <p:nvSpPr>
          <p:cNvPr id="104464" name="Text Box 16"/>
          <p:cNvSpPr txBox="1">
            <a:spLocks noChangeArrowheads="1"/>
          </p:cNvSpPr>
          <p:nvPr/>
        </p:nvSpPr>
        <p:spPr bwMode="auto">
          <a:xfrm>
            <a:off x="381000" y="3467695"/>
            <a:ext cx="3581703" cy="583406"/>
          </a:xfrm>
          <a:prstGeom prst="rect">
            <a:avLst/>
          </a:prstGeom>
          <a:solidFill>
            <a:schemeClr val="bg1"/>
          </a:solidFill>
          <a:ln w="9525">
            <a:solidFill>
              <a:schemeClr val="tx1"/>
            </a:solidFill>
            <a:miter lim="800000"/>
            <a:headEnd/>
            <a:tailEnd/>
          </a:ln>
        </p:spPr>
        <p:txBody>
          <a:bodyPr lIns="91432" tIns="45716" rIns="91432" bIns="45716">
            <a:spAutoFit/>
          </a:bodyPr>
          <a:lstStyle/>
          <a:p>
            <a:pPr defTabSz="914485">
              <a:spcBef>
                <a:spcPct val="50000"/>
              </a:spcBef>
            </a:pPr>
            <a:r>
              <a:rPr lang="en-US" sz="1600" dirty="0"/>
              <a:t>Patients are responsible for coordinating their own care</a:t>
            </a:r>
          </a:p>
        </p:txBody>
      </p:sp>
      <p:sp>
        <p:nvSpPr>
          <p:cNvPr id="104465" name="Text Box 17"/>
          <p:cNvSpPr txBox="1">
            <a:spLocks noChangeArrowheads="1"/>
          </p:cNvSpPr>
          <p:nvPr/>
        </p:nvSpPr>
        <p:spPr bwMode="auto">
          <a:xfrm>
            <a:off x="5105704" y="3467695"/>
            <a:ext cx="3732892" cy="584767"/>
          </a:xfrm>
          <a:prstGeom prst="rect">
            <a:avLst/>
          </a:prstGeom>
          <a:solidFill>
            <a:schemeClr val="bg1"/>
          </a:solidFill>
          <a:ln w="9525">
            <a:solidFill>
              <a:schemeClr val="tx1"/>
            </a:solidFill>
            <a:miter lim="800000"/>
            <a:headEnd/>
            <a:tailEnd/>
          </a:ln>
        </p:spPr>
        <p:txBody>
          <a:bodyPr lIns="91432" tIns="45716" rIns="91432" bIns="45716">
            <a:spAutoFit/>
          </a:bodyPr>
          <a:lstStyle/>
          <a:p>
            <a:pPr defTabSz="914485">
              <a:spcBef>
                <a:spcPct val="50000"/>
              </a:spcBef>
            </a:pPr>
            <a:r>
              <a:rPr lang="en-US" sz="1600" dirty="0"/>
              <a:t>A </a:t>
            </a:r>
            <a:r>
              <a:rPr lang="en-US" sz="1600" b="1" dirty="0">
                <a:solidFill>
                  <a:srgbClr val="9E1B34"/>
                </a:solidFill>
              </a:rPr>
              <a:t>prepared team</a:t>
            </a:r>
            <a:r>
              <a:rPr lang="en-US" sz="1600" dirty="0"/>
              <a:t> of professionals coordinates all patients’ care</a:t>
            </a:r>
          </a:p>
        </p:txBody>
      </p:sp>
      <p:sp>
        <p:nvSpPr>
          <p:cNvPr id="104466" name="Line 18"/>
          <p:cNvSpPr>
            <a:spLocks noChangeShapeType="1"/>
          </p:cNvSpPr>
          <p:nvPr/>
        </p:nvSpPr>
        <p:spPr bwMode="auto">
          <a:xfrm>
            <a:off x="4115405" y="3792141"/>
            <a:ext cx="762000" cy="0"/>
          </a:xfrm>
          <a:prstGeom prst="line">
            <a:avLst/>
          </a:prstGeom>
          <a:noFill/>
          <a:ln w="38100">
            <a:solidFill>
              <a:schemeClr val="tx1"/>
            </a:solidFill>
            <a:round/>
            <a:headEnd/>
            <a:tailEnd type="triangle" w="med" len="med"/>
          </a:ln>
        </p:spPr>
        <p:txBody>
          <a:bodyPr lIns="86493" tIns="43247" rIns="86493" bIns="43247"/>
          <a:lstStyle/>
          <a:p>
            <a:endParaRPr lang="en-US"/>
          </a:p>
        </p:txBody>
      </p:sp>
      <p:sp>
        <p:nvSpPr>
          <p:cNvPr id="104467" name="Text Box 19"/>
          <p:cNvSpPr txBox="1">
            <a:spLocks noChangeArrowheads="1"/>
          </p:cNvSpPr>
          <p:nvPr/>
        </p:nvSpPr>
        <p:spPr bwMode="auto">
          <a:xfrm>
            <a:off x="381000" y="4104680"/>
            <a:ext cx="3581703" cy="583406"/>
          </a:xfrm>
          <a:prstGeom prst="rect">
            <a:avLst/>
          </a:prstGeom>
          <a:solidFill>
            <a:schemeClr val="bg1"/>
          </a:solidFill>
          <a:ln w="9525">
            <a:solidFill>
              <a:schemeClr val="tx1"/>
            </a:solidFill>
            <a:miter lim="800000"/>
            <a:headEnd/>
            <a:tailEnd/>
          </a:ln>
        </p:spPr>
        <p:txBody>
          <a:bodyPr lIns="91432" tIns="45716" rIns="91432" bIns="45716">
            <a:spAutoFit/>
          </a:bodyPr>
          <a:lstStyle/>
          <a:p>
            <a:pPr defTabSz="914485">
              <a:spcBef>
                <a:spcPct val="50000"/>
              </a:spcBef>
            </a:pPr>
            <a:r>
              <a:rPr lang="en-US" sz="1600" dirty="0"/>
              <a:t>I know I deliver high quality care because I’m well trained</a:t>
            </a:r>
          </a:p>
        </p:txBody>
      </p:sp>
      <p:sp>
        <p:nvSpPr>
          <p:cNvPr id="104468" name="Text Box 20"/>
          <p:cNvSpPr txBox="1">
            <a:spLocks noChangeArrowheads="1"/>
          </p:cNvSpPr>
          <p:nvPr/>
        </p:nvSpPr>
        <p:spPr bwMode="auto">
          <a:xfrm>
            <a:off x="5105704" y="4104680"/>
            <a:ext cx="3732892" cy="584767"/>
          </a:xfrm>
          <a:prstGeom prst="rect">
            <a:avLst/>
          </a:prstGeom>
          <a:solidFill>
            <a:schemeClr val="bg1"/>
          </a:solidFill>
          <a:ln w="9525">
            <a:solidFill>
              <a:schemeClr val="tx1"/>
            </a:solidFill>
            <a:miter lim="800000"/>
            <a:headEnd/>
            <a:tailEnd/>
          </a:ln>
        </p:spPr>
        <p:txBody>
          <a:bodyPr lIns="91432" tIns="45716" rIns="91432" bIns="45716">
            <a:spAutoFit/>
          </a:bodyPr>
          <a:lstStyle/>
          <a:p>
            <a:pPr defTabSz="914485">
              <a:spcBef>
                <a:spcPct val="50000"/>
              </a:spcBef>
            </a:pPr>
            <a:r>
              <a:rPr lang="en-US" sz="1600" dirty="0"/>
              <a:t>We </a:t>
            </a:r>
            <a:r>
              <a:rPr lang="en-US" sz="1600" b="1" dirty="0">
                <a:solidFill>
                  <a:srgbClr val="9E1B34"/>
                </a:solidFill>
              </a:rPr>
              <a:t>measure</a:t>
            </a:r>
            <a:r>
              <a:rPr lang="en-US" sz="1600" dirty="0"/>
              <a:t> our quality and make rapid changes to improve it</a:t>
            </a:r>
          </a:p>
        </p:txBody>
      </p:sp>
      <p:sp>
        <p:nvSpPr>
          <p:cNvPr id="104469" name="Line 21"/>
          <p:cNvSpPr>
            <a:spLocks noChangeShapeType="1"/>
          </p:cNvSpPr>
          <p:nvPr/>
        </p:nvSpPr>
        <p:spPr bwMode="auto">
          <a:xfrm>
            <a:off x="4115405" y="4424661"/>
            <a:ext cx="762000" cy="0"/>
          </a:xfrm>
          <a:prstGeom prst="line">
            <a:avLst/>
          </a:prstGeom>
          <a:noFill/>
          <a:ln w="38100">
            <a:solidFill>
              <a:schemeClr val="tx1"/>
            </a:solidFill>
            <a:round/>
            <a:headEnd/>
            <a:tailEnd type="triangle" w="med" len="med"/>
          </a:ln>
        </p:spPr>
        <p:txBody>
          <a:bodyPr lIns="86493" tIns="43247" rIns="86493" bIns="43247"/>
          <a:lstStyle/>
          <a:p>
            <a:endParaRPr lang="en-US"/>
          </a:p>
        </p:txBody>
      </p:sp>
      <p:sp>
        <p:nvSpPr>
          <p:cNvPr id="104470" name="Text Box 22"/>
          <p:cNvSpPr txBox="1">
            <a:spLocks noChangeArrowheads="1"/>
          </p:cNvSpPr>
          <p:nvPr/>
        </p:nvSpPr>
        <p:spPr bwMode="auto">
          <a:xfrm>
            <a:off x="381000" y="5381625"/>
            <a:ext cx="3581703" cy="583406"/>
          </a:xfrm>
          <a:prstGeom prst="rect">
            <a:avLst/>
          </a:prstGeom>
          <a:solidFill>
            <a:schemeClr val="bg1"/>
          </a:solidFill>
          <a:ln w="9525">
            <a:solidFill>
              <a:schemeClr val="tx1"/>
            </a:solidFill>
            <a:miter lim="800000"/>
            <a:headEnd/>
            <a:tailEnd/>
          </a:ln>
        </p:spPr>
        <p:txBody>
          <a:bodyPr lIns="91432" tIns="45716" rIns="91432" bIns="45716">
            <a:spAutoFit/>
          </a:bodyPr>
          <a:lstStyle/>
          <a:p>
            <a:pPr defTabSz="914485">
              <a:spcBef>
                <a:spcPct val="50000"/>
              </a:spcBef>
            </a:pPr>
            <a:r>
              <a:rPr lang="en-US" sz="1600" dirty="0"/>
              <a:t>It’s up to the patient to tell us what happened to them</a:t>
            </a:r>
          </a:p>
        </p:txBody>
      </p:sp>
      <p:sp>
        <p:nvSpPr>
          <p:cNvPr id="104471" name="Text Box 23"/>
          <p:cNvSpPr txBox="1">
            <a:spLocks noChangeArrowheads="1"/>
          </p:cNvSpPr>
          <p:nvPr/>
        </p:nvSpPr>
        <p:spPr bwMode="auto">
          <a:xfrm>
            <a:off x="5105704" y="5381625"/>
            <a:ext cx="3732892" cy="584767"/>
          </a:xfrm>
          <a:prstGeom prst="rect">
            <a:avLst/>
          </a:prstGeom>
          <a:solidFill>
            <a:schemeClr val="bg1"/>
          </a:solidFill>
          <a:ln w="9525">
            <a:solidFill>
              <a:schemeClr val="tx1"/>
            </a:solidFill>
            <a:miter lim="800000"/>
            <a:headEnd/>
            <a:tailEnd/>
          </a:ln>
        </p:spPr>
        <p:txBody>
          <a:bodyPr lIns="91432" tIns="45716" rIns="91432" bIns="45716">
            <a:spAutoFit/>
          </a:bodyPr>
          <a:lstStyle/>
          <a:p>
            <a:pPr defTabSz="914485">
              <a:spcBef>
                <a:spcPct val="50000"/>
              </a:spcBef>
            </a:pPr>
            <a:r>
              <a:rPr lang="en-US" sz="1600" dirty="0"/>
              <a:t>We </a:t>
            </a:r>
            <a:r>
              <a:rPr lang="en-US" sz="1600" b="1" dirty="0">
                <a:solidFill>
                  <a:srgbClr val="9E1B34"/>
                </a:solidFill>
              </a:rPr>
              <a:t>track</a:t>
            </a:r>
            <a:r>
              <a:rPr lang="en-US" sz="1600" dirty="0"/>
              <a:t> tests &amp; consultations, and </a:t>
            </a:r>
            <a:r>
              <a:rPr lang="en-US" sz="1600" b="1" dirty="0">
                <a:solidFill>
                  <a:srgbClr val="9E1B34"/>
                </a:solidFill>
              </a:rPr>
              <a:t>follow-up</a:t>
            </a:r>
            <a:r>
              <a:rPr lang="en-US" sz="1600" dirty="0"/>
              <a:t> after ED &amp; hospital</a:t>
            </a:r>
          </a:p>
        </p:txBody>
      </p:sp>
      <p:sp>
        <p:nvSpPr>
          <p:cNvPr id="104472" name="Line 24"/>
          <p:cNvSpPr>
            <a:spLocks noChangeShapeType="1"/>
          </p:cNvSpPr>
          <p:nvPr/>
        </p:nvSpPr>
        <p:spPr bwMode="auto">
          <a:xfrm>
            <a:off x="4115405" y="5691188"/>
            <a:ext cx="762000" cy="0"/>
          </a:xfrm>
          <a:prstGeom prst="line">
            <a:avLst/>
          </a:prstGeom>
          <a:noFill/>
          <a:ln w="38100">
            <a:solidFill>
              <a:schemeClr val="tx1"/>
            </a:solidFill>
            <a:round/>
            <a:headEnd/>
            <a:tailEnd type="triangle" w="med" len="med"/>
          </a:ln>
        </p:spPr>
        <p:txBody>
          <a:bodyPr lIns="86493" tIns="43247" rIns="86493" bIns="43247"/>
          <a:lstStyle/>
          <a:p>
            <a:endParaRPr lang="en-US"/>
          </a:p>
        </p:txBody>
      </p:sp>
      <p:sp>
        <p:nvSpPr>
          <p:cNvPr id="104473" name="Text Box 25"/>
          <p:cNvSpPr txBox="1">
            <a:spLocks noChangeArrowheads="1"/>
          </p:cNvSpPr>
          <p:nvPr/>
        </p:nvSpPr>
        <p:spPr bwMode="auto">
          <a:xfrm>
            <a:off x="381000" y="6020098"/>
            <a:ext cx="3581703" cy="583406"/>
          </a:xfrm>
          <a:prstGeom prst="rect">
            <a:avLst/>
          </a:prstGeom>
          <a:solidFill>
            <a:schemeClr val="bg1"/>
          </a:solidFill>
          <a:ln w="9525">
            <a:solidFill>
              <a:schemeClr val="tx1"/>
            </a:solidFill>
            <a:miter lim="800000"/>
            <a:headEnd/>
            <a:tailEnd/>
          </a:ln>
        </p:spPr>
        <p:txBody>
          <a:bodyPr lIns="91432" tIns="45716" rIns="91432" bIns="45716">
            <a:spAutoFit/>
          </a:bodyPr>
          <a:lstStyle/>
          <a:p>
            <a:pPr defTabSz="914485">
              <a:spcBef>
                <a:spcPct val="50000"/>
              </a:spcBef>
            </a:pPr>
            <a:r>
              <a:rPr lang="en-US" sz="1600" dirty="0"/>
              <a:t>Clinic operations center on meeting the doctor’s needs</a:t>
            </a:r>
          </a:p>
        </p:txBody>
      </p:sp>
      <p:sp>
        <p:nvSpPr>
          <p:cNvPr id="104474" name="Text Box 26"/>
          <p:cNvSpPr txBox="1">
            <a:spLocks noChangeArrowheads="1"/>
          </p:cNvSpPr>
          <p:nvPr/>
        </p:nvSpPr>
        <p:spPr bwMode="auto">
          <a:xfrm>
            <a:off x="5105704" y="6020098"/>
            <a:ext cx="3732892" cy="600156"/>
          </a:xfrm>
          <a:prstGeom prst="rect">
            <a:avLst/>
          </a:prstGeom>
          <a:solidFill>
            <a:schemeClr val="bg1"/>
          </a:solidFill>
          <a:ln w="9525">
            <a:solidFill>
              <a:schemeClr val="tx1"/>
            </a:solidFill>
            <a:miter lim="800000"/>
            <a:headEnd/>
            <a:tailEnd/>
          </a:ln>
        </p:spPr>
        <p:txBody>
          <a:bodyPr lIns="91432" tIns="45716" rIns="91432" bIns="45716">
            <a:spAutoFit/>
          </a:bodyPr>
          <a:lstStyle/>
          <a:p>
            <a:pPr defTabSz="914485">
              <a:spcBef>
                <a:spcPct val="50000"/>
              </a:spcBef>
            </a:pPr>
            <a:r>
              <a:rPr lang="en-US" sz="1600" dirty="0"/>
              <a:t>A multidisciplinary team works at the </a:t>
            </a:r>
            <a:r>
              <a:rPr lang="en-US" sz="1600" b="1" dirty="0">
                <a:solidFill>
                  <a:srgbClr val="9E1B34"/>
                </a:solidFill>
              </a:rPr>
              <a:t>top of our licenses</a:t>
            </a:r>
            <a:r>
              <a:rPr lang="en-US" sz="1600" dirty="0"/>
              <a:t> to serve patients</a:t>
            </a:r>
          </a:p>
        </p:txBody>
      </p:sp>
      <p:sp>
        <p:nvSpPr>
          <p:cNvPr id="104475" name="Line 27"/>
          <p:cNvSpPr>
            <a:spLocks noChangeShapeType="1"/>
          </p:cNvSpPr>
          <p:nvPr/>
        </p:nvSpPr>
        <p:spPr bwMode="auto">
          <a:xfrm>
            <a:off x="4115405" y="6325195"/>
            <a:ext cx="762000" cy="0"/>
          </a:xfrm>
          <a:prstGeom prst="line">
            <a:avLst/>
          </a:prstGeom>
          <a:noFill/>
          <a:ln w="38100">
            <a:solidFill>
              <a:schemeClr val="tx1"/>
            </a:solidFill>
            <a:round/>
            <a:headEnd/>
            <a:tailEnd type="triangle" w="med" len="med"/>
          </a:ln>
        </p:spPr>
        <p:txBody>
          <a:bodyPr lIns="86493" tIns="43247" rIns="86493" bIns="43247"/>
          <a:lstStyle/>
          <a:p>
            <a:endParaRPr lang="en-US"/>
          </a:p>
        </p:txBody>
      </p:sp>
      <p:sp>
        <p:nvSpPr>
          <p:cNvPr id="104476" name="Text Box 28"/>
          <p:cNvSpPr txBox="1">
            <a:spLocks noChangeArrowheads="1"/>
          </p:cNvSpPr>
          <p:nvPr/>
        </p:nvSpPr>
        <p:spPr bwMode="auto">
          <a:xfrm>
            <a:off x="381000" y="4743153"/>
            <a:ext cx="3581703" cy="583406"/>
          </a:xfrm>
          <a:prstGeom prst="rect">
            <a:avLst/>
          </a:prstGeom>
          <a:solidFill>
            <a:schemeClr val="bg1"/>
          </a:solidFill>
          <a:ln w="9525">
            <a:solidFill>
              <a:schemeClr val="tx1"/>
            </a:solidFill>
            <a:miter lim="800000"/>
            <a:headEnd/>
            <a:tailEnd/>
          </a:ln>
        </p:spPr>
        <p:txBody>
          <a:bodyPr lIns="91432" tIns="45716" rIns="91432" bIns="45716">
            <a:spAutoFit/>
          </a:bodyPr>
          <a:lstStyle/>
          <a:p>
            <a:pPr defTabSz="914485">
              <a:spcBef>
                <a:spcPct val="50000"/>
              </a:spcBef>
            </a:pPr>
            <a:r>
              <a:rPr lang="en-US" sz="1600" dirty="0"/>
              <a:t>Acute care is delivered in the next available appointment and walk-ins</a:t>
            </a:r>
          </a:p>
        </p:txBody>
      </p:sp>
      <p:sp>
        <p:nvSpPr>
          <p:cNvPr id="104477" name="Text Box 29"/>
          <p:cNvSpPr txBox="1">
            <a:spLocks noChangeArrowheads="1"/>
          </p:cNvSpPr>
          <p:nvPr/>
        </p:nvSpPr>
        <p:spPr bwMode="auto">
          <a:xfrm>
            <a:off x="5105704" y="4743153"/>
            <a:ext cx="3732892" cy="584767"/>
          </a:xfrm>
          <a:prstGeom prst="rect">
            <a:avLst/>
          </a:prstGeom>
          <a:solidFill>
            <a:schemeClr val="bg1"/>
          </a:solidFill>
          <a:ln w="9525">
            <a:solidFill>
              <a:schemeClr val="tx1"/>
            </a:solidFill>
            <a:miter lim="800000"/>
            <a:headEnd/>
            <a:tailEnd/>
          </a:ln>
        </p:spPr>
        <p:txBody>
          <a:bodyPr lIns="91432" tIns="45716" rIns="91432" bIns="45716">
            <a:spAutoFit/>
          </a:bodyPr>
          <a:lstStyle/>
          <a:p>
            <a:pPr defTabSz="914485">
              <a:spcBef>
                <a:spcPct val="50000"/>
              </a:spcBef>
            </a:pPr>
            <a:r>
              <a:rPr lang="en-US" sz="1600" dirty="0"/>
              <a:t>Acute care is delivered by </a:t>
            </a:r>
            <a:r>
              <a:rPr lang="en-US" sz="1600" b="1" dirty="0">
                <a:solidFill>
                  <a:srgbClr val="9E1B34"/>
                </a:solidFill>
              </a:rPr>
              <a:t>open access</a:t>
            </a:r>
            <a:r>
              <a:rPr lang="en-US" sz="1600" dirty="0"/>
              <a:t> and non-visit contacts</a:t>
            </a:r>
          </a:p>
        </p:txBody>
      </p:sp>
      <p:sp>
        <p:nvSpPr>
          <p:cNvPr id="104478" name="Line 30"/>
          <p:cNvSpPr>
            <a:spLocks noChangeShapeType="1"/>
          </p:cNvSpPr>
          <p:nvPr/>
        </p:nvSpPr>
        <p:spPr bwMode="auto">
          <a:xfrm>
            <a:off x="4115405" y="5057180"/>
            <a:ext cx="762000" cy="0"/>
          </a:xfrm>
          <a:prstGeom prst="line">
            <a:avLst/>
          </a:prstGeom>
          <a:noFill/>
          <a:ln w="38100">
            <a:solidFill>
              <a:schemeClr val="tx1"/>
            </a:solidFill>
            <a:round/>
            <a:headEnd/>
            <a:tailEnd type="triangle" w="med" len="med"/>
          </a:ln>
        </p:spPr>
        <p:txBody>
          <a:bodyPr lIns="86493" tIns="43247" rIns="86493" bIns="43247"/>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04452"/>
                                        </p:tgtEl>
                                        <p:attrNameLst>
                                          <p:attrName>style.visibility</p:attrName>
                                        </p:attrNameLst>
                                      </p:cBhvr>
                                      <p:to>
                                        <p:strVal val="visible"/>
                                      </p:to>
                                    </p:set>
                                    <p:animEffect transition="in" filter="wipe(left)">
                                      <p:cBhvr>
                                        <p:cTn id="7" dur="500"/>
                                        <p:tgtEl>
                                          <p:spTgt spid="10445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4453"/>
                                        </p:tgtEl>
                                        <p:attrNameLst>
                                          <p:attrName>style.visibility</p:attrName>
                                        </p:attrNameLst>
                                      </p:cBhvr>
                                      <p:to>
                                        <p:strVal val="visible"/>
                                      </p:to>
                                    </p:set>
                                    <p:animEffect transition="in" filter="wipe(left)">
                                      <p:cBhvr>
                                        <p:cTn id="12" dur="500"/>
                                        <p:tgtEl>
                                          <p:spTgt spid="104453"/>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104454"/>
                                        </p:tgtEl>
                                        <p:attrNameLst>
                                          <p:attrName>style.visibility</p:attrName>
                                        </p:attrNameLst>
                                      </p:cBhvr>
                                      <p:to>
                                        <p:strVal val="visible"/>
                                      </p:to>
                                    </p:set>
                                    <p:animEffect transition="in" filter="wipe(left)">
                                      <p:cBhvr>
                                        <p:cTn id="16" dur="500"/>
                                        <p:tgtEl>
                                          <p:spTgt spid="104454"/>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04455"/>
                                        </p:tgtEl>
                                        <p:attrNameLst>
                                          <p:attrName>style.visibility</p:attrName>
                                        </p:attrNameLst>
                                      </p:cBhvr>
                                      <p:to>
                                        <p:strVal val="visible"/>
                                      </p:to>
                                    </p:set>
                                    <p:animEffect transition="in" filter="wipe(left)">
                                      <p:cBhvr>
                                        <p:cTn id="21" dur="500"/>
                                        <p:tgtEl>
                                          <p:spTgt spid="104455"/>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04457"/>
                                        </p:tgtEl>
                                        <p:attrNameLst>
                                          <p:attrName>style.visibility</p:attrName>
                                        </p:attrNameLst>
                                      </p:cBhvr>
                                      <p:to>
                                        <p:strVal val="visible"/>
                                      </p:to>
                                    </p:set>
                                    <p:animEffect transition="in" filter="wipe(left)">
                                      <p:cBhvr>
                                        <p:cTn id="26" dur="500"/>
                                        <p:tgtEl>
                                          <p:spTgt spid="104457"/>
                                        </p:tgtEl>
                                      </p:cBhvr>
                                    </p:animEffect>
                                  </p:childTnLst>
                                </p:cTn>
                              </p:par>
                            </p:childTnLst>
                          </p:cTn>
                        </p:par>
                        <p:par>
                          <p:cTn id="27" fill="hold">
                            <p:stCondLst>
                              <p:cond delay="500"/>
                            </p:stCondLst>
                            <p:childTnLst>
                              <p:par>
                                <p:cTn id="28" presetID="22" presetClass="entr" presetSubtype="8" fill="hold" grpId="0" nodeType="afterEffect">
                                  <p:stCondLst>
                                    <p:cond delay="0"/>
                                  </p:stCondLst>
                                  <p:childTnLst>
                                    <p:set>
                                      <p:cBhvr>
                                        <p:cTn id="29" dur="1" fill="hold">
                                          <p:stCondLst>
                                            <p:cond delay="0"/>
                                          </p:stCondLst>
                                        </p:cTn>
                                        <p:tgtEl>
                                          <p:spTgt spid="104456"/>
                                        </p:tgtEl>
                                        <p:attrNameLst>
                                          <p:attrName>style.visibility</p:attrName>
                                        </p:attrNameLst>
                                      </p:cBhvr>
                                      <p:to>
                                        <p:strVal val="visible"/>
                                      </p:to>
                                    </p:set>
                                    <p:animEffect transition="in" filter="wipe(left)">
                                      <p:cBhvr>
                                        <p:cTn id="30" dur="500"/>
                                        <p:tgtEl>
                                          <p:spTgt spid="104456"/>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104458"/>
                                        </p:tgtEl>
                                        <p:attrNameLst>
                                          <p:attrName>style.visibility</p:attrName>
                                        </p:attrNameLst>
                                      </p:cBhvr>
                                      <p:to>
                                        <p:strVal val="visible"/>
                                      </p:to>
                                    </p:set>
                                    <p:animEffect transition="in" filter="wipe(left)">
                                      <p:cBhvr>
                                        <p:cTn id="35" dur="500"/>
                                        <p:tgtEl>
                                          <p:spTgt spid="104458"/>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104460"/>
                                        </p:tgtEl>
                                        <p:attrNameLst>
                                          <p:attrName>style.visibility</p:attrName>
                                        </p:attrNameLst>
                                      </p:cBhvr>
                                      <p:to>
                                        <p:strVal val="visible"/>
                                      </p:to>
                                    </p:set>
                                    <p:animEffect transition="in" filter="wipe(left)">
                                      <p:cBhvr>
                                        <p:cTn id="40" dur="500"/>
                                        <p:tgtEl>
                                          <p:spTgt spid="104460"/>
                                        </p:tgtEl>
                                      </p:cBhvr>
                                    </p:animEffect>
                                  </p:childTnLst>
                                </p:cTn>
                              </p:par>
                            </p:childTnLst>
                          </p:cTn>
                        </p:par>
                        <p:par>
                          <p:cTn id="41" fill="hold">
                            <p:stCondLst>
                              <p:cond delay="500"/>
                            </p:stCondLst>
                            <p:childTnLst>
                              <p:par>
                                <p:cTn id="42" presetID="22" presetClass="entr" presetSubtype="8" fill="hold" grpId="0" nodeType="afterEffect">
                                  <p:stCondLst>
                                    <p:cond delay="0"/>
                                  </p:stCondLst>
                                  <p:childTnLst>
                                    <p:set>
                                      <p:cBhvr>
                                        <p:cTn id="43" dur="1" fill="hold">
                                          <p:stCondLst>
                                            <p:cond delay="0"/>
                                          </p:stCondLst>
                                        </p:cTn>
                                        <p:tgtEl>
                                          <p:spTgt spid="104459"/>
                                        </p:tgtEl>
                                        <p:attrNameLst>
                                          <p:attrName>style.visibility</p:attrName>
                                        </p:attrNameLst>
                                      </p:cBhvr>
                                      <p:to>
                                        <p:strVal val="visible"/>
                                      </p:to>
                                    </p:set>
                                    <p:animEffect transition="in" filter="wipe(left)">
                                      <p:cBhvr>
                                        <p:cTn id="44" dur="500"/>
                                        <p:tgtEl>
                                          <p:spTgt spid="104459"/>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grpId="0" nodeType="clickEffect">
                                  <p:stCondLst>
                                    <p:cond delay="0"/>
                                  </p:stCondLst>
                                  <p:childTnLst>
                                    <p:set>
                                      <p:cBhvr>
                                        <p:cTn id="48" dur="1" fill="hold">
                                          <p:stCondLst>
                                            <p:cond delay="0"/>
                                          </p:stCondLst>
                                        </p:cTn>
                                        <p:tgtEl>
                                          <p:spTgt spid="104461"/>
                                        </p:tgtEl>
                                        <p:attrNameLst>
                                          <p:attrName>style.visibility</p:attrName>
                                        </p:attrNameLst>
                                      </p:cBhvr>
                                      <p:to>
                                        <p:strVal val="visible"/>
                                      </p:to>
                                    </p:set>
                                    <p:animEffect transition="in" filter="wipe(left)">
                                      <p:cBhvr>
                                        <p:cTn id="49" dur="500"/>
                                        <p:tgtEl>
                                          <p:spTgt spid="104461"/>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grpId="0" nodeType="clickEffect">
                                  <p:stCondLst>
                                    <p:cond delay="0"/>
                                  </p:stCondLst>
                                  <p:childTnLst>
                                    <p:set>
                                      <p:cBhvr>
                                        <p:cTn id="53" dur="1" fill="hold">
                                          <p:stCondLst>
                                            <p:cond delay="0"/>
                                          </p:stCondLst>
                                        </p:cTn>
                                        <p:tgtEl>
                                          <p:spTgt spid="104462"/>
                                        </p:tgtEl>
                                        <p:attrNameLst>
                                          <p:attrName>style.visibility</p:attrName>
                                        </p:attrNameLst>
                                      </p:cBhvr>
                                      <p:to>
                                        <p:strVal val="visible"/>
                                      </p:to>
                                    </p:set>
                                    <p:animEffect transition="in" filter="wipe(left)">
                                      <p:cBhvr>
                                        <p:cTn id="54" dur="500"/>
                                        <p:tgtEl>
                                          <p:spTgt spid="104462"/>
                                        </p:tgtEl>
                                      </p:cBhvr>
                                    </p:animEffect>
                                  </p:childTnLst>
                                </p:cTn>
                              </p:par>
                            </p:childTnLst>
                          </p:cTn>
                        </p:par>
                        <p:par>
                          <p:cTn id="55" fill="hold">
                            <p:stCondLst>
                              <p:cond delay="500"/>
                            </p:stCondLst>
                            <p:childTnLst>
                              <p:par>
                                <p:cTn id="56" presetID="22" presetClass="entr" presetSubtype="8" fill="hold" grpId="0" nodeType="afterEffect">
                                  <p:stCondLst>
                                    <p:cond delay="0"/>
                                  </p:stCondLst>
                                  <p:childTnLst>
                                    <p:set>
                                      <p:cBhvr>
                                        <p:cTn id="57" dur="1" fill="hold">
                                          <p:stCondLst>
                                            <p:cond delay="0"/>
                                          </p:stCondLst>
                                        </p:cTn>
                                        <p:tgtEl>
                                          <p:spTgt spid="104463"/>
                                        </p:tgtEl>
                                        <p:attrNameLst>
                                          <p:attrName>style.visibility</p:attrName>
                                        </p:attrNameLst>
                                      </p:cBhvr>
                                      <p:to>
                                        <p:strVal val="visible"/>
                                      </p:to>
                                    </p:set>
                                    <p:animEffect transition="in" filter="wipe(left)">
                                      <p:cBhvr>
                                        <p:cTn id="58" dur="500"/>
                                        <p:tgtEl>
                                          <p:spTgt spid="104463"/>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grpId="0" nodeType="clickEffect">
                                  <p:stCondLst>
                                    <p:cond delay="0"/>
                                  </p:stCondLst>
                                  <p:childTnLst>
                                    <p:set>
                                      <p:cBhvr>
                                        <p:cTn id="62" dur="1" fill="hold">
                                          <p:stCondLst>
                                            <p:cond delay="0"/>
                                          </p:stCondLst>
                                        </p:cTn>
                                        <p:tgtEl>
                                          <p:spTgt spid="104464"/>
                                        </p:tgtEl>
                                        <p:attrNameLst>
                                          <p:attrName>style.visibility</p:attrName>
                                        </p:attrNameLst>
                                      </p:cBhvr>
                                      <p:to>
                                        <p:strVal val="visible"/>
                                      </p:to>
                                    </p:set>
                                    <p:animEffect transition="in" filter="wipe(left)">
                                      <p:cBhvr>
                                        <p:cTn id="63" dur="500"/>
                                        <p:tgtEl>
                                          <p:spTgt spid="104464"/>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8" fill="hold" grpId="0" nodeType="clickEffect">
                                  <p:stCondLst>
                                    <p:cond delay="0"/>
                                  </p:stCondLst>
                                  <p:childTnLst>
                                    <p:set>
                                      <p:cBhvr>
                                        <p:cTn id="67" dur="1" fill="hold">
                                          <p:stCondLst>
                                            <p:cond delay="0"/>
                                          </p:stCondLst>
                                        </p:cTn>
                                        <p:tgtEl>
                                          <p:spTgt spid="104466"/>
                                        </p:tgtEl>
                                        <p:attrNameLst>
                                          <p:attrName>style.visibility</p:attrName>
                                        </p:attrNameLst>
                                      </p:cBhvr>
                                      <p:to>
                                        <p:strVal val="visible"/>
                                      </p:to>
                                    </p:set>
                                    <p:animEffect transition="in" filter="wipe(left)">
                                      <p:cBhvr>
                                        <p:cTn id="68" dur="500"/>
                                        <p:tgtEl>
                                          <p:spTgt spid="104466"/>
                                        </p:tgtEl>
                                      </p:cBhvr>
                                    </p:animEffect>
                                  </p:childTnLst>
                                </p:cTn>
                              </p:par>
                            </p:childTnLst>
                          </p:cTn>
                        </p:par>
                        <p:par>
                          <p:cTn id="69" fill="hold">
                            <p:stCondLst>
                              <p:cond delay="500"/>
                            </p:stCondLst>
                            <p:childTnLst>
                              <p:par>
                                <p:cTn id="70" presetID="22" presetClass="entr" presetSubtype="8" fill="hold" grpId="0" nodeType="afterEffect">
                                  <p:stCondLst>
                                    <p:cond delay="0"/>
                                  </p:stCondLst>
                                  <p:childTnLst>
                                    <p:set>
                                      <p:cBhvr>
                                        <p:cTn id="71" dur="1" fill="hold">
                                          <p:stCondLst>
                                            <p:cond delay="0"/>
                                          </p:stCondLst>
                                        </p:cTn>
                                        <p:tgtEl>
                                          <p:spTgt spid="104465"/>
                                        </p:tgtEl>
                                        <p:attrNameLst>
                                          <p:attrName>style.visibility</p:attrName>
                                        </p:attrNameLst>
                                      </p:cBhvr>
                                      <p:to>
                                        <p:strVal val="visible"/>
                                      </p:to>
                                    </p:set>
                                    <p:animEffect transition="in" filter="wipe(left)">
                                      <p:cBhvr>
                                        <p:cTn id="72" dur="500"/>
                                        <p:tgtEl>
                                          <p:spTgt spid="104465"/>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grpId="0" nodeType="clickEffect">
                                  <p:stCondLst>
                                    <p:cond delay="0"/>
                                  </p:stCondLst>
                                  <p:childTnLst>
                                    <p:set>
                                      <p:cBhvr>
                                        <p:cTn id="76" dur="1" fill="hold">
                                          <p:stCondLst>
                                            <p:cond delay="0"/>
                                          </p:stCondLst>
                                        </p:cTn>
                                        <p:tgtEl>
                                          <p:spTgt spid="104467"/>
                                        </p:tgtEl>
                                        <p:attrNameLst>
                                          <p:attrName>style.visibility</p:attrName>
                                        </p:attrNameLst>
                                      </p:cBhvr>
                                      <p:to>
                                        <p:strVal val="visible"/>
                                      </p:to>
                                    </p:set>
                                    <p:animEffect transition="in" filter="wipe(left)">
                                      <p:cBhvr>
                                        <p:cTn id="77" dur="500"/>
                                        <p:tgtEl>
                                          <p:spTgt spid="104467"/>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8" fill="hold" grpId="0" nodeType="clickEffect">
                                  <p:stCondLst>
                                    <p:cond delay="0"/>
                                  </p:stCondLst>
                                  <p:childTnLst>
                                    <p:set>
                                      <p:cBhvr>
                                        <p:cTn id="81" dur="1" fill="hold">
                                          <p:stCondLst>
                                            <p:cond delay="0"/>
                                          </p:stCondLst>
                                        </p:cTn>
                                        <p:tgtEl>
                                          <p:spTgt spid="104469"/>
                                        </p:tgtEl>
                                        <p:attrNameLst>
                                          <p:attrName>style.visibility</p:attrName>
                                        </p:attrNameLst>
                                      </p:cBhvr>
                                      <p:to>
                                        <p:strVal val="visible"/>
                                      </p:to>
                                    </p:set>
                                    <p:animEffect transition="in" filter="wipe(left)">
                                      <p:cBhvr>
                                        <p:cTn id="82" dur="500"/>
                                        <p:tgtEl>
                                          <p:spTgt spid="104469"/>
                                        </p:tgtEl>
                                      </p:cBhvr>
                                    </p:animEffect>
                                  </p:childTnLst>
                                </p:cTn>
                              </p:par>
                            </p:childTnLst>
                          </p:cTn>
                        </p:par>
                        <p:par>
                          <p:cTn id="83" fill="hold">
                            <p:stCondLst>
                              <p:cond delay="500"/>
                            </p:stCondLst>
                            <p:childTnLst>
                              <p:par>
                                <p:cTn id="84" presetID="22" presetClass="entr" presetSubtype="8" fill="hold" grpId="0" nodeType="afterEffect">
                                  <p:stCondLst>
                                    <p:cond delay="0"/>
                                  </p:stCondLst>
                                  <p:childTnLst>
                                    <p:set>
                                      <p:cBhvr>
                                        <p:cTn id="85" dur="1" fill="hold">
                                          <p:stCondLst>
                                            <p:cond delay="0"/>
                                          </p:stCondLst>
                                        </p:cTn>
                                        <p:tgtEl>
                                          <p:spTgt spid="104468"/>
                                        </p:tgtEl>
                                        <p:attrNameLst>
                                          <p:attrName>style.visibility</p:attrName>
                                        </p:attrNameLst>
                                      </p:cBhvr>
                                      <p:to>
                                        <p:strVal val="visible"/>
                                      </p:to>
                                    </p:set>
                                    <p:animEffect transition="in" filter="wipe(left)">
                                      <p:cBhvr>
                                        <p:cTn id="86" dur="500"/>
                                        <p:tgtEl>
                                          <p:spTgt spid="104468"/>
                                        </p:tgtEl>
                                      </p:cBhvr>
                                    </p:animEffect>
                                  </p:childTnLst>
                                </p:cTn>
                              </p:par>
                            </p:childTnLst>
                          </p:cTn>
                        </p:par>
                      </p:childTnLst>
                    </p:cTn>
                  </p:par>
                  <p:par>
                    <p:cTn id="87" fill="hold">
                      <p:stCondLst>
                        <p:cond delay="indefinite"/>
                      </p:stCondLst>
                      <p:childTnLst>
                        <p:par>
                          <p:cTn id="88" fill="hold">
                            <p:stCondLst>
                              <p:cond delay="0"/>
                            </p:stCondLst>
                            <p:childTnLst>
                              <p:par>
                                <p:cTn id="89" presetID="22" presetClass="entr" presetSubtype="8" fill="hold" grpId="0" nodeType="clickEffect">
                                  <p:stCondLst>
                                    <p:cond delay="0"/>
                                  </p:stCondLst>
                                  <p:childTnLst>
                                    <p:set>
                                      <p:cBhvr>
                                        <p:cTn id="90" dur="1" fill="hold">
                                          <p:stCondLst>
                                            <p:cond delay="0"/>
                                          </p:stCondLst>
                                        </p:cTn>
                                        <p:tgtEl>
                                          <p:spTgt spid="104476"/>
                                        </p:tgtEl>
                                        <p:attrNameLst>
                                          <p:attrName>style.visibility</p:attrName>
                                        </p:attrNameLst>
                                      </p:cBhvr>
                                      <p:to>
                                        <p:strVal val="visible"/>
                                      </p:to>
                                    </p:set>
                                    <p:animEffect transition="in" filter="wipe(left)">
                                      <p:cBhvr>
                                        <p:cTn id="91" dur="500"/>
                                        <p:tgtEl>
                                          <p:spTgt spid="104476"/>
                                        </p:tgtEl>
                                      </p:cBhvr>
                                    </p:animEffect>
                                  </p:childTnLst>
                                </p:cTn>
                              </p:par>
                            </p:childTnLst>
                          </p:cTn>
                        </p:par>
                      </p:childTnLst>
                    </p:cTn>
                  </p:par>
                  <p:par>
                    <p:cTn id="92" fill="hold">
                      <p:stCondLst>
                        <p:cond delay="indefinite"/>
                      </p:stCondLst>
                      <p:childTnLst>
                        <p:par>
                          <p:cTn id="93" fill="hold">
                            <p:stCondLst>
                              <p:cond delay="0"/>
                            </p:stCondLst>
                            <p:childTnLst>
                              <p:par>
                                <p:cTn id="94" presetID="22" presetClass="entr" presetSubtype="8" fill="hold" grpId="0" nodeType="clickEffect">
                                  <p:stCondLst>
                                    <p:cond delay="0"/>
                                  </p:stCondLst>
                                  <p:childTnLst>
                                    <p:set>
                                      <p:cBhvr>
                                        <p:cTn id="95" dur="1" fill="hold">
                                          <p:stCondLst>
                                            <p:cond delay="0"/>
                                          </p:stCondLst>
                                        </p:cTn>
                                        <p:tgtEl>
                                          <p:spTgt spid="104478"/>
                                        </p:tgtEl>
                                        <p:attrNameLst>
                                          <p:attrName>style.visibility</p:attrName>
                                        </p:attrNameLst>
                                      </p:cBhvr>
                                      <p:to>
                                        <p:strVal val="visible"/>
                                      </p:to>
                                    </p:set>
                                    <p:animEffect transition="in" filter="wipe(left)">
                                      <p:cBhvr>
                                        <p:cTn id="96" dur="500"/>
                                        <p:tgtEl>
                                          <p:spTgt spid="104478"/>
                                        </p:tgtEl>
                                      </p:cBhvr>
                                    </p:animEffect>
                                  </p:childTnLst>
                                </p:cTn>
                              </p:par>
                            </p:childTnLst>
                          </p:cTn>
                        </p:par>
                        <p:par>
                          <p:cTn id="97" fill="hold">
                            <p:stCondLst>
                              <p:cond delay="500"/>
                            </p:stCondLst>
                            <p:childTnLst>
                              <p:par>
                                <p:cTn id="98" presetID="22" presetClass="entr" presetSubtype="8" fill="hold" grpId="0" nodeType="afterEffect">
                                  <p:stCondLst>
                                    <p:cond delay="0"/>
                                  </p:stCondLst>
                                  <p:childTnLst>
                                    <p:set>
                                      <p:cBhvr>
                                        <p:cTn id="99" dur="1" fill="hold">
                                          <p:stCondLst>
                                            <p:cond delay="0"/>
                                          </p:stCondLst>
                                        </p:cTn>
                                        <p:tgtEl>
                                          <p:spTgt spid="104477"/>
                                        </p:tgtEl>
                                        <p:attrNameLst>
                                          <p:attrName>style.visibility</p:attrName>
                                        </p:attrNameLst>
                                      </p:cBhvr>
                                      <p:to>
                                        <p:strVal val="visible"/>
                                      </p:to>
                                    </p:set>
                                    <p:animEffect transition="in" filter="wipe(left)">
                                      <p:cBhvr>
                                        <p:cTn id="100" dur="500"/>
                                        <p:tgtEl>
                                          <p:spTgt spid="104477"/>
                                        </p:tgtEl>
                                      </p:cBhvr>
                                    </p:animEffect>
                                  </p:childTnLst>
                                </p:cTn>
                              </p:par>
                            </p:childTnLst>
                          </p:cTn>
                        </p:par>
                      </p:childTnLst>
                    </p:cTn>
                  </p:par>
                  <p:par>
                    <p:cTn id="101" fill="hold">
                      <p:stCondLst>
                        <p:cond delay="indefinite"/>
                      </p:stCondLst>
                      <p:childTnLst>
                        <p:par>
                          <p:cTn id="102" fill="hold">
                            <p:stCondLst>
                              <p:cond delay="0"/>
                            </p:stCondLst>
                            <p:childTnLst>
                              <p:par>
                                <p:cTn id="103" presetID="22" presetClass="entr" presetSubtype="8" fill="hold" grpId="0" nodeType="clickEffect">
                                  <p:stCondLst>
                                    <p:cond delay="0"/>
                                  </p:stCondLst>
                                  <p:childTnLst>
                                    <p:set>
                                      <p:cBhvr>
                                        <p:cTn id="104" dur="1" fill="hold">
                                          <p:stCondLst>
                                            <p:cond delay="0"/>
                                          </p:stCondLst>
                                        </p:cTn>
                                        <p:tgtEl>
                                          <p:spTgt spid="104470"/>
                                        </p:tgtEl>
                                        <p:attrNameLst>
                                          <p:attrName>style.visibility</p:attrName>
                                        </p:attrNameLst>
                                      </p:cBhvr>
                                      <p:to>
                                        <p:strVal val="visible"/>
                                      </p:to>
                                    </p:set>
                                    <p:animEffect transition="in" filter="wipe(left)">
                                      <p:cBhvr>
                                        <p:cTn id="105" dur="500"/>
                                        <p:tgtEl>
                                          <p:spTgt spid="104470"/>
                                        </p:tgtEl>
                                      </p:cBhvr>
                                    </p:animEffect>
                                  </p:childTnLst>
                                </p:cTn>
                              </p:par>
                            </p:childTnLst>
                          </p:cTn>
                        </p:par>
                      </p:childTnLst>
                    </p:cTn>
                  </p:par>
                  <p:par>
                    <p:cTn id="106" fill="hold">
                      <p:stCondLst>
                        <p:cond delay="indefinite"/>
                      </p:stCondLst>
                      <p:childTnLst>
                        <p:par>
                          <p:cTn id="107" fill="hold">
                            <p:stCondLst>
                              <p:cond delay="0"/>
                            </p:stCondLst>
                            <p:childTnLst>
                              <p:par>
                                <p:cTn id="108" presetID="22" presetClass="entr" presetSubtype="8" fill="hold" grpId="0" nodeType="clickEffect">
                                  <p:stCondLst>
                                    <p:cond delay="0"/>
                                  </p:stCondLst>
                                  <p:childTnLst>
                                    <p:set>
                                      <p:cBhvr>
                                        <p:cTn id="109" dur="1" fill="hold">
                                          <p:stCondLst>
                                            <p:cond delay="0"/>
                                          </p:stCondLst>
                                        </p:cTn>
                                        <p:tgtEl>
                                          <p:spTgt spid="104472"/>
                                        </p:tgtEl>
                                        <p:attrNameLst>
                                          <p:attrName>style.visibility</p:attrName>
                                        </p:attrNameLst>
                                      </p:cBhvr>
                                      <p:to>
                                        <p:strVal val="visible"/>
                                      </p:to>
                                    </p:set>
                                    <p:animEffect transition="in" filter="wipe(left)">
                                      <p:cBhvr>
                                        <p:cTn id="110" dur="500"/>
                                        <p:tgtEl>
                                          <p:spTgt spid="104472"/>
                                        </p:tgtEl>
                                      </p:cBhvr>
                                    </p:animEffect>
                                  </p:childTnLst>
                                </p:cTn>
                              </p:par>
                            </p:childTnLst>
                          </p:cTn>
                        </p:par>
                        <p:par>
                          <p:cTn id="111" fill="hold">
                            <p:stCondLst>
                              <p:cond delay="500"/>
                            </p:stCondLst>
                            <p:childTnLst>
                              <p:par>
                                <p:cTn id="112" presetID="22" presetClass="entr" presetSubtype="8" fill="hold" grpId="0" nodeType="afterEffect">
                                  <p:stCondLst>
                                    <p:cond delay="0"/>
                                  </p:stCondLst>
                                  <p:childTnLst>
                                    <p:set>
                                      <p:cBhvr>
                                        <p:cTn id="113" dur="1" fill="hold">
                                          <p:stCondLst>
                                            <p:cond delay="0"/>
                                          </p:stCondLst>
                                        </p:cTn>
                                        <p:tgtEl>
                                          <p:spTgt spid="104471"/>
                                        </p:tgtEl>
                                        <p:attrNameLst>
                                          <p:attrName>style.visibility</p:attrName>
                                        </p:attrNameLst>
                                      </p:cBhvr>
                                      <p:to>
                                        <p:strVal val="visible"/>
                                      </p:to>
                                    </p:set>
                                    <p:animEffect transition="in" filter="wipe(left)">
                                      <p:cBhvr>
                                        <p:cTn id="114" dur="500"/>
                                        <p:tgtEl>
                                          <p:spTgt spid="104471"/>
                                        </p:tgtEl>
                                      </p:cBhvr>
                                    </p:animEffect>
                                  </p:childTnLst>
                                </p:cTn>
                              </p:par>
                            </p:childTnLst>
                          </p:cTn>
                        </p:par>
                      </p:childTnLst>
                    </p:cTn>
                  </p:par>
                  <p:par>
                    <p:cTn id="115" fill="hold">
                      <p:stCondLst>
                        <p:cond delay="indefinite"/>
                      </p:stCondLst>
                      <p:childTnLst>
                        <p:par>
                          <p:cTn id="116" fill="hold">
                            <p:stCondLst>
                              <p:cond delay="0"/>
                            </p:stCondLst>
                            <p:childTnLst>
                              <p:par>
                                <p:cTn id="117" presetID="22" presetClass="entr" presetSubtype="8" fill="hold" grpId="0" nodeType="clickEffect">
                                  <p:stCondLst>
                                    <p:cond delay="0"/>
                                  </p:stCondLst>
                                  <p:childTnLst>
                                    <p:set>
                                      <p:cBhvr>
                                        <p:cTn id="118" dur="1" fill="hold">
                                          <p:stCondLst>
                                            <p:cond delay="0"/>
                                          </p:stCondLst>
                                        </p:cTn>
                                        <p:tgtEl>
                                          <p:spTgt spid="104473"/>
                                        </p:tgtEl>
                                        <p:attrNameLst>
                                          <p:attrName>style.visibility</p:attrName>
                                        </p:attrNameLst>
                                      </p:cBhvr>
                                      <p:to>
                                        <p:strVal val="visible"/>
                                      </p:to>
                                    </p:set>
                                    <p:animEffect transition="in" filter="wipe(left)">
                                      <p:cBhvr>
                                        <p:cTn id="119" dur="500"/>
                                        <p:tgtEl>
                                          <p:spTgt spid="104473"/>
                                        </p:tgtEl>
                                      </p:cBhvr>
                                    </p:animEffect>
                                  </p:childTnLst>
                                </p:cTn>
                              </p:par>
                            </p:childTnLst>
                          </p:cTn>
                        </p:par>
                      </p:childTnLst>
                    </p:cTn>
                  </p:par>
                  <p:par>
                    <p:cTn id="120" fill="hold">
                      <p:stCondLst>
                        <p:cond delay="indefinite"/>
                      </p:stCondLst>
                      <p:childTnLst>
                        <p:par>
                          <p:cTn id="121" fill="hold">
                            <p:stCondLst>
                              <p:cond delay="0"/>
                            </p:stCondLst>
                            <p:childTnLst>
                              <p:par>
                                <p:cTn id="122" presetID="22" presetClass="entr" presetSubtype="8" fill="hold" grpId="0" nodeType="clickEffect">
                                  <p:stCondLst>
                                    <p:cond delay="0"/>
                                  </p:stCondLst>
                                  <p:childTnLst>
                                    <p:set>
                                      <p:cBhvr>
                                        <p:cTn id="123" dur="1" fill="hold">
                                          <p:stCondLst>
                                            <p:cond delay="0"/>
                                          </p:stCondLst>
                                        </p:cTn>
                                        <p:tgtEl>
                                          <p:spTgt spid="104475"/>
                                        </p:tgtEl>
                                        <p:attrNameLst>
                                          <p:attrName>style.visibility</p:attrName>
                                        </p:attrNameLst>
                                      </p:cBhvr>
                                      <p:to>
                                        <p:strVal val="visible"/>
                                      </p:to>
                                    </p:set>
                                    <p:animEffect transition="in" filter="wipe(left)">
                                      <p:cBhvr>
                                        <p:cTn id="124" dur="500"/>
                                        <p:tgtEl>
                                          <p:spTgt spid="104475"/>
                                        </p:tgtEl>
                                      </p:cBhvr>
                                    </p:animEffect>
                                  </p:childTnLst>
                                </p:cTn>
                              </p:par>
                            </p:childTnLst>
                          </p:cTn>
                        </p:par>
                        <p:par>
                          <p:cTn id="125" fill="hold">
                            <p:stCondLst>
                              <p:cond delay="500"/>
                            </p:stCondLst>
                            <p:childTnLst>
                              <p:par>
                                <p:cTn id="126" presetID="22" presetClass="entr" presetSubtype="8" fill="hold" grpId="0" nodeType="afterEffect">
                                  <p:stCondLst>
                                    <p:cond delay="0"/>
                                  </p:stCondLst>
                                  <p:childTnLst>
                                    <p:set>
                                      <p:cBhvr>
                                        <p:cTn id="127" dur="1" fill="hold">
                                          <p:stCondLst>
                                            <p:cond delay="0"/>
                                          </p:stCondLst>
                                        </p:cTn>
                                        <p:tgtEl>
                                          <p:spTgt spid="104474"/>
                                        </p:tgtEl>
                                        <p:attrNameLst>
                                          <p:attrName>style.visibility</p:attrName>
                                        </p:attrNameLst>
                                      </p:cBhvr>
                                      <p:to>
                                        <p:strVal val="visible"/>
                                      </p:to>
                                    </p:set>
                                    <p:animEffect transition="in" filter="wipe(left)">
                                      <p:cBhvr>
                                        <p:cTn id="128" dur="500"/>
                                        <p:tgtEl>
                                          <p:spTgt spid="1044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2" grpId="0" animBg="1"/>
      <p:bldP spid="104453" grpId="0" animBg="1"/>
      <p:bldP spid="104454" grpId="0" animBg="1"/>
      <p:bldP spid="104455" grpId="0" animBg="1"/>
      <p:bldP spid="104456" grpId="0" animBg="1"/>
      <p:bldP spid="104457" grpId="0" animBg="1"/>
      <p:bldP spid="104458" grpId="0" animBg="1"/>
      <p:bldP spid="104459" grpId="0" animBg="1"/>
      <p:bldP spid="104460" grpId="0" animBg="1"/>
      <p:bldP spid="104461" grpId="0" animBg="1"/>
      <p:bldP spid="104462" grpId="0" animBg="1"/>
      <p:bldP spid="104463" grpId="0" animBg="1"/>
      <p:bldP spid="104464" grpId="0" animBg="1"/>
      <p:bldP spid="104465" grpId="0" animBg="1"/>
      <p:bldP spid="104466" grpId="0" animBg="1"/>
      <p:bldP spid="104467" grpId="0" animBg="1"/>
      <p:bldP spid="104468" grpId="0" animBg="1"/>
      <p:bldP spid="104469" grpId="0" animBg="1"/>
      <p:bldP spid="104470" grpId="0" animBg="1"/>
      <p:bldP spid="104471" grpId="0" animBg="1"/>
      <p:bldP spid="104472" grpId="0" animBg="1"/>
      <p:bldP spid="104473" grpId="0" animBg="1"/>
      <p:bldP spid="104474" grpId="0" animBg="1"/>
      <p:bldP spid="104475" grpId="0" animBg="1"/>
      <p:bldP spid="104476" grpId="0" animBg="1"/>
      <p:bldP spid="104477" grpId="0" animBg="1"/>
      <p:bldP spid="10447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3600" b="1" dirty="0">
                <a:latin typeface="Tahoma" pitchFamily="34" charset="0"/>
              </a:rPr>
              <a:t>Medical Home Teamwork</a:t>
            </a:r>
          </a:p>
        </p:txBody>
      </p:sp>
      <p:sp>
        <p:nvSpPr>
          <p:cNvPr id="105475" name="Rectangle 3"/>
          <p:cNvSpPr>
            <a:spLocks noGrp="1" noChangeArrowheads="1"/>
          </p:cNvSpPr>
          <p:nvPr>
            <p:ph type="body" idx="1"/>
          </p:nvPr>
        </p:nvSpPr>
        <p:spPr>
          <a:xfrm>
            <a:off x="1016000" y="1476375"/>
            <a:ext cx="7547429" cy="4452938"/>
          </a:xfrm>
        </p:spPr>
        <p:txBody>
          <a:bodyPr/>
          <a:lstStyle/>
          <a:p>
            <a:pPr eaLnBrk="1" hangingPunct="1">
              <a:lnSpc>
                <a:spcPct val="80000"/>
              </a:lnSpc>
            </a:pPr>
            <a:r>
              <a:rPr lang="en-US" sz="2600" dirty="0"/>
              <a:t>New roles and responsibilities</a:t>
            </a:r>
          </a:p>
          <a:p>
            <a:pPr lvl="1" eaLnBrk="1" hangingPunct="1">
              <a:lnSpc>
                <a:spcPct val="80000"/>
              </a:lnSpc>
            </a:pPr>
            <a:r>
              <a:rPr lang="en-US" sz="2100" dirty="0"/>
              <a:t>Everyone functions at the top of their license</a:t>
            </a:r>
          </a:p>
          <a:p>
            <a:pPr lvl="1" eaLnBrk="1" hangingPunct="1">
              <a:lnSpc>
                <a:spcPct val="80000"/>
              </a:lnSpc>
            </a:pPr>
            <a:r>
              <a:rPr lang="en-US" sz="2100" dirty="0"/>
              <a:t>New teamwork roles for students and residents</a:t>
            </a:r>
          </a:p>
          <a:p>
            <a:pPr eaLnBrk="1" hangingPunct="1">
              <a:lnSpc>
                <a:spcPct val="80000"/>
              </a:lnSpc>
            </a:pPr>
            <a:r>
              <a:rPr lang="en-US" sz="2600" dirty="0"/>
              <a:t>New work flow</a:t>
            </a:r>
          </a:p>
          <a:p>
            <a:pPr lvl="1" eaLnBrk="1" hangingPunct="1">
              <a:lnSpc>
                <a:spcPct val="80000"/>
              </a:lnSpc>
            </a:pPr>
            <a:r>
              <a:rPr lang="en-US" sz="2100" dirty="0"/>
              <a:t>Team meetings for planning and improvement </a:t>
            </a:r>
          </a:p>
          <a:p>
            <a:pPr lvl="1" eaLnBrk="1" hangingPunct="1">
              <a:lnSpc>
                <a:spcPct val="80000"/>
              </a:lnSpc>
            </a:pPr>
            <a:r>
              <a:rPr lang="en-US" sz="2100" dirty="0"/>
              <a:t>Continuous training, learning, and improvement</a:t>
            </a:r>
          </a:p>
          <a:p>
            <a:pPr lvl="1" eaLnBrk="1" hangingPunct="1">
              <a:lnSpc>
                <a:spcPct val="80000"/>
              </a:lnSpc>
            </a:pPr>
            <a:r>
              <a:rPr lang="en-US" sz="2100" dirty="0"/>
              <a:t>Non-visit “touches” deliver pro-active, planned, coordinated, and integrated care</a:t>
            </a:r>
          </a:p>
          <a:p>
            <a:pPr lvl="1" eaLnBrk="1" hangingPunct="1">
              <a:lnSpc>
                <a:spcPct val="80000"/>
              </a:lnSpc>
            </a:pPr>
            <a:r>
              <a:rPr lang="en-US" sz="2100" dirty="0"/>
              <a:t>Data driven work – not visit-driven work</a:t>
            </a:r>
          </a:p>
          <a:p>
            <a:pPr eaLnBrk="1" hangingPunct="1">
              <a:lnSpc>
                <a:spcPct val="80000"/>
              </a:lnSpc>
            </a:pPr>
            <a:r>
              <a:rPr lang="en-US" sz="2600" dirty="0"/>
              <a:t>New Approach to quality and safety</a:t>
            </a:r>
          </a:p>
          <a:p>
            <a:pPr lvl="1" eaLnBrk="1" hangingPunct="1">
              <a:lnSpc>
                <a:spcPct val="80000"/>
              </a:lnSpc>
            </a:pPr>
            <a:r>
              <a:rPr lang="en-US" sz="2100" dirty="0"/>
              <a:t>Eliminate re-work</a:t>
            </a:r>
          </a:p>
          <a:p>
            <a:pPr lvl="1" eaLnBrk="1" hangingPunct="1">
              <a:lnSpc>
                <a:spcPct val="80000"/>
              </a:lnSpc>
            </a:pPr>
            <a:r>
              <a:rPr lang="en-US" sz="2100" dirty="0"/>
              <a:t>Eliminate duplicated effort</a:t>
            </a:r>
          </a:p>
          <a:p>
            <a:pPr lvl="1" eaLnBrk="1" hangingPunct="1">
              <a:lnSpc>
                <a:spcPct val="80000"/>
              </a:lnSpc>
            </a:pPr>
            <a:r>
              <a:rPr lang="en-US" sz="2100" dirty="0"/>
              <a:t>Eliminate work-a-rounds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5475">
                                            <p:txEl>
                                              <p:pRg st="0" end="0"/>
                                            </p:txEl>
                                          </p:spTgt>
                                        </p:tgtEl>
                                        <p:attrNameLst>
                                          <p:attrName>style.visibility</p:attrName>
                                        </p:attrNameLst>
                                      </p:cBhvr>
                                      <p:to>
                                        <p:strVal val="visible"/>
                                      </p:to>
                                    </p:set>
                                    <p:animEffect transition="in" filter="dissolve">
                                      <p:cBhvr>
                                        <p:cTn id="7" dur="500"/>
                                        <p:tgtEl>
                                          <p:spTgt spid="105475">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5475">
                                            <p:txEl>
                                              <p:pRg st="1" end="1"/>
                                            </p:txEl>
                                          </p:spTgt>
                                        </p:tgtEl>
                                        <p:attrNameLst>
                                          <p:attrName>style.visibility</p:attrName>
                                        </p:attrNameLst>
                                      </p:cBhvr>
                                      <p:to>
                                        <p:strVal val="visible"/>
                                      </p:to>
                                    </p:set>
                                    <p:animEffect transition="in" filter="dissolve">
                                      <p:cBhvr>
                                        <p:cTn id="10" dur="500"/>
                                        <p:tgtEl>
                                          <p:spTgt spid="105475">
                                            <p:txEl>
                                              <p:pRg st="1" end="1"/>
                                            </p:txEl>
                                          </p:spTgt>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05475">
                                            <p:txEl>
                                              <p:pRg st="2" end="2"/>
                                            </p:txEl>
                                          </p:spTgt>
                                        </p:tgtEl>
                                        <p:attrNameLst>
                                          <p:attrName>style.visibility</p:attrName>
                                        </p:attrNameLst>
                                      </p:cBhvr>
                                      <p:to>
                                        <p:strVal val="visible"/>
                                      </p:to>
                                    </p:set>
                                    <p:animEffect transition="in" filter="dissolve">
                                      <p:cBhvr>
                                        <p:cTn id="13" dur="500"/>
                                        <p:tgtEl>
                                          <p:spTgt spid="105475">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105475">
                                            <p:txEl>
                                              <p:pRg st="3" end="3"/>
                                            </p:txEl>
                                          </p:spTgt>
                                        </p:tgtEl>
                                        <p:attrNameLst>
                                          <p:attrName>style.visibility</p:attrName>
                                        </p:attrNameLst>
                                      </p:cBhvr>
                                      <p:to>
                                        <p:strVal val="visible"/>
                                      </p:to>
                                    </p:set>
                                    <p:animEffect transition="in" filter="dissolve">
                                      <p:cBhvr>
                                        <p:cTn id="18" dur="500"/>
                                        <p:tgtEl>
                                          <p:spTgt spid="105475">
                                            <p:txEl>
                                              <p:pRg st="3" end="3"/>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105475">
                                            <p:txEl>
                                              <p:pRg st="4" end="4"/>
                                            </p:txEl>
                                          </p:spTgt>
                                        </p:tgtEl>
                                        <p:attrNameLst>
                                          <p:attrName>style.visibility</p:attrName>
                                        </p:attrNameLst>
                                      </p:cBhvr>
                                      <p:to>
                                        <p:strVal val="visible"/>
                                      </p:to>
                                    </p:set>
                                    <p:animEffect transition="in" filter="dissolve">
                                      <p:cBhvr>
                                        <p:cTn id="21" dur="500"/>
                                        <p:tgtEl>
                                          <p:spTgt spid="105475">
                                            <p:txEl>
                                              <p:pRg st="4" end="4"/>
                                            </p:txEl>
                                          </p:spTgt>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05475">
                                            <p:txEl>
                                              <p:pRg st="5" end="5"/>
                                            </p:txEl>
                                          </p:spTgt>
                                        </p:tgtEl>
                                        <p:attrNameLst>
                                          <p:attrName>style.visibility</p:attrName>
                                        </p:attrNameLst>
                                      </p:cBhvr>
                                      <p:to>
                                        <p:strVal val="visible"/>
                                      </p:to>
                                    </p:set>
                                    <p:animEffect transition="in" filter="dissolve">
                                      <p:cBhvr>
                                        <p:cTn id="24" dur="500"/>
                                        <p:tgtEl>
                                          <p:spTgt spid="105475">
                                            <p:txEl>
                                              <p:pRg st="5" end="5"/>
                                            </p:txEl>
                                          </p:spTgt>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105475">
                                            <p:txEl>
                                              <p:pRg st="6" end="6"/>
                                            </p:txEl>
                                          </p:spTgt>
                                        </p:tgtEl>
                                        <p:attrNameLst>
                                          <p:attrName>style.visibility</p:attrName>
                                        </p:attrNameLst>
                                      </p:cBhvr>
                                      <p:to>
                                        <p:strVal val="visible"/>
                                      </p:to>
                                    </p:set>
                                    <p:animEffect transition="in" filter="dissolve">
                                      <p:cBhvr>
                                        <p:cTn id="27" dur="500"/>
                                        <p:tgtEl>
                                          <p:spTgt spid="105475">
                                            <p:txEl>
                                              <p:pRg st="6" end="6"/>
                                            </p:txEl>
                                          </p:spTgt>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05475">
                                            <p:txEl>
                                              <p:pRg st="7" end="7"/>
                                            </p:txEl>
                                          </p:spTgt>
                                        </p:tgtEl>
                                        <p:attrNameLst>
                                          <p:attrName>style.visibility</p:attrName>
                                        </p:attrNameLst>
                                      </p:cBhvr>
                                      <p:to>
                                        <p:strVal val="visible"/>
                                      </p:to>
                                    </p:set>
                                    <p:animEffect transition="in" filter="dissolve">
                                      <p:cBhvr>
                                        <p:cTn id="30" dur="500"/>
                                        <p:tgtEl>
                                          <p:spTgt spid="105475">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105475">
                                            <p:txEl>
                                              <p:pRg st="8" end="8"/>
                                            </p:txEl>
                                          </p:spTgt>
                                        </p:tgtEl>
                                        <p:attrNameLst>
                                          <p:attrName>style.visibility</p:attrName>
                                        </p:attrNameLst>
                                      </p:cBhvr>
                                      <p:to>
                                        <p:strVal val="visible"/>
                                      </p:to>
                                    </p:set>
                                    <p:animEffect transition="in" filter="dissolve">
                                      <p:cBhvr>
                                        <p:cTn id="35" dur="500"/>
                                        <p:tgtEl>
                                          <p:spTgt spid="105475">
                                            <p:txEl>
                                              <p:pRg st="8" end="8"/>
                                            </p:txEl>
                                          </p:spTgt>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105475">
                                            <p:txEl>
                                              <p:pRg st="9" end="9"/>
                                            </p:txEl>
                                          </p:spTgt>
                                        </p:tgtEl>
                                        <p:attrNameLst>
                                          <p:attrName>style.visibility</p:attrName>
                                        </p:attrNameLst>
                                      </p:cBhvr>
                                      <p:to>
                                        <p:strVal val="visible"/>
                                      </p:to>
                                    </p:set>
                                    <p:animEffect transition="in" filter="dissolve">
                                      <p:cBhvr>
                                        <p:cTn id="38" dur="500"/>
                                        <p:tgtEl>
                                          <p:spTgt spid="105475">
                                            <p:txEl>
                                              <p:pRg st="9" end="9"/>
                                            </p:txEl>
                                          </p:spTgt>
                                        </p:tgtEl>
                                      </p:cBhvr>
                                    </p:animEffect>
                                  </p:childTnLst>
                                </p:cTn>
                              </p:par>
                              <p:par>
                                <p:cTn id="39" presetID="9" presetClass="entr" presetSubtype="0" fill="hold" grpId="0" nodeType="withEffect">
                                  <p:stCondLst>
                                    <p:cond delay="0"/>
                                  </p:stCondLst>
                                  <p:childTnLst>
                                    <p:set>
                                      <p:cBhvr>
                                        <p:cTn id="40" dur="1" fill="hold">
                                          <p:stCondLst>
                                            <p:cond delay="0"/>
                                          </p:stCondLst>
                                        </p:cTn>
                                        <p:tgtEl>
                                          <p:spTgt spid="105475">
                                            <p:txEl>
                                              <p:pRg st="10" end="10"/>
                                            </p:txEl>
                                          </p:spTgt>
                                        </p:tgtEl>
                                        <p:attrNameLst>
                                          <p:attrName>style.visibility</p:attrName>
                                        </p:attrNameLst>
                                      </p:cBhvr>
                                      <p:to>
                                        <p:strVal val="visible"/>
                                      </p:to>
                                    </p:set>
                                    <p:animEffect transition="in" filter="dissolve">
                                      <p:cBhvr>
                                        <p:cTn id="41" dur="500"/>
                                        <p:tgtEl>
                                          <p:spTgt spid="105475">
                                            <p:txEl>
                                              <p:pRg st="10" end="10"/>
                                            </p:txEl>
                                          </p:spTgt>
                                        </p:tgtEl>
                                      </p:cBhvr>
                                    </p:animEffect>
                                  </p:childTnLst>
                                </p:cTn>
                              </p:par>
                              <p:par>
                                <p:cTn id="42" presetID="9" presetClass="entr" presetSubtype="0" fill="hold" grpId="0" nodeType="withEffect">
                                  <p:stCondLst>
                                    <p:cond delay="0"/>
                                  </p:stCondLst>
                                  <p:childTnLst>
                                    <p:set>
                                      <p:cBhvr>
                                        <p:cTn id="43" dur="1" fill="hold">
                                          <p:stCondLst>
                                            <p:cond delay="0"/>
                                          </p:stCondLst>
                                        </p:cTn>
                                        <p:tgtEl>
                                          <p:spTgt spid="105475">
                                            <p:txEl>
                                              <p:pRg st="11" end="11"/>
                                            </p:txEl>
                                          </p:spTgt>
                                        </p:tgtEl>
                                        <p:attrNameLst>
                                          <p:attrName>style.visibility</p:attrName>
                                        </p:attrNameLst>
                                      </p:cBhvr>
                                      <p:to>
                                        <p:strVal val="visible"/>
                                      </p:to>
                                    </p:set>
                                    <p:animEffect transition="in" filter="dissolve">
                                      <p:cBhvr>
                                        <p:cTn id="44" dur="500"/>
                                        <p:tgtEl>
                                          <p:spTgt spid="10547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914703" y="357188"/>
            <a:ext cx="7768167" cy="718840"/>
          </a:xfrm>
        </p:spPr>
        <p:txBody>
          <a:bodyPr/>
          <a:lstStyle/>
          <a:p>
            <a:pPr eaLnBrk="1" hangingPunct="1"/>
            <a:r>
              <a:rPr lang="en-US" sz="3600" b="1" dirty="0">
                <a:latin typeface="Tahoma" pitchFamily="34" charset="0"/>
              </a:rPr>
              <a:t>Connectivity Tools</a:t>
            </a:r>
          </a:p>
        </p:txBody>
      </p:sp>
      <p:sp>
        <p:nvSpPr>
          <p:cNvPr id="107523" name="Rectangle 3"/>
          <p:cNvSpPr>
            <a:spLocks noGrp="1" noChangeArrowheads="1"/>
          </p:cNvSpPr>
          <p:nvPr>
            <p:ph type="body" idx="1"/>
          </p:nvPr>
        </p:nvSpPr>
        <p:spPr>
          <a:xfrm>
            <a:off x="1088571" y="1294805"/>
            <a:ext cx="7547429" cy="4705945"/>
          </a:xfrm>
        </p:spPr>
        <p:txBody>
          <a:bodyPr/>
          <a:lstStyle/>
          <a:p>
            <a:pPr eaLnBrk="1" hangingPunct="1">
              <a:lnSpc>
                <a:spcPct val="90000"/>
              </a:lnSpc>
            </a:pPr>
            <a:r>
              <a:rPr lang="en-US" sz="2300" dirty="0"/>
              <a:t>Electronic Medical Record</a:t>
            </a:r>
          </a:p>
          <a:p>
            <a:pPr lvl="1" eaLnBrk="1" hangingPunct="1">
              <a:lnSpc>
                <a:spcPct val="90000"/>
              </a:lnSpc>
            </a:pPr>
            <a:r>
              <a:rPr lang="en-US" sz="1900" dirty="0"/>
              <a:t>Reminders, work flow integrated plan, available everywhere</a:t>
            </a:r>
          </a:p>
          <a:p>
            <a:pPr eaLnBrk="1" hangingPunct="1">
              <a:lnSpc>
                <a:spcPct val="90000"/>
              </a:lnSpc>
            </a:pPr>
            <a:r>
              <a:rPr lang="en-US" sz="2300" dirty="0"/>
              <a:t>Patient Portal</a:t>
            </a:r>
          </a:p>
          <a:p>
            <a:pPr lvl="1" eaLnBrk="1" hangingPunct="1">
              <a:lnSpc>
                <a:spcPct val="90000"/>
              </a:lnSpc>
            </a:pPr>
            <a:r>
              <a:rPr lang="en-US" sz="1900" dirty="0"/>
              <a:t>Call center, electronic web, cell phones, conference calls</a:t>
            </a:r>
          </a:p>
          <a:p>
            <a:pPr eaLnBrk="1" hangingPunct="1">
              <a:lnSpc>
                <a:spcPct val="90000"/>
              </a:lnSpc>
            </a:pPr>
            <a:r>
              <a:rPr lang="en-US" sz="2300" dirty="0"/>
              <a:t>Service Portal</a:t>
            </a:r>
          </a:p>
          <a:p>
            <a:pPr lvl="1" eaLnBrk="1" hangingPunct="1">
              <a:lnSpc>
                <a:spcPct val="90000"/>
              </a:lnSpc>
            </a:pPr>
            <a:r>
              <a:rPr lang="en-US" sz="1900" dirty="0"/>
              <a:t>Doctor portal for consultation and referral tracking</a:t>
            </a:r>
          </a:p>
          <a:p>
            <a:pPr eaLnBrk="1" hangingPunct="1">
              <a:lnSpc>
                <a:spcPct val="90000"/>
              </a:lnSpc>
            </a:pPr>
            <a:r>
              <a:rPr lang="en-US" sz="2300" dirty="0"/>
              <a:t>Lab, X-ray and Prescription Portal</a:t>
            </a:r>
          </a:p>
          <a:p>
            <a:pPr eaLnBrk="1" hangingPunct="1">
              <a:lnSpc>
                <a:spcPct val="90000"/>
              </a:lnSpc>
            </a:pPr>
            <a:r>
              <a:rPr lang="en-US" sz="2300" dirty="0"/>
              <a:t>Network Data Warehouse (Registry)</a:t>
            </a:r>
          </a:p>
          <a:p>
            <a:pPr lvl="1" eaLnBrk="1" hangingPunct="1">
              <a:lnSpc>
                <a:spcPct val="90000"/>
              </a:lnSpc>
            </a:pPr>
            <a:r>
              <a:rPr lang="en-US" sz="1900" dirty="0"/>
              <a:t>Care management: prevention &amp; high risk patients</a:t>
            </a:r>
          </a:p>
          <a:p>
            <a:pPr lvl="1" eaLnBrk="1" hangingPunct="1">
              <a:lnSpc>
                <a:spcPct val="90000"/>
              </a:lnSpc>
            </a:pPr>
            <a:r>
              <a:rPr lang="en-US" sz="1900" dirty="0"/>
              <a:t>Quality measurement and reporting.</a:t>
            </a:r>
          </a:p>
          <a:p>
            <a:pPr eaLnBrk="1" hangingPunct="1">
              <a:lnSpc>
                <a:spcPct val="90000"/>
              </a:lnSpc>
            </a:pPr>
            <a:r>
              <a:rPr lang="en-US" sz="2300" dirty="0"/>
              <a:t>Payer Portal</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7523">
                                            <p:txEl>
                                              <p:pRg st="0" end="0"/>
                                            </p:txEl>
                                          </p:spTgt>
                                        </p:tgtEl>
                                        <p:attrNameLst>
                                          <p:attrName>style.visibility</p:attrName>
                                        </p:attrNameLst>
                                      </p:cBhvr>
                                      <p:to>
                                        <p:strVal val="visible"/>
                                      </p:to>
                                    </p:set>
                                    <p:animEffect transition="in" filter="dissolve">
                                      <p:cBhvr>
                                        <p:cTn id="7" dur="500"/>
                                        <p:tgtEl>
                                          <p:spTgt spid="107523">
                                            <p:txEl>
                                              <p:pRg st="0" end="0"/>
                                            </p:txEl>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7523">
                                            <p:txEl>
                                              <p:pRg st="1" end="1"/>
                                            </p:txEl>
                                          </p:spTgt>
                                        </p:tgtEl>
                                        <p:attrNameLst>
                                          <p:attrName>style.visibility</p:attrName>
                                        </p:attrNameLst>
                                      </p:cBhvr>
                                      <p:to>
                                        <p:strVal val="visible"/>
                                      </p:to>
                                    </p:set>
                                    <p:animEffect transition="in" filter="dissolve">
                                      <p:cBhvr>
                                        <p:cTn id="10" dur="500"/>
                                        <p:tgtEl>
                                          <p:spTgt spid="10752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07523">
                                            <p:txEl>
                                              <p:pRg st="2" end="2"/>
                                            </p:txEl>
                                          </p:spTgt>
                                        </p:tgtEl>
                                        <p:attrNameLst>
                                          <p:attrName>style.visibility</p:attrName>
                                        </p:attrNameLst>
                                      </p:cBhvr>
                                      <p:to>
                                        <p:strVal val="visible"/>
                                      </p:to>
                                    </p:set>
                                    <p:animEffect transition="in" filter="dissolve">
                                      <p:cBhvr>
                                        <p:cTn id="15" dur="500"/>
                                        <p:tgtEl>
                                          <p:spTgt spid="107523">
                                            <p:txEl>
                                              <p:pRg st="2" end="2"/>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07523">
                                            <p:txEl>
                                              <p:pRg st="3" end="3"/>
                                            </p:txEl>
                                          </p:spTgt>
                                        </p:tgtEl>
                                        <p:attrNameLst>
                                          <p:attrName>style.visibility</p:attrName>
                                        </p:attrNameLst>
                                      </p:cBhvr>
                                      <p:to>
                                        <p:strVal val="visible"/>
                                      </p:to>
                                    </p:set>
                                    <p:animEffect transition="in" filter="dissolve">
                                      <p:cBhvr>
                                        <p:cTn id="18" dur="500"/>
                                        <p:tgtEl>
                                          <p:spTgt spid="10752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07523">
                                            <p:txEl>
                                              <p:pRg st="4" end="4"/>
                                            </p:txEl>
                                          </p:spTgt>
                                        </p:tgtEl>
                                        <p:attrNameLst>
                                          <p:attrName>style.visibility</p:attrName>
                                        </p:attrNameLst>
                                      </p:cBhvr>
                                      <p:to>
                                        <p:strVal val="visible"/>
                                      </p:to>
                                    </p:set>
                                    <p:animEffect transition="in" filter="dissolve">
                                      <p:cBhvr>
                                        <p:cTn id="23" dur="500"/>
                                        <p:tgtEl>
                                          <p:spTgt spid="107523">
                                            <p:txEl>
                                              <p:pRg st="4" end="4"/>
                                            </p:txEl>
                                          </p:spTgt>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107523">
                                            <p:txEl>
                                              <p:pRg st="5" end="5"/>
                                            </p:txEl>
                                          </p:spTgt>
                                        </p:tgtEl>
                                        <p:attrNameLst>
                                          <p:attrName>style.visibility</p:attrName>
                                        </p:attrNameLst>
                                      </p:cBhvr>
                                      <p:to>
                                        <p:strVal val="visible"/>
                                      </p:to>
                                    </p:set>
                                    <p:animEffect transition="in" filter="dissolve">
                                      <p:cBhvr>
                                        <p:cTn id="26" dur="500"/>
                                        <p:tgtEl>
                                          <p:spTgt spid="10752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107523">
                                            <p:txEl>
                                              <p:pRg st="6" end="6"/>
                                            </p:txEl>
                                          </p:spTgt>
                                        </p:tgtEl>
                                        <p:attrNameLst>
                                          <p:attrName>style.visibility</p:attrName>
                                        </p:attrNameLst>
                                      </p:cBhvr>
                                      <p:to>
                                        <p:strVal val="visible"/>
                                      </p:to>
                                    </p:set>
                                    <p:animEffect transition="in" filter="dissolve">
                                      <p:cBhvr>
                                        <p:cTn id="31" dur="500"/>
                                        <p:tgtEl>
                                          <p:spTgt spid="10752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107523">
                                            <p:txEl>
                                              <p:pRg st="7" end="7"/>
                                            </p:txEl>
                                          </p:spTgt>
                                        </p:tgtEl>
                                        <p:attrNameLst>
                                          <p:attrName>style.visibility</p:attrName>
                                        </p:attrNameLst>
                                      </p:cBhvr>
                                      <p:to>
                                        <p:strVal val="visible"/>
                                      </p:to>
                                    </p:set>
                                    <p:animEffect transition="in" filter="dissolve">
                                      <p:cBhvr>
                                        <p:cTn id="36" dur="500"/>
                                        <p:tgtEl>
                                          <p:spTgt spid="107523">
                                            <p:txEl>
                                              <p:pRg st="7" end="7"/>
                                            </p:txEl>
                                          </p:spTgt>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107523">
                                            <p:txEl>
                                              <p:pRg st="8" end="8"/>
                                            </p:txEl>
                                          </p:spTgt>
                                        </p:tgtEl>
                                        <p:attrNameLst>
                                          <p:attrName>style.visibility</p:attrName>
                                        </p:attrNameLst>
                                      </p:cBhvr>
                                      <p:to>
                                        <p:strVal val="visible"/>
                                      </p:to>
                                    </p:set>
                                    <p:animEffect transition="in" filter="dissolve">
                                      <p:cBhvr>
                                        <p:cTn id="39" dur="500"/>
                                        <p:tgtEl>
                                          <p:spTgt spid="107523">
                                            <p:txEl>
                                              <p:pRg st="8" end="8"/>
                                            </p:txEl>
                                          </p:spTgt>
                                        </p:tgtEl>
                                      </p:cBhvr>
                                    </p:animEffect>
                                  </p:childTnLst>
                                </p:cTn>
                              </p:par>
                              <p:par>
                                <p:cTn id="40" presetID="9" presetClass="entr" presetSubtype="0" fill="hold" grpId="0" nodeType="withEffect">
                                  <p:stCondLst>
                                    <p:cond delay="0"/>
                                  </p:stCondLst>
                                  <p:childTnLst>
                                    <p:set>
                                      <p:cBhvr>
                                        <p:cTn id="41" dur="1" fill="hold">
                                          <p:stCondLst>
                                            <p:cond delay="0"/>
                                          </p:stCondLst>
                                        </p:cTn>
                                        <p:tgtEl>
                                          <p:spTgt spid="107523">
                                            <p:txEl>
                                              <p:pRg st="9" end="9"/>
                                            </p:txEl>
                                          </p:spTgt>
                                        </p:tgtEl>
                                        <p:attrNameLst>
                                          <p:attrName>style.visibility</p:attrName>
                                        </p:attrNameLst>
                                      </p:cBhvr>
                                      <p:to>
                                        <p:strVal val="visible"/>
                                      </p:to>
                                    </p:set>
                                    <p:animEffect transition="in" filter="dissolve">
                                      <p:cBhvr>
                                        <p:cTn id="42" dur="500"/>
                                        <p:tgtEl>
                                          <p:spTgt spid="10752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07523">
                                            <p:txEl>
                                              <p:pRg st="10" end="10"/>
                                            </p:txEl>
                                          </p:spTgt>
                                        </p:tgtEl>
                                        <p:attrNameLst>
                                          <p:attrName>style.visibility</p:attrName>
                                        </p:attrNameLst>
                                      </p:cBhvr>
                                      <p:to>
                                        <p:strVal val="visible"/>
                                      </p:to>
                                    </p:set>
                                    <p:animEffect transition="in" filter="dissolve">
                                      <p:cBhvr>
                                        <p:cTn id="47" dur="500"/>
                                        <p:tgtEl>
                                          <p:spTgt spid="10752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3"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9315" name="Text Box 3"/>
          <p:cNvSpPr txBox="1">
            <a:spLocks noChangeArrowheads="1"/>
          </p:cNvSpPr>
          <p:nvPr/>
        </p:nvSpPr>
        <p:spPr bwMode="auto">
          <a:xfrm>
            <a:off x="381000" y="304800"/>
            <a:ext cx="3733800" cy="457200"/>
          </a:xfrm>
          <a:prstGeom prst="rect">
            <a:avLst/>
          </a:prstGeom>
          <a:solidFill>
            <a:schemeClr val="tx2"/>
          </a:solidFill>
          <a:ln w="9525">
            <a:noFill/>
            <a:miter lim="800000"/>
            <a:headEnd/>
            <a:tailEnd/>
          </a:ln>
          <a:effectLst/>
        </p:spPr>
        <p:txBody>
          <a:bodyPr>
            <a:spAutoFit/>
          </a:bodyPr>
          <a:lstStyle/>
          <a:p>
            <a:pPr algn="ctr">
              <a:spcBef>
                <a:spcPct val="50000"/>
              </a:spcBef>
            </a:pPr>
            <a:r>
              <a:rPr lang="en-US" sz="2400" b="1">
                <a:solidFill>
                  <a:schemeClr val="bg1"/>
                </a:solidFill>
              </a:rPr>
              <a:t>MEDICAL HOME CARE</a:t>
            </a:r>
          </a:p>
        </p:txBody>
      </p:sp>
      <p:sp>
        <p:nvSpPr>
          <p:cNvPr id="269318" name="Text Box 6"/>
          <p:cNvSpPr txBox="1">
            <a:spLocks noChangeArrowheads="1"/>
          </p:cNvSpPr>
          <p:nvPr/>
        </p:nvSpPr>
        <p:spPr bwMode="auto">
          <a:xfrm>
            <a:off x="381000" y="914400"/>
            <a:ext cx="3733800" cy="590550"/>
          </a:xfrm>
          <a:prstGeom prst="rect">
            <a:avLst/>
          </a:prstGeom>
          <a:noFill/>
          <a:ln w="9525">
            <a:solidFill>
              <a:schemeClr val="tx1"/>
            </a:solidFill>
            <a:miter lim="800000"/>
            <a:headEnd/>
            <a:tailEnd/>
          </a:ln>
          <a:effectLst/>
        </p:spPr>
        <p:txBody>
          <a:bodyPr>
            <a:spAutoFit/>
          </a:bodyPr>
          <a:lstStyle/>
          <a:p>
            <a:pPr>
              <a:spcBef>
                <a:spcPct val="50000"/>
              </a:spcBef>
            </a:pPr>
            <a:r>
              <a:rPr lang="en-US" sz="1600"/>
              <a:t>Our patients are those who are registered in our medical home</a:t>
            </a:r>
          </a:p>
        </p:txBody>
      </p:sp>
      <p:sp>
        <p:nvSpPr>
          <p:cNvPr id="269320" name="Text Box 8"/>
          <p:cNvSpPr txBox="1">
            <a:spLocks noChangeArrowheads="1"/>
          </p:cNvSpPr>
          <p:nvPr/>
        </p:nvSpPr>
        <p:spPr bwMode="auto">
          <a:xfrm>
            <a:off x="381000" y="1552575"/>
            <a:ext cx="3733800" cy="590550"/>
          </a:xfrm>
          <a:prstGeom prst="rect">
            <a:avLst/>
          </a:prstGeom>
          <a:noFill/>
          <a:ln w="9525">
            <a:solidFill>
              <a:schemeClr val="tx1"/>
            </a:solidFill>
            <a:miter lim="800000"/>
            <a:headEnd/>
            <a:tailEnd/>
          </a:ln>
          <a:effectLst/>
        </p:spPr>
        <p:txBody>
          <a:bodyPr>
            <a:spAutoFit/>
          </a:bodyPr>
          <a:lstStyle/>
          <a:p>
            <a:pPr>
              <a:spcBef>
                <a:spcPct val="50000"/>
              </a:spcBef>
            </a:pPr>
            <a:r>
              <a:rPr lang="en-US" sz="1600"/>
              <a:t>We systematically assess all our patients’ health needs to plan care </a:t>
            </a:r>
          </a:p>
        </p:txBody>
      </p:sp>
      <p:sp>
        <p:nvSpPr>
          <p:cNvPr id="269323" name="Text Box 11"/>
          <p:cNvSpPr txBox="1">
            <a:spLocks noChangeArrowheads="1"/>
          </p:cNvSpPr>
          <p:nvPr/>
        </p:nvSpPr>
        <p:spPr bwMode="auto">
          <a:xfrm>
            <a:off x="381000" y="2190750"/>
            <a:ext cx="3733800" cy="590550"/>
          </a:xfrm>
          <a:prstGeom prst="rect">
            <a:avLst/>
          </a:prstGeom>
          <a:noFill/>
          <a:ln w="9525">
            <a:solidFill>
              <a:schemeClr val="tx1"/>
            </a:solidFill>
            <a:miter lim="800000"/>
            <a:headEnd/>
            <a:tailEnd/>
          </a:ln>
          <a:effectLst/>
        </p:spPr>
        <p:txBody>
          <a:bodyPr>
            <a:spAutoFit/>
          </a:bodyPr>
          <a:lstStyle/>
          <a:p>
            <a:pPr>
              <a:spcBef>
                <a:spcPct val="50000"/>
              </a:spcBef>
            </a:pPr>
            <a:r>
              <a:rPr lang="en-US" sz="1600"/>
              <a:t>Care is determined by a proactive plan to meet patient needs without visits</a:t>
            </a:r>
          </a:p>
        </p:txBody>
      </p:sp>
      <p:sp>
        <p:nvSpPr>
          <p:cNvPr id="269327" name="Text Box 15"/>
          <p:cNvSpPr txBox="1">
            <a:spLocks noChangeArrowheads="1"/>
          </p:cNvSpPr>
          <p:nvPr/>
        </p:nvSpPr>
        <p:spPr bwMode="auto">
          <a:xfrm>
            <a:off x="381000" y="2828925"/>
            <a:ext cx="3733800" cy="590550"/>
          </a:xfrm>
          <a:prstGeom prst="rect">
            <a:avLst/>
          </a:prstGeom>
          <a:noFill/>
          <a:ln w="9525">
            <a:solidFill>
              <a:schemeClr val="tx1"/>
            </a:solidFill>
            <a:miter lim="800000"/>
            <a:headEnd/>
            <a:tailEnd/>
          </a:ln>
          <a:effectLst/>
        </p:spPr>
        <p:txBody>
          <a:bodyPr>
            <a:spAutoFit/>
          </a:bodyPr>
          <a:lstStyle/>
          <a:p>
            <a:pPr>
              <a:spcBef>
                <a:spcPct val="50000"/>
              </a:spcBef>
            </a:pPr>
            <a:r>
              <a:rPr lang="en-US" sz="1600"/>
              <a:t>Care is standardized according to evidence-based guidelines</a:t>
            </a:r>
          </a:p>
        </p:txBody>
      </p:sp>
      <p:sp>
        <p:nvSpPr>
          <p:cNvPr id="269329" name="Text Box 17"/>
          <p:cNvSpPr txBox="1">
            <a:spLocks noChangeArrowheads="1"/>
          </p:cNvSpPr>
          <p:nvPr/>
        </p:nvSpPr>
        <p:spPr bwMode="auto">
          <a:xfrm>
            <a:off x="381000" y="3467100"/>
            <a:ext cx="3733800" cy="590550"/>
          </a:xfrm>
          <a:prstGeom prst="rect">
            <a:avLst/>
          </a:prstGeom>
          <a:noFill/>
          <a:ln w="9525">
            <a:solidFill>
              <a:schemeClr val="tx1"/>
            </a:solidFill>
            <a:miter lim="800000"/>
            <a:headEnd/>
            <a:tailEnd/>
          </a:ln>
          <a:effectLst/>
        </p:spPr>
        <p:txBody>
          <a:bodyPr>
            <a:spAutoFit/>
          </a:bodyPr>
          <a:lstStyle/>
          <a:p>
            <a:pPr>
              <a:spcBef>
                <a:spcPct val="50000"/>
              </a:spcBef>
            </a:pPr>
            <a:r>
              <a:rPr lang="en-US" sz="1600"/>
              <a:t>A prepared team of professionals coordinates all patients’ care</a:t>
            </a:r>
          </a:p>
        </p:txBody>
      </p:sp>
      <p:sp>
        <p:nvSpPr>
          <p:cNvPr id="269332" name="Text Box 20"/>
          <p:cNvSpPr txBox="1">
            <a:spLocks noChangeArrowheads="1"/>
          </p:cNvSpPr>
          <p:nvPr/>
        </p:nvSpPr>
        <p:spPr bwMode="auto">
          <a:xfrm>
            <a:off x="381000" y="4105275"/>
            <a:ext cx="3733800" cy="590550"/>
          </a:xfrm>
          <a:prstGeom prst="rect">
            <a:avLst/>
          </a:prstGeom>
          <a:noFill/>
          <a:ln w="9525">
            <a:solidFill>
              <a:schemeClr val="tx1"/>
            </a:solidFill>
            <a:miter lim="800000"/>
            <a:headEnd/>
            <a:tailEnd/>
          </a:ln>
          <a:effectLst/>
        </p:spPr>
        <p:txBody>
          <a:bodyPr>
            <a:spAutoFit/>
          </a:bodyPr>
          <a:lstStyle/>
          <a:p>
            <a:pPr>
              <a:spcBef>
                <a:spcPct val="50000"/>
              </a:spcBef>
            </a:pPr>
            <a:r>
              <a:rPr lang="en-US" sz="1600"/>
              <a:t>We measure our quality and make rapid changes to improve it</a:t>
            </a:r>
          </a:p>
        </p:txBody>
      </p:sp>
      <p:sp>
        <p:nvSpPr>
          <p:cNvPr id="269335" name="Text Box 23"/>
          <p:cNvSpPr txBox="1">
            <a:spLocks noChangeArrowheads="1"/>
          </p:cNvSpPr>
          <p:nvPr/>
        </p:nvSpPr>
        <p:spPr bwMode="auto">
          <a:xfrm>
            <a:off x="381000" y="5381625"/>
            <a:ext cx="3733800" cy="590550"/>
          </a:xfrm>
          <a:prstGeom prst="rect">
            <a:avLst/>
          </a:prstGeom>
          <a:noFill/>
          <a:ln w="9525">
            <a:solidFill>
              <a:schemeClr val="tx1"/>
            </a:solidFill>
            <a:miter lim="800000"/>
            <a:headEnd/>
            <a:tailEnd/>
          </a:ln>
          <a:effectLst/>
        </p:spPr>
        <p:txBody>
          <a:bodyPr>
            <a:spAutoFit/>
          </a:bodyPr>
          <a:lstStyle/>
          <a:p>
            <a:pPr>
              <a:spcBef>
                <a:spcPct val="50000"/>
              </a:spcBef>
            </a:pPr>
            <a:r>
              <a:rPr lang="en-US" sz="1600"/>
              <a:t>We track tests &amp; consultations, and follow-up after ED &amp; hospital</a:t>
            </a:r>
          </a:p>
        </p:txBody>
      </p:sp>
      <p:sp>
        <p:nvSpPr>
          <p:cNvPr id="269338" name="Text Box 26"/>
          <p:cNvSpPr txBox="1">
            <a:spLocks noChangeArrowheads="1"/>
          </p:cNvSpPr>
          <p:nvPr/>
        </p:nvSpPr>
        <p:spPr bwMode="auto">
          <a:xfrm>
            <a:off x="381000" y="6019800"/>
            <a:ext cx="3733800" cy="590550"/>
          </a:xfrm>
          <a:prstGeom prst="rect">
            <a:avLst/>
          </a:prstGeom>
          <a:noFill/>
          <a:ln w="9525">
            <a:solidFill>
              <a:schemeClr val="tx1"/>
            </a:solidFill>
            <a:miter lim="800000"/>
            <a:headEnd/>
            <a:tailEnd/>
          </a:ln>
          <a:effectLst/>
        </p:spPr>
        <p:txBody>
          <a:bodyPr>
            <a:spAutoFit/>
          </a:bodyPr>
          <a:lstStyle/>
          <a:p>
            <a:pPr>
              <a:spcBef>
                <a:spcPct val="50000"/>
              </a:spcBef>
            </a:pPr>
            <a:r>
              <a:rPr lang="en-US" sz="1600"/>
              <a:t>A multidisciplinary team works at the top of our licenses to serve patients</a:t>
            </a:r>
          </a:p>
        </p:txBody>
      </p:sp>
      <p:sp>
        <p:nvSpPr>
          <p:cNvPr id="269341" name="Text Box 29"/>
          <p:cNvSpPr txBox="1">
            <a:spLocks noChangeArrowheads="1"/>
          </p:cNvSpPr>
          <p:nvPr/>
        </p:nvSpPr>
        <p:spPr bwMode="auto">
          <a:xfrm>
            <a:off x="381000" y="4743450"/>
            <a:ext cx="3733800" cy="590550"/>
          </a:xfrm>
          <a:prstGeom prst="rect">
            <a:avLst/>
          </a:prstGeom>
          <a:solidFill>
            <a:schemeClr val="bg1"/>
          </a:solidFill>
          <a:ln w="9525">
            <a:solidFill>
              <a:schemeClr val="tx1"/>
            </a:solidFill>
            <a:miter lim="800000"/>
            <a:headEnd/>
            <a:tailEnd/>
          </a:ln>
          <a:effectLst/>
        </p:spPr>
        <p:txBody>
          <a:bodyPr>
            <a:spAutoFit/>
          </a:bodyPr>
          <a:lstStyle/>
          <a:p>
            <a:pPr>
              <a:spcBef>
                <a:spcPct val="50000"/>
              </a:spcBef>
            </a:pPr>
            <a:r>
              <a:rPr lang="en-US" sz="1600"/>
              <a:t>Acute care is delivered by open access and non-visit contacts</a:t>
            </a:r>
          </a:p>
        </p:txBody>
      </p:sp>
      <p:sp>
        <p:nvSpPr>
          <p:cNvPr id="269343" name="Text Box 31"/>
          <p:cNvSpPr txBox="1">
            <a:spLocks noChangeArrowheads="1"/>
          </p:cNvSpPr>
          <p:nvPr/>
        </p:nvSpPr>
        <p:spPr bwMode="auto">
          <a:xfrm>
            <a:off x="4419600" y="965200"/>
            <a:ext cx="4267200" cy="406400"/>
          </a:xfrm>
          <a:prstGeom prst="rect">
            <a:avLst/>
          </a:prstGeom>
          <a:solidFill>
            <a:schemeClr val="bg2">
              <a:lumMod val="75000"/>
            </a:schemeClr>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p>
            <a:pPr>
              <a:spcBef>
                <a:spcPct val="50000"/>
              </a:spcBef>
            </a:pPr>
            <a:r>
              <a:rPr lang="en-US" sz="2000">
                <a:solidFill>
                  <a:schemeClr val="bg1"/>
                </a:solidFill>
              </a:rPr>
              <a:t>Medical Home Member Agreement</a:t>
            </a:r>
          </a:p>
        </p:txBody>
      </p:sp>
      <p:sp>
        <p:nvSpPr>
          <p:cNvPr id="269344" name="Text Box 32"/>
          <p:cNvSpPr txBox="1">
            <a:spLocks noChangeArrowheads="1"/>
          </p:cNvSpPr>
          <p:nvPr/>
        </p:nvSpPr>
        <p:spPr bwMode="auto">
          <a:xfrm>
            <a:off x="4419600" y="1606550"/>
            <a:ext cx="4267200" cy="406400"/>
          </a:xfrm>
          <a:prstGeom prst="rect">
            <a:avLst/>
          </a:prstGeom>
          <a:solidFill>
            <a:schemeClr val="bg2">
              <a:lumMod val="75000"/>
            </a:schemeClr>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p>
            <a:pPr>
              <a:spcBef>
                <a:spcPct val="50000"/>
              </a:spcBef>
            </a:pPr>
            <a:r>
              <a:rPr lang="en-US" sz="2000">
                <a:solidFill>
                  <a:schemeClr val="bg1"/>
                </a:solidFill>
              </a:rPr>
              <a:t>Annual Health Needs Assessment</a:t>
            </a:r>
          </a:p>
        </p:txBody>
      </p:sp>
      <p:sp>
        <p:nvSpPr>
          <p:cNvPr id="269345" name="Text Box 33"/>
          <p:cNvSpPr txBox="1">
            <a:spLocks noChangeArrowheads="1"/>
          </p:cNvSpPr>
          <p:nvPr/>
        </p:nvSpPr>
        <p:spPr bwMode="auto">
          <a:xfrm>
            <a:off x="4419600" y="2889250"/>
            <a:ext cx="4267200" cy="406400"/>
          </a:xfrm>
          <a:prstGeom prst="rect">
            <a:avLst/>
          </a:prstGeom>
          <a:solidFill>
            <a:schemeClr val="bg2">
              <a:lumMod val="75000"/>
            </a:schemeClr>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p>
            <a:pPr>
              <a:spcBef>
                <a:spcPct val="50000"/>
              </a:spcBef>
            </a:pPr>
            <a:r>
              <a:rPr lang="en-US" sz="2000">
                <a:solidFill>
                  <a:schemeClr val="bg1"/>
                </a:solidFill>
              </a:rPr>
              <a:t>EMR templates – Practice Policies</a:t>
            </a:r>
          </a:p>
        </p:txBody>
      </p:sp>
      <p:sp>
        <p:nvSpPr>
          <p:cNvPr id="269346" name="Text Box 34"/>
          <p:cNvSpPr txBox="1">
            <a:spLocks noChangeArrowheads="1"/>
          </p:cNvSpPr>
          <p:nvPr/>
        </p:nvSpPr>
        <p:spPr bwMode="auto">
          <a:xfrm>
            <a:off x="4419600" y="3530600"/>
            <a:ext cx="4267200" cy="406400"/>
          </a:xfrm>
          <a:prstGeom prst="rect">
            <a:avLst/>
          </a:prstGeom>
          <a:solidFill>
            <a:schemeClr val="accent2">
              <a:lumMod val="60000"/>
              <a:lumOff val="40000"/>
            </a:schemeClr>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p>
            <a:pPr>
              <a:spcBef>
                <a:spcPct val="50000"/>
              </a:spcBef>
            </a:pPr>
            <a:r>
              <a:rPr lang="en-US" sz="2000"/>
              <a:t>Team meetings – Role expansion</a:t>
            </a:r>
          </a:p>
        </p:txBody>
      </p:sp>
      <p:sp>
        <p:nvSpPr>
          <p:cNvPr id="269347" name="Text Box 35"/>
          <p:cNvSpPr txBox="1">
            <a:spLocks noChangeArrowheads="1"/>
          </p:cNvSpPr>
          <p:nvPr/>
        </p:nvSpPr>
        <p:spPr bwMode="auto">
          <a:xfrm>
            <a:off x="4419600" y="4813300"/>
            <a:ext cx="4267200" cy="406400"/>
          </a:xfrm>
          <a:prstGeom prst="rect">
            <a:avLst/>
          </a:prstGeom>
          <a:solidFill>
            <a:schemeClr val="bg2">
              <a:lumMod val="75000"/>
            </a:schemeClr>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p>
            <a:pPr>
              <a:spcBef>
                <a:spcPct val="50000"/>
              </a:spcBef>
            </a:pPr>
            <a:r>
              <a:rPr lang="en-US" sz="2000">
                <a:solidFill>
                  <a:schemeClr val="bg1"/>
                </a:solidFill>
              </a:rPr>
              <a:t>Today slots – In-/Out-bound Phone</a:t>
            </a:r>
          </a:p>
        </p:txBody>
      </p:sp>
      <p:sp>
        <p:nvSpPr>
          <p:cNvPr id="269348" name="Text Box 36"/>
          <p:cNvSpPr txBox="1">
            <a:spLocks noChangeArrowheads="1"/>
          </p:cNvSpPr>
          <p:nvPr/>
        </p:nvSpPr>
        <p:spPr bwMode="auto">
          <a:xfrm>
            <a:off x="4419600" y="5454650"/>
            <a:ext cx="4267200" cy="406400"/>
          </a:xfrm>
          <a:prstGeom prst="rect">
            <a:avLst/>
          </a:prstGeom>
          <a:solidFill>
            <a:schemeClr val="bg2">
              <a:lumMod val="75000"/>
            </a:schemeClr>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p>
            <a:pPr>
              <a:spcBef>
                <a:spcPct val="50000"/>
              </a:spcBef>
            </a:pPr>
            <a:r>
              <a:rPr lang="en-US" sz="2000">
                <a:solidFill>
                  <a:schemeClr val="bg1"/>
                </a:solidFill>
              </a:rPr>
              <a:t>E-Lab track, Doc2Doc, High Users</a:t>
            </a:r>
          </a:p>
        </p:txBody>
      </p:sp>
      <p:sp>
        <p:nvSpPr>
          <p:cNvPr id="269349" name="Text Box 37"/>
          <p:cNvSpPr txBox="1">
            <a:spLocks noChangeArrowheads="1"/>
          </p:cNvSpPr>
          <p:nvPr/>
        </p:nvSpPr>
        <p:spPr bwMode="auto">
          <a:xfrm>
            <a:off x="4419600" y="6096000"/>
            <a:ext cx="4267200" cy="406400"/>
          </a:xfrm>
          <a:prstGeom prst="rect">
            <a:avLst/>
          </a:prstGeom>
          <a:solidFill>
            <a:schemeClr val="bg2">
              <a:lumMod val="75000"/>
            </a:schemeClr>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p>
            <a:pPr>
              <a:spcBef>
                <a:spcPct val="50000"/>
              </a:spcBef>
            </a:pPr>
            <a:r>
              <a:rPr lang="en-US" sz="2000">
                <a:solidFill>
                  <a:schemeClr val="bg1"/>
                </a:solidFill>
              </a:rPr>
              <a:t>Docs, Nurses, SW, Pharm D</a:t>
            </a:r>
          </a:p>
        </p:txBody>
      </p:sp>
      <p:sp>
        <p:nvSpPr>
          <p:cNvPr id="269350" name="Text Box 38"/>
          <p:cNvSpPr txBox="1">
            <a:spLocks noChangeArrowheads="1"/>
          </p:cNvSpPr>
          <p:nvPr/>
        </p:nvSpPr>
        <p:spPr bwMode="auto">
          <a:xfrm>
            <a:off x="4419600" y="4171950"/>
            <a:ext cx="4267200" cy="406400"/>
          </a:xfrm>
          <a:prstGeom prst="rect">
            <a:avLst/>
          </a:prstGeom>
          <a:solidFill>
            <a:schemeClr val="accent2">
              <a:lumMod val="60000"/>
              <a:lumOff val="40000"/>
            </a:schemeClr>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p>
            <a:pPr>
              <a:spcBef>
                <a:spcPct val="50000"/>
              </a:spcBef>
            </a:pPr>
            <a:r>
              <a:rPr lang="en-US" sz="2000"/>
              <a:t>Quality reports – Lean-six sigma</a:t>
            </a:r>
          </a:p>
        </p:txBody>
      </p:sp>
      <p:sp>
        <p:nvSpPr>
          <p:cNvPr id="269351" name="Text Box 39"/>
          <p:cNvSpPr txBox="1">
            <a:spLocks noChangeArrowheads="1"/>
          </p:cNvSpPr>
          <p:nvPr/>
        </p:nvSpPr>
        <p:spPr bwMode="auto">
          <a:xfrm>
            <a:off x="4419600" y="2247900"/>
            <a:ext cx="4267200" cy="406400"/>
          </a:xfrm>
          <a:prstGeom prst="rect">
            <a:avLst/>
          </a:prstGeom>
          <a:solidFill>
            <a:schemeClr val="bg2">
              <a:lumMod val="75000"/>
            </a:schemeClr>
          </a:solidFill>
          <a:ln w="9525">
            <a:solidFill>
              <a:schemeClr val="tx1"/>
            </a:solidFill>
            <a:miter lim="800000"/>
            <a:headEnd/>
            <a:tailEnd/>
          </a:ln>
          <a:effectLst>
            <a:outerShdw dist="107763" dir="2700000" algn="ctr" rotWithShape="0">
              <a:schemeClr val="bg2">
                <a:alpha val="50000"/>
              </a:schemeClr>
            </a:outerShdw>
          </a:effectLst>
        </p:spPr>
        <p:txBody>
          <a:bodyPr>
            <a:spAutoFit/>
          </a:bodyPr>
          <a:lstStyle/>
          <a:p>
            <a:pPr>
              <a:spcBef>
                <a:spcPct val="50000"/>
              </a:spcBef>
            </a:pPr>
            <a:r>
              <a:rPr lang="en-US" sz="2000" dirty="0">
                <a:solidFill>
                  <a:schemeClr val="bg1"/>
                </a:solidFill>
              </a:rPr>
              <a:t>Registry: Proactive Plan/Reminders</a:t>
            </a:r>
          </a:p>
        </p:txBody>
      </p:sp>
      <p:sp>
        <p:nvSpPr>
          <p:cNvPr id="269352" name="Line 40"/>
          <p:cNvSpPr>
            <a:spLocks noChangeShapeType="1"/>
          </p:cNvSpPr>
          <p:nvPr/>
        </p:nvSpPr>
        <p:spPr bwMode="auto">
          <a:xfrm>
            <a:off x="4114800" y="1143000"/>
            <a:ext cx="304800" cy="0"/>
          </a:xfrm>
          <a:prstGeom prst="line">
            <a:avLst/>
          </a:prstGeom>
          <a:noFill/>
          <a:ln w="9525">
            <a:solidFill>
              <a:schemeClr val="tx1"/>
            </a:solidFill>
            <a:round/>
            <a:headEnd/>
            <a:tailEnd type="triangle" w="med" len="med"/>
          </a:ln>
          <a:effectLst/>
        </p:spPr>
        <p:txBody>
          <a:bodyPr/>
          <a:lstStyle/>
          <a:p>
            <a:endParaRPr lang="en-US"/>
          </a:p>
        </p:txBody>
      </p:sp>
      <p:sp>
        <p:nvSpPr>
          <p:cNvPr id="269353" name="Line 41"/>
          <p:cNvSpPr>
            <a:spLocks noChangeShapeType="1"/>
          </p:cNvSpPr>
          <p:nvPr/>
        </p:nvSpPr>
        <p:spPr bwMode="auto">
          <a:xfrm>
            <a:off x="4114800" y="1828800"/>
            <a:ext cx="304800" cy="0"/>
          </a:xfrm>
          <a:prstGeom prst="line">
            <a:avLst/>
          </a:prstGeom>
          <a:noFill/>
          <a:ln w="9525">
            <a:solidFill>
              <a:schemeClr val="tx1"/>
            </a:solidFill>
            <a:round/>
            <a:headEnd/>
            <a:tailEnd type="triangle" w="med" len="med"/>
          </a:ln>
          <a:effectLst/>
        </p:spPr>
        <p:txBody>
          <a:bodyPr/>
          <a:lstStyle/>
          <a:p>
            <a:endParaRPr lang="en-US"/>
          </a:p>
        </p:txBody>
      </p:sp>
      <p:sp>
        <p:nvSpPr>
          <p:cNvPr id="269354" name="Line 42"/>
          <p:cNvSpPr>
            <a:spLocks noChangeShapeType="1"/>
          </p:cNvSpPr>
          <p:nvPr/>
        </p:nvSpPr>
        <p:spPr bwMode="auto">
          <a:xfrm>
            <a:off x="4114800" y="2438400"/>
            <a:ext cx="304800" cy="0"/>
          </a:xfrm>
          <a:prstGeom prst="line">
            <a:avLst/>
          </a:prstGeom>
          <a:noFill/>
          <a:ln w="9525">
            <a:solidFill>
              <a:schemeClr val="tx1"/>
            </a:solidFill>
            <a:round/>
            <a:headEnd/>
            <a:tailEnd type="triangle" w="med" len="med"/>
          </a:ln>
          <a:effectLst/>
        </p:spPr>
        <p:txBody>
          <a:bodyPr/>
          <a:lstStyle/>
          <a:p>
            <a:endParaRPr lang="en-US"/>
          </a:p>
        </p:txBody>
      </p:sp>
      <p:sp>
        <p:nvSpPr>
          <p:cNvPr id="269355" name="Line 43"/>
          <p:cNvSpPr>
            <a:spLocks noChangeShapeType="1"/>
          </p:cNvSpPr>
          <p:nvPr/>
        </p:nvSpPr>
        <p:spPr bwMode="auto">
          <a:xfrm>
            <a:off x="4114800" y="3124200"/>
            <a:ext cx="304800" cy="0"/>
          </a:xfrm>
          <a:prstGeom prst="line">
            <a:avLst/>
          </a:prstGeom>
          <a:noFill/>
          <a:ln w="9525">
            <a:solidFill>
              <a:schemeClr val="tx1"/>
            </a:solidFill>
            <a:round/>
            <a:headEnd/>
            <a:tailEnd type="triangle" w="med" len="med"/>
          </a:ln>
          <a:effectLst/>
        </p:spPr>
        <p:txBody>
          <a:bodyPr/>
          <a:lstStyle/>
          <a:p>
            <a:endParaRPr lang="en-US"/>
          </a:p>
        </p:txBody>
      </p:sp>
      <p:sp>
        <p:nvSpPr>
          <p:cNvPr id="269356" name="Line 44"/>
          <p:cNvSpPr>
            <a:spLocks noChangeShapeType="1"/>
          </p:cNvSpPr>
          <p:nvPr/>
        </p:nvSpPr>
        <p:spPr bwMode="auto">
          <a:xfrm>
            <a:off x="4114800" y="3733800"/>
            <a:ext cx="304800" cy="0"/>
          </a:xfrm>
          <a:prstGeom prst="line">
            <a:avLst/>
          </a:prstGeom>
          <a:noFill/>
          <a:ln w="9525">
            <a:solidFill>
              <a:schemeClr val="tx1"/>
            </a:solidFill>
            <a:round/>
            <a:headEnd/>
            <a:tailEnd type="triangle" w="med" len="med"/>
          </a:ln>
          <a:effectLst/>
        </p:spPr>
        <p:txBody>
          <a:bodyPr/>
          <a:lstStyle/>
          <a:p>
            <a:endParaRPr lang="en-US"/>
          </a:p>
        </p:txBody>
      </p:sp>
      <p:sp>
        <p:nvSpPr>
          <p:cNvPr id="269357" name="Line 45"/>
          <p:cNvSpPr>
            <a:spLocks noChangeShapeType="1"/>
          </p:cNvSpPr>
          <p:nvPr/>
        </p:nvSpPr>
        <p:spPr bwMode="auto">
          <a:xfrm>
            <a:off x="4114800" y="4343400"/>
            <a:ext cx="304800" cy="0"/>
          </a:xfrm>
          <a:prstGeom prst="line">
            <a:avLst/>
          </a:prstGeom>
          <a:noFill/>
          <a:ln w="9525">
            <a:solidFill>
              <a:schemeClr val="tx1"/>
            </a:solidFill>
            <a:round/>
            <a:headEnd/>
            <a:tailEnd type="triangle" w="med" len="med"/>
          </a:ln>
          <a:effectLst/>
        </p:spPr>
        <p:txBody>
          <a:bodyPr/>
          <a:lstStyle/>
          <a:p>
            <a:endParaRPr lang="en-US"/>
          </a:p>
        </p:txBody>
      </p:sp>
      <p:sp>
        <p:nvSpPr>
          <p:cNvPr id="269358" name="Line 46"/>
          <p:cNvSpPr>
            <a:spLocks noChangeShapeType="1"/>
          </p:cNvSpPr>
          <p:nvPr/>
        </p:nvSpPr>
        <p:spPr bwMode="auto">
          <a:xfrm>
            <a:off x="4114800" y="5029200"/>
            <a:ext cx="304800" cy="0"/>
          </a:xfrm>
          <a:prstGeom prst="line">
            <a:avLst/>
          </a:prstGeom>
          <a:noFill/>
          <a:ln w="9525">
            <a:solidFill>
              <a:schemeClr val="tx1"/>
            </a:solidFill>
            <a:round/>
            <a:headEnd/>
            <a:tailEnd type="triangle" w="med" len="med"/>
          </a:ln>
          <a:effectLst/>
        </p:spPr>
        <p:txBody>
          <a:bodyPr/>
          <a:lstStyle/>
          <a:p>
            <a:endParaRPr lang="en-US"/>
          </a:p>
        </p:txBody>
      </p:sp>
      <p:sp>
        <p:nvSpPr>
          <p:cNvPr id="269359" name="Line 47"/>
          <p:cNvSpPr>
            <a:spLocks noChangeShapeType="1"/>
          </p:cNvSpPr>
          <p:nvPr/>
        </p:nvSpPr>
        <p:spPr bwMode="auto">
          <a:xfrm>
            <a:off x="4114800" y="5638800"/>
            <a:ext cx="304800" cy="0"/>
          </a:xfrm>
          <a:prstGeom prst="line">
            <a:avLst/>
          </a:prstGeom>
          <a:noFill/>
          <a:ln w="9525">
            <a:solidFill>
              <a:schemeClr val="tx1"/>
            </a:solidFill>
            <a:round/>
            <a:headEnd/>
            <a:tailEnd type="triangle" w="med" len="med"/>
          </a:ln>
          <a:effectLst/>
        </p:spPr>
        <p:txBody>
          <a:bodyPr/>
          <a:lstStyle/>
          <a:p>
            <a:endParaRPr lang="en-US"/>
          </a:p>
        </p:txBody>
      </p:sp>
      <p:sp>
        <p:nvSpPr>
          <p:cNvPr id="269360" name="Line 48"/>
          <p:cNvSpPr>
            <a:spLocks noChangeShapeType="1"/>
          </p:cNvSpPr>
          <p:nvPr/>
        </p:nvSpPr>
        <p:spPr bwMode="auto">
          <a:xfrm>
            <a:off x="4114800" y="6324600"/>
            <a:ext cx="304800" cy="0"/>
          </a:xfrm>
          <a:prstGeom prst="line">
            <a:avLst/>
          </a:prstGeom>
          <a:noFill/>
          <a:ln w="9525">
            <a:solidFill>
              <a:schemeClr val="tx1"/>
            </a:solidFill>
            <a:round/>
            <a:headEnd/>
            <a:tailEnd type="triangle" w="med" len="med"/>
          </a:ln>
          <a:effectLst/>
        </p:spPr>
        <p:txBody>
          <a:bodyPr/>
          <a:lstStyle/>
          <a:p>
            <a:endParaRPr lang="en-US"/>
          </a:p>
        </p:txBody>
      </p:sp>
      <p:sp>
        <p:nvSpPr>
          <p:cNvPr id="269361" name="Text Box 49"/>
          <p:cNvSpPr txBox="1">
            <a:spLocks noChangeArrowheads="1"/>
          </p:cNvSpPr>
          <p:nvPr/>
        </p:nvSpPr>
        <p:spPr bwMode="auto">
          <a:xfrm>
            <a:off x="4419600" y="304800"/>
            <a:ext cx="4267200" cy="457200"/>
          </a:xfrm>
          <a:prstGeom prst="rect">
            <a:avLst/>
          </a:prstGeom>
          <a:solidFill>
            <a:schemeClr val="tx2"/>
          </a:solidFill>
          <a:ln w="9525">
            <a:noFill/>
            <a:miter lim="800000"/>
            <a:headEnd/>
            <a:tailEnd/>
          </a:ln>
          <a:effectLst/>
        </p:spPr>
        <p:txBody>
          <a:bodyPr>
            <a:spAutoFit/>
          </a:bodyPr>
          <a:lstStyle/>
          <a:p>
            <a:pPr algn="ctr">
              <a:spcBef>
                <a:spcPct val="50000"/>
              </a:spcBef>
            </a:pPr>
            <a:r>
              <a:rPr lang="en-US" sz="2400" b="1">
                <a:solidFill>
                  <a:schemeClr val="bg1"/>
                </a:solidFill>
              </a:rPr>
              <a:t>OU’S TRANSFORMATION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9352"/>
                                        </p:tgtEl>
                                        <p:attrNameLst>
                                          <p:attrName>style.visibility</p:attrName>
                                        </p:attrNameLst>
                                      </p:cBhvr>
                                      <p:to>
                                        <p:strVal val="visible"/>
                                      </p:to>
                                    </p:set>
                                    <p:animEffect transition="in" filter="wipe(left)">
                                      <p:cBhvr>
                                        <p:cTn id="7" dur="500"/>
                                        <p:tgtEl>
                                          <p:spTgt spid="26935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69343"/>
                                        </p:tgtEl>
                                        <p:attrNameLst>
                                          <p:attrName>style.visibility</p:attrName>
                                        </p:attrNameLst>
                                      </p:cBhvr>
                                      <p:to>
                                        <p:strVal val="visible"/>
                                      </p:to>
                                    </p:set>
                                    <p:animEffect transition="in" filter="wipe(left)">
                                      <p:cBhvr>
                                        <p:cTn id="11" dur="500"/>
                                        <p:tgtEl>
                                          <p:spTgt spid="26934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269353"/>
                                        </p:tgtEl>
                                        <p:attrNameLst>
                                          <p:attrName>style.visibility</p:attrName>
                                        </p:attrNameLst>
                                      </p:cBhvr>
                                      <p:to>
                                        <p:strVal val="visible"/>
                                      </p:to>
                                    </p:set>
                                    <p:animEffect transition="in" filter="wipe(left)">
                                      <p:cBhvr>
                                        <p:cTn id="16" dur="500"/>
                                        <p:tgtEl>
                                          <p:spTgt spid="269353"/>
                                        </p:tgtEl>
                                      </p:cBhvr>
                                    </p:animEffect>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269344"/>
                                        </p:tgtEl>
                                        <p:attrNameLst>
                                          <p:attrName>style.visibility</p:attrName>
                                        </p:attrNameLst>
                                      </p:cBhvr>
                                      <p:to>
                                        <p:strVal val="visible"/>
                                      </p:to>
                                    </p:set>
                                    <p:animEffect transition="in" filter="wipe(left)">
                                      <p:cBhvr>
                                        <p:cTn id="20" dur="500"/>
                                        <p:tgtEl>
                                          <p:spTgt spid="269344"/>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269354"/>
                                        </p:tgtEl>
                                        <p:attrNameLst>
                                          <p:attrName>style.visibility</p:attrName>
                                        </p:attrNameLst>
                                      </p:cBhvr>
                                      <p:to>
                                        <p:strVal val="visible"/>
                                      </p:to>
                                    </p:set>
                                    <p:animEffect transition="in" filter="wipe(left)">
                                      <p:cBhvr>
                                        <p:cTn id="25" dur="500"/>
                                        <p:tgtEl>
                                          <p:spTgt spid="269354"/>
                                        </p:tgtEl>
                                      </p:cBhvr>
                                    </p:animEffect>
                                  </p:childTnLst>
                                </p:cTn>
                              </p:par>
                            </p:childTnLst>
                          </p:cTn>
                        </p:par>
                        <p:par>
                          <p:cTn id="26" fill="hold">
                            <p:stCondLst>
                              <p:cond delay="500"/>
                            </p:stCondLst>
                            <p:childTnLst>
                              <p:par>
                                <p:cTn id="27" presetID="22" presetClass="entr" presetSubtype="8" fill="hold" grpId="0" nodeType="afterEffect">
                                  <p:stCondLst>
                                    <p:cond delay="0"/>
                                  </p:stCondLst>
                                  <p:childTnLst>
                                    <p:set>
                                      <p:cBhvr>
                                        <p:cTn id="28" dur="1" fill="hold">
                                          <p:stCondLst>
                                            <p:cond delay="0"/>
                                          </p:stCondLst>
                                        </p:cTn>
                                        <p:tgtEl>
                                          <p:spTgt spid="269351"/>
                                        </p:tgtEl>
                                        <p:attrNameLst>
                                          <p:attrName>style.visibility</p:attrName>
                                        </p:attrNameLst>
                                      </p:cBhvr>
                                      <p:to>
                                        <p:strVal val="visible"/>
                                      </p:to>
                                    </p:set>
                                    <p:animEffect transition="in" filter="wipe(left)">
                                      <p:cBhvr>
                                        <p:cTn id="29" dur="500"/>
                                        <p:tgtEl>
                                          <p:spTgt spid="269351"/>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269355"/>
                                        </p:tgtEl>
                                        <p:attrNameLst>
                                          <p:attrName>style.visibility</p:attrName>
                                        </p:attrNameLst>
                                      </p:cBhvr>
                                      <p:to>
                                        <p:strVal val="visible"/>
                                      </p:to>
                                    </p:set>
                                    <p:animEffect transition="in" filter="wipe(left)">
                                      <p:cBhvr>
                                        <p:cTn id="34" dur="500"/>
                                        <p:tgtEl>
                                          <p:spTgt spid="269355"/>
                                        </p:tgtEl>
                                      </p:cBhvr>
                                    </p:animEffect>
                                  </p:childTnLst>
                                </p:cTn>
                              </p:par>
                            </p:childTnLst>
                          </p:cTn>
                        </p:par>
                        <p:par>
                          <p:cTn id="35" fill="hold">
                            <p:stCondLst>
                              <p:cond delay="500"/>
                            </p:stCondLst>
                            <p:childTnLst>
                              <p:par>
                                <p:cTn id="36" presetID="22" presetClass="entr" presetSubtype="8" fill="hold" grpId="0" nodeType="afterEffect">
                                  <p:stCondLst>
                                    <p:cond delay="0"/>
                                  </p:stCondLst>
                                  <p:childTnLst>
                                    <p:set>
                                      <p:cBhvr>
                                        <p:cTn id="37" dur="1" fill="hold">
                                          <p:stCondLst>
                                            <p:cond delay="0"/>
                                          </p:stCondLst>
                                        </p:cTn>
                                        <p:tgtEl>
                                          <p:spTgt spid="269345"/>
                                        </p:tgtEl>
                                        <p:attrNameLst>
                                          <p:attrName>style.visibility</p:attrName>
                                        </p:attrNameLst>
                                      </p:cBhvr>
                                      <p:to>
                                        <p:strVal val="visible"/>
                                      </p:to>
                                    </p:set>
                                    <p:animEffect transition="in" filter="wipe(left)">
                                      <p:cBhvr>
                                        <p:cTn id="38" dur="500"/>
                                        <p:tgtEl>
                                          <p:spTgt spid="269345"/>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269356"/>
                                        </p:tgtEl>
                                        <p:attrNameLst>
                                          <p:attrName>style.visibility</p:attrName>
                                        </p:attrNameLst>
                                      </p:cBhvr>
                                      <p:to>
                                        <p:strVal val="visible"/>
                                      </p:to>
                                    </p:set>
                                    <p:animEffect transition="in" filter="wipe(left)">
                                      <p:cBhvr>
                                        <p:cTn id="43" dur="500"/>
                                        <p:tgtEl>
                                          <p:spTgt spid="269356"/>
                                        </p:tgtEl>
                                      </p:cBhvr>
                                    </p:animEffect>
                                  </p:childTnLst>
                                </p:cTn>
                              </p:par>
                            </p:childTnLst>
                          </p:cTn>
                        </p:par>
                        <p:par>
                          <p:cTn id="44" fill="hold">
                            <p:stCondLst>
                              <p:cond delay="500"/>
                            </p:stCondLst>
                            <p:childTnLst>
                              <p:par>
                                <p:cTn id="45" presetID="22" presetClass="entr" presetSubtype="8" fill="hold" grpId="0" nodeType="afterEffect">
                                  <p:stCondLst>
                                    <p:cond delay="0"/>
                                  </p:stCondLst>
                                  <p:childTnLst>
                                    <p:set>
                                      <p:cBhvr>
                                        <p:cTn id="46" dur="1" fill="hold">
                                          <p:stCondLst>
                                            <p:cond delay="0"/>
                                          </p:stCondLst>
                                        </p:cTn>
                                        <p:tgtEl>
                                          <p:spTgt spid="269346"/>
                                        </p:tgtEl>
                                        <p:attrNameLst>
                                          <p:attrName>style.visibility</p:attrName>
                                        </p:attrNameLst>
                                      </p:cBhvr>
                                      <p:to>
                                        <p:strVal val="visible"/>
                                      </p:to>
                                    </p:set>
                                    <p:animEffect transition="in" filter="wipe(left)">
                                      <p:cBhvr>
                                        <p:cTn id="47" dur="500"/>
                                        <p:tgtEl>
                                          <p:spTgt spid="269346"/>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269357"/>
                                        </p:tgtEl>
                                        <p:attrNameLst>
                                          <p:attrName>style.visibility</p:attrName>
                                        </p:attrNameLst>
                                      </p:cBhvr>
                                      <p:to>
                                        <p:strVal val="visible"/>
                                      </p:to>
                                    </p:set>
                                    <p:animEffect transition="in" filter="wipe(left)">
                                      <p:cBhvr>
                                        <p:cTn id="52" dur="500"/>
                                        <p:tgtEl>
                                          <p:spTgt spid="269357"/>
                                        </p:tgtEl>
                                      </p:cBhvr>
                                    </p:animEffect>
                                  </p:childTnLst>
                                </p:cTn>
                              </p:par>
                            </p:childTnLst>
                          </p:cTn>
                        </p:par>
                        <p:par>
                          <p:cTn id="53" fill="hold">
                            <p:stCondLst>
                              <p:cond delay="500"/>
                            </p:stCondLst>
                            <p:childTnLst>
                              <p:par>
                                <p:cTn id="54" presetID="22" presetClass="entr" presetSubtype="8" fill="hold" grpId="0" nodeType="afterEffect">
                                  <p:stCondLst>
                                    <p:cond delay="0"/>
                                  </p:stCondLst>
                                  <p:childTnLst>
                                    <p:set>
                                      <p:cBhvr>
                                        <p:cTn id="55" dur="1" fill="hold">
                                          <p:stCondLst>
                                            <p:cond delay="0"/>
                                          </p:stCondLst>
                                        </p:cTn>
                                        <p:tgtEl>
                                          <p:spTgt spid="269350"/>
                                        </p:tgtEl>
                                        <p:attrNameLst>
                                          <p:attrName>style.visibility</p:attrName>
                                        </p:attrNameLst>
                                      </p:cBhvr>
                                      <p:to>
                                        <p:strVal val="visible"/>
                                      </p:to>
                                    </p:set>
                                    <p:animEffect transition="in" filter="wipe(left)">
                                      <p:cBhvr>
                                        <p:cTn id="56" dur="500"/>
                                        <p:tgtEl>
                                          <p:spTgt spid="269350"/>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grpId="0" nodeType="clickEffect">
                                  <p:stCondLst>
                                    <p:cond delay="0"/>
                                  </p:stCondLst>
                                  <p:childTnLst>
                                    <p:set>
                                      <p:cBhvr>
                                        <p:cTn id="60" dur="1" fill="hold">
                                          <p:stCondLst>
                                            <p:cond delay="0"/>
                                          </p:stCondLst>
                                        </p:cTn>
                                        <p:tgtEl>
                                          <p:spTgt spid="269358"/>
                                        </p:tgtEl>
                                        <p:attrNameLst>
                                          <p:attrName>style.visibility</p:attrName>
                                        </p:attrNameLst>
                                      </p:cBhvr>
                                      <p:to>
                                        <p:strVal val="visible"/>
                                      </p:to>
                                    </p:set>
                                    <p:animEffect transition="in" filter="wipe(left)">
                                      <p:cBhvr>
                                        <p:cTn id="61" dur="500"/>
                                        <p:tgtEl>
                                          <p:spTgt spid="269358"/>
                                        </p:tgtEl>
                                      </p:cBhvr>
                                    </p:animEffect>
                                  </p:childTnLst>
                                </p:cTn>
                              </p:par>
                            </p:childTnLst>
                          </p:cTn>
                        </p:par>
                        <p:par>
                          <p:cTn id="62" fill="hold">
                            <p:stCondLst>
                              <p:cond delay="500"/>
                            </p:stCondLst>
                            <p:childTnLst>
                              <p:par>
                                <p:cTn id="63" presetID="22" presetClass="entr" presetSubtype="8" fill="hold" grpId="0" nodeType="afterEffect">
                                  <p:stCondLst>
                                    <p:cond delay="0"/>
                                  </p:stCondLst>
                                  <p:childTnLst>
                                    <p:set>
                                      <p:cBhvr>
                                        <p:cTn id="64" dur="1" fill="hold">
                                          <p:stCondLst>
                                            <p:cond delay="0"/>
                                          </p:stCondLst>
                                        </p:cTn>
                                        <p:tgtEl>
                                          <p:spTgt spid="269347"/>
                                        </p:tgtEl>
                                        <p:attrNameLst>
                                          <p:attrName>style.visibility</p:attrName>
                                        </p:attrNameLst>
                                      </p:cBhvr>
                                      <p:to>
                                        <p:strVal val="visible"/>
                                      </p:to>
                                    </p:set>
                                    <p:animEffect transition="in" filter="wipe(left)">
                                      <p:cBhvr>
                                        <p:cTn id="65" dur="500"/>
                                        <p:tgtEl>
                                          <p:spTgt spid="269347"/>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8" fill="hold" grpId="0" nodeType="clickEffect">
                                  <p:stCondLst>
                                    <p:cond delay="0"/>
                                  </p:stCondLst>
                                  <p:childTnLst>
                                    <p:set>
                                      <p:cBhvr>
                                        <p:cTn id="69" dur="1" fill="hold">
                                          <p:stCondLst>
                                            <p:cond delay="0"/>
                                          </p:stCondLst>
                                        </p:cTn>
                                        <p:tgtEl>
                                          <p:spTgt spid="269359"/>
                                        </p:tgtEl>
                                        <p:attrNameLst>
                                          <p:attrName>style.visibility</p:attrName>
                                        </p:attrNameLst>
                                      </p:cBhvr>
                                      <p:to>
                                        <p:strVal val="visible"/>
                                      </p:to>
                                    </p:set>
                                    <p:animEffect transition="in" filter="wipe(left)">
                                      <p:cBhvr>
                                        <p:cTn id="70" dur="500"/>
                                        <p:tgtEl>
                                          <p:spTgt spid="269359"/>
                                        </p:tgtEl>
                                      </p:cBhvr>
                                    </p:animEffect>
                                  </p:childTnLst>
                                </p:cTn>
                              </p:par>
                            </p:childTnLst>
                          </p:cTn>
                        </p:par>
                        <p:par>
                          <p:cTn id="71" fill="hold">
                            <p:stCondLst>
                              <p:cond delay="500"/>
                            </p:stCondLst>
                            <p:childTnLst>
                              <p:par>
                                <p:cTn id="72" presetID="22" presetClass="entr" presetSubtype="8" fill="hold" grpId="0" nodeType="afterEffect">
                                  <p:stCondLst>
                                    <p:cond delay="0"/>
                                  </p:stCondLst>
                                  <p:childTnLst>
                                    <p:set>
                                      <p:cBhvr>
                                        <p:cTn id="73" dur="1" fill="hold">
                                          <p:stCondLst>
                                            <p:cond delay="0"/>
                                          </p:stCondLst>
                                        </p:cTn>
                                        <p:tgtEl>
                                          <p:spTgt spid="269348"/>
                                        </p:tgtEl>
                                        <p:attrNameLst>
                                          <p:attrName>style.visibility</p:attrName>
                                        </p:attrNameLst>
                                      </p:cBhvr>
                                      <p:to>
                                        <p:strVal val="visible"/>
                                      </p:to>
                                    </p:set>
                                    <p:animEffect transition="in" filter="wipe(left)">
                                      <p:cBhvr>
                                        <p:cTn id="74" dur="500"/>
                                        <p:tgtEl>
                                          <p:spTgt spid="269348"/>
                                        </p:tgtEl>
                                      </p:cBhvr>
                                    </p:animEffect>
                                  </p:childTnLst>
                                </p:cTn>
                              </p:par>
                            </p:childTnLst>
                          </p:cTn>
                        </p:par>
                      </p:childTnLst>
                    </p:cTn>
                  </p:par>
                  <p:par>
                    <p:cTn id="75" fill="hold">
                      <p:stCondLst>
                        <p:cond delay="indefinite"/>
                      </p:stCondLst>
                      <p:childTnLst>
                        <p:par>
                          <p:cTn id="76" fill="hold">
                            <p:stCondLst>
                              <p:cond delay="0"/>
                            </p:stCondLst>
                            <p:childTnLst>
                              <p:par>
                                <p:cTn id="77" presetID="22" presetClass="entr" presetSubtype="8" fill="hold" grpId="0" nodeType="clickEffect">
                                  <p:stCondLst>
                                    <p:cond delay="0"/>
                                  </p:stCondLst>
                                  <p:childTnLst>
                                    <p:set>
                                      <p:cBhvr>
                                        <p:cTn id="78" dur="1" fill="hold">
                                          <p:stCondLst>
                                            <p:cond delay="0"/>
                                          </p:stCondLst>
                                        </p:cTn>
                                        <p:tgtEl>
                                          <p:spTgt spid="269360"/>
                                        </p:tgtEl>
                                        <p:attrNameLst>
                                          <p:attrName>style.visibility</p:attrName>
                                        </p:attrNameLst>
                                      </p:cBhvr>
                                      <p:to>
                                        <p:strVal val="visible"/>
                                      </p:to>
                                    </p:set>
                                    <p:animEffect transition="in" filter="wipe(left)">
                                      <p:cBhvr>
                                        <p:cTn id="79" dur="500"/>
                                        <p:tgtEl>
                                          <p:spTgt spid="269360"/>
                                        </p:tgtEl>
                                      </p:cBhvr>
                                    </p:animEffect>
                                  </p:childTnLst>
                                </p:cTn>
                              </p:par>
                            </p:childTnLst>
                          </p:cTn>
                        </p:par>
                        <p:par>
                          <p:cTn id="80" fill="hold">
                            <p:stCondLst>
                              <p:cond delay="500"/>
                            </p:stCondLst>
                            <p:childTnLst>
                              <p:par>
                                <p:cTn id="81" presetID="22" presetClass="entr" presetSubtype="8" fill="hold" grpId="0" nodeType="afterEffect">
                                  <p:stCondLst>
                                    <p:cond delay="0"/>
                                  </p:stCondLst>
                                  <p:childTnLst>
                                    <p:set>
                                      <p:cBhvr>
                                        <p:cTn id="82" dur="1" fill="hold">
                                          <p:stCondLst>
                                            <p:cond delay="0"/>
                                          </p:stCondLst>
                                        </p:cTn>
                                        <p:tgtEl>
                                          <p:spTgt spid="269349"/>
                                        </p:tgtEl>
                                        <p:attrNameLst>
                                          <p:attrName>style.visibility</p:attrName>
                                        </p:attrNameLst>
                                      </p:cBhvr>
                                      <p:to>
                                        <p:strVal val="visible"/>
                                      </p:to>
                                    </p:set>
                                    <p:animEffect transition="in" filter="wipe(left)">
                                      <p:cBhvr>
                                        <p:cTn id="83" dur="500"/>
                                        <p:tgtEl>
                                          <p:spTgt spid="2693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9343" grpId="0" animBg="1"/>
      <p:bldP spid="269344" grpId="0" animBg="1"/>
      <p:bldP spid="269345" grpId="0" animBg="1"/>
      <p:bldP spid="269346" grpId="0" animBg="1"/>
      <p:bldP spid="269347" grpId="0" animBg="1"/>
      <p:bldP spid="269348" grpId="0" animBg="1"/>
      <p:bldP spid="269349" grpId="0" animBg="1"/>
      <p:bldP spid="269350" grpId="0" animBg="1"/>
      <p:bldP spid="269351" grpId="0" animBg="1"/>
      <p:bldP spid="269352" grpId="0" animBg="1"/>
      <p:bldP spid="269353" grpId="0" animBg="1"/>
      <p:bldP spid="269354" grpId="0" animBg="1"/>
      <p:bldP spid="269355" grpId="0" animBg="1"/>
      <p:bldP spid="269356" grpId="0" animBg="1"/>
      <p:bldP spid="269357" grpId="0" animBg="1"/>
      <p:bldP spid="269358" grpId="0" animBg="1"/>
      <p:bldP spid="269359" grpId="0" animBg="1"/>
      <p:bldP spid="26936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dirty="0" smtClean="0"/>
              <a:t>OHCA Specifics </a:t>
            </a:r>
            <a:r>
              <a:rPr lang="en-US" dirty="0" smtClean="0"/>
              <a:t>– Tier 1 PCMH</a:t>
            </a:r>
          </a:p>
        </p:txBody>
      </p:sp>
      <p:sp>
        <p:nvSpPr>
          <p:cNvPr id="31747" name="Rectangle 4"/>
          <p:cNvSpPr>
            <a:spLocks noGrp="1" noChangeArrowheads="1"/>
          </p:cNvSpPr>
          <p:nvPr>
            <p:ph type="body" sz="half" idx="1"/>
          </p:nvPr>
        </p:nvSpPr>
        <p:spPr>
          <a:xfrm>
            <a:off x="914703" y="1448098"/>
            <a:ext cx="7793869" cy="2266652"/>
          </a:xfrm>
          <a:solidFill>
            <a:schemeClr val="bg2">
              <a:lumMod val="75000"/>
            </a:schemeClr>
          </a:solidFill>
          <a:ln>
            <a:solidFill>
              <a:schemeClr val="tx1"/>
            </a:solidFill>
          </a:ln>
          <a:effectLst>
            <a:innerShdw blurRad="114300">
              <a:prstClr val="black"/>
            </a:innerShdw>
          </a:effectLst>
        </p:spPr>
        <p:txBody>
          <a:bodyPr/>
          <a:lstStyle/>
          <a:p>
            <a:pPr eaLnBrk="1" hangingPunct="1">
              <a:buClr>
                <a:schemeClr val="bg1"/>
              </a:buClr>
            </a:pPr>
            <a:r>
              <a:rPr lang="en-US" sz="2300" dirty="0">
                <a:solidFill>
                  <a:schemeClr val="bg1"/>
                </a:solidFill>
              </a:rPr>
              <a:t>Primary care &amp; Prevention services</a:t>
            </a:r>
          </a:p>
          <a:p>
            <a:pPr eaLnBrk="1" hangingPunct="1">
              <a:buClr>
                <a:schemeClr val="bg1"/>
              </a:buClr>
            </a:pPr>
            <a:r>
              <a:rPr lang="en-US" sz="2300" dirty="0">
                <a:solidFill>
                  <a:schemeClr val="bg1"/>
                </a:solidFill>
              </a:rPr>
              <a:t>Immunizations</a:t>
            </a:r>
          </a:p>
          <a:p>
            <a:pPr eaLnBrk="1" hangingPunct="1">
              <a:buClr>
                <a:schemeClr val="bg1"/>
              </a:buClr>
            </a:pPr>
            <a:r>
              <a:rPr lang="en-US" sz="2300" dirty="0">
                <a:solidFill>
                  <a:schemeClr val="bg1"/>
                </a:solidFill>
              </a:rPr>
              <a:t>Organized clinical data</a:t>
            </a:r>
          </a:p>
          <a:p>
            <a:pPr eaLnBrk="1" hangingPunct="1">
              <a:buClr>
                <a:schemeClr val="bg1"/>
              </a:buClr>
            </a:pPr>
            <a:r>
              <a:rPr lang="en-US" sz="2300" dirty="0">
                <a:solidFill>
                  <a:schemeClr val="bg1"/>
                </a:solidFill>
              </a:rPr>
              <a:t>Medication lists</a:t>
            </a:r>
          </a:p>
          <a:p>
            <a:pPr eaLnBrk="1" hangingPunct="1">
              <a:buClr>
                <a:schemeClr val="bg1"/>
              </a:buClr>
            </a:pPr>
            <a:r>
              <a:rPr lang="en-US" sz="2300" dirty="0">
                <a:solidFill>
                  <a:schemeClr val="bg1"/>
                </a:solidFill>
              </a:rPr>
              <a:t>Administration functions for billing</a:t>
            </a:r>
          </a:p>
        </p:txBody>
      </p:sp>
      <p:sp>
        <p:nvSpPr>
          <p:cNvPr id="31748" name="Rectangle 5"/>
          <p:cNvSpPr>
            <a:spLocks noGrp="1" noChangeArrowheads="1"/>
          </p:cNvSpPr>
          <p:nvPr>
            <p:ph type="body" sz="half" idx="2"/>
          </p:nvPr>
        </p:nvSpPr>
        <p:spPr>
          <a:xfrm>
            <a:off x="914703" y="3814762"/>
            <a:ext cx="7793869" cy="1366838"/>
          </a:xfrm>
          <a:solidFill>
            <a:schemeClr val="tx2">
              <a:lumMod val="20000"/>
              <a:lumOff val="80000"/>
            </a:schemeClr>
          </a:solidFill>
          <a:ln>
            <a:solidFill>
              <a:schemeClr val="tx1"/>
            </a:solidFill>
          </a:ln>
          <a:effectLst>
            <a:innerShdw blurRad="63500" dist="50800" dir="5400000">
              <a:prstClr val="black">
                <a:alpha val="50000"/>
              </a:prstClr>
            </a:innerShdw>
          </a:effectLst>
        </p:spPr>
        <p:txBody>
          <a:bodyPr/>
          <a:lstStyle/>
          <a:p>
            <a:pPr eaLnBrk="1" hangingPunct="1"/>
            <a:r>
              <a:rPr lang="en-US" sz="2300" dirty="0"/>
              <a:t>Tracks &amp; Follow-up tests/x-rays with patient</a:t>
            </a:r>
          </a:p>
          <a:p>
            <a:pPr eaLnBrk="1" hangingPunct="1"/>
            <a:r>
              <a:rPr lang="en-US" sz="2300" dirty="0"/>
              <a:t>Tracks referrals until completed</a:t>
            </a:r>
          </a:p>
          <a:p>
            <a:pPr eaLnBrk="1" hangingPunct="1"/>
            <a:r>
              <a:rPr lang="en-US" sz="2300" dirty="0"/>
              <a:t>PCP continuity &amp; specialist coordination</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dirty="0" smtClean="0"/>
              <a:t>OHCA Specifics </a:t>
            </a:r>
            <a:r>
              <a:rPr lang="en-US" dirty="0" smtClean="0"/>
              <a:t>– Tier 2</a:t>
            </a:r>
          </a:p>
        </p:txBody>
      </p:sp>
      <p:sp>
        <p:nvSpPr>
          <p:cNvPr id="32771" name="Rectangle 3"/>
          <p:cNvSpPr>
            <a:spLocks noGrp="1" noChangeArrowheads="1"/>
          </p:cNvSpPr>
          <p:nvPr>
            <p:ph type="body" sz="half" idx="1"/>
          </p:nvPr>
        </p:nvSpPr>
        <p:spPr>
          <a:xfrm>
            <a:off x="914703" y="1219200"/>
            <a:ext cx="7793869" cy="2195214"/>
          </a:xfrm>
          <a:solidFill>
            <a:schemeClr val="bg2">
              <a:lumMod val="75000"/>
            </a:schemeClr>
          </a:solidFill>
          <a:ln>
            <a:solidFill>
              <a:schemeClr val="tx1"/>
            </a:solidFill>
          </a:ln>
          <a:effectLst>
            <a:innerShdw blurRad="114300">
              <a:prstClr val="black"/>
            </a:innerShdw>
          </a:effectLst>
        </p:spPr>
        <p:txBody>
          <a:bodyPr/>
          <a:lstStyle/>
          <a:p>
            <a:pPr eaLnBrk="1" hangingPunct="1">
              <a:buClr>
                <a:schemeClr val="bg1"/>
              </a:buClr>
            </a:pPr>
            <a:r>
              <a:rPr lang="en-US" sz="2300" dirty="0">
                <a:solidFill>
                  <a:schemeClr val="bg1"/>
                </a:solidFill>
              </a:rPr>
              <a:t>Accepts electronic data from </a:t>
            </a:r>
            <a:r>
              <a:rPr lang="en-US" sz="2300" dirty="0" smtClean="0">
                <a:solidFill>
                  <a:schemeClr val="bg1"/>
                </a:solidFill>
              </a:rPr>
              <a:t>Health Care Authority</a:t>
            </a:r>
            <a:endParaRPr lang="en-US" sz="2300" dirty="0">
              <a:solidFill>
                <a:schemeClr val="bg1"/>
              </a:solidFill>
            </a:endParaRPr>
          </a:p>
          <a:p>
            <a:pPr eaLnBrk="1" hangingPunct="1">
              <a:buClr>
                <a:schemeClr val="bg1"/>
              </a:buClr>
            </a:pPr>
            <a:r>
              <a:rPr lang="en-US" sz="2300" dirty="0">
                <a:solidFill>
                  <a:schemeClr val="bg1"/>
                </a:solidFill>
              </a:rPr>
              <a:t>24/7 voice contact, triage, </a:t>
            </a:r>
            <a:r>
              <a:rPr lang="en-US" sz="2300" dirty="0" smtClean="0">
                <a:solidFill>
                  <a:schemeClr val="bg1"/>
                </a:solidFill>
              </a:rPr>
              <a:t>on-call </a:t>
            </a:r>
            <a:r>
              <a:rPr lang="en-US" sz="2300" dirty="0">
                <a:solidFill>
                  <a:schemeClr val="bg1"/>
                </a:solidFill>
              </a:rPr>
              <a:t>professional</a:t>
            </a:r>
          </a:p>
          <a:p>
            <a:pPr eaLnBrk="1" hangingPunct="1">
              <a:buClr>
                <a:schemeClr val="bg1"/>
              </a:buClr>
            </a:pPr>
            <a:r>
              <a:rPr lang="en-US" sz="2300" dirty="0" smtClean="0">
                <a:solidFill>
                  <a:schemeClr val="bg1"/>
                </a:solidFill>
              </a:rPr>
              <a:t>Extended hours</a:t>
            </a:r>
            <a:endParaRPr lang="en-US" sz="2300" dirty="0">
              <a:solidFill>
                <a:schemeClr val="bg1"/>
              </a:solidFill>
            </a:endParaRPr>
          </a:p>
          <a:p>
            <a:pPr eaLnBrk="1" hangingPunct="1">
              <a:buClr>
                <a:schemeClr val="bg1"/>
              </a:buClr>
            </a:pPr>
            <a:r>
              <a:rPr lang="en-US" sz="2300" dirty="0">
                <a:solidFill>
                  <a:schemeClr val="bg1"/>
                </a:solidFill>
              </a:rPr>
              <a:t>Use PCMH agreement with patients</a:t>
            </a:r>
          </a:p>
          <a:p>
            <a:pPr eaLnBrk="1" hangingPunct="1">
              <a:buClr>
                <a:schemeClr val="bg1"/>
              </a:buClr>
            </a:pPr>
            <a:r>
              <a:rPr lang="en-US" sz="2300" dirty="0">
                <a:solidFill>
                  <a:schemeClr val="bg1"/>
                </a:solidFill>
              </a:rPr>
              <a:t>Use OCHA data for proactive planning services</a:t>
            </a:r>
          </a:p>
          <a:p>
            <a:pPr eaLnBrk="1" hangingPunct="1">
              <a:buClr>
                <a:schemeClr val="bg1"/>
              </a:buClr>
            </a:pPr>
            <a:endParaRPr lang="en-US" sz="2300" dirty="0">
              <a:solidFill>
                <a:schemeClr val="bg1"/>
              </a:solidFill>
            </a:endParaRPr>
          </a:p>
        </p:txBody>
      </p:sp>
      <p:sp>
        <p:nvSpPr>
          <p:cNvPr id="32772" name="Rectangle 4"/>
          <p:cNvSpPr>
            <a:spLocks noGrp="1" noChangeArrowheads="1"/>
          </p:cNvSpPr>
          <p:nvPr>
            <p:ph type="body" sz="half" idx="2"/>
          </p:nvPr>
        </p:nvSpPr>
        <p:spPr>
          <a:xfrm>
            <a:off x="914703" y="3581399"/>
            <a:ext cx="7793869" cy="2057401"/>
          </a:xfrm>
          <a:solidFill>
            <a:schemeClr val="tx2">
              <a:lumMod val="20000"/>
              <a:lumOff val="80000"/>
            </a:schemeClr>
          </a:solidFill>
          <a:ln>
            <a:solidFill>
              <a:schemeClr val="tx1"/>
            </a:solidFill>
          </a:ln>
          <a:effectLst>
            <a:innerShdw blurRad="114300">
              <a:prstClr val="black"/>
            </a:innerShdw>
          </a:effectLst>
        </p:spPr>
        <p:txBody>
          <a:bodyPr/>
          <a:lstStyle/>
          <a:p>
            <a:pPr eaLnBrk="1" hangingPunct="1">
              <a:lnSpc>
                <a:spcPct val="90000"/>
              </a:lnSpc>
            </a:pPr>
            <a:r>
              <a:rPr lang="en-US" sz="2300" dirty="0"/>
              <a:t>Continuity of care for acute visits</a:t>
            </a:r>
          </a:p>
          <a:p>
            <a:pPr eaLnBrk="1" hangingPunct="1">
              <a:lnSpc>
                <a:spcPct val="90000"/>
              </a:lnSpc>
            </a:pPr>
            <a:r>
              <a:rPr lang="en-US" sz="2300" dirty="0"/>
              <a:t>Behavior health and substance abuse screening</a:t>
            </a:r>
          </a:p>
          <a:p>
            <a:pPr eaLnBrk="1" hangingPunct="1">
              <a:lnSpc>
                <a:spcPct val="90000"/>
              </a:lnSpc>
            </a:pPr>
            <a:r>
              <a:rPr lang="en-US" sz="2300" dirty="0"/>
              <a:t>Use variety of forms of communication with patients</a:t>
            </a:r>
          </a:p>
          <a:p>
            <a:pPr eaLnBrk="1" hangingPunct="1">
              <a:lnSpc>
                <a:spcPct val="90000"/>
              </a:lnSpc>
            </a:pPr>
            <a:r>
              <a:rPr lang="en-US" sz="2300" dirty="0"/>
              <a:t>Tracks care received in ER/Hosp/Others – use case management registry </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ChangeArrowheads="1"/>
          </p:cNvSpPr>
          <p:nvPr>
            <p:ph type="title"/>
          </p:nvPr>
        </p:nvSpPr>
        <p:spPr/>
        <p:txBody>
          <a:bodyPr/>
          <a:lstStyle/>
          <a:p>
            <a:r>
              <a:rPr lang="en-US"/>
              <a:t>Plan for Presentation</a:t>
            </a:r>
          </a:p>
        </p:txBody>
      </p:sp>
      <p:sp>
        <p:nvSpPr>
          <p:cNvPr id="285699" name="Rectangle 3"/>
          <p:cNvSpPr>
            <a:spLocks noGrp="1" noChangeArrowheads="1"/>
          </p:cNvSpPr>
          <p:nvPr>
            <p:ph type="body" idx="1"/>
          </p:nvPr>
        </p:nvSpPr>
        <p:spPr/>
        <p:txBody>
          <a:bodyPr/>
          <a:lstStyle/>
          <a:p>
            <a:r>
              <a:rPr lang="en-US" dirty="0" smtClean="0"/>
              <a:t>Patient Centered Medical Home</a:t>
            </a:r>
          </a:p>
          <a:p>
            <a:r>
              <a:rPr lang="en-US" dirty="0" smtClean="0"/>
              <a:t>OU School of Community Medicine Vision</a:t>
            </a:r>
          </a:p>
          <a:p>
            <a:r>
              <a:rPr lang="en-US" dirty="0" smtClean="0"/>
              <a:t>Practice Transformation</a:t>
            </a:r>
          </a:p>
          <a:p>
            <a:r>
              <a:rPr lang="en-US" dirty="0" smtClean="0"/>
              <a:t>Lessons Learned</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dirty="0" smtClean="0"/>
              <a:t>OHCA Specifics </a:t>
            </a:r>
            <a:r>
              <a:rPr lang="en-US" dirty="0" smtClean="0"/>
              <a:t>– Tier 3</a:t>
            </a:r>
          </a:p>
        </p:txBody>
      </p:sp>
      <p:sp>
        <p:nvSpPr>
          <p:cNvPr id="33795" name="Rectangle 3"/>
          <p:cNvSpPr>
            <a:spLocks noGrp="1" noChangeArrowheads="1"/>
          </p:cNvSpPr>
          <p:nvPr>
            <p:ph type="body" sz="half" idx="1"/>
          </p:nvPr>
        </p:nvSpPr>
        <p:spPr>
          <a:xfrm>
            <a:off x="914703" y="1238548"/>
            <a:ext cx="7721297" cy="2038052"/>
          </a:xfrm>
          <a:solidFill>
            <a:schemeClr val="bg2">
              <a:lumMod val="75000"/>
            </a:schemeClr>
          </a:solidFill>
          <a:ln>
            <a:solidFill>
              <a:schemeClr val="tx1"/>
            </a:solidFill>
          </a:ln>
          <a:effectLst>
            <a:innerShdw blurRad="114300">
              <a:prstClr val="black"/>
            </a:innerShdw>
          </a:effectLst>
        </p:spPr>
        <p:txBody>
          <a:bodyPr/>
          <a:lstStyle/>
          <a:p>
            <a:pPr eaLnBrk="1" hangingPunct="1">
              <a:lnSpc>
                <a:spcPct val="80000"/>
              </a:lnSpc>
              <a:buClr>
                <a:schemeClr val="bg1"/>
              </a:buClr>
            </a:pPr>
            <a:r>
              <a:rPr lang="en-US" sz="2100" dirty="0">
                <a:solidFill>
                  <a:schemeClr val="bg1"/>
                </a:solidFill>
              </a:rPr>
              <a:t>Health care team led by a </a:t>
            </a:r>
            <a:r>
              <a:rPr lang="en-US" sz="2100" dirty="0" smtClean="0">
                <a:solidFill>
                  <a:schemeClr val="bg1"/>
                </a:solidFill>
              </a:rPr>
              <a:t>primary </a:t>
            </a:r>
            <a:r>
              <a:rPr lang="en-US" sz="2100" dirty="0">
                <a:solidFill>
                  <a:schemeClr val="bg1"/>
                </a:solidFill>
              </a:rPr>
              <a:t>care physician</a:t>
            </a:r>
          </a:p>
          <a:p>
            <a:pPr eaLnBrk="1" hangingPunct="1">
              <a:lnSpc>
                <a:spcPct val="80000"/>
              </a:lnSpc>
              <a:buClr>
                <a:schemeClr val="bg1"/>
              </a:buClr>
            </a:pPr>
            <a:r>
              <a:rPr lang="en-US" sz="2100" dirty="0">
                <a:solidFill>
                  <a:schemeClr val="bg1"/>
                </a:solidFill>
              </a:rPr>
              <a:t>Medication reconciliation</a:t>
            </a:r>
          </a:p>
          <a:p>
            <a:pPr eaLnBrk="1" hangingPunct="1">
              <a:lnSpc>
                <a:spcPct val="80000"/>
              </a:lnSpc>
              <a:buClr>
                <a:schemeClr val="bg1"/>
              </a:buClr>
            </a:pPr>
            <a:r>
              <a:rPr lang="en-US" sz="2100" dirty="0">
                <a:solidFill>
                  <a:schemeClr val="bg1"/>
                </a:solidFill>
              </a:rPr>
              <a:t>Use health assessment tools to </a:t>
            </a:r>
            <a:r>
              <a:rPr lang="en-US" sz="2100" dirty="0" smtClean="0">
                <a:solidFill>
                  <a:schemeClr val="bg1"/>
                </a:solidFill>
              </a:rPr>
              <a:t>identify patients’ needs</a:t>
            </a:r>
          </a:p>
          <a:p>
            <a:pPr>
              <a:lnSpc>
                <a:spcPct val="80000"/>
              </a:lnSpc>
              <a:buClr>
                <a:schemeClr val="bg1"/>
              </a:buClr>
            </a:pPr>
            <a:r>
              <a:rPr lang="en-US" sz="2100" dirty="0" smtClean="0">
                <a:solidFill>
                  <a:schemeClr val="bg1"/>
                </a:solidFill>
              </a:rPr>
              <a:t>Personalized screening process</a:t>
            </a:r>
          </a:p>
          <a:p>
            <a:pPr>
              <a:lnSpc>
                <a:spcPct val="80000"/>
              </a:lnSpc>
              <a:buClr>
                <a:schemeClr val="bg1"/>
              </a:buClr>
            </a:pPr>
            <a:r>
              <a:rPr lang="en-US" sz="2100" dirty="0" smtClean="0">
                <a:solidFill>
                  <a:schemeClr val="bg1"/>
                </a:solidFill>
              </a:rPr>
              <a:t>Evidence based prevention/chronic care guidelines</a:t>
            </a:r>
          </a:p>
          <a:p>
            <a:pPr>
              <a:lnSpc>
                <a:spcPct val="80000"/>
              </a:lnSpc>
              <a:buClr>
                <a:schemeClr val="bg1"/>
              </a:buClr>
            </a:pPr>
            <a:r>
              <a:rPr lang="en-US" sz="2100" dirty="0" smtClean="0">
                <a:solidFill>
                  <a:schemeClr val="bg1"/>
                </a:solidFill>
              </a:rPr>
              <a:t>Measure performance &amp; quality improvement action</a:t>
            </a:r>
          </a:p>
          <a:p>
            <a:pPr eaLnBrk="1" hangingPunct="1">
              <a:lnSpc>
                <a:spcPct val="80000"/>
              </a:lnSpc>
              <a:buClr>
                <a:schemeClr val="bg1"/>
              </a:buClr>
            </a:pPr>
            <a:endParaRPr lang="en-US" sz="2100" dirty="0">
              <a:solidFill>
                <a:schemeClr val="bg1"/>
              </a:solidFill>
            </a:endParaRPr>
          </a:p>
          <a:p>
            <a:pPr eaLnBrk="1" hangingPunct="1">
              <a:lnSpc>
                <a:spcPct val="80000"/>
              </a:lnSpc>
              <a:buClr>
                <a:schemeClr val="bg1"/>
              </a:buClr>
            </a:pPr>
            <a:endParaRPr lang="en-US" sz="2100" dirty="0">
              <a:solidFill>
                <a:schemeClr val="bg1"/>
              </a:solidFill>
            </a:endParaRPr>
          </a:p>
        </p:txBody>
      </p:sp>
      <p:sp>
        <p:nvSpPr>
          <p:cNvPr id="33796" name="Rectangle 4"/>
          <p:cNvSpPr>
            <a:spLocks noGrp="1" noChangeArrowheads="1"/>
          </p:cNvSpPr>
          <p:nvPr>
            <p:ph type="body" sz="half" idx="2"/>
          </p:nvPr>
        </p:nvSpPr>
        <p:spPr>
          <a:xfrm>
            <a:off x="914703" y="3352800"/>
            <a:ext cx="7648726" cy="1676400"/>
          </a:xfrm>
          <a:solidFill>
            <a:schemeClr val="tx2">
              <a:lumMod val="20000"/>
              <a:lumOff val="80000"/>
            </a:schemeClr>
          </a:solidFill>
          <a:ln>
            <a:solidFill>
              <a:schemeClr val="tx1"/>
            </a:solidFill>
          </a:ln>
          <a:effectLst>
            <a:innerShdw blurRad="114300">
              <a:prstClr val="black"/>
            </a:innerShdw>
          </a:effectLst>
        </p:spPr>
        <p:txBody>
          <a:bodyPr/>
          <a:lstStyle/>
          <a:p>
            <a:pPr eaLnBrk="1" hangingPunct="1">
              <a:lnSpc>
                <a:spcPct val="80000"/>
              </a:lnSpc>
            </a:pPr>
            <a:r>
              <a:rPr lang="en-US" sz="2100" dirty="0" smtClean="0"/>
              <a:t>Use </a:t>
            </a:r>
            <a:r>
              <a:rPr lang="en-US" sz="2100" dirty="0"/>
              <a:t>Sooner Care management program</a:t>
            </a:r>
          </a:p>
          <a:p>
            <a:pPr eaLnBrk="1" hangingPunct="1">
              <a:lnSpc>
                <a:spcPct val="80000"/>
              </a:lnSpc>
            </a:pPr>
            <a:r>
              <a:rPr lang="en-US" sz="2100" dirty="0"/>
              <a:t>Trains staff in care management roles</a:t>
            </a:r>
          </a:p>
          <a:p>
            <a:pPr eaLnBrk="1" hangingPunct="1">
              <a:lnSpc>
                <a:spcPct val="80000"/>
              </a:lnSpc>
            </a:pPr>
            <a:r>
              <a:rPr lang="en-US" sz="2100" dirty="0"/>
              <a:t>Document patient self-care support</a:t>
            </a:r>
          </a:p>
          <a:p>
            <a:pPr eaLnBrk="1" hangingPunct="1">
              <a:lnSpc>
                <a:spcPct val="80000"/>
              </a:lnSpc>
            </a:pPr>
            <a:r>
              <a:rPr lang="en-US" sz="2100" dirty="0"/>
              <a:t>Available at least 4 after-hours per week</a:t>
            </a:r>
          </a:p>
          <a:p>
            <a:pPr eaLnBrk="1" hangingPunct="1">
              <a:lnSpc>
                <a:spcPct val="80000"/>
              </a:lnSpc>
            </a:pPr>
            <a:r>
              <a:rPr lang="en-US" sz="2100" dirty="0"/>
              <a:t>Integrated care plan for patient </a:t>
            </a:r>
            <a:r>
              <a:rPr lang="en-US" sz="2100" dirty="0" smtClean="0"/>
              <a:t>co-management</a:t>
            </a:r>
          </a:p>
          <a:p>
            <a:pPr eaLnBrk="1" hangingPunct="1">
              <a:lnSpc>
                <a:spcPct val="80000"/>
              </a:lnSpc>
            </a:pPr>
            <a:endParaRPr lang="en-US" sz="2100" dirty="0"/>
          </a:p>
        </p:txBody>
      </p:sp>
      <p:sp>
        <p:nvSpPr>
          <p:cNvPr id="33797" name="Rectangle 6"/>
          <p:cNvSpPr>
            <a:spLocks noChangeArrowheads="1"/>
          </p:cNvSpPr>
          <p:nvPr/>
        </p:nvSpPr>
        <p:spPr bwMode="auto">
          <a:xfrm>
            <a:off x="914703" y="5105400"/>
            <a:ext cx="7648726" cy="381000"/>
          </a:xfrm>
          <a:prstGeom prst="rect">
            <a:avLst/>
          </a:prstGeom>
          <a:solidFill>
            <a:srgbClr val="A50021"/>
          </a:solidFill>
          <a:ln w="9525">
            <a:solidFill>
              <a:schemeClr val="tx1"/>
            </a:solidFill>
            <a:miter lim="800000"/>
            <a:headEnd/>
            <a:tailEnd/>
          </a:ln>
          <a:effectLst>
            <a:innerShdw blurRad="114300">
              <a:prstClr val="black"/>
            </a:innerShdw>
          </a:effectLst>
        </p:spPr>
        <p:txBody>
          <a:bodyPr lIns="91432" tIns="45716" rIns="91432" bIns="45716"/>
          <a:lstStyle/>
          <a:p>
            <a:pPr marL="342369" indent="-342369" defTabSz="914485">
              <a:lnSpc>
                <a:spcPct val="90000"/>
              </a:lnSpc>
              <a:spcBef>
                <a:spcPct val="20000"/>
              </a:spcBef>
              <a:buClr>
                <a:schemeClr val="bg1"/>
              </a:buClr>
              <a:buFontTx/>
              <a:buChar char="•"/>
            </a:pPr>
            <a:r>
              <a:rPr lang="en-US" sz="2100" dirty="0">
                <a:solidFill>
                  <a:schemeClr val="bg1"/>
                </a:solidFill>
              </a:rPr>
              <a:t>Interactive web-based patient </a:t>
            </a:r>
            <a:r>
              <a:rPr lang="en-US" sz="2100" dirty="0" smtClean="0">
                <a:solidFill>
                  <a:schemeClr val="bg1"/>
                </a:solidFill>
              </a:rPr>
              <a:t>portal</a:t>
            </a:r>
            <a:endParaRPr lang="en-US" sz="2100" dirty="0">
              <a:solidFill>
                <a:schemeClr val="bg1"/>
              </a:solidFill>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lstStyle/>
          <a:p>
            <a:r>
              <a:rPr lang="en-US" dirty="0" smtClean="0"/>
              <a:t>What does Tier 1 need to get to Tier3?</a:t>
            </a:r>
            <a:endParaRPr lang="en-US" dirty="0" smtClean="0"/>
          </a:p>
        </p:txBody>
      </p:sp>
      <p:sp>
        <p:nvSpPr>
          <p:cNvPr id="3" name="Content Placeholder 2"/>
          <p:cNvSpPr>
            <a:spLocks noGrp="1"/>
          </p:cNvSpPr>
          <p:nvPr>
            <p:ph idx="1"/>
          </p:nvPr>
        </p:nvSpPr>
        <p:spPr>
          <a:xfrm>
            <a:off x="762000" y="1066800"/>
            <a:ext cx="7768167" cy="4981277"/>
          </a:xfrm>
        </p:spPr>
        <p:txBody>
          <a:bodyPr>
            <a:normAutofit/>
          </a:bodyPr>
          <a:lstStyle/>
          <a:p>
            <a:pPr>
              <a:defRPr/>
            </a:pPr>
            <a:r>
              <a:rPr lang="en-US" dirty="0" smtClean="0"/>
              <a:t>Care </a:t>
            </a:r>
            <a:r>
              <a:rPr lang="en-US" dirty="0" smtClean="0"/>
              <a:t>management support</a:t>
            </a:r>
          </a:p>
          <a:p>
            <a:pPr>
              <a:defRPr/>
            </a:pPr>
            <a:r>
              <a:rPr lang="en-US" dirty="0" smtClean="0"/>
              <a:t>Tools for care coordination</a:t>
            </a:r>
          </a:p>
          <a:p>
            <a:pPr>
              <a:defRPr/>
            </a:pPr>
            <a:r>
              <a:rPr lang="en-US" dirty="0" smtClean="0"/>
              <a:t>Social services</a:t>
            </a:r>
          </a:p>
          <a:p>
            <a:pPr>
              <a:defRPr/>
            </a:pPr>
            <a:r>
              <a:rPr lang="en-US" dirty="0" smtClean="0"/>
              <a:t>Help getting patients into specialty care</a:t>
            </a:r>
          </a:p>
          <a:p>
            <a:pPr>
              <a:defRPr/>
            </a:pPr>
            <a:r>
              <a:rPr lang="en-US" dirty="0" smtClean="0"/>
              <a:t>Practice optimization help</a:t>
            </a:r>
          </a:p>
          <a:p>
            <a:pPr>
              <a:defRPr/>
            </a:pPr>
            <a:r>
              <a:rPr lang="en-US" dirty="0" smtClean="0"/>
              <a:t>EMR implementation help</a:t>
            </a:r>
          </a:p>
          <a:p>
            <a:pPr>
              <a:defRPr/>
            </a:pPr>
            <a:r>
              <a:rPr lang="en-US" dirty="0" smtClean="0"/>
              <a:t>View of big picture</a:t>
            </a:r>
          </a:p>
          <a:p>
            <a:pPr lvl="1">
              <a:defRPr/>
            </a:pPr>
            <a:r>
              <a:rPr lang="en-US" dirty="0" smtClean="0"/>
              <a:t>Data and analytics</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p:txBody>
          <a:bodyPr/>
          <a:lstStyle/>
          <a:p>
            <a:r>
              <a:rPr lang="en-US" smtClean="0"/>
              <a:t>Birth of a Health Access Network</a:t>
            </a:r>
          </a:p>
        </p:txBody>
      </p:sp>
      <p:sp>
        <p:nvSpPr>
          <p:cNvPr id="80899" name="Content Placeholder 2"/>
          <p:cNvSpPr>
            <a:spLocks noGrp="1"/>
          </p:cNvSpPr>
          <p:nvPr>
            <p:ph idx="1"/>
          </p:nvPr>
        </p:nvSpPr>
        <p:spPr>
          <a:xfrm>
            <a:off x="457200" y="1143000"/>
            <a:ext cx="8229600" cy="4530725"/>
          </a:xfrm>
        </p:spPr>
        <p:txBody>
          <a:bodyPr/>
          <a:lstStyle/>
          <a:p>
            <a:r>
              <a:rPr lang="en-US" dirty="0" smtClean="0"/>
              <a:t>Choose 3 organizations in the state to provide extra services to networks of doctors</a:t>
            </a:r>
          </a:p>
          <a:p>
            <a:pPr lvl="1"/>
            <a:r>
              <a:rPr lang="en-US" dirty="0" smtClean="0"/>
              <a:t>Reduce costs</a:t>
            </a:r>
          </a:p>
          <a:p>
            <a:pPr lvl="1"/>
            <a:r>
              <a:rPr lang="en-US" dirty="0" smtClean="0"/>
              <a:t>Improve access to specialty services</a:t>
            </a:r>
          </a:p>
          <a:p>
            <a:pPr lvl="1"/>
            <a:r>
              <a:rPr lang="en-US" dirty="0" smtClean="0"/>
              <a:t>Enhance coordination of care</a:t>
            </a:r>
          </a:p>
          <a:p>
            <a:pPr lvl="1"/>
            <a:r>
              <a:rPr lang="en-US" dirty="0" smtClean="0"/>
              <a:t>Improve the health status of communities</a:t>
            </a:r>
          </a:p>
          <a:p>
            <a:pPr lvl="1"/>
            <a:r>
              <a:rPr lang="en-US" dirty="0" smtClean="0"/>
              <a:t>Reduce health disparities in communities</a:t>
            </a:r>
          </a:p>
          <a:p>
            <a:r>
              <a:rPr lang="en-US" dirty="0" smtClean="0"/>
              <a:t>Pay the networks an additional fee for all patients in their networks</a:t>
            </a:r>
          </a:p>
        </p:txBody>
      </p:sp>
      <p:pic>
        <p:nvPicPr>
          <p:cNvPr id="80900" name="Picture 4" descr="Oklahoma Health Care Authority Logo">
            <a:hlinkClick r:id="rId2"/>
          </p:cNvPr>
          <p:cNvPicPr>
            <a:picLocks noChangeAspect="1" noChangeArrowheads="1"/>
          </p:cNvPicPr>
          <p:nvPr/>
        </p:nvPicPr>
        <p:blipFill>
          <a:blip r:embed="rId3" cstate="print"/>
          <a:srcRect/>
          <a:stretch>
            <a:fillRect/>
          </a:stretch>
        </p:blipFill>
        <p:spPr bwMode="auto">
          <a:xfrm>
            <a:off x="7620000" y="5642075"/>
            <a:ext cx="1270000" cy="12159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Title 1"/>
          <p:cNvSpPr>
            <a:spLocks noGrp="1"/>
          </p:cNvSpPr>
          <p:nvPr>
            <p:ph type="title"/>
          </p:nvPr>
        </p:nvSpPr>
        <p:spPr>
          <a:xfrm>
            <a:off x="725715" y="302122"/>
            <a:ext cx="8229298" cy="916781"/>
          </a:xfrm>
        </p:spPr>
        <p:txBody>
          <a:bodyPr/>
          <a:lstStyle/>
          <a:p>
            <a:r>
              <a:rPr lang="en-US" smtClean="0"/>
              <a:t>The Sooner Health Access Network</a:t>
            </a:r>
          </a:p>
        </p:txBody>
      </p:sp>
      <p:sp>
        <p:nvSpPr>
          <p:cNvPr id="3" name="Content Placeholder 2"/>
          <p:cNvSpPr>
            <a:spLocks noGrp="1"/>
          </p:cNvSpPr>
          <p:nvPr>
            <p:ph idx="1"/>
          </p:nvPr>
        </p:nvSpPr>
        <p:spPr>
          <a:xfrm>
            <a:off x="457200" y="1066800"/>
            <a:ext cx="8229600" cy="4876800"/>
          </a:xfrm>
        </p:spPr>
        <p:txBody>
          <a:bodyPr/>
          <a:lstStyle/>
          <a:p>
            <a:r>
              <a:rPr lang="en-US" dirty="0" smtClean="0"/>
              <a:t>Care management: </a:t>
            </a:r>
            <a:endParaRPr lang="en-US" dirty="0" smtClean="0"/>
          </a:p>
          <a:p>
            <a:pPr lvl="1"/>
            <a:r>
              <a:rPr lang="en-US" dirty="0" smtClean="0"/>
              <a:t>working </a:t>
            </a:r>
            <a:r>
              <a:rPr lang="en-US" dirty="0" smtClean="0"/>
              <a:t>with PCMH’s to improve patient health at a population level</a:t>
            </a:r>
          </a:p>
          <a:p>
            <a:r>
              <a:rPr lang="en-US" dirty="0" smtClean="0"/>
              <a:t>Secure communication: </a:t>
            </a:r>
            <a:endParaRPr lang="en-US" dirty="0" smtClean="0"/>
          </a:p>
          <a:p>
            <a:pPr lvl="1"/>
            <a:r>
              <a:rPr lang="en-US" dirty="0" smtClean="0"/>
              <a:t>Between </a:t>
            </a:r>
            <a:r>
              <a:rPr lang="en-US" dirty="0" smtClean="0"/>
              <a:t>providers and patients</a:t>
            </a:r>
          </a:p>
          <a:p>
            <a:r>
              <a:rPr lang="en-US" dirty="0" smtClean="0"/>
              <a:t>Advanced health care analytics: </a:t>
            </a:r>
            <a:endParaRPr lang="en-US" dirty="0" smtClean="0"/>
          </a:p>
          <a:p>
            <a:pPr lvl="1"/>
            <a:r>
              <a:rPr lang="en-US" dirty="0" smtClean="0"/>
              <a:t>Data </a:t>
            </a:r>
            <a:r>
              <a:rPr lang="en-US" dirty="0" smtClean="0"/>
              <a:t>to support intelligent care delivery</a:t>
            </a:r>
          </a:p>
          <a:p>
            <a:r>
              <a:rPr lang="en-US" dirty="0" smtClean="0"/>
              <a:t>Care coordination: </a:t>
            </a:r>
            <a:endParaRPr lang="en-US" dirty="0" smtClean="0"/>
          </a:p>
          <a:p>
            <a:pPr lvl="1"/>
            <a:r>
              <a:rPr lang="en-US" dirty="0" smtClean="0"/>
              <a:t>“</a:t>
            </a:r>
            <a:r>
              <a:rPr lang="en-US" dirty="0" smtClean="0"/>
              <a:t>flight control” for patients who see multiple doctors and hospitals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idx="4294967295"/>
          </p:nvPr>
        </p:nvSpPr>
        <p:spPr>
          <a:xfrm>
            <a:off x="1012977" y="302122"/>
            <a:ext cx="7768167" cy="916781"/>
          </a:xfrm>
        </p:spPr>
        <p:txBody>
          <a:bodyPr/>
          <a:lstStyle/>
          <a:p>
            <a:pPr eaLnBrk="1" hangingPunct="1"/>
            <a:r>
              <a:rPr lang="en-US" smtClean="0"/>
              <a:t>Lost in the tall grass</a:t>
            </a:r>
          </a:p>
        </p:txBody>
      </p:sp>
      <p:pic>
        <p:nvPicPr>
          <p:cNvPr id="28675" name="Picture 5" descr="lost-in-tallgrass"/>
          <p:cNvPicPr>
            <a:picLocks noGrp="1" noChangeAspect="1" noChangeArrowheads="1"/>
          </p:cNvPicPr>
          <p:nvPr>
            <p:ph/>
          </p:nvPr>
        </p:nvPicPr>
        <p:blipFill>
          <a:blip r:embed="rId2" cstate="print"/>
          <a:srcRect/>
          <a:stretch>
            <a:fillRect/>
          </a:stretch>
        </p:blipFill>
        <p:spPr>
          <a:xfrm>
            <a:off x="1016000" y="1428750"/>
            <a:ext cx="7765143" cy="4572000"/>
          </a:xfrm>
          <a:noFill/>
        </p:spPr>
      </p:pic>
    </p:spTree>
  </p:cSld>
  <p:clrMapOvr>
    <a:masterClrMapping/>
  </p:clrMapOvr>
  <p:transition>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4000" dirty="0"/>
              <a:t>Lesions from National PCMH Pilots</a:t>
            </a:r>
          </a:p>
        </p:txBody>
      </p:sp>
      <p:sp>
        <p:nvSpPr>
          <p:cNvPr id="13315" name="Rectangle 3"/>
          <p:cNvSpPr>
            <a:spLocks noGrp="1" noChangeArrowheads="1"/>
          </p:cNvSpPr>
          <p:nvPr>
            <p:ph type="body" idx="1"/>
          </p:nvPr>
        </p:nvSpPr>
        <p:spPr>
          <a:xfrm>
            <a:off x="914703" y="1448098"/>
            <a:ext cx="7768167" cy="3838277"/>
          </a:xfrm>
        </p:spPr>
        <p:txBody>
          <a:bodyPr/>
          <a:lstStyle/>
          <a:p>
            <a:pPr eaLnBrk="1" hangingPunct="1"/>
            <a:r>
              <a:rPr lang="en-US" sz="2600" dirty="0"/>
              <a:t>Becoming a PCMH Requires Transformation</a:t>
            </a:r>
          </a:p>
          <a:p>
            <a:pPr lvl="1" eaLnBrk="1" hangingPunct="1"/>
            <a:r>
              <a:rPr lang="en-US" sz="2100" dirty="0"/>
              <a:t>Epic whole-practice </a:t>
            </a:r>
            <a:r>
              <a:rPr lang="en-US" sz="2100" dirty="0" smtClean="0"/>
              <a:t>re-imagination </a:t>
            </a:r>
            <a:r>
              <a:rPr lang="en-US" sz="2100" dirty="0"/>
              <a:t>and redesign.</a:t>
            </a:r>
          </a:p>
          <a:p>
            <a:pPr lvl="1" eaLnBrk="1" hangingPunct="1"/>
            <a:r>
              <a:rPr lang="en-US" sz="2100" dirty="0"/>
              <a:t>Transformation is a Developmental Process</a:t>
            </a:r>
          </a:p>
          <a:p>
            <a:pPr lvl="1" eaLnBrk="1" hangingPunct="1"/>
            <a:r>
              <a:rPr lang="en-US" sz="2100" dirty="0"/>
              <a:t>Transformation is a Local Process</a:t>
            </a:r>
          </a:p>
          <a:p>
            <a:pPr eaLnBrk="1" hangingPunct="1"/>
            <a:r>
              <a:rPr lang="en-US" sz="2600" dirty="0"/>
              <a:t>Requires Personal Transformation of Physicians</a:t>
            </a:r>
          </a:p>
          <a:p>
            <a:pPr eaLnBrk="1" hangingPunct="1"/>
            <a:r>
              <a:rPr lang="en-US" sz="2600" dirty="0"/>
              <a:t>Technology is Not Plug and Play </a:t>
            </a:r>
          </a:p>
          <a:p>
            <a:pPr eaLnBrk="1" hangingPunct="1"/>
            <a:r>
              <a:rPr lang="en-US" sz="2600" dirty="0"/>
              <a:t>Change Fatigue is a Serious Concern</a:t>
            </a:r>
          </a:p>
          <a:p>
            <a:pPr eaLnBrk="1" hangingPunct="1"/>
            <a:endParaRPr lang="en-US" sz="2600" dirty="0"/>
          </a:p>
        </p:txBody>
      </p:sp>
      <p:sp>
        <p:nvSpPr>
          <p:cNvPr id="13316" name="Text Box 4"/>
          <p:cNvSpPr txBox="1">
            <a:spLocks noChangeArrowheads="1"/>
          </p:cNvSpPr>
          <p:nvPr/>
        </p:nvSpPr>
        <p:spPr bwMode="auto">
          <a:xfrm>
            <a:off x="2249714" y="5929313"/>
            <a:ext cx="6604000" cy="644426"/>
          </a:xfrm>
          <a:prstGeom prst="rect">
            <a:avLst/>
          </a:prstGeom>
          <a:noFill/>
          <a:ln w="9525">
            <a:noFill/>
            <a:miter lim="800000"/>
            <a:headEnd/>
            <a:tailEnd/>
          </a:ln>
        </p:spPr>
        <p:txBody>
          <a:bodyPr lIns="86493" tIns="43247" rIns="86493" bIns="43247">
            <a:spAutoFit/>
          </a:bodyPr>
          <a:lstStyle/>
          <a:p>
            <a:pPr defTabSz="914485"/>
            <a:r>
              <a:rPr lang="en-US" sz="1200" dirty="0" err="1"/>
              <a:t>Nutling</a:t>
            </a:r>
            <a:r>
              <a:rPr lang="en-US" sz="1200" dirty="0"/>
              <a:t> PA, et al. Initial Lessons From the First National Demonstration Project on Practice Transformation to a Patient-Centered Medical Home ANNALS OF FAMILY MEDICINE; WWW.ANNFAMMED.ORG VOL. 7, NO. 3 MAY/JUNE 2009</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Learning Organization</a:t>
            </a:r>
            <a:endParaRPr lang="en-US" dirty="0"/>
          </a:p>
        </p:txBody>
      </p:sp>
      <p:sp>
        <p:nvSpPr>
          <p:cNvPr id="3" name="Content Placeholder 2"/>
          <p:cNvSpPr>
            <a:spLocks noGrp="1"/>
          </p:cNvSpPr>
          <p:nvPr>
            <p:ph idx="1"/>
          </p:nvPr>
        </p:nvSpPr>
        <p:spPr>
          <a:xfrm>
            <a:off x="457200" y="1219201"/>
            <a:ext cx="8229600" cy="4419600"/>
          </a:xfrm>
        </p:spPr>
        <p:txBody>
          <a:bodyPr/>
          <a:lstStyle/>
          <a:p>
            <a:r>
              <a:rPr lang="en-US" sz="3200" dirty="0" smtClean="0"/>
              <a:t>Transformation means becoming a learning organization to co-create an emergent future rather than to learn how to build something already known.</a:t>
            </a:r>
          </a:p>
          <a:p>
            <a:r>
              <a:rPr lang="en-US" sz="3200" dirty="0" smtClean="0"/>
              <a:t>Learning organizations challenge the conventional expert model that expects consultants to come with external expertise and simply fix problems.</a:t>
            </a:r>
            <a:endParaRPr lang="en-US" dirty="0"/>
          </a:p>
        </p:txBody>
      </p:sp>
      <p:sp>
        <p:nvSpPr>
          <p:cNvPr id="4" name="Text Box 4"/>
          <p:cNvSpPr txBox="1">
            <a:spLocks noChangeArrowheads="1"/>
          </p:cNvSpPr>
          <p:nvPr/>
        </p:nvSpPr>
        <p:spPr bwMode="auto">
          <a:xfrm>
            <a:off x="3048000" y="5334000"/>
            <a:ext cx="5805714" cy="644426"/>
          </a:xfrm>
          <a:prstGeom prst="rect">
            <a:avLst/>
          </a:prstGeom>
          <a:noFill/>
          <a:ln w="9525">
            <a:noFill/>
            <a:miter lim="800000"/>
            <a:headEnd/>
            <a:tailEnd/>
          </a:ln>
        </p:spPr>
        <p:txBody>
          <a:bodyPr wrap="square" lIns="86493" tIns="43247" rIns="86493" bIns="43247">
            <a:spAutoFit/>
          </a:bodyPr>
          <a:lstStyle/>
          <a:p>
            <a:pPr defTabSz="914485"/>
            <a:r>
              <a:rPr lang="en-US" sz="1200" dirty="0" err="1"/>
              <a:t>Nutling</a:t>
            </a:r>
            <a:r>
              <a:rPr lang="en-US" sz="1200" dirty="0"/>
              <a:t> PA, et al. Initial Lessons From the First National Demonstration Project on Practice Transformation to a Patient-Centered Medical Home ANNALS OF FAMILY MEDICINE; WWW.ANNFAMMED.ORG VOL. 7, NO. 3 MAY/JUNE 2009</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smtClean="0"/>
              <a:t>What have we learned?</a:t>
            </a:r>
          </a:p>
        </p:txBody>
      </p:sp>
      <p:sp>
        <p:nvSpPr>
          <p:cNvPr id="35843" name="Rectangle 3"/>
          <p:cNvSpPr>
            <a:spLocks noGrp="1" noChangeArrowheads="1"/>
          </p:cNvSpPr>
          <p:nvPr>
            <p:ph type="body" idx="1"/>
          </p:nvPr>
        </p:nvSpPr>
        <p:spPr>
          <a:xfrm>
            <a:off x="457200" y="1143000"/>
            <a:ext cx="8229600" cy="4530725"/>
          </a:xfrm>
        </p:spPr>
        <p:txBody>
          <a:bodyPr/>
          <a:lstStyle/>
          <a:p>
            <a:pPr eaLnBrk="1" hangingPunct="1"/>
            <a:r>
              <a:rPr lang="en-US" dirty="0" smtClean="0"/>
              <a:t>We can be a “learning organization”</a:t>
            </a:r>
          </a:p>
          <a:p>
            <a:pPr eaLnBrk="1" hangingPunct="1"/>
            <a:r>
              <a:rPr lang="en-US" dirty="0" smtClean="0"/>
              <a:t>We have not, but can, document our work processes to know what we do</a:t>
            </a:r>
          </a:p>
          <a:p>
            <a:pPr eaLnBrk="1" hangingPunct="1"/>
            <a:r>
              <a:rPr lang="en-US" dirty="0" smtClean="0"/>
              <a:t>Front-line input to clinical and business procedures is essential!</a:t>
            </a:r>
          </a:p>
          <a:p>
            <a:pPr eaLnBrk="1" hangingPunct="1"/>
            <a:r>
              <a:rPr lang="en-US" dirty="0" smtClean="0"/>
              <a:t>Every good idea has unintended consequences</a:t>
            </a:r>
          </a:p>
          <a:p>
            <a:pPr eaLnBrk="1" hangingPunct="1"/>
            <a:r>
              <a:rPr lang="en-US" dirty="0" smtClean="0"/>
              <a:t>Changing work means people changing and using technology</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mtClean="0"/>
              <a:t>Leadership Keeps Vision</a:t>
            </a:r>
          </a:p>
        </p:txBody>
      </p:sp>
      <p:sp>
        <p:nvSpPr>
          <p:cNvPr id="36867" name="Rectangle 3"/>
          <p:cNvSpPr>
            <a:spLocks noGrp="1" noChangeArrowheads="1"/>
          </p:cNvSpPr>
          <p:nvPr>
            <p:ph type="body" idx="1"/>
          </p:nvPr>
        </p:nvSpPr>
        <p:spPr>
          <a:xfrm>
            <a:off x="457200" y="990600"/>
            <a:ext cx="8229600" cy="4530725"/>
          </a:xfrm>
        </p:spPr>
        <p:txBody>
          <a:bodyPr/>
          <a:lstStyle/>
          <a:p>
            <a:pPr eaLnBrk="1" hangingPunct="1"/>
            <a:r>
              <a:rPr lang="en-US" dirty="0" smtClean="0"/>
              <a:t>Competing leadership signals</a:t>
            </a:r>
          </a:p>
          <a:p>
            <a:pPr eaLnBrk="1" hangingPunct="1"/>
            <a:r>
              <a:rPr lang="en-US" dirty="0" smtClean="0"/>
              <a:t>External priorities</a:t>
            </a:r>
          </a:p>
          <a:p>
            <a:pPr eaLnBrk="1" hangingPunct="1"/>
            <a:r>
              <a:rPr lang="en-US" dirty="0" smtClean="0"/>
              <a:t>Change is human – not technological</a:t>
            </a:r>
          </a:p>
          <a:p>
            <a:pPr eaLnBrk="1" hangingPunct="1"/>
            <a:r>
              <a:rPr lang="en-US" dirty="0" smtClean="0"/>
              <a:t>Supporting pain of transformation</a:t>
            </a:r>
          </a:p>
          <a:p>
            <a:pPr eaLnBrk="1" hangingPunct="1"/>
            <a:r>
              <a:rPr lang="en-US" dirty="0" smtClean="0"/>
              <a:t>Appreciation</a:t>
            </a:r>
          </a:p>
          <a:p>
            <a:pPr eaLnBrk="1" hangingPunct="1"/>
            <a:r>
              <a:rPr lang="en-US" dirty="0" smtClean="0"/>
              <a:t>Repeated clear message: “We can do this! We must do this!”</a:t>
            </a:r>
          </a:p>
          <a:p>
            <a:pPr eaLnBrk="1" hangingPunct="1"/>
            <a:r>
              <a:rPr lang="en-US" dirty="0" smtClean="0"/>
              <a:t>Excitement about the emerging future</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type="body" idx="1"/>
          </p:nvPr>
        </p:nvSpPr>
        <p:spPr>
          <a:xfrm>
            <a:off x="914703" y="2658071"/>
            <a:ext cx="7768167" cy="3284637"/>
          </a:xfrm>
        </p:spPr>
        <p:txBody>
          <a:bodyPr/>
          <a:lstStyle/>
          <a:p>
            <a:pPr eaLnBrk="1" hangingPunct="1">
              <a:buFontTx/>
              <a:buNone/>
            </a:pPr>
            <a:r>
              <a:rPr lang="en-US" sz="3700" dirty="0"/>
              <a:t>Questions, Comments, Feedback</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914703" y="302122"/>
            <a:ext cx="8229297" cy="916781"/>
          </a:xfrm>
        </p:spPr>
        <p:txBody>
          <a:bodyPr/>
          <a:lstStyle/>
          <a:p>
            <a:pPr defTabSz="913260">
              <a:defRPr/>
            </a:pPr>
            <a:r>
              <a:rPr lang="en-US" b="1" dirty="0">
                <a:effectLst>
                  <a:outerShdw blurRad="38100" dist="38100" dir="2700000" algn="tl">
                    <a:srgbClr val="C0C0C0"/>
                  </a:outerShdw>
                </a:effectLst>
              </a:rPr>
              <a:t>Oklahoma is the only state where the death rate has gotten worse…..</a:t>
            </a:r>
          </a:p>
        </p:txBody>
      </p:sp>
      <p:pic>
        <p:nvPicPr>
          <p:cNvPr id="19459" name="Picture 3"/>
          <p:cNvPicPr>
            <a:picLocks noGrp="1" noChangeAspect="1" noChangeArrowheads="1"/>
          </p:cNvPicPr>
          <p:nvPr>
            <p:ph type="body" sz="half" idx="1"/>
          </p:nvPr>
        </p:nvPicPr>
        <p:blipFill>
          <a:blip r:embed="rId2" cstate="print"/>
          <a:srcRect t="7738" b="7440"/>
          <a:stretch>
            <a:fillRect/>
          </a:stretch>
        </p:blipFill>
        <p:spPr>
          <a:xfrm>
            <a:off x="1" y="1675805"/>
            <a:ext cx="6705298" cy="4191000"/>
          </a:xfrm>
        </p:spPr>
      </p:pic>
      <p:sp>
        <p:nvSpPr>
          <p:cNvPr id="19460" name="Rectangle 4"/>
          <p:cNvSpPr>
            <a:spLocks noGrp="1" noChangeArrowheads="1"/>
          </p:cNvSpPr>
          <p:nvPr>
            <p:ph type="body" sz="half" idx="2"/>
          </p:nvPr>
        </p:nvSpPr>
        <p:spPr>
          <a:xfrm>
            <a:off x="5181298" y="2056805"/>
            <a:ext cx="3734405" cy="4525864"/>
          </a:xfrm>
        </p:spPr>
        <p:txBody>
          <a:bodyPr/>
          <a:lstStyle/>
          <a:p>
            <a:pPr marL="531572" indent="-531572">
              <a:buNone/>
            </a:pPr>
            <a:r>
              <a:rPr lang="en-US" sz="2400" b="1" dirty="0" smtClean="0"/>
              <a:t>	</a:t>
            </a:r>
            <a:r>
              <a:rPr lang="en-US" sz="2400" b="1" u="sng" dirty="0" smtClean="0"/>
              <a:t>Some Factors</a:t>
            </a:r>
          </a:p>
          <a:p>
            <a:pPr marL="911482" lvl="1" indent="-454990">
              <a:buFontTx/>
              <a:buAutoNum type="arabicPeriod"/>
            </a:pPr>
            <a:r>
              <a:rPr lang="en-US" sz="2000" b="1" dirty="0" smtClean="0"/>
              <a:t>Economic downturn</a:t>
            </a:r>
            <a:r>
              <a:rPr lang="en-US" sz="2000" b="1" dirty="0" smtClean="0">
                <a:sym typeface="Wingdings" pitchFamily="2" charset="2"/>
              </a:rPr>
              <a:t> healthy people and jobs left Oklahoma</a:t>
            </a:r>
          </a:p>
          <a:p>
            <a:pPr marL="911482" lvl="1" indent="-454990">
              <a:buFontTx/>
              <a:buAutoNum type="arabicPeriod"/>
            </a:pPr>
            <a:r>
              <a:rPr lang="en-US" sz="2000" b="1" dirty="0" smtClean="0"/>
              <a:t>Poverty remained</a:t>
            </a:r>
          </a:p>
          <a:p>
            <a:pPr marL="911482" lvl="1" indent="-454990">
              <a:buFontTx/>
              <a:buAutoNum type="arabicPeriod"/>
            </a:pPr>
            <a:r>
              <a:rPr lang="en-US" sz="2000" b="1" dirty="0" smtClean="0"/>
              <a:t>Heart Disease – (Diabetes)</a:t>
            </a:r>
          </a:p>
          <a:p>
            <a:pPr marL="911482" lvl="1" indent="-454990">
              <a:buFontTx/>
              <a:buAutoNum type="arabicPeriod"/>
            </a:pPr>
            <a:r>
              <a:rPr lang="en-US" sz="2000" b="1" dirty="0" smtClean="0"/>
              <a:t>Cancer </a:t>
            </a:r>
          </a:p>
          <a:p>
            <a:pPr marL="911482" lvl="1" indent="-454990">
              <a:buFontTx/>
              <a:buAutoNum type="arabicPeriod"/>
            </a:pPr>
            <a:r>
              <a:rPr lang="en-US" sz="2000" b="1" dirty="0" smtClean="0"/>
              <a:t>Access to Care</a:t>
            </a:r>
          </a:p>
          <a:p>
            <a:pPr marL="911482" lvl="1" indent="-454990">
              <a:buFontTx/>
              <a:buAutoNum type="arabicPeriod"/>
            </a:pPr>
            <a:r>
              <a:rPr lang="en-US" sz="2000" b="1" dirty="0" smtClean="0"/>
              <a:t>Obesity</a:t>
            </a:r>
          </a:p>
        </p:txBody>
      </p:sp>
      <p:sp>
        <p:nvSpPr>
          <p:cNvPr id="19461" name="Text Box 5"/>
          <p:cNvSpPr txBox="1">
            <a:spLocks noChangeArrowheads="1"/>
          </p:cNvSpPr>
          <p:nvPr/>
        </p:nvSpPr>
        <p:spPr bwMode="auto">
          <a:xfrm>
            <a:off x="152703" y="3734099"/>
            <a:ext cx="1607866" cy="646197"/>
          </a:xfrm>
          <a:prstGeom prst="rect">
            <a:avLst/>
          </a:prstGeom>
          <a:noFill/>
          <a:ln w="9525">
            <a:noFill/>
            <a:miter lim="800000"/>
            <a:headEnd/>
            <a:tailEnd/>
          </a:ln>
        </p:spPr>
        <p:txBody>
          <a:bodyPr wrap="none" lIns="91308" tIns="45654" rIns="91308" bIns="45654">
            <a:spAutoFit/>
          </a:bodyPr>
          <a:lstStyle/>
          <a:p>
            <a:r>
              <a:rPr lang="en-US"/>
              <a:t>Age-adjusted </a:t>
            </a:r>
          </a:p>
          <a:p>
            <a:r>
              <a:rPr lang="en-US"/>
              <a:t>Death Rates</a:t>
            </a:r>
          </a:p>
        </p:txBody>
      </p:sp>
      <p:sp>
        <p:nvSpPr>
          <p:cNvPr id="19462" name="Text Box 6"/>
          <p:cNvSpPr txBox="1">
            <a:spLocks noChangeArrowheads="1"/>
          </p:cNvSpPr>
          <p:nvPr/>
        </p:nvSpPr>
        <p:spPr bwMode="auto">
          <a:xfrm>
            <a:off x="2438703" y="5944195"/>
            <a:ext cx="1608187" cy="369199"/>
          </a:xfrm>
          <a:prstGeom prst="rect">
            <a:avLst/>
          </a:prstGeom>
          <a:noFill/>
          <a:ln w="9525">
            <a:noFill/>
            <a:miter lim="800000"/>
            <a:headEnd/>
            <a:tailEnd/>
          </a:ln>
        </p:spPr>
        <p:txBody>
          <a:bodyPr wrap="none" lIns="91308" tIns="45654" rIns="91308" bIns="45654">
            <a:spAutoFit/>
          </a:bodyPr>
          <a:lstStyle/>
          <a:p>
            <a:r>
              <a:rPr lang="en-US"/>
              <a:t>Past 25 Years</a:t>
            </a:r>
          </a:p>
        </p:txBody>
      </p:sp>
      <p:sp>
        <p:nvSpPr>
          <p:cNvPr id="19463" name="Line 7"/>
          <p:cNvSpPr>
            <a:spLocks noChangeShapeType="1"/>
          </p:cNvSpPr>
          <p:nvPr/>
        </p:nvSpPr>
        <p:spPr bwMode="auto">
          <a:xfrm flipH="1">
            <a:off x="3657298" y="2361903"/>
            <a:ext cx="1829405" cy="686097"/>
          </a:xfrm>
          <a:prstGeom prst="line">
            <a:avLst/>
          </a:prstGeom>
          <a:noFill/>
          <a:ln w="38100">
            <a:solidFill>
              <a:schemeClr val="tx1"/>
            </a:solidFill>
            <a:round/>
            <a:headEnd/>
            <a:tailEnd type="arrow" w="med" len="med"/>
          </a:ln>
        </p:spPr>
        <p:txBody>
          <a:bodyPr lIns="91308" tIns="45654" rIns="91308" bIns="45654"/>
          <a:lstStyle/>
          <a:p>
            <a:endParaRPr 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6484561" y="2388692"/>
            <a:ext cx="2366130" cy="279797"/>
          </a:xfrm>
          <a:prstGeom prst="rect">
            <a:avLst/>
          </a:prstGeom>
          <a:noFill/>
          <a:ln w="9525" algn="ctr">
            <a:noFill/>
            <a:miter lim="800000"/>
            <a:headEnd/>
            <a:tailEnd/>
          </a:ln>
        </p:spPr>
        <p:txBody>
          <a:bodyPr lIns="91308" tIns="45654" rIns="91308" bIns="45654">
            <a:spAutoFit/>
          </a:bodyPr>
          <a:lstStyle/>
          <a:p>
            <a:pPr eaLnBrk="0" hangingPunct="0"/>
            <a:r>
              <a:rPr lang="en-US" sz="1200" b="1" dirty="0"/>
              <a:t>Shorter Life Expectancy</a:t>
            </a:r>
          </a:p>
        </p:txBody>
      </p:sp>
      <p:sp>
        <p:nvSpPr>
          <p:cNvPr id="470019" name="AutoShape 3"/>
          <p:cNvSpPr>
            <a:spLocks noChangeArrowheads="1"/>
          </p:cNvSpPr>
          <p:nvPr/>
        </p:nvSpPr>
        <p:spPr bwMode="auto">
          <a:xfrm>
            <a:off x="1189870" y="837903"/>
            <a:ext cx="6764262" cy="940594"/>
          </a:xfrm>
          <a:prstGeom prst="roundRect">
            <a:avLst>
              <a:gd name="adj" fmla="val 16667"/>
            </a:avLst>
          </a:prstGeom>
          <a:solidFill>
            <a:srgbClr val="C8D0E0"/>
          </a:solidFill>
          <a:ln w="9525">
            <a:noFill/>
            <a:round/>
            <a:headEnd/>
            <a:tailEnd/>
          </a:ln>
          <a:effectLst>
            <a:outerShdw dist="107763" dir="2700000" algn="ctr" rotWithShape="0">
              <a:srgbClr val="96A5CB"/>
            </a:outerShdw>
          </a:effectLst>
        </p:spPr>
        <p:txBody>
          <a:bodyPr lIns="182617" tIns="45654" rIns="182617" bIns="45654" anchor="ctr"/>
          <a:lstStyle/>
          <a:p>
            <a:pPr algn="ctr" eaLnBrk="0" hangingPunct="0">
              <a:defRPr/>
            </a:pPr>
            <a:r>
              <a:rPr lang="en-US" sz="2800" b="1" i="1" dirty="0">
                <a:effectLst>
                  <a:outerShdw blurRad="38100" dist="38100" dir="2700000" algn="tl">
                    <a:srgbClr val="FFFFFF"/>
                  </a:outerShdw>
                </a:effectLst>
              </a:rPr>
              <a:t>Real Health Disparities</a:t>
            </a:r>
            <a:r>
              <a:rPr lang="en-US" sz="1600" b="1" i="1" dirty="0"/>
              <a:t> </a:t>
            </a:r>
          </a:p>
        </p:txBody>
      </p:sp>
      <p:pic>
        <p:nvPicPr>
          <p:cNvPr id="20484" name="Picture 4"/>
          <p:cNvPicPr>
            <a:picLocks noChangeAspect="1" noChangeArrowheads="1"/>
          </p:cNvPicPr>
          <p:nvPr/>
        </p:nvPicPr>
        <p:blipFill>
          <a:blip r:embed="rId3" cstate="print"/>
          <a:srcRect/>
          <a:stretch>
            <a:fillRect/>
          </a:stretch>
        </p:blipFill>
        <p:spPr bwMode="auto">
          <a:xfrm>
            <a:off x="1143000" y="1980903"/>
            <a:ext cx="3853846" cy="4572000"/>
          </a:xfrm>
          <a:prstGeom prst="rect">
            <a:avLst/>
          </a:prstGeom>
          <a:noFill/>
          <a:ln w="9525" algn="ctr">
            <a:noFill/>
            <a:miter lim="800000"/>
            <a:headEnd/>
            <a:tailEnd/>
          </a:ln>
        </p:spPr>
      </p:pic>
      <p:sp>
        <p:nvSpPr>
          <p:cNvPr id="20485" name="AutoShape 6"/>
          <p:cNvSpPr>
            <a:spLocks noChangeArrowheads="1"/>
          </p:cNvSpPr>
          <p:nvPr/>
        </p:nvSpPr>
        <p:spPr bwMode="auto">
          <a:xfrm>
            <a:off x="5181299" y="2667000"/>
            <a:ext cx="479273" cy="3076278"/>
          </a:xfrm>
          <a:prstGeom prst="upDownArrow">
            <a:avLst>
              <a:gd name="adj1" fmla="val 50000"/>
              <a:gd name="adj2" fmla="val 128357"/>
            </a:avLst>
          </a:prstGeom>
          <a:gradFill rotWithShape="1">
            <a:gsLst>
              <a:gs pos="0">
                <a:srgbClr val="990000"/>
              </a:gs>
              <a:gs pos="100000">
                <a:srgbClr val="FFDEBD"/>
              </a:gs>
            </a:gsLst>
            <a:lin ang="5400000" scaled="1"/>
          </a:gradFill>
          <a:ln w="9525" algn="ctr">
            <a:solidFill>
              <a:schemeClr val="tx1"/>
            </a:solidFill>
            <a:miter lim="800000"/>
            <a:headEnd/>
            <a:tailEnd/>
          </a:ln>
        </p:spPr>
        <p:txBody>
          <a:bodyPr wrap="none" lIns="91308" tIns="45654" rIns="91308" bIns="45654" anchor="ctr"/>
          <a:lstStyle/>
          <a:p>
            <a:pPr algn="ctr" eaLnBrk="0" hangingPunct="0"/>
            <a:endParaRPr lang="en-US" sz="1200" dirty="0"/>
          </a:p>
        </p:txBody>
      </p:sp>
      <p:sp>
        <p:nvSpPr>
          <p:cNvPr id="20486" name="Text Box 7"/>
          <p:cNvSpPr txBox="1">
            <a:spLocks noChangeArrowheads="1"/>
          </p:cNvSpPr>
          <p:nvPr/>
        </p:nvSpPr>
        <p:spPr bwMode="auto">
          <a:xfrm>
            <a:off x="6507238" y="6066235"/>
            <a:ext cx="2364619" cy="278309"/>
          </a:xfrm>
          <a:prstGeom prst="rect">
            <a:avLst/>
          </a:prstGeom>
          <a:noFill/>
          <a:ln w="9525" algn="ctr">
            <a:noFill/>
            <a:miter lim="800000"/>
            <a:headEnd/>
            <a:tailEnd/>
          </a:ln>
        </p:spPr>
        <p:txBody>
          <a:bodyPr lIns="91308" tIns="45654" rIns="91308" bIns="45654">
            <a:spAutoFit/>
          </a:bodyPr>
          <a:lstStyle/>
          <a:p>
            <a:pPr eaLnBrk="0" hangingPunct="0"/>
            <a:r>
              <a:rPr lang="en-US" sz="1200" b="1" dirty="0"/>
              <a:t>Longer Life Expectancy</a:t>
            </a:r>
          </a:p>
        </p:txBody>
      </p:sp>
      <p:sp>
        <p:nvSpPr>
          <p:cNvPr id="20487" name="Text Box 8"/>
          <p:cNvSpPr txBox="1">
            <a:spLocks noChangeArrowheads="1"/>
          </p:cNvSpPr>
          <p:nvPr/>
        </p:nvSpPr>
        <p:spPr bwMode="auto">
          <a:xfrm>
            <a:off x="6448275" y="2149078"/>
            <a:ext cx="2366130" cy="321469"/>
          </a:xfrm>
          <a:prstGeom prst="rect">
            <a:avLst/>
          </a:prstGeom>
          <a:noFill/>
          <a:ln w="9525" algn="ctr">
            <a:noFill/>
            <a:miter lim="800000"/>
            <a:headEnd/>
            <a:tailEnd/>
          </a:ln>
        </p:spPr>
        <p:txBody>
          <a:bodyPr lIns="91308" tIns="45654" rIns="91308" bIns="45654">
            <a:spAutoFit/>
          </a:bodyPr>
          <a:lstStyle/>
          <a:p>
            <a:pPr eaLnBrk="0" hangingPunct="0"/>
            <a:r>
              <a:rPr lang="en-US" sz="1500" b="1" u="sng" dirty="0">
                <a:solidFill>
                  <a:schemeClr val="hlink"/>
                </a:solidFill>
              </a:rPr>
              <a:t>NORTH TULSA</a:t>
            </a:r>
          </a:p>
        </p:txBody>
      </p:sp>
      <p:sp>
        <p:nvSpPr>
          <p:cNvPr id="20488" name="Text Box 9"/>
          <p:cNvSpPr txBox="1">
            <a:spLocks noChangeArrowheads="1"/>
          </p:cNvSpPr>
          <p:nvPr/>
        </p:nvSpPr>
        <p:spPr bwMode="auto">
          <a:xfrm>
            <a:off x="6514799" y="5796856"/>
            <a:ext cx="2366130" cy="321469"/>
          </a:xfrm>
          <a:prstGeom prst="rect">
            <a:avLst/>
          </a:prstGeom>
          <a:noFill/>
          <a:ln w="9525" algn="ctr">
            <a:noFill/>
            <a:miter lim="800000"/>
            <a:headEnd/>
            <a:tailEnd/>
          </a:ln>
        </p:spPr>
        <p:txBody>
          <a:bodyPr lIns="91308" tIns="45654" rIns="91308" bIns="45654">
            <a:spAutoFit/>
          </a:bodyPr>
          <a:lstStyle/>
          <a:p>
            <a:pPr eaLnBrk="0" hangingPunct="0"/>
            <a:r>
              <a:rPr lang="en-US" sz="1500" b="1" u="sng" dirty="0">
                <a:solidFill>
                  <a:schemeClr val="hlink"/>
                </a:solidFill>
              </a:rPr>
              <a:t>SOUTH TULSA</a:t>
            </a:r>
          </a:p>
        </p:txBody>
      </p:sp>
      <p:sp>
        <p:nvSpPr>
          <p:cNvPr id="22537" name="Text Box 9"/>
          <p:cNvSpPr txBox="1">
            <a:spLocks noChangeArrowheads="1"/>
          </p:cNvSpPr>
          <p:nvPr/>
        </p:nvSpPr>
        <p:spPr bwMode="auto">
          <a:xfrm>
            <a:off x="5564053" y="3713262"/>
            <a:ext cx="3365014" cy="1230973"/>
          </a:xfrm>
          <a:prstGeom prst="rect">
            <a:avLst/>
          </a:prstGeom>
          <a:noFill/>
          <a:ln w="9525" algn="ctr">
            <a:noFill/>
            <a:miter lim="800000"/>
            <a:headEnd/>
            <a:tailEnd/>
          </a:ln>
          <a:effectLst/>
        </p:spPr>
        <p:txBody>
          <a:bodyPr wrap="none" lIns="91308" tIns="45654" rIns="91308" bIns="45654">
            <a:spAutoFit/>
          </a:bodyPr>
          <a:lstStyle/>
          <a:p>
            <a:pPr algn="ctr" eaLnBrk="0" hangingPunct="0">
              <a:defRPr/>
            </a:pPr>
            <a:r>
              <a:rPr lang="en-US" sz="2400" b="1" dirty="0">
                <a:effectLst>
                  <a:outerShdw blurRad="38100" dist="38100" dir="2700000" algn="tl">
                    <a:srgbClr val="C0C0C0"/>
                  </a:outerShdw>
                </a:effectLst>
              </a:rPr>
              <a:t>14 Year difference </a:t>
            </a:r>
          </a:p>
          <a:p>
            <a:pPr algn="ctr" eaLnBrk="0" hangingPunct="0">
              <a:defRPr/>
            </a:pPr>
            <a:r>
              <a:rPr lang="en-US" sz="2400" b="1" dirty="0">
                <a:effectLst>
                  <a:outerShdw blurRad="38100" dist="38100" dir="2700000" algn="tl">
                    <a:srgbClr val="C0C0C0"/>
                  </a:outerShdw>
                </a:effectLst>
              </a:rPr>
              <a:t>in Life Expectancy</a:t>
            </a:r>
          </a:p>
          <a:p>
            <a:pPr algn="ctr" eaLnBrk="0" hangingPunct="0">
              <a:defRPr/>
            </a:pPr>
            <a:r>
              <a:rPr lang="en-US" sz="2400" b="1" dirty="0">
                <a:effectLst>
                  <a:outerShdw blurRad="38100" dist="38100" dir="2700000" algn="tl">
                    <a:srgbClr val="C0C0C0"/>
                  </a:outerShdw>
                </a:effectLst>
              </a:rPr>
              <a:t>Across Tulsa County</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5" descr="Exh01-2009-TopBottom_v2"/>
          <p:cNvPicPr>
            <a:picLocks noChangeAspect="1" noChangeArrowheads="1"/>
          </p:cNvPicPr>
          <p:nvPr/>
        </p:nvPicPr>
        <p:blipFill>
          <a:blip r:embed="rId2" cstate="print"/>
          <a:srcRect/>
          <a:stretch>
            <a:fillRect/>
          </a:stretch>
        </p:blipFill>
        <p:spPr bwMode="auto">
          <a:xfrm>
            <a:off x="725715" y="110133"/>
            <a:ext cx="8406190" cy="6533555"/>
          </a:xfrm>
          <a:prstGeom prst="rect">
            <a:avLst/>
          </a:prstGeom>
          <a:noFill/>
          <a:ln w="9525">
            <a:noFill/>
            <a:miter lim="800000"/>
            <a:headEnd/>
            <a:tailEnd/>
          </a:ln>
        </p:spPr>
      </p:pic>
      <p:sp>
        <p:nvSpPr>
          <p:cNvPr id="3" name="Rectangle 2"/>
          <p:cNvSpPr/>
          <p:nvPr/>
        </p:nvSpPr>
        <p:spPr bwMode="auto">
          <a:xfrm>
            <a:off x="2322286" y="5929313"/>
            <a:ext cx="6604000" cy="142875"/>
          </a:xfrm>
          <a:prstGeom prst="rect">
            <a:avLst/>
          </a:prstGeom>
          <a:noFill/>
          <a:ln w="38100">
            <a:solidFill>
              <a:srgbClr val="FF0000"/>
            </a:solidFill>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lIns="86377" tIns="43188" rIns="86377" bIns="43188"/>
          <a:lstStyle/>
          <a:p>
            <a:pPr algn="ctr" defTabSz="913260" eaLnBrk="0" hangingPunct="0">
              <a:defRPr/>
            </a:pPr>
            <a:endParaRPr lang="en-US" dirty="0">
              <a:solidFill>
                <a:schemeClr val="tx1"/>
              </a:solidFill>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t>What is the problem?</a:t>
            </a:r>
          </a:p>
        </p:txBody>
      </p:sp>
      <p:sp>
        <p:nvSpPr>
          <p:cNvPr id="3" name="Content Placeholder 2"/>
          <p:cNvSpPr>
            <a:spLocks noGrp="1"/>
          </p:cNvSpPr>
          <p:nvPr>
            <p:ph idx="1"/>
          </p:nvPr>
        </p:nvSpPr>
        <p:spPr>
          <a:xfrm>
            <a:off x="580572" y="1066800"/>
            <a:ext cx="8687405" cy="4572000"/>
          </a:xfrm>
        </p:spPr>
        <p:txBody>
          <a:bodyPr>
            <a:normAutofit/>
          </a:bodyPr>
          <a:lstStyle/>
          <a:p>
            <a:pPr marL="341911" indent="-341911" defTabSz="913260">
              <a:defRPr/>
            </a:pPr>
            <a:r>
              <a:rPr lang="en-US" sz="2800" dirty="0" smtClean="0"/>
              <a:t>We have </a:t>
            </a:r>
            <a:endParaRPr lang="en-US" sz="2800" dirty="0" smtClean="0"/>
          </a:p>
          <a:p>
            <a:pPr marL="668936" lvl="1" indent="-341911" defTabSz="913260">
              <a:defRPr/>
            </a:pPr>
            <a:r>
              <a:rPr lang="en-US" sz="2400" dirty="0" smtClean="0"/>
              <a:t>high </a:t>
            </a:r>
            <a:r>
              <a:rPr lang="en-US" sz="2400" dirty="0" smtClean="0"/>
              <a:t>quality doctors and hospitals.</a:t>
            </a:r>
            <a:endParaRPr lang="en-US" sz="2400" dirty="0" smtClean="0"/>
          </a:p>
          <a:p>
            <a:pPr marL="668936" lvl="1" indent="-341911" defTabSz="913260">
              <a:defRPr/>
            </a:pPr>
            <a:r>
              <a:rPr lang="en-US" sz="2400" dirty="0" smtClean="0"/>
              <a:t>an </a:t>
            </a:r>
            <a:r>
              <a:rPr lang="en-US" sz="2400" dirty="0" smtClean="0"/>
              <a:t>extensive network of safety net clinics</a:t>
            </a:r>
          </a:p>
          <a:p>
            <a:pPr marL="668936" lvl="1" indent="-341911" defTabSz="913260">
              <a:defRPr/>
            </a:pPr>
            <a:r>
              <a:rPr lang="en-US" sz="2400" dirty="0" smtClean="0"/>
              <a:t>an </a:t>
            </a:r>
            <a:r>
              <a:rPr lang="en-US" sz="2400" dirty="0" smtClean="0"/>
              <a:t>active and engaged philanthropic community</a:t>
            </a:r>
          </a:p>
          <a:p>
            <a:pPr marL="341911" indent="-341911" defTabSz="913260">
              <a:buNone/>
              <a:defRPr/>
            </a:pPr>
            <a:r>
              <a:rPr lang="en-US" sz="2800" dirty="0" smtClean="0"/>
              <a:t>But . . . </a:t>
            </a:r>
          </a:p>
          <a:p>
            <a:pPr marL="341911" indent="-341911" defTabSz="913260">
              <a:defRPr/>
            </a:pPr>
            <a:r>
              <a:rPr lang="en-US" sz="2800" dirty="0" smtClean="0"/>
              <a:t>We have a </a:t>
            </a:r>
            <a:r>
              <a:rPr lang="en-US" sz="2800" dirty="0" smtClean="0"/>
              <a:t>fragmented </a:t>
            </a:r>
            <a:r>
              <a:rPr lang="en-US" sz="2800" dirty="0" smtClean="0"/>
              <a:t>healthcare system</a:t>
            </a:r>
          </a:p>
          <a:p>
            <a:pPr marL="341911" indent="-341911" defTabSz="913260">
              <a:defRPr/>
            </a:pPr>
            <a:r>
              <a:rPr lang="en-US" sz="2800" dirty="0" smtClean="0"/>
              <a:t>Payment is tied to seeing </a:t>
            </a:r>
            <a:r>
              <a:rPr lang="en-US" sz="2800" dirty="0" smtClean="0"/>
              <a:t>more patients in person</a:t>
            </a:r>
          </a:p>
          <a:p>
            <a:pPr marL="341911" indent="-341911" defTabSz="913260">
              <a:defRPr/>
            </a:pPr>
            <a:r>
              <a:rPr lang="en-US" sz="2800" dirty="0" smtClean="0"/>
              <a:t>Patients </a:t>
            </a:r>
            <a:r>
              <a:rPr lang="en-US" sz="2800" dirty="0" smtClean="0"/>
              <a:t>see </a:t>
            </a:r>
            <a:r>
              <a:rPr lang="en-US" sz="2800" dirty="0" smtClean="0"/>
              <a:t>doctors in separate health systems</a:t>
            </a:r>
          </a:p>
          <a:p>
            <a:pPr marL="341911" indent="-341911" defTabSz="913260">
              <a:defRPr/>
            </a:pPr>
            <a:r>
              <a:rPr lang="en-US" sz="2800" dirty="0" smtClean="0"/>
              <a:t>Safety net clinics are </a:t>
            </a:r>
            <a:r>
              <a:rPr lang="en-US" sz="2800" dirty="0" smtClean="0"/>
              <a:t>out of main stream</a:t>
            </a:r>
            <a:endParaRPr lang="en-US" sz="28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500"/>
                                        <p:tgtEl>
                                          <p:spTgt spid="3">
                                            <p:txEl>
                                              <p:pRg st="7" end="7"/>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fade">
                                      <p:cBhvr>
                                        <p:cTn id="4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Patient </a:t>
            </a:r>
            <a:r>
              <a:rPr lang="en-US" sz="3600" dirty="0" smtClean="0"/>
              <a:t>Centered Medical </a:t>
            </a:r>
            <a:r>
              <a:rPr lang="en-US" sz="3600" dirty="0" smtClean="0"/>
              <a:t>Home the Answer?</a:t>
            </a:r>
            <a:endParaRPr lang="en-US" sz="3600" dirty="0"/>
          </a:p>
        </p:txBody>
      </p:sp>
      <p:sp>
        <p:nvSpPr>
          <p:cNvPr id="3" name="Content Placeholder 2"/>
          <p:cNvSpPr>
            <a:spLocks noGrp="1"/>
          </p:cNvSpPr>
          <p:nvPr>
            <p:ph idx="1"/>
          </p:nvPr>
        </p:nvSpPr>
        <p:spPr>
          <a:xfrm>
            <a:off x="457200" y="1295400"/>
            <a:ext cx="8229600" cy="4530725"/>
          </a:xfrm>
        </p:spPr>
        <p:txBody>
          <a:bodyPr/>
          <a:lstStyle/>
          <a:p>
            <a:r>
              <a:rPr lang="en-US" dirty="0" smtClean="0"/>
              <a:t>National Movement in Health Care Reform</a:t>
            </a:r>
          </a:p>
          <a:p>
            <a:r>
              <a:rPr lang="en-US" dirty="0" smtClean="0"/>
              <a:t>Melds streams of practice innovation:</a:t>
            </a:r>
          </a:p>
          <a:p>
            <a:pPr lvl="1"/>
            <a:r>
              <a:rPr lang="en-US" dirty="0" smtClean="0"/>
              <a:t>Primary Care core elements</a:t>
            </a:r>
          </a:p>
          <a:p>
            <a:pPr lvl="1"/>
            <a:r>
              <a:rPr lang="en-US" dirty="0" smtClean="0"/>
              <a:t>Relationship-centered care principles</a:t>
            </a:r>
          </a:p>
          <a:p>
            <a:pPr lvl="1"/>
            <a:r>
              <a:rPr lang="en-US" dirty="0" smtClean="0"/>
              <a:t>Information Technology</a:t>
            </a:r>
          </a:p>
          <a:p>
            <a:pPr lvl="1"/>
            <a:r>
              <a:rPr lang="en-US" dirty="0" smtClean="0"/>
              <a:t>Care Coordination</a:t>
            </a:r>
          </a:p>
          <a:p>
            <a:pPr lvl="1"/>
            <a:r>
              <a:rPr lang="en-US" dirty="0" smtClean="0"/>
              <a:t>Chronic Care Model</a:t>
            </a:r>
          </a:p>
          <a:p>
            <a:pPr lvl="1"/>
            <a:r>
              <a:rPr lang="en-US" dirty="0" smtClean="0"/>
              <a:t>Payment Reform for primary care</a:t>
            </a:r>
            <a:endParaRPr lang="en-US" dirty="0"/>
          </a:p>
        </p:txBody>
      </p:sp>
      <p:sp>
        <p:nvSpPr>
          <p:cNvPr id="4" name="Text Box 4"/>
          <p:cNvSpPr txBox="1">
            <a:spLocks noChangeArrowheads="1"/>
          </p:cNvSpPr>
          <p:nvPr/>
        </p:nvSpPr>
        <p:spPr bwMode="auto">
          <a:xfrm>
            <a:off x="2249714" y="5486400"/>
            <a:ext cx="6604000" cy="644426"/>
          </a:xfrm>
          <a:prstGeom prst="rect">
            <a:avLst/>
          </a:prstGeom>
          <a:noFill/>
          <a:ln w="9525">
            <a:noFill/>
            <a:miter lim="800000"/>
            <a:headEnd/>
            <a:tailEnd/>
          </a:ln>
        </p:spPr>
        <p:txBody>
          <a:bodyPr lIns="86493" tIns="43247" rIns="86493" bIns="43247">
            <a:spAutoFit/>
          </a:bodyPr>
          <a:lstStyle/>
          <a:p>
            <a:pPr defTabSz="914485"/>
            <a:r>
              <a:rPr lang="en-US" sz="1200" dirty="0" err="1"/>
              <a:t>Nutling</a:t>
            </a:r>
            <a:r>
              <a:rPr lang="en-US" sz="1200" dirty="0"/>
              <a:t> PA, et al. Initial Lessons From the First National Demonstration Project on Practice Transformation to a Patient-Centered Medical Home ANNALS OF FAMILY MEDICINE; WWW.ANNFAMMED.ORG VOL. 7, NO. 3 MAY/JUNE 2009</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The PCMH Movement</a:t>
            </a:r>
          </a:p>
        </p:txBody>
      </p:sp>
      <p:sp>
        <p:nvSpPr>
          <p:cNvPr id="12291" name="Rectangle 3"/>
          <p:cNvSpPr>
            <a:spLocks noGrp="1" noChangeArrowheads="1"/>
          </p:cNvSpPr>
          <p:nvPr>
            <p:ph type="body" idx="1"/>
          </p:nvPr>
        </p:nvSpPr>
        <p:spPr>
          <a:xfrm>
            <a:off x="914703" y="1448098"/>
            <a:ext cx="7768167" cy="4409777"/>
          </a:xfrm>
        </p:spPr>
        <p:txBody>
          <a:bodyPr/>
          <a:lstStyle/>
          <a:p>
            <a:pPr eaLnBrk="1" hangingPunct="1"/>
            <a:r>
              <a:rPr lang="en-US" sz="2600" dirty="0"/>
              <a:t>An engine for </a:t>
            </a:r>
            <a:r>
              <a:rPr lang="en-US" sz="2600" dirty="0" smtClean="0"/>
              <a:t>reform in health </a:t>
            </a:r>
            <a:r>
              <a:rPr lang="en-US" sz="2600" dirty="0"/>
              <a:t>care delivery, reimbursement, and primary care.</a:t>
            </a:r>
          </a:p>
          <a:p>
            <a:pPr eaLnBrk="1" hangingPunct="1">
              <a:buFontTx/>
              <a:buNone/>
            </a:pPr>
            <a:endParaRPr lang="en-US" sz="2600" dirty="0"/>
          </a:p>
          <a:p>
            <a:pPr eaLnBrk="1" hangingPunct="1"/>
            <a:r>
              <a:rPr lang="en-US" sz="2600" dirty="0" smtClean="0"/>
              <a:t>Demonstration </a:t>
            </a:r>
            <a:r>
              <a:rPr lang="en-US" sz="2600" dirty="0"/>
              <a:t>projects in payment reform </a:t>
            </a:r>
            <a:r>
              <a:rPr lang="en-US" sz="2600" dirty="0" smtClean="0"/>
              <a:t>in </a:t>
            </a:r>
            <a:r>
              <a:rPr lang="en-US" sz="2600" dirty="0"/>
              <a:t>numerous states supported by professional organizations, major employers, insurers, Medicare, state governments, not-for-profit foundations, and </a:t>
            </a:r>
            <a:r>
              <a:rPr lang="en-US" sz="2600" b="1" i="1" dirty="0" smtClean="0"/>
              <a:t>Medicaid</a:t>
            </a:r>
            <a:r>
              <a:rPr lang="en-US" sz="2600" dirty="0" smtClean="0"/>
              <a:t>. </a:t>
            </a:r>
            <a:endParaRPr lang="en-US" sz="2600" dirty="0"/>
          </a:p>
        </p:txBody>
      </p:sp>
      <p:sp>
        <p:nvSpPr>
          <p:cNvPr id="12292" name="Text Box 4"/>
          <p:cNvSpPr txBox="1">
            <a:spLocks noChangeArrowheads="1"/>
          </p:cNvSpPr>
          <p:nvPr/>
        </p:nvSpPr>
        <p:spPr bwMode="auto">
          <a:xfrm>
            <a:off x="2249714" y="5334000"/>
            <a:ext cx="6604000" cy="644426"/>
          </a:xfrm>
          <a:prstGeom prst="rect">
            <a:avLst/>
          </a:prstGeom>
          <a:noFill/>
          <a:ln w="9525">
            <a:noFill/>
            <a:miter lim="800000"/>
            <a:headEnd/>
            <a:tailEnd/>
          </a:ln>
        </p:spPr>
        <p:txBody>
          <a:bodyPr lIns="86493" tIns="43247" rIns="86493" bIns="43247">
            <a:spAutoFit/>
          </a:bodyPr>
          <a:lstStyle/>
          <a:p>
            <a:pPr defTabSz="914485"/>
            <a:r>
              <a:rPr lang="en-US" sz="1200" dirty="0" err="1"/>
              <a:t>Nutling</a:t>
            </a:r>
            <a:r>
              <a:rPr lang="en-US" sz="1200" dirty="0"/>
              <a:t> PA, et al. Initial Lessons From the First National Demonstration Project on Practice Transformation to a Patient-Centered Medical Home ANNALS OF FAMILY MEDICINE; WWW.ANNFAMMED.ORG VOL. 7, NO. 3 MAY/JUNE 2009</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1905000" y="4191000"/>
            <a:ext cx="6748840" cy="1676400"/>
          </a:xfrm>
        </p:spPr>
        <p:txBody>
          <a:bodyPr/>
          <a:lstStyle/>
          <a:p>
            <a:pPr algn="r" eaLnBrk="1" hangingPunct="1"/>
            <a:r>
              <a:rPr lang="en-US" sz="3200" dirty="0">
                <a:latin typeface="Tahoma" pitchFamily="34" charset="0"/>
              </a:rPr>
              <a:t>A Network of Patient-Centered Medical Homes </a:t>
            </a:r>
            <a:r>
              <a:rPr lang="en-US" sz="3200" dirty="0" smtClean="0">
                <a:latin typeface="Tahoma" pitchFamily="34" charset="0"/>
              </a:rPr>
              <a:t>will improve the health of Tulsans</a:t>
            </a:r>
            <a:endParaRPr lang="en-US" sz="3200" dirty="0">
              <a:latin typeface="Tahoma" pitchFamily="34" charset="0"/>
            </a:endParaRPr>
          </a:p>
        </p:txBody>
      </p:sp>
      <p:sp>
        <p:nvSpPr>
          <p:cNvPr id="15363" name="Text Box 3"/>
          <p:cNvSpPr txBox="1">
            <a:spLocks noChangeArrowheads="1"/>
          </p:cNvSpPr>
          <p:nvPr/>
        </p:nvSpPr>
        <p:spPr bwMode="auto">
          <a:xfrm>
            <a:off x="838200" y="1447800"/>
            <a:ext cx="6313714" cy="749058"/>
          </a:xfrm>
          <a:prstGeom prst="rect">
            <a:avLst/>
          </a:prstGeom>
          <a:noFill/>
          <a:ln w="9525">
            <a:noFill/>
            <a:miter lim="800000"/>
            <a:headEnd/>
            <a:tailEnd/>
          </a:ln>
        </p:spPr>
        <p:txBody>
          <a:bodyPr lIns="86493" tIns="43247" rIns="86493" bIns="43247">
            <a:spAutoFit/>
          </a:bodyPr>
          <a:lstStyle/>
          <a:p>
            <a:pPr defTabSz="914485">
              <a:spcBef>
                <a:spcPct val="50000"/>
              </a:spcBef>
            </a:pPr>
            <a:r>
              <a:rPr lang="en-US" sz="4300" b="1" dirty="0" smtClean="0">
                <a:solidFill>
                  <a:srgbClr val="9E1B34"/>
                </a:solidFill>
              </a:rPr>
              <a:t>Our </a:t>
            </a:r>
            <a:r>
              <a:rPr lang="en-US" sz="4300" b="1" dirty="0">
                <a:solidFill>
                  <a:srgbClr val="9E1B34"/>
                </a:solidFill>
              </a:rPr>
              <a:t>Vision</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Edge">
  <a:themeElements>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Eclipse">
    <a:majorFont>
      <a:latin typeface="Arial Black"/>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Edge</Template>
  <TotalTime>842</TotalTime>
  <Words>1664</Words>
  <Application>Microsoft Office PowerPoint</Application>
  <PresentationFormat>On-screen Show (4:3)</PresentationFormat>
  <Paragraphs>252</Paragraphs>
  <Slides>29</Slides>
  <Notes>4</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Edge</vt:lpstr>
      <vt:lpstr>Transforming University Teaching Clinics to the Patient-Centered Medical Home</vt:lpstr>
      <vt:lpstr>Plan for Presentation</vt:lpstr>
      <vt:lpstr>Oklahoma is the only state where the death rate has gotten worse…..</vt:lpstr>
      <vt:lpstr>Slide 4</vt:lpstr>
      <vt:lpstr>Slide 5</vt:lpstr>
      <vt:lpstr>What is the problem?</vt:lpstr>
      <vt:lpstr>Patient Centered Medical Home the Answer?</vt:lpstr>
      <vt:lpstr>The PCMH Movement</vt:lpstr>
      <vt:lpstr>A Network of Patient-Centered Medical Homes will improve the health of Tulsans</vt:lpstr>
      <vt:lpstr>OHCA lit a burning platform</vt:lpstr>
      <vt:lpstr>Patient-Centered Medical Home Project – 6 months!</vt:lpstr>
      <vt:lpstr>Patient Centered Medical Home</vt:lpstr>
      <vt:lpstr>PCMH NCQA Elements</vt:lpstr>
      <vt:lpstr>Slide 14</vt:lpstr>
      <vt:lpstr>Medical Home Teamwork</vt:lpstr>
      <vt:lpstr>Connectivity Tools</vt:lpstr>
      <vt:lpstr>Slide 17</vt:lpstr>
      <vt:lpstr>OHCA Specifics – Tier 1 PCMH</vt:lpstr>
      <vt:lpstr>OHCA Specifics – Tier 2</vt:lpstr>
      <vt:lpstr>OHCA Specifics – Tier 3</vt:lpstr>
      <vt:lpstr>What does Tier 1 need to get to Tier3?</vt:lpstr>
      <vt:lpstr>Birth of a Health Access Network</vt:lpstr>
      <vt:lpstr>The Sooner Health Access Network</vt:lpstr>
      <vt:lpstr>Lost in the tall grass</vt:lpstr>
      <vt:lpstr>Lesions from National PCMH Pilots</vt:lpstr>
      <vt:lpstr>Learning Organization</vt:lpstr>
      <vt:lpstr>What have we learned?</vt:lpstr>
      <vt:lpstr>Leadership Keeps Vision</vt:lpstr>
      <vt:lpstr>Slide 29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Christopher Lance Sudduth</dc:creator>
  <cp:lastModifiedBy>ChangeMe</cp:lastModifiedBy>
  <cp:revision>22</cp:revision>
  <dcterms:created xsi:type="dcterms:W3CDTF">2008-07-30T15:49:52Z</dcterms:created>
  <dcterms:modified xsi:type="dcterms:W3CDTF">2010-08-27T11:16:13Z</dcterms:modified>
</cp:coreProperties>
</file>