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20" r:id="rId1"/>
  </p:sldMasterIdLst>
  <p:notesMasterIdLst>
    <p:notesMasterId r:id="rId14"/>
  </p:notesMasterIdLst>
  <p:handoutMasterIdLst>
    <p:handoutMasterId r:id="rId15"/>
  </p:handoutMasterIdLst>
  <p:sldIdLst>
    <p:sldId id="256" r:id="rId2"/>
    <p:sldId id="317" r:id="rId3"/>
    <p:sldId id="257" r:id="rId4"/>
    <p:sldId id="319" r:id="rId5"/>
    <p:sldId id="320" r:id="rId6"/>
    <p:sldId id="335" r:id="rId7"/>
    <p:sldId id="329" r:id="rId8"/>
    <p:sldId id="323" r:id="rId9"/>
    <p:sldId id="326" r:id="rId10"/>
    <p:sldId id="328" r:id="rId11"/>
    <p:sldId id="325" r:id="rId12"/>
    <p:sldId id="324" r:id="rId1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47D00"/>
    <a:srgbClr val="003300"/>
    <a:srgbClr val="993300"/>
    <a:srgbClr val="140A9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66" autoAdjust="0"/>
    <p:restoredTop sz="94660"/>
  </p:normalViewPr>
  <p:slideViewPr>
    <p:cSldViewPr>
      <p:cViewPr>
        <p:scale>
          <a:sx n="67" d="100"/>
          <a:sy n="67" d="100"/>
        </p:scale>
        <p:origin x="-1302" y="-76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57347"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fld id="{1F35470E-42CF-4C7D-A3C9-D0929D57E09C}" type="datetimeFigureOut">
              <a:rPr lang="en-US"/>
              <a:pPr>
                <a:defRPr/>
              </a:pPr>
              <a:t>8/20/2010</a:t>
            </a:fld>
            <a:endParaRPr lang="en-US"/>
          </a:p>
        </p:txBody>
      </p:sp>
      <p:sp>
        <p:nvSpPr>
          <p:cNvPr id="57348"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r>
              <a:rPr lang="en-US"/>
              <a:t>The Pacific Health Policy Group</a:t>
            </a:r>
          </a:p>
        </p:txBody>
      </p:sp>
      <p:sp>
        <p:nvSpPr>
          <p:cNvPr id="57349"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5D8BF3C2-0E03-486E-BBD7-FA3CB509C437}"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Gill Sans MT" pitchFamily="34" charset="0"/>
              </a:defRPr>
            </a:lvl1pPr>
          </a:lstStyle>
          <a:p>
            <a:pPr>
              <a:defRPr/>
            </a:pPr>
            <a:endParaRPr lang="en-US"/>
          </a:p>
        </p:txBody>
      </p:sp>
      <p:sp>
        <p:nvSpPr>
          <p:cNvPr id="3584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Gill Sans MT" pitchFamily="34" charset="0"/>
              </a:defRPr>
            </a:lvl1pPr>
          </a:lstStyle>
          <a:p>
            <a:pPr>
              <a:defRPr/>
            </a:pPr>
            <a:fld id="{A2B082F9-B6B0-4B7C-9AFB-83B5AA50103C}" type="datetimeFigureOut">
              <a:rPr lang="en-US"/>
              <a:pPr>
                <a:defRPr/>
              </a:pPr>
              <a:t>8/20/2010</a:t>
            </a:fld>
            <a:endParaRPr lang="en-US"/>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584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584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Gill Sans MT" pitchFamily="34" charset="0"/>
              </a:defRPr>
            </a:lvl1pPr>
          </a:lstStyle>
          <a:p>
            <a:pPr>
              <a:defRPr/>
            </a:pPr>
            <a:r>
              <a:rPr lang="en-US"/>
              <a:t>The Pacific Health Policy Group</a:t>
            </a:r>
          </a:p>
        </p:txBody>
      </p:sp>
      <p:sp>
        <p:nvSpPr>
          <p:cNvPr id="3584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Gill Sans MT" pitchFamily="34" charset="0"/>
              </a:defRPr>
            </a:lvl1pPr>
          </a:lstStyle>
          <a:p>
            <a:pPr>
              <a:defRPr/>
            </a:pPr>
            <a:fld id="{0D09BDEB-FF9E-49E1-9E5D-35215B565150}" type="slidenum">
              <a:rPr lang="en-US"/>
              <a:pPr>
                <a:defRPr/>
              </a:pPr>
              <a:t>‹#›</a:t>
            </a:fld>
            <a:endParaRPr lang="en-US"/>
          </a:p>
        </p:txBody>
      </p:sp>
    </p:spTree>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0"/>
          <p:cNvSpPr/>
          <p:nvPr/>
        </p:nvSpPr>
        <p:spPr>
          <a:xfrm>
            <a:off x="904875" y="3648075"/>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5"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21"/>
          <p:cNvSpPr/>
          <p:nvPr/>
        </p:nvSpPr>
        <p:spPr>
          <a:xfrm>
            <a:off x="904875" y="3648075"/>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Title 7"/>
          <p:cNvSpPr>
            <a:spLocks noGrp="1"/>
          </p:cNvSpPr>
          <p:nvPr>
            <p:ph type="ctrTitle"/>
          </p:nvPr>
        </p:nvSpPr>
        <p:spPr>
          <a:xfrm>
            <a:off x="1219200" y="3886200"/>
            <a:ext cx="6858000" cy="990600"/>
          </a:xfrm>
        </p:spPr>
        <p:txBody>
          <a:bodyPr anchor="t"/>
          <a:lstStyle>
            <a:lvl1pPr algn="r">
              <a:defRPr sz="3200">
                <a:solidFill>
                  <a:schemeClr val="tx1"/>
                </a:solidFill>
              </a:defRPr>
            </a:lvl1pPr>
          </a:lstStyle>
          <a:p>
            <a:r>
              <a:rPr lang="en-US" smtClean="0"/>
              <a:t>Click to edit Master title style</a:t>
            </a:r>
            <a:endParaRPr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10" name="Date Placeholder 27"/>
          <p:cNvSpPr>
            <a:spLocks noGrp="1"/>
          </p:cNvSpPr>
          <p:nvPr>
            <p:ph type="dt" sz="half" idx="10"/>
          </p:nvPr>
        </p:nvSpPr>
        <p:spPr>
          <a:xfrm>
            <a:off x="6400800" y="6354763"/>
            <a:ext cx="2286000" cy="366712"/>
          </a:xfrm>
          <a:prstGeom prst="rect">
            <a:avLst/>
          </a:prstGeom>
        </p:spPr>
        <p:txBody>
          <a:bodyPr vert="horz" wrap="square" lIns="91440" tIns="45720" rIns="91440" bIns="45720" numCol="1" anchor="t" anchorCtr="0" compatLnSpc="1">
            <a:prstTxWarp prst="textNoShape">
              <a:avLst/>
            </a:prstTxWarp>
          </a:bodyPr>
          <a:lstStyle>
            <a:lvl1pPr fontAlgn="auto">
              <a:spcBef>
                <a:spcPts val="0"/>
              </a:spcBef>
              <a:spcAft>
                <a:spcPts val="0"/>
              </a:spcAft>
              <a:defRPr sz="1400">
                <a:solidFill>
                  <a:schemeClr val="tx2"/>
                </a:solidFill>
                <a:latin typeface="+mn-lt"/>
              </a:defRPr>
            </a:lvl1pPr>
          </a:lstStyle>
          <a:p>
            <a:pPr>
              <a:defRPr/>
            </a:pPr>
            <a:fld id="{CA7B6827-183D-42A1-9552-AB8E1C32819C}" type="datetime1">
              <a:rPr lang="en-US"/>
              <a:pPr>
                <a:defRPr/>
              </a:pPr>
              <a:t>8/20/2010</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22"/>
          <p:cNvSpPr>
            <a:spLocks noGrp="1"/>
          </p:cNvSpPr>
          <p:nvPr>
            <p:ph type="sldNum" sz="quarter" idx="10"/>
          </p:nvPr>
        </p:nvSpPr>
        <p:spPr/>
        <p:txBody>
          <a:bodyPr/>
          <a:lstStyle>
            <a:lvl1pPr>
              <a:defRPr/>
            </a:lvl1pPr>
          </a:lstStyle>
          <a:p>
            <a:pPr>
              <a:defRPr/>
            </a:pPr>
            <a:fld id="{E8591AAF-7A8E-4C47-84DA-72D13B1B71E1}" type="slidenum">
              <a:rPr lang="en-US"/>
              <a:pPr>
                <a:defRPr/>
              </a:pPr>
              <a:t>‹#›</a:t>
            </a:fld>
            <a:r>
              <a:rPr lang="en-US" dirty="0">
                <a:solidFill>
                  <a:srgbClr val="140A90"/>
                </a:solidFill>
              </a:rPr>
              <a:t> </a:t>
            </a:r>
          </a:p>
        </p:txBody>
      </p:sp>
      <p:sp>
        <p:nvSpPr>
          <p:cNvPr id="5" name="Rectangle 10"/>
          <p:cNvSpPr>
            <a:spLocks noGrp="1" noChangeArrowheads="1"/>
          </p:cNvSpPr>
          <p:nvPr>
            <p:ph type="ftr" sz="quarter" idx="11"/>
          </p:nvPr>
        </p:nvSpPr>
        <p:spPr>
          <a:ln/>
        </p:spPr>
        <p:txBody>
          <a:bodyPr/>
          <a:lstStyle>
            <a:lvl1pPr>
              <a:defRPr/>
            </a:lvl1pPr>
          </a:lstStyle>
          <a:p>
            <a:pPr>
              <a:defRPr/>
            </a:pPr>
            <a:r>
              <a:rPr lang="en-US"/>
              <a:t>PHPG – Health Care Reform</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5" name="Isosceles Triangle 7"/>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Straight Connector 8"/>
          <p:cNvSpPr>
            <a:spLocks noChangeShapeType="1"/>
          </p:cNvSpPr>
          <p:nvPr/>
        </p:nvSpPr>
        <p:spPr bwMode="auto">
          <a:xfrm rot="5400000">
            <a:off x="3630612" y="3201988"/>
            <a:ext cx="585152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a:xfrm>
            <a:off x="6400800" y="6356350"/>
            <a:ext cx="2289175" cy="365125"/>
          </a:xfrm>
          <a:prstGeom prst="rect">
            <a:avLst/>
          </a:prstGeom>
        </p:spPr>
        <p:txBody>
          <a:bodyPr vert="horz" wrap="square" lIns="91440" tIns="45720" rIns="91440" bIns="45720" numCol="1" anchor="t" anchorCtr="0" compatLnSpc="1">
            <a:prstTxWarp prst="textNoShape">
              <a:avLst/>
            </a:prstTxWarp>
          </a:bodyPr>
          <a:lstStyle>
            <a:lvl1pPr fontAlgn="auto">
              <a:spcBef>
                <a:spcPts val="0"/>
              </a:spcBef>
              <a:spcAft>
                <a:spcPts val="0"/>
              </a:spcAft>
              <a:defRPr sz="1400">
                <a:solidFill>
                  <a:schemeClr val="tx2"/>
                </a:solidFill>
                <a:latin typeface="+mn-lt"/>
              </a:defRPr>
            </a:lvl1pPr>
          </a:lstStyle>
          <a:p>
            <a:pPr>
              <a:defRPr/>
            </a:pPr>
            <a:fld id="{DB110741-98C2-4D51-B9A8-866C4C2B8A6D}" type="datetime1">
              <a:rPr lang="en-US"/>
              <a:pPr>
                <a:defRPr/>
              </a:pPr>
              <a:t>8/20/2010</a:t>
            </a:fld>
            <a:endParaRPr lang="en-US"/>
          </a:p>
        </p:txBody>
      </p:sp>
      <p:sp>
        <p:nvSpPr>
          <p:cNvPr id="8" name="Footer Placeholder 4"/>
          <p:cNvSpPr>
            <a:spLocks noGrp="1"/>
          </p:cNvSpPr>
          <p:nvPr>
            <p:ph type="ftr" sz="quarter" idx="11"/>
          </p:nvPr>
        </p:nvSpPr>
        <p:spPr>
          <a:xfrm>
            <a:off x="2898775" y="6356350"/>
            <a:ext cx="3505200" cy="365125"/>
          </a:xfrm>
        </p:spPr>
        <p:txBody>
          <a:bodyPr/>
          <a:lstStyle>
            <a:lvl1pPr algn="r">
              <a:defRPr>
                <a:solidFill>
                  <a:schemeClr val="tx2"/>
                </a:solidFill>
                <a:latin typeface="Gill Sans MT" pitchFamily="34" charset="0"/>
              </a:defRPr>
            </a:lvl1pPr>
          </a:lstStyle>
          <a:p>
            <a:pPr>
              <a:defRPr/>
            </a:pPr>
            <a:r>
              <a:rPr lang="en-US"/>
              <a:t>The Pacific Health Policy GroupTHE PACIFIC HEALTH POLICY GROUP</a:t>
            </a:r>
          </a:p>
        </p:txBody>
      </p:sp>
      <p:sp>
        <p:nvSpPr>
          <p:cNvPr id="9" name="Slide Number Placeholder 5"/>
          <p:cNvSpPr>
            <a:spLocks noGrp="1"/>
          </p:cNvSpPr>
          <p:nvPr>
            <p:ph type="sldNum" sz="quarter" idx="12"/>
          </p:nvPr>
        </p:nvSpPr>
        <p:spPr>
          <a:xfrm>
            <a:off x="612775" y="6356350"/>
            <a:ext cx="1981200" cy="365125"/>
          </a:xfrm>
        </p:spPr>
        <p:txBody>
          <a:bodyPr/>
          <a:lstStyle>
            <a:lvl1pPr fontAlgn="auto">
              <a:spcBef>
                <a:spcPts val="0"/>
              </a:spcBef>
              <a:spcAft>
                <a:spcPts val="0"/>
              </a:spcAft>
              <a:defRPr sz="1400" b="0">
                <a:solidFill>
                  <a:schemeClr val="tx2"/>
                </a:solidFill>
                <a:latin typeface="+mn-lt"/>
              </a:defRPr>
            </a:lvl1pPr>
          </a:lstStyle>
          <a:p>
            <a:pPr>
              <a:defRPr/>
            </a:pPr>
            <a:fld id="{CC7EA2CE-CA9A-48B2-8CD2-3C461F57DABE}"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Slide Number Placeholder 22"/>
          <p:cNvSpPr>
            <a:spLocks noGrp="1"/>
          </p:cNvSpPr>
          <p:nvPr>
            <p:ph type="sldNum" sz="quarter" idx="10"/>
          </p:nvPr>
        </p:nvSpPr>
        <p:spPr/>
        <p:txBody>
          <a:bodyPr/>
          <a:lstStyle>
            <a:lvl1pPr>
              <a:defRPr/>
            </a:lvl1pPr>
          </a:lstStyle>
          <a:p>
            <a:pPr>
              <a:defRPr/>
            </a:pPr>
            <a:fld id="{016B7D44-BE3E-4613-B28D-B825B89BAB38}" type="slidenum">
              <a:rPr lang="en-US"/>
              <a:pPr>
                <a:defRPr/>
              </a:pPr>
              <a:t>‹#›</a:t>
            </a:fld>
            <a:r>
              <a:rPr lang="en-US" dirty="0">
                <a:solidFill>
                  <a:srgbClr val="140A90"/>
                </a:solidFill>
              </a:rPr>
              <a:t> </a:t>
            </a:r>
          </a:p>
        </p:txBody>
      </p:sp>
      <p:sp>
        <p:nvSpPr>
          <p:cNvPr id="3" name="Rectangle 10"/>
          <p:cNvSpPr>
            <a:spLocks noGrp="1" noChangeArrowheads="1"/>
          </p:cNvSpPr>
          <p:nvPr>
            <p:ph type="ftr" sz="quarter" idx="11"/>
          </p:nvPr>
        </p:nvSpPr>
        <p:spPr>
          <a:ln/>
        </p:spPr>
        <p:txBody>
          <a:bodyPr/>
          <a:lstStyle>
            <a:lvl1pPr>
              <a:defRPr/>
            </a:lvl1pPr>
          </a:lstStyle>
          <a:p>
            <a:pPr>
              <a:defRPr/>
            </a:pPr>
            <a:r>
              <a:rPr lang="en-US"/>
              <a:t>PHPG – Health Care Reform</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457200" y="1219200"/>
            <a:ext cx="8229600" cy="4937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22"/>
          <p:cNvSpPr>
            <a:spLocks noGrp="1"/>
          </p:cNvSpPr>
          <p:nvPr>
            <p:ph type="sldNum" sz="quarter" idx="10"/>
          </p:nvPr>
        </p:nvSpPr>
        <p:spPr/>
        <p:txBody>
          <a:bodyPr/>
          <a:lstStyle>
            <a:lvl1pPr>
              <a:defRPr/>
            </a:lvl1pPr>
          </a:lstStyle>
          <a:p>
            <a:pPr>
              <a:defRPr/>
            </a:pPr>
            <a:fld id="{023E1146-66A0-461A-AA87-825324D34282}" type="slidenum">
              <a:rPr lang="en-US"/>
              <a:pPr>
                <a:defRPr/>
              </a:pPr>
              <a:t>‹#›</a:t>
            </a:fld>
            <a:r>
              <a:rPr lang="en-US" dirty="0">
                <a:solidFill>
                  <a:srgbClr val="140A90"/>
                </a:solidFill>
              </a:rPr>
              <a:t> </a:t>
            </a:r>
          </a:p>
        </p:txBody>
      </p:sp>
      <p:sp>
        <p:nvSpPr>
          <p:cNvPr id="5" name="Rectangle 10"/>
          <p:cNvSpPr>
            <a:spLocks noGrp="1" noChangeArrowheads="1"/>
          </p:cNvSpPr>
          <p:nvPr>
            <p:ph type="ftr" sz="quarter" idx="11"/>
          </p:nvPr>
        </p:nvSpPr>
        <p:spPr>
          <a:ln/>
        </p:spPr>
        <p:txBody>
          <a:bodyPr/>
          <a:lstStyle>
            <a:lvl1pPr>
              <a:defRPr/>
            </a:lvl1pPr>
          </a:lstStyle>
          <a:p>
            <a:pPr>
              <a:defRPr/>
            </a:pPr>
            <a:r>
              <a:rPr lang="en-US"/>
              <a:t>PHPG – Health Care Reform</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4" name="Rectangle 6"/>
          <p:cNvSpPr/>
          <p:nvPr/>
        </p:nvSpPr>
        <p:spPr>
          <a:xfrm>
            <a:off x="914400" y="2819400"/>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5" name="Rectangle 7"/>
          <p:cNvSpPr/>
          <p:nvPr/>
        </p:nvSpPr>
        <p:spPr>
          <a:xfrm>
            <a:off x="914400" y="2819400"/>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le 1"/>
          <p:cNvSpPr>
            <a:spLocks noGrp="1"/>
          </p:cNvSpPr>
          <p:nvPr>
            <p:ph type="title"/>
          </p:nvPr>
        </p:nvSpPr>
        <p:spPr>
          <a:xfrm>
            <a:off x="1219200" y="2971800"/>
            <a:ext cx="6858000" cy="1066800"/>
          </a:xfrm>
        </p:spPr>
        <p:txBody>
          <a:bodyPr anchor="t"/>
          <a:lstStyle>
            <a:lvl1pPr algn="r">
              <a:buNone/>
              <a:defRPr sz="3200" b="0" cap="none" baseline="0"/>
            </a:lvl1pPr>
          </a:lstStyle>
          <a:p>
            <a:r>
              <a:rPr lang="en-US" smtClean="0"/>
              <a:t>Click to edit Master title style</a:t>
            </a:r>
            <a:endParaRPr lang="en-US"/>
          </a:p>
        </p:txBody>
      </p:sp>
      <p:sp>
        <p:nvSpPr>
          <p:cNvPr id="3" name="Text Placeholder 2"/>
          <p:cNvSpPr>
            <a:spLocks noGrp="1"/>
          </p:cNvSpPr>
          <p:nvPr>
            <p:ph type="body" idx="1"/>
          </p:nvPr>
        </p:nvSpPr>
        <p:spPr>
          <a:xfrm>
            <a:off x="1295400" y="4267200"/>
            <a:ext cx="6781800"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6" name="Date Placeholder 3"/>
          <p:cNvSpPr>
            <a:spLocks noGrp="1"/>
          </p:cNvSpPr>
          <p:nvPr>
            <p:ph type="dt" sz="half" idx="10"/>
          </p:nvPr>
        </p:nvSpPr>
        <p:spPr>
          <a:xfrm>
            <a:off x="6400800" y="6354763"/>
            <a:ext cx="2286000" cy="366712"/>
          </a:xfrm>
          <a:prstGeom prst="rect">
            <a:avLst/>
          </a:prstGeom>
        </p:spPr>
        <p:txBody>
          <a:bodyPr vert="horz" wrap="square" lIns="91440" tIns="45720" rIns="91440" bIns="45720" numCol="1" anchor="t" anchorCtr="0" compatLnSpc="1">
            <a:prstTxWarp prst="textNoShape">
              <a:avLst/>
            </a:prstTxWarp>
          </a:bodyPr>
          <a:lstStyle>
            <a:lvl1pPr fontAlgn="auto">
              <a:spcBef>
                <a:spcPts val="0"/>
              </a:spcBef>
              <a:spcAft>
                <a:spcPts val="0"/>
              </a:spcAft>
              <a:defRPr sz="1400">
                <a:solidFill>
                  <a:schemeClr val="tx2"/>
                </a:solidFill>
                <a:latin typeface="+mn-lt"/>
              </a:defRPr>
            </a:lvl1pPr>
          </a:lstStyle>
          <a:p>
            <a:pPr>
              <a:defRPr/>
            </a:pPr>
            <a:fld id="{0462BEA7-5E9C-4637-85F8-CA2916CAA8CE}" type="datetime1">
              <a:rPr lang="en-US"/>
              <a:pPr>
                <a:defRPr/>
              </a:pPr>
              <a:t>8/20/2010</a:t>
            </a:fld>
            <a:endParaRPr lang="en-US" dirty="0"/>
          </a:p>
        </p:txBody>
      </p:sp>
      <p:sp>
        <p:nvSpPr>
          <p:cNvPr id="7" name="Footer Placeholder 4"/>
          <p:cNvSpPr>
            <a:spLocks noGrp="1"/>
          </p:cNvSpPr>
          <p:nvPr>
            <p:ph type="ftr" sz="quarter" idx="11"/>
          </p:nvPr>
        </p:nvSpPr>
        <p:spPr>
          <a:xfrm>
            <a:off x="2898775" y="6354763"/>
            <a:ext cx="3475038" cy="366712"/>
          </a:xfrm>
        </p:spPr>
        <p:txBody>
          <a:bodyPr/>
          <a:lstStyle>
            <a:lvl1pPr algn="r">
              <a:defRPr>
                <a:solidFill>
                  <a:schemeClr val="tx2"/>
                </a:solidFill>
                <a:latin typeface="Gill Sans MT" pitchFamily="34" charset="0"/>
              </a:defRPr>
            </a:lvl1pPr>
          </a:lstStyle>
          <a:p>
            <a:pPr>
              <a:defRPr/>
            </a:pPr>
            <a:r>
              <a:rPr lang="en-US"/>
              <a:t>The Pacific Health Policy GroupTHE PACIFIC HEALTH POLICY GROUP</a:t>
            </a:r>
          </a:p>
        </p:txBody>
      </p:sp>
      <p:sp>
        <p:nvSpPr>
          <p:cNvPr id="8" name="Slide Number Placeholder 5"/>
          <p:cNvSpPr>
            <a:spLocks noGrp="1"/>
          </p:cNvSpPr>
          <p:nvPr>
            <p:ph type="sldNum" sz="quarter" idx="12"/>
          </p:nvPr>
        </p:nvSpPr>
        <p:spPr>
          <a:xfrm>
            <a:off x="1069975" y="6354763"/>
            <a:ext cx="1520825" cy="366712"/>
          </a:xfrm>
        </p:spPr>
        <p:txBody>
          <a:bodyPr/>
          <a:lstStyle>
            <a:lvl1pPr fontAlgn="auto">
              <a:spcBef>
                <a:spcPts val="0"/>
              </a:spcBef>
              <a:spcAft>
                <a:spcPts val="0"/>
              </a:spcAft>
              <a:defRPr sz="1400" b="0">
                <a:solidFill>
                  <a:schemeClr val="tx2"/>
                </a:solidFill>
                <a:latin typeface="+mn-lt"/>
              </a:defRPr>
            </a:lvl1pPr>
          </a:lstStyle>
          <a:p>
            <a:pPr>
              <a:defRPr/>
            </a:pPr>
            <a:fld id="{A5184FF3-6252-4151-9CCE-4B0382302F44}"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lang="en-US" smtClean="0"/>
              <a:t>Click to edit Master title style</a:t>
            </a:r>
            <a:endParaRPr lang="en-US"/>
          </a:p>
        </p:txBody>
      </p:sp>
      <p:sp>
        <p:nvSpPr>
          <p:cNvPr id="9" name="Content Placeholder 8"/>
          <p:cNvSpPr>
            <a:spLocks noGrp="1"/>
          </p:cNvSpPr>
          <p:nvPr>
            <p:ph sz="quarter" idx="1"/>
          </p:nvPr>
        </p:nvSpPr>
        <p:spPr>
          <a:xfrm>
            <a:off x="457200" y="1219200"/>
            <a:ext cx="4041648" cy="4937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632198" y="1216152"/>
            <a:ext cx="4041648" cy="4937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22"/>
          <p:cNvSpPr>
            <a:spLocks noGrp="1"/>
          </p:cNvSpPr>
          <p:nvPr>
            <p:ph type="sldNum" sz="quarter" idx="10"/>
          </p:nvPr>
        </p:nvSpPr>
        <p:spPr/>
        <p:txBody>
          <a:bodyPr/>
          <a:lstStyle>
            <a:lvl1pPr>
              <a:defRPr/>
            </a:lvl1pPr>
          </a:lstStyle>
          <a:p>
            <a:pPr>
              <a:defRPr/>
            </a:pPr>
            <a:fld id="{3B052004-895B-4307-AD0B-59F8902A1198}" type="slidenum">
              <a:rPr lang="en-US"/>
              <a:pPr>
                <a:defRPr/>
              </a:pPr>
              <a:t>‹#›</a:t>
            </a:fld>
            <a:r>
              <a:rPr lang="en-US" dirty="0">
                <a:solidFill>
                  <a:srgbClr val="140A90"/>
                </a:solidFill>
              </a:rPr>
              <a:t> </a:t>
            </a:r>
          </a:p>
        </p:txBody>
      </p:sp>
      <p:sp>
        <p:nvSpPr>
          <p:cNvPr id="6" name="Rectangle 10"/>
          <p:cNvSpPr>
            <a:spLocks noGrp="1" noChangeArrowheads="1"/>
          </p:cNvSpPr>
          <p:nvPr>
            <p:ph type="ftr" sz="quarter" idx="11"/>
          </p:nvPr>
        </p:nvSpPr>
        <p:spPr>
          <a:ln/>
        </p:spPr>
        <p:txBody>
          <a:bodyPr/>
          <a:lstStyle>
            <a:lvl1pPr>
              <a:defRPr/>
            </a:lvl1pPr>
          </a:lstStyle>
          <a:p>
            <a:pPr>
              <a:defRPr/>
            </a:pPr>
            <a:r>
              <a:rPr lang="en-US"/>
              <a:t>PHPG – Health Care Reform</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285875"/>
            <a:ext cx="4040188" cy="685800"/>
          </a:xfrm>
          <a:noFill/>
          <a:ln>
            <a:noFill/>
          </a:ln>
        </p:spPr>
        <p:txBody>
          <a:bodyPr anchor="b">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anchor="b"/>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11" name="Content Placeholder 10"/>
          <p:cNvSpPr>
            <a:spLocks noGrp="1"/>
          </p:cNvSpPr>
          <p:nvPr>
            <p:ph sz="quarter" idx="2"/>
          </p:nvPr>
        </p:nvSpPr>
        <p:spPr>
          <a:xfrm>
            <a:off x="457200" y="2133600"/>
            <a:ext cx="40386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648200" y="2133600"/>
            <a:ext cx="40386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22"/>
          <p:cNvSpPr>
            <a:spLocks noGrp="1"/>
          </p:cNvSpPr>
          <p:nvPr>
            <p:ph type="sldNum" sz="quarter" idx="10"/>
          </p:nvPr>
        </p:nvSpPr>
        <p:spPr/>
        <p:txBody>
          <a:bodyPr/>
          <a:lstStyle>
            <a:lvl1pPr>
              <a:defRPr/>
            </a:lvl1pPr>
          </a:lstStyle>
          <a:p>
            <a:pPr>
              <a:defRPr/>
            </a:pPr>
            <a:fld id="{1D94F7EF-D25B-49CC-8915-B0DCD6E28994}" type="slidenum">
              <a:rPr lang="en-US"/>
              <a:pPr>
                <a:defRPr/>
              </a:pPr>
              <a:t>‹#›</a:t>
            </a:fld>
            <a:r>
              <a:rPr lang="en-US" dirty="0">
                <a:solidFill>
                  <a:srgbClr val="140A90"/>
                </a:solidFill>
              </a:rPr>
              <a:t> </a:t>
            </a:r>
          </a:p>
        </p:txBody>
      </p:sp>
      <p:sp>
        <p:nvSpPr>
          <p:cNvPr id="8" name="Rectangle 10"/>
          <p:cNvSpPr>
            <a:spLocks noGrp="1" noChangeArrowheads="1"/>
          </p:cNvSpPr>
          <p:nvPr>
            <p:ph type="ftr" sz="quarter" idx="11"/>
          </p:nvPr>
        </p:nvSpPr>
        <p:spPr>
          <a:ln/>
        </p:spPr>
        <p:txBody>
          <a:bodyPr/>
          <a:lstStyle>
            <a:lvl1pPr>
              <a:defRPr/>
            </a:lvl1pPr>
          </a:lstStyle>
          <a:p>
            <a:pPr>
              <a:defRPr/>
            </a:pPr>
            <a:r>
              <a:rPr lang="en-US"/>
              <a:t>PHPG – Health Care Reform</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Isosceles Triangle 5"/>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le 1"/>
          <p:cNvSpPr>
            <a:spLocks noGrp="1"/>
          </p:cNvSpPr>
          <p:nvPr>
            <p:ph type="title"/>
          </p:nvPr>
        </p:nvSpPr>
        <p:spPr>
          <a:xfrm>
            <a:off x="457200" y="228600"/>
            <a:ext cx="8229600" cy="914400"/>
          </a:xfrm>
        </p:spPr>
        <p:txBody>
          <a:bodyPr/>
          <a:lstStyle/>
          <a:p>
            <a:r>
              <a:rPr lang="en-US" smtClean="0"/>
              <a:t>Click to edit Master title style</a:t>
            </a:r>
            <a:endParaRPr lang="en-US"/>
          </a:p>
        </p:txBody>
      </p:sp>
      <p:sp>
        <p:nvSpPr>
          <p:cNvPr id="4" name="Date Placeholder 2"/>
          <p:cNvSpPr>
            <a:spLocks noGrp="1"/>
          </p:cNvSpPr>
          <p:nvPr>
            <p:ph type="dt" sz="half" idx="10"/>
          </p:nvPr>
        </p:nvSpPr>
        <p:spPr>
          <a:xfrm>
            <a:off x="6400800" y="6356350"/>
            <a:ext cx="2289175" cy="365125"/>
          </a:xfrm>
          <a:prstGeom prst="rect">
            <a:avLst/>
          </a:prstGeom>
        </p:spPr>
        <p:txBody>
          <a:bodyPr vert="horz" wrap="square" lIns="91440" tIns="45720" rIns="91440" bIns="45720" numCol="1" anchor="t" anchorCtr="0" compatLnSpc="1">
            <a:prstTxWarp prst="textNoShape">
              <a:avLst/>
            </a:prstTxWarp>
          </a:bodyPr>
          <a:lstStyle>
            <a:lvl1pPr fontAlgn="auto">
              <a:spcBef>
                <a:spcPts val="0"/>
              </a:spcBef>
              <a:spcAft>
                <a:spcPts val="0"/>
              </a:spcAft>
              <a:defRPr sz="1400">
                <a:solidFill>
                  <a:schemeClr val="tx2"/>
                </a:solidFill>
                <a:latin typeface="+mn-lt"/>
              </a:defRPr>
            </a:lvl1pPr>
          </a:lstStyle>
          <a:p>
            <a:pPr>
              <a:defRPr/>
            </a:pPr>
            <a:fld id="{9F3F605E-CA31-4D97-A9A1-85922DDB78D6}" type="datetime1">
              <a:rPr lang="en-US"/>
              <a:pPr>
                <a:defRPr/>
              </a:pPr>
              <a:t>8/20/2010</a:t>
            </a:fld>
            <a:endParaRPr lang="en-US" dirty="0"/>
          </a:p>
        </p:txBody>
      </p:sp>
      <p:sp>
        <p:nvSpPr>
          <p:cNvPr id="5" name="Footer Placeholder 3"/>
          <p:cNvSpPr>
            <a:spLocks noGrp="1"/>
          </p:cNvSpPr>
          <p:nvPr>
            <p:ph type="ftr" sz="quarter" idx="11"/>
          </p:nvPr>
        </p:nvSpPr>
        <p:spPr>
          <a:xfrm>
            <a:off x="2898775" y="6356350"/>
            <a:ext cx="3505200" cy="365125"/>
          </a:xfrm>
        </p:spPr>
        <p:txBody>
          <a:bodyPr/>
          <a:lstStyle>
            <a:lvl1pPr algn="r">
              <a:defRPr>
                <a:solidFill>
                  <a:schemeClr val="tx2"/>
                </a:solidFill>
                <a:latin typeface="Gill Sans MT" pitchFamily="34" charset="0"/>
              </a:defRPr>
            </a:lvl1pPr>
          </a:lstStyle>
          <a:p>
            <a:pPr>
              <a:defRPr/>
            </a:pPr>
            <a:r>
              <a:rPr lang="en-US"/>
              <a:t>The Pacific Health Policy GroupTHE PACIFIC HEALTH POLICY GROUP</a:t>
            </a:r>
          </a:p>
        </p:txBody>
      </p:sp>
      <p:sp>
        <p:nvSpPr>
          <p:cNvPr id="6" name="Slide Number Placeholder 4"/>
          <p:cNvSpPr>
            <a:spLocks noGrp="1"/>
          </p:cNvSpPr>
          <p:nvPr>
            <p:ph type="sldNum" sz="quarter" idx="12"/>
          </p:nvPr>
        </p:nvSpPr>
        <p:spPr>
          <a:xfrm>
            <a:off x="612775" y="6356350"/>
            <a:ext cx="1981200" cy="365125"/>
          </a:xfrm>
        </p:spPr>
        <p:txBody>
          <a:bodyPr/>
          <a:lstStyle>
            <a:lvl1pPr fontAlgn="auto">
              <a:spcBef>
                <a:spcPts val="0"/>
              </a:spcBef>
              <a:spcAft>
                <a:spcPts val="0"/>
              </a:spcAft>
              <a:defRPr sz="1400" b="0">
                <a:solidFill>
                  <a:schemeClr val="tx2"/>
                </a:solidFill>
                <a:latin typeface="+mn-lt"/>
              </a:defRPr>
            </a:lvl1pPr>
          </a:lstStyle>
          <a:p>
            <a:pPr>
              <a:defRPr/>
            </a:pPr>
            <a:fld id="{AA292E42-1129-44D0-9CC8-A00BA36EAEE5}"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3" name="Isosceles Triangle 5"/>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Date Placeholder 1"/>
          <p:cNvSpPr>
            <a:spLocks noGrp="1"/>
          </p:cNvSpPr>
          <p:nvPr>
            <p:ph type="dt" sz="half" idx="10"/>
          </p:nvPr>
        </p:nvSpPr>
        <p:spPr>
          <a:xfrm>
            <a:off x="6400800" y="6356350"/>
            <a:ext cx="2289175" cy="365125"/>
          </a:xfrm>
          <a:prstGeom prst="rect">
            <a:avLst/>
          </a:prstGeom>
        </p:spPr>
        <p:txBody>
          <a:bodyPr vert="horz" wrap="square" lIns="91440" tIns="45720" rIns="91440" bIns="45720" numCol="1" anchor="t" anchorCtr="0" compatLnSpc="1">
            <a:prstTxWarp prst="textNoShape">
              <a:avLst/>
            </a:prstTxWarp>
          </a:bodyPr>
          <a:lstStyle>
            <a:lvl1pPr fontAlgn="auto">
              <a:spcBef>
                <a:spcPts val="0"/>
              </a:spcBef>
              <a:spcAft>
                <a:spcPts val="0"/>
              </a:spcAft>
              <a:defRPr sz="1400">
                <a:solidFill>
                  <a:schemeClr val="tx2"/>
                </a:solidFill>
                <a:latin typeface="+mn-lt"/>
              </a:defRPr>
            </a:lvl1pPr>
          </a:lstStyle>
          <a:p>
            <a:pPr>
              <a:defRPr/>
            </a:pPr>
            <a:fld id="{1EE21890-B975-463D-9AB9-938ADE33BEEF}" type="datetime1">
              <a:rPr lang="en-US"/>
              <a:pPr>
                <a:defRPr/>
              </a:pPr>
              <a:t>8/20/2010</a:t>
            </a:fld>
            <a:endParaRPr lang="en-US" dirty="0"/>
          </a:p>
        </p:txBody>
      </p:sp>
      <p:sp>
        <p:nvSpPr>
          <p:cNvPr id="5" name="Footer Placeholder 2"/>
          <p:cNvSpPr>
            <a:spLocks noGrp="1"/>
          </p:cNvSpPr>
          <p:nvPr>
            <p:ph type="ftr" sz="quarter" idx="11"/>
          </p:nvPr>
        </p:nvSpPr>
        <p:spPr>
          <a:xfrm>
            <a:off x="2898775" y="6356350"/>
            <a:ext cx="3505200" cy="365125"/>
          </a:xfrm>
        </p:spPr>
        <p:txBody>
          <a:bodyPr/>
          <a:lstStyle>
            <a:lvl1pPr algn="r">
              <a:defRPr>
                <a:solidFill>
                  <a:schemeClr val="tx2"/>
                </a:solidFill>
                <a:latin typeface="Gill Sans MT" pitchFamily="34" charset="0"/>
              </a:defRPr>
            </a:lvl1pPr>
          </a:lstStyle>
          <a:p>
            <a:pPr>
              <a:defRPr/>
            </a:pPr>
            <a:r>
              <a:rPr lang="en-US"/>
              <a:t>The Pacific Health Policy GroupTHE PACIFIC HEALTH POLICY GROUP</a:t>
            </a:r>
          </a:p>
        </p:txBody>
      </p:sp>
      <p:sp>
        <p:nvSpPr>
          <p:cNvPr id="6" name="Slide Number Placeholder 3"/>
          <p:cNvSpPr>
            <a:spLocks noGrp="1"/>
          </p:cNvSpPr>
          <p:nvPr>
            <p:ph type="sldNum" sz="quarter" idx="12"/>
          </p:nvPr>
        </p:nvSpPr>
        <p:spPr>
          <a:xfrm>
            <a:off x="612775" y="6356350"/>
            <a:ext cx="1981200" cy="365125"/>
          </a:xfrm>
        </p:spPr>
        <p:txBody>
          <a:bodyPr/>
          <a:lstStyle>
            <a:lvl1pPr fontAlgn="auto">
              <a:spcBef>
                <a:spcPts val="0"/>
              </a:spcBef>
              <a:spcAft>
                <a:spcPts val="0"/>
              </a:spcAft>
              <a:defRPr sz="1400" b="0">
                <a:solidFill>
                  <a:schemeClr val="tx2"/>
                </a:solidFill>
                <a:latin typeface="+mn-lt"/>
              </a:defRPr>
            </a:lvl1pPr>
          </a:lstStyle>
          <a:p>
            <a:pPr>
              <a:defRPr/>
            </a:pPr>
            <a:fld id="{3B32B7BC-FA4A-497A-8733-16CB377BE393}"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6" name="Straight Connector 9"/>
          <p:cNvSpPr>
            <a:spLocks noChangeShapeType="1"/>
          </p:cNvSpPr>
          <p:nvPr/>
        </p:nvSpPr>
        <p:spPr bwMode="auto">
          <a:xfrm rot="5400000">
            <a:off x="3160712" y="3324226"/>
            <a:ext cx="603567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7" name="Isosceles Triangle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le 1"/>
          <p:cNvSpPr>
            <a:spLocks noGrp="1"/>
          </p:cNvSpPr>
          <p:nvPr>
            <p:ph type="title"/>
          </p:nvPr>
        </p:nvSpPr>
        <p:spPr>
          <a:xfrm>
            <a:off x="6324600" y="304800"/>
            <a:ext cx="2514600" cy="838200"/>
          </a:xfrm>
        </p:spPr>
        <p:txBody>
          <a:bodyPr>
            <a:noAutofit/>
          </a:bodyPr>
          <a:lstStyle>
            <a:lvl1pPr algn="l">
              <a:buNone/>
              <a:defRPr sz="2000" b="1">
                <a:solidFill>
                  <a:schemeClr val="tx2"/>
                </a:solidFill>
                <a:latin typeface="+mn-lt"/>
                <a:ea typeface="+mn-ea"/>
                <a:cs typeface="+mn-cs"/>
              </a:defRPr>
            </a:lvl1pPr>
          </a:lstStyle>
          <a:p>
            <a:r>
              <a:rPr lang="en-US" smtClean="0"/>
              <a:t>Click to edit Master title style</a:t>
            </a:r>
            <a:endParaRPr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2" name="Content Placeholder 11"/>
          <p:cNvSpPr>
            <a:spLocks noGrp="1"/>
          </p:cNvSpPr>
          <p:nvPr>
            <p:ph sz="quarter" idx="1"/>
          </p:nvPr>
        </p:nvSpPr>
        <p:spPr>
          <a:xfrm>
            <a:off x="304800" y="304800"/>
            <a:ext cx="5715000" cy="5715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4"/>
          <p:cNvSpPr>
            <a:spLocks noGrp="1"/>
          </p:cNvSpPr>
          <p:nvPr>
            <p:ph type="dt" sz="half" idx="10"/>
          </p:nvPr>
        </p:nvSpPr>
        <p:spPr>
          <a:xfrm>
            <a:off x="6400800" y="6356350"/>
            <a:ext cx="2289175" cy="365125"/>
          </a:xfrm>
          <a:prstGeom prst="rect">
            <a:avLst/>
          </a:prstGeom>
        </p:spPr>
        <p:txBody>
          <a:bodyPr vert="horz" wrap="square" lIns="91440" tIns="45720" rIns="91440" bIns="45720" numCol="1" anchor="t" anchorCtr="0" compatLnSpc="1">
            <a:prstTxWarp prst="textNoShape">
              <a:avLst/>
            </a:prstTxWarp>
          </a:bodyPr>
          <a:lstStyle>
            <a:lvl1pPr fontAlgn="auto">
              <a:spcBef>
                <a:spcPts val="0"/>
              </a:spcBef>
              <a:spcAft>
                <a:spcPts val="0"/>
              </a:spcAft>
              <a:defRPr sz="1400">
                <a:solidFill>
                  <a:schemeClr val="tx2"/>
                </a:solidFill>
                <a:latin typeface="+mn-lt"/>
              </a:defRPr>
            </a:lvl1pPr>
          </a:lstStyle>
          <a:p>
            <a:pPr>
              <a:defRPr/>
            </a:pPr>
            <a:fld id="{89E38F9E-C01A-4B3E-A274-5CB077D178CD}" type="datetime1">
              <a:rPr lang="en-US"/>
              <a:pPr>
                <a:defRPr/>
              </a:pPr>
              <a:t>8/20/2010</a:t>
            </a:fld>
            <a:endParaRPr lang="en-US" dirty="0"/>
          </a:p>
        </p:txBody>
      </p:sp>
      <p:sp>
        <p:nvSpPr>
          <p:cNvPr id="9" name="Footer Placeholder 5"/>
          <p:cNvSpPr>
            <a:spLocks noGrp="1"/>
          </p:cNvSpPr>
          <p:nvPr>
            <p:ph type="ftr" sz="quarter" idx="11"/>
          </p:nvPr>
        </p:nvSpPr>
        <p:spPr>
          <a:xfrm>
            <a:off x="2898775" y="6356350"/>
            <a:ext cx="3505200" cy="365125"/>
          </a:xfrm>
        </p:spPr>
        <p:txBody>
          <a:bodyPr/>
          <a:lstStyle>
            <a:lvl1pPr algn="r">
              <a:defRPr>
                <a:solidFill>
                  <a:schemeClr val="tx2"/>
                </a:solidFill>
                <a:latin typeface="Gill Sans MT" pitchFamily="34" charset="0"/>
              </a:defRPr>
            </a:lvl1pPr>
          </a:lstStyle>
          <a:p>
            <a:pPr>
              <a:defRPr/>
            </a:pPr>
            <a:r>
              <a:rPr lang="en-US"/>
              <a:t>The Pacific Health Policy GroupTHE PACIFIC HEALTH POLICY GROUP</a:t>
            </a:r>
          </a:p>
        </p:txBody>
      </p:sp>
      <p:sp>
        <p:nvSpPr>
          <p:cNvPr id="10" name="Slide Number Placeholder 6"/>
          <p:cNvSpPr>
            <a:spLocks noGrp="1"/>
          </p:cNvSpPr>
          <p:nvPr>
            <p:ph type="sldNum" sz="quarter" idx="12"/>
          </p:nvPr>
        </p:nvSpPr>
        <p:spPr>
          <a:xfrm>
            <a:off x="612775" y="6356350"/>
            <a:ext cx="1981200" cy="365125"/>
          </a:xfrm>
        </p:spPr>
        <p:txBody>
          <a:bodyPr/>
          <a:lstStyle>
            <a:lvl1pPr fontAlgn="auto">
              <a:spcBef>
                <a:spcPts val="0"/>
              </a:spcBef>
              <a:spcAft>
                <a:spcPts val="0"/>
              </a:spcAft>
              <a:defRPr sz="1400" b="0">
                <a:solidFill>
                  <a:schemeClr val="tx2"/>
                </a:solidFill>
                <a:latin typeface="+mn-lt"/>
              </a:defRPr>
            </a:lvl1pPr>
          </a:lstStyle>
          <a:p>
            <a:pPr>
              <a:defRPr/>
            </a:pPr>
            <a:fld id="{133620DE-3631-44B2-A3D9-5B159264004D}"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5"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6" name="Isosceles Triangle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Rectangle 9"/>
          <p:cNvSpPr/>
          <p:nvPr/>
        </p:nvSpPr>
        <p:spPr>
          <a:xfrm>
            <a:off x="457200" y="500063"/>
            <a:ext cx="182563"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normAutofit/>
          </a:bodyPr>
          <a:lstStyle>
            <a:lvl1pPr marL="0" indent="0">
              <a:spcBef>
                <a:spcPts val="600"/>
              </a:spcBef>
              <a:buNone/>
              <a:defRPr sz="3200"/>
            </a:lvl1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457200" y="1219200"/>
            <a:ext cx="8229600" cy="533400"/>
          </a:xfrm>
        </p:spPr>
        <p:txBody>
          <a:bodyPr anchor="ctr"/>
          <a:lstStyle>
            <a:lvl1pPr marL="0" indent="0" algn="l">
              <a:buFontTx/>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8" name="Date Placeholder 4"/>
          <p:cNvSpPr>
            <a:spLocks noGrp="1"/>
          </p:cNvSpPr>
          <p:nvPr>
            <p:ph type="dt" sz="half" idx="10"/>
          </p:nvPr>
        </p:nvSpPr>
        <p:spPr>
          <a:xfrm>
            <a:off x="6400800" y="6356350"/>
            <a:ext cx="2289175" cy="365125"/>
          </a:xfrm>
          <a:prstGeom prst="rect">
            <a:avLst/>
          </a:prstGeom>
        </p:spPr>
        <p:txBody>
          <a:bodyPr vert="horz" wrap="square" lIns="91440" tIns="45720" rIns="91440" bIns="45720" numCol="1" anchor="t" anchorCtr="0" compatLnSpc="1">
            <a:prstTxWarp prst="textNoShape">
              <a:avLst/>
            </a:prstTxWarp>
          </a:bodyPr>
          <a:lstStyle>
            <a:lvl1pPr fontAlgn="auto">
              <a:spcBef>
                <a:spcPts val="0"/>
              </a:spcBef>
              <a:spcAft>
                <a:spcPts val="0"/>
              </a:spcAft>
              <a:defRPr sz="1400">
                <a:solidFill>
                  <a:schemeClr val="tx2"/>
                </a:solidFill>
                <a:latin typeface="+mn-lt"/>
              </a:defRPr>
            </a:lvl1pPr>
          </a:lstStyle>
          <a:p>
            <a:pPr>
              <a:defRPr/>
            </a:pPr>
            <a:fld id="{ECA45072-0BBE-40EA-9432-3AFDA5BC8554}" type="datetime1">
              <a:rPr lang="en-US"/>
              <a:pPr>
                <a:defRPr/>
              </a:pPr>
              <a:t>8/20/2010</a:t>
            </a:fld>
            <a:endParaRPr lang="en-US" dirty="0"/>
          </a:p>
        </p:txBody>
      </p:sp>
      <p:sp>
        <p:nvSpPr>
          <p:cNvPr id="9" name="Footer Placeholder 5"/>
          <p:cNvSpPr>
            <a:spLocks noGrp="1"/>
          </p:cNvSpPr>
          <p:nvPr>
            <p:ph type="ftr" sz="quarter" idx="11"/>
          </p:nvPr>
        </p:nvSpPr>
        <p:spPr>
          <a:xfrm>
            <a:off x="2898775" y="6356350"/>
            <a:ext cx="3505200" cy="365125"/>
          </a:xfrm>
        </p:spPr>
        <p:txBody>
          <a:bodyPr/>
          <a:lstStyle>
            <a:lvl1pPr algn="r">
              <a:defRPr>
                <a:solidFill>
                  <a:schemeClr val="tx2"/>
                </a:solidFill>
                <a:latin typeface="Gill Sans MT" pitchFamily="34" charset="0"/>
              </a:defRPr>
            </a:lvl1pPr>
          </a:lstStyle>
          <a:p>
            <a:pPr>
              <a:defRPr/>
            </a:pPr>
            <a:r>
              <a:rPr lang="en-US"/>
              <a:t>The Pacific Health Policy </a:t>
            </a:r>
            <a:r>
              <a:rPr lang="en-US" err="1"/>
              <a:t>GroupTHE</a:t>
            </a:r>
            <a:r>
              <a:rPr lang="en-US"/>
              <a:t> PACIFIC HEALTH POLICY GROUP</a:t>
            </a:r>
          </a:p>
        </p:txBody>
      </p:sp>
      <p:sp>
        <p:nvSpPr>
          <p:cNvPr id="10" name="Slide Number Placeholder 6"/>
          <p:cNvSpPr>
            <a:spLocks noGrp="1"/>
          </p:cNvSpPr>
          <p:nvPr>
            <p:ph type="sldNum" sz="quarter" idx="12"/>
          </p:nvPr>
        </p:nvSpPr>
        <p:spPr>
          <a:xfrm>
            <a:off x="612775" y="6356350"/>
            <a:ext cx="1981200" cy="365125"/>
          </a:xfrm>
        </p:spPr>
        <p:txBody>
          <a:bodyPr/>
          <a:lstStyle>
            <a:lvl1pPr fontAlgn="auto">
              <a:spcBef>
                <a:spcPts val="0"/>
              </a:spcBef>
              <a:spcAft>
                <a:spcPts val="0"/>
              </a:spcAft>
              <a:defRPr sz="1400" b="0">
                <a:solidFill>
                  <a:schemeClr val="tx2"/>
                </a:solidFill>
                <a:latin typeface="+mn-lt"/>
              </a:defRPr>
            </a:lvl1pPr>
          </a:lstStyle>
          <a:p>
            <a:pPr>
              <a:defRPr/>
            </a:pPr>
            <a:fld id="{CFB8C2D4-770C-487B-988D-F981C5124E68}"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21"/>
          <p:cNvSpPr>
            <a:spLocks noGrp="1"/>
          </p:cNvSpPr>
          <p:nvPr>
            <p:ph type="title"/>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7" name="Text Placeholder 12"/>
          <p:cNvSpPr>
            <a:spLocks noGrp="1"/>
          </p:cNvSpPr>
          <p:nvPr>
            <p:ph type="body" idx="1"/>
          </p:nvPr>
        </p:nvSpPr>
        <p:spPr bwMode="auto">
          <a:xfrm>
            <a:off x="457200" y="1219200"/>
            <a:ext cx="8229600" cy="49101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3" name="Slide Number Placeholder 22"/>
          <p:cNvSpPr>
            <a:spLocks noGrp="1"/>
          </p:cNvSpPr>
          <p:nvPr>
            <p:ph type="sldNum" sz="quarter" idx="4"/>
          </p:nvPr>
        </p:nvSpPr>
        <p:spPr>
          <a:xfrm>
            <a:off x="8077200" y="6416675"/>
            <a:ext cx="533400" cy="365125"/>
          </a:xfrm>
          <a:prstGeom prst="rect">
            <a:avLst/>
          </a:prstGeom>
        </p:spPr>
        <p:txBody>
          <a:bodyPr vert="horz" wrap="square" lIns="91440" tIns="45720" rIns="91440" bIns="45720" numCol="1" anchor="t" anchorCtr="0" compatLnSpc="1">
            <a:prstTxWarp prst="textNoShape">
              <a:avLst/>
            </a:prstTxWarp>
          </a:bodyPr>
          <a:lstStyle>
            <a:lvl1pPr>
              <a:defRPr sz="1200" b="1">
                <a:solidFill>
                  <a:schemeClr val="accent1"/>
                </a:solidFill>
                <a:latin typeface="Calibri" pitchFamily="34" charset="0"/>
              </a:defRPr>
            </a:lvl1pPr>
          </a:lstStyle>
          <a:p>
            <a:pPr>
              <a:defRPr/>
            </a:pPr>
            <a:fld id="{BEA9B6A0-6498-40D4-9210-31B874ECE7AC}" type="slidenum">
              <a:rPr lang="en-US"/>
              <a:pPr>
                <a:defRPr/>
              </a:pPr>
              <a:t>‹#›</a:t>
            </a:fld>
            <a:r>
              <a:rPr lang="en-US" dirty="0">
                <a:solidFill>
                  <a:srgbClr val="140A90"/>
                </a:solidFill>
              </a:rPr>
              <a:t> </a:t>
            </a:r>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10" name="Isosceles Triangle 9"/>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34" name="Rectangle 10"/>
          <p:cNvSpPr>
            <a:spLocks noGrp="1" noChangeArrowheads="1"/>
          </p:cNvSpPr>
          <p:nvPr>
            <p:ph type="ftr" sz="quarter" idx="3"/>
          </p:nvPr>
        </p:nvSpPr>
        <p:spPr bwMode="auto">
          <a:xfrm>
            <a:off x="609600" y="6381750"/>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accent1"/>
                </a:solidFill>
              </a:defRPr>
            </a:lvl1pPr>
          </a:lstStyle>
          <a:p>
            <a:pPr>
              <a:defRPr/>
            </a:pPr>
            <a:r>
              <a:rPr lang="en-US"/>
              <a:t>PHPG – Health Care Reform</a:t>
            </a:r>
          </a:p>
        </p:txBody>
      </p:sp>
    </p:spTree>
  </p:cSld>
  <p:clrMap bg1="lt1" tx1="dk1" bg2="lt2" tx2="dk2" accent1="accent1" accent2="accent2" accent3="accent3" accent4="accent4" accent5="accent5" accent6="accent6" hlink="hlink" folHlink="folHlink"/>
  <p:sldLayoutIdLst>
    <p:sldLayoutId id="2147483733" r:id="rId1"/>
    <p:sldLayoutId id="2147483732" r:id="rId2"/>
    <p:sldLayoutId id="2147483734" r:id="rId3"/>
    <p:sldLayoutId id="2147483731" r:id="rId4"/>
    <p:sldLayoutId id="2147483730" r:id="rId5"/>
    <p:sldLayoutId id="2147483735" r:id="rId6"/>
    <p:sldLayoutId id="2147483736" r:id="rId7"/>
    <p:sldLayoutId id="2147483737" r:id="rId8"/>
    <p:sldLayoutId id="2147483738" r:id="rId9"/>
    <p:sldLayoutId id="2147483729" r:id="rId10"/>
    <p:sldLayoutId id="2147483739" r:id="rId11"/>
    <p:sldLayoutId id="2147483728" r:id="rId12"/>
  </p:sldLayoutIdLst>
  <p:transition>
    <p:dissolve/>
  </p:transition>
  <p:hf hdr="0" dt="0"/>
  <p:txStyles>
    <p:title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p:titleStyle>
    <p:bodyStyle>
      <a:lvl1pPr marL="273050" indent="-273050" algn="l" rtl="0" eaLnBrk="0" fontAlgn="base" hangingPunct="0">
        <a:spcBef>
          <a:spcPts val="600"/>
        </a:spcBef>
        <a:spcAft>
          <a:spcPct val="0"/>
        </a:spcAft>
        <a:buClr>
          <a:schemeClr val="accent1"/>
        </a:buClr>
        <a:buSzPct val="76000"/>
        <a:buFont typeface="Wingdings 3" pitchFamily="18" charset="2"/>
        <a:buChar char=""/>
        <a:defRPr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sz="2300" kern="1200">
          <a:solidFill>
            <a:schemeClr val="tx2"/>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ctrTitle"/>
          </p:nvPr>
        </p:nvSpPr>
        <p:spPr/>
        <p:txBody>
          <a:bodyPr/>
          <a:lstStyle/>
          <a:p>
            <a:pPr eaLnBrk="1" hangingPunct="1"/>
            <a:r>
              <a:rPr lang="en-US" sz="2900" smtClean="0"/>
              <a:t>NATIONAL HEALTH CARE REFORM</a:t>
            </a:r>
            <a:br>
              <a:rPr lang="en-US" sz="2900" smtClean="0"/>
            </a:br>
            <a:r>
              <a:rPr lang="en-US" sz="2900" smtClean="0"/>
              <a:t>MEDICAID EXPANSION</a:t>
            </a:r>
          </a:p>
        </p:txBody>
      </p:sp>
      <p:sp>
        <p:nvSpPr>
          <p:cNvPr id="3" name="Subtitle 2"/>
          <p:cNvSpPr>
            <a:spLocks noGrp="1"/>
          </p:cNvSpPr>
          <p:nvPr>
            <p:ph type="subTitle" idx="1"/>
          </p:nvPr>
        </p:nvSpPr>
        <p:spPr/>
        <p:txBody>
          <a:bodyPr>
            <a:normAutofit/>
          </a:bodyPr>
          <a:lstStyle/>
          <a:p>
            <a:pPr eaLnBrk="1" hangingPunct="1">
              <a:lnSpc>
                <a:spcPct val="80000"/>
              </a:lnSpc>
              <a:defRPr/>
            </a:pPr>
            <a:r>
              <a:rPr lang="en-US" sz="1400" smtClean="0"/>
              <a:t>THE PACIFIC HEALTH POLICY GROUP</a:t>
            </a:r>
          </a:p>
          <a:p>
            <a:pPr eaLnBrk="1" hangingPunct="1">
              <a:lnSpc>
                <a:spcPct val="80000"/>
              </a:lnSpc>
              <a:defRPr/>
            </a:pPr>
            <a:r>
              <a:rPr lang="en-US" sz="1400" smtClean="0"/>
              <a:t>AUGUST 2010</a:t>
            </a:r>
          </a:p>
        </p:txBody>
      </p:sp>
      <p:pic>
        <p:nvPicPr>
          <p:cNvPr id="16387" name="Picture 4" descr="state-flag-oklahoma"/>
          <p:cNvPicPr>
            <a:picLocks noChangeAspect="1" noChangeArrowheads="1"/>
          </p:cNvPicPr>
          <p:nvPr/>
        </p:nvPicPr>
        <p:blipFill>
          <a:blip r:embed="rId2"/>
          <a:srcRect/>
          <a:stretch>
            <a:fillRect/>
          </a:stretch>
        </p:blipFill>
        <p:spPr bwMode="auto">
          <a:xfrm>
            <a:off x="3009900" y="914400"/>
            <a:ext cx="3238500" cy="2152650"/>
          </a:xfrm>
          <a:prstGeom prst="rect">
            <a:avLst/>
          </a:prstGeom>
          <a:noFill/>
          <a:ln w="9525">
            <a:noFill/>
            <a:miter lim="800000"/>
            <a:headEnd/>
            <a:tailEnd/>
          </a:ln>
        </p:spPr>
      </p:pic>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Number Placeholder 22"/>
          <p:cNvSpPr txBox="1">
            <a:spLocks noGrp="1"/>
          </p:cNvSpPr>
          <p:nvPr/>
        </p:nvSpPr>
        <p:spPr bwMode="auto">
          <a:xfrm>
            <a:off x="8077200" y="6416675"/>
            <a:ext cx="533400" cy="365125"/>
          </a:xfrm>
          <a:prstGeom prst="rect">
            <a:avLst/>
          </a:prstGeom>
          <a:noFill/>
          <a:ln w="9525">
            <a:noFill/>
            <a:miter lim="800000"/>
            <a:headEnd/>
            <a:tailEnd/>
          </a:ln>
        </p:spPr>
        <p:txBody>
          <a:bodyPr/>
          <a:lstStyle/>
          <a:p>
            <a:fld id="{0C33E6A3-A4ED-4D59-B9A1-7183FC22E497}" type="slidenum">
              <a:rPr lang="en-US" sz="1200" b="1">
                <a:solidFill>
                  <a:schemeClr val="accent1"/>
                </a:solidFill>
                <a:latin typeface="Calibri" pitchFamily="34" charset="0"/>
              </a:rPr>
              <a:pPr/>
              <a:t>10</a:t>
            </a:fld>
            <a:r>
              <a:rPr lang="en-US" sz="1200" b="1">
                <a:solidFill>
                  <a:srgbClr val="140A90"/>
                </a:solidFill>
                <a:latin typeface="Calibri" pitchFamily="34" charset="0"/>
              </a:rPr>
              <a:t> </a:t>
            </a:r>
          </a:p>
        </p:txBody>
      </p:sp>
      <p:graphicFrame>
        <p:nvGraphicFramePr>
          <p:cNvPr id="27693" name="Group 45"/>
          <p:cNvGraphicFramePr>
            <a:graphicFrameLocks noGrp="1"/>
          </p:cNvGraphicFramePr>
          <p:nvPr>
            <p:ph sz="quarter" idx="4294967295"/>
          </p:nvPr>
        </p:nvGraphicFramePr>
        <p:xfrm>
          <a:off x="457200" y="1371600"/>
          <a:ext cx="8229600" cy="4067175"/>
        </p:xfrm>
        <a:graphic>
          <a:graphicData uri="http://schemas.openxmlformats.org/drawingml/2006/table">
            <a:tbl>
              <a:tblPr/>
              <a:tblGrid>
                <a:gridCol w="1646238"/>
                <a:gridCol w="1646237"/>
                <a:gridCol w="1644650"/>
                <a:gridCol w="1646238"/>
                <a:gridCol w="1646237"/>
              </a:tblGrid>
              <a:tr h="9604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FFFF"/>
                          </a:solidFill>
                          <a:effectLst/>
                          <a:latin typeface="Gill Sans MT" pitchFamily="34" charset="0"/>
                        </a:rPr>
                        <a:t>Option</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FFFF"/>
                          </a:solidFill>
                          <a:effectLst/>
                          <a:latin typeface="Gill Sans MT" pitchFamily="34" charset="0"/>
                        </a:rPr>
                        <a:t>Premium</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FFFFFF"/>
                          </a:solidFill>
                          <a:effectLst/>
                          <a:latin typeface="Gill Sans MT" pitchFamily="34" charset="0"/>
                        </a:rPr>
                        <a:t>Potential Federal Share at Standard 2011 FMAP (64.94%)</a:t>
                      </a:r>
                      <a:r>
                        <a:rPr kumimoji="0" lang="en-US" sz="1400" b="1" i="0" u="none" strike="noStrike" cap="none" normalizeH="0" baseline="30000" smtClean="0">
                          <a:ln>
                            <a:noFill/>
                          </a:ln>
                          <a:solidFill>
                            <a:srgbClr val="FFFFFF"/>
                          </a:solidFill>
                          <a:effectLst/>
                          <a:latin typeface="Gill Sans MT" pitchFamily="34" charset="0"/>
                        </a:rPr>
                        <a:t>3</a:t>
                      </a:r>
                      <a:endParaRPr kumimoji="0" lang="en-US" sz="1400" b="1" i="0" u="none" strike="noStrike" cap="none" normalizeH="0" baseline="0" smtClean="0">
                        <a:ln>
                          <a:noFill/>
                        </a:ln>
                        <a:solidFill>
                          <a:srgbClr val="FFFFFF"/>
                        </a:solidFill>
                        <a:effectLst/>
                        <a:latin typeface="Gill Sans MT" pitchFamily="34" charset="0"/>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FFFF"/>
                          </a:solidFill>
                          <a:effectLst/>
                          <a:latin typeface="Gill Sans MT" pitchFamily="34" charset="0"/>
                        </a:rPr>
                        <a:t>“State”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FFFF"/>
                          </a:solidFill>
                          <a:effectLst/>
                          <a:latin typeface="Gill Sans MT" pitchFamily="34" charset="0"/>
                        </a:rPr>
                        <a:t>Share </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FFFF"/>
                          </a:solidFill>
                          <a:effectLst/>
                          <a:latin typeface="Gill Sans MT" pitchFamily="34" charset="0"/>
                        </a:rPr>
                        <a:t>PMPM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FFFF"/>
                          </a:solidFill>
                          <a:effectLst/>
                          <a:latin typeface="Gill Sans MT" pitchFamily="34" charset="0"/>
                        </a:rPr>
                        <a:t>Difference</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10207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000000"/>
                          </a:solidFill>
                          <a:effectLst/>
                          <a:latin typeface="Gill Sans MT" pitchFamily="34" charset="0"/>
                          <a:ea typeface="Calibri" pitchFamily="34" charset="0"/>
                          <a:cs typeface="Times New Roman" pitchFamily="18" charset="0"/>
                        </a:rPr>
                        <a:t>Current – Employee enrolls in Health Choice High Option</a:t>
                      </a:r>
                      <a:endParaRPr kumimoji="0" lang="en-US" sz="1400" b="0" i="0" u="none" strike="noStrike" cap="none" normalizeH="0" baseline="0" smtClean="0">
                        <a:ln>
                          <a:noFill/>
                        </a:ln>
                        <a:solidFill>
                          <a:srgbClr val="000000"/>
                        </a:solidFill>
                        <a:effectLst/>
                        <a:latin typeface="Gill Sans MT" pitchFamily="34" charset="0"/>
                        <a:ea typeface="Calibri" pitchFamily="34" charset="0"/>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000000"/>
                          </a:solidFill>
                          <a:effectLst/>
                          <a:latin typeface="Gill Sans MT" pitchFamily="34" charset="0"/>
                          <a:ea typeface="Calibri" pitchFamily="34" charset="0"/>
                          <a:cs typeface="Times New Roman" pitchFamily="18" charset="0"/>
                        </a:rPr>
                        <a:t>$461.50</a:t>
                      </a:r>
                      <a:r>
                        <a:rPr kumimoji="0" lang="en-US" sz="1800" b="1" i="0" u="none" strike="noStrike" cap="none" normalizeH="0" baseline="30000" smtClean="0">
                          <a:ln>
                            <a:noFill/>
                          </a:ln>
                          <a:solidFill>
                            <a:srgbClr val="000000"/>
                          </a:solidFill>
                          <a:effectLst/>
                          <a:latin typeface="Gill Sans MT" pitchFamily="34" charset="0"/>
                          <a:ea typeface="Calibri" pitchFamily="34" charset="0"/>
                          <a:cs typeface="Times New Roman" pitchFamily="18" charset="0"/>
                        </a:rPr>
                        <a:t>1</a:t>
                      </a:r>
                      <a:endParaRPr kumimoji="0" lang="en-US" sz="1800" b="1" i="0" u="none" strike="noStrike" cap="none" normalizeH="0" baseline="0" smtClean="0">
                        <a:ln>
                          <a:noFill/>
                        </a:ln>
                        <a:solidFill>
                          <a:srgbClr val="000000"/>
                        </a:solidFill>
                        <a:effectLst/>
                        <a:latin typeface="Gill Sans MT" pitchFamily="34" charset="0"/>
                        <a:ea typeface="Calibri" pitchFamily="34" charset="0"/>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000000"/>
                          </a:solidFill>
                          <a:effectLst/>
                          <a:latin typeface="Gill Sans MT" pitchFamily="34" charset="0"/>
                          <a:ea typeface="Calibri" pitchFamily="34" charset="0"/>
                          <a:cs typeface="Times New Roman" pitchFamily="18" charset="0"/>
                        </a:rPr>
                        <a:t>---</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000000"/>
                          </a:solidFill>
                          <a:effectLst/>
                          <a:latin typeface="Gill Sans MT" pitchFamily="34" charset="0"/>
                          <a:ea typeface="Calibri" pitchFamily="34" charset="0"/>
                          <a:cs typeface="Times New Roman" pitchFamily="18" charset="0"/>
                        </a:rPr>
                        <a:t>$461.50</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000000"/>
                          </a:solidFill>
                          <a:effectLst/>
                          <a:latin typeface="Gill Sans MT" pitchFamily="34" charset="0"/>
                          <a:ea typeface="Calibri" pitchFamily="34" charset="0"/>
                          <a:cs typeface="Times New Roman" pitchFamily="18" charset="0"/>
                        </a:rPr>
                        <a:t>---</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r>
              <a:tr h="10191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000000"/>
                          </a:solidFill>
                          <a:effectLst/>
                          <a:latin typeface="Gill Sans MT" pitchFamily="34" charset="0"/>
                          <a:ea typeface="Calibri" pitchFamily="34" charset="0"/>
                          <a:cs typeface="Times New Roman" pitchFamily="18" charset="0"/>
                        </a:rPr>
                        <a:t>Option 1 – Employee enrolls in SoonerCare program</a:t>
                      </a:r>
                      <a:endParaRPr kumimoji="0" lang="en-US" sz="1400" b="0" i="0" u="none" strike="noStrike" cap="none" normalizeH="0" baseline="0" smtClean="0">
                        <a:ln>
                          <a:noFill/>
                        </a:ln>
                        <a:solidFill>
                          <a:srgbClr val="000000"/>
                        </a:solidFill>
                        <a:effectLst/>
                        <a:latin typeface="Gill Sans MT" pitchFamily="34" charset="0"/>
                        <a:ea typeface="Calibri" pitchFamily="34" charset="0"/>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ECF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000000"/>
                          </a:solidFill>
                          <a:effectLst/>
                          <a:latin typeface="Gill Sans MT" pitchFamily="34" charset="0"/>
                          <a:ea typeface="Calibri" pitchFamily="34" charset="0"/>
                          <a:cs typeface="Times New Roman" pitchFamily="18" charset="0"/>
                        </a:rPr>
                        <a:t>$353.00</a:t>
                      </a:r>
                      <a:r>
                        <a:rPr kumimoji="0" lang="en-US" sz="1800" b="1" i="0" u="none" strike="noStrike" cap="none" normalizeH="0" baseline="30000" smtClean="0">
                          <a:ln>
                            <a:noFill/>
                          </a:ln>
                          <a:solidFill>
                            <a:srgbClr val="000000"/>
                          </a:solidFill>
                          <a:effectLst/>
                          <a:latin typeface="Gill Sans MT" pitchFamily="34" charset="0"/>
                          <a:ea typeface="Calibri" pitchFamily="34" charset="0"/>
                          <a:cs typeface="Times New Roman" pitchFamily="18" charset="0"/>
                        </a:rPr>
                        <a:t>2</a:t>
                      </a:r>
                      <a:endParaRPr kumimoji="0" lang="en-US" sz="1800" b="1" i="0" u="none" strike="noStrike" cap="none" normalizeH="0" baseline="0" smtClean="0">
                        <a:ln>
                          <a:noFill/>
                        </a:ln>
                        <a:solidFill>
                          <a:srgbClr val="000000"/>
                        </a:solidFill>
                        <a:effectLst/>
                        <a:latin typeface="Gill Sans MT" pitchFamily="34" charset="0"/>
                        <a:ea typeface="Calibri" pitchFamily="34" charset="0"/>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ECF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000000"/>
                          </a:solidFill>
                          <a:effectLst/>
                          <a:latin typeface="Gill Sans MT" pitchFamily="34" charset="0"/>
                          <a:ea typeface="Calibri" pitchFamily="34" charset="0"/>
                          <a:cs typeface="Times New Roman" pitchFamily="18" charset="0"/>
                        </a:rPr>
                        <a:t>$229.00</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ECF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000000"/>
                          </a:solidFill>
                          <a:effectLst/>
                          <a:latin typeface="Gill Sans MT" pitchFamily="34" charset="0"/>
                          <a:ea typeface="Calibri" pitchFamily="34" charset="0"/>
                          <a:cs typeface="Times New Roman" pitchFamily="18" charset="0"/>
                        </a:rPr>
                        <a:t>$124.00</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ECF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000000"/>
                          </a:solidFill>
                          <a:effectLst/>
                          <a:latin typeface="Gill Sans MT" pitchFamily="34" charset="0"/>
                          <a:ea typeface="Calibri" pitchFamily="34" charset="0"/>
                          <a:cs typeface="Times New Roman" pitchFamily="18" charset="0"/>
                        </a:rPr>
                        <a:t>$229.00</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ECF0"/>
                    </a:solidFill>
                  </a:tcPr>
                </a:tc>
              </a:tr>
              <a:tr h="9620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000000"/>
                          </a:solidFill>
                          <a:effectLst/>
                          <a:latin typeface="Gill Sans MT" pitchFamily="34" charset="0"/>
                          <a:ea typeface="Calibri" pitchFamily="34" charset="0"/>
                          <a:cs typeface="Times New Roman" pitchFamily="18" charset="0"/>
                        </a:rPr>
                        <a:t>Option 2 – Employee remains in Health Choice High Option</a:t>
                      </a:r>
                      <a:endParaRPr kumimoji="0" lang="en-US" sz="1400" b="0" i="0" u="none" strike="noStrike" cap="none" normalizeH="0" baseline="0" smtClean="0">
                        <a:ln>
                          <a:noFill/>
                        </a:ln>
                        <a:solidFill>
                          <a:srgbClr val="000000"/>
                        </a:solidFill>
                        <a:effectLst/>
                        <a:latin typeface="Gill Sans MT" pitchFamily="34" charset="0"/>
                        <a:ea typeface="Calibri" pitchFamily="34" charset="0"/>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000000"/>
                          </a:solidFill>
                          <a:effectLst/>
                          <a:latin typeface="Gill Sans MT" pitchFamily="34" charset="0"/>
                          <a:ea typeface="Calibri" pitchFamily="34" charset="0"/>
                          <a:cs typeface="Times New Roman" pitchFamily="18" charset="0"/>
                        </a:rPr>
                        <a:t>$461.50</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000000"/>
                          </a:solidFill>
                          <a:effectLst/>
                          <a:latin typeface="Gill Sans MT" pitchFamily="34" charset="0"/>
                          <a:ea typeface="Calibri" pitchFamily="34" charset="0"/>
                          <a:cs typeface="Times New Roman" pitchFamily="18" charset="0"/>
                        </a:rPr>
                        <a:t>$229.00</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000000"/>
                          </a:solidFill>
                          <a:effectLst/>
                          <a:latin typeface="Gill Sans MT" pitchFamily="34" charset="0"/>
                          <a:ea typeface="Calibri" pitchFamily="34" charset="0"/>
                          <a:cs typeface="Times New Roman" pitchFamily="18" charset="0"/>
                        </a:rPr>
                        <a:t>$124.00 + $108.50</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000000"/>
                          </a:solidFill>
                          <a:effectLst/>
                          <a:latin typeface="Gill Sans MT" pitchFamily="34" charset="0"/>
                          <a:ea typeface="Calibri" pitchFamily="34" charset="0"/>
                          <a:cs typeface="Times New Roman" pitchFamily="18" charset="0"/>
                        </a:rPr>
                        <a:t>$229.00</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r>
            </a:tbl>
          </a:graphicData>
        </a:graphic>
      </p:graphicFrame>
      <p:sp>
        <p:nvSpPr>
          <p:cNvPr id="25634" name="Rectangle 10"/>
          <p:cNvSpPr txBox="1">
            <a:spLocks noGrp="1" noChangeArrowheads="1"/>
          </p:cNvSpPr>
          <p:nvPr/>
        </p:nvSpPr>
        <p:spPr bwMode="auto">
          <a:xfrm>
            <a:off x="609600" y="6381750"/>
            <a:ext cx="2895600" cy="476250"/>
          </a:xfrm>
          <a:prstGeom prst="rect">
            <a:avLst/>
          </a:prstGeom>
          <a:noFill/>
          <a:ln w="9525">
            <a:noFill/>
            <a:miter lim="800000"/>
            <a:headEnd/>
            <a:tailEnd/>
          </a:ln>
        </p:spPr>
        <p:txBody>
          <a:bodyPr/>
          <a:lstStyle/>
          <a:p>
            <a:r>
              <a:rPr lang="en-US" sz="1400">
                <a:solidFill>
                  <a:schemeClr val="accent1"/>
                </a:solidFill>
              </a:rPr>
              <a:t>PHPG – Health Care Reform</a:t>
            </a:r>
          </a:p>
        </p:txBody>
      </p:sp>
      <p:sp>
        <p:nvSpPr>
          <p:cNvPr id="25635" name="Title 1"/>
          <p:cNvSpPr>
            <a:spLocks/>
          </p:cNvSpPr>
          <p:nvPr/>
        </p:nvSpPr>
        <p:spPr bwMode="auto">
          <a:xfrm>
            <a:off x="228600" y="152400"/>
            <a:ext cx="8610600" cy="990600"/>
          </a:xfrm>
          <a:prstGeom prst="rect">
            <a:avLst/>
          </a:prstGeom>
          <a:noFill/>
          <a:ln w="9525">
            <a:noFill/>
            <a:miter lim="800000"/>
            <a:headEnd/>
            <a:tailEnd/>
          </a:ln>
        </p:spPr>
        <p:txBody>
          <a:bodyPr anchor="b"/>
          <a:lstStyle/>
          <a:p>
            <a:pPr algn="ctr"/>
            <a:r>
              <a:rPr lang="en-US" sz="3000">
                <a:solidFill>
                  <a:schemeClr val="tx2"/>
                </a:solidFill>
                <a:latin typeface="Bookman Old Style" pitchFamily="18" charset="0"/>
              </a:rPr>
              <a:t>Affordable Care Act and Medicaid </a:t>
            </a:r>
            <a:br>
              <a:rPr lang="en-US" sz="3000">
                <a:solidFill>
                  <a:schemeClr val="tx2"/>
                </a:solidFill>
                <a:latin typeface="Bookman Old Style" pitchFamily="18" charset="0"/>
              </a:rPr>
            </a:br>
            <a:r>
              <a:rPr lang="en-US" sz="3000" i="1">
                <a:solidFill>
                  <a:schemeClr val="tx2"/>
                </a:solidFill>
                <a:latin typeface="Bookman Old Style" pitchFamily="18" charset="0"/>
              </a:rPr>
              <a:t>SoonerCare and OSEEGIB</a:t>
            </a:r>
            <a:r>
              <a:rPr lang="en-US" sz="3000">
                <a:solidFill>
                  <a:schemeClr val="tx2"/>
                </a:solidFill>
                <a:latin typeface="Bookman Old Style" pitchFamily="18" charset="0"/>
              </a:rPr>
              <a:t> – </a:t>
            </a:r>
            <a:r>
              <a:rPr lang="en-US" sz="3000" i="1">
                <a:solidFill>
                  <a:schemeClr val="tx2"/>
                </a:solidFill>
                <a:latin typeface="Bookman Old Style" pitchFamily="18" charset="0"/>
              </a:rPr>
              <a:t>Example</a:t>
            </a:r>
            <a:endParaRPr lang="en-US" sz="3000">
              <a:solidFill>
                <a:schemeClr val="tx2"/>
              </a:solidFill>
              <a:latin typeface="Bookman Old Style" pitchFamily="18" charset="0"/>
            </a:endParaRPr>
          </a:p>
        </p:txBody>
      </p:sp>
      <p:sp>
        <p:nvSpPr>
          <p:cNvPr id="25636" name="Text Box 69"/>
          <p:cNvSpPr txBox="1">
            <a:spLocks noChangeArrowheads="1"/>
          </p:cNvSpPr>
          <p:nvPr/>
        </p:nvSpPr>
        <p:spPr bwMode="auto">
          <a:xfrm>
            <a:off x="457200" y="5638800"/>
            <a:ext cx="8093075" cy="639763"/>
          </a:xfrm>
          <a:prstGeom prst="rect">
            <a:avLst/>
          </a:prstGeom>
          <a:noFill/>
          <a:ln w="9525">
            <a:noFill/>
            <a:miter lim="800000"/>
            <a:headEnd/>
            <a:tailEnd/>
          </a:ln>
        </p:spPr>
        <p:txBody>
          <a:bodyPr>
            <a:spAutoFit/>
          </a:bodyPr>
          <a:lstStyle/>
          <a:p>
            <a:pPr marL="342900" indent="-342900"/>
            <a:r>
              <a:rPr lang="en-US" sz="1200"/>
              <a:t>1	2010 Health Choice employee High Option premium</a:t>
            </a:r>
          </a:p>
          <a:p>
            <a:pPr marL="342900" indent="-342900">
              <a:buFontTx/>
              <a:buAutoNum type="arabicPlain" startAt="2"/>
            </a:pPr>
            <a:r>
              <a:rPr lang="en-US" sz="1200"/>
              <a:t>OHCA Individual Plan average adult PMPM for July 2010</a:t>
            </a:r>
          </a:p>
          <a:p>
            <a:pPr marL="342900" indent="-342900">
              <a:buFontTx/>
              <a:buAutoNum type="arabicPlain" startAt="2"/>
            </a:pPr>
            <a:r>
              <a:rPr lang="en-US" sz="1200"/>
              <a:t>Increases to 100% FMAP in 2014 </a:t>
            </a:r>
          </a:p>
        </p:txBody>
      </p:sp>
    </p:spTree>
  </p:cSld>
  <p:clrMapOvr>
    <a:masterClrMapping/>
  </p:clrMapOvr>
  <p:transition>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Number Placeholder 22"/>
          <p:cNvSpPr txBox="1">
            <a:spLocks noGrp="1"/>
          </p:cNvSpPr>
          <p:nvPr/>
        </p:nvSpPr>
        <p:spPr bwMode="auto">
          <a:xfrm>
            <a:off x="8077200" y="6416675"/>
            <a:ext cx="533400" cy="365125"/>
          </a:xfrm>
          <a:prstGeom prst="rect">
            <a:avLst/>
          </a:prstGeom>
          <a:noFill/>
          <a:ln w="9525">
            <a:noFill/>
            <a:miter lim="800000"/>
            <a:headEnd/>
            <a:tailEnd/>
          </a:ln>
        </p:spPr>
        <p:txBody>
          <a:bodyPr/>
          <a:lstStyle/>
          <a:p>
            <a:fld id="{0D899B5A-9F4B-4A6D-954D-A159557B9675}" type="slidenum">
              <a:rPr lang="en-US" sz="1200" b="1">
                <a:solidFill>
                  <a:schemeClr val="accent1"/>
                </a:solidFill>
                <a:latin typeface="Calibri" pitchFamily="34" charset="0"/>
              </a:rPr>
              <a:pPr/>
              <a:t>11</a:t>
            </a:fld>
            <a:r>
              <a:rPr lang="en-US" sz="1200" b="1">
                <a:solidFill>
                  <a:srgbClr val="140A90"/>
                </a:solidFill>
                <a:latin typeface="Calibri" pitchFamily="34" charset="0"/>
              </a:rPr>
              <a:t> </a:t>
            </a:r>
          </a:p>
        </p:txBody>
      </p:sp>
      <p:graphicFrame>
        <p:nvGraphicFramePr>
          <p:cNvPr id="28726" name="Group 54"/>
          <p:cNvGraphicFramePr>
            <a:graphicFrameLocks noGrp="1"/>
          </p:cNvGraphicFramePr>
          <p:nvPr>
            <p:ph sz="quarter" idx="4294967295"/>
          </p:nvPr>
        </p:nvGraphicFramePr>
        <p:xfrm>
          <a:off x="457200" y="1406525"/>
          <a:ext cx="8229600" cy="4003675"/>
        </p:xfrm>
        <a:graphic>
          <a:graphicData uri="http://schemas.openxmlformats.org/drawingml/2006/table">
            <a:tbl>
              <a:tblPr/>
              <a:tblGrid>
                <a:gridCol w="2057400"/>
                <a:gridCol w="2057400"/>
                <a:gridCol w="2057400"/>
                <a:gridCol w="2057400"/>
              </a:tblGrid>
              <a:tr h="9636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FFFF"/>
                          </a:solidFill>
                          <a:effectLst/>
                          <a:latin typeface="Gill Sans MT" pitchFamily="34" charset="0"/>
                        </a:rPr>
                        <a:t>Agency</a:t>
                      </a:r>
                      <a:r>
                        <a:rPr kumimoji="0" lang="en-US" sz="1600" b="1" i="0" u="none" strike="noStrike" cap="none" normalizeH="0" baseline="30000" smtClean="0">
                          <a:ln>
                            <a:noFill/>
                          </a:ln>
                          <a:solidFill>
                            <a:srgbClr val="FFFFFF"/>
                          </a:solidFill>
                          <a:effectLst/>
                          <a:latin typeface="Gill Sans MT" pitchFamily="34" charset="0"/>
                        </a:rPr>
                        <a:t>1</a:t>
                      </a:r>
                      <a:endParaRPr kumimoji="0" lang="en-US" sz="1600" b="1" i="0" u="none" strike="noStrike" cap="none" normalizeH="0" baseline="0" smtClean="0">
                        <a:ln>
                          <a:noFill/>
                        </a:ln>
                        <a:solidFill>
                          <a:srgbClr val="FFFFFF"/>
                        </a:solidFill>
                        <a:effectLst/>
                        <a:latin typeface="Gill Sans MT" pitchFamily="34" charset="0"/>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FFFF"/>
                          </a:solidFill>
                          <a:effectLst/>
                          <a:latin typeface="Gill Sans MT" pitchFamily="34" charset="0"/>
                        </a:rPr>
                        <a:t>Employee + Dependent Spouse under 133% FPL</a:t>
                      </a:r>
                      <a:r>
                        <a:rPr kumimoji="0" lang="en-US" sz="1600" b="1" i="0" u="none" strike="noStrike" cap="none" normalizeH="0" baseline="30000" smtClean="0">
                          <a:ln>
                            <a:noFill/>
                          </a:ln>
                          <a:solidFill>
                            <a:srgbClr val="FFFFFF"/>
                          </a:solidFill>
                          <a:effectLst/>
                          <a:latin typeface="Gill Sans MT" pitchFamily="34" charset="0"/>
                        </a:rPr>
                        <a:t>2</a:t>
                      </a:r>
                      <a:endParaRPr kumimoji="0" lang="en-US" sz="1600" b="1" i="0" u="none" strike="noStrike" cap="none" normalizeH="0" baseline="0" smtClean="0">
                        <a:ln>
                          <a:noFill/>
                        </a:ln>
                        <a:solidFill>
                          <a:srgbClr val="FFFFFF"/>
                        </a:solidFill>
                        <a:effectLst/>
                        <a:latin typeface="Gill Sans MT" pitchFamily="34" charset="0"/>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FFFF"/>
                          </a:solidFill>
                          <a:effectLst/>
                          <a:latin typeface="Gill Sans MT" pitchFamily="34" charset="0"/>
                        </a:rPr>
                        <a:t>Total Dollars (OHCA IP PMPM)</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FFFFFF"/>
                          </a:solidFill>
                          <a:effectLst/>
                          <a:latin typeface="Gill Sans MT" pitchFamily="34" charset="0"/>
                        </a:rPr>
                        <a:t>Potential Federal Share at Standard 2011 FMAP (64.94%)</a:t>
                      </a:r>
                      <a:r>
                        <a:rPr kumimoji="0" lang="en-US" sz="1400" b="1" i="0" u="none" strike="noStrike" cap="none" normalizeH="0" baseline="30000" smtClean="0">
                          <a:ln>
                            <a:noFill/>
                          </a:ln>
                          <a:solidFill>
                            <a:srgbClr val="FFFFFF"/>
                          </a:solidFill>
                          <a:effectLst/>
                          <a:latin typeface="Gill Sans MT" pitchFamily="34" charset="0"/>
                        </a:rPr>
                        <a:t>3</a:t>
                      </a:r>
                      <a:endParaRPr kumimoji="0" lang="en-US" sz="1400" b="1" i="0" u="none" strike="noStrike" cap="none" normalizeH="0" baseline="0" smtClean="0">
                        <a:ln>
                          <a:noFill/>
                        </a:ln>
                        <a:solidFill>
                          <a:srgbClr val="FFFFFF"/>
                        </a:solidFill>
                        <a:effectLst/>
                        <a:latin typeface="Gill Sans MT" pitchFamily="34" charset="0"/>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4333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000000"/>
                          </a:solidFill>
                          <a:effectLst/>
                          <a:latin typeface="Gill Sans MT" pitchFamily="34" charset="0"/>
                          <a:ea typeface="Calibri" pitchFamily="34" charset="0"/>
                          <a:cs typeface="Times New Roman" pitchFamily="18" charset="0"/>
                        </a:rPr>
                        <a:t>Department of Human Services</a:t>
                      </a:r>
                      <a:endParaRPr kumimoji="0" lang="en-US" sz="1400" b="0" i="0" u="none" strike="noStrike" cap="none" normalizeH="0" baseline="0" smtClean="0">
                        <a:ln>
                          <a:noFill/>
                        </a:ln>
                        <a:solidFill>
                          <a:srgbClr val="000000"/>
                        </a:solidFill>
                        <a:effectLst/>
                        <a:latin typeface="Gill Sans MT" pitchFamily="34" charset="0"/>
                        <a:ea typeface="Calibri" pitchFamily="34" charset="0"/>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Gill Sans MT" pitchFamily="34" charset="0"/>
                          <a:ea typeface="Calibri" pitchFamily="34" charset="0"/>
                          <a:cs typeface="Times New Roman" pitchFamily="18" charset="0"/>
                        </a:rPr>
                        <a:t>959</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Gill Sans MT" pitchFamily="34" charset="0"/>
                          <a:ea typeface="Calibri" pitchFamily="34" charset="0"/>
                          <a:cs typeface="Times New Roman" pitchFamily="18" charset="0"/>
                        </a:rPr>
                        <a:t>$4.1million</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Gill Sans MT" pitchFamily="34" charset="0"/>
                          <a:ea typeface="Calibri" pitchFamily="34" charset="0"/>
                          <a:cs typeface="Times New Roman" pitchFamily="18" charset="0"/>
                        </a:rPr>
                        <a:t>$2.6 million</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r>
              <a:tr h="4349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000000"/>
                          </a:solidFill>
                          <a:effectLst/>
                          <a:latin typeface="Gill Sans MT" pitchFamily="34" charset="0"/>
                          <a:ea typeface="Calibri" pitchFamily="34" charset="0"/>
                          <a:cs typeface="Times New Roman" pitchFamily="18" charset="0"/>
                        </a:rPr>
                        <a:t>Department of Tourism &amp; Recreation</a:t>
                      </a:r>
                      <a:endParaRPr kumimoji="0" lang="en-US" sz="1400" b="0" i="0" u="none" strike="noStrike" cap="none" normalizeH="0" baseline="0" smtClean="0">
                        <a:ln>
                          <a:noFill/>
                        </a:ln>
                        <a:solidFill>
                          <a:srgbClr val="000000"/>
                        </a:solidFill>
                        <a:effectLst/>
                        <a:latin typeface="Gill Sans MT" pitchFamily="34" charset="0"/>
                        <a:ea typeface="Calibri" pitchFamily="34" charset="0"/>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ECF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Gill Sans MT" pitchFamily="34" charset="0"/>
                          <a:ea typeface="Calibri" pitchFamily="34" charset="0"/>
                          <a:cs typeface="Times New Roman" pitchFamily="18" charset="0"/>
                        </a:rPr>
                        <a:t>312</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ECF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Gill Sans MT" pitchFamily="34" charset="0"/>
                          <a:ea typeface="Calibri" pitchFamily="34" charset="0"/>
                          <a:cs typeface="Times New Roman" pitchFamily="18" charset="0"/>
                        </a:rPr>
                        <a:t>$1.3 million</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ECF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Gill Sans MT" pitchFamily="34" charset="0"/>
                          <a:ea typeface="Calibri" pitchFamily="34" charset="0"/>
                          <a:cs typeface="Times New Roman" pitchFamily="18" charset="0"/>
                        </a:rPr>
                        <a:t>$858,000</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ECF0"/>
                    </a:solidFill>
                  </a:tcPr>
                </a:tc>
              </a:tr>
              <a:tr h="4349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000000"/>
                          </a:solidFill>
                          <a:effectLst/>
                          <a:latin typeface="Gill Sans MT" pitchFamily="34" charset="0"/>
                          <a:ea typeface="Calibri" pitchFamily="34" charset="0"/>
                          <a:cs typeface="Times New Roman" pitchFamily="18" charset="0"/>
                        </a:rPr>
                        <a:t>Department of Veterans Affairs</a:t>
                      </a:r>
                      <a:endParaRPr kumimoji="0" lang="en-US" sz="1400" b="0" i="0" u="none" strike="noStrike" cap="none" normalizeH="0" baseline="0" smtClean="0">
                        <a:ln>
                          <a:noFill/>
                        </a:ln>
                        <a:solidFill>
                          <a:srgbClr val="000000"/>
                        </a:solidFill>
                        <a:effectLst/>
                        <a:latin typeface="Gill Sans MT" pitchFamily="34" charset="0"/>
                        <a:ea typeface="Calibri" pitchFamily="34" charset="0"/>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Gill Sans MT" pitchFamily="34" charset="0"/>
                          <a:ea typeface="Calibri" pitchFamily="34" charset="0"/>
                          <a:cs typeface="Times New Roman" pitchFamily="18" charset="0"/>
                        </a:rPr>
                        <a:t>215</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Gill Sans MT" pitchFamily="34" charset="0"/>
                          <a:ea typeface="Calibri" pitchFamily="34" charset="0"/>
                          <a:cs typeface="Times New Roman" pitchFamily="18" charset="0"/>
                        </a:rPr>
                        <a:t>$911,000</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Gill Sans MT" pitchFamily="34" charset="0"/>
                          <a:ea typeface="Calibri" pitchFamily="34" charset="0"/>
                          <a:cs typeface="Times New Roman" pitchFamily="18" charset="0"/>
                        </a:rPr>
                        <a:t>$591,000</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r>
              <a:tr h="4333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000000"/>
                          </a:solidFill>
                          <a:effectLst/>
                          <a:latin typeface="Gill Sans MT" pitchFamily="34" charset="0"/>
                          <a:ea typeface="Calibri" pitchFamily="34" charset="0"/>
                          <a:cs typeface="Times New Roman" pitchFamily="18" charset="0"/>
                        </a:rPr>
                        <a:t>Department of Health</a:t>
                      </a:r>
                      <a:endParaRPr kumimoji="0" lang="en-US" sz="1400" b="0" i="0" u="none" strike="noStrike" cap="none" normalizeH="0" baseline="0" smtClean="0">
                        <a:ln>
                          <a:noFill/>
                        </a:ln>
                        <a:solidFill>
                          <a:srgbClr val="000000"/>
                        </a:solidFill>
                        <a:effectLst/>
                        <a:latin typeface="Gill Sans MT" pitchFamily="34" charset="0"/>
                        <a:ea typeface="Calibri" pitchFamily="34" charset="0"/>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ECF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Gill Sans MT" pitchFamily="34" charset="0"/>
                          <a:ea typeface="Calibri" pitchFamily="34" charset="0"/>
                          <a:cs typeface="Times New Roman" pitchFamily="18" charset="0"/>
                        </a:rPr>
                        <a:t>199</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ECF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Gill Sans MT" pitchFamily="34" charset="0"/>
                          <a:ea typeface="Calibri" pitchFamily="34" charset="0"/>
                          <a:cs typeface="Times New Roman" pitchFamily="18" charset="0"/>
                        </a:rPr>
                        <a:t>$843,000</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ECF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Gill Sans MT" pitchFamily="34" charset="0"/>
                          <a:ea typeface="Calibri" pitchFamily="34" charset="0"/>
                          <a:cs typeface="Times New Roman" pitchFamily="18" charset="0"/>
                        </a:rPr>
                        <a:t>$547,000</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ECF0"/>
                    </a:solidFill>
                  </a:tcPr>
                </a:tc>
              </a:tr>
              <a:tr h="4349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000000"/>
                          </a:solidFill>
                          <a:effectLst/>
                          <a:latin typeface="Gill Sans MT" pitchFamily="34" charset="0"/>
                          <a:ea typeface="Calibri" pitchFamily="34" charset="0"/>
                          <a:cs typeface="Times New Roman" pitchFamily="18" charset="0"/>
                        </a:rPr>
                        <a:t>Department of Transportation</a:t>
                      </a:r>
                      <a:endParaRPr kumimoji="0" lang="en-US" sz="1400" b="0" i="0" u="none" strike="noStrike" cap="none" normalizeH="0" baseline="0" smtClean="0">
                        <a:ln>
                          <a:noFill/>
                        </a:ln>
                        <a:solidFill>
                          <a:srgbClr val="000000"/>
                        </a:solidFill>
                        <a:effectLst/>
                        <a:latin typeface="Gill Sans MT" pitchFamily="34" charset="0"/>
                        <a:ea typeface="Calibri" pitchFamily="34" charset="0"/>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Gill Sans MT" pitchFamily="34" charset="0"/>
                          <a:ea typeface="Calibri" pitchFamily="34" charset="0"/>
                          <a:cs typeface="Times New Roman" pitchFamily="18" charset="0"/>
                        </a:rPr>
                        <a:t>198</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Gill Sans MT" pitchFamily="34" charset="0"/>
                          <a:ea typeface="Calibri" pitchFamily="34" charset="0"/>
                          <a:cs typeface="Times New Roman" pitchFamily="18" charset="0"/>
                        </a:rPr>
                        <a:t>$839,000</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Gill Sans MT" pitchFamily="34" charset="0"/>
                          <a:ea typeface="Calibri" pitchFamily="34" charset="0"/>
                          <a:cs typeface="Times New Roman" pitchFamily="18" charset="0"/>
                        </a:rPr>
                        <a:t>$545,000</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r>
              <a:tr h="4333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000000"/>
                          </a:solidFill>
                          <a:effectLst/>
                          <a:latin typeface="Gill Sans MT" pitchFamily="34" charset="0"/>
                          <a:ea typeface="Calibri" pitchFamily="34" charset="0"/>
                          <a:cs typeface="Times New Roman" pitchFamily="18" charset="0"/>
                        </a:rPr>
                        <a:t>All Others</a:t>
                      </a:r>
                      <a:endParaRPr kumimoji="0" lang="en-US" sz="1400" b="0" i="0" u="none" strike="noStrike" cap="none" normalizeH="0" baseline="0" smtClean="0">
                        <a:ln>
                          <a:noFill/>
                        </a:ln>
                        <a:solidFill>
                          <a:srgbClr val="000000"/>
                        </a:solidFill>
                        <a:effectLst/>
                        <a:latin typeface="Gill Sans MT" pitchFamily="34" charset="0"/>
                        <a:ea typeface="Calibri" pitchFamily="34" charset="0"/>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ECF0"/>
                    </a:solidFill>
                  </a:tcPr>
                </a:tc>
                <a:tc>
                  <a:txBody>
                    <a:bodyPr/>
                    <a:lstStyle/>
                    <a:p>
                      <a:pPr marL="0" marR="0" lvl="0" indent="0" algn="ctr" defTabSz="914400" rtl="0" eaLnBrk="1" fontAlgn="base" latinLnBrk="0" hangingPunct="1">
                        <a:lnSpc>
                          <a:spcPct val="100000"/>
                        </a:lnSpc>
                        <a:spcBef>
                          <a:spcPts val="600"/>
                        </a:spcBef>
                        <a:spcAft>
                          <a:spcPct val="0"/>
                        </a:spcAft>
                        <a:buClr>
                          <a:schemeClr val="accent1"/>
                        </a:buClr>
                        <a:buSzPct val="76000"/>
                        <a:buFont typeface="Wingdings 3" pitchFamily="18" charset="2"/>
                        <a:buNone/>
                        <a:tabLst/>
                      </a:pPr>
                      <a:r>
                        <a:rPr kumimoji="0" lang="en-US" sz="1600" b="1" i="0" u="none" strike="noStrike" cap="none" normalizeH="0" baseline="0" smtClean="0">
                          <a:ln>
                            <a:noFill/>
                          </a:ln>
                          <a:solidFill>
                            <a:srgbClr val="000000"/>
                          </a:solidFill>
                          <a:effectLst/>
                          <a:latin typeface="Gill Sans MT" pitchFamily="34" charset="0"/>
                          <a:ea typeface="Calibri" pitchFamily="34" charset="0"/>
                          <a:cs typeface="Times New Roman" pitchFamily="18" charset="0"/>
                        </a:rPr>
                        <a:t> 671</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ECF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Gill Sans MT" pitchFamily="34" charset="0"/>
                          <a:ea typeface="Calibri" pitchFamily="34" charset="0"/>
                          <a:cs typeface="Times New Roman" pitchFamily="18" charset="0"/>
                        </a:rPr>
                        <a:t>$2.8 million</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ECF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Gill Sans MT" pitchFamily="34" charset="0"/>
                          <a:ea typeface="Calibri" pitchFamily="34" charset="0"/>
                          <a:cs typeface="Times New Roman" pitchFamily="18" charset="0"/>
                        </a:rPr>
                        <a:t>$1.8 million</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ECF0"/>
                    </a:solidFill>
                  </a:tcPr>
                </a:tc>
              </a:tr>
              <a:tr h="4349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000000"/>
                          </a:solidFill>
                          <a:effectLst/>
                          <a:latin typeface="Gill Sans MT" pitchFamily="34" charset="0"/>
                          <a:ea typeface="Calibri" pitchFamily="34" charset="0"/>
                          <a:cs typeface="Times New Roman" pitchFamily="18" charset="0"/>
                        </a:rPr>
                        <a:t>TOTAL </a:t>
                      </a:r>
                      <a:endParaRPr kumimoji="0" lang="en-US" sz="1800" b="0" i="0" u="none" strike="noStrike" cap="none" normalizeH="0" baseline="0" smtClean="0">
                        <a:ln>
                          <a:noFill/>
                        </a:ln>
                        <a:solidFill>
                          <a:srgbClr val="000000"/>
                        </a:solidFill>
                        <a:effectLst/>
                        <a:latin typeface="Gill Sans MT" pitchFamily="34" charset="0"/>
                        <a:ea typeface="Calibri" pitchFamily="34" charset="0"/>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c>
                  <a:txBody>
                    <a:bodyPr/>
                    <a:lstStyle/>
                    <a:p>
                      <a:pPr marL="0" marR="0" lvl="0" indent="0" algn="ctr" defTabSz="914400" rtl="0" eaLnBrk="1" fontAlgn="base" latinLnBrk="0" hangingPunct="1">
                        <a:lnSpc>
                          <a:spcPct val="100000"/>
                        </a:lnSpc>
                        <a:spcBef>
                          <a:spcPts val="600"/>
                        </a:spcBef>
                        <a:spcAft>
                          <a:spcPct val="0"/>
                        </a:spcAft>
                        <a:buClr>
                          <a:schemeClr val="accent1"/>
                        </a:buClr>
                        <a:buSzPct val="76000"/>
                        <a:buFont typeface="Wingdings 3" pitchFamily="18" charset="2"/>
                        <a:buNone/>
                        <a:tabLst/>
                      </a:pPr>
                      <a:r>
                        <a:rPr kumimoji="0" lang="en-US" sz="1800" b="1" i="0" u="none" strike="noStrike" cap="none" normalizeH="0" baseline="0" smtClean="0">
                          <a:ln>
                            <a:noFill/>
                          </a:ln>
                          <a:solidFill>
                            <a:srgbClr val="000000"/>
                          </a:solidFill>
                          <a:effectLst/>
                          <a:latin typeface="Gill Sans MT" pitchFamily="34" charset="0"/>
                          <a:ea typeface="Calibri" pitchFamily="34" charset="0"/>
                          <a:cs typeface="Times New Roman" pitchFamily="18" charset="0"/>
                        </a:rPr>
                        <a:t> 2,554</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000000"/>
                          </a:solidFill>
                          <a:effectLst/>
                          <a:latin typeface="Gill Sans MT" pitchFamily="34" charset="0"/>
                          <a:ea typeface="Calibri" pitchFamily="34" charset="0"/>
                          <a:cs typeface="Times New Roman" pitchFamily="18" charset="0"/>
                        </a:rPr>
                        <a:t>$10.8 million</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000000"/>
                          </a:solidFill>
                          <a:effectLst/>
                          <a:latin typeface="Gill Sans MT" pitchFamily="34" charset="0"/>
                          <a:ea typeface="Calibri" pitchFamily="34" charset="0"/>
                          <a:cs typeface="Times New Roman" pitchFamily="18" charset="0"/>
                        </a:rPr>
                        <a:t>$7.0 million</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r>
            </a:tbl>
          </a:graphicData>
        </a:graphic>
      </p:graphicFrame>
      <p:sp>
        <p:nvSpPr>
          <p:cNvPr id="26673" name="Rectangle 10"/>
          <p:cNvSpPr txBox="1">
            <a:spLocks noGrp="1" noChangeArrowheads="1"/>
          </p:cNvSpPr>
          <p:nvPr/>
        </p:nvSpPr>
        <p:spPr bwMode="auto">
          <a:xfrm>
            <a:off x="609600" y="6381750"/>
            <a:ext cx="2895600" cy="476250"/>
          </a:xfrm>
          <a:prstGeom prst="rect">
            <a:avLst/>
          </a:prstGeom>
          <a:noFill/>
          <a:ln w="9525">
            <a:noFill/>
            <a:miter lim="800000"/>
            <a:headEnd/>
            <a:tailEnd/>
          </a:ln>
        </p:spPr>
        <p:txBody>
          <a:bodyPr/>
          <a:lstStyle/>
          <a:p>
            <a:r>
              <a:rPr lang="en-US" sz="1400">
                <a:solidFill>
                  <a:schemeClr val="accent1"/>
                </a:solidFill>
              </a:rPr>
              <a:t>PHPG – Health Care Reform</a:t>
            </a:r>
          </a:p>
        </p:txBody>
      </p:sp>
      <p:sp>
        <p:nvSpPr>
          <p:cNvPr id="26674" name="Title 1"/>
          <p:cNvSpPr>
            <a:spLocks/>
          </p:cNvSpPr>
          <p:nvPr/>
        </p:nvSpPr>
        <p:spPr bwMode="auto">
          <a:xfrm>
            <a:off x="228600" y="152400"/>
            <a:ext cx="8610600" cy="990600"/>
          </a:xfrm>
          <a:prstGeom prst="rect">
            <a:avLst/>
          </a:prstGeom>
          <a:noFill/>
          <a:ln w="9525">
            <a:noFill/>
            <a:miter lim="800000"/>
            <a:headEnd/>
            <a:tailEnd/>
          </a:ln>
        </p:spPr>
        <p:txBody>
          <a:bodyPr anchor="b"/>
          <a:lstStyle/>
          <a:p>
            <a:pPr algn="ctr"/>
            <a:r>
              <a:rPr lang="en-US" sz="3000">
                <a:solidFill>
                  <a:schemeClr val="tx2"/>
                </a:solidFill>
                <a:latin typeface="Bookman Old Style" pitchFamily="18" charset="0"/>
              </a:rPr>
              <a:t>Affordable Care Act and Medicaid </a:t>
            </a:r>
            <a:br>
              <a:rPr lang="en-US" sz="3000">
                <a:solidFill>
                  <a:schemeClr val="tx2"/>
                </a:solidFill>
                <a:latin typeface="Bookman Old Style" pitchFamily="18" charset="0"/>
              </a:rPr>
            </a:br>
            <a:r>
              <a:rPr lang="en-US" sz="2600" i="1">
                <a:solidFill>
                  <a:schemeClr val="tx2"/>
                </a:solidFill>
                <a:latin typeface="Bookman Old Style" pitchFamily="18" charset="0"/>
              </a:rPr>
              <a:t>SoonerCare and OSEEGIB</a:t>
            </a:r>
            <a:r>
              <a:rPr lang="en-US" sz="2600">
                <a:solidFill>
                  <a:schemeClr val="tx2"/>
                </a:solidFill>
                <a:latin typeface="Bookman Old Style" pitchFamily="18" charset="0"/>
              </a:rPr>
              <a:t> – </a:t>
            </a:r>
            <a:r>
              <a:rPr lang="en-US" sz="2600" i="1" u="sng">
                <a:solidFill>
                  <a:schemeClr val="tx2"/>
                </a:solidFill>
                <a:latin typeface="Bookman Old Style" pitchFamily="18" charset="0"/>
              </a:rPr>
              <a:t>Preliminary </a:t>
            </a:r>
            <a:r>
              <a:rPr lang="en-US" sz="2600" i="1">
                <a:solidFill>
                  <a:schemeClr val="tx2"/>
                </a:solidFill>
                <a:latin typeface="Bookman Old Style" pitchFamily="18" charset="0"/>
              </a:rPr>
              <a:t>Numbers</a:t>
            </a:r>
            <a:endParaRPr lang="en-US" sz="2600">
              <a:solidFill>
                <a:schemeClr val="tx2"/>
              </a:solidFill>
              <a:latin typeface="Bookman Old Style" pitchFamily="18" charset="0"/>
            </a:endParaRPr>
          </a:p>
        </p:txBody>
      </p:sp>
      <p:sp>
        <p:nvSpPr>
          <p:cNvPr id="26675" name="Text Box 69"/>
          <p:cNvSpPr txBox="1">
            <a:spLocks noChangeArrowheads="1"/>
          </p:cNvSpPr>
          <p:nvPr/>
        </p:nvSpPr>
        <p:spPr bwMode="auto">
          <a:xfrm>
            <a:off x="457200" y="5486400"/>
            <a:ext cx="8093075" cy="639763"/>
          </a:xfrm>
          <a:prstGeom prst="rect">
            <a:avLst/>
          </a:prstGeom>
          <a:noFill/>
          <a:ln w="9525">
            <a:noFill/>
            <a:miter lim="800000"/>
            <a:headEnd/>
            <a:tailEnd/>
          </a:ln>
        </p:spPr>
        <p:txBody>
          <a:bodyPr>
            <a:spAutoFit/>
          </a:bodyPr>
          <a:lstStyle/>
          <a:p>
            <a:pPr marL="342900" indent="-342900"/>
            <a:r>
              <a:rPr lang="en-US" sz="1200"/>
              <a:t>1	Does not include local educational workers (e.g., teachers and aides), some of whom also would qualify</a:t>
            </a:r>
          </a:p>
          <a:p>
            <a:pPr marL="342900" indent="-342900">
              <a:buFontTx/>
              <a:buAutoNum type="arabicPlain" startAt="2"/>
            </a:pPr>
            <a:r>
              <a:rPr lang="en-US" sz="1200"/>
              <a:t>Does not include income from other jobs (does include estimated spousal income)</a:t>
            </a:r>
          </a:p>
          <a:p>
            <a:pPr marL="342900" indent="-342900">
              <a:buFontTx/>
              <a:buAutoNum type="arabicPlain" startAt="2"/>
            </a:pPr>
            <a:r>
              <a:rPr lang="en-US" sz="1200"/>
              <a:t>Increases to 100% FMAP in 2014</a:t>
            </a:r>
          </a:p>
        </p:txBody>
      </p:sp>
    </p:spTree>
  </p:cSld>
  <p:clrMapOvr>
    <a:masterClrMapping/>
  </p:clrMapOvr>
  <p:transition>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Number Placeholder 22"/>
          <p:cNvSpPr txBox="1">
            <a:spLocks noGrp="1"/>
          </p:cNvSpPr>
          <p:nvPr/>
        </p:nvSpPr>
        <p:spPr bwMode="auto">
          <a:xfrm>
            <a:off x="8077200" y="6416675"/>
            <a:ext cx="533400" cy="365125"/>
          </a:xfrm>
          <a:prstGeom prst="rect">
            <a:avLst/>
          </a:prstGeom>
          <a:noFill/>
          <a:ln w="9525">
            <a:noFill/>
            <a:miter lim="800000"/>
            <a:headEnd/>
            <a:tailEnd/>
          </a:ln>
        </p:spPr>
        <p:txBody>
          <a:bodyPr/>
          <a:lstStyle/>
          <a:p>
            <a:fld id="{8E51765F-9EB0-4158-B9BD-395182C855ED}" type="slidenum">
              <a:rPr lang="en-US" sz="1200" b="1">
                <a:solidFill>
                  <a:schemeClr val="accent1"/>
                </a:solidFill>
                <a:latin typeface="Calibri" pitchFamily="34" charset="0"/>
              </a:rPr>
              <a:pPr/>
              <a:t>12</a:t>
            </a:fld>
            <a:r>
              <a:rPr lang="en-US" sz="1200" b="1">
                <a:solidFill>
                  <a:srgbClr val="140A90"/>
                </a:solidFill>
                <a:latin typeface="Calibri" pitchFamily="34" charset="0"/>
              </a:rPr>
              <a:t> </a:t>
            </a:r>
          </a:p>
        </p:txBody>
      </p:sp>
      <p:sp>
        <p:nvSpPr>
          <p:cNvPr id="27650" name="Title 1"/>
          <p:cNvSpPr>
            <a:spLocks noGrp="1"/>
          </p:cNvSpPr>
          <p:nvPr>
            <p:ph type="title" idx="4294967295"/>
          </p:nvPr>
        </p:nvSpPr>
        <p:spPr/>
        <p:txBody>
          <a:bodyPr/>
          <a:lstStyle/>
          <a:p>
            <a:pPr algn="ctr" eaLnBrk="1" hangingPunct="1"/>
            <a:r>
              <a:rPr lang="en-US" sz="3000" smtClean="0"/>
              <a:t>Affordable Care Act and Medicaid </a:t>
            </a:r>
            <a:br>
              <a:rPr lang="en-US" sz="3000" smtClean="0"/>
            </a:br>
            <a:r>
              <a:rPr lang="en-US" sz="3000" i="1" smtClean="0"/>
              <a:t>SoonerCare and OSEEGIB</a:t>
            </a:r>
            <a:r>
              <a:rPr lang="en-US" smtClean="0"/>
              <a:t> </a:t>
            </a:r>
          </a:p>
        </p:txBody>
      </p:sp>
      <p:sp>
        <p:nvSpPr>
          <p:cNvPr id="27651" name="Content Placeholder 2"/>
          <p:cNvSpPr>
            <a:spLocks noGrp="1"/>
          </p:cNvSpPr>
          <p:nvPr>
            <p:ph sz="quarter" idx="4294967295"/>
          </p:nvPr>
        </p:nvSpPr>
        <p:spPr>
          <a:xfrm>
            <a:off x="457200" y="1219200"/>
            <a:ext cx="8382000" cy="4937125"/>
          </a:xfrm>
        </p:spPr>
        <p:txBody>
          <a:bodyPr/>
          <a:lstStyle/>
          <a:p>
            <a:pPr eaLnBrk="1" hangingPunct="1">
              <a:spcBef>
                <a:spcPts val="1200"/>
              </a:spcBef>
            </a:pPr>
            <a:r>
              <a:rPr lang="en-US" sz="2400" smtClean="0"/>
              <a:t>The policy question for the state is whether/how to inform state employees about the Medicaid option, beyond traditional methods (e.g., including in list of plan offerings)</a:t>
            </a:r>
          </a:p>
          <a:p>
            <a:pPr eaLnBrk="1" hangingPunct="1">
              <a:spcBef>
                <a:spcPts val="1200"/>
              </a:spcBef>
            </a:pPr>
            <a:r>
              <a:rPr lang="en-US" sz="2400" smtClean="0"/>
              <a:t>Although there is no apparent prohibition on this step, CMS’ reaction is uncertain    </a:t>
            </a:r>
          </a:p>
          <a:p>
            <a:pPr eaLnBrk="1" hangingPunct="1">
              <a:spcBef>
                <a:spcPts val="1200"/>
              </a:spcBef>
            </a:pPr>
            <a:r>
              <a:rPr lang="en-US" sz="2400" smtClean="0"/>
              <a:t>The reaction of other OSEEGIB plans (and some providers) may not be positive, although the introduction of more competition could have a positive effect on commercial plan rates</a:t>
            </a:r>
          </a:p>
        </p:txBody>
      </p:sp>
      <p:sp>
        <p:nvSpPr>
          <p:cNvPr id="27652" name="Rectangle 10"/>
          <p:cNvSpPr txBox="1">
            <a:spLocks noGrp="1" noChangeArrowheads="1"/>
          </p:cNvSpPr>
          <p:nvPr/>
        </p:nvSpPr>
        <p:spPr bwMode="auto">
          <a:xfrm>
            <a:off x="609600" y="6381750"/>
            <a:ext cx="2895600" cy="476250"/>
          </a:xfrm>
          <a:prstGeom prst="rect">
            <a:avLst/>
          </a:prstGeom>
          <a:noFill/>
          <a:ln w="9525">
            <a:noFill/>
            <a:miter lim="800000"/>
            <a:headEnd/>
            <a:tailEnd/>
          </a:ln>
        </p:spPr>
        <p:txBody>
          <a:bodyPr/>
          <a:lstStyle/>
          <a:p>
            <a:r>
              <a:rPr lang="en-US" sz="1400">
                <a:solidFill>
                  <a:schemeClr val="accent1"/>
                </a:solidFill>
              </a:rPr>
              <a:t>PHPG – Health Care Reform</a:t>
            </a:r>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22"/>
          <p:cNvSpPr txBox="1">
            <a:spLocks noGrp="1"/>
          </p:cNvSpPr>
          <p:nvPr/>
        </p:nvSpPr>
        <p:spPr bwMode="auto">
          <a:xfrm>
            <a:off x="8077200" y="6416675"/>
            <a:ext cx="533400" cy="365125"/>
          </a:xfrm>
          <a:prstGeom prst="rect">
            <a:avLst/>
          </a:prstGeom>
          <a:noFill/>
          <a:ln w="9525">
            <a:noFill/>
            <a:miter lim="800000"/>
            <a:headEnd/>
            <a:tailEnd/>
          </a:ln>
        </p:spPr>
        <p:txBody>
          <a:bodyPr/>
          <a:lstStyle/>
          <a:p>
            <a:fld id="{47AAF30E-FCF6-4803-882A-2B66901A48E6}" type="slidenum">
              <a:rPr lang="en-US" sz="1200" b="1">
                <a:solidFill>
                  <a:schemeClr val="accent1"/>
                </a:solidFill>
                <a:latin typeface="Calibri" pitchFamily="34" charset="0"/>
              </a:rPr>
              <a:pPr/>
              <a:t>2</a:t>
            </a:fld>
            <a:r>
              <a:rPr lang="en-US" sz="1200" b="1">
                <a:solidFill>
                  <a:srgbClr val="140A90"/>
                </a:solidFill>
                <a:latin typeface="Calibri" pitchFamily="34" charset="0"/>
              </a:rPr>
              <a:t> </a:t>
            </a:r>
          </a:p>
        </p:txBody>
      </p:sp>
      <p:sp>
        <p:nvSpPr>
          <p:cNvPr id="17410" name="Rectangle 10"/>
          <p:cNvSpPr txBox="1">
            <a:spLocks noGrp="1" noChangeArrowheads="1"/>
          </p:cNvSpPr>
          <p:nvPr/>
        </p:nvSpPr>
        <p:spPr bwMode="auto">
          <a:xfrm>
            <a:off x="609600" y="6381750"/>
            <a:ext cx="2895600" cy="476250"/>
          </a:xfrm>
          <a:prstGeom prst="rect">
            <a:avLst/>
          </a:prstGeom>
          <a:noFill/>
          <a:ln w="9525">
            <a:noFill/>
            <a:miter lim="800000"/>
            <a:headEnd/>
            <a:tailEnd/>
          </a:ln>
        </p:spPr>
        <p:txBody>
          <a:bodyPr/>
          <a:lstStyle/>
          <a:p>
            <a:r>
              <a:rPr lang="en-US" sz="1400">
                <a:solidFill>
                  <a:schemeClr val="accent1"/>
                </a:solidFill>
              </a:rPr>
              <a:t>PHPG – Health Care Reform</a:t>
            </a:r>
          </a:p>
        </p:txBody>
      </p:sp>
      <p:sp>
        <p:nvSpPr>
          <p:cNvPr id="17411" name="Content Placeholder 2"/>
          <p:cNvSpPr>
            <a:spLocks noGrp="1"/>
          </p:cNvSpPr>
          <p:nvPr>
            <p:ph sz="quarter" idx="4294967295"/>
          </p:nvPr>
        </p:nvSpPr>
        <p:spPr>
          <a:xfrm>
            <a:off x="457200" y="1295400"/>
            <a:ext cx="8229600" cy="3581400"/>
          </a:xfrm>
        </p:spPr>
        <p:txBody>
          <a:bodyPr/>
          <a:lstStyle/>
          <a:p>
            <a:pPr eaLnBrk="1" hangingPunct="1">
              <a:spcBef>
                <a:spcPts val="1200"/>
              </a:spcBef>
            </a:pPr>
            <a:r>
              <a:rPr lang="en-US" sz="3200" smtClean="0"/>
              <a:t>Undertaking an incremental Medicaid expansion in advance of 2014 Affordable Care Act mandate</a:t>
            </a:r>
          </a:p>
          <a:p>
            <a:pPr eaLnBrk="1" hangingPunct="1">
              <a:spcBef>
                <a:spcPts val="1600"/>
              </a:spcBef>
            </a:pPr>
            <a:r>
              <a:rPr lang="en-US" sz="3200" smtClean="0"/>
              <a:t>Offering SoonerCare as an option through OSEEGIB to qualifying low income households</a:t>
            </a:r>
          </a:p>
        </p:txBody>
      </p:sp>
      <p:sp>
        <p:nvSpPr>
          <p:cNvPr id="17412" name="Title 1"/>
          <p:cNvSpPr>
            <a:spLocks/>
          </p:cNvSpPr>
          <p:nvPr/>
        </p:nvSpPr>
        <p:spPr bwMode="auto">
          <a:xfrm>
            <a:off x="457200" y="152400"/>
            <a:ext cx="8229600" cy="990600"/>
          </a:xfrm>
          <a:prstGeom prst="rect">
            <a:avLst/>
          </a:prstGeom>
          <a:noFill/>
          <a:ln w="9525">
            <a:noFill/>
            <a:miter lim="800000"/>
            <a:headEnd/>
            <a:tailEnd/>
          </a:ln>
        </p:spPr>
        <p:txBody>
          <a:bodyPr anchor="b"/>
          <a:lstStyle/>
          <a:p>
            <a:pPr algn="ctr"/>
            <a:r>
              <a:rPr lang="en-US" sz="3000">
                <a:solidFill>
                  <a:schemeClr val="tx2"/>
                </a:solidFill>
                <a:latin typeface="Bookman Old Style" pitchFamily="18" charset="0"/>
              </a:rPr>
              <a:t>Affordable Care Act and Medicaid</a:t>
            </a:r>
            <a:br>
              <a:rPr lang="en-US" sz="3000">
                <a:solidFill>
                  <a:schemeClr val="tx2"/>
                </a:solidFill>
                <a:latin typeface="Bookman Old Style" pitchFamily="18" charset="0"/>
              </a:rPr>
            </a:br>
            <a:r>
              <a:rPr lang="en-US" sz="3000" i="1">
                <a:solidFill>
                  <a:schemeClr val="tx2"/>
                </a:solidFill>
                <a:latin typeface="Bookman Old Style" pitchFamily="18" charset="0"/>
              </a:rPr>
              <a:t>Discussion Topics</a:t>
            </a:r>
            <a:r>
              <a:rPr lang="en-US" sz="3200">
                <a:solidFill>
                  <a:schemeClr val="tx2"/>
                </a:solidFill>
                <a:latin typeface="Bookman Old Style" pitchFamily="18" charset="0"/>
              </a:rPr>
              <a:t> </a:t>
            </a:r>
          </a:p>
        </p:txBody>
      </p:sp>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Number Placeholder 22"/>
          <p:cNvSpPr>
            <a:spLocks noGrp="1"/>
          </p:cNvSpPr>
          <p:nvPr>
            <p:ph type="sldNum" sz="quarter" idx="10"/>
          </p:nvPr>
        </p:nvSpPr>
        <p:spPr bwMode="auto">
          <a:noFill/>
          <a:ln>
            <a:miter lim="800000"/>
            <a:headEnd/>
            <a:tailEnd/>
          </a:ln>
        </p:spPr>
        <p:txBody>
          <a:bodyPr/>
          <a:lstStyle/>
          <a:p>
            <a:fld id="{37B70415-677F-4143-8449-091EC8DBE5C6}" type="slidenum">
              <a:rPr lang="en-US" smtClean="0"/>
              <a:pPr/>
              <a:t>3</a:t>
            </a:fld>
            <a:r>
              <a:rPr lang="en-US" smtClean="0">
                <a:solidFill>
                  <a:srgbClr val="140A90"/>
                </a:solidFill>
              </a:rPr>
              <a:t> </a:t>
            </a:r>
          </a:p>
        </p:txBody>
      </p:sp>
      <p:sp>
        <p:nvSpPr>
          <p:cNvPr id="18434" name="Title 1"/>
          <p:cNvSpPr>
            <a:spLocks noGrp="1"/>
          </p:cNvSpPr>
          <p:nvPr>
            <p:ph type="title"/>
          </p:nvPr>
        </p:nvSpPr>
        <p:spPr/>
        <p:txBody>
          <a:bodyPr/>
          <a:lstStyle/>
          <a:p>
            <a:pPr algn="ctr" eaLnBrk="1" hangingPunct="1"/>
            <a:r>
              <a:rPr lang="en-US" sz="3000" smtClean="0"/>
              <a:t>Affordable Care Act and Medicaid </a:t>
            </a:r>
            <a:br>
              <a:rPr lang="en-US" sz="3000" smtClean="0"/>
            </a:br>
            <a:r>
              <a:rPr lang="en-US" sz="3000" i="1" smtClean="0"/>
              <a:t>1902(k)(2) Early Expansion Option</a:t>
            </a:r>
            <a:r>
              <a:rPr lang="en-US" smtClean="0"/>
              <a:t> </a:t>
            </a:r>
          </a:p>
        </p:txBody>
      </p:sp>
      <p:sp>
        <p:nvSpPr>
          <p:cNvPr id="18435" name="Content Placeholder 2"/>
          <p:cNvSpPr>
            <a:spLocks noGrp="1"/>
          </p:cNvSpPr>
          <p:nvPr>
            <p:ph sz="quarter" idx="1"/>
          </p:nvPr>
        </p:nvSpPr>
        <p:spPr>
          <a:xfrm>
            <a:off x="457200" y="1219200"/>
            <a:ext cx="8382000" cy="4937125"/>
          </a:xfrm>
        </p:spPr>
        <p:txBody>
          <a:bodyPr/>
          <a:lstStyle/>
          <a:p>
            <a:pPr eaLnBrk="1" hangingPunct="1">
              <a:spcBef>
                <a:spcPts val="1200"/>
              </a:spcBef>
            </a:pPr>
            <a:r>
              <a:rPr lang="en-US" sz="2400" smtClean="0"/>
              <a:t>Act extends coverage to individuals not otherwise eligible for Medicaid, in households with incomes under 133 percent of FPL (primarily adults without dependent children; in Oklahoma, also non-pregnant parents above 37 percent of FPL)</a:t>
            </a:r>
          </a:p>
          <a:p>
            <a:pPr eaLnBrk="1" hangingPunct="1">
              <a:spcBef>
                <a:spcPts val="1600"/>
              </a:spcBef>
            </a:pPr>
            <a:r>
              <a:rPr lang="en-US" sz="2400" smtClean="0"/>
              <a:t>Coverage </a:t>
            </a:r>
            <a:r>
              <a:rPr lang="en-US" sz="2400" u="sng" smtClean="0"/>
              <a:t>must</a:t>
            </a:r>
            <a:r>
              <a:rPr lang="en-US" sz="2400" smtClean="0"/>
              <a:t> be provided beginning in 2014</a:t>
            </a:r>
          </a:p>
          <a:p>
            <a:pPr eaLnBrk="1" hangingPunct="1">
              <a:spcBef>
                <a:spcPts val="1600"/>
              </a:spcBef>
            </a:pPr>
            <a:r>
              <a:rPr lang="en-US" sz="2400" smtClean="0"/>
              <a:t>Coverage </a:t>
            </a:r>
            <a:r>
              <a:rPr lang="en-US" sz="2400" u="sng" smtClean="0"/>
              <a:t>may</a:t>
            </a:r>
            <a:r>
              <a:rPr lang="en-US" sz="2400" smtClean="0"/>
              <a:t> be provided prior to 2014 (at standard FMAP), and can be limited to households below the 133 percent level</a:t>
            </a:r>
          </a:p>
          <a:p>
            <a:pPr eaLnBrk="1" hangingPunct="1">
              <a:spcBef>
                <a:spcPts val="1600"/>
              </a:spcBef>
            </a:pPr>
            <a:r>
              <a:rPr lang="en-US" sz="2400" smtClean="0"/>
              <a:t>Option created in part for states with existing non-federally matched programs for uninsured adults</a:t>
            </a:r>
          </a:p>
          <a:p>
            <a:pPr eaLnBrk="1" hangingPunct="1">
              <a:spcBef>
                <a:spcPts val="1600"/>
              </a:spcBef>
            </a:pPr>
            <a:r>
              <a:rPr lang="en-US" sz="2400" smtClean="0"/>
              <a:t>Connecticut is the first state to expand coverage, converting a state-funded program covering 45,000 adults</a:t>
            </a:r>
          </a:p>
          <a:p>
            <a:pPr eaLnBrk="1" hangingPunct="1"/>
            <a:endParaRPr lang="en-US" sz="2400" smtClean="0"/>
          </a:p>
        </p:txBody>
      </p:sp>
      <p:sp>
        <p:nvSpPr>
          <p:cNvPr id="18436" name="Rectangle 10"/>
          <p:cNvSpPr txBox="1">
            <a:spLocks noGrp="1" noChangeArrowheads="1"/>
          </p:cNvSpPr>
          <p:nvPr/>
        </p:nvSpPr>
        <p:spPr bwMode="auto">
          <a:xfrm>
            <a:off x="609600" y="6381750"/>
            <a:ext cx="2895600" cy="476250"/>
          </a:xfrm>
          <a:prstGeom prst="rect">
            <a:avLst/>
          </a:prstGeom>
          <a:noFill/>
          <a:ln w="9525">
            <a:noFill/>
            <a:miter lim="800000"/>
            <a:headEnd/>
            <a:tailEnd/>
          </a:ln>
        </p:spPr>
        <p:txBody>
          <a:bodyPr/>
          <a:lstStyle/>
          <a:p>
            <a:r>
              <a:rPr lang="en-US" sz="1400">
                <a:solidFill>
                  <a:schemeClr val="accent1"/>
                </a:solidFill>
              </a:rPr>
              <a:t>PHPG – Health Care Reform</a:t>
            </a:r>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Number Placeholder 22"/>
          <p:cNvSpPr txBox="1">
            <a:spLocks noGrp="1"/>
          </p:cNvSpPr>
          <p:nvPr/>
        </p:nvSpPr>
        <p:spPr bwMode="auto">
          <a:xfrm>
            <a:off x="8077200" y="6416675"/>
            <a:ext cx="533400" cy="365125"/>
          </a:xfrm>
          <a:prstGeom prst="rect">
            <a:avLst/>
          </a:prstGeom>
          <a:noFill/>
          <a:ln w="9525">
            <a:noFill/>
            <a:miter lim="800000"/>
            <a:headEnd/>
            <a:tailEnd/>
          </a:ln>
        </p:spPr>
        <p:txBody>
          <a:bodyPr/>
          <a:lstStyle/>
          <a:p>
            <a:fld id="{77CE7D7A-370B-46D1-9890-853C4C1BA178}" type="slidenum">
              <a:rPr lang="en-US" sz="1200" b="1">
                <a:solidFill>
                  <a:schemeClr val="accent1"/>
                </a:solidFill>
                <a:latin typeface="Calibri" pitchFamily="34" charset="0"/>
              </a:rPr>
              <a:pPr/>
              <a:t>4</a:t>
            </a:fld>
            <a:r>
              <a:rPr lang="en-US" sz="1200" b="1">
                <a:solidFill>
                  <a:srgbClr val="140A90"/>
                </a:solidFill>
                <a:latin typeface="Calibri" pitchFamily="34" charset="0"/>
              </a:rPr>
              <a:t> </a:t>
            </a:r>
          </a:p>
        </p:txBody>
      </p:sp>
      <p:sp>
        <p:nvSpPr>
          <p:cNvPr id="19458" name="Title 1"/>
          <p:cNvSpPr>
            <a:spLocks noGrp="1"/>
          </p:cNvSpPr>
          <p:nvPr>
            <p:ph type="title" idx="4294967295"/>
          </p:nvPr>
        </p:nvSpPr>
        <p:spPr/>
        <p:txBody>
          <a:bodyPr/>
          <a:lstStyle/>
          <a:p>
            <a:pPr algn="ctr" eaLnBrk="1" hangingPunct="1"/>
            <a:r>
              <a:rPr lang="en-US" sz="3000" smtClean="0"/>
              <a:t>Affordable Care Act and Medicaid </a:t>
            </a:r>
            <a:br>
              <a:rPr lang="en-US" sz="3000" smtClean="0"/>
            </a:br>
            <a:r>
              <a:rPr lang="en-US" sz="3000" i="1" smtClean="0"/>
              <a:t>1902(k)(2) Early Expansion Option</a:t>
            </a:r>
            <a:r>
              <a:rPr lang="en-US" smtClean="0"/>
              <a:t> </a:t>
            </a:r>
          </a:p>
        </p:txBody>
      </p:sp>
      <p:sp>
        <p:nvSpPr>
          <p:cNvPr id="19459" name="Content Placeholder 2"/>
          <p:cNvSpPr>
            <a:spLocks noGrp="1"/>
          </p:cNvSpPr>
          <p:nvPr>
            <p:ph sz="quarter" idx="4294967295"/>
          </p:nvPr>
        </p:nvSpPr>
        <p:spPr>
          <a:xfrm>
            <a:off x="457200" y="1219200"/>
            <a:ext cx="8382000" cy="2057400"/>
          </a:xfrm>
        </p:spPr>
        <p:txBody>
          <a:bodyPr/>
          <a:lstStyle/>
          <a:p>
            <a:pPr eaLnBrk="1" hangingPunct="1">
              <a:spcBef>
                <a:spcPts val="1200"/>
              </a:spcBef>
            </a:pPr>
            <a:r>
              <a:rPr lang="en-US" sz="2400" smtClean="0"/>
              <a:t>Oklahoma funds services for uninsured adults below 133 percent of FPL using state and local (county) dollars </a:t>
            </a:r>
          </a:p>
          <a:p>
            <a:pPr eaLnBrk="1" hangingPunct="1">
              <a:spcBef>
                <a:spcPts val="1600"/>
              </a:spcBef>
            </a:pPr>
            <a:r>
              <a:rPr lang="en-US" sz="2400" smtClean="0"/>
              <a:t>Multiple state agencies provide/fund services to the uninsured that would be reimbursable under Medicaid if the individuals were enrolled in SoonerCare</a:t>
            </a:r>
            <a:endParaRPr lang="en-US" sz="2400" smtClean="0">
              <a:solidFill>
                <a:srgbClr val="FF0000"/>
              </a:solidFill>
            </a:endParaRPr>
          </a:p>
          <a:p>
            <a:pPr eaLnBrk="1" hangingPunct="1">
              <a:spcBef>
                <a:spcPts val="1200"/>
              </a:spcBef>
              <a:buFont typeface="Wingdings 3" pitchFamily="18" charset="2"/>
              <a:buNone/>
            </a:pPr>
            <a:endParaRPr lang="en-US" sz="2400" smtClean="0"/>
          </a:p>
        </p:txBody>
      </p:sp>
      <p:sp>
        <p:nvSpPr>
          <p:cNvPr id="19460" name="Rectangle 10"/>
          <p:cNvSpPr txBox="1">
            <a:spLocks noGrp="1" noChangeArrowheads="1"/>
          </p:cNvSpPr>
          <p:nvPr/>
        </p:nvSpPr>
        <p:spPr bwMode="auto">
          <a:xfrm>
            <a:off x="609600" y="6381750"/>
            <a:ext cx="2895600" cy="476250"/>
          </a:xfrm>
          <a:prstGeom prst="rect">
            <a:avLst/>
          </a:prstGeom>
          <a:noFill/>
          <a:ln w="9525">
            <a:noFill/>
            <a:miter lim="800000"/>
            <a:headEnd/>
            <a:tailEnd/>
          </a:ln>
        </p:spPr>
        <p:txBody>
          <a:bodyPr/>
          <a:lstStyle/>
          <a:p>
            <a:r>
              <a:rPr lang="en-US" sz="1400">
                <a:solidFill>
                  <a:schemeClr val="accent1"/>
                </a:solidFill>
              </a:rPr>
              <a:t>PHPG – Health Care Reform</a:t>
            </a:r>
          </a:p>
        </p:txBody>
      </p:sp>
      <p:graphicFrame>
        <p:nvGraphicFramePr>
          <p:cNvPr id="77881" name="Group 57"/>
          <p:cNvGraphicFramePr>
            <a:graphicFrameLocks noGrp="1"/>
          </p:cNvGraphicFramePr>
          <p:nvPr/>
        </p:nvGraphicFramePr>
        <p:xfrm>
          <a:off x="1143000" y="3352800"/>
          <a:ext cx="7010400" cy="2157413"/>
        </p:xfrm>
        <a:graphic>
          <a:graphicData uri="http://schemas.openxmlformats.org/drawingml/2006/table">
            <a:tbl>
              <a:tblPr/>
              <a:tblGrid>
                <a:gridCol w="3392488"/>
                <a:gridCol w="3617912"/>
              </a:tblGrid>
              <a:tr h="6604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FFFF"/>
                          </a:solidFill>
                          <a:effectLst/>
                          <a:latin typeface="Gill Sans MT" pitchFamily="34" charset="0"/>
                        </a:rPr>
                        <a:t>Agency*</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FFFF"/>
                          </a:solidFill>
                          <a:effectLst/>
                          <a:latin typeface="Gill Sans MT" pitchFamily="34" charset="0"/>
                        </a:rPr>
                        <a:t>Services (Examples)</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5207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Gill Sans MT" pitchFamily="34" charset="0"/>
                          <a:sym typeface="Wingdings" pitchFamily="2" charset="2"/>
                        </a:rPr>
                        <a:t>Oklahoma State Department of Health**</a:t>
                      </a:r>
                      <a:endParaRPr kumimoji="0" lang="en-US" sz="1200" b="1" i="0" u="none" strike="noStrike" cap="none" normalizeH="0" baseline="0" dirty="0" smtClean="0">
                        <a:ln>
                          <a:noFill/>
                        </a:ln>
                        <a:solidFill>
                          <a:schemeClr val="tx1"/>
                        </a:solidFill>
                        <a:effectLst/>
                        <a:latin typeface="Gill Sans MT" pitchFamily="34" charset="0"/>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Gill Sans MT" pitchFamily="34" charset="0"/>
                          <a:ea typeface="Calibri" pitchFamily="34" charset="0"/>
                          <a:cs typeface="Times New Roman" pitchFamily="18" charset="0"/>
                        </a:rPr>
                        <a:t>Primary/preventive care at county health department clinics</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r>
              <a:tr h="519113">
                <a:tc>
                  <a:txBody>
                    <a:bodyPr/>
                    <a:lstStyle/>
                    <a:p>
                      <a:pPr marL="0" marR="0" lvl="0" indent="0" algn="ctr" defTabSz="914400" rtl="0" eaLnBrk="0" fontAlgn="base" latinLnBrk="0" hangingPunct="0">
                        <a:lnSpc>
                          <a:spcPct val="100000"/>
                        </a:lnSpc>
                        <a:spcBef>
                          <a:spcPts val="600"/>
                        </a:spcBef>
                        <a:spcAft>
                          <a:spcPct val="0"/>
                        </a:spcAft>
                        <a:buClr>
                          <a:schemeClr val="accent1"/>
                        </a:buClr>
                        <a:buSzPct val="76000"/>
                        <a:buFont typeface="Wingdings 3" pitchFamily="18" charset="2"/>
                        <a:buNone/>
                        <a:tabLst/>
                      </a:pPr>
                      <a:r>
                        <a:rPr kumimoji="0" lang="en-US" sz="1200" b="1" i="0" u="none" strike="noStrike" cap="none" normalizeH="0" baseline="0" smtClean="0">
                          <a:ln>
                            <a:noFill/>
                          </a:ln>
                          <a:solidFill>
                            <a:schemeClr val="tx1"/>
                          </a:solidFill>
                          <a:effectLst/>
                          <a:latin typeface="Gill Sans MT" pitchFamily="34" charset="0"/>
                          <a:sym typeface="Wingdings" pitchFamily="2" charset="2"/>
                        </a:rPr>
                        <a:t>Oklahoma State Department of Mental Health &amp; Substance Abuse Services</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ECF0"/>
                    </a:solidFill>
                  </a:tcPr>
                </a:tc>
                <a:tc>
                  <a:txBody>
                    <a:bodyPr/>
                    <a:lstStyle/>
                    <a:p>
                      <a:pPr marL="0" marR="0" lvl="0" indent="0" algn="ctr" defTabSz="914400" rtl="0" eaLnBrk="0" fontAlgn="base" latinLnBrk="0" hangingPunct="0">
                        <a:lnSpc>
                          <a:spcPct val="100000"/>
                        </a:lnSpc>
                        <a:spcBef>
                          <a:spcPts val="600"/>
                        </a:spcBef>
                        <a:spcAft>
                          <a:spcPct val="0"/>
                        </a:spcAft>
                        <a:buClr>
                          <a:schemeClr val="accent1"/>
                        </a:buClr>
                        <a:buSzPct val="76000"/>
                        <a:buFont typeface="Wingdings 3" pitchFamily="18" charset="2"/>
                        <a:buNone/>
                        <a:tabLst/>
                      </a:pPr>
                      <a:r>
                        <a:rPr kumimoji="0" lang="en-US" sz="1200" b="1" i="0" u="none" strike="noStrike" cap="none" normalizeH="0" baseline="0" smtClean="0">
                          <a:ln>
                            <a:noFill/>
                          </a:ln>
                          <a:solidFill>
                            <a:schemeClr val="tx1"/>
                          </a:solidFill>
                          <a:effectLst/>
                          <a:latin typeface="Gill Sans MT" pitchFamily="34" charset="0"/>
                          <a:sym typeface="Wingdings" pitchFamily="2" charset="2"/>
                        </a:rPr>
                        <a:t>Community Mental Health Center services (including substance abuse treatment)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ECF0"/>
                    </a:solidFill>
                  </a:tcPr>
                </a:tc>
              </a:tr>
              <a:tr h="457200">
                <a:tc>
                  <a:txBody>
                    <a:bodyPr/>
                    <a:lstStyle/>
                    <a:p>
                      <a:pPr marL="0" marR="0" lvl="0" indent="0" algn="ctr" defTabSz="914400" rtl="0" eaLnBrk="0" fontAlgn="base" latinLnBrk="0" hangingPunct="0">
                        <a:lnSpc>
                          <a:spcPct val="100000"/>
                        </a:lnSpc>
                        <a:spcBef>
                          <a:spcPts val="600"/>
                        </a:spcBef>
                        <a:spcAft>
                          <a:spcPct val="0"/>
                        </a:spcAft>
                        <a:buClr>
                          <a:schemeClr val="accent1"/>
                        </a:buClr>
                        <a:buSzPct val="76000"/>
                        <a:buFont typeface="Wingdings 3" pitchFamily="18" charset="2"/>
                        <a:buNone/>
                        <a:tabLst/>
                      </a:pPr>
                      <a:r>
                        <a:rPr kumimoji="0" lang="en-US" sz="1200" b="1" i="0" u="none" strike="noStrike" cap="none" normalizeH="0" baseline="0" smtClean="0">
                          <a:ln>
                            <a:noFill/>
                          </a:ln>
                          <a:solidFill>
                            <a:schemeClr val="tx1"/>
                          </a:solidFill>
                          <a:effectLst/>
                          <a:latin typeface="Gill Sans MT" pitchFamily="34" charset="0"/>
                          <a:sym typeface="Wingdings" pitchFamily="2" charset="2"/>
                        </a:rPr>
                        <a:t>Oklahoma Department of Corrections</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c>
                  <a:txBody>
                    <a:bodyPr/>
                    <a:lstStyle/>
                    <a:p>
                      <a:pPr marL="0" marR="0" lvl="0" indent="0" algn="ctr" defTabSz="914400" rtl="0" eaLnBrk="0" fontAlgn="base" latinLnBrk="0" hangingPunct="0">
                        <a:lnSpc>
                          <a:spcPct val="100000"/>
                        </a:lnSpc>
                        <a:spcBef>
                          <a:spcPts val="600"/>
                        </a:spcBef>
                        <a:spcAft>
                          <a:spcPct val="0"/>
                        </a:spcAft>
                        <a:buClr>
                          <a:schemeClr val="accent1"/>
                        </a:buClr>
                        <a:buSzPct val="76000"/>
                        <a:buFont typeface="Wingdings 3" pitchFamily="18" charset="2"/>
                        <a:buNone/>
                        <a:tabLst/>
                      </a:pPr>
                      <a:r>
                        <a:rPr kumimoji="0" lang="en-US" sz="1200" b="1" i="0" u="none" strike="noStrike" cap="none" normalizeH="0" baseline="0" dirty="0" smtClean="0">
                          <a:ln>
                            <a:noFill/>
                          </a:ln>
                          <a:solidFill>
                            <a:schemeClr val="tx1"/>
                          </a:solidFill>
                          <a:effectLst/>
                          <a:latin typeface="Gill Sans MT" pitchFamily="34" charset="0"/>
                          <a:sym typeface="Wingdings" pitchFamily="2" charset="2"/>
                        </a:rPr>
                        <a:t>Inpatient hospital services for correctional system inmates</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r>
            </a:tbl>
          </a:graphicData>
        </a:graphic>
      </p:graphicFrame>
      <p:sp>
        <p:nvSpPr>
          <p:cNvPr id="19478" name="Text Box 58"/>
          <p:cNvSpPr txBox="1">
            <a:spLocks noChangeArrowheads="1"/>
          </p:cNvSpPr>
          <p:nvPr/>
        </p:nvSpPr>
        <p:spPr bwMode="auto">
          <a:xfrm>
            <a:off x="1143000" y="5668963"/>
            <a:ext cx="6873875" cy="461962"/>
          </a:xfrm>
          <a:prstGeom prst="rect">
            <a:avLst/>
          </a:prstGeom>
          <a:noFill/>
          <a:ln w="9525">
            <a:noFill/>
            <a:miter lim="800000"/>
            <a:headEnd/>
            <a:tailEnd/>
          </a:ln>
        </p:spPr>
        <p:txBody>
          <a:bodyPr>
            <a:spAutoFit/>
          </a:bodyPr>
          <a:lstStyle/>
          <a:p>
            <a:r>
              <a:rPr lang="en-US" sz="1200"/>
              <a:t>*PHPG also met with representatives from the Oklahoma Department of Rehabilitation Services</a:t>
            </a:r>
          </a:p>
          <a:p>
            <a:r>
              <a:rPr lang="en-US" sz="1200"/>
              <a:t>**County governments also contribute  funding toward care provided in health department clinics</a:t>
            </a:r>
          </a:p>
        </p:txBody>
      </p:sp>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Number Placeholder 22"/>
          <p:cNvSpPr txBox="1">
            <a:spLocks noGrp="1"/>
          </p:cNvSpPr>
          <p:nvPr/>
        </p:nvSpPr>
        <p:spPr bwMode="auto">
          <a:xfrm>
            <a:off x="8077200" y="6416675"/>
            <a:ext cx="533400" cy="365125"/>
          </a:xfrm>
          <a:prstGeom prst="rect">
            <a:avLst/>
          </a:prstGeom>
          <a:noFill/>
          <a:ln w="9525">
            <a:noFill/>
            <a:miter lim="800000"/>
            <a:headEnd/>
            <a:tailEnd/>
          </a:ln>
        </p:spPr>
        <p:txBody>
          <a:bodyPr/>
          <a:lstStyle/>
          <a:p>
            <a:fld id="{D52C238C-0ED3-4CA5-ADF1-931CD7C91DA8}" type="slidenum">
              <a:rPr lang="en-US" sz="1200" b="1">
                <a:solidFill>
                  <a:schemeClr val="accent1"/>
                </a:solidFill>
                <a:latin typeface="Calibri" pitchFamily="34" charset="0"/>
              </a:rPr>
              <a:pPr/>
              <a:t>5</a:t>
            </a:fld>
            <a:r>
              <a:rPr lang="en-US" sz="1200" b="1">
                <a:solidFill>
                  <a:srgbClr val="140A90"/>
                </a:solidFill>
                <a:latin typeface="Calibri" pitchFamily="34" charset="0"/>
              </a:rPr>
              <a:t> </a:t>
            </a:r>
          </a:p>
        </p:txBody>
      </p:sp>
      <p:sp>
        <p:nvSpPr>
          <p:cNvPr id="20482" name="Title 1"/>
          <p:cNvSpPr>
            <a:spLocks noGrp="1"/>
          </p:cNvSpPr>
          <p:nvPr>
            <p:ph type="title" idx="4294967295"/>
          </p:nvPr>
        </p:nvSpPr>
        <p:spPr/>
        <p:txBody>
          <a:bodyPr/>
          <a:lstStyle/>
          <a:p>
            <a:pPr algn="ctr" eaLnBrk="1" hangingPunct="1"/>
            <a:r>
              <a:rPr lang="en-US" sz="3000" smtClean="0"/>
              <a:t>Affordable Care Act and Medicaid </a:t>
            </a:r>
            <a:br>
              <a:rPr lang="en-US" sz="3000" smtClean="0"/>
            </a:br>
            <a:r>
              <a:rPr lang="en-US" sz="3000" i="1" smtClean="0"/>
              <a:t>1902(k)(2) Early Expansion Option</a:t>
            </a:r>
            <a:r>
              <a:rPr lang="en-US" smtClean="0"/>
              <a:t> </a:t>
            </a:r>
          </a:p>
        </p:txBody>
      </p:sp>
      <p:sp>
        <p:nvSpPr>
          <p:cNvPr id="20483" name="Content Placeholder 2"/>
          <p:cNvSpPr>
            <a:spLocks noGrp="1"/>
          </p:cNvSpPr>
          <p:nvPr>
            <p:ph sz="quarter" idx="4294967295"/>
          </p:nvPr>
        </p:nvSpPr>
        <p:spPr>
          <a:xfrm>
            <a:off x="457200" y="1311275"/>
            <a:ext cx="8382000" cy="4937125"/>
          </a:xfrm>
        </p:spPr>
        <p:txBody>
          <a:bodyPr/>
          <a:lstStyle/>
          <a:p>
            <a:pPr eaLnBrk="1" hangingPunct="1">
              <a:spcBef>
                <a:spcPts val="1200"/>
              </a:spcBef>
            </a:pPr>
            <a:r>
              <a:rPr lang="en-US" sz="2400" smtClean="0"/>
              <a:t>PHPG is evaluating the potential impact of undertaking an incremental eligibility expansion prior to 2014</a:t>
            </a:r>
          </a:p>
          <a:p>
            <a:pPr eaLnBrk="1" hangingPunct="1">
              <a:spcBef>
                <a:spcPts val="1600"/>
              </a:spcBef>
            </a:pPr>
            <a:r>
              <a:rPr lang="en-US" sz="2400" smtClean="0"/>
              <a:t>Evaluation is being conducted in collaboration with affected state agencies (all data and conclusions are solely the responsibility of PHPG)</a:t>
            </a:r>
          </a:p>
          <a:p>
            <a:pPr eaLnBrk="1" hangingPunct="1">
              <a:spcBef>
                <a:spcPts val="1600"/>
              </a:spcBef>
            </a:pPr>
            <a:r>
              <a:rPr lang="en-US" sz="2400" smtClean="0"/>
              <a:t>Any early expansion will involve a trade-off</a:t>
            </a:r>
          </a:p>
          <a:p>
            <a:pPr lvl="1" eaLnBrk="1" hangingPunct="1">
              <a:spcBef>
                <a:spcPts val="1200"/>
              </a:spcBef>
            </a:pPr>
            <a:r>
              <a:rPr lang="en-US" sz="2000" smtClean="0"/>
              <a:t>Federal matching of current state-only expenditures, making available additional dollars for reinvestment into the health care system  (and improving access to health care) </a:t>
            </a:r>
            <a:r>
              <a:rPr lang="en-US" sz="2000" i="1" smtClean="0"/>
              <a:t>versus</a:t>
            </a:r>
            <a:endParaRPr lang="en-US" sz="2000" smtClean="0"/>
          </a:p>
          <a:p>
            <a:pPr lvl="1" eaLnBrk="1" hangingPunct="1">
              <a:spcBef>
                <a:spcPts val="1200"/>
              </a:spcBef>
            </a:pPr>
            <a:r>
              <a:rPr lang="en-US" sz="2000" smtClean="0"/>
              <a:t>Newly-covered individuals not in the system today, whose service costs will result in new state expenditures (state matching dollars)</a:t>
            </a:r>
          </a:p>
        </p:txBody>
      </p:sp>
      <p:sp>
        <p:nvSpPr>
          <p:cNvPr id="20484" name="Rectangle 10"/>
          <p:cNvSpPr txBox="1">
            <a:spLocks noGrp="1" noChangeArrowheads="1"/>
          </p:cNvSpPr>
          <p:nvPr/>
        </p:nvSpPr>
        <p:spPr bwMode="auto">
          <a:xfrm>
            <a:off x="609600" y="6381750"/>
            <a:ext cx="2895600" cy="476250"/>
          </a:xfrm>
          <a:prstGeom prst="rect">
            <a:avLst/>
          </a:prstGeom>
          <a:noFill/>
          <a:ln w="9525">
            <a:noFill/>
            <a:miter lim="800000"/>
            <a:headEnd/>
            <a:tailEnd/>
          </a:ln>
        </p:spPr>
        <p:txBody>
          <a:bodyPr/>
          <a:lstStyle/>
          <a:p>
            <a:r>
              <a:rPr lang="en-US" sz="1400">
                <a:solidFill>
                  <a:schemeClr val="accent1"/>
                </a:solidFill>
              </a:rPr>
              <a:t>PHPG – Health Care Reform</a:t>
            </a:r>
          </a:p>
        </p:txBody>
      </p:sp>
    </p:spTree>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Number Placeholder 22"/>
          <p:cNvSpPr txBox="1">
            <a:spLocks noGrp="1"/>
          </p:cNvSpPr>
          <p:nvPr/>
        </p:nvSpPr>
        <p:spPr bwMode="auto">
          <a:xfrm>
            <a:off x="8077200" y="6416675"/>
            <a:ext cx="533400" cy="365125"/>
          </a:xfrm>
          <a:prstGeom prst="rect">
            <a:avLst/>
          </a:prstGeom>
          <a:noFill/>
          <a:ln w="9525">
            <a:noFill/>
            <a:miter lim="800000"/>
            <a:headEnd/>
            <a:tailEnd/>
          </a:ln>
        </p:spPr>
        <p:txBody>
          <a:bodyPr/>
          <a:lstStyle/>
          <a:p>
            <a:fld id="{F8F16867-85FC-4B29-AC4A-9E49B01B2FF1}" type="slidenum">
              <a:rPr lang="en-US" sz="1200" b="1">
                <a:solidFill>
                  <a:schemeClr val="accent1"/>
                </a:solidFill>
                <a:latin typeface="Calibri" pitchFamily="34" charset="0"/>
              </a:rPr>
              <a:pPr/>
              <a:t>6</a:t>
            </a:fld>
            <a:r>
              <a:rPr lang="en-US" sz="1200" b="1">
                <a:solidFill>
                  <a:srgbClr val="140A90"/>
                </a:solidFill>
                <a:latin typeface="Calibri" pitchFamily="34" charset="0"/>
              </a:rPr>
              <a:t> </a:t>
            </a:r>
          </a:p>
        </p:txBody>
      </p:sp>
      <p:sp>
        <p:nvSpPr>
          <p:cNvPr id="21506" name="Title 1"/>
          <p:cNvSpPr>
            <a:spLocks noGrp="1"/>
          </p:cNvSpPr>
          <p:nvPr>
            <p:ph type="title" idx="4294967295"/>
          </p:nvPr>
        </p:nvSpPr>
        <p:spPr/>
        <p:txBody>
          <a:bodyPr/>
          <a:lstStyle/>
          <a:p>
            <a:pPr algn="ctr" eaLnBrk="1" hangingPunct="1"/>
            <a:r>
              <a:rPr lang="en-US" sz="3000" smtClean="0"/>
              <a:t>Affordable Care Act and Medicaid </a:t>
            </a:r>
            <a:br>
              <a:rPr lang="en-US" sz="3000" smtClean="0"/>
            </a:br>
            <a:r>
              <a:rPr lang="en-US" sz="2800" i="1" smtClean="0"/>
              <a:t>1902(k)(2) Early Expansion Option - ODMHSAS</a:t>
            </a:r>
            <a:r>
              <a:rPr lang="en-US" smtClean="0"/>
              <a:t> </a:t>
            </a:r>
          </a:p>
        </p:txBody>
      </p:sp>
      <p:sp>
        <p:nvSpPr>
          <p:cNvPr id="21507" name="Content Placeholder 2"/>
          <p:cNvSpPr>
            <a:spLocks noGrp="1"/>
          </p:cNvSpPr>
          <p:nvPr>
            <p:ph sz="quarter" idx="4294967295"/>
          </p:nvPr>
        </p:nvSpPr>
        <p:spPr>
          <a:xfrm>
            <a:off x="457200" y="1143000"/>
            <a:ext cx="8382000" cy="4937125"/>
          </a:xfrm>
        </p:spPr>
        <p:txBody>
          <a:bodyPr/>
          <a:lstStyle/>
          <a:p>
            <a:pPr eaLnBrk="1" hangingPunct="1">
              <a:spcBef>
                <a:spcPts val="1200"/>
              </a:spcBef>
            </a:pPr>
            <a:r>
              <a:rPr lang="en-US" sz="2200" smtClean="0"/>
              <a:t>ODMHSAS state-only expenditures for services that could be federally matched, </a:t>
            </a:r>
            <a:r>
              <a:rPr lang="en-US" sz="2200" i="1" u="sng" smtClean="0"/>
              <a:t>if</a:t>
            </a:r>
            <a:r>
              <a:rPr lang="en-US" sz="2200" i="1" smtClean="0"/>
              <a:t> </a:t>
            </a:r>
            <a:r>
              <a:rPr lang="en-US" sz="2200" smtClean="0"/>
              <a:t>the individual was now eligible for Medicaid, totaled $45.9 million</a:t>
            </a:r>
            <a:r>
              <a:rPr lang="en-US" sz="2200" baseline="30000" smtClean="0"/>
              <a:t>1</a:t>
            </a:r>
            <a:r>
              <a:rPr lang="en-US" sz="2200" smtClean="0"/>
              <a:t> in SFY 2010, for adults below 133% of FPL </a:t>
            </a:r>
          </a:p>
          <a:p>
            <a:pPr eaLnBrk="1" hangingPunct="1">
              <a:spcBef>
                <a:spcPts val="1200"/>
              </a:spcBef>
            </a:pPr>
            <a:r>
              <a:rPr lang="en-US" sz="2200" smtClean="0"/>
              <a:t>Apportioning the unmatched dollars evenly by poverty percentage (conservative assumption) yields the following in potential federal dollars for reinvestment:</a:t>
            </a:r>
          </a:p>
        </p:txBody>
      </p:sp>
      <p:sp>
        <p:nvSpPr>
          <p:cNvPr id="21508" name="Rectangle 10"/>
          <p:cNvSpPr txBox="1">
            <a:spLocks noGrp="1" noChangeArrowheads="1"/>
          </p:cNvSpPr>
          <p:nvPr/>
        </p:nvSpPr>
        <p:spPr bwMode="auto">
          <a:xfrm>
            <a:off x="609600" y="6381750"/>
            <a:ext cx="2895600" cy="476250"/>
          </a:xfrm>
          <a:prstGeom prst="rect">
            <a:avLst/>
          </a:prstGeom>
          <a:noFill/>
          <a:ln w="9525">
            <a:noFill/>
            <a:miter lim="800000"/>
            <a:headEnd/>
            <a:tailEnd/>
          </a:ln>
        </p:spPr>
        <p:txBody>
          <a:bodyPr/>
          <a:lstStyle/>
          <a:p>
            <a:r>
              <a:rPr lang="en-US" sz="1400">
                <a:solidFill>
                  <a:schemeClr val="accent1"/>
                </a:solidFill>
              </a:rPr>
              <a:t>PHPG – Health Care Reform</a:t>
            </a:r>
          </a:p>
        </p:txBody>
      </p:sp>
      <p:graphicFrame>
        <p:nvGraphicFramePr>
          <p:cNvPr id="22560" name="Group 32"/>
          <p:cNvGraphicFramePr>
            <a:graphicFrameLocks noGrp="1"/>
          </p:cNvGraphicFramePr>
          <p:nvPr/>
        </p:nvGraphicFramePr>
        <p:xfrm>
          <a:off x="838200" y="3457575"/>
          <a:ext cx="7543800" cy="2603500"/>
        </p:xfrm>
        <a:graphic>
          <a:graphicData uri="http://schemas.openxmlformats.org/drawingml/2006/table">
            <a:tbl>
              <a:tblPr/>
              <a:tblGrid>
                <a:gridCol w="2406650"/>
                <a:gridCol w="2568575"/>
                <a:gridCol w="2568575"/>
              </a:tblGrid>
              <a:tr h="7334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FFFF"/>
                          </a:solidFill>
                          <a:effectLst/>
                          <a:latin typeface="Gill Sans MT" pitchFamily="34" charset="0"/>
                        </a:rPr>
                        <a:t>FPL Range</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FFFF"/>
                          </a:solidFill>
                          <a:effectLst/>
                          <a:latin typeface="Gill Sans MT" pitchFamily="34" charset="0"/>
                        </a:rPr>
                        <a:t>Estimated Current State Expenditure</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500" b="1" i="0" u="none" strike="noStrike" cap="none" normalizeH="0" baseline="0" smtClean="0">
                          <a:ln>
                            <a:noFill/>
                          </a:ln>
                          <a:solidFill>
                            <a:srgbClr val="FFFFFF"/>
                          </a:solidFill>
                          <a:effectLst/>
                          <a:latin typeface="Gill Sans MT" pitchFamily="34" charset="0"/>
                        </a:rPr>
                        <a:t>Potential Federal Dollars at Standard 2011 FMAP (64.94%)</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6350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ill Sans MT" pitchFamily="34" charset="0"/>
                        </a:rPr>
                        <a:t>0 to 50% FPL</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000000"/>
                          </a:solidFill>
                          <a:effectLst/>
                          <a:latin typeface="Gill Sans MT" pitchFamily="34" charset="0"/>
                          <a:ea typeface="Calibri" pitchFamily="34" charset="0"/>
                          <a:cs typeface="Times New Roman" pitchFamily="18" charset="0"/>
                        </a:rPr>
                        <a:t>$17.4 million</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000000"/>
                          </a:solidFill>
                          <a:effectLst/>
                          <a:latin typeface="Gill Sans MT" pitchFamily="34" charset="0"/>
                          <a:ea typeface="Calibri" pitchFamily="34" charset="0"/>
                          <a:cs typeface="Times New Roman" pitchFamily="18" charset="0"/>
                        </a:rPr>
                        <a:t>$11.3 million</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r>
              <a:tr h="633413">
                <a:tc>
                  <a:txBody>
                    <a:bodyPr/>
                    <a:lstStyle/>
                    <a:p>
                      <a:pPr marL="0" marR="0" lvl="0" indent="0" algn="ctr" defTabSz="914400" rtl="0" eaLnBrk="0" fontAlgn="base" latinLnBrk="0" hangingPunct="0">
                        <a:lnSpc>
                          <a:spcPct val="100000"/>
                        </a:lnSpc>
                        <a:spcBef>
                          <a:spcPts val="600"/>
                        </a:spcBef>
                        <a:spcAft>
                          <a:spcPct val="0"/>
                        </a:spcAft>
                        <a:buClr>
                          <a:schemeClr val="accent1"/>
                        </a:buClr>
                        <a:buSzPct val="76000"/>
                        <a:buFont typeface="Wingdings 3" pitchFamily="18" charset="2"/>
                        <a:buNone/>
                        <a:tabLst/>
                      </a:pPr>
                      <a:r>
                        <a:rPr kumimoji="0" lang="en-US" sz="1800" b="1" i="0" u="none" strike="noStrike" cap="none" normalizeH="0" baseline="0" smtClean="0">
                          <a:ln>
                            <a:noFill/>
                          </a:ln>
                          <a:solidFill>
                            <a:schemeClr val="tx1"/>
                          </a:solidFill>
                          <a:effectLst/>
                          <a:latin typeface="Gill Sans MT" pitchFamily="34" charset="0"/>
                          <a:sym typeface="Wingdings" pitchFamily="2" charset="2"/>
                        </a:rPr>
                        <a:t>0 to 100% FPL</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ECF0"/>
                    </a:solidFill>
                  </a:tcPr>
                </a:tc>
                <a:tc>
                  <a:txBody>
                    <a:bodyPr/>
                    <a:lstStyle/>
                    <a:p>
                      <a:pPr marL="0" marR="0" lvl="0" indent="0" algn="ctr" defTabSz="914400" rtl="0" eaLnBrk="0" fontAlgn="base" latinLnBrk="0" hangingPunct="0">
                        <a:lnSpc>
                          <a:spcPct val="100000"/>
                        </a:lnSpc>
                        <a:spcBef>
                          <a:spcPts val="600"/>
                        </a:spcBef>
                        <a:spcAft>
                          <a:spcPct val="0"/>
                        </a:spcAft>
                        <a:buClr>
                          <a:schemeClr val="accent1"/>
                        </a:buClr>
                        <a:buSzPct val="76000"/>
                        <a:buFont typeface="Wingdings 3" pitchFamily="18" charset="2"/>
                        <a:buNone/>
                        <a:tabLst/>
                      </a:pPr>
                      <a:r>
                        <a:rPr kumimoji="0" lang="en-US" sz="1800" b="1" i="0" u="none" strike="noStrike" cap="none" normalizeH="0" baseline="0" smtClean="0">
                          <a:ln>
                            <a:noFill/>
                          </a:ln>
                          <a:solidFill>
                            <a:schemeClr val="tx1"/>
                          </a:solidFill>
                          <a:effectLst/>
                          <a:latin typeface="Gill Sans MT" pitchFamily="34" charset="0"/>
                          <a:sym typeface="Wingdings" pitchFamily="2" charset="2"/>
                        </a:rPr>
                        <a:t>$34.8 million</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ECF0"/>
                    </a:solidFill>
                  </a:tcPr>
                </a:tc>
                <a:tc>
                  <a:txBody>
                    <a:bodyPr/>
                    <a:lstStyle/>
                    <a:p>
                      <a:pPr marL="0" marR="0" lvl="0" indent="0" algn="ctr" defTabSz="914400" rtl="0" eaLnBrk="0" fontAlgn="base" latinLnBrk="0" hangingPunct="0">
                        <a:lnSpc>
                          <a:spcPct val="100000"/>
                        </a:lnSpc>
                        <a:spcBef>
                          <a:spcPts val="600"/>
                        </a:spcBef>
                        <a:spcAft>
                          <a:spcPct val="0"/>
                        </a:spcAft>
                        <a:buClr>
                          <a:schemeClr val="accent1"/>
                        </a:buClr>
                        <a:buSzPct val="76000"/>
                        <a:buFont typeface="Wingdings 3" pitchFamily="18" charset="2"/>
                        <a:buNone/>
                        <a:tabLst/>
                      </a:pPr>
                      <a:r>
                        <a:rPr kumimoji="0" lang="en-US" sz="1800" b="1" i="0" u="none" strike="noStrike" cap="none" normalizeH="0" baseline="0" smtClean="0">
                          <a:ln>
                            <a:noFill/>
                          </a:ln>
                          <a:solidFill>
                            <a:schemeClr val="tx1"/>
                          </a:solidFill>
                          <a:effectLst/>
                          <a:latin typeface="Gill Sans MT" pitchFamily="34" charset="0"/>
                          <a:sym typeface="Wingdings" pitchFamily="2" charset="2"/>
                        </a:rPr>
                        <a:t>$22.6 million</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BECF0"/>
                    </a:solidFill>
                  </a:tcPr>
                </a:tc>
              </a:tr>
              <a:tr h="557213">
                <a:tc>
                  <a:txBody>
                    <a:bodyPr/>
                    <a:lstStyle/>
                    <a:p>
                      <a:pPr marL="0" marR="0" lvl="0" indent="0" algn="ctr" defTabSz="914400" rtl="0" eaLnBrk="0" fontAlgn="base" latinLnBrk="0" hangingPunct="0">
                        <a:lnSpc>
                          <a:spcPct val="100000"/>
                        </a:lnSpc>
                        <a:spcBef>
                          <a:spcPts val="600"/>
                        </a:spcBef>
                        <a:spcAft>
                          <a:spcPct val="0"/>
                        </a:spcAft>
                        <a:buClr>
                          <a:schemeClr val="accent1"/>
                        </a:buClr>
                        <a:buSzPct val="76000"/>
                        <a:buFont typeface="Wingdings 3" pitchFamily="18" charset="2"/>
                        <a:buNone/>
                        <a:tabLst/>
                      </a:pPr>
                      <a:r>
                        <a:rPr kumimoji="0" lang="en-US" sz="1800" b="1" i="0" u="none" strike="noStrike" cap="none" normalizeH="0" baseline="0" smtClean="0">
                          <a:ln>
                            <a:noFill/>
                          </a:ln>
                          <a:solidFill>
                            <a:schemeClr val="tx1"/>
                          </a:solidFill>
                          <a:effectLst/>
                          <a:latin typeface="Gill Sans MT" pitchFamily="34" charset="0"/>
                          <a:sym typeface="Wingdings" pitchFamily="2" charset="2"/>
                        </a:rPr>
                        <a:t>0 to 132% FPL</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c>
                  <a:txBody>
                    <a:bodyPr/>
                    <a:lstStyle/>
                    <a:p>
                      <a:pPr marL="0" marR="0" lvl="0" indent="0" algn="ctr" defTabSz="914400" rtl="0" eaLnBrk="0" fontAlgn="base" latinLnBrk="0" hangingPunct="0">
                        <a:lnSpc>
                          <a:spcPct val="100000"/>
                        </a:lnSpc>
                        <a:spcBef>
                          <a:spcPts val="600"/>
                        </a:spcBef>
                        <a:spcAft>
                          <a:spcPct val="0"/>
                        </a:spcAft>
                        <a:buClr>
                          <a:schemeClr val="accent1"/>
                        </a:buClr>
                        <a:buSzPct val="76000"/>
                        <a:buFont typeface="Wingdings 3" pitchFamily="18" charset="2"/>
                        <a:buNone/>
                        <a:tabLst/>
                      </a:pPr>
                      <a:r>
                        <a:rPr kumimoji="0" lang="en-US" sz="1800" b="1" i="0" u="none" strike="noStrike" cap="none" normalizeH="0" baseline="0" smtClean="0">
                          <a:ln>
                            <a:noFill/>
                          </a:ln>
                          <a:solidFill>
                            <a:schemeClr val="tx1"/>
                          </a:solidFill>
                          <a:effectLst/>
                          <a:latin typeface="Gill Sans MT" pitchFamily="34" charset="0"/>
                          <a:sym typeface="Wingdings" pitchFamily="2" charset="2"/>
                        </a:rPr>
                        <a:t>$45.9 million</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c>
                  <a:txBody>
                    <a:bodyPr/>
                    <a:lstStyle/>
                    <a:p>
                      <a:pPr marL="0" marR="0" lvl="0" indent="0" algn="ctr" defTabSz="914400" rtl="0" eaLnBrk="0" fontAlgn="base" latinLnBrk="0" hangingPunct="0">
                        <a:lnSpc>
                          <a:spcPct val="100000"/>
                        </a:lnSpc>
                        <a:spcBef>
                          <a:spcPts val="600"/>
                        </a:spcBef>
                        <a:spcAft>
                          <a:spcPct val="0"/>
                        </a:spcAft>
                        <a:buClr>
                          <a:schemeClr val="accent1"/>
                        </a:buClr>
                        <a:buSzPct val="76000"/>
                        <a:buFont typeface="Wingdings 3" pitchFamily="18" charset="2"/>
                        <a:buNone/>
                        <a:tabLst/>
                      </a:pPr>
                      <a:r>
                        <a:rPr kumimoji="0" lang="en-US" sz="1800" b="1" i="0" u="none" strike="noStrike" cap="none" normalizeH="0" baseline="0" smtClean="0">
                          <a:ln>
                            <a:noFill/>
                          </a:ln>
                          <a:solidFill>
                            <a:schemeClr val="tx1"/>
                          </a:solidFill>
                          <a:effectLst/>
                          <a:latin typeface="Gill Sans MT" pitchFamily="34" charset="0"/>
                          <a:sym typeface="Wingdings" pitchFamily="2" charset="2"/>
                        </a:rPr>
                        <a:t>$29.8 million</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5D7E0"/>
                    </a:solidFill>
                  </a:tcPr>
                </a:tc>
              </a:tr>
            </a:tbl>
          </a:graphicData>
        </a:graphic>
      </p:graphicFrame>
      <p:sp>
        <p:nvSpPr>
          <p:cNvPr id="21531" name="Text Box 37"/>
          <p:cNvSpPr txBox="1">
            <a:spLocks noChangeArrowheads="1"/>
          </p:cNvSpPr>
          <p:nvPr/>
        </p:nvSpPr>
        <p:spPr bwMode="auto">
          <a:xfrm>
            <a:off x="898525" y="6053138"/>
            <a:ext cx="2932113" cy="274637"/>
          </a:xfrm>
          <a:prstGeom prst="rect">
            <a:avLst/>
          </a:prstGeom>
          <a:noFill/>
          <a:ln w="9525">
            <a:noFill/>
            <a:miter lim="800000"/>
            <a:headEnd/>
            <a:tailEnd/>
          </a:ln>
        </p:spPr>
        <p:txBody>
          <a:bodyPr wrap="none">
            <a:spAutoFit/>
          </a:bodyPr>
          <a:lstStyle/>
          <a:p>
            <a:r>
              <a:rPr lang="en-US" sz="1200"/>
              <a:t>1 Source: DMHSAS (all contact sources)</a:t>
            </a:r>
          </a:p>
        </p:txBody>
      </p:sp>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Number Placeholder 22"/>
          <p:cNvSpPr txBox="1">
            <a:spLocks noGrp="1"/>
          </p:cNvSpPr>
          <p:nvPr/>
        </p:nvSpPr>
        <p:spPr bwMode="auto">
          <a:xfrm>
            <a:off x="8077200" y="6416675"/>
            <a:ext cx="533400" cy="365125"/>
          </a:xfrm>
          <a:prstGeom prst="rect">
            <a:avLst/>
          </a:prstGeom>
          <a:noFill/>
          <a:ln w="9525">
            <a:noFill/>
            <a:miter lim="800000"/>
            <a:headEnd/>
            <a:tailEnd/>
          </a:ln>
        </p:spPr>
        <p:txBody>
          <a:bodyPr/>
          <a:lstStyle/>
          <a:p>
            <a:fld id="{691CEE9C-8039-47B0-A589-22DC048C5C22}" type="slidenum">
              <a:rPr lang="en-US" sz="1200" b="1">
                <a:solidFill>
                  <a:schemeClr val="accent1"/>
                </a:solidFill>
                <a:latin typeface="Calibri" pitchFamily="34" charset="0"/>
              </a:rPr>
              <a:pPr/>
              <a:t>7</a:t>
            </a:fld>
            <a:r>
              <a:rPr lang="en-US" sz="1200" b="1">
                <a:solidFill>
                  <a:srgbClr val="140A90"/>
                </a:solidFill>
                <a:latin typeface="Calibri" pitchFamily="34" charset="0"/>
              </a:rPr>
              <a:t> </a:t>
            </a:r>
          </a:p>
        </p:txBody>
      </p:sp>
      <p:sp>
        <p:nvSpPr>
          <p:cNvPr id="22530" name="Title 1"/>
          <p:cNvSpPr>
            <a:spLocks noGrp="1"/>
          </p:cNvSpPr>
          <p:nvPr>
            <p:ph type="title" idx="4294967295"/>
          </p:nvPr>
        </p:nvSpPr>
        <p:spPr/>
        <p:txBody>
          <a:bodyPr/>
          <a:lstStyle/>
          <a:p>
            <a:pPr algn="ctr" eaLnBrk="1" hangingPunct="1"/>
            <a:r>
              <a:rPr lang="en-US" sz="3000" smtClean="0"/>
              <a:t>Affordable Care Act and Medicaid </a:t>
            </a:r>
            <a:br>
              <a:rPr lang="en-US" sz="3000" smtClean="0"/>
            </a:br>
            <a:r>
              <a:rPr lang="en-US" sz="3000" i="1" smtClean="0"/>
              <a:t>1902(k)(2) Early Expansion Option - DOC</a:t>
            </a:r>
            <a:r>
              <a:rPr lang="en-US" smtClean="0"/>
              <a:t> </a:t>
            </a:r>
          </a:p>
        </p:txBody>
      </p:sp>
      <p:sp>
        <p:nvSpPr>
          <p:cNvPr id="22531" name="Content Placeholder 2"/>
          <p:cNvSpPr>
            <a:spLocks noGrp="1"/>
          </p:cNvSpPr>
          <p:nvPr>
            <p:ph sz="quarter" idx="4294967295"/>
          </p:nvPr>
        </p:nvSpPr>
        <p:spPr>
          <a:xfrm>
            <a:off x="457200" y="1219200"/>
            <a:ext cx="8382000" cy="4937125"/>
          </a:xfrm>
        </p:spPr>
        <p:txBody>
          <a:bodyPr/>
          <a:lstStyle/>
          <a:p>
            <a:pPr eaLnBrk="1" hangingPunct="1">
              <a:spcBef>
                <a:spcPts val="1200"/>
              </a:spcBef>
            </a:pPr>
            <a:r>
              <a:rPr lang="en-US" sz="2200" smtClean="0"/>
              <a:t>There were 254 inmate admissions to hospitals other than Lindsay Municipal Hospital in 2009, for a total cost to DOC of $2.8 million </a:t>
            </a:r>
          </a:p>
          <a:p>
            <a:pPr eaLnBrk="1" hangingPunct="1">
              <a:spcBef>
                <a:spcPts val="1200"/>
              </a:spcBef>
            </a:pPr>
            <a:r>
              <a:rPr lang="en-US" sz="2200" smtClean="0"/>
              <a:t>Any incremental FPL expansion would likely result in all of these stays being covered under Medicaid. Using the same payment rates, new federal dollars for reinvestment at SFY 2011 standard FMAP would total $1.8 million </a:t>
            </a:r>
          </a:p>
          <a:p>
            <a:pPr eaLnBrk="1" hangingPunct="1">
              <a:spcBef>
                <a:spcPts val="1200"/>
              </a:spcBef>
            </a:pPr>
            <a:r>
              <a:rPr lang="en-US" sz="2200" smtClean="0"/>
              <a:t>DOC payment rates are higher than Medicaid in some instances. Paying at Medicaid rates would also have a favorable financial impact</a:t>
            </a:r>
          </a:p>
          <a:p>
            <a:pPr eaLnBrk="1" hangingPunct="1">
              <a:spcBef>
                <a:spcPts val="1200"/>
              </a:spcBef>
            </a:pPr>
            <a:r>
              <a:rPr lang="en-US" sz="2200" smtClean="0"/>
              <a:t>There were an additional 696 admissions to Lindsay Municipal Hospital in 2009, some of which could have been made to another hospital, if the result would be coverage under Medicaid. (Any additional revenues would be partly offset by higher correctional officer costs)  </a:t>
            </a:r>
          </a:p>
        </p:txBody>
      </p:sp>
      <p:sp>
        <p:nvSpPr>
          <p:cNvPr id="22532" name="Rectangle 10"/>
          <p:cNvSpPr txBox="1">
            <a:spLocks noGrp="1" noChangeArrowheads="1"/>
          </p:cNvSpPr>
          <p:nvPr/>
        </p:nvSpPr>
        <p:spPr bwMode="auto">
          <a:xfrm>
            <a:off x="609600" y="6381750"/>
            <a:ext cx="2895600" cy="476250"/>
          </a:xfrm>
          <a:prstGeom prst="rect">
            <a:avLst/>
          </a:prstGeom>
          <a:noFill/>
          <a:ln w="9525">
            <a:noFill/>
            <a:miter lim="800000"/>
            <a:headEnd/>
            <a:tailEnd/>
          </a:ln>
        </p:spPr>
        <p:txBody>
          <a:bodyPr/>
          <a:lstStyle/>
          <a:p>
            <a:r>
              <a:rPr lang="en-US" sz="1400">
                <a:solidFill>
                  <a:schemeClr val="accent1"/>
                </a:solidFill>
              </a:rPr>
              <a:t>PHPG – Health Care Reform</a:t>
            </a:r>
          </a:p>
        </p:txBody>
      </p:sp>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Number Placeholder 22"/>
          <p:cNvSpPr txBox="1">
            <a:spLocks noGrp="1"/>
          </p:cNvSpPr>
          <p:nvPr/>
        </p:nvSpPr>
        <p:spPr bwMode="auto">
          <a:xfrm>
            <a:off x="8077200" y="6416675"/>
            <a:ext cx="533400" cy="365125"/>
          </a:xfrm>
          <a:prstGeom prst="rect">
            <a:avLst/>
          </a:prstGeom>
          <a:noFill/>
          <a:ln w="9525">
            <a:noFill/>
            <a:miter lim="800000"/>
            <a:headEnd/>
            <a:tailEnd/>
          </a:ln>
        </p:spPr>
        <p:txBody>
          <a:bodyPr/>
          <a:lstStyle/>
          <a:p>
            <a:fld id="{877C00FB-4C84-4B33-9892-2F0DC33E0453}" type="slidenum">
              <a:rPr lang="en-US" sz="1200" b="1">
                <a:solidFill>
                  <a:schemeClr val="accent1"/>
                </a:solidFill>
                <a:latin typeface="Calibri" pitchFamily="34" charset="0"/>
              </a:rPr>
              <a:pPr/>
              <a:t>8</a:t>
            </a:fld>
            <a:r>
              <a:rPr lang="en-US" sz="1200" b="1">
                <a:solidFill>
                  <a:srgbClr val="140A90"/>
                </a:solidFill>
                <a:latin typeface="Calibri" pitchFamily="34" charset="0"/>
              </a:rPr>
              <a:t> </a:t>
            </a:r>
          </a:p>
        </p:txBody>
      </p:sp>
      <p:sp>
        <p:nvSpPr>
          <p:cNvPr id="23554" name="Title 1"/>
          <p:cNvSpPr>
            <a:spLocks noGrp="1"/>
          </p:cNvSpPr>
          <p:nvPr>
            <p:ph type="title" idx="4294967295"/>
          </p:nvPr>
        </p:nvSpPr>
        <p:spPr/>
        <p:txBody>
          <a:bodyPr/>
          <a:lstStyle/>
          <a:p>
            <a:pPr algn="ctr" eaLnBrk="1" hangingPunct="1"/>
            <a:r>
              <a:rPr lang="en-US" sz="3000" smtClean="0"/>
              <a:t>Affordable Care Act and Medicaid </a:t>
            </a:r>
            <a:br>
              <a:rPr lang="en-US" sz="3000" smtClean="0"/>
            </a:br>
            <a:r>
              <a:rPr lang="en-US" sz="3000" i="1" smtClean="0"/>
              <a:t>SoonerCare and OSEEGIB</a:t>
            </a:r>
            <a:r>
              <a:rPr lang="en-US" smtClean="0"/>
              <a:t> </a:t>
            </a:r>
          </a:p>
        </p:txBody>
      </p:sp>
      <p:sp>
        <p:nvSpPr>
          <p:cNvPr id="23555" name="Content Placeholder 2"/>
          <p:cNvSpPr>
            <a:spLocks noGrp="1"/>
          </p:cNvSpPr>
          <p:nvPr>
            <p:ph sz="quarter" idx="4294967295"/>
          </p:nvPr>
        </p:nvSpPr>
        <p:spPr>
          <a:xfrm>
            <a:off x="457200" y="1219200"/>
            <a:ext cx="8382000" cy="4937125"/>
          </a:xfrm>
        </p:spPr>
        <p:txBody>
          <a:bodyPr/>
          <a:lstStyle/>
          <a:p>
            <a:pPr eaLnBrk="1" hangingPunct="1">
              <a:spcBef>
                <a:spcPts val="1200"/>
              </a:spcBef>
            </a:pPr>
            <a:r>
              <a:rPr lang="en-US" sz="2400" smtClean="0"/>
              <a:t>State employees and education workers are eligible for health insurance through OSEEGIB</a:t>
            </a:r>
          </a:p>
          <a:p>
            <a:pPr eaLnBrk="1" hangingPunct="1">
              <a:spcBef>
                <a:spcPts val="1200"/>
              </a:spcBef>
            </a:pPr>
            <a:r>
              <a:rPr lang="en-US" sz="2400" smtClean="0"/>
              <a:t>Employees and dependents are eligible for Medicaid today if they meet categorical requirements </a:t>
            </a:r>
          </a:p>
          <a:p>
            <a:pPr eaLnBrk="1" hangingPunct="1">
              <a:spcBef>
                <a:spcPts val="1200"/>
              </a:spcBef>
            </a:pPr>
            <a:r>
              <a:rPr lang="en-US" sz="2400" smtClean="0"/>
              <a:t>Children of employees have not been eligible for CHIP but will be under reform (subject to certain restrictions)</a:t>
            </a:r>
          </a:p>
          <a:p>
            <a:pPr eaLnBrk="1" hangingPunct="1">
              <a:spcBef>
                <a:spcPts val="1200"/>
              </a:spcBef>
            </a:pPr>
            <a:r>
              <a:rPr lang="en-US" sz="2400" smtClean="0"/>
              <a:t>Adults without categorical linkages will become eligible for Medicaid under reform if their family income is below 133 percent of FPL</a:t>
            </a:r>
          </a:p>
          <a:p>
            <a:pPr eaLnBrk="1" hangingPunct="1">
              <a:spcBef>
                <a:spcPts val="1200"/>
              </a:spcBef>
            </a:pPr>
            <a:r>
              <a:rPr lang="en-US" sz="2400" smtClean="0"/>
              <a:t>PHPG is evaluating the potential impact of offering SoonerCare (Medicaid) as a plan option to employees and spouses in households with incomes below 133 percent of FPL </a:t>
            </a:r>
          </a:p>
        </p:txBody>
      </p:sp>
      <p:sp>
        <p:nvSpPr>
          <p:cNvPr id="23556" name="Rectangle 10"/>
          <p:cNvSpPr txBox="1">
            <a:spLocks noGrp="1" noChangeArrowheads="1"/>
          </p:cNvSpPr>
          <p:nvPr/>
        </p:nvSpPr>
        <p:spPr bwMode="auto">
          <a:xfrm>
            <a:off x="609600" y="6381750"/>
            <a:ext cx="2895600" cy="476250"/>
          </a:xfrm>
          <a:prstGeom prst="rect">
            <a:avLst/>
          </a:prstGeom>
          <a:noFill/>
          <a:ln w="9525">
            <a:noFill/>
            <a:miter lim="800000"/>
            <a:headEnd/>
            <a:tailEnd/>
          </a:ln>
        </p:spPr>
        <p:txBody>
          <a:bodyPr/>
          <a:lstStyle/>
          <a:p>
            <a:r>
              <a:rPr lang="en-US" sz="1400">
                <a:solidFill>
                  <a:schemeClr val="accent1"/>
                </a:solidFill>
              </a:rPr>
              <a:t>PHPG – Health Care Reform</a:t>
            </a:r>
          </a:p>
        </p:txBody>
      </p:sp>
    </p:spTree>
  </p:cSld>
  <p:clrMapOvr>
    <a:masterClrMapping/>
  </p:clrMapOvr>
  <p:transition>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Number Placeholder 22"/>
          <p:cNvSpPr txBox="1">
            <a:spLocks noGrp="1"/>
          </p:cNvSpPr>
          <p:nvPr/>
        </p:nvSpPr>
        <p:spPr bwMode="auto">
          <a:xfrm>
            <a:off x="8077200" y="6416675"/>
            <a:ext cx="533400" cy="365125"/>
          </a:xfrm>
          <a:prstGeom prst="rect">
            <a:avLst/>
          </a:prstGeom>
          <a:noFill/>
          <a:ln w="9525">
            <a:noFill/>
            <a:miter lim="800000"/>
            <a:headEnd/>
            <a:tailEnd/>
          </a:ln>
        </p:spPr>
        <p:txBody>
          <a:bodyPr/>
          <a:lstStyle/>
          <a:p>
            <a:fld id="{A6927764-6A46-40C5-87C8-1FB239E043AA}" type="slidenum">
              <a:rPr lang="en-US" sz="1200" b="1">
                <a:solidFill>
                  <a:schemeClr val="accent1"/>
                </a:solidFill>
                <a:latin typeface="Calibri" pitchFamily="34" charset="0"/>
              </a:rPr>
              <a:pPr/>
              <a:t>9</a:t>
            </a:fld>
            <a:r>
              <a:rPr lang="en-US" sz="1200" b="1">
                <a:solidFill>
                  <a:srgbClr val="140A90"/>
                </a:solidFill>
                <a:latin typeface="Calibri" pitchFamily="34" charset="0"/>
              </a:rPr>
              <a:t> </a:t>
            </a:r>
          </a:p>
        </p:txBody>
      </p:sp>
      <p:sp>
        <p:nvSpPr>
          <p:cNvPr id="24578" name="Title 1"/>
          <p:cNvSpPr>
            <a:spLocks noGrp="1"/>
          </p:cNvSpPr>
          <p:nvPr>
            <p:ph type="title" idx="4294967295"/>
          </p:nvPr>
        </p:nvSpPr>
        <p:spPr/>
        <p:txBody>
          <a:bodyPr/>
          <a:lstStyle/>
          <a:p>
            <a:pPr algn="ctr" eaLnBrk="1" hangingPunct="1"/>
            <a:r>
              <a:rPr lang="en-US" sz="3000" smtClean="0"/>
              <a:t>Affordable Care Act and Medicaid </a:t>
            </a:r>
            <a:br>
              <a:rPr lang="en-US" sz="3000" smtClean="0"/>
            </a:br>
            <a:r>
              <a:rPr lang="en-US" sz="3000" i="1" smtClean="0"/>
              <a:t>SoonerCare and OSEEGIB</a:t>
            </a:r>
            <a:r>
              <a:rPr lang="en-US" smtClean="0"/>
              <a:t> </a:t>
            </a:r>
          </a:p>
        </p:txBody>
      </p:sp>
      <p:sp>
        <p:nvSpPr>
          <p:cNvPr id="24579" name="Content Placeholder 2"/>
          <p:cNvSpPr>
            <a:spLocks noGrp="1"/>
          </p:cNvSpPr>
          <p:nvPr>
            <p:ph sz="quarter" idx="4294967295"/>
          </p:nvPr>
        </p:nvSpPr>
        <p:spPr>
          <a:xfrm>
            <a:off x="457200" y="1219200"/>
            <a:ext cx="8382000" cy="4937125"/>
          </a:xfrm>
        </p:spPr>
        <p:txBody>
          <a:bodyPr/>
          <a:lstStyle/>
          <a:p>
            <a:pPr eaLnBrk="1" hangingPunct="1">
              <a:spcBef>
                <a:spcPts val="1200"/>
              </a:spcBef>
            </a:pPr>
            <a:r>
              <a:rPr lang="en-US" sz="2400" smtClean="0"/>
              <a:t>For qualifying employees, the OHCA could evaluate the cost-effectiveness of paying the employee premiums (as permitted under current law)</a:t>
            </a:r>
          </a:p>
          <a:p>
            <a:pPr eaLnBrk="1" hangingPunct="1">
              <a:spcBef>
                <a:spcPts val="1200"/>
              </a:spcBef>
            </a:pPr>
            <a:r>
              <a:rPr lang="en-US" sz="2400" smtClean="0"/>
              <a:t>If the private plan premium is not cost effective as compared to Medicaid, the employee would enroll into SoonerCare </a:t>
            </a:r>
          </a:p>
          <a:p>
            <a:pPr eaLnBrk="1" hangingPunct="1">
              <a:spcBef>
                <a:spcPts val="1200"/>
              </a:spcBef>
            </a:pPr>
            <a:r>
              <a:rPr lang="en-US" sz="2400" smtClean="0"/>
              <a:t>As an alternative, the federal matching dollars associated with the SoonerCare PMPM amount could be applied toward the employee’s premium, with OSEEGIB retaining responsibility for the state match + the remaining gap</a:t>
            </a:r>
            <a:r>
              <a:rPr lang="en-US" sz="2200" smtClean="0"/>
              <a:t> </a:t>
            </a:r>
          </a:p>
          <a:p>
            <a:pPr eaLnBrk="1" hangingPunct="1">
              <a:spcBef>
                <a:spcPts val="1200"/>
              </a:spcBef>
            </a:pPr>
            <a:r>
              <a:rPr lang="en-US" sz="2400" smtClean="0"/>
              <a:t>In either case, the federal matching dollars could be reinvested into the health care system to improve access to care</a:t>
            </a:r>
          </a:p>
        </p:txBody>
      </p:sp>
      <p:sp>
        <p:nvSpPr>
          <p:cNvPr id="24580" name="Rectangle 10"/>
          <p:cNvSpPr txBox="1">
            <a:spLocks noGrp="1" noChangeArrowheads="1"/>
          </p:cNvSpPr>
          <p:nvPr/>
        </p:nvSpPr>
        <p:spPr bwMode="auto">
          <a:xfrm>
            <a:off x="609600" y="6381750"/>
            <a:ext cx="2895600" cy="476250"/>
          </a:xfrm>
          <a:prstGeom prst="rect">
            <a:avLst/>
          </a:prstGeom>
          <a:noFill/>
          <a:ln w="9525">
            <a:noFill/>
            <a:miter lim="800000"/>
            <a:headEnd/>
            <a:tailEnd/>
          </a:ln>
        </p:spPr>
        <p:txBody>
          <a:bodyPr/>
          <a:lstStyle/>
          <a:p>
            <a:r>
              <a:rPr lang="en-US" sz="1400">
                <a:solidFill>
                  <a:schemeClr val="accent1"/>
                </a:solidFill>
              </a:rPr>
              <a:t>PHPG – Health Care Reform</a:t>
            </a:r>
          </a:p>
        </p:txBody>
      </p:sp>
    </p:spTree>
  </p:cSld>
  <p:clrMapOvr>
    <a:masterClrMapping/>
  </p:clrMapOvr>
  <p:transition>
    <p:dissolv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ppt/theme/themeOverride2.xml><?xml version="1.0" encoding="utf-8"?>
<a:themeOverride xmlns:a="http://schemas.openxmlformats.org/drawingml/2006/main">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docProps/app.xml><?xml version="1.0" encoding="utf-8"?>
<Properties xmlns="http://schemas.openxmlformats.org/officeDocument/2006/extended-properties" xmlns:vt="http://schemas.openxmlformats.org/officeDocument/2006/docPropsVTypes">
  <Template>Origin</Template>
  <TotalTime>11764</TotalTime>
  <Words>1115</Words>
  <Application>Microsoft Office PowerPoint</Application>
  <PresentationFormat>On-screen Show (4:3)</PresentationFormat>
  <Paragraphs>151</Paragraphs>
  <Slides>12</Slides>
  <Notes>0</Notes>
  <HiddenSlides>0</HiddenSlides>
  <MMClips>0</MMClips>
  <ScaleCrop>false</ScaleCrop>
  <HeadingPairs>
    <vt:vector size="6" baseType="variant">
      <vt:variant>
        <vt:lpstr>Fonts Used</vt:lpstr>
      </vt:variant>
      <vt:variant>
        <vt:i4>7</vt:i4>
      </vt:variant>
      <vt:variant>
        <vt:lpstr>Design Template</vt:lpstr>
      </vt:variant>
      <vt:variant>
        <vt:i4>8</vt:i4>
      </vt:variant>
      <vt:variant>
        <vt:lpstr>Slide Titles</vt:lpstr>
      </vt:variant>
      <vt:variant>
        <vt:i4>12</vt:i4>
      </vt:variant>
    </vt:vector>
  </HeadingPairs>
  <TitlesOfParts>
    <vt:vector size="27" baseType="lpstr">
      <vt:lpstr>Arial</vt:lpstr>
      <vt:lpstr>Bookman Old Style</vt:lpstr>
      <vt:lpstr>Gill Sans MT</vt:lpstr>
      <vt:lpstr>Wingdings 3</vt:lpstr>
      <vt:lpstr>Wingdings</vt:lpstr>
      <vt:lpstr>Calibri</vt:lpstr>
      <vt:lpstr>Times New Roman</vt:lpstr>
      <vt:lpstr>Origin</vt:lpstr>
      <vt:lpstr>Origin</vt:lpstr>
      <vt:lpstr>Origin</vt:lpstr>
      <vt:lpstr>Origin</vt:lpstr>
      <vt:lpstr>Origin</vt:lpstr>
      <vt:lpstr>Origin</vt:lpstr>
      <vt:lpstr>Origin</vt:lpstr>
      <vt:lpstr>Origin</vt:lpstr>
      <vt:lpstr>NATIONAL HEALTH CARE REFORM MEDICAID EXPANSION</vt:lpstr>
      <vt:lpstr>Slide 2</vt:lpstr>
      <vt:lpstr>Affordable Care Act and Medicaid  1902(k)(2) Early Expansion Option </vt:lpstr>
      <vt:lpstr>Affordable Care Act and Medicaid  1902(k)(2) Early Expansion Option </vt:lpstr>
      <vt:lpstr>Affordable Care Act and Medicaid  1902(k)(2) Early Expansion Option </vt:lpstr>
      <vt:lpstr>Affordable Care Act and Medicaid  1902(k)(2) Early Expansion Option - ODMHSAS </vt:lpstr>
      <vt:lpstr>Affordable Care Act and Medicaid  1902(k)(2) Early Expansion Option - DOC </vt:lpstr>
      <vt:lpstr>Affordable Care Act and Medicaid  SoonerCare and OSEEGIB </vt:lpstr>
      <vt:lpstr>Affordable Care Act and Medicaid  SoonerCare and OSEEGIB </vt:lpstr>
      <vt:lpstr>Slide 10</vt:lpstr>
      <vt:lpstr>Slide 11</vt:lpstr>
      <vt:lpstr>Affordable Care Act and Medicaid  SoonerCare and OSEEGIB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FOCUS ON EXCELLENCE INDEPENDENT EVALUATION</dc:title>
  <dc:creator>Andrew Cohen</dc:creator>
  <cp:lastModifiedBy>heaterb</cp:lastModifiedBy>
  <cp:revision>147</cp:revision>
  <dcterms:created xsi:type="dcterms:W3CDTF">2009-09-01T15:17:18Z</dcterms:created>
  <dcterms:modified xsi:type="dcterms:W3CDTF">2010-08-20T16:19:52Z</dcterms:modified>
</cp:coreProperties>
</file>