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61" r:id="rId6"/>
    <p:sldMasterId id="2147483682" r:id="rId7"/>
  </p:sldMasterIdLst>
  <p:notesMasterIdLst>
    <p:notesMasterId r:id="rId34"/>
  </p:notesMasterIdLst>
  <p:sldIdLst>
    <p:sldId id="259" r:id="rId8"/>
    <p:sldId id="261" r:id="rId9"/>
    <p:sldId id="269" r:id="rId10"/>
    <p:sldId id="258" r:id="rId11"/>
    <p:sldId id="341" r:id="rId12"/>
    <p:sldId id="360" r:id="rId13"/>
    <p:sldId id="361" r:id="rId14"/>
    <p:sldId id="287" r:id="rId15"/>
    <p:sldId id="302" r:id="rId16"/>
    <p:sldId id="362" r:id="rId17"/>
    <p:sldId id="363" r:id="rId18"/>
    <p:sldId id="352" r:id="rId19"/>
    <p:sldId id="351" r:id="rId20"/>
    <p:sldId id="353" r:id="rId21"/>
    <p:sldId id="354" r:id="rId22"/>
    <p:sldId id="346" r:id="rId23"/>
    <p:sldId id="364" r:id="rId24"/>
    <p:sldId id="279" r:id="rId25"/>
    <p:sldId id="357" r:id="rId26"/>
    <p:sldId id="358" r:id="rId27"/>
    <p:sldId id="365" r:id="rId28"/>
    <p:sldId id="356" r:id="rId29"/>
    <p:sldId id="317" r:id="rId30"/>
    <p:sldId id="359" r:id="rId31"/>
    <p:sldId id="342" r:id="rId32"/>
    <p:sldId id="3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0FD357-BA6E-4148-B2B6-F594B0BEA781}">
          <p14:sldIdLst>
            <p14:sldId id="259"/>
            <p14:sldId id="261"/>
            <p14:sldId id="269"/>
            <p14:sldId id="258"/>
            <p14:sldId id="341"/>
            <p14:sldId id="360"/>
            <p14:sldId id="361"/>
            <p14:sldId id="287"/>
            <p14:sldId id="302"/>
            <p14:sldId id="362"/>
            <p14:sldId id="363"/>
            <p14:sldId id="352"/>
            <p14:sldId id="351"/>
            <p14:sldId id="353"/>
            <p14:sldId id="354"/>
            <p14:sldId id="346"/>
            <p14:sldId id="364"/>
            <p14:sldId id="279"/>
            <p14:sldId id="357"/>
            <p14:sldId id="358"/>
            <p14:sldId id="365"/>
            <p14:sldId id="356"/>
            <p14:sldId id="317"/>
            <p14:sldId id="359"/>
            <p14:sldId id="342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7D7F6F-6AE4-2A0C-E75B-0F85C730688F}" name="Connie Cook" initials="CC" userId="S::connie.cook@okhca.org::00ac8fd3-be8c-46b3-88e6-650b8e421b3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Askew" initials="AA" lastIdx="1" clrIdx="0">
    <p:extLst>
      <p:ext uri="{19B8F6BF-5375-455C-9EA6-DF929625EA0E}">
        <p15:presenceInfo xmlns:p15="http://schemas.microsoft.com/office/powerpoint/2012/main" userId="28abbacef801ac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B41"/>
    <a:srgbClr val="004E9A"/>
    <a:srgbClr val="DE8F26"/>
    <a:srgbClr val="D15420"/>
    <a:srgbClr val="914115"/>
    <a:srgbClr val="AB6831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8-9B41-9A5F-9AD2B83A632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8-9B41-9A5F-9AD2B83A632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F8-9B41-9A5F-9AD2B83A632A}"/>
              </c:ext>
            </c:extLst>
          </c:dPt>
          <c:dLbls>
            <c:dLbl>
              <c:idx val="1"/>
              <c:layout>
                <c:manualLayout>
                  <c:x val="0.18809395353358604"/>
                  <c:y val="-2.68957064329223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F8-9B41-9A5F-9AD2B83A632A}"/>
                </c:ext>
              </c:extLst>
            </c:dLbl>
            <c:dLbl>
              <c:idx val="2"/>
              <c:layout>
                <c:manualLayout>
                  <c:x val="0.1270146787207154"/>
                  <c:y val="0.156457930966176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F8-9B41-9A5F-9AD2B83A6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ontserrat ExtraBold" panose="000009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Insure OK</c:v>
                </c:pt>
                <c:pt idx="1">
                  <c:v>Employer</c:v>
                </c:pt>
                <c:pt idx="2">
                  <c:v>Employee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F8-9B41-9A5F-9AD2B83A63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Dependents</a:t>
            </a:r>
          </a:p>
        </c:rich>
      </c:tx>
      <c:layout>
        <c:manualLayout>
          <c:xMode val="edge"/>
          <c:yMode val="edge"/>
          <c:x val="0.25377878474944204"/>
          <c:y val="1.2578616352201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284719402269907"/>
          <c:y val="0.11171045446600814"/>
          <c:w val="0.53430561195460191"/>
          <c:h val="0.728138125619472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Dependents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72-CC49-8987-B0CC630069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72-CC49-8987-B0CC6300699A}"/>
              </c:ext>
            </c:extLst>
          </c:dPt>
          <c:dLbls>
            <c:dLbl>
              <c:idx val="0"/>
              <c:layout>
                <c:manualLayout>
                  <c:x val="-0.14799638512963575"/>
                  <c:y val="-0.238065567890970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Montserrat ExtraBold" panose="000009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2-CC49-8987-B0CC6300699A}"/>
                </c:ext>
              </c:extLst>
            </c:dLbl>
            <c:dLbl>
              <c:idx val="1"/>
              <c:layout>
                <c:manualLayout>
                  <c:x val="9.7175180883847037E-2"/>
                  <c:y val="0.1478172837091015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72-CC49-8987-B0CC63006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ExtraBold" panose="000009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Insure OK</c:v>
                </c:pt>
                <c:pt idx="1">
                  <c:v>Employee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72-CC49-8987-B0CC630069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25946761655266"/>
          <c:y val="0.91049076412618246"/>
          <c:w val="0.36948086544550424"/>
          <c:h val="6.435200316941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2EFFE-8AAB-4D8C-910C-5CD0FCF260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F8F3D1-E2BA-4779-BCB0-B5526B01993D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Background</a:t>
          </a:r>
        </a:p>
      </dgm:t>
    </dgm:pt>
    <dgm:pt modelId="{CDA241D2-7EEB-4DED-8406-CD03BDACD846}" type="parTrans" cxnId="{F934B9B6-476D-4996-AEB8-BEE71151AE7E}">
      <dgm:prSet/>
      <dgm:spPr/>
      <dgm:t>
        <a:bodyPr/>
        <a:lstStyle/>
        <a:p>
          <a:endParaRPr lang="en-US"/>
        </a:p>
      </dgm:t>
    </dgm:pt>
    <dgm:pt modelId="{7DA1891C-9D3E-4F16-87EF-9DBD26ACC794}" type="sibTrans" cxnId="{F934B9B6-476D-4996-AEB8-BEE71151AE7E}">
      <dgm:prSet/>
      <dgm:spPr/>
      <dgm:t>
        <a:bodyPr/>
        <a:lstStyle/>
        <a:p>
          <a:endParaRPr lang="en-US"/>
        </a:p>
      </dgm:t>
    </dgm:pt>
    <dgm:pt modelId="{65F1E39E-D4BF-4D40-A1A5-D35C7257DE31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How it Works</a:t>
          </a:r>
        </a:p>
      </dgm:t>
    </dgm:pt>
    <dgm:pt modelId="{CA48C18A-F5DE-4F61-A180-6DFAE02059DA}" type="parTrans" cxnId="{0EC1D2D6-3FEE-4F5D-A232-BF36013E3C4F}">
      <dgm:prSet/>
      <dgm:spPr/>
      <dgm:t>
        <a:bodyPr/>
        <a:lstStyle/>
        <a:p>
          <a:endParaRPr lang="en-US"/>
        </a:p>
      </dgm:t>
    </dgm:pt>
    <dgm:pt modelId="{8A8D8245-7E7A-41D6-B5D3-A7653680DE9A}" type="sibTrans" cxnId="{0EC1D2D6-3FEE-4F5D-A232-BF36013E3C4F}">
      <dgm:prSet/>
      <dgm:spPr/>
      <dgm:t>
        <a:bodyPr/>
        <a:lstStyle/>
        <a:p>
          <a:endParaRPr lang="en-US"/>
        </a:p>
      </dgm:t>
    </dgm:pt>
    <dgm:pt modelId="{3E16507B-09F4-4D0C-8581-7343D7F227FF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Employers</a:t>
          </a:r>
        </a:p>
      </dgm:t>
    </dgm:pt>
    <dgm:pt modelId="{D947F62C-2E46-4E61-846F-B8FC5AA524BB}" type="parTrans" cxnId="{91341BF2-BB7E-453E-A7A4-B7A78B640F8A}">
      <dgm:prSet/>
      <dgm:spPr/>
      <dgm:t>
        <a:bodyPr/>
        <a:lstStyle/>
        <a:p>
          <a:endParaRPr lang="en-US"/>
        </a:p>
      </dgm:t>
    </dgm:pt>
    <dgm:pt modelId="{6D2F0044-75DF-4156-8D9E-CDB8428A7D40}" type="sibTrans" cxnId="{91341BF2-BB7E-453E-A7A4-B7A78B640F8A}">
      <dgm:prSet/>
      <dgm:spPr/>
      <dgm:t>
        <a:bodyPr/>
        <a:lstStyle/>
        <a:p>
          <a:endParaRPr lang="en-US"/>
        </a:p>
      </dgm:t>
    </dgm:pt>
    <dgm:pt modelId="{40ADEE0A-3F27-4517-A1E5-6F2C6D2AFCF0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Employees</a:t>
          </a:r>
        </a:p>
      </dgm:t>
    </dgm:pt>
    <dgm:pt modelId="{B0EB2254-91EC-42D3-BDEA-40B8BAA0BF7F}" type="parTrans" cxnId="{3BBCFBE0-ECC0-4D7D-9641-6EC928A79018}">
      <dgm:prSet/>
      <dgm:spPr/>
      <dgm:t>
        <a:bodyPr/>
        <a:lstStyle/>
        <a:p>
          <a:endParaRPr lang="en-US"/>
        </a:p>
      </dgm:t>
    </dgm:pt>
    <dgm:pt modelId="{D0833F2B-B6B8-4527-B570-8A13B8159459}" type="sibTrans" cxnId="{3BBCFBE0-ECC0-4D7D-9641-6EC928A79018}">
      <dgm:prSet/>
      <dgm:spPr/>
      <dgm:t>
        <a:bodyPr/>
        <a:lstStyle/>
        <a:p>
          <a:endParaRPr lang="en-US"/>
        </a:p>
      </dgm:t>
    </dgm:pt>
    <dgm:pt modelId="{6419F6F4-1302-497D-978A-C31A39C68B84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Employee Enrollment</a:t>
          </a:r>
        </a:p>
      </dgm:t>
    </dgm:pt>
    <dgm:pt modelId="{7058F7AC-2751-4810-AE99-AB2D9BB0216F}" type="parTrans" cxnId="{5A100509-8D8D-4C35-AAD1-D447074B219D}">
      <dgm:prSet/>
      <dgm:spPr/>
      <dgm:t>
        <a:bodyPr/>
        <a:lstStyle/>
        <a:p>
          <a:endParaRPr lang="en-US"/>
        </a:p>
      </dgm:t>
    </dgm:pt>
    <dgm:pt modelId="{63A3CD31-5CBB-4E86-86DA-E1C248DD1AB0}" type="sibTrans" cxnId="{5A100509-8D8D-4C35-AAD1-D447074B219D}">
      <dgm:prSet/>
      <dgm:spPr/>
      <dgm:t>
        <a:bodyPr/>
        <a:lstStyle/>
        <a:p>
          <a:endParaRPr lang="en-US"/>
        </a:p>
      </dgm:t>
    </dgm:pt>
    <dgm:pt modelId="{CCB845BA-997A-4E9A-9BF1-63B399BED958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Renewals</a:t>
          </a:r>
        </a:p>
      </dgm:t>
    </dgm:pt>
    <dgm:pt modelId="{E8A352C4-9A1A-4D94-96CB-02A24F9CE2A8}" type="parTrans" cxnId="{C11B1C4E-A85F-479D-BA22-36FBAEB1B3FF}">
      <dgm:prSet/>
      <dgm:spPr/>
      <dgm:t>
        <a:bodyPr/>
        <a:lstStyle/>
        <a:p>
          <a:endParaRPr lang="en-US"/>
        </a:p>
      </dgm:t>
    </dgm:pt>
    <dgm:pt modelId="{96B86CC2-37C1-43F9-9B81-A6C66C1E01DA}" type="sibTrans" cxnId="{C11B1C4E-A85F-479D-BA22-36FBAEB1B3FF}">
      <dgm:prSet/>
      <dgm:spPr/>
      <dgm:t>
        <a:bodyPr/>
        <a:lstStyle/>
        <a:p>
          <a:endParaRPr lang="en-US"/>
        </a:p>
      </dgm:t>
    </dgm:pt>
    <dgm:pt modelId="{3BF47F6A-A290-45F9-8C21-194D544F030E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Questions</a:t>
          </a:r>
        </a:p>
      </dgm:t>
    </dgm:pt>
    <dgm:pt modelId="{05CBF660-8AE7-494B-8A0F-77548E9F2219}" type="parTrans" cxnId="{A7240941-69CF-418C-886D-9F7E0629265F}">
      <dgm:prSet/>
      <dgm:spPr/>
      <dgm:t>
        <a:bodyPr/>
        <a:lstStyle/>
        <a:p>
          <a:endParaRPr lang="en-US"/>
        </a:p>
      </dgm:t>
    </dgm:pt>
    <dgm:pt modelId="{0F77D058-6636-4A88-B378-9CD6B03C5236}" type="sibTrans" cxnId="{A7240941-69CF-418C-886D-9F7E0629265F}">
      <dgm:prSet/>
      <dgm:spPr/>
      <dgm:t>
        <a:bodyPr/>
        <a:lstStyle/>
        <a:p>
          <a:endParaRPr lang="en-US"/>
        </a:p>
      </dgm:t>
    </dgm:pt>
    <dgm:pt modelId="{E8683413-B15D-4B4B-B2B1-4FE88A966751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College Students</a:t>
          </a:r>
        </a:p>
      </dgm:t>
    </dgm:pt>
    <dgm:pt modelId="{4ED8AEAD-9AA2-435F-9F88-9C2390129935}" type="parTrans" cxnId="{BCC64AB7-DA70-412D-BD35-FCA1A880DB22}">
      <dgm:prSet/>
      <dgm:spPr/>
      <dgm:t>
        <a:bodyPr/>
        <a:lstStyle/>
        <a:p>
          <a:endParaRPr lang="en-US"/>
        </a:p>
      </dgm:t>
    </dgm:pt>
    <dgm:pt modelId="{309A3993-B64D-4DDF-BCAB-102A37204517}" type="sibTrans" cxnId="{BCC64AB7-DA70-412D-BD35-FCA1A880DB22}">
      <dgm:prSet/>
      <dgm:spPr/>
      <dgm:t>
        <a:bodyPr/>
        <a:lstStyle/>
        <a:p>
          <a:endParaRPr lang="en-US"/>
        </a:p>
      </dgm:t>
    </dgm:pt>
    <dgm:pt modelId="{D098B30A-11D9-4384-942C-978542CFE9CE}">
      <dgm:prSet/>
      <dgm:spPr/>
      <dgm:t>
        <a:bodyPr/>
        <a:lstStyle/>
        <a:p>
          <a:r>
            <a:rPr lang="en-US" dirty="0">
              <a:latin typeface="Montserrat" panose="00000500000000000000" pitchFamily="2" charset="0"/>
            </a:rPr>
            <a:t>Spouses &amp; Children</a:t>
          </a:r>
        </a:p>
      </dgm:t>
    </dgm:pt>
    <dgm:pt modelId="{0E3A3BF0-A99D-43FC-9A1E-EF3E4DCCC524}" type="parTrans" cxnId="{EE081783-839E-478D-9542-29975E1B0782}">
      <dgm:prSet/>
      <dgm:spPr/>
      <dgm:t>
        <a:bodyPr/>
        <a:lstStyle/>
        <a:p>
          <a:endParaRPr lang="en-US"/>
        </a:p>
      </dgm:t>
    </dgm:pt>
    <dgm:pt modelId="{16D8C9F2-B984-4C64-B958-56B7476EBA87}" type="sibTrans" cxnId="{EE081783-839E-478D-9542-29975E1B0782}">
      <dgm:prSet/>
      <dgm:spPr/>
      <dgm:t>
        <a:bodyPr/>
        <a:lstStyle/>
        <a:p>
          <a:endParaRPr lang="en-US"/>
        </a:p>
      </dgm:t>
    </dgm:pt>
    <dgm:pt modelId="{9D55CAE6-8871-43A5-AB8D-3D4793647DE1}" type="pres">
      <dgm:prSet presAssocID="{D682EFFE-8AAB-4D8C-910C-5CD0FCF26022}" presName="vert0" presStyleCnt="0">
        <dgm:presLayoutVars>
          <dgm:dir/>
          <dgm:animOne val="branch"/>
          <dgm:animLvl val="lvl"/>
        </dgm:presLayoutVars>
      </dgm:prSet>
      <dgm:spPr/>
    </dgm:pt>
    <dgm:pt modelId="{BC2AD61D-576C-4019-99B9-08D065825601}" type="pres">
      <dgm:prSet presAssocID="{C0F8F3D1-E2BA-4779-BCB0-B5526B01993D}" presName="thickLine" presStyleLbl="alignNode1" presStyleIdx="0" presStyleCnt="9"/>
      <dgm:spPr/>
    </dgm:pt>
    <dgm:pt modelId="{CD0AF415-1B74-4378-AF8D-4FAC3F19AD11}" type="pres">
      <dgm:prSet presAssocID="{C0F8F3D1-E2BA-4779-BCB0-B5526B01993D}" presName="horz1" presStyleCnt="0"/>
      <dgm:spPr/>
    </dgm:pt>
    <dgm:pt modelId="{6F216584-4733-453A-AB8C-EA4DB4E33B91}" type="pres">
      <dgm:prSet presAssocID="{C0F8F3D1-E2BA-4779-BCB0-B5526B01993D}" presName="tx1" presStyleLbl="revTx" presStyleIdx="0" presStyleCnt="9"/>
      <dgm:spPr/>
    </dgm:pt>
    <dgm:pt modelId="{7ECD9DA5-7391-4A6A-9ECA-0B1A7AEB9640}" type="pres">
      <dgm:prSet presAssocID="{C0F8F3D1-E2BA-4779-BCB0-B5526B01993D}" presName="vert1" presStyleCnt="0"/>
      <dgm:spPr/>
    </dgm:pt>
    <dgm:pt modelId="{9652F05E-1033-44EF-8D65-75ED61423ED9}" type="pres">
      <dgm:prSet presAssocID="{65F1E39E-D4BF-4D40-A1A5-D35C7257DE31}" presName="thickLine" presStyleLbl="alignNode1" presStyleIdx="1" presStyleCnt="9"/>
      <dgm:spPr/>
    </dgm:pt>
    <dgm:pt modelId="{6FF92699-48F8-4A5F-ADE9-0FDF748A38F0}" type="pres">
      <dgm:prSet presAssocID="{65F1E39E-D4BF-4D40-A1A5-D35C7257DE31}" presName="horz1" presStyleCnt="0"/>
      <dgm:spPr/>
    </dgm:pt>
    <dgm:pt modelId="{CA56B281-73D7-4AD8-8137-02356E3A9579}" type="pres">
      <dgm:prSet presAssocID="{65F1E39E-D4BF-4D40-A1A5-D35C7257DE31}" presName="tx1" presStyleLbl="revTx" presStyleIdx="1" presStyleCnt="9"/>
      <dgm:spPr/>
    </dgm:pt>
    <dgm:pt modelId="{0A87E05D-6E94-45B2-A075-68C60EC9BEAF}" type="pres">
      <dgm:prSet presAssocID="{65F1E39E-D4BF-4D40-A1A5-D35C7257DE31}" presName="vert1" presStyleCnt="0"/>
      <dgm:spPr/>
    </dgm:pt>
    <dgm:pt modelId="{69D13EC5-7CEA-4277-8E61-FE400751F1E6}" type="pres">
      <dgm:prSet presAssocID="{3E16507B-09F4-4D0C-8581-7343D7F227FF}" presName="thickLine" presStyleLbl="alignNode1" presStyleIdx="2" presStyleCnt="9"/>
      <dgm:spPr/>
    </dgm:pt>
    <dgm:pt modelId="{854FF235-0992-4D4C-82FC-40133C1E2DFF}" type="pres">
      <dgm:prSet presAssocID="{3E16507B-09F4-4D0C-8581-7343D7F227FF}" presName="horz1" presStyleCnt="0"/>
      <dgm:spPr/>
    </dgm:pt>
    <dgm:pt modelId="{8DF4D77D-4864-45C2-9B7D-5DA91C972CCC}" type="pres">
      <dgm:prSet presAssocID="{3E16507B-09F4-4D0C-8581-7343D7F227FF}" presName="tx1" presStyleLbl="revTx" presStyleIdx="2" presStyleCnt="9"/>
      <dgm:spPr/>
    </dgm:pt>
    <dgm:pt modelId="{D7C61E73-86BD-421F-BF1F-08E2DCECFD50}" type="pres">
      <dgm:prSet presAssocID="{3E16507B-09F4-4D0C-8581-7343D7F227FF}" presName="vert1" presStyleCnt="0"/>
      <dgm:spPr/>
    </dgm:pt>
    <dgm:pt modelId="{C27B7133-A090-48AA-93B2-CC631E6D14BD}" type="pres">
      <dgm:prSet presAssocID="{40ADEE0A-3F27-4517-A1E5-6F2C6D2AFCF0}" presName="thickLine" presStyleLbl="alignNode1" presStyleIdx="3" presStyleCnt="9"/>
      <dgm:spPr/>
    </dgm:pt>
    <dgm:pt modelId="{048E765F-049F-4F32-ABF4-1E7CF5970BE8}" type="pres">
      <dgm:prSet presAssocID="{40ADEE0A-3F27-4517-A1E5-6F2C6D2AFCF0}" presName="horz1" presStyleCnt="0"/>
      <dgm:spPr/>
    </dgm:pt>
    <dgm:pt modelId="{83D2FE8E-3FCC-4286-8C07-40866A2183FB}" type="pres">
      <dgm:prSet presAssocID="{40ADEE0A-3F27-4517-A1E5-6F2C6D2AFCF0}" presName="tx1" presStyleLbl="revTx" presStyleIdx="3" presStyleCnt="9"/>
      <dgm:spPr/>
    </dgm:pt>
    <dgm:pt modelId="{4B1F0279-F441-47ED-9089-7B49F7880EC8}" type="pres">
      <dgm:prSet presAssocID="{40ADEE0A-3F27-4517-A1E5-6F2C6D2AFCF0}" presName="vert1" presStyleCnt="0"/>
      <dgm:spPr/>
    </dgm:pt>
    <dgm:pt modelId="{CD10742B-8C73-48F5-87FD-7477B446C8DA}" type="pres">
      <dgm:prSet presAssocID="{D098B30A-11D9-4384-942C-978542CFE9CE}" presName="thickLine" presStyleLbl="alignNode1" presStyleIdx="4" presStyleCnt="9"/>
      <dgm:spPr/>
    </dgm:pt>
    <dgm:pt modelId="{BA93F14E-00AB-41D6-A0EB-AF38589A1136}" type="pres">
      <dgm:prSet presAssocID="{D098B30A-11D9-4384-942C-978542CFE9CE}" presName="horz1" presStyleCnt="0"/>
      <dgm:spPr/>
    </dgm:pt>
    <dgm:pt modelId="{74703DB2-96D9-4912-B364-C34CDEF7895E}" type="pres">
      <dgm:prSet presAssocID="{D098B30A-11D9-4384-942C-978542CFE9CE}" presName="tx1" presStyleLbl="revTx" presStyleIdx="4" presStyleCnt="9"/>
      <dgm:spPr/>
    </dgm:pt>
    <dgm:pt modelId="{6F8B449E-66D8-4DAC-8A68-2714E968B5DE}" type="pres">
      <dgm:prSet presAssocID="{D098B30A-11D9-4384-942C-978542CFE9CE}" presName="vert1" presStyleCnt="0"/>
      <dgm:spPr/>
    </dgm:pt>
    <dgm:pt modelId="{3A5EA7DD-9CFA-40F1-A559-1D8109B4C4D6}" type="pres">
      <dgm:prSet presAssocID="{E8683413-B15D-4B4B-B2B1-4FE88A966751}" presName="thickLine" presStyleLbl="alignNode1" presStyleIdx="5" presStyleCnt="9"/>
      <dgm:spPr/>
    </dgm:pt>
    <dgm:pt modelId="{4B4DF5DD-C64A-415D-A64E-9FC2DE575C2B}" type="pres">
      <dgm:prSet presAssocID="{E8683413-B15D-4B4B-B2B1-4FE88A966751}" presName="horz1" presStyleCnt="0"/>
      <dgm:spPr/>
    </dgm:pt>
    <dgm:pt modelId="{8DF10124-610A-4400-8FE2-80C40A1DA040}" type="pres">
      <dgm:prSet presAssocID="{E8683413-B15D-4B4B-B2B1-4FE88A966751}" presName="tx1" presStyleLbl="revTx" presStyleIdx="5" presStyleCnt="9"/>
      <dgm:spPr/>
    </dgm:pt>
    <dgm:pt modelId="{71259545-A997-4999-BC08-FFCFF7C84F17}" type="pres">
      <dgm:prSet presAssocID="{E8683413-B15D-4B4B-B2B1-4FE88A966751}" presName="vert1" presStyleCnt="0"/>
      <dgm:spPr/>
    </dgm:pt>
    <dgm:pt modelId="{A7108523-7102-4AC8-9ACE-9D4867CB430D}" type="pres">
      <dgm:prSet presAssocID="{6419F6F4-1302-497D-978A-C31A39C68B84}" presName="thickLine" presStyleLbl="alignNode1" presStyleIdx="6" presStyleCnt="9"/>
      <dgm:spPr/>
    </dgm:pt>
    <dgm:pt modelId="{0AA142B3-BE87-4067-90D1-6F6E638FC1F9}" type="pres">
      <dgm:prSet presAssocID="{6419F6F4-1302-497D-978A-C31A39C68B84}" presName="horz1" presStyleCnt="0"/>
      <dgm:spPr/>
    </dgm:pt>
    <dgm:pt modelId="{8E6B1499-75B1-4AF1-92D6-E46E66213889}" type="pres">
      <dgm:prSet presAssocID="{6419F6F4-1302-497D-978A-C31A39C68B84}" presName="tx1" presStyleLbl="revTx" presStyleIdx="6" presStyleCnt="9"/>
      <dgm:spPr/>
    </dgm:pt>
    <dgm:pt modelId="{78D97978-C3C2-4850-BAA5-7B7D377673C3}" type="pres">
      <dgm:prSet presAssocID="{6419F6F4-1302-497D-978A-C31A39C68B84}" presName="vert1" presStyleCnt="0"/>
      <dgm:spPr/>
    </dgm:pt>
    <dgm:pt modelId="{9F5CD790-D526-4E76-837D-64DBB7F79B04}" type="pres">
      <dgm:prSet presAssocID="{CCB845BA-997A-4E9A-9BF1-63B399BED958}" presName="thickLine" presStyleLbl="alignNode1" presStyleIdx="7" presStyleCnt="9"/>
      <dgm:spPr/>
    </dgm:pt>
    <dgm:pt modelId="{B7FCE88C-76DD-4591-B1E3-50D5FCB63C69}" type="pres">
      <dgm:prSet presAssocID="{CCB845BA-997A-4E9A-9BF1-63B399BED958}" presName="horz1" presStyleCnt="0"/>
      <dgm:spPr/>
    </dgm:pt>
    <dgm:pt modelId="{88CF181C-8D35-43C6-B3CA-284A50145F39}" type="pres">
      <dgm:prSet presAssocID="{CCB845BA-997A-4E9A-9BF1-63B399BED958}" presName="tx1" presStyleLbl="revTx" presStyleIdx="7" presStyleCnt="9"/>
      <dgm:spPr/>
    </dgm:pt>
    <dgm:pt modelId="{121C5E29-6AC8-4585-9A06-76DDC268881C}" type="pres">
      <dgm:prSet presAssocID="{CCB845BA-997A-4E9A-9BF1-63B399BED958}" presName="vert1" presStyleCnt="0"/>
      <dgm:spPr/>
    </dgm:pt>
    <dgm:pt modelId="{7F50AD52-7272-47BD-9A79-B02A6498B111}" type="pres">
      <dgm:prSet presAssocID="{3BF47F6A-A290-45F9-8C21-194D544F030E}" presName="thickLine" presStyleLbl="alignNode1" presStyleIdx="8" presStyleCnt="9"/>
      <dgm:spPr/>
    </dgm:pt>
    <dgm:pt modelId="{B5C5F69E-4A9D-4ADD-ACD9-47B83D50F686}" type="pres">
      <dgm:prSet presAssocID="{3BF47F6A-A290-45F9-8C21-194D544F030E}" presName="horz1" presStyleCnt="0"/>
      <dgm:spPr/>
    </dgm:pt>
    <dgm:pt modelId="{160CA32E-FEBC-4CFF-ACD3-E8DA1BBF4529}" type="pres">
      <dgm:prSet presAssocID="{3BF47F6A-A290-45F9-8C21-194D544F030E}" presName="tx1" presStyleLbl="revTx" presStyleIdx="8" presStyleCnt="9"/>
      <dgm:spPr/>
    </dgm:pt>
    <dgm:pt modelId="{B873F46B-B7C3-4267-9087-7975A0F32021}" type="pres">
      <dgm:prSet presAssocID="{3BF47F6A-A290-45F9-8C21-194D544F030E}" presName="vert1" presStyleCnt="0"/>
      <dgm:spPr/>
    </dgm:pt>
  </dgm:ptLst>
  <dgm:cxnLst>
    <dgm:cxn modelId="{D72AE302-E8A9-4E27-8312-547E72CC048C}" type="presOf" srcId="{6419F6F4-1302-497D-978A-C31A39C68B84}" destId="{8E6B1499-75B1-4AF1-92D6-E46E66213889}" srcOrd="0" destOrd="0" presId="urn:microsoft.com/office/officeart/2008/layout/LinedList"/>
    <dgm:cxn modelId="{5A100509-8D8D-4C35-AAD1-D447074B219D}" srcId="{D682EFFE-8AAB-4D8C-910C-5CD0FCF26022}" destId="{6419F6F4-1302-497D-978A-C31A39C68B84}" srcOrd="6" destOrd="0" parTransId="{7058F7AC-2751-4810-AE99-AB2D9BB0216F}" sibTransId="{63A3CD31-5CBB-4E86-86DA-E1C248DD1AB0}"/>
    <dgm:cxn modelId="{2DC51025-3039-462D-9AC2-AE20C50B21BC}" type="presOf" srcId="{D682EFFE-8AAB-4D8C-910C-5CD0FCF26022}" destId="{9D55CAE6-8871-43A5-AB8D-3D4793647DE1}" srcOrd="0" destOrd="0" presId="urn:microsoft.com/office/officeart/2008/layout/LinedList"/>
    <dgm:cxn modelId="{E05D4B33-4D47-49CD-A895-A3DE6CF23B1C}" type="presOf" srcId="{CCB845BA-997A-4E9A-9BF1-63B399BED958}" destId="{88CF181C-8D35-43C6-B3CA-284A50145F39}" srcOrd="0" destOrd="0" presId="urn:microsoft.com/office/officeart/2008/layout/LinedList"/>
    <dgm:cxn modelId="{BFE1B85F-E321-4766-9298-D781464F3ECA}" type="presOf" srcId="{3E16507B-09F4-4D0C-8581-7343D7F227FF}" destId="{8DF4D77D-4864-45C2-9B7D-5DA91C972CCC}" srcOrd="0" destOrd="0" presId="urn:microsoft.com/office/officeart/2008/layout/LinedList"/>
    <dgm:cxn modelId="{A7240941-69CF-418C-886D-9F7E0629265F}" srcId="{D682EFFE-8AAB-4D8C-910C-5CD0FCF26022}" destId="{3BF47F6A-A290-45F9-8C21-194D544F030E}" srcOrd="8" destOrd="0" parTransId="{05CBF660-8AE7-494B-8A0F-77548E9F2219}" sibTransId="{0F77D058-6636-4A88-B378-9CD6B03C5236}"/>
    <dgm:cxn modelId="{C11B1C4E-A85F-479D-BA22-36FBAEB1B3FF}" srcId="{D682EFFE-8AAB-4D8C-910C-5CD0FCF26022}" destId="{CCB845BA-997A-4E9A-9BF1-63B399BED958}" srcOrd="7" destOrd="0" parTransId="{E8A352C4-9A1A-4D94-96CB-02A24F9CE2A8}" sibTransId="{96B86CC2-37C1-43F9-9B81-A6C66C1E01DA}"/>
    <dgm:cxn modelId="{5C9EB458-29CF-4A3F-B4F8-A278CCE96B72}" type="presOf" srcId="{3BF47F6A-A290-45F9-8C21-194D544F030E}" destId="{160CA32E-FEBC-4CFF-ACD3-E8DA1BBF4529}" srcOrd="0" destOrd="0" presId="urn:microsoft.com/office/officeart/2008/layout/LinedList"/>
    <dgm:cxn modelId="{EE081783-839E-478D-9542-29975E1B0782}" srcId="{D682EFFE-8AAB-4D8C-910C-5CD0FCF26022}" destId="{D098B30A-11D9-4384-942C-978542CFE9CE}" srcOrd="4" destOrd="0" parTransId="{0E3A3BF0-A99D-43FC-9A1E-EF3E4DCCC524}" sibTransId="{16D8C9F2-B984-4C64-B958-56B7476EBA87}"/>
    <dgm:cxn modelId="{7F9E658B-D76A-403A-A6E5-56A3666BD9E9}" type="presOf" srcId="{C0F8F3D1-E2BA-4779-BCB0-B5526B01993D}" destId="{6F216584-4733-453A-AB8C-EA4DB4E33B91}" srcOrd="0" destOrd="0" presId="urn:microsoft.com/office/officeart/2008/layout/LinedList"/>
    <dgm:cxn modelId="{FBBC7D95-A405-4FB9-B71F-538A797402F1}" type="presOf" srcId="{D098B30A-11D9-4384-942C-978542CFE9CE}" destId="{74703DB2-96D9-4912-B364-C34CDEF7895E}" srcOrd="0" destOrd="0" presId="urn:microsoft.com/office/officeart/2008/layout/LinedList"/>
    <dgm:cxn modelId="{550A4C9A-031F-4F00-B90D-4ABF7059C763}" type="presOf" srcId="{E8683413-B15D-4B4B-B2B1-4FE88A966751}" destId="{8DF10124-610A-4400-8FE2-80C40A1DA040}" srcOrd="0" destOrd="0" presId="urn:microsoft.com/office/officeart/2008/layout/LinedList"/>
    <dgm:cxn modelId="{F934B9B6-476D-4996-AEB8-BEE71151AE7E}" srcId="{D682EFFE-8AAB-4D8C-910C-5CD0FCF26022}" destId="{C0F8F3D1-E2BA-4779-BCB0-B5526B01993D}" srcOrd="0" destOrd="0" parTransId="{CDA241D2-7EEB-4DED-8406-CD03BDACD846}" sibTransId="{7DA1891C-9D3E-4F16-87EF-9DBD26ACC794}"/>
    <dgm:cxn modelId="{BCC64AB7-DA70-412D-BD35-FCA1A880DB22}" srcId="{D682EFFE-8AAB-4D8C-910C-5CD0FCF26022}" destId="{E8683413-B15D-4B4B-B2B1-4FE88A966751}" srcOrd="5" destOrd="0" parTransId="{4ED8AEAD-9AA2-435F-9F88-9C2390129935}" sibTransId="{309A3993-B64D-4DDF-BCAB-102A37204517}"/>
    <dgm:cxn modelId="{C0337DCE-ADAD-4FC9-97E4-D2CB0A113293}" type="presOf" srcId="{40ADEE0A-3F27-4517-A1E5-6F2C6D2AFCF0}" destId="{83D2FE8E-3FCC-4286-8C07-40866A2183FB}" srcOrd="0" destOrd="0" presId="urn:microsoft.com/office/officeart/2008/layout/LinedList"/>
    <dgm:cxn modelId="{0EC1D2D6-3FEE-4F5D-A232-BF36013E3C4F}" srcId="{D682EFFE-8AAB-4D8C-910C-5CD0FCF26022}" destId="{65F1E39E-D4BF-4D40-A1A5-D35C7257DE31}" srcOrd="1" destOrd="0" parTransId="{CA48C18A-F5DE-4F61-A180-6DFAE02059DA}" sibTransId="{8A8D8245-7E7A-41D6-B5D3-A7653680DE9A}"/>
    <dgm:cxn modelId="{5D7872D9-1F4C-4B66-89E5-8A91E47611E9}" type="presOf" srcId="{65F1E39E-D4BF-4D40-A1A5-D35C7257DE31}" destId="{CA56B281-73D7-4AD8-8137-02356E3A9579}" srcOrd="0" destOrd="0" presId="urn:microsoft.com/office/officeart/2008/layout/LinedList"/>
    <dgm:cxn modelId="{3BBCFBE0-ECC0-4D7D-9641-6EC928A79018}" srcId="{D682EFFE-8AAB-4D8C-910C-5CD0FCF26022}" destId="{40ADEE0A-3F27-4517-A1E5-6F2C6D2AFCF0}" srcOrd="3" destOrd="0" parTransId="{B0EB2254-91EC-42D3-BDEA-40B8BAA0BF7F}" sibTransId="{D0833F2B-B6B8-4527-B570-8A13B8159459}"/>
    <dgm:cxn modelId="{91341BF2-BB7E-453E-A7A4-B7A78B640F8A}" srcId="{D682EFFE-8AAB-4D8C-910C-5CD0FCF26022}" destId="{3E16507B-09F4-4D0C-8581-7343D7F227FF}" srcOrd="2" destOrd="0" parTransId="{D947F62C-2E46-4E61-846F-B8FC5AA524BB}" sibTransId="{6D2F0044-75DF-4156-8D9E-CDB8428A7D40}"/>
    <dgm:cxn modelId="{AA6AC818-B3F1-493C-992D-A9D5F2527363}" type="presParOf" srcId="{9D55CAE6-8871-43A5-AB8D-3D4793647DE1}" destId="{BC2AD61D-576C-4019-99B9-08D065825601}" srcOrd="0" destOrd="0" presId="urn:microsoft.com/office/officeart/2008/layout/LinedList"/>
    <dgm:cxn modelId="{2DFC8D08-1656-40D7-9B44-EDB229B01C9D}" type="presParOf" srcId="{9D55CAE6-8871-43A5-AB8D-3D4793647DE1}" destId="{CD0AF415-1B74-4378-AF8D-4FAC3F19AD11}" srcOrd="1" destOrd="0" presId="urn:microsoft.com/office/officeart/2008/layout/LinedList"/>
    <dgm:cxn modelId="{D28626A7-4DDE-4D35-9627-2F963FCB5154}" type="presParOf" srcId="{CD0AF415-1B74-4378-AF8D-4FAC3F19AD11}" destId="{6F216584-4733-453A-AB8C-EA4DB4E33B91}" srcOrd="0" destOrd="0" presId="urn:microsoft.com/office/officeart/2008/layout/LinedList"/>
    <dgm:cxn modelId="{205B67EA-C6D8-4249-8706-99E724E5DE44}" type="presParOf" srcId="{CD0AF415-1B74-4378-AF8D-4FAC3F19AD11}" destId="{7ECD9DA5-7391-4A6A-9ECA-0B1A7AEB9640}" srcOrd="1" destOrd="0" presId="urn:microsoft.com/office/officeart/2008/layout/LinedList"/>
    <dgm:cxn modelId="{766CDA4D-6445-4C9C-834A-7F1D0358BDAB}" type="presParOf" srcId="{9D55CAE6-8871-43A5-AB8D-3D4793647DE1}" destId="{9652F05E-1033-44EF-8D65-75ED61423ED9}" srcOrd="2" destOrd="0" presId="urn:microsoft.com/office/officeart/2008/layout/LinedList"/>
    <dgm:cxn modelId="{A74FC657-9A98-4A86-BCD8-92F58F1CC1CC}" type="presParOf" srcId="{9D55CAE6-8871-43A5-AB8D-3D4793647DE1}" destId="{6FF92699-48F8-4A5F-ADE9-0FDF748A38F0}" srcOrd="3" destOrd="0" presId="urn:microsoft.com/office/officeart/2008/layout/LinedList"/>
    <dgm:cxn modelId="{FE5DAC4D-97BD-4532-95E2-C8DAB95C9612}" type="presParOf" srcId="{6FF92699-48F8-4A5F-ADE9-0FDF748A38F0}" destId="{CA56B281-73D7-4AD8-8137-02356E3A9579}" srcOrd="0" destOrd="0" presId="urn:microsoft.com/office/officeart/2008/layout/LinedList"/>
    <dgm:cxn modelId="{9AB162E7-BC1C-4A65-B014-E48D2851DD2A}" type="presParOf" srcId="{6FF92699-48F8-4A5F-ADE9-0FDF748A38F0}" destId="{0A87E05D-6E94-45B2-A075-68C60EC9BEAF}" srcOrd="1" destOrd="0" presId="urn:microsoft.com/office/officeart/2008/layout/LinedList"/>
    <dgm:cxn modelId="{61F116FC-E043-467E-BEAB-44FC4820378E}" type="presParOf" srcId="{9D55CAE6-8871-43A5-AB8D-3D4793647DE1}" destId="{69D13EC5-7CEA-4277-8E61-FE400751F1E6}" srcOrd="4" destOrd="0" presId="urn:microsoft.com/office/officeart/2008/layout/LinedList"/>
    <dgm:cxn modelId="{A45B52A7-B55D-47F5-B4D2-4D37272813B6}" type="presParOf" srcId="{9D55CAE6-8871-43A5-AB8D-3D4793647DE1}" destId="{854FF235-0992-4D4C-82FC-40133C1E2DFF}" srcOrd="5" destOrd="0" presId="urn:microsoft.com/office/officeart/2008/layout/LinedList"/>
    <dgm:cxn modelId="{455E44AA-F51E-4C10-A2E8-C80CC3BF6DAD}" type="presParOf" srcId="{854FF235-0992-4D4C-82FC-40133C1E2DFF}" destId="{8DF4D77D-4864-45C2-9B7D-5DA91C972CCC}" srcOrd="0" destOrd="0" presId="urn:microsoft.com/office/officeart/2008/layout/LinedList"/>
    <dgm:cxn modelId="{706DE9D0-261B-4447-8CA4-3C3EB7BBB717}" type="presParOf" srcId="{854FF235-0992-4D4C-82FC-40133C1E2DFF}" destId="{D7C61E73-86BD-421F-BF1F-08E2DCECFD50}" srcOrd="1" destOrd="0" presId="urn:microsoft.com/office/officeart/2008/layout/LinedList"/>
    <dgm:cxn modelId="{3B00D8CE-ADFF-4689-BAD6-CD9A0F2A4118}" type="presParOf" srcId="{9D55CAE6-8871-43A5-AB8D-3D4793647DE1}" destId="{C27B7133-A090-48AA-93B2-CC631E6D14BD}" srcOrd="6" destOrd="0" presId="urn:microsoft.com/office/officeart/2008/layout/LinedList"/>
    <dgm:cxn modelId="{EF133418-67B7-4817-8BEC-6FA4C59B1068}" type="presParOf" srcId="{9D55CAE6-8871-43A5-AB8D-3D4793647DE1}" destId="{048E765F-049F-4F32-ABF4-1E7CF5970BE8}" srcOrd="7" destOrd="0" presId="urn:microsoft.com/office/officeart/2008/layout/LinedList"/>
    <dgm:cxn modelId="{7C83DCC9-D62F-494F-916E-C25B74864C97}" type="presParOf" srcId="{048E765F-049F-4F32-ABF4-1E7CF5970BE8}" destId="{83D2FE8E-3FCC-4286-8C07-40866A2183FB}" srcOrd="0" destOrd="0" presId="urn:microsoft.com/office/officeart/2008/layout/LinedList"/>
    <dgm:cxn modelId="{621D42FE-709A-48F1-8779-BD6075C4AD23}" type="presParOf" srcId="{048E765F-049F-4F32-ABF4-1E7CF5970BE8}" destId="{4B1F0279-F441-47ED-9089-7B49F7880EC8}" srcOrd="1" destOrd="0" presId="urn:microsoft.com/office/officeart/2008/layout/LinedList"/>
    <dgm:cxn modelId="{7507770A-7517-401F-9FF8-4BF8DC32013D}" type="presParOf" srcId="{9D55CAE6-8871-43A5-AB8D-3D4793647DE1}" destId="{CD10742B-8C73-48F5-87FD-7477B446C8DA}" srcOrd="8" destOrd="0" presId="urn:microsoft.com/office/officeart/2008/layout/LinedList"/>
    <dgm:cxn modelId="{574CD0D8-C8A7-4D2E-A3C5-20D8CB0B0101}" type="presParOf" srcId="{9D55CAE6-8871-43A5-AB8D-3D4793647DE1}" destId="{BA93F14E-00AB-41D6-A0EB-AF38589A1136}" srcOrd="9" destOrd="0" presId="urn:microsoft.com/office/officeart/2008/layout/LinedList"/>
    <dgm:cxn modelId="{89EF4E67-13B7-4C09-BC90-A3A182F7E610}" type="presParOf" srcId="{BA93F14E-00AB-41D6-A0EB-AF38589A1136}" destId="{74703DB2-96D9-4912-B364-C34CDEF7895E}" srcOrd="0" destOrd="0" presId="urn:microsoft.com/office/officeart/2008/layout/LinedList"/>
    <dgm:cxn modelId="{F8D83A28-8DDB-4478-8C7E-19B350B5212C}" type="presParOf" srcId="{BA93F14E-00AB-41D6-A0EB-AF38589A1136}" destId="{6F8B449E-66D8-4DAC-8A68-2714E968B5DE}" srcOrd="1" destOrd="0" presId="urn:microsoft.com/office/officeart/2008/layout/LinedList"/>
    <dgm:cxn modelId="{74D74F92-A92A-4F60-A364-9EB726A6AACD}" type="presParOf" srcId="{9D55CAE6-8871-43A5-AB8D-3D4793647DE1}" destId="{3A5EA7DD-9CFA-40F1-A559-1D8109B4C4D6}" srcOrd="10" destOrd="0" presId="urn:microsoft.com/office/officeart/2008/layout/LinedList"/>
    <dgm:cxn modelId="{33BA1193-21D8-4CFD-96BF-BBD7EEC9A9B2}" type="presParOf" srcId="{9D55CAE6-8871-43A5-AB8D-3D4793647DE1}" destId="{4B4DF5DD-C64A-415D-A64E-9FC2DE575C2B}" srcOrd="11" destOrd="0" presId="urn:microsoft.com/office/officeart/2008/layout/LinedList"/>
    <dgm:cxn modelId="{B942CE0B-A006-4878-98E6-01111417D297}" type="presParOf" srcId="{4B4DF5DD-C64A-415D-A64E-9FC2DE575C2B}" destId="{8DF10124-610A-4400-8FE2-80C40A1DA040}" srcOrd="0" destOrd="0" presId="urn:microsoft.com/office/officeart/2008/layout/LinedList"/>
    <dgm:cxn modelId="{F9ABA740-006A-4464-95BA-91FDBBD14304}" type="presParOf" srcId="{4B4DF5DD-C64A-415D-A64E-9FC2DE575C2B}" destId="{71259545-A997-4999-BC08-FFCFF7C84F17}" srcOrd="1" destOrd="0" presId="urn:microsoft.com/office/officeart/2008/layout/LinedList"/>
    <dgm:cxn modelId="{D8283F78-6E93-4C82-B54E-5651C02F4697}" type="presParOf" srcId="{9D55CAE6-8871-43A5-AB8D-3D4793647DE1}" destId="{A7108523-7102-4AC8-9ACE-9D4867CB430D}" srcOrd="12" destOrd="0" presId="urn:microsoft.com/office/officeart/2008/layout/LinedList"/>
    <dgm:cxn modelId="{25DFD1DE-5B73-41B2-A65E-DBB681D4430F}" type="presParOf" srcId="{9D55CAE6-8871-43A5-AB8D-3D4793647DE1}" destId="{0AA142B3-BE87-4067-90D1-6F6E638FC1F9}" srcOrd="13" destOrd="0" presId="urn:microsoft.com/office/officeart/2008/layout/LinedList"/>
    <dgm:cxn modelId="{3E16EE63-6CA0-45A6-BCEF-9778C3AB1FB3}" type="presParOf" srcId="{0AA142B3-BE87-4067-90D1-6F6E638FC1F9}" destId="{8E6B1499-75B1-4AF1-92D6-E46E66213889}" srcOrd="0" destOrd="0" presId="urn:microsoft.com/office/officeart/2008/layout/LinedList"/>
    <dgm:cxn modelId="{18982957-7849-4B6D-BA5B-CCB1EF99A066}" type="presParOf" srcId="{0AA142B3-BE87-4067-90D1-6F6E638FC1F9}" destId="{78D97978-C3C2-4850-BAA5-7B7D377673C3}" srcOrd="1" destOrd="0" presId="urn:microsoft.com/office/officeart/2008/layout/LinedList"/>
    <dgm:cxn modelId="{DDC5AC46-5974-4473-942B-484906BF76B1}" type="presParOf" srcId="{9D55CAE6-8871-43A5-AB8D-3D4793647DE1}" destId="{9F5CD790-D526-4E76-837D-64DBB7F79B04}" srcOrd="14" destOrd="0" presId="urn:microsoft.com/office/officeart/2008/layout/LinedList"/>
    <dgm:cxn modelId="{3BE02FA1-2CE0-4DF0-9A1C-9DC91ED7946A}" type="presParOf" srcId="{9D55CAE6-8871-43A5-AB8D-3D4793647DE1}" destId="{B7FCE88C-76DD-4591-B1E3-50D5FCB63C69}" srcOrd="15" destOrd="0" presId="urn:microsoft.com/office/officeart/2008/layout/LinedList"/>
    <dgm:cxn modelId="{09CA3EDF-DDD8-47C5-920E-328C0D4796A3}" type="presParOf" srcId="{B7FCE88C-76DD-4591-B1E3-50D5FCB63C69}" destId="{88CF181C-8D35-43C6-B3CA-284A50145F39}" srcOrd="0" destOrd="0" presId="urn:microsoft.com/office/officeart/2008/layout/LinedList"/>
    <dgm:cxn modelId="{082C9EEF-E662-4CC4-BCB0-A1B6B7D335E7}" type="presParOf" srcId="{B7FCE88C-76DD-4591-B1E3-50D5FCB63C69}" destId="{121C5E29-6AC8-4585-9A06-76DDC268881C}" srcOrd="1" destOrd="0" presId="urn:microsoft.com/office/officeart/2008/layout/LinedList"/>
    <dgm:cxn modelId="{FBC61D32-6CCB-4457-AEB6-15BB6564462E}" type="presParOf" srcId="{9D55CAE6-8871-43A5-AB8D-3D4793647DE1}" destId="{7F50AD52-7272-47BD-9A79-B02A6498B111}" srcOrd="16" destOrd="0" presId="urn:microsoft.com/office/officeart/2008/layout/LinedList"/>
    <dgm:cxn modelId="{B4CCD4B1-8702-4A64-8FAD-7B8ADD7C7274}" type="presParOf" srcId="{9D55CAE6-8871-43A5-AB8D-3D4793647DE1}" destId="{B5C5F69E-4A9D-4ADD-ACD9-47B83D50F686}" srcOrd="17" destOrd="0" presId="urn:microsoft.com/office/officeart/2008/layout/LinedList"/>
    <dgm:cxn modelId="{526FF4E1-789D-4A49-A972-1176EDAF66DA}" type="presParOf" srcId="{B5C5F69E-4A9D-4ADD-ACD9-47B83D50F686}" destId="{160CA32E-FEBC-4CFF-ACD3-E8DA1BBF4529}" srcOrd="0" destOrd="0" presId="urn:microsoft.com/office/officeart/2008/layout/LinedList"/>
    <dgm:cxn modelId="{E1E6819E-3B14-467E-9DAF-5DF7C8AAE254}" type="presParOf" srcId="{B5C5F69E-4A9D-4ADD-ACD9-47B83D50F686}" destId="{B873F46B-B7C3-4267-9087-7975A0F320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61119-7ECB-4AF1-B164-68D2438C4EA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D838B9-78DC-4CD5-8013-26F906B8CA4B}">
      <dgm:prSet custT="1"/>
      <dgm:spPr/>
      <dgm:t>
        <a:bodyPr/>
        <a:lstStyle/>
        <a:p>
          <a:r>
            <a:rPr lang="en-US" sz="1800" dirty="0">
              <a:latin typeface="Montserrat" panose="00000500000000000000" pitchFamily="2" charset="0"/>
            </a:rPr>
            <a:t>In April 2004, Senate Bill 1546 authorized OHCA to develop a program assisting employees of small businesses.</a:t>
          </a:r>
        </a:p>
      </dgm:t>
    </dgm:pt>
    <dgm:pt modelId="{3B2C84C8-4966-4B29-B1A4-C54C2261F269}" type="parTrans" cxnId="{4F2C1B07-EC52-41BD-8769-95BEBFE31AAF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B82DFDD7-B1AE-4C66-BDF8-47E6A0059E39}" type="sibTrans" cxnId="{4F2C1B07-EC52-41BD-8769-95BEBFE31AAF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1C877865-14DC-4FB6-97E9-195086D1F54D}">
      <dgm:prSet custT="1"/>
      <dgm:spPr>
        <a:solidFill>
          <a:srgbClr val="004E9A"/>
        </a:solidFill>
      </dgm:spPr>
      <dgm:t>
        <a:bodyPr/>
        <a:lstStyle/>
        <a:p>
          <a:r>
            <a:rPr lang="en-US" sz="1800" dirty="0">
              <a:latin typeface="Montserrat" panose="00000500000000000000" pitchFamily="2" charset="0"/>
            </a:rPr>
            <a:t>In November 2004, the Oklahoma Health Care Initiative created the funding mechanism to make a program like this possible.</a:t>
          </a:r>
        </a:p>
      </dgm:t>
    </dgm:pt>
    <dgm:pt modelId="{7200887A-7128-485A-BFF7-54A2852BFFBE}" type="parTrans" cxnId="{2E630385-045B-4BE3-A095-926E8B98A2A3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C826D1A5-A375-4346-AEB3-F2D7F599B476}" type="sibTrans" cxnId="{2E630385-045B-4BE3-A095-926E8B98A2A3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27C26FF9-6C42-4E1C-B528-3EEA39F0C9ED}">
      <dgm:prSet/>
      <dgm:spPr>
        <a:solidFill>
          <a:srgbClr val="669B41"/>
        </a:solidFill>
      </dgm:spPr>
      <dgm:t>
        <a:bodyPr/>
        <a:lstStyle/>
        <a:p>
          <a:r>
            <a:rPr lang="en-US" dirty="0">
              <a:latin typeface="Montserrat" panose="00000500000000000000" pitchFamily="2" charset="0"/>
            </a:rPr>
            <a:t>Oklahoma voters passed SQ713 which increased the sales tax on tobacco products. A portion of the  revenues were designated to fund the new health program.</a:t>
          </a:r>
        </a:p>
      </dgm:t>
    </dgm:pt>
    <dgm:pt modelId="{FF3AC714-9866-456D-BAC8-0F8BE358B8E3}" type="parTrans" cxnId="{77D1E261-617F-4E96-B0CD-35B18D64433F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DA9DB212-FA7E-453C-BEC4-DAB4709B3BC6}" type="sibTrans" cxnId="{77D1E261-617F-4E96-B0CD-35B18D64433F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1F9A6F04-69A5-4054-BC56-5FB9D98A6260}" type="pres">
      <dgm:prSet presAssocID="{21961119-7ECB-4AF1-B164-68D2438C4EA0}" presName="diagram" presStyleCnt="0">
        <dgm:presLayoutVars>
          <dgm:dir/>
          <dgm:resizeHandles val="exact"/>
        </dgm:presLayoutVars>
      </dgm:prSet>
      <dgm:spPr/>
    </dgm:pt>
    <dgm:pt modelId="{C8992FCE-AD74-4315-9E0A-199022B705D9}" type="pres">
      <dgm:prSet presAssocID="{78D838B9-78DC-4CD5-8013-26F906B8CA4B}" presName="node" presStyleLbl="node1" presStyleIdx="0" presStyleCnt="3">
        <dgm:presLayoutVars>
          <dgm:bulletEnabled val="1"/>
        </dgm:presLayoutVars>
      </dgm:prSet>
      <dgm:spPr/>
    </dgm:pt>
    <dgm:pt modelId="{E54D8EA3-E25F-4491-8B3D-9DA441AA790B}" type="pres">
      <dgm:prSet presAssocID="{B82DFDD7-B1AE-4C66-BDF8-47E6A0059E39}" presName="sibTrans" presStyleCnt="0"/>
      <dgm:spPr/>
    </dgm:pt>
    <dgm:pt modelId="{70A61FB4-D106-48BA-B4FD-723B69EEA2E2}" type="pres">
      <dgm:prSet presAssocID="{1C877865-14DC-4FB6-97E9-195086D1F54D}" presName="node" presStyleLbl="node1" presStyleIdx="1" presStyleCnt="3">
        <dgm:presLayoutVars>
          <dgm:bulletEnabled val="1"/>
        </dgm:presLayoutVars>
      </dgm:prSet>
      <dgm:spPr/>
    </dgm:pt>
    <dgm:pt modelId="{588EA68A-ABEC-4DD2-A313-EE7A40763FE6}" type="pres">
      <dgm:prSet presAssocID="{C826D1A5-A375-4346-AEB3-F2D7F599B476}" presName="sibTrans" presStyleCnt="0"/>
      <dgm:spPr/>
    </dgm:pt>
    <dgm:pt modelId="{CD0BA992-FED5-43D1-8319-A436691B4936}" type="pres">
      <dgm:prSet presAssocID="{27C26FF9-6C42-4E1C-B528-3EEA39F0C9ED}" presName="node" presStyleLbl="node1" presStyleIdx="2" presStyleCnt="3">
        <dgm:presLayoutVars>
          <dgm:bulletEnabled val="1"/>
        </dgm:presLayoutVars>
      </dgm:prSet>
      <dgm:spPr/>
    </dgm:pt>
  </dgm:ptLst>
  <dgm:cxnLst>
    <dgm:cxn modelId="{4F2C1B07-EC52-41BD-8769-95BEBFE31AAF}" srcId="{21961119-7ECB-4AF1-B164-68D2438C4EA0}" destId="{78D838B9-78DC-4CD5-8013-26F906B8CA4B}" srcOrd="0" destOrd="0" parTransId="{3B2C84C8-4966-4B29-B1A4-C54C2261F269}" sibTransId="{B82DFDD7-B1AE-4C66-BDF8-47E6A0059E39}"/>
    <dgm:cxn modelId="{E36A9E5C-227B-4E4A-8C7F-8C1CE5E4AE6B}" type="presOf" srcId="{27C26FF9-6C42-4E1C-B528-3EEA39F0C9ED}" destId="{CD0BA992-FED5-43D1-8319-A436691B4936}" srcOrd="0" destOrd="0" presId="urn:microsoft.com/office/officeart/2005/8/layout/default"/>
    <dgm:cxn modelId="{77D1E261-617F-4E96-B0CD-35B18D64433F}" srcId="{21961119-7ECB-4AF1-B164-68D2438C4EA0}" destId="{27C26FF9-6C42-4E1C-B528-3EEA39F0C9ED}" srcOrd="2" destOrd="0" parTransId="{FF3AC714-9866-456D-BAC8-0F8BE358B8E3}" sibTransId="{DA9DB212-FA7E-453C-BEC4-DAB4709B3BC6}"/>
    <dgm:cxn modelId="{49FE5073-990C-4C18-9C51-E453E81D4031}" type="presOf" srcId="{78D838B9-78DC-4CD5-8013-26F906B8CA4B}" destId="{C8992FCE-AD74-4315-9E0A-199022B705D9}" srcOrd="0" destOrd="0" presId="urn:microsoft.com/office/officeart/2005/8/layout/default"/>
    <dgm:cxn modelId="{2E630385-045B-4BE3-A095-926E8B98A2A3}" srcId="{21961119-7ECB-4AF1-B164-68D2438C4EA0}" destId="{1C877865-14DC-4FB6-97E9-195086D1F54D}" srcOrd="1" destOrd="0" parTransId="{7200887A-7128-485A-BFF7-54A2852BFFBE}" sibTransId="{C826D1A5-A375-4346-AEB3-F2D7F599B476}"/>
    <dgm:cxn modelId="{8342DF8F-25A8-4286-9CE5-27ED9A5DB2B3}" type="presOf" srcId="{1C877865-14DC-4FB6-97E9-195086D1F54D}" destId="{70A61FB4-D106-48BA-B4FD-723B69EEA2E2}" srcOrd="0" destOrd="0" presId="urn:microsoft.com/office/officeart/2005/8/layout/default"/>
    <dgm:cxn modelId="{D0E56AFD-78C2-410D-A6B7-84C757E33939}" type="presOf" srcId="{21961119-7ECB-4AF1-B164-68D2438C4EA0}" destId="{1F9A6F04-69A5-4054-BC56-5FB9D98A6260}" srcOrd="0" destOrd="0" presId="urn:microsoft.com/office/officeart/2005/8/layout/default"/>
    <dgm:cxn modelId="{FC5F61D2-5549-4374-89DF-B521B4B869A7}" type="presParOf" srcId="{1F9A6F04-69A5-4054-BC56-5FB9D98A6260}" destId="{C8992FCE-AD74-4315-9E0A-199022B705D9}" srcOrd="0" destOrd="0" presId="urn:microsoft.com/office/officeart/2005/8/layout/default"/>
    <dgm:cxn modelId="{5F286D07-2818-473C-AE7B-DC539C49C57C}" type="presParOf" srcId="{1F9A6F04-69A5-4054-BC56-5FB9D98A6260}" destId="{E54D8EA3-E25F-4491-8B3D-9DA441AA790B}" srcOrd="1" destOrd="0" presId="urn:microsoft.com/office/officeart/2005/8/layout/default"/>
    <dgm:cxn modelId="{E3377F24-B524-4FA3-B7BD-9BC89545B02B}" type="presParOf" srcId="{1F9A6F04-69A5-4054-BC56-5FB9D98A6260}" destId="{70A61FB4-D106-48BA-B4FD-723B69EEA2E2}" srcOrd="2" destOrd="0" presId="urn:microsoft.com/office/officeart/2005/8/layout/default"/>
    <dgm:cxn modelId="{840769CB-01B5-4828-AA74-7376090414E7}" type="presParOf" srcId="{1F9A6F04-69A5-4054-BC56-5FB9D98A6260}" destId="{588EA68A-ABEC-4DD2-A313-EE7A40763FE6}" srcOrd="3" destOrd="0" presId="urn:microsoft.com/office/officeart/2005/8/layout/default"/>
    <dgm:cxn modelId="{0D9B151F-E26A-4A59-8B3C-9BE78F4519B5}" type="presParOf" srcId="{1F9A6F04-69A5-4054-BC56-5FB9D98A6260}" destId="{CD0BA992-FED5-43D1-8319-A436691B49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F66D4F-C282-49C8-90B1-45F6E40F152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8F03B2-7CCA-42F9-9893-74A66EB2B100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Advantage Health Plans – MEWA, Financial Institutions Only</a:t>
          </a:r>
        </a:p>
      </dgm:t>
    </dgm:pt>
    <dgm:pt modelId="{70ACF5D9-BA38-40B4-893E-5C082EB119A2}" type="parTrans" cxnId="{5946FA3D-CF4C-465C-81E2-755DC1F729E2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DDB67173-E651-4169-8A43-CBD41938ECDD}" type="sibTrans" cxnId="{5946FA3D-CF4C-465C-81E2-755DC1F729E2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1E186D35-0355-413C-9271-0DE5F332B034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Aetna Health, Inc.</a:t>
          </a:r>
        </a:p>
      </dgm:t>
    </dgm:pt>
    <dgm:pt modelId="{3A4A1A94-6B1B-4659-84AA-EE5AC4FD2439}" type="parTrans" cxnId="{D5B1CE02-FB6F-4A9F-8F6D-EF87CAC8A7BD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B9155FA4-6BEC-45DF-BC4B-0FC12195CA09}" type="sibTrans" cxnId="{D5B1CE02-FB6F-4A9F-8F6D-EF87CAC8A7BD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309C8CF0-8AE9-46A7-A961-BE768ED4DBEB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Allied National Companies (AAIC)</a:t>
          </a:r>
        </a:p>
      </dgm:t>
    </dgm:pt>
    <dgm:pt modelId="{54A25C6B-3A3B-4303-8FEC-2E385E695D98}" type="parTrans" cxnId="{59C091D8-3D57-4832-9213-2F2B872AF22A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6963FE51-F084-4479-B2C2-290D2750E2B3}" type="sibTrans" cxnId="{59C091D8-3D57-4832-9213-2F2B872AF22A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E32DF2E3-CE91-4D33-AE4E-049A690BD1FD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BlueCross BlueShield</a:t>
          </a:r>
        </a:p>
      </dgm:t>
    </dgm:pt>
    <dgm:pt modelId="{03D768A3-7509-4553-883A-79AF2CEE3BC9}" type="parTrans" cxnId="{7E653B6C-44AF-40E0-AA78-05B304681223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05CAEB39-8F8B-4340-90EB-05BA3899C67D}" type="sibTrans" cxnId="{7E653B6C-44AF-40E0-AA78-05B304681223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938C7AD8-EAC8-4E05-90B2-725CDDC6597A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Community </a:t>
          </a:r>
          <a:br>
            <a:rPr lang="en-US" b="1" dirty="0">
              <a:latin typeface="Montserrat" panose="00000500000000000000" pitchFamily="2" charset="0"/>
            </a:rPr>
          </a:br>
          <a:r>
            <a:rPr lang="en-US" b="1" dirty="0">
              <a:latin typeface="Montserrat" panose="00000500000000000000" pitchFamily="2" charset="0"/>
            </a:rPr>
            <a:t>Care</a:t>
          </a:r>
        </a:p>
      </dgm:t>
    </dgm:pt>
    <dgm:pt modelId="{76A03C05-35AE-4B3B-A3C4-8239BFD11DA4}" type="parTrans" cxnId="{D47811C4-03F9-423A-A7E2-ACA982AA154A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EFFFA1FC-2726-44BE-91C9-8B7C68983B08}" type="sibTrans" cxnId="{D47811C4-03F9-423A-A7E2-ACA982AA154A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F2C86C9F-1C33-400A-87BA-F46FFBC75EBC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Coventry Health and Life Insurance Company</a:t>
          </a:r>
        </a:p>
      </dgm:t>
    </dgm:pt>
    <dgm:pt modelId="{3352EF32-0C76-4AF1-8392-DC0F77E3DF43}" type="parTrans" cxnId="{3E663140-CC0F-43B5-9CDF-4EAD95CE8840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7FC90ACB-CAF1-4143-9050-7FFA8AFCF73B}" type="sibTrans" cxnId="{3E663140-CC0F-43B5-9CDF-4EAD95CE8840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47A98D54-165F-4F1F-BB5C-FA098236CFFE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Municipal Health Solutions, LLC</a:t>
          </a:r>
        </a:p>
      </dgm:t>
    </dgm:pt>
    <dgm:pt modelId="{70592FFA-1D6F-43FB-93FF-9D1F6FBA1BB6}" type="parTrans" cxnId="{F312289B-FEDC-4EE3-8686-1C660CB02EFA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27ABCB47-6142-418E-9061-BF37FE0D8E8E}" type="sibTrans" cxnId="{F312289B-FEDC-4EE3-8686-1C660CB02EFA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ECB59A12-0B4F-4624-80EE-C5A00913D053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Oklahoma State Medical Association</a:t>
          </a:r>
        </a:p>
      </dgm:t>
    </dgm:pt>
    <dgm:pt modelId="{54B24F71-4489-4424-B90D-82EF50EBA724}" type="parTrans" cxnId="{839591FE-490C-486A-A2CC-E6A2595AA123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09EAE4EF-68B7-4C0B-9533-E711CB6F0C8C}" type="sibTrans" cxnId="{839591FE-490C-486A-A2CC-E6A2595AA123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182FA261-FE08-4BA9-9232-AAD5795A007B}">
      <dgm:prSet/>
      <dgm:spPr>
        <a:solidFill>
          <a:srgbClr val="DE8F26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United Health Care</a:t>
          </a:r>
        </a:p>
      </dgm:t>
    </dgm:pt>
    <dgm:pt modelId="{47D2D34A-F281-4CF1-B196-A702DE5588EA}" type="parTrans" cxnId="{948CDF94-162B-48D5-BDF1-8B218B207153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848DFE9D-2AAE-4DB6-9B1C-0B7163D5889A}" type="sibTrans" cxnId="{948CDF94-162B-48D5-BDF1-8B218B207153}">
      <dgm:prSet/>
      <dgm:spPr/>
      <dgm:t>
        <a:bodyPr/>
        <a:lstStyle/>
        <a:p>
          <a:endParaRPr lang="en-US">
            <a:latin typeface="Montserrat Light" panose="00000400000000000000" pitchFamily="2" charset="0"/>
          </a:endParaRPr>
        </a:p>
      </dgm:t>
    </dgm:pt>
    <dgm:pt modelId="{969733CE-6617-42BB-B7A3-56A5B65F1269}" type="pres">
      <dgm:prSet presAssocID="{86F66D4F-C282-49C8-90B1-45F6E40F1521}" presName="diagram" presStyleCnt="0">
        <dgm:presLayoutVars>
          <dgm:dir/>
          <dgm:resizeHandles val="exact"/>
        </dgm:presLayoutVars>
      </dgm:prSet>
      <dgm:spPr/>
    </dgm:pt>
    <dgm:pt modelId="{11C9DFE0-D4B3-41E3-BDDD-40EB6F6723FC}" type="pres">
      <dgm:prSet presAssocID="{928F03B2-7CCA-42F9-9893-74A66EB2B100}" presName="node" presStyleLbl="node1" presStyleIdx="0" presStyleCnt="9">
        <dgm:presLayoutVars>
          <dgm:bulletEnabled val="1"/>
        </dgm:presLayoutVars>
      </dgm:prSet>
      <dgm:spPr/>
    </dgm:pt>
    <dgm:pt modelId="{4047E645-ACEB-4792-B164-01AA5CD37C6D}" type="pres">
      <dgm:prSet presAssocID="{DDB67173-E651-4169-8A43-CBD41938ECDD}" presName="sibTrans" presStyleCnt="0"/>
      <dgm:spPr/>
    </dgm:pt>
    <dgm:pt modelId="{8754FAFF-FD27-434B-AB11-F26A60550C27}" type="pres">
      <dgm:prSet presAssocID="{1E186D35-0355-413C-9271-0DE5F332B034}" presName="node" presStyleLbl="node1" presStyleIdx="1" presStyleCnt="9">
        <dgm:presLayoutVars>
          <dgm:bulletEnabled val="1"/>
        </dgm:presLayoutVars>
      </dgm:prSet>
      <dgm:spPr/>
    </dgm:pt>
    <dgm:pt modelId="{17B97DAE-6911-4E00-94A4-103B70734DF1}" type="pres">
      <dgm:prSet presAssocID="{B9155FA4-6BEC-45DF-BC4B-0FC12195CA09}" presName="sibTrans" presStyleCnt="0"/>
      <dgm:spPr/>
    </dgm:pt>
    <dgm:pt modelId="{A823907C-A643-4E88-948A-2837C0B647C3}" type="pres">
      <dgm:prSet presAssocID="{309C8CF0-8AE9-46A7-A961-BE768ED4DBEB}" presName="node" presStyleLbl="node1" presStyleIdx="2" presStyleCnt="9">
        <dgm:presLayoutVars>
          <dgm:bulletEnabled val="1"/>
        </dgm:presLayoutVars>
      </dgm:prSet>
      <dgm:spPr/>
    </dgm:pt>
    <dgm:pt modelId="{0EA424E5-2266-44A6-B0C9-3A27A37385DE}" type="pres">
      <dgm:prSet presAssocID="{6963FE51-F084-4479-B2C2-290D2750E2B3}" presName="sibTrans" presStyleCnt="0"/>
      <dgm:spPr/>
    </dgm:pt>
    <dgm:pt modelId="{640E429B-195E-43AA-9CB5-DF03A9F50F41}" type="pres">
      <dgm:prSet presAssocID="{E32DF2E3-CE91-4D33-AE4E-049A690BD1FD}" presName="node" presStyleLbl="node1" presStyleIdx="3" presStyleCnt="9">
        <dgm:presLayoutVars>
          <dgm:bulletEnabled val="1"/>
        </dgm:presLayoutVars>
      </dgm:prSet>
      <dgm:spPr/>
    </dgm:pt>
    <dgm:pt modelId="{6B2A028F-B525-49EA-AF84-C168604CF4FE}" type="pres">
      <dgm:prSet presAssocID="{05CAEB39-8F8B-4340-90EB-05BA3899C67D}" presName="sibTrans" presStyleCnt="0"/>
      <dgm:spPr/>
    </dgm:pt>
    <dgm:pt modelId="{52E318E0-3289-4196-8871-BC893D96553D}" type="pres">
      <dgm:prSet presAssocID="{938C7AD8-EAC8-4E05-90B2-725CDDC6597A}" presName="node" presStyleLbl="node1" presStyleIdx="4" presStyleCnt="9">
        <dgm:presLayoutVars>
          <dgm:bulletEnabled val="1"/>
        </dgm:presLayoutVars>
      </dgm:prSet>
      <dgm:spPr/>
    </dgm:pt>
    <dgm:pt modelId="{8C1CB2C2-463D-4D1E-BF55-CE69896BC305}" type="pres">
      <dgm:prSet presAssocID="{EFFFA1FC-2726-44BE-91C9-8B7C68983B08}" presName="sibTrans" presStyleCnt="0"/>
      <dgm:spPr/>
    </dgm:pt>
    <dgm:pt modelId="{3245FA6F-7891-4BC1-9782-2E9BB01E43F1}" type="pres">
      <dgm:prSet presAssocID="{F2C86C9F-1C33-400A-87BA-F46FFBC75EBC}" presName="node" presStyleLbl="node1" presStyleIdx="5" presStyleCnt="9">
        <dgm:presLayoutVars>
          <dgm:bulletEnabled val="1"/>
        </dgm:presLayoutVars>
      </dgm:prSet>
      <dgm:spPr/>
    </dgm:pt>
    <dgm:pt modelId="{ED136CA2-C534-43A7-9804-8CD6CAD79BC3}" type="pres">
      <dgm:prSet presAssocID="{7FC90ACB-CAF1-4143-9050-7FFA8AFCF73B}" presName="sibTrans" presStyleCnt="0"/>
      <dgm:spPr/>
    </dgm:pt>
    <dgm:pt modelId="{0ED03375-1647-45AD-9E57-A1D430029632}" type="pres">
      <dgm:prSet presAssocID="{47A98D54-165F-4F1F-BB5C-FA098236CFFE}" presName="node" presStyleLbl="node1" presStyleIdx="6" presStyleCnt="9">
        <dgm:presLayoutVars>
          <dgm:bulletEnabled val="1"/>
        </dgm:presLayoutVars>
      </dgm:prSet>
      <dgm:spPr/>
    </dgm:pt>
    <dgm:pt modelId="{E050B0A0-B5D2-44DB-8CCB-E1BFDF372225}" type="pres">
      <dgm:prSet presAssocID="{27ABCB47-6142-418E-9061-BF37FE0D8E8E}" presName="sibTrans" presStyleCnt="0"/>
      <dgm:spPr/>
    </dgm:pt>
    <dgm:pt modelId="{4C19542C-7924-47A5-98A5-FCE0F32B6395}" type="pres">
      <dgm:prSet presAssocID="{ECB59A12-0B4F-4624-80EE-C5A00913D053}" presName="node" presStyleLbl="node1" presStyleIdx="7" presStyleCnt="9">
        <dgm:presLayoutVars>
          <dgm:bulletEnabled val="1"/>
        </dgm:presLayoutVars>
      </dgm:prSet>
      <dgm:spPr/>
    </dgm:pt>
    <dgm:pt modelId="{2F619D42-DA5C-43CC-A366-9715DDD12A7F}" type="pres">
      <dgm:prSet presAssocID="{09EAE4EF-68B7-4C0B-9533-E711CB6F0C8C}" presName="sibTrans" presStyleCnt="0"/>
      <dgm:spPr/>
    </dgm:pt>
    <dgm:pt modelId="{AA0B5A48-C05C-4539-B4F7-222FB9DAC9BA}" type="pres">
      <dgm:prSet presAssocID="{182FA261-FE08-4BA9-9232-AAD5795A007B}" presName="node" presStyleLbl="node1" presStyleIdx="8" presStyleCnt="9">
        <dgm:presLayoutVars>
          <dgm:bulletEnabled val="1"/>
        </dgm:presLayoutVars>
      </dgm:prSet>
      <dgm:spPr/>
    </dgm:pt>
  </dgm:ptLst>
  <dgm:cxnLst>
    <dgm:cxn modelId="{D5B1CE02-FB6F-4A9F-8F6D-EF87CAC8A7BD}" srcId="{86F66D4F-C282-49C8-90B1-45F6E40F1521}" destId="{1E186D35-0355-413C-9271-0DE5F332B034}" srcOrd="1" destOrd="0" parTransId="{3A4A1A94-6B1B-4659-84AA-EE5AC4FD2439}" sibTransId="{B9155FA4-6BEC-45DF-BC4B-0FC12195CA09}"/>
    <dgm:cxn modelId="{4FB7BA05-2FA2-4CA3-BD41-2560F2E35229}" type="presOf" srcId="{928F03B2-7CCA-42F9-9893-74A66EB2B100}" destId="{11C9DFE0-D4B3-41E3-BDDD-40EB6F6723FC}" srcOrd="0" destOrd="0" presId="urn:microsoft.com/office/officeart/2005/8/layout/default"/>
    <dgm:cxn modelId="{E4797B09-53B0-4707-AE69-867E06708A4B}" type="presOf" srcId="{E32DF2E3-CE91-4D33-AE4E-049A690BD1FD}" destId="{640E429B-195E-43AA-9CB5-DF03A9F50F41}" srcOrd="0" destOrd="0" presId="urn:microsoft.com/office/officeart/2005/8/layout/default"/>
    <dgm:cxn modelId="{C6279630-EE81-4A58-9790-9BD7CD21029D}" type="presOf" srcId="{F2C86C9F-1C33-400A-87BA-F46FFBC75EBC}" destId="{3245FA6F-7891-4BC1-9782-2E9BB01E43F1}" srcOrd="0" destOrd="0" presId="urn:microsoft.com/office/officeart/2005/8/layout/default"/>
    <dgm:cxn modelId="{5946FA3D-CF4C-465C-81E2-755DC1F729E2}" srcId="{86F66D4F-C282-49C8-90B1-45F6E40F1521}" destId="{928F03B2-7CCA-42F9-9893-74A66EB2B100}" srcOrd="0" destOrd="0" parTransId="{70ACF5D9-BA38-40B4-893E-5C082EB119A2}" sibTransId="{DDB67173-E651-4169-8A43-CBD41938ECDD}"/>
    <dgm:cxn modelId="{3E663140-CC0F-43B5-9CDF-4EAD95CE8840}" srcId="{86F66D4F-C282-49C8-90B1-45F6E40F1521}" destId="{F2C86C9F-1C33-400A-87BA-F46FFBC75EBC}" srcOrd="5" destOrd="0" parTransId="{3352EF32-0C76-4AF1-8392-DC0F77E3DF43}" sibTransId="{7FC90ACB-CAF1-4143-9050-7FFA8AFCF73B}"/>
    <dgm:cxn modelId="{150D9D44-7F22-4B7E-AA45-AC2A7FAD720F}" type="presOf" srcId="{47A98D54-165F-4F1F-BB5C-FA098236CFFE}" destId="{0ED03375-1647-45AD-9E57-A1D430029632}" srcOrd="0" destOrd="0" presId="urn:microsoft.com/office/officeart/2005/8/layout/default"/>
    <dgm:cxn modelId="{69306566-C485-4BF7-827B-B93C12F90ADC}" type="presOf" srcId="{86F66D4F-C282-49C8-90B1-45F6E40F1521}" destId="{969733CE-6617-42BB-B7A3-56A5B65F1269}" srcOrd="0" destOrd="0" presId="urn:microsoft.com/office/officeart/2005/8/layout/default"/>
    <dgm:cxn modelId="{7E653B6C-44AF-40E0-AA78-05B304681223}" srcId="{86F66D4F-C282-49C8-90B1-45F6E40F1521}" destId="{E32DF2E3-CE91-4D33-AE4E-049A690BD1FD}" srcOrd="3" destOrd="0" parTransId="{03D768A3-7509-4553-883A-79AF2CEE3BC9}" sibTransId="{05CAEB39-8F8B-4340-90EB-05BA3899C67D}"/>
    <dgm:cxn modelId="{D3C62C6F-F90B-49D3-B1A3-4667258585DD}" type="presOf" srcId="{309C8CF0-8AE9-46A7-A961-BE768ED4DBEB}" destId="{A823907C-A643-4E88-948A-2837C0B647C3}" srcOrd="0" destOrd="0" presId="urn:microsoft.com/office/officeart/2005/8/layout/default"/>
    <dgm:cxn modelId="{77EFA07F-F387-4D4D-9C6B-3DD64CB3BA77}" type="presOf" srcId="{182FA261-FE08-4BA9-9232-AAD5795A007B}" destId="{AA0B5A48-C05C-4539-B4F7-222FB9DAC9BA}" srcOrd="0" destOrd="0" presId="urn:microsoft.com/office/officeart/2005/8/layout/default"/>
    <dgm:cxn modelId="{91082E82-B608-479B-A10F-C1C747A876BF}" type="presOf" srcId="{938C7AD8-EAC8-4E05-90B2-725CDDC6597A}" destId="{52E318E0-3289-4196-8871-BC893D96553D}" srcOrd="0" destOrd="0" presId="urn:microsoft.com/office/officeart/2005/8/layout/default"/>
    <dgm:cxn modelId="{948CDF94-162B-48D5-BDF1-8B218B207153}" srcId="{86F66D4F-C282-49C8-90B1-45F6E40F1521}" destId="{182FA261-FE08-4BA9-9232-AAD5795A007B}" srcOrd="8" destOrd="0" parTransId="{47D2D34A-F281-4CF1-B196-A702DE5588EA}" sibTransId="{848DFE9D-2AAE-4DB6-9B1C-0B7163D5889A}"/>
    <dgm:cxn modelId="{F312289B-FEDC-4EE3-8686-1C660CB02EFA}" srcId="{86F66D4F-C282-49C8-90B1-45F6E40F1521}" destId="{47A98D54-165F-4F1F-BB5C-FA098236CFFE}" srcOrd="6" destOrd="0" parTransId="{70592FFA-1D6F-43FB-93FF-9D1F6FBA1BB6}" sibTransId="{27ABCB47-6142-418E-9061-BF37FE0D8E8E}"/>
    <dgm:cxn modelId="{D47811C4-03F9-423A-A7E2-ACA982AA154A}" srcId="{86F66D4F-C282-49C8-90B1-45F6E40F1521}" destId="{938C7AD8-EAC8-4E05-90B2-725CDDC6597A}" srcOrd="4" destOrd="0" parTransId="{76A03C05-35AE-4B3B-A3C4-8239BFD11DA4}" sibTransId="{EFFFA1FC-2726-44BE-91C9-8B7C68983B08}"/>
    <dgm:cxn modelId="{CC09B3D0-97C0-48A8-AC79-0588EFF4CC7A}" type="presOf" srcId="{ECB59A12-0B4F-4624-80EE-C5A00913D053}" destId="{4C19542C-7924-47A5-98A5-FCE0F32B6395}" srcOrd="0" destOrd="0" presId="urn:microsoft.com/office/officeart/2005/8/layout/default"/>
    <dgm:cxn modelId="{59C091D8-3D57-4832-9213-2F2B872AF22A}" srcId="{86F66D4F-C282-49C8-90B1-45F6E40F1521}" destId="{309C8CF0-8AE9-46A7-A961-BE768ED4DBEB}" srcOrd="2" destOrd="0" parTransId="{54A25C6B-3A3B-4303-8FEC-2E385E695D98}" sibTransId="{6963FE51-F084-4479-B2C2-290D2750E2B3}"/>
    <dgm:cxn modelId="{C99267E5-C7DA-4A78-9E2D-298FEE7671C2}" type="presOf" srcId="{1E186D35-0355-413C-9271-0DE5F332B034}" destId="{8754FAFF-FD27-434B-AB11-F26A60550C27}" srcOrd="0" destOrd="0" presId="urn:microsoft.com/office/officeart/2005/8/layout/default"/>
    <dgm:cxn modelId="{839591FE-490C-486A-A2CC-E6A2595AA123}" srcId="{86F66D4F-C282-49C8-90B1-45F6E40F1521}" destId="{ECB59A12-0B4F-4624-80EE-C5A00913D053}" srcOrd="7" destOrd="0" parTransId="{54B24F71-4489-4424-B90D-82EF50EBA724}" sibTransId="{09EAE4EF-68B7-4C0B-9533-E711CB6F0C8C}"/>
    <dgm:cxn modelId="{B95BFEBC-BACD-41E9-B385-024D2CE72DF8}" type="presParOf" srcId="{969733CE-6617-42BB-B7A3-56A5B65F1269}" destId="{11C9DFE0-D4B3-41E3-BDDD-40EB6F6723FC}" srcOrd="0" destOrd="0" presId="urn:microsoft.com/office/officeart/2005/8/layout/default"/>
    <dgm:cxn modelId="{8134774D-40F2-46EA-BEF7-33083227E393}" type="presParOf" srcId="{969733CE-6617-42BB-B7A3-56A5B65F1269}" destId="{4047E645-ACEB-4792-B164-01AA5CD37C6D}" srcOrd="1" destOrd="0" presId="urn:microsoft.com/office/officeart/2005/8/layout/default"/>
    <dgm:cxn modelId="{7889F7BB-9E73-479D-B1DD-C58497942FCE}" type="presParOf" srcId="{969733CE-6617-42BB-B7A3-56A5B65F1269}" destId="{8754FAFF-FD27-434B-AB11-F26A60550C27}" srcOrd="2" destOrd="0" presId="urn:microsoft.com/office/officeart/2005/8/layout/default"/>
    <dgm:cxn modelId="{AF9888FD-F9A9-4752-87DB-096C00D18FA4}" type="presParOf" srcId="{969733CE-6617-42BB-B7A3-56A5B65F1269}" destId="{17B97DAE-6911-4E00-94A4-103B70734DF1}" srcOrd="3" destOrd="0" presId="urn:microsoft.com/office/officeart/2005/8/layout/default"/>
    <dgm:cxn modelId="{A5E088DD-BA58-463D-9912-A18236D86AD1}" type="presParOf" srcId="{969733CE-6617-42BB-B7A3-56A5B65F1269}" destId="{A823907C-A643-4E88-948A-2837C0B647C3}" srcOrd="4" destOrd="0" presId="urn:microsoft.com/office/officeart/2005/8/layout/default"/>
    <dgm:cxn modelId="{85CDEB2B-7423-42E2-9BE4-A1CA42D58414}" type="presParOf" srcId="{969733CE-6617-42BB-B7A3-56A5B65F1269}" destId="{0EA424E5-2266-44A6-B0C9-3A27A37385DE}" srcOrd="5" destOrd="0" presId="urn:microsoft.com/office/officeart/2005/8/layout/default"/>
    <dgm:cxn modelId="{6E878E3B-360A-4825-B07B-A4C71F0C8F79}" type="presParOf" srcId="{969733CE-6617-42BB-B7A3-56A5B65F1269}" destId="{640E429B-195E-43AA-9CB5-DF03A9F50F41}" srcOrd="6" destOrd="0" presId="urn:microsoft.com/office/officeart/2005/8/layout/default"/>
    <dgm:cxn modelId="{5A66764C-BA26-4A05-9172-11E839B15ABD}" type="presParOf" srcId="{969733CE-6617-42BB-B7A3-56A5B65F1269}" destId="{6B2A028F-B525-49EA-AF84-C168604CF4FE}" srcOrd="7" destOrd="0" presId="urn:microsoft.com/office/officeart/2005/8/layout/default"/>
    <dgm:cxn modelId="{DC9178B0-C9BC-4487-BE6B-E5034BA7711C}" type="presParOf" srcId="{969733CE-6617-42BB-B7A3-56A5B65F1269}" destId="{52E318E0-3289-4196-8871-BC893D96553D}" srcOrd="8" destOrd="0" presId="urn:microsoft.com/office/officeart/2005/8/layout/default"/>
    <dgm:cxn modelId="{1919F131-E9F6-4AD5-AB03-A2AA8998F3A3}" type="presParOf" srcId="{969733CE-6617-42BB-B7A3-56A5B65F1269}" destId="{8C1CB2C2-463D-4D1E-BF55-CE69896BC305}" srcOrd="9" destOrd="0" presId="urn:microsoft.com/office/officeart/2005/8/layout/default"/>
    <dgm:cxn modelId="{A5942C47-84E3-4AA0-AE1B-29D80E33698F}" type="presParOf" srcId="{969733CE-6617-42BB-B7A3-56A5B65F1269}" destId="{3245FA6F-7891-4BC1-9782-2E9BB01E43F1}" srcOrd="10" destOrd="0" presId="urn:microsoft.com/office/officeart/2005/8/layout/default"/>
    <dgm:cxn modelId="{1240985C-FF62-4B3B-BFED-D80C53F980D4}" type="presParOf" srcId="{969733CE-6617-42BB-B7A3-56A5B65F1269}" destId="{ED136CA2-C534-43A7-9804-8CD6CAD79BC3}" srcOrd="11" destOrd="0" presId="urn:microsoft.com/office/officeart/2005/8/layout/default"/>
    <dgm:cxn modelId="{DE3936D4-5987-499B-8E4E-CDA0CBABE497}" type="presParOf" srcId="{969733CE-6617-42BB-B7A3-56A5B65F1269}" destId="{0ED03375-1647-45AD-9E57-A1D430029632}" srcOrd="12" destOrd="0" presId="urn:microsoft.com/office/officeart/2005/8/layout/default"/>
    <dgm:cxn modelId="{FC4EDA15-1B97-46D1-83AC-E7D23E7883BC}" type="presParOf" srcId="{969733CE-6617-42BB-B7A3-56A5B65F1269}" destId="{E050B0A0-B5D2-44DB-8CCB-E1BFDF372225}" srcOrd="13" destOrd="0" presId="urn:microsoft.com/office/officeart/2005/8/layout/default"/>
    <dgm:cxn modelId="{41D6FB1C-B176-40EF-9C46-F07801FCD3A0}" type="presParOf" srcId="{969733CE-6617-42BB-B7A3-56A5B65F1269}" destId="{4C19542C-7924-47A5-98A5-FCE0F32B6395}" srcOrd="14" destOrd="0" presId="urn:microsoft.com/office/officeart/2005/8/layout/default"/>
    <dgm:cxn modelId="{F1A9DE05-86ED-4879-A6B1-C2568FCE3BDE}" type="presParOf" srcId="{969733CE-6617-42BB-B7A3-56A5B65F1269}" destId="{2F619D42-DA5C-43CC-A366-9715DDD12A7F}" srcOrd="15" destOrd="0" presId="urn:microsoft.com/office/officeart/2005/8/layout/default"/>
    <dgm:cxn modelId="{0DE83667-62FD-4CE1-8AF4-0DCD4F3C9068}" type="presParOf" srcId="{969733CE-6617-42BB-B7A3-56A5B65F1269}" destId="{AA0B5A48-C05C-4539-B4F7-222FB9DAC9B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AB394-2EDE-4391-B4BF-A676F1DD291F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A65C9C-99E3-4D36-8FAE-6A2460246B91}">
      <dgm:prSet custT="1"/>
      <dgm:spPr/>
      <dgm:t>
        <a:bodyPr/>
        <a:lstStyle/>
        <a:p>
          <a:r>
            <a:rPr lang="en-US" sz="1600" b="1" dirty="0">
              <a:latin typeface="Montserrat" panose="00000500000000000000" pitchFamily="2" charset="0"/>
            </a:rPr>
            <a:t>Ages </a:t>
          </a:r>
          <a:br>
            <a:rPr lang="en-US" sz="1600" b="1" dirty="0">
              <a:latin typeface="Montserrat" panose="00000500000000000000" pitchFamily="2" charset="0"/>
            </a:rPr>
          </a:br>
          <a:r>
            <a:rPr lang="en-US" sz="1600" b="1" dirty="0">
              <a:latin typeface="Montserrat" panose="00000500000000000000" pitchFamily="2" charset="0"/>
            </a:rPr>
            <a:t>19-64</a:t>
          </a:r>
        </a:p>
      </dgm:t>
    </dgm:pt>
    <dgm:pt modelId="{8C0342CA-1290-4D69-9ECD-1707F181F702}" type="parTrans" cxnId="{EAC24697-7DA4-4DEE-B77F-3AA892CAA9F7}">
      <dgm:prSet/>
      <dgm:spPr/>
      <dgm:t>
        <a:bodyPr/>
        <a:lstStyle/>
        <a:p>
          <a:endParaRPr lang="en-US"/>
        </a:p>
      </dgm:t>
    </dgm:pt>
    <dgm:pt modelId="{D7E5C4B8-105C-4121-82F9-61FD40838E93}" type="sibTrans" cxnId="{EAC24697-7DA4-4DEE-B77F-3AA892CAA9F7}">
      <dgm:prSet/>
      <dgm:spPr/>
      <dgm:t>
        <a:bodyPr/>
        <a:lstStyle/>
        <a:p>
          <a:endParaRPr lang="en-US"/>
        </a:p>
      </dgm:t>
    </dgm:pt>
    <dgm:pt modelId="{E47B2186-2479-4179-85AD-8335558EAFB6}">
      <dgm:prSet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</a:rPr>
            <a:t>Must be employed with a qualified employer</a:t>
          </a:r>
        </a:p>
      </dgm:t>
    </dgm:pt>
    <dgm:pt modelId="{993B63D2-AEF4-4D82-BA85-684E3D1B1DFE}" type="parTrans" cxnId="{CABF0BC9-CF49-4ED1-9F43-C02A98C7DA51}">
      <dgm:prSet/>
      <dgm:spPr/>
      <dgm:t>
        <a:bodyPr/>
        <a:lstStyle/>
        <a:p>
          <a:endParaRPr lang="en-US"/>
        </a:p>
      </dgm:t>
    </dgm:pt>
    <dgm:pt modelId="{C3D962CE-D9FC-4D4C-BBE5-537C96767E67}" type="sibTrans" cxnId="{CABF0BC9-CF49-4ED1-9F43-C02A98C7DA51}">
      <dgm:prSet/>
      <dgm:spPr/>
      <dgm:t>
        <a:bodyPr/>
        <a:lstStyle/>
        <a:p>
          <a:endParaRPr lang="en-US"/>
        </a:p>
      </dgm:t>
    </dgm:pt>
    <dgm:pt modelId="{E472EAA4-FCA1-4624-85DF-BE1D43978328}">
      <dgm:prSet custT="1"/>
      <dgm:spPr/>
      <dgm:t>
        <a:bodyPr/>
        <a:lstStyle/>
        <a:p>
          <a:r>
            <a:rPr lang="en-US" sz="1600" b="1" dirty="0">
              <a:latin typeface="Montserrat" panose="00000500000000000000" pitchFamily="2" charset="0"/>
            </a:rPr>
            <a:t>Must live in Oklahoma</a:t>
          </a:r>
        </a:p>
      </dgm:t>
    </dgm:pt>
    <dgm:pt modelId="{19279B40-4A8B-4A5E-8E53-23D0CFAA8009}" type="parTrans" cxnId="{42EC41CB-2094-46A5-9B95-B8589123E7B5}">
      <dgm:prSet/>
      <dgm:spPr/>
      <dgm:t>
        <a:bodyPr/>
        <a:lstStyle/>
        <a:p>
          <a:endParaRPr lang="en-US"/>
        </a:p>
      </dgm:t>
    </dgm:pt>
    <dgm:pt modelId="{91D6F659-A075-49EE-BDFC-F4CA0A022B07}" type="sibTrans" cxnId="{42EC41CB-2094-46A5-9B95-B8589123E7B5}">
      <dgm:prSet/>
      <dgm:spPr/>
      <dgm:t>
        <a:bodyPr/>
        <a:lstStyle/>
        <a:p>
          <a:endParaRPr lang="en-US"/>
        </a:p>
      </dgm:t>
    </dgm:pt>
    <dgm:pt modelId="{8ADAD917-1CE3-4F89-92EC-47F0CAD5BBB1}">
      <dgm:prSet custT="1"/>
      <dgm:spPr/>
      <dgm:t>
        <a:bodyPr/>
        <a:lstStyle/>
        <a:p>
          <a:r>
            <a:rPr lang="en-US" sz="1200" b="1" dirty="0">
              <a:latin typeface="Montserrat" panose="00000500000000000000" pitchFamily="2" charset="0"/>
            </a:rPr>
            <a:t>Meet </a:t>
          </a:r>
          <a:br>
            <a:rPr lang="en-US" sz="1200" b="1" dirty="0">
              <a:latin typeface="Montserrat" panose="00000500000000000000" pitchFamily="2" charset="0"/>
            </a:rPr>
          </a:br>
          <a:r>
            <a:rPr lang="en-US" sz="1200" b="1" dirty="0">
              <a:latin typeface="Montserrat" panose="00000500000000000000" pitchFamily="2" charset="0"/>
            </a:rPr>
            <a:t>income guidelines between 138% &amp; 200% of Federal Poverty Level (FPL)</a:t>
          </a:r>
        </a:p>
      </dgm:t>
    </dgm:pt>
    <dgm:pt modelId="{EFFD17DA-8E7C-4CB8-929E-D5CFBE081A3D}" type="parTrans" cxnId="{12F2D5DB-6183-423A-9DDB-847305CABE80}">
      <dgm:prSet/>
      <dgm:spPr/>
      <dgm:t>
        <a:bodyPr/>
        <a:lstStyle/>
        <a:p>
          <a:endParaRPr lang="en-US"/>
        </a:p>
      </dgm:t>
    </dgm:pt>
    <dgm:pt modelId="{C30E2ADC-53C3-408F-A535-86C5D1A71384}" type="sibTrans" cxnId="{12F2D5DB-6183-423A-9DDB-847305CABE80}">
      <dgm:prSet/>
      <dgm:spPr/>
      <dgm:t>
        <a:bodyPr/>
        <a:lstStyle/>
        <a:p>
          <a:endParaRPr lang="en-US"/>
        </a:p>
      </dgm:t>
    </dgm:pt>
    <dgm:pt modelId="{1DD5FEB0-56B5-44F0-B669-9F132A338F55}">
      <dgm:prSet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</a:rPr>
            <a:t>Must work the eligible hours set by their employer</a:t>
          </a:r>
        </a:p>
      </dgm:t>
    </dgm:pt>
    <dgm:pt modelId="{8FCC6B8F-F270-4E60-AFA5-322C7E770831}" type="parTrans" cxnId="{6443F78F-170E-4DEA-B278-6308D2EE4A1B}">
      <dgm:prSet/>
      <dgm:spPr/>
      <dgm:t>
        <a:bodyPr/>
        <a:lstStyle/>
        <a:p>
          <a:endParaRPr lang="en-US"/>
        </a:p>
      </dgm:t>
    </dgm:pt>
    <dgm:pt modelId="{514D8035-D5A0-47DA-B7E7-DCFBCC41F15E}" type="sibTrans" cxnId="{6443F78F-170E-4DEA-B278-6308D2EE4A1B}">
      <dgm:prSet/>
      <dgm:spPr/>
      <dgm:t>
        <a:bodyPr/>
        <a:lstStyle/>
        <a:p>
          <a:endParaRPr lang="en-US"/>
        </a:p>
      </dgm:t>
    </dgm:pt>
    <dgm:pt modelId="{1CCBEF0D-EDFA-423F-B166-83FEB9C32AD3}">
      <dgm:prSet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</a:rPr>
            <a:t>Must not qualify for </a:t>
          </a:r>
          <a:br>
            <a:rPr lang="en-US" sz="1400" b="1" dirty="0">
              <a:latin typeface="Montserrat" panose="00000500000000000000" pitchFamily="2" charset="0"/>
            </a:rPr>
          </a:br>
          <a:r>
            <a:rPr lang="en-US" sz="1400" b="1" dirty="0">
              <a:latin typeface="Montserrat" panose="00000500000000000000" pitchFamily="2" charset="0"/>
            </a:rPr>
            <a:t>or be on Medicaid or Medicare</a:t>
          </a:r>
        </a:p>
      </dgm:t>
    </dgm:pt>
    <dgm:pt modelId="{BF43A603-B3A4-4556-8AF8-EB0ACD2B5CD5}" type="parTrans" cxnId="{66AAE5D4-0594-48C2-ADAD-9DF759932270}">
      <dgm:prSet/>
      <dgm:spPr/>
      <dgm:t>
        <a:bodyPr/>
        <a:lstStyle/>
        <a:p>
          <a:endParaRPr lang="en-US"/>
        </a:p>
      </dgm:t>
    </dgm:pt>
    <dgm:pt modelId="{878E2CFC-77A3-4BED-AD27-767DDEEEBEB3}" type="sibTrans" cxnId="{66AAE5D4-0594-48C2-ADAD-9DF759932270}">
      <dgm:prSet/>
      <dgm:spPr/>
      <dgm:t>
        <a:bodyPr/>
        <a:lstStyle/>
        <a:p>
          <a:endParaRPr lang="en-US"/>
        </a:p>
      </dgm:t>
    </dgm:pt>
    <dgm:pt modelId="{3E150E5E-7BDB-454C-9A1B-51025DE1CC67}" type="pres">
      <dgm:prSet presAssocID="{9E4AB394-2EDE-4391-B4BF-A676F1DD291F}" presName="compositeShape" presStyleCnt="0">
        <dgm:presLayoutVars>
          <dgm:chMax val="7"/>
          <dgm:dir/>
          <dgm:resizeHandles val="exact"/>
        </dgm:presLayoutVars>
      </dgm:prSet>
      <dgm:spPr/>
    </dgm:pt>
    <dgm:pt modelId="{4D066E26-A4AF-4A93-A95C-674A3009AD00}" type="pres">
      <dgm:prSet presAssocID="{9E4AB394-2EDE-4391-B4BF-A676F1DD291F}" presName="wedge1" presStyleLbl="node1" presStyleIdx="0" presStyleCnt="6" custLinFactNeighborX="355"/>
      <dgm:spPr/>
    </dgm:pt>
    <dgm:pt modelId="{181BD8AA-2523-48BD-B124-D9A3A230B3ED}" type="pres">
      <dgm:prSet presAssocID="{9E4AB394-2EDE-4391-B4BF-A676F1DD291F}" presName="dummy1a" presStyleCnt="0"/>
      <dgm:spPr/>
    </dgm:pt>
    <dgm:pt modelId="{79D545F4-5F9F-4911-BBCC-0FCDC0D5BD98}" type="pres">
      <dgm:prSet presAssocID="{9E4AB394-2EDE-4391-B4BF-A676F1DD291F}" presName="dummy1b" presStyleCnt="0"/>
      <dgm:spPr/>
    </dgm:pt>
    <dgm:pt modelId="{743AD68E-075E-4300-9110-522CFEF530D0}" type="pres">
      <dgm:prSet presAssocID="{9E4AB394-2EDE-4391-B4BF-A676F1DD291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A1C1C01-C6DE-4B66-99A3-5A462E8B32E8}" type="pres">
      <dgm:prSet presAssocID="{9E4AB394-2EDE-4391-B4BF-A676F1DD291F}" presName="wedge2" presStyleLbl="node1" presStyleIdx="1" presStyleCnt="6"/>
      <dgm:spPr/>
    </dgm:pt>
    <dgm:pt modelId="{16FA6343-5CEF-47EA-996A-1F2EEC77F0D1}" type="pres">
      <dgm:prSet presAssocID="{9E4AB394-2EDE-4391-B4BF-A676F1DD291F}" presName="dummy2a" presStyleCnt="0"/>
      <dgm:spPr/>
    </dgm:pt>
    <dgm:pt modelId="{011495CB-6B81-43C5-BF4A-84A63CF860E9}" type="pres">
      <dgm:prSet presAssocID="{9E4AB394-2EDE-4391-B4BF-A676F1DD291F}" presName="dummy2b" presStyleCnt="0"/>
      <dgm:spPr/>
    </dgm:pt>
    <dgm:pt modelId="{A89508AA-B59A-4896-AD18-3C76CE2E0C07}" type="pres">
      <dgm:prSet presAssocID="{9E4AB394-2EDE-4391-B4BF-A676F1DD291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EF23787-CF8F-4DD1-ACE6-38C6E510D612}" type="pres">
      <dgm:prSet presAssocID="{9E4AB394-2EDE-4391-B4BF-A676F1DD291F}" presName="wedge3" presStyleLbl="node1" presStyleIdx="2" presStyleCnt="6"/>
      <dgm:spPr/>
    </dgm:pt>
    <dgm:pt modelId="{BA801493-80E2-4B21-8960-DD42760EF6BD}" type="pres">
      <dgm:prSet presAssocID="{9E4AB394-2EDE-4391-B4BF-A676F1DD291F}" presName="dummy3a" presStyleCnt="0"/>
      <dgm:spPr/>
    </dgm:pt>
    <dgm:pt modelId="{E1EF0D30-36CA-4549-B076-08D9C09DF8DF}" type="pres">
      <dgm:prSet presAssocID="{9E4AB394-2EDE-4391-B4BF-A676F1DD291F}" presName="dummy3b" presStyleCnt="0"/>
      <dgm:spPr/>
    </dgm:pt>
    <dgm:pt modelId="{9BDCA24A-EB4B-4444-A63A-1462E16823BE}" type="pres">
      <dgm:prSet presAssocID="{9E4AB394-2EDE-4391-B4BF-A676F1DD291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D110E1C-71D8-4E7F-B20B-188D709B6948}" type="pres">
      <dgm:prSet presAssocID="{9E4AB394-2EDE-4391-B4BF-A676F1DD291F}" presName="wedge4" presStyleLbl="node1" presStyleIdx="3" presStyleCnt="6"/>
      <dgm:spPr/>
    </dgm:pt>
    <dgm:pt modelId="{77429F82-D739-4FDD-B689-478D65E3F138}" type="pres">
      <dgm:prSet presAssocID="{9E4AB394-2EDE-4391-B4BF-A676F1DD291F}" presName="dummy4a" presStyleCnt="0"/>
      <dgm:spPr/>
    </dgm:pt>
    <dgm:pt modelId="{01EFBD68-68FA-43E7-92AA-87F68BE2C7BB}" type="pres">
      <dgm:prSet presAssocID="{9E4AB394-2EDE-4391-B4BF-A676F1DD291F}" presName="dummy4b" presStyleCnt="0"/>
      <dgm:spPr/>
    </dgm:pt>
    <dgm:pt modelId="{44952695-D56A-4144-B058-D49A1DD77F1F}" type="pres">
      <dgm:prSet presAssocID="{9E4AB394-2EDE-4391-B4BF-A676F1DD291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84EB434-6A03-44BB-AC74-014BC642F46A}" type="pres">
      <dgm:prSet presAssocID="{9E4AB394-2EDE-4391-B4BF-A676F1DD291F}" presName="wedge5" presStyleLbl="node1" presStyleIdx="4" presStyleCnt="6"/>
      <dgm:spPr/>
    </dgm:pt>
    <dgm:pt modelId="{812F1C70-95F1-4AB4-ABB6-58D319C788A2}" type="pres">
      <dgm:prSet presAssocID="{9E4AB394-2EDE-4391-B4BF-A676F1DD291F}" presName="dummy5a" presStyleCnt="0"/>
      <dgm:spPr/>
    </dgm:pt>
    <dgm:pt modelId="{B19BB6AB-F7A7-488B-9A17-07F28E332CFD}" type="pres">
      <dgm:prSet presAssocID="{9E4AB394-2EDE-4391-B4BF-A676F1DD291F}" presName="dummy5b" presStyleCnt="0"/>
      <dgm:spPr/>
    </dgm:pt>
    <dgm:pt modelId="{68108C6F-A0A1-4994-A5A1-5BB77EE584A0}" type="pres">
      <dgm:prSet presAssocID="{9E4AB394-2EDE-4391-B4BF-A676F1DD291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F803E19-E36F-4659-A7E1-8F6BD0A72772}" type="pres">
      <dgm:prSet presAssocID="{9E4AB394-2EDE-4391-B4BF-A676F1DD291F}" presName="wedge6" presStyleLbl="node1" presStyleIdx="5" presStyleCnt="6"/>
      <dgm:spPr/>
    </dgm:pt>
    <dgm:pt modelId="{5CB40B1F-21A7-4E0A-ACAB-707B0202645A}" type="pres">
      <dgm:prSet presAssocID="{9E4AB394-2EDE-4391-B4BF-A676F1DD291F}" presName="dummy6a" presStyleCnt="0"/>
      <dgm:spPr/>
    </dgm:pt>
    <dgm:pt modelId="{3EE60FA4-7DFD-4492-98D5-78D2079CA657}" type="pres">
      <dgm:prSet presAssocID="{9E4AB394-2EDE-4391-B4BF-A676F1DD291F}" presName="dummy6b" presStyleCnt="0"/>
      <dgm:spPr/>
    </dgm:pt>
    <dgm:pt modelId="{365C08ED-DE03-4164-B6AE-06513511FF07}" type="pres">
      <dgm:prSet presAssocID="{9E4AB394-2EDE-4391-B4BF-A676F1DD291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79024AD5-0E5B-4610-B3C1-F824873CD1EB}" type="pres">
      <dgm:prSet presAssocID="{D7E5C4B8-105C-4121-82F9-61FD40838E93}" presName="arrowWedge1" presStyleLbl="fgSibTrans2D1" presStyleIdx="0" presStyleCnt="6"/>
      <dgm:spPr/>
    </dgm:pt>
    <dgm:pt modelId="{4D05C0E9-AFAE-4831-B8E6-89B6435EEDB7}" type="pres">
      <dgm:prSet presAssocID="{C3D962CE-D9FC-4D4C-BBE5-537C96767E67}" presName="arrowWedge2" presStyleLbl="fgSibTrans2D1" presStyleIdx="1" presStyleCnt="6"/>
      <dgm:spPr/>
    </dgm:pt>
    <dgm:pt modelId="{81EEC67F-C881-48FC-AD7E-5F036CB1E284}" type="pres">
      <dgm:prSet presAssocID="{91D6F659-A075-49EE-BDFC-F4CA0A022B07}" presName="arrowWedge3" presStyleLbl="fgSibTrans2D1" presStyleIdx="2" presStyleCnt="6"/>
      <dgm:spPr/>
    </dgm:pt>
    <dgm:pt modelId="{5C7EC6B4-9AAF-4996-8A71-056681167DC5}" type="pres">
      <dgm:prSet presAssocID="{C30E2ADC-53C3-408F-A535-86C5D1A71384}" presName="arrowWedge4" presStyleLbl="fgSibTrans2D1" presStyleIdx="3" presStyleCnt="6"/>
      <dgm:spPr/>
    </dgm:pt>
    <dgm:pt modelId="{0C86E15A-0E27-4BF3-95F8-B1F6DE26B0A8}" type="pres">
      <dgm:prSet presAssocID="{514D8035-D5A0-47DA-B7E7-DCFBCC41F15E}" presName="arrowWedge5" presStyleLbl="fgSibTrans2D1" presStyleIdx="4" presStyleCnt="6"/>
      <dgm:spPr/>
    </dgm:pt>
    <dgm:pt modelId="{514DD2A8-1063-4869-9B5A-9BA64C016CF9}" type="pres">
      <dgm:prSet presAssocID="{878E2CFC-77A3-4BED-AD27-767DDEEEBEB3}" presName="arrowWedge6" presStyleLbl="fgSibTrans2D1" presStyleIdx="5" presStyleCnt="6"/>
      <dgm:spPr/>
    </dgm:pt>
  </dgm:ptLst>
  <dgm:cxnLst>
    <dgm:cxn modelId="{AC431923-8970-4296-8E50-F89D7673D4B6}" type="presOf" srcId="{1DD5FEB0-56B5-44F0-B669-9F132A338F55}" destId="{68108C6F-A0A1-4994-A5A1-5BB77EE584A0}" srcOrd="1" destOrd="0" presId="urn:microsoft.com/office/officeart/2005/8/layout/cycle8"/>
    <dgm:cxn modelId="{371F4C27-1447-4934-92C0-7F78AD785CDB}" type="presOf" srcId="{E47B2186-2479-4179-85AD-8335558EAFB6}" destId="{0A1C1C01-C6DE-4B66-99A3-5A462E8B32E8}" srcOrd="0" destOrd="0" presId="urn:microsoft.com/office/officeart/2005/8/layout/cycle8"/>
    <dgm:cxn modelId="{CBBBBC27-776E-4D60-93C3-6A573EE5E11A}" type="presOf" srcId="{8ADAD917-1CE3-4F89-92EC-47F0CAD5BBB1}" destId="{AD110E1C-71D8-4E7F-B20B-188D709B6948}" srcOrd="0" destOrd="0" presId="urn:microsoft.com/office/officeart/2005/8/layout/cycle8"/>
    <dgm:cxn modelId="{15248A2C-C090-40EF-8377-DEE18E1E4DE5}" type="presOf" srcId="{1CCBEF0D-EDFA-423F-B166-83FEB9C32AD3}" destId="{365C08ED-DE03-4164-B6AE-06513511FF07}" srcOrd="1" destOrd="0" presId="urn:microsoft.com/office/officeart/2005/8/layout/cycle8"/>
    <dgm:cxn modelId="{E437323E-60C5-431E-806A-EA919C7C7CB9}" type="presOf" srcId="{1DD5FEB0-56B5-44F0-B669-9F132A338F55}" destId="{884EB434-6A03-44BB-AC74-014BC642F46A}" srcOrd="0" destOrd="0" presId="urn:microsoft.com/office/officeart/2005/8/layout/cycle8"/>
    <dgm:cxn modelId="{60334276-22C9-4455-9A74-C66C51CF1816}" type="presOf" srcId="{12A65C9C-99E3-4D36-8FAE-6A2460246B91}" destId="{4D066E26-A4AF-4A93-A95C-674A3009AD00}" srcOrd="0" destOrd="0" presId="urn:microsoft.com/office/officeart/2005/8/layout/cycle8"/>
    <dgm:cxn modelId="{97F53F58-930A-4679-901C-118A90D57AB4}" type="presOf" srcId="{12A65C9C-99E3-4D36-8FAE-6A2460246B91}" destId="{743AD68E-075E-4300-9110-522CFEF530D0}" srcOrd="1" destOrd="0" presId="urn:microsoft.com/office/officeart/2005/8/layout/cycle8"/>
    <dgm:cxn modelId="{6443F78F-170E-4DEA-B278-6308D2EE4A1B}" srcId="{9E4AB394-2EDE-4391-B4BF-A676F1DD291F}" destId="{1DD5FEB0-56B5-44F0-B669-9F132A338F55}" srcOrd="4" destOrd="0" parTransId="{8FCC6B8F-F270-4E60-AFA5-322C7E770831}" sibTransId="{514D8035-D5A0-47DA-B7E7-DCFBCC41F15E}"/>
    <dgm:cxn modelId="{EAC24697-7DA4-4DEE-B77F-3AA892CAA9F7}" srcId="{9E4AB394-2EDE-4391-B4BF-A676F1DD291F}" destId="{12A65C9C-99E3-4D36-8FAE-6A2460246B91}" srcOrd="0" destOrd="0" parTransId="{8C0342CA-1290-4D69-9ECD-1707F181F702}" sibTransId="{D7E5C4B8-105C-4121-82F9-61FD40838E93}"/>
    <dgm:cxn modelId="{90F1249B-2909-477A-9006-56AD2E14FB13}" type="presOf" srcId="{E47B2186-2479-4179-85AD-8335558EAFB6}" destId="{A89508AA-B59A-4896-AD18-3C76CE2E0C07}" srcOrd="1" destOrd="0" presId="urn:microsoft.com/office/officeart/2005/8/layout/cycle8"/>
    <dgm:cxn modelId="{B2CC72A6-0266-4F7C-A1D1-F4EDE1FC5184}" type="presOf" srcId="{E472EAA4-FCA1-4624-85DF-BE1D43978328}" destId="{EEF23787-CF8F-4DD1-ACE6-38C6E510D612}" srcOrd="0" destOrd="0" presId="urn:microsoft.com/office/officeart/2005/8/layout/cycle8"/>
    <dgm:cxn modelId="{DEE809AE-AD38-43F2-A92A-54BA7591F1AD}" type="presOf" srcId="{8ADAD917-1CE3-4F89-92EC-47F0CAD5BBB1}" destId="{44952695-D56A-4144-B058-D49A1DD77F1F}" srcOrd="1" destOrd="0" presId="urn:microsoft.com/office/officeart/2005/8/layout/cycle8"/>
    <dgm:cxn modelId="{717A99AF-5594-4E77-A812-BC89796328E3}" type="presOf" srcId="{9E4AB394-2EDE-4391-B4BF-A676F1DD291F}" destId="{3E150E5E-7BDB-454C-9A1B-51025DE1CC67}" srcOrd="0" destOrd="0" presId="urn:microsoft.com/office/officeart/2005/8/layout/cycle8"/>
    <dgm:cxn modelId="{85E066B6-69BC-4C1B-AFD3-1C959CBA4EEC}" type="presOf" srcId="{E472EAA4-FCA1-4624-85DF-BE1D43978328}" destId="{9BDCA24A-EB4B-4444-A63A-1462E16823BE}" srcOrd="1" destOrd="0" presId="urn:microsoft.com/office/officeart/2005/8/layout/cycle8"/>
    <dgm:cxn modelId="{CABF0BC9-CF49-4ED1-9F43-C02A98C7DA51}" srcId="{9E4AB394-2EDE-4391-B4BF-A676F1DD291F}" destId="{E47B2186-2479-4179-85AD-8335558EAFB6}" srcOrd="1" destOrd="0" parTransId="{993B63D2-AEF4-4D82-BA85-684E3D1B1DFE}" sibTransId="{C3D962CE-D9FC-4D4C-BBE5-537C96767E67}"/>
    <dgm:cxn modelId="{42EC41CB-2094-46A5-9B95-B8589123E7B5}" srcId="{9E4AB394-2EDE-4391-B4BF-A676F1DD291F}" destId="{E472EAA4-FCA1-4624-85DF-BE1D43978328}" srcOrd="2" destOrd="0" parTransId="{19279B40-4A8B-4A5E-8E53-23D0CFAA8009}" sibTransId="{91D6F659-A075-49EE-BDFC-F4CA0A022B07}"/>
    <dgm:cxn modelId="{66AAE5D4-0594-48C2-ADAD-9DF759932270}" srcId="{9E4AB394-2EDE-4391-B4BF-A676F1DD291F}" destId="{1CCBEF0D-EDFA-423F-B166-83FEB9C32AD3}" srcOrd="5" destOrd="0" parTransId="{BF43A603-B3A4-4556-8AF8-EB0ACD2B5CD5}" sibTransId="{878E2CFC-77A3-4BED-AD27-767DDEEEBEB3}"/>
    <dgm:cxn modelId="{12F2D5DB-6183-423A-9DDB-847305CABE80}" srcId="{9E4AB394-2EDE-4391-B4BF-A676F1DD291F}" destId="{8ADAD917-1CE3-4F89-92EC-47F0CAD5BBB1}" srcOrd="3" destOrd="0" parTransId="{EFFD17DA-8E7C-4CB8-929E-D5CFBE081A3D}" sibTransId="{C30E2ADC-53C3-408F-A535-86C5D1A71384}"/>
    <dgm:cxn modelId="{A90F64F3-4DAC-4EB5-9A37-732D4AD06566}" type="presOf" srcId="{1CCBEF0D-EDFA-423F-B166-83FEB9C32AD3}" destId="{7F803E19-E36F-4659-A7E1-8F6BD0A72772}" srcOrd="0" destOrd="0" presId="urn:microsoft.com/office/officeart/2005/8/layout/cycle8"/>
    <dgm:cxn modelId="{866805A8-A15B-4B73-8FAD-A9D04DB65271}" type="presParOf" srcId="{3E150E5E-7BDB-454C-9A1B-51025DE1CC67}" destId="{4D066E26-A4AF-4A93-A95C-674A3009AD00}" srcOrd="0" destOrd="0" presId="urn:microsoft.com/office/officeart/2005/8/layout/cycle8"/>
    <dgm:cxn modelId="{242B6A35-CC6D-4064-BCE4-00C12BCA4BAE}" type="presParOf" srcId="{3E150E5E-7BDB-454C-9A1B-51025DE1CC67}" destId="{181BD8AA-2523-48BD-B124-D9A3A230B3ED}" srcOrd="1" destOrd="0" presId="urn:microsoft.com/office/officeart/2005/8/layout/cycle8"/>
    <dgm:cxn modelId="{B689AD3C-9C1B-464E-B577-5E937F33FCC6}" type="presParOf" srcId="{3E150E5E-7BDB-454C-9A1B-51025DE1CC67}" destId="{79D545F4-5F9F-4911-BBCC-0FCDC0D5BD98}" srcOrd="2" destOrd="0" presId="urn:microsoft.com/office/officeart/2005/8/layout/cycle8"/>
    <dgm:cxn modelId="{A9D4867F-CE4A-4008-B366-B6FDF0661D4C}" type="presParOf" srcId="{3E150E5E-7BDB-454C-9A1B-51025DE1CC67}" destId="{743AD68E-075E-4300-9110-522CFEF530D0}" srcOrd="3" destOrd="0" presId="urn:microsoft.com/office/officeart/2005/8/layout/cycle8"/>
    <dgm:cxn modelId="{DF6D467E-A7BB-4902-AFFB-BD63F4B14413}" type="presParOf" srcId="{3E150E5E-7BDB-454C-9A1B-51025DE1CC67}" destId="{0A1C1C01-C6DE-4B66-99A3-5A462E8B32E8}" srcOrd="4" destOrd="0" presId="urn:microsoft.com/office/officeart/2005/8/layout/cycle8"/>
    <dgm:cxn modelId="{B10783E7-D004-461C-B6AE-23AC84A5AAF4}" type="presParOf" srcId="{3E150E5E-7BDB-454C-9A1B-51025DE1CC67}" destId="{16FA6343-5CEF-47EA-996A-1F2EEC77F0D1}" srcOrd="5" destOrd="0" presId="urn:microsoft.com/office/officeart/2005/8/layout/cycle8"/>
    <dgm:cxn modelId="{798E155B-4799-4AC6-80F5-92A55AEF4878}" type="presParOf" srcId="{3E150E5E-7BDB-454C-9A1B-51025DE1CC67}" destId="{011495CB-6B81-43C5-BF4A-84A63CF860E9}" srcOrd="6" destOrd="0" presId="urn:microsoft.com/office/officeart/2005/8/layout/cycle8"/>
    <dgm:cxn modelId="{0808FA57-5C24-4875-ABB5-557CB07FB83B}" type="presParOf" srcId="{3E150E5E-7BDB-454C-9A1B-51025DE1CC67}" destId="{A89508AA-B59A-4896-AD18-3C76CE2E0C07}" srcOrd="7" destOrd="0" presId="urn:microsoft.com/office/officeart/2005/8/layout/cycle8"/>
    <dgm:cxn modelId="{C0E0AF47-F330-4BA8-B665-1C9BFBD287F9}" type="presParOf" srcId="{3E150E5E-7BDB-454C-9A1B-51025DE1CC67}" destId="{EEF23787-CF8F-4DD1-ACE6-38C6E510D612}" srcOrd="8" destOrd="0" presId="urn:microsoft.com/office/officeart/2005/8/layout/cycle8"/>
    <dgm:cxn modelId="{D3CA3D66-1519-4910-B583-B22A532BDF2F}" type="presParOf" srcId="{3E150E5E-7BDB-454C-9A1B-51025DE1CC67}" destId="{BA801493-80E2-4B21-8960-DD42760EF6BD}" srcOrd="9" destOrd="0" presId="urn:microsoft.com/office/officeart/2005/8/layout/cycle8"/>
    <dgm:cxn modelId="{03D87E39-4DC0-4D82-9E66-F269A7EE0343}" type="presParOf" srcId="{3E150E5E-7BDB-454C-9A1B-51025DE1CC67}" destId="{E1EF0D30-36CA-4549-B076-08D9C09DF8DF}" srcOrd="10" destOrd="0" presId="urn:microsoft.com/office/officeart/2005/8/layout/cycle8"/>
    <dgm:cxn modelId="{C39D960C-CF28-43AD-90E8-93BEC71C6D5A}" type="presParOf" srcId="{3E150E5E-7BDB-454C-9A1B-51025DE1CC67}" destId="{9BDCA24A-EB4B-4444-A63A-1462E16823BE}" srcOrd="11" destOrd="0" presId="urn:microsoft.com/office/officeart/2005/8/layout/cycle8"/>
    <dgm:cxn modelId="{CCC53910-198D-434D-8A36-7E3FF6A80C44}" type="presParOf" srcId="{3E150E5E-7BDB-454C-9A1B-51025DE1CC67}" destId="{AD110E1C-71D8-4E7F-B20B-188D709B6948}" srcOrd="12" destOrd="0" presId="urn:microsoft.com/office/officeart/2005/8/layout/cycle8"/>
    <dgm:cxn modelId="{C72E8339-7407-4BC7-82EF-28D1909B4769}" type="presParOf" srcId="{3E150E5E-7BDB-454C-9A1B-51025DE1CC67}" destId="{77429F82-D739-4FDD-B689-478D65E3F138}" srcOrd="13" destOrd="0" presId="urn:microsoft.com/office/officeart/2005/8/layout/cycle8"/>
    <dgm:cxn modelId="{3922DA3D-EB3B-4229-AABF-DCEF9F6CB64F}" type="presParOf" srcId="{3E150E5E-7BDB-454C-9A1B-51025DE1CC67}" destId="{01EFBD68-68FA-43E7-92AA-87F68BE2C7BB}" srcOrd="14" destOrd="0" presId="urn:microsoft.com/office/officeart/2005/8/layout/cycle8"/>
    <dgm:cxn modelId="{DCBAD385-640F-499E-AC4D-12624BC60C8F}" type="presParOf" srcId="{3E150E5E-7BDB-454C-9A1B-51025DE1CC67}" destId="{44952695-D56A-4144-B058-D49A1DD77F1F}" srcOrd="15" destOrd="0" presId="urn:microsoft.com/office/officeart/2005/8/layout/cycle8"/>
    <dgm:cxn modelId="{2071BF29-D5B6-456E-8DAC-32ADF154DF2B}" type="presParOf" srcId="{3E150E5E-7BDB-454C-9A1B-51025DE1CC67}" destId="{884EB434-6A03-44BB-AC74-014BC642F46A}" srcOrd="16" destOrd="0" presId="urn:microsoft.com/office/officeart/2005/8/layout/cycle8"/>
    <dgm:cxn modelId="{212BCF22-F6A7-40CD-9CFD-E8DAD9554B6A}" type="presParOf" srcId="{3E150E5E-7BDB-454C-9A1B-51025DE1CC67}" destId="{812F1C70-95F1-4AB4-ABB6-58D319C788A2}" srcOrd="17" destOrd="0" presId="urn:microsoft.com/office/officeart/2005/8/layout/cycle8"/>
    <dgm:cxn modelId="{C0EDEB32-E283-4D49-A44A-EF197EA5D250}" type="presParOf" srcId="{3E150E5E-7BDB-454C-9A1B-51025DE1CC67}" destId="{B19BB6AB-F7A7-488B-9A17-07F28E332CFD}" srcOrd="18" destOrd="0" presId="urn:microsoft.com/office/officeart/2005/8/layout/cycle8"/>
    <dgm:cxn modelId="{9237AF72-DCD3-4BCA-B08D-A92254C8FDCF}" type="presParOf" srcId="{3E150E5E-7BDB-454C-9A1B-51025DE1CC67}" destId="{68108C6F-A0A1-4994-A5A1-5BB77EE584A0}" srcOrd="19" destOrd="0" presId="urn:microsoft.com/office/officeart/2005/8/layout/cycle8"/>
    <dgm:cxn modelId="{C86A0817-699E-4B87-BB7F-636B72810947}" type="presParOf" srcId="{3E150E5E-7BDB-454C-9A1B-51025DE1CC67}" destId="{7F803E19-E36F-4659-A7E1-8F6BD0A72772}" srcOrd="20" destOrd="0" presId="urn:microsoft.com/office/officeart/2005/8/layout/cycle8"/>
    <dgm:cxn modelId="{4A4E1914-FF88-4894-8EC1-FB78C8C4118D}" type="presParOf" srcId="{3E150E5E-7BDB-454C-9A1B-51025DE1CC67}" destId="{5CB40B1F-21A7-4E0A-ACAB-707B0202645A}" srcOrd="21" destOrd="0" presId="urn:microsoft.com/office/officeart/2005/8/layout/cycle8"/>
    <dgm:cxn modelId="{0C41F51E-1327-49A5-A0C2-DB2CA5B48FBC}" type="presParOf" srcId="{3E150E5E-7BDB-454C-9A1B-51025DE1CC67}" destId="{3EE60FA4-7DFD-4492-98D5-78D2079CA657}" srcOrd="22" destOrd="0" presId="urn:microsoft.com/office/officeart/2005/8/layout/cycle8"/>
    <dgm:cxn modelId="{E560A724-46CC-4C3C-B5EA-149D1F1337E8}" type="presParOf" srcId="{3E150E5E-7BDB-454C-9A1B-51025DE1CC67}" destId="{365C08ED-DE03-4164-B6AE-06513511FF07}" srcOrd="23" destOrd="0" presId="urn:microsoft.com/office/officeart/2005/8/layout/cycle8"/>
    <dgm:cxn modelId="{6099741E-8977-4D3A-A8E0-95FF4282AB5A}" type="presParOf" srcId="{3E150E5E-7BDB-454C-9A1B-51025DE1CC67}" destId="{79024AD5-0E5B-4610-B3C1-F824873CD1EB}" srcOrd="24" destOrd="0" presId="urn:microsoft.com/office/officeart/2005/8/layout/cycle8"/>
    <dgm:cxn modelId="{38EFF1B1-4B52-4D28-9F87-F25016E0908E}" type="presParOf" srcId="{3E150E5E-7BDB-454C-9A1B-51025DE1CC67}" destId="{4D05C0E9-AFAE-4831-B8E6-89B6435EEDB7}" srcOrd="25" destOrd="0" presId="urn:microsoft.com/office/officeart/2005/8/layout/cycle8"/>
    <dgm:cxn modelId="{5F31BA65-31E2-43FE-8850-4072E48A5109}" type="presParOf" srcId="{3E150E5E-7BDB-454C-9A1B-51025DE1CC67}" destId="{81EEC67F-C881-48FC-AD7E-5F036CB1E284}" srcOrd="26" destOrd="0" presId="urn:microsoft.com/office/officeart/2005/8/layout/cycle8"/>
    <dgm:cxn modelId="{683983F0-07DF-4FE6-9498-7A9E8620CDC9}" type="presParOf" srcId="{3E150E5E-7BDB-454C-9A1B-51025DE1CC67}" destId="{5C7EC6B4-9AAF-4996-8A71-056681167DC5}" srcOrd="27" destOrd="0" presId="urn:microsoft.com/office/officeart/2005/8/layout/cycle8"/>
    <dgm:cxn modelId="{ED1392AC-56DF-41D3-B91D-5A7A5B968920}" type="presParOf" srcId="{3E150E5E-7BDB-454C-9A1B-51025DE1CC67}" destId="{0C86E15A-0E27-4BF3-95F8-B1F6DE26B0A8}" srcOrd="28" destOrd="0" presId="urn:microsoft.com/office/officeart/2005/8/layout/cycle8"/>
    <dgm:cxn modelId="{606881A6-4D85-4A8B-B47D-B260FCA266E8}" type="presParOf" srcId="{3E150E5E-7BDB-454C-9A1B-51025DE1CC67}" destId="{514DD2A8-1063-4869-9B5A-9BA64C016CF9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8E34F7-336D-46E7-8C50-062DCF622C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FA2AE-956C-45BC-8315-CD564BFB4973}">
      <dgm:prSet/>
      <dgm:spPr>
        <a:solidFill>
          <a:srgbClr val="004E9A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Ages 19-64</a:t>
          </a:r>
        </a:p>
      </dgm:t>
    </dgm:pt>
    <dgm:pt modelId="{076AD2C3-72F5-47D9-A9CE-B2E8CF188310}" type="parTrans" cxnId="{5C430A7B-FBED-4D3F-881B-592A6E461CAF}">
      <dgm:prSet/>
      <dgm:spPr/>
      <dgm:t>
        <a:bodyPr/>
        <a:lstStyle/>
        <a:p>
          <a:endParaRPr lang="en-US"/>
        </a:p>
      </dgm:t>
    </dgm:pt>
    <dgm:pt modelId="{826D3780-9E55-495A-BF46-E8FC237F82F4}" type="sibTrans" cxnId="{5C430A7B-FBED-4D3F-881B-592A6E461CAF}">
      <dgm:prSet/>
      <dgm:spPr/>
      <dgm:t>
        <a:bodyPr/>
        <a:lstStyle/>
        <a:p>
          <a:endParaRPr lang="en-US"/>
        </a:p>
      </dgm:t>
    </dgm:pt>
    <dgm:pt modelId="{E047F56F-DDBC-4705-8097-406CD5984CD2}">
      <dgm:prSet/>
      <dgm:spPr>
        <a:solidFill>
          <a:srgbClr val="004E9A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Must live in Oklahoma</a:t>
          </a:r>
        </a:p>
      </dgm:t>
    </dgm:pt>
    <dgm:pt modelId="{619F7A66-87FE-4D04-A528-7D9C49A1C05F}" type="parTrans" cxnId="{EE4066DA-228A-4805-BD5B-185B8BD30AC3}">
      <dgm:prSet/>
      <dgm:spPr/>
      <dgm:t>
        <a:bodyPr/>
        <a:lstStyle/>
        <a:p>
          <a:endParaRPr lang="en-US"/>
        </a:p>
      </dgm:t>
    </dgm:pt>
    <dgm:pt modelId="{09985F27-C622-43F7-B5E2-5D97C2A1DE77}" type="sibTrans" cxnId="{EE4066DA-228A-4805-BD5B-185B8BD30AC3}">
      <dgm:prSet/>
      <dgm:spPr/>
      <dgm:t>
        <a:bodyPr/>
        <a:lstStyle/>
        <a:p>
          <a:endParaRPr lang="en-US"/>
        </a:p>
      </dgm:t>
    </dgm:pt>
    <dgm:pt modelId="{F4E879B0-24BB-4BD8-B718-97F9B09A0D20}">
      <dgm:prSet/>
      <dgm:spPr>
        <a:solidFill>
          <a:srgbClr val="004E9A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If employed, must be part time if a large employer (over 250 employees)</a:t>
          </a:r>
        </a:p>
      </dgm:t>
    </dgm:pt>
    <dgm:pt modelId="{74003982-C6C9-4ED2-99E9-C904F3A444D6}" type="parTrans" cxnId="{42486D4B-5E86-44FF-A90C-8500FC8C7513}">
      <dgm:prSet/>
      <dgm:spPr/>
      <dgm:t>
        <a:bodyPr/>
        <a:lstStyle/>
        <a:p>
          <a:endParaRPr lang="en-US"/>
        </a:p>
      </dgm:t>
    </dgm:pt>
    <dgm:pt modelId="{915717F0-D415-488F-8A7F-3EA17BE3F5B0}" type="sibTrans" cxnId="{42486D4B-5E86-44FF-A90C-8500FC8C7513}">
      <dgm:prSet/>
      <dgm:spPr/>
      <dgm:t>
        <a:bodyPr/>
        <a:lstStyle/>
        <a:p>
          <a:endParaRPr lang="en-US"/>
        </a:p>
      </dgm:t>
    </dgm:pt>
    <dgm:pt modelId="{C72164E1-A2EE-4A9A-AD98-E377AB96D44B}">
      <dgm:prSet/>
      <dgm:spPr>
        <a:solidFill>
          <a:srgbClr val="004E9A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Must meet income guidelines (between 138% and 200% of Federal Poverty Level)</a:t>
          </a:r>
        </a:p>
      </dgm:t>
    </dgm:pt>
    <dgm:pt modelId="{192D544E-50D4-4ED2-8D95-A0B8923F03AF}" type="parTrans" cxnId="{FC967472-0518-44C5-B20D-D10ECC4ACF2E}">
      <dgm:prSet/>
      <dgm:spPr/>
      <dgm:t>
        <a:bodyPr/>
        <a:lstStyle/>
        <a:p>
          <a:endParaRPr lang="en-US"/>
        </a:p>
      </dgm:t>
    </dgm:pt>
    <dgm:pt modelId="{26412FE7-08E6-4B2B-A7C1-2AD3E3A9B68F}" type="sibTrans" cxnId="{FC967472-0518-44C5-B20D-D10ECC4ACF2E}">
      <dgm:prSet/>
      <dgm:spPr/>
      <dgm:t>
        <a:bodyPr/>
        <a:lstStyle/>
        <a:p>
          <a:endParaRPr lang="en-US"/>
        </a:p>
      </dgm:t>
    </dgm:pt>
    <dgm:pt modelId="{F84DCD4A-8CFA-452C-AF29-733A7842CC27}">
      <dgm:prSet/>
      <dgm:spPr>
        <a:solidFill>
          <a:srgbClr val="004E9A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Must not qualify for or be on Medicaid or Medicare</a:t>
          </a:r>
        </a:p>
      </dgm:t>
    </dgm:pt>
    <dgm:pt modelId="{B9F38B7D-0CD0-4129-8698-6B3569372B35}" type="parTrans" cxnId="{BFD0DD75-CDF3-4416-A1D2-3652681BAB5E}">
      <dgm:prSet/>
      <dgm:spPr/>
      <dgm:t>
        <a:bodyPr/>
        <a:lstStyle/>
        <a:p>
          <a:endParaRPr lang="en-US"/>
        </a:p>
      </dgm:t>
    </dgm:pt>
    <dgm:pt modelId="{186D6E13-3B9D-4DB6-9032-674F9C2A3F70}" type="sibTrans" cxnId="{BFD0DD75-CDF3-4416-A1D2-3652681BAB5E}">
      <dgm:prSet/>
      <dgm:spPr/>
      <dgm:t>
        <a:bodyPr/>
        <a:lstStyle/>
        <a:p>
          <a:endParaRPr lang="en-US"/>
        </a:p>
      </dgm:t>
    </dgm:pt>
    <dgm:pt modelId="{78C583E0-11B9-48AA-A407-C54D34C1546C}" type="pres">
      <dgm:prSet presAssocID="{758E34F7-336D-46E7-8C50-062DCF622C02}" presName="linear" presStyleCnt="0">
        <dgm:presLayoutVars>
          <dgm:animLvl val="lvl"/>
          <dgm:resizeHandles val="exact"/>
        </dgm:presLayoutVars>
      </dgm:prSet>
      <dgm:spPr/>
    </dgm:pt>
    <dgm:pt modelId="{DED99B0F-39F7-450A-B8F3-10D5E2272315}" type="pres">
      <dgm:prSet presAssocID="{567FA2AE-956C-45BC-8315-CD564BFB49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65F6928-9CEF-42DF-AD4C-A3E0490EF996}" type="pres">
      <dgm:prSet presAssocID="{826D3780-9E55-495A-BF46-E8FC237F82F4}" presName="spacer" presStyleCnt="0"/>
      <dgm:spPr/>
    </dgm:pt>
    <dgm:pt modelId="{0572BDE2-D23E-42D4-906A-6250C1A5CDDE}" type="pres">
      <dgm:prSet presAssocID="{E047F56F-DDBC-4705-8097-406CD5984C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828FB39-42DC-4D67-94C5-6C980DC8764A}" type="pres">
      <dgm:prSet presAssocID="{09985F27-C622-43F7-B5E2-5D97C2A1DE77}" presName="spacer" presStyleCnt="0"/>
      <dgm:spPr/>
    </dgm:pt>
    <dgm:pt modelId="{B78739FE-603A-4BE6-990D-9C5D1B5B847E}" type="pres">
      <dgm:prSet presAssocID="{F4E879B0-24BB-4BD8-B718-97F9B09A0D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3763BD-19A7-4420-B8F4-AD698C28E2D2}" type="pres">
      <dgm:prSet presAssocID="{915717F0-D415-488F-8A7F-3EA17BE3F5B0}" presName="spacer" presStyleCnt="0"/>
      <dgm:spPr/>
    </dgm:pt>
    <dgm:pt modelId="{252A0FF0-BB26-4781-9B4C-BFABA93DD002}" type="pres">
      <dgm:prSet presAssocID="{C72164E1-A2EE-4A9A-AD98-E377AB96D44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38C3BED-7C7F-4715-9BB3-EAF28D517F62}" type="pres">
      <dgm:prSet presAssocID="{26412FE7-08E6-4B2B-A7C1-2AD3E3A9B68F}" presName="spacer" presStyleCnt="0"/>
      <dgm:spPr/>
    </dgm:pt>
    <dgm:pt modelId="{95C6329A-FD28-4CA2-BED9-A3C024D34040}" type="pres">
      <dgm:prSet presAssocID="{F84DCD4A-8CFA-452C-AF29-733A7842CC2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2486D4B-5E86-44FF-A90C-8500FC8C7513}" srcId="{758E34F7-336D-46E7-8C50-062DCF622C02}" destId="{F4E879B0-24BB-4BD8-B718-97F9B09A0D20}" srcOrd="2" destOrd="0" parTransId="{74003982-C6C9-4ED2-99E9-C904F3A444D6}" sibTransId="{915717F0-D415-488F-8A7F-3EA17BE3F5B0}"/>
    <dgm:cxn modelId="{FC967472-0518-44C5-B20D-D10ECC4ACF2E}" srcId="{758E34F7-336D-46E7-8C50-062DCF622C02}" destId="{C72164E1-A2EE-4A9A-AD98-E377AB96D44B}" srcOrd="3" destOrd="0" parTransId="{192D544E-50D4-4ED2-8D95-A0B8923F03AF}" sibTransId="{26412FE7-08E6-4B2B-A7C1-2AD3E3A9B68F}"/>
    <dgm:cxn modelId="{BFD0DD75-CDF3-4416-A1D2-3652681BAB5E}" srcId="{758E34F7-336D-46E7-8C50-062DCF622C02}" destId="{F84DCD4A-8CFA-452C-AF29-733A7842CC27}" srcOrd="4" destOrd="0" parTransId="{B9F38B7D-0CD0-4129-8698-6B3569372B35}" sibTransId="{186D6E13-3B9D-4DB6-9032-674F9C2A3F70}"/>
    <dgm:cxn modelId="{5A153079-8C66-4EA3-86CC-2CDC43564FC8}" type="presOf" srcId="{F84DCD4A-8CFA-452C-AF29-733A7842CC27}" destId="{95C6329A-FD28-4CA2-BED9-A3C024D34040}" srcOrd="0" destOrd="0" presId="urn:microsoft.com/office/officeart/2005/8/layout/vList2"/>
    <dgm:cxn modelId="{5C430A7B-FBED-4D3F-881B-592A6E461CAF}" srcId="{758E34F7-336D-46E7-8C50-062DCF622C02}" destId="{567FA2AE-956C-45BC-8315-CD564BFB4973}" srcOrd="0" destOrd="0" parTransId="{076AD2C3-72F5-47D9-A9CE-B2E8CF188310}" sibTransId="{826D3780-9E55-495A-BF46-E8FC237F82F4}"/>
    <dgm:cxn modelId="{6B77897D-073B-49CF-8E70-597268351ADE}" type="presOf" srcId="{C72164E1-A2EE-4A9A-AD98-E377AB96D44B}" destId="{252A0FF0-BB26-4781-9B4C-BFABA93DD002}" srcOrd="0" destOrd="0" presId="urn:microsoft.com/office/officeart/2005/8/layout/vList2"/>
    <dgm:cxn modelId="{56203C85-9A47-455F-93DB-6884CB3FE068}" type="presOf" srcId="{758E34F7-336D-46E7-8C50-062DCF622C02}" destId="{78C583E0-11B9-48AA-A407-C54D34C1546C}" srcOrd="0" destOrd="0" presId="urn:microsoft.com/office/officeart/2005/8/layout/vList2"/>
    <dgm:cxn modelId="{A3F4EB8B-EF07-4587-82D7-D75D97C1B26B}" type="presOf" srcId="{567FA2AE-956C-45BC-8315-CD564BFB4973}" destId="{DED99B0F-39F7-450A-B8F3-10D5E2272315}" srcOrd="0" destOrd="0" presId="urn:microsoft.com/office/officeart/2005/8/layout/vList2"/>
    <dgm:cxn modelId="{7D2465D7-772F-4CED-819B-BBFDA3D1EF82}" type="presOf" srcId="{E047F56F-DDBC-4705-8097-406CD5984CD2}" destId="{0572BDE2-D23E-42D4-906A-6250C1A5CDDE}" srcOrd="0" destOrd="0" presId="urn:microsoft.com/office/officeart/2005/8/layout/vList2"/>
    <dgm:cxn modelId="{EE4066DA-228A-4805-BD5B-185B8BD30AC3}" srcId="{758E34F7-336D-46E7-8C50-062DCF622C02}" destId="{E047F56F-DDBC-4705-8097-406CD5984CD2}" srcOrd="1" destOrd="0" parTransId="{619F7A66-87FE-4D04-A528-7D9C49A1C05F}" sibTransId="{09985F27-C622-43F7-B5E2-5D97C2A1DE77}"/>
    <dgm:cxn modelId="{616425E1-2D3F-454B-8343-1A7ECEEA3750}" type="presOf" srcId="{F4E879B0-24BB-4BD8-B718-97F9B09A0D20}" destId="{B78739FE-603A-4BE6-990D-9C5D1B5B847E}" srcOrd="0" destOrd="0" presId="urn:microsoft.com/office/officeart/2005/8/layout/vList2"/>
    <dgm:cxn modelId="{B104A53C-7E39-4ACA-BC24-5D53A2AF64EC}" type="presParOf" srcId="{78C583E0-11B9-48AA-A407-C54D34C1546C}" destId="{DED99B0F-39F7-450A-B8F3-10D5E2272315}" srcOrd="0" destOrd="0" presId="urn:microsoft.com/office/officeart/2005/8/layout/vList2"/>
    <dgm:cxn modelId="{DB21848A-FE6D-43C8-96D7-F70BE1CD2DD5}" type="presParOf" srcId="{78C583E0-11B9-48AA-A407-C54D34C1546C}" destId="{065F6928-9CEF-42DF-AD4C-A3E0490EF996}" srcOrd="1" destOrd="0" presId="urn:microsoft.com/office/officeart/2005/8/layout/vList2"/>
    <dgm:cxn modelId="{88D7E0B4-14AD-49BB-8226-71B05DE815BC}" type="presParOf" srcId="{78C583E0-11B9-48AA-A407-C54D34C1546C}" destId="{0572BDE2-D23E-42D4-906A-6250C1A5CDDE}" srcOrd="2" destOrd="0" presId="urn:microsoft.com/office/officeart/2005/8/layout/vList2"/>
    <dgm:cxn modelId="{FACCA8E7-429A-4401-979C-18DEC742DA1B}" type="presParOf" srcId="{78C583E0-11B9-48AA-A407-C54D34C1546C}" destId="{0828FB39-42DC-4D67-94C5-6C980DC8764A}" srcOrd="3" destOrd="0" presId="urn:microsoft.com/office/officeart/2005/8/layout/vList2"/>
    <dgm:cxn modelId="{227CA733-177F-4CEE-B5A0-E2DE18ECD5EB}" type="presParOf" srcId="{78C583E0-11B9-48AA-A407-C54D34C1546C}" destId="{B78739FE-603A-4BE6-990D-9C5D1B5B847E}" srcOrd="4" destOrd="0" presId="urn:microsoft.com/office/officeart/2005/8/layout/vList2"/>
    <dgm:cxn modelId="{AFBAFDE1-EBD8-44CD-A99F-7552401D62A1}" type="presParOf" srcId="{78C583E0-11B9-48AA-A407-C54D34C1546C}" destId="{E43763BD-19A7-4420-B8F4-AD698C28E2D2}" srcOrd="5" destOrd="0" presId="urn:microsoft.com/office/officeart/2005/8/layout/vList2"/>
    <dgm:cxn modelId="{B168A3DF-BF75-4EE9-B9CE-579747FDFC04}" type="presParOf" srcId="{78C583E0-11B9-48AA-A407-C54D34C1546C}" destId="{252A0FF0-BB26-4781-9B4C-BFABA93DD002}" srcOrd="6" destOrd="0" presId="urn:microsoft.com/office/officeart/2005/8/layout/vList2"/>
    <dgm:cxn modelId="{3B563EB9-181B-4033-B8F1-B755E3AA0E34}" type="presParOf" srcId="{78C583E0-11B9-48AA-A407-C54D34C1546C}" destId="{D38C3BED-7C7F-4715-9BB3-EAF28D517F62}" srcOrd="7" destOrd="0" presId="urn:microsoft.com/office/officeart/2005/8/layout/vList2"/>
    <dgm:cxn modelId="{00B648EA-E19A-4ACC-BA1E-7016176D147D}" type="presParOf" srcId="{78C583E0-11B9-48AA-A407-C54D34C1546C}" destId="{95C6329A-FD28-4CA2-BED9-A3C024D340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905262-565D-474D-8804-520C3B7BB2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8095D57-B0B2-4506-B39F-B4F153FD653F}">
      <dgm:prSet/>
      <dgm:spPr/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The college student must be deemed a dependent of their parents(s) according to the Free Application for Federal Student Aide (FAFSA) program.  </a:t>
          </a:r>
        </a:p>
      </dgm:t>
    </dgm:pt>
    <dgm:pt modelId="{050E6AB6-1F5F-4FA0-8486-7C3B02035EAF}" type="parTrans" cxnId="{5A3DE38C-3D45-46BE-8A42-89EC1B05F5C2}">
      <dgm:prSet/>
      <dgm:spPr/>
      <dgm:t>
        <a:bodyPr/>
        <a:lstStyle/>
        <a:p>
          <a:endParaRPr lang="en-US"/>
        </a:p>
      </dgm:t>
    </dgm:pt>
    <dgm:pt modelId="{6C0542A4-71D2-4985-B7D3-DA6F48BA79E4}" type="sibTrans" cxnId="{5A3DE38C-3D45-46BE-8A42-89EC1B05F5C2}">
      <dgm:prSet/>
      <dgm:spPr/>
      <dgm:t>
        <a:bodyPr/>
        <a:lstStyle/>
        <a:p>
          <a:endParaRPr lang="en-US"/>
        </a:p>
      </dgm:t>
    </dgm:pt>
    <dgm:pt modelId="{C674D370-F9C6-48D7-9CDB-31C5B835FAFA}">
      <dgm:prSet/>
      <dgm:spPr/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The family household income must meet the income guidelines for Insure Oklahoma.</a:t>
          </a:r>
        </a:p>
      </dgm:t>
    </dgm:pt>
    <dgm:pt modelId="{1D8CCE37-E30B-4A15-A6C9-A92E6FE825F5}" type="parTrans" cxnId="{902450F3-E5A6-480F-BF02-27C7E3A8CE91}">
      <dgm:prSet/>
      <dgm:spPr/>
      <dgm:t>
        <a:bodyPr/>
        <a:lstStyle/>
        <a:p>
          <a:endParaRPr lang="en-US"/>
        </a:p>
      </dgm:t>
    </dgm:pt>
    <dgm:pt modelId="{BDD68DA7-CEED-42CB-BE8A-AC6C97C30C0B}" type="sibTrans" cxnId="{902450F3-E5A6-480F-BF02-27C7E3A8CE91}">
      <dgm:prSet/>
      <dgm:spPr/>
      <dgm:t>
        <a:bodyPr/>
        <a:lstStyle/>
        <a:p>
          <a:endParaRPr lang="en-US"/>
        </a:p>
      </dgm:t>
    </dgm:pt>
    <dgm:pt modelId="{CB6ACB4A-46A6-4543-87B5-8245CE0FF059}">
      <dgm:prSet/>
      <dgm:spPr>
        <a:solidFill>
          <a:srgbClr val="004E9A"/>
        </a:solidFill>
      </dgm:spPr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Insure Oklahoma will subsidize 85% of the premium for the college student covered under the parent’s insurance plan.</a:t>
          </a:r>
        </a:p>
      </dgm:t>
    </dgm:pt>
    <dgm:pt modelId="{E8FD5561-BFA9-4549-B99B-E62AB207036B}" type="parTrans" cxnId="{4F4EC1AF-B77E-4D84-8251-6BF48D8162CF}">
      <dgm:prSet/>
      <dgm:spPr/>
      <dgm:t>
        <a:bodyPr/>
        <a:lstStyle/>
        <a:p>
          <a:endParaRPr lang="en-US"/>
        </a:p>
      </dgm:t>
    </dgm:pt>
    <dgm:pt modelId="{4A2B5772-1A6B-4D39-A4A6-1C66E011D4D2}" type="sibTrans" cxnId="{4F4EC1AF-B77E-4D84-8251-6BF48D8162CF}">
      <dgm:prSet/>
      <dgm:spPr/>
      <dgm:t>
        <a:bodyPr/>
        <a:lstStyle/>
        <a:p>
          <a:endParaRPr lang="en-US"/>
        </a:p>
      </dgm:t>
    </dgm:pt>
    <dgm:pt modelId="{BCE3EACA-5E47-4C33-A07F-065A9237AD9B}" type="pres">
      <dgm:prSet presAssocID="{26905262-565D-474D-8804-520C3B7BB25D}" presName="root" presStyleCnt="0">
        <dgm:presLayoutVars>
          <dgm:dir/>
          <dgm:resizeHandles val="exact"/>
        </dgm:presLayoutVars>
      </dgm:prSet>
      <dgm:spPr/>
    </dgm:pt>
    <dgm:pt modelId="{142EAFC0-A0E3-4B51-9708-3450D68BDD80}" type="pres">
      <dgm:prSet presAssocID="{48095D57-B0B2-4506-B39F-B4F153FD653F}" presName="compNode" presStyleCnt="0"/>
      <dgm:spPr/>
    </dgm:pt>
    <dgm:pt modelId="{3867A3EF-B753-413C-8D84-6B9F09D9ED59}" type="pres">
      <dgm:prSet presAssocID="{48095D57-B0B2-4506-B39F-B4F153FD653F}" presName="bgRect" presStyleLbl="bgShp" presStyleIdx="0" presStyleCnt="3"/>
      <dgm:spPr/>
    </dgm:pt>
    <dgm:pt modelId="{7DAFD20E-DF4B-4748-8FFF-83D28C176736}" type="pres">
      <dgm:prSet presAssocID="{48095D57-B0B2-4506-B39F-B4F153FD65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81B2490B-201E-4A86-82C2-DD8034C7A532}" type="pres">
      <dgm:prSet presAssocID="{48095D57-B0B2-4506-B39F-B4F153FD653F}" presName="spaceRect" presStyleCnt="0"/>
      <dgm:spPr/>
    </dgm:pt>
    <dgm:pt modelId="{96235FE7-6801-4843-8A32-F674CD48CD0B}" type="pres">
      <dgm:prSet presAssocID="{48095D57-B0B2-4506-B39F-B4F153FD653F}" presName="parTx" presStyleLbl="revTx" presStyleIdx="0" presStyleCnt="3">
        <dgm:presLayoutVars>
          <dgm:chMax val="0"/>
          <dgm:chPref val="0"/>
        </dgm:presLayoutVars>
      </dgm:prSet>
      <dgm:spPr/>
    </dgm:pt>
    <dgm:pt modelId="{46484000-DECC-4D89-B378-584DDD045755}" type="pres">
      <dgm:prSet presAssocID="{6C0542A4-71D2-4985-B7D3-DA6F48BA79E4}" presName="sibTrans" presStyleCnt="0"/>
      <dgm:spPr/>
    </dgm:pt>
    <dgm:pt modelId="{0FEC5845-CE67-4506-B391-4AB0AB0A1EC3}" type="pres">
      <dgm:prSet presAssocID="{C674D370-F9C6-48D7-9CDB-31C5B835FAFA}" presName="compNode" presStyleCnt="0"/>
      <dgm:spPr/>
    </dgm:pt>
    <dgm:pt modelId="{3F5884A9-B48A-4414-8D32-0B194C545E15}" type="pres">
      <dgm:prSet presAssocID="{C674D370-F9C6-48D7-9CDB-31C5B835FAFA}" presName="bgRect" presStyleLbl="bgShp" presStyleIdx="1" presStyleCnt="3"/>
      <dgm:spPr>
        <a:solidFill>
          <a:srgbClr val="669B41"/>
        </a:solidFill>
      </dgm:spPr>
    </dgm:pt>
    <dgm:pt modelId="{C8263749-00B3-4EBC-A560-B7584CBD8D0E}" type="pres">
      <dgm:prSet presAssocID="{C674D370-F9C6-48D7-9CDB-31C5B835FAF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08A518A-43E5-4A02-99AA-702D90CE776C}" type="pres">
      <dgm:prSet presAssocID="{C674D370-F9C6-48D7-9CDB-31C5B835FAFA}" presName="spaceRect" presStyleCnt="0"/>
      <dgm:spPr/>
    </dgm:pt>
    <dgm:pt modelId="{87E05C69-1058-40EB-808E-456DF6107725}" type="pres">
      <dgm:prSet presAssocID="{C674D370-F9C6-48D7-9CDB-31C5B835FAFA}" presName="parTx" presStyleLbl="revTx" presStyleIdx="1" presStyleCnt="3">
        <dgm:presLayoutVars>
          <dgm:chMax val="0"/>
          <dgm:chPref val="0"/>
        </dgm:presLayoutVars>
      </dgm:prSet>
      <dgm:spPr/>
    </dgm:pt>
    <dgm:pt modelId="{C9820AA0-8CCE-4F8B-9C63-9E1EB15BD1A8}" type="pres">
      <dgm:prSet presAssocID="{BDD68DA7-CEED-42CB-BE8A-AC6C97C30C0B}" presName="sibTrans" presStyleCnt="0"/>
      <dgm:spPr/>
    </dgm:pt>
    <dgm:pt modelId="{F1641207-F08A-4E54-B417-2C2592906320}" type="pres">
      <dgm:prSet presAssocID="{CB6ACB4A-46A6-4543-87B5-8245CE0FF059}" presName="compNode" presStyleCnt="0"/>
      <dgm:spPr/>
    </dgm:pt>
    <dgm:pt modelId="{0F5FD811-7ED0-4237-A542-47226091496B}" type="pres">
      <dgm:prSet presAssocID="{CB6ACB4A-46A6-4543-87B5-8245CE0FF059}" presName="bgRect" presStyleLbl="bgShp" presStyleIdx="2" presStyleCnt="3"/>
      <dgm:spPr>
        <a:solidFill>
          <a:srgbClr val="004E9A"/>
        </a:solidFill>
      </dgm:spPr>
    </dgm:pt>
    <dgm:pt modelId="{54B61EBA-3134-45B6-99FC-56A8F4655C40}" type="pres">
      <dgm:prSet presAssocID="{CB6ACB4A-46A6-4543-87B5-8245CE0FF0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E13639E-A114-473A-BED5-C30BCEA841B0}" type="pres">
      <dgm:prSet presAssocID="{CB6ACB4A-46A6-4543-87B5-8245CE0FF059}" presName="spaceRect" presStyleCnt="0"/>
      <dgm:spPr/>
    </dgm:pt>
    <dgm:pt modelId="{EC848923-13B9-483D-9C81-73618A5704AA}" type="pres">
      <dgm:prSet presAssocID="{CB6ACB4A-46A6-4543-87B5-8245CE0FF0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72F318-2DBF-4D52-B6AA-FA29BD9D4A10}" type="presOf" srcId="{C674D370-F9C6-48D7-9CDB-31C5B835FAFA}" destId="{87E05C69-1058-40EB-808E-456DF6107725}" srcOrd="0" destOrd="0" presId="urn:microsoft.com/office/officeart/2018/2/layout/IconVerticalSolidList"/>
    <dgm:cxn modelId="{F5BADC32-93E0-419A-BCC1-623EAE990BE5}" type="presOf" srcId="{48095D57-B0B2-4506-B39F-B4F153FD653F}" destId="{96235FE7-6801-4843-8A32-F674CD48CD0B}" srcOrd="0" destOrd="0" presId="urn:microsoft.com/office/officeart/2018/2/layout/IconVerticalSolidList"/>
    <dgm:cxn modelId="{2443AA6C-336B-4058-904B-B59CAC0CE46C}" type="presOf" srcId="{CB6ACB4A-46A6-4543-87B5-8245CE0FF059}" destId="{EC848923-13B9-483D-9C81-73618A5704AA}" srcOrd="0" destOrd="0" presId="urn:microsoft.com/office/officeart/2018/2/layout/IconVerticalSolidList"/>
    <dgm:cxn modelId="{E3DCC24E-421A-4163-A119-34F5FD298DC2}" type="presOf" srcId="{26905262-565D-474D-8804-520C3B7BB25D}" destId="{BCE3EACA-5E47-4C33-A07F-065A9237AD9B}" srcOrd="0" destOrd="0" presId="urn:microsoft.com/office/officeart/2018/2/layout/IconVerticalSolidList"/>
    <dgm:cxn modelId="{5A3DE38C-3D45-46BE-8A42-89EC1B05F5C2}" srcId="{26905262-565D-474D-8804-520C3B7BB25D}" destId="{48095D57-B0B2-4506-B39F-B4F153FD653F}" srcOrd="0" destOrd="0" parTransId="{050E6AB6-1F5F-4FA0-8486-7C3B02035EAF}" sibTransId="{6C0542A4-71D2-4985-B7D3-DA6F48BA79E4}"/>
    <dgm:cxn modelId="{4F4EC1AF-B77E-4D84-8251-6BF48D8162CF}" srcId="{26905262-565D-474D-8804-520C3B7BB25D}" destId="{CB6ACB4A-46A6-4543-87B5-8245CE0FF059}" srcOrd="2" destOrd="0" parTransId="{E8FD5561-BFA9-4549-B99B-E62AB207036B}" sibTransId="{4A2B5772-1A6B-4D39-A4A6-1C66E011D4D2}"/>
    <dgm:cxn modelId="{902450F3-E5A6-480F-BF02-27C7E3A8CE91}" srcId="{26905262-565D-474D-8804-520C3B7BB25D}" destId="{C674D370-F9C6-48D7-9CDB-31C5B835FAFA}" srcOrd="1" destOrd="0" parTransId="{1D8CCE37-E30B-4A15-A6C9-A92E6FE825F5}" sibTransId="{BDD68DA7-CEED-42CB-BE8A-AC6C97C30C0B}"/>
    <dgm:cxn modelId="{610AE329-2634-42AC-8D31-131C7FAAA4F2}" type="presParOf" srcId="{BCE3EACA-5E47-4C33-A07F-065A9237AD9B}" destId="{142EAFC0-A0E3-4B51-9708-3450D68BDD80}" srcOrd="0" destOrd="0" presId="urn:microsoft.com/office/officeart/2018/2/layout/IconVerticalSolidList"/>
    <dgm:cxn modelId="{A02CCEA0-B221-47BA-BF20-5930FFC834FC}" type="presParOf" srcId="{142EAFC0-A0E3-4B51-9708-3450D68BDD80}" destId="{3867A3EF-B753-413C-8D84-6B9F09D9ED59}" srcOrd="0" destOrd="0" presId="urn:microsoft.com/office/officeart/2018/2/layout/IconVerticalSolidList"/>
    <dgm:cxn modelId="{574013FA-35D7-45EA-BD28-D8AD6BA98AC2}" type="presParOf" srcId="{142EAFC0-A0E3-4B51-9708-3450D68BDD80}" destId="{7DAFD20E-DF4B-4748-8FFF-83D28C176736}" srcOrd="1" destOrd="0" presId="urn:microsoft.com/office/officeart/2018/2/layout/IconVerticalSolidList"/>
    <dgm:cxn modelId="{BACBE474-C348-497B-A76B-C974CBC7CD00}" type="presParOf" srcId="{142EAFC0-A0E3-4B51-9708-3450D68BDD80}" destId="{81B2490B-201E-4A86-82C2-DD8034C7A532}" srcOrd="2" destOrd="0" presId="urn:microsoft.com/office/officeart/2018/2/layout/IconVerticalSolidList"/>
    <dgm:cxn modelId="{081D4CEA-34DB-49A4-85C6-4022E38E08A8}" type="presParOf" srcId="{142EAFC0-A0E3-4B51-9708-3450D68BDD80}" destId="{96235FE7-6801-4843-8A32-F674CD48CD0B}" srcOrd="3" destOrd="0" presId="urn:microsoft.com/office/officeart/2018/2/layout/IconVerticalSolidList"/>
    <dgm:cxn modelId="{687F6935-22C3-4382-9246-0A43C4B86721}" type="presParOf" srcId="{BCE3EACA-5E47-4C33-A07F-065A9237AD9B}" destId="{46484000-DECC-4D89-B378-584DDD045755}" srcOrd="1" destOrd="0" presId="urn:microsoft.com/office/officeart/2018/2/layout/IconVerticalSolidList"/>
    <dgm:cxn modelId="{B51BDA99-C87F-4F5A-9F96-F3B2D270EC57}" type="presParOf" srcId="{BCE3EACA-5E47-4C33-A07F-065A9237AD9B}" destId="{0FEC5845-CE67-4506-B391-4AB0AB0A1EC3}" srcOrd="2" destOrd="0" presId="urn:microsoft.com/office/officeart/2018/2/layout/IconVerticalSolidList"/>
    <dgm:cxn modelId="{6B2A32BC-7452-4DB4-8AAA-16A690FE695A}" type="presParOf" srcId="{0FEC5845-CE67-4506-B391-4AB0AB0A1EC3}" destId="{3F5884A9-B48A-4414-8D32-0B194C545E15}" srcOrd="0" destOrd="0" presId="urn:microsoft.com/office/officeart/2018/2/layout/IconVerticalSolidList"/>
    <dgm:cxn modelId="{31A65477-7B8E-4DF2-A1A9-C1EA61C122AF}" type="presParOf" srcId="{0FEC5845-CE67-4506-B391-4AB0AB0A1EC3}" destId="{C8263749-00B3-4EBC-A560-B7584CBD8D0E}" srcOrd="1" destOrd="0" presId="urn:microsoft.com/office/officeart/2018/2/layout/IconVerticalSolidList"/>
    <dgm:cxn modelId="{1FF9390B-F000-4BC0-AF69-AD608FBBC4A8}" type="presParOf" srcId="{0FEC5845-CE67-4506-B391-4AB0AB0A1EC3}" destId="{708A518A-43E5-4A02-99AA-702D90CE776C}" srcOrd="2" destOrd="0" presId="urn:microsoft.com/office/officeart/2018/2/layout/IconVerticalSolidList"/>
    <dgm:cxn modelId="{72ED159B-B7A2-4AB9-9E38-6EF60D7EB155}" type="presParOf" srcId="{0FEC5845-CE67-4506-B391-4AB0AB0A1EC3}" destId="{87E05C69-1058-40EB-808E-456DF6107725}" srcOrd="3" destOrd="0" presId="urn:microsoft.com/office/officeart/2018/2/layout/IconVerticalSolidList"/>
    <dgm:cxn modelId="{8512AD35-AF6B-406F-ABC8-11C9478755E2}" type="presParOf" srcId="{BCE3EACA-5E47-4C33-A07F-065A9237AD9B}" destId="{C9820AA0-8CCE-4F8B-9C63-9E1EB15BD1A8}" srcOrd="3" destOrd="0" presId="urn:microsoft.com/office/officeart/2018/2/layout/IconVerticalSolidList"/>
    <dgm:cxn modelId="{FE31B6CB-EB34-4114-8107-E64A374DEF94}" type="presParOf" srcId="{BCE3EACA-5E47-4C33-A07F-065A9237AD9B}" destId="{F1641207-F08A-4E54-B417-2C2592906320}" srcOrd="4" destOrd="0" presId="urn:microsoft.com/office/officeart/2018/2/layout/IconVerticalSolidList"/>
    <dgm:cxn modelId="{D3B41B89-126E-42ED-ADDD-F4F903137F1F}" type="presParOf" srcId="{F1641207-F08A-4E54-B417-2C2592906320}" destId="{0F5FD811-7ED0-4237-A542-47226091496B}" srcOrd="0" destOrd="0" presId="urn:microsoft.com/office/officeart/2018/2/layout/IconVerticalSolidList"/>
    <dgm:cxn modelId="{C92DCF6D-D38B-426C-A47C-E49F3ECC1C9A}" type="presParOf" srcId="{F1641207-F08A-4E54-B417-2C2592906320}" destId="{54B61EBA-3134-45B6-99FC-56A8F4655C40}" srcOrd="1" destOrd="0" presId="urn:microsoft.com/office/officeart/2018/2/layout/IconVerticalSolidList"/>
    <dgm:cxn modelId="{E9B4D36A-C97C-43FB-A163-4FB4306DF6D2}" type="presParOf" srcId="{F1641207-F08A-4E54-B417-2C2592906320}" destId="{3E13639E-A114-473A-BED5-C30BCEA841B0}" srcOrd="2" destOrd="0" presId="urn:microsoft.com/office/officeart/2018/2/layout/IconVerticalSolidList"/>
    <dgm:cxn modelId="{9A99B191-A563-415F-AFBF-2EFBB78732BB}" type="presParOf" srcId="{F1641207-F08A-4E54-B417-2C2592906320}" destId="{EC848923-13B9-483D-9C81-73618A5704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AD61D-576C-4019-99B9-08D065825601}">
      <dsp:nvSpPr>
        <dsp:cNvPr id="0" name=""/>
        <dsp:cNvSpPr/>
      </dsp:nvSpPr>
      <dsp:spPr>
        <a:xfrm>
          <a:off x="0" y="514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16584-4733-453A-AB8C-EA4DB4E33B91}">
      <dsp:nvSpPr>
        <dsp:cNvPr id="0" name=""/>
        <dsp:cNvSpPr/>
      </dsp:nvSpPr>
      <dsp:spPr>
        <a:xfrm>
          <a:off x="0" y="514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Background</a:t>
          </a:r>
        </a:p>
      </dsp:txBody>
      <dsp:txXfrm>
        <a:off x="0" y="514"/>
        <a:ext cx="4346577" cy="468374"/>
      </dsp:txXfrm>
    </dsp:sp>
    <dsp:sp modelId="{9652F05E-1033-44EF-8D65-75ED61423ED9}">
      <dsp:nvSpPr>
        <dsp:cNvPr id="0" name=""/>
        <dsp:cNvSpPr/>
      </dsp:nvSpPr>
      <dsp:spPr>
        <a:xfrm>
          <a:off x="0" y="468889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6B281-73D7-4AD8-8137-02356E3A9579}">
      <dsp:nvSpPr>
        <dsp:cNvPr id="0" name=""/>
        <dsp:cNvSpPr/>
      </dsp:nvSpPr>
      <dsp:spPr>
        <a:xfrm>
          <a:off x="0" y="468889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How it Works</a:t>
          </a:r>
        </a:p>
      </dsp:txBody>
      <dsp:txXfrm>
        <a:off x="0" y="468889"/>
        <a:ext cx="4346577" cy="468374"/>
      </dsp:txXfrm>
    </dsp:sp>
    <dsp:sp modelId="{69D13EC5-7CEA-4277-8E61-FE400751F1E6}">
      <dsp:nvSpPr>
        <dsp:cNvPr id="0" name=""/>
        <dsp:cNvSpPr/>
      </dsp:nvSpPr>
      <dsp:spPr>
        <a:xfrm>
          <a:off x="0" y="937263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4D77D-4864-45C2-9B7D-5DA91C972CCC}">
      <dsp:nvSpPr>
        <dsp:cNvPr id="0" name=""/>
        <dsp:cNvSpPr/>
      </dsp:nvSpPr>
      <dsp:spPr>
        <a:xfrm>
          <a:off x="0" y="937263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Employers</a:t>
          </a:r>
        </a:p>
      </dsp:txBody>
      <dsp:txXfrm>
        <a:off x="0" y="937263"/>
        <a:ext cx="4346577" cy="468374"/>
      </dsp:txXfrm>
    </dsp:sp>
    <dsp:sp modelId="{C27B7133-A090-48AA-93B2-CC631E6D14BD}">
      <dsp:nvSpPr>
        <dsp:cNvPr id="0" name=""/>
        <dsp:cNvSpPr/>
      </dsp:nvSpPr>
      <dsp:spPr>
        <a:xfrm>
          <a:off x="0" y="1405638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2FE8E-3FCC-4286-8C07-40866A2183FB}">
      <dsp:nvSpPr>
        <dsp:cNvPr id="0" name=""/>
        <dsp:cNvSpPr/>
      </dsp:nvSpPr>
      <dsp:spPr>
        <a:xfrm>
          <a:off x="0" y="1405638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Employees</a:t>
          </a:r>
        </a:p>
      </dsp:txBody>
      <dsp:txXfrm>
        <a:off x="0" y="1405638"/>
        <a:ext cx="4346577" cy="468374"/>
      </dsp:txXfrm>
    </dsp:sp>
    <dsp:sp modelId="{CD10742B-8C73-48F5-87FD-7477B446C8DA}">
      <dsp:nvSpPr>
        <dsp:cNvPr id="0" name=""/>
        <dsp:cNvSpPr/>
      </dsp:nvSpPr>
      <dsp:spPr>
        <a:xfrm>
          <a:off x="0" y="1874012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03DB2-96D9-4912-B364-C34CDEF7895E}">
      <dsp:nvSpPr>
        <dsp:cNvPr id="0" name=""/>
        <dsp:cNvSpPr/>
      </dsp:nvSpPr>
      <dsp:spPr>
        <a:xfrm>
          <a:off x="0" y="1874012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Spouses &amp; Children</a:t>
          </a:r>
        </a:p>
      </dsp:txBody>
      <dsp:txXfrm>
        <a:off x="0" y="1874012"/>
        <a:ext cx="4346577" cy="468374"/>
      </dsp:txXfrm>
    </dsp:sp>
    <dsp:sp modelId="{3A5EA7DD-9CFA-40F1-A559-1D8109B4C4D6}">
      <dsp:nvSpPr>
        <dsp:cNvPr id="0" name=""/>
        <dsp:cNvSpPr/>
      </dsp:nvSpPr>
      <dsp:spPr>
        <a:xfrm>
          <a:off x="0" y="2342387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10124-610A-4400-8FE2-80C40A1DA040}">
      <dsp:nvSpPr>
        <dsp:cNvPr id="0" name=""/>
        <dsp:cNvSpPr/>
      </dsp:nvSpPr>
      <dsp:spPr>
        <a:xfrm>
          <a:off x="0" y="2342387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College Students</a:t>
          </a:r>
        </a:p>
      </dsp:txBody>
      <dsp:txXfrm>
        <a:off x="0" y="2342387"/>
        <a:ext cx="4346577" cy="468374"/>
      </dsp:txXfrm>
    </dsp:sp>
    <dsp:sp modelId="{A7108523-7102-4AC8-9ACE-9D4867CB430D}">
      <dsp:nvSpPr>
        <dsp:cNvPr id="0" name=""/>
        <dsp:cNvSpPr/>
      </dsp:nvSpPr>
      <dsp:spPr>
        <a:xfrm>
          <a:off x="0" y="2810761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B1499-75B1-4AF1-92D6-E46E66213889}">
      <dsp:nvSpPr>
        <dsp:cNvPr id="0" name=""/>
        <dsp:cNvSpPr/>
      </dsp:nvSpPr>
      <dsp:spPr>
        <a:xfrm>
          <a:off x="0" y="2810761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Employee Enrollment</a:t>
          </a:r>
        </a:p>
      </dsp:txBody>
      <dsp:txXfrm>
        <a:off x="0" y="2810761"/>
        <a:ext cx="4346577" cy="468374"/>
      </dsp:txXfrm>
    </dsp:sp>
    <dsp:sp modelId="{9F5CD790-D526-4E76-837D-64DBB7F79B04}">
      <dsp:nvSpPr>
        <dsp:cNvPr id="0" name=""/>
        <dsp:cNvSpPr/>
      </dsp:nvSpPr>
      <dsp:spPr>
        <a:xfrm>
          <a:off x="0" y="3279136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F181C-8D35-43C6-B3CA-284A50145F39}">
      <dsp:nvSpPr>
        <dsp:cNvPr id="0" name=""/>
        <dsp:cNvSpPr/>
      </dsp:nvSpPr>
      <dsp:spPr>
        <a:xfrm>
          <a:off x="0" y="3279136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Renewals</a:t>
          </a:r>
        </a:p>
      </dsp:txBody>
      <dsp:txXfrm>
        <a:off x="0" y="3279136"/>
        <a:ext cx="4346577" cy="468374"/>
      </dsp:txXfrm>
    </dsp:sp>
    <dsp:sp modelId="{7F50AD52-7272-47BD-9A79-B02A6498B111}">
      <dsp:nvSpPr>
        <dsp:cNvPr id="0" name=""/>
        <dsp:cNvSpPr/>
      </dsp:nvSpPr>
      <dsp:spPr>
        <a:xfrm>
          <a:off x="0" y="3747510"/>
          <a:ext cx="434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CA32E-FEBC-4CFF-ACD3-E8DA1BBF4529}">
      <dsp:nvSpPr>
        <dsp:cNvPr id="0" name=""/>
        <dsp:cNvSpPr/>
      </dsp:nvSpPr>
      <dsp:spPr>
        <a:xfrm>
          <a:off x="0" y="3747510"/>
          <a:ext cx="4346577" cy="4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" panose="00000500000000000000" pitchFamily="2" charset="0"/>
            </a:rPr>
            <a:t>Questions</a:t>
          </a:r>
        </a:p>
      </dsp:txBody>
      <dsp:txXfrm>
        <a:off x="0" y="3747510"/>
        <a:ext cx="4346577" cy="468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92FCE-AD74-4315-9E0A-199022B705D9}">
      <dsp:nvSpPr>
        <dsp:cNvPr id="0" name=""/>
        <dsp:cNvSpPr/>
      </dsp:nvSpPr>
      <dsp:spPr>
        <a:xfrm>
          <a:off x="0" y="98860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Montserrat" panose="00000500000000000000" pitchFamily="2" charset="0"/>
            </a:rPr>
            <a:t>In April 2004, Senate Bill 1546 authorized OHCA to develop a program assisting employees of small businesses.</a:t>
          </a:r>
        </a:p>
      </dsp:txBody>
      <dsp:txXfrm>
        <a:off x="0" y="988600"/>
        <a:ext cx="3286125" cy="1971675"/>
      </dsp:txXfrm>
    </dsp:sp>
    <dsp:sp modelId="{70A61FB4-D106-48BA-B4FD-723B69EEA2E2}">
      <dsp:nvSpPr>
        <dsp:cNvPr id="0" name=""/>
        <dsp:cNvSpPr/>
      </dsp:nvSpPr>
      <dsp:spPr>
        <a:xfrm>
          <a:off x="3614737" y="988600"/>
          <a:ext cx="3286125" cy="1971675"/>
        </a:xfrm>
        <a:prstGeom prst="rect">
          <a:avLst/>
        </a:prstGeom>
        <a:solidFill>
          <a:srgbClr val="004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Montserrat" panose="00000500000000000000" pitchFamily="2" charset="0"/>
            </a:rPr>
            <a:t>In November 2004, the Oklahoma Health Care Initiative created the funding mechanism to make a program like this possible.</a:t>
          </a:r>
        </a:p>
      </dsp:txBody>
      <dsp:txXfrm>
        <a:off x="3614737" y="988600"/>
        <a:ext cx="3286125" cy="1971675"/>
      </dsp:txXfrm>
    </dsp:sp>
    <dsp:sp modelId="{CD0BA992-FED5-43D1-8319-A436691B4936}">
      <dsp:nvSpPr>
        <dsp:cNvPr id="0" name=""/>
        <dsp:cNvSpPr/>
      </dsp:nvSpPr>
      <dsp:spPr>
        <a:xfrm>
          <a:off x="7229475" y="988600"/>
          <a:ext cx="3286125" cy="1971675"/>
        </a:xfrm>
        <a:prstGeom prst="rect">
          <a:avLst/>
        </a:prstGeom>
        <a:solidFill>
          <a:srgbClr val="669B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Montserrat" panose="00000500000000000000" pitchFamily="2" charset="0"/>
            </a:rPr>
            <a:t>Oklahoma voters passed SQ713 which increased the sales tax on tobacco products. A portion of the  revenues were designated to fund the new health program.</a:t>
          </a:r>
        </a:p>
      </dsp:txBody>
      <dsp:txXfrm>
        <a:off x="7229475" y="988600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9DFE0-D4B3-41E3-BDDD-40EB6F6723FC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Advantage Health Plans – MEWA, Financial Institutions Only</a:t>
          </a:r>
        </a:p>
      </dsp:txBody>
      <dsp:txXfrm>
        <a:off x="582645" y="1178"/>
        <a:ext cx="2174490" cy="1304694"/>
      </dsp:txXfrm>
    </dsp:sp>
    <dsp:sp modelId="{8754FAFF-FD27-434B-AB11-F26A60550C27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Aetna Health, Inc.</a:t>
          </a:r>
        </a:p>
      </dsp:txBody>
      <dsp:txXfrm>
        <a:off x="2974584" y="1178"/>
        <a:ext cx="2174490" cy="1304694"/>
      </dsp:txXfrm>
    </dsp:sp>
    <dsp:sp modelId="{A823907C-A643-4E88-948A-2837C0B647C3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Allied National Companies (AAIC)</a:t>
          </a:r>
        </a:p>
      </dsp:txBody>
      <dsp:txXfrm>
        <a:off x="5366524" y="1178"/>
        <a:ext cx="2174490" cy="1304694"/>
      </dsp:txXfrm>
    </dsp:sp>
    <dsp:sp modelId="{640E429B-195E-43AA-9CB5-DF03A9F50F41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BlueCross BlueShield</a:t>
          </a:r>
        </a:p>
      </dsp:txBody>
      <dsp:txXfrm>
        <a:off x="7758464" y="1178"/>
        <a:ext cx="2174490" cy="1304694"/>
      </dsp:txXfrm>
    </dsp:sp>
    <dsp:sp modelId="{52E318E0-3289-4196-8871-BC893D96553D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Community </a:t>
          </a:r>
          <a:br>
            <a:rPr lang="en-US" sz="1800" b="1" kern="1200" dirty="0">
              <a:latin typeface="Montserrat" panose="00000500000000000000" pitchFamily="2" charset="0"/>
            </a:rPr>
          </a:br>
          <a:r>
            <a:rPr lang="en-US" sz="1800" b="1" kern="1200" dirty="0">
              <a:latin typeface="Montserrat" panose="00000500000000000000" pitchFamily="2" charset="0"/>
            </a:rPr>
            <a:t>Care</a:t>
          </a:r>
        </a:p>
      </dsp:txBody>
      <dsp:txXfrm>
        <a:off x="582645" y="1523321"/>
        <a:ext cx="2174490" cy="1304694"/>
      </dsp:txXfrm>
    </dsp:sp>
    <dsp:sp modelId="{3245FA6F-7891-4BC1-9782-2E9BB01E43F1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Coventry Health and Life Insurance Company</a:t>
          </a:r>
        </a:p>
      </dsp:txBody>
      <dsp:txXfrm>
        <a:off x="2974584" y="1523321"/>
        <a:ext cx="2174490" cy="1304694"/>
      </dsp:txXfrm>
    </dsp:sp>
    <dsp:sp modelId="{0ED03375-1647-45AD-9E57-A1D430029632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Municipal Health Solutions, LLC</a:t>
          </a:r>
        </a:p>
      </dsp:txBody>
      <dsp:txXfrm>
        <a:off x="5366524" y="1523321"/>
        <a:ext cx="2174490" cy="1304694"/>
      </dsp:txXfrm>
    </dsp:sp>
    <dsp:sp modelId="{4C19542C-7924-47A5-98A5-FCE0F32B639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Oklahoma State Medical Association</a:t>
          </a:r>
        </a:p>
      </dsp:txBody>
      <dsp:txXfrm>
        <a:off x="7758464" y="1523321"/>
        <a:ext cx="2174490" cy="1304694"/>
      </dsp:txXfrm>
    </dsp:sp>
    <dsp:sp modelId="{AA0B5A48-C05C-4539-B4F7-222FB9DAC9BA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rgbClr val="DE8F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anose="00000500000000000000" pitchFamily="2" charset="0"/>
            </a:rPr>
            <a:t>United Health Care</a:t>
          </a:r>
        </a:p>
      </dsp:txBody>
      <dsp:txXfrm>
        <a:off x="4170554" y="3045465"/>
        <a:ext cx="2174490" cy="130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66E26-A4AF-4A93-A95C-674A3009AD00}">
      <dsp:nvSpPr>
        <dsp:cNvPr id="0" name=""/>
        <dsp:cNvSpPr/>
      </dsp:nvSpPr>
      <dsp:spPr>
        <a:xfrm>
          <a:off x="539310" y="514561"/>
          <a:ext cx="4872132" cy="4872132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ontserrat" panose="00000500000000000000" pitchFamily="2" charset="0"/>
            </a:rPr>
            <a:t>Ages </a:t>
          </a:r>
          <a:br>
            <a:rPr lang="en-US" sz="1600" b="1" kern="1200" dirty="0">
              <a:latin typeface="Montserrat" panose="00000500000000000000" pitchFamily="2" charset="0"/>
            </a:rPr>
          </a:br>
          <a:r>
            <a:rPr lang="en-US" sz="1600" b="1" kern="1200" dirty="0">
              <a:latin typeface="Montserrat" panose="00000500000000000000" pitchFamily="2" charset="0"/>
            </a:rPr>
            <a:t>19-64</a:t>
          </a:r>
        </a:p>
      </dsp:txBody>
      <dsp:txXfrm>
        <a:off x="3091379" y="1136918"/>
        <a:ext cx="1276034" cy="986026"/>
      </dsp:txXfrm>
    </dsp:sp>
    <dsp:sp modelId="{0A1C1C01-C6DE-4B66-99A3-5A462E8B32E8}">
      <dsp:nvSpPr>
        <dsp:cNvPr id="0" name=""/>
        <dsp:cNvSpPr/>
      </dsp:nvSpPr>
      <dsp:spPr>
        <a:xfrm>
          <a:off x="580015" y="614904"/>
          <a:ext cx="4872132" cy="4872132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</a:rPr>
            <a:t>Must be employed with a qualified employer</a:t>
          </a:r>
        </a:p>
      </dsp:txBody>
      <dsp:txXfrm>
        <a:off x="3886105" y="2586957"/>
        <a:ext cx="1334036" cy="957026"/>
      </dsp:txXfrm>
    </dsp:sp>
    <dsp:sp modelId="{EEF23787-CF8F-4DD1-ACE6-38C6E510D612}">
      <dsp:nvSpPr>
        <dsp:cNvPr id="0" name=""/>
        <dsp:cNvSpPr/>
      </dsp:nvSpPr>
      <dsp:spPr>
        <a:xfrm>
          <a:off x="522014" y="715246"/>
          <a:ext cx="4872132" cy="4872132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ontserrat" panose="00000500000000000000" pitchFamily="2" charset="0"/>
            </a:rPr>
            <a:t>Must live in Oklahoma</a:t>
          </a:r>
        </a:p>
      </dsp:txBody>
      <dsp:txXfrm>
        <a:off x="3074083" y="4007996"/>
        <a:ext cx="1276034" cy="986026"/>
      </dsp:txXfrm>
    </dsp:sp>
    <dsp:sp modelId="{AD110E1C-71D8-4E7F-B20B-188D709B6948}">
      <dsp:nvSpPr>
        <dsp:cNvPr id="0" name=""/>
        <dsp:cNvSpPr/>
      </dsp:nvSpPr>
      <dsp:spPr>
        <a:xfrm>
          <a:off x="406011" y="715246"/>
          <a:ext cx="4872132" cy="4872132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Montserrat" panose="00000500000000000000" pitchFamily="2" charset="0"/>
            </a:rPr>
            <a:t>Meet </a:t>
          </a:r>
          <a:br>
            <a:rPr lang="en-US" sz="1200" b="1" kern="1200" dirty="0">
              <a:latin typeface="Montserrat" panose="00000500000000000000" pitchFamily="2" charset="0"/>
            </a:rPr>
          </a:br>
          <a:r>
            <a:rPr lang="en-US" sz="1200" b="1" kern="1200" dirty="0">
              <a:latin typeface="Montserrat" panose="00000500000000000000" pitchFamily="2" charset="0"/>
            </a:rPr>
            <a:t>income guidelines between 138% &amp; 200% of Federal Poverty Level (FPL)</a:t>
          </a:r>
        </a:p>
      </dsp:txBody>
      <dsp:txXfrm>
        <a:off x="1450039" y="4007996"/>
        <a:ext cx="1276034" cy="986026"/>
      </dsp:txXfrm>
    </dsp:sp>
    <dsp:sp modelId="{884EB434-6A03-44BB-AC74-014BC642F46A}">
      <dsp:nvSpPr>
        <dsp:cNvPr id="0" name=""/>
        <dsp:cNvSpPr/>
      </dsp:nvSpPr>
      <dsp:spPr>
        <a:xfrm>
          <a:off x="348009" y="614904"/>
          <a:ext cx="4872132" cy="4872132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</a:rPr>
            <a:t>Must work the eligible hours set by their employer</a:t>
          </a:r>
        </a:p>
      </dsp:txBody>
      <dsp:txXfrm>
        <a:off x="580015" y="2586957"/>
        <a:ext cx="1334036" cy="957026"/>
      </dsp:txXfrm>
    </dsp:sp>
    <dsp:sp modelId="{7F803E19-E36F-4659-A7E1-8F6BD0A72772}">
      <dsp:nvSpPr>
        <dsp:cNvPr id="0" name=""/>
        <dsp:cNvSpPr/>
      </dsp:nvSpPr>
      <dsp:spPr>
        <a:xfrm>
          <a:off x="406011" y="514561"/>
          <a:ext cx="4872132" cy="4872132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</a:rPr>
            <a:t>Must not qualify for </a:t>
          </a:r>
          <a:br>
            <a:rPr lang="en-US" sz="1400" b="1" kern="1200" dirty="0">
              <a:latin typeface="Montserrat" panose="00000500000000000000" pitchFamily="2" charset="0"/>
            </a:rPr>
          </a:br>
          <a:r>
            <a:rPr lang="en-US" sz="1400" b="1" kern="1200" dirty="0">
              <a:latin typeface="Montserrat" panose="00000500000000000000" pitchFamily="2" charset="0"/>
            </a:rPr>
            <a:t>or be on Medicaid or Medicare</a:t>
          </a:r>
        </a:p>
      </dsp:txBody>
      <dsp:txXfrm>
        <a:off x="1450039" y="1136918"/>
        <a:ext cx="1276034" cy="986026"/>
      </dsp:txXfrm>
    </dsp:sp>
    <dsp:sp modelId="{79024AD5-0E5B-4610-B3C1-F824873CD1EB}">
      <dsp:nvSpPr>
        <dsp:cNvPr id="0" name=""/>
        <dsp:cNvSpPr/>
      </dsp:nvSpPr>
      <dsp:spPr>
        <a:xfrm>
          <a:off x="237524" y="212953"/>
          <a:ext cx="5475349" cy="547534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5C0E9-AFAE-4831-B8E6-89B6435EEDB7}">
      <dsp:nvSpPr>
        <dsp:cNvPr id="0" name=""/>
        <dsp:cNvSpPr/>
      </dsp:nvSpPr>
      <dsp:spPr>
        <a:xfrm>
          <a:off x="278229" y="313295"/>
          <a:ext cx="5475349" cy="547534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EC67F-C881-48FC-AD7E-5F036CB1E284}">
      <dsp:nvSpPr>
        <dsp:cNvPr id="0" name=""/>
        <dsp:cNvSpPr/>
      </dsp:nvSpPr>
      <dsp:spPr>
        <a:xfrm>
          <a:off x="220228" y="413638"/>
          <a:ext cx="5475349" cy="547534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EC6B4-9AAF-4996-8A71-056681167DC5}">
      <dsp:nvSpPr>
        <dsp:cNvPr id="0" name=""/>
        <dsp:cNvSpPr/>
      </dsp:nvSpPr>
      <dsp:spPr>
        <a:xfrm>
          <a:off x="104580" y="413638"/>
          <a:ext cx="5475349" cy="547534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6E15A-0E27-4BF3-95F8-B1F6DE26B0A8}">
      <dsp:nvSpPr>
        <dsp:cNvPr id="0" name=""/>
        <dsp:cNvSpPr/>
      </dsp:nvSpPr>
      <dsp:spPr>
        <a:xfrm>
          <a:off x="46579" y="313295"/>
          <a:ext cx="5475349" cy="547534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DD2A8-1063-4869-9B5A-9BA64C016CF9}">
      <dsp:nvSpPr>
        <dsp:cNvPr id="0" name=""/>
        <dsp:cNvSpPr/>
      </dsp:nvSpPr>
      <dsp:spPr>
        <a:xfrm>
          <a:off x="104580" y="212953"/>
          <a:ext cx="5475349" cy="547534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99B0F-39F7-450A-B8F3-10D5E2272315}">
      <dsp:nvSpPr>
        <dsp:cNvPr id="0" name=""/>
        <dsp:cNvSpPr/>
      </dsp:nvSpPr>
      <dsp:spPr>
        <a:xfrm>
          <a:off x="0" y="766758"/>
          <a:ext cx="4621212" cy="635602"/>
        </a:xfrm>
        <a:prstGeom prst="roundRect">
          <a:avLst/>
        </a:prstGeom>
        <a:solidFill>
          <a:srgbClr val="004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ontserrat" panose="00000500000000000000" pitchFamily="2" charset="0"/>
            </a:rPr>
            <a:t>Ages 19-64</a:t>
          </a:r>
        </a:p>
      </dsp:txBody>
      <dsp:txXfrm>
        <a:off x="31028" y="797786"/>
        <a:ext cx="4559156" cy="573546"/>
      </dsp:txXfrm>
    </dsp:sp>
    <dsp:sp modelId="{0572BDE2-D23E-42D4-906A-6250C1A5CDDE}">
      <dsp:nvSpPr>
        <dsp:cNvPr id="0" name=""/>
        <dsp:cNvSpPr/>
      </dsp:nvSpPr>
      <dsp:spPr>
        <a:xfrm>
          <a:off x="0" y="1448440"/>
          <a:ext cx="4621212" cy="635602"/>
        </a:xfrm>
        <a:prstGeom prst="roundRect">
          <a:avLst/>
        </a:prstGeom>
        <a:solidFill>
          <a:srgbClr val="004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ontserrat" panose="00000500000000000000" pitchFamily="2" charset="0"/>
            </a:rPr>
            <a:t>Must live in Oklahoma</a:t>
          </a:r>
        </a:p>
      </dsp:txBody>
      <dsp:txXfrm>
        <a:off x="31028" y="1479468"/>
        <a:ext cx="4559156" cy="573546"/>
      </dsp:txXfrm>
    </dsp:sp>
    <dsp:sp modelId="{B78739FE-603A-4BE6-990D-9C5D1B5B847E}">
      <dsp:nvSpPr>
        <dsp:cNvPr id="0" name=""/>
        <dsp:cNvSpPr/>
      </dsp:nvSpPr>
      <dsp:spPr>
        <a:xfrm>
          <a:off x="0" y="2130123"/>
          <a:ext cx="4621212" cy="635602"/>
        </a:xfrm>
        <a:prstGeom prst="roundRect">
          <a:avLst/>
        </a:prstGeom>
        <a:solidFill>
          <a:srgbClr val="004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ontserrat" panose="00000500000000000000" pitchFamily="2" charset="0"/>
            </a:rPr>
            <a:t>If employed, must be part time if a large employer (over 250 employees)</a:t>
          </a:r>
        </a:p>
      </dsp:txBody>
      <dsp:txXfrm>
        <a:off x="31028" y="2161151"/>
        <a:ext cx="4559156" cy="573546"/>
      </dsp:txXfrm>
    </dsp:sp>
    <dsp:sp modelId="{252A0FF0-BB26-4781-9B4C-BFABA93DD002}">
      <dsp:nvSpPr>
        <dsp:cNvPr id="0" name=""/>
        <dsp:cNvSpPr/>
      </dsp:nvSpPr>
      <dsp:spPr>
        <a:xfrm>
          <a:off x="0" y="2811805"/>
          <a:ext cx="4621212" cy="635602"/>
        </a:xfrm>
        <a:prstGeom prst="roundRect">
          <a:avLst/>
        </a:prstGeom>
        <a:solidFill>
          <a:srgbClr val="004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ontserrat" panose="00000500000000000000" pitchFamily="2" charset="0"/>
            </a:rPr>
            <a:t>Must meet income guidelines (between 138% and 200% of Federal Poverty Level)</a:t>
          </a:r>
        </a:p>
      </dsp:txBody>
      <dsp:txXfrm>
        <a:off x="31028" y="2842833"/>
        <a:ext cx="4559156" cy="573546"/>
      </dsp:txXfrm>
    </dsp:sp>
    <dsp:sp modelId="{95C6329A-FD28-4CA2-BED9-A3C024D34040}">
      <dsp:nvSpPr>
        <dsp:cNvPr id="0" name=""/>
        <dsp:cNvSpPr/>
      </dsp:nvSpPr>
      <dsp:spPr>
        <a:xfrm>
          <a:off x="0" y="3493488"/>
          <a:ext cx="4621212" cy="635602"/>
        </a:xfrm>
        <a:prstGeom prst="roundRect">
          <a:avLst/>
        </a:prstGeom>
        <a:solidFill>
          <a:srgbClr val="004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ontserrat" panose="00000500000000000000" pitchFamily="2" charset="0"/>
            </a:rPr>
            <a:t>Must not qualify for or be on Medicaid or Medicare</a:t>
          </a:r>
        </a:p>
      </dsp:txBody>
      <dsp:txXfrm>
        <a:off x="31028" y="3524516"/>
        <a:ext cx="4559156" cy="573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7A3EF-B753-413C-8D84-6B9F09D9ED59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FD20E-DF4B-4748-8FFF-83D28C176736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35FE7-6801-4843-8A32-F674CD48CD0B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Montserrat" panose="00000500000000000000" pitchFamily="2" charset="0"/>
            </a:rPr>
            <a:t>The college student must be deemed a dependent of their parents(s) according to the Free Application for Federal Student Aide (FAFSA) program.  </a:t>
          </a:r>
        </a:p>
      </dsp:txBody>
      <dsp:txXfrm>
        <a:off x="1437631" y="531"/>
        <a:ext cx="9077968" cy="1244702"/>
      </dsp:txXfrm>
    </dsp:sp>
    <dsp:sp modelId="{3F5884A9-B48A-4414-8D32-0B194C545E15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rgbClr val="669B4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63749-00B3-4EBC-A560-B7584CBD8D0E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05C69-1058-40EB-808E-456DF6107725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Montserrat" panose="00000500000000000000" pitchFamily="2" charset="0"/>
            </a:rPr>
            <a:t>The family household income must meet the income guidelines for Insure Oklahoma.</a:t>
          </a:r>
        </a:p>
      </dsp:txBody>
      <dsp:txXfrm>
        <a:off x="1437631" y="1556410"/>
        <a:ext cx="9077968" cy="1244702"/>
      </dsp:txXfrm>
    </dsp:sp>
    <dsp:sp modelId="{0F5FD811-7ED0-4237-A542-47226091496B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rgbClr val="004E9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61EBA-3134-45B6-99FC-56A8F4655C40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48923-13B9-483D-9C81-73618A5704AA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solidFill>
          <a:srgbClr val="004E9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Montserrat" panose="00000500000000000000" pitchFamily="2" charset="0"/>
            </a:rPr>
            <a:t>Insure Oklahoma will subsidize 85% of the premium for the college student covered under the parent’s insurance plan.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A11C-DE58-4703-B500-7DB9550D2EA6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AA27F-FFDB-44C9-B513-165C9CE77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6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6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7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1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6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-FAFSA Free Application for Federal Student Aid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4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5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3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18CE-FB94-B14B-A4DC-7B8AB201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179BC-B155-3D98-7954-F7E9FF700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684384-022E-62C2-A0E5-B069E8AF7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8FC1F-0506-F967-9BE4-17BDB89074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makes up ESI, there are 3 parts: </a:t>
            </a:r>
          </a:p>
          <a:p>
            <a:pPr marL="0" indent="0">
              <a:buNone/>
            </a:pP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Qualified employer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Located in Oklahoma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250 or fewer employees and 500 or fewer employees for non-profit employers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Employers must apply and offer a qualified benefit plan(QBP)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Qualified benefit plan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OHCA approved plan from a public carrier called a qualified benefit plan(QBP)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Employer/Small business agrees to purchase for employees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Qualified employee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Ages 19-64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Must live in Oklahoma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Meet income guidelines 200% Federal Poverty Level (FPL)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Must work the eligible hours set by their employer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No Medicaid or Medicare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endParaRPr lang="en-US" baseline="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-employees pay 3% of HH income or 15%, which ever is less</a:t>
            </a:r>
          </a:p>
          <a:p>
            <a:r>
              <a:rPr lang="en-US"/>
              <a:t>-employers pay 25%</a:t>
            </a:r>
          </a:p>
          <a:p>
            <a:r>
              <a:rPr lang="en-US"/>
              <a:t>-IO pays 60% or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7986A-4712-C0F0-CAA9-B40FD3E10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F0283-AA22-202B-01CB-9A5DAEB44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4ABF4-B7DE-F0C1-37F5-C77380DEC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6C2E4-00A6-2DC0-1501-42E4C80BF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7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A27F-FFDB-44C9-B513-165C9CE77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D15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90ADDA2-9361-4AC6-B4E0-FCE0D57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381875" cy="606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 1:</a:t>
            </a:r>
            <a:br>
              <a:rPr lang="en-US"/>
            </a:br>
            <a:r>
              <a:rPr lang="en-US"/>
              <a:t>put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86383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DE8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90ADDA2-9361-4AC6-B4E0-FCE0D57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381875" cy="606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 1:</a:t>
            </a:r>
            <a:br>
              <a:rPr lang="en-US"/>
            </a:br>
            <a:r>
              <a:rPr lang="en-US"/>
              <a:t>put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3250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39D4-F3F6-4638-AB26-B252F641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F79B-5247-4EA0-A3E1-735056041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1A5CC-C12F-4050-A87A-D8016FCA4D96}"/>
              </a:ext>
            </a:extLst>
          </p:cNvPr>
          <p:cNvSpPr txBox="1">
            <a:spLocks/>
          </p:cNvSpPr>
          <p:nvPr userDrawn="1"/>
        </p:nvSpPr>
        <p:spPr>
          <a:xfrm>
            <a:off x="839788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200" baseline="0">
                <a:solidFill>
                  <a:schemeClr val="tx1">
                    <a:tint val="75000"/>
                  </a:schemeClr>
                </a:solidFill>
                <a:latin typeface="Montserrat Thin" panose="000003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301619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60198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E8F26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E39908-AE0E-4754-863C-B6DFE0ABF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6412" y="250825"/>
            <a:ext cx="4498976" cy="1325563"/>
          </a:xfrm>
        </p:spPr>
        <p:txBody>
          <a:bodyPr>
            <a:noAutofit/>
          </a:bodyPr>
          <a:lstStyle>
            <a:lvl1pPr>
              <a:defRPr sz="44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DA6A8-B2BE-4559-A7EE-FF82A8563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6412" y="1846263"/>
            <a:ext cx="4498976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769C14F-0A74-4517-9776-5B7B44E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412" y="6242050"/>
            <a:ext cx="449897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FB1B45-AB0B-4368-85D5-F1BC20ACF674}"/>
              </a:ext>
            </a:extLst>
          </p:cNvPr>
          <p:cNvCxnSpPr>
            <a:cxnSpLocks/>
          </p:cNvCxnSpPr>
          <p:nvPr userDrawn="1"/>
        </p:nvCxnSpPr>
        <p:spPr>
          <a:xfrm>
            <a:off x="6856412" y="1711325"/>
            <a:ext cx="2647950" cy="0"/>
          </a:xfrm>
          <a:prstGeom prst="line">
            <a:avLst/>
          </a:prstGeom>
          <a:ln w="38100">
            <a:solidFill>
              <a:srgbClr val="DE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7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D42-1BD7-4F53-8BCF-B4A375FC4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1" y="260350"/>
            <a:ext cx="4346577" cy="1325563"/>
          </a:xfrm>
        </p:spPr>
        <p:txBody>
          <a:bodyPr>
            <a:noAutofit/>
          </a:bodyPr>
          <a:lstStyle>
            <a:lvl1pPr>
              <a:defRPr sz="44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6019800" y="0"/>
            <a:ext cx="6172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E8F26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73155-0A55-4C9C-8B61-3D6918B7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855788"/>
            <a:ext cx="4346577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D9C4B-00F2-46E8-AAD7-58524259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0" y="6251575"/>
            <a:ext cx="4346578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55945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D42-1BD7-4F53-8BCF-B4A375FC4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260350"/>
            <a:ext cx="4346574" cy="1325563"/>
          </a:xfrm>
        </p:spPr>
        <p:txBody>
          <a:bodyPr>
            <a:noAutofit/>
          </a:bodyPr>
          <a:lstStyle>
            <a:lvl1pPr>
              <a:defRPr sz="36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6019800" y="1"/>
            <a:ext cx="6172200" cy="334327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E8F26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73155-0A55-4C9C-8B61-3D6918B7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855788"/>
            <a:ext cx="4346575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D9C4B-00F2-46E8-AAD7-58524259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09" y="6251575"/>
            <a:ext cx="4346575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23A65-2831-4980-B935-FDC3611D2BC3}"/>
              </a:ext>
            </a:extLst>
          </p:cNvPr>
          <p:cNvCxnSpPr>
            <a:cxnSpLocks/>
          </p:cNvCxnSpPr>
          <p:nvPr userDrawn="1"/>
        </p:nvCxnSpPr>
        <p:spPr>
          <a:xfrm>
            <a:off x="836611" y="1720850"/>
            <a:ext cx="2647950" cy="0"/>
          </a:xfrm>
          <a:prstGeom prst="line">
            <a:avLst/>
          </a:prstGeom>
          <a:ln w="38100">
            <a:solidFill>
              <a:srgbClr val="DE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ACAF94-7D76-461F-84CA-8C3A8E1A19A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flipH="1">
            <a:off x="6019800" y="3457575"/>
            <a:ext cx="6172200" cy="3400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E8F26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</p:spTree>
    <p:extLst>
      <p:ext uri="{BB962C8B-B14F-4D97-AF65-F5344CB8AC3E}">
        <p14:creationId xmlns:p14="http://schemas.microsoft.com/office/powerpoint/2010/main" val="2753588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6611" y="-3170"/>
            <a:ext cx="10518777" cy="342899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E8F26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DA6A8-B2BE-4559-A7EE-FF82A8563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590917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769C14F-0A74-4517-9776-5B7B44E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1" y="6242050"/>
            <a:ext cx="1051877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FB1B45-AB0B-4368-85D5-F1BC20ACF674}"/>
              </a:ext>
            </a:extLst>
          </p:cNvPr>
          <p:cNvCxnSpPr>
            <a:cxnSpLocks/>
          </p:cNvCxnSpPr>
          <p:nvPr userDrawn="1"/>
        </p:nvCxnSpPr>
        <p:spPr>
          <a:xfrm>
            <a:off x="836611" y="6076951"/>
            <a:ext cx="10518777" cy="0"/>
          </a:xfrm>
          <a:prstGeom prst="line">
            <a:avLst/>
          </a:prstGeom>
          <a:ln w="38100">
            <a:solidFill>
              <a:srgbClr val="DE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8658CBB-3AD1-428F-87CC-812CE82028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24363" y="3590916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BC7ECB4-F408-4BA0-AB56-E83E4F5D7BF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12114" y="3590915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379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4F0C-64D1-4379-8CC4-EF068C53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0DA14-779F-4634-BE38-855D8BAF2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9903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 Thin" panose="000003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8FC96-4045-49F6-A146-006CCC119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99037" cy="3684588"/>
          </a:xfrm>
        </p:spPr>
        <p:txBody>
          <a:bodyPr/>
          <a:lstStyle>
            <a:lvl1pPr>
              <a:defRPr>
                <a:latin typeface="Montserrat Thin" panose="00000300000000000000" pitchFamily="50" charset="0"/>
              </a:defRPr>
            </a:lvl1pPr>
            <a:lvl2pPr>
              <a:defRPr>
                <a:latin typeface="Montserrat Thin" panose="00000300000000000000" pitchFamily="50" charset="0"/>
              </a:defRPr>
            </a:lvl2pPr>
            <a:lvl3pPr>
              <a:defRPr>
                <a:latin typeface="Montserrat Thin" panose="00000300000000000000" pitchFamily="50" charset="0"/>
              </a:defRPr>
            </a:lvl3pPr>
            <a:lvl4pPr>
              <a:defRPr>
                <a:latin typeface="Montserrat Thin" panose="00000300000000000000" pitchFamily="50" charset="0"/>
              </a:defRPr>
            </a:lvl4pPr>
            <a:lvl5pPr>
              <a:defRPr>
                <a:latin typeface="Montserrat Thin" panose="000003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B313F-BE7E-49F9-9886-2FAC21CE7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4126" y="1681163"/>
            <a:ext cx="5021262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 Thin" panose="000003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252D3-F9FC-4D4F-B275-3829883FE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6" y="2505075"/>
            <a:ext cx="5021262" cy="3684588"/>
          </a:xfrm>
        </p:spPr>
        <p:txBody>
          <a:bodyPr/>
          <a:lstStyle>
            <a:lvl1pPr>
              <a:defRPr>
                <a:latin typeface="Montserrat Thin" panose="00000300000000000000" pitchFamily="50" charset="0"/>
              </a:defRPr>
            </a:lvl1pPr>
            <a:lvl2pPr>
              <a:defRPr>
                <a:latin typeface="Montserrat Thin" panose="00000300000000000000" pitchFamily="50" charset="0"/>
              </a:defRPr>
            </a:lvl2pPr>
            <a:lvl3pPr>
              <a:defRPr>
                <a:latin typeface="Montserrat Thin" panose="00000300000000000000" pitchFamily="50" charset="0"/>
              </a:defRPr>
            </a:lvl3pPr>
            <a:lvl4pPr>
              <a:defRPr>
                <a:latin typeface="Montserrat Thin" panose="00000300000000000000" pitchFamily="50" charset="0"/>
              </a:defRPr>
            </a:lvl4pPr>
            <a:lvl5pPr>
              <a:defRPr>
                <a:latin typeface="Montserrat Thin" panose="000003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873EF-9FD9-49D8-AAD5-0113C6247EB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6475" y="1690688"/>
            <a:ext cx="0" cy="4498975"/>
          </a:xfrm>
          <a:prstGeom prst="line">
            <a:avLst/>
          </a:prstGeom>
          <a:ln w="38100">
            <a:solidFill>
              <a:srgbClr val="DE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BEA52CF-2BAB-485D-BA64-1588444BEDD8}"/>
              </a:ext>
            </a:extLst>
          </p:cNvPr>
          <p:cNvSpPr txBox="1">
            <a:spLocks/>
          </p:cNvSpPr>
          <p:nvPr userDrawn="1"/>
        </p:nvSpPr>
        <p:spPr>
          <a:xfrm>
            <a:off x="839788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200" baseline="0">
                <a:solidFill>
                  <a:schemeClr val="tx1">
                    <a:tint val="75000"/>
                  </a:schemeClr>
                </a:solidFill>
                <a:latin typeface="Montserrat Thin" panose="000003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272394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CA45-256B-46A9-B33C-A1595D78E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8" y="981075"/>
            <a:ext cx="9953615" cy="4521200"/>
          </a:xfrm>
        </p:spPr>
        <p:txBody>
          <a:bodyPr/>
          <a:lstStyle>
            <a:lvl1pPr>
              <a:defRPr i="0" cap="none" baseline="0">
                <a:latin typeface="Montserrat Thin" panose="00000300000000000000" pitchFamily="50" charset="0"/>
              </a:defRPr>
            </a:lvl1pPr>
          </a:lstStyle>
          <a:p>
            <a:r>
              <a:rPr lang="en-US"/>
              <a:t>“Use this slide if you would like to include a quote in your presentation.”</a:t>
            </a:r>
            <a:br>
              <a:rPr lang="en-US"/>
            </a:br>
            <a:br>
              <a:rPr lang="en-US"/>
            </a:br>
            <a:r>
              <a:rPr lang="en-US"/>
              <a:t>– Quote Attribution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9AED1F-DAA1-4CD3-8E2B-3C4AD4BD5E44}"/>
              </a:ext>
            </a:extLst>
          </p:cNvPr>
          <p:cNvCxnSpPr>
            <a:cxnSpLocks/>
          </p:cNvCxnSpPr>
          <p:nvPr userDrawn="1"/>
        </p:nvCxnSpPr>
        <p:spPr>
          <a:xfrm>
            <a:off x="855673" y="981075"/>
            <a:ext cx="0" cy="4521200"/>
          </a:xfrm>
          <a:prstGeom prst="line">
            <a:avLst/>
          </a:prstGeom>
          <a:ln w="38100">
            <a:solidFill>
              <a:srgbClr val="DE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0CA53F-EFAE-46F6-A38C-771A8AFE5853}"/>
              </a:ext>
            </a:extLst>
          </p:cNvPr>
          <p:cNvSpPr/>
          <p:nvPr userDrawn="1"/>
        </p:nvSpPr>
        <p:spPr>
          <a:xfrm>
            <a:off x="10013665" y="-632341"/>
            <a:ext cx="19944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E821C7D-9829-4327-9E14-7C825AC9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178" y="6356349"/>
            <a:ext cx="99536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2711827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187D-D965-4541-965E-F8B2C96D7C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5362574"/>
            <a:ext cx="10515599" cy="70842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AEF0D2B-AFEE-4353-8C84-B5FBB01C9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1" y="422671"/>
            <a:ext cx="10515599" cy="478750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E8F26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Insert chart or graph here.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431ADA5-BF1A-41FA-A0BD-E548440B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1" y="6242050"/>
            <a:ext cx="1051877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C1A52D-FC66-4252-8D0C-3C0DF31B8ACB}"/>
              </a:ext>
            </a:extLst>
          </p:cNvPr>
          <p:cNvCxnSpPr>
            <a:cxnSpLocks/>
          </p:cNvCxnSpPr>
          <p:nvPr userDrawn="1"/>
        </p:nvCxnSpPr>
        <p:spPr>
          <a:xfrm>
            <a:off x="836611" y="6076951"/>
            <a:ext cx="10518777" cy="0"/>
          </a:xfrm>
          <a:prstGeom prst="line">
            <a:avLst/>
          </a:prstGeom>
          <a:ln w="38100">
            <a:solidFill>
              <a:srgbClr val="DE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95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4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90ADDA2-9361-4AC6-B4E0-FCE0D576A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381875" cy="606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 1:</a:t>
            </a:r>
            <a:br>
              <a:rPr lang="en-US"/>
            </a:br>
            <a:r>
              <a:rPr lang="en-US"/>
              <a:t>put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7706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39D4-F3F6-4638-AB26-B252F641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F79B-5247-4EA0-A3E1-735056041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1A5CC-C12F-4050-A87A-D8016FCA4D96}"/>
              </a:ext>
            </a:extLst>
          </p:cNvPr>
          <p:cNvSpPr txBox="1">
            <a:spLocks/>
          </p:cNvSpPr>
          <p:nvPr userDrawn="1"/>
        </p:nvSpPr>
        <p:spPr>
          <a:xfrm>
            <a:off x="839788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200" baseline="0">
                <a:solidFill>
                  <a:schemeClr val="tx1">
                    <a:tint val="75000"/>
                  </a:schemeClr>
                </a:solidFill>
                <a:latin typeface="Montserrat Thin" panose="000003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122324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39D4-F3F6-4638-AB26-B252F641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F79B-5247-4EA0-A3E1-735056041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1A5CC-C12F-4050-A87A-D8016FCA4D96}"/>
              </a:ext>
            </a:extLst>
          </p:cNvPr>
          <p:cNvSpPr txBox="1">
            <a:spLocks/>
          </p:cNvSpPr>
          <p:nvPr userDrawn="1"/>
        </p:nvSpPr>
        <p:spPr>
          <a:xfrm>
            <a:off x="839788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200" baseline="0">
                <a:solidFill>
                  <a:schemeClr val="tx1">
                    <a:tint val="75000"/>
                  </a:schemeClr>
                </a:solidFill>
                <a:latin typeface="Montserrat Thin" panose="000003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343515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60198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4E9A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E39908-AE0E-4754-863C-B6DFE0ABF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6412" y="250825"/>
            <a:ext cx="4498976" cy="1325563"/>
          </a:xfrm>
        </p:spPr>
        <p:txBody>
          <a:bodyPr>
            <a:noAutofit/>
          </a:bodyPr>
          <a:lstStyle>
            <a:lvl1pPr>
              <a:defRPr sz="44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DA6A8-B2BE-4559-A7EE-FF82A8563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6412" y="1846263"/>
            <a:ext cx="4498976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769C14F-0A74-4517-9776-5B7B44E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412" y="6242050"/>
            <a:ext cx="449897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FB1B45-AB0B-4368-85D5-F1BC20ACF674}"/>
              </a:ext>
            </a:extLst>
          </p:cNvPr>
          <p:cNvCxnSpPr>
            <a:cxnSpLocks/>
          </p:cNvCxnSpPr>
          <p:nvPr userDrawn="1"/>
        </p:nvCxnSpPr>
        <p:spPr>
          <a:xfrm>
            <a:off x="6856412" y="1711325"/>
            <a:ext cx="2647950" cy="0"/>
          </a:xfrm>
          <a:prstGeom prst="line">
            <a:avLst/>
          </a:prstGeom>
          <a:ln w="38100">
            <a:solidFill>
              <a:srgbClr val="004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36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D42-1BD7-4F53-8BCF-B4A375FC4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1" y="260350"/>
            <a:ext cx="4346577" cy="1325563"/>
          </a:xfrm>
        </p:spPr>
        <p:txBody>
          <a:bodyPr>
            <a:noAutofit/>
          </a:bodyPr>
          <a:lstStyle>
            <a:lvl1pPr>
              <a:defRPr sz="44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6019800" y="0"/>
            <a:ext cx="6172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4E9A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73155-0A55-4C9C-8B61-3D6918B7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855788"/>
            <a:ext cx="4346577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D9C4B-00F2-46E8-AAD7-58524259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0" y="6251575"/>
            <a:ext cx="4346578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23A65-2831-4980-B935-FDC3611D2BC3}"/>
              </a:ext>
            </a:extLst>
          </p:cNvPr>
          <p:cNvCxnSpPr>
            <a:cxnSpLocks/>
          </p:cNvCxnSpPr>
          <p:nvPr userDrawn="1"/>
        </p:nvCxnSpPr>
        <p:spPr>
          <a:xfrm>
            <a:off x="836611" y="1720850"/>
            <a:ext cx="2647950" cy="0"/>
          </a:xfrm>
          <a:prstGeom prst="line">
            <a:avLst/>
          </a:prstGeom>
          <a:ln w="38100">
            <a:solidFill>
              <a:srgbClr val="004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076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D42-1BD7-4F53-8BCF-B4A375FC4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260350"/>
            <a:ext cx="4346574" cy="1325563"/>
          </a:xfrm>
        </p:spPr>
        <p:txBody>
          <a:bodyPr>
            <a:noAutofit/>
          </a:bodyPr>
          <a:lstStyle>
            <a:lvl1pPr>
              <a:defRPr sz="44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6019800" y="1"/>
            <a:ext cx="6172200" cy="334327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4E9A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73155-0A55-4C9C-8B61-3D6918B7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855788"/>
            <a:ext cx="4346575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D9C4B-00F2-46E8-AAD7-58524259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09" y="6251575"/>
            <a:ext cx="4346575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23A65-2831-4980-B935-FDC3611D2BC3}"/>
              </a:ext>
            </a:extLst>
          </p:cNvPr>
          <p:cNvCxnSpPr>
            <a:cxnSpLocks/>
          </p:cNvCxnSpPr>
          <p:nvPr userDrawn="1"/>
        </p:nvCxnSpPr>
        <p:spPr>
          <a:xfrm>
            <a:off x="836611" y="1720850"/>
            <a:ext cx="2647950" cy="0"/>
          </a:xfrm>
          <a:prstGeom prst="line">
            <a:avLst/>
          </a:prstGeom>
          <a:ln w="38100">
            <a:solidFill>
              <a:srgbClr val="004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ACAF94-7D76-461F-84CA-8C3A8E1A19A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flipH="1">
            <a:off x="6019800" y="3457575"/>
            <a:ext cx="6172200" cy="3400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4E9A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</p:spTree>
    <p:extLst>
      <p:ext uri="{BB962C8B-B14F-4D97-AF65-F5344CB8AC3E}">
        <p14:creationId xmlns:p14="http://schemas.microsoft.com/office/powerpoint/2010/main" val="2464931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6611" y="-3170"/>
            <a:ext cx="10518777" cy="342899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4E9A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DA6A8-B2BE-4559-A7EE-FF82A8563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590917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769C14F-0A74-4517-9776-5B7B44E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1" y="6242050"/>
            <a:ext cx="1051877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FB1B45-AB0B-4368-85D5-F1BC20ACF674}"/>
              </a:ext>
            </a:extLst>
          </p:cNvPr>
          <p:cNvCxnSpPr>
            <a:cxnSpLocks/>
          </p:cNvCxnSpPr>
          <p:nvPr userDrawn="1"/>
        </p:nvCxnSpPr>
        <p:spPr>
          <a:xfrm>
            <a:off x="836611" y="6076951"/>
            <a:ext cx="10518777" cy="0"/>
          </a:xfrm>
          <a:prstGeom prst="line">
            <a:avLst/>
          </a:prstGeom>
          <a:ln w="38100">
            <a:solidFill>
              <a:srgbClr val="004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8658CBB-3AD1-428F-87CC-812CE82028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24363" y="3590916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BC7ECB4-F408-4BA0-AB56-E83E4F5D7BF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12114" y="3590915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31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4F0C-64D1-4379-8CC4-EF068C53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0DA14-779F-4634-BE38-855D8BAF2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9903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 Light" panose="000004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8FC96-4045-49F6-A146-006CCC119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99037" cy="3684588"/>
          </a:xfrm>
        </p:spPr>
        <p:txBody>
          <a:bodyPr/>
          <a:lstStyle>
            <a:lvl1pPr>
              <a:defRPr>
                <a:latin typeface="Montserrat Light" panose="00000400000000000000" pitchFamily="50" charset="0"/>
              </a:defRPr>
            </a:lvl1pPr>
            <a:lvl2pPr>
              <a:defRPr>
                <a:latin typeface="Montserrat Light" panose="00000400000000000000" pitchFamily="50" charset="0"/>
              </a:defRPr>
            </a:lvl2pPr>
            <a:lvl3pPr>
              <a:defRPr>
                <a:latin typeface="Montserrat Light" panose="00000400000000000000" pitchFamily="50" charset="0"/>
              </a:defRPr>
            </a:lvl3pPr>
            <a:lvl4pPr>
              <a:defRPr>
                <a:latin typeface="Montserrat Light" panose="00000400000000000000" pitchFamily="50" charset="0"/>
              </a:defRPr>
            </a:lvl4pPr>
            <a:lvl5pPr>
              <a:defRPr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B313F-BE7E-49F9-9886-2FAC21CE7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4126" y="1681163"/>
            <a:ext cx="5021262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 Light" panose="000004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252D3-F9FC-4D4F-B275-3829883FE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6" y="2505075"/>
            <a:ext cx="5021262" cy="3684588"/>
          </a:xfrm>
        </p:spPr>
        <p:txBody>
          <a:bodyPr/>
          <a:lstStyle>
            <a:lvl1pPr>
              <a:defRPr>
                <a:latin typeface="Montserrat Light" panose="00000400000000000000" pitchFamily="50" charset="0"/>
              </a:defRPr>
            </a:lvl1pPr>
            <a:lvl2pPr>
              <a:defRPr>
                <a:latin typeface="Montserrat Light" panose="00000400000000000000" pitchFamily="50" charset="0"/>
              </a:defRPr>
            </a:lvl2pPr>
            <a:lvl3pPr>
              <a:defRPr>
                <a:latin typeface="Montserrat Light" panose="00000400000000000000" pitchFamily="50" charset="0"/>
              </a:defRPr>
            </a:lvl3pPr>
            <a:lvl4pPr>
              <a:defRPr>
                <a:latin typeface="Montserrat Light" panose="00000400000000000000" pitchFamily="50" charset="0"/>
              </a:defRPr>
            </a:lvl4pPr>
            <a:lvl5pPr>
              <a:defRPr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BEA52CF-2BAB-485D-BA64-1588444BEDD8}"/>
              </a:ext>
            </a:extLst>
          </p:cNvPr>
          <p:cNvSpPr txBox="1">
            <a:spLocks/>
          </p:cNvSpPr>
          <p:nvPr userDrawn="1"/>
        </p:nvSpPr>
        <p:spPr>
          <a:xfrm>
            <a:off x="839788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200" baseline="0">
                <a:solidFill>
                  <a:schemeClr val="tx1">
                    <a:tint val="75000"/>
                  </a:schemeClr>
                </a:solidFill>
                <a:latin typeface="Montserrat Thin" panose="000003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2769126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CA45-256B-46A9-B33C-A1595D78E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8" y="981075"/>
            <a:ext cx="9953615" cy="4521200"/>
          </a:xfrm>
        </p:spPr>
        <p:txBody>
          <a:bodyPr/>
          <a:lstStyle>
            <a:lvl1pPr>
              <a:defRPr i="0" cap="none" baseline="0">
                <a:latin typeface="Montserrat Thin" panose="00000300000000000000" pitchFamily="50" charset="0"/>
              </a:defRPr>
            </a:lvl1pPr>
          </a:lstStyle>
          <a:p>
            <a:r>
              <a:rPr lang="en-US"/>
              <a:t>“Use this slide if you would like to include a quote in your presentation.”</a:t>
            </a:r>
            <a:br>
              <a:rPr lang="en-US"/>
            </a:br>
            <a:br>
              <a:rPr lang="en-US"/>
            </a:br>
            <a:r>
              <a:rPr lang="en-US"/>
              <a:t>– Quote Attribution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9AED1F-DAA1-4CD3-8E2B-3C4AD4BD5E44}"/>
              </a:ext>
            </a:extLst>
          </p:cNvPr>
          <p:cNvCxnSpPr>
            <a:cxnSpLocks/>
          </p:cNvCxnSpPr>
          <p:nvPr userDrawn="1"/>
        </p:nvCxnSpPr>
        <p:spPr>
          <a:xfrm>
            <a:off x="855673" y="981075"/>
            <a:ext cx="0" cy="4521200"/>
          </a:xfrm>
          <a:prstGeom prst="line">
            <a:avLst/>
          </a:prstGeom>
          <a:ln w="38100">
            <a:solidFill>
              <a:srgbClr val="004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0CA53F-EFAE-46F6-A38C-771A8AFE5853}"/>
              </a:ext>
            </a:extLst>
          </p:cNvPr>
          <p:cNvSpPr/>
          <p:nvPr userDrawn="1"/>
        </p:nvSpPr>
        <p:spPr>
          <a:xfrm>
            <a:off x="10013665" y="-632341"/>
            <a:ext cx="19944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E821C7D-9829-4327-9E14-7C825AC9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178" y="6356349"/>
            <a:ext cx="99536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2766916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187D-D965-4541-965E-F8B2C96D7C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5362574"/>
            <a:ext cx="10515599" cy="70842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AEF0D2B-AFEE-4353-8C84-B5FBB01C9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1" y="422671"/>
            <a:ext cx="10515599" cy="478750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4E9A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Insert chart or graph here.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431ADA5-BF1A-41FA-A0BD-E548440B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1" y="6242050"/>
            <a:ext cx="1051877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C1A52D-FC66-4252-8D0C-3C0DF31B8ACB}"/>
              </a:ext>
            </a:extLst>
          </p:cNvPr>
          <p:cNvCxnSpPr>
            <a:cxnSpLocks/>
          </p:cNvCxnSpPr>
          <p:nvPr userDrawn="1"/>
        </p:nvCxnSpPr>
        <p:spPr>
          <a:xfrm>
            <a:off x="836611" y="6076951"/>
            <a:ext cx="10518777" cy="0"/>
          </a:xfrm>
          <a:prstGeom prst="line">
            <a:avLst/>
          </a:prstGeom>
          <a:ln w="38100">
            <a:solidFill>
              <a:srgbClr val="004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99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51EE9887-F173-4F2A-8494-CED0760F5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r="27276"/>
          <a:stretch/>
        </p:blipFill>
        <p:spPr>
          <a:xfrm>
            <a:off x="6682008" y="0"/>
            <a:ext cx="5509992" cy="57208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D62F958-0C60-4631-A589-D0DA2EC7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199480"/>
            <a:ext cx="6914662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/>
              <a:t>PRESENTATION TITLE</a:t>
            </a:r>
            <a:br>
              <a:rPr lang="en-US"/>
            </a:br>
            <a:endParaRPr lang="en-US" sz="2000" cap="none">
              <a:latin typeface="Montserrat Light" panose="000004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4FBC4-B0FD-42D6-850A-271DA6F3064E}"/>
              </a:ext>
            </a:extLst>
          </p:cNvPr>
          <p:cNvSpPr/>
          <p:nvPr userDrawn="1"/>
        </p:nvSpPr>
        <p:spPr>
          <a:xfrm>
            <a:off x="728783" y="5039948"/>
            <a:ext cx="6096000" cy="880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464646"/>
                </a:solidFill>
                <a:latin typeface="Montserrat Light" panose="00000400000000000000" pitchFamily="50" charset="0"/>
              </a:rPr>
              <a:t>Subtitle or Presenter’s Name</a:t>
            </a:r>
            <a:br>
              <a:rPr lang="en-US">
                <a:solidFill>
                  <a:srgbClr val="464646"/>
                </a:solidFill>
                <a:latin typeface="Montserrat Light" panose="00000400000000000000" pitchFamily="50" charset="0"/>
              </a:rPr>
            </a:br>
            <a:r>
              <a:rPr lang="en-US">
                <a:solidFill>
                  <a:srgbClr val="464646"/>
                </a:solidFill>
                <a:latin typeface="Montserrat Light" panose="00000400000000000000" pitchFamily="50" charset="0"/>
              </a:rPr>
              <a:t>Date</a:t>
            </a:r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60198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15420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E39908-AE0E-4754-863C-B6DFE0ABF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6412" y="250825"/>
            <a:ext cx="4498976" cy="1325563"/>
          </a:xfrm>
        </p:spPr>
        <p:txBody>
          <a:bodyPr>
            <a:noAutofit/>
          </a:bodyPr>
          <a:lstStyle>
            <a:lvl1pPr>
              <a:defRPr sz="44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DA6A8-B2BE-4559-A7EE-FF82A8563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6412" y="1846263"/>
            <a:ext cx="4498976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769C14F-0A74-4517-9776-5B7B44E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412" y="6242050"/>
            <a:ext cx="449897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FB1B45-AB0B-4368-85D5-F1BC20ACF674}"/>
              </a:ext>
            </a:extLst>
          </p:cNvPr>
          <p:cNvCxnSpPr>
            <a:cxnSpLocks/>
          </p:cNvCxnSpPr>
          <p:nvPr userDrawn="1"/>
        </p:nvCxnSpPr>
        <p:spPr>
          <a:xfrm>
            <a:off x="6856412" y="1711325"/>
            <a:ext cx="2647950" cy="0"/>
          </a:xfrm>
          <a:prstGeom prst="line">
            <a:avLst/>
          </a:prstGeom>
          <a:ln w="38100">
            <a:solidFill>
              <a:srgbClr val="D15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D42-1BD7-4F53-8BCF-B4A375FC4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1" y="260350"/>
            <a:ext cx="4346577" cy="1325563"/>
          </a:xfrm>
        </p:spPr>
        <p:txBody>
          <a:bodyPr>
            <a:noAutofit/>
          </a:bodyPr>
          <a:lstStyle>
            <a:lvl1pPr>
              <a:defRPr sz="44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6019800" y="0"/>
            <a:ext cx="6172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15420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73155-0A55-4C9C-8B61-3D6918B7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855788"/>
            <a:ext cx="4346577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D9C4B-00F2-46E8-AAD7-58524259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0" y="6251575"/>
            <a:ext cx="4346578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23A65-2831-4980-B935-FDC3611D2BC3}"/>
              </a:ext>
            </a:extLst>
          </p:cNvPr>
          <p:cNvCxnSpPr>
            <a:cxnSpLocks/>
          </p:cNvCxnSpPr>
          <p:nvPr userDrawn="1"/>
        </p:nvCxnSpPr>
        <p:spPr>
          <a:xfrm>
            <a:off x="836611" y="1720850"/>
            <a:ext cx="2647950" cy="0"/>
          </a:xfrm>
          <a:prstGeom prst="line">
            <a:avLst/>
          </a:prstGeom>
          <a:ln w="38100">
            <a:solidFill>
              <a:srgbClr val="D15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1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D42-1BD7-4F53-8BCF-B4A375FC4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260350"/>
            <a:ext cx="4346574" cy="1325563"/>
          </a:xfrm>
        </p:spPr>
        <p:txBody>
          <a:bodyPr>
            <a:noAutofit/>
          </a:bodyPr>
          <a:lstStyle>
            <a:lvl1pPr>
              <a:defRPr sz="3600" cap="all" baseline="0">
                <a:solidFill>
                  <a:srgbClr val="464646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6019800" y="1"/>
            <a:ext cx="6172200" cy="334327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15420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73155-0A55-4C9C-8B61-3D6918B7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855788"/>
            <a:ext cx="4346575" cy="4216400"/>
          </a:xfrm>
        </p:spPr>
        <p:txBody>
          <a:bodyPr/>
          <a:lstStyle>
            <a:lvl1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D9C4B-00F2-46E8-AAD7-58524259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09" y="6251575"/>
            <a:ext cx="4346575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23A65-2831-4980-B935-FDC3611D2BC3}"/>
              </a:ext>
            </a:extLst>
          </p:cNvPr>
          <p:cNvCxnSpPr>
            <a:cxnSpLocks/>
          </p:cNvCxnSpPr>
          <p:nvPr userDrawn="1"/>
        </p:nvCxnSpPr>
        <p:spPr>
          <a:xfrm>
            <a:off x="836611" y="1720850"/>
            <a:ext cx="2647950" cy="0"/>
          </a:xfrm>
          <a:prstGeom prst="line">
            <a:avLst/>
          </a:prstGeom>
          <a:ln w="38100">
            <a:solidFill>
              <a:srgbClr val="D15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ACAF94-7D76-461F-84CA-8C3A8E1A19A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flipH="1">
            <a:off x="6019800" y="3457575"/>
            <a:ext cx="6172200" cy="3400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15420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</p:spTree>
    <p:extLst>
      <p:ext uri="{BB962C8B-B14F-4D97-AF65-F5344CB8AC3E}">
        <p14:creationId xmlns:p14="http://schemas.microsoft.com/office/powerpoint/2010/main" val="11688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7632-4528-4547-B622-7D5392E991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6611" y="-3170"/>
            <a:ext cx="10518777" cy="342899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15420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Your photo goes here.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DA6A8-B2BE-4559-A7EE-FF82A8563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590917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769C14F-0A74-4517-9776-5B7B44E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1" y="6242050"/>
            <a:ext cx="1051877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FB1B45-AB0B-4368-85D5-F1BC20ACF674}"/>
              </a:ext>
            </a:extLst>
          </p:cNvPr>
          <p:cNvCxnSpPr>
            <a:cxnSpLocks/>
          </p:cNvCxnSpPr>
          <p:nvPr userDrawn="1"/>
        </p:nvCxnSpPr>
        <p:spPr>
          <a:xfrm>
            <a:off x="836611" y="6076951"/>
            <a:ext cx="10518777" cy="0"/>
          </a:xfrm>
          <a:prstGeom prst="line">
            <a:avLst/>
          </a:prstGeom>
          <a:ln w="38100">
            <a:solidFill>
              <a:srgbClr val="D15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8658CBB-3AD1-428F-87CC-812CE82028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24363" y="3590916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BC7ECB4-F408-4BA0-AB56-E83E4F5D7BF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12114" y="3590915"/>
            <a:ext cx="3343274" cy="2244721"/>
          </a:xfrm>
        </p:spPr>
        <p:txBody>
          <a:bodyPr/>
          <a:lstStyle>
            <a:lvl1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1pPr>
            <a:lvl2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 sz="1400"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03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4F0C-64D1-4379-8CC4-EF068C53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0DA14-779F-4634-BE38-855D8BAF2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9903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 Thin" panose="000003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8FC96-4045-49F6-A146-006CCC119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99037" cy="3684588"/>
          </a:xfrm>
        </p:spPr>
        <p:txBody>
          <a:bodyPr/>
          <a:lstStyle>
            <a:lvl1pPr>
              <a:defRPr>
                <a:latin typeface="Montserrat Thin" panose="00000300000000000000" pitchFamily="50" charset="0"/>
              </a:defRPr>
            </a:lvl1pPr>
            <a:lvl2pPr>
              <a:defRPr>
                <a:latin typeface="Montserrat Thin" panose="00000300000000000000" pitchFamily="50" charset="0"/>
              </a:defRPr>
            </a:lvl2pPr>
            <a:lvl3pPr>
              <a:defRPr>
                <a:latin typeface="Montserrat Thin" panose="00000300000000000000" pitchFamily="50" charset="0"/>
              </a:defRPr>
            </a:lvl3pPr>
            <a:lvl4pPr>
              <a:defRPr>
                <a:latin typeface="Montserrat Thin" panose="00000300000000000000" pitchFamily="50" charset="0"/>
              </a:defRPr>
            </a:lvl4pPr>
            <a:lvl5pPr>
              <a:defRPr>
                <a:latin typeface="Montserrat Thin" panose="000003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B313F-BE7E-49F9-9886-2FAC21CE7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4126" y="1681163"/>
            <a:ext cx="5021262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 Thin" panose="000003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252D3-F9FC-4D4F-B275-3829883FE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6" y="2505075"/>
            <a:ext cx="5021262" cy="3684588"/>
          </a:xfrm>
        </p:spPr>
        <p:txBody>
          <a:bodyPr/>
          <a:lstStyle>
            <a:lvl1pPr>
              <a:defRPr>
                <a:latin typeface="Montserrat Thin" panose="00000300000000000000" pitchFamily="50" charset="0"/>
              </a:defRPr>
            </a:lvl1pPr>
            <a:lvl2pPr>
              <a:defRPr>
                <a:latin typeface="Montserrat Thin" panose="00000300000000000000" pitchFamily="50" charset="0"/>
              </a:defRPr>
            </a:lvl2pPr>
            <a:lvl3pPr>
              <a:defRPr>
                <a:latin typeface="Montserrat Thin" panose="00000300000000000000" pitchFamily="50" charset="0"/>
              </a:defRPr>
            </a:lvl3pPr>
            <a:lvl4pPr>
              <a:defRPr>
                <a:latin typeface="Montserrat Thin" panose="00000300000000000000" pitchFamily="50" charset="0"/>
              </a:defRPr>
            </a:lvl4pPr>
            <a:lvl5pPr>
              <a:defRPr>
                <a:latin typeface="Montserrat Thin" panose="000003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873EF-9FD9-49D8-AAD5-0113C6247EB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6475" y="1690688"/>
            <a:ext cx="0" cy="4498975"/>
          </a:xfrm>
          <a:prstGeom prst="line">
            <a:avLst/>
          </a:prstGeom>
          <a:ln w="38100">
            <a:solidFill>
              <a:srgbClr val="D15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BEA52CF-2BAB-485D-BA64-1588444BEDD8}"/>
              </a:ext>
            </a:extLst>
          </p:cNvPr>
          <p:cNvSpPr txBox="1">
            <a:spLocks/>
          </p:cNvSpPr>
          <p:nvPr userDrawn="1"/>
        </p:nvSpPr>
        <p:spPr>
          <a:xfrm>
            <a:off x="839788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spc="200" baseline="0">
                <a:solidFill>
                  <a:schemeClr val="tx1">
                    <a:tint val="75000"/>
                  </a:schemeClr>
                </a:solidFill>
                <a:latin typeface="Montserrat Thin" panose="000003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14534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CA45-256B-46A9-B33C-A1595D78E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178" y="981075"/>
            <a:ext cx="9953615" cy="4521200"/>
          </a:xfrm>
        </p:spPr>
        <p:txBody>
          <a:bodyPr/>
          <a:lstStyle>
            <a:lvl1pPr>
              <a:defRPr i="0" cap="none" baseline="0">
                <a:latin typeface="Montserrat Thin" panose="00000300000000000000" pitchFamily="50" charset="0"/>
              </a:defRPr>
            </a:lvl1pPr>
          </a:lstStyle>
          <a:p>
            <a:r>
              <a:rPr lang="en-US"/>
              <a:t>“Use this slide if you would like to include a quote in your presentation.”</a:t>
            </a:r>
            <a:br>
              <a:rPr lang="en-US"/>
            </a:br>
            <a:br>
              <a:rPr lang="en-US"/>
            </a:br>
            <a:r>
              <a:rPr lang="en-US"/>
              <a:t>– Quote Attribution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9AED1F-DAA1-4CD3-8E2B-3C4AD4BD5E44}"/>
              </a:ext>
            </a:extLst>
          </p:cNvPr>
          <p:cNvCxnSpPr>
            <a:cxnSpLocks/>
          </p:cNvCxnSpPr>
          <p:nvPr userDrawn="1"/>
        </p:nvCxnSpPr>
        <p:spPr>
          <a:xfrm>
            <a:off x="855673" y="981075"/>
            <a:ext cx="0" cy="4521200"/>
          </a:xfrm>
          <a:prstGeom prst="line">
            <a:avLst/>
          </a:prstGeom>
          <a:ln w="38100">
            <a:solidFill>
              <a:srgbClr val="D15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0CA53F-EFAE-46F6-A38C-771A8AFE5853}"/>
              </a:ext>
            </a:extLst>
          </p:cNvPr>
          <p:cNvSpPr/>
          <p:nvPr userDrawn="1"/>
        </p:nvSpPr>
        <p:spPr>
          <a:xfrm>
            <a:off x="10013665" y="-632341"/>
            <a:ext cx="19944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E821C7D-9829-4327-9E14-7C825AC9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178" y="6356349"/>
            <a:ext cx="99536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</p:spTree>
    <p:extLst>
      <p:ext uri="{BB962C8B-B14F-4D97-AF65-F5344CB8AC3E}">
        <p14:creationId xmlns:p14="http://schemas.microsoft.com/office/powerpoint/2010/main" val="7142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187D-D965-4541-965E-F8B2C96D7C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5362574"/>
            <a:ext cx="10515599" cy="70842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AEF0D2B-AFEE-4353-8C84-B5FBB01C9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1" y="422671"/>
            <a:ext cx="10515599" cy="478750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D15420"/>
                </a:solidFill>
                <a:latin typeface="Montserrat SemiBold" panose="00000700000000000000" pitchFamily="50" charset="0"/>
              </a:defRPr>
            </a:lvl1pPr>
            <a:lvl2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2pPr>
            <a:lvl3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3pPr>
            <a:lvl4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4pPr>
            <a:lvl5pPr>
              <a:defRPr>
                <a:solidFill>
                  <a:srgbClr val="464646"/>
                </a:solidFill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en-US"/>
              <a:t>Insert chart or graph here.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431ADA5-BF1A-41FA-A0BD-E548440B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11" y="6242050"/>
            <a:ext cx="1051877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Montserrat Thin" panose="00000300000000000000" pitchFamily="50" charset="0"/>
              </a:defRPr>
            </a:lvl1pPr>
          </a:lstStyle>
          <a:p>
            <a:fld id="{7C63B91F-EED1-42B4-9003-40A200ECD70B}" type="slidenum">
              <a:rPr lang="en-US" smtClean="0"/>
              <a:pPr/>
              <a:t>‹#›</a:t>
            </a:fld>
            <a:r>
              <a:rPr lang="en-US"/>
              <a:t> | OKLAHOMA HEALTH CARE AUTHORITY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C1A52D-FC66-4252-8D0C-3C0DF31B8ACB}"/>
              </a:ext>
            </a:extLst>
          </p:cNvPr>
          <p:cNvCxnSpPr>
            <a:cxnSpLocks/>
          </p:cNvCxnSpPr>
          <p:nvPr userDrawn="1"/>
        </p:nvCxnSpPr>
        <p:spPr>
          <a:xfrm>
            <a:off x="836611" y="6076951"/>
            <a:ext cx="10518777" cy="0"/>
          </a:xfrm>
          <a:prstGeom prst="line">
            <a:avLst/>
          </a:prstGeom>
          <a:ln w="38100">
            <a:solidFill>
              <a:srgbClr val="D15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5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EA468-D697-44A3-BCF2-2BC4D5B8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6D19-AD04-4B72-9EDC-F74F15E3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4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8" r:id="rId4"/>
    <p:sldLayoutId id="2147483659" r:id="rId5"/>
    <p:sldLayoutId id="2147483660" r:id="rId6"/>
    <p:sldLayoutId id="2147483653" r:id="rId7"/>
    <p:sldLayoutId id="2147483654" r:id="rId8"/>
    <p:sldLayoutId id="21474836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rgbClr val="464646"/>
          </a:solidFill>
          <a:latin typeface="Montserrat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EA468-D697-44A3-BCF2-2BC4D5B8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6D19-AD04-4B72-9EDC-F74F15E3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55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rgbClr val="464646"/>
          </a:solidFill>
          <a:latin typeface="Montserrat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EA468-D697-44A3-BCF2-2BC4D5B8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6D19-AD04-4B72-9EDC-F74F15E3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3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464646"/>
          </a:solidFill>
          <a:latin typeface="Montserrat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27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rgbClr val="464646"/>
          </a:solidFill>
          <a:latin typeface="Montserrat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oklahoma.gov/ohca/insureoklahoma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lahoma.gov/ohca/insureoklahom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BDCB-9ED9-4CAC-91D5-84F6AF59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52" y="3132346"/>
            <a:ext cx="7208983" cy="2751466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Montserrat ExtraBold" panose="00000900000000000000" pitchFamily="2" charset="0"/>
              </a:rPr>
              <a:t>Insure </a:t>
            </a:r>
            <a:br>
              <a:rPr lang="en-US" sz="5400" dirty="0">
                <a:latin typeface="Montserrat ExtraBold" panose="00000900000000000000" pitchFamily="2" charset="0"/>
              </a:rPr>
            </a:br>
            <a:r>
              <a:rPr lang="en-US" sz="5400" dirty="0">
                <a:latin typeface="Montserrat ExtraBold" panose="00000900000000000000" pitchFamily="2" charset="0"/>
              </a:rPr>
              <a:t>Oklahoma</a:t>
            </a:r>
            <a:br>
              <a:rPr lang="en-US" sz="1400" dirty="0">
                <a:latin typeface="Montserrat SemiBold" panose="00000700000000000000" pitchFamily="2" charset="0"/>
              </a:rPr>
            </a:br>
            <a:br>
              <a:rPr lang="en-US" sz="1400" dirty="0">
                <a:latin typeface="Montserrat SemiBold" panose="00000700000000000000" pitchFamily="2" charset="0"/>
              </a:rPr>
            </a:br>
            <a:br>
              <a:rPr lang="en-US" sz="1400" dirty="0">
                <a:latin typeface="Montserrat SemiBold"/>
              </a:rPr>
            </a:br>
            <a:r>
              <a:rPr lang="en-US" sz="2400" dirty="0">
                <a:latin typeface="Montserrat Light" panose="00000400000000000000" pitchFamily="2" charset="0"/>
              </a:rPr>
              <a:t>May 2025</a:t>
            </a:r>
            <a:br>
              <a:rPr lang="en-US" sz="5400" dirty="0"/>
            </a:br>
            <a:br>
              <a:rPr lang="en-US" sz="5400" dirty="0"/>
            </a:br>
            <a:endParaRPr lang="en-US" sz="5400" cap="none" dirty="0">
              <a:latin typeface="Montserrat Light" panose="00000400000000000000" pitchFamily="50" charset="0"/>
            </a:endParaRP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A99C4FC4-8F0E-4D78-AA91-1D85AF6ADE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r="27276"/>
          <a:stretch/>
        </p:blipFill>
        <p:spPr>
          <a:xfrm>
            <a:off x="6846277" y="0"/>
            <a:ext cx="5345722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0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54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2E1E2-D8B1-3401-D947-63CCC435A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0FC60-81C5-619F-2AC0-C3C11804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Qualified employers</a:t>
            </a:r>
          </a:p>
        </p:txBody>
      </p:sp>
    </p:spTree>
    <p:extLst>
      <p:ext uri="{BB962C8B-B14F-4D97-AF65-F5344CB8AC3E}">
        <p14:creationId xmlns:p14="http://schemas.microsoft.com/office/powerpoint/2010/main" val="4590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1ABC1-37BC-ADBA-8C37-141764467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65AA21-F0E6-531A-10BB-4816E457F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8406C-25DC-9130-6152-24180659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48" y="906144"/>
            <a:ext cx="10645902" cy="1076914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How does an employer qualify?</a:t>
            </a:r>
          </a:p>
        </p:txBody>
      </p:sp>
      <p:pic>
        <p:nvPicPr>
          <p:cNvPr id="4" name="Graphic 3" descr="Piggy Bank with solid fill">
            <a:extLst>
              <a:ext uri="{FF2B5EF4-FFF2-40B4-BE49-F238E27FC236}">
                <a16:creationId xmlns:a16="http://schemas.microsoft.com/office/drawing/2014/main" id="{CF202B5E-B3CB-E4AB-9360-567C82084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6740" y="2783158"/>
            <a:ext cx="914400" cy="914400"/>
          </a:xfrm>
          <a:prstGeom prst="rect">
            <a:avLst/>
          </a:prstGeom>
        </p:spPr>
      </p:pic>
      <p:pic>
        <p:nvPicPr>
          <p:cNvPr id="7" name="Graphic 6" descr="Group of women with solid fill">
            <a:extLst>
              <a:ext uri="{FF2B5EF4-FFF2-40B4-BE49-F238E27FC236}">
                <a16:creationId xmlns:a16="http://schemas.microsoft.com/office/drawing/2014/main" id="{B737FD79-9481-7649-AA0F-75EC5603B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450" y="2840308"/>
            <a:ext cx="914400" cy="914400"/>
          </a:xfrm>
          <a:prstGeom prst="rect">
            <a:avLst/>
          </a:prstGeom>
        </p:spPr>
      </p:pic>
      <p:pic>
        <p:nvPicPr>
          <p:cNvPr id="10" name="Graphic 9" descr="Bank check with solid fill">
            <a:extLst>
              <a:ext uri="{FF2B5EF4-FFF2-40B4-BE49-F238E27FC236}">
                <a16:creationId xmlns:a16="http://schemas.microsoft.com/office/drawing/2014/main" id="{0612CA86-2F23-00FB-9861-3B57825FB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6852" y="2840308"/>
            <a:ext cx="914400" cy="914400"/>
          </a:xfrm>
          <a:prstGeom prst="rect">
            <a:avLst/>
          </a:prstGeom>
        </p:spPr>
      </p:pic>
      <p:pic>
        <p:nvPicPr>
          <p:cNvPr id="14" name="Picture 13" descr="Background pattern&#10;&#10;AI-generated content may be incorrect.">
            <a:extLst>
              <a:ext uri="{FF2B5EF4-FFF2-40B4-BE49-F238E27FC236}">
                <a16:creationId xmlns:a16="http://schemas.microsoft.com/office/drawing/2014/main" id="{2A59C408-1B50-1169-3092-E2207205B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0" y="2940858"/>
            <a:ext cx="1475994" cy="959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488786-B28F-FD8C-370F-E8DFBD6FDE99}"/>
              </a:ext>
            </a:extLst>
          </p:cNvPr>
          <p:cNvSpPr txBox="1"/>
          <p:nvPr/>
        </p:nvSpPr>
        <p:spPr>
          <a:xfrm>
            <a:off x="810554" y="3907108"/>
            <a:ext cx="187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Located in Oklahoma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67EDB-3B89-FDF7-9306-72B98C6BFF6B}"/>
              </a:ext>
            </a:extLst>
          </p:cNvPr>
          <p:cNvSpPr txBox="1"/>
          <p:nvPr/>
        </p:nvSpPr>
        <p:spPr>
          <a:xfrm>
            <a:off x="2808972" y="3886200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cap="all"/>
            </a:pPr>
            <a:r>
              <a:rPr lang="en-US" sz="1800" cap="none">
                <a:latin typeface="Montserrat" panose="00000500000000000000" pitchFamily="2" charset="0"/>
              </a:rPr>
              <a:t>250 or fewer employees (for-profit) or 500 or fewer employees (not-for-profit)</a:t>
            </a:r>
            <a:endParaRPr lang="en-US" sz="1800" cap="none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B01C9-6FE4-F4C9-FBEB-569254EFCAE3}"/>
              </a:ext>
            </a:extLst>
          </p:cNvPr>
          <p:cNvSpPr txBox="1"/>
          <p:nvPr/>
        </p:nvSpPr>
        <p:spPr>
          <a:xfrm>
            <a:off x="5649874" y="386714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cap="all"/>
            </a:pPr>
            <a:r>
              <a:rPr lang="en-US" sz="1800" cap="none">
                <a:latin typeface="Montserrat" panose="00000500000000000000" pitchFamily="2" charset="0"/>
              </a:rPr>
              <a:t>Apply for or already offer qualified benefit plan (QBP) with the 1</a:t>
            </a:r>
            <a:r>
              <a:rPr lang="en-US" sz="1800" cap="none" baseline="30000">
                <a:latin typeface="Montserrat" panose="00000500000000000000" pitchFamily="2" charset="0"/>
              </a:rPr>
              <a:t>st</a:t>
            </a:r>
            <a:r>
              <a:rPr lang="en-US" sz="1800" cap="none">
                <a:latin typeface="Montserrat" panose="00000500000000000000" pitchFamily="2" charset="0"/>
              </a:rPr>
              <a:t> of the month billing</a:t>
            </a:r>
            <a:endParaRPr lang="en-US" sz="1800" cap="none" dirty="0"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EA296-4146-5439-65ED-A57994ABC33F}"/>
              </a:ext>
            </a:extLst>
          </p:cNvPr>
          <p:cNvSpPr txBox="1"/>
          <p:nvPr/>
        </p:nvSpPr>
        <p:spPr>
          <a:xfrm>
            <a:off x="8971944" y="3867150"/>
            <a:ext cx="196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cap="all"/>
            </a:pPr>
            <a:r>
              <a:rPr lang="en-US" sz="1800" cap="none" dirty="0">
                <a:latin typeface="Montserrat" panose="00000500000000000000" pitchFamily="2" charset="0"/>
              </a:rPr>
              <a:t>Willing to pay 25% of employee premium</a:t>
            </a:r>
          </a:p>
        </p:txBody>
      </p:sp>
    </p:spTree>
    <p:extLst>
      <p:ext uri="{BB962C8B-B14F-4D97-AF65-F5344CB8AC3E}">
        <p14:creationId xmlns:p14="http://schemas.microsoft.com/office/powerpoint/2010/main" val="384685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20" y="813571"/>
            <a:ext cx="9966286" cy="1402470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What is a qualified Benefit Plan?</a:t>
            </a:r>
          </a:p>
        </p:txBody>
      </p:sp>
      <p:pic>
        <p:nvPicPr>
          <p:cNvPr id="6" name="Picture 5" descr="A pair of keys on a table&#10;&#10;Description automatically generated with low confidence">
            <a:extLst>
              <a:ext uri="{FF2B5EF4-FFF2-40B4-BE49-F238E27FC236}">
                <a16:creationId xmlns:a16="http://schemas.microsoft.com/office/drawing/2014/main" id="{6353AF47-8A43-41F0-AF77-18283F64A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134"/>
          <a:stretch/>
        </p:blipFill>
        <p:spPr>
          <a:xfrm>
            <a:off x="7753820" y="2112803"/>
            <a:ext cx="2972249" cy="39570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569" y="2551176"/>
            <a:ext cx="5959649" cy="35912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Montserrat Light"/>
              </a:rPr>
              <a:t>Must cover hospital, lab, physician, X-ray and pharmacy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Maximum out-of-pocket: $3,000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Maximum office visit copay: $50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Maximum pharmacy deductible: $500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Must be through an Insure Oklahoma contracted carrier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539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56" y="497857"/>
            <a:ext cx="1131444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ontserrat ExtraBold" panose="00000900000000000000" pitchFamily="2" charset="0"/>
              </a:rPr>
              <a:t>Who are Contracted Carriers?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C3FB21-0363-936B-E267-93F72DEE0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650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524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How does an employer Apply?</a:t>
            </a:r>
          </a:p>
        </p:txBody>
      </p:sp>
      <p:pic>
        <p:nvPicPr>
          <p:cNvPr id="6" name="Picture 5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7A2A5662-7238-465C-BE1D-1388289A5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r="3970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593" y="2871073"/>
            <a:ext cx="6251110" cy="3483864"/>
          </a:xfrm>
        </p:spPr>
        <p:txBody>
          <a:bodyPr>
            <a:normAutofit/>
          </a:bodyPr>
          <a:lstStyle/>
          <a:p>
            <a:r>
              <a:rPr lang="en-US" sz="2400" dirty="0"/>
              <a:t>Apply online at </a:t>
            </a:r>
            <a:r>
              <a:rPr lang="en-US" sz="2400" dirty="0">
                <a:hlinkClick r:id="rId4"/>
              </a:rPr>
              <a:t>InsureOklahoma.org</a:t>
            </a:r>
            <a:r>
              <a:rPr lang="en-US" sz="2400" dirty="0"/>
              <a:t>.</a:t>
            </a:r>
          </a:p>
          <a:p>
            <a:r>
              <a:rPr lang="en-US" sz="2400" dirty="0"/>
              <a:t>Paper application (also available for download on the website).</a:t>
            </a:r>
          </a:p>
          <a:p>
            <a:r>
              <a:rPr lang="en-US" sz="2400" dirty="0"/>
              <a:t>Coverage begins the 1</a:t>
            </a:r>
            <a:r>
              <a:rPr lang="en-US" sz="2400" baseline="30000" dirty="0"/>
              <a:t>st</a:t>
            </a:r>
            <a:r>
              <a:rPr lang="en-US" sz="2400" dirty="0"/>
              <a:t> of the month after approval.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221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1" y="411465"/>
            <a:ext cx="4594371" cy="1073150"/>
          </a:xfrm>
        </p:spPr>
        <p:txBody>
          <a:bodyPr lIns="91440" anchor="b">
            <a:no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documents</a:t>
            </a:r>
          </a:p>
        </p:txBody>
      </p:sp>
      <p:pic>
        <p:nvPicPr>
          <p:cNvPr id="10" name="Content Placeholder 9" descr="Paper files on the table">
            <a:extLst>
              <a:ext uri="{FF2B5EF4-FFF2-40B4-BE49-F238E27FC236}">
                <a16:creationId xmlns:a16="http://schemas.microsoft.com/office/drawing/2014/main" id="{CC8528F9-8208-4091-8406-B806C203AA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06" t="5224" r="1" b="5224"/>
          <a:stretch/>
        </p:blipFill>
        <p:spPr>
          <a:xfrm>
            <a:off x="4906309" y="1451048"/>
            <a:ext cx="6206835" cy="462707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5A6D1-BB3B-4023-8131-995FC96DE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373" y="2203228"/>
            <a:ext cx="6206835" cy="4538885"/>
          </a:xfrm>
        </p:spPr>
        <p:txBody>
          <a:bodyPr lIns="0">
            <a:normAutofit/>
          </a:bodyPr>
          <a:lstStyle/>
          <a:p>
            <a:r>
              <a:rPr lang="en-US" sz="2400" dirty="0"/>
              <a:t>Business or Federal Employer Identification Number (FEIN)</a:t>
            </a:r>
          </a:p>
          <a:p>
            <a:r>
              <a:rPr lang="en-US" sz="2400" dirty="0"/>
              <a:t>Business demographic information</a:t>
            </a:r>
          </a:p>
          <a:p>
            <a:r>
              <a:rPr lang="en-US" sz="2400" dirty="0"/>
              <a:t>Staff listing (with Social Security numbers)</a:t>
            </a:r>
          </a:p>
          <a:p>
            <a:r>
              <a:rPr lang="en-US" sz="2400" dirty="0"/>
              <a:t>EFT information for subsidy payments</a:t>
            </a:r>
          </a:p>
          <a:p>
            <a:r>
              <a:rPr lang="en-US" sz="2400" dirty="0"/>
              <a:t>Rate Sheet and SBC from carrier</a:t>
            </a:r>
          </a:p>
          <a:p>
            <a:r>
              <a:rPr lang="en-US" sz="2400" dirty="0"/>
              <a:t>Sign employer agreement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4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56B15-453F-40ED-80C2-CF142EE2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40" y="45361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employer renewal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825EAD-5348-4B03-A256-52200E7DC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940" y="1929384"/>
            <a:ext cx="973639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Montserrat Light"/>
              </a:rPr>
              <a:t>Employer renewals happen automatically every 12 months.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Insure Oklahoma may request documentation for verification, if necessary, such as payroll reports or OESC documentation.</a:t>
            </a:r>
            <a:endParaRPr lang="en-US" sz="2400" dirty="0">
              <a:latin typeface="Montserrat Ligh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Montserrat Light"/>
              </a:rPr>
              <a:t>Employer must submit new two-page employer application if they change benefit plans and include rates and SBC.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Montserrat Light"/>
              </a:rPr>
              <a:t>Employer is responsible for sending in renewal rates every year if they stay on the same plan.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867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54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B3629-5E65-BAAB-7C28-7143D2873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870A90-BE6F-8117-F71F-FE2F9414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6084" cy="6064250"/>
          </a:xfrm>
        </p:spPr>
        <p:txBody>
          <a:bodyPr/>
          <a:lstStyle/>
          <a:p>
            <a:r>
              <a:rPr lang="en-US" dirty="0"/>
              <a:t>Qualified employees and dependents</a:t>
            </a:r>
          </a:p>
        </p:txBody>
      </p:sp>
    </p:spTree>
    <p:extLst>
      <p:ext uri="{BB962C8B-B14F-4D97-AF65-F5344CB8AC3E}">
        <p14:creationId xmlns:p14="http://schemas.microsoft.com/office/powerpoint/2010/main" val="271431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03" y="348838"/>
            <a:ext cx="4346577" cy="1101201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Criteria</a:t>
            </a:r>
          </a:p>
        </p:txBody>
      </p: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DA3A1C68-7209-01E5-3441-9BE2564C9B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6879004"/>
              </p:ext>
            </p:extLst>
          </p:nvPr>
        </p:nvGraphicFramePr>
        <p:xfrm>
          <a:off x="3506074" y="586357"/>
          <a:ext cx="5800158" cy="613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E2868B-E3A8-487A-8A36-6954905B36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218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41" y="398029"/>
            <a:ext cx="4346577" cy="105020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spouses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EC4519F-63E1-1F1B-7EA3-1E47AFC9BA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4867618"/>
              </p:ext>
            </p:extLst>
          </p:nvPr>
        </p:nvGraphicFramePr>
        <p:xfrm>
          <a:off x="561974" y="1752600"/>
          <a:ext cx="4621213" cy="489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8512565-3235-4390-91FC-D22CC90BCB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r="19160" b="-1"/>
          <a:stretch/>
        </p:blipFill>
        <p:spPr>
          <a:xfrm>
            <a:off x="6683624" y="1333932"/>
            <a:ext cx="4479676" cy="51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8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92" y="946900"/>
            <a:ext cx="4647808" cy="570173"/>
          </a:xfrm>
        </p:spPr>
        <p:txBody>
          <a:bodyPr anchor="b">
            <a:no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Disclaimer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93" y="2228676"/>
            <a:ext cx="4263379" cy="3810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Montserrat Light" panose="00000400000000000000" pitchFamily="2" charset="0"/>
              </a:rPr>
              <a:t>Insure Oklahoma policy is subject to change without notice.</a:t>
            </a:r>
          </a:p>
          <a:p>
            <a:r>
              <a:rPr lang="en-US" sz="2400" dirty="0">
                <a:latin typeface="Montserrat Light" panose="00000400000000000000" pitchFamily="2" charset="0"/>
              </a:rPr>
              <a:t>The information included is current as of May 1, 2025.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Montserrat Light" panose="00000400000000000000" pitchFamily="2" charset="0"/>
              </a:rPr>
              <a:t>Current program information can be found on our website at </a:t>
            </a:r>
            <a:r>
              <a:rPr lang="en-US" sz="2400" dirty="0">
                <a:solidFill>
                  <a:schemeClr val="tx1"/>
                </a:solidFill>
                <a:latin typeface="Montserrat Light" panose="00000400000000000000" pitchFamily="2" charset="0"/>
                <a:hlinkClick r:id="rId3"/>
              </a:rPr>
              <a:t>InsureOklahoma.org</a:t>
            </a:r>
            <a:r>
              <a:rPr lang="en-US" sz="2400" dirty="0">
                <a:solidFill>
                  <a:schemeClr val="tx1"/>
                </a:solidFill>
                <a:latin typeface="Montserrat Light" panose="00000400000000000000" pitchFamily="2" charset="0"/>
              </a:rPr>
              <a:t>.</a:t>
            </a:r>
          </a:p>
          <a:p>
            <a:endParaRPr lang="en-US" sz="17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8C8C247-5C39-41E7-B33E-1AE6C18AF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172" y="3479215"/>
            <a:ext cx="5605054" cy="5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6" y="417080"/>
            <a:ext cx="4346577" cy="102249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children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D05A7C-33A3-49D6-BE0E-0F3FFE135F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396CB-8975-4FEF-800E-E371F9052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436" y="1752600"/>
            <a:ext cx="5211764" cy="47645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400"/>
              </a:spcBef>
            </a:pPr>
            <a:endParaRPr lang="en-US" sz="2800" dirty="0"/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sz="2800" dirty="0"/>
              <a:t>Ages 0-18</a:t>
            </a:r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sz="2800" dirty="0"/>
              <a:t>Must not qualify for SoonerCare</a:t>
            </a:r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sz="2800" dirty="0"/>
              <a:t>If child qualifies for SoonerCare, can have other coverage but IO will not subsidize</a:t>
            </a:r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sz="2800" dirty="0"/>
              <a:t>Must not qualify for or be on Medica</a:t>
            </a:r>
            <a:r>
              <a:rPr lang="en-US" dirty="0"/>
              <a:t>re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9" name="Picture 8" descr="Young multiracial friends">
            <a:extLst>
              <a:ext uri="{FF2B5EF4-FFF2-40B4-BE49-F238E27FC236}">
                <a16:creationId xmlns:a16="http://schemas.microsoft.com/office/drawing/2014/main" id="{CFC62610-61EA-F2C8-F7D2-A18BF0CE7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2099" y="1583903"/>
            <a:ext cx="4933953" cy="41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54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7C8EE1-7CF2-F75B-7E4B-4A4B46F9A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47DC2-05DC-CF0A-D5F2-90AA396B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6084" cy="6064250"/>
          </a:xfrm>
        </p:spPr>
        <p:txBody>
          <a:bodyPr/>
          <a:lstStyle/>
          <a:p>
            <a:r>
              <a:rPr lang="en-US" dirty="0"/>
              <a:t>Qualified COLLEGE STUDENTS</a:t>
            </a:r>
          </a:p>
        </p:txBody>
      </p:sp>
    </p:spTree>
    <p:extLst>
      <p:ext uri="{BB962C8B-B14F-4D97-AF65-F5344CB8AC3E}">
        <p14:creationId xmlns:p14="http://schemas.microsoft.com/office/powerpoint/2010/main" val="172823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7" y="420810"/>
            <a:ext cx="5534025" cy="1335088"/>
          </a:xfrm>
        </p:spPr>
        <p:txBody>
          <a:bodyPr/>
          <a:lstStyle/>
          <a:p>
            <a:r>
              <a:rPr lang="en-US" dirty="0">
                <a:latin typeface="Montserrat ExtraBold" panose="00000900000000000000" pitchFamily="2" charset="0"/>
              </a:rPr>
              <a:t>Who qualifies?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72" y="1956709"/>
            <a:ext cx="5534025" cy="42934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/>
              <a:t>Ages 19-22</a:t>
            </a:r>
          </a:p>
          <a:p>
            <a:pPr>
              <a:lnSpc>
                <a:spcPct val="150000"/>
              </a:lnSpc>
            </a:pPr>
            <a:r>
              <a:rPr lang="en-US"/>
              <a:t>Must attend an accredited Oklahoma college </a:t>
            </a:r>
          </a:p>
          <a:p>
            <a:pPr>
              <a:lnSpc>
                <a:spcPct val="150000"/>
              </a:lnSpc>
            </a:pPr>
            <a:r>
              <a:rPr lang="en-US"/>
              <a:t>Full time status</a:t>
            </a:r>
          </a:p>
          <a:p>
            <a:pPr>
              <a:lnSpc>
                <a:spcPct val="150000"/>
              </a:lnSpc>
            </a:pPr>
            <a:r>
              <a:rPr lang="en-US"/>
              <a:t>Must supply a current signed FAFSA and current class schedule</a:t>
            </a:r>
          </a:p>
          <a:p>
            <a:pPr>
              <a:lnSpc>
                <a:spcPct val="150000"/>
              </a:lnSpc>
            </a:pPr>
            <a:r>
              <a:rPr lang="en-US"/>
              <a:t>All household income counts</a:t>
            </a:r>
          </a:p>
          <a:p>
            <a:endParaRPr lang="en-US"/>
          </a:p>
        </p:txBody>
      </p:sp>
      <p:pic>
        <p:nvPicPr>
          <p:cNvPr id="7" name="Picture 6" descr="Student at a graduation ceremony">
            <a:extLst>
              <a:ext uri="{FF2B5EF4-FFF2-40B4-BE49-F238E27FC236}">
                <a16:creationId xmlns:a16="http://schemas.microsoft.com/office/drawing/2014/main" id="{724E637B-D83C-AD7E-F6F7-EF30D699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2" y="2518988"/>
            <a:ext cx="4956693" cy="31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3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98" y="3703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Qualified College Student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BD52E4-B393-AB09-696B-7F18D661B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19165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61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719867"/>
            <a:ext cx="10505303" cy="89307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dirty="0">
                <a:latin typeface="Montserrat ExtraBold" panose="00000900000000000000" pitchFamily="2" charset="0"/>
                <a:ea typeface="Calibri Light"/>
                <a:cs typeface="Calibri Light"/>
              </a:rPr>
              <a:t>Employee renewals</a:t>
            </a:r>
            <a:br>
              <a:rPr lang="en-US" sz="4200" dirty="0">
                <a:latin typeface="+mj-lt"/>
                <a:ea typeface="Calibri Light"/>
                <a:cs typeface="Calibri Light"/>
              </a:rPr>
            </a:br>
            <a:endParaRPr lang="en-US" sz="42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E7707E-C588-CE38-097C-9980EF843764}"/>
              </a:ext>
            </a:extLst>
          </p:cNvPr>
          <p:cNvSpPr txBox="1">
            <a:spLocks/>
          </p:cNvSpPr>
          <p:nvPr/>
        </p:nvSpPr>
        <p:spPr>
          <a:xfrm>
            <a:off x="671384" y="2287730"/>
            <a:ext cx="10855410" cy="4113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64646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64646"/>
                </a:solidFill>
                <a:latin typeface="Montserrat Light" panose="000004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64646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64646"/>
                </a:solidFill>
                <a:latin typeface="Montserrat Ligh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64646"/>
                </a:solidFill>
                <a:latin typeface="Montserrat Ligh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000" dirty="0">
                <a:latin typeface="Montserrat Light"/>
              </a:rPr>
              <a:t>Employee's will need to renew their application </a:t>
            </a:r>
            <a:br>
              <a:rPr lang="en-US" sz="7000" dirty="0">
                <a:latin typeface="Montserrat Light"/>
              </a:rPr>
            </a:br>
            <a:r>
              <a:rPr lang="en-US" sz="7000" dirty="0">
                <a:latin typeface="Montserrat Light"/>
              </a:rPr>
              <a:t>every 11 months.</a:t>
            </a:r>
            <a:endParaRPr lang="en-US" sz="7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000" dirty="0">
                <a:latin typeface="Montserrat Light"/>
              </a:rPr>
              <a:t>Any changes in the household need to be reported </a:t>
            </a:r>
            <a:br>
              <a:rPr lang="en-US" sz="7000" dirty="0">
                <a:latin typeface="Montserrat Light"/>
              </a:rPr>
            </a:br>
            <a:r>
              <a:rPr lang="en-US" sz="7000" dirty="0">
                <a:latin typeface="Montserrat Light"/>
              </a:rPr>
              <a:t>or updated within 10 days of the change.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000" dirty="0">
                <a:latin typeface="Montserrat Light"/>
              </a:rPr>
              <a:t>Insure Oklahoma may request documentation for verification if necessary.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sz="2200" dirty="0">
              <a:latin typeface="Montserrat Light"/>
            </a:endParaRPr>
          </a:p>
          <a:p>
            <a:pPr>
              <a:spcBef>
                <a:spcPts val="600"/>
              </a:spcBef>
            </a:pPr>
            <a:endParaRPr lang="en-US" sz="2200" dirty="0">
              <a:latin typeface="Montserrat Light"/>
            </a:endParaRPr>
          </a:p>
          <a:p>
            <a:pPr>
              <a:spcBef>
                <a:spcPts val="600"/>
              </a:spcBef>
            </a:pPr>
            <a:endParaRPr lang="en-US" sz="2200" dirty="0">
              <a:latin typeface="Montserrat Ligh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Montserrat Light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8780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2E7C-9F95-C903-7C1C-27B08AAD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26" y="735674"/>
            <a:ext cx="3928774" cy="341071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>
                <a:latin typeface="Montserrat ExtraBold" panose="00000900000000000000" pitchFamily="2" charset="0"/>
              </a:rPr>
              <a:t>INSURE OKLAHOMA INCOME GUIDELINES </a:t>
            </a:r>
          </a:p>
          <a:p>
            <a:pPr marL="0" indent="0">
              <a:buNone/>
            </a:pPr>
            <a:endParaRPr lang="en-US" sz="2200" dirty="0">
              <a:latin typeface="Montserrat SemiBold"/>
            </a:endParaRPr>
          </a:p>
          <a:p>
            <a:pPr marL="0" indent="0">
              <a:buNone/>
            </a:pPr>
            <a:endParaRPr lang="en-US" sz="2200" dirty="0">
              <a:latin typeface="Montserrat SemiBold"/>
            </a:endParaRPr>
          </a:p>
          <a:p>
            <a:pPr marL="0" indent="0">
              <a:buNone/>
            </a:pPr>
            <a:r>
              <a:rPr lang="en-US" sz="2400" dirty="0">
                <a:latin typeface="Montserrat Light" panose="00000400000000000000" pitchFamily="2" charset="0"/>
              </a:rPr>
              <a:t>4/1/2025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016EF-F3FF-9ADE-65AE-07239DFC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61" y="234500"/>
            <a:ext cx="6757384" cy="59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0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551C2-612F-0B65-657A-D372C992A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026957-52EE-6A06-3356-1030F466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C0364F-D3C3-FC8D-B4F2-6710FC0C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371601"/>
            <a:ext cx="9753599" cy="32987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Montserrat Light" panose="00000400000000000000" pitchFamily="2" charset="0"/>
              </a:rPr>
              <a:t>Insure Oklahoma Helpline: </a:t>
            </a:r>
            <a:r>
              <a:rPr lang="en-US" dirty="0">
                <a:latin typeface="Montserrat Light" panose="00000400000000000000" pitchFamily="2" charset="0"/>
              </a:rPr>
              <a:t>888-365-3742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Montserrat Light" panose="000004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Montserrat Light" panose="00000400000000000000" pitchFamily="2" charset="0"/>
              </a:rPr>
              <a:t>Helpline Hours: </a:t>
            </a:r>
            <a:r>
              <a:rPr lang="en-US" dirty="0">
                <a:latin typeface="Montserrat Light" panose="00000400000000000000" pitchFamily="2" charset="0"/>
              </a:rPr>
              <a:t>Monday to Friday 8 a.m.-5 p.m. CST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Montserrat Light" panose="00000400000000000000" pitchFamily="2" charset="0"/>
              </a:rPr>
              <a:t>(Closed on Thursdays 8 a.m.-10:30 a.m.)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Montserrat Light" panose="000004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Montserrat Light" panose="00000400000000000000" pitchFamily="2" charset="0"/>
              </a:rPr>
              <a:t>Email: </a:t>
            </a:r>
            <a:r>
              <a:rPr lang="en-US" dirty="0">
                <a:latin typeface="Montserrat Light" panose="00000400000000000000" pitchFamily="2" charset="0"/>
              </a:rPr>
              <a:t>Insureok@okhca.org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Montserrat Light" panose="000004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Montserrat Light" panose="00000400000000000000" pitchFamily="2" charset="0"/>
              </a:rPr>
              <a:t>Website: </a:t>
            </a:r>
            <a:r>
              <a:rPr lang="en-US" dirty="0">
                <a:latin typeface="Montserrat Light" panose="00000400000000000000" pitchFamily="2" charset="0"/>
              </a:rPr>
              <a:t>InsureOklahoma.org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BFBFED-40D0-0B21-8B4C-120CCC1D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862" y="5306140"/>
            <a:ext cx="3811747" cy="40023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E69C751-084D-0BC3-7B95-E654192E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079" y="4786790"/>
            <a:ext cx="3811745" cy="1438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AACCD-8A8C-062A-84B5-F41428BABF8C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1361" y="508000"/>
            <a:ext cx="8212139" cy="1325563"/>
          </a:xfrm>
        </p:spPr>
        <p:txBody>
          <a:bodyPr/>
          <a:lstStyle/>
          <a:p>
            <a:r>
              <a:rPr lang="en-US" dirty="0">
                <a:latin typeface="Montserrat ExtraBold" panose="00000900000000000000" pitchFamily="2" charset="0"/>
              </a:rPr>
              <a:t>What you will learn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76C54B6-32A2-BF1A-BAB7-B7B4CFB781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8870741"/>
              </p:ext>
            </p:extLst>
          </p:nvPr>
        </p:nvGraphicFramePr>
        <p:xfrm>
          <a:off x="836611" y="2086900"/>
          <a:ext cx="4346577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0763C1-627A-4559-801F-ECE0494C6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4" name="Picture 3" descr="Close up of checklist">
            <a:extLst>
              <a:ext uri="{FF2B5EF4-FFF2-40B4-BE49-F238E27FC236}">
                <a16:creationId xmlns:a16="http://schemas.microsoft.com/office/drawing/2014/main" id="{B61F9497-54AA-50F2-A6A3-0A3E17D1B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88" y="2086899"/>
            <a:ext cx="3968748" cy="41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9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5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A4A8CF-50A6-4B56-8EB3-A898F1A0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INSURE OKLAHOMA</a:t>
            </a:r>
          </a:p>
        </p:txBody>
      </p:sp>
    </p:spTree>
    <p:extLst>
      <p:ext uri="{BB962C8B-B14F-4D97-AF65-F5344CB8AC3E}">
        <p14:creationId xmlns:p14="http://schemas.microsoft.com/office/powerpoint/2010/main" val="113447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822326"/>
            <a:ext cx="10515600" cy="13129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Montserrat ExtraBold" panose="00000900000000000000" pitchFamily="2" charset="0"/>
              </a:rPr>
              <a:t>WHY WAS INSURE OKLAHOMA CREATED?</a:t>
            </a: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A1B4DA38-C67B-B25F-BA03-3886F4F12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61273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9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6B5C8-C96B-2B4F-B516-ACC610C1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88AB-CFBA-E11D-2F0D-AB73C6B1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42" y="946900"/>
            <a:ext cx="9943708" cy="570173"/>
          </a:xfrm>
        </p:spPr>
        <p:txBody>
          <a:bodyPr anchor="b">
            <a:no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WHAT IS INSURE OKLAHOMA?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684D-BCAF-E754-AC57-FD5F7C2A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228676"/>
            <a:ext cx="8686407" cy="3810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 Light" panose="00000400000000000000" pitchFamily="2" charset="0"/>
              </a:rPr>
              <a:t>An innovative program created to bridge the gap in health care coverage for low-income working adults. </a:t>
            </a:r>
          </a:p>
          <a:p>
            <a:r>
              <a:rPr lang="en-US" dirty="0">
                <a:latin typeface="Montserrat Light" panose="00000400000000000000" pitchFamily="2" charset="0"/>
              </a:rPr>
              <a:t>Under the Employer-Sponsored Insurance (ESI) program, premium costs are shared by the State (60%), the Employer (25%) and the Employee (15%). </a:t>
            </a:r>
            <a:endParaRPr lang="en-US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7606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54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C455C-6E68-68AD-4113-E28070D4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36E41-86F6-CA63-AFDE-A8583FFA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INSURE OKLAHOMA work?</a:t>
            </a:r>
          </a:p>
        </p:txBody>
      </p:sp>
    </p:spTree>
    <p:extLst>
      <p:ext uri="{BB962C8B-B14F-4D97-AF65-F5344CB8AC3E}">
        <p14:creationId xmlns:p14="http://schemas.microsoft.com/office/powerpoint/2010/main" val="140053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90" y="789640"/>
            <a:ext cx="11534775" cy="1354138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What is Employer-sponsored insurance?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82" y="1372294"/>
            <a:ext cx="4666389" cy="4600187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18A0F3-CC40-1115-4F3D-08AF0C7FB73B}"/>
              </a:ext>
            </a:extLst>
          </p:cNvPr>
          <p:cNvSpPr txBox="1"/>
          <p:nvPr/>
        </p:nvSpPr>
        <p:spPr>
          <a:xfrm>
            <a:off x="1351988" y="2533650"/>
            <a:ext cx="323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Qualified Employee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65C24-326F-4AE9-95C8-4E044444BA28}"/>
              </a:ext>
            </a:extLst>
          </p:cNvPr>
          <p:cNvSpPr txBox="1"/>
          <p:nvPr/>
        </p:nvSpPr>
        <p:spPr>
          <a:xfrm>
            <a:off x="7881047" y="3105150"/>
            <a:ext cx="328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Qualified Employer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EC250-8881-6AD4-640C-335E89CE0A6F}"/>
              </a:ext>
            </a:extLst>
          </p:cNvPr>
          <p:cNvSpPr txBox="1"/>
          <p:nvPr/>
        </p:nvSpPr>
        <p:spPr>
          <a:xfrm>
            <a:off x="4366221" y="5676900"/>
            <a:ext cx="361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Qualified Benefit Plan</a:t>
            </a:r>
          </a:p>
        </p:txBody>
      </p:sp>
    </p:spTree>
    <p:extLst>
      <p:ext uri="{BB962C8B-B14F-4D97-AF65-F5344CB8AC3E}">
        <p14:creationId xmlns:p14="http://schemas.microsoft.com/office/powerpoint/2010/main" val="79300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7888" y="4984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ESI Contributions</a:t>
            </a:r>
            <a:endParaRPr lang="en-US" dirty="0">
              <a:latin typeface="Montserrat ExtraBold" panose="00000900000000000000" pitchFamily="2" charset="0"/>
            </a:endParaRPr>
          </a:p>
        </p:txBody>
      </p:sp>
      <p:graphicFrame>
        <p:nvGraphicFramePr>
          <p:cNvPr id="9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936243"/>
              </p:ext>
            </p:extLst>
          </p:nvPr>
        </p:nvGraphicFramePr>
        <p:xfrm>
          <a:off x="839788" y="1918336"/>
          <a:ext cx="4114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2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18730305"/>
              </p:ext>
            </p:extLst>
          </p:nvPr>
        </p:nvGraphicFramePr>
        <p:xfrm>
          <a:off x="5666913" y="1937386"/>
          <a:ext cx="5433347" cy="43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85099" y="5549118"/>
            <a:ext cx="5116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*Employers are not required to contribute to dependent(s) premiums</a:t>
            </a:r>
          </a:p>
        </p:txBody>
      </p:sp>
    </p:spTree>
    <p:extLst>
      <p:ext uri="{BB962C8B-B14F-4D97-AF65-F5344CB8AC3E}">
        <p14:creationId xmlns:p14="http://schemas.microsoft.com/office/powerpoint/2010/main" val="3582161976"/>
      </p:ext>
    </p:extLst>
  </p:cSld>
  <p:clrMapOvr>
    <a:masterClrMapping/>
  </p:clrMapOvr>
</p:sld>
</file>

<file path=ppt/theme/theme1.xml><?xml version="1.0" encoding="utf-8"?>
<a:theme xmlns:a="http://schemas.openxmlformats.org/drawingml/2006/main" name="Orage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l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rk Blue Layout">
  <a:themeElements>
    <a:clrScheme name="OHC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87BC0"/>
      </a:accent1>
      <a:accent2>
        <a:srgbClr val="D15420"/>
      </a:accent2>
      <a:accent3>
        <a:srgbClr val="326820"/>
      </a:accent3>
      <a:accent4>
        <a:srgbClr val="1CA6DF"/>
      </a:accent4>
      <a:accent5>
        <a:srgbClr val="DE9027"/>
      </a:accent5>
      <a:accent6>
        <a:srgbClr val="669B41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Slide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8A670463FBE34599BB0C6C52DF1D28" ma:contentTypeVersion="18" ma:contentTypeDescription="Create a new document." ma:contentTypeScope="" ma:versionID="ffea33ab61979fbee4df79c98b2ff98d">
  <xsd:schema xmlns:xsd="http://www.w3.org/2001/XMLSchema" xmlns:xs="http://www.w3.org/2001/XMLSchema" xmlns:p="http://schemas.microsoft.com/office/2006/metadata/properties" xmlns:ns1="http://schemas.microsoft.com/sharepoint/v3" xmlns:ns2="51be1bd6-5250-4728-a39b-ef4381bb15cb" xmlns:ns3="da1fb496-6ed4-4ad1-84ed-c19d339aafbc" targetNamespace="http://schemas.microsoft.com/office/2006/metadata/properties" ma:root="true" ma:fieldsID="a344aaf8d87b446e7925d6a4cd4f2e3a" ns1:_="" ns2:_="" ns3:_="">
    <xsd:import namespace="http://schemas.microsoft.com/sharepoint/v3"/>
    <xsd:import namespace="51be1bd6-5250-4728-a39b-ef4381bb15cb"/>
    <xsd:import namespace="da1fb496-6ed4-4ad1-84ed-c19d339aaf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1bd6-5250-4728-a39b-ef4381bb1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fb496-6ed4-4ad1-84ed-c19d339aaf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cfaa1fc-5daf-4f73-86ae-bf47f4757285}" ma:internalName="TaxCatchAll" ma:showField="CatchAllData" ma:web="da1fb496-6ed4-4ad1-84ed-c19d339aaf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1be1bd6-5250-4728-a39b-ef4381bb15cb">
      <Terms xmlns="http://schemas.microsoft.com/office/infopath/2007/PartnerControls"/>
    </lcf76f155ced4ddcb4097134ff3c332f>
    <TaxCatchAll xmlns="da1fb496-6ed4-4ad1-84ed-c19d339aafbc" xsi:nil="true"/>
  </documentManagement>
</p:properties>
</file>

<file path=customXml/itemProps1.xml><?xml version="1.0" encoding="utf-8"?>
<ds:datastoreItem xmlns:ds="http://schemas.openxmlformats.org/officeDocument/2006/customXml" ds:itemID="{BC4C7BA9-A499-4952-BBE5-BA08679B1B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E65C3-68D0-4D32-B647-8AEC82DCC3D2}">
  <ds:schemaRefs>
    <ds:schemaRef ds:uri="51be1bd6-5250-4728-a39b-ef4381bb15cb"/>
    <ds:schemaRef ds:uri="da1fb496-6ed4-4ad1-84ed-c19d339aaf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038697-C6D3-4D29-9E7F-598E440BAD6C}">
  <ds:schemaRefs>
    <ds:schemaRef ds:uri="51be1bd6-5250-4728-a39b-ef4381bb15cb"/>
    <ds:schemaRef ds:uri="98c16f77-cd8b-4822-bf5e-5dd898e0ac9e"/>
    <ds:schemaRef ds:uri="da1fb496-6ed4-4ad1-84ed-c19d339aafbc"/>
    <ds:schemaRef ds:uri="e9b7b6ff-5c2b-472f-b564-2d789491b4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995</Words>
  <Application>Microsoft Office PowerPoint</Application>
  <PresentationFormat>Widescreen</PresentationFormat>
  <Paragraphs>169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Georgia</vt:lpstr>
      <vt:lpstr>Montserrat</vt:lpstr>
      <vt:lpstr>Montserrat ExtraBold</vt:lpstr>
      <vt:lpstr>Montserrat Light</vt:lpstr>
      <vt:lpstr>Montserrat SemiBold</vt:lpstr>
      <vt:lpstr>Montserrat Thin</vt:lpstr>
      <vt:lpstr>Times New Roman</vt:lpstr>
      <vt:lpstr>Orage Layout</vt:lpstr>
      <vt:lpstr>Gold Layout</vt:lpstr>
      <vt:lpstr>Dark Blue Layout</vt:lpstr>
      <vt:lpstr>Cover Slide Only</vt:lpstr>
      <vt:lpstr>Insure  Oklahoma   May 2025  </vt:lpstr>
      <vt:lpstr>Disclaimer </vt:lpstr>
      <vt:lpstr>What you will learn</vt:lpstr>
      <vt:lpstr>BACKGROUND OF INSURE OKLAHOMA</vt:lpstr>
      <vt:lpstr>WHY WAS INSURE OKLAHOMA CREATED?</vt:lpstr>
      <vt:lpstr>WHAT IS INSURE OKLAHOMA? </vt:lpstr>
      <vt:lpstr>How does INSURE OKLAHOMA work?</vt:lpstr>
      <vt:lpstr>What is Employer-sponsored insurance?</vt:lpstr>
      <vt:lpstr>ESI Contributions</vt:lpstr>
      <vt:lpstr>Qualified employers</vt:lpstr>
      <vt:lpstr>How does an employer qualify?</vt:lpstr>
      <vt:lpstr>What is a qualified Benefit Plan?</vt:lpstr>
      <vt:lpstr>Who are Contracted Carriers?</vt:lpstr>
      <vt:lpstr>How does an employer Apply?</vt:lpstr>
      <vt:lpstr>documents</vt:lpstr>
      <vt:lpstr>employer renewal</vt:lpstr>
      <vt:lpstr>Qualified employees and dependents</vt:lpstr>
      <vt:lpstr>Criteria</vt:lpstr>
      <vt:lpstr>spouses</vt:lpstr>
      <vt:lpstr>children</vt:lpstr>
      <vt:lpstr>Qualified COLLEGE STUDENTS</vt:lpstr>
      <vt:lpstr>Who qualifies?</vt:lpstr>
      <vt:lpstr>Qualified College Student</vt:lpstr>
      <vt:lpstr>Employee renewals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Wilcox</dc:creator>
  <cp:lastModifiedBy>Connie Cook</cp:lastModifiedBy>
  <cp:revision>10</cp:revision>
  <dcterms:created xsi:type="dcterms:W3CDTF">2020-03-27T18:06:33Z</dcterms:created>
  <dcterms:modified xsi:type="dcterms:W3CDTF">2025-05-29T16:30:22Z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0x010100808A670463FBE34599BB0C6C52DF1D28</vt:lpwstr>
  </property>
</Properties>
</file>