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7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57" r:id="rId4"/>
    <p:sldId id="258" r:id="rId5"/>
    <p:sldId id="265" r:id="rId6"/>
    <p:sldId id="268" r:id="rId7"/>
    <p:sldId id="267" r:id="rId8"/>
    <p:sldId id="269" r:id="rId9"/>
    <p:sldId id="279" r:id="rId10"/>
    <p:sldId id="259" r:id="rId11"/>
    <p:sldId id="264" r:id="rId12"/>
    <p:sldId id="260" r:id="rId13"/>
    <p:sldId id="277" r:id="rId14"/>
    <p:sldId id="290" r:id="rId15"/>
    <p:sldId id="285" r:id="rId16"/>
    <p:sldId id="280" r:id="rId17"/>
    <p:sldId id="288" r:id="rId18"/>
    <p:sldId id="284" r:id="rId19"/>
    <p:sldId id="262" r:id="rId20"/>
    <p:sldId id="263" r:id="rId21"/>
    <p:sldId id="286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 Rains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4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08T10:29:53.536" idx="1">
    <p:pos x="5160" y="2602"/>
    <p:text>I thought we were doing auto-enroll w/ option to opt out.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4F2CC-F257-7840-9304-4473514FFFC8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6755-70D7-8F4B-BC1A-EFE37EE1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6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59540-58F3-430D-AC80-C251ECA58FFC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39049-FC41-4E02-B30A-47676BDD0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9FAC4B4-BA20-47C1-A0E7-83E7314D6789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534F209-0249-4009-9BE1-01E158D05C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5" r:id="rId1"/>
    <p:sldLayoutId id="2147485576" r:id="rId2"/>
    <p:sldLayoutId id="2147485577" r:id="rId3"/>
    <p:sldLayoutId id="2147485578" r:id="rId4"/>
    <p:sldLayoutId id="2147485579" r:id="rId5"/>
    <p:sldLayoutId id="2147485580" r:id="rId6"/>
    <p:sldLayoutId id="2147485581" r:id="rId7"/>
    <p:sldLayoutId id="2147485582" r:id="rId8"/>
    <p:sldLayoutId id="2147485583" r:id="rId9"/>
    <p:sldLayoutId id="2147485584" r:id="rId10"/>
    <p:sldLayoutId id="2147485585" r:id="rId11"/>
    <p:sldLayoutId id="2147485586" r:id="rId12"/>
    <p:sldLayoutId id="2147485587" r:id="rId13"/>
    <p:sldLayoutId id="2147485588" r:id="rId14"/>
    <p:sldLayoutId id="214748558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362200"/>
            <a:ext cx="5715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bg2"/>
                </a:solidFill>
              </a:rPr>
              <a:t>SOONERCARE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Health </a:t>
            </a:r>
            <a:r>
              <a:rPr lang="en-US" dirty="0" smtClean="0">
                <a:solidFill>
                  <a:schemeClr val="bg2"/>
                </a:solidFill>
              </a:rPr>
              <a:t>Homes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5791200" cy="16001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 Strategy to build a system of care to improve health, enhance access and quality and control costs for members with SMI or SED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7" name="Picture 2" descr="C:\Users\jshipp\AppData\Local\Microsoft\Windows\Temporary Internet Files\Content.Outlook\0RIM0I4W\New-SoonerCareLogo2Color5_jpg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62600"/>
            <a:ext cx="1295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791200"/>
            <a:ext cx="3200400" cy="70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2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Required Health Home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Comprehensive care management;</a:t>
            </a:r>
          </a:p>
          <a:p>
            <a:r>
              <a:rPr lang="en-US" dirty="0" smtClean="0"/>
              <a:t>Provide care coordination; </a:t>
            </a:r>
            <a:endParaRPr lang="en-US" dirty="0"/>
          </a:p>
          <a:p>
            <a:r>
              <a:rPr lang="en-US" dirty="0" smtClean="0"/>
              <a:t>Provide Health Promotion;</a:t>
            </a:r>
          </a:p>
          <a:p>
            <a:r>
              <a:rPr lang="en-US" dirty="0" smtClean="0"/>
              <a:t>Coordinate transitional care from Inpatient to other settings</a:t>
            </a:r>
          </a:p>
          <a:p>
            <a:r>
              <a:rPr lang="en-US" dirty="0" smtClean="0"/>
              <a:t>Refer and link to community supports;</a:t>
            </a:r>
          </a:p>
          <a:p>
            <a:r>
              <a:rPr lang="en-US" dirty="0" smtClean="0"/>
              <a:t>Provide individual and family support;</a:t>
            </a:r>
          </a:p>
          <a:p>
            <a:r>
              <a:rPr lang="en-US" dirty="0" smtClean="0"/>
              <a:t>Use health information technology to link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4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In Partnership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Oklahoma, Health Homes will integrate physical health and behavioral health</a:t>
            </a:r>
            <a:endParaRPr lang="en-US" dirty="0"/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Health Homes =</a:t>
            </a:r>
          </a:p>
          <a:p>
            <a:endParaRPr lang="en-US" dirty="0"/>
          </a:p>
          <a:p>
            <a:pPr marL="36576" indent="0" algn="ctr">
              <a:buNone/>
            </a:pPr>
            <a:r>
              <a:rPr lang="en-US" dirty="0" smtClean="0"/>
              <a:t>Community Mental Health Center  + Physicians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9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CMHC</a:t>
            </a:r>
            <a:r>
              <a:rPr lang="en-US" dirty="0" smtClean="0"/>
              <a:t> </a:t>
            </a:r>
            <a:r>
              <a:rPr lang="en-US" sz="3600" dirty="0" smtClean="0"/>
              <a:t>Current Situation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 smtClean="0"/>
              <a:t>CMHCs are the most common point of contact and entry into care for people with Serious Mental Illness.</a:t>
            </a:r>
          </a:p>
          <a:p>
            <a:pPr marL="36576" indent="0">
              <a:buNone/>
            </a:pPr>
            <a:r>
              <a:rPr lang="en-US" dirty="0" smtClean="0"/>
              <a:t>CMHCs currently have few evidence-based approaches to improve primary care.</a:t>
            </a:r>
          </a:p>
          <a:p>
            <a:pPr marL="36576" indent="0">
              <a:buNone/>
            </a:pPr>
            <a:r>
              <a:rPr lang="en-US" dirty="0" smtClean="0"/>
              <a:t>CMHCs typically lack the resources and scale of practice necessary to deliver a full range of medical services on-site.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8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a Team!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chronic illness models generally rely on multidisciplinary teams.</a:t>
            </a:r>
          </a:p>
          <a:p>
            <a:r>
              <a:rPr lang="en-US" dirty="0" smtClean="0"/>
              <a:t>Successful teams can provide critical elements of care that doctors do not have the time or training to do.</a:t>
            </a:r>
          </a:p>
          <a:p>
            <a:r>
              <a:rPr lang="en-US" dirty="0" smtClean="0"/>
              <a:t>Participation of medical specialists in consultative and educational roles contribute to better outcomes.</a:t>
            </a:r>
          </a:p>
          <a:p>
            <a:endParaRPr lang="en-US" dirty="0" smtClean="0"/>
          </a:p>
          <a:p>
            <a:pPr marL="36576" indent="0">
              <a:buNone/>
            </a:pPr>
            <a:r>
              <a:rPr lang="en-US" sz="1900" dirty="0" smtClean="0"/>
              <a:t>Wagner, E.H. (2000). The role of patient care teams in chronic disease management. British Medical Journal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57400" y="1066800"/>
            <a:ext cx="4800600" cy="4800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084802" y="1981199"/>
            <a:ext cx="2678197" cy="3006754"/>
          </a:xfrm>
          <a:prstGeom prst="ellipse">
            <a:avLst/>
          </a:prstGeom>
          <a:solidFill>
            <a:srgbClr val="BA41F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315200" y="1600200"/>
            <a:ext cx="1447800" cy="838200"/>
          </a:xfrm>
          <a:prstGeom prst="ellipse">
            <a:avLst/>
          </a:prstGeom>
          <a:solidFill>
            <a:srgbClr val="FFCC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4413306"/>
            <a:ext cx="1677802" cy="1301694"/>
          </a:xfrm>
          <a:prstGeom prst="ellipse">
            <a:avLst/>
          </a:prstGeom>
          <a:solidFill>
            <a:srgbClr val="FC748B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1555" y="1828800"/>
            <a:ext cx="156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HEALTH HOME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2099543"/>
            <a:ext cx="3492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Comprehensive Care Management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&amp; Care Coordination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317173"/>
            <a:ext cx="2888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T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E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G</a:t>
            </a:r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R</a:t>
            </a:r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A</a:t>
            </a:r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T</a:t>
            </a:r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I</a:t>
            </a:r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O</a:t>
            </a:r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1800" y="22098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PCMH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5654" y="2590800"/>
            <a:ext cx="19840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Chronic Disease Mgmt.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Consultation with HH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Referral to specialty care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Access to PCP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5040868"/>
            <a:ext cx="1432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Hospital Care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3312" y="169718"/>
            <a:ext cx="1676400" cy="1447800"/>
          </a:xfrm>
          <a:prstGeom prst="ellipse">
            <a:avLst/>
          </a:prstGeom>
          <a:solidFill>
            <a:srgbClr val="66FF9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9334" y="1170801"/>
            <a:ext cx="734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Linkage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6007" y="304800"/>
            <a:ext cx="1053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SSI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Medicaid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676400" y="951131"/>
            <a:ext cx="1943100" cy="1192860"/>
          </a:xfrm>
          <a:prstGeom prst="ellipse">
            <a:avLst/>
          </a:prstGeom>
          <a:solidFill>
            <a:srgbClr val="FF66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9576803">
            <a:off x="2718782" y="1632424"/>
            <a:ext cx="734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Linkage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18790" y="981670"/>
            <a:ext cx="1329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Other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Community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Support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5800" y="2362201"/>
            <a:ext cx="2362200" cy="1016802"/>
          </a:xfrm>
          <a:prstGeom prst="ellipse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9800" y="2774373"/>
            <a:ext cx="734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Linkage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" y="2720232"/>
            <a:ext cx="156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Transportation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3400" y="3890784"/>
            <a:ext cx="2362200" cy="1062216"/>
          </a:xfrm>
          <a:prstGeom prst="ellipse">
            <a:avLst/>
          </a:prstGeom>
          <a:solidFill>
            <a:srgbClr val="EEFB77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3293" y="4202668"/>
            <a:ext cx="137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Employment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276600" y="5368953"/>
            <a:ext cx="2045531" cy="1108047"/>
          </a:xfrm>
          <a:prstGeom prst="ellipse">
            <a:avLst/>
          </a:prstGeom>
          <a:solidFill>
            <a:srgbClr val="339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BBB59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36819" y="591242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Housing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7356" y="2771948"/>
            <a:ext cx="20362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Psychiatrist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Peer Support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Wellness Coaching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Health Screenings 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Medication Management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Therapy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36274" y="1658033"/>
            <a:ext cx="1205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Specialty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Healthcare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0553914">
            <a:off x="5999862" y="4420023"/>
            <a:ext cx="1028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Transition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486400" y="609600"/>
            <a:ext cx="1676400" cy="1447800"/>
          </a:xfrm>
          <a:prstGeom prst="ellipse">
            <a:avLst/>
          </a:prstGeom>
          <a:solidFill>
            <a:schemeClr val="accent6">
              <a:lumMod val="5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39988" y="877669"/>
            <a:ext cx="1270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Specialty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BH Services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14248" y="4253346"/>
            <a:ext cx="734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Linkage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58937" y="5476102"/>
            <a:ext cx="734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Linkage</a:t>
            </a:r>
          </a:p>
        </p:txBody>
      </p:sp>
      <p:sp>
        <p:nvSpPr>
          <p:cNvPr id="43" name="TextBox 42"/>
          <p:cNvSpPr txBox="1"/>
          <p:nvPr/>
        </p:nvSpPr>
        <p:spPr>
          <a:xfrm rot="2469051">
            <a:off x="5554204" y="1622086"/>
            <a:ext cx="734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Linkage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3192574" y="4278868"/>
            <a:ext cx="26370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8937" y="4283333"/>
            <a:ext cx="106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Care Plan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9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371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 The Health Home Team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interdisciplinary team </a:t>
            </a:r>
          </a:p>
          <a:p>
            <a:r>
              <a:rPr lang="en-US" dirty="0" smtClean="0"/>
              <a:t>Person/Family </a:t>
            </a:r>
            <a:r>
              <a:rPr lang="en-US" dirty="0"/>
              <a:t>Centered process </a:t>
            </a:r>
          </a:p>
          <a:p>
            <a:r>
              <a:rPr lang="en-US" dirty="0" smtClean="0"/>
              <a:t>Identifies </a:t>
            </a:r>
            <a:r>
              <a:rPr lang="en-US" dirty="0"/>
              <a:t>strengths and needs </a:t>
            </a:r>
          </a:p>
          <a:p>
            <a:r>
              <a:rPr lang="en-US" dirty="0" smtClean="0"/>
              <a:t>Creates </a:t>
            </a:r>
            <a:r>
              <a:rPr lang="en-US" dirty="0"/>
              <a:t>a unified plan </a:t>
            </a:r>
          </a:p>
          <a:p>
            <a:r>
              <a:rPr lang="en-US" dirty="0" smtClean="0"/>
              <a:t>Empowers </a:t>
            </a:r>
            <a:r>
              <a:rPr lang="en-US" dirty="0"/>
              <a:t>persons towards self-management </a:t>
            </a:r>
          </a:p>
          <a:p>
            <a:r>
              <a:rPr lang="en-US" dirty="0" smtClean="0"/>
              <a:t>Coordinates </a:t>
            </a:r>
            <a:r>
              <a:rPr lang="en-US" dirty="0"/>
              <a:t>the varied healthcare needs </a:t>
            </a:r>
          </a:p>
          <a:p>
            <a:pPr lvl="0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33246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Physician</a:t>
            </a:r>
            <a:br>
              <a:rPr lang="en-US" sz="3600" dirty="0" smtClean="0"/>
            </a:br>
            <a:r>
              <a:rPr lang="en-US" sz="2400" dirty="0" smtClean="0"/>
              <a:t>(</a:t>
            </a:r>
            <a:r>
              <a:rPr lang="en-US" sz="2400" dirty="0"/>
              <a:t>PCMH, FQHC, IHS, PCP)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8229600" cy="3810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dirty="0" smtClean="0"/>
              <a:t>Coordinates and cooperates with HH Case Manager and/or Nurse Care Manager in development of integrated Care Plan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dirty="0" smtClean="0"/>
              <a:t>Consults with CMHC on-site HH psychiatrists as needed;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dirty="0" smtClean="0"/>
              <a:t>Supplies post visit follow-up and relays information back to HH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dirty="0" smtClean="0"/>
              <a:t>Maintains a system to track referrals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dirty="0" smtClean="0"/>
              <a:t>Coordinates the delivery of medical care services with all specialists, case manager and other medical providers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dirty="0" smtClean="0"/>
              <a:t>Educates </a:t>
            </a:r>
            <a:r>
              <a:rPr lang="en-US" dirty="0"/>
              <a:t>members on appropriately using medical resources such as emergency rooms and patient advice </a:t>
            </a:r>
            <a:r>
              <a:rPr lang="en-US" dirty="0" smtClean="0"/>
              <a:t>line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6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57400" y="1066800"/>
            <a:ext cx="4800600" cy="4800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43600" y="1981199"/>
            <a:ext cx="2667000" cy="2701953"/>
          </a:xfrm>
          <a:prstGeom prst="ellipse">
            <a:avLst/>
          </a:prstGeom>
          <a:solidFill>
            <a:srgbClr val="BA41F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15200" y="1600200"/>
            <a:ext cx="1447800" cy="838200"/>
          </a:xfrm>
          <a:prstGeom prst="ellipse">
            <a:avLst/>
          </a:prstGeom>
          <a:solidFill>
            <a:srgbClr val="FFCC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48400" y="4053088"/>
            <a:ext cx="1677802" cy="1301694"/>
          </a:xfrm>
          <a:prstGeom prst="ellipse">
            <a:avLst/>
          </a:prstGeom>
          <a:solidFill>
            <a:srgbClr val="FC748B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60618" y="2091457"/>
            <a:ext cx="156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HEALTH HOME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55760" y="2462645"/>
            <a:ext cx="25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 &amp; Family SOC Team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317173"/>
            <a:ext cx="2888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I</a:t>
            </a:r>
          </a:p>
          <a:p>
            <a:pPr algn="ctr"/>
            <a:r>
              <a:rPr lang="en-US" sz="1200" b="1" dirty="0" smtClean="0"/>
              <a:t>N</a:t>
            </a:r>
          </a:p>
          <a:p>
            <a:pPr algn="ctr"/>
            <a:r>
              <a:rPr lang="en-US" sz="1200" b="1" dirty="0" smtClean="0"/>
              <a:t>T</a:t>
            </a:r>
          </a:p>
          <a:p>
            <a:pPr algn="ctr"/>
            <a:r>
              <a:rPr lang="en-US" sz="1200" b="1" dirty="0" smtClean="0"/>
              <a:t>E</a:t>
            </a:r>
          </a:p>
          <a:p>
            <a:pPr algn="ctr"/>
            <a:r>
              <a:rPr lang="en-US" sz="1200" b="1" dirty="0"/>
              <a:t>G</a:t>
            </a:r>
            <a:endParaRPr lang="en-US" sz="1200" b="1" dirty="0" smtClean="0"/>
          </a:p>
          <a:p>
            <a:pPr algn="ctr"/>
            <a:r>
              <a:rPr lang="en-US" sz="1200" b="1" dirty="0"/>
              <a:t>R</a:t>
            </a:r>
            <a:endParaRPr lang="en-US" sz="1200" b="1" dirty="0" smtClean="0"/>
          </a:p>
          <a:p>
            <a:pPr algn="ctr"/>
            <a:r>
              <a:rPr lang="en-US" sz="1200" b="1" dirty="0"/>
              <a:t>A</a:t>
            </a:r>
            <a:endParaRPr lang="en-US" sz="1200" b="1" dirty="0" smtClean="0"/>
          </a:p>
          <a:p>
            <a:pPr algn="ctr"/>
            <a:r>
              <a:rPr lang="en-US" sz="1200" b="1" dirty="0"/>
              <a:t>T</a:t>
            </a:r>
            <a:endParaRPr lang="en-US" sz="1200" b="1" dirty="0" smtClean="0"/>
          </a:p>
          <a:p>
            <a:pPr algn="ctr"/>
            <a:r>
              <a:rPr lang="en-US" sz="1200" b="1" dirty="0" err="1"/>
              <a:t>I</a:t>
            </a:r>
            <a:endParaRPr lang="en-US" sz="1200" b="1" dirty="0" smtClean="0"/>
          </a:p>
          <a:p>
            <a:pPr algn="ctr"/>
            <a:r>
              <a:rPr lang="en-US" sz="1200" b="1" dirty="0"/>
              <a:t>O</a:t>
            </a:r>
            <a:endParaRPr lang="en-US" sz="1200" b="1" dirty="0" smtClean="0"/>
          </a:p>
          <a:p>
            <a:pPr algn="ctr"/>
            <a:r>
              <a:rPr lang="en-US" sz="1200" b="1" dirty="0"/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1800" y="22098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PCMH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2650083"/>
            <a:ext cx="19840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Access to </a:t>
            </a:r>
            <a:r>
              <a:rPr lang="en-US" sz="1400" dirty="0" smtClean="0"/>
              <a:t>physician</a:t>
            </a:r>
          </a:p>
          <a:p>
            <a:r>
              <a:rPr lang="en-US" sz="1400" dirty="0" smtClean="0"/>
              <a:t>Consultation with HH</a:t>
            </a:r>
          </a:p>
          <a:p>
            <a:r>
              <a:rPr lang="en-US" sz="1400" dirty="0" smtClean="0"/>
              <a:t>EPSDT screening</a:t>
            </a:r>
          </a:p>
          <a:p>
            <a:r>
              <a:rPr lang="en-US" sz="1400" dirty="0" smtClean="0"/>
              <a:t>Immunization</a:t>
            </a:r>
          </a:p>
          <a:p>
            <a:r>
              <a:rPr lang="en-US" sz="1400" dirty="0"/>
              <a:t>Referral to specialty care</a:t>
            </a:r>
          </a:p>
          <a:p>
            <a:endParaRPr lang="en-US" sz="14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164566" y="4611469"/>
            <a:ext cx="1951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Transition to/from </a:t>
            </a:r>
          </a:p>
          <a:p>
            <a:pPr algn="ctr"/>
            <a:r>
              <a:rPr lang="en-US" dirty="0" smtClean="0"/>
              <a:t>hospital care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783312" y="169718"/>
            <a:ext cx="1676400" cy="1447800"/>
          </a:xfrm>
          <a:prstGeom prst="ellipse">
            <a:avLst/>
          </a:prstGeom>
          <a:solidFill>
            <a:srgbClr val="66FF9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43988" y="1062335"/>
            <a:ext cx="925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Linkage</a:t>
            </a:r>
          </a:p>
          <a:p>
            <a:pPr algn="ctr"/>
            <a:r>
              <a:rPr lang="en-US" sz="1200" dirty="0" smtClean="0"/>
              <a:t>Assessment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87388" y="304800"/>
            <a:ext cx="1270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Specialty </a:t>
            </a:r>
          </a:p>
          <a:p>
            <a:pPr algn="ctr"/>
            <a:r>
              <a:rPr lang="en-US" dirty="0" smtClean="0"/>
              <a:t>BH Services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485900" y="696191"/>
            <a:ext cx="2133600" cy="1447800"/>
          </a:xfrm>
          <a:prstGeom prst="ellipse">
            <a:avLst/>
          </a:prstGeom>
          <a:solidFill>
            <a:srgbClr val="FF66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9576803">
            <a:off x="2623436" y="1555480"/>
            <a:ext cx="925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Linkage</a:t>
            </a:r>
          </a:p>
          <a:p>
            <a:pPr algn="ctr"/>
            <a:r>
              <a:rPr lang="en-US" sz="1200" dirty="0" smtClean="0"/>
              <a:t>Assessment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871190" y="739169"/>
            <a:ext cx="1329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Community </a:t>
            </a:r>
          </a:p>
          <a:p>
            <a:pPr algn="ctr"/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1709" y="1194955"/>
            <a:ext cx="12592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Housing</a:t>
            </a:r>
          </a:p>
          <a:p>
            <a:r>
              <a:rPr lang="en-US" sz="1400" dirty="0" smtClean="0"/>
              <a:t>Transportation</a:t>
            </a:r>
          </a:p>
          <a:p>
            <a:r>
              <a:rPr lang="en-US" sz="1400" dirty="0" smtClean="0"/>
              <a:t>Food</a:t>
            </a:r>
            <a:endParaRPr lang="en-US" sz="1400" dirty="0"/>
          </a:p>
        </p:txBody>
      </p:sp>
      <p:sp>
        <p:nvSpPr>
          <p:cNvPr id="22" name="Oval 21"/>
          <p:cNvSpPr/>
          <p:nvPr/>
        </p:nvSpPr>
        <p:spPr>
          <a:xfrm>
            <a:off x="168440" y="2362200"/>
            <a:ext cx="2879560" cy="1384995"/>
          </a:xfrm>
          <a:prstGeom prst="ellipse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097038" y="2687782"/>
            <a:ext cx="961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Linkage</a:t>
            </a:r>
          </a:p>
          <a:p>
            <a:r>
              <a:rPr lang="en-US" sz="1200" dirty="0" smtClean="0"/>
              <a:t>Engagement</a:t>
            </a:r>
          </a:p>
          <a:p>
            <a:r>
              <a:rPr lang="en-US" sz="1200" dirty="0" smtClean="0"/>
              <a:t>Advocacy</a:t>
            </a:r>
          </a:p>
          <a:p>
            <a:r>
              <a:rPr lang="en-US" sz="1200" dirty="0" smtClean="0"/>
              <a:t>Supports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37700" y="2394466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Schools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24810" y="4313820"/>
            <a:ext cx="10743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Community </a:t>
            </a:r>
          </a:p>
          <a:p>
            <a:r>
              <a:rPr lang="en-US" sz="1400" dirty="0" smtClean="0"/>
              <a:t>Safety</a:t>
            </a:r>
          </a:p>
          <a:p>
            <a:r>
              <a:rPr lang="en-US" sz="1400" dirty="0" smtClean="0"/>
              <a:t>placement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09600" y="3886200"/>
            <a:ext cx="2895600" cy="1301694"/>
          </a:xfrm>
          <a:prstGeom prst="ellipse">
            <a:avLst/>
          </a:prstGeom>
          <a:solidFill>
            <a:srgbClr val="EEFB77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412893" y="4032306"/>
            <a:ext cx="536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OJA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264046" y="4262735"/>
            <a:ext cx="1157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Team Approach</a:t>
            </a:r>
          </a:p>
          <a:p>
            <a:pPr algn="ctr"/>
            <a:r>
              <a:rPr lang="en-US" sz="1200" dirty="0" smtClean="0"/>
              <a:t>One Care </a:t>
            </a:r>
            <a:r>
              <a:rPr lang="en-US" sz="1200" dirty="0"/>
              <a:t>P</a:t>
            </a:r>
            <a:r>
              <a:rPr lang="en-US" sz="1200" dirty="0" smtClean="0"/>
              <a:t>lan</a:t>
            </a:r>
            <a:endParaRPr lang="en-US" sz="1200" dirty="0"/>
          </a:p>
        </p:txBody>
      </p:sp>
      <p:sp>
        <p:nvSpPr>
          <p:cNvPr id="31" name="Oval 30"/>
          <p:cNvSpPr/>
          <p:nvPr/>
        </p:nvSpPr>
        <p:spPr>
          <a:xfrm>
            <a:off x="3200400" y="4987953"/>
            <a:ext cx="2780843" cy="1717647"/>
          </a:xfrm>
          <a:prstGeom prst="ellipse">
            <a:avLst/>
          </a:prstGeom>
          <a:solidFill>
            <a:srgbClr val="3399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24039" y="5024735"/>
            <a:ext cx="115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Team Approach</a:t>
            </a:r>
          </a:p>
          <a:p>
            <a:pPr algn="ctr"/>
            <a:r>
              <a:rPr lang="en-US" sz="1200" dirty="0" smtClean="0"/>
              <a:t>One Care </a:t>
            </a:r>
            <a:r>
              <a:rPr lang="en-US" sz="1200" dirty="0"/>
              <a:t>P</a:t>
            </a:r>
            <a:r>
              <a:rPr lang="en-US" sz="1200" dirty="0" smtClean="0"/>
              <a:t>lan</a:t>
            </a:r>
          </a:p>
          <a:p>
            <a:pPr algn="ctr"/>
            <a:r>
              <a:rPr lang="en-US" sz="1200" dirty="0" smtClean="0"/>
              <a:t>Support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177862" y="5798103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OKDHS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19524" y="6004543"/>
            <a:ext cx="1036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Safety </a:t>
            </a:r>
          </a:p>
          <a:p>
            <a:pPr algn="ctr"/>
            <a:r>
              <a:rPr lang="en-US" sz="1200" dirty="0" smtClean="0"/>
              <a:t>Placement(s) </a:t>
            </a:r>
          </a:p>
          <a:p>
            <a:pPr algn="ctr"/>
            <a:r>
              <a:rPr lang="en-US" sz="1200" dirty="0" smtClean="0"/>
              <a:t>Permanency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370294" y="2819400"/>
            <a:ext cx="22685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Wraparound</a:t>
            </a:r>
          </a:p>
          <a:p>
            <a:pPr algn="ctr"/>
            <a:r>
              <a:rPr lang="en-US" sz="1400" dirty="0" smtClean="0"/>
              <a:t>Psychiatrist</a:t>
            </a:r>
          </a:p>
          <a:p>
            <a:pPr algn="ctr"/>
            <a:r>
              <a:rPr lang="en-US" sz="1400" dirty="0" smtClean="0"/>
              <a:t>Medication Management</a:t>
            </a:r>
          </a:p>
          <a:p>
            <a:pPr algn="ctr"/>
            <a:r>
              <a:rPr lang="en-US" sz="1400" dirty="0" smtClean="0"/>
              <a:t>Therapy</a:t>
            </a:r>
          </a:p>
          <a:p>
            <a:pPr algn="ctr"/>
            <a:r>
              <a:rPr lang="en-US" sz="1400" dirty="0" smtClean="0"/>
              <a:t>Family Support</a:t>
            </a:r>
          </a:p>
          <a:p>
            <a:pPr algn="ctr"/>
            <a:r>
              <a:rPr lang="en-US" sz="1400" dirty="0" smtClean="0"/>
              <a:t>Wellness Services &amp; Services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00235" y="2754317"/>
            <a:ext cx="9761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IDEA</a:t>
            </a:r>
          </a:p>
          <a:p>
            <a:r>
              <a:rPr lang="en-US" sz="1400" dirty="0" smtClean="0"/>
              <a:t>Transitions</a:t>
            </a:r>
          </a:p>
          <a:p>
            <a:r>
              <a:rPr lang="en-US" sz="1400" dirty="0" smtClean="0"/>
              <a:t>Education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436274" y="1658033"/>
            <a:ext cx="1205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Specialty </a:t>
            </a:r>
          </a:p>
          <a:p>
            <a:pPr algn="ctr"/>
            <a:r>
              <a:rPr lang="en-US" dirty="0" smtClean="0"/>
              <a:t>Healthcare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0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371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Physician</a:t>
            </a:r>
            <a:br>
              <a:rPr lang="en-US" sz="3600" dirty="0" smtClean="0"/>
            </a:br>
            <a:r>
              <a:rPr lang="en-US" sz="2400" dirty="0" smtClean="0"/>
              <a:t>(</a:t>
            </a:r>
            <a:r>
              <a:rPr lang="en-US" sz="2400" dirty="0"/>
              <a:t>PCMH, FQHC, IHS, PCP)</a:t>
            </a:r>
            <a:br>
              <a:rPr lang="en-US" sz="2400" dirty="0"/>
            </a:br>
            <a:r>
              <a:rPr lang="en-US" sz="2400" dirty="0" smtClean="0"/>
              <a:t>Requirements for Children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8229600" cy="3810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Educates regarding the importance of immunizations and screenings, child physical and emotional development;</a:t>
            </a:r>
          </a:p>
          <a:p>
            <a:pPr lvl="0"/>
            <a:r>
              <a:rPr lang="en-US" dirty="0"/>
              <a:t>Links each child with screening in accordance with the EPSDT periodicity schedule;  </a:t>
            </a:r>
          </a:p>
          <a:p>
            <a:pPr lvl="0"/>
            <a:r>
              <a:rPr lang="en-US" dirty="0" smtClean="0"/>
              <a:t>Identifies </a:t>
            </a:r>
            <a:r>
              <a:rPr lang="en-US" dirty="0"/>
              <a:t>children in need of immediate or intensive care management for physical health needs;</a:t>
            </a:r>
          </a:p>
          <a:p>
            <a:pPr lvl="0"/>
            <a:r>
              <a:rPr lang="en-US" dirty="0"/>
              <a:t>Provides opportunities and activities for promoting wellness and preventing illness, including the prevention of chronic physical health conditions; and</a:t>
            </a:r>
          </a:p>
          <a:p>
            <a:pPr lvl="0"/>
            <a:r>
              <a:rPr lang="en-US" dirty="0"/>
              <a:t>Include wellness goals in the comprehensive care plan.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3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Physician’s First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Decide to be a part of the Health Home team</a:t>
            </a:r>
          </a:p>
          <a:p>
            <a:r>
              <a:rPr lang="en-US" dirty="0" smtClean="0"/>
              <a:t>Sign an agreement with the Health Home in your area</a:t>
            </a:r>
          </a:p>
          <a:p>
            <a:r>
              <a:rPr lang="en-US" dirty="0" smtClean="0"/>
              <a:t>Promote the Health Home to your SMI/SED population</a:t>
            </a:r>
          </a:p>
          <a:p>
            <a:r>
              <a:rPr lang="en-US" dirty="0" smtClean="0"/>
              <a:t>Participate in the Health Homes team meetings</a:t>
            </a:r>
          </a:p>
          <a:p>
            <a:r>
              <a:rPr lang="en-US" dirty="0" smtClean="0"/>
              <a:t>Provide all necessary Primary Care services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7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What Is A Health Home?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place where individuals can come throughout their lifetimes to have their health care needs identified and to receive the medical, behavioral and social supports they need, coordinated in a way that recognizes all of their needs as an individual, not just patients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9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Reimbursement for Primary </a:t>
            </a:r>
            <a:r>
              <a:rPr lang="en-US" sz="3600" dirty="0"/>
              <a:t>C</a:t>
            </a:r>
            <a:r>
              <a:rPr lang="en-US" sz="3600" dirty="0" smtClean="0"/>
              <a:t>are </a:t>
            </a:r>
            <a:r>
              <a:rPr lang="en-US" sz="3600" dirty="0"/>
              <a:t>C</a:t>
            </a:r>
            <a:r>
              <a:rPr lang="en-US" sz="3600" dirty="0" smtClean="0"/>
              <a:t>onsultation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enhanced fee is being proposed that will </a:t>
            </a:r>
            <a:r>
              <a:rPr lang="en-US" dirty="0"/>
              <a:t>be made for the additional </a:t>
            </a:r>
            <a:r>
              <a:rPr lang="en-US" dirty="0" smtClean="0"/>
              <a:t>care coordination </a:t>
            </a:r>
            <a:r>
              <a:rPr lang="en-US" dirty="0"/>
              <a:t>that will be required of the </a:t>
            </a:r>
            <a:r>
              <a:rPr lang="en-US" dirty="0" smtClean="0"/>
              <a:t>physician or nurse practitioner </a:t>
            </a:r>
            <a:r>
              <a:rPr lang="en-US" dirty="0"/>
              <a:t>as a HH Team member (i.e. team meetings, referral and linkage with the HH, etc.). </a:t>
            </a:r>
            <a:endParaRPr lang="en-US" dirty="0" smtClean="0"/>
          </a:p>
          <a:p>
            <a:r>
              <a:rPr lang="en-US" dirty="0" smtClean="0"/>
              <a:t>Physician or Nurse Practitioner </a:t>
            </a:r>
            <a:r>
              <a:rPr lang="en-US" dirty="0"/>
              <a:t>will be reimbursed FFS for all of the direct care provided to the HH member.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8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96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Homes are an optional Medicaid State Plan (SPA) benefit.  States have the opportunity to receive additional funding to develop an integrated delivery model for certain populations.</a:t>
            </a:r>
          </a:p>
          <a:p>
            <a:r>
              <a:rPr lang="en-US" dirty="0" smtClean="0"/>
              <a:t>OHCA and ODMHSAS decided some of our most at risk members are members with a designation of Serious Mental Illness (SMI) or Serious Emotional Disturbance (SED).</a:t>
            </a:r>
          </a:p>
          <a:p>
            <a:r>
              <a:rPr lang="en-US" dirty="0" smtClean="0"/>
              <a:t>OHCA and ODMHSAS hope to submit a State Plan Amendment (SPA) to CMS in May, 2013.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of the SPA will allow CMHCs across Oklahoma to become designated Health Home locations.</a:t>
            </a:r>
          </a:p>
          <a:p>
            <a:r>
              <a:rPr lang="en-US" dirty="0"/>
              <a:t>SoonerCare Providers </a:t>
            </a:r>
            <a:r>
              <a:rPr lang="en-US" dirty="0" smtClean="0"/>
              <a:t>who currently serve this population can be part of the Health Home through Memorandum of Agreement with a CMHC.</a:t>
            </a:r>
          </a:p>
          <a:p>
            <a:r>
              <a:rPr lang="en-US" dirty="0" smtClean="0"/>
              <a:t>Program is voluntary.  Members will be automatically enrolled with the option to opt-out.</a:t>
            </a:r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216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Why Coordinated Care Matters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3927629"/>
          </a:xfrm>
        </p:spPr>
        <p:txBody>
          <a:bodyPr/>
          <a:lstStyle/>
          <a:p>
            <a:r>
              <a:rPr lang="en-US" dirty="0" smtClean="0"/>
              <a:t>People with SMI die 25 years earlier than individuals in the general population, mostly for medical reasons rather than suicide or accidental death.</a:t>
            </a:r>
          </a:p>
          <a:p>
            <a:pPr marL="36576" indent="0" algn="ctr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81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1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828021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Reasons For Early Death:</a:t>
            </a:r>
            <a:br>
              <a:rPr lang="en-US" sz="3600" dirty="0" smtClean="0"/>
            </a:br>
            <a:r>
              <a:rPr lang="en-US" sz="3600" dirty="0" smtClean="0"/>
              <a:t>People With SMI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752600"/>
            <a:ext cx="7691719" cy="4406152"/>
          </a:xfrm>
        </p:spPr>
        <p:txBody>
          <a:bodyPr/>
          <a:lstStyle/>
          <a:p>
            <a:pPr lvl="1"/>
            <a:r>
              <a:rPr lang="en-US" sz="2400" dirty="0" smtClean="0"/>
              <a:t>Problems Related Directly to Mental Illness</a:t>
            </a:r>
          </a:p>
          <a:p>
            <a:pPr lvl="2"/>
            <a:r>
              <a:rPr lang="en-US" sz="2400" dirty="0" err="1" smtClean="0"/>
              <a:t>Amotivation</a:t>
            </a:r>
            <a:endParaRPr lang="en-US" sz="2400" dirty="0" smtClean="0"/>
          </a:p>
          <a:p>
            <a:pPr lvl="2"/>
            <a:r>
              <a:rPr lang="en-US" sz="2400" dirty="0" smtClean="0"/>
              <a:t>Cognitive Limitations</a:t>
            </a:r>
          </a:p>
          <a:p>
            <a:pPr lvl="2"/>
            <a:r>
              <a:rPr lang="en-US" sz="2400" dirty="0" smtClean="0"/>
              <a:t>Poverty</a:t>
            </a:r>
          </a:p>
          <a:p>
            <a:pPr lvl="2"/>
            <a:r>
              <a:rPr lang="en-US" sz="2400" dirty="0" smtClean="0"/>
              <a:t>Lack of Self-Advocacy Skills</a:t>
            </a:r>
          </a:p>
          <a:p>
            <a:pPr marL="749808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6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Reasons For Early Death:</a:t>
            </a:r>
            <a:br>
              <a:rPr lang="en-US" sz="3600" dirty="0" smtClean="0"/>
            </a:br>
            <a:r>
              <a:rPr lang="en-US" sz="3600" dirty="0" smtClean="0"/>
              <a:t>Service System Factors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Physicians</a:t>
            </a:r>
          </a:p>
          <a:p>
            <a:pPr lvl="1"/>
            <a:r>
              <a:rPr lang="en-US" dirty="0" smtClean="0"/>
              <a:t>Lack of knowledge or comfort with people with chronic mental disorders</a:t>
            </a:r>
          </a:p>
          <a:p>
            <a:pPr lvl="1"/>
            <a:r>
              <a:rPr lang="en-US" dirty="0" smtClean="0"/>
              <a:t>Clinical demands that make it difficult to address multiple comorbidities</a:t>
            </a:r>
          </a:p>
          <a:p>
            <a:pPr marL="468630" lvl="1" indent="0">
              <a:buNone/>
            </a:pPr>
            <a:endParaRPr lang="en-US" dirty="0" smtClean="0"/>
          </a:p>
          <a:p>
            <a:r>
              <a:rPr lang="en-US" dirty="0" smtClean="0"/>
              <a:t>Mental Health Professionals</a:t>
            </a:r>
          </a:p>
          <a:p>
            <a:pPr lvl="1"/>
            <a:r>
              <a:rPr lang="en-US" dirty="0"/>
              <a:t>Lack of knowledge or comfort regarding medical </a:t>
            </a:r>
            <a:r>
              <a:rPr lang="en-US" dirty="0" smtClean="0"/>
              <a:t>issues</a:t>
            </a:r>
            <a:endParaRPr lang="en-US" dirty="0"/>
          </a:p>
          <a:p>
            <a:pPr lvl="1"/>
            <a:r>
              <a:rPr lang="en-US" dirty="0"/>
              <a:t>Lack of time and resources to address health concerns in busy practices</a:t>
            </a:r>
          </a:p>
          <a:p>
            <a:pPr marL="448056" lvl="1" indent="0" algn="ctr">
              <a:buNone/>
            </a:pPr>
            <a:endParaRPr lang="en-US" dirty="0"/>
          </a:p>
          <a:p>
            <a:endParaRPr lang="en-US" dirty="0" smtClean="0"/>
          </a:p>
          <a:p>
            <a:pPr marL="4480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3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Reasons For Early Death:</a:t>
            </a:r>
            <a:br>
              <a:rPr lang="en-US" sz="3600" dirty="0" smtClean="0"/>
            </a:br>
            <a:r>
              <a:rPr lang="en-US" sz="3600" dirty="0" smtClean="0"/>
              <a:t>Service System Factors,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Financing Challenges</a:t>
            </a:r>
          </a:p>
          <a:p>
            <a:pPr lvl="1"/>
            <a:r>
              <a:rPr lang="en-US" dirty="0" smtClean="0"/>
              <a:t>Challenges in Referring and Coordinating Care Off-site</a:t>
            </a:r>
          </a:p>
          <a:p>
            <a:pPr marL="448056" lvl="1" indent="0">
              <a:buNone/>
            </a:pPr>
            <a:endParaRPr lang="en-US" dirty="0"/>
          </a:p>
          <a:p>
            <a:pPr marL="448056" lvl="1" indent="0">
              <a:buNone/>
            </a:pPr>
            <a:r>
              <a:rPr lang="en-US" dirty="0" smtClean="0"/>
              <a:t>Slides 6-8 from: </a:t>
            </a:r>
            <a:r>
              <a:rPr lang="en-US" dirty="0" err="1"/>
              <a:t>Druss</a:t>
            </a:r>
            <a:r>
              <a:rPr lang="en-US" dirty="0"/>
              <a:t>, et </a:t>
            </a:r>
            <a:r>
              <a:rPr lang="en-US" dirty="0" smtClean="0"/>
              <a:t>al, (2010)</a:t>
            </a:r>
            <a:endParaRPr lang="en-US" dirty="0"/>
          </a:p>
          <a:p>
            <a:pPr marL="448056" lvl="1" indent="0">
              <a:buNone/>
            </a:pPr>
            <a:r>
              <a:rPr lang="en-US" dirty="0" smtClean="0"/>
              <a:t>A Randomized Trial of Medical Care Management for Community Mental Health Settings. </a:t>
            </a:r>
            <a:r>
              <a:rPr lang="en-US" i="1" dirty="0" smtClean="0"/>
              <a:t>American Journal of Psychiatry.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3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Health Homes For Children?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little coordination between primary care and behavioral health specialty care</a:t>
            </a:r>
          </a:p>
          <a:p>
            <a:r>
              <a:rPr lang="en-US" dirty="0" smtClean="0"/>
              <a:t>Significant number of children in child welfare receiving psychotropic medications but were not aware if the member was seeing PCP</a:t>
            </a:r>
          </a:p>
          <a:p>
            <a:r>
              <a:rPr lang="en-US" dirty="0" smtClean="0"/>
              <a:t>Lack of time in primary care setting to spend 1-2 hours with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8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1035</Words>
  <Application>Microsoft Macintosh PowerPoint</Application>
  <PresentationFormat>On-screen Show (4:3)</PresentationFormat>
  <Paragraphs>206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Venture</vt:lpstr>
      <vt:lpstr>            SOONERCARE Health Homes </vt:lpstr>
      <vt:lpstr>What Is A Health Home?</vt:lpstr>
      <vt:lpstr>Overview  </vt:lpstr>
      <vt:lpstr>Overview (con’t)</vt:lpstr>
      <vt:lpstr>Why Coordinated Care Matters</vt:lpstr>
      <vt:lpstr> Reasons For Early Death: People With SMI</vt:lpstr>
      <vt:lpstr>Reasons For Early Death: Service System Factors</vt:lpstr>
      <vt:lpstr>Reasons For Early Death: Service System Factors, Cont’d</vt:lpstr>
      <vt:lpstr>Why Health Homes For Children?</vt:lpstr>
      <vt:lpstr>Required Health Home Activities</vt:lpstr>
      <vt:lpstr>In Partnership</vt:lpstr>
      <vt:lpstr>CMHC Current Situation</vt:lpstr>
      <vt:lpstr>Benefits of a Team!</vt:lpstr>
      <vt:lpstr>PowerPoint Presentation</vt:lpstr>
      <vt:lpstr> The Health Home Team</vt:lpstr>
      <vt:lpstr>Physician (PCMH, FQHC, IHS, PCP) </vt:lpstr>
      <vt:lpstr>PowerPoint Presentation</vt:lpstr>
      <vt:lpstr>Physician (PCMH, FQHC, IHS, PCP) Requirements for Children</vt:lpstr>
      <vt:lpstr>Physician’s First Steps</vt:lpstr>
      <vt:lpstr>Reimbursement for Primary Care Consultation</vt:lpstr>
      <vt:lpstr> Questions??</vt:lpstr>
    </vt:vector>
  </TitlesOfParts>
  <Company>State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Homes</dc:title>
  <dc:creator>Melody Anthony</dc:creator>
  <cp:lastModifiedBy>deborah ogles</cp:lastModifiedBy>
  <cp:revision>55</cp:revision>
  <cp:lastPrinted>2013-04-01T12:11:59Z</cp:lastPrinted>
  <dcterms:created xsi:type="dcterms:W3CDTF">2013-03-28T12:44:29Z</dcterms:created>
  <dcterms:modified xsi:type="dcterms:W3CDTF">2014-08-18T21:04:57Z</dcterms:modified>
</cp:coreProperties>
</file>