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omments/comment1.xml" ContentType="application/vnd.openxmlformats-officedocument.presentationml.comments+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20" r:id="rId1"/>
  </p:sldMasterIdLst>
  <p:notesMasterIdLst>
    <p:notesMasterId r:id="rId54"/>
  </p:notesMasterIdLst>
  <p:handoutMasterIdLst>
    <p:handoutMasterId r:id="rId55"/>
  </p:handoutMasterIdLst>
  <p:sldIdLst>
    <p:sldId id="256" r:id="rId2"/>
    <p:sldId id="540" r:id="rId3"/>
    <p:sldId id="543" r:id="rId4"/>
    <p:sldId id="541" r:id="rId5"/>
    <p:sldId id="542" r:id="rId6"/>
    <p:sldId id="556" r:id="rId7"/>
    <p:sldId id="557" r:id="rId8"/>
    <p:sldId id="544" r:id="rId9"/>
    <p:sldId id="561" r:id="rId10"/>
    <p:sldId id="545" r:id="rId11"/>
    <p:sldId id="549" r:id="rId12"/>
    <p:sldId id="550" r:id="rId13"/>
    <p:sldId id="551" r:id="rId14"/>
    <p:sldId id="553" r:id="rId15"/>
    <p:sldId id="564" r:id="rId16"/>
    <p:sldId id="565" r:id="rId17"/>
    <p:sldId id="563" r:id="rId18"/>
    <p:sldId id="566" r:id="rId19"/>
    <p:sldId id="567" r:id="rId20"/>
    <p:sldId id="552" r:id="rId21"/>
    <p:sldId id="569" r:id="rId22"/>
    <p:sldId id="570" r:id="rId23"/>
    <p:sldId id="568" r:id="rId24"/>
    <p:sldId id="572" r:id="rId25"/>
    <p:sldId id="573" r:id="rId26"/>
    <p:sldId id="574" r:id="rId27"/>
    <p:sldId id="575" r:id="rId28"/>
    <p:sldId id="576" r:id="rId29"/>
    <p:sldId id="577" r:id="rId30"/>
    <p:sldId id="558" r:id="rId31"/>
    <p:sldId id="581" r:id="rId32"/>
    <p:sldId id="583" r:id="rId33"/>
    <p:sldId id="584" r:id="rId34"/>
    <p:sldId id="578" r:id="rId35"/>
    <p:sldId id="580" r:id="rId36"/>
    <p:sldId id="585" r:id="rId37"/>
    <p:sldId id="586" r:id="rId38"/>
    <p:sldId id="559" r:id="rId39"/>
    <p:sldId id="589" r:id="rId40"/>
    <p:sldId id="590" r:id="rId41"/>
    <p:sldId id="587" r:id="rId42"/>
    <p:sldId id="592" r:id="rId43"/>
    <p:sldId id="593" r:id="rId44"/>
    <p:sldId id="591" r:id="rId45"/>
    <p:sldId id="594" r:id="rId46"/>
    <p:sldId id="595" r:id="rId47"/>
    <p:sldId id="588" r:id="rId48"/>
    <p:sldId id="596" r:id="rId49"/>
    <p:sldId id="598" r:id="rId50"/>
    <p:sldId id="597" r:id="rId51"/>
    <p:sldId id="599" r:id="rId52"/>
    <p:sldId id="560"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a Northrup" initials="OHC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7D00"/>
    <a:srgbClr val="993300"/>
    <a:srgbClr val="003300"/>
    <a:srgbClr val="140A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15" autoAdjust="0"/>
    <p:restoredTop sz="97473" autoAdjust="0"/>
  </p:normalViewPr>
  <p:slideViewPr>
    <p:cSldViewPr>
      <p:cViewPr>
        <p:scale>
          <a:sx n="93" d="100"/>
          <a:sy n="93" d="100"/>
        </p:scale>
        <p:origin x="-1147" y="254"/>
      </p:cViewPr>
      <p:guideLst>
        <p:guide orient="horz" pos="2160"/>
        <p:guide pos="2880"/>
      </p:guideLst>
    </p:cSldViewPr>
  </p:slideViewPr>
  <p:outlineViewPr>
    <p:cViewPr>
      <p:scale>
        <a:sx n="33" d="100"/>
        <a:sy n="33" d="100"/>
      </p:scale>
      <p:origin x="48" y="2760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ason%20Milstein\Documents\Client\OK\Duals%20CC\Savings%20Mod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u="none">
                <a:solidFill>
                  <a:schemeClr val="tx2"/>
                </a:solidFill>
              </a:defRPr>
            </a:pPr>
            <a:r>
              <a:rPr lang="en-US" sz="2000" u="none" dirty="0">
                <a:solidFill>
                  <a:schemeClr val="tx2"/>
                </a:solidFill>
              </a:rPr>
              <a:t>Medicare</a:t>
            </a:r>
          </a:p>
        </c:rich>
      </c:tx>
      <c:layout/>
      <c:overlay val="1"/>
    </c:title>
    <c:autoTitleDeleted val="0"/>
    <c:plotArea>
      <c:layout>
        <c:manualLayout>
          <c:layoutTarget val="inner"/>
          <c:xMode val="edge"/>
          <c:yMode val="edge"/>
          <c:x val="5.0925925925925937E-2"/>
          <c:y val="0.15972222222222268"/>
          <c:w val="0.8877315726159235"/>
          <c:h val="0.70905183727034282"/>
        </c:manualLayout>
      </c:layout>
      <c:barChart>
        <c:barDir val="col"/>
        <c:grouping val="stacked"/>
        <c:varyColors val="0"/>
        <c:ser>
          <c:idx val="0"/>
          <c:order val="0"/>
          <c:tx>
            <c:strRef>
              <c:f>Sheet1!$B$4</c:f>
              <c:strCache>
                <c:ptCount val="1"/>
                <c:pt idx="0">
                  <c:v>Dual</c:v>
                </c:pt>
              </c:strCache>
            </c:strRef>
          </c:tx>
          <c:spPr>
            <a:solidFill>
              <a:schemeClr val="tx2">
                <a:lumMod val="75000"/>
              </a:schemeClr>
            </a:solidFill>
            <a:effectLst>
              <a:outerShdw blurRad="50800" dist="38100" dir="2700000" algn="tl" rotWithShape="0">
                <a:prstClr val="black">
                  <a:alpha val="40000"/>
                </a:prstClr>
              </a:outerShdw>
            </a:effectLst>
            <a:scene3d>
              <a:camera prst="orthographicFront"/>
              <a:lightRig rig="threePt" dir="t"/>
            </a:scene3d>
            <a:sp3d>
              <a:bevelT w="190500" h="38100"/>
            </a:sp3d>
          </c:spPr>
          <c:invertIfNegative val="0"/>
          <c:dLbls>
            <c:spPr>
              <a:effectLst>
                <a:outerShdw blurRad="50800" dist="38100" dir="2700000" algn="tl" rotWithShape="0">
                  <a:prstClr val="black">
                    <a:alpha val="40000"/>
                  </a:prstClr>
                </a:outerShdw>
              </a:effectLst>
            </c:spPr>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Sheet1!$C$3:$D$3</c:f>
              <c:strCache>
                <c:ptCount val="2"/>
                <c:pt idx="0">
                  <c:v>Enrollment</c:v>
                </c:pt>
                <c:pt idx="1">
                  <c:v>Expenditures</c:v>
                </c:pt>
              </c:strCache>
            </c:strRef>
          </c:cat>
          <c:val>
            <c:numRef>
              <c:f>Sheet1!$C$4:$D$4</c:f>
              <c:numCache>
                <c:formatCode>0%</c:formatCode>
                <c:ptCount val="2"/>
                <c:pt idx="0">
                  <c:v>0.17</c:v>
                </c:pt>
                <c:pt idx="1">
                  <c:v>0.24000000000000005</c:v>
                </c:pt>
              </c:numCache>
            </c:numRef>
          </c:val>
        </c:ser>
        <c:ser>
          <c:idx val="1"/>
          <c:order val="1"/>
          <c:tx>
            <c:strRef>
              <c:f>Sheet1!$B$5</c:f>
              <c:strCache>
                <c:ptCount val="1"/>
                <c:pt idx="0">
                  <c:v>Non-Dual</c:v>
                </c:pt>
              </c:strCache>
            </c:strRef>
          </c:tx>
          <c:spPr>
            <a:solidFill>
              <a:schemeClr val="accent2">
                <a:lumMod val="75000"/>
              </a:schemeClr>
            </a:solidFill>
            <a:effectLst>
              <a:outerShdw blurRad="50800" dist="38100" dir="2700000" algn="tl" rotWithShape="0">
                <a:prstClr val="black">
                  <a:alpha val="40000"/>
                </a:prstClr>
              </a:outerShdw>
            </a:effectLst>
            <a:scene3d>
              <a:camera prst="orthographicFront"/>
              <a:lightRig rig="threePt" dir="t"/>
            </a:scene3d>
            <a:sp3d>
              <a:bevelT w="190500" h="38100"/>
            </a:sp3d>
          </c:spPr>
          <c:invertIfNegative val="0"/>
          <c:dLbls>
            <c:txPr>
              <a:bodyPr/>
              <a:lstStyle/>
              <a:p>
                <a:pPr>
                  <a:defRPr>
                    <a:solidFill>
                      <a:schemeClr val="tx2"/>
                    </a:solidFill>
                  </a:defRPr>
                </a:pPr>
                <a:endParaRPr lang="en-US"/>
              </a:p>
            </c:txPr>
            <c:showLegendKey val="0"/>
            <c:showVal val="1"/>
            <c:showCatName val="0"/>
            <c:showSerName val="0"/>
            <c:showPercent val="0"/>
            <c:showBubbleSize val="0"/>
            <c:showLeaderLines val="0"/>
          </c:dLbls>
          <c:cat>
            <c:strRef>
              <c:f>Sheet1!$C$3:$D$3</c:f>
              <c:strCache>
                <c:ptCount val="2"/>
                <c:pt idx="0">
                  <c:v>Enrollment</c:v>
                </c:pt>
                <c:pt idx="1">
                  <c:v>Expenditures</c:v>
                </c:pt>
              </c:strCache>
            </c:strRef>
          </c:cat>
          <c:val>
            <c:numRef>
              <c:f>Sheet1!$C$5:$D$5</c:f>
              <c:numCache>
                <c:formatCode>0%</c:formatCode>
                <c:ptCount val="2"/>
                <c:pt idx="0">
                  <c:v>0.83000000000000018</c:v>
                </c:pt>
                <c:pt idx="1">
                  <c:v>0.76000000000000023</c:v>
                </c:pt>
              </c:numCache>
            </c:numRef>
          </c:val>
        </c:ser>
        <c:dLbls>
          <c:showLegendKey val="0"/>
          <c:showVal val="0"/>
          <c:showCatName val="0"/>
          <c:showSerName val="0"/>
          <c:showPercent val="0"/>
          <c:showBubbleSize val="0"/>
        </c:dLbls>
        <c:gapWidth val="150"/>
        <c:overlap val="100"/>
        <c:serLines/>
        <c:axId val="92339200"/>
        <c:axId val="108528384"/>
      </c:barChart>
      <c:catAx>
        <c:axId val="92339200"/>
        <c:scaling>
          <c:orientation val="minMax"/>
        </c:scaling>
        <c:delete val="0"/>
        <c:axPos val="b"/>
        <c:numFmt formatCode="General" sourceLinked="1"/>
        <c:majorTickMark val="out"/>
        <c:minorTickMark val="none"/>
        <c:tickLblPos val="nextTo"/>
        <c:txPr>
          <a:bodyPr/>
          <a:lstStyle/>
          <a:p>
            <a:pPr>
              <a:defRPr>
                <a:solidFill>
                  <a:schemeClr val="tx2"/>
                </a:solidFill>
              </a:defRPr>
            </a:pPr>
            <a:endParaRPr lang="en-US"/>
          </a:p>
        </c:txPr>
        <c:crossAx val="108528384"/>
        <c:crosses val="autoZero"/>
        <c:auto val="1"/>
        <c:lblAlgn val="ctr"/>
        <c:lblOffset val="100"/>
        <c:noMultiLvlLbl val="0"/>
      </c:catAx>
      <c:valAx>
        <c:axId val="108528384"/>
        <c:scaling>
          <c:orientation val="minMax"/>
        </c:scaling>
        <c:delete val="1"/>
        <c:axPos val="l"/>
        <c:numFmt formatCode="0%" sourceLinked="1"/>
        <c:majorTickMark val="out"/>
        <c:minorTickMark val="none"/>
        <c:tickLblPos val="none"/>
        <c:crossAx val="92339200"/>
        <c:crosses val="autoZero"/>
        <c:crossBetween val="between"/>
      </c:valAx>
      <c:spPr>
        <a:solidFill>
          <a:schemeClr val="bg1"/>
        </a:solidFill>
      </c:spPr>
    </c:plotArea>
    <c:plotVisOnly val="1"/>
    <c:dispBlanksAs val="gap"/>
    <c:showDLblsOverMax val="0"/>
  </c:chart>
  <c:spPr>
    <a:solidFill>
      <a:schemeClr val="bg1"/>
    </a:solidFill>
    <a:ln>
      <a:noFill/>
    </a:ln>
  </c:spPr>
  <c:txPr>
    <a:bodyPr/>
    <a:lstStyle/>
    <a:p>
      <a:pPr>
        <a:defRPr sz="2000">
          <a:latin typeface="Gill Sans MT"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u="none">
                <a:solidFill>
                  <a:schemeClr val="tx2"/>
                </a:solidFill>
              </a:defRPr>
            </a:pPr>
            <a:r>
              <a:rPr lang="en-US" sz="2000" u="none" dirty="0">
                <a:solidFill>
                  <a:schemeClr val="tx2"/>
                </a:solidFill>
              </a:rPr>
              <a:t>Medicaid</a:t>
            </a:r>
          </a:p>
        </c:rich>
      </c:tx>
      <c:layout>
        <c:manualLayout>
          <c:xMode val="edge"/>
          <c:yMode val="edge"/>
          <c:x val="0.26908683289588825"/>
          <c:y val="2.3026301399825026E-2"/>
        </c:manualLayout>
      </c:layout>
      <c:overlay val="1"/>
    </c:title>
    <c:autoTitleDeleted val="0"/>
    <c:plotArea>
      <c:layout>
        <c:manualLayout>
          <c:layoutTarget val="inner"/>
          <c:xMode val="edge"/>
          <c:yMode val="edge"/>
          <c:x val="5.2832136791724583E-2"/>
          <c:y val="0.15972222222222276"/>
          <c:w val="0.69765813648293962"/>
          <c:h val="0.70905183727034327"/>
        </c:manualLayout>
      </c:layout>
      <c:barChart>
        <c:barDir val="col"/>
        <c:grouping val="stacked"/>
        <c:varyColors val="0"/>
        <c:ser>
          <c:idx val="0"/>
          <c:order val="0"/>
          <c:tx>
            <c:strRef>
              <c:f>Sheet1!$B$8</c:f>
              <c:strCache>
                <c:ptCount val="1"/>
                <c:pt idx="0">
                  <c:v>Dual</c:v>
                </c:pt>
              </c:strCache>
            </c:strRef>
          </c:tx>
          <c:spPr>
            <a:solidFill>
              <a:schemeClr val="tx2">
                <a:lumMod val="75000"/>
              </a:schemeClr>
            </a:solidFill>
            <a:effectLst>
              <a:outerShdw blurRad="50800" dist="38100" dir="2700000" algn="tl" rotWithShape="0">
                <a:prstClr val="black">
                  <a:alpha val="40000"/>
                </a:prstClr>
              </a:outerShdw>
            </a:effectLst>
            <a:scene3d>
              <a:camera prst="orthographicFront"/>
              <a:lightRig rig="threePt" dir="t"/>
            </a:scene3d>
            <a:sp3d>
              <a:bevelT w="190500" h="38100"/>
            </a:sp3d>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Sheet1!$C$7:$D$7</c:f>
              <c:strCache>
                <c:ptCount val="2"/>
                <c:pt idx="0">
                  <c:v>Enrollment</c:v>
                </c:pt>
                <c:pt idx="1">
                  <c:v>Expenditures</c:v>
                </c:pt>
              </c:strCache>
            </c:strRef>
          </c:cat>
          <c:val>
            <c:numRef>
              <c:f>Sheet1!$C$8:$D$8</c:f>
              <c:numCache>
                <c:formatCode>0%</c:formatCode>
                <c:ptCount val="2"/>
                <c:pt idx="0">
                  <c:v>0.14000000000000001</c:v>
                </c:pt>
                <c:pt idx="1">
                  <c:v>0.32000000000000012</c:v>
                </c:pt>
              </c:numCache>
            </c:numRef>
          </c:val>
        </c:ser>
        <c:ser>
          <c:idx val="1"/>
          <c:order val="1"/>
          <c:tx>
            <c:strRef>
              <c:f>Sheet1!$B$9</c:f>
              <c:strCache>
                <c:ptCount val="1"/>
                <c:pt idx="0">
                  <c:v>Non-Dual</c:v>
                </c:pt>
              </c:strCache>
            </c:strRef>
          </c:tx>
          <c:spPr>
            <a:solidFill>
              <a:schemeClr val="accent2">
                <a:lumMod val="75000"/>
              </a:schemeClr>
            </a:solidFill>
            <a:effectLst>
              <a:outerShdw blurRad="50800" dist="38100" dir="2700000" algn="tl" rotWithShape="0">
                <a:prstClr val="black">
                  <a:alpha val="40000"/>
                </a:prstClr>
              </a:outerShdw>
            </a:effectLst>
            <a:scene3d>
              <a:camera prst="orthographicFront"/>
              <a:lightRig rig="threePt" dir="t"/>
            </a:scene3d>
            <a:sp3d>
              <a:bevelT w="190500" h="38100"/>
            </a:sp3d>
          </c:spPr>
          <c:invertIfNegative val="0"/>
          <c:dLbls>
            <c:txPr>
              <a:bodyPr/>
              <a:lstStyle/>
              <a:p>
                <a:pPr>
                  <a:defRPr>
                    <a:solidFill>
                      <a:schemeClr val="tx2"/>
                    </a:solidFill>
                  </a:defRPr>
                </a:pPr>
                <a:endParaRPr lang="en-US"/>
              </a:p>
            </c:txPr>
            <c:showLegendKey val="0"/>
            <c:showVal val="1"/>
            <c:showCatName val="0"/>
            <c:showSerName val="0"/>
            <c:showPercent val="0"/>
            <c:showBubbleSize val="0"/>
            <c:showLeaderLines val="0"/>
          </c:dLbls>
          <c:cat>
            <c:strRef>
              <c:f>Sheet1!$C$7:$D$7</c:f>
              <c:strCache>
                <c:ptCount val="2"/>
                <c:pt idx="0">
                  <c:v>Enrollment</c:v>
                </c:pt>
                <c:pt idx="1">
                  <c:v>Expenditures</c:v>
                </c:pt>
              </c:strCache>
            </c:strRef>
          </c:cat>
          <c:val>
            <c:numRef>
              <c:f>Sheet1!$C$9:$D$9</c:f>
              <c:numCache>
                <c:formatCode>0%</c:formatCode>
                <c:ptCount val="2"/>
                <c:pt idx="0">
                  <c:v>0.86000000000000021</c:v>
                </c:pt>
                <c:pt idx="1">
                  <c:v>0.68</c:v>
                </c:pt>
              </c:numCache>
            </c:numRef>
          </c:val>
        </c:ser>
        <c:dLbls>
          <c:showLegendKey val="0"/>
          <c:showVal val="0"/>
          <c:showCatName val="0"/>
          <c:showSerName val="0"/>
          <c:showPercent val="0"/>
          <c:showBubbleSize val="0"/>
        </c:dLbls>
        <c:gapWidth val="150"/>
        <c:overlap val="100"/>
        <c:serLines/>
        <c:axId val="108562688"/>
        <c:axId val="108593152"/>
      </c:barChart>
      <c:catAx>
        <c:axId val="108562688"/>
        <c:scaling>
          <c:orientation val="minMax"/>
        </c:scaling>
        <c:delete val="0"/>
        <c:axPos val="b"/>
        <c:numFmt formatCode="General" sourceLinked="1"/>
        <c:majorTickMark val="out"/>
        <c:minorTickMark val="none"/>
        <c:tickLblPos val="nextTo"/>
        <c:txPr>
          <a:bodyPr/>
          <a:lstStyle/>
          <a:p>
            <a:pPr>
              <a:defRPr>
                <a:solidFill>
                  <a:schemeClr val="tx2"/>
                </a:solidFill>
              </a:defRPr>
            </a:pPr>
            <a:endParaRPr lang="en-US"/>
          </a:p>
        </c:txPr>
        <c:crossAx val="108593152"/>
        <c:crosses val="autoZero"/>
        <c:auto val="1"/>
        <c:lblAlgn val="ctr"/>
        <c:lblOffset val="100"/>
        <c:noMultiLvlLbl val="0"/>
      </c:catAx>
      <c:valAx>
        <c:axId val="108593152"/>
        <c:scaling>
          <c:orientation val="minMax"/>
        </c:scaling>
        <c:delete val="1"/>
        <c:axPos val="l"/>
        <c:numFmt formatCode="0%" sourceLinked="1"/>
        <c:majorTickMark val="out"/>
        <c:minorTickMark val="none"/>
        <c:tickLblPos val="none"/>
        <c:crossAx val="108562688"/>
        <c:crosses val="autoZero"/>
        <c:crossBetween val="between"/>
      </c:valAx>
      <c:spPr>
        <a:solidFill>
          <a:schemeClr val="bg1"/>
        </a:solidFill>
      </c:spPr>
    </c:plotArea>
    <c:legend>
      <c:legendPos val="r"/>
      <c:layout>
        <c:manualLayout>
          <c:xMode val="edge"/>
          <c:yMode val="edge"/>
          <c:x val="0.68011135556584834"/>
          <c:y val="0.29339539588801411"/>
          <c:w val="0.31914435695538057"/>
          <c:h val="0.35435121391076135"/>
        </c:manualLayout>
      </c:layout>
      <c:overlay val="0"/>
      <c:txPr>
        <a:bodyPr/>
        <a:lstStyle/>
        <a:p>
          <a:pPr>
            <a:defRPr>
              <a:solidFill>
                <a:schemeClr val="tx2"/>
              </a:solidFill>
            </a:defRPr>
          </a:pPr>
          <a:endParaRPr lang="en-US"/>
        </a:p>
      </c:txPr>
    </c:legend>
    <c:plotVisOnly val="1"/>
    <c:dispBlanksAs val="gap"/>
    <c:showDLblsOverMax val="0"/>
  </c:chart>
  <c:spPr>
    <a:solidFill>
      <a:schemeClr val="bg1"/>
    </a:solidFill>
    <a:ln>
      <a:noFill/>
    </a:ln>
  </c:spPr>
  <c:txPr>
    <a:bodyPr/>
    <a:lstStyle/>
    <a:p>
      <a:pPr>
        <a:defRPr sz="2000">
          <a:latin typeface="Gill Sans MT"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Potential Savings due to "</a:t>
            </a:r>
            <a:r>
              <a:rPr lang="en-US" dirty="0" smtClean="0"/>
              <a:t>Rebalancing“</a:t>
            </a:r>
          </a:p>
          <a:p>
            <a:pPr>
              <a:defRPr/>
            </a:pPr>
            <a:r>
              <a:rPr lang="en-US" dirty="0" smtClean="0"/>
              <a:t>of </a:t>
            </a:r>
            <a:r>
              <a:rPr lang="en-US" dirty="0"/>
              <a:t>LTC System in Oklahoma</a:t>
            </a:r>
          </a:p>
        </c:rich>
      </c:tx>
      <c:layout/>
      <c:overlay val="0"/>
    </c:title>
    <c:autoTitleDeleted val="0"/>
    <c:plotArea>
      <c:layout/>
      <c:lineChart>
        <c:grouping val="standard"/>
        <c:varyColors val="0"/>
        <c:ser>
          <c:idx val="0"/>
          <c:order val="0"/>
          <c:tx>
            <c:strRef>
              <c:f>'Savings Model'!$A$22</c:f>
              <c:strCache>
                <c:ptCount val="1"/>
                <c:pt idx="0">
                  <c:v>Baseline (51/49)</c:v>
                </c:pt>
              </c:strCache>
            </c:strRef>
          </c:tx>
          <c:spPr>
            <a:ln w="38100">
              <a:solidFill>
                <a:schemeClr val="tx2">
                  <a:lumMod val="75000"/>
                </a:schemeClr>
              </a:solidFill>
            </a:ln>
            <a:effectLst>
              <a:outerShdw blurRad="50800" dist="38100" dir="2700000" algn="tl" rotWithShape="0">
                <a:prstClr val="black">
                  <a:alpha val="40000"/>
                </a:prstClr>
              </a:outerShdw>
            </a:effectLst>
          </c:spPr>
          <c:marker>
            <c:symbol val="none"/>
          </c:marker>
          <c:cat>
            <c:numRef>
              <c:f>'Savings Model'!$F$10:$O$10</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'Savings Model'!$F$22:$O$22</c:f>
              <c:numCache>
                <c:formatCode>_("$"* #,##0_);_("$"* \(#,##0\);_("$"* "-"??_);_(@_)</c:formatCode>
                <c:ptCount val="10"/>
                <c:pt idx="0">
                  <c:v>830912066.41396606</c:v>
                </c:pt>
                <c:pt idx="1">
                  <c:v>906474037.47431409</c:v>
                </c:pt>
                <c:pt idx="2">
                  <c:v>988470299.20377135</c:v>
                </c:pt>
                <c:pt idx="3">
                  <c:v>1063270494.1691331</c:v>
                </c:pt>
                <c:pt idx="4">
                  <c:v>1144230919.6766076</c:v>
                </c:pt>
                <c:pt idx="5">
                  <c:v>1227545256.9901028</c:v>
                </c:pt>
                <c:pt idx="6">
                  <c:v>1313213506.1096206</c:v>
                </c:pt>
                <c:pt idx="7">
                  <c:v>1401235667.0351412</c:v>
                </c:pt>
                <c:pt idx="8">
                  <c:v>1491611739.7666831</c:v>
                </c:pt>
                <c:pt idx="9">
                  <c:v>1584341724.3042476</c:v>
                </c:pt>
              </c:numCache>
            </c:numRef>
          </c:val>
          <c:smooth val="0"/>
        </c:ser>
        <c:ser>
          <c:idx val="2"/>
          <c:order val="1"/>
          <c:tx>
            <c:strRef>
              <c:f>'Savings Model'!$A$37</c:f>
              <c:strCache>
                <c:ptCount val="1"/>
                <c:pt idx="0">
                  <c:v>High Scenario 70/30</c:v>
                </c:pt>
              </c:strCache>
            </c:strRef>
          </c:tx>
          <c:spPr>
            <a:ln w="38100">
              <a:solidFill>
                <a:schemeClr val="accent2">
                  <a:lumMod val="75000"/>
                </a:schemeClr>
              </a:solidFill>
              <a:prstDash val="dash"/>
            </a:ln>
            <a:effectLst>
              <a:outerShdw blurRad="50800" dist="38100" dir="2700000" algn="tl" rotWithShape="0">
                <a:prstClr val="black">
                  <a:alpha val="40000"/>
                </a:prstClr>
              </a:outerShdw>
            </a:effectLst>
          </c:spPr>
          <c:marker>
            <c:symbol val="none"/>
          </c:marker>
          <c:val>
            <c:numRef>
              <c:f>'Savings Model'!$F$37:$O$37</c:f>
              <c:numCache>
                <c:formatCode>_("$"* #,##0_);_("$"* \(#,##0\);_("$"* "-"??_);_(@_)</c:formatCode>
                <c:ptCount val="10"/>
                <c:pt idx="0">
                  <c:v>857054998.46875942</c:v>
                </c:pt>
                <c:pt idx="1">
                  <c:v>895529151.49001503</c:v>
                </c:pt>
                <c:pt idx="2">
                  <c:v>933500283.63838971</c:v>
                </c:pt>
                <c:pt idx="3">
                  <c:v>957849073.32202244</c:v>
                </c:pt>
                <c:pt idx="4">
                  <c:v>980965957.08923447</c:v>
                </c:pt>
                <c:pt idx="5">
                  <c:v>1052392560.96486</c:v>
                </c:pt>
                <c:pt idx="6">
                  <c:v>1125837207.9714615</c:v>
                </c:pt>
                <c:pt idx="7">
                  <c:v>1201299898.109019</c:v>
                </c:pt>
                <c:pt idx="8">
                  <c:v>1278780631.3775403</c:v>
                </c:pt>
                <c:pt idx="9">
                  <c:v>1358279407.7770391</c:v>
                </c:pt>
              </c:numCache>
            </c:numRef>
          </c:val>
          <c:smooth val="0"/>
        </c:ser>
        <c:ser>
          <c:idx val="1"/>
          <c:order val="2"/>
          <c:tx>
            <c:strRef>
              <c:f>'Savings Model'!$A$54</c:f>
              <c:strCache>
                <c:ptCount val="1"/>
                <c:pt idx="0">
                  <c:v>Low Scenario 60/40</c:v>
                </c:pt>
              </c:strCache>
            </c:strRef>
          </c:tx>
          <c:spPr>
            <a:ln w="38100">
              <a:solidFill>
                <a:schemeClr val="accent3">
                  <a:lumMod val="75000"/>
                </a:schemeClr>
              </a:solidFill>
              <a:prstDash val="dash"/>
            </a:ln>
            <a:effectLst>
              <a:outerShdw blurRad="50800" dist="38100" dir="2700000" algn="tl" rotWithShape="0">
                <a:prstClr val="black">
                  <a:alpha val="40000"/>
                </a:prstClr>
              </a:outerShdw>
            </a:effectLst>
          </c:spPr>
          <c:marker>
            <c:symbol val="none"/>
          </c:marker>
          <c:val>
            <c:numRef>
              <c:f>'Savings Model'!$F$54:$O$54</c:f>
              <c:numCache>
                <c:formatCode>_("$"* #,##0_);_("$"* \(#,##0\);_("$"* "-"??_);_(@_)</c:formatCode>
                <c:ptCount val="10"/>
                <c:pt idx="0">
                  <c:v>874390946.25491083</c:v>
                </c:pt>
                <c:pt idx="1">
                  <c:v>933354060.33019423</c:v>
                </c:pt>
                <c:pt idx="2">
                  <c:v>995369897.23943007</c:v>
                </c:pt>
                <c:pt idx="3">
                  <c:v>1046584343.945897</c:v>
                </c:pt>
                <c:pt idx="4">
                  <c:v>1100330738.7587481</c:v>
                </c:pt>
                <c:pt idx="5">
                  <c:v>1180448593.2485225</c:v>
                </c:pt>
                <c:pt idx="6">
                  <c:v>1262830048.0937474</c:v>
                </c:pt>
                <c:pt idx="7">
                  <c:v>1347475103.2944</c:v>
                </c:pt>
                <c:pt idx="8">
                  <c:v>1434383758.8504958</c:v>
                </c:pt>
                <c:pt idx="9">
                  <c:v>1523556014.7620428</c:v>
                </c:pt>
              </c:numCache>
            </c:numRef>
          </c:val>
          <c:smooth val="0"/>
        </c:ser>
        <c:dLbls>
          <c:showLegendKey val="0"/>
          <c:showVal val="0"/>
          <c:showCatName val="0"/>
          <c:showSerName val="0"/>
          <c:showPercent val="0"/>
          <c:showBubbleSize val="0"/>
        </c:dLbls>
        <c:marker val="1"/>
        <c:smooth val="0"/>
        <c:axId val="108630016"/>
        <c:axId val="108631552"/>
      </c:lineChart>
      <c:catAx>
        <c:axId val="108630016"/>
        <c:scaling>
          <c:orientation val="minMax"/>
        </c:scaling>
        <c:delete val="0"/>
        <c:axPos val="b"/>
        <c:numFmt formatCode="General" sourceLinked="1"/>
        <c:majorTickMark val="out"/>
        <c:minorTickMark val="none"/>
        <c:tickLblPos val="low"/>
        <c:crossAx val="108631552"/>
        <c:crosses val="autoZero"/>
        <c:auto val="1"/>
        <c:lblAlgn val="ctr"/>
        <c:lblOffset val="100"/>
        <c:noMultiLvlLbl val="0"/>
      </c:catAx>
      <c:valAx>
        <c:axId val="108631552"/>
        <c:scaling>
          <c:orientation val="minMax"/>
          <c:min val="600000000"/>
        </c:scaling>
        <c:delete val="0"/>
        <c:axPos val="l"/>
        <c:majorGridlines/>
        <c:numFmt formatCode="_(&quot;$&quot;* #,##0_);_(&quot;$&quot;* \(#,##0\);_(&quot;$&quot;* &quot;-&quot;??_);_(@_)" sourceLinked="1"/>
        <c:majorTickMark val="out"/>
        <c:minorTickMark val="none"/>
        <c:tickLblPos val="nextTo"/>
        <c:crossAx val="108630016"/>
        <c:crosses val="autoZero"/>
        <c:crossBetween val="between"/>
        <c:dispUnits>
          <c:builtInUnit val="millions"/>
          <c:dispUnitsLbl>
            <c:layout/>
          </c:dispUnitsLbl>
        </c:dispUnits>
      </c:valAx>
      <c:spPr>
        <a:solidFill>
          <a:schemeClr val="bg1"/>
        </a:solidFill>
      </c:spPr>
    </c:plotArea>
    <c:legend>
      <c:legendPos val="r"/>
      <c:layout/>
      <c:overlay val="0"/>
    </c:legend>
    <c:plotVisOnly val="1"/>
    <c:dispBlanksAs val="gap"/>
    <c:showDLblsOverMax val="0"/>
  </c:chart>
  <c:spPr>
    <a:solidFill>
      <a:schemeClr val="bg1"/>
    </a:solidFill>
    <a:ln>
      <a:noFill/>
    </a:ln>
  </c:spPr>
  <c:txPr>
    <a:bodyPr/>
    <a:lstStyle/>
    <a:p>
      <a:pPr>
        <a:defRPr sz="1400"/>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13-12-09T15:18:49.634" idx="1">
    <p:pos x="3637" y="382"/>
    <p:text>Need to change recommendations to considerations.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573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CAA3A972-65E3-4A74-A472-E4483691425E}" type="datetimeFigureOut">
              <a:rPr lang="en-US"/>
              <a:pPr>
                <a:defRPr/>
              </a:pPr>
              <a:t>12/20/2013</a:t>
            </a:fld>
            <a:endParaRPr lang="en-US" dirty="0"/>
          </a:p>
        </p:txBody>
      </p:sp>
      <p:sp>
        <p:nvSpPr>
          <p:cNvPr id="573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r>
              <a:rPr lang="en-US" dirty="0" smtClean="0"/>
              <a:t>The Pacific Health Policy Group</a:t>
            </a:r>
            <a:endParaRPr lang="en-US" dirty="0"/>
          </a:p>
        </p:txBody>
      </p:sp>
      <p:sp>
        <p:nvSpPr>
          <p:cNvPr id="573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68C5052-8D19-414B-BC4B-1521496499CB}" type="slidenum">
              <a:rPr lang="en-US"/>
              <a:pPr>
                <a:defRPr/>
              </a:pPr>
              <a:t>‹#›</a:t>
            </a:fld>
            <a:endParaRPr lang="en-US" dirty="0"/>
          </a:p>
        </p:txBody>
      </p:sp>
    </p:spTree>
    <p:extLst>
      <p:ext uri="{BB962C8B-B14F-4D97-AF65-F5344CB8AC3E}">
        <p14:creationId xmlns:p14="http://schemas.microsoft.com/office/powerpoint/2010/main" val="1612891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Gill Sans MT" pitchFamily="34" charset="0"/>
              </a:defRPr>
            </a:lvl1pPr>
          </a:lstStyle>
          <a:p>
            <a:pPr>
              <a:defRPr/>
            </a:pPr>
            <a:endParaRPr lang="en-US" dirty="0"/>
          </a:p>
        </p:txBody>
      </p:sp>
      <p:sp>
        <p:nvSpPr>
          <p:cNvPr id="358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Gill Sans MT" pitchFamily="34" charset="0"/>
              </a:defRPr>
            </a:lvl1pPr>
          </a:lstStyle>
          <a:p>
            <a:pPr>
              <a:defRPr/>
            </a:pPr>
            <a:fld id="{2C42E3B2-3B3A-4174-AAAF-EEF96607B626}" type="datetimeFigureOut">
              <a:rPr lang="en-US"/>
              <a:pPr>
                <a:defRPr/>
              </a:pPr>
              <a:t>12/20/2013</a:t>
            </a:fld>
            <a:endParaRPr lang="en-US" dirty="0"/>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ill Sans MT" pitchFamily="34" charset="0"/>
              </a:defRPr>
            </a:lvl1pPr>
          </a:lstStyle>
          <a:p>
            <a:pPr>
              <a:defRPr/>
            </a:pPr>
            <a:r>
              <a:rPr lang="en-US" dirty="0" smtClean="0"/>
              <a:t>The Pacific Health Policy Group</a:t>
            </a:r>
            <a:endParaRPr lang="en-US" dirty="0"/>
          </a:p>
        </p:txBody>
      </p:sp>
      <p:sp>
        <p:nvSpPr>
          <p:cNvPr id="358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ill Sans MT" pitchFamily="34" charset="0"/>
              </a:defRPr>
            </a:lvl1pPr>
          </a:lstStyle>
          <a:p>
            <a:pPr>
              <a:defRPr/>
            </a:pPr>
            <a:fld id="{4A2FAB32-CA67-4DC1-AA8A-784A9B9B8128}" type="slidenum">
              <a:rPr lang="en-US"/>
              <a:pPr>
                <a:defRPr/>
              </a:pPr>
              <a:t>‹#›</a:t>
            </a:fld>
            <a:endParaRPr lang="en-US" dirty="0"/>
          </a:p>
        </p:txBody>
      </p:sp>
    </p:spTree>
    <p:extLst>
      <p:ext uri="{BB962C8B-B14F-4D97-AF65-F5344CB8AC3E}">
        <p14:creationId xmlns:p14="http://schemas.microsoft.com/office/powerpoint/2010/main" val="426895823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a:lstStyle>
            <a:lvl1pPr>
              <a:defRPr/>
            </a:lvl1pPr>
          </a:lstStyle>
          <a:p>
            <a:pPr>
              <a:defRPr/>
            </a:pPr>
            <a:fld id="{BA51D34A-E1D2-48D1-AA08-1463E9094A67}" type="slidenum">
              <a:rPr lang="en-US" smtClean="0"/>
              <a:pPr>
                <a:defRPr/>
              </a:pPr>
              <a:t>‹#›</a:t>
            </a:fld>
            <a:r>
              <a:rPr lang="en-US" dirty="0" smtClean="0">
                <a:solidFill>
                  <a:srgbClr val="140A90"/>
                </a:solidFill>
              </a:rPr>
              <a:t> </a:t>
            </a:r>
            <a:endParaRPr lang="en-US" dirty="0">
              <a:solidFill>
                <a:srgbClr val="140A9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r>
              <a:rPr lang="en-US" dirty="0" smtClean="0"/>
              <a:t>PHPG – Care Coordination for Duals </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8" name="Footer Placeholder 4"/>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9" name="Slide Number Placeholder 5"/>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13AFFF9B-C856-4E1E-86E8-B49141AAF55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22"/>
          <p:cNvSpPr>
            <a:spLocks noGrp="1"/>
          </p:cNvSpPr>
          <p:nvPr>
            <p:ph type="sldNum" sz="quarter" idx="10"/>
          </p:nvPr>
        </p:nvSpPr>
        <p:spPr/>
        <p:txBody>
          <a:bodyPr/>
          <a:lstStyle>
            <a:lvl1pPr>
              <a:defRPr/>
            </a:lvl1pPr>
          </a:lstStyle>
          <a:p>
            <a:pPr>
              <a:defRPr/>
            </a:pPr>
            <a:fld id="{13205DD4-CEA1-4F61-9DF9-E223FA47D308}" type="slidenum">
              <a:rPr lang="en-US" smtClean="0"/>
              <a:pPr>
                <a:defRPr/>
              </a:pPr>
              <a:t>‹#›</a:t>
            </a:fld>
            <a:r>
              <a:rPr lang="en-US" dirty="0" smtClean="0">
                <a:solidFill>
                  <a:srgbClr val="140A90"/>
                </a:solidFill>
              </a:rPr>
              <a:t> </a:t>
            </a:r>
            <a:endParaRPr lang="en-US" dirty="0">
              <a:solidFill>
                <a:srgbClr val="140A90"/>
              </a:solidFill>
            </a:endParaRPr>
          </a:p>
        </p:txBody>
      </p:sp>
      <p:sp>
        <p:nvSpPr>
          <p:cNvPr id="3" name="Rectangle 10"/>
          <p:cNvSpPr>
            <a:spLocks noGrp="1" noChangeArrowheads="1"/>
          </p:cNvSpPr>
          <p:nvPr>
            <p:ph type="ftr" sz="quarter" idx="11"/>
          </p:nvPr>
        </p:nvSpPr>
        <p:spPr>
          <a:ln/>
        </p:spPr>
        <p:txBody>
          <a:bodyPr/>
          <a:lstStyle>
            <a:lvl1pPr>
              <a:defRPr/>
            </a:lvl1pPr>
          </a:lstStyle>
          <a:p>
            <a:pPr>
              <a:defRPr/>
            </a:pPr>
            <a:r>
              <a:rPr lang="en-US" dirty="0" smtClean="0"/>
              <a:t>PHPG – Care Coordination for Duals </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a:lstStyle>
            <a:lvl1pPr>
              <a:defRPr/>
            </a:lvl1pPr>
          </a:lstStyle>
          <a:p>
            <a:pPr>
              <a:defRPr/>
            </a:pPr>
            <a:fld id="{B1EA4F1D-3563-4B7B-992B-A3A0E6539FBD}" type="slidenum">
              <a:rPr lang="en-US" smtClean="0"/>
              <a:pPr>
                <a:defRPr/>
              </a:pPr>
              <a:t>‹#›</a:t>
            </a:fld>
            <a:r>
              <a:rPr lang="en-US" dirty="0" smtClean="0">
                <a:solidFill>
                  <a:srgbClr val="140A90"/>
                </a:solidFill>
              </a:rPr>
              <a:t> </a:t>
            </a:r>
            <a:endParaRPr lang="en-US" dirty="0">
              <a:solidFill>
                <a:srgbClr val="140A90"/>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r>
              <a:rPr lang="en-US" dirty="0" smtClean="0"/>
              <a:t>PHPG – Care Coordination for Duals </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7" name="Footer Placeholder 4"/>
          <p:cNvSpPr>
            <a:spLocks noGrp="1"/>
          </p:cNvSpPr>
          <p:nvPr>
            <p:ph type="ftr" sz="quarter" idx="11"/>
          </p:nvPr>
        </p:nvSpPr>
        <p:spPr>
          <a:xfrm>
            <a:off x="2898775" y="6354763"/>
            <a:ext cx="3475038" cy="366712"/>
          </a:xfrm>
        </p:spPr>
        <p:txBody>
          <a:bodyPr/>
          <a:lstStyle>
            <a:lvl1pPr algn="r">
              <a:defRPr dirty="0">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8" name="Slide Number Placeholder 5"/>
          <p:cNvSpPr>
            <a:spLocks noGrp="1"/>
          </p:cNvSpPr>
          <p:nvPr>
            <p:ph type="sldNum" sz="quarter" idx="12"/>
          </p:nvPr>
        </p:nvSpPr>
        <p:spPr>
          <a:xfrm>
            <a:off x="1069975" y="6354763"/>
            <a:ext cx="1520825" cy="366712"/>
          </a:xfrm>
        </p:spPr>
        <p:txBody>
          <a:bodyPr/>
          <a:lstStyle>
            <a:lvl1pPr fontAlgn="auto">
              <a:spcBef>
                <a:spcPts val="0"/>
              </a:spcBef>
              <a:spcAft>
                <a:spcPts val="0"/>
              </a:spcAft>
              <a:defRPr sz="1400" b="0">
                <a:solidFill>
                  <a:schemeClr val="tx2"/>
                </a:solidFill>
                <a:latin typeface="+mn-lt"/>
              </a:defRPr>
            </a:lvl1pPr>
          </a:lstStyle>
          <a:p>
            <a:pPr>
              <a:defRPr/>
            </a:pPr>
            <a:fld id="{8B66258F-01B8-4403-BBF9-D9C85CB1B9F5}"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22"/>
          <p:cNvSpPr>
            <a:spLocks noGrp="1"/>
          </p:cNvSpPr>
          <p:nvPr>
            <p:ph type="sldNum" sz="quarter" idx="10"/>
          </p:nvPr>
        </p:nvSpPr>
        <p:spPr/>
        <p:txBody>
          <a:bodyPr/>
          <a:lstStyle>
            <a:lvl1pPr>
              <a:defRPr/>
            </a:lvl1pPr>
          </a:lstStyle>
          <a:p>
            <a:pPr>
              <a:defRPr/>
            </a:pPr>
            <a:fld id="{18015D7C-EA1B-4B0A-B212-4840E47A92E2}" type="slidenum">
              <a:rPr lang="en-US" smtClean="0"/>
              <a:pPr>
                <a:defRPr/>
              </a:pPr>
              <a:t>‹#›</a:t>
            </a:fld>
            <a:r>
              <a:rPr lang="en-US" dirty="0" smtClean="0">
                <a:solidFill>
                  <a:srgbClr val="140A90"/>
                </a:solidFill>
              </a:rPr>
              <a:t> </a:t>
            </a:r>
            <a:endParaRPr lang="en-US" dirty="0">
              <a:solidFill>
                <a:srgbClr val="140A90"/>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r>
              <a:rPr lang="en-US" dirty="0" smtClean="0"/>
              <a:t>PHPG – Care Coordination for Duals </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22"/>
          <p:cNvSpPr>
            <a:spLocks noGrp="1"/>
          </p:cNvSpPr>
          <p:nvPr>
            <p:ph type="sldNum" sz="quarter" idx="10"/>
          </p:nvPr>
        </p:nvSpPr>
        <p:spPr/>
        <p:txBody>
          <a:bodyPr/>
          <a:lstStyle>
            <a:lvl1pPr>
              <a:defRPr/>
            </a:lvl1pPr>
          </a:lstStyle>
          <a:p>
            <a:pPr>
              <a:defRPr/>
            </a:pPr>
            <a:fld id="{54DA8414-7865-4DAB-9426-2D8C64604111}" type="slidenum">
              <a:rPr lang="en-US" smtClean="0"/>
              <a:pPr>
                <a:defRPr/>
              </a:pPr>
              <a:t>‹#›</a:t>
            </a:fld>
            <a:r>
              <a:rPr lang="en-US" dirty="0" smtClean="0">
                <a:solidFill>
                  <a:srgbClr val="140A90"/>
                </a:solidFill>
              </a:rPr>
              <a:t> </a:t>
            </a:r>
            <a:endParaRPr lang="en-US" dirty="0">
              <a:solidFill>
                <a:srgbClr val="140A90"/>
              </a:solidFill>
            </a:endParaRPr>
          </a:p>
        </p:txBody>
      </p:sp>
      <p:sp>
        <p:nvSpPr>
          <p:cNvPr id="8" name="Rectangle 10"/>
          <p:cNvSpPr>
            <a:spLocks noGrp="1" noChangeArrowheads="1"/>
          </p:cNvSpPr>
          <p:nvPr>
            <p:ph type="ftr" sz="quarter" idx="11"/>
          </p:nvPr>
        </p:nvSpPr>
        <p:spPr>
          <a:ln/>
        </p:spPr>
        <p:txBody>
          <a:bodyPr/>
          <a:lstStyle>
            <a:lvl1pPr>
              <a:defRPr/>
            </a:lvl1pPr>
          </a:lstStyle>
          <a:p>
            <a:pPr>
              <a:defRPr/>
            </a:pPr>
            <a:r>
              <a:rPr lang="en-US" dirty="0" smtClean="0"/>
              <a:t>PHPG – Care Coordination for Duals </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5" name="Footer Placeholder 3"/>
          <p:cNvSpPr>
            <a:spLocks noGrp="1"/>
          </p:cNvSpPr>
          <p:nvPr>
            <p:ph type="ftr" sz="quarter" idx="11"/>
          </p:nvPr>
        </p:nvSpPr>
        <p:spPr>
          <a:xfrm>
            <a:off x="2898775" y="6356350"/>
            <a:ext cx="3505200" cy="365125"/>
          </a:xfrm>
        </p:spPr>
        <p:txBody>
          <a:bodyPr/>
          <a:lstStyle>
            <a:lvl1pPr algn="r">
              <a:defRPr dirty="0">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6" name="Slide Number Placeholder 4"/>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F106B0B9-B165-473A-A15E-8B7D1E9E53F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Date Placeholder 1"/>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5" name="Footer Placeholder 2"/>
          <p:cNvSpPr>
            <a:spLocks noGrp="1"/>
          </p:cNvSpPr>
          <p:nvPr>
            <p:ph type="ftr" sz="quarter" idx="11"/>
          </p:nvPr>
        </p:nvSpPr>
        <p:spPr>
          <a:xfrm>
            <a:off x="2898775" y="6356350"/>
            <a:ext cx="3505200" cy="365125"/>
          </a:xfrm>
        </p:spPr>
        <p:txBody>
          <a:bodyPr/>
          <a:lstStyle>
            <a:lvl1pPr algn="r">
              <a:defRPr dirty="0">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6" name="Slide Number Placeholder 3"/>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94EC7845-0514-4F9D-9EFF-1F716504052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9" name="Footer Placeholder 5"/>
          <p:cNvSpPr>
            <a:spLocks noGrp="1"/>
          </p:cNvSpPr>
          <p:nvPr>
            <p:ph type="ftr" sz="quarter" idx="11"/>
          </p:nvPr>
        </p:nvSpPr>
        <p:spPr>
          <a:xfrm>
            <a:off x="2898775" y="6356350"/>
            <a:ext cx="3505200" cy="365125"/>
          </a:xfrm>
        </p:spPr>
        <p:txBody>
          <a:bodyPr/>
          <a:lstStyle>
            <a:lvl1pPr algn="r">
              <a:defRPr dirty="0">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10" name="Slide Number Placeholder 6"/>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16753B01-EE25-482E-BF6D-565245AA2348}"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endParaRPr lang="en-US" dirty="0"/>
          </a:p>
        </p:txBody>
      </p:sp>
      <p:sp>
        <p:nvSpPr>
          <p:cNvPr id="9" name="Footer Placeholder 5"/>
          <p:cNvSpPr>
            <a:spLocks noGrp="1"/>
          </p:cNvSpPr>
          <p:nvPr>
            <p:ph type="ftr" sz="quarter" idx="11"/>
          </p:nvPr>
        </p:nvSpPr>
        <p:spPr>
          <a:xfrm>
            <a:off x="2898775" y="6356350"/>
            <a:ext cx="3505200" cy="365125"/>
          </a:xfrm>
        </p:spPr>
        <p:txBody>
          <a:bodyPr/>
          <a:lstStyle>
            <a:lvl1pPr algn="r">
              <a:defRPr dirty="0">
                <a:solidFill>
                  <a:schemeClr val="tx2"/>
                </a:solidFill>
                <a:latin typeface="Gill Sans MT" pitchFamily="34" charset="0"/>
              </a:defRPr>
            </a:lvl1pPr>
          </a:lstStyle>
          <a:p>
            <a:pPr>
              <a:defRPr/>
            </a:pPr>
            <a:r>
              <a:rPr lang="en-US" dirty="0" smtClean="0"/>
              <a:t>PHPG – Care Coordination for Duals </a:t>
            </a:r>
            <a:endParaRPr lang="en-US" dirty="0"/>
          </a:p>
        </p:txBody>
      </p:sp>
      <p:sp>
        <p:nvSpPr>
          <p:cNvPr id="10" name="Slide Number Placeholder 6"/>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B4C1CEA2-21E3-4A6C-A03E-166384E315D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 name="Slide Number Placeholder 22"/>
          <p:cNvSpPr>
            <a:spLocks noGrp="1"/>
          </p:cNvSpPr>
          <p:nvPr>
            <p:ph type="sldNum" sz="quarter" idx="4"/>
          </p:nvPr>
        </p:nvSpPr>
        <p:spPr>
          <a:xfrm>
            <a:off x="8077200" y="6416675"/>
            <a:ext cx="533400" cy="365125"/>
          </a:xfrm>
          <a:prstGeom prst="rect">
            <a:avLst/>
          </a:prstGeom>
        </p:spPr>
        <p:txBody>
          <a:bodyPr vert="horz" wrap="square" lIns="91440" tIns="45720" rIns="91440" bIns="45720" numCol="1" anchor="t" anchorCtr="0" compatLnSpc="1">
            <a:prstTxWarp prst="textNoShape">
              <a:avLst/>
            </a:prstTxWarp>
          </a:bodyPr>
          <a:lstStyle>
            <a:lvl1pPr>
              <a:defRPr sz="1200" b="1">
                <a:solidFill>
                  <a:schemeClr val="accent1"/>
                </a:solidFill>
                <a:latin typeface="Calibri" pitchFamily="34" charset="0"/>
              </a:defRPr>
            </a:lvl1pPr>
          </a:lstStyle>
          <a:p>
            <a:pPr>
              <a:defRPr/>
            </a:pPr>
            <a:fld id="{C267AFC1-0CE0-44E4-804F-13269354B5B5}" type="slidenum">
              <a:rPr lang="en-US" smtClean="0"/>
              <a:pPr>
                <a:defRPr/>
              </a:pPr>
              <a:t>‹#›</a:t>
            </a:fld>
            <a:r>
              <a:rPr lang="en-US" dirty="0" smtClean="0">
                <a:solidFill>
                  <a:srgbClr val="140A90"/>
                </a:solidFill>
              </a:rPr>
              <a:t> </a:t>
            </a:r>
            <a:endParaRPr lang="en-US" dirty="0">
              <a:solidFill>
                <a:srgbClr val="140A90"/>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4" name="Rectangle 10"/>
          <p:cNvSpPr>
            <a:spLocks noGrp="1" noChangeArrowheads="1"/>
          </p:cNvSpPr>
          <p:nvPr>
            <p:ph type="ftr" sz="quarter" idx="3"/>
          </p:nvPr>
        </p:nvSpPr>
        <p:spPr bwMode="auto">
          <a:xfrm>
            <a:off x="609600" y="63817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solidFill>
                  <a:schemeClr val="accent1"/>
                </a:solidFill>
              </a:defRPr>
            </a:lvl1pPr>
          </a:lstStyle>
          <a:p>
            <a:pPr>
              <a:defRPr/>
            </a:pPr>
            <a:r>
              <a:rPr lang="en-US" dirty="0" smtClean="0"/>
              <a:t>PHPG – Care Coordination for Duals </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2" r:id="rId2"/>
    <p:sldLayoutId id="2147483734" r:id="rId3"/>
    <p:sldLayoutId id="2147483731" r:id="rId4"/>
    <p:sldLayoutId id="2147483730" r:id="rId5"/>
    <p:sldLayoutId id="2147483735" r:id="rId6"/>
    <p:sldLayoutId id="2147483736" r:id="rId7"/>
    <p:sldLayoutId id="2147483737" r:id="rId8"/>
    <p:sldLayoutId id="2147483738" r:id="rId9"/>
    <p:sldLayoutId id="2147483729" r:id="rId10"/>
    <p:sldLayoutId id="2147483739" r:id="rId11"/>
    <p:sldLayoutId id="2147483728" r:id="rId12"/>
  </p:sldLayoutIdLst>
  <p:transition>
    <p:dissolve/>
  </p:transition>
  <p:hf hd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16.emf"/><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19.emf"/><Relationship Id="rId4" Type="http://schemas.openxmlformats.org/officeDocument/2006/relationships/image" Target="../media/image18.emf"/></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22.emf"/><Relationship Id="rId4" Type="http://schemas.openxmlformats.org/officeDocument/2006/relationships/image" Target="../media/image21.emf"/></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25.emf"/><Relationship Id="rId4" Type="http://schemas.openxmlformats.org/officeDocument/2006/relationships/image" Target="../media/image2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5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eaLnBrk="1" fontAlgn="auto" hangingPunct="1">
              <a:spcAft>
                <a:spcPts val="0"/>
              </a:spcAft>
              <a:defRPr/>
            </a:pPr>
            <a:r>
              <a:rPr lang="en-US" sz="2400" dirty="0" smtClean="0"/>
              <a:t>FEASIBILITY OF CARE COORDINATION FOR DUAL ELIGIBLES</a:t>
            </a:r>
            <a:endParaRPr lang="en-US" sz="2400" dirty="0"/>
          </a:p>
        </p:txBody>
      </p:sp>
      <p:sp>
        <p:nvSpPr>
          <p:cNvPr id="3" name="Subtitle 2"/>
          <p:cNvSpPr>
            <a:spLocks noGrp="1"/>
          </p:cNvSpPr>
          <p:nvPr>
            <p:ph type="subTitle" idx="1"/>
          </p:nvPr>
        </p:nvSpPr>
        <p:spPr/>
        <p:txBody>
          <a:bodyPr>
            <a:normAutofit fontScale="70000" lnSpcReduction="20000"/>
          </a:bodyPr>
          <a:lstStyle/>
          <a:p>
            <a:pPr eaLnBrk="1" fontAlgn="auto" hangingPunct="1">
              <a:spcAft>
                <a:spcPts val="0"/>
              </a:spcAft>
              <a:buFont typeface="Wingdings 3"/>
              <a:buNone/>
              <a:defRPr/>
            </a:pPr>
            <a:r>
              <a:rPr lang="en-US" dirty="0" smtClean="0"/>
              <a:t>THE PACIFIC HEALTH POLICY GROUP</a:t>
            </a:r>
          </a:p>
          <a:p>
            <a:pPr eaLnBrk="1" fontAlgn="auto" hangingPunct="1">
              <a:spcAft>
                <a:spcPts val="0"/>
              </a:spcAft>
              <a:buFont typeface="Wingdings 3"/>
              <a:buNone/>
              <a:defRPr/>
            </a:pPr>
            <a:r>
              <a:rPr lang="en-US" dirty="0" smtClean="0"/>
              <a:t>DECEMBER </a:t>
            </a:r>
            <a:r>
              <a:rPr lang="en-US" dirty="0" smtClean="0"/>
              <a:t>2013</a:t>
            </a:r>
            <a:endParaRPr lang="en-US" b="1" dirty="0">
              <a:solidFill>
                <a:srgbClr val="FF0000"/>
              </a:solidFill>
            </a:endParaRPr>
          </a:p>
        </p:txBody>
      </p:sp>
      <p:pic>
        <p:nvPicPr>
          <p:cNvPr id="68610" name="Picture 2" descr="http://www.all-flags-world.com/usa-states/Oklahoma/Flag-of-Oklahoma-XL.jpg"/>
          <p:cNvPicPr>
            <a:picLocks noChangeAspect="1" noChangeArrowheads="1"/>
          </p:cNvPicPr>
          <p:nvPr/>
        </p:nvPicPr>
        <p:blipFill>
          <a:blip r:embed="rId2" cstate="print"/>
          <a:srcRect/>
          <a:stretch>
            <a:fillRect/>
          </a:stretch>
        </p:blipFill>
        <p:spPr bwMode="auto">
          <a:xfrm>
            <a:off x="2190750" y="304800"/>
            <a:ext cx="4762500" cy="3175000"/>
          </a:xfrm>
          <a:prstGeom prst="doubleWave">
            <a:avLst>
              <a:gd name="adj1" fmla="val 3337"/>
              <a:gd name="adj2" fmla="val 4530"/>
            </a:avLst>
          </a:prstGeom>
          <a:ln>
            <a:noFill/>
          </a:ln>
          <a:effectLst>
            <a:softEdge rad="112500"/>
          </a:effectLst>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10</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Nursing Facility Residents</a:t>
            </a:r>
          </a:p>
        </p:txBody>
      </p:sp>
      <p:pic>
        <p:nvPicPr>
          <p:cNvPr id="12" name="Picture 6"/>
          <p:cNvPicPr>
            <a:picLocks noChangeAspect="1" noChangeArrowheads="1"/>
          </p:cNvPicPr>
          <p:nvPr/>
        </p:nvPicPr>
        <p:blipFill>
          <a:blip r:embed="rId2" cstate="print"/>
          <a:srcRect l="3662" t="81802" r="3662"/>
          <a:stretch>
            <a:fillRect/>
          </a:stretch>
        </p:blipFill>
        <p:spPr bwMode="auto">
          <a:xfrm>
            <a:off x="237890" y="5486400"/>
            <a:ext cx="8668221" cy="500922"/>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cstate="print"/>
          <a:srcRect l="19419" r="19419"/>
          <a:stretch>
            <a:fillRect/>
          </a:stretch>
        </p:blipFill>
        <p:spPr bwMode="auto">
          <a:xfrm>
            <a:off x="169654" y="2657475"/>
            <a:ext cx="2802146" cy="2752725"/>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cstate="print"/>
          <a:srcRect l="19419" r="19419"/>
          <a:stretch>
            <a:fillRect/>
          </a:stretch>
        </p:blipFill>
        <p:spPr bwMode="auto">
          <a:xfrm>
            <a:off x="3200400" y="2667000"/>
            <a:ext cx="2802146" cy="2752725"/>
          </a:xfrm>
          <a:prstGeom prst="rect">
            <a:avLst/>
          </a:prstGeom>
          <a:noFill/>
          <a:ln w="9525">
            <a:noFill/>
            <a:miter lim="800000"/>
            <a:headEnd/>
            <a:tailEnd/>
          </a:ln>
          <a:effectLst/>
        </p:spPr>
      </p:pic>
      <p:pic>
        <p:nvPicPr>
          <p:cNvPr id="3076" name="Picture 4"/>
          <p:cNvPicPr>
            <a:picLocks noChangeAspect="1" noChangeArrowheads="1"/>
          </p:cNvPicPr>
          <p:nvPr/>
        </p:nvPicPr>
        <p:blipFill>
          <a:blip r:embed="rId5" cstate="print"/>
          <a:srcRect l="19419" r="19419"/>
          <a:stretch>
            <a:fillRect/>
          </a:stretch>
        </p:blipFill>
        <p:spPr bwMode="auto">
          <a:xfrm>
            <a:off x="6172200" y="2667000"/>
            <a:ext cx="2802146" cy="2752725"/>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11</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ADvantage HCBS Waiver Participants</a:t>
            </a:r>
          </a:p>
        </p:txBody>
      </p:sp>
      <p:pic>
        <p:nvPicPr>
          <p:cNvPr id="12" name="Picture 6"/>
          <p:cNvPicPr>
            <a:picLocks noChangeAspect="1" noChangeArrowheads="1"/>
          </p:cNvPicPr>
          <p:nvPr/>
        </p:nvPicPr>
        <p:blipFill>
          <a:blip r:embed="rId2" cstate="print"/>
          <a:srcRect l="3662" t="81802" r="3662"/>
          <a:stretch>
            <a:fillRect/>
          </a:stretch>
        </p:blipFill>
        <p:spPr bwMode="auto">
          <a:xfrm>
            <a:off x="237890" y="5486400"/>
            <a:ext cx="8668221" cy="500922"/>
          </a:xfrm>
          <a:prstGeom prst="rect">
            <a:avLst/>
          </a:prstGeom>
          <a:noFill/>
          <a:ln w="9525">
            <a:noFill/>
            <a:miter lim="800000"/>
            <a:headEnd/>
            <a:tailEnd/>
          </a:ln>
          <a:effectLst/>
        </p:spPr>
      </p:pic>
      <p:pic>
        <p:nvPicPr>
          <p:cNvPr id="4098" name="Picture 2"/>
          <p:cNvPicPr>
            <a:picLocks noChangeAspect="1" noChangeArrowheads="1"/>
          </p:cNvPicPr>
          <p:nvPr/>
        </p:nvPicPr>
        <p:blipFill>
          <a:blip r:embed="rId3" cstate="print"/>
          <a:srcRect l="19419" r="19419"/>
          <a:stretch>
            <a:fillRect/>
          </a:stretch>
        </p:blipFill>
        <p:spPr bwMode="auto">
          <a:xfrm>
            <a:off x="169654" y="2733675"/>
            <a:ext cx="2802146" cy="2752725"/>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cstate="print"/>
          <a:srcRect l="19419" r="19419"/>
          <a:stretch>
            <a:fillRect/>
          </a:stretch>
        </p:blipFill>
        <p:spPr bwMode="auto">
          <a:xfrm>
            <a:off x="3170927" y="2733675"/>
            <a:ext cx="2802146" cy="2752725"/>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cstate="print"/>
          <a:srcRect l="19419" r="19419"/>
          <a:stretch>
            <a:fillRect/>
          </a:stretch>
        </p:blipFill>
        <p:spPr bwMode="auto">
          <a:xfrm>
            <a:off x="6172200" y="2743200"/>
            <a:ext cx="2802146" cy="2752725"/>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I/DD Population</a:t>
            </a:r>
          </a:p>
        </p:txBody>
      </p:sp>
      <p:pic>
        <p:nvPicPr>
          <p:cNvPr id="12" name="Picture 6"/>
          <p:cNvPicPr>
            <a:picLocks noChangeAspect="1" noChangeArrowheads="1"/>
          </p:cNvPicPr>
          <p:nvPr/>
        </p:nvPicPr>
        <p:blipFill>
          <a:blip r:embed="rId2" cstate="print"/>
          <a:srcRect l="3662" t="81802" r="3662"/>
          <a:stretch>
            <a:fillRect/>
          </a:stretch>
        </p:blipFill>
        <p:spPr bwMode="auto">
          <a:xfrm>
            <a:off x="237890" y="5486400"/>
            <a:ext cx="8668221" cy="500922"/>
          </a:xfrm>
          <a:prstGeom prst="rect">
            <a:avLst/>
          </a:prstGeom>
          <a:noFill/>
          <a:ln w="9525">
            <a:noFill/>
            <a:miter lim="800000"/>
            <a:headEnd/>
            <a:tailEnd/>
          </a:ln>
          <a:effectLst/>
        </p:spPr>
      </p:pic>
      <p:pic>
        <p:nvPicPr>
          <p:cNvPr id="5122" name="Picture 2"/>
          <p:cNvPicPr>
            <a:picLocks noChangeAspect="1" noChangeArrowheads="1"/>
          </p:cNvPicPr>
          <p:nvPr/>
        </p:nvPicPr>
        <p:blipFill>
          <a:blip r:embed="rId3" cstate="print"/>
          <a:srcRect l="17925" r="19419"/>
          <a:stretch>
            <a:fillRect/>
          </a:stretch>
        </p:blipFill>
        <p:spPr bwMode="auto">
          <a:xfrm>
            <a:off x="101215" y="2733675"/>
            <a:ext cx="2870585" cy="2752725"/>
          </a:xfrm>
          <a:prstGeom prst="rect">
            <a:avLst/>
          </a:prstGeom>
          <a:noFill/>
          <a:ln w="9525">
            <a:noFill/>
            <a:miter lim="800000"/>
            <a:headEnd/>
            <a:tailEnd/>
          </a:ln>
          <a:effectLst/>
        </p:spPr>
      </p:pic>
      <p:pic>
        <p:nvPicPr>
          <p:cNvPr id="5123" name="Picture 3"/>
          <p:cNvPicPr>
            <a:picLocks noChangeAspect="1" noChangeArrowheads="1"/>
          </p:cNvPicPr>
          <p:nvPr/>
        </p:nvPicPr>
        <p:blipFill>
          <a:blip r:embed="rId4" cstate="print"/>
          <a:srcRect l="17925" r="19419"/>
          <a:stretch>
            <a:fillRect/>
          </a:stretch>
        </p:blipFill>
        <p:spPr bwMode="auto">
          <a:xfrm>
            <a:off x="3102494" y="2743200"/>
            <a:ext cx="2870579" cy="2752725"/>
          </a:xfrm>
          <a:prstGeom prst="rect">
            <a:avLst/>
          </a:prstGeom>
          <a:noFill/>
          <a:ln w="9525">
            <a:noFill/>
            <a:miter lim="800000"/>
            <a:headEnd/>
            <a:tailEnd/>
          </a:ln>
          <a:effectLst/>
        </p:spPr>
      </p:pic>
      <p:pic>
        <p:nvPicPr>
          <p:cNvPr id="5124" name="Picture 4"/>
          <p:cNvPicPr>
            <a:picLocks noChangeAspect="1" noChangeArrowheads="1"/>
          </p:cNvPicPr>
          <p:nvPr/>
        </p:nvPicPr>
        <p:blipFill>
          <a:blip r:embed="rId5" cstate="print"/>
          <a:srcRect l="16432" r="19419"/>
          <a:stretch>
            <a:fillRect/>
          </a:stretch>
        </p:blipFill>
        <p:spPr bwMode="auto">
          <a:xfrm>
            <a:off x="6035345" y="2743200"/>
            <a:ext cx="2939001" cy="2752725"/>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13</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Other Chronically Ill Members</a:t>
            </a:r>
          </a:p>
        </p:txBody>
      </p:sp>
      <p:pic>
        <p:nvPicPr>
          <p:cNvPr id="12" name="Picture 6"/>
          <p:cNvPicPr>
            <a:picLocks noChangeAspect="1" noChangeArrowheads="1"/>
          </p:cNvPicPr>
          <p:nvPr/>
        </p:nvPicPr>
        <p:blipFill>
          <a:blip r:embed="rId2" cstate="print"/>
          <a:srcRect l="3662" t="81802" r="3662"/>
          <a:stretch>
            <a:fillRect/>
          </a:stretch>
        </p:blipFill>
        <p:spPr bwMode="auto">
          <a:xfrm>
            <a:off x="237890" y="5486400"/>
            <a:ext cx="8668221" cy="500922"/>
          </a:xfrm>
          <a:prstGeom prst="rect">
            <a:avLst/>
          </a:prstGeom>
          <a:noFill/>
          <a:ln w="9525">
            <a:noFill/>
            <a:miter lim="800000"/>
            <a:headEnd/>
            <a:tailEnd/>
          </a:ln>
          <a:effectLst/>
        </p:spPr>
      </p:pic>
      <p:pic>
        <p:nvPicPr>
          <p:cNvPr id="6146" name="Picture 2"/>
          <p:cNvPicPr>
            <a:picLocks noChangeAspect="1" noChangeArrowheads="1"/>
          </p:cNvPicPr>
          <p:nvPr/>
        </p:nvPicPr>
        <p:blipFill>
          <a:blip r:embed="rId3" cstate="print"/>
          <a:srcRect l="17925" r="16432"/>
          <a:stretch>
            <a:fillRect/>
          </a:stretch>
        </p:blipFill>
        <p:spPr bwMode="auto">
          <a:xfrm>
            <a:off x="101221" y="2733675"/>
            <a:ext cx="3007434" cy="2752725"/>
          </a:xfrm>
          <a:prstGeom prst="rect">
            <a:avLst/>
          </a:prstGeom>
          <a:noFill/>
          <a:ln w="9525">
            <a:noFill/>
            <a:miter lim="800000"/>
            <a:headEnd/>
            <a:tailEnd/>
          </a:ln>
          <a:effectLst/>
        </p:spPr>
      </p:pic>
      <p:pic>
        <p:nvPicPr>
          <p:cNvPr id="6147" name="Picture 3"/>
          <p:cNvPicPr>
            <a:picLocks noChangeAspect="1" noChangeArrowheads="1"/>
          </p:cNvPicPr>
          <p:nvPr/>
        </p:nvPicPr>
        <p:blipFill>
          <a:blip r:embed="rId4" cstate="print"/>
          <a:srcRect l="19419" r="19419"/>
          <a:stretch>
            <a:fillRect/>
          </a:stretch>
        </p:blipFill>
        <p:spPr bwMode="auto">
          <a:xfrm>
            <a:off x="3170928" y="2743200"/>
            <a:ext cx="2802146" cy="2752725"/>
          </a:xfrm>
          <a:prstGeom prst="rect">
            <a:avLst/>
          </a:prstGeom>
          <a:noFill/>
          <a:ln w="9525">
            <a:noFill/>
            <a:miter lim="800000"/>
            <a:headEnd/>
            <a:tailEnd/>
          </a:ln>
          <a:effectLst/>
        </p:spPr>
      </p:pic>
      <p:pic>
        <p:nvPicPr>
          <p:cNvPr id="6148" name="Picture 4"/>
          <p:cNvPicPr>
            <a:picLocks noChangeAspect="1" noChangeArrowheads="1"/>
          </p:cNvPicPr>
          <p:nvPr/>
        </p:nvPicPr>
        <p:blipFill>
          <a:blip r:embed="rId5" cstate="print"/>
          <a:srcRect l="17925" r="19419"/>
          <a:stretch>
            <a:fillRect/>
          </a:stretch>
        </p:blipFill>
        <p:spPr bwMode="auto">
          <a:xfrm>
            <a:off x="6103767" y="2743200"/>
            <a:ext cx="2870579" cy="2752725"/>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14</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dirty="0" smtClean="0"/>
              <a:t>   </a:t>
            </a:r>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Healthy Seniors</a:t>
            </a:r>
          </a:p>
        </p:txBody>
      </p:sp>
      <p:pic>
        <p:nvPicPr>
          <p:cNvPr id="12" name="Picture 6"/>
          <p:cNvPicPr>
            <a:picLocks noChangeAspect="1" noChangeArrowheads="1"/>
          </p:cNvPicPr>
          <p:nvPr/>
        </p:nvPicPr>
        <p:blipFill>
          <a:blip r:embed="rId2" cstate="print"/>
          <a:srcRect l="3662" t="81802" r="3662"/>
          <a:stretch>
            <a:fillRect/>
          </a:stretch>
        </p:blipFill>
        <p:spPr bwMode="auto">
          <a:xfrm>
            <a:off x="237890" y="5486400"/>
            <a:ext cx="8668221" cy="500922"/>
          </a:xfrm>
          <a:prstGeom prst="rect">
            <a:avLst/>
          </a:prstGeom>
          <a:noFill/>
          <a:ln w="9525">
            <a:noFill/>
            <a:miter lim="800000"/>
            <a:headEnd/>
            <a:tailEnd/>
          </a:ln>
          <a:effectLst/>
        </p:spPr>
      </p:pic>
      <p:pic>
        <p:nvPicPr>
          <p:cNvPr id="7170" name="Picture 2"/>
          <p:cNvPicPr>
            <a:picLocks noChangeAspect="1" noChangeArrowheads="1"/>
          </p:cNvPicPr>
          <p:nvPr/>
        </p:nvPicPr>
        <p:blipFill>
          <a:blip r:embed="rId3" cstate="print"/>
          <a:srcRect l="19419" r="19419"/>
          <a:stretch>
            <a:fillRect/>
          </a:stretch>
        </p:blipFill>
        <p:spPr bwMode="auto">
          <a:xfrm>
            <a:off x="169654" y="2733675"/>
            <a:ext cx="2802146" cy="2752725"/>
          </a:xfrm>
          <a:prstGeom prst="rect">
            <a:avLst/>
          </a:prstGeom>
          <a:noFill/>
          <a:ln w="9525">
            <a:noFill/>
            <a:miter lim="800000"/>
            <a:headEnd/>
            <a:tailEnd/>
          </a:ln>
          <a:effectLst/>
        </p:spPr>
      </p:pic>
      <p:pic>
        <p:nvPicPr>
          <p:cNvPr id="7171" name="Picture 3"/>
          <p:cNvPicPr>
            <a:picLocks noChangeAspect="1" noChangeArrowheads="1"/>
          </p:cNvPicPr>
          <p:nvPr/>
        </p:nvPicPr>
        <p:blipFill>
          <a:blip r:embed="rId4" cstate="print"/>
          <a:srcRect l="19419" r="19419"/>
          <a:stretch>
            <a:fillRect/>
          </a:stretch>
        </p:blipFill>
        <p:spPr bwMode="auto">
          <a:xfrm>
            <a:off x="3170928" y="2733675"/>
            <a:ext cx="2802146" cy="2752725"/>
          </a:xfrm>
          <a:prstGeom prst="rect">
            <a:avLst/>
          </a:prstGeom>
          <a:noFill/>
          <a:ln w="9525">
            <a:noFill/>
            <a:miter lim="800000"/>
            <a:headEnd/>
            <a:tailEnd/>
          </a:ln>
          <a:effectLst/>
        </p:spPr>
      </p:pic>
      <p:pic>
        <p:nvPicPr>
          <p:cNvPr id="7172" name="Picture 4"/>
          <p:cNvPicPr>
            <a:picLocks noChangeAspect="1" noChangeArrowheads="1"/>
          </p:cNvPicPr>
          <p:nvPr/>
        </p:nvPicPr>
        <p:blipFill>
          <a:blip r:embed="rId5" cstate="print"/>
          <a:srcRect l="19419" r="19419"/>
          <a:stretch>
            <a:fillRect/>
          </a:stretch>
        </p:blipFill>
        <p:spPr bwMode="auto">
          <a:xfrm>
            <a:off x="6172200" y="2743200"/>
            <a:ext cx="2802146" cy="2752725"/>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15</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a:t>
            </a:r>
          </a:p>
          <a:p>
            <a:pPr algn="ctr">
              <a:buNone/>
            </a:pPr>
            <a:r>
              <a:rPr lang="en-US" sz="2800" b="1" dirty="0" smtClean="0">
                <a:solidFill>
                  <a:schemeClr val="accent1"/>
                </a:solidFill>
              </a:rPr>
              <a:t>Summary of Populations</a:t>
            </a:r>
          </a:p>
        </p:txBody>
      </p:sp>
      <p:graphicFrame>
        <p:nvGraphicFramePr>
          <p:cNvPr id="10" name="Table 9"/>
          <p:cNvGraphicFramePr>
            <a:graphicFrameLocks noGrp="1"/>
          </p:cNvGraphicFramePr>
          <p:nvPr>
            <p:extLst>
              <p:ext uri="{D42A27DB-BD31-4B8C-83A1-F6EECF244321}">
                <p14:modId xmlns:p14="http://schemas.microsoft.com/office/powerpoint/2010/main" val="2509878387"/>
              </p:ext>
            </p:extLst>
          </p:nvPr>
        </p:nvGraphicFramePr>
        <p:xfrm>
          <a:off x="533395" y="2890520"/>
          <a:ext cx="8153404" cy="2956560"/>
        </p:xfrm>
        <a:graphic>
          <a:graphicData uri="http://schemas.openxmlformats.org/drawingml/2006/table">
            <a:tbl>
              <a:tblPr firstRow="1" bandRow="1">
                <a:tableStyleId>{5C22544A-7EE6-4342-B048-85BDC9FD1C3A}</a:tableStyleId>
              </a:tblPr>
              <a:tblGrid>
                <a:gridCol w="1371605"/>
                <a:gridCol w="1143000"/>
                <a:gridCol w="1143000"/>
                <a:gridCol w="1143000"/>
                <a:gridCol w="1143000"/>
                <a:gridCol w="1143000"/>
                <a:gridCol w="1066799"/>
              </a:tblGrid>
              <a:tr h="370840">
                <a:tc rowSpan="2">
                  <a:txBody>
                    <a:bodyPr/>
                    <a:lstStyle/>
                    <a:p>
                      <a:pPr algn="ctr"/>
                      <a:r>
                        <a:rPr lang="en-US" sz="1400" b="0" dirty="0" smtClean="0">
                          <a:solidFill>
                            <a:schemeClr val="bg1"/>
                          </a:solidFill>
                        </a:rPr>
                        <a:t>Program</a:t>
                      </a:r>
                      <a:endParaRPr lang="en-US" sz="1400"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6">
                  <a:txBody>
                    <a:bodyPr/>
                    <a:lstStyle/>
                    <a:p>
                      <a:pPr algn="ctr"/>
                      <a:r>
                        <a:rPr lang="en-US" sz="1400" dirty="0" smtClean="0">
                          <a:solidFill>
                            <a:schemeClr val="bg1"/>
                          </a:solidFill>
                        </a:rPr>
                        <a:t>Expenditures (in millions)</a:t>
                      </a:r>
                      <a:endParaRPr lang="en-US" sz="140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vMerge="1">
                  <a:txBody>
                    <a:bodyPr/>
                    <a:lstStyle/>
                    <a:p>
                      <a:endParaRPr lang="en-US" dirty="0"/>
                    </a:p>
                  </a:txBody>
                  <a:tcPr/>
                </a:tc>
                <a:tc>
                  <a:txBody>
                    <a:bodyPr/>
                    <a:lstStyle/>
                    <a:p>
                      <a:pPr algn="ctr"/>
                      <a:r>
                        <a:rPr lang="en-US" sz="1400" dirty="0" smtClean="0">
                          <a:solidFill>
                            <a:schemeClr val="bg1"/>
                          </a:solidFill>
                        </a:rPr>
                        <a:t>Nursing Facility</a:t>
                      </a:r>
                      <a:endParaRPr lang="en-US" sz="140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ADvantage Waiver (HCBS)</a:t>
                      </a:r>
                      <a:endParaRPr lang="en-US" sz="140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DDSD Waiver (I/DD)</a:t>
                      </a:r>
                      <a:endParaRPr lang="en-US" sz="140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Other Chronically</a:t>
                      </a:r>
                      <a:r>
                        <a:rPr lang="en-US" sz="1400" baseline="0" dirty="0" smtClean="0">
                          <a:solidFill>
                            <a:schemeClr val="bg1"/>
                          </a:solidFill>
                        </a:rPr>
                        <a:t> Ill</a:t>
                      </a:r>
                      <a:endParaRPr lang="en-US" sz="140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Healthy</a:t>
                      </a:r>
                      <a:r>
                        <a:rPr lang="en-US" sz="1400" baseline="0" dirty="0" smtClean="0">
                          <a:solidFill>
                            <a:schemeClr val="bg1"/>
                          </a:solidFill>
                        </a:rPr>
                        <a:t> Seniors</a:t>
                      </a:r>
                      <a:endParaRPr lang="en-US" sz="140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All</a:t>
                      </a:r>
                      <a:r>
                        <a:rPr lang="en-US" sz="1400" baseline="0" dirty="0" smtClean="0">
                          <a:solidFill>
                            <a:schemeClr val="bg1"/>
                          </a:solidFill>
                        </a:rPr>
                        <a:t> Dual Eligibles</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r>
              <a:tr h="370840">
                <a:tc>
                  <a:txBody>
                    <a:bodyPr/>
                    <a:lstStyle/>
                    <a:p>
                      <a:r>
                        <a:rPr lang="en-US" sz="1400" dirty="0" smtClean="0">
                          <a:solidFill>
                            <a:schemeClr val="tx2"/>
                          </a:solidFill>
                        </a:rPr>
                        <a:t>Medicaid</a:t>
                      </a:r>
                      <a:endParaRPr lang="en-US" sz="1400" dirty="0">
                        <a:solidFill>
                          <a:schemeClr val="tx2"/>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473</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156</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$94.4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179</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$10.6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913</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marL="112713" indent="0"/>
                      <a:r>
                        <a:rPr lang="en-US" sz="1400" i="1" dirty="0" smtClean="0">
                          <a:solidFill>
                            <a:schemeClr val="accent5">
                              <a:lumMod val="75000"/>
                            </a:schemeClr>
                          </a:solidFill>
                        </a:rPr>
                        <a:t>% of Pop.</a:t>
                      </a:r>
                      <a:r>
                        <a:rPr lang="en-US" sz="1400" i="1" baseline="0" dirty="0" smtClean="0">
                          <a:solidFill>
                            <a:schemeClr val="accent5">
                              <a:lumMod val="75000"/>
                            </a:schemeClr>
                          </a:solidFill>
                        </a:rPr>
                        <a:t> T</a:t>
                      </a:r>
                      <a:r>
                        <a:rPr lang="en-US" sz="1400" i="1" dirty="0" smtClean="0">
                          <a:solidFill>
                            <a:schemeClr val="accent5">
                              <a:lumMod val="75000"/>
                            </a:schemeClr>
                          </a:solidFill>
                        </a:rPr>
                        <a:t>otal</a:t>
                      </a:r>
                      <a:endParaRPr lang="en-US" sz="1400" i="1" dirty="0">
                        <a:solidFill>
                          <a:schemeClr val="accent5">
                            <a:lumMod val="75000"/>
                          </a:schemeClr>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69%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46%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85%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19%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1" u="none" strike="noStrike" dirty="0">
                          <a:solidFill>
                            <a:schemeClr val="accent5"/>
                          </a:solidFill>
                          <a:latin typeface="+mn-lt"/>
                        </a:rPr>
                        <a:t>41%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1400" dirty="0" smtClean="0">
                          <a:solidFill>
                            <a:schemeClr val="tx2"/>
                          </a:solidFill>
                        </a:rPr>
                        <a:t>Medicare</a:t>
                      </a:r>
                      <a:endParaRPr lang="en-US" sz="14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211</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185</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16.5</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775</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a:solidFill>
                            <a:schemeClr val="tx2"/>
                          </a:solidFill>
                          <a:latin typeface="+mn-lt"/>
                        </a:rPr>
                        <a:t>$</a:t>
                      </a:r>
                      <a:r>
                        <a:rPr lang="en-US" sz="1400" b="0" i="0" u="none" strike="noStrike" dirty="0" smtClean="0">
                          <a:solidFill>
                            <a:schemeClr val="tx2"/>
                          </a:solidFill>
                          <a:latin typeface="+mn-lt"/>
                        </a:rPr>
                        <a:t>120</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0" i="0" u="none" strike="noStrike" dirty="0" smtClean="0">
                          <a:solidFill>
                            <a:schemeClr val="tx2"/>
                          </a:solidFill>
                          <a:latin typeface="+mn-lt"/>
                        </a:rPr>
                        <a:t>$1,308</a:t>
                      </a:r>
                      <a:endParaRPr lang="en-US" sz="1400" b="0"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marL="112713" marR="0" indent="0" algn="l" defTabSz="914400" rtl="0" eaLnBrk="1" fontAlgn="auto" latinLnBrk="0" hangingPunct="1">
                        <a:lnSpc>
                          <a:spcPct val="100000"/>
                        </a:lnSpc>
                        <a:spcBef>
                          <a:spcPts val="0"/>
                        </a:spcBef>
                        <a:spcAft>
                          <a:spcPts val="0"/>
                        </a:spcAft>
                        <a:buClrTx/>
                        <a:buSzTx/>
                        <a:buFontTx/>
                        <a:buNone/>
                        <a:tabLst/>
                        <a:defRPr/>
                      </a:pPr>
                      <a:r>
                        <a:rPr lang="en-US" sz="1400" i="1" dirty="0" smtClean="0">
                          <a:solidFill>
                            <a:schemeClr val="accent5">
                              <a:lumMod val="75000"/>
                            </a:schemeClr>
                          </a:solidFill>
                        </a:rPr>
                        <a:t> % of Pop.</a:t>
                      </a:r>
                      <a:r>
                        <a:rPr lang="en-US" sz="1400" i="1" baseline="0" dirty="0" smtClean="0">
                          <a:solidFill>
                            <a:schemeClr val="accent5">
                              <a:lumMod val="75000"/>
                            </a:schemeClr>
                          </a:solidFill>
                        </a:rPr>
                        <a:t> T</a:t>
                      </a:r>
                      <a:r>
                        <a:rPr lang="en-US" sz="1400" i="1" dirty="0" smtClean="0">
                          <a:solidFill>
                            <a:schemeClr val="accent5">
                              <a:lumMod val="75000"/>
                            </a:schemeClr>
                          </a:solidFill>
                        </a:rPr>
                        <a:t>otal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31%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54%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81%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92%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rtl="0" eaLnBrk="1" fontAlgn="b" latinLnBrk="0" hangingPunct="1"/>
                      <a:r>
                        <a:rPr kumimoji="0" lang="en-US" sz="1400" b="0" i="1" u="none" strike="noStrike" kern="1200" dirty="0">
                          <a:solidFill>
                            <a:schemeClr val="accent5"/>
                          </a:solidFill>
                          <a:latin typeface="+mn-lt"/>
                          <a:ea typeface="+mn-ea"/>
                          <a:cs typeface="+mn-cs"/>
                        </a:rPr>
                        <a:t>59%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1400" b="1" dirty="0" smtClean="0">
                          <a:solidFill>
                            <a:schemeClr val="tx2"/>
                          </a:solidFill>
                        </a:rPr>
                        <a:t>Total</a:t>
                      </a:r>
                      <a:endParaRPr lang="en-US" sz="1400" b="1"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684</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341</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111</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954</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131</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1400" b="1" i="0" u="none" strike="noStrike" dirty="0">
                          <a:solidFill>
                            <a:schemeClr val="tx2"/>
                          </a:solidFill>
                          <a:latin typeface="+mn-lt"/>
                        </a:rPr>
                        <a:t>$</a:t>
                      </a:r>
                      <a:r>
                        <a:rPr lang="en-US" sz="1400" b="1" i="0" u="none" strike="noStrike" dirty="0" smtClean="0">
                          <a:solidFill>
                            <a:schemeClr val="tx2"/>
                          </a:solidFill>
                          <a:latin typeface="+mn-lt"/>
                        </a:rPr>
                        <a:t>2,221</a:t>
                      </a:r>
                      <a:endParaRPr lang="en-US" sz="1400" b="1" i="0" u="none" strike="noStrike" dirty="0">
                        <a:solidFill>
                          <a:schemeClr val="tx2"/>
                        </a:solidFill>
                        <a:latin typeface="+mn-lt"/>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16</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800" dirty="0" smtClean="0"/>
              <a:t>CARE COORDINATION IN OKLAHOMA</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Existing Programs</a:t>
            </a:r>
          </a:p>
          <a:p>
            <a:pPr marL="0" lvl="1" indent="0" eaLnBrk="1" hangingPunct="1">
              <a:spcBef>
                <a:spcPts val="1200"/>
              </a:spcBef>
              <a:buNone/>
            </a:pPr>
            <a:r>
              <a:rPr lang="en-US" sz="1800" dirty="0" smtClean="0"/>
              <a:t>SoonerCare currently has programs for members with chronic conditions (both duals and non-duals) similar to those offered by private MCOs, for example:</a:t>
            </a:r>
          </a:p>
        </p:txBody>
      </p:sp>
      <p:graphicFrame>
        <p:nvGraphicFramePr>
          <p:cNvPr id="7" name="Table 6"/>
          <p:cNvGraphicFramePr>
            <a:graphicFrameLocks noGrp="1"/>
          </p:cNvGraphicFramePr>
          <p:nvPr>
            <p:extLst>
              <p:ext uri="{D42A27DB-BD31-4B8C-83A1-F6EECF244321}">
                <p14:modId xmlns:p14="http://schemas.microsoft.com/office/powerpoint/2010/main" val="1021106631"/>
              </p:ext>
            </p:extLst>
          </p:nvPr>
        </p:nvGraphicFramePr>
        <p:xfrm>
          <a:off x="533400" y="2438400"/>
          <a:ext cx="8077200" cy="3291840"/>
        </p:xfrm>
        <a:graphic>
          <a:graphicData uri="http://schemas.openxmlformats.org/drawingml/2006/table">
            <a:tbl>
              <a:tblPr firstRow="1" bandRow="1">
                <a:tableStyleId>{5C22544A-7EE6-4342-B048-85BDC9FD1C3A}</a:tableStyleId>
              </a:tblPr>
              <a:tblGrid>
                <a:gridCol w="1371600"/>
                <a:gridCol w="1524000"/>
                <a:gridCol w="5181600"/>
              </a:tblGrid>
              <a:tr h="370840">
                <a:tc>
                  <a:txBody>
                    <a:bodyPr/>
                    <a:lstStyle/>
                    <a:p>
                      <a:r>
                        <a:rPr lang="en-US" sz="1200" dirty="0" smtClean="0"/>
                        <a:t>Program Type</a:t>
                      </a:r>
                      <a:endParaRPr lang="en-US" sz="1200" dirty="0"/>
                    </a:p>
                  </a:txBody>
                  <a:tcPr/>
                </a:tc>
                <a:tc>
                  <a:txBody>
                    <a:bodyPr/>
                    <a:lstStyle/>
                    <a:p>
                      <a:r>
                        <a:rPr lang="en-US" sz="1200" dirty="0" smtClean="0"/>
                        <a:t>SoonerCare Program</a:t>
                      </a:r>
                      <a:endParaRPr lang="en-US" sz="1200" dirty="0"/>
                    </a:p>
                  </a:txBody>
                  <a:tcPr/>
                </a:tc>
                <a:tc>
                  <a:txBody>
                    <a:bodyPr/>
                    <a:lstStyle/>
                    <a:p>
                      <a:r>
                        <a:rPr lang="en-US" sz="1200" dirty="0" smtClean="0"/>
                        <a:t>Program Highlights</a:t>
                      </a:r>
                      <a:endParaRPr lang="en-US" sz="1200" dirty="0"/>
                    </a:p>
                  </a:txBody>
                  <a:tcPr/>
                </a:tc>
              </a:tr>
              <a:tr h="370840">
                <a:tc>
                  <a:txBody>
                    <a:bodyPr/>
                    <a:lstStyle/>
                    <a:p>
                      <a:r>
                        <a:rPr lang="en-US" sz="1200" dirty="0" smtClean="0"/>
                        <a:t>Chronic</a:t>
                      </a:r>
                      <a:r>
                        <a:rPr lang="en-US" sz="1200" baseline="0" dirty="0" smtClean="0"/>
                        <a:t> Disease Management</a:t>
                      </a:r>
                      <a:endParaRPr lang="en-US" sz="1200" dirty="0"/>
                    </a:p>
                  </a:txBody>
                  <a:tcPr anchor="ctr"/>
                </a:tc>
                <a:tc>
                  <a:txBody>
                    <a:bodyPr/>
                    <a:lstStyle/>
                    <a:p>
                      <a:r>
                        <a:rPr lang="en-US" sz="1200" dirty="0" smtClean="0"/>
                        <a:t>Health Management Program (HMP)</a:t>
                      </a:r>
                      <a:endParaRPr lang="en-US" sz="1200" dirty="0"/>
                    </a:p>
                  </a:txBody>
                  <a:tcPr anchor="ctr"/>
                </a:tc>
                <a:tc>
                  <a:txBody>
                    <a:bodyPr/>
                    <a:lstStyle/>
                    <a:p>
                      <a:pPr marL="119063" indent="-119063">
                        <a:buFont typeface="Arial" pitchFamily="34" charset="0"/>
                        <a:buChar char="•"/>
                      </a:pPr>
                      <a:r>
                        <a:rPr lang="en-US" sz="1200" dirty="0" smtClean="0"/>
                        <a:t>Care coordination</a:t>
                      </a:r>
                      <a:r>
                        <a:rPr lang="en-US" sz="1200" baseline="0" dirty="0" smtClean="0"/>
                        <a:t> provided by third party contractor</a:t>
                      </a:r>
                      <a:endParaRPr lang="en-US" sz="1200" dirty="0" smtClean="0"/>
                    </a:p>
                    <a:p>
                      <a:pPr marL="119063" indent="-119063">
                        <a:buFont typeface="Arial" pitchFamily="34" charset="0"/>
                        <a:buChar char="•"/>
                      </a:pPr>
                      <a:r>
                        <a:rPr lang="en-US" sz="1200" dirty="0" smtClean="0"/>
                        <a:t>Health Coaches</a:t>
                      </a:r>
                      <a:r>
                        <a:rPr lang="en-US" sz="1200" baseline="0" dirty="0" smtClean="0"/>
                        <a:t> assist members to navigate system and develop self-management skills </a:t>
                      </a:r>
                    </a:p>
                    <a:p>
                      <a:pPr marL="119063" indent="-119063">
                        <a:buFont typeface="Arial" pitchFamily="34" charset="0"/>
                        <a:buChar char="•"/>
                      </a:pPr>
                      <a:r>
                        <a:rPr lang="en-US" sz="1200" baseline="0" dirty="0" smtClean="0"/>
                        <a:t>Practice Facilitators work with providers with a high burden of high-needs patients to improve care delivery and improve outcomes</a:t>
                      </a:r>
                      <a:endParaRPr lang="en-US" sz="1200" dirty="0"/>
                    </a:p>
                  </a:txBody>
                  <a:tcPr anchor="ctr"/>
                </a:tc>
              </a:tr>
              <a:tr h="370840">
                <a:tc>
                  <a:txBody>
                    <a:bodyPr/>
                    <a:lstStyle/>
                    <a:p>
                      <a:r>
                        <a:rPr lang="en-US" sz="1200" dirty="0" smtClean="0"/>
                        <a:t>High-Cost/High-Need Management</a:t>
                      </a:r>
                      <a:endParaRPr lang="en-US" sz="1200" dirty="0"/>
                    </a:p>
                  </a:txBody>
                  <a:tcPr anchor="ctr"/>
                </a:tc>
                <a:tc>
                  <a:txBody>
                    <a:bodyPr/>
                    <a:lstStyle/>
                    <a:p>
                      <a:r>
                        <a:rPr lang="en-US" sz="1200" dirty="0" smtClean="0"/>
                        <a:t>Population</a:t>
                      </a:r>
                      <a:r>
                        <a:rPr lang="en-US" sz="1200" baseline="0" dirty="0" smtClean="0"/>
                        <a:t> Care Management (PCM)</a:t>
                      </a:r>
                      <a:endParaRPr lang="en-US" sz="1200" dirty="0"/>
                    </a:p>
                  </a:txBody>
                  <a:tcPr anchor="ctr"/>
                </a:tc>
                <a:tc>
                  <a:txBody>
                    <a:bodyPr/>
                    <a:lstStyle/>
                    <a:p>
                      <a:pPr marL="119063" indent="-119063">
                        <a:buFont typeface="Arial" pitchFamily="34" charset="0"/>
                        <a:buChar char="•"/>
                      </a:pPr>
                      <a:r>
                        <a:rPr lang="en-US" sz="1200" dirty="0" smtClean="0"/>
                        <a:t>State</a:t>
                      </a:r>
                      <a:r>
                        <a:rPr lang="en-US" sz="1200" baseline="0" dirty="0" smtClean="0"/>
                        <a:t> coordinators target members with high costs/needs to ensure enrollment in available SoonerCare programs and assist with coordinating out-of-state care, bilingual services, arrange referrals, and conduct in-home assessments</a:t>
                      </a:r>
                    </a:p>
                    <a:p>
                      <a:pPr marL="119063" indent="-119063">
                        <a:buFont typeface="Arial" pitchFamily="34" charset="0"/>
                        <a:buChar char="•"/>
                      </a:pPr>
                      <a:r>
                        <a:rPr kumimoji="0" lang="en-US" sz="1200" kern="1200" dirty="0" smtClean="0">
                          <a:solidFill>
                            <a:schemeClr val="dk1"/>
                          </a:solidFill>
                          <a:effectLst/>
                          <a:latin typeface="+mn-lt"/>
                          <a:ea typeface="+mn-ea"/>
                          <a:cs typeface="+mn-cs"/>
                        </a:rPr>
                        <a:t>Program targets both medical and behavioral health needs, including coordination of efforts for members with medical/behavioral co-morbidities</a:t>
                      </a:r>
                      <a:endParaRPr lang="en-US" sz="1200" dirty="0"/>
                    </a:p>
                  </a:txBody>
                  <a:tcPr anchor="ctr"/>
                </a:tc>
              </a:tr>
              <a:tr h="370840">
                <a:tc>
                  <a:txBody>
                    <a:bodyPr/>
                    <a:lstStyle/>
                    <a:p>
                      <a:r>
                        <a:rPr lang="en-US" sz="1200" dirty="0" smtClean="0"/>
                        <a:t>HCBS</a:t>
                      </a:r>
                      <a:endParaRPr lang="en-US" sz="1200" dirty="0"/>
                    </a:p>
                  </a:txBody>
                  <a:tcPr anchor="ctr"/>
                </a:tc>
                <a:tc>
                  <a:txBody>
                    <a:bodyPr/>
                    <a:lstStyle/>
                    <a:p>
                      <a:r>
                        <a:rPr lang="en-US" sz="1200" dirty="0" smtClean="0"/>
                        <a:t>ADvantage</a:t>
                      </a:r>
                      <a:r>
                        <a:rPr lang="en-US" sz="1200" baseline="0" dirty="0" smtClean="0"/>
                        <a:t> Wavier</a:t>
                      </a:r>
                      <a:endParaRPr lang="en-US" sz="1200" dirty="0"/>
                    </a:p>
                  </a:txBody>
                  <a:tcPr anchor="ctr"/>
                </a:tc>
                <a:tc>
                  <a:txBody>
                    <a:bodyPr/>
                    <a:lstStyle/>
                    <a:p>
                      <a:pPr marL="119063" indent="-119063">
                        <a:buFont typeface="Arial" pitchFamily="34" charset="0"/>
                        <a:buChar char="•"/>
                      </a:pPr>
                      <a:r>
                        <a:rPr lang="en-US" sz="1200" dirty="0" smtClean="0"/>
                        <a:t> Provides care</a:t>
                      </a:r>
                      <a:r>
                        <a:rPr lang="en-US" sz="1200" baseline="0" dirty="0" smtClean="0"/>
                        <a:t> management, therapies, home health, personal care and other services and supports to help elderly and/or disabled members remain in the community and out of nursing facilities</a:t>
                      </a:r>
                      <a:endParaRPr lang="en-US" sz="1200" dirty="0"/>
                    </a:p>
                  </a:txBody>
                  <a:tcPr anchor="ct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17</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800" dirty="0" smtClean="0"/>
              <a:t>CARE COORDINATION IN OKLAHOMA </a:t>
            </a:r>
            <a:r>
              <a:rPr lang="en-US" sz="2800" i="1" dirty="0" smtClean="0"/>
              <a:t>cont’d</a:t>
            </a:r>
            <a:endParaRPr lang="en-US" sz="2800" dirty="0" smtClean="0"/>
          </a:p>
        </p:txBody>
      </p:sp>
      <p:sp>
        <p:nvSpPr>
          <p:cNvPr id="8" name="Content Placeholder 2"/>
          <p:cNvSpPr>
            <a:spLocks noGrp="1"/>
          </p:cNvSpPr>
          <p:nvPr>
            <p:ph sz="quarter" idx="1"/>
          </p:nvPr>
        </p:nvSpPr>
        <p:spPr>
          <a:xfrm>
            <a:off x="457200" y="1219200"/>
            <a:ext cx="8229600" cy="5105400"/>
          </a:xfrm>
        </p:spPr>
        <p:txBody>
          <a:bodyPr>
            <a:normAutofit fontScale="85000" lnSpcReduction="20000"/>
          </a:bodyPr>
          <a:lstStyle/>
          <a:p>
            <a:pPr eaLnBrk="1" hangingPunct="1">
              <a:spcBef>
                <a:spcPts val="1200"/>
              </a:spcBef>
            </a:pPr>
            <a:r>
              <a:rPr lang="en-US" sz="2800" b="1" dirty="0" smtClean="0"/>
              <a:t>Planned Initiatives</a:t>
            </a:r>
          </a:p>
          <a:p>
            <a:pPr lvl="1" eaLnBrk="1" hangingPunct="1">
              <a:spcBef>
                <a:spcPts val="1200"/>
              </a:spcBef>
            </a:pPr>
            <a:r>
              <a:rPr lang="en-US" sz="2500" dirty="0" smtClean="0"/>
              <a:t>Oklahoma is developing multiple care coordination models for dual eligibles through the federal demonstration grant opportunities to integrate care and align financing between Medicare and Medicaid</a:t>
            </a:r>
          </a:p>
          <a:p>
            <a:pPr lvl="1" eaLnBrk="1" hangingPunct="1">
              <a:spcBef>
                <a:spcPts val="1200"/>
              </a:spcBef>
            </a:pPr>
            <a:r>
              <a:rPr lang="en-US" sz="2500" dirty="0" smtClean="0"/>
              <a:t>States have two broad options:</a:t>
            </a:r>
          </a:p>
          <a:p>
            <a:pPr lvl="2" eaLnBrk="1" hangingPunct="1">
              <a:spcBef>
                <a:spcPts val="1200"/>
              </a:spcBef>
            </a:pPr>
            <a:r>
              <a:rPr lang="en-US" sz="2200" dirty="0" smtClean="0"/>
              <a:t>Managed fee-for-service (MFFS)</a:t>
            </a:r>
          </a:p>
          <a:p>
            <a:pPr lvl="2" eaLnBrk="1" hangingPunct="1">
              <a:spcBef>
                <a:spcPts val="1200"/>
              </a:spcBef>
            </a:pPr>
            <a:r>
              <a:rPr lang="en-US" sz="2200" dirty="0" smtClean="0"/>
              <a:t>Capitated</a:t>
            </a:r>
          </a:p>
          <a:p>
            <a:pPr lvl="1" eaLnBrk="1" hangingPunct="1">
              <a:spcBef>
                <a:spcPts val="1200"/>
              </a:spcBef>
            </a:pPr>
            <a:r>
              <a:rPr lang="en-US" sz="2500" dirty="0" smtClean="0"/>
              <a:t>To address financial disincentives to coordinate care, CMS will share demonstrated Medicare savings with states</a:t>
            </a:r>
          </a:p>
          <a:p>
            <a:pPr lvl="1" eaLnBrk="1" hangingPunct="1">
              <a:spcBef>
                <a:spcPts val="1200"/>
              </a:spcBef>
            </a:pPr>
            <a:r>
              <a:rPr lang="en-US" sz="2500" dirty="0" smtClean="0"/>
              <a:t>Oklahoma is pursuing several models:</a:t>
            </a:r>
          </a:p>
          <a:p>
            <a:pPr lvl="2" eaLnBrk="1" hangingPunct="1">
              <a:spcBef>
                <a:spcPts val="1200"/>
              </a:spcBef>
            </a:pPr>
            <a:r>
              <a:rPr lang="en-US" sz="2200" dirty="0" smtClean="0"/>
              <a:t>MFFS - Health Homes </a:t>
            </a:r>
          </a:p>
          <a:p>
            <a:pPr lvl="2" eaLnBrk="1" hangingPunct="1">
              <a:spcBef>
                <a:spcPts val="1200"/>
              </a:spcBef>
            </a:pPr>
            <a:r>
              <a:rPr lang="en-US" sz="2200" dirty="0" smtClean="0"/>
              <a:t>MFFS – SoonerCare Silver</a:t>
            </a:r>
          </a:p>
          <a:p>
            <a:pPr lvl="2" eaLnBrk="1" hangingPunct="1">
              <a:spcBef>
                <a:spcPts val="1200"/>
              </a:spcBef>
            </a:pPr>
            <a:r>
              <a:rPr lang="en-US" sz="2200" dirty="0" smtClean="0"/>
              <a:t>Capitated – Integrated Care Sites (ICS)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18</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800" dirty="0" smtClean="0"/>
              <a:t>CARE COORDINATION IN OKLAHOMA </a:t>
            </a:r>
            <a:r>
              <a:rPr lang="en-US" sz="2800" i="1" dirty="0" smtClean="0"/>
              <a:t>cont’d</a:t>
            </a:r>
            <a:endParaRPr lang="en-US" sz="2800" dirty="0" smtClean="0"/>
          </a:p>
        </p:txBody>
      </p:sp>
      <p:sp>
        <p:nvSpPr>
          <p:cNvPr id="8" name="Content Placeholder 2"/>
          <p:cNvSpPr>
            <a:spLocks noGrp="1"/>
          </p:cNvSpPr>
          <p:nvPr>
            <p:ph sz="quarter" idx="1"/>
          </p:nvPr>
        </p:nvSpPr>
        <p:spPr>
          <a:xfrm>
            <a:off x="457200" y="1219200"/>
            <a:ext cx="8305800" cy="5257800"/>
          </a:xfrm>
        </p:spPr>
        <p:txBody>
          <a:bodyPr>
            <a:normAutofit/>
          </a:bodyPr>
          <a:lstStyle/>
          <a:p>
            <a:pPr eaLnBrk="1" hangingPunct="1">
              <a:spcBef>
                <a:spcPts val="1200"/>
              </a:spcBef>
            </a:pPr>
            <a:r>
              <a:rPr lang="en-US" sz="2800" b="1" dirty="0" smtClean="0"/>
              <a:t>Planned Initiatives</a:t>
            </a:r>
          </a:p>
          <a:p>
            <a:pPr lvl="1" eaLnBrk="1" hangingPunct="1">
              <a:spcBef>
                <a:spcPts val="1200"/>
              </a:spcBef>
            </a:pPr>
            <a:r>
              <a:rPr lang="en-US" sz="2500" b="1" dirty="0" smtClean="0"/>
              <a:t>Health Homes – MFFS</a:t>
            </a:r>
          </a:p>
          <a:p>
            <a:pPr lvl="2" eaLnBrk="1" hangingPunct="1">
              <a:spcBef>
                <a:spcPts val="600"/>
              </a:spcBef>
            </a:pPr>
            <a:r>
              <a:rPr lang="en-US" sz="2200" dirty="0" smtClean="0"/>
              <a:t>Partnership between SMHA and DMHSAS for management of members with mental health needs</a:t>
            </a:r>
          </a:p>
          <a:p>
            <a:pPr lvl="2" eaLnBrk="1" hangingPunct="1">
              <a:spcBef>
                <a:spcPts val="600"/>
              </a:spcBef>
            </a:pPr>
            <a:r>
              <a:rPr lang="en-US" sz="2200" dirty="0" smtClean="0"/>
              <a:t>Nurse care manager coordinates care with a team of providers, including community mental health center staff  </a:t>
            </a:r>
          </a:p>
          <a:p>
            <a:pPr lvl="2" eaLnBrk="1" hangingPunct="1">
              <a:spcBef>
                <a:spcPts val="600"/>
              </a:spcBef>
            </a:pPr>
            <a:r>
              <a:rPr lang="en-US" sz="2200" dirty="0" smtClean="0"/>
              <a:t>Enhanced 90 percent federal matching rate available</a:t>
            </a:r>
          </a:p>
          <a:p>
            <a:pPr lvl="1" eaLnBrk="1" hangingPunct="1">
              <a:spcBef>
                <a:spcPts val="1200"/>
              </a:spcBef>
            </a:pPr>
            <a:r>
              <a:rPr lang="en-US" sz="2500" b="1" dirty="0" smtClean="0"/>
              <a:t>SoonerCare Silver – MFFS</a:t>
            </a:r>
          </a:p>
          <a:p>
            <a:pPr lvl="2"/>
            <a:r>
              <a:rPr lang="en-US" sz="2200" dirty="0" smtClean="0"/>
              <a:t>Care coordinator will serve as “bridge” between Medicare and Medicaid programs and providers</a:t>
            </a:r>
            <a:endParaRPr lang="en-US" sz="3400" dirty="0" smtClean="0"/>
          </a:p>
          <a:p>
            <a:pPr lvl="2"/>
            <a:r>
              <a:rPr lang="en-US" sz="2200" dirty="0" smtClean="0"/>
              <a:t>Interdisciplinary care team will develop and implement a member-specific care plan</a:t>
            </a:r>
            <a:endParaRPr lang="en-US" sz="6600" dirty="0" smtClean="0"/>
          </a:p>
          <a:p>
            <a:pPr marL="274638" lvl="1" indent="0" eaLnBrk="1" hangingPunct="1">
              <a:spcBef>
                <a:spcPts val="1200"/>
              </a:spcBef>
              <a:buNone/>
            </a:pPr>
            <a:endParaRPr lang="en-US" sz="6600"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19</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800" dirty="0" smtClean="0"/>
              <a:t>CARE COORDINATION IN OKLAHOMA </a:t>
            </a:r>
            <a:r>
              <a:rPr lang="en-US" sz="2800" i="1" dirty="0" smtClean="0"/>
              <a:t>cont’d</a:t>
            </a:r>
            <a:endParaRPr lang="en-US" sz="2800"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Planned Initiatives</a:t>
            </a:r>
          </a:p>
          <a:p>
            <a:pPr lvl="1" eaLnBrk="1" hangingPunct="1">
              <a:spcBef>
                <a:spcPts val="1200"/>
              </a:spcBef>
            </a:pPr>
            <a:r>
              <a:rPr lang="en-US" sz="2500" b="1" dirty="0" smtClean="0"/>
              <a:t>Integrated Care Sites (ICS) – Capitated</a:t>
            </a:r>
          </a:p>
          <a:p>
            <a:pPr lvl="2"/>
            <a:r>
              <a:rPr lang="en-US" sz="2200" dirty="0" smtClean="0"/>
              <a:t>Member receives care at single site, overseen by an interdisciplinary care team, including member, physician, nurse, and social worker</a:t>
            </a:r>
            <a:endParaRPr lang="en-US" sz="3400" dirty="0" smtClean="0"/>
          </a:p>
          <a:p>
            <a:pPr lvl="2"/>
            <a:r>
              <a:rPr lang="en-US" sz="2200" dirty="0" smtClean="0"/>
              <a:t>Provider receives blended capitation rate from Medicare and Medicaid</a:t>
            </a:r>
            <a:endParaRPr lang="en-US" sz="3400" dirty="0" smtClean="0"/>
          </a:p>
          <a:p>
            <a:pPr lvl="2"/>
            <a:r>
              <a:rPr lang="en-US" sz="2200" dirty="0" smtClean="0"/>
              <a:t>Flexibility for provider to provide services not covered by Medicare or Medicaid, including nurse practitioner services</a:t>
            </a:r>
            <a:endParaRPr lang="en-US" sz="3400" dirty="0" smtClean="0"/>
          </a:p>
          <a:p>
            <a:pPr lvl="2"/>
            <a:r>
              <a:rPr lang="en-US" sz="2200" dirty="0" smtClean="0"/>
              <a:t>Member does not have to require nursing facility level of care, but must have two or more complex and chronic conditions, including functional limitations</a:t>
            </a:r>
            <a:endParaRPr lang="en-US" sz="6600"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600" dirty="0" smtClean="0"/>
              <a:t>CHARACTERISTICS OF DUAL ELIGIBLES</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Eligible for both Medicaid and Medicare</a:t>
            </a:r>
          </a:p>
          <a:p>
            <a:pPr lvl="1" eaLnBrk="1" hangingPunct="1">
              <a:spcBef>
                <a:spcPts val="1200"/>
              </a:spcBef>
            </a:pPr>
            <a:r>
              <a:rPr lang="en-US" sz="2000" dirty="0" smtClean="0"/>
              <a:t>Disabled and/or age 65 and older, </a:t>
            </a:r>
            <a:r>
              <a:rPr lang="en-US" sz="2000" i="1" dirty="0" smtClean="0"/>
              <a:t>AND</a:t>
            </a:r>
            <a:endParaRPr lang="en-US" sz="2000" dirty="0" smtClean="0"/>
          </a:p>
          <a:p>
            <a:pPr lvl="1" eaLnBrk="1" hangingPunct="1">
              <a:spcBef>
                <a:spcPts val="1200"/>
              </a:spcBef>
            </a:pPr>
            <a:r>
              <a:rPr lang="en-US" sz="2000" dirty="0" smtClean="0"/>
              <a:t>Have low incomes and limited financial resources</a:t>
            </a:r>
          </a:p>
          <a:p>
            <a:pPr eaLnBrk="1" hangingPunct="1">
              <a:spcBef>
                <a:spcPts val="1200"/>
              </a:spcBef>
            </a:pPr>
            <a:r>
              <a:rPr lang="en-US" sz="2800" b="1" dirty="0" smtClean="0"/>
              <a:t>High rates of complex and chronic physical and mental health conditions</a:t>
            </a:r>
          </a:p>
          <a:p>
            <a:pPr lvl="1" eaLnBrk="1" hangingPunct="1">
              <a:spcBef>
                <a:spcPts val="1200"/>
              </a:spcBef>
            </a:pPr>
            <a:r>
              <a:rPr lang="en-US" sz="2000" dirty="0" smtClean="0"/>
              <a:t>67% have a chronic health condition;  31% have three or more conditions</a:t>
            </a:r>
          </a:p>
          <a:p>
            <a:pPr lvl="1" eaLnBrk="1" hangingPunct="1">
              <a:spcBef>
                <a:spcPts val="1200"/>
              </a:spcBef>
            </a:pPr>
            <a:r>
              <a:rPr lang="en-US" sz="2000" dirty="0" smtClean="0"/>
              <a:t>47% percent have a mental health condition; increases to 70% for members with five or more chronic physical conditions</a:t>
            </a:r>
          </a:p>
          <a:p>
            <a:pPr eaLnBrk="1" hangingPunct="1">
              <a:spcBef>
                <a:spcPts val="1200"/>
              </a:spcBef>
            </a:pPr>
            <a:r>
              <a:rPr lang="en-US" sz="2800" b="1" dirty="0" smtClean="0"/>
              <a:t>Account for disproportionate share of spending in both programs</a:t>
            </a:r>
          </a:p>
          <a:p>
            <a:pPr eaLnBrk="1" hangingPunct="1">
              <a:spcBef>
                <a:spcPts val="1200"/>
              </a:spcBef>
            </a:pPr>
            <a:endParaRPr lang="en-US" sz="2800"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20</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a:t>
            </a:r>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Background</a:t>
            </a:r>
          </a:p>
          <a:p>
            <a:pPr lvl="1" eaLnBrk="1" hangingPunct="1">
              <a:spcBef>
                <a:spcPts val="1200"/>
              </a:spcBef>
            </a:pPr>
            <a:r>
              <a:rPr lang="en-US" sz="2500" dirty="0" smtClean="0"/>
              <a:t>Medicare Part C program created in 1997; became known as Medicare Advantage (MA) in 2003</a:t>
            </a:r>
          </a:p>
          <a:p>
            <a:pPr lvl="1" eaLnBrk="1" hangingPunct="1">
              <a:spcBef>
                <a:spcPts val="1200"/>
              </a:spcBef>
            </a:pPr>
            <a:r>
              <a:rPr lang="en-US" sz="2500" dirty="0" smtClean="0"/>
              <a:t>Under Part C, Medicare recipients can voluntarily enroll in an MA plan with a private MCO for their Medicare benefits, if available</a:t>
            </a:r>
          </a:p>
          <a:p>
            <a:pPr lvl="1" eaLnBrk="1" hangingPunct="1">
              <a:spcBef>
                <a:spcPts val="1200"/>
              </a:spcBef>
            </a:pPr>
            <a:r>
              <a:rPr lang="en-US" sz="2500" dirty="0" smtClean="0"/>
              <a:t>National enrollment in MA plans increased 10% in the past year, up 30% in the past three years</a:t>
            </a:r>
          </a:p>
          <a:p>
            <a:pPr lvl="1" eaLnBrk="1" hangingPunct="1">
              <a:spcBef>
                <a:spcPts val="1200"/>
              </a:spcBef>
            </a:pPr>
            <a:r>
              <a:rPr lang="en-US" sz="2500" dirty="0" smtClean="0"/>
              <a:t>Three types of plans: closed network MCO (also known as health maintenance organization [HMO]), preferred provider organization (PPO), and private fee-for-service (PPFS)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21</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Background</a:t>
            </a:r>
          </a:p>
          <a:p>
            <a:pPr lvl="1" eaLnBrk="1" hangingPunct="1">
              <a:spcBef>
                <a:spcPts val="1200"/>
              </a:spcBef>
            </a:pPr>
            <a:r>
              <a:rPr lang="en-US" b="1" dirty="0" smtClean="0"/>
              <a:t>Special Needs Plans (SNPs)</a:t>
            </a:r>
            <a:r>
              <a:rPr lang="en-US" dirty="0" smtClean="0"/>
              <a:t> – MA plans open only to certain types of Medicare recipients</a:t>
            </a:r>
          </a:p>
          <a:p>
            <a:pPr lvl="2" eaLnBrk="1" hangingPunct="1">
              <a:spcBef>
                <a:spcPts val="1200"/>
              </a:spcBef>
            </a:pPr>
            <a:r>
              <a:rPr lang="en-US" dirty="0" smtClean="0"/>
              <a:t>Dual eligibles</a:t>
            </a:r>
          </a:p>
          <a:p>
            <a:pPr lvl="3" eaLnBrk="1" hangingPunct="1">
              <a:spcBef>
                <a:spcPts val="1200"/>
              </a:spcBef>
            </a:pPr>
            <a:r>
              <a:rPr lang="en-US" b="1" dirty="0" smtClean="0"/>
              <a:t>D-SNP</a:t>
            </a:r>
            <a:r>
              <a:rPr lang="en-US" dirty="0" smtClean="0"/>
              <a:t> – May include only small subset of Medicaid services</a:t>
            </a:r>
          </a:p>
          <a:p>
            <a:pPr lvl="3" eaLnBrk="1" hangingPunct="1">
              <a:spcBef>
                <a:spcPts val="1200"/>
              </a:spcBef>
            </a:pPr>
            <a:r>
              <a:rPr lang="en-US" b="1" dirty="0" smtClean="0"/>
              <a:t>FIDE-SNP</a:t>
            </a:r>
            <a:r>
              <a:rPr lang="en-US" dirty="0" smtClean="0"/>
              <a:t> – Created by Affordable Care Act (ACA); integrates delivery and financing of most Medicaid services, including long-term care; only available in seven states</a:t>
            </a:r>
          </a:p>
          <a:p>
            <a:pPr lvl="2" eaLnBrk="1" hangingPunct="1">
              <a:spcBef>
                <a:spcPts val="1200"/>
              </a:spcBef>
            </a:pPr>
            <a:r>
              <a:rPr lang="en-US" dirty="0" smtClean="0"/>
              <a:t>Certain chronic conditions (</a:t>
            </a:r>
            <a:r>
              <a:rPr lang="en-US" b="1" dirty="0" smtClean="0"/>
              <a:t>C-SNP</a:t>
            </a:r>
            <a:r>
              <a:rPr lang="en-US" dirty="0" smtClean="0"/>
              <a:t>)</a:t>
            </a:r>
          </a:p>
          <a:p>
            <a:pPr lvl="2" eaLnBrk="1" hangingPunct="1">
              <a:spcBef>
                <a:spcPts val="1200"/>
              </a:spcBef>
            </a:pPr>
            <a:r>
              <a:rPr lang="en-US" dirty="0" smtClean="0"/>
              <a:t>Institutionalized recipients (</a:t>
            </a:r>
            <a:r>
              <a:rPr lang="en-US" b="1" dirty="0" smtClean="0"/>
              <a:t>I-SNP</a:t>
            </a:r>
            <a:r>
              <a:rPr lang="en-US" dirty="0" smtClean="0"/>
              <a:t>)</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Background</a:t>
            </a:r>
          </a:p>
          <a:p>
            <a:pPr lvl="1" eaLnBrk="1" hangingPunct="1">
              <a:spcBef>
                <a:spcPts val="1200"/>
              </a:spcBef>
            </a:pPr>
            <a:r>
              <a:rPr lang="en-US" b="1" dirty="0" smtClean="0"/>
              <a:t>Special Needs Plans (SNPs)</a:t>
            </a:r>
            <a:r>
              <a:rPr lang="en-US" dirty="0" smtClean="0"/>
              <a:t> </a:t>
            </a:r>
            <a:r>
              <a:rPr lang="en-US" i="1" dirty="0" smtClean="0"/>
              <a:t>cont’d</a:t>
            </a:r>
          </a:p>
          <a:p>
            <a:pPr lvl="2" eaLnBrk="1" hangingPunct="1">
              <a:spcBef>
                <a:spcPts val="1200"/>
              </a:spcBef>
            </a:pPr>
            <a:r>
              <a:rPr lang="en-US" sz="1800" dirty="0" smtClean="0"/>
              <a:t>Most popular is regular D-SNP</a:t>
            </a:r>
          </a:p>
          <a:p>
            <a:pPr lvl="2" eaLnBrk="1" hangingPunct="1">
              <a:spcBef>
                <a:spcPts val="1200"/>
              </a:spcBef>
            </a:pPr>
            <a:r>
              <a:rPr lang="en-US" sz="1800" dirty="0" smtClean="0"/>
              <a:t>Medicare Payment Advisory Committee (MedPAC) advised Congress in March 2013 to permanently reauthorize FIDE-SNPs and I-SNPs and let authorization expire for all other SNPS, excluding some C-SNPs (those for enrollees with HIV/AIDS, ESRD, chronic/disabling mental condition)</a:t>
            </a:r>
          </a:p>
        </p:txBody>
      </p:sp>
      <p:graphicFrame>
        <p:nvGraphicFramePr>
          <p:cNvPr id="11" name="Table 10"/>
          <p:cNvGraphicFramePr>
            <a:graphicFrameLocks noGrp="1"/>
          </p:cNvGraphicFramePr>
          <p:nvPr>
            <p:extLst>
              <p:ext uri="{D42A27DB-BD31-4B8C-83A1-F6EECF244321}">
                <p14:modId xmlns:p14="http://schemas.microsoft.com/office/powerpoint/2010/main" val="3340532737"/>
              </p:ext>
            </p:extLst>
          </p:nvPr>
        </p:nvGraphicFramePr>
        <p:xfrm>
          <a:off x="988055" y="4038600"/>
          <a:ext cx="7165345" cy="2049468"/>
        </p:xfrm>
        <a:graphic>
          <a:graphicData uri="http://schemas.openxmlformats.org/drawingml/2006/table">
            <a:tbl>
              <a:tblPr firstRow="1" bandRow="1">
                <a:tableStyleId>{5C22544A-7EE6-4342-B048-85BDC9FD1C3A}</a:tableStyleId>
              </a:tblPr>
              <a:tblGrid>
                <a:gridCol w="2209805"/>
                <a:gridCol w="990600"/>
                <a:gridCol w="990600"/>
                <a:gridCol w="990600"/>
                <a:gridCol w="990600"/>
                <a:gridCol w="993140"/>
              </a:tblGrid>
              <a:tr h="290804">
                <a:tc rowSpan="2">
                  <a:txBody>
                    <a:bodyPr/>
                    <a:lstStyle/>
                    <a:p>
                      <a:pPr algn="ctr"/>
                      <a:r>
                        <a:rPr lang="en-US" sz="1400" b="0" dirty="0" smtClean="0">
                          <a:solidFill>
                            <a:schemeClr val="bg1"/>
                          </a:solidFill>
                        </a:rPr>
                        <a:t>SNP</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r>
                        <a:rPr lang="en-US" sz="1400" b="1" dirty="0" smtClean="0">
                          <a:solidFill>
                            <a:schemeClr val="bg1"/>
                          </a:solidFill>
                        </a:rPr>
                        <a:t>National</a:t>
                      </a:r>
                      <a:endParaRPr lang="en-US" sz="1400"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hMerge="1">
                  <a:txBody>
                    <a:bodyPr/>
                    <a:lstStyle/>
                    <a:p>
                      <a:endParaRPr lang="en-US" dirty="0"/>
                    </a:p>
                  </a:txBody>
                  <a:tcPr/>
                </a:tc>
                <a:tc gridSpan="2">
                  <a:txBody>
                    <a:bodyPr/>
                    <a:lstStyle/>
                    <a:p>
                      <a:pPr algn="ctr"/>
                      <a:r>
                        <a:rPr lang="en-US" sz="1400" b="1" dirty="0" smtClean="0"/>
                        <a:t>Oklahoma</a:t>
                      </a:r>
                      <a:endParaRPr lang="en-US" sz="140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r>
              <a:tr h="494367">
                <a:tc vMerge="1">
                  <a:txBody>
                    <a:bodyPr/>
                    <a:lstStyle/>
                    <a:p>
                      <a:endParaRPr lang="en-US" dirty="0"/>
                    </a:p>
                  </a:txBody>
                  <a:tcPr/>
                </a:tc>
                <a:tc>
                  <a:txBody>
                    <a:bodyPr/>
                    <a:lstStyle/>
                    <a:p>
                      <a:pPr algn="ctr"/>
                      <a:r>
                        <a:rPr lang="en-US" sz="1400" dirty="0" smtClean="0">
                          <a:solidFill>
                            <a:schemeClr val="bg1"/>
                          </a:solidFill>
                        </a:rPr>
                        <a:t>Number of States</a:t>
                      </a:r>
                      <a:endParaRPr lang="en-US" sz="14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Number of SNPs</a:t>
                      </a:r>
                      <a:endParaRPr lang="en-US" sz="14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Total Enrollment</a:t>
                      </a:r>
                      <a:endParaRPr lang="en-US" sz="14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Number of SNPs</a:t>
                      </a:r>
                      <a:endParaRPr lang="en-US" sz="14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dirty="0" smtClean="0">
                          <a:solidFill>
                            <a:schemeClr val="bg1"/>
                          </a:solidFill>
                        </a:rPr>
                        <a:t>Total Enrollment</a:t>
                      </a:r>
                      <a:endParaRPr lang="en-US" sz="14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06627">
                <a:tc>
                  <a:txBody>
                    <a:bodyPr/>
                    <a:lstStyle/>
                    <a:p>
                      <a:r>
                        <a:rPr lang="en-US" sz="1400" i="0" dirty="0" smtClean="0">
                          <a:solidFill>
                            <a:schemeClr val="tx2"/>
                          </a:solidFill>
                        </a:rPr>
                        <a:t>Institutional (I-SNP)</a:t>
                      </a:r>
                      <a:endParaRPr lang="en-US" sz="1400" i="0" dirty="0">
                        <a:solidFill>
                          <a:schemeClr val="tx2"/>
                        </a:solidFill>
                      </a:endParaRPr>
                    </a:p>
                  </a:txBody>
                  <a:tcP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30</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68</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400" dirty="0">
                          <a:solidFill>
                            <a:schemeClr val="tx2"/>
                          </a:solidFill>
                          <a:latin typeface="+mn-lt"/>
                          <a:ea typeface="Calibri"/>
                          <a:cs typeface="Calibri"/>
                        </a:rPr>
                        <a:t>49,178</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1</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141</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Chronic (C-SNP)</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36</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214</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400" dirty="0">
                          <a:solidFill>
                            <a:schemeClr val="tx2"/>
                          </a:solidFill>
                          <a:latin typeface="+mn-lt"/>
                          <a:ea typeface="Calibri"/>
                          <a:cs typeface="Calibri"/>
                        </a:rPr>
                        <a:t>245,501</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0</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0</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Dual Eligible (D-/FIDE-SNP)</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43</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362</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400" dirty="0">
                          <a:solidFill>
                            <a:schemeClr val="tx2"/>
                          </a:solidFill>
                          <a:latin typeface="+mn-lt"/>
                          <a:ea typeface="Calibri"/>
                          <a:cs typeface="Calibri"/>
                        </a:rPr>
                        <a:t>1,311,679</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0</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solidFill>
                            <a:schemeClr val="tx2"/>
                          </a:solidFill>
                          <a:latin typeface="+mn-lt"/>
                          <a:ea typeface="Calibri"/>
                          <a:cs typeface="Calibri"/>
                        </a:rPr>
                        <a:t>0</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b="1" i="0" dirty="0" smtClean="0">
                          <a:solidFill>
                            <a:schemeClr val="tx2"/>
                          </a:solidFill>
                        </a:rPr>
                        <a:t>Total</a:t>
                      </a:r>
                      <a:endParaRPr lang="en-US" sz="1400" b="1"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solidFill>
                            <a:schemeClr val="tx2"/>
                          </a:solidFill>
                          <a:latin typeface="+mn-lt"/>
                          <a:ea typeface="Calibri"/>
                          <a:cs typeface="Calibri"/>
                        </a:rPr>
                        <a:t>46</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solidFill>
                            <a:schemeClr val="tx2"/>
                          </a:solidFill>
                          <a:latin typeface="+mn-lt"/>
                          <a:ea typeface="Calibri"/>
                          <a:cs typeface="Calibri"/>
                        </a:rPr>
                        <a:t>644</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400" b="1" dirty="0">
                          <a:solidFill>
                            <a:schemeClr val="tx2"/>
                          </a:solidFill>
                          <a:latin typeface="+mn-lt"/>
                          <a:ea typeface="Calibri"/>
                          <a:cs typeface="Calibri"/>
                        </a:rPr>
                        <a:t>1,606,358</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solidFill>
                            <a:schemeClr val="tx2"/>
                          </a:solidFill>
                          <a:latin typeface="+mn-lt"/>
                          <a:ea typeface="Calibri"/>
                          <a:cs typeface="Calibri"/>
                        </a:rPr>
                        <a:t>1</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solidFill>
                            <a:schemeClr val="tx2"/>
                          </a:solidFill>
                          <a:latin typeface="+mn-lt"/>
                          <a:ea typeface="Calibri"/>
                          <a:cs typeface="Calibri"/>
                        </a:rPr>
                        <a:t>141</a:t>
                      </a:r>
                      <a:endParaRPr lang="en-US" sz="18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23</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Oklahoma Market</a:t>
            </a:r>
          </a:p>
          <a:p>
            <a:pPr marL="547687" lvl="2" eaLnBrk="1" hangingPunct="1">
              <a:spcBef>
                <a:spcPts val="1200"/>
              </a:spcBef>
              <a:buClr>
                <a:schemeClr val="accent1"/>
              </a:buClr>
            </a:pPr>
            <a:r>
              <a:rPr lang="en-US" sz="2200" dirty="0" smtClean="0">
                <a:solidFill>
                  <a:schemeClr val="tx2"/>
                </a:solidFill>
              </a:rPr>
              <a:t>Nationally, 29% of Medicare recipients are enrolled in an MA plan; only 16% in Oklahoma.</a:t>
            </a:r>
          </a:p>
          <a:p>
            <a:pPr marL="547687" lvl="2" eaLnBrk="1" hangingPunct="1">
              <a:spcBef>
                <a:spcPts val="1200"/>
              </a:spcBef>
              <a:buClr>
                <a:schemeClr val="accent1"/>
              </a:buClr>
            </a:pPr>
            <a:r>
              <a:rPr lang="en-US" sz="2200" dirty="0" smtClean="0">
                <a:solidFill>
                  <a:schemeClr val="tx2"/>
                </a:solidFill>
              </a:rPr>
              <a:t>12 MCOs (nine national, three local) currently have MA enrollees in Oklahoma, though none have enrollment statewide</a:t>
            </a:r>
          </a:p>
        </p:txBody>
      </p:sp>
      <p:graphicFrame>
        <p:nvGraphicFramePr>
          <p:cNvPr id="7" name="Table 6"/>
          <p:cNvGraphicFramePr>
            <a:graphicFrameLocks noGrp="1"/>
          </p:cNvGraphicFramePr>
          <p:nvPr>
            <p:extLst>
              <p:ext uri="{D42A27DB-BD31-4B8C-83A1-F6EECF244321}">
                <p14:modId xmlns:p14="http://schemas.microsoft.com/office/powerpoint/2010/main" val="422508504"/>
              </p:ext>
            </p:extLst>
          </p:nvPr>
        </p:nvGraphicFramePr>
        <p:xfrm>
          <a:off x="990600" y="3535098"/>
          <a:ext cx="7086598" cy="2637102"/>
        </p:xfrm>
        <a:graphic>
          <a:graphicData uri="http://schemas.openxmlformats.org/drawingml/2006/table">
            <a:tbl>
              <a:tblPr firstRow="1" bandRow="1">
                <a:tableStyleId>{5C22544A-7EE6-4342-B048-85BDC9FD1C3A}</a:tableStyleId>
              </a:tblPr>
              <a:tblGrid>
                <a:gridCol w="1371599"/>
                <a:gridCol w="990600"/>
                <a:gridCol w="914400"/>
                <a:gridCol w="914400"/>
                <a:gridCol w="990600"/>
                <a:gridCol w="990600"/>
                <a:gridCol w="914399"/>
              </a:tblGrid>
              <a:tr h="290804">
                <a:tc rowSpan="2">
                  <a:txBody>
                    <a:bodyPr/>
                    <a:lstStyle/>
                    <a:p>
                      <a:pPr algn="ctr"/>
                      <a:r>
                        <a:rPr lang="en-US" sz="1400" b="0" dirty="0" smtClean="0">
                          <a:solidFill>
                            <a:schemeClr val="bg1"/>
                          </a:solidFill>
                        </a:rPr>
                        <a:t>SNP</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Total</a:t>
                      </a:r>
                      <a:r>
                        <a:rPr lang="en-US" sz="1400" b="0" baseline="0" dirty="0" smtClean="0">
                          <a:solidFill>
                            <a:schemeClr val="bg1"/>
                          </a:solidFill>
                        </a:rPr>
                        <a:t> Medicare Recipients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MCOs</a:t>
                      </a:r>
                      <a:r>
                        <a:rPr lang="en-US" sz="1400" b="0" baseline="0" dirty="0" smtClean="0">
                          <a:solidFill>
                            <a:schemeClr val="bg1"/>
                          </a:solidFill>
                        </a:rPr>
                        <a:t> with MA Enrollees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r>
                        <a:rPr lang="en-US" sz="1400" b="0" dirty="0" smtClean="0">
                          <a:solidFill>
                            <a:schemeClr val="bg1"/>
                          </a:solidFill>
                        </a:rPr>
                        <a:t>MA Enrollees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hMerge="1">
                  <a:txBody>
                    <a:bodyPr/>
                    <a:lstStyle/>
                    <a:p>
                      <a:endParaRPr lang="en-US" dirty="0"/>
                    </a:p>
                  </a:txBody>
                  <a:tcPr/>
                </a:tc>
                <a:tc hMerge="1">
                  <a:txBody>
                    <a:bodyPr/>
                    <a:lstStyle/>
                    <a:p>
                      <a:pPr algn="ctr"/>
                      <a:endParaRPr lang="en-US" sz="14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r>
              <a:tr h="494367">
                <a:tc vMerge="1">
                  <a:txBody>
                    <a:bodyPr/>
                    <a:lstStyle/>
                    <a:p>
                      <a:endParaRPr lang="en-US" dirty="0"/>
                    </a:p>
                  </a:txBody>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400" b="0" dirty="0" smtClean="0">
                          <a:solidFill>
                            <a:schemeClr val="bg1"/>
                          </a:solidFill>
                        </a:rPr>
                        <a:t>Total</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b="0" dirty="0" smtClean="0">
                          <a:solidFill>
                            <a:schemeClr val="bg1"/>
                          </a:solidFill>
                        </a:rPr>
                        <a:t>Urban</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b="0" dirty="0" smtClean="0">
                          <a:solidFill>
                            <a:schemeClr val="bg1"/>
                          </a:solidFill>
                        </a:rPr>
                        <a:t>Mixed</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400" b="0" dirty="0" smtClean="0">
                          <a:solidFill>
                            <a:schemeClr val="bg1"/>
                          </a:solidFill>
                        </a:rPr>
                        <a:t>Rural</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06627">
                <a:tc>
                  <a:txBody>
                    <a:bodyPr/>
                    <a:lstStyle/>
                    <a:p>
                      <a:r>
                        <a:rPr lang="en-US" sz="1400" i="0" dirty="0" smtClean="0">
                          <a:solidFill>
                            <a:schemeClr val="tx2"/>
                          </a:solidFill>
                        </a:rPr>
                        <a:t>Tulsa</a:t>
                      </a:r>
                      <a:endParaRPr lang="en-US" sz="1400" i="0" dirty="0">
                        <a:solidFill>
                          <a:schemeClr val="tx2"/>
                        </a:solidFill>
                      </a:endParaRPr>
                    </a:p>
                  </a:txBody>
                  <a:tcP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119,071</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32,686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28,382</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3,561</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743</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279210">
                <a:tc>
                  <a:txBody>
                    <a:bodyPr/>
                    <a:lstStyle/>
                    <a:p>
                      <a:r>
                        <a:rPr lang="en-US" sz="1400" i="0" dirty="0" smtClean="0">
                          <a:solidFill>
                            <a:schemeClr val="tx2"/>
                          </a:solidFill>
                        </a:rPr>
                        <a:t>Oklahoma City</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131,083</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8</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26,372</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23,836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0</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2,536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East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152,904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15,262</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0</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0</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15,262</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Northwest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130,249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15,019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0</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9,194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5,825</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Southwest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92,987</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11,244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6,610</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546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4,088</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b="1" i="0" dirty="0" smtClean="0">
                          <a:solidFill>
                            <a:schemeClr val="tx2"/>
                          </a:solidFill>
                        </a:rPr>
                        <a:t>Total</a:t>
                      </a:r>
                      <a:endParaRPr lang="en-US" sz="1400" b="1"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625,594</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12</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100,583</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58,828</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13,301</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28,454</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24</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Oklahoma Market </a:t>
            </a:r>
            <a:r>
              <a:rPr lang="en-US" sz="2800" b="1" i="1" dirty="0" smtClean="0"/>
              <a:t>cont’d</a:t>
            </a:r>
            <a:endParaRPr lang="en-US" sz="2800" b="1" dirty="0" smtClean="0"/>
          </a:p>
        </p:txBody>
      </p:sp>
      <p:graphicFrame>
        <p:nvGraphicFramePr>
          <p:cNvPr id="7" name="Table 6"/>
          <p:cNvGraphicFramePr>
            <a:graphicFrameLocks noGrp="1"/>
          </p:cNvGraphicFramePr>
          <p:nvPr>
            <p:extLst>
              <p:ext uri="{D42A27DB-BD31-4B8C-83A1-F6EECF244321}">
                <p14:modId xmlns:p14="http://schemas.microsoft.com/office/powerpoint/2010/main" val="672310456"/>
              </p:ext>
            </p:extLst>
          </p:nvPr>
        </p:nvGraphicFramePr>
        <p:xfrm>
          <a:off x="533400" y="1828800"/>
          <a:ext cx="8153403" cy="4343400"/>
        </p:xfrm>
        <a:graphic>
          <a:graphicData uri="http://schemas.openxmlformats.org/drawingml/2006/table">
            <a:tbl>
              <a:tblPr firstRow="1" bandRow="1">
                <a:tableStyleId>{5C22544A-7EE6-4342-B048-85BDC9FD1C3A}</a:tableStyleId>
              </a:tblPr>
              <a:tblGrid>
                <a:gridCol w="1524000"/>
                <a:gridCol w="609600"/>
                <a:gridCol w="609600"/>
                <a:gridCol w="609600"/>
                <a:gridCol w="521512"/>
                <a:gridCol w="693907"/>
                <a:gridCol w="693907"/>
                <a:gridCol w="693907"/>
                <a:gridCol w="751732"/>
                <a:gridCol w="751732"/>
                <a:gridCol w="693906"/>
              </a:tblGrid>
              <a:tr h="263562">
                <a:tc rowSpan="2">
                  <a:txBody>
                    <a:bodyPr/>
                    <a:lstStyle/>
                    <a:p>
                      <a:pPr algn="ctr"/>
                      <a:r>
                        <a:rPr lang="en-US" sz="1200" b="0" dirty="0" smtClean="0">
                          <a:solidFill>
                            <a:schemeClr val="bg1"/>
                          </a:solidFill>
                        </a:rPr>
                        <a:t>MCO</a:t>
                      </a:r>
                    </a:p>
                    <a:p>
                      <a:pPr algn="ctr"/>
                      <a:r>
                        <a:rPr lang="en-US" sz="1200" b="0" dirty="0" smtClean="0">
                          <a:solidFill>
                            <a:schemeClr val="bg1"/>
                          </a:solidFill>
                        </a:rPr>
                        <a:t>(high</a:t>
                      </a:r>
                      <a:r>
                        <a:rPr lang="en-US" sz="1200" b="0" baseline="0" dirty="0" smtClean="0">
                          <a:solidFill>
                            <a:schemeClr val="bg1"/>
                          </a:solidFill>
                        </a:rPr>
                        <a:t> to low enrollment)</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r>
                        <a:rPr lang="en-US" sz="1200" b="0" dirty="0" smtClean="0">
                          <a:solidFill>
                            <a:schemeClr val="bg1"/>
                          </a:solidFill>
                        </a:rPr>
                        <a:t>Service Area</a:t>
                      </a:r>
                    </a:p>
                    <a:p>
                      <a:pPr algn="ctr"/>
                      <a:r>
                        <a:rPr lang="en-US" sz="1200" b="0" dirty="0" smtClean="0">
                          <a:solidFill>
                            <a:schemeClr val="bg1"/>
                          </a:solidFill>
                        </a:rPr>
                        <a:t>(counties</a:t>
                      </a:r>
                      <a:r>
                        <a:rPr lang="en-US" sz="1200" b="0" baseline="0" dirty="0" smtClean="0">
                          <a:solidFill>
                            <a:schemeClr val="bg1"/>
                          </a:solidFill>
                        </a:rPr>
                        <a:t> with MA enrollees)</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200"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ctr"/>
                      <a:endParaRPr lang="en-US" sz="1200"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ctr"/>
                      <a:endParaRPr lang="en-US" sz="1200"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rowSpan="2">
                  <a:txBody>
                    <a:bodyPr/>
                    <a:lstStyle/>
                    <a:p>
                      <a:pPr algn="ctr"/>
                      <a:r>
                        <a:rPr lang="en-US" sz="1200" b="0" dirty="0" smtClean="0">
                          <a:solidFill>
                            <a:schemeClr val="bg1"/>
                          </a:solidFill>
                        </a:rPr>
                        <a:t>Avg. Market Share</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200" b="0" dirty="0" smtClean="0">
                          <a:solidFill>
                            <a:schemeClr val="bg1"/>
                          </a:solidFill>
                        </a:rPr>
                        <a:t>Overall</a:t>
                      </a:r>
                      <a:r>
                        <a:rPr lang="en-US" sz="1200" b="0" baseline="0" dirty="0" smtClean="0">
                          <a:solidFill>
                            <a:schemeClr val="bg1"/>
                          </a:solidFill>
                        </a:rPr>
                        <a:t> Market Share</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r>
                        <a:rPr lang="en-US" sz="1200" b="0" dirty="0" smtClean="0">
                          <a:solidFill>
                            <a:schemeClr val="bg1"/>
                          </a:solidFill>
                        </a:rPr>
                        <a:t>MA Enrollees</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hMerge="1">
                  <a:txBody>
                    <a:bodyPr/>
                    <a:lstStyle/>
                    <a:p>
                      <a:endParaRPr lang="en-US" dirty="0"/>
                    </a:p>
                  </a:txBody>
                  <a:tcPr/>
                </a:tc>
                <a:tc hMerge="1">
                  <a:txBody>
                    <a:bodyPr/>
                    <a:lstStyle/>
                    <a:p>
                      <a:pPr algn="ctr"/>
                      <a:endParaRPr lang="en-US" sz="14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r>
              <a:tr h="320040">
                <a:tc vMerge="1">
                  <a:txBody>
                    <a:bodyPr/>
                    <a:lstStyle/>
                    <a:p>
                      <a:endParaRPr lang="en-US" dirty="0"/>
                    </a:p>
                  </a:txBody>
                  <a:tcPr/>
                </a:tc>
                <a:tc>
                  <a:txBody>
                    <a:bodyPr/>
                    <a:lstStyle/>
                    <a:p>
                      <a:pPr algn="ctr"/>
                      <a:r>
                        <a:rPr lang="en-US" sz="1200" b="0" dirty="0" smtClean="0">
                          <a:solidFill>
                            <a:schemeClr val="bg1"/>
                          </a:solidFill>
                        </a:rPr>
                        <a:t>Total</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Urban</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Mixed</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Rural</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vMerge="1">
                  <a:txBody>
                    <a:bodyPr/>
                    <a:lstStyle/>
                    <a:p>
                      <a:pPr algn="ctr"/>
                      <a:endParaRPr lang="en-US" sz="1200" b="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vMerge="1">
                  <a:txBody>
                    <a:bodyPr/>
                    <a:lstStyle/>
                    <a:p>
                      <a:pPr algn="ctr"/>
                      <a:endParaRPr lang="en-US" sz="1200" b="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Total</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Urban</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Mixed</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200" b="0" dirty="0" smtClean="0">
                          <a:solidFill>
                            <a:schemeClr val="bg1"/>
                          </a:solidFill>
                        </a:rPr>
                        <a:t>Rural</a:t>
                      </a:r>
                      <a:endParaRPr lang="en-US" sz="12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228600">
                <a:tc>
                  <a:txBody>
                    <a:bodyPr/>
                    <a:lstStyle/>
                    <a:p>
                      <a:pPr algn="l" fontAlgn="ctr"/>
                      <a:r>
                        <a:rPr lang="en-US" sz="1200" b="0" i="0" u="none" strike="noStrike" dirty="0" smtClean="0">
                          <a:solidFill>
                            <a:schemeClr val="tx2"/>
                          </a:solidFill>
                          <a:latin typeface="+mn-lt"/>
                        </a:rPr>
                        <a:t>UnitedHealth</a:t>
                      </a:r>
                      <a:endParaRPr lang="en-US" sz="1200" b="0" i="0" u="none" strike="noStrike" dirty="0">
                        <a:solidFill>
                          <a:schemeClr val="tx2"/>
                        </a:solidFill>
                        <a:latin typeface="+mn-lt"/>
                      </a:endParaRPr>
                    </a:p>
                  </a:txBody>
                  <a:tcPr marL="85725"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38</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5</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30</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41.1%</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37.7%</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37,924</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25,793</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5,601</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6,530</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smtClean="0">
                          <a:solidFill>
                            <a:schemeClr val="tx2"/>
                          </a:solidFill>
                          <a:latin typeface="+mn-lt"/>
                        </a:rPr>
                        <a:t>Community Care</a:t>
                      </a:r>
                      <a:endParaRPr lang="en-US" sz="1200" b="0" i="0" u="none" strike="noStrike" dirty="0">
                        <a:solidFill>
                          <a:schemeClr val="tx2"/>
                        </a:solidFill>
                        <a:latin typeface="+mn-lt"/>
                      </a:endParaRP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66.5%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28.3%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28,439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19,312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5,133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3,994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Humana</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23.0%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23.0%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23,143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7,223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1,737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14,183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Universal</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6,397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4,282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425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1,690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Aetna</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1,829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1,305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152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Ardent</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1,472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793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253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426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CIGNA</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26.0%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1,152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1,152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smtClean="0">
                          <a:solidFill>
                            <a:schemeClr val="tx2"/>
                          </a:solidFill>
                          <a:latin typeface="+mn-lt"/>
                        </a:rPr>
                        <a:t>Cherokee Nation</a:t>
                      </a:r>
                      <a:endParaRPr lang="en-US" sz="1200" b="0" i="0" u="none" strike="noStrike" dirty="0">
                        <a:solidFill>
                          <a:schemeClr val="tx2"/>
                        </a:solidFill>
                        <a:latin typeface="+mn-lt"/>
                      </a:endParaRP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13.4%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94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94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Highmark</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smtClean="0">
                          <a:solidFill>
                            <a:schemeClr val="tx2"/>
                          </a:solidFill>
                          <a:latin typeface="+mn-lt"/>
                        </a:rPr>
                        <a:t>OKC Clinic</a:t>
                      </a:r>
                      <a:endParaRPr lang="en-US" sz="1200" b="0" i="0" u="none" strike="noStrike" dirty="0">
                        <a:solidFill>
                          <a:schemeClr val="tx2"/>
                        </a:solidFill>
                        <a:latin typeface="+mn-lt"/>
                      </a:endParaRP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40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BCBS</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38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a:txBody>
                    <a:bodyPr/>
                    <a:lstStyle/>
                    <a:p>
                      <a:pPr algn="l" fontAlgn="ctr"/>
                      <a:r>
                        <a:rPr lang="en-US" sz="1200" b="0" i="0" u="none" strike="noStrike" dirty="0">
                          <a:solidFill>
                            <a:schemeClr val="tx2"/>
                          </a:solidFill>
                          <a:latin typeface="+mn-lt"/>
                        </a:rPr>
                        <a:t>WellPoint</a:t>
                      </a:r>
                    </a:p>
                  </a:txBody>
                  <a:tcPr marL="85725"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14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0" i="0" u="none" strike="noStrike" dirty="0">
                          <a:solidFill>
                            <a:schemeClr val="tx2"/>
                          </a:solidFill>
                          <a:latin typeface="+mn-lt"/>
                        </a:rPr>
                        <a:t>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gridSpan="7">
                  <a:txBody>
                    <a:bodyPr/>
                    <a:lstStyle/>
                    <a:p>
                      <a:pPr lvl="7">
                        <a:lnSpc>
                          <a:spcPct val="100000"/>
                        </a:lnSpc>
                      </a:pPr>
                      <a:r>
                        <a:rPr lang="en-US" sz="1200" b="1" i="0" dirty="0" smtClean="0">
                          <a:solidFill>
                            <a:schemeClr val="tx2"/>
                          </a:solidFill>
                          <a:latin typeface="+mn-lt"/>
                        </a:rPr>
                        <a:t>Total MA Enrollees</a:t>
                      </a:r>
                      <a:endParaRPr lang="en-US" sz="1200" b="1" i="0" dirty="0">
                        <a:solidFill>
                          <a:schemeClr val="tx2"/>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100,583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58,828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13,301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28,454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gridSpan="7">
                  <a:txBody>
                    <a:bodyPr/>
                    <a:lstStyle/>
                    <a:p>
                      <a:pPr lvl="7">
                        <a:lnSpc>
                          <a:spcPct val="100000"/>
                        </a:lnSpc>
                      </a:pPr>
                      <a:r>
                        <a:rPr lang="en-US" sz="1200" b="1" i="0" dirty="0" smtClean="0">
                          <a:solidFill>
                            <a:schemeClr val="tx2"/>
                          </a:solidFill>
                          <a:latin typeface="+mn-lt"/>
                        </a:rPr>
                        <a:t>Total Medicare Recipients</a:t>
                      </a:r>
                      <a:endParaRPr lang="en-US" sz="1200" b="1" i="0" dirty="0">
                        <a:solidFill>
                          <a:schemeClr val="tx2"/>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625,594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253,370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36,664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335,560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228600">
                <a:tc gridSpan="7">
                  <a:txBody>
                    <a:bodyPr/>
                    <a:lstStyle/>
                    <a:p>
                      <a:pPr lvl="7">
                        <a:lnSpc>
                          <a:spcPct val="100000"/>
                        </a:lnSpc>
                      </a:pPr>
                      <a:r>
                        <a:rPr lang="en-US" sz="1200" b="1" i="0" dirty="0" smtClean="0">
                          <a:solidFill>
                            <a:schemeClr val="tx2"/>
                          </a:solidFill>
                          <a:latin typeface="+mn-lt"/>
                        </a:rPr>
                        <a:t>MA Penetration Rate</a:t>
                      </a:r>
                      <a:endParaRPr lang="en-US" sz="1200" b="1" i="0" dirty="0">
                        <a:solidFill>
                          <a:schemeClr val="tx2"/>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marL="0" marR="0" algn="ctr">
                        <a:lnSpc>
                          <a:spcPct val="100000"/>
                        </a:lnSpc>
                        <a:spcBef>
                          <a:spcPts val="0"/>
                        </a:spcBef>
                        <a:spcAft>
                          <a:spcPts val="0"/>
                        </a:spcAft>
                      </a:pPr>
                      <a:endParaRPr lang="en-US" sz="11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16.1%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23.2%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36.3%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200" b="1" i="0" u="none" strike="noStrike" dirty="0">
                          <a:solidFill>
                            <a:schemeClr val="tx2"/>
                          </a:solidFill>
                          <a:latin typeface="+mn-lt"/>
                        </a:rPr>
                        <a:t>8.5%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25</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2362200"/>
          </a:xfrm>
        </p:spPr>
        <p:txBody>
          <a:bodyPr>
            <a:normAutofit fontScale="85000" lnSpcReduction="10000"/>
          </a:bodyPr>
          <a:lstStyle/>
          <a:p>
            <a:pPr eaLnBrk="1" hangingPunct="1">
              <a:spcBef>
                <a:spcPts val="1200"/>
              </a:spcBef>
            </a:pPr>
            <a:r>
              <a:rPr lang="en-US" sz="2800" b="1" dirty="0" smtClean="0"/>
              <a:t>Oklahoma Market</a:t>
            </a:r>
            <a:r>
              <a:rPr lang="en-US" sz="2800" b="1" i="1" dirty="0" smtClean="0"/>
              <a:t> cont’d</a:t>
            </a:r>
          </a:p>
          <a:p>
            <a:pPr lvl="1" eaLnBrk="1" hangingPunct="1">
              <a:spcBef>
                <a:spcPts val="1200"/>
              </a:spcBef>
            </a:pPr>
            <a:r>
              <a:rPr lang="en-US" sz="2500" dirty="0" smtClean="0"/>
              <a:t>Closed network MCO plans are dominant in urban areas (Tulsa, OKC), where 24% of Medicare recipients are enrolled in an MA plan</a:t>
            </a:r>
          </a:p>
          <a:p>
            <a:pPr lvl="1" eaLnBrk="1" hangingPunct="1">
              <a:spcBef>
                <a:spcPts val="1200"/>
              </a:spcBef>
            </a:pPr>
            <a:r>
              <a:rPr lang="en-US" sz="2500" dirty="0" smtClean="0"/>
              <a:t>PPO plans consistently enroll approximately 4,000 to 6,000 across all regions</a:t>
            </a:r>
          </a:p>
          <a:p>
            <a:pPr lvl="1" eaLnBrk="1" hangingPunct="1">
              <a:spcBef>
                <a:spcPts val="1200"/>
              </a:spcBef>
            </a:pPr>
            <a:r>
              <a:rPr lang="en-US" sz="2500" dirty="0" smtClean="0"/>
              <a:t>Enrollees in PFFS plans live almost exclusively in rural areas</a:t>
            </a:r>
          </a:p>
        </p:txBody>
      </p:sp>
      <p:graphicFrame>
        <p:nvGraphicFramePr>
          <p:cNvPr id="10" name="Table 9"/>
          <p:cNvGraphicFramePr>
            <a:graphicFrameLocks noGrp="1"/>
          </p:cNvGraphicFramePr>
          <p:nvPr>
            <p:extLst>
              <p:ext uri="{D42A27DB-BD31-4B8C-83A1-F6EECF244321}">
                <p14:modId xmlns:p14="http://schemas.microsoft.com/office/powerpoint/2010/main" val="177530095"/>
              </p:ext>
            </p:extLst>
          </p:nvPr>
        </p:nvGraphicFramePr>
        <p:xfrm>
          <a:off x="457199" y="3611298"/>
          <a:ext cx="8229603" cy="2691375"/>
        </p:xfrm>
        <a:graphic>
          <a:graphicData uri="http://schemas.openxmlformats.org/drawingml/2006/table">
            <a:tbl>
              <a:tblPr firstRow="1" bandRow="1">
                <a:tableStyleId>{5C22544A-7EE6-4342-B048-85BDC9FD1C3A}</a:tableStyleId>
              </a:tblPr>
              <a:tblGrid>
                <a:gridCol w="1371600"/>
                <a:gridCol w="990600"/>
                <a:gridCol w="914400"/>
                <a:gridCol w="838200"/>
                <a:gridCol w="914400"/>
                <a:gridCol w="838200"/>
                <a:gridCol w="762000"/>
                <a:gridCol w="685800"/>
                <a:gridCol w="914403"/>
              </a:tblGrid>
              <a:tr h="290804">
                <a:tc rowSpan="2">
                  <a:txBody>
                    <a:bodyPr/>
                    <a:lstStyle/>
                    <a:p>
                      <a:pPr algn="ctr"/>
                      <a:r>
                        <a:rPr lang="en-US" sz="1400" b="0" dirty="0" smtClean="0">
                          <a:solidFill>
                            <a:schemeClr val="bg1"/>
                          </a:solidFill>
                        </a:rPr>
                        <a:t>SNP</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Total</a:t>
                      </a:r>
                      <a:r>
                        <a:rPr lang="en-US" sz="1400" b="0" baseline="0" dirty="0" smtClean="0">
                          <a:solidFill>
                            <a:schemeClr val="bg1"/>
                          </a:solidFill>
                        </a:rPr>
                        <a:t> Medicare Recipients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MCOs</a:t>
                      </a:r>
                      <a:r>
                        <a:rPr lang="en-US" sz="1400" b="0" baseline="0" dirty="0" smtClean="0">
                          <a:solidFill>
                            <a:schemeClr val="bg1"/>
                          </a:solidFill>
                        </a:rPr>
                        <a:t> with MA Enrollees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a:r>
                        <a:rPr lang="en-US" sz="1400" b="0" dirty="0" smtClean="0">
                          <a:solidFill>
                            <a:schemeClr val="bg1"/>
                          </a:solidFill>
                        </a:rPr>
                        <a:t>MA Enrollees</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hMerge="1">
                  <a:txBody>
                    <a:bodyPr/>
                    <a:lstStyle/>
                    <a:p>
                      <a:endParaRPr lang="en-US" dirty="0"/>
                    </a:p>
                  </a:txBody>
                  <a:tcPr/>
                </a:tc>
                <a:tc hMerge="1">
                  <a:txBody>
                    <a:bodyPr/>
                    <a:lstStyle/>
                    <a:p>
                      <a:pPr algn="ctr"/>
                      <a:endParaRPr lang="en-US" sz="1400" b="1"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a:t>
                      </a:r>
                      <a:r>
                        <a:rPr lang="en-US" sz="1400" b="0" baseline="0" dirty="0" smtClean="0">
                          <a:solidFill>
                            <a:schemeClr val="bg1"/>
                          </a:solidFill>
                        </a:rPr>
                        <a:t> MA</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400" b="0" dirty="0" smtClean="0">
                          <a:solidFill>
                            <a:schemeClr val="bg1"/>
                          </a:solidFill>
                        </a:rPr>
                        <a:t>MA</a:t>
                      </a:r>
                      <a:r>
                        <a:rPr lang="en-US" sz="1400" b="0" baseline="0" dirty="0" smtClean="0">
                          <a:solidFill>
                            <a:schemeClr val="bg1"/>
                          </a:solidFill>
                        </a:rPr>
                        <a:t> Enrollees per MCO</a:t>
                      </a:r>
                      <a:endParaRPr lang="en-US" sz="1400" b="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494367">
                <a:tc vMerge="1">
                  <a:txBody>
                    <a:bodyPr/>
                    <a:lstStyle/>
                    <a:p>
                      <a:endParaRPr lang="en-US" dirty="0"/>
                    </a:p>
                  </a:txBody>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vMerge="1">
                  <a:txBody>
                    <a:bodyPr/>
                    <a:lstStyle/>
                    <a:p>
                      <a:pPr algn="ctr"/>
                      <a:endParaRPr lang="en-US" sz="1400" dirty="0">
                        <a:solidFill>
                          <a:schemeClr val="bg1"/>
                        </a:solidFill>
                      </a:endParaRPr>
                    </a:p>
                  </a:txBody>
                  <a:tcPr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fontAlgn="ctr"/>
                      <a:r>
                        <a:rPr lang="en-US" sz="1400" b="0" i="0" u="none" strike="noStrike" dirty="0">
                          <a:solidFill>
                            <a:srgbClr val="FFFFFF"/>
                          </a:solidFill>
                          <a:latin typeface="+mn-lt"/>
                        </a:rPr>
                        <a:t>Total</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ctr"/>
                      <a:r>
                        <a:rPr lang="en-US" sz="1200" b="0" i="0" u="none" strike="noStrike" dirty="0" smtClean="0">
                          <a:solidFill>
                            <a:srgbClr val="FFFFFF"/>
                          </a:solidFill>
                          <a:latin typeface="+mn-lt"/>
                        </a:rPr>
                        <a:t>Closed Network MCO</a:t>
                      </a:r>
                      <a:endParaRPr lang="en-US" sz="1200" b="0" i="0" u="none" strike="noStrike" dirty="0">
                        <a:solidFill>
                          <a:srgbClr val="FFFFFF"/>
                        </a:solidFill>
                        <a:latin typeface="+mn-lt"/>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ctr"/>
                      <a:r>
                        <a:rPr lang="en-US" sz="1400" b="0" i="0" u="none" strike="noStrike" dirty="0">
                          <a:solidFill>
                            <a:srgbClr val="FFFFFF"/>
                          </a:solidFill>
                          <a:latin typeface="+mn-lt"/>
                        </a:rPr>
                        <a:t>PPO</a:t>
                      </a:r>
                      <a:br>
                        <a:rPr lang="en-US" sz="1400" b="0" i="0" u="none" strike="noStrike" dirty="0">
                          <a:solidFill>
                            <a:srgbClr val="FFFFFF"/>
                          </a:solidFill>
                          <a:latin typeface="+mn-lt"/>
                        </a:rPr>
                      </a:br>
                      <a:r>
                        <a:rPr lang="en-US" sz="1400" b="0" i="0" u="none" strike="noStrike" dirty="0">
                          <a:solidFill>
                            <a:srgbClr val="FFFFFF"/>
                          </a:solidFill>
                          <a:latin typeface="+mn-lt"/>
                        </a:rPr>
                        <a:t>(</a:t>
                      </a:r>
                      <a:r>
                        <a:rPr lang="en-US" sz="1400" b="0" i="0" u="none" strike="noStrike" dirty="0" smtClean="0">
                          <a:solidFill>
                            <a:srgbClr val="FFFFFF"/>
                          </a:solidFill>
                          <a:latin typeface="+mn-lt"/>
                        </a:rPr>
                        <a:t>all local</a:t>
                      </a:r>
                      <a:r>
                        <a:rPr lang="en-US" sz="1400" b="0" i="0" u="none" strike="noStrike" dirty="0">
                          <a:solidFill>
                            <a:srgbClr val="FFFFFF"/>
                          </a:solidFill>
                          <a:latin typeface="+mn-lt"/>
                        </a:rPr>
                        <a:t>)</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fontAlgn="ctr"/>
                      <a:r>
                        <a:rPr lang="en-US" sz="1400" b="0" i="0" u="none" strike="noStrike" dirty="0">
                          <a:solidFill>
                            <a:srgbClr val="FFFFFF"/>
                          </a:solidFill>
                          <a:latin typeface="+mn-lt"/>
                        </a:rPr>
                        <a:t>PFFS</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vMerge="1">
                  <a:txBody>
                    <a:bodyPr/>
                    <a:lstStyle/>
                    <a:p>
                      <a:pPr algn="ctr"/>
                      <a:endParaRPr lang="en-US" sz="1400" b="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vMerge="1">
                  <a:txBody>
                    <a:bodyPr/>
                    <a:lstStyle/>
                    <a:p>
                      <a:pPr algn="ctr"/>
                      <a:endParaRPr lang="en-US" sz="1400" b="0" dirty="0">
                        <a:solidFill>
                          <a:schemeClr val="bg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r>
              <a:tr h="306627">
                <a:tc>
                  <a:txBody>
                    <a:bodyPr/>
                    <a:lstStyle/>
                    <a:p>
                      <a:r>
                        <a:rPr lang="en-US" sz="1400" i="0" dirty="0" smtClean="0">
                          <a:solidFill>
                            <a:schemeClr val="tx2"/>
                          </a:solidFill>
                        </a:rPr>
                        <a:t>Tulsa</a:t>
                      </a:r>
                      <a:endParaRPr lang="en-US" sz="1400" i="0" dirty="0">
                        <a:solidFill>
                          <a:schemeClr val="tx2"/>
                        </a:solidFill>
                      </a:endParaRPr>
                    </a:p>
                  </a:txBody>
                  <a:tcP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119,071</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32,686</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27,613</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4,738</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335</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27.5%</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3,632</a:t>
                      </a:r>
                    </a:p>
                  </a:txBody>
                  <a:tcPr marL="0" marR="0" marT="0" marB="0" anchor="ctr">
                    <a:lnL w="12700" cmpd="sng">
                      <a:noFill/>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279210">
                <a:tc>
                  <a:txBody>
                    <a:bodyPr/>
                    <a:lstStyle/>
                    <a:p>
                      <a:r>
                        <a:rPr lang="en-US" sz="1400" i="0" dirty="0" smtClean="0">
                          <a:solidFill>
                            <a:schemeClr val="tx2"/>
                          </a:solidFill>
                        </a:rPr>
                        <a:t>Oklahoma City</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131,083</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8</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26,372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21,376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4,815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181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20.1%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3,297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East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152,904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15,262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5,717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6,142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3,403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1,696</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Northwest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130,249</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6</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15,019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9,373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4,028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1,618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11.5%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2,503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i="0" dirty="0" smtClean="0">
                          <a:solidFill>
                            <a:schemeClr val="tx2"/>
                          </a:solidFill>
                        </a:rPr>
                        <a:t>Southwest</a:t>
                      </a:r>
                      <a:endParaRPr lang="en-US" sz="1400"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92,987</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smtClean="0">
                          <a:solidFill>
                            <a:schemeClr val="tx2"/>
                          </a:solidFill>
                          <a:latin typeface="+mn-lt"/>
                          <a:ea typeface="Calibri"/>
                          <a:cs typeface="Times New Roman"/>
                        </a:rPr>
                        <a:t>4</a:t>
                      </a:r>
                      <a:endParaRPr lang="en-US" sz="1400"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11,244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5,143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4,019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2,082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12.2%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0" i="0" u="none" strike="noStrike" dirty="0">
                          <a:solidFill>
                            <a:schemeClr val="tx2"/>
                          </a:solidFill>
                          <a:latin typeface="+mn-lt"/>
                        </a:rPr>
                        <a:t>2,811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306627">
                <a:tc>
                  <a:txBody>
                    <a:bodyPr/>
                    <a:lstStyle/>
                    <a:p>
                      <a:r>
                        <a:rPr lang="en-US" sz="1400" b="1" i="0" dirty="0" smtClean="0">
                          <a:solidFill>
                            <a:schemeClr val="tx2"/>
                          </a:solidFill>
                        </a:rPr>
                        <a:t>Total</a:t>
                      </a:r>
                      <a:endParaRPr lang="en-US" sz="1400" b="1" i="0" dirty="0">
                        <a:solidFill>
                          <a:schemeClr val="tx2"/>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625,594</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smtClean="0">
                          <a:solidFill>
                            <a:schemeClr val="tx2"/>
                          </a:solidFill>
                          <a:latin typeface="+mn-lt"/>
                          <a:ea typeface="Calibri"/>
                          <a:cs typeface="Times New Roman"/>
                        </a:rPr>
                        <a:t>12</a:t>
                      </a:r>
                      <a:endParaRPr lang="en-US" sz="1400" b="1" dirty="0">
                        <a:solidFill>
                          <a:schemeClr val="tx2"/>
                        </a:solidFill>
                        <a:latin typeface="+mn-lt"/>
                        <a:ea typeface="Calibri"/>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100,583</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69,222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23,742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7,619</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16.1%</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ctr"/>
                      <a:r>
                        <a:rPr lang="en-US" sz="1400" b="1" i="0" u="none" strike="noStrike" dirty="0">
                          <a:solidFill>
                            <a:schemeClr val="tx2"/>
                          </a:solidFill>
                          <a:latin typeface="+mn-lt"/>
                        </a:rPr>
                        <a:t>8,382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26</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Oklahoma Market</a:t>
            </a:r>
            <a:r>
              <a:rPr lang="en-US" sz="2800" b="1" i="1" dirty="0" smtClean="0"/>
              <a:t> cont’d</a:t>
            </a:r>
          </a:p>
          <a:p>
            <a:pPr lvl="1" eaLnBrk="1" hangingPunct="1">
              <a:spcBef>
                <a:spcPts val="1200"/>
              </a:spcBef>
            </a:pPr>
            <a:r>
              <a:rPr lang="en-US" sz="2500" dirty="0" smtClean="0"/>
              <a:t>Rates</a:t>
            </a:r>
          </a:p>
          <a:p>
            <a:pPr lvl="2" eaLnBrk="1" hangingPunct="1">
              <a:spcBef>
                <a:spcPts val="1200"/>
              </a:spcBef>
            </a:pPr>
            <a:r>
              <a:rPr lang="en-US" sz="2200" dirty="0" smtClean="0"/>
              <a:t>Rates paid to MA plans are calculated based on the experience of Medicare recipients enrolled in traditional (i.e., fee-for-service), or “benchmarks”</a:t>
            </a:r>
          </a:p>
          <a:p>
            <a:pPr lvl="2" eaLnBrk="1" hangingPunct="1">
              <a:spcBef>
                <a:spcPts val="1200"/>
              </a:spcBef>
            </a:pPr>
            <a:r>
              <a:rPr lang="en-US" sz="2200" dirty="0" smtClean="0"/>
              <a:t>Include a competitive bid component</a:t>
            </a:r>
          </a:p>
          <a:p>
            <a:pPr lvl="2" eaLnBrk="1" hangingPunct="1">
              <a:spcBef>
                <a:spcPts val="1200"/>
              </a:spcBef>
            </a:pPr>
            <a:r>
              <a:rPr lang="en-US" sz="2200" dirty="0" smtClean="0"/>
              <a:t>Risk adjusted based on acuity</a:t>
            </a:r>
          </a:p>
          <a:p>
            <a:pPr lvl="3" eaLnBrk="1" hangingPunct="1">
              <a:spcBef>
                <a:spcPts val="1200"/>
              </a:spcBef>
            </a:pPr>
            <a:r>
              <a:rPr lang="en-US" dirty="0" smtClean="0"/>
              <a:t>Based on risk scores, plans could receive around 50% higher payments per dual eligible compared to non-duals</a:t>
            </a:r>
          </a:p>
          <a:p>
            <a:pPr lvl="3" eaLnBrk="1" hangingPunct="1">
              <a:spcBef>
                <a:spcPts val="1200"/>
              </a:spcBef>
            </a:pPr>
            <a:r>
              <a:rPr lang="en-US" dirty="0" smtClean="0"/>
              <a:t>Based on recently published benchmarks, urban Medicare recipients in Oklahoma can be slightly higher cost ($814) on the whole than rural recipients ($794); though recipients in mixed counties are higher cost ($850) than urban recipients </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27</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Oklahoma Market</a:t>
            </a:r>
            <a:r>
              <a:rPr lang="en-US" sz="2800" b="1" i="1" dirty="0" smtClean="0"/>
              <a:t> cont’d</a:t>
            </a:r>
          </a:p>
          <a:p>
            <a:pPr lvl="1" eaLnBrk="1" hangingPunct="1">
              <a:spcBef>
                <a:spcPts val="1200"/>
              </a:spcBef>
            </a:pPr>
            <a:r>
              <a:rPr lang="en-US" sz="2500" dirty="0" smtClean="0"/>
              <a:t>Benefits</a:t>
            </a:r>
          </a:p>
          <a:p>
            <a:pPr lvl="2" eaLnBrk="1" hangingPunct="1">
              <a:spcBef>
                <a:spcPts val="1200"/>
              </a:spcBef>
            </a:pPr>
            <a:r>
              <a:rPr lang="en-US" sz="2200" dirty="0" smtClean="0"/>
              <a:t>Vary from plan to plan, county to county</a:t>
            </a:r>
          </a:p>
          <a:p>
            <a:pPr lvl="2" eaLnBrk="1" hangingPunct="1">
              <a:spcBef>
                <a:spcPts val="1200"/>
              </a:spcBef>
            </a:pPr>
            <a:r>
              <a:rPr lang="en-US" sz="2200" dirty="0" smtClean="0"/>
              <a:t>In general closed network MCOs have lower monthly premiums than PPOs, but have more restrictive requirements relating to provider networks and referrals</a:t>
            </a:r>
          </a:p>
          <a:p>
            <a:pPr lvl="2" eaLnBrk="1" hangingPunct="1">
              <a:spcBef>
                <a:spcPts val="1200"/>
              </a:spcBef>
            </a:pPr>
            <a:r>
              <a:rPr lang="en-US" sz="2200" dirty="0" smtClean="0"/>
              <a:t>Value-added benefits offered by plans not available in traditional Medicare include preventive dental services (e.g., annual cleanings) or vision-related benefits (e.g., glasses).</a:t>
            </a:r>
            <a:endParaRPr lang="en-US"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28</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Oklahoma Market</a:t>
            </a:r>
            <a:r>
              <a:rPr lang="en-US" sz="2800" b="1" i="1" dirty="0" smtClean="0"/>
              <a:t> cont’d</a:t>
            </a:r>
          </a:p>
          <a:p>
            <a:pPr lvl="1" eaLnBrk="1" hangingPunct="1">
              <a:spcBef>
                <a:spcPts val="1200"/>
              </a:spcBef>
            </a:pPr>
            <a:r>
              <a:rPr lang="en-US" sz="2500" dirty="0" smtClean="0"/>
              <a:t>Provider Networks</a:t>
            </a:r>
          </a:p>
          <a:p>
            <a:pPr lvl="2" eaLnBrk="1" hangingPunct="1">
              <a:spcBef>
                <a:spcPts val="1200"/>
              </a:spcBef>
            </a:pPr>
            <a:r>
              <a:rPr lang="en-US" dirty="0" smtClean="0"/>
              <a:t>MA plans are subject to federal provider network adequacy requirements, e.g., minimum number of providers/facilities and maximum travel time/distance</a:t>
            </a:r>
          </a:p>
          <a:p>
            <a:pPr lvl="2" eaLnBrk="1" hangingPunct="1">
              <a:spcBef>
                <a:spcPts val="1200"/>
              </a:spcBef>
            </a:pPr>
            <a:r>
              <a:rPr lang="en-US" dirty="0" smtClean="0"/>
              <a:t>Most national plans in Oklahoma have agreements with a number of several Centers of Excellence (COEs), as summarized below:</a:t>
            </a:r>
          </a:p>
          <a:p>
            <a:pPr lvl="3" eaLnBrk="1" hangingPunct="1">
              <a:spcBef>
                <a:spcPts val="1200"/>
              </a:spcBef>
            </a:pPr>
            <a:endParaRPr lang="en-US" dirty="0" smtClean="0"/>
          </a:p>
        </p:txBody>
      </p:sp>
      <p:graphicFrame>
        <p:nvGraphicFramePr>
          <p:cNvPr id="7" name="Table 6"/>
          <p:cNvGraphicFramePr>
            <a:graphicFrameLocks noGrp="1"/>
          </p:cNvGraphicFramePr>
          <p:nvPr/>
        </p:nvGraphicFramePr>
        <p:xfrm>
          <a:off x="457200" y="4495800"/>
          <a:ext cx="8229600" cy="7670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pPr algn="ctr"/>
                      <a:r>
                        <a:rPr lang="en-US" sz="1000" dirty="0" smtClean="0"/>
                        <a:t>Aetna</a:t>
                      </a:r>
                      <a:endParaRPr lang="en-US" sz="1000" dirty="0"/>
                    </a:p>
                  </a:txBody>
                  <a:tcPr anchor="ctr"/>
                </a:tc>
                <a:tc>
                  <a:txBody>
                    <a:bodyPr/>
                    <a:lstStyle/>
                    <a:p>
                      <a:pPr algn="ctr"/>
                      <a:r>
                        <a:rPr lang="en-US" sz="1000" dirty="0" smtClean="0"/>
                        <a:t>BCBS</a:t>
                      </a:r>
                      <a:endParaRPr lang="en-US" sz="1000" dirty="0"/>
                    </a:p>
                  </a:txBody>
                  <a:tcPr anchor="ctr"/>
                </a:tc>
                <a:tc>
                  <a:txBody>
                    <a:bodyPr/>
                    <a:lstStyle/>
                    <a:p>
                      <a:pPr algn="ctr"/>
                      <a:r>
                        <a:rPr lang="en-US" sz="1000" dirty="0" smtClean="0"/>
                        <a:t>CIGNA</a:t>
                      </a:r>
                      <a:endParaRPr lang="en-US" sz="1000" dirty="0"/>
                    </a:p>
                  </a:txBody>
                  <a:tcPr anchor="ctr"/>
                </a:tc>
                <a:tc>
                  <a:txBody>
                    <a:bodyPr/>
                    <a:lstStyle/>
                    <a:p>
                      <a:pPr algn="ctr"/>
                      <a:r>
                        <a:rPr lang="en-US" sz="1000" dirty="0" smtClean="0"/>
                        <a:t>Community Care</a:t>
                      </a:r>
                      <a:endParaRPr lang="en-US" sz="1000" dirty="0"/>
                    </a:p>
                  </a:txBody>
                  <a:tcPr anchor="ctr"/>
                </a:tc>
                <a:tc>
                  <a:txBody>
                    <a:bodyPr/>
                    <a:lstStyle/>
                    <a:p>
                      <a:pPr algn="ctr"/>
                      <a:r>
                        <a:rPr lang="en-US" sz="1000" dirty="0" smtClean="0"/>
                        <a:t>Highmark</a:t>
                      </a:r>
                      <a:endParaRPr lang="en-US" sz="1000" dirty="0"/>
                    </a:p>
                  </a:txBody>
                  <a:tcPr anchor="ctr"/>
                </a:tc>
                <a:tc>
                  <a:txBody>
                    <a:bodyPr/>
                    <a:lstStyle/>
                    <a:p>
                      <a:pPr algn="ctr"/>
                      <a:r>
                        <a:rPr lang="en-US" sz="1000" dirty="0" smtClean="0"/>
                        <a:t>Humana</a:t>
                      </a:r>
                      <a:endParaRPr lang="en-US" sz="1000" dirty="0"/>
                    </a:p>
                  </a:txBody>
                  <a:tcPr anchor="ctr"/>
                </a:tc>
                <a:tc>
                  <a:txBody>
                    <a:bodyPr/>
                    <a:lstStyle/>
                    <a:p>
                      <a:pPr algn="ctr"/>
                      <a:r>
                        <a:rPr lang="en-US" sz="1000" dirty="0" smtClean="0"/>
                        <a:t>United</a:t>
                      </a:r>
                      <a:endParaRPr lang="en-US" sz="1000" dirty="0"/>
                    </a:p>
                  </a:txBody>
                  <a:tcPr anchor="ctr"/>
                </a:tc>
                <a:tc>
                  <a:txBody>
                    <a:bodyPr/>
                    <a:lstStyle/>
                    <a:p>
                      <a:pPr algn="ctr"/>
                      <a:r>
                        <a:rPr lang="en-US" sz="1000" dirty="0" smtClean="0"/>
                        <a:t>Universal</a:t>
                      </a:r>
                      <a:endParaRPr lang="en-US" sz="1000" dirty="0"/>
                    </a:p>
                  </a:txBody>
                  <a:tcPr anchor="ctr"/>
                </a:tc>
              </a:tr>
              <a:tr h="370840">
                <a:tc>
                  <a:txBody>
                    <a:bodyPr/>
                    <a:lstStyle/>
                    <a:p>
                      <a:pPr algn="ctr"/>
                      <a:r>
                        <a:rPr lang="en-US" sz="1000" dirty="0" smtClean="0"/>
                        <a:t>8</a:t>
                      </a:r>
                      <a:endParaRPr lang="en-US" sz="1000" dirty="0"/>
                    </a:p>
                  </a:txBody>
                  <a:tcPr anchor="ctr"/>
                </a:tc>
                <a:tc>
                  <a:txBody>
                    <a:bodyPr/>
                    <a:lstStyle/>
                    <a:p>
                      <a:pPr algn="ctr"/>
                      <a:r>
                        <a:rPr lang="en-US" sz="1000" dirty="0" smtClean="0"/>
                        <a:t>8</a:t>
                      </a:r>
                      <a:endParaRPr lang="en-US" sz="1000" dirty="0"/>
                    </a:p>
                  </a:txBody>
                  <a:tcPr anchor="ctr"/>
                </a:tc>
                <a:tc>
                  <a:txBody>
                    <a:bodyPr/>
                    <a:lstStyle/>
                    <a:p>
                      <a:pPr algn="ctr"/>
                      <a:r>
                        <a:rPr lang="en-US" sz="1000" dirty="0" smtClean="0"/>
                        <a:t>6</a:t>
                      </a:r>
                      <a:endParaRPr lang="en-US" sz="1000" dirty="0"/>
                    </a:p>
                  </a:txBody>
                  <a:tcPr anchor="ctr"/>
                </a:tc>
                <a:tc>
                  <a:txBody>
                    <a:bodyPr/>
                    <a:lstStyle/>
                    <a:p>
                      <a:pPr algn="ctr"/>
                      <a:r>
                        <a:rPr lang="en-US" sz="1000" dirty="0" smtClean="0"/>
                        <a:t>6</a:t>
                      </a:r>
                      <a:endParaRPr lang="en-US" sz="1000" dirty="0"/>
                    </a:p>
                  </a:txBody>
                  <a:tcPr anchor="ctr"/>
                </a:tc>
                <a:tc>
                  <a:txBody>
                    <a:bodyPr/>
                    <a:lstStyle/>
                    <a:p>
                      <a:pPr algn="ctr"/>
                      <a:r>
                        <a:rPr lang="en-US" sz="1000" dirty="0" smtClean="0"/>
                        <a:t>1</a:t>
                      </a:r>
                      <a:endParaRPr lang="en-US" sz="1000" dirty="0"/>
                    </a:p>
                  </a:txBody>
                  <a:tcPr anchor="ctr"/>
                </a:tc>
                <a:tc>
                  <a:txBody>
                    <a:bodyPr/>
                    <a:lstStyle/>
                    <a:p>
                      <a:pPr algn="ctr"/>
                      <a:r>
                        <a:rPr lang="en-US" sz="1000" dirty="0" smtClean="0"/>
                        <a:t>6</a:t>
                      </a:r>
                      <a:endParaRPr lang="en-US" sz="1000" dirty="0"/>
                    </a:p>
                  </a:txBody>
                  <a:tcPr anchor="ctr"/>
                </a:tc>
                <a:tc>
                  <a:txBody>
                    <a:bodyPr/>
                    <a:lstStyle/>
                    <a:p>
                      <a:pPr algn="ctr"/>
                      <a:r>
                        <a:rPr lang="en-US" sz="1000" dirty="0" smtClean="0"/>
                        <a:t>8</a:t>
                      </a:r>
                      <a:endParaRPr lang="en-US" sz="1000" dirty="0"/>
                    </a:p>
                  </a:txBody>
                  <a:tcPr anchor="ctr"/>
                </a:tc>
                <a:tc>
                  <a:txBody>
                    <a:bodyPr/>
                    <a:lstStyle/>
                    <a:p>
                      <a:pPr algn="ctr"/>
                      <a:r>
                        <a:rPr lang="en-US" sz="1000" dirty="0" smtClean="0"/>
                        <a:t>1</a:t>
                      </a:r>
                      <a:endParaRPr lang="en-US" sz="1000" dirty="0"/>
                    </a:p>
                  </a:txBody>
                  <a:tcPr anchor="ctr"/>
                </a:tc>
              </a:tr>
            </a:tbl>
          </a:graphicData>
        </a:graphic>
      </p:graphicFrame>
      <p:sp>
        <p:nvSpPr>
          <p:cNvPr id="10" name="TextBox 9"/>
          <p:cNvSpPr txBox="1"/>
          <p:nvPr/>
        </p:nvSpPr>
        <p:spPr>
          <a:xfrm>
            <a:off x="457200" y="5334000"/>
            <a:ext cx="8229600" cy="246221"/>
          </a:xfrm>
          <a:prstGeom prst="rect">
            <a:avLst/>
          </a:prstGeom>
          <a:noFill/>
        </p:spPr>
        <p:txBody>
          <a:bodyPr wrap="square" rtlCol="0">
            <a:spAutoFit/>
          </a:bodyPr>
          <a:lstStyle/>
          <a:p>
            <a:r>
              <a:rPr lang="en-US" sz="1000" dirty="0" smtClean="0"/>
              <a:t>Note: Four MA MCOs do not have any agreements with COEs: Ardent, Cherokee Nation, OKC Clinic, Wellpoint</a:t>
            </a:r>
            <a:endParaRPr lang="en-US" sz="1000" dirty="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29</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MEDICARE MANAGED CARE IN OKLAHOMA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Oklahoma Market</a:t>
            </a:r>
            <a:r>
              <a:rPr lang="en-US" sz="2800" b="1" i="1" dirty="0" smtClean="0"/>
              <a:t> cont’d</a:t>
            </a:r>
          </a:p>
          <a:p>
            <a:pPr lvl="1" eaLnBrk="1" hangingPunct="1">
              <a:spcBef>
                <a:spcPts val="1200"/>
              </a:spcBef>
            </a:pPr>
            <a:r>
              <a:rPr lang="en-US" sz="2500" dirty="0" smtClean="0"/>
              <a:t>MCOs with MA plans in Oklahoma are participating in care coordination initiatives in other states</a:t>
            </a:r>
          </a:p>
          <a:p>
            <a:pPr lvl="2" eaLnBrk="1" hangingPunct="1">
              <a:spcBef>
                <a:spcPts val="1200"/>
              </a:spcBef>
            </a:pPr>
            <a:r>
              <a:rPr lang="en-US" b="1" dirty="0" smtClean="0"/>
              <a:t>Federal duals alignment demonstrations</a:t>
            </a:r>
          </a:p>
          <a:p>
            <a:pPr lvl="2" eaLnBrk="1" hangingPunct="1">
              <a:spcBef>
                <a:spcPts val="1200"/>
              </a:spcBef>
            </a:pPr>
            <a:r>
              <a:rPr lang="en-US" b="1" dirty="0" smtClean="0"/>
              <a:t>SNPs</a:t>
            </a:r>
          </a:p>
          <a:p>
            <a:pPr lvl="2" eaLnBrk="1" hangingPunct="1">
              <a:spcBef>
                <a:spcPts val="1200"/>
              </a:spcBef>
            </a:pPr>
            <a:r>
              <a:rPr lang="en-US" b="1" dirty="0" smtClean="0"/>
              <a:t>Chronic care management</a:t>
            </a:r>
          </a:p>
          <a:p>
            <a:pPr lvl="2" eaLnBrk="1" hangingPunct="1">
              <a:spcBef>
                <a:spcPts val="1200"/>
              </a:spcBef>
            </a:pPr>
            <a:r>
              <a:rPr lang="en-US" b="1" dirty="0" smtClean="0"/>
              <a:t>Medicaid managed long-term care</a:t>
            </a:r>
          </a:p>
          <a:p>
            <a:pPr lvl="2" eaLnBrk="1" hangingPunct="1">
              <a:spcBef>
                <a:spcPts val="1200"/>
              </a:spcBef>
            </a:pPr>
            <a:endParaRPr lang="en-US" dirty="0" smtClean="0"/>
          </a:p>
          <a:p>
            <a:pPr lvl="3" eaLnBrk="1" hangingPunct="1">
              <a:spcBef>
                <a:spcPts val="1200"/>
              </a:spcBef>
            </a:pPr>
            <a:endParaRPr lang="en-US"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600" dirty="0" smtClean="0"/>
              <a:t>CHARACTERISTICS OF DUAL ELIGIBLES </a:t>
            </a:r>
            <a:r>
              <a:rPr lang="en-US" sz="2600" i="1" dirty="0" smtClean="0"/>
              <a:t>cont’d</a:t>
            </a:r>
            <a:endParaRPr lang="en-US" sz="2600"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algn="ctr">
              <a:buNone/>
            </a:pPr>
            <a:r>
              <a:rPr lang="en-US" sz="2800" b="1" dirty="0" smtClean="0"/>
              <a:t>Share of Medicare and Medicaid Enrollment and Expenditures for Oklahoma’s Dual Eligibles</a:t>
            </a:r>
          </a:p>
        </p:txBody>
      </p:sp>
      <p:graphicFrame>
        <p:nvGraphicFramePr>
          <p:cNvPr id="13" name="Chart 12"/>
          <p:cNvGraphicFramePr/>
          <p:nvPr/>
        </p:nvGraphicFramePr>
        <p:xfrm>
          <a:off x="533400" y="2362200"/>
          <a:ext cx="3657600" cy="3657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hart 13"/>
          <p:cNvGraphicFramePr/>
          <p:nvPr/>
        </p:nvGraphicFramePr>
        <p:xfrm>
          <a:off x="4038600" y="2362200"/>
          <a:ext cx="457200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30</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a:t>
            </a:r>
          </a:p>
        </p:txBody>
      </p:sp>
      <p:sp>
        <p:nvSpPr>
          <p:cNvPr id="8" name="Content Placeholder 2"/>
          <p:cNvSpPr>
            <a:spLocks noGrp="1"/>
          </p:cNvSpPr>
          <p:nvPr>
            <p:ph sz="quarter" idx="1"/>
          </p:nvPr>
        </p:nvSpPr>
        <p:spPr>
          <a:xfrm>
            <a:off x="457200" y="1219200"/>
            <a:ext cx="8229600" cy="5105400"/>
          </a:xfrm>
        </p:spPr>
        <p:txBody>
          <a:bodyPr>
            <a:normAutofit fontScale="92500"/>
          </a:bodyPr>
          <a:lstStyle/>
          <a:p>
            <a:pPr eaLnBrk="1" hangingPunct="1">
              <a:spcBef>
                <a:spcPts val="1200"/>
              </a:spcBef>
            </a:pPr>
            <a:r>
              <a:rPr lang="en-US" sz="2800" b="1" dirty="0" smtClean="0"/>
              <a:t>Historically, Medicaid managed care models have excluded dual eligibles</a:t>
            </a:r>
          </a:p>
          <a:p>
            <a:pPr lvl="1" eaLnBrk="1" hangingPunct="1">
              <a:spcBef>
                <a:spcPts val="1200"/>
              </a:spcBef>
            </a:pPr>
            <a:r>
              <a:rPr lang="en-US" sz="2500" dirty="0" smtClean="0"/>
              <a:t>Medicare and Medicaid share payment responsibility</a:t>
            </a:r>
          </a:p>
          <a:p>
            <a:pPr lvl="1" eaLnBrk="1" hangingPunct="1">
              <a:spcBef>
                <a:spcPts val="1200"/>
              </a:spcBef>
            </a:pPr>
            <a:r>
              <a:rPr lang="en-US" sz="2500" dirty="0" smtClean="0"/>
              <a:t>MCO experience with providing long-term care is limited compared to acute care experience</a:t>
            </a:r>
          </a:p>
          <a:p>
            <a:pPr eaLnBrk="1" hangingPunct="1">
              <a:spcBef>
                <a:spcPts val="1200"/>
              </a:spcBef>
            </a:pPr>
            <a:r>
              <a:rPr lang="en-US" sz="2800" b="1" dirty="0" smtClean="0"/>
              <a:t>National trends</a:t>
            </a:r>
          </a:p>
          <a:p>
            <a:pPr lvl="1" eaLnBrk="1" hangingPunct="1">
              <a:spcBef>
                <a:spcPts val="1200"/>
              </a:spcBef>
            </a:pPr>
            <a:r>
              <a:rPr lang="en-US" sz="2500" dirty="0" smtClean="0"/>
              <a:t>Federal demonstrations to integrate service delivery and financing for dual eligibles between Medicare and Medicaid</a:t>
            </a:r>
          </a:p>
          <a:p>
            <a:pPr lvl="1" eaLnBrk="1" hangingPunct="1">
              <a:spcBef>
                <a:spcPts val="1200"/>
              </a:spcBef>
            </a:pPr>
            <a:r>
              <a:rPr lang="en-US" sz="2500" dirty="0" smtClean="0"/>
              <a:t>Many states are enrolling dual eligibles in managed care (usually but exclusively through MCOs)</a:t>
            </a:r>
          </a:p>
          <a:p>
            <a:pPr lvl="1" eaLnBrk="1" hangingPunct="1">
              <a:spcBef>
                <a:spcPts val="1200"/>
              </a:spcBef>
            </a:pPr>
            <a:r>
              <a:rPr lang="en-US" sz="2500" dirty="0" smtClean="0"/>
              <a:t>Many states also are beginning to enroll LTC recipients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31</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Federal Duals Alignment Demonstrations</a:t>
            </a:r>
          </a:p>
          <a:p>
            <a:pPr lvl="1" eaLnBrk="1" hangingPunct="1">
              <a:spcBef>
                <a:spcPts val="1200"/>
              </a:spcBef>
            </a:pPr>
            <a:r>
              <a:rPr lang="en-US" sz="2500" dirty="0" smtClean="0"/>
              <a:t>Three-year demonstration</a:t>
            </a:r>
          </a:p>
          <a:p>
            <a:pPr lvl="1" eaLnBrk="1" hangingPunct="1">
              <a:spcBef>
                <a:spcPts val="1200"/>
              </a:spcBef>
            </a:pPr>
            <a:r>
              <a:rPr lang="en-US" sz="2500" dirty="0" smtClean="0"/>
              <a:t>CMS will share demonstrated Medicare savings with states</a:t>
            </a:r>
          </a:p>
          <a:p>
            <a:pPr lvl="1" eaLnBrk="1" hangingPunct="1">
              <a:spcBef>
                <a:spcPts val="1200"/>
              </a:spcBef>
            </a:pPr>
            <a:r>
              <a:rPr lang="en-US" sz="2500" dirty="0" smtClean="0"/>
              <a:t>Originally 39 states were interested in pursuing a demonstration; however, only eight states’ demonstrations currently are approved</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Federal Duals Alignment Demonstrations </a:t>
            </a:r>
            <a:r>
              <a:rPr lang="en-US" sz="2800" b="1" i="1" dirty="0" smtClean="0"/>
              <a:t>cont’d</a:t>
            </a:r>
            <a:endParaRPr lang="en-US" sz="2800" b="1" dirty="0" smtClean="0"/>
          </a:p>
          <a:p>
            <a:pPr lvl="1" eaLnBrk="1" hangingPunct="1">
              <a:spcBef>
                <a:spcPts val="1200"/>
              </a:spcBef>
            </a:pPr>
            <a:r>
              <a:rPr lang="en-US" sz="2500" b="1" dirty="0" smtClean="0"/>
              <a:t>Most states pursuing capitated models with MCOs</a:t>
            </a:r>
          </a:p>
          <a:p>
            <a:pPr lvl="2" eaLnBrk="1" hangingPunct="1">
              <a:spcBef>
                <a:spcPts val="1200"/>
              </a:spcBef>
            </a:pPr>
            <a:r>
              <a:rPr lang="en-US" dirty="0" smtClean="0"/>
              <a:t>Most have chosen to implement statewide</a:t>
            </a:r>
          </a:p>
          <a:p>
            <a:pPr lvl="2" eaLnBrk="1" hangingPunct="1">
              <a:spcBef>
                <a:spcPts val="1200"/>
              </a:spcBef>
            </a:pPr>
            <a:r>
              <a:rPr lang="en-US" dirty="0" smtClean="0"/>
              <a:t>Most states have carved-out and/or delayed implementation for the I/DD population (e.g., New Mexico)</a:t>
            </a:r>
          </a:p>
          <a:p>
            <a:pPr lvl="2" eaLnBrk="1" hangingPunct="1">
              <a:spcBef>
                <a:spcPts val="1200"/>
              </a:spcBef>
            </a:pPr>
            <a:r>
              <a:rPr lang="en-US" dirty="0" smtClean="0"/>
              <a:t>Implementation has taken two to three years</a:t>
            </a:r>
          </a:p>
          <a:p>
            <a:pPr lvl="2" eaLnBrk="1" hangingPunct="1">
              <a:spcBef>
                <a:spcPts val="1200"/>
              </a:spcBef>
            </a:pPr>
            <a:r>
              <a:rPr lang="en-US" dirty="0" smtClean="0"/>
              <a:t>Percent savings increase over the three-year demonstration period, generally increasing from 1% in the first year to 4%-5% in year three</a:t>
            </a:r>
          </a:p>
          <a:p>
            <a:pPr lvl="2" eaLnBrk="1" hangingPunct="1">
              <a:spcBef>
                <a:spcPts val="1200"/>
              </a:spcBef>
            </a:pPr>
            <a:r>
              <a:rPr lang="en-US" dirty="0" smtClean="0"/>
              <a:t>Some states are requiring MCOs to engage with community and specialized providers to ensure access to care (e.g., CA, MA, OH)</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33</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Federal Duals Alignment Demonstrations </a:t>
            </a:r>
            <a:r>
              <a:rPr lang="en-US" sz="2800" b="1" i="1" dirty="0" smtClean="0"/>
              <a:t>cont’d</a:t>
            </a:r>
            <a:endParaRPr lang="en-US" sz="2800" b="1" dirty="0" smtClean="0"/>
          </a:p>
          <a:p>
            <a:pPr lvl="1" eaLnBrk="1" hangingPunct="1">
              <a:spcBef>
                <a:spcPts val="1200"/>
              </a:spcBef>
            </a:pPr>
            <a:r>
              <a:rPr lang="en-US" sz="2500" b="1" dirty="0" smtClean="0"/>
              <a:t>Managed fee-for-service (MFFS)</a:t>
            </a:r>
          </a:p>
          <a:p>
            <a:pPr lvl="2" eaLnBrk="1" hangingPunct="1">
              <a:spcBef>
                <a:spcPts val="1200"/>
              </a:spcBef>
            </a:pPr>
            <a:r>
              <a:rPr lang="en-US" dirty="0" smtClean="0"/>
              <a:t>Primary model being pursued by Oklahoma</a:t>
            </a:r>
          </a:p>
          <a:p>
            <a:pPr lvl="2" eaLnBrk="1" hangingPunct="1">
              <a:spcBef>
                <a:spcPts val="1200"/>
              </a:spcBef>
            </a:pPr>
            <a:r>
              <a:rPr lang="en-US" dirty="0" smtClean="0"/>
              <a:t>Washington is only state with approved demonstration pursuing MFFS model, using health home model</a:t>
            </a:r>
          </a:p>
          <a:p>
            <a:pPr lvl="2" eaLnBrk="1" hangingPunct="1">
              <a:spcBef>
                <a:spcPts val="1200"/>
              </a:spcBef>
            </a:pPr>
            <a:r>
              <a:rPr lang="en-US" dirty="0" smtClean="0"/>
              <a:t>Can be used in conjunction with federal Health Home initiative to reduce state costs for care coordination services/start up</a:t>
            </a:r>
          </a:p>
          <a:p>
            <a:pPr lvl="2" eaLnBrk="1" hangingPunct="1">
              <a:spcBef>
                <a:spcPts val="1200"/>
              </a:spcBef>
            </a:pPr>
            <a:r>
              <a:rPr lang="en-US" dirty="0" smtClean="0"/>
              <a:t>Coordination services can be provided by state staff, providers, or third party contractor</a:t>
            </a:r>
          </a:p>
          <a:p>
            <a:pPr lvl="2" eaLnBrk="1" hangingPunct="1">
              <a:spcBef>
                <a:spcPts val="1200"/>
              </a:spcBef>
            </a:pPr>
            <a:r>
              <a:rPr lang="en-US" dirty="0" smtClean="0"/>
              <a:t>Seeks to adopt managed care principles while building on existing programs and/or community-based infrastructure</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34</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Managed Care for Duals</a:t>
            </a:r>
            <a:endParaRPr lang="en-US" sz="2500" b="1" dirty="0" smtClean="0"/>
          </a:p>
          <a:p>
            <a:pPr lvl="1" eaLnBrk="1" hangingPunct="1">
              <a:spcBef>
                <a:spcPts val="1200"/>
              </a:spcBef>
            </a:pPr>
            <a:r>
              <a:rPr lang="en-US" sz="2700" dirty="0" smtClean="0"/>
              <a:t>24 states enroll duals in Medicaid managed care</a:t>
            </a:r>
          </a:p>
          <a:p>
            <a:pPr lvl="1" eaLnBrk="1" hangingPunct="1">
              <a:spcBef>
                <a:spcPts val="1200"/>
              </a:spcBef>
            </a:pPr>
            <a:r>
              <a:rPr lang="en-US" sz="2700" dirty="0" smtClean="0"/>
              <a:t>39 states have duals enrolled in D-SNPs</a:t>
            </a:r>
          </a:p>
          <a:p>
            <a:pPr lvl="2" eaLnBrk="1" hangingPunct="1">
              <a:spcBef>
                <a:spcPts val="1200"/>
              </a:spcBef>
            </a:pPr>
            <a:r>
              <a:rPr lang="en-US" sz="2400" dirty="0" smtClean="0"/>
              <a:t>21 states contract with Medicare SNPs</a:t>
            </a:r>
          </a:p>
          <a:p>
            <a:pPr lvl="2" eaLnBrk="1" hangingPunct="1">
              <a:spcBef>
                <a:spcPts val="1200"/>
              </a:spcBef>
            </a:pPr>
            <a:r>
              <a:rPr lang="en-US" sz="2400" dirty="0" smtClean="0"/>
              <a:t>7 states offer FIDE-SNPs</a:t>
            </a:r>
          </a:p>
          <a:p>
            <a:pPr lvl="2" eaLnBrk="1" hangingPunct="1">
              <a:spcBef>
                <a:spcPts val="1200"/>
              </a:spcBef>
            </a:pPr>
            <a:r>
              <a:rPr lang="en-US" sz="2400" dirty="0" smtClean="0"/>
              <a:t>States have encouraged enrollment by requiring MA plans to offer SNPs in each county they serve</a:t>
            </a:r>
          </a:p>
          <a:p>
            <a:pPr lvl="1" eaLnBrk="1" hangingPunct="1">
              <a:spcBef>
                <a:spcPts val="1200"/>
              </a:spcBef>
            </a:pPr>
            <a:r>
              <a:rPr lang="en-US" sz="2700" dirty="0" smtClean="0"/>
              <a:t>States have required plans to engage with community and specialized providers in specific ways to ensure access to care (e.g., CA, MA, OH)</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35</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Managed Long-Term Care</a:t>
            </a:r>
          </a:p>
          <a:p>
            <a:pPr lvl="1" eaLnBrk="1" hangingPunct="1">
              <a:spcBef>
                <a:spcPts val="1200"/>
              </a:spcBef>
            </a:pPr>
            <a:r>
              <a:rPr lang="en-US" sz="2500" dirty="0" smtClean="0"/>
              <a:t>Only 8 states had MLTC programs 10 years ago; 16 states have such programs today; and that number is expected to grow to 26 by 2014</a:t>
            </a:r>
          </a:p>
          <a:p>
            <a:pPr lvl="1" eaLnBrk="1" hangingPunct="1">
              <a:spcBef>
                <a:spcPts val="1200"/>
              </a:spcBef>
            </a:pPr>
            <a:r>
              <a:rPr lang="en-US" sz="2500" dirty="0" smtClean="0"/>
              <a:t>State contracts with MCO to coordinate and provide, at a minimum, long-term care services to Medicaid beneficiaries</a:t>
            </a:r>
          </a:p>
          <a:p>
            <a:pPr lvl="1" eaLnBrk="1" hangingPunct="1">
              <a:spcBef>
                <a:spcPts val="1200"/>
              </a:spcBef>
            </a:pPr>
            <a:r>
              <a:rPr lang="en-US" sz="2500" dirty="0" smtClean="0"/>
              <a:t>Capitated payments to MCOs can include:</a:t>
            </a:r>
          </a:p>
          <a:p>
            <a:pPr lvl="2" eaLnBrk="1" hangingPunct="1">
              <a:spcBef>
                <a:spcPts val="1200"/>
              </a:spcBef>
            </a:pPr>
            <a:r>
              <a:rPr lang="en-US" sz="2200" dirty="0" smtClean="0"/>
              <a:t>Only Medicaid long-term care services</a:t>
            </a:r>
          </a:p>
          <a:p>
            <a:pPr lvl="2" eaLnBrk="1" hangingPunct="1">
              <a:spcBef>
                <a:spcPts val="1200"/>
              </a:spcBef>
            </a:pPr>
            <a:r>
              <a:rPr lang="en-US" sz="2200" dirty="0" smtClean="0"/>
              <a:t>All Medicaid services, including long-term care</a:t>
            </a:r>
          </a:p>
          <a:p>
            <a:pPr lvl="2" eaLnBrk="1" hangingPunct="1">
              <a:spcBef>
                <a:spcPts val="1200"/>
              </a:spcBef>
            </a:pPr>
            <a:r>
              <a:rPr lang="en-US" sz="2200" dirty="0" smtClean="0"/>
              <a:t>All Medicare and Medicaid services</a:t>
            </a:r>
          </a:p>
          <a:p>
            <a:pPr lvl="1" eaLnBrk="1" hangingPunct="1">
              <a:spcBef>
                <a:spcPts val="1200"/>
              </a:spcBef>
            </a:pPr>
            <a:endParaRPr lang="en-US" sz="2500" dirty="0" smtClean="0"/>
          </a:p>
          <a:p>
            <a:pPr lvl="1" eaLnBrk="1" hangingPunct="1">
              <a:spcBef>
                <a:spcPts val="1200"/>
              </a:spcBef>
            </a:pPr>
            <a:endParaRPr lang="en-US" sz="2500" b="1"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36</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OTHER STATES’ MODELS </a:t>
            </a:r>
            <a:r>
              <a:rPr lang="en-US" i="1" dirty="0" smtClean="0"/>
              <a:t>cont’d</a:t>
            </a:r>
          </a:p>
        </p:txBody>
      </p:sp>
      <p:sp>
        <p:nvSpPr>
          <p:cNvPr id="8" name="Content Placeholder 2"/>
          <p:cNvSpPr>
            <a:spLocks noGrp="1"/>
          </p:cNvSpPr>
          <p:nvPr>
            <p:ph sz="quarter" idx="1"/>
          </p:nvPr>
        </p:nvSpPr>
        <p:spPr>
          <a:xfrm>
            <a:off x="457200" y="1219200"/>
            <a:ext cx="8229600" cy="5105400"/>
          </a:xfrm>
        </p:spPr>
        <p:txBody>
          <a:bodyPr>
            <a:normAutofit fontScale="92500" lnSpcReduction="10000"/>
          </a:bodyPr>
          <a:lstStyle/>
          <a:p>
            <a:pPr eaLnBrk="1" hangingPunct="1">
              <a:spcBef>
                <a:spcPts val="1200"/>
              </a:spcBef>
            </a:pPr>
            <a:r>
              <a:rPr lang="en-US" sz="2800" b="1" dirty="0" smtClean="0"/>
              <a:t>Managed Long-Term Care </a:t>
            </a:r>
            <a:r>
              <a:rPr lang="en-US" sz="2800" b="1" i="1" dirty="0" smtClean="0"/>
              <a:t>cont’d</a:t>
            </a:r>
            <a:endParaRPr lang="en-US" sz="2800" b="1" dirty="0" smtClean="0"/>
          </a:p>
          <a:p>
            <a:pPr lvl="1" eaLnBrk="1" hangingPunct="1">
              <a:spcBef>
                <a:spcPts val="1200"/>
              </a:spcBef>
            </a:pPr>
            <a:r>
              <a:rPr lang="en-US" sz="2500" dirty="0" smtClean="0"/>
              <a:t>Out of the 16 states with MLTC programs:</a:t>
            </a:r>
          </a:p>
          <a:p>
            <a:pPr lvl="2" eaLnBrk="1" hangingPunct="1">
              <a:spcBef>
                <a:spcPts val="1200"/>
              </a:spcBef>
            </a:pPr>
            <a:r>
              <a:rPr lang="en-US" sz="2200" b="1" dirty="0" smtClean="0"/>
              <a:t>Most states:</a:t>
            </a:r>
          </a:p>
          <a:p>
            <a:pPr lvl="3" eaLnBrk="1" hangingPunct="1">
              <a:spcBef>
                <a:spcPts val="1200"/>
              </a:spcBef>
            </a:pPr>
            <a:r>
              <a:rPr lang="en-US" dirty="0" smtClean="0">
                <a:solidFill>
                  <a:schemeClr val="accent1"/>
                </a:solidFill>
              </a:rPr>
              <a:t>Enroll both aged and disabled beneficiaries (12)</a:t>
            </a:r>
          </a:p>
          <a:p>
            <a:pPr lvl="3" eaLnBrk="1" hangingPunct="1">
              <a:spcBef>
                <a:spcPts val="1200"/>
              </a:spcBef>
            </a:pPr>
            <a:r>
              <a:rPr lang="en-US" dirty="0" smtClean="0">
                <a:solidFill>
                  <a:schemeClr val="accent1"/>
                </a:solidFill>
              </a:rPr>
              <a:t>Do not include the I/DD population (10)</a:t>
            </a:r>
          </a:p>
          <a:p>
            <a:pPr lvl="3" eaLnBrk="1" hangingPunct="1">
              <a:spcBef>
                <a:spcPts val="1200"/>
              </a:spcBef>
            </a:pPr>
            <a:r>
              <a:rPr lang="en-US" dirty="0" smtClean="0">
                <a:solidFill>
                  <a:schemeClr val="accent1"/>
                </a:solidFill>
              </a:rPr>
              <a:t>Do not fully integrate with Medicare (11)</a:t>
            </a:r>
          </a:p>
          <a:p>
            <a:pPr lvl="4" eaLnBrk="1" hangingPunct="1">
              <a:spcBef>
                <a:spcPts val="1200"/>
              </a:spcBef>
            </a:pPr>
            <a:r>
              <a:rPr lang="en-US" dirty="0" smtClean="0">
                <a:solidFill>
                  <a:schemeClr val="accent5">
                    <a:lumMod val="75000"/>
                  </a:schemeClr>
                </a:solidFill>
              </a:rPr>
              <a:t>Two states require Medicaid plains to offer D-SNPs and coordinate with Medicare; four states require coordination only; and four states have no requirements</a:t>
            </a:r>
          </a:p>
          <a:p>
            <a:pPr lvl="2" eaLnBrk="1" hangingPunct="1">
              <a:spcBef>
                <a:spcPts val="1200"/>
              </a:spcBef>
            </a:pPr>
            <a:r>
              <a:rPr lang="en-US" sz="2200" b="1" dirty="0" smtClean="0"/>
              <a:t>States are split on:</a:t>
            </a:r>
          </a:p>
          <a:p>
            <a:pPr lvl="3" eaLnBrk="1" hangingPunct="1">
              <a:spcBef>
                <a:spcPts val="1200"/>
              </a:spcBef>
            </a:pPr>
            <a:r>
              <a:rPr lang="en-US" dirty="0" smtClean="0">
                <a:solidFill>
                  <a:schemeClr val="accent1"/>
                </a:solidFill>
              </a:rPr>
              <a:t>Requiring enrollees to need institutional level of care</a:t>
            </a:r>
          </a:p>
          <a:p>
            <a:pPr lvl="3" eaLnBrk="1" hangingPunct="1">
              <a:spcBef>
                <a:spcPts val="1200"/>
              </a:spcBef>
            </a:pPr>
            <a:r>
              <a:rPr lang="en-US" dirty="0" smtClean="0">
                <a:solidFill>
                  <a:schemeClr val="accent1"/>
                </a:solidFill>
              </a:rPr>
              <a:t>Making enrollment mandatory vs. voluntary</a:t>
            </a:r>
          </a:p>
          <a:p>
            <a:pPr lvl="3" eaLnBrk="1" hangingPunct="1">
              <a:spcBef>
                <a:spcPts val="1200"/>
              </a:spcBef>
            </a:pPr>
            <a:r>
              <a:rPr lang="en-US" dirty="0" smtClean="0">
                <a:solidFill>
                  <a:schemeClr val="accent1"/>
                </a:solidFill>
              </a:rPr>
              <a:t>Implementing program statewide vs. only certain region(s)</a:t>
            </a:r>
          </a:p>
          <a:p>
            <a:pPr lvl="3" eaLnBrk="1" hangingPunct="1">
              <a:spcBef>
                <a:spcPts val="1200"/>
              </a:spcBef>
            </a:pPr>
            <a:r>
              <a:rPr lang="en-US" dirty="0" smtClean="0">
                <a:solidFill>
                  <a:schemeClr val="accent1"/>
                </a:solidFill>
              </a:rPr>
              <a:t>Including all Medicaid services or excluding major service types</a:t>
            </a:r>
          </a:p>
          <a:p>
            <a:pPr lvl="1" eaLnBrk="1" hangingPunct="1">
              <a:spcBef>
                <a:spcPts val="1200"/>
              </a:spcBef>
            </a:pPr>
            <a:endParaRPr lang="en-US" sz="2500" dirty="0" smtClean="0"/>
          </a:p>
          <a:p>
            <a:pPr lvl="1" eaLnBrk="1" hangingPunct="1">
              <a:spcBef>
                <a:spcPts val="1200"/>
              </a:spcBef>
            </a:pPr>
            <a:endParaRPr lang="en-US" sz="2500" b="1" dirty="0" smtClean="0"/>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37</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lvl="1" eaLnBrk="1" hangingPunct="1">
              <a:spcBef>
                <a:spcPts val="1200"/>
              </a:spcBef>
              <a:buNone/>
            </a:pPr>
            <a:endParaRPr lang="en-US" sz="2500" dirty="0" smtClean="0"/>
          </a:p>
          <a:p>
            <a:pPr lvl="1" eaLnBrk="1" hangingPunct="1">
              <a:spcBef>
                <a:spcPts val="1200"/>
              </a:spcBef>
            </a:pPr>
            <a:endParaRPr lang="en-US" sz="2500" dirty="0" smtClean="0"/>
          </a:p>
          <a:p>
            <a:pPr lvl="1" eaLnBrk="1" hangingPunct="1">
              <a:spcBef>
                <a:spcPts val="1200"/>
              </a:spcBef>
            </a:pPr>
            <a:endParaRPr lang="en-US" sz="2500" b="1" dirty="0" smtClean="0"/>
          </a:p>
        </p:txBody>
      </p:sp>
      <p:graphicFrame>
        <p:nvGraphicFramePr>
          <p:cNvPr id="7" name="Table 6"/>
          <p:cNvGraphicFramePr>
            <a:graphicFrameLocks noGrp="1"/>
          </p:cNvGraphicFramePr>
          <p:nvPr/>
        </p:nvGraphicFramePr>
        <p:xfrm>
          <a:off x="457200" y="533400"/>
          <a:ext cx="8229600" cy="5776860"/>
        </p:xfrm>
        <a:graphic>
          <a:graphicData uri="http://schemas.openxmlformats.org/drawingml/2006/table">
            <a:tbl>
              <a:tblPr firstRow="1" bandRow="1">
                <a:tableStyleId>{5C22544A-7EE6-4342-B048-85BDC9FD1C3A}</a:tableStyleId>
              </a:tblPr>
              <a:tblGrid>
                <a:gridCol w="914400"/>
                <a:gridCol w="685800"/>
                <a:gridCol w="685800"/>
                <a:gridCol w="685800"/>
                <a:gridCol w="1600200"/>
                <a:gridCol w="914400"/>
                <a:gridCol w="914400"/>
                <a:gridCol w="914400"/>
                <a:gridCol w="914400"/>
              </a:tblGrid>
              <a:tr h="303605">
                <a:tc>
                  <a:txBody>
                    <a:bodyPr/>
                    <a:lstStyle/>
                    <a:p>
                      <a:r>
                        <a:rPr lang="en-US" sz="1000" b="0" dirty="0" smtClean="0"/>
                        <a:t>State</a:t>
                      </a:r>
                      <a:endParaRPr lang="en-US" sz="1000" b="0" dirty="0"/>
                    </a:p>
                  </a:txBody>
                  <a:tcPr/>
                </a:tc>
                <a:tc>
                  <a:txBody>
                    <a:bodyPr/>
                    <a:lstStyle/>
                    <a:p>
                      <a:pPr algn="ctr"/>
                      <a:r>
                        <a:rPr lang="en-US" sz="1000" b="0" dirty="0" smtClean="0"/>
                        <a:t>Aged</a:t>
                      </a:r>
                      <a:endParaRPr lang="en-US" sz="1000" b="0" dirty="0"/>
                    </a:p>
                  </a:txBody>
                  <a:tcPr/>
                </a:tc>
                <a:tc>
                  <a:txBody>
                    <a:bodyPr/>
                    <a:lstStyle/>
                    <a:p>
                      <a:pPr algn="ctr"/>
                      <a:r>
                        <a:rPr lang="en-US" sz="1000" b="0" dirty="0" smtClean="0"/>
                        <a:t>Disabled</a:t>
                      </a:r>
                      <a:endParaRPr lang="en-US" sz="1000" b="0" dirty="0"/>
                    </a:p>
                  </a:txBody>
                  <a:tcPr/>
                </a:tc>
                <a:tc>
                  <a:txBody>
                    <a:bodyPr/>
                    <a:lstStyle/>
                    <a:p>
                      <a:pPr algn="ctr"/>
                      <a:r>
                        <a:rPr lang="en-US" sz="1000" b="0" dirty="0" smtClean="0"/>
                        <a:t>I/DD</a:t>
                      </a:r>
                      <a:endParaRPr lang="en-US" sz="1000" b="0" dirty="0"/>
                    </a:p>
                  </a:txBody>
                  <a:tcPr/>
                </a:tc>
                <a:tc>
                  <a:txBody>
                    <a:bodyPr/>
                    <a:lstStyle/>
                    <a:p>
                      <a:pPr algn="ctr"/>
                      <a:r>
                        <a:rPr lang="en-US" sz="1000" b="0" dirty="0" smtClean="0"/>
                        <a:t>Medicare Integration</a:t>
                      </a:r>
                      <a:endParaRPr lang="en-US" sz="1000" b="0" dirty="0"/>
                    </a:p>
                  </a:txBody>
                  <a:tcPr/>
                </a:tc>
                <a:tc>
                  <a:txBody>
                    <a:bodyPr/>
                    <a:lstStyle/>
                    <a:p>
                      <a:pPr algn="ctr"/>
                      <a:r>
                        <a:rPr lang="en-US" sz="1000" b="0" dirty="0" smtClean="0"/>
                        <a:t>Institutional</a:t>
                      </a:r>
                      <a:r>
                        <a:rPr lang="en-US" sz="1000" b="0" baseline="0" dirty="0" smtClean="0"/>
                        <a:t> LOC Required</a:t>
                      </a:r>
                      <a:endParaRPr lang="en-US" sz="1000" b="0" dirty="0"/>
                    </a:p>
                  </a:txBody>
                  <a:tcPr/>
                </a:tc>
                <a:tc>
                  <a:txBody>
                    <a:bodyPr/>
                    <a:lstStyle/>
                    <a:p>
                      <a:pPr algn="ctr"/>
                      <a:r>
                        <a:rPr lang="en-US" sz="1000" b="0" dirty="0" smtClean="0"/>
                        <a:t>Enrollment</a:t>
                      </a:r>
                      <a:endParaRPr lang="en-US" sz="1000" b="0" dirty="0"/>
                    </a:p>
                  </a:txBody>
                  <a:tcPr/>
                </a:tc>
                <a:tc>
                  <a:txBody>
                    <a:bodyPr/>
                    <a:lstStyle/>
                    <a:p>
                      <a:pPr algn="ctr"/>
                      <a:r>
                        <a:rPr lang="en-US" sz="1000" b="0" dirty="0" smtClean="0"/>
                        <a:t>Region</a:t>
                      </a:r>
                      <a:endParaRPr lang="en-US" sz="1000" b="0" dirty="0"/>
                    </a:p>
                  </a:txBody>
                  <a:tcPr/>
                </a:tc>
                <a:tc>
                  <a:txBody>
                    <a:bodyPr/>
                    <a:lstStyle/>
                    <a:p>
                      <a:pPr algn="ctr"/>
                      <a:r>
                        <a:rPr lang="en-US" sz="1000" b="0" dirty="0" smtClean="0"/>
                        <a:t>Medicaid</a:t>
                      </a:r>
                      <a:r>
                        <a:rPr lang="en-US" sz="1000" b="0" baseline="0" dirty="0" smtClean="0"/>
                        <a:t> Services</a:t>
                      </a:r>
                      <a:endParaRPr lang="en-US" sz="1000" b="0" dirty="0"/>
                    </a:p>
                  </a:txBody>
                  <a:tcPr/>
                </a:tc>
              </a:tr>
              <a:tr h="303605">
                <a:tc>
                  <a:txBody>
                    <a:bodyPr/>
                    <a:lstStyle/>
                    <a:p>
                      <a:r>
                        <a:rPr lang="en-US" sz="1000" dirty="0" smtClean="0"/>
                        <a:t>AZ</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Full</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sym typeface="Wingdings"/>
                        </a:rPr>
                        <a:t></a:t>
                      </a:r>
                      <a:endParaRPr lang="en-US" sz="1000" dirty="0" smtClean="0"/>
                    </a:p>
                  </a:txBody>
                  <a:tcPr anchor="ctr"/>
                </a:tc>
                <a:tc>
                  <a:txBody>
                    <a:bodyPr/>
                    <a:lstStyle/>
                    <a:p>
                      <a:pPr algn="ctr"/>
                      <a:r>
                        <a:rPr lang="en-US" sz="1000" dirty="0" smtClean="0"/>
                        <a:t>Mandatory</a:t>
                      </a:r>
                      <a:endParaRPr lang="en-US" sz="1000" dirty="0"/>
                    </a:p>
                  </a:txBody>
                  <a:tcPr anchor="ctr"/>
                </a:tc>
                <a:tc>
                  <a:txBody>
                    <a:bodyPr/>
                    <a:lstStyle/>
                    <a:p>
                      <a:pPr algn="ctr"/>
                      <a:r>
                        <a:rPr lang="en-US" sz="1000" dirty="0" smtClean="0"/>
                        <a:t>Statewide</a:t>
                      </a:r>
                      <a:endParaRPr lang="en-US" sz="1000" dirty="0"/>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CA</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Full</a:t>
                      </a:r>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Voluntary</a:t>
                      </a:r>
                      <a:endParaRPr lang="en-US" sz="1000" dirty="0"/>
                    </a:p>
                  </a:txBody>
                  <a:tcPr anchor="ctr"/>
                </a:tc>
                <a:tc>
                  <a:txBody>
                    <a:bodyPr/>
                    <a:lstStyle/>
                    <a:p>
                      <a:pPr algn="ctr"/>
                      <a:r>
                        <a:rPr lang="en-US" sz="1000" dirty="0" smtClean="0"/>
                        <a:t>Regional</a:t>
                      </a:r>
                      <a:endParaRPr lang="en-US" sz="1000" dirty="0"/>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DE</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None</a:t>
                      </a:r>
                      <a:endParaRPr lang="en-US" sz="1000" dirty="0"/>
                    </a:p>
                  </a:txBody>
                  <a:tcPr anchor="ctr"/>
                </a:tc>
                <a:tc>
                  <a:txBody>
                    <a:bodyPr/>
                    <a:lstStyle/>
                    <a:p>
                      <a:pPr algn="ctr"/>
                      <a:endParaRPr lang="en-US" sz="1000" dirty="0"/>
                    </a:p>
                  </a:txBody>
                  <a:tcPr anchor="ctr"/>
                </a:tc>
                <a:tc>
                  <a:txBody>
                    <a:bodyPr/>
                    <a:lstStyle/>
                    <a:p>
                      <a:pPr algn="ctr"/>
                      <a:r>
                        <a:rPr lang="en-US" sz="1000" dirty="0" smtClean="0"/>
                        <a:t>Mandatory</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FL</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Coordination only</a:t>
                      </a:r>
                    </a:p>
                  </a:txBody>
                  <a:tcPr anchor="ctr"/>
                </a:tc>
                <a:tc>
                  <a:txBody>
                    <a:bodyPr/>
                    <a:lstStyle/>
                    <a:p>
                      <a:pPr algn="ctr"/>
                      <a:r>
                        <a:rPr lang="en-US" sz="1000" dirty="0" smtClean="0">
                          <a:sym typeface="Wingdings"/>
                        </a:rPr>
                        <a:t></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algn="ctr"/>
                      <a:r>
                        <a:rPr lang="en-US" sz="1000" dirty="0" smtClean="0"/>
                        <a:t>Nearly statewide</a:t>
                      </a:r>
                      <a:endParaRPr lang="en-US" sz="1000" dirty="0"/>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HI</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D-SNP</a:t>
                      </a:r>
                      <a:r>
                        <a:rPr lang="en-US" sz="1000" baseline="0" dirty="0" smtClean="0"/>
                        <a:t> + coordination</a:t>
                      </a:r>
                      <a:endParaRPr lang="en-US" sz="1000" dirty="0" smtClean="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Some</a:t>
                      </a:r>
                    </a:p>
                  </a:txBody>
                  <a:tcPr anchor="ctr"/>
                </a:tc>
              </a:tr>
              <a:tr h="303605">
                <a:tc>
                  <a:txBody>
                    <a:bodyPr/>
                    <a:lstStyle/>
                    <a:p>
                      <a:r>
                        <a:rPr lang="en-US" sz="1000" dirty="0" smtClean="0"/>
                        <a:t>MA</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Full</a:t>
                      </a:r>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Nearly statewide</a:t>
                      </a:r>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MI</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None</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Mandatory</a:t>
                      </a:r>
                      <a:endParaRPr lang="en-US" sz="1000" dirty="0"/>
                    </a:p>
                  </a:txBody>
                  <a:tcPr anchor="ctr"/>
                </a:tc>
                <a:tc>
                  <a:txBody>
                    <a:bodyPr/>
                    <a:lstStyle/>
                    <a:p>
                      <a:pPr algn="ctr"/>
                      <a:r>
                        <a:rPr lang="en-US" sz="1000" dirty="0" smtClean="0"/>
                        <a:t>Statewide</a:t>
                      </a:r>
                      <a:endParaRPr lang="en-US" sz="1000" dirty="0"/>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MN</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Full</a:t>
                      </a:r>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Other</a:t>
                      </a:r>
                    </a:p>
                  </a:txBody>
                  <a:tcPr anchor="ctr"/>
                </a:tc>
                <a:tc>
                  <a:txBody>
                    <a:bodyPr/>
                    <a:lstStyle/>
                    <a:p>
                      <a:pPr algn="ctr"/>
                      <a:r>
                        <a:rPr lang="en-US" sz="1000" dirty="0" smtClean="0"/>
                        <a:t>Statewide</a:t>
                      </a:r>
                      <a:endParaRPr lang="en-US" sz="1000" dirty="0"/>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NC</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None</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Mandatory</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NM</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Coordination only</a:t>
                      </a:r>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Mandatory</a:t>
                      </a:r>
                    </a:p>
                  </a:txBody>
                  <a:tcPr anchor="ctr"/>
                </a:tc>
                <a:tc>
                  <a:txBody>
                    <a:bodyPr/>
                    <a:lstStyle/>
                    <a:p>
                      <a:pPr algn="ctr"/>
                      <a:r>
                        <a:rPr lang="en-US" sz="1000" dirty="0" smtClean="0"/>
                        <a:t>Statewide</a:t>
                      </a:r>
                      <a:endParaRPr lang="en-US" sz="1000" dirty="0"/>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NY</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Full</a:t>
                      </a:r>
                    </a:p>
                  </a:txBody>
                  <a:tcPr anchor="ctr"/>
                </a:tc>
                <a:tc>
                  <a:txBody>
                    <a:bodyPr/>
                    <a:lstStyle/>
                    <a:p>
                      <a:pPr algn="ctr"/>
                      <a:r>
                        <a:rPr lang="en-US" sz="1000" dirty="0" smtClean="0">
                          <a:sym typeface="Wingdings"/>
                        </a:rPr>
                        <a:t></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PA</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None</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TN</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Coordination only</a:t>
                      </a:r>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t>Mandatory</a:t>
                      </a:r>
                      <a:endParaRPr lang="en-US" sz="1000" dirty="0"/>
                    </a:p>
                  </a:txBody>
                  <a:tcPr anchor="ctr"/>
                </a:tc>
                <a:tc>
                  <a:txBody>
                    <a:bodyPr/>
                    <a:lstStyle/>
                    <a:p>
                      <a:pPr algn="ctr"/>
                      <a:r>
                        <a:rPr lang="en-US" sz="1000" dirty="0" smtClean="0"/>
                        <a:t>Statewide</a:t>
                      </a:r>
                      <a:endParaRPr lang="en-US" sz="1000" dirty="0"/>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TX</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D-SNP</a:t>
                      </a:r>
                      <a:r>
                        <a:rPr lang="en-US" sz="1000" baseline="0" dirty="0" smtClean="0"/>
                        <a:t> + coordination</a:t>
                      </a:r>
                      <a:endParaRPr lang="en-US" sz="1000" dirty="0" smtClean="0"/>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Mandatory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Some</a:t>
                      </a:r>
                      <a:endParaRPr lang="en-US" sz="1000" dirty="0"/>
                    </a:p>
                  </a:txBody>
                  <a:tcPr anchor="ctr"/>
                </a:tc>
              </a:tr>
              <a:tr h="303605">
                <a:tc>
                  <a:txBody>
                    <a:bodyPr/>
                    <a:lstStyle/>
                    <a:p>
                      <a:r>
                        <a:rPr lang="en-US" sz="1000" dirty="0" smtClean="0"/>
                        <a:t>WI</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Full</a:t>
                      </a:r>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Nearly statewide</a:t>
                      </a:r>
                    </a:p>
                  </a:txBody>
                  <a:tcPr anchor="ctr"/>
                </a:tc>
                <a:tc>
                  <a:txBody>
                    <a:bodyPr/>
                    <a:lstStyle/>
                    <a:p>
                      <a:pPr algn="ctr"/>
                      <a:r>
                        <a:rPr lang="en-US" sz="1000" dirty="0" smtClean="0"/>
                        <a:t>All</a:t>
                      </a:r>
                      <a:endParaRPr lang="en-US" sz="1000" dirty="0"/>
                    </a:p>
                  </a:txBody>
                  <a:tcPr anchor="ctr"/>
                </a:tc>
              </a:tr>
              <a:tr h="303605">
                <a:tc>
                  <a:txBody>
                    <a:bodyPr/>
                    <a:lstStyle/>
                    <a:p>
                      <a:r>
                        <a:rPr lang="en-US" sz="1000" dirty="0" smtClean="0"/>
                        <a:t>WA</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algn="ctr"/>
                      <a:r>
                        <a:rPr lang="en-US" sz="1000" dirty="0" smtClean="0">
                          <a:sym typeface="Wingdings"/>
                        </a:rPr>
                        <a:t></a:t>
                      </a: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Coordination only</a:t>
                      </a:r>
                    </a:p>
                  </a:txBody>
                  <a:tcPr anchor="ctr"/>
                </a:tc>
                <a:tc>
                  <a:txBody>
                    <a:bodyPr/>
                    <a:lstStyle/>
                    <a:p>
                      <a:pPr algn="ctr"/>
                      <a:endParaRPr lang="en-US" sz="1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Voluntary</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(opt-out)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Regional</a:t>
                      </a:r>
                    </a:p>
                  </a:txBody>
                  <a:tcPr anchor="ctr"/>
                </a:tc>
                <a:tc>
                  <a:txBody>
                    <a:bodyPr/>
                    <a:lstStyle/>
                    <a:p>
                      <a:pPr algn="ctr"/>
                      <a:r>
                        <a:rPr lang="en-US" sz="1000" dirty="0" smtClean="0"/>
                        <a:t>Some</a:t>
                      </a:r>
                      <a:endParaRPr lang="en-US" sz="1000" dirty="0"/>
                    </a:p>
                  </a:txBody>
                  <a:tcPr anchor="ctr"/>
                </a:tc>
              </a:tr>
            </a:tbl>
          </a:graphicData>
        </a:graphic>
      </p:graphicFrame>
      <p:sp>
        <p:nvSpPr>
          <p:cNvPr id="10" name="TextBox 9"/>
          <p:cNvSpPr txBox="1"/>
          <p:nvPr/>
        </p:nvSpPr>
        <p:spPr>
          <a:xfrm>
            <a:off x="495300" y="164068"/>
            <a:ext cx="8153400" cy="369332"/>
          </a:xfrm>
          <a:prstGeom prst="rect">
            <a:avLst/>
          </a:prstGeom>
          <a:noFill/>
        </p:spPr>
        <p:txBody>
          <a:bodyPr wrap="square" rtlCol="0">
            <a:spAutoFit/>
          </a:bodyPr>
          <a:lstStyle/>
          <a:p>
            <a:pPr algn="ctr"/>
            <a:r>
              <a:rPr lang="en-US" b="1" dirty="0" smtClean="0">
                <a:latin typeface="+mn-lt"/>
              </a:rPr>
              <a:t>Medicaid Managed Long-Term Care Programs </a:t>
            </a:r>
            <a:endParaRPr lang="en-US" b="1" dirty="0">
              <a:latin typeface="+mn-lt"/>
            </a:endParaRP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38</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OPTIONS/Considerations</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3600" b="1" dirty="0" smtClean="0"/>
              <a:t>Two key decision points:</a:t>
            </a:r>
          </a:p>
          <a:p>
            <a:pPr lvl="1" eaLnBrk="1" hangingPunct="1">
              <a:spcBef>
                <a:spcPts val="1200"/>
              </a:spcBef>
              <a:buNone/>
            </a:pPr>
            <a:endParaRPr lang="en-US" sz="3200" b="1" dirty="0" smtClean="0"/>
          </a:p>
          <a:p>
            <a:pPr marL="731838" lvl="1" indent="-457200" eaLnBrk="1" hangingPunct="1">
              <a:spcBef>
                <a:spcPts val="1200"/>
              </a:spcBef>
              <a:buFont typeface="+mj-lt"/>
              <a:buAutoNum type="arabicPeriod"/>
            </a:pPr>
            <a:r>
              <a:rPr lang="en-US" sz="3200" b="1" dirty="0" smtClean="0"/>
              <a:t>What populations, i.e., “enrollment groups,” should be targeted?</a:t>
            </a:r>
          </a:p>
          <a:p>
            <a:pPr marL="731838" lvl="1" indent="-457200" eaLnBrk="1" hangingPunct="1">
              <a:spcBef>
                <a:spcPts val="1200"/>
              </a:spcBef>
              <a:buFont typeface="+mj-lt"/>
              <a:buAutoNum type="arabicPeriod"/>
            </a:pPr>
            <a:endParaRPr lang="en-US" sz="3200" b="1" dirty="0" smtClean="0"/>
          </a:p>
          <a:p>
            <a:pPr marL="731838" lvl="1" indent="-457200" eaLnBrk="1" hangingPunct="1">
              <a:spcBef>
                <a:spcPts val="1200"/>
              </a:spcBef>
              <a:buFont typeface="+mj-lt"/>
              <a:buAutoNum type="arabicPeriod"/>
            </a:pPr>
            <a:r>
              <a:rPr lang="en-US" sz="3200" b="1" dirty="0" smtClean="0"/>
              <a:t>Under what model should care coordination be implemented?</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39</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fontScale="85000" lnSpcReduction="20000"/>
          </a:bodyPr>
          <a:lstStyle/>
          <a:p>
            <a:pPr eaLnBrk="1" hangingPunct="1">
              <a:spcBef>
                <a:spcPts val="1200"/>
              </a:spcBef>
            </a:pPr>
            <a:r>
              <a:rPr lang="en-US" sz="2800" b="1" dirty="0" smtClean="0"/>
              <a:t>Enrollment Groups</a:t>
            </a:r>
          </a:p>
          <a:p>
            <a:pPr lvl="1" eaLnBrk="1" hangingPunct="1">
              <a:spcBef>
                <a:spcPts val="1200"/>
              </a:spcBef>
            </a:pPr>
            <a:r>
              <a:rPr lang="en-US" sz="2500" b="1" dirty="0" smtClean="0"/>
              <a:t>LTC</a:t>
            </a:r>
          </a:p>
          <a:p>
            <a:pPr lvl="2" eaLnBrk="1" hangingPunct="1">
              <a:spcBef>
                <a:spcPts val="1200"/>
              </a:spcBef>
            </a:pPr>
            <a:r>
              <a:rPr lang="en-US" sz="2200" dirty="0" smtClean="0"/>
              <a:t>Responsible for most of Medicaid’s spending on dual eligibles, therefore greatest opportunity for fiscal impact</a:t>
            </a:r>
          </a:p>
          <a:p>
            <a:pPr lvl="2" eaLnBrk="1" hangingPunct="1">
              <a:spcBef>
                <a:spcPts val="1200"/>
              </a:spcBef>
            </a:pPr>
            <a:r>
              <a:rPr lang="en-US" sz="2200" dirty="0" smtClean="0"/>
              <a:t>Approximately10% of population is Medicaid-only</a:t>
            </a:r>
          </a:p>
          <a:p>
            <a:pPr lvl="1" eaLnBrk="1" hangingPunct="1">
              <a:spcBef>
                <a:spcPts val="1200"/>
              </a:spcBef>
            </a:pPr>
            <a:r>
              <a:rPr lang="en-US" sz="2500" b="1" dirty="0" smtClean="0"/>
              <a:t>I/DD</a:t>
            </a:r>
          </a:p>
          <a:p>
            <a:pPr lvl="2" eaLnBrk="1" hangingPunct="1">
              <a:spcBef>
                <a:spcPts val="1200"/>
              </a:spcBef>
            </a:pPr>
            <a:r>
              <a:rPr lang="en-US" sz="2200" dirty="0" smtClean="0"/>
              <a:t>Service needs often non-medical</a:t>
            </a:r>
          </a:p>
          <a:p>
            <a:pPr lvl="2" eaLnBrk="1" hangingPunct="1">
              <a:spcBef>
                <a:spcPts val="1200"/>
              </a:spcBef>
            </a:pPr>
            <a:r>
              <a:rPr lang="en-US" sz="2200" dirty="0" smtClean="0"/>
              <a:t>Services often provided by small, non-profit providers</a:t>
            </a:r>
          </a:p>
          <a:p>
            <a:pPr lvl="2" eaLnBrk="1" hangingPunct="1">
              <a:spcBef>
                <a:spcPts val="1200"/>
              </a:spcBef>
            </a:pPr>
            <a:r>
              <a:rPr lang="en-US" sz="2200" dirty="0" smtClean="0"/>
              <a:t>MCOs lack expertise providing these services</a:t>
            </a:r>
          </a:p>
          <a:p>
            <a:pPr lvl="2" eaLnBrk="1" hangingPunct="1">
              <a:spcBef>
                <a:spcPts val="1200"/>
              </a:spcBef>
            </a:pPr>
            <a:r>
              <a:rPr lang="en-US" sz="2200" dirty="0" smtClean="0"/>
              <a:t>Only small number of states have elected to include this population; some states have taken “middle road” by enrolling this population in MCOs for acute care services only</a:t>
            </a:r>
            <a:endParaRPr lang="en-US" sz="2200" b="1" dirty="0" smtClean="0"/>
          </a:p>
          <a:p>
            <a:pPr lvl="2" eaLnBrk="1" hangingPunct="1">
              <a:spcBef>
                <a:spcPts val="1200"/>
              </a:spcBef>
            </a:pPr>
            <a:r>
              <a:rPr lang="en-US" sz="2200" dirty="0" smtClean="0"/>
              <a:t>Approximately 37% of I/DD population is Medicaid-only </a:t>
            </a:r>
            <a:r>
              <a:rPr lang="en-US" sz="2200" b="1" i="1" dirty="0" smtClean="0"/>
              <a:t> </a:t>
            </a:r>
          </a:p>
          <a:p>
            <a:pPr lvl="2" eaLnBrk="1" hangingPunct="1">
              <a:spcBef>
                <a:spcPts val="1200"/>
              </a:spcBef>
            </a:pPr>
            <a:r>
              <a:rPr lang="en-US" sz="2200" dirty="0" smtClean="0"/>
              <a:t>May be beneficial to enroll last, if included</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600" dirty="0" smtClean="0"/>
              <a:t>CHARACTERISTICS OF DUAL ELIGIBLES </a:t>
            </a:r>
            <a:r>
              <a:rPr lang="en-US" sz="2600" i="1" dirty="0" smtClean="0"/>
              <a:t>cont’d</a:t>
            </a:r>
            <a:endParaRPr lang="en-US" sz="2600"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Medicare is the primary payer</a:t>
            </a:r>
            <a:endParaRPr lang="en-US" sz="2800" dirty="0" smtClean="0"/>
          </a:p>
          <a:p>
            <a:pPr lvl="1" eaLnBrk="1" hangingPunct="1">
              <a:spcBef>
                <a:spcPts val="1200"/>
              </a:spcBef>
            </a:pPr>
            <a:r>
              <a:rPr lang="en-US" sz="2500" dirty="0" smtClean="0">
                <a:solidFill>
                  <a:schemeClr val="tx2"/>
                </a:solidFill>
              </a:rPr>
              <a:t>Covers most of the costs of services provided under both programs (e.g., hospital, physician, pharmacy)</a:t>
            </a:r>
          </a:p>
          <a:p>
            <a:pPr eaLnBrk="1" hangingPunct="1">
              <a:spcBef>
                <a:spcPts val="1200"/>
              </a:spcBef>
            </a:pPr>
            <a:r>
              <a:rPr lang="en-US" sz="2800" b="1" dirty="0" smtClean="0"/>
              <a:t>Medicaid covers mostly long-term care</a:t>
            </a:r>
          </a:p>
          <a:p>
            <a:pPr lvl="1" eaLnBrk="1" hangingPunct="1">
              <a:spcBef>
                <a:spcPts val="1200"/>
              </a:spcBef>
            </a:pPr>
            <a:r>
              <a:rPr lang="en-US" sz="2500" dirty="0" smtClean="0"/>
              <a:t>Includes most nursing facility costs and home- and community-based services (HCBS)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40</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Enrollment Groups</a:t>
            </a:r>
            <a:r>
              <a:rPr lang="en-US" sz="2800" b="1" i="1" dirty="0" smtClean="0"/>
              <a:t> cont’d</a:t>
            </a:r>
            <a:endParaRPr lang="en-US" sz="2800" b="1" dirty="0" smtClean="0"/>
          </a:p>
          <a:p>
            <a:pPr lvl="1" eaLnBrk="1" hangingPunct="1">
              <a:spcBef>
                <a:spcPts val="1200"/>
              </a:spcBef>
            </a:pPr>
            <a:r>
              <a:rPr lang="en-US" sz="2500" b="1" dirty="0" smtClean="0"/>
              <a:t>Other (chronically ill and healthy seniors)</a:t>
            </a:r>
          </a:p>
          <a:p>
            <a:pPr lvl="2" eaLnBrk="1" hangingPunct="1">
              <a:spcBef>
                <a:spcPts val="1200"/>
              </a:spcBef>
            </a:pPr>
            <a:r>
              <a:rPr lang="en-US" sz="2200" dirty="0" smtClean="0"/>
              <a:t>Majority of dual eligibles</a:t>
            </a:r>
          </a:p>
          <a:p>
            <a:pPr lvl="2" eaLnBrk="1" hangingPunct="1">
              <a:spcBef>
                <a:spcPts val="1200"/>
              </a:spcBef>
            </a:pPr>
            <a:r>
              <a:rPr lang="en-US" sz="2200" dirty="0" smtClean="0"/>
              <a:t>Every state that has enrolled the LTC population has enrolled this population – opportunity to forestall needs for LTC</a:t>
            </a:r>
          </a:p>
          <a:p>
            <a:pPr lvl="2" eaLnBrk="1" hangingPunct="1">
              <a:spcBef>
                <a:spcPts val="1200"/>
              </a:spcBef>
            </a:pPr>
            <a:r>
              <a:rPr lang="en-US" sz="2200" dirty="0" smtClean="0"/>
              <a:t>Do not have to be served under same model</a:t>
            </a:r>
          </a:p>
          <a:p>
            <a:pPr lvl="2" eaLnBrk="1" hangingPunct="1">
              <a:spcBef>
                <a:spcPts val="1200"/>
              </a:spcBef>
            </a:pPr>
            <a:r>
              <a:rPr lang="en-US" sz="2200" dirty="0" smtClean="0"/>
              <a:t>Should emphasize integration, as most Medicaid payments are for cost sharing, transportation, and mental health</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41</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Models</a:t>
            </a:r>
          </a:p>
          <a:p>
            <a:pPr lvl="1" eaLnBrk="1" hangingPunct="1">
              <a:spcBef>
                <a:spcPts val="1200"/>
              </a:spcBef>
            </a:pPr>
            <a:r>
              <a:rPr lang="en-US" sz="2500" b="1" dirty="0" smtClean="0"/>
              <a:t>Option 1: Implement MCO/Capitated Model</a:t>
            </a:r>
          </a:p>
          <a:p>
            <a:pPr lvl="2" eaLnBrk="1" hangingPunct="1">
              <a:spcBef>
                <a:spcPts val="1200"/>
              </a:spcBef>
            </a:pPr>
            <a:r>
              <a:rPr lang="en-US" sz="2200" dirty="0" smtClean="0"/>
              <a:t>Most states have elected this option, both for LTC and acute-only populations</a:t>
            </a:r>
          </a:p>
          <a:p>
            <a:pPr lvl="2" eaLnBrk="1" hangingPunct="1">
              <a:spcBef>
                <a:spcPts val="1200"/>
              </a:spcBef>
            </a:pPr>
            <a:r>
              <a:rPr lang="en-US" sz="2200" dirty="0" smtClean="0"/>
              <a:t>Leverage expertise of national organizations</a:t>
            </a:r>
          </a:p>
          <a:p>
            <a:pPr lvl="3" eaLnBrk="1" hangingPunct="1">
              <a:spcBef>
                <a:spcPts val="1200"/>
              </a:spcBef>
              <a:buSzPct val="100000"/>
              <a:buFont typeface="Wingdings" pitchFamily="2" charset="2"/>
              <a:buChar char="ü"/>
            </a:pPr>
            <a:r>
              <a:rPr lang="en-US" dirty="0" smtClean="0">
                <a:solidFill>
                  <a:schemeClr val="accent1"/>
                </a:solidFill>
              </a:rPr>
              <a:t>Evidence-based practices</a:t>
            </a:r>
          </a:p>
          <a:p>
            <a:pPr lvl="3" eaLnBrk="1" hangingPunct="1">
              <a:spcBef>
                <a:spcPts val="1200"/>
              </a:spcBef>
              <a:buSzPct val="100000"/>
              <a:buFont typeface="Wingdings" pitchFamily="2" charset="2"/>
              <a:buChar char="ü"/>
            </a:pPr>
            <a:r>
              <a:rPr lang="en-US" dirty="0" smtClean="0">
                <a:solidFill>
                  <a:schemeClr val="accent1"/>
                </a:solidFill>
              </a:rPr>
              <a:t>Well-defined care management systems</a:t>
            </a:r>
          </a:p>
          <a:p>
            <a:pPr lvl="3" eaLnBrk="1" hangingPunct="1">
              <a:spcBef>
                <a:spcPts val="1200"/>
              </a:spcBef>
              <a:buSzPct val="100000"/>
              <a:buFont typeface="Wingdings" pitchFamily="2" charset="2"/>
              <a:buChar char=""/>
            </a:pPr>
            <a:r>
              <a:rPr lang="en-US" dirty="0" smtClean="0">
                <a:solidFill>
                  <a:schemeClr val="accent1"/>
                </a:solidFill>
              </a:rPr>
              <a:t>Plans have exited markets if profitability targets are not met</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Models </a:t>
            </a:r>
            <a:r>
              <a:rPr lang="en-US" sz="2800" b="1" i="1" dirty="0" smtClean="0"/>
              <a:t>cont’d</a:t>
            </a:r>
            <a:endParaRPr lang="en-US" sz="2800" b="1" dirty="0" smtClean="0"/>
          </a:p>
          <a:p>
            <a:pPr lvl="1" eaLnBrk="1" hangingPunct="1">
              <a:spcBef>
                <a:spcPts val="1200"/>
              </a:spcBef>
            </a:pPr>
            <a:r>
              <a:rPr lang="en-US" sz="2500" b="1" dirty="0" smtClean="0"/>
              <a:t>Option 1: Implement MCO/Capitated Model </a:t>
            </a:r>
            <a:r>
              <a:rPr lang="en-US" sz="2400" b="1" i="1" dirty="0" smtClean="0"/>
              <a:t>cont’d</a:t>
            </a:r>
            <a:endParaRPr lang="en-US" sz="2500" b="1" dirty="0" smtClean="0"/>
          </a:p>
          <a:p>
            <a:pPr lvl="2" eaLnBrk="1" hangingPunct="1">
              <a:spcBef>
                <a:spcPts val="1200"/>
              </a:spcBef>
            </a:pPr>
            <a:r>
              <a:rPr lang="en-US" sz="2200" dirty="0" smtClean="0"/>
              <a:t>Platform for integration of Medicare and Medicaid</a:t>
            </a:r>
          </a:p>
          <a:p>
            <a:pPr lvl="3" eaLnBrk="1" hangingPunct="1">
              <a:spcBef>
                <a:spcPts val="1200"/>
              </a:spcBef>
              <a:buSzPct val="100000"/>
              <a:buFont typeface="Wingdings" pitchFamily="2" charset="2"/>
              <a:buChar char="ü"/>
            </a:pPr>
            <a:r>
              <a:rPr lang="en-US" dirty="0" smtClean="0">
                <a:solidFill>
                  <a:schemeClr val="accent1"/>
                </a:solidFill>
              </a:rPr>
              <a:t>Can encourage or require plans to have MA contracts – members can enroll in the same plan for both Medicare and Medicaid benefits</a:t>
            </a:r>
          </a:p>
          <a:p>
            <a:pPr lvl="3" eaLnBrk="1" hangingPunct="1">
              <a:spcBef>
                <a:spcPts val="1200"/>
              </a:spcBef>
              <a:buSzPct val="100000"/>
              <a:buFont typeface="Wingdings" pitchFamily="2" charset="2"/>
              <a:buChar char="û"/>
            </a:pPr>
            <a:r>
              <a:rPr lang="en-US" dirty="0" smtClean="0">
                <a:solidFill>
                  <a:schemeClr val="accent1"/>
                </a:solidFill>
              </a:rPr>
              <a:t>Option will require new federal authority (up to 12 months), and plans will need advance notice from the State, as plans can only submit applications to become MA plans in a given county once per year</a:t>
            </a:r>
          </a:p>
          <a:p>
            <a:pPr lvl="3" eaLnBrk="1" hangingPunct="1">
              <a:spcBef>
                <a:spcPts val="1200"/>
              </a:spcBef>
              <a:buSzPct val="100000"/>
              <a:buFont typeface="Gill Sans MT" pitchFamily="34" charset="0"/>
              <a:buChar char="?"/>
            </a:pPr>
            <a:r>
              <a:rPr lang="en-US" dirty="0" smtClean="0">
                <a:solidFill>
                  <a:schemeClr val="accent1"/>
                </a:solidFill>
              </a:rPr>
              <a:t>Potential changes at federal level should be considered, e.g., potential expiration of SNP authorization</a:t>
            </a:r>
            <a:endParaRPr lang="en-US" dirty="0" smtClean="0"/>
          </a:p>
          <a:p>
            <a:pPr lvl="2" eaLnBrk="1" hangingPunct="1">
              <a:spcBef>
                <a:spcPts val="1200"/>
              </a:spcBef>
            </a:pPr>
            <a:r>
              <a:rPr lang="en-US" sz="2200" dirty="0" smtClean="0"/>
              <a:t>Fiscal/budget predictability</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43</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Potential Models </a:t>
            </a:r>
            <a:r>
              <a:rPr lang="en-US" sz="2800" b="1" i="1" dirty="0" smtClean="0"/>
              <a:t>cont’d</a:t>
            </a:r>
            <a:endParaRPr lang="en-US" sz="2800" b="1" dirty="0" smtClean="0"/>
          </a:p>
          <a:p>
            <a:pPr lvl="1" eaLnBrk="1" hangingPunct="1">
              <a:spcBef>
                <a:spcPts val="1200"/>
              </a:spcBef>
            </a:pPr>
            <a:r>
              <a:rPr lang="en-US" sz="2500" b="1" dirty="0" smtClean="0"/>
              <a:t>Option 1: Implement MCO/Capitated Model </a:t>
            </a:r>
            <a:r>
              <a:rPr lang="en-US" sz="2400" b="1" i="1" dirty="0" smtClean="0"/>
              <a:t>cont’d</a:t>
            </a:r>
            <a:endParaRPr lang="en-US" sz="2500" b="1" dirty="0" smtClean="0"/>
          </a:p>
          <a:p>
            <a:pPr lvl="2" eaLnBrk="1" hangingPunct="1">
              <a:spcBef>
                <a:spcPts val="1200"/>
              </a:spcBef>
            </a:pPr>
            <a:r>
              <a:rPr lang="en-US" sz="2200" dirty="0" smtClean="0"/>
              <a:t>Fiscal/budget predictability</a:t>
            </a:r>
          </a:p>
          <a:p>
            <a:pPr lvl="3" eaLnBrk="1" hangingPunct="1">
              <a:spcBef>
                <a:spcPts val="1200"/>
              </a:spcBef>
              <a:buSzPct val="100000"/>
              <a:buFont typeface="Wingdings" pitchFamily="2" charset="2"/>
              <a:buChar char="ü"/>
            </a:pPr>
            <a:r>
              <a:rPr lang="en-US" dirty="0" smtClean="0">
                <a:solidFill>
                  <a:schemeClr val="accent1"/>
                </a:solidFill>
              </a:rPr>
              <a:t>State can better predict </a:t>
            </a:r>
            <a:r>
              <a:rPr lang="en-US" u="sng" dirty="0" smtClean="0">
                <a:solidFill>
                  <a:schemeClr val="accent1"/>
                </a:solidFill>
              </a:rPr>
              <a:t>and limit</a:t>
            </a:r>
            <a:r>
              <a:rPr lang="en-US" dirty="0" smtClean="0">
                <a:solidFill>
                  <a:schemeClr val="accent1"/>
                </a:solidFill>
              </a:rPr>
              <a:t> its expenditures by placing MCOs at risk</a:t>
            </a:r>
          </a:p>
          <a:p>
            <a:pPr lvl="3" eaLnBrk="1" hangingPunct="1">
              <a:spcBef>
                <a:spcPts val="1200"/>
              </a:spcBef>
              <a:buSzPct val="100000"/>
              <a:buFont typeface="Wingdings" pitchFamily="2" charset="2"/>
              <a:buChar char="û"/>
            </a:pPr>
            <a:r>
              <a:rPr lang="en-US" dirty="0" smtClean="0">
                <a:solidFill>
                  <a:schemeClr val="accent1"/>
                </a:solidFill>
              </a:rPr>
              <a:t>Funding must cover MCOs’ administrative expenses and profits (average of 11.6% in recent survey, compared to 5.5% for Oklahoma Medicaid)</a:t>
            </a:r>
          </a:p>
          <a:p>
            <a:pPr lvl="3" eaLnBrk="1" hangingPunct="1">
              <a:spcBef>
                <a:spcPts val="1200"/>
              </a:spcBef>
              <a:buSzPct val="100000"/>
              <a:buFont typeface="Gill Sans MT" pitchFamily="34" charset="0"/>
              <a:buChar char="?"/>
            </a:pPr>
            <a:r>
              <a:rPr lang="en-US" dirty="0" smtClean="0">
                <a:solidFill>
                  <a:schemeClr val="accent1"/>
                </a:solidFill>
              </a:rPr>
              <a:t>Other considerations:</a:t>
            </a:r>
          </a:p>
          <a:p>
            <a:pPr lvl="4" eaLnBrk="1" hangingPunct="1">
              <a:spcBef>
                <a:spcPts val="1200"/>
              </a:spcBef>
              <a:buSzPct val="100000"/>
              <a:buFont typeface="Arial" pitchFamily="34" charset="0"/>
              <a:buChar char="•"/>
            </a:pPr>
            <a:r>
              <a:rPr lang="en-US" dirty="0" smtClean="0">
                <a:solidFill>
                  <a:schemeClr val="accent5">
                    <a:lumMod val="75000"/>
                  </a:schemeClr>
                </a:solidFill>
              </a:rPr>
              <a:t>In first year, State will be paying capitation and claims “run out,” therefore increasing payments in the short-term</a:t>
            </a:r>
          </a:p>
          <a:p>
            <a:pPr lvl="4" eaLnBrk="1" hangingPunct="1">
              <a:spcBef>
                <a:spcPts val="1200"/>
              </a:spcBef>
              <a:buSzPct val="100000"/>
              <a:buFont typeface="Arial" pitchFamily="34" charset="0"/>
              <a:buChar char="•"/>
            </a:pPr>
            <a:r>
              <a:rPr lang="en-US" dirty="0" smtClean="0">
                <a:solidFill>
                  <a:schemeClr val="accent5">
                    <a:lumMod val="75000"/>
                  </a:schemeClr>
                </a:solidFill>
              </a:rPr>
              <a:t>Savings from MCOs should not be demanded during the first two years to give MCOs the opportunity to achieve savings through “rebalancing,” which will occur over the first 24 to 36 months (encourage with financial incentives)</a:t>
            </a:r>
          </a:p>
          <a:p>
            <a:pPr lvl="4" eaLnBrk="1" hangingPunct="1">
              <a:spcBef>
                <a:spcPts val="1200"/>
              </a:spcBef>
              <a:buSzPct val="100000"/>
              <a:buFont typeface="Arial" pitchFamily="34" charset="0"/>
              <a:buChar char="•"/>
            </a:pPr>
            <a:r>
              <a:rPr lang="en-US" dirty="0" smtClean="0">
                <a:solidFill>
                  <a:schemeClr val="accent5">
                    <a:lumMod val="75000"/>
                  </a:schemeClr>
                </a:solidFill>
              </a:rPr>
              <a:t>Artificially low capitation rates in year one and/or two will cause reduction in services to members and/or payments to providers</a:t>
            </a:r>
          </a:p>
          <a:p>
            <a:pPr lvl="4" eaLnBrk="1" hangingPunct="1">
              <a:spcBef>
                <a:spcPts val="1200"/>
              </a:spcBef>
              <a:buSzPct val="100000"/>
              <a:buFont typeface="Arial" pitchFamily="34" charset="0"/>
              <a:buChar char="•"/>
            </a:pPr>
            <a:endParaRPr lang="en-US" dirty="0" smtClean="0">
              <a:solidFill>
                <a:schemeClr val="accent1"/>
              </a:solidFill>
            </a:endParaRP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44</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Models </a:t>
            </a:r>
            <a:r>
              <a:rPr lang="en-US" sz="2800" b="1" i="1" dirty="0" smtClean="0"/>
              <a:t>cont’d</a:t>
            </a:r>
            <a:endParaRPr lang="en-US" sz="2800" b="1" dirty="0" smtClean="0"/>
          </a:p>
          <a:p>
            <a:pPr lvl="1" eaLnBrk="1" hangingPunct="1">
              <a:spcBef>
                <a:spcPts val="1200"/>
              </a:spcBef>
            </a:pPr>
            <a:r>
              <a:rPr lang="en-US" sz="2500" b="1" dirty="0" smtClean="0"/>
              <a:t>Option 2: Expand Existing Community-Based Programs and Infrastructure</a:t>
            </a:r>
          </a:p>
          <a:p>
            <a:pPr lvl="2" eaLnBrk="1" hangingPunct="1">
              <a:spcBef>
                <a:spcPts val="1200"/>
              </a:spcBef>
            </a:pPr>
            <a:r>
              <a:rPr lang="en-US" sz="2200" dirty="0" smtClean="0"/>
              <a:t>Can be achieved through expansion of the initiatives already underway</a:t>
            </a:r>
          </a:p>
          <a:p>
            <a:pPr lvl="3" eaLnBrk="1" hangingPunct="1">
              <a:spcBef>
                <a:spcPts val="1200"/>
              </a:spcBef>
              <a:buNone/>
            </a:pPr>
            <a:r>
              <a:rPr lang="en-US" dirty="0" smtClean="0">
                <a:solidFill>
                  <a:schemeClr val="accent1"/>
                </a:solidFill>
              </a:rPr>
              <a:t>	</a:t>
            </a:r>
            <a:r>
              <a:rPr lang="en-US" i="1" dirty="0" smtClean="0">
                <a:solidFill>
                  <a:schemeClr val="accent1"/>
                </a:solidFill>
              </a:rPr>
              <a:t>Example:</a:t>
            </a:r>
            <a:r>
              <a:rPr lang="en-US" dirty="0" smtClean="0">
                <a:solidFill>
                  <a:schemeClr val="accent1"/>
                </a:solidFill>
              </a:rPr>
              <a:t>  Under SoonerCare Silver, State could replicate PACE/ICS in additional locations and in conjunction with care management from OHCA</a:t>
            </a:r>
          </a:p>
          <a:p>
            <a:pPr lvl="2" eaLnBrk="1" hangingPunct="1">
              <a:spcBef>
                <a:spcPts val="1200"/>
              </a:spcBef>
            </a:pPr>
            <a:r>
              <a:rPr lang="en-US" sz="2200" dirty="0" smtClean="0"/>
              <a:t>Direct contracts with provider and care management organizations under MFFS, risk-sharing, or full risk arrangements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45</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Models</a:t>
            </a:r>
            <a:r>
              <a:rPr lang="en-US" sz="2800" b="1" i="1" dirty="0" smtClean="0"/>
              <a:t> cont’d</a:t>
            </a:r>
            <a:endParaRPr lang="en-US" sz="2800" b="1" dirty="0" smtClean="0"/>
          </a:p>
          <a:p>
            <a:pPr lvl="1" eaLnBrk="1" hangingPunct="1">
              <a:spcBef>
                <a:spcPts val="1200"/>
              </a:spcBef>
            </a:pPr>
            <a:r>
              <a:rPr lang="en-US" sz="2500" b="1" dirty="0" smtClean="0"/>
              <a:t>Option 2: Expand Existing Community-Based Programs and Infrastructure </a:t>
            </a:r>
            <a:r>
              <a:rPr lang="en-US" sz="2500" b="1" i="1" dirty="0" smtClean="0"/>
              <a:t>cont’d</a:t>
            </a:r>
            <a:endParaRPr lang="en-US" sz="2500" b="1" dirty="0" smtClean="0"/>
          </a:p>
          <a:p>
            <a:pPr lvl="2" eaLnBrk="1" hangingPunct="1">
              <a:spcBef>
                <a:spcPts val="1200"/>
              </a:spcBef>
            </a:pPr>
            <a:r>
              <a:rPr lang="en-US" sz="2200" b="1" dirty="0" smtClean="0"/>
              <a:t>Advantages:</a:t>
            </a:r>
          </a:p>
          <a:p>
            <a:pPr lvl="3" eaLnBrk="1" hangingPunct="1">
              <a:spcBef>
                <a:spcPts val="1200"/>
              </a:spcBef>
              <a:buSzPct val="100000"/>
              <a:buFont typeface="Wingdings" pitchFamily="2" charset="2"/>
              <a:buChar char="ü"/>
            </a:pPr>
            <a:r>
              <a:rPr lang="en-US" dirty="0" smtClean="0">
                <a:solidFill>
                  <a:schemeClr val="accent1"/>
                </a:solidFill>
              </a:rPr>
              <a:t>Lower administrative expenses</a:t>
            </a:r>
          </a:p>
          <a:p>
            <a:pPr lvl="3" eaLnBrk="1" hangingPunct="1">
              <a:spcBef>
                <a:spcPts val="1200"/>
              </a:spcBef>
              <a:buSzPct val="100000"/>
              <a:buFont typeface="Wingdings" pitchFamily="2" charset="2"/>
              <a:buChar char="ü"/>
            </a:pPr>
            <a:r>
              <a:rPr lang="en-US" dirty="0" smtClean="0">
                <a:solidFill>
                  <a:schemeClr val="accent1"/>
                </a:solidFill>
              </a:rPr>
              <a:t>State retains savings for reinvestment or reduction of general fund needs</a:t>
            </a:r>
          </a:p>
          <a:p>
            <a:pPr lvl="3" eaLnBrk="1" hangingPunct="1">
              <a:spcBef>
                <a:spcPts val="1200"/>
              </a:spcBef>
              <a:buSzPct val="100000"/>
              <a:buFont typeface="Wingdings" pitchFamily="2" charset="2"/>
              <a:buChar char="ü"/>
            </a:pPr>
            <a:r>
              <a:rPr lang="en-US" dirty="0" smtClean="0">
                <a:solidFill>
                  <a:schemeClr val="accent1"/>
                </a:solidFill>
              </a:rPr>
              <a:t>More provider choice</a:t>
            </a:r>
          </a:p>
          <a:p>
            <a:pPr lvl="3" eaLnBrk="1" hangingPunct="1">
              <a:spcBef>
                <a:spcPts val="1200"/>
              </a:spcBef>
              <a:buSzPct val="100000"/>
              <a:buFont typeface="Wingdings" pitchFamily="2" charset="2"/>
              <a:buChar char="ü"/>
            </a:pPr>
            <a:r>
              <a:rPr lang="en-US" dirty="0" smtClean="0">
                <a:solidFill>
                  <a:schemeClr val="accent1"/>
                </a:solidFill>
              </a:rPr>
              <a:t>Faster program expansion, especially in rural areas</a:t>
            </a:r>
          </a:p>
          <a:p>
            <a:pPr lvl="3" eaLnBrk="1" hangingPunct="1">
              <a:spcBef>
                <a:spcPts val="1200"/>
              </a:spcBef>
              <a:buSzPct val="100000"/>
              <a:buFont typeface="Wingdings" pitchFamily="2" charset="2"/>
              <a:buChar char="ü"/>
            </a:pPr>
            <a:r>
              <a:rPr lang="en-US" dirty="0" smtClean="0">
                <a:solidFill>
                  <a:schemeClr val="accent1"/>
                </a:solidFill>
              </a:rPr>
              <a:t>Greater potential for targeting high-cost members</a:t>
            </a:r>
          </a:p>
          <a:p>
            <a:pPr lvl="3" eaLnBrk="1" hangingPunct="1">
              <a:spcBef>
                <a:spcPts val="1200"/>
              </a:spcBef>
              <a:buSzPct val="100000"/>
              <a:buFont typeface="Wingdings" pitchFamily="2" charset="2"/>
              <a:buChar char="ü"/>
            </a:pPr>
            <a:r>
              <a:rPr lang="en-US" dirty="0" smtClean="0">
                <a:solidFill>
                  <a:schemeClr val="accent1"/>
                </a:solidFill>
              </a:rPr>
              <a:t>Greater flexibility to implement and replicate successful innovations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46</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Models </a:t>
            </a:r>
            <a:r>
              <a:rPr lang="en-US" sz="2800" b="1" i="1" dirty="0" smtClean="0"/>
              <a:t>cont’d</a:t>
            </a:r>
            <a:endParaRPr lang="en-US" sz="2800" b="1" dirty="0" smtClean="0"/>
          </a:p>
          <a:p>
            <a:pPr lvl="1" eaLnBrk="1" hangingPunct="1">
              <a:spcBef>
                <a:spcPts val="1200"/>
              </a:spcBef>
            </a:pPr>
            <a:r>
              <a:rPr lang="en-US" sz="2500" b="1" dirty="0" smtClean="0"/>
              <a:t>Option 2: Expand Existing Community-Based Programs and Infrastructure </a:t>
            </a:r>
            <a:r>
              <a:rPr lang="en-US" sz="2500" b="1" i="1" dirty="0" smtClean="0"/>
              <a:t>cont’d</a:t>
            </a:r>
            <a:endParaRPr lang="en-US" sz="2500" b="1" dirty="0" smtClean="0"/>
          </a:p>
          <a:p>
            <a:pPr lvl="2" eaLnBrk="1" hangingPunct="1">
              <a:spcBef>
                <a:spcPts val="1200"/>
              </a:spcBef>
            </a:pPr>
            <a:r>
              <a:rPr lang="en-US" sz="2200" b="1" dirty="0" smtClean="0"/>
              <a:t>Disadvantages:</a:t>
            </a:r>
          </a:p>
          <a:p>
            <a:pPr lvl="3" eaLnBrk="1" hangingPunct="1">
              <a:spcBef>
                <a:spcPts val="1200"/>
              </a:spcBef>
              <a:buSzPct val="100000"/>
              <a:buFont typeface="Wingdings" pitchFamily="2" charset="2"/>
              <a:buChar char="û"/>
            </a:pPr>
            <a:r>
              <a:rPr lang="en-US" dirty="0" smtClean="0">
                <a:solidFill>
                  <a:schemeClr val="accent1"/>
                </a:solidFill>
              </a:rPr>
              <a:t>Less spending certainty – disadvantage could dissipate over time, depending on MCO demands for rate increases should profits not meet expectations</a:t>
            </a:r>
          </a:p>
          <a:p>
            <a:pPr lvl="3" eaLnBrk="1" hangingPunct="1">
              <a:spcBef>
                <a:spcPts val="1200"/>
              </a:spcBef>
              <a:buSzPct val="100000"/>
              <a:buFont typeface="Wingdings" pitchFamily="2" charset="2"/>
              <a:buChar char="û"/>
            </a:pPr>
            <a:r>
              <a:rPr lang="en-US" dirty="0" smtClean="0">
                <a:solidFill>
                  <a:schemeClr val="accent1"/>
                </a:solidFill>
              </a:rPr>
              <a:t>Full integration with Medicare is more difficult – disadvantage could be overcome through alternative model where State receives capitation payments from CMS for all Medicare/Medicaid services (e.g., as proposed by Vermont)</a:t>
            </a:r>
          </a:p>
          <a:p>
            <a:pPr lvl="3" eaLnBrk="1" hangingPunct="1">
              <a:spcBef>
                <a:spcPts val="1200"/>
              </a:spcBef>
              <a:buSzPct val="100000"/>
              <a:buFont typeface="Wingdings" pitchFamily="2" charset="2"/>
              <a:buChar char="û"/>
            </a:pPr>
            <a:endParaRPr lang="en-US" dirty="0" smtClean="0">
              <a:solidFill>
                <a:schemeClr val="accent1"/>
              </a:solidFill>
            </a:endParaRPr>
          </a:p>
          <a:p>
            <a:pPr lvl="3" eaLnBrk="1" hangingPunct="1">
              <a:spcBef>
                <a:spcPts val="1200"/>
              </a:spcBef>
              <a:buSzPct val="100000"/>
              <a:buFont typeface="Wingdings" pitchFamily="2" charset="2"/>
              <a:buChar char="û"/>
            </a:pPr>
            <a:endParaRPr lang="en-US" dirty="0" smtClean="0">
              <a:solidFill>
                <a:schemeClr val="accent1"/>
              </a:solidFill>
            </a:endParaRP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47</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Other Considerations</a:t>
            </a:r>
          </a:p>
          <a:p>
            <a:pPr lvl="1" eaLnBrk="1" hangingPunct="1">
              <a:spcBef>
                <a:spcPts val="1200"/>
              </a:spcBef>
            </a:pPr>
            <a:r>
              <a:rPr lang="en-US" b="1" dirty="0" smtClean="0"/>
              <a:t>Mixed model</a:t>
            </a:r>
            <a:endParaRPr lang="en-US" dirty="0" smtClean="0"/>
          </a:p>
          <a:p>
            <a:pPr lvl="2" eaLnBrk="1" hangingPunct="1">
              <a:spcBef>
                <a:spcPts val="1200"/>
              </a:spcBef>
            </a:pPr>
            <a:r>
              <a:rPr lang="en-US" dirty="0" smtClean="0"/>
              <a:t>Oklahoma is not limited to choosing one approach to the exclusion of the other</a:t>
            </a:r>
          </a:p>
          <a:p>
            <a:pPr lvl="2" eaLnBrk="1" hangingPunct="1">
              <a:spcBef>
                <a:spcPts val="1200"/>
              </a:spcBef>
            </a:pPr>
            <a:r>
              <a:rPr lang="en-US" dirty="0" smtClean="0"/>
              <a:t>Can vary approach by population</a:t>
            </a:r>
            <a:endParaRPr lang="en-US" b="1" dirty="0" smtClean="0"/>
          </a:p>
          <a:p>
            <a:pPr lvl="1" eaLnBrk="1" hangingPunct="1">
              <a:spcBef>
                <a:spcPts val="1200"/>
              </a:spcBef>
            </a:pPr>
            <a:r>
              <a:rPr lang="en-US" b="1" dirty="0" smtClean="0"/>
              <a:t>Establish realistic timeframes</a:t>
            </a:r>
          </a:p>
          <a:p>
            <a:pPr lvl="2" eaLnBrk="1" hangingPunct="1">
              <a:spcBef>
                <a:spcPts val="1200"/>
              </a:spcBef>
            </a:pPr>
            <a:r>
              <a:rPr lang="en-US" dirty="0" smtClean="0"/>
              <a:t>Steps can include:  legislation, waiver submission/negotiation, procurement (if using MCOs), and readiness activities</a:t>
            </a:r>
          </a:p>
          <a:p>
            <a:pPr lvl="2" eaLnBrk="1" hangingPunct="1">
              <a:spcBef>
                <a:spcPts val="1200"/>
              </a:spcBef>
            </a:pPr>
            <a:r>
              <a:rPr lang="en-US" dirty="0" smtClean="0"/>
              <a:t>Florida:  legislation passage to enrollment start – 27 months</a:t>
            </a:r>
          </a:p>
          <a:p>
            <a:pPr lvl="2" eaLnBrk="1" hangingPunct="1">
              <a:spcBef>
                <a:spcPts val="1200"/>
              </a:spcBef>
            </a:pPr>
            <a:r>
              <a:rPr lang="en-US" dirty="0" smtClean="0"/>
              <a:t>Kansas:  program design to enrollment start – 24 months</a:t>
            </a:r>
          </a:p>
          <a:p>
            <a:pPr lvl="2" eaLnBrk="1" hangingPunct="1">
              <a:spcBef>
                <a:spcPts val="1200"/>
              </a:spcBef>
            </a:pPr>
            <a:r>
              <a:rPr lang="en-US" dirty="0" smtClean="0"/>
              <a:t>New Mexico:  program design to enrollment start – 33 months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48</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Other Considerations </a:t>
            </a:r>
            <a:r>
              <a:rPr lang="en-US" sz="2800" b="1" i="1" dirty="0" smtClean="0"/>
              <a:t>cont’d</a:t>
            </a:r>
            <a:endParaRPr lang="en-US" sz="2800" b="1" dirty="0" smtClean="0"/>
          </a:p>
          <a:p>
            <a:pPr lvl="1" eaLnBrk="1" hangingPunct="1">
              <a:spcBef>
                <a:spcPts val="1200"/>
              </a:spcBef>
            </a:pPr>
            <a:r>
              <a:rPr lang="en-US" b="1" dirty="0" smtClean="0"/>
              <a:t>Emphasize person-centered care management </a:t>
            </a:r>
          </a:p>
          <a:p>
            <a:pPr lvl="2" eaLnBrk="1" hangingPunct="1">
              <a:spcBef>
                <a:spcPts val="1200"/>
              </a:spcBef>
            </a:pPr>
            <a:r>
              <a:rPr lang="en-US" dirty="0" smtClean="0"/>
              <a:t>Comprehensive assessments of need (regardless of payer) </a:t>
            </a:r>
          </a:p>
          <a:p>
            <a:pPr lvl="2" eaLnBrk="1" hangingPunct="1">
              <a:spcBef>
                <a:spcPts val="1200"/>
              </a:spcBef>
            </a:pPr>
            <a:r>
              <a:rPr lang="en-US" dirty="0" smtClean="0"/>
              <a:t>Rigorous care planning and monitoring of services</a:t>
            </a:r>
          </a:p>
          <a:p>
            <a:pPr lvl="2" eaLnBrk="1" hangingPunct="1">
              <a:spcBef>
                <a:spcPts val="1200"/>
              </a:spcBef>
            </a:pPr>
            <a:r>
              <a:rPr lang="en-US" dirty="0" smtClean="0"/>
              <a:t>Reduce fragmentation of care, including through establishment of single system for: dual eligibles and LTC (including Medicaid-only LTC)</a:t>
            </a:r>
            <a:endParaRPr lang="en-US" b="1" dirty="0" smtClean="0"/>
          </a:p>
          <a:p>
            <a:pPr lvl="1" eaLnBrk="1" hangingPunct="1">
              <a:spcBef>
                <a:spcPts val="1200"/>
              </a:spcBef>
            </a:pPr>
            <a:r>
              <a:rPr lang="en-US" b="1" dirty="0" smtClean="0"/>
              <a:t>Define appropriate role for doctors (center of care team)</a:t>
            </a:r>
          </a:p>
          <a:p>
            <a:pPr lvl="1" eaLnBrk="1" hangingPunct="1">
              <a:spcBef>
                <a:spcPts val="1200"/>
              </a:spcBef>
            </a:pPr>
            <a:r>
              <a:rPr lang="en-US" b="1" dirty="0" smtClean="0"/>
              <a:t>Create opportunities for nursing facilities</a:t>
            </a:r>
          </a:p>
          <a:p>
            <a:pPr lvl="2" eaLnBrk="1" hangingPunct="1">
              <a:spcBef>
                <a:spcPts val="1200"/>
              </a:spcBef>
            </a:pPr>
            <a:r>
              <a:rPr lang="en-US" dirty="0" smtClean="0"/>
              <a:t>Converting bed space to new uses:  respite, adult day</a:t>
            </a:r>
          </a:p>
          <a:p>
            <a:pPr lvl="2" eaLnBrk="1" hangingPunct="1">
              <a:spcBef>
                <a:spcPts val="1200"/>
              </a:spcBef>
            </a:pPr>
            <a:r>
              <a:rPr lang="en-US" dirty="0" smtClean="0"/>
              <a:t>Offering financial incentives for identification and transition of residents back to the community (share in savings)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49</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Potential Savings</a:t>
            </a:r>
          </a:p>
          <a:p>
            <a:pPr lvl="1" eaLnBrk="1" hangingPunct="1">
              <a:spcBef>
                <a:spcPts val="1200"/>
              </a:spcBef>
            </a:pPr>
            <a:r>
              <a:rPr lang="en-US" dirty="0" smtClean="0"/>
              <a:t>Average utilization/expenditures for CY 2011 and 2012 were trended forward by population for the five-year period 2015 to 2019</a:t>
            </a:r>
          </a:p>
          <a:p>
            <a:pPr lvl="1" eaLnBrk="1" hangingPunct="1">
              <a:spcBef>
                <a:spcPts val="1200"/>
              </a:spcBef>
            </a:pPr>
            <a:r>
              <a:rPr lang="en-US" dirty="0" smtClean="0"/>
              <a:t>Assumed nursing facility bed capacity would grow in proportion to program enrollment</a:t>
            </a:r>
          </a:p>
          <a:p>
            <a:pPr lvl="1" eaLnBrk="1" hangingPunct="1">
              <a:spcBef>
                <a:spcPts val="1200"/>
              </a:spcBef>
            </a:pPr>
            <a:r>
              <a:rPr lang="en-US" dirty="0" smtClean="0"/>
              <a:t>PHPG developed “high” and “low” scenarios</a:t>
            </a:r>
          </a:p>
          <a:p>
            <a:pPr lvl="2" eaLnBrk="1" hangingPunct="1">
              <a:spcBef>
                <a:spcPts val="1200"/>
              </a:spcBef>
            </a:pPr>
            <a:r>
              <a:rPr lang="en-US" b="1" dirty="0" smtClean="0"/>
              <a:t>Low</a:t>
            </a:r>
            <a:r>
              <a:rPr lang="en-US" dirty="0" smtClean="0"/>
              <a:t> – LTC system would rebalance from current level to 60% HCBS; overall utilization/expenditures would be reduced by 10% due to service delivery reform</a:t>
            </a:r>
          </a:p>
          <a:p>
            <a:pPr lvl="2" eaLnBrk="1" hangingPunct="1">
              <a:spcBef>
                <a:spcPts val="1200"/>
              </a:spcBef>
            </a:pPr>
            <a:r>
              <a:rPr lang="en-US" b="1" dirty="0" smtClean="0"/>
              <a:t>High</a:t>
            </a:r>
            <a:r>
              <a:rPr lang="en-US" dirty="0" smtClean="0"/>
              <a:t> – LTC system would rebalance to levels since in the Arizona program, i.e., 70 % HCBS:;overall utilization/expenditures would be reduced by 10% due to service delivery reform</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l="19419" r="19419"/>
          <a:stretch>
            <a:fillRect/>
          </a:stretch>
        </p:blipFill>
        <p:spPr bwMode="auto">
          <a:xfrm>
            <a:off x="3170926" y="2362200"/>
            <a:ext cx="2802149" cy="2752725"/>
          </a:xfrm>
          <a:prstGeom prst="rect">
            <a:avLst/>
          </a:prstGeom>
          <a:noFill/>
          <a:ln w="9525">
            <a:noFill/>
            <a:miter lim="800000"/>
            <a:headEnd/>
            <a:tailEnd/>
          </a:ln>
          <a:effectLst/>
        </p:spPr>
      </p:pic>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5</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sz="2600" dirty="0" smtClean="0"/>
              <a:t>CHARACTERISTICS OF DUAL ELIGIBLES </a:t>
            </a:r>
            <a:r>
              <a:rPr lang="en-US" sz="2600" i="1" dirty="0" smtClean="0"/>
              <a:t>cont’d</a:t>
            </a:r>
            <a:endParaRPr lang="en-US" sz="2600"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Medicare and Medicaid Expenditures for Dual Eligibles by Service Type</a:t>
            </a:r>
          </a:p>
        </p:txBody>
      </p:sp>
      <p:pic>
        <p:nvPicPr>
          <p:cNvPr id="1026" name="Picture 2"/>
          <p:cNvPicPr>
            <a:picLocks noChangeAspect="1" noChangeArrowheads="1"/>
          </p:cNvPicPr>
          <p:nvPr/>
        </p:nvPicPr>
        <p:blipFill>
          <a:blip r:embed="rId3" cstate="print"/>
          <a:srcRect l="19419" r="19419"/>
          <a:stretch>
            <a:fillRect/>
          </a:stretch>
        </p:blipFill>
        <p:spPr bwMode="auto">
          <a:xfrm>
            <a:off x="169705" y="2352675"/>
            <a:ext cx="2802095" cy="2752725"/>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cstate="print"/>
          <a:srcRect l="19419" r="19419"/>
          <a:stretch>
            <a:fillRect/>
          </a:stretch>
        </p:blipFill>
        <p:spPr bwMode="auto">
          <a:xfrm>
            <a:off x="6172200" y="2362200"/>
            <a:ext cx="2802139" cy="2752725"/>
          </a:xfrm>
          <a:prstGeom prst="rect">
            <a:avLst/>
          </a:prstGeom>
          <a:noFill/>
          <a:ln w="9525">
            <a:noFill/>
            <a:miter lim="800000"/>
            <a:headEnd/>
            <a:tailEnd/>
          </a:ln>
          <a:effectLst/>
        </p:spPr>
      </p:pic>
      <p:pic>
        <p:nvPicPr>
          <p:cNvPr id="1030" name="Picture 6"/>
          <p:cNvPicPr>
            <a:picLocks noChangeAspect="1" noChangeArrowheads="1"/>
          </p:cNvPicPr>
          <p:nvPr/>
        </p:nvPicPr>
        <p:blipFill>
          <a:blip r:embed="rId5" cstate="print"/>
          <a:srcRect l="3662" t="81802" r="3662"/>
          <a:stretch>
            <a:fillRect/>
          </a:stretch>
        </p:blipFill>
        <p:spPr bwMode="auto">
          <a:xfrm>
            <a:off x="237890" y="5137878"/>
            <a:ext cx="8668221" cy="500922"/>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50</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Savings</a:t>
            </a:r>
            <a:r>
              <a:rPr lang="en-US" sz="2800" b="1" i="1" dirty="0" smtClean="0"/>
              <a:t> cont’d</a:t>
            </a:r>
            <a:endParaRPr lang="en-US" sz="2800" b="1" dirty="0" smtClean="0"/>
          </a:p>
          <a:p>
            <a:pPr lvl="1" eaLnBrk="1" hangingPunct="1">
              <a:spcBef>
                <a:spcPts val="1200"/>
              </a:spcBef>
            </a:pPr>
            <a:r>
              <a:rPr lang="en-US" dirty="0" smtClean="0"/>
              <a:t>Savings due to rebalancing are achieved over the long term</a:t>
            </a:r>
          </a:p>
        </p:txBody>
      </p:sp>
      <p:graphicFrame>
        <p:nvGraphicFramePr>
          <p:cNvPr id="11" name="Chart 10"/>
          <p:cNvGraphicFramePr/>
          <p:nvPr/>
        </p:nvGraphicFramePr>
        <p:xfrm>
          <a:off x="457200" y="2362200"/>
          <a:ext cx="8229600" cy="38099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51</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OPTIONS/RECOMMENDATIONS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Potential Savings</a:t>
            </a:r>
            <a:r>
              <a:rPr lang="en-US" sz="2800" b="1" i="1" dirty="0" smtClean="0"/>
              <a:t> cont’d</a:t>
            </a:r>
            <a:endParaRPr lang="en-US" sz="2800" b="1" dirty="0" smtClean="0"/>
          </a:p>
          <a:p>
            <a:pPr lvl="1" eaLnBrk="1" hangingPunct="1">
              <a:spcBef>
                <a:spcPts val="1200"/>
              </a:spcBef>
            </a:pPr>
            <a:r>
              <a:rPr lang="en-US" dirty="0" smtClean="0"/>
              <a:t>Summary of potential savings (2015-2019)</a:t>
            </a:r>
          </a:p>
        </p:txBody>
      </p:sp>
      <p:graphicFrame>
        <p:nvGraphicFramePr>
          <p:cNvPr id="11" name="Table 10"/>
          <p:cNvGraphicFramePr>
            <a:graphicFrameLocks noGrp="1"/>
          </p:cNvGraphicFramePr>
          <p:nvPr/>
        </p:nvGraphicFramePr>
        <p:xfrm>
          <a:off x="609601" y="2286000"/>
          <a:ext cx="8077200" cy="4002405"/>
        </p:xfrm>
        <a:graphic>
          <a:graphicData uri="http://schemas.openxmlformats.org/drawingml/2006/table">
            <a:tbl>
              <a:tblPr/>
              <a:tblGrid>
                <a:gridCol w="2438399"/>
                <a:gridCol w="1371600"/>
                <a:gridCol w="1447800"/>
                <a:gridCol w="1447800"/>
                <a:gridCol w="1371601"/>
              </a:tblGrid>
              <a:tr h="295275">
                <a:tc>
                  <a:txBody>
                    <a:bodyPr/>
                    <a:lstStyle/>
                    <a:p>
                      <a:pPr algn="l" fontAlgn="ctr"/>
                      <a:r>
                        <a:rPr lang="en-US" sz="1400" b="0" i="0" u="none" strike="noStrike" dirty="0" smtClean="0">
                          <a:solidFill>
                            <a:srgbClr val="FFFFFF"/>
                          </a:solidFill>
                          <a:latin typeface="+mn-lt"/>
                        </a:rPr>
                        <a:t> </a:t>
                      </a:r>
                      <a:endParaRPr lang="en-US" sz="1400" b="0" i="0" u="none" strike="noStrike" dirty="0">
                        <a:solidFill>
                          <a:srgbClr val="FFFFFF"/>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1"/>
                    </a:solidFill>
                  </a:tcPr>
                </a:tc>
                <a:tc>
                  <a:txBody>
                    <a:bodyPr/>
                    <a:lstStyle/>
                    <a:p>
                      <a:pPr algn="ctr" fontAlgn="ctr"/>
                      <a:r>
                        <a:rPr lang="en-US" sz="1400" b="1" i="0" u="none" strike="noStrike" dirty="0" smtClean="0">
                          <a:solidFill>
                            <a:srgbClr val="FFFFFF"/>
                          </a:solidFill>
                          <a:latin typeface="+mn-lt"/>
                        </a:rPr>
                        <a:t>Long-Term Care</a:t>
                      </a:r>
                      <a:endParaRPr lang="en-US" sz="1400" b="1" i="0" u="none" strike="noStrike" dirty="0">
                        <a:solidFill>
                          <a:srgbClr val="FFFFFF"/>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1"/>
                    </a:solidFill>
                  </a:tcPr>
                </a:tc>
                <a:tc>
                  <a:txBody>
                    <a:bodyPr/>
                    <a:lstStyle/>
                    <a:p>
                      <a:pPr algn="ctr" fontAlgn="ctr"/>
                      <a:r>
                        <a:rPr lang="en-US" sz="1400" b="1" i="0" u="none" strike="noStrike" dirty="0">
                          <a:solidFill>
                            <a:srgbClr val="FFFFFF"/>
                          </a:solidFill>
                          <a:latin typeface="+mn-lt"/>
                        </a:rPr>
                        <a:t>I/DD</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1"/>
                    </a:solidFill>
                  </a:tcPr>
                </a:tc>
                <a:tc>
                  <a:txBody>
                    <a:bodyPr/>
                    <a:lstStyle/>
                    <a:p>
                      <a:pPr algn="ctr" fontAlgn="ctr"/>
                      <a:r>
                        <a:rPr lang="en-US" sz="1400" b="1" i="0" u="none" strike="noStrike" dirty="0" smtClean="0">
                          <a:solidFill>
                            <a:srgbClr val="FFFFFF"/>
                          </a:solidFill>
                          <a:latin typeface="+mn-lt"/>
                        </a:rPr>
                        <a:t>Other Dual Eligibles</a:t>
                      </a:r>
                      <a:endParaRPr lang="en-US" sz="1400" b="1" i="0" u="none" strike="noStrike" dirty="0">
                        <a:solidFill>
                          <a:srgbClr val="FFFFFF"/>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1"/>
                    </a:solidFill>
                  </a:tcPr>
                </a:tc>
                <a:tc>
                  <a:txBody>
                    <a:bodyPr/>
                    <a:lstStyle/>
                    <a:p>
                      <a:pPr algn="ctr" fontAlgn="ctr"/>
                      <a:r>
                        <a:rPr lang="en-US" sz="1400" b="1" i="0" u="none" strike="noStrike" dirty="0" smtClean="0">
                          <a:solidFill>
                            <a:srgbClr val="FFFFFF"/>
                          </a:solidFill>
                          <a:latin typeface="+mn-lt"/>
                        </a:rPr>
                        <a:t>All Dual Eligibles</a:t>
                      </a:r>
                      <a:endParaRPr lang="en-US" sz="1400" b="1" i="0" u="none" strike="noStrike" dirty="0">
                        <a:solidFill>
                          <a:srgbClr val="FFFFFF"/>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chemeClr val="accent1"/>
                    </a:solidFill>
                  </a:tcPr>
                </a:tc>
              </a:tr>
              <a:tr h="219075">
                <a:tc>
                  <a:txBody>
                    <a:bodyPr/>
                    <a:lstStyle/>
                    <a:p>
                      <a:pPr algn="l" fontAlgn="ctr"/>
                      <a:r>
                        <a:rPr lang="en-US" sz="1400" b="0" i="0" u="none" strike="noStrike" dirty="0" smtClean="0">
                          <a:solidFill>
                            <a:srgbClr val="000000"/>
                          </a:solidFill>
                          <a:latin typeface="+mn-lt"/>
                        </a:rPr>
                        <a:t>Baseline Expenditures</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$4,933,357,817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$741,083,803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$1,533,511,525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$7,207,953,145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smtClean="0">
                          <a:solidFill>
                            <a:srgbClr val="000000"/>
                          </a:solidFill>
                          <a:latin typeface="+mn-lt"/>
                        </a:rPr>
                        <a:t>Percent of Total</a:t>
                      </a:r>
                      <a:endParaRPr lang="en-US" sz="1400" b="0" i="0" u="none" strike="noStrike" dirty="0">
                        <a:solidFill>
                          <a:srgbClr val="000000"/>
                        </a:solidFill>
                        <a:latin typeface="+mn-lt"/>
                      </a:endParaRPr>
                    </a:p>
                  </a:txBody>
                  <a:tcPr marL="857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21%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1" i="0" u="none" strike="noStrike" dirty="0" smtClean="0">
                          <a:solidFill>
                            <a:srgbClr val="000000"/>
                          </a:solidFill>
                          <a:latin typeface="+mn-lt"/>
                        </a:rPr>
                        <a:t>MCO/Capitated Model</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sng" strike="noStrike" dirty="0" smtClean="0">
                          <a:solidFill>
                            <a:srgbClr val="000000"/>
                          </a:solidFill>
                          <a:latin typeface="+mn-lt"/>
                        </a:rPr>
                        <a:t>Low Scenario</a:t>
                      </a:r>
                      <a:endParaRPr lang="en-US" sz="1400" b="0" i="0" u="sng" strike="noStrike" dirty="0">
                        <a:solidFill>
                          <a:srgbClr val="000000"/>
                        </a:solidFill>
                        <a:latin typeface="+mn-lt"/>
                      </a:endParaRPr>
                    </a:p>
                  </a:txBody>
                  <a:tcPr marL="17145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a:solidFill>
                            <a:srgbClr val="000000"/>
                          </a:solidFill>
                          <a:latin typeface="+mn-lt"/>
                        </a:rPr>
                        <a:t>Savings</a:t>
                      </a: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$230,829,330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($33,348,771)</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($69,008,019)</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$128,472,540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smtClean="0">
                          <a:solidFill>
                            <a:srgbClr val="000000"/>
                          </a:solidFill>
                          <a:latin typeface="+mn-lt"/>
                        </a:rPr>
                        <a:t>Percent of Baseline</a:t>
                      </a:r>
                      <a:endParaRPr lang="en-US" sz="1400" b="0" i="0" u="none" strike="noStrike" dirty="0">
                        <a:solidFill>
                          <a:srgbClr val="000000"/>
                        </a:solidFill>
                        <a:latin typeface="+mn-lt"/>
                      </a:endParaRP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-4.5%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-4.5%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sng" strike="noStrike" dirty="0" smtClean="0">
                          <a:solidFill>
                            <a:srgbClr val="000000"/>
                          </a:solidFill>
                          <a:latin typeface="+mn-lt"/>
                        </a:rPr>
                        <a:t>High Scenario</a:t>
                      </a:r>
                      <a:endParaRPr lang="en-US" sz="1400" b="0" i="0" u="sng" strike="noStrike" dirty="0">
                        <a:solidFill>
                          <a:srgbClr val="000000"/>
                        </a:solidFill>
                        <a:latin typeface="+mn-lt"/>
                      </a:endParaRPr>
                    </a:p>
                  </a:txBody>
                  <a:tcPr marL="17145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a:solidFill>
                            <a:srgbClr val="000000"/>
                          </a:solidFill>
                          <a:latin typeface="+mn-lt"/>
                        </a:rPr>
                        <a:t>Savings</a:t>
                      </a: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$790,308,344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$15,335,115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$15,335,115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$820,978,574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smtClean="0">
                          <a:solidFill>
                            <a:srgbClr val="000000"/>
                          </a:solidFill>
                          <a:latin typeface="+mn-lt"/>
                        </a:rPr>
                        <a:t>Percent of Baseline</a:t>
                      </a:r>
                      <a:endParaRPr lang="en-US" sz="1400" b="0" i="0" u="none" strike="noStrike" dirty="0">
                        <a:solidFill>
                          <a:srgbClr val="000000"/>
                        </a:solidFill>
                        <a:latin typeface="+mn-lt"/>
                      </a:endParaRP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16.0%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11.4%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1" i="0" u="none" strike="noStrike" dirty="0">
                          <a:solidFill>
                            <a:srgbClr val="000000"/>
                          </a:solidFill>
                          <a:latin typeface="+mn-lt"/>
                        </a:rPr>
                        <a:t>Community-Based/MFFS</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sng" strike="noStrike" dirty="0" smtClean="0">
                          <a:solidFill>
                            <a:srgbClr val="000000"/>
                          </a:solidFill>
                          <a:latin typeface="+mn-lt"/>
                        </a:rPr>
                        <a:t>Low Scenario</a:t>
                      </a:r>
                      <a:endParaRPr lang="en-US" sz="1400" b="0" i="0" u="sng" strike="noStrike" dirty="0">
                        <a:solidFill>
                          <a:srgbClr val="000000"/>
                        </a:solidFill>
                        <a:latin typeface="+mn-lt"/>
                      </a:endParaRPr>
                    </a:p>
                  </a:txBody>
                  <a:tcPr marL="17145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a:solidFill>
                            <a:srgbClr val="000000"/>
                          </a:solidFill>
                          <a:latin typeface="+mn-lt"/>
                        </a:rPr>
                        <a:t>Savings</a:t>
                      </a: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$427,679,359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$15,933,302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$32,970,498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$476,583,159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smtClean="0">
                          <a:solidFill>
                            <a:srgbClr val="000000"/>
                          </a:solidFill>
                          <a:latin typeface="+mn-lt"/>
                        </a:rPr>
                        <a:t>Percent of Baseline</a:t>
                      </a:r>
                      <a:endParaRPr lang="en-US" sz="1400" b="0" i="0" u="none" strike="noStrike" dirty="0">
                        <a:solidFill>
                          <a:srgbClr val="000000"/>
                        </a:solidFill>
                        <a:latin typeface="+mn-lt"/>
                      </a:endParaRP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8.7%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6.6%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sng" strike="noStrike" dirty="0" smtClean="0">
                          <a:solidFill>
                            <a:srgbClr val="000000"/>
                          </a:solidFill>
                          <a:latin typeface="+mn-lt"/>
                        </a:rPr>
                        <a:t>High Scenario</a:t>
                      </a:r>
                      <a:endParaRPr lang="en-US" sz="1400" b="0" i="0" u="sng" strike="noStrike" dirty="0">
                        <a:solidFill>
                          <a:srgbClr val="000000"/>
                        </a:solidFill>
                        <a:latin typeface="+mn-lt"/>
                      </a:endParaRPr>
                    </a:p>
                  </a:txBody>
                  <a:tcPr marL="17145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smtClean="0">
                          <a:solidFill>
                            <a:srgbClr val="000000"/>
                          </a:solidFill>
                          <a:latin typeface="+mn-lt"/>
                        </a:rPr>
                        <a:t> </a:t>
                      </a:r>
                      <a:endParaRPr lang="en-US" sz="1400" b="0"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smtClean="0">
                          <a:solidFill>
                            <a:srgbClr val="000000"/>
                          </a:solidFill>
                          <a:latin typeface="+mn-lt"/>
                        </a:rPr>
                        <a:t> </a:t>
                      </a:r>
                      <a:endParaRPr lang="en-US" sz="1400" b="1" i="0" u="none" strike="noStrike" dirty="0">
                        <a:solidFill>
                          <a:srgbClr val="000000"/>
                        </a:solidFill>
                        <a:latin typeface="+mn-lt"/>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a:solidFill>
                            <a:srgbClr val="000000"/>
                          </a:solidFill>
                          <a:latin typeface="+mn-lt"/>
                        </a:rPr>
                        <a:t>Savings</a:t>
                      </a: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$945,188,698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$54,099,118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$111,946,341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$1,111,234,157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r h="219075">
                <a:tc>
                  <a:txBody>
                    <a:bodyPr/>
                    <a:lstStyle/>
                    <a:p>
                      <a:pPr algn="l" fontAlgn="ctr"/>
                      <a:r>
                        <a:rPr lang="en-US" sz="1400" b="0" i="0" u="none" strike="noStrike" dirty="0" smtClean="0">
                          <a:solidFill>
                            <a:srgbClr val="000000"/>
                          </a:solidFill>
                          <a:latin typeface="+mn-lt"/>
                        </a:rPr>
                        <a:t>Percent of Baseline</a:t>
                      </a:r>
                      <a:endParaRPr lang="en-US" sz="1400" b="0" i="0" u="none" strike="noStrike" dirty="0">
                        <a:solidFill>
                          <a:srgbClr val="000000"/>
                        </a:solidFill>
                        <a:latin typeface="+mn-lt"/>
                      </a:endParaRPr>
                    </a:p>
                  </a:txBody>
                  <a:tcPr marL="342900"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EECE1"/>
                    </a:solidFill>
                  </a:tcPr>
                </a:tc>
                <a:tc>
                  <a:txBody>
                    <a:bodyPr/>
                    <a:lstStyle/>
                    <a:p>
                      <a:pPr algn="r" fontAlgn="ctr"/>
                      <a:r>
                        <a:rPr lang="en-US" sz="1400" b="0" i="0" u="none" strike="noStrike" dirty="0">
                          <a:solidFill>
                            <a:srgbClr val="000000"/>
                          </a:solidFill>
                          <a:latin typeface="+mn-lt"/>
                        </a:rPr>
                        <a:t>19.2%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0" i="0" u="none" strike="noStrike" dirty="0">
                          <a:solidFill>
                            <a:srgbClr val="000000"/>
                          </a:solidFill>
                          <a:latin typeface="+mn-lt"/>
                        </a:rPr>
                        <a:t>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c>
                  <a:txBody>
                    <a:bodyPr/>
                    <a:lstStyle/>
                    <a:p>
                      <a:pPr algn="r" fontAlgn="ctr"/>
                      <a:r>
                        <a:rPr lang="en-US" sz="1400" b="1" i="0" u="none" strike="noStrike" dirty="0">
                          <a:solidFill>
                            <a:srgbClr val="000000"/>
                          </a:solidFill>
                          <a:latin typeface="+mn-lt"/>
                        </a:rPr>
                        <a:t>15.4%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EEECE1"/>
                    </a:solidFill>
                  </a:tcPr>
                </a:tc>
              </a:tr>
            </a:tbl>
          </a:graphicData>
        </a:graphic>
      </p:graphicFrame>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52</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CONCLUSION</a:t>
            </a:r>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dirty="0" smtClean="0"/>
              <a:t>Oklahoma has multiple feasible pathways to increase care coordination for dual eligibles</a:t>
            </a:r>
          </a:p>
          <a:p>
            <a:pPr eaLnBrk="1" hangingPunct="1">
              <a:spcBef>
                <a:spcPts val="1200"/>
              </a:spcBef>
            </a:pPr>
            <a:r>
              <a:rPr lang="en-US" sz="2800" dirty="0" smtClean="0"/>
              <a:t>Care coordination has potential to “rebalance” services over time – will yield both savings to the State and better outcomes/quality of life for members, especially LTC recipients</a:t>
            </a:r>
          </a:p>
          <a:p>
            <a:pPr eaLnBrk="1" hangingPunct="1">
              <a:spcBef>
                <a:spcPts val="1200"/>
              </a:spcBef>
            </a:pPr>
            <a:r>
              <a:rPr lang="en-US" sz="2800" dirty="0" smtClean="0"/>
              <a:t>Decision making process should emphasize inclusion of all major stakeholders</a:t>
            </a:r>
          </a:p>
          <a:p>
            <a:pPr eaLnBrk="1" hangingPunct="1">
              <a:spcBef>
                <a:spcPts val="1200"/>
              </a:spcBef>
            </a:pPr>
            <a:r>
              <a:rPr lang="en-US" sz="2800" dirty="0" smtClean="0"/>
              <a:t>Expectations should be realistic regarding time for implementation and sustainable savings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6</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spcBef>
                <a:spcPts val="1200"/>
              </a:spcBef>
            </a:pPr>
            <a:r>
              <a:rPr lang="en-US" sz="2800" dirty="0" smtClean="0"/>
              <a:t>OPPORTUNITIES FOR COORDINATION AND INTEGRATION</a:t>
            </a:r>
          </a:p>
        </p:txBody>
      </p:sp>
      <p:sp>
        <p:nvSpPr>
          <p:cNvPr id="8" name="Content Placeholder 2"/>
          <p:cNvSpPr>
            <a:spLocks noGrp="1"/>
          </p:cNvSpPr>
          <p:nvPr>
            <p:ph sz="quarter" idx="1"/>
          </p:nvPr>
        </p:nvSpPr>
        <p:spPr>
          <a:xfrm>
            <a:off x="457200" y="1219200"/>
            <a:ext cx="8229600" cy="5105400"/>
          </a:xfrm>
        </p:spPr>
        <p:txBody>
          <a:bodyPr>
            <a:normAutofit lnSpcReduction="10000"/>
          </a:bodyPr>
          <a:lstStyle/>
          <a:p>
            <a:pPr eaLnBrk="1" hangingPunct="1">
              <a:spcBef>
                <a:spcPts val="1200"/>
              </a:spcBef>
            </a:pPr>
            <a:r>
              <a:rPr lang="en-US" sz="2800" b="1" dirty="0" smtClean="0"/>
              <a:t>Service delivery for dual eligibles is often fragmented</a:t>
            </a:r>
          </a:p>
          <a:p>
            <a:pPr lvl="1" eaLnBrk="1" hangingPunct="1">
              <a:spcBef>
                <a:spcPts val="1200"/>
              </a:spcBef>
            </a:pPr>
            <a:r>
              <a:rPr lang="en-US" sz="2500" i="1" dirty="0" smtClean="0"/>
              <a:t>Example:  </a:t>
            </a:r>
            <a:r>
              <a:rPr lang="en-US" sz="2500" dirty="0" smtClean="0"/>
              <a:t>Judy has a Medicaid primary care physician; a Medicare primary care physician; receives home health aide services through a Medicaid HCBS waiver; and gets her prescription drugs through a Medicare Part D plan.</a:t>
            </a:r>
          </a:p>
          <a:p>
            <a:pPr eaLnBrk="1" hangingPunct="1">
              <a:spcBef>
                <a:spcPts val="1200"/>
              </a:spcBef>
            </a:pPr>
            <a:r>
              <a:rPr lang="en-US" sz="2800" b="1" dirty="0" smtClean="0"/>
              <a:t>Medicare and Medicaid are responsible for different services for dual eligibles, but even rules governing similar services vary </a:t>
            </a:r>
            <a:endParaRPr lang="en-US" sz="2500" b="1" dirty="0" smtClean="0"/>
          </a:p>
          <a:p>
            <a:pPr lvl="1" eaLnBrk="1" hangingPunct="1">
              <a:spcBef>
                <a:spcPts val="1200"/>
              </a:spcBef>
            </a:pPr>
            <a:r>
              <a:rPr lang="en-US" sz="2500" i="1" dirty="0" smtClean="0"/>
              <a:t>Example:  </a:t>
            </a:r>
            <a:r>
              <a:rPr lang="en-US" sz="2500" dirty="0" smtClean="0"/>
              <a:t>Short-term skilled nursing facility care under Medicare vs. long-term nursing facility stays under Medicaid </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7</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spcBef>
                <a:spcPts val="1200"/>
              </a:spcBef>
            </a:pPr>
            <a:r>
              <a:rPr lang="en-US" sz="2800" dirty="0" smtClean="0"/>
              <a:t>OPPORTUNITIES FOR COORDINATION AND INTEGRATION </a:t>
            </a:r>
            <a:r>
              <a:rPr lang="en-US" sz="2800" i="1" dirty="0" smtClean="0"/>
              <a:t>cont’d</a:t>
            </a:r>
            <a:endParaRPr lang="en-US" sz="2800" dirty="0" smtClean="0"/>
          </a:p>
        </p:txBody>
      </p:sp>
      <p:sp>
        <p:nvSpPr>
          <p:cNvPr id="8" name="Content Placeholder 2"/>
          <p:cNvSpPr>
            <a:spLocks noGrp="1"/>
          </p:cNvSpPr>
          <p:nvPr>
            <p:ph sz="quarter" idx="1"/>
          </p:nvPr>
        </p:nvSpPr>
        <p:spPr>
          <a:xfrm>
            <a:off x="457200" y="1219200"/>
            <a:ext cx="8229600" cy="5105400"/>
          </a:xfrm>
        </p:spPr>
        <p:txBody>
          <a:bodyPr>
            <a:normAutofit/>
          </a:bodyPr>
          <a:lstStyle/>
          <a:p>
            <a:pPr eaLnBrk="1" hangingPunct="1">
              <a:spcBef>
                <a:spcPts val="1200"/>
              </a:spcBef>
            </a:pPr>
            <a:r>
              <a:rPr lang="en-US" sz="2800" b="1" dirty="0" smtClean="0"/>
              <a:t>Financial incentives to shift costs and lack of incentives to coordinate care </a:t>
            </a:r>
          </a:p>
          <a:p>
            <a:pPr lvl="1" eaLnBrk="1" hangingPunct="1">
              <a:spcBef>
                <a:spcPts val="1200"/>
              </a:spcBef>
            </a:pPr>
            <a:r>
              <a:rPr lang="en-US" sz="2200" i="1" dirty="0" smtClean="0"/>
              <a:t>Example: </a:t>
            </a:r>
            <a:r>
              <a:rPr lang="en-US" sz="2200" dirty="0" smtClean="0"/>
              <a:t>Medicaid programs do not stand to reap significant savings from reducing hospitalizations for dual eligibles, as these services are covered mostly by Medicare.  The same is true in reverse for Medicare and appropriate utilization of long-term care services.</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8</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a:t>
            </a:r>
          </a:p>
        </p:txBody>
      </p:sp>
      <p:sp>
        <p:nvSpPr>
          <p:cNvPr id="8" name="Content Placeholder 2"/>
          <p:cNvSpPr>
            <a:spLocks noGrp="1"/>
          </p:cNvSpPr>
          <p:nvPr>
            <p:ph sz="quarter" idx="1"/>
          </p:nvPr>
        </p:nvSpPr>
        <p:spPr>
          <a:xfrm>
            <a:off x="457200" y="1219200"/>
            <a:ext cx="8229600" cy="5105400"/>
          </a:xfrm>
        </p:spPr>
        <p:txBody>
          <a:bodyPr>
            <a:normAutofit fontScale="92500" lnSpcReduction="10000"/>
          </a:bodyPr>
          <a:lstStyle/>
          <a:p>
            <a:pPr eaLnBrk="1" hangingPunct="1">
              <a:spcBef>
                <a:spcPts val="1200"/>
              </a:spcBef>
            </a:pPr>
            <a:r>
              <a:rPr lang="en-US" sz="2800" b="1" dirty="0" smtClean="0"/>
              <a:t>Health care needs of dual eligibles vary</a:t>
            </a:r>
            <a:endParaRPr lang="en-US" sz="2800" dirty="0" smtClean="0"/>
          </a:p>
          <a:p>
            <a:pPr lvl="1" eaLnBrk="1" hangingPunct="1">
              <a:spcBef>
                <a:spcPts val="1200"/>
              </a:spcBef>
            </a:pPr>
            <a:r>
              <a:rPr lang="en-US" sz="2500" dirty="0" smtClean="0"/>
              <a:t>Acute and chronic; physical and mental; can be met in the community or require institutionalization</a:t>
            </a:r>
          </a:p>
          <a:p>
            <a:pPr eaLnBrk="1" hangingPunct="1">
              <a:spcBef>
                <a:spcPts val="1200"/>
              </a:spcBef>
            </a:pPr>
            <a:r>
              <a:rPr lang="en-US" sz="2800" b="1" dirty="0" smtClean="0"/>
              <a:t>Five distinct populations based on need:</a:t>
            </a:r>
            <a:endParaRPr lang="en-US" sz="2800" dirty="0" smtClean="0"/>
          </a:p>
          <a:p>
            <a:pPr lvl="1" eaLnBrk="1" hangingPunct="1">
              <a:spcBef>
                <a:spcPts val="1200"/>
              </a:spcBef>
            </a:pPr>
            <a:r>
              <a:rPr lang="en-US" sz="2500" dirty="0" smtClean="0"/>
              <a:t>Nursing facility residents</a:t>
            </a:r>
          </a:p>
          <a:p>
            <a:pPr lvl="1" eaLnBrk="1" hangingPunct="1">
              <a:spcBef>
                <a:spcPts val="1200"/>
              </a:spcBef>
            </a:pPr>
            <a:r>
              <a:rPr lang="en-US" sz="2500" dirty="0" smtClean="0"/>
              <a:t>HCBS waiver participants</a:t>
            </a:r>
          </a:p>
          <a:p>
            <a:pPr lvl="1" eaLnBrk="1" hangingPunct="1">
              <a:spcBef>
                <a:spcPts val="1200"/>
              </a:spcBef>
            </a:pPr>
            <a:r>
              <a:rPr lang="en-US" sz="2500" dirty="0" smtClean="0"/>
              <a:t>Intellectually/developmentally disabled (I/DD)</a:t>
            </a:r>
          </a:p>
          <a:p>
            <a:pPr lvl="2" eaLnBrk="1" hangingPunct="1">
              <a:spcBef>
                <a:spcPts val="1200"/>
              </a:spcBef>
            </a:pPr>
            <a:r>
              <a:rPr lang="en-US" i="1" dirty="0" smtClean="0">
                <a:solidFill>
                  <a:schemeClr val="accent1"/>
                </a:solidFill>
              </a:rPr>
              <a:t>Includes both members receiving care in an intermediate care facility for the intellectually/developmentally disabled (ICF-DD) or through HCBS waiver</a:t>
            </a:r>
          </a:p>
          <a:p>
            <a:pPr lvl="1" eaLnBrk="1" hangingPunct="1">
              <a:spcBef>
                <a:spcPts val="1200"/>
              </a:spcBef>
            </a:pPr>
            <a:r>
              <a:rPr lang="en-US" sz="2500" dirty="0" smtClean="0"/>
              <a:t>Other chronically ill members</a:t>
            </a:r>
          </a:p>
          <a:p>
            <a:pPr lvl="1" eaLnBrk="1" hangingPunct="1">
              <a:spcBef>
                <a:spcPts val="1200"/>
              </a:spcBef>
            </a:pPr>
            <a:r>
              <a:rPr lang="en-US" sz="2500" dirty="0" smtClean="0"/>
              <a:t>Healthy seniors</a:t>
            </a:r>
          </a:p>
        </p:txBody>
      </p:sp>
      <p:sp>
        <p:nvSpPr>
          <p:cNvPr id="7" name="Right Brace 6"/>
          <p:cNvSpPr/>
          <p:nvPr/>
        </p:nvSpPr>
        <p:spPr>
          <a:xfrm>
            <a:off x="4191000" y="2971800"/>
            <a:ext cx="685800"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5029200" y="3048000"/>
            <a:ext cx="3505200" cy="707886"/>
          </a:xfrm>
          <a:prstGeom prst="rect">
            <a:avLst/>
          </a:prstGeom>
          <a:noFill/>
        </p:spPr>
        <p:txBody>
          <a:bodyPr wrap="square" rtlCol="0">
            <a:spAutoFit/>
          </a:bodyPr>
          <a:lstStyle/>
          <a:p>
            <a:pPr marL="0" lvl="1"/>
            <a:r>
              <a:rPr lang="en-US" sz="2000" i="1" dirty="0" smtClean="0">
                <a:solidFill>
                  <a:schemeClr val="accent1"/>
                </a:solidFill>
                <a:latin typeface="+mn-lt"/>
              </a:rPr>
              <a:t>Frail elderly and physically disabled adults who require long-term care</a:t>
            </a:r>
          </a:p>
        </p:txBody>
      </p:sp>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a:spLocks noGrp="1"/>
          </p:cNvSpPr>
          <p:nvPr>
            <p:ph type="sldNum" sz="quarter" idx="10"/>
          </p:nvPr>
        </p:nvSpPr>
        <p:spPr bwMode="auto">
          <a:noFill/>
          <a:ln>
            <a:miter lim="800000"/>
            <a:headEnd/>
            <a:tailEnd/>
          </a:ln>
        </p:spPr>
        <p:txBody>
          <a:bodyPr/>
          <a:lstStyle/>
          <a:p>
            <a:fld id="{8A2498B1-328B-49AE-9904-5A2C4EFCA5E0}" type="slidenum">
              <a:rPr lang="en-US" smtClean="0"/>
              <a:pPr/>
              <a:t>9</a:t>
            </a:fld>
            <a:r>
              <a:rPr lang="en-US" dirty="0" smtClean="0">
                <a:solidFill>
                  <a:srgbClr val="140A90"/>
                </a:solidFill>
              </a:rPr>
              <a:t> </a:t>
            </a:r>
          </a:p>
        </p:txBody>
      </p:sp>
      <p:sp>
        <p:nvSpPr>
          <p:cNvPr id="17411" name="Title 1"/>
          <p:cNvSpPr>
            <a:spLocks noGrp="1"/>
          </p:cNvSpPr>
          <p:nvPr>
            <p:ph type="title"/>
          </p:nvPr>
        </p:nvSpPr>
        <p:spPr/>
        <p:txBody>
          <a:bodyPr/>
          <a:lstStyle/>
          <a:p>
            <a:pPr eaLnBrk="1" hangingPunct="1"/>
            <a:r>
              <a:rPr lang="en-US" sz="3000" dirty="0" smtClean="0"/>
              <a:t> </a:t>
            </a:r>
            <a:r>
              <a:rPr lang="en-US" sz="2600" dirty="0" smtClean="0"/>
              <a:t>  </a:t>
            </a:r>
            <a:endParaRPr lang="en-US" sz="2000" dirty="0" smtClean="0"/>
          </a:p>
        </p:txBody>
      </p:sp>
      <p:sp>
        <p:nvSpPr>
          <p:cNvPr id="6" name="Rectangle 10"/>
          <p:cNvSpPr>
            <a:spLocks noGrp="1" noChangeArrowheads="1"/>
          </p:cNvSpPr>
          <p:nvPr>
            <p:ph type="ftr" sz="quarter" idx="11"/>
          </p:nvPr>
        </p:nvSpPr>
        <p:spPr>
          <a:xfrm>
            <a:off x="609600" y="6381750"/>
            <a:ext cx="4114800" cy="476250"/>
          </a:xfrm>
          <a:noFill/>
        </p:spPr>
        <p:txBody>
          <a:bodyPr/>
          <a:lstStyle/>
          <a:p>
            <a:pPr algn="l"/>
            <a:r>
              <a:rPr lang="en-US" b="1" i="1" dirty="0" smtClean="0"/>
              <a:t>PHPG – Care Coordination for Duals </a:t>
            </a:r>
            <a:endParaRPr lang="en-US" b="1" i="1" dirty="0" smtClean="0"/>
          </a:p>
        </p:txBody>
      </p:sp>
      <p:sp>
        <p:nvSpPr>
          <p:cNvPr id="9" name="Title 1"/>
          <p:cNvSpPr txBox="1">
            <a:spLocks/>
          </p:cNvSpPr>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a:lstStyle>
          <a:p>
            <a:pPr eaLnBrk="1" hangingPunct="1"/>
            <a:r>
              <a:rPr lang="en-US" dirty="0" smtClean="0"/>
              <a:t>HEALTH CARE NEEDS </a:t>
            </a:r>
            <a:r>
              <a:rPr lang="en-US" i="1" dirty="0" smtClean="0"/>
              <a:t>cont’d</a:t>
            </a:r>
            <a:endParaRPr lang="en-US" dirty="0" smtClean="0"/>
          </a:p>
        </p:txBody>
      </p:sp>
      <p:sp>
        <p:nvSpPr>
          <p:cNvPr id="8" name="Content Placeholder 2"/>
          <p:cNvSpPr>
            <a:spLocks noGrp="1"/>
          </p:cNvSpPr>
          <p:nvPr>
            <p:ph sz="quarter" idx="1"/>
          </p:nvPr>
        </p:nvSpPr>
        <p:spPr>
          <a:xfrm>
            <a:off x="457200" y="1219200"/>
            <a:ext cx="8229600" cy="5562600"/>
          </a:xfrm>
        </p:spPr>
        <p:txBody>
          <a:bodyPr>
            <a:normAutofit/>
          </a:bodyPr>
          <a:lstStyle/>
          <a:p>
            <a:pPr algn="ctr">
              <a:buNone/>
            </a:pPr>
            <a:r>
              <a:rPr lang="en-US" sz="2800" b="1" dirty="0" smtClean="0"/>
              <a:t>Distribution of Medicaid and Medicare Expenditures for Dual Eligibles by Population</a:t>
            </a:r>
            <a:endParaRPr lang="en-US" sz="2800" b="1" dirty="0" smtClean="0">
              <a:solidFill>
                <a:schemeClr val="accent1"/>
              </a:solidFill>
            </a:endParaRPr>
          </a:p>
        </p:txBody>
      </p:sp>
      <p:pic>
        <p:nvPicPr>
          <p:cNvPr id="2050" name="Picture 2"/>
          <p:cNvPicPr>
            <a:picLocks noChangeAspect="1" noChangeArrowheads="1"/>
          </p:cNvPicPr>
          <p:nvPr/>
        </p:nvPicPr>
        <p:blipFill>
          <a:blip r:embed="rId2" cstate="print"/>
          <a:srcRect l="19419" r="19419"/>
          <a:stretch>
            <a:fillRect/>
          </a:stretch>
        </p:blipFill>
        <p:spPr bwMode="auto">
          <a:xfrm>
            <a:off x="169654" y="2352675"/>
            <a:ext cx="2802146" cy="27527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l="19419" r="19419"/>
          <a:stretch>
            <a:fillRect/>
          </a:stretch>
        </p:blipFill>
        <p:spPr bwMode="auto">
          <a:xfrm>
            <a:off x="3170927" y="2428875"/>
            <a:ext cx="2802146" cy="2752725"/>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cstate="print"/>
          <a:srcRect l="19419" r="19419"/>
          <a:stretch>
            <a:fillRect/>
          </a:stretch>
        </p:blipFill>
        <p:spPr bwMode="auto">
          <a:xfrm>
            <a:off x="6172200" y="2428875"/>
            <a:ext cx="2802146" cy="2752725"/>
          </a:xfrm>
          <a:prstGeom prst="rect">
            <a:avLst/>
          </a:prstGeom>
          <a:noFill/>
          <a:ln w="9525">
            <a:noFill/>
            <a:miter lim="800000"/>
            <a:headEnd/>
            <a:tailEnd/>
          </a:ln>
          <a:effectLst/>
        </p:spPr>
      </p:pic>
      <p:pic>
        <p:nvPicPr>
          <p:cNvPr id="2053" name="Picture 5"/>
          <p:cNvPicPr>
            <a:picLocks noChangeAspect="1" noChangeArrowheads="1"/>
          </p:cNvPicPr>
          <p:nvPr/>
        </p:nvPicPr>
        <p:blipFill>
          <a:blip r:embed="rId5" cstate="print"/>
          <a:srcRect l="10987" t="84281" r="10987"/>
          <a:stretch>
            <a:fillRect/>
          </a:stretch>
        </p:blipFill>
        <p:spPr bwMode="auto">
          <a:xfrm>
            <a:off x="923078" y="5206119"/>
            <a:ext cx="7298066" cy="432681"/>
          </a:xfrm>
          <a:prstGeom prst="rect">
            <a:avLst/>
          </a:prstGeom>
          <a:noFill/>
          <a:ln w="9525">
            <a:noFill/>
            <a:miter lim="800000"/>
            <a:headEnd/>
            <a:tailEnd/>
          </a:ln>
          <a:effectLst/>
        </p:spPr>
      </p:pic>
    </p:spTree>
    <p:extLst>
      <p:ext uri="{BB962C8B-B14F-4D97-AF65-F5344CB8AC3E}">
        <p14:creationId xmlns:p14="http://schemas.microsoft.com/office/powerpoint/2010/main" val="2691889994"/>
      </p:ext>
    </p:extLst>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61661</TotalTime>
  <Words>4367</Words>
  <Application>Microsoft Office PowerPoint</Application>
  <PresentationFormat>On-screen Show (4:3)</PresentationFormat>
  <Paragraphs>1074</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Origin</vt:lpstr>
      <vt:lpstr>FEASIBILITY OF CARE COORDINATION FOR DUAL ELIGIBLES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ON EXCELLENCE INDEPENDENT EVALUATION</dc:title>
  <dc:creator>Andrew Cohen</dc:creator>
  <cp:lastModifiedBy>Andrew Cohen</cp:lastModifiedBy>
  <cp:revision>767</cp:revision>
  <dcterms:created xsi:type="dcterms:W3CDTF">2009-09-01T15:17:18Z</dcterms:created>
  <dcterms:modified xsi:type="dcterms:W3CDTF">2013-12-20T20:40:52Z</dcterms:modified>
</cp:coreProperties>
</file>