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modernComment_105_EDFF7405.xml" ContentType="application/vnd.ms-powerpoint.comments+xml"/>
  <Override PartName="/ppt/comments/modernComment_14C_BAC9BBF0.xml" ContentType="application/vnd.ms-powerpoint.comments+xml"/>
  <Override PartName="/ppt/comments/modernComment_14D_84D49D97.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 id="2147483661" r:id="rId6"/>
    <p:sldMasterId id="2147483682" r:id="rId7"/>
  </p:sldMasterIdLst>
  <p:notesMasterIdLst>
    <p:notesMasterId r:id="rId39"/>
  </p:notesMasterIdLst>
  <p:sldIdLst>
    <p:sldId id="259" r:id="rId8"/>
    <p:sldId id="323" r:id="rId9"/>
    <p:sldId id="262" r:id="rId10"/>
    <p:sldId id="264" r:id="rId11"/>
    <p:sldId id="258" r:id="rId12"/>
    <p:sldId id="261" r:id="rId13"/>
    <p:sldId id="344" r:id="rId14"/>
    <p:sldId id="345" r:id="rId15"/>
    <p:sldId id="324" r:id="rId16"/>
    <p:sldId id="325" r:id="rId17"/>
    <p:sldId id="326" r:id="rId18"/>
    <p:sldId id="327"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28" r:id="rId32"/>
    <p:sldId id="329" r:id="rId33"/>
    <p:sldId id="330" r:id="rId34"/>
    <p:sldId id="343" r:id="rId35"/>
    <p:sldId id="347" r:id="rId36"/>
    <p:sldId id="348" r:id="rId37"/>
    <p:sldId id="26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B7A059-9AC6-ADB4-0F55-D9F17621CB4C}" name="Melinda Thomason" initials="MT" userId="S::Melinda.Thomason@okhca.org::f2fa3a50-5c58-4cf1-b4ad-4d65c117ae9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E8F26"/>
    <a:srgbClr val="464646"/>
    <a:srgbClr val="004E9A"/>
    <a:srgbClr val="D15420"/>
    <a:srgbClr val="9141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0" d="100"/>
          <a:sy n="110" d="100"/>
        </p:scale>
        <p:origin x="6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s>
</file>

<file path=ppt/comments/modernComment_105_EDFF7405.xml><?xml version="1.0" encoding="utf-8"?>
<p188:cmLst xmlns:a="http://schemas.openxmlformats.org/drawingml/2006/main" xmlns:r="http://schemas.openxmlformats.org/officeDocument/2006/relationships" xmlns:p188="http://schemas.microsoft.com/office/powerpoint/2018/8/main">
  <p188:cm id="{6D655046-3448-47E9-9673-668ADCCDA5AE}" authorId="{0CB7A059-9AC6-ADB4-0F55-D9F17621CB4C}" status="resolved" created="2024-01-25T17:40:40.108" complete="100000">
    <ac:deMkLst xmlns:ac="http://schemas.microsoft.com/office/drawing/2013/main/command">
      <pc:docMk xmlns:pc="http://schemas.microsoft.com/office/powerpoint/2013/main/command"/>
      <pc:sldMk xmlns:pc="http://schemas.microsoft.com/office/powerpoint/2013/main/command" cId="3992941573" sldId="261"/>
      <ac:spMk id="3" creationId="{384CE49F-6B1D-0247-B4C0-359843F1BDFB}"/>
    </ac:deMkLst>
    <p188:txBody>
      <a:bodyPr/>
      <a:lstStyle/>
      <a:p>
        <a:r>
          <a:rPr lang="en-US"/>
          <a:t>Insert providers</a:t>
        </a:r>
      </a:p>
    </p188:txBody>
  </p188:cm>
  <p188:cm id="{7E4F4A1D-CC5C-439B-A654-AA7B6BF8D73B}" authorId="{0CB7A059-9AC6-ADB4-0F55-D9F17621CB4C}" status="resolved" created="2024-01-25T17:41:38.910" complete="100000">
    <pc:sldMkLst xmlns:pc="http://schemas.microsoft.com/office/powerpoint/2013/main/command">
      <pc:docMk/>
      <pc:sldMk cId="3992941573" sldId="261"/>
    </pc:sldMkLst>
    <p188:txBody>
      <a:bodyPr/>
      <a:lstStyle/>
      <a:p>
        <a:r>
          <a:rPr lang="en-US"/>
          <a:t>to</a:t>
        </a:r>
      </a:p>
    </p188:txBody>
  </p188:cm>
</p188:cmLst>
</file>

<file path=ppt/comments/modernComment_14C_BAC9BBF0.xml><?xml version="1.0" encoding="utf-8"?>
<p188:cmLst xmlns:a="http://schemas.openxmlformats.org/drawingml/2006/main" xmlns:r="http://schemas.openxmlformats.org/officeDocument/2006/relationships" xmlns:p188="http://schemas.microsoft.com/office/powerpoint/2018/8/main">
  <p188:cm id="{0A1FCC2D-3630-4653-9174-D709BEA55CF9}" authorId="{0CB7A059-9AC6-ADB4-0F55-D9F17621CB4C}" status="resolved" created="2024-01-25T17:44:43.377" complete="100000">
    <ac:deMkLst xmlns:ac="http://schemas.microsoft.com/office/drawing/2013/main/command">
      <pc:docMk xmlns:pc="http://schemas.microsoft.com/office/powerpoint/2013/main/command"/>
      <pc:sldMk xmlns:pc="http://schemas.microsoft.com/office/powerpoint/2013/main/command" cId="3133783024" sldId="332"/>
      <ac:spMk id="3" creationId="{3762575D-3744-522B-2BE9-23FFAB8A62FD}"/>
    </ac:deMkLst>
    <p188:txBody>
      <a:bodyPr/>
      <a:lstStyle/>
      <a:p>
        <a:r>
          <a:rPr lang="en-US"/>
          <a:t>for members</a:t>
        </a:r>
      </a:p>
    </p188:txBody>
  </p188:cm>
</p188:cmLst>
</file>

<file path=ppt/comments/modernComment_14D_84D49D97.xml><?xml version="1.0" encoding="utf-8"?>
<p188:cmLst xmlns:a="http://schemas.openxmlformats.org/drawingml/2006/main" xmlns:r="http://schemas.openxmlformats.org/officeDocument/2006/relationships" xmlns:p188="http://schemas.microsoft.com/office/powerpoint/2018/8/main">
  <p188:cm id="{E80A1082-4D75-45A7-8BDF-1988B5851257}" authorId="{0CB7A059-9AC6-ADB4-0F55-D9F17621CB4C}" status="resolved" created="2024-01-25T17:46:18.327" complete="100000">
    <pc:sldMkLst xmlns:pc="http://schemas.microsoft.com/office/powerpoint/2013/main/command">
      <pc:docMk/>
      <pc:sldMk cId="2228526487" sldId="333"/>
    </pc:sldMkLst>
    <p188:txBody>
      <a:bodyPr/>
      <a:lstStyle/>
      <a:p>
        <a:r>
          <a:rPr lang="en-US"/>
          <a:t>Any way to get a red box around SoonerDental under Coverage as well? At least that info is displayed for now.</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B26B03-1833-4A44-A067-A54CF6BA4D76}" type="datetimeFigureOut">
              <a:rPr lang="en-US" smtClean="0"/>
              <a:t>1/31/24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B82B3-0B5A-4F2B-89AF-772F7C78A7A5}" type="slidenum">
              <a:rPr lang="en-US" smtClean="0"/>
              <a:t>‹#›</a:t>
            </a:fld>
            <a:endParaRPr lang="en-US"/>
          </a:p>
        </p:txBody>
      </p:sp>
    </p:spTree>
    <p:extLst>
      <p:ext uri="{BB962C8B-B14F-4D97-AF65-F5344CB8AC3E}">
        <p14:creationId xmlns:p14="http://schemas.microsoft.com/office/powerpoint/2010/main" val="79842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84EAC7-5770-4B76-A638-E080CF0A1C1C}" type="slidenum">
              <a:rPr lang="en-US" smtClean="0"/>
              <a:t>3</a:t>
            </a:fld>
            <a:endParaRPr lang="en-US" dirty="0"/>
          </a:p>
        </p:txBody>
      </p:sp>
    </p:spTree>
    <p:extLst>
      <p:ext uri="{BB962C8B-B14F-4D97-AF65-F5344CB8AC3E}">
        <p14:creationId xmlns:p14="http://schemas.microsoft.com/office/powerpoint/2010/main" val="2557830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rgbClr val="D15420"/>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90ADDA2-9361-4AC6-B4E0-FCE0D576AE21}"/>
              </a:ext>
            </a:extLst>
          </p:cNvPr>
          <p:cNvSpPr>
            <a:spLocks noGrp="1"/>
          </p:cNvSpPr>
          <p:nvPr>
            <p:ph type="title" hasCustomPrompt="1"/>
          </p:nvPr>
        </p:nvSpPr>
        <p:spPr>
          <a:xfrm>
            <a:off x="838200" y="365125"/>
            <a:ext cx="7381875" cy="6064250"/>
          </a:xfrm>
          <a:prstGeom prst="rect">
            <a:avLst/>
          </a:prstGeom>
        </p:spPr>
        <p:txBody>
          <a:bodyPr vert="horz" lIns="91440" tIns="45720" rIns="91440" bIns="45720" rtlCol="0" anchor="ctr">
            <a:normAutofit/>
          </a:bodyPr>
          <a:lstStyle>
            <a:lvl1pPr algn="l">
              <a:defRPr sz="6600">
                <a:solidFill>
                  <a:schemeClr val="bg1"/>
                </a:solidFill>
              </a:defRPr>
            </a:lvl1pPr>
          </a:lstStyle>
          <a:p>
            <a:r>
              <a:rPr lang="en-US" dirty="0"/>
              <a:t>Transition slide 1:</a:t>
            </a:r>
            <a:br>
              <a:rPr lang="en-US" dirty="0"/>
            </a:br>
            <a:r>
              <a:rPr lang="en-US" dirty="0"/>
              <a:t>put your title here</a:t>
            </a:r>
          </a:p>
        </p:txBody>
      </p:sp>
    </p:spTree>
    <p:extLst>
      <p:ext uri="{BB962C8B-B14F-4D97-AF65-F5344CB8AC3E}">
        <p14:creationId xmlns:p14="http://schemas.microsoft.com/office/powerpoint/2010/main" val="386383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rgbClr val="DE8F26"/>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90ADDA2-9361-4AC6-B4E0-FCE0D576AE21}"/>
              </a:ext>
            </a:extLst>
          </p:cNvPr>
          <p:cNvSpPr>
            <a:spLocks noGrp="1"/>
          </p:cNvSpPr>
          <p:nvPr>
            <p:ph type="title" hasCustomPrompt="1"/>
          </p:nvPr>
        </p:nvSpPr>
        <p:spPr>
          <a:xfrm>
            <a:off x="838200" y="365125"/>
            <a:ext cx="7381875" cy="6064250"/>
          </a:xfrm>
          <a:prstGeom prst="rect">
            <a:avLst/>
          </a:prstGeom>
        </p:spPr>
        <p:txBody>
          <a:bodyPr vert="horz" lIns="91440" tIns="45720" rIns="91440" bIns="45720" rtlCol="0" anchor="ctr">
            <a:normAutofit/>
          </a:bodyPr>
          <a:lstStyle>
            <a:lvl1pPr algn="l">
              <a:defRPr sz="6600">
                <a:solidFill>
                  <a:schemeClr val="bg1"/>
                </a:solidFill>
              </a:defRPr>
            </a:lvl1pPr>
          </a:lstStyle>
          <a:p>
            <a:r>
              <a:rPr lang="en-US" dirty="0"/>
              <a:t>Transition slide 1:</a:t>
            </a:r>
            <a:br>
              <a:rPr lang="en-US" dirty="0"/>
            </a:br>
            <a:r>
              <a:rPr lang="en-US" dirty="0"/>
              <a:t>put your title here</a:t>
            </a:r>
          </a:p>
        </p:txBody>
      </p:sp>
    </p:spTree>
    <p:extLst>
      <p:ext uri="{BB962C8B-B14F-4D97-AF65-F5344CB8AC3E}">
        <p14:creationId xmlns:p14="http://schemas.microsoft.com/office/powerpoint/2010/main" val="2532503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39D4-F3F6-4638-AB26-B252F641A34A}"/>
              </a:ext>
            </a:extLst>
          </p:cNvPr>
          <p:cNvSpPr>
            <a:spLocks noGrp="1"/>
          </p:cNvSpPr>
          <p:nvPr>
            <p:ph type="title" hasCustomPrompt="1"/>
          </p:nvPr>
        </p:nvSpPr>
        <p:spPr/>
        <p:txBody>
          <a:bodyPr>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4B6FF79B-5247-4EA0-A3E1-735056041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461A5CC-C12F-4050-A87A-D8016FCA4D96}"/>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3016196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0" y="0"/>
            <a:ext cx="6019800" cy="6858000"/>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8" name="Title 1">
            <a:extLst>
              <a:ext uri="{FF2B5EF4-FFF2-40B4-BE49-F238E27FC236}">
                <a16:creationId xmlns:a16="http://schemas.microsoft.com/office/drawing/2014/main" id="{63E39908-AE0E-4754-863C-B6DFE0ABF817}"/>
              </a:ext>
            </a:extLst>
          </p:cNvPr>
          <p:cNvSpPr>
            <a:spLocks noGrp="1"/>
          </p:cNvSpPr>
          <p:nvPr>
            <p:ph type="title" hasCustomPrompt="1"/>
          </p:nvPr>
        </p:nvSpPr>
        <p:spPr>
          <a:xfrm>
            <a:off x="6856412" y="250825"/>
            <a:ext cx="4498976"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6856412" y="1846263"/>
            <a:ext cx="4498976"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6856412" y="6242050"/>
            <a:ext cx="449897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6856412" y="1711325"/>
            <a:ext cx="2647950"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373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1" y="260350"/>
            <a:ext cx="4346577"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0"/>
            <a:ext cx="6172200" cy="6858000"/>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7"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10" y="6251575"/>
            <a:ext cx="4346578"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45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2" y="260350"/>
            <a:ext cx="4346574" cy="1325563"/>
          </a:xfrm>
        </p:spPr>
        <p:txBody>
          <a:bodyPr>
            <a:noAutofit/>
          </a:bodyPr>
          <a:lstStyle>
            <a:lvl1pPr>
              <a:defRPr sz="36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1"/>
            <a:ext cx="6172200" cy="3343274"/>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5"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09" y="6251575"/>
            <a:ext cx="4346575"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51ACAF94-7D76-461F-84CA-8C3A8E1A19AF}"/>
              </a:ext>
            </a:extLst>
          </p:cNvPr>
          <p:cNvSpPr>
            <a:spLocks noGrp="1"/>
          </p:cNvSpPr>
          <p:nvPr>
            <p:ph sz="half" idx="13" hasCustomPrompt="1"/>
          </p:nvPr>
        </p:nvSpPr>
        <p:spPr>
          <a:xfrm flipH="1">
            <a:off x="6019800" y="3457575"/>
            <a:ext cx="6172200" cy="3400423"/>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Tree>
    <p:extLst>
      <p:ext uri="{BB962C8B-B14F-4D97-AF65-F5344CB8AC3E}">
        <p14:creationId xmlns:p14="http://schemas.microsoft.com/office/powerpoint/2010/main" val="2753588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836611" y="-3170"/>
            <a:ext cx="10518777" cy="3428990"/>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836612" y="3590917"/>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836611" y="6076951"/>
            <a:ext cx="10518777"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28658CBB-3AD1-428F-87CC-812CE82028AF}"/>
              </a:ext>
            </a:extLst>
          </p:cNvPr>
          <p:cNvSpPr>
            <a:spLocks noGrp="1"/>
          </p:cNvSpPr>
          <p:nvPr>
            <p:ph sz="half" idx="13"/>
          </p:nvPr>
        </p:nvSpPr>
        <p:spPr>
          <a:xfrm>
            <a:off x="4424363" y="3590916"/>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a16="http://schemas.microsoft.com/office/drawing/2014/main" id="{EBC7ECB4-F408-4BA0-AB56-E83E4F5D7BF2}"/>
              </a:ext>
            </a:extLst>
          </p:cNvPr>
          <p:cNvSpPr>
            <a:spLocks noGrp="1"/>
          </p:cNvSpPr>
          <p:nvPr>
            <p:ph sz="half" idx="14"/>
          </p:nvPr>
        </p:nvSpPr>
        <p:spPr>
          <a:xfrm>
            <a:off x="8012114" y="3590915"/>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6379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4F0C-64D1-4379-8CC4-EF068C539682}"/>
              </a:ext>
            </a:extLst>
          </p:cNvPr>
          <p:cNvSpPr>
            <a:spLocks noGrp="1"/>
          </p:cNvSpPr>
          <p:nvPr>
            <p:ph type="title" hasCustomPrompt="1"/>
          </p:nvPr>
        </p:nvSpPr>
        <p:spPr>
          <a:xfrm>
            <a:off x="839788" y="365125"/>
            <a:ext cx="10515600" cy="1325563"/>
          </a:xfrm>
        </p:spPr>
        <p:txBody>
          <a:bodyPr>
            <a:normAutofit/>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E390DA14-779F-4634-BE38-855D8BAF2E38}"/>
              </a:ext>
            </a:extLst>
          </p:cNvPr>
          <p:cNvSpPr>
            <a:spLocks noGrp="1"/>
          </p:cNvSpPr>
          <p:nvPr>
            <p:ph type="body" idx="1"/>
          </p:nvPr>
        </p:nvSpPr>
        <p:spPr>
          <a:xfrm>
            <a:off x="839788" y="1681163"/>
            <a:ext cx="4999037" cy="823912"/>
          </a:xfrm>
        </p:spPr>
        <p:txBody>
          <a:bodyPr anchor="b"/>
          <a:lstStyle>
            <a:lvl1pPr marL="0" indent="0">
              <a:buNone/>
              <a:defRPr sz="2400" b="1">
                <a:latin typeface="Montserrat Thin" panose="000003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38FC96-4045-49F6-A146-006CCC119A3F}"/>
              </a:ext>
            </a:extLst>
          </p:cNvPr>
          <p:cNvSpPr>
            <a:spLocks noGrp="1"/>
          </p:cNvSpPr>
          <p:nvPr>
            <p:ph sz="half" idx="2"/>
          </p:nvPr>
        </p:nvSpPr>
        <p:spPr>
          <a:xfrm>
            <a:off x="839788" y="2505075"/>
            <a:ext cx="4999037" cy="3684588"/>
          </a:xfrm>
        </p:spPr>
        <p:txBody>
          <a:bodyPr/>
          <a:lstStyle>
            <a:lvl1pPr>
              <a:defRPr>
                <a:latin typeface="Montserrat Thin" panose="00000300000000000000" pitchFamily="50" charset="0"/>
              </a:defRPr>
            </a:lvl1pPr>
            <a:lvl2pPr>
              <a:defRPr>
                <a:latin typeface="Montserrat Thin" panose="00000300000000000000" pitchFamily="50" charset="0"/>
              </a:defRPr>
            </a:lvl2pPr>
            <a:lvl3pPr>
              <a:defRPr>
                <a:latin typeface="Montserrat Thin" panose="00000300000000000000" pitchFamily="50" charset="0"/>
              </a:defRPr>
            </a:lvl3pPr>
            <a:lvl4pPr>
              <a:defRPr>
                <a:latin typeface="Montserrat Thin" panose="00000300000000000000" pitchFamily="50" charset="0"/>
              </a:defRPr>
            </a:lvl4pPr>
            <a:lvl5pPr>
              <a:defRPr>
                <a:latin typeface="Montserrat Thin" panose="000003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A5B313F-BE7E-49F9-9886-2FAC21CE71E6}"/>
              </a:ext>
            </a:extLst>
          </p:cNvPr>
          <p:cNvSpPr>
            <a:spLocks noGrp="1"/>
          </p:cNvSpPr>
          <p:nvPr>
            <p:ph type="body" sz="quarter" idx="3"/>
          </p:nvPr>
        </p:nvSpPr>
        <p:spPr>
          <a:xfrm>
            <a:off x="6334126" y="1681163"/>
            <a:ext cx="5021262" cy="823912"/>
          </a:xfrm>
        </p:spPr>
        <p:txBody>
          <a:bodyPr anchor="b"/>
          <a:lstStyle>
            <a:lvl1pPr marL="0" indent="0">
              <a:buNone/>
              <a:defRPr sz="2400" b="1">
                <a:latin typeface="Montserrat Thin" panose="000003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7D252D3-F9FC-4D4F-B275-3829883FE67F}"/>
              </a:ext>
            </a:extLst>
          </p:cNvPr>
          <p:cNvSpPr>
            <a:spLocks noGrp="1"/>
          </p:cNvSpPr>
          <p:nvPr>
            <p:ph sz="quarter" idx="4"/>
          </p:nvPr>
        </p:nvSpPr>
        <p:spPr>
          <a:xfrm>
            <a:off x="6334126" y="2505075"/>
            <a:ext cx="5021262" cy="3684588"/>
          </a:xfrm>
        </p:spPr>
        <p:txBody>
          <a:bodyPr/>
          <a:lstStyle>
            <a:lvl1pPr>
              <a:defRPr>
                <a:latin typeface="Montserrat Thin" panose="00000300000000000000" pitchFamily="50" charset="0"/>
              </a:defRPr>
            </a:lvl1pPr>
            <a:lvl2pPr>
              <a:defRPr>
                <a:latin typeface="Montserrat Thin" panose="00000300000000000000" pitchFamily="50" charset="0"/>
              </a:defRPr>
            </a:lvl2pPr>
            <a:lvl3pPr>
              <a:defRPr>
                <a:latin typeface="Montserrat Thin" panose="00000300000000000000" pitchFamily="50" charset="0"/>
              </a:defRPr>
            </a:lvl3pPr>
            <a:lvl4pPr>
              <a:defRPr>
                <a:latin typeface="Montserrat Thin" panose="00000300000000000000" pitchFamily="50" charset="0"/>
              </a:defRPr>
            </a:lvl4pPr>
            <a:lvl5pPr>
              <a:defRPr>
                <a:latin typeface="Montserrat Thin" panose="000003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718873EF-9FD9-49D8-AAD5-0113C6247EB2}"/>
              </a:ext>
            </a:extLst>
          </p:cNvPr>
          <p:cNvCxnSpPr>
            <a:cxnSpLocks/>
          </p:cNvCxnSpPr>
          <p:nvPr userDrawn="1"/>
        </p:nvCxnSpPr>
        <p:spPr>
          <a:xfrm flipV="1">
            <a:off x="6086475" y="1690688"/>
            <a:ext cx="0" cy="4498975"/>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2" name="Slide Number Placeholder 6">
            <a:extLst>
              <a:ext uri="{FF2B5EF4-FFF2-40B4-BE49-F238E27FC236}">
                <a16:creationId xmlns:a16="http://schemas.microsoft.com/office/drawing/2014/main" id="{DBEA52CF-2BAB-485D-BA64-1588444BEDD8}"/>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2723949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CA45-256B-46A9-B33C-A1595D78EC29}"/>
              </a:ext>
            </a:extLst>
          </p:cNvPr>
          <p:cNvSpPr>
            <a:spLocks noGrp="1"/>
          </p:cNvSpPr>
          <p:nvPr>
            <p:ph type="title" hasCustomPrompt="1"/>
          </p:nvPr>
        </p:nvSpPr>
        <p:spPr>
          <a:xfrm>
            <a:off x="1400178" y="981075"/>
            <a:ext cx="9953615" cy="4521200"/>
          </a:xfrm>
        </p:spPr>
        <p:txBody>
          <a:bodyPr/>
          <a:lstStyle>
            <a:lvl1pPr>
              <a:defRPr i="0" cap="none" baseline="0">
                <a:latin typeface="Montserrat Thin" panose="00000300000000000000" pitchFamily="50" charset="0"/>
              </a:defRPr>
            </a:lvl1pPr>
          </a:lstStyle>
          <a:p>
            <a:r>
              <a:rPr lang="en-US" dirty="0"/>
              <a:t>“Use this slide if you would like to include a quote in your presentation.”</a:t>
            </a:r>
            <a:br>
              <a:rPr lang="en-US" dirty="0"/>
            </a:br>
            <a:br>
              <a:rPr lang="en-US" dirty="0"/>
            </a:br>
            <a:r>
              <a:rPr lang="en-US" dirty="0"/>
              <a:t>– Quote Attribution</a:t>
            </a:r>
          </a:p>
        </p:txBody>
      </p:sp>
      <p:cxnSp>
        <p:nvCxnSpPr>
          <p:cNvPr id="6" name="Straight Connector 5">
            <a:extLst>
              <a:ext uri="{FF2B5EF4-FFF2-40B4-BE49-F238E27FC236}">
                <a16:creationId xmlns:a16="http://schemas.microsoft.com/office/drawing/2014/main" id="{B19AED1F-DAA1-4CD3-8E2B-3C4AD4BD5E44}"/>
              </a:ext>
            </a:extLst>
          </p:cNvPr>
          <p:cNvCxnSpPr>
            <a:cxnSpLocks/>
          </p:cNvCxnSpPr>
          <p:nvPr userDrawn="1"/>
        </p:nvCxnSpPr>
        <p:spPr>
          <a:xfrm>
            <a:off x="855673" y="981075"/>
            <a:ext cx="0" cy="452120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40CA53F-EFAE-46F6-A38C-771A8AFE5853}"/>
              </a:ext>
            </a:extLst>
          </p:cNvPr>
          <p:cNvSpPr/>
          <p:nvPr userDrawn="1"/>
        </p:nvSpPr>
        <p:spPr>
          <a:xfrm>
            <a:off x="10013665" y="-632341"/>
            <a:ext cx="1994457" cy="5386090"/>
          </a:xfrm>
          <a:prstGeom prst="rect">
            <a:avLst/>
          </a:prstGeom>
        </p:spPr>
        <p:txBody>
          <a:bodyPr wrap="none">
            <a:spAutoFit/>
          </a:bodyPr>
          <a:lstStyle/>
          <a:p>
            <a:r>
              <a:rPr lang="en-US" sz="34400" dirty="0">
                <a:solidFill>
                  <a:schemeClr val="bg1">
                    <a:lumMod val="95000"/>
                  </a:schemeClr>
                </a:solidFill>
                <a:latin typeface="Georgia" panose="02040502050405020303" pitchFamily="18" charset="0"/>
              </a:rPr>
              <a:t>”</a:t>
            </a:r>
          </a:p>
        </p:txBody>
      </p:sp>
      <p:sp>
        <p:nvSpPr>
          <p:cNvPr id="11" name="Slide Number Placeholder 6">
            <a:extLst>
              <a:ext uri="{FF2B5EF4-FFF2-40B4-BE49-F238E27FC236}">
                <a16:creationId xmlns:a16="http://schemas.microsoft.com/office/drawing/2014/main" id="{CE821C7D-9829-4327-9E14-7C825AC948C2}"/>
              </a:ext>
            </a:extLst>
          </p:cNvPr>
          <p:cNvSpPr>
            <a:spLocks noGrp="1"/>
          </p:cNvSpPr>
          <p:nvPr>
            <p:ph type="sldNum" sz="quarter" idx="12"/>
          </p:nvPr>
        </p:nvSpPr>
        <p:spPr>
          <a:xfrm>
            <a:off x="1400178" y="6356349"/>
            <a:ext cx="995361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2711827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E187D-D965-4541-965E-F8B2C96D7CBA}"/>
              </a:ext>
            </a:extLst>
          </p:cNvPr>
          <p:cNvSpPr>
            <a:spLocks noGrp="1"/>
          </p:cNvSpPr>
          <p:nvPr>
            <p:ph type="ctrTitle" hasCustomPrompt="1"/>
          </p:nvPr>
        </p:nvSpPr>
        <p:spPr>
          <a:xfrm>
            <a:off x="838199" y="5362574"/>
            <a:ext cx="10515599" cy="708421"/>
          </a:xfrm>
        </p:spPr>
        <p:txBody>
          <a:bodyPr anchor="b">
            <a:normAutofit/>
          </a:bodyPr>
          <a:lstStyle>
            <a:lvl1pPr algn="l">
              <a:defRPr sz="4400"/>
            </a:lvl1pPr>
          </a:lstStyle>
          <a:p>
            <a:r>
              <a:rPr lang="en-US" dirty="0"/>
              <a:t>chart title</a:t>
            </a:r>
          </a:p>
        </p:txBody>
      </p:sp>
      <p:sp>
        <p:nvSpPr>
          <p:cNvPr id="9" name="Content Placeholder 3">
            <a:extLst>
              <a:ext uri="{FF2B5EF4-FFF2-40B4-BE49-F238E27FC236}">
                <a16:creationId xmlns:a16="http://schemas.microsoft.com/office/drawing/2014/main" id="{8AEF0D2B-AFEE-4353-8C84-B5FBB01C9D6C}"/>
              </a:ext>
            </a:extLst>
          </p:cNvPr>
          <p:cNvSpPr>
            <a:spLocks noGrp="1"/>
          </p:cNvSpPr>
          <p:nvPr>
            <p:ph sz="half" idx="2" hasCustomPrompt="1"/>
          </p:nvPr>
        </p:nvSpPr>
        <p:spPr>
          <a:xfrm>
            <a:off x="836611" y="422671"/>
            <a:ext cx="10515599" cy="4787504"/>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Insert chart or graph here.</a:t>
            </a:r>
          </a:p>
        </p:txBody>
      </p:sp>
      <p:sp>
        <p:nvSpPr>
          <p:cNvPr id="11" name="Slide Number Placeholder 6">
            <a:extLst>
              <a:ext uri="{FF2B5EF4-FFF2-40B4-BE49-F238E27FC236}">
                <a16:creationId xmlns:a16="http://schemas.microsoft.com/office/drawing/2014/main" id="{5431ADA5-BF1A-41FA-A0BD-E548440BEB35}"/>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2" name="Straight Connector 11">
            <a:extLst>
              <a:ext uri="{FF2B5EF4-FFF2-40B4-BE49-F238E27FC236}">
                <a16:creationId xmlns:a16="http://schemas.microsoft.com/office/drawing/2014/main" id="{3AC1A52D-FC66-4252-8D0C-3C0DF31B8ACB}"/>
              </a:ext>
            </a:extLst>
          </p:cNvPr>
          <p:cNvCxnSpPr>
            <a:cxnSpLocks/>
          </p:cNvCxnSpPr>
          <p:nvPr userDrawn="1"/>
        </p:nvCxnSpPr>
        <p:spPr>
          <a:xfrm>
            <a:off x="836611" y="6076951"/>
            <a:ext cx="10518777"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995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rgbClr val="004E9A"/>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90ADDA2-9361-4AC6-B4E0-FCE0D576AE21}"/>
              </a:ext>
            </a:extLst>
          </p:cNvPr>
          <p:cNvSpPr>
            <a:spLocks noGrp="1"/>
          </p:cNvSpPr>
          <p:nvPr>
            <p:ph type="title" hasCustomPrompt="1"/>
          </p:nvPr>
        </p:nvSpPr>
        <p:spPr>
          <a:xfrm>
            <a:off x="838200" y="365125"/>
            <a:ext cx="7381875" cy="6064250"/>
          </a:xfrm>
          <a:prstGeom prst="rect">
            <a:avLst/>
          </a:prstGeom>
        </p:spPr>
        <p:txBody>
          <a:bodyPr vert="horz" lIns="91440" tIns="45720" rIns="91440" bIns="45720" rtlCol="0" anchor="ctr">
            <a:normAutofit/>
          </a:bodyPr>
          <a:lstStyle>
            <a:lvl1pPr algn="l">
              <a:defRPr sz="6600">
                <a:solidFill>
                  <a:schemeClr val="bg1"/>
                </a:solidFill>
              </a:defRPr>
            </a:lvl1pPr>
          </a:lstStyle>
          <a:p>
            <a:r>
              <a:rPr lang="en-US" dirty="0"/>
              <a:t>Transition slide 1:</a:t>
            </a:r>
            <a:br>
              <a:rPr lang="en-US" dirty="0"/>
            </a:br>
            <a:r>
              <a:rPr lang="en-US" dirty="0"/>
              <a:t>put your title here</a:t>
            </a:r>
          </a:p>
        </p:txBody>
      </p:sp>
    </p:spTree>
    <p:extLst>
      <p:ext uri="{BB962C8B-B14F-4D97-AF65-F5344CB8AC3E}">
        <p14:creationId xmlns:p14="http://schemas.microsoft.com/office/powerpoint/2010/main" val="770694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39D4-F3F6-4638-AB26-B252F641A34A}"/>
              </a:ext>
            </a:extLst>
          </p:cNvPr>
          <p:cNvSpPr>
            <a:spLocks noGrp="1"/>
          </p:cNvSpPr>
          <p:nvPr>
            <p:ph type="title" hasCustomPrompt="1"/>
          </p:nvPr>
        </p:nvSpPr>
        <p:spPr/>
        <p:txBody>
          <a:bodyPr>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4B6FF79B-5247-4EA0-A3E1-735056041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461A5CC-C12F-4050-A87A-D8016FCA4D96}"/>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1223249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39D4-F3F6-4638-AB26-B252F641A34A}"/>
              </a:ext>
            </a:extLst>
          </p:cNvPr>
          <p:cNvSpPr>
            <a:spLocks noGrp="1"/>
          </p:cNvSpPr>
          <p:nvPr>
            <p:ph type="title" hasCustomPrompt="1"/>
          </p:nvPr>
        </p:nvSpPr>
        <p:spPr/>
        <p:txBody>
          <a:bodyPr/>
          <a:lstStyle/>
          <a:p>
            <a:r>
              <a:rPr lang="en-US" dirty="0"/>
              <a:t>title</a:t>
            </a:r>
          </a:p>
        </p:txBody>
      </p:sp>
      <p:sp>
        <p:nvSpPr>
          <p:cNvPr id="3" name="Content Placeholder 2">
            <a:extLst>
              <a:ext uri="{FF2B5EF4-FFF2-40B4-BE49-F238E27FC236}">
                <a16:creationId xmlns:a16="http://schemas.microsoft.com/office/drawing/2014/main" id="{4B6FF79B-5247-4EA0-A3E1-735056041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461A5CC-C12F-4050-A87A-D8016FCA4D96}"/>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3435154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0" y="0"/>
            <a:ext cx="6019800" cy="6858000"/>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8" name="Title 1">
            <a:extLst>
              <a:ext uri="{FF2B5EF4-FFF2-40B4-BE49-F238E27FC236}">
                <a16:creationId xmlns:a16="http://schemas.microsoft.com/office/drawing/2014/main" id="{63E39908-AE0E-4754-863C-B6DFE0ABF817}"/>
              </a:ext>
            </a:extLst>
          </p:cNvPr>
          <p:cNvSpPr>
            <a:spLocks noGrp="1"/>
          </p:cNvSpPr>
          <p:nvPr>
            <p:ph type="title" hasCustomPrompt="1"/>
          </p:nvPr>
        </p:nvSpPr>
        <p:spPr>
          <a:xfrm>
            <a:off x="6856412" y="250825"/>
            <a:ext cx="4498976"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6856412" y="1846263"/>
            <a:ext cx="4498976"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6856412" y="6242050"/>
            <a:ext cx="449897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6856412" y="1711325"/>
            <a:ext cx="2647950"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436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1" y="260350"/>
            <a:ext cx="4346577"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0"/>
            <a:ext cx="6172200" cy="6858000"/>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7"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10" y="6251575"/>
            <a:ext cx="4346578"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076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2" y="260350"/>
            <a:ext cx="4346574"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1"/>
            <a:ext cx="6172200" cy="3343274"/>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5"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09" y="6251575"/>
            <a:ext cx="4346575"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51ACAF94-7D76-461F-84CA-8C3A8E1A19AF}"/>
              </a:ext>
            </a:extLst>
          </p:cNvPr>
          <p:cNvSpPr>
            <a:spLocks noGrp="1"/>
          </p:cNvSpPr>
          <p:nvPr>
            <p:ph sz="half" idx="13" hasCustomPrompt="1"/>
          </p:nvPr>
        </p:nvSpPr>
        <p:spPr>
          <a:xfrm flipH="1">
            <a:off x="6019800" y="3457575"/>
            <a:ext cx="6172200" cy="3400423"/>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Tree>
    <p:extLst>
      <p:ext uri="{BB962C8B-B14F-4D97-AF65-F5344CB8AC3E}">
        <p14:creationId xmlns:p14="http://schemas.microsoft.com/office/powerpoint/2010/main" val="2464931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836611" y="-3170"/>
            <a:ext cx="10518777" cy="3428990"/>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836612" y="3590917"/>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836611" y="6076951"/>
            <a:ext cx="10518777"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28658CBB-3AD1-428F-87CC-812CE82028AF}"/>
              </a:ext>
            </a:extLst>
          </p:cNvPr>
          <p:cNvSpPr>
            <a:spLocks noGrp="1"/>
          </p:cNvSpPr>
          <p:nvPr>
            <p:ph sz="half" idx="13"/>
          </p:nvPr>
        </p:nvSpPr>
        <p:spPr>
          <a:xfrm>
            <a:off x="4424363" y="3590916"/>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a16="http://schemas.microsoft.com/office/drawing/2014/main" id="{EBC7ECB4-F408-4BA0-AB56-E83E4F5D7BF2}"/>
              </a:ext>
            </a:extLst>
          </p:cNvPr>
          <p:cNvSpPr>
            <a:spLocks noGrp="1"/>
          </p:cNvSpPr>
          <p:nvPr>
            <p:ph sz="half" idx="14"/>
          </p:nvPr>
        </p:nvSpPr>
        <p:spPr>
          <a:xfrm>
            <a:off x="8012114" y="3590915"/>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3316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4F0C-64D1-4379-8CC4-EF068C539682}"/>
              </a:ext>
            </a:extLst>
          </p:cNvPr>
          <p:cNvSpPr>
            <a:spLocks noGrp="1"/>
          </p:cNvSpPr>
          <p:nvPr>
            <p:ph type="title" hasCustomPrompt="1"/>
          </p:nvPr>
        </p:nvSpPr>
        <p:spPr>
          <a:xfrm>
            <a:off x="839788" y="365125"/>
            <a:ext cx="10515600" cy="1325563"/>
          </a:xfrm>
        </p:spPr>
        <p:txBody>
          <a:bodyPr/>
          <a:lstStyle>
            <a:lvl1pPr>
              <a:defRPr>
                <a:latin typeface="Montserrat ExtraBold" panose="00000900000000000000" pitchFamily="50" charset="0"/>
              </a:defRPr>
            </a:lvl1pPr>
          </a:lstStyle>
          <a:p>
            <a:r>
              <a:rPr lang="en-US" dirty="0"/>
              <a:t>title</a:t>
            </a:r>
          </a:p>
        </p:txBody>
      </p:sp>
      <p:sp>
        <p:nvSpPr>
          <p:cNvPr id="3" name="Text Placeholder 2">
            <a:extLst>
              <a:ext uri="{FF2B5EF4-FFF2-40B4-BE49-F238E27FC236}">
                <a16:creationId xmlns:a16="http://schemas.microsoft.com/office/drawing/2014/main" id="{E390DA14-779F-4634-BE38-855D8BAF2E38}"/>
              </a:ext>
            </a:extLst>
          </p:cNvPr>
          <p:cNvSpPr>
            <a:spLocks noGrp="1"/>
          </p:cNvSpPr>
          <p:nvPr>
            <p:ph type="body" idx="1"/>
          </p:nvPr>
        </p:nvSpPr>
        <p:spPr>
          <a:xfrm>
            <a:off x="839788" y="1681163"/>
            <a:ext cx="4999037" cy="823912"/>
          </a:xfrm>
        </p:spPr>
        <p:txBody>
          <a:bodyPr anchor="b"/>
          <a:lstStyle>
            <a:lvl1pPr marL="0" indent="0">
              <a:buNone/>
              <a:defRPr sz="2400" b="1">
                <a:latin typeface="Montserrat Light" panose="000004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38FC96-4045-49F6-A146-006CCC119A3F}"/>
              </a:ext>
            </a:extLst>
          </p:cNvPr>
          <p:cNvSpPr>
            <a:spLocks noGrp="1"/>
          </p:cNvSpPr>
          <p:nvPr>
            <p:ph sz="half" idx="2"/>
          </p:nvPr>
        </p:nvSpPr>
        <p:spPr>
          <a:xfrm>
            <a:off x="839788" y="2505075"/>
            <a:ext cx="4999037" cy="3684588"/>
          </a:xfrm>
        </p:spPr>
        <p:txBody>
          <a:bodyPr/>
          <a:lstStyle>
            <a:lvl1pPr>
              <a:defRPr>
                <a:latin typeface="Montserrat Light" panose="00000400000000000000" pitchFamily="50" charset="0"/>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A5B313F-BE7E-49F9-9886-2FAC21CE71E6}"/>
              </a:ext>
            </a:extLst>
          </p:cNvPr>
          <p:cNvSpPr>
            <a:spLocks noGrp="1"/>
          </p:cNvSpPr>
          <p:nvPr>
            <p:ph type="body" sz="quarter" idx="3"/>
          </p:nvPr>
        </p:nvSpPr>
        <p:spPr>
          <a:xfrm>
            <a:off x="6334126" y="1681163"/>
            <a:ext cx="5021262" cy="823912"/>
          </a:xfrm>
        </p:spPr>
        <p:txBody>
          <a:bodyPr anchor="b"/>
          <a:lstStyle>
            <a:lvl1pPr marL="0" indent="0">
              <a:buNone/>
              <a:defRPr sz="2400" b="1">
                <a:latin typeface="Montserrat Light" panose="000004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7D252D3-F9FC-4D4F-B275-3829883FE67F}"/>
              </a:ext>
            </a:extLst>
          </p:cNvPr>
          <p:cNvSpPr>
            <a:spLocks noGrp="1"/>
          </p:cNvSpPr>
          <p:nvPr>
            <p:ph sz="quarter" idx="4"/>
          </p:nvPr>
        </p:nvSpPr>
        <p:spPr>
          <a:xfrm>
            <a:off x="6334126" y="2505075"/>
            <a:ext cx="5021262" cy="3684588"/>
          </a:xfrm>
        </p:spPr>
        <p:txBody>
          <a:bodyPr/>
          <a:lstStyle>
            <a:lvl1pPr>
              <a:defRPr>
                <a:latin typeface="Montserrat Light" panose="00000400000000000000" pitchFamily="50" charset="0"/>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718873EF-9FD9-49D8-AAD5-0113C6247EB2}"/>
              </a:ext>
            </a:extLst>
          </p:cNvPr>
          <p:cNvCxnSpPr>
            <a:cxnSpLocks/>
          </p:cNvCxnSpPr>
          <p:nvPr userDrawn="1"/>
        </p:nvCxnSpPr>
        <p:spPr>
          <a:xfrm flipV="1">
            <a:off x="6086475" y="1690688"/>
            <a:ext cx="0" cy="4498975"/>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2" name="Slide Number Placeholder 6">
            <a:extLst>
              <a:ext uri="{FF2B5EF4-FFF2-40B4-BE49-F238E27FC236}">
                <a16:creationId xmlns:a16="http://schemas.microsoft.com/office/drawing/2014/main" id="{DBEA52CF-2BAB-485D-BA64-1588444BEDD8}"/>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2769126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CA45-256B-46A9-B33C-A1595D78EC29}"/>
              </a:ext>
            </a:extLst>
          </p:cNvPr>
          <p:cNvSpPr>
            <a:spLocks noGrp="1"/>
          </p:cNvSpPr>
          <p:nvPr>
            <p:ph type="title" hasCustomPrompt="1"/>
          </p:nvPr>
        </p:nvSpPr>
        <p:spPr>
          <a:xfrm>
            <a:off x="1400178" y="981075"/>
            <a:ext cx="9953615" cy="4521200"/>
          </a:xfrm>
        </p:spPr>
        <p:txBody>
          <a:bodyPr/>
          <a:lstStyle>
            <a:lvl1pPr>
              <a:defRPr i="0" cap="none" baseline="0">
                <a:latin typeface="Montserrat Thin" panose="00000300000000000000" pitchFamily="50" charset="0"/>
              </a:defRPr>
            </a:lvl1pPr>
          </a:lstStyle>
          <a:p>
            <a:r>
              <a:rPr lang="en-US" dirty="0"/>
              <a:t>“Use this slide if you would like to include a quote in your presentation.”</a:t>
            </a:r>
            <a:br>
              <a:rPr lang="en-US" dirty="0"/>
            </a:br>
            <a:br>
              <a:rPr lang="en-US" dirty="0"/>
            </a:br>
            <a:r>
              <a:rPr lang="en-US" dirty="0"/>
              <a:t>– Quote Attribution</a:t>
            </a:r>
          </a:p>
        </p:txBody>
      </p:sp>
      <p:cxnSp>
        <p:nvCxnSpPr>
          <p:cNvPr id="6" name="Straight Connector 5">
            <a:extLst>
              <a:ext uri="{FF2B5EF4-FFF2-40B4-BE49-F238E27FC236}">
                <a16:creationId xmlns:a16="http://schemas.microsoft.com/office/drawing/2014/main" id="{B19AED1F-DAA1-4CD3-8E2B-3C4AD4BD5E44}"/>
              </a:ext>
            </a:extLst>
          </p:cNvPr>
          <p:cNvCxnSpPr>
            <a:cxnSpLocks/>
          </p:cNvCxnSpPr>
          <p:nvPr userDrawn="1"/>
        </p:nvCxnSpPr>
        <p:spPr>
          <a:xfrm>
            <a:off x="855673" y="981075"/>
            <a:ext cx="0" cy="452120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40CA53F-EFAE-46F6-A38C-771A8AFE5853}"/>
              </a:ext>
            </a:extLst>
          </p:cNvPr>
          <p:cNvSpPr/>
          <p:nvPr userDrawn="1"/>
        </p:nvSpPr>
        <p:spPr>
          <a:xfrm>
            <a:off x="10013665" y="-632341"/>
            <a:ext cx="1994457" cy="5386090"/>
          </a:xfrm>
          <a:prstGeom prst="rect">
            <a:avLst/>
          </a:prstGeom>
        </p:spPr>
        <p:txBody>
          <a:bodyPr wrap="none">
            <a:spAutoFit/>
          </a:bodyPr>
          <a:lstStyle/>
          <a:p>
            <a:r>
              <a:rPr lang="en-US" sz="34400" dirty="0">
                <a:solidFill>
                  <a:schemeClr val="bg1">
                    <a:lumMod val="95000"/>
                  </a:schemeClr>
                </a:solidFill>
                <a:latin typeface="Georgia" panose="02040502050405020303" pitchFamily="18" charset="0"/>
              </a:rPr>
              <a:t>”</a:t>
            </a:r>
          </a:p>
        </p:txBody>
      </p:sp>
      <p:sp>
        <p:nvSpPr>
          <p:cNvPr id="11" name="Slide Number Placeholder 6">
            <a:extLst>
              <a:ext uri="{FF2B5EF4-FFF2-40B4-BE49-F238E27FC236}">
                <a16:creationId xmlns:a16="http://schemas.microsoft.com/office/drawing/2014/main" id="{CE821C7D-9829-4327-9E14-7C825AC948C2}"/>
              </a:ext>
            </a:extLst>
          </p:cNvPr>
          <p:cNvSpPr>
            <a:spLocks noGrp="1"/>
          </p:cNvSpPr>
          <p:nvPr>
            <p:ph type="sldNum" sz="quarter" idx="12"/>
          </p:nvPr>
        </p:nvSpPr>
        <p:spPr>
          <a:xfrm>
            <a:off x="1400178" y="6356349"/>
            <a:ext cx="995361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2766916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E187D-D965-4541-965E-F8B2C96D7CBA}"/>
              </a:ext>
            </a:extLst>
          </p:cNvPr>
          <p:cNvSpPr>
            <a:spLocks noGrp="1"/>
          </p:cNvSpPr>
          <p:nvPr>
            <p:ph type="ctrTitle" hasCustomPrompt="1"/>
          </p:nvPr>
        </p:nvSpPr>
        <p:spPr>
          <a:xfrm>
            <a:off x="838199" y="5362574"/>
            <a:ext cx="10515599" cy="708421"/>
          </a:xfrm>
        </p:spPr>
        <p:txBody>
          <a:bodyPr anchor="b">
            <a:normAutofit/>
          </a:bodyPr>
          <a:lstStyle>
            <a:lvl1pPr algn="l">
              <a:defRPr sz="4400"/>
            </a:lvl1pPr>
          </a:lstStyle>
          <a:p>
            <a:r>
              <a:rPr lang="en-US" dirty="0"/>
              <a:t>Chart title</a:t>
            </a:r>
          </a:p>
        </p:txBody>
      </p:sp>
      <p:sp>
        <p:nvSpPr>
          <p:cNvPr id="9" name="Content Placeholder 3">
            <a:extLst>
              <a:ext uri="{FF2B5EF4-FFF2-40B4-BE49-F238E27FC236}">
                <a16:creationId xmlns:a16="http://schemas.microsoft.com/office/drawing/2014/main" id="{8AEF0D2B-AFEE-4353-8C84-B5FBB01C9D6C}"/>
              </a:ext>
            </a:extLst>
          </p:cNvPr>
          <p:cNvSpPr>
            <a:spLocks noGrp="1"/>
          </p:cNvSpPr>
          <p:nvPr>
            <p:ph sz="half" idx="2" hasCustomPrompt="1"/>
          </p:nvPr>
        </p:nvSpPr>
        <p:spPr>
          <a:xfrm>
            <a:off x="836611" y="422671"/>
            <a:ext cx="10515599" cy="4787504"/>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Insert chart or graph here.</a:t>
            </a:r>
          </a:p>
        </p:txBody>
      </p:sp>
      <p:sp>
        <p:nvSpPr>
          <p:cNvPr id="11" name="Slide Number Placeholder 6">
            <a:extLst>
              <a:ext uri="{FF2B5EF4-FFF2-40B4-BE49-F238E27FC236}">
                <a16:creationId xmlns:a16="http://schemas.microsoft.com/office/drawing/2014/main" id="{5431ADA5-BF1A-41FA-A0BD-E548440BEB35}"/>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2" name="Straight Connector 11">
            <a:extLst>
              <a:ext uri="{FF2B5EF4-FFF2-40B4-BE49-F238E27FC236}">
                <a16:creationId xmlns:a16="http://schemas.microsoft.com/office/drawing/2014/main" id="{3AC1A52D-FC66-4252-8D0C-3C0DF31B8ACB}"/>
              </a:ext>
            </a:extLst>
          </p:cNvPr>
          <p:cNvCxnSpPr>
            <a:cxnSpLocks/>
          </p:cNvCxnSpPr>
          <p:nvPr userDrawn="1"/>
        </p:nvCxnSpPr>
        <p:spPr>
          <a:xfrm>
            <a:off x="836611" y="6076951"/>
            <a:ext cx="10518777"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899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Content Placeholder 8" descr="A close up of a sign&#10;&#10;Description automatically generated">
            <a:extLst>
              <a:ext uri="{FF2B5EF4-FFF2-40B4-BE49-F238E27FC236}">
                <a16:creationId xmlns:a16="http://schemas.microsoft.com/office/drawing/2014/main" id="{51EE9887-F173-4F2A-8494-CED0760F5D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493" r="27276"/>
          <a:stretch/>
        </p:blipFill>
        <p:spPr>
          <a:xfrm>
            <a:off x="6682008" y="0"/>
            <a:ext cx="5509992" cy="5720862"/>
          </a:xfrm>
          <a:prstGeom prst="rect">
            <a:avLst/>
          </a:prstGeom>
        </p:spPr>
      </p:pic>
      <p:sp>
        <p:nvSpPr>
          <p:cNvPr id="4" name="Title 1">
            <a:extLst>
              <a:ext uri="{FF2B5EF4-FFF2-40B4-BE49-F238E27FC236}">
                <a16:creationId xmlns:a16="http://schemas.microsoft.com/office/drawing/2014/main" id="{2D62F958-0C60-4631-A589-D0DA2EC7BD2B}"/>
              </a:ext>
            </a:extLst>
          </p:cNvPr>
          <p:cNvSpPr>
            <a:spLocks noGrp="1"/>
          </p:cNvSpPr>
          <p:nvPr>
            <p:ph type="title"/>
          </p:nvPr>
        </p:nvSpPr>
        <p:spPr>
          <a:xfrm>
            <a:off x="697523" y="3199480"/>
            <a:ext cx="6914662" cy="1325563"/>
          </a:xfrm>
          <a:prstGeom prst="rect">
            <a:avLst/>
          </a:prstGeom>
        </p:spPr>
        <p:txBody>
          <a:bodyPr>
            <a:normAutofit fontScale="90000"/>
          </a:bodyPr>
          <a:lstStyle/>
          <a:p>
            <a:pPr>
              <a:lnSpc>
                <a:spcPct val="100000"/>
              </a:lnSpc>
            </a:pPr>
            <a:r>
              <a:rPr lang="en-US" sz="6000" dirty="0"/>
              <a:t>PRESENTATION TITLE</a:t>
            </a:r>
            <a:br>
              <a:rPr lang="en-US" dirty="0"/>
            </a:br>
            <a:endParaRPr lang="en-US" sz="2000" cap="none" dirty="0">
              <a:latin typeface="Montserrat Light" panose="00000400000000000000" pitchFamily="50" charset="0"/>
            </a:endParaRPr>
          </a:p>
        </p:txBody>
      </p:sp>
    </p:spTree>
    <p:extLst>
      <p:ext uri="{BB962C8B-B14F-4D97-AF65-F5344CB8AC3E}">
        <p14:creationId xmlns:p14="http://schemas.microsoft.com/office/powerpoint/2010/main" val="391781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0" y="0"/>
            <a:ext cx="6019800" cy="6858000"/>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8" name="Title 1">
            <a:extLst>
              <a:ext uri="{FF2B5EF4-FFF2-40B4-BE49-F238E27FC236}">
                <a16:creationId xmlns:a16="http://schemas.microsoft.com/office/drawing/2014/main" id="{63E39908-AE0E-4754-863C-B6DFE0ABF817}"/>
              </a:ext>
            </a:extLst>
          </p:cNvPr>
          <p:cNvSpPr>
            <a:spLocks noGrp="1"/>
          </p:cNvSpPr>
          <p:nvPr>
            <p:ph type="title" hasCustomPrompt="1"/>
          </p:nvPr>
        </p:nvSpPr>
        <p:spPr>
          <a:xfrm>
            <a:off x="6856412" y="250825"/>
            <a:ext cx="4498976"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6856412" y="1846263"/>
            <a:ext cx="4498976"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6856412" y="6242050"/>
            <a:ext cx="449897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6856412" y="1711325"/>
            <a:ext cx="2647950"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06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1" y="260350"/>
            <a:ext cx="4346577"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0"/>
            <a:ext cx="6172200" cy="6858000"/>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7"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10" y="6251575"/>
            <a:ext cx="4346578"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91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2" y="260350"/>
            <a:ext cx="4346574" cy="1325563"/>
          </a:xfrm>
        </p:spPr>
        <p:txBody>
          <a:bodyPr>
            <a:noAutofit/>
          </a:bodyPr>
          <a:lstStyle>
            <a:lvl1pPr>
              <a:defRPr sz="36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1"/>
            <a:ext cx="6172200" cy="3343274"/>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5"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09" y="6251575"/>
            <a:ext cx="4346575"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51ACAF94-7D76-461F-84CA-8C3A8E1A19AF}"/>
              </a:ext>
            </a:extLst>
          </p:cNvPr>
          <p:cNvSpPr>
            <a:spLocks noGrp="1"/>
          </p:cNvSpPr>
          <p:nvPr>
            <p:ph sz="half" idx="13" hasCustomPrompt="1"/>
          </p:nvPr>
        </p:nvSpPr>
        <p:spPr>
          <a:xfrm flipH="1">
            <a:off x="6019800" y="3457575"/>
            <a:ext cx="6172200" cy="3400423"/>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Tree>
    <p:extLst>
      <p:ext uri="{BB962C8B-B14F-4D97-AF65-F5344CB8AC3E}">
        <p14:creationId xmlns:p14="http://schemas.microsoft.com/office/powerpoint/2010/main" val="116881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836611" y="-3170"/>
            <a:ext cx="10518777" cy="3428990"/>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836612" y="3590917"/>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836611" y="6076951"/>
            <a:ext cx="10518777"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28658CBB-3AD1-428F-87CC-812CE82028AF}"/>
              </a:ext>
            </a:extLst>
          </p:cNvPr>
          <p:cNvSpPr>
            <a:spLocks noGrp="1"/>
          </p:cNvSpPr>
          <p:nvPr>
            <p:ph sz="half" idx="13"/>
          </p:nvPr>
        </p:nvSpPr>
        <p:spPr>
          <a:xfrm>
            <a:off x="4424363" y="3590916"/>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a16="http://schemas.microsoft.com/office/drawing/2014/main" id="{EBC7ECB4-F408-4BA0-AB56-E83E4F5D7BF2}"/>
              </a:ext>
            </a:extLst>
          </p:cNvPr>
          <p:cNvSpPr>
            <a:spLocks noGrp="1"/>
          </p:cNvSpPr>
          <p:nvPr>
            <p:ph sz="half" idx="14"/>
          </p:nvPr>
        </p:nvSpPr>
        <p:spPr>
          <a:xfrm>
            <a:off x="8012114" y="3590915"/>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103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4F0C-64D1-4379-8CC4-EF068C539682}"/>
              </a:ext>
            </a:extLst>
          </p:cNvPr>
          <p:cNvSpPr>
            <a:spLocks noGrp="1"/>
          </p:cNvSpPr>
          <p:nvPr>
            <p:ph type="title" hasCustomPrompt="1"/>
          </p:nvPr>
        </p:nvSpPr>
        <p:spPr>
          <a:xfrm>
            <a:off x="839788" y="365125"/>
            <a:ext cx="10515600" cy="1325563"/>
          </a:xfrm>
        </p:spPr>
        <p:txBody>
          <a:bodyPr>
            <a:normAutofit/>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E390DA14-779F-4634-BE38-855D8BAF2E38}"/>
              </a:ext>
            </a:extLst>
          </p:cNvPr>
          <p:cNvSpPr>
            <a:spLocks noGrp="1"/>
          </p:cNvSpPr>
          <p:nvPr>
            <p:ph type="body" idx="1"/>
          </p:nvPr>
        </p:nvSpPr>
        <p:spPr>
          <a:xfrm>
            <a:off x="839788" y="1681163"/>
            <a:ext cx="4999037" cy="823912"/>
          </a:xfrm>
        </p:spPr>
        <p:txBody>
          <a:bodyPr anchor="b"/>
          <a:lstStyle>
            <a:lvl1pPr marL="0" indent="0">
              <a:buNone/>
              <a:defRPr sz="2400" b="1">
                <a:latin typeface="Montserrat Thin" panose="000003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38FC96-4045-49F6-A146-006CCC119A3F}"/>
              </a:ext>
            </a:extLst>
          </p:cNvPr>
          <p:cNvSpPr>
            <a:spLocks noGrp="1"/>
          </p:cNvSpPr>
          <p:nvPr>
            <p:ph sz="half" idx="2"/>
          </p:nvPr>
        </p:nvSpPr>
        <p:spPr>
          <a:xfrm>
            <a:off x="839788" y="2505075"/>
            <a:ext cx="4999037" cy="3684588"/>
          </a:xfrm>
        </p:spPr>
        <p:txBody>
          <a:bodyPr/>
          <a:lstStyle>
            <a:lvl1pPr>
              <a:defRPr>
                <a:latin typeface="Montserrat Thin" panose="00000300000000000000" pitchFamily="50" charset="0"/>
              </a:defRPr>
            </a:lvl1pPr>
            <a:lvl2pPr>
              <a:defRPr>
                <a:latin typeface="Montserrat Thin" panose="00000300000000000000" pitchFamily="50" charset="0"/>
              </a:defRPr>
            </a:lvl2pPr>
            <a:lvl3pPr>
              <a:defRPr>
                <a:latin typeface="Montserrat Thin" panose="00000300000000000000" pitchFamily="50" charset="0"/>
              </a:defRPr>
            </a:lvl3pPr>
            <a:lvl4pPr>
              <a:defRPr>
                <a:latin typeface="Montserrat Thin" panose="00000300000000000000" pitchFamily="50" charset="0"/>
              </a:defRPr>
            </a:lvl4pPr>
            <a:lvl5pPr>
              <a:defRPr>
                <a:latin typeface="Montserrat Thin" panose="000003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A5B313F-BE7E-49F9-9886-2FAC21CE71E6}"/>
              </a:ext>
            </a:extLst>
          </p:cNvPr>
          <p:cNvSpPr>
            <a:spLocks noGrp="1"/>
          </p:cNvSpPr>
          <p:nvPr>
            <p:ph type="body" sz="quarter" idx="3"/>
          </p:nvPr>
        </p:nvSpPr>
        <p:spPr>
          <a:xfrm>
            <a:off x="6334126" y="1681163"/>
            <a:ext cx="5021262" cy="823912"/>
          </a:xfrm>
        </p:spPr>
        <p:txBody>
          <a:bodyPr anchor="b"/>
          <a:lstStyle>
            <a:lvl1pPr marL="0" indent="0">
              <a:buNone/>
              <a:defRPr sz="2400" b="1">
                <a:latin typeface="Montserrat Thin" panose="000003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7D252D3-F9FC-4D4F-B275-3829883FE67F}"/>
              </a:ext>
            </a:extLst>
          </p:cNvPr>
          <p:cNvSpPr>
            <a:spLocks noGrp="1"/>
          </p:cNvSpPr>
          <p:nvPr>
            <p:ph sz="quarter" idx="4"/>
          </p:nvPr>
        </p:nvSpPr>
        <p:spPr>
          <a:xfrm>
            <a:off x="6334126" y="2505075"/>
            <a:ext cx="5021262" cy="3684588"/>
          </a:xfrm>
        </p:spPr>
        <p:txBody>
          <a:bodyPr/>
          <a:lstStyle>
            <a:lvl1pPr>
              <a:defRPr>
                <a:latin typeface="Montserrat Thin" panose="00000300000000000000" pitchFamily="50" charset="0"/>
              </a:defRPr>
            </a:lvl1pPr>
            <a:lvl2pPr>
              <a:defRPr>
                <a:latin typeface="Montserrat Thin" panose="00000300000000000000" pitchFamily="50" charset="0"/>
              </a:defRPr>
            </a:lvl2pPr>
            <a:lvl3pPr>
              <a:defRPr>
                <a:latin typeface="Montserrat Thin" panose="00000300000000000000" pitchFamily="50" charset="0"/>
              </a:defRPr>
            </a:lvl3pPr>
            <a:lvl4pPr>
              <a:defRPr>
                <a:latin typeface="Montserrat Thin" panose="00000300000000000000" pitchFamily="50" charset="0"/>
              </a:defRPr>
            </a:lvl4pPr>
            <a:lvl5pPr>
              <a:defRPr>
                <a:latin typeface="Montserrat Thin" panose="000003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718873EF-9FD9-49D8-AAD5-0113C6247EB2}"/>
              </a:ext>
            </a:extLst>
          </p:cNvPr>
          <p:cNvCxnSpPr>
            <a:cxnSpLocks/>
          </p:cNvCxnSpPr>
          <p:nvPr userDrawn="1"/>
        </p:nvCxnSpPr>
        <p:spPr>
          <a:xfrm flipV="1">
            <a:off x="6086475" y="1690688"/>
            <a:ext cx="0" cy="4498975"/>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12" name="Slide Number Placeholder 6">
            <a:extLst>
              <a:ext uri="{FF2B5EF4-FFF2-40B4-BE49-F238E27FC236}">
                <a16:creationId xmlns:a16="http://schemas.microsoft.com/office/drawing/2014/main" id="{DBEA52CF-2BAB-485D-BA64-1588444BEDD8}"/>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1453484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CA45-256B-46A9-B33C-A1595D78EC29}"/>
              </a:ext>
            </a:extLst>
          </p:cNvPr>
          <p:cNvSpPr>
            <a:spLocks noGrp="1"/>
          </p:cNvSpPr>
          <p:nvPr>
            <p:ph type="title" hasCustomPrompt="1"/>
          </p:nvPr>
        </p:nvSpPr>
        <p:spPr>
          <a:xfrm>
            <a:off x="1400178" y="981075"/>
            <a:ext cx="9953615" cy="4521200"/>
          </a:xfrm>
        </p:spPr>
        <p:txBody>
          <a:bodyPr/>
          <a:lstStyle>
            <a:lvl1pPr>
              <a:defRPr i="0" cap="none" baseline="0">
                <a:latin typeface="Montserrat Thin" panose="00000300000000000000" pitchFamily="50" charset="0"/>
              </a:defRPr>
            </a:lvl1pPr>
          </a:lstStyle>
          <a:p>
            <a:r>
              <a:rPr lang="en-US" dirty="0"/>
              <a:t>“Use this slide if you would like to include a quote in your presentation.”</a:t>
            </a:r>
            <a:br>
              <a:rPr lang="en-US" dirty="0"/>
            </a:br>
            <a:br>
              <a:rPr lang="en-US" dirty="0"/>
            </a:br>
            <a:r>
              <a:rPr lang="en-US" dirty="0"/>
              <a:t>– Quote Attribution</a:t>
            </a:r>
          </a:p>
        </p:txBody>
      </p:sp>
      <p:cxnSp>
        <p:nvCxnSpPr>
          <p:cNvPr id="6" name="Straight Connector 5">
            <a:extLst>
              <a:ext uri="{FF2B5EF4-FFF2-40B4-BE49-F238E27FC236}">
                <a16:creationId xmlns:a16="http://schemas.microsoft.com/office/drawing/2014/main" id="{B19AED1F-DAA1-4CD3-8E2B-3C4AD4BD5E44}"/>
              </a:ext>
            </a:extLst>
          </p:cNvPr>
          <p:cNvCxnSpPr>
            <a:cxnSpLocks/>
          </p:cNvCxnSpPr>
          <p:nvPr userDrawn="1"/>
        </p:nvCxnSpPr>
        <p:spPr>
          <a:xfrm>
            <a:off x="855673" y="981075"/>
            <a:ext cx="0" cy="452120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40CA53F-EFAE-46F6-A38C-771A8AFE5853}"/>
              </a:ext>
            </a:extLst>
          </p:cNvPr>
          <p:cNvSpPr/>
          <p:nvPr userDrawn="1"/>
        </p:nvSpPr>
        <p:spPr>
          <a:xfrm>
            <a:off x="10013665" y="-632341"/>
            <a:ext cx="1994457" cy="5386090"/>
          </a:xfrm>
          <a:prstGeom prst="rect">
            <a:avLst/>
          </a:prstGeom>
        </p:spPr>
        <p:txBody>
          <a:bodyPr wrap="none">
            <a:spAutoFit/>
          </a:bodyPr>
          <a:lstStyle/>
          <a:p>
            <a:r>
              <a:rPr lang="en-US" sz="34400" dirty="0">
                <a:solidFill>
                  <a:schemeClr val="bg1">
                    <a:lumMod val="95000"/>
                  </a:schemeClr>
                </a:solidFill>
                <a:latin typeface="Georgia" panose="02040502050405020303" pitchFamily="18" charset="0"/>
              </a:rPr>
              <a:t>”</a:t>
            </a:r>
          </a:p>
        </p:txBody>
      </p:sp>
      <p:sp>
        <p:nvSpPr>
          <p:cNvPr id="11" name="Slide Number Placeholder 6">
            <a:extLst>
              <a:ext uri="{FF2B5EF4-FFF2-40B4-BE49-F238E27FC236}">
                <a16:creationId xmlns:a16="http://schemas.microsoft.com/office/drawing/2014/main" id="{CE821C7D-9829-4327-9E14-7C825AC948C2}"/>
              </a:ext>
            </a:extLst>
          </p:cNvPr>
          <p:cNvSpPr>
            <a:spLocks noGrp="1"/>
          </p:cNvSpPr>
          <p:nvPr>
            <p:ph type="sldNum" sz="quarter" idx="12"/>
          </p:nvPr>
        </p:nvSpPr>
        <p:spPr>
          <a:xfrm>
            <a:off x="1400178" y="6356349"/>
            <a:ext cx="995361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71429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E187D-D965-4541-965E-F8B2C96D7CBA}"/>
              </a:ext>
            </a:extLst>
          </p:cNvPr>
          <p:cNvSpPr>
            <a:spLocks noGrp="1"/>
          </p:cNvSpPr>
          <p:nvPr>
            <p:ph type="ctrTitle" hasCustomPrompt="1"/>
          </p:nvPr>
        </p:nvSpPr>
        <p:spPr>
          <a:xfrm>
            <a:off x="838199" y="5362574"/>
            <a:ext cx="10515599" cy="708421"/>
          </a:xfrm>
        </p:spPr>
        <p:txBody>
          <a:bodyPr anchor="b">
            <a:normAutofit/>
          </a:bodyPr>
          <a:lstStyle>
            <a:lvl1pPr algn="l">
              <a:defRPr sz="4400"/>
            </a:lvl1pPr>
          </a:lstStyle>
          <a:p>
            <a:r>
              <a:rPr lang="en-US" dirty="0"/>
              <a:t>chart title</a:t>
            </a:r>
          </a:p>
        </p:txBody>
      </p:sp>
      <p:sp>
        <p:nvSpPr>
          <p:cNvPr id="9" name="Content Placeholder 3">
            <a:extLst>
              <a:ext uri="{FF2B5EF4-FFF2-40B4-BE49-F238E27FC236}">
                <a16:creationId xmlns:a16="http://schemas.microsoft.com/office/drawing/2014/main" id="{8AEF0D2B-AFEE-4353-8C84-B5FBB01C9D6C}"/>
              </a:ext>
            </a:extLst>
          </p:cNvPr>
          <p:cNvSpPr>
            <a:spLocks noGrp="1"/>
          </p:cNvSpPr>
          <p:nvPr>
            <p:ph sz="half" idx="2" hasCustomPrompt="1"/>
          </p:nvPr>
        </p:nvSpPr>
        <p:spPr>
          <a:xfrm>
            <a:off x="836611" y="422671"/>
            <a:ext cx="10515599" cy="4787504"/>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Insert chart or graph here.</a:t>
            </a:r>
          </a:p>
        </p:txBody>
      </p:sp>
      <p:sp>
        <p:nvSpPr>
          <p:cNvPr id="11" name="Slide Number Placeholder 6">
            <a:extLst>
              <a:ext uri="{FF2B5EF4-FFF2-40B4-BE49-F238E27FC236}">
                <a16:creationId xmlns:a16="http://schemas.microsoft.com/office/drawing/2014/main" id="{5431ADA5-BF1A-41FA-A0BD-E548440BEB35}"/>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2" name="Straight Connector 11">
            <a:extLst>
              <a:ext uri="{FF2B5EF4-FFF2-40B4-BE49-F238E27FC236}">
                <a16:creationId xmlns:a16="http://schemas.microsoft.com/office/drawing/2014/main" id="{3AC1A52D-FC66-4252-8D0C-3C0DF31B8ACB}"/>
              </a:ext>
            </a:extLst>
          </p:cNvPr>
          <p:cNvCxnSpPr>
            <a:cxnSpLocks/>
          </p:cNvCxnSpPr>
          <p:nvPr userDrawn="1"/>
        </p:nvCxnSpPr>
        <p:spPr>
          <a:xfrm>
            <a:off x="836611" y="6076951"/>
            <a:ext cx="10518777"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65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EA468-D697-44A3-BCF2-2BC4D5B88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B116D19-AD04-4B72-9EDC-F74F15E33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1407827"/>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52" r:id="rId3"/>
    <p:sldLayoutId id="2147483658" r:id="rId4"/>
    <p:sldLayoutId id="2147483659" r:id="rId5"/>
    <p:sldLayoutId id="2147483660" r:id="rId6"/>
    <p:sldLayoutId id="2147483653" r:id="rId7"/>
    <p:sldLayoutId id="2147483654" r:id="rId8"/>
    <p:sldLayoutId id="2147483649" r:id="rId9"/>
  </p:sldLayoutIdLst>
  <p:txStyles>
    <p:titleStyle>
      <a:lvl1pPr algn="l" defTabSz="914400" rtl="0" eaLnBrk="1" latinLnBrk="0" hangingPunct="1">
        <a:lnSpc>
          <a:spcPct val="90000"/>
        </a:lnSpc>
        <a:spcBef>
          <a:spcPct val="0"/>
        </a:spcBef>
        <a:buNone/>
        <a:defRPr sz="3600" b="0" kern="1200" cap="all" baseline="0">
          <a:solidFill>
            <a:srgbClr val="464646"/>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EA468-D697-44A3-BCF2-2BC4D5B88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B116D19-AD04-4B72-9EDC-F74F15E33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755956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xStyles>
    <p:titleStyle>
      <a:lvl1pPr algn="l" defTabSz="914400" rtl="0" eaLnBrk="1" latinLnBrk="0" hangingPunct="1">
        <a:lnSpc>
          <a:spcPct val="90000"/>
        </a:lnSpc>
        <a:spcBef>
          <a:spcPct val="0"/>
        </a:spcBef>
        <a:buNone/>
        <a:defRPr sz="3600" b="0" kern="1200" cap="all" baseline="0">
          <a:solidFill>
            <a:srgbClr val="464646"/>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EA468-D697-44A3-BCF2-2BC4D5B88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0B116D19-AD04-4B72-9EDC-F74F15E33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83830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lnSpc>
          <a:spcPct val="90000"/>
        </a:lnSpc>
        <a:spcBef>
          <a:spcPct val="0"/>
        </a:spcBef>
        <a:buNone/>
        <a:defRPr sz="4400" kern="1200" cap="all" baseline="0">
          <a:solidFill>
            <a:srgbClr val="464646"/>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270947"/>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3600" b="0" kern="1200" cap="all" baseline="0">
          <a:solidFill>
            <a:srgbClr val="464646"/>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hyperlink" Target="https://connectsso.dentaquest.com/authsso/providersso/SSOProviderLogin.aspx?TYPE=33554433&amp;REALMOID=06-6a4c193d-7520-4f3d-b194-83367a3ef454&amp;GUID=&amp;SMAUTHREASON=0&amp;METHOD=POST&amp;SMAGENTNAME=-SM-0zFLO0absY1YRYZD4LjsJ1W%2b1RiCqdCyWvmLBO%2bwLZoFMz1CDlQvNdU%2bFOtFZFo2n0GhUvWRW%2bQTSx8jN4y8%2fHUSE0UnG2TN&amp;TARGET=-SM-https%3a%2f%2fconnectsso.dentaquest.com%2fprovideraccessv2%2findex.html" TargetMode="External"/><Relationship Id="rId2" Type="http://schemas.openxmlformats.org/officeDocument/2006/relationships/hyperlink" Target="https://www.dentaquest.com/en/providers/oklahoma" TargetMode="External"/><Relationship Id="rId1" Type="http://schemas.openxmlformats.org/officeDocument/2006/relationships/slideLayout" Target="../slideLayouts/slideLayout2.xml"/><Relationship Id="rId5" Type="http://schemas.openxmlformats.org/officeDocument/2006/relationships/hyperlink" Target="https://libertydentaloffice.b2clogin.com/libertydentaloffice.onmicrosoft.com/b2c_1a_signup_signin/oauth2/v2.0/authorize?client_id=a6fca9b8-8b7e-470b-b6e6-40af4dbf3486&amp;redirect_uri=https%3A%2F%2Fproviderportal.libertydentalplan.com&amp;response_mode=form_post&amp;response_type=code%20id_token&amp;scope=openid%20profile%20offline_access%20https%3A%2F%2Flibertydentaloffice.onmicrosoft.com%2Fproviderportalapi%2Fproviderapi.read%20https%3A%2F%2Flibertydentaloffice.onmicrosoft.com%2Fproviderportalapi%2Fproviderapi.write&amp;state=OpenIdConnect.AuthenticationProperties%3DYXrUlqbzs2Y2Y9ND6L2OEdzXsDmMZQFnu5xSVfjsDfksTmE4bNO6w1Chpj2dIQLMgVBDmYhInucVO-uyTEf2WMkJLdJa-ujSs5tvoWaIywX3_XanO-hyNTcJyOTFsI2e7GvVMWkRGnGyO8Av_DSFRNyLOlxIWcIEJg5b52ZKma18VXFXHUKbKAvtHNyCn4vjYVbVc858fMw8sWpHN8LTtkjqoWrBEYFRfi2tlta1iCCV9rOxyKUCdshHsaWS1EFbFZdRs3x6FJPZvvyMF5gmMCfYHKhLdMZ2Es_9jJbYFTLetNczhVonh2ZmMBM-8Le_qGNOz_AFx7ccazkdThF06p3s3vL_rlB-1vhc9kJxKwJ5VhLoAFGrUk_Aya95iI2BnjDjHZbDtkYbJNhhVO8Sqw&amp;nonce=638407017570039869.MGMzZGUyM2UtMjk3Zi00NGM2LThkMmEtYTEwOGM2Y2Q1ZmI4ZjQxMzhmNjQtNzllYy00YzlkLWFiNWYtNzJjYmVlNTliMmQ3&amp;x-client-SKU=ID_NET451&amp;x-client-ver=5.2.4.0" TargetMode="External"/><Relationship Id="rId4" Type="http://schemas.openxmlformats.org/officeDocument/2006/relationships/hyperlink" Target="https://www.libertydentalplan.com/Oklahoma/LIBERTY-Dental-Plan-of-Oklahoma.aspx"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mailto:TribalGovernmentRelations@okhca.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microsoft.com/office/2018/10/relationships/comments" Target="../comments/modernComment_14C_BAC9BBF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4D_84D49D9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oklahoma.gov/ohca/individuals/mysoonercare.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oklahoma.gov/ohc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onnectsso.dentaquest.com/authsso/providersso/SSOProviderLogin.aspx?TYPE=33554433&amp;REALMOID=06-6a4c193d-7520-4f3d-b194-83367a3ef454&amp;GUID=&amp;SMAUTHREASON=0&amp;METHOD=POST&amp;SMAGENTNAME=-SM-0zFLO0absY1YRYZD4LjsJ1W%2b1RiCqdCyWvmLBO%2bwLZoFMz1CDlQvNdU%2bFOtFZFo2n0GhUvWRW%2bQTSx8jN4y8%2fHUSE0UnG2TN&amp;TARGET=-SM-https%3a%2f%2fconnectsso.dentaquest.com%2fprovideraccessv2%2findex.html" TargetMode="External"/><Relationship Id="rId2" Type="http://schemas.openxmlformats.org/officeDocument/2006/relationships/hyperlink" Target="https://www.dentaquest.com/en/providers/oklahoma" TargetMode="External"/><Relationship Id="rId1" Type="http://schemas.openxmlformats.org/officeDocument/2006/relationships/slideLayout" Target="../slideLayouts/slideLayout2.xml"/><Relationship Id="rId5" Type="http://schemas.openxmlformats.org/officeDocument/2006/relationships/hyperlink" Target="https://libertydentaloffice.b2clogin.com/libertydentaloffice.onmicrosoft.com/b2c_1a_signup_signin/oauth2/v2.0/authorize?client_id=a6fca9b8-8b7e-470b-b6e6-40af4dbf3486&amp;redirect_uri=https%3A%2F%2Fproviderportal.libertydentalplan.com&amp;response_mode=form_post&amp;response_type=code%20id_token&amp;scope=openid%20profile%20offline_access%20https%3A%2F%2Flibertydentaloffice.onmicrosoft.com%2Fproviderportalapi%2Fproviderapi.read%20https%3A%2F%2Flibertydentaloffice.onmicrosoft.com%2Fproviderportalapi%2Fproviderapi.write&amp;state=OpenIdConnect.AuthenticationProperties%3DYXrUlqbzs2Y2Y9ND6L2OEdzXsDmMZQFnu5xSVfjsDfksTmE4bNO6w1Chpj2dIQLMgVBDmYhInucVO-uyTEf2WMkJLdJa-ujSs5tvoWaIywX3_XanO-hyNTcJyOTFsI2e7GvVMWkRGnGyO8Av_DSFRNyLOlxIWcIEJg5b52ZKma18VXFXHUKbKAvtHNyCn4vjYVbVc858fMw8sWpHN8LTtkjqoWrBEYFRfi2tlta1iCCV9rOxyKUCdshHsaWS1EFbFZdRs3x6FJPZvvyMF5gmMCfYHKhLdMZ2Es_9jJbYFTLetNczhVonh2ZmMBM-8Le_qGNOz_AFx7ccazkdThF06p3s3vL_rlB-1vhc9kJxKwJ5VhLoAFGrUk_Aya95iI2BnjDjHZbDtkYbJNhhVO8Sqw&amp;nonce=638407017570039869.MGMzZGUyM2UtMjk3Zi00NGM2LThkMmEtYTEwOGM2Y2Q1ZmI4ZjQxMzhmNjQtNzllYy00YzlkLWFiNWYtNzJjYmVlNTliMmQ3&amp;x-client-SKU=ID_NET451&amp;x-client-ver=5.2.4.0" TargetMode="External"/><Relationship Id="rId4" Type="http://schemas.openxmlformats.org/officeDocument/2006/relationships/hyperlink" Target="https://www.libertydentalplan.com/Oklahoma/LIBERTY-Dental-Plan-of-Oklahoma.aspx"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connectsso.dentaquest.com/authsso/providersso/SSOProviderLogin.aspx?TYPE=33554433&amp;REALMOID=06-6a4c193d-7520-4f3d-b194-83367a3ef454&amp;GUID=&amp;SMAUTHREASON=0&amp;METHOD=POST&amp;SMAGENTNAME=-SM-0zFLO0absY1YRYZD4LjsJ1W%2b1RiCqdCyWvmLBO%2bwLZoFMz1CDlQvNdU%2bFOtFZFo2n0GhUvWRW%2bQTSx8jN4y8%2fHUSE0UnG2TN&amp;TARGET=-SM-https%3a%2f%2fconnectsso.dentaquest.com%2fprovideraccessv2%2findex.html" TargetMode="External"/><Relationship Id="rId2" Type="http://schemas.openxmlformats.org/officeDocument/2006/relationships/hyperlink" Target="https://www.dentaquest.com/en/providers/oklahoma" TargetMode="External"/><Relationship Id="rId1" Type="http://schemas.openxmlformats.org/officeDocument/2006/relationships/slideLayout" Target="../slideLayouts/slideLayout2.xml"/><Relationship Id="rId5" Type="http://schemas.openxmlformats.org/officeDocument/2006/relationships/hyperlink" Target="https://libertydentaloffice.b2clogin.com/libertydentaloffice.onmicrosoft.com/b2c_1a_signup_signin/oauth2/v2.0/authorize?client_id=a6fca9b8-8b7e-470b-b6e6-40af4dbf3486&amp;redirect_uri=https%3A%2F%2Fproviderportal.libertydentalplan.com&amp;response_mode=form_post&amp;response_type=code%20id_token&amp;scope=openid%20profile%20offline_access%20https%3A%2F%2Flibertydentaloffice.onmicrosoft.com%2Fproviderportalapi%2Fproviderapi.read%20https%3A%2F%2Flibertydentaloffice.onmicrosoft.com%2Fproviderportalapi%2Fproviderapi.write&amp;state=OpenIdConnect.AuthenticationProperties%3DYXrUlqbzs2Y2Y9ND6L2OEdzXsDmMZQFnu5xSVfjsDfksTmE4bNO6w1Chpj2dIQLMgVBDmYhInucVO-uyTEf2WMkJLdJa-ujSs5tvoWaIywX3_XanO-hyNTcJyOTFsI2e7GvVMWkRGnGyO8Av_DSFRNyLOlxIWcIEJg5b52ZKma18VXFXHUKbKAvtHNyCn4vjYVbVc858fMw8sWpHN8LTtkjqoWrBEYFRfi2tlta1iCCV9rOxyKUCdshHsaWS1EFbFZdRs3x6FJPZvvyMF5gmMCfYHKhLdMZ2Es_9jJbYFTLetNczhVonh2ZmMBM-8Le_qGNOz_AFx7ccazkdThF06p3s3vL_rlB-1vhc9kJxKwJ5VhLoAFGrUk_Aya95iI2BnjDjHZbDtkYbJNhhVO8Sqw&amp;nonce=638407017570039869.MGMzZGUyM2UtMjk3Zi00NGM2LThkMmEtYTEwOGM2Y2Q1ZmI4ZjQxMzhmNjQtNzllYy00YzlkLWFiNWYtNzJjYmVlNTliMmQ3&amp;x-client-SKU=ID_NET451&amp;x-client-ver=5.2.4.0" TargetMode="External"/><Relationship Id="rId4" Type="http://schemas.openxmlformats.org/officeDocument/2006/relationships/hyperlink" Target="https://www.libertydentalplan.com/Oklahoma/LIBERTY-Dental-Plan-of-Oklahoma.aspx"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oklahoma.gov/ohca/individuals/mysoonercare.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libertydentalplan.com/Oklahoma/LIBERTY-Dental-Plan-of-Oklahoma.aspx" TargetMode="External"/><Relationship Id="rId2" Type="http://schemas.openxmlformats.org/officeDocument/2006/relationships/hyperlink" Target="https://www.dentaquest.com/en/members/oklahoma-medicaid-dental-coverage/soonerselec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mailto:okprinquiries@libertydentalplan.com" TargetMode="External"/><Relationship Id="rId2" Type="http://schemas.openxmlformats.org/officeDocument/2006/relationships/hyperlink" Target="mailto:NetworkDevelopment@DentaQuest.com" TargetMode="External"/><Relationship Id="rId1" Type="http://schemas.openxmlformats.org/officeDocument/2006/relationships/slideLayout" Target="../slideLayouts/slideLayout2.xml"/><Relationship Id="rId4" Type="http://schemas.openxmlformats.org/officeDocument/2006/relationships/hyperlink" Target="https://oklahoma.gov/ohca/soonerselect/dental-plans.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oklahoma.gov/ohca/soonerselect/dental-plans.html" TargetMode="External"/><Relationship Id="rId2" Type="http://schemas.microsoft.com/office/2018/10/relationships/comments" Target="../comments/modernComment_105_EDFF7405.xml"/><Relationship Id="rId1" Type="http://schemas.openxmlformats.org/officeDocument/2006/relationships/slideLayout" Target="../slideLayouts/slideLayout2.xml"/><Relationship Id="rId4" Type="http://schemas.openxmlformats.org/officeDocument/2006/relationships/hyperlink" Target="https://oklahoma.gov/content/dam/ok/en/okhca/soonerselect/docs/dental/Dental%20Extra%20Benefits%20Chart.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NetworkDevelopment@DentaQuest.com" TargetMode="External"/><Relationship Id="rId2" Type="http://schemas.openxmlformats.org/officeDocument/2006/relationships/hyperlink" Target="https://www.dentaquest.com/en/providers/join-our-network/enrollment-form" TargetMode="External"/><Relationship Id="rId1" Type="http://schemas.openxmlformats.org/officeDocument/2006/relationships/slideLayout" Target="../slideLayouts/slideLayout2.xml"/><Relationship Id="rId5" Type="http://schemas.openxmlformats.org/officeDocument/2006/relationships/hyperlink" Target="mailto:okprinquiries@libertydentalplan.com" TargetMode="External"/><Relationship Id="rId4" Type="http://schemas.openxmlformats.org/officeDocument/2006/relationships/hyperlink" Target="https://www.libertydentalplan.com/Providers/Join-Our-Network.aspx"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BDCB-9ED9-4CAC-91D5-84F6AF593C94}"/>
              </a:ext>
            </a:extLst>
          </p:cNvPr>
          <p:cNvSpPr>
            <a:spLocks noGrp="1"/>
          </p:cNvSpPr>
          <p:nvPr>
            <p:ph type="title"/>
          </p:nvPr>
        </p:nvSpPr>
        <p:spPr>
          <a:xfrm>
            <a:off x="590991" y="1921096"/>
            <a:ext cx="6914662" cy="1325563"/>
          </a:xfrm>
        </p:spPr>
        <p:txBody>
          <a:bodyPr>
            <a:normAutofit fontScale="90000"/>
          </a:bodyPr>
          <a:lstStyle/>
          <a:p>
            <a:pPr>
              <a:lnSpc>
                <a:spcPct val="100000"/>
              </a:lnSpc>
            </a:pPr>
            <a:r>
              <a:rPr lang="en-US" sz="6000" dirty="0" err="1"/>
              <a:t>Soonerselect</a:t>
            </a:r>
            <a:r>
              <a:rPr lang="en-US" sz="6000" dirty="0"/>
              <a:t> dental</a:t>
            </a:r>
            <a:endParaRPr lang="en-US" sz="2000" cap="none" dirty="0">
              <a:latin typeface="Montserrat Light" panose="00000400000000000000" pitchFamily="50" charset="0"/>
            </a:endParaRPr>
          </a:p>
        </p:txBody>
      </p:sp>
      <p:pic>
        <p:nvPicPr>
          <p:cNvPr id="9" name="Content Placeholder 8" descr="A close up of a sign&#10;&#10;Description automatically generated">
            <a:extLst>
              <a:ext uri="{FF2B5EF4-FFF2-40B4-BE49-F238E27FC236}">
                <a16:creationId xmlns:a16="http://schemas.microsoft.com/office/drawing/2014/main" id="{A99C4FC4-8F0E-4D78-AA91-1D85AF6ADEAD}"/>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24493" r="27276"/>
          <a:stretch/>
        </p:blipFill>
        <p:spPr>
          <a:xfrm>
            <a:off x="6681788" y="0"/>
            <a:ext cx="5510212" cy="5721350"/>
          </a:xfrm>
          <a:prstGeom prst="rect">
            <a:avLst/>
          </a:prstGeom>
        </p:spPr>
      </p:pic>
      <p:sp>
        <p:nvSpPr>
          <p:cNvPr id="12" name="Rectangle 11">
            <a:extLst>
              <a:ext uri="{FF2B5EF4-FFF2-40B4-BE49-F238E27FC236}">
                <a16:creationId xmlns:a16="http://schemas.microsoft.com/office/drawing/2014/main" id="{1A81705B-9BC8-461C-9F21-5AE634749DD5}"/>
              </a:ext>
            </a:extLst>
          </p:cNvPr>
          <p:cNvSpPr/>
          <p:nvPr/>
        </p:nvSpPr>
        <p:spPr>
          <a:xfrm>
            <a:off x="585788" y="4081160"/>
            <a:ext cx="6096000" cy="1018869"/>
          </a:xfrm>
          <a:prstGeom prst="rect">
            <a:avLst/>
          </a:prstGeom>
        </p:spPr>
        <p:txBody>
          <a:bodyPr>
            <a:spAutoFit/>
          </a:bodyPr>
          <a:lstStyle/>
          <a:p>
            <a:pPr>
              <a:lnSpc>
                <a:spcPct val="150000"/>
              </a:lnSpc>
            </a:pPr>
            <a:r>
              <a:rPr lang="en-US" sz="2400" dirty="0">
                <a:solidFill>
                  <a:srgbClr val="464646"/>
                </a:solidFill>
              </a:rPr>
              <a:t>Getting Started and Preparedness for Day One</a:t>
            </a:r>
          </a:p>
          <a:p>
            <a:pPr>
              <a:lnSpc>
                <a:spcPct val="150000"/>
              </a:lnSpc>
            </a:pPr>
            <a:r>
              <a:rPr lang="en-US" dirty="0">
                <a:solidFill>
                  <a:srgbClr val="464646"/>
                </a:solidFill>
              </a:rPr>
              <a:t>January 2024</a:t>
            </a:r>
          </a:p>
        </p:txBody>
      </p:sp>
    </p:spTree>
    <p:extLst>
      <p:ext uri="{BB962C8B-B14F-4D97-AF65-F5344CB8AC3E}">
        <p14:creationId xmlns:p14="http://schemas.microsoft.com/office/powerpoint/2010/main" val="3571509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68F5E-FF20-CAED-E26D-46356AC5526D}"/>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1DBA3D55-B8ED-4590-80DB-0456DC4AAE8A}"/>
              </a:ext>
            </a:extLst>
          </p:cNvPr>
          <p:cNvSpPr>
            <a:spLocks noGrp="1"/>
          </p:cNvSpPr>
          <p:nvPr>
            <p:ph idx="1"/>
          </p:nvPr>
        </p:nvSpPr>
        <p:spPr/>
        <p:txBody>
          <a:bodyPr>
            <a:noAutofit/>
          </a:bodyPr>
          <a:lstStyle/>
          <a:p>
            <a:pPr marL="0" indent="0">
              <a:buNone/>
            </a:pPr>
            <a:r>
              <a:rPr lang="en-US" sz="2200" spc="30" dirty="0">
                <a:solidFill>
                  <a:srgbClr val="000000"/>
                </a:solidFill>
                <a:effectLst/>
                <a:latin typeface="Montserrat Light" panose="00000400000000000000" pitchFamily="2" charset="0"/>
                <a:ea typeface="Times New Roman" panose="02020603050405020304" pitchFamily="18" charset="0"/>
                <a:cs typeface="Open Sans" panose="020B0606030504020204" pitchFamily="34" charset="0"/>
              </a:rPr>
              <a:t>It is important that all provider contact information is accurate for SoonerSelect dental members. Providers should confirm that their contact information, practice and affiliation is correctly listed with DentaQuest and LIBERTY Dental prior to February 1, 2024. </a:t>
            </a:r>
          </a:p>
          <a:p>
            <a:pPr marL="0" indent="0">
              <a:buNone/>
            </a:pPr>
            <a:endParaRPr lang="en-US" sz="2200" dirty="0">
              <a:effectLst/>
              <a:latin typeface="Montserrat Light" panose="00000400000000000000" pitchFamily="2" charset="0"/>
              <a:ea typeface="Montserrat" panose="00000500000000000000" pitchFamily="2" charset="0"/>
              <a:cs typeface="Times New Roman" panose="02020603050405020304" pitchFamily="18" charset="0"/>
            </a:endParaRPr>
          </a:p>
          <a:p>
            <a:pPr marL="0" marR="0" indent="0">
              <a:lnSpc>
                <a:spcPct val="107000"/>
              </a:lnSpc>
              <a:spcBef>
                <a:spcPts val="0"/>
              </a:spcBef>
              <a:spcAft>
                <a:spcPts val="1200"/>
              </a:spcAft>
              <a:buNone/>
            </a:pPr>
            <a:r>
              <a:rPr lang="en-US" sz="2200" b="1" spc="30" dirty="0">
                <a:solidFill>
                  <a:srgbClr val="000000"/>
                </a:solidFill>
                <a:effectLst/>
                <a:latin typeface="Montserrat Light" panose="00000400000000000000" pitchFamily="2" charset="0"/>
                <a:ea typeface="Times New Roman" panose="02020603050405020304" pitchFamily="18" charset="0"/>
                <a:cs typeface="Open Sans" panose="020B0606030504020204" pitchFamily="34" charset="0"/>
              </a:rPr>
              <a:t>Incorrect or missing information may impact a member’s ability to choose you as their PCD or find you for services. </a:t>
            </a:r>
            <a:r>
              <a:rPr lang="en-US" sz="2200" spc="30" dirty="0">
                <a:solidFill>
                  <a:srgbClr val="000000"/>
                </a:solidFill>
                <a:effectLst/>
                <a:latin typeface="Montserrat Light" panose="00000400000000000000" pitchFamily="2" charset="0"/>
                <a:ea typeface="Times New Roman" panose="02020603050405020304" pitchFamily="18" charset="0"/>
                <a:cs typeface="Open Sans" panose="020B0606030504020204" pitchFamily="34" charset="0"/>
              </a:rPr>
              <a:t>Please review your information directly with </a:t>
            </a:r>
            <a:r>
              <a:rPr lang="en-US" sz="2200" spc="30" dirty="0">
                <a:solidFill>
                  <a:srgbClr val="464646"/>
                </a:solidFill>
                <a:effectLst/>
                <a:latin typeface="Montserrat Light" panose="00000400000000000000" pitchFamily="2" charset="0"/>
                <a:ea typeface="Times New Roman" panose="02020603050405020304" pitchFamily="18" charset="0"/>
                <a:cs typeface="Open Sans" panose="020B0606030504020204" pitchFamily="34" charset="0"/>
              </a:rPr>
              <a:t>each dental plan.</a:t>
            </a:r>
            <a:endParaRPr lang="en-US" sz="2200" dirty="0">
              <a:effectLst/>
              <a:latin typeface="Montserrat Light" panose="00000400000000000000" pitchFamily="2" charset="0"/>
              <a:ea typeface="Montserrat" panose="00000500000000000000" pitchFamily="2" charset="0"/>
              <a:cs typeface="Times New Roman" panose="02020603050405020304" pitchFamily="18" charset="0"/>
            </a:endParaRPr>
          </a:p>
          <a:p>
            <a:pPr marL="0" marR="0" lvl="0" indent="0">
              <a:lnSpc>
                <a:spcPct val="107000"/>
              </a:lnSpc>
              <a:spcBef>
                <a:spcPts val="0"/>
              </a:spcBef>
              <a:spcAft>
                <a:spcPts val="0"/>
              </a:spcAft>
              <a:buNone/>
            </a:pPr>
            <a:r>
              <a:rPr lang="en-US" sz="2200" b="1" dirty="0">
                <a:solidFill>
                  <a:srgbClr val="000000"/>
                </a:solidFill>
                <a:effectLst/>
                <a:latin typeface="Montserrat Light" panose="00000400000000000000" pitchFamily="2" charset="0"/>
                <a:ea typeface="Montserrat" panose="00000500000000000000" pitchFamily="2" charset="0"/>
                <a:cs typeface="Times New Roman" panose="02020603050405020304" pitchFamily="18" charset="0"/>
              </a:rPr>
              <a:t>DentaQuest:</a:t>
            </a:r>
            <a:r>
              <a:rPr lang="en-US" sz="2200" dirty="0">
                <a:solidFill>
                  <a:srgbClr val="000000"/>
                </a:solidFill>
                <a:effectLst/>
                <a:latin typeface="Montserrat Light" panose="00000400000000000000" pitchFamily="2" charset="0"/>
                <a:ea typeface="Montserrat" panose="00000500000000000000" pitchFamily="2" charset="0"/>
                <a:cs typeface="Times New Roman" panose="02020603050405020304" pitchFamily="18" charset="0"/>
              </a:rPr>
              <a:t> 833-479-1007 | </a:t>
            </a:r>
            <a:r>
              <a:rPr lang="en-US" sz="2200" u="sng" dirty="0">
                <a:solidFill>
                  <a:srgbClr val="000000"/>
                </a:solidFill>
                <a:effectLst/>
                <a:latin typeface="Montserrat Light" panose="00000400000000000000" pitchFamily="2" charset="0"/>
                <a:ea typeface="Montserrat" panose="00000500000000000000" pitchFamily="2" charset="0"/>
                <a:cs typeface="Times New Roman" panose="02020603050405020304" pitchFamily="18" charset="0"/>
                <a:hlinkClick r:id="rId2"/>
              </a:rPr>
              <a:t>DentaQuest.com</a:t>
            </a:r>
            <a:r>
              <a:rPr lang="en-US" sz="2200" u="sng" dirty="0">
                <a:solidFill>
                  <a:srgbClr val="DE9027"/>
                </a:solidFill>
                <a:effectLst/>
                <a:latin typeface="Montserrat Light" panose="00000400000000000000" pitchFamily="2" charset="0"/>
                <a:ea typeface="Montserrat" panose="00000500000000000000" pitchFamily="2" charset="0"/>
                <a:cs typeface="Times New Roman" panose="02020603050405020304" pitchFamily="18" charset="0"/>
              </a:rPr>
              <a:t> </a:t>
            </a:r>
            <a:r>
              <a:rPr lang="en-US" sz="2200" dirty="0">
                <a:solidFill>
                  <a:srgbClr val="000000"/>
                </a:solidFill>
                <a:effectLst/>
                <a:latin typeface="Montserrat Light" panose="00000400000000000000" pitchFamily="2" charset="0"/>
                <a:ea typeface="Montserrat" panose="00000500000000000000" pitchFamily="2" charset="0"/>
                <a:cs typeface="Times New Roman" panose="02020603050405020304" pitchFamily="18" charset="0"/>
              </a:rPr>
              <a:t>| </a:t>
            </a:r>
            <a:r>
              <a:rPr lang="en-US" sz="2200" u="sng" dirty="0">
                <a:solidFill>
                  <a:srgbClr val="000000"/>
                </a:solidFill>
                <a:effectLst/>
                <a:latin typeface="Montserrat Light" panose="00000400000000000000" pitchFamily="2" charset="0"/>
                <a:ea typeface="Montserrat" panose="00000500000000000000" pitchFamily="2" charset="0"/>
                <a:cs typeface="Times New Roman" panose="02020603050405020304" pitchFamily="18" charset="0"/>
                <a:hlinkClick r:id="rId3"/>
              </a:rPr>
              <a:t>DentaQuest Provider Portal</a:t>
            </a:r>
            <a:endParaRPr lang="en-US" sz="2200" dirty="0">
              <a:effectLst/>
              <a:latin typeface="Montserrat Light" panose="00000400000000000000" pitchFamily="2" charset="0"/>
              <a:ea typeface="Montserrat" panose="00000500000000000000" pitchFamily="2" charset="0"/>
              <a:cs typeface="Times New Roman" panose="02020603050405020304" pitchFamily="18" charset="0"/>
            </a:endParaRPr>
          </a:p>
          <a:p>
            <a:pPr marL="0" indent="0">
              <a:buNone/>
            </a:pPr>
            <a:r>
              <a:rPr lang="en-US" sz="2200" b="1" dirty="0">
                <a:effectLst/>
                <a:latin typeface="Montserrat Light" panose="00000400000000000000" pitchFamily="2" charset="0"/>
                <a:ea typeface="Montserrat" panose="00000500000000000000" pitchFamily="2" charset="0"/>
                <a:cs typeface="Times New Roman" panose="02020603050405020304" pitchFamily="18" charset="0"/>
              </a:rPr>
              <a:t>LIBERTY Dental:</a:t>
            </a:r>
            <a:r>
              <a:rPr lang="en-US" sz="2200" dirty="0">
                <a:effectLst/>
                <a:latin typeface="Montserrat Light" panose="00000400000000000000" pitchFamily="2" charset="0"/>
                <a:ea typeface="Montserrat" panose="00000500000000000000" pitchFamily="2" charset="0"/>
                <a:cs typeface="Times New Roman" panose="02020603050405020304" pitchFamily="18" charset="0"/>
              </a:rPr>
              <a:t> 888-902-0342 | </a:t>
            </a:r>
            <a:r>
              <a:rPr lang="en-US" sz="2200" u="sng" dirty="0">
                <a:solidFill>
                  <a:srgbClr val="DE9027"/>
                </a:solidFill>
                <a:effectLst/>
                <a:latin typeface="Montserrat Light" panose="00000400000000000000" pitchFamily="2" charset="0"/>
                <a:ea typeface="Montserrat" panose="00000500000000000000" pitchFamily="2" charset="0"/>
                <a:cs typeface="Times New Roman" panose="02020603050405020304" pitchFamily="18" charset="0"/>
                <a:hlinkClick r:id="rId4"/>
              </a:rPr>
              <a:t>LibertyDentalPlan.com</a:t>
            </a:r>
            <a:r>
              <a:rPr lang="en-US" sz="2200" spc="30" dirty="0">
                <a:effectLst/>
                <a:latin typeface="Montserrat Light" panose="00000400000000000000" pitchFamily="2" charset="0"/>
                <a:ea typeface="Times New Roman" panose="02020603050405020304" pitchFamily="18" charset="0"/>
                <a:cs typeface="Open Sans" panose="020B0606030504020204" pitchFamily="34" charset="0"/>
              </a:rPr>
              <a:t> </a:t>
            </a:r>
            <a:r>
              <a:rPr lang="en-US" sz="2200" dirty="0">
                <a:effectLst/>
                <a:latin typeface="Montserrat Light" panose="00000400000000000000" pitchFamily="2" charset="0"/>
                <a:ea typeface="Montserrat" panose="00000500000000000000" pitchFamily="2" charset="0"/>
                <a:cs typeface="Times New Roman" panose="02020603050405020304" pitchFamily="18" charset="0"/>
              </a:rPr>
              <a:t>| </a:t>
            </a:r>
            <a:r>
              <a:rPr lang="en-US" sz="2200" u="sng" dirty="0">
                <a:solidFill>
                  <a:srgbClr val="DE9027"/>
                </a:solidFill>
                <a:effectLst/>
                <a:latin typeface="Montserrat Light" panose="00000400000000000000" pitchFamily="2" charset="0"/>
                <a:ea typeface="Montserrat" panose="00000500000000000000" pitchFamily="2" charset="0"/>
                <a:cs typeface="Times New Roman" panose="02020603050405020304" pitchFamily="18" charset="0"/>
                <a:hlinkClick r:id="rId5"/>
              </a:rPr>
              <a:t>LIBERTY Dental Plan Provider Portal</a:t>
            </a:r>
            <a:endParaRPr lang="en-US" sz="2200" dirty="0">
              <a:latin typeface="Montserrat Light" panose="00000400000000000000" pitchFamily="2" charset="0"/>
            </a:endParaRPr>
          </a:p>
        </p:txBody>
      </p:sp>
    </p:spTree>
    <p:extLst>
      <p:ext uri="{BB962C8B-B14F-4D97-AF65-F5344CB8AC3E}">
        <p14:creationId xmlns:p14="http://schemas.microsoft.com/office/powerpoint/2010/main" val="1761007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987CBC-0930-ED77-112D-0918CA6EA3E4}"/>
              </a:ext>
            </a:extLst>
          </p:cNvPr>
          <p:cNvSpPr>
            <a:spLocks noGrp="1"/>
          </p:cNvSpPr>
          <p:nvPr>
            <p:ph type="title"/>
          </p:nvPr>
        </p:nvSpPr>
        <p:spPr/>
        <p:txBody>
          <a:bodyPr/>
          <a:lstStyle/>
          <a:p>
            <a:r>
              <a:rPr lang="en-US" dirty="0" err="1"/>
              <a:t>tribAL</a:t>
            </a:r>
            <a:r>
              <a:rPr lang="en-US" dirty="0"/>
              <a:t> PROVIDER INFORMATION</a:t>
            </a:r>
            <a:br>
              <a:rPr lang="en-US" dirty="0"/>
            </a:br>
            <a:endParaRPr lang="en-US" dirty="0"/>
          </a:p>
        </p:txBody>
      </p:sp>
    </p:spTree>
    <p:extLst>
      <p:ext uri="{BB962C8B-B14F-4D97-AF65-F5344CB8AC3E}">
        <p14:creationId xmlns:p14="http://schemas.microsoft.com/office/powerpoint/2010/main" val="4090883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E2FD-9EE5-C432-12D6-F5D4CE14497F}"/>
              </a:ext>
            </a:extLst>
          </p:cNvPr>
          <p:cNvSpPr>
            <a:spLocks noGrp="1"/>
          </p:cNvSpPr>
          <p:nvPr>
            <p:ph type="title"/>
          </p:nvPr>
        </p:nvSpPr>
        <p:spPr/>
        <p:txBody>
          <a:bodyPr/>
          <a:lstStyle/>
          <a:p>
            <a:r>
              <a:rPr lang="en-US" dirty="0"/>
              <a:t>Tribal provider information</a:t>
            </a:r>
          </a:p>
        </p:txBody>
      </p:sp>
      <p:sp>
        <p:nvSpPr>
          <p:cNvPr id="6" name="Content Placeholder 5">
            <a:extLst>
              <a:ext uri="{FF2B5EF4-FFF2-40B4-BE49-F238E27FC236}">
                <a16:creationId xmlns:a16="http://schemas.microsoft.com/office/drawing/2014/main" id="{87BF4D12-02D8-4A8A-2F28-1B48BBD8C2F6}"/>
              </a:ext>
            </a:extLst>
          </p:cNvPr>
          <p:cNvSpPr>
            <a:spLocks noGrp="1"/>
          </p:cNvSpPr>
          <p:nvPr>
            <p:ph idx="1"/>
          </p:nvPr>
        </p:nvSpPr>
        <p:spPr/>
        <p:txBody>
          <a:bodyPr/>
          <a:lstStyle/>
          <a:p>
            <a:pPr marL="0" indent="0">
              <a:buNone/>
            </a:pPr>
            <a:r>
              <a:rPr lang="en-US" dirty="0"/>
              <a:t>OHCA will reimburse claims for services provided by Indian Health Care Providers (IHCPs). IHCPs should submit all claims directly to OHCA for reimbursement for SoonerSelect dental members. </a:t>
            </a:r>
          </a:p>
          <a:p>
            <a:pPr marL="0" indent="0">
              <a:buNone/>
            </a:pPr>
            <a:endParaRPr lang="en-US" dirty="0"/>
          </a:p>
          <a:p>
            <a:pPr marL="0" indent="0">
              <a:buNone/>
            </a:pPr>
            <a:r>
              <a:rPr lang="en-US" dirty="0"/>
              <a:t>For more information, please contact the OHCA Tribal Government Relations team at: </a:t>
            </a:r>
            <a:r>
              <a:rPr lang="en-US" sz="2800" u="sng" spc="30" dirty="0">
                <a:solidFill>
                  <a:srgbClr val="DE9027"/>
                </a:solidFill>
                <a:effectLst/>
                <a:latin typeface="Montserrat" panose="00000500000000000000" pitchFamily="2" charset="0"/>
                <a:ea typeface="Times New Roman" panose="02020603050405020304" pitchFamily="18" charset="0"/>
                <a:cs typeface="Open Sans" panose="020B0606030504020204" pitchFamily="34" charset="0"/>
                <a:hlinkClick r:id="rId2"/>
              </a:rPr>
              <a:t>TribalGovernmentRelations@okhca.org</a:t>
            </a:r>
            <a:r>
              <a:rPr lang="en-US" dirty="0"/>
              <a:t>.</a:t>
            </a:r>
          </a:p>
          <a:p>
            <a:pPr marL="0" indent="0">
              <a:buNone/>
            </a:pPr>
            <a:endParaRPr lang="en-US" dirty="0"/>
          </a:p>
        </p:txBody>
      </p:sp>
    </p:spTree>
    <p:extLst>
      <p:ext uri="{BB962C8B-B14F-4D97-AF65-F5344CB8AC3E}">
        <p14:creationId xmlns:p14="http://schemas.microsoft.com/office/powerpoint/2010/main" val="2970991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ECA8A6-3677-D4FB-1DA8-6C6E91DC384B}"/>
              </a:ext>
            </a:extLst>
          </p:cNvPr>
          <p:cNvSpPr>
            <a:spLocks noGrp="1"/>
          </p:cNvSpPr>
          <p:nvPr>
            <p:ph type="title"/>
          </p:nvPr>
        </p:nvSpPr>
        <p:spPr/>
        <p:txBody>
          <a:bodyPr/>
          <a:lstStyle/>
          <a:p>
            <a:r>
              <a:rPr lang="en-US" dirty="0"/>
              <a:t>Verification of member eligibility and dental plan</a:t>
            </a:r>
          </a:p>
        </p:txBody>
      </p:sp>
    </p:spTree>
    <p:extLst>
      <p:ext uri="{BB962C8B-B14F-4D97-AF65-F5344CB8AC3E}">
        <p14:creationId xmlns:p14="http://schemas.microsoft.com/office/powerpoint/2010/main" val="843671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DC12-0417-B6AF-2E58-F822895C3F07}"/>
              </a:ext>
            </a:extLst>
          </p:cNvPr>
          <p:cNvSpPr>
            <a:spLocks noGrp="1"/>
          </p:cNvSpPr>
          <p:nvPr>
            <p:ph type="title"/>
          </p:nvPr>
        </p:nvSpPr>
        <p:spPr/>
        <p:txBody>
          <a:bodyPr/>
          <a:lstStyle/>
          <a:p>
            <a:r>
              <a:rPr lang="en-US" dirty="0"/>
              <a:t>verification</a:t>
            </a:r>
          </a:p>
        </p:txBody>
      </p:sp>
      <p:sp>
        <p:nvSpPr>
          <p:cNvPr id="3" name="Content Placeholder 2">
            <a:extLst>
              <a:ext uri="{FF2B5EF4-FFF2-40B4-BE49-F238E27FC236}">
                <a16:creationId xmlns:a16="http://schemas.microsoft.com/office/drawing/2014/main" id="{3762575D-3744-522B-2BE9-23FFAB8A62FD}"/>
              </a:ext>
            </a:extLst>
          </p:cNvPr>
          <p:cNvSpPr>
            <a:spLocks noGrp="1"/>
          </p:cNvSpPr>
          <p:nvPr>
            <p:ph idx="1"/>
          </p:nvPr>
        </p:nvSpPr>
        <p:spPr/>
        <p:txBody>
          <a:bodyPr>
            <a:normAutofit fontScale="77500" lnSpcReduction="20000"/>
          </a:bodyPr>
          <a:lstStyle/>
          <a:p>
            <a:pPr marL="0" marR="0" indent="0">
              <a:lnSpc>
                <a:spcPct val="107000"/>
              </a:lnSpc>
              <a:spcBef>
                <a:spcPts val="0"/>
              </a:spcBef>
              <a:spcAft>
                <a:spcPts val="1200"/>
              </a:spcAft>
              <a:buNone/>
            </a:pPr>
            <a:r>
              <a:rPr lang="en-US" sz="2800" dirty="0">
                <a:effectLst/>
                <a:latin typeface="Montserrat Light" panose="00000400000000000000" pitchFamily="2" charset="0"/>
                <a:ea typeface="Montserrat" panose="00000500000000000000" pitchFamily="2" charset="0"/>
                <a:cs typeface="Times New Roman" panose="02020603050405020304" pitchFamily="18" charset="0"/>
              </a:rPr>
              <a:t>OHCA offers two methods of confirming member eligibility and dental plan – the online provider portal and the OHCA Provider Helpline. </a:t>
            </a:r>
          </a:p>
          <a:p>
            <a:pPr>
              <a:lnSpc>
                <a:spcPct val="107000"/>
              </a:lnSpc>
              <a:spcBef>
                <a:spcPts val="0"/>
              </a:spcBef>
              <a:spcAft>
                <a:spcPts val="1200"/>
              </a:spcAft>
            </a:pPr>
            <a:r>
              <a:rPr lang="en-US" sz="2800" dirty="0">
                <a:effectLst/>
                <a:latin typeface="Montserrat Light" panose="00000400000000000000" pitchFamily="2" charset="0"/>
                <a:ea typeface="Montserrat" panose="00000500000000000000" pitchFamily="2" charset="0"/>
                <a:cs typeface="Times New Roman" panose="02020603050405020304" pitchFamily="18" charset="0"/>
              </a:rPr>
              <a:t>On the provider portal, providers will be able to identify that a member is enrolled in SoonerSelect dental by looking under the Coverage Section. SoonerDental indicates SoonerSelect dental. </a:t>
            </a:r>
          </a:p>
          <a:p>
            <a:pPr>
              <a:lnSpc>
                <a:spcPct val="107000"/>
              </a:lnSpc>
              <a:spcBef>
                <a:spcPts val="0"/>
              </a:spcBef>
              <a:spcAft>
                <a:spcPts val="1200"/>
              </a:spcAft>
            </a:pPr>
            <a:r>
              <a:rPr lang="en-US" sz="2800" dirty="0">
                <a:effectLst/>
                <a:latin typeface="Montserrat Light" panose="00000400000000000000" pitchFamily="2" charset="0"/>
                <a:ea typeface="Montserrat" panose="00000500000000000000" pitchFamily="2" charset="0"/>
                <a:cs typeface="Times New Roman" panose="02020603050405020304" pitchFamily="18" charset="0"/>
              </a:rPr>
              <a:t>Temporarily, the SoonerSelect dental plan assignments for members will not be visible online. OHCA is diligently working to update our secure provider portal eligibility screen so that providers may verify member eligibility information electronically. OHCA will notify providers when this information is available via global message. Providers can also call the </a:t>
            </a:r>
            <a:r>
              <a:rPr lang="en-US" sz="2800" b="1" dirty="0">
                <a:effectLst/>
                <a:latin typeface="Montserrat Light" panose="00000400000000000000" pitchFamily="2" charset="0"/>
                <a:ea typeface="Montserrat" panose="00000500000000000000" pitchFamily="2" charset="0"/>
                <a:cs typeface="Times New Roman" panose="02020603050405020304" pitchFamily="18" charset="0"/>
              </a:rPr>
              <a:t>OHCA Provider Helpline</a:t>
            </a:r>
            <a:r>
              <a:rPr lang="en-US" sz="2800" dirty="0">
                <a:effectLst/>
                <a:latin typeface="Montserrat Light" panose="00000400000000000000" pitchFamily="2" charset="0"/>
                <a:ea typeface="Montserrat" panose="00000500000000000000" pitchFamily="2" charset="0"/>
                <a:cs typeface="Times New Roman" panose="02020603050405020304" pitchFamily="18" charset="0"/>
              </a:rPr>
              <a:t> at 800-522-0114, option 1 to verify member eligibility and dental plan assignment. </a:t>
            </a:r>
          </a:p>
          <a:p>
            <a:pPr marL="0" indent="0">
              <a:buNone/>
            </a:pPr>
            <a:endParaRPr lang="en-US" dirty="0"/>
          </a:p>
        </p:txBody>
      </p:sp>
    </p:spTree>
    <p:extLst>
      <p:ext uri="{BB962C8B-B14F-4D97-AF65-F5344CB8AC3E}">
        <p14:creationId xmlns:p14="http://schemas.microsoft.com/office/powerpoint/2010/main" val="3133783024"/>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CB139D2-7EEF-F69C-6601-61C7C9CE429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7899" y="209550"/>
            <a:ext cx="11736202" cy="6210300"/>
          </a:xfrm>
          <a:prstGeom prst="rect">
            <a:avLst/>
          </a:prstGeom>
        </p:spPr>
      </p:pic>
      <p:sp>
        <p:nvSpPr>
          <p:cNvPr id="2" name="TextBox 1">
            <a:extLst>
              <a:ext uri="{FF2B5EF4-FFF2-40B4-BE49-F238E27FC236}">
                <a16:creationId xmlns:a16="http://schemas.microsoft.com/office/drawing/2014/main" id="{9D21B3AD-66AF-2856-319F-A3234D82EA02}"/>
              </a:ext>
            </a:extLst>
          </p:cNvPr>
          <p:cNvSpPr txBox="1"/>
          <p:nvPr/>
        </p:nvSpPr>
        <p:spPr>
          <a:xfrm>
            <a:off x="546652" y="3776870"/>
            <a:ext cx="11251096" cy="387626"/>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228526487"/>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37268-CA44-B0F2-28FC-E86ED5416BB9}"/>
              </a:ext>
            </a:extLst>
          </p:cNvPr>
          <p:cNvSpPr>
            <a:spLocks noGrp="1"/>
          </p:cNvSpPr>
          <p:nvPr>
            <p:ph type="title"/>
          </p:nvPr>
        </p:nvSpPr>
        <p:spPr/>
        <p:txBody>
          <a:bodyPr/>
          <a:lstStyle/>
          <a:p>
            <a:r>
              <a:rPr lang="en-US" dirty="0"/>
              <a:t>Id cards</a:t>
            </a:r>
          </a:p>
        </p:txBody>
      </p:sp>
      <p:sp>
        <p:nvSpPr>
          <p:cNvPr id="3" name="Content Placeholder 2">
            <a:extLst>
              <a:ext uri="{FF2B5EF4-FFF2-40B4-BE49-F238E27FC236}">
                <a16:creationId xmlns:a16="http://schemas.microsoft.com/office/drawing/2014/main" id="{8502E7ED-6E5B-8DAB-4ED8-C7F05C0E0823}"/>
              </a:ext>
            </a:extLst>
          </p:cNvPr>
          <p:cNvSpPr>
            <a:spLocks noGrp="1"/>
          </p:cNvSpPr>
          <p:nvPr>
            <p:ph idx="1"/>
          </p:nvPr>
        </p:nvSpPr>
        <p:spPr/>
        <p:txBody>
          <a:bodyPr/>
          <a:lstStyle/>
          <a:p>
            <a:pPr marL="0" marR="0" indent="0">
              <a:lnSpc>
                <a:spcPct val="107000"/>
              </a:lnSpc>
              <a:spcBef>
                <a:spcPts val="0"/>
              </a:spcBef>
              <a:spcAft>
                <a:spcPts val="1200"/>
              </a:spcAft>
              <a:buNone/>
            </a:pPr>
            <a:r>
              <a:rPr lang="en-US" sz="2800" dirty="0">
                <a:effectLst/>
                <a:latin typeface="Montserrat Light" panose="00000400000000000000" pitchFamily="2" charset="0"/>
                <a:ea typeface="Montserrat" panose="00000500000000000000" pitchFamily="2" charset="0"/>
                <a:cs typeface="Times New Roman" panose="02020603050405020304" pitchFamily="18" charset="0"/>
              </a:rPr>
              <a:t>Providers may ask the member for their dental plan ID card, which will display the dental plan in which the member is enrolled. Examples of SoonerSelect dental member ID cards are below. If the member does not have their ID card, members can log onto the </a:t>
            </a:r>
            <a:r>
              <a:rPr lang="en-US" sz="2800" u="sng" dirty="0">
                <a:solidFill>
                  <a:srgbClr val="DE9027"/>
                </a:solidFill>
                <a:effectLst/>
                <a:latin typeface="Montserrat Light" panose="00000400000000000000" pitchFamily="2" charset="0"/>
                <a:ea typeface="Montserrat" panose="00000500000000000000" pitchFamily="2" charset="0"/>
                <a:cs typeface="Times New Roman" panose="02020603050405020304" pitchFamily="18" charset="0"/>
                <a:hlinkClick r:id="rId2"/>
              </a:rPr>
              <a:t>MySoonerCare.org</a:t>
            </a:r>
            <a:r>
              <a:rPr lang="en-US" sz="2800" dirty="0">
                <a:effectLst/>
                <a:latin typeface="Montserrat Light" panose="00000400000000000000" pitchFamily="2" charset="0"/>
                <a:ea typeface="Montserrat" panose="00000500000000000000" pitchFamily="2" charset="0"/>
                <a:cs typeface="Times New Roman" panose="02020603050405020304" pitchFamily="18" charset="0"/>
                <a:hlinkClick r:id="rId2"/>
              </a:rPr>
              <a:t> </a:t>
            </a:r>
            <a:r>
              <a:rPr lang="en-US" sz="2800" dirty="0">
                <a:effectLst/>
                <a:latin typeface="Montserrat Light" panose="00000400000000000000" pitchFamily="2" charset="0"/>
                <a:ea typeface="Montserrat" panose="00000500000000000000" pitchFamily="2" charset="0"/>
                <a:cs typeface="Times New Roman" panose="02020603050405020304" pitchFamily="18" charset="0"/>
              </a:rPr>
              <a:t>member portal to see their dental plan assignment.</a:t>
            </a:r>
          </a:p>
          <a:p>
            <a:pPr marL="0" indent="0">
              <a:buNone/>
            </a:pPr>
            <a:endParaRPr lang="en-US" dirty="0"/>
          </a:p>
        </p:txBody>
      </p:sp>
    </p:spTree>
    <p:extLst>
      <p:ext uri="{BB962C8B-B14F-4D97-AF65-F5344CB8AC3E}">
        <p14:creationId xmlns:p14="http://schemas.microsoft.com/office/powerpoint/2010/main" val="1375574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42270-B51C-1381-889B-B518476CB678}"/>
              </a:ext>
            </a:extLst>
          </p:cNvPr>
          <p:cNvSpPr>
            <a:spLocks noGrp="1"/>
          </p:cNvSpPr>
          <p:nvPr>
            <p:ph type="title"/>
          </p:nvPr>
        </p:nvSpPr>
        <p:spPr/>
        <p:txBody>
          <a:bodyPr>
            <a:noAutofit/>
          </a:bodyPr>
          <a:lstStyle/>
          <a:p>
            <a:pPr marL="0" marR="0">
              <a:lnSpc>
                <a:spcPct val="107000"/>
              </a:lnSpc>
              <a:spcBef>
                <a:spcPts val="0"/>
              </a:spcBef>
              <a:spcAft>
                <a:spcPts val="1200"/>
              </a:spcAft>
            </a:pPr>
            <a:r>
              <a:rPr lang="en-US" sz="4000" dirty="0" err="1">
                <a:effectLst/>
                <a:latin typeface="Montserrat ExtraBold" panose="00000900000000000000" pitchFamily="2" charset="0"/>
                <a:ea typeface="Montserrat" panose="00000500000000000000" pitchFamily="2" charset="0"/>
                <a:cs typeface="Times New Roman" panose="02020603050405020304" pitchFamily="18" charset="0"/>
              </a:rPr>
              <a:t>Dentaquest</a:t>
            </a:r>
            <a:r>
              <a:rPr lang="en-US" sz="4000" dirty="0">
                <a:effectLst/>
                <a:latin typeface="Montserrat ExtraBold" panose="00000900000000000000" pitchFamily="2" charset="0"/>
                <a:ea typeface="Montserrat" panose="00000500000000000000" pitchFamily="2" charset="0"/>
                <a:cs typeface="Times New Roman" panose="02020603050405020304" pitchFamily="18" charset="0"/>
              </a:rPr>
              <a:t> example </a:t>
            </a:r>
            <a:br>
              <a:rPr lang="en-US" sz="4000" dirty="0">
                <a:effectLst/>
                <a:latin typeface="Montserrat ExtraBold" panose="00000900000000000000" pitchFamily="2" charset="0"/>
                <a:ea typeface="Montserrat" panose="00000500000000000000" pitchFamily="2" charset="0"/>
                <a:cs typeface="Times New Roman" panose="02020603050405020304" pitchFamily="18" charset="0"/>
              </a:rPr>
            </a:br>
            <a:r>
              <a:rPr lang="en-US" sz="4000" dirty="0">
                <a:effectLst/>
                <a:latin typeface="Montserrat ExtraBold" panose="00000900000000000000" pitchFamily="2" charset="0"/>
                <a:ea typeface="Montserrat" panose="00000500000000000000" pitchFamily="2" charset="0"/>
                <a:cs typeface="Times New Roman" panose="02020603050405020304" pitchFamily="18" charset="0"/>
              </a:rPr>
              <a:t>member id card</a:t>
            </a:r>
            <a:br>
              <a:rPr lang="en-US" sz="4000" dirty="0">
                <a:effectLst/>
                <a:latin typeface="Montserrat Light" panose="00000400000000000000" pitchFamily="2" charset="0"/>
                <a:ea typeface="Montserrat" panose="00000500000000000000" pitchFamily="2" charset="0"/>
                <a:cs typeface="Times New Roman" panose="02020603050405020304" pitchFamily="18" charset="0"/>
              </a:rPr>
            </a:br>
            <a:endParaRPr lang="en-US" sz="4000" dirty="0"/>
          </a:p>
        </p:txBody>
      </p:sp>
      <p:pic>
        <p:nvPicPr>
          <p:cNvPr id="4" name="Content Placeholder 3" descr="Graphical user interface, application&#10;&#10;Description automatically generated">
            <a:extLst>
              <a:ext uri="{FF2B5EF4-FFF2-40B4-BE49-F238E27FC236}">
                <a16:creationId xmlns:a16="http://schemas.microsoft.com/office/drawing/2014/main" id="{40609037-9569-09D2-FAD2-BB92E1C2655B}"/>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581" t="5000" r="49630" b="5000"/>
          <a:stretch/>
        </p:blipFill>
        <p:spPr bwMode="auto">
          <a:xfrm>
            <a:off x="621206" y="2502350"/>
            <a:ext cx="5166272" cy="3013196"/>
          </a:xfrm>
          <a:prstGeom prst="rect">
            <a:avLst/>
          </a:prstGeom>
          <a:ln>
            <a:noFill/>
          </a:ln>
          <a:extLst>
            <a:ext uri="{53640926-AAD7-44D8-BBD7-CCE9431645EC}">
              <a14:shadowObscured xmlns:a14="http://schemas.microsoft.com/office/drawing/2010/main"/>
            </a:ext>
          </a:extLst>
        </p:spPr>
      </p:pic>
      <p:pic>
        <p:nvPicPr>
          <p:cNvPr id="5" name="Picture 4" descr="Graphical user interface, application&#10;&#10;Description automatically generated">
            <a:extLst>
              <a:ext uri="{FF2B5EF4-FFF2-40B4-BE49-F238E27FC236}">
                <a16:creationId xmlns:a16="http://schemas.microsoft.com/office/drawing/2014/main" id="{8777A81E-A67E-C24C-C035-8A14AD26AA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1" t="2805" r="49776" b="3294"/>
          <a:stretch/>
        </p:blipFill>
        <p:spPr bwMode="auto">
          <a:xfrm>
            <a:off x="5787478" y="2502350"/>
            <a:ext cx="5166272" cy="30131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78423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1B434-630F-23E8-07E4-C7D17E8BDD92}"/>
              </a:ext>
            </a:extLst>
          </p:cNvPr>
          <p:cNvSpPr>
            <a:spLocks noGrp="1"/>
          </p:cNvSpPr>
          <p:nvPr>
            <p:ph type="title"/>
          </p:nvPr>
        </p:nvSpPr>
        <p:spPr/>
        <p:txBody>
          <a:bodyPr/>
          <a:lstStyle/>
          <a:p>
            <a:r>
              <a:rPr lang="en-US" dirty="0"/>
              <a:t>Liberty DENTAL example </a:t>
            </a:r>
            <a:br>
              <a:rPr lang="en-US" dirty="0"/>
            </a:br>
            <a:r>
              <a:rPr lang="en-US" dirty="0"/>
              <a:t>member id card</a:t>
            </a:r>
          </a:p>
        </p:txBody>
      </p:sp>
      <p:pic>
        <p:nvPicPr>
          <p:cNvPr id="4" name="Content Placeholder 3" descr="Graphical user interface&#10;&#10;Description automatically generated">
            <a:extLst>
              <a:ext uri="{FF2B5EF4-FFF2-40B4-BE49-F238E27FC236}">
                <a16:creationId xmlns:a16="http://schemas.microsoft.com/office/drawing/2014/main" id="{98AF049E-EACD-E86A-4ACF-CF210559AE59}"/>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6884" t="27020" r="4211" b="13236"/>
          <a:stretch/>
        </p:blipFill>
        <p:spPr bwMode="auto">
          <a:xfrm>
            <a:off x="1304925" y="2650504"/>
            <a:ext cx="4791075" cy="3053705"/>
          </a:xfrm>
          <a:prstGeom prst="rect">
            <a:avLst/>
          </a:prstGeom>
          <a:ln>
            <a:noFill/>
          </a:ln>
          <a:extLst>
            <a:ext uri="{53640926-AAD7-44D8-BBD7-CCE9431645EC}">
              <a14:shadowObscured xmlns:a14="http://schemas.microsoft.com/office/drawing/2010/main"/>
            </a:ext>
          </a:extLst>
        </p:spPr>
      </p:pic>
      <p:pic>
        <p:nvPicPr>
          <p:cNvPr id="5" name="Picture 4" descr="Text&#10;&#10;Description automatically generated">
            <a:extLst>
              <a:ext uri="{FF2B5EF4-FFF2-40B4-BE49-F238E27FC236}">
                <a16:creationId xmlns:a16="http://schemas.microsoft.com/office/drawing/2014/main" id="{E348388B-15E1-CC0A-6D39-9B81EDA9E724}"/>
              </a:ext>
            </a:extLst>
          </p:cNvPr>
          <p:cNvPicPr>
            <a:picLocks noChangeAspect="1"/>
          </p:cNvPicPr>
          <p:nvPr/>
        </p:nvPicPr>
        <p:blipFill>
          <a:blip r:embed="rId3">
            <a:extLst>
              <a:ext uri="{28A0092B-C50C-407E-A947-70E740481C1C}">
                <a14:useLocalDpi xmlns:a14="http://schemas.microsoft.com/office/drawing/2010/main" val="0"/>
              </a:ext>
            </a:extLst>
          </a:blip>
          <a:srcRect l="47826" t="37997" r="2940" b="8481"/>
          <a:stretch>
            <a:fillRect/>
          </a:stretch>
        </p:blipFill>
        <p:spPr>
          <a:xfrm>
            <a:off x="6096000" y="2650505"/>
            <a:ext cx="4827110" cy="3053705"/>
          </a:xfrm>
          <a:prstGeom prst="rect">
            <a:avLst/>
          </a:prstGeom>
        </p:spPr>
      </p:pic>
    </p:spTree>
    <p:extLst>
      <p:ext uri="{BB962C8B-B14F-4D97-AF65-F5344CB8AC3E}">
        <p14:creationId xmlns:p14="http://schemas.microsoft.com/office/powerpoint/2010/main" val="2258659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466EF6-2AA9-014A-3DCA-71CA3F13C593}"/>
              </a:ext>
            </a:extLst>
          </p:cNvPr>
          <p:cNvSpPr>
            <a:spLocks noGrp="1"/>
          </p:cNvSpPr>
          <p:nvPr>
            <p:ph type="title"/>
          </p:nvPr>
        </p:nvSpPr>
        <p:spPr>
          <a:xfrm>
            <a:off x="838200" y="365125"/>
            <a:ext cx="8324850" cy="6064250"/>
          </a:xfrm>
        </p:spPr>
        <p:txBody>
          <a:bodyPr/>
          <a:lstStyle/>
          <a:p>
            <a:r>
              <a:rPr lang="en-US" dirty="0"/>
              <a:t>Prior authorizations</a:t>
            </a:r>
          </a:p>
        </p:txBody>
      </p:sp>
    </p:spTree>
    <p:extLst>
      <p:ext uri="{BB962C8B-B14F-4D97-AF65-F5344CB8AC3E}">
        <p14:creationId xmlns:p14="http://schemas.microsoft.com/office/powerpoint/2010/main" val="1477493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4A4A4A"/>
                </a:solidFill>
                <a:latin typeface="Montserrat ExtraBold" panose="00000900000000000000" pitchFamily="2" charset="0"/>
                <a:cs typeface="Arial" panose="020B0604020202020204" pitchFamily="34" charset="0"/>
              </a:rPr>
              <a:t>disclaimer</a:t>
            </a:r>
          </a:p>
        </p:txBody>
      </p:sp>
      <p:sp>
        <p:nvSpPr>
          <p:cNvPr id="3" name="Content Placeholder 2"/>
          <p:cNvSpPr>
            <a:spLocks noGrp="1"/>
          </p:cNvSpPr>
          <p:nvPr>
            <p:ph idx="1"/>
          </p:nvPr>
        </p:nvSpPr>
        <p:spPr>
          <a:xfrm>
            <a:off x="838200" y="1822663"/>
            <a:ext cx="10515600" cy="4525963"/>
          </a:xfrm>
        </p:spPr>
        <p:txBody>
          <a:bodyPr>
            <a:noAutofit/>
          </a:bodyPr>
          <a:lstStyle/>
          <a:p>
            <a:r>
              <a:rPr lang="en-US" dirty="0">
                <a:latin typeface="Montserrat Light" panose="00000400000000000000" pitchFamily="2" charset="0"/>
                <a:cs typeface="Arial" panose="020B0604020202020204" pitchFamily="34" charset="0"/>
              </a:rPr>
              <a:t>SoonerCare policy is subject to change.</a:t>
            </a:r>
          </a:p>
          <a:p>
            <a:endParaRPr lang="en-US" dirty="0">
              <a:latin typeface="Montserrat Light" panose="00000400000000000000" pitchFamily="2" charset="0"/>
              <a:cs typeface="Arial" panose="020B0604020202020204" pitchFamily="34" charset="0"/>
            </a:endParaRPr>
          </a:p>
          <a:p>
            <a:r>
              <a:rPr lang="en-US" dirty="0">
                <a:latin typeface="Montserrat Light" panose="00000400000000000000" pitchFamily="2" charset="0"/>
                <a:cs typeface="Arial" panose="020B0604020202020204" pitchFamily="34" charset="0"/>
              </a:rPr>
              <a:t>The information included in this presentation is current as of January 2024.</a:t>
            </a:r>
          </a:p>
          <a:p>
            <a:endParaRPr lang="en-US" dirty="0">
              <a:latin typeface="Montserrat Light" panose="00000400000000000000" pitchFamily="2" charset="0"/>
              <a:cs typeface="Arial" panose="020B0604020202020204" pitchFamily="34" charset="0"/>
            </a:endParaRPr>
          </a:p>
          <a:p>
            <a:r>
              <a:rPr lang="en-US" dirty="0">
                <a:latin typeface="Montserrat Light" panose="00000400000000000000" pitchFamily="2" charset="0"/>
                <a:cs typeface="Arial" panose="020B0604020202020204" pitchFamily="34" charset="0"/>
              </a:rPr>
              <a:t>Current information can be found on the OHCA public website: </a:t>
            </a:r>
            <a:r>
              <a:rPr lang="en-US" dirty="0">
                <a:latin typeface="Montserrat Light" panose="00000400000000000000" pitchFamily="2" charset="0"/>
                <a:cs typeface="Arial" panose="020B0604020202020204" pitchFamily="34" charset="0"/>
                <a:hlinkClick r:id="rId2"/>
              </a:rPr>
              <a:t>www.Oklahoma.gov/ohca</a:t>
            </a:r>
            <a:r>
              <a:rPr lang="en-US" dirty="0">
                <a:latin typeface="Montserrat Light" panose="00000400000000000000" pitchFamily="2" charset="0"/>
                <a:cs typeface="Arial" panose="020B0604020202020204" pitchFamily="34" charset="0"/>
              </a:rPr>
              <a:t>.</a:t>
            </a:r>
          </a:p>
          <a:p>
            <a:pPr marL="0" indent="0">
              <a:buNone/>
            </a:pPr>
            <a:endParaRPr lang="en-US" dirty="0">
              <a:latin typeface="Montserrat Light" panose="00000400000000000000" pitchFamily="2" charset="0"/>
              <a:cs typeface="Arial" panose="020B0604020202020204" pitchFamily="34" charset="0"/>
            </a:endParaRPr>
          </a:p>
        </p:txBody>
      </p:sp>
    </p:spTree>
    <p:extLst>
      <p:ext uri="{BB962C8B-B14F-4D97-AF65-F5344CB8AC3E}">
        <p14:creationId xmlns:p14="http://schemas.microsoft.com/office/powerpoint/2010/main" val="608481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35A2B-5DCA-B810-0264-6B6F64B88107}"/>
              </a:ext>
            </a:extLst>
          </p:cNvPr>
          <p:cNvSpPr>
            <a:spLocks noGrp="1"/>
          </p:cNvSpPr>
          <p:nvPr>
            <p:ph type="title"/>
          </p:nvPr>
        </p:nvSpPr>
        <p:spPr/>
        <p:txBody>
          <a:bodyPr/>
          <a:lstStyle/>
          <a:p>
            <a:r>
              <a:rPr lang="en-US" dirty="0"/>
              <a:t>Prior authorizations</a:t>
            </a:r>
          </a:p>
        </p:txBody>
      </p:sp>
      <p:sp>
        <p:nvSpPr>
          <p:cNvPr id="3" name="Content Placeholder 2">
            <a:extLst>
              <a:ext uri="{FF2B5EF4-FFF2-40B4-BE49-F238E27FC236}">
                <a16:creationId xmlns:a16="http://schemas.microsoft.com/office/drawing/2014/main" id="{A3F7F166-F357-3CE7-E215-8290B6D8B860}"/>
              </a:ext>
            </a:extLst>
          </p:cNvPr>
          <p:cNvSpPr>
            <a:spLocks noGrp="1"/>
          </p:cNvSpPr>
          <p:nvPr>
            <p:ph idx="1"/>
          </p:nvPr>
        </p:nvSpPr>
        <p:spPr/>
        <p:txBody>
          <a:bodyPr>
            <a:normAutofit fontScale="92500" lnSpcReduction="20000"/>
          </a:bodyPr>
          <a:lstStyle/>
          <a:p>
            <a:pPr marL="0" marR="0" indent="0">
              <a:lnSpc>
                <a:spcPct val="107000"/>
              </a:lnSpc>
              <a:spcBef>
                <a:spcPts val="0"/>
              </a:spcBef>
              <a:spcAft>
                <a:spcPts val="0"/>
              </a:spcAft>
              <a:buNone/>
            </a:pPr>
            <a:r>
              <a:rPr lang="en-US" sz="2800" spc="30" dirty="0">
                <a:solidFill>
                  <a:srgbClr val="000000"/>
                </a:solidFill>
                <a:effectLst/>
                <a:latin typeface="Montserrat Light" panose="00000400000000000000" pitchFamily="2" charset="0"/>
                <a:ea typeface="Times New Roman" panose="02020603050405020304" pitchFamily="18" charset="0"/>
                <a:cs typeface="Open Sans" panose="020B0606030504020204" pitchFamily="34" charset="0"/>
              </a:rPr>
              <a:t>Members will have a 90-day period to ensure continuity of care where any services with a prior authorization (PA) under SoonerCare will be honored. DentaQuest and LIBERTY Dental Plan will process PAs through their internal processes and secure provider portals.  Please directly contact the dental plans for training needs or questions on PAs.</a:t>
            </a:r>
          </a:p>
          <a:p>
            <a:pPr marL="0" marR="0" indent="0">
              <a:lnSpc>
                <a:spcPct val="107000"/>
              </a:lnSpc>
              <a:spcBef>
                <a:spcPts val="0"/>
              </a:spcBef>
              <a:spcAft>
                <a:spcPts val="0"/>
              </a:spcAft>
              <a:buNone/>
            </a:pPr>
            <a:endParaRPr lang="en-US" sz="2800" dirty="0">
              <a:effectLst/>
              <a:latin typeface="Montserrat Light" panose="00000400000000000000" pitchFamily="2" charset="0"/>
              <a:ea typeface="Montserrat" panose="00000500000000000000" pitchFamily="2" charset="0"/>
              <a:cs typeface="Times New Roman" panose="02020603050405020304" pitchFamily="18" charset="0"/>
            </a:endParaRPr>
          </a:p>
          <a:p>
            <a:pPr marL="0" marR="0" lvl="0" indent="0">
              <a:lnSpc>
                <a:spcPct val="107000"/>
              </a:lnSpc>
              <a:spcBef>
                <a:spcPts val="0"/>
              </a:spcBef>
              <a:spcAft>
                <a:spcPts val="1200"/>
              </a:spcAft>
              <a:buSzPts val="1000"/>
              <a:buNone/>
            </a:pPr>
            <a:r>
              <a:rPr lang="en-US" sz="2800" b="1" dirty="0">
                <a:effectLst/>
                <a:latin typeface="Montserrat Light" panose="00000400000000000000" pitchFamily="2" charset="0"/>
                <a:ea typeface="Montserrat" panose="00000500000000000000" pitchFamily="2" charset="0"/>
                <a:cs typeface="Times New Roman" panose="02020603050405020304" pitchFamily="18" charset="0"/>
              </a:rPr>
              <a:t>DentaQuest:</a:t>
            </a:r>
            <a:r>
              <a:rPr lang="en-US" sz="2800" dirty="0">
                <a:effectLst/>
                <a:latin typeface="Montserrat Light" panose="00000400000000000000" pitchFamily="2" charset="0"/>
                <a:ea typeface="Montserrat" panose="00000500000000000000" pitchFamily="2" charset="0"/>
                <a:cs typeface="Times New Roman" panose="02020603050405020304" pitchFamily="18" charset="0"/>
              </a:rPr>
              <a:t> 833-479-1007 | </a:t>
            </a:r>
            <a:r>
              <a:rPr lang="en-US" sz="2800" u="sng" dirty="0">
                <a:solidFill>
                  <a:srgbClr val="DE9027"/>
                </a:solidFill>
                <a:effectLst/>
                <a:latin typeface="Montserrat Light" panose="00000400000000000000" pitchFamily="2" charset="0"/>
                <a:ea typeface="Montserrat" panose="00000500000000000000" pitchFamily="2" charset="0"/>
                <a:cs typeface="Times New Roman" panose="02020603050405020304" pitchFamily="18" charset="0"/>
                <a:hlinkClick r:id="rId2"/>
              </a:rPr>
              <a:t>DentaQuest.com</a:t>
            </a:r>
            <a:r>
              <a:rPr lang="en-US" sz="2800" u="sng" dirty="0">
                <a:solidFill>
                  <a:srgbClr val="DE9027"/>
                </a:solidFill>
                <a:effectLst/>
                <a:latin typeface="Montserrat Light" panose="00000400000000000000" pitchFamily="2" charset="0"/>
                <a:ea typeface="Montserrat" panose="00000500000000000000" pitchFamily="2" charset="0"/>
                <a:cs typeface="Times New Roman" panose="02020603050405020304" pitchFamily="18" charset="0"/>
              </a:rPr>
              <a:t> </a:t>
            </a:r>
            <a:r>
              <a:rPr lang="en-US" sz="2800" dirty="0">
                <a:effectLst/>
                <a:latin typeface="Montserrat Light" panose="00000400000000000000" pitchFamily="2" charset="0"/>
                <a:ea typeface="Montserrat" panose="00000500000000000000" pitchFamily="2" charset="0"/>
                <a:cs typeface="Times New Roman" panose="02020603050405020304" pitchFamily="18" charset="0"/>
              </a:rPr>
              <a:t>| </a:t>
            </a:r>
            <a:r>
              <a:rPr lang="en-US" sz="2800" u="sng" dirty="0">
                <a:solidFill>
                  <a:srgbClr val="DE9027"/>
                </a:solidFill>
                <a:effectLst/>
                <a:latin typeface="Montserrat Light" panose="00000400000000000000" pitchFamily="2" charset="0"/>
                <a:ea typeface="Montserrat" panose="00000500000000000000" pitchFamily="2" charset="0"/>
                <a:cs typeface="Times New Roman" panose="02020603050405020304" pitchFamily="18" charset="0"/>
                <a:hlinkClick r:id="rId3"/>
              </a:rPr>
              <a:t>DentaQuest Provider Portal</a:t>
            </a:r>
            <a:endParaRPr lang="en-US" sz="2800" dirty="0">
              <a:effectLst/>
              <a:latin typeface="Montserrat Light" panose="00000400000000000000" pitchFamily="2" charset="0"/>
              <a:ea typeface="Montserrat" panose="00000500000000000000" pitchFamily="2" charset="0"/>
              <a:cs typeface="Times New Roman" panose="02020603050405020304" pitchFamily="18" charset="0"/>
            </a:endParaRPr>
          </a:p>
          <a:p>
            <a:pPr marL="0" indent="0">
              <a:buNone/>
            </a:pPr>
            <a:r>
              <a:rPr lang="en-US" sz="2800" b="1" dirty="0">
                <a:effectLst/>
                <a:latin typeface="Montserrat Light" panose="00000400000000000000" pitchFamily="2" charset="0"/>
                <a:ea typeface="Montserrat" panose="00000500000000000000" pitchFamily="2" charset="0"/>
                <a:cs typeface="Times New Roman" panose="02020603050405020304" pitchFamily="18" charset="0"/>
              </a:rPr>
              <a:t>LIBERTY Dental:</a:t>
            </a:r>
            <a:r>
              <a:rPr lang="en-US" sz="2800" dirty="0">
                <a:effectLst/>
                <a:latin typeface="Montserrat Light" panose="00000400000000000000" pitchFamily="2" charset="0"/>
                <a:ea typeface="Montserrat" panose="00000500000000000000" pitchFamily="2" charset="0"/>
                <a:cs typeface="Times New Roman" panose="02020603050405020304" pitchFamily="18" charset="0"/>
              </a:rPr>
              <a:t> 888-902-0342 | </a:t>
            </a:r>
            <a:r>
              <a:rPr lang="en-US" sz="2800" u="sng" dirty="0">
                <a:solidFill>
                  <a:srgbClr val="DE9027"/>
                </a:solidFill>
                <a:effectLst/>
                <a:latin typeface="Montserrat Light" panose="00000400000000000000" pitchFamily="2" charset="0"/>
                <a:ea typeface="Montserrat" panose="00000500000000000000" pitchFamily="2" charset="0"/>
                <a:cs typeface="Times New Roman" panose="02020603050405020304" pitchFamily="18" charset="0"/>
                <a:hlinkClick r:id="rId4"/>
              </a:rPr>
              <a:t>LibertyDentalPlan.com</a:t>
            </a:r>
            <a:r>
              <a:rPr lang="en-US" sz="2800" u="sng" dirty="0">
                <a:solidFill>
                  <a:srgbClr val="DE9027"/>
                </a:solidFill>
                <a:effectLst/>
                <a:latin typeface="Montserrat Light" panose="00000400000000000000" pitchFamily="2" charset="0"/>
                <a:ea typeface="Montserrat" panose="00000500000000000000" pitchFamily="2" charset="0"/>
                <a:cs typeface="Times New Roman" panose="02020603050405020304" pitchFamily="18" charset="0"/>
              </a:rPr>
              <a:t> </a:t>
            </a:r>
            <a:r>
              <a:rPr lang="en-US" sz="2800" dirty="0">
                <a:effectLst/>
                <a:latin typeface="Montserrat Light" panose="00000400000000000000" pitchFamily="2" charset="0"/>
                <a:ea typeface="Montserrat" panose="00000500000000000000" pitchFamily="2" charset="0"/>
                <a:cs typeface="Times New Roman" panose="02020603050405020304" pitchFamily="18" charset="0"/>
              </a:rPr>
              <a:t>| </a:t>
            </a:r>
            <a:r>
              <a:rPr lang="en-US" sz="2800" u="sng" dirty="0">
                <a:solidFill>
                  <a:srgbClr val="DE9027"/>
                </a:solidFill>
                <a:effectLst/>
                <a:latin typeface="Montserrat Light" panose="00000400000000000000" pitchFamily="2" charset="0"/>
                <a:ea typeface="Montserrat" panose="00000500000000000000" pitchFamily="2" charset="0"/>
                <a:cs typeface="Times New Roman" panose="02020603050405020304" pitchFamily="18" charset="0"/>
                <a:hlinkClick r:id="rId5"/>
              </a:rPr>
              <a:t>LIBERTY Dental Plan Provider Portal</a:t>
            </a:r>
            <a:endParaRPr lang="en-US" dirty="0">
              <a:latin typeface="Montserrat Light" panose="00000400000000000000" pitchFamily="2" charset="0"/>
            </a:endParaRPr>
          </a:p>
        </p:txBody>
      </p:sp>
    </p:spTree>
    <p:extLst>
      <p:ext uri="{BB962C8B-B14F-4D97-AF65-F5344CB8AC3E}">
        <p14:creationId xmlns:p14="http://schemas.microsoft.com/office/powerpoint/2010/main" val="1643664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5C9638-F8CD-4087-D914-BB1DC3A8AA03}"/>
              </a:ext>
            </a:extLst>
          </p:cNvPr>
          <p:cNvSpPr>
            <a:spLocks noGrp="1"/>
          </p:cNvSpPr>
          <p:nvPr>
            <p:ph type="title"/>
          </p:nvPr>
        </p:nvSpPr>
        <p:spPr/>
        <p:txBody>
          <a:bodyPr/>
          <a:lstStyle/>
          <a:p>
            <a:r>
              <a:rPr lang="en-US" dirty="0"/>
              <a:t>claims</a:t>
            </a:r>
          </a:p>
        </p:txBody>
      </p:sp>
    </p:spTree>
    <p:extLst>
      <p:ext uri="{BB962C8B-B14F-4D97-AF65-F5344CB8AC3E}">
        <p14:creationId xmlns:p14="http://schemas.microsoft.com/office/powerpoint/2010/main" val="3225775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0BB8-73D5-724E-EA69-493E43B49B58}"/>
              </a:ext>
            </a:extLst>
          </p:cNvPr>
          <p:cNvSpPr>
            <a:spLocks noGrp="1"/>
          </p:cNvSpPr>
          <p:nvPr>
            <p:ph type="title"/>
          </p:nvPr>
        </p:nvSpPr>
        <p:spPr/>
        <p:txBody>
          <a:bodyPr/>
          <a:lstStyle/>
          <a:p>
            <a:r>
              <a:rPr lang="en-US" dirty="0"/>
              <a:t>claims</a:t>
            </a:r>
          </a:p>
        </p:txBody>
      </p:sp>
      <p:sp>
        <p:nvSpPr>
          <p:cNvPr id="3" name="Content Placeholder 2">
            <a:extLst>
              <a:ext uri="{FF2B5EF4-FFF2-40B4-BE49-F238E27FC236}">
                <a16:creationId xmlns:a16="http://schemas.microsoft.com/office/drawing/2014/main" id="{4FD438C1-942A-CF4A-A86E-2ADE4785313D}"/>
              </a:ext>
            </a:extLst>
          </p:cNvPr>
          <p:cNvSpPr>
            <a:spLocks noGrp="1"/>
          </p:cNvSpPr>
          <p:nvPr>
            <p:ph idx="1"/>
          </p:nvPr>
        </p:nvSpPr>
        <p:spPr/>
        <p:txBody>
          <a:bodyPr>
            <a:normAutofit/>
          </a:bodyPr>
          <a:lstStyle/>
          <a:p>
            <a:pPr marL="0" marR="0" indent="0">
              <a:lnSpc>
                <a:spcPct val="107000"/>
              </a:lnSpc>
              <a:spcBef>
                <a:spcPts val="0"/>
              </a:spcBef>
              <a:spcAft>
                <a:spcPts val="0"/>
              </a:spcAft>
              <a:buNone/>
            </a:pPr>
            <a:r>
              <a:rPr lang="en-US" sz="2800" spc="30" dirty="0">
                <a:solidFill>
                  <a:srgbClr val="000000"/>
                </a:solidFill>
                <a:effectLst/>
                <a:latin typeface="Montserrat Light" panose="00000400000000000000" pitchFamily="2" charset="0"/>
                <a:ea typeface="Times New Roman" panose="02020603050405020304" pitchFamily="18" charset="0"/>
                <a:cs typeface="Open Sans" panose="020B0606030504020204" pitchFamily="34" charset="0"/>
              </a:rPr>
              <a:t>DentaQuest and LIBERTY Dental will process claims through their internal processes and secure provider portals. Please directly contact the dental plans for training needs or questions on claims. </a:t>
            </a:r>
          </a:p>
          <a:p>
            <a:pPr marL="0" marR="0" indent="0">
              <a:lnSpc>
                <a:spcPct val="107000"/>
              </a:lnSpc>
              <a:spcBef>
                <a:spcPts val="0"/>
              </a:spcBef>
              <a:spcAft>
                <a:spcPts val="0"/>
              </a:spcAft>
              <a:buNone/>
            </a:pPr>
            <a:endParaRPr lang="en-US" sz="2800" dirty="0">
              <a:effectLst/>
              <a:latin typeface="Montserrat Light" panose="00000400000000000000" pitchFamily="2" charset="0"/>
              <a:ea typeface="Montserrat" panose="00000500000000000000" pitchFamily="2" charset="0"/>
              <a:cs typeface="Times New Roman" panose="02020603050405020304" pitchFamily="18" charset="0"/>
            </a:endParaRPr>
          </a:p>
          <a:p>
            <a:pPr marL="0" marR="0" lvl="0" indent="0">
              <a:lnSpc>
                <a:spcPct val="107000"/>
              </a:lnSpc>
              <a:spcBef>
                <a:spcPts val="0"/>
              </a:spcBef>
              <a:spcAft>
                <a:spcPts val="1200"/>
              </a:spcAft>
              <a:buSzPts val="1000"/>
              <a:buNone/>
            </a:pPr>
            <a:r>
              <a:rPr lang="en-US" sz="2800" b="1" dirty="0">
                <a:effectLst/>
                <a:latin typeface="Montserrat Light" panose="00000400000000000000" pitchFamily="2" charset="0"/>
                <a:ea typeface="Montserrat" panose="00000500000000000000" pitchFamily="2" charset="0"/>
                <a:cs typeface="Times New Roman" panose="02020603050405020304" pitchFamily="18" charset="0"/>
              </a:rPr>
              <a:t>DentaQuest:</a:t>
            </a:r>
            <a:r>
              <a:rPr lang="en-US" sz="2800" dirty="0">
                <a:effectLst/>
                <a:latin typeface="Montserrat Light" panose="00000400000000000000" pitchFamily="2" charset="0"/>
                <a:ea typeface="Montserrat" panose="00000500000000000000" pitchFamily="2" charset="0"/>
                <a:cs typeface="Times New Roman" panose="02020603050405020304" pitchFamily="18" charset="0"/>
              </a:rPr>
              <a:t> 833-479-1007 | </a:t>
            </a:r>
            <a:r>
              <a:rPr lang="en-US" sz="2800" u="sng" dirty="0">
                <a:solidFill>
                  <a:srgbClr val="DE9027"/>
                </a:solidFill>
                <a:effectLst/>
                <a:latin typeface="Montserrat Light" panose="00000400000000000000" pitchFamily="2" charset="0"/>
                <a:ea typeface="Montserrat" panose="00000500000000000000" pitchFamily="2" charset="0"/>
                <a:cs typeface="Times New Roman" panose="02020603050405020304" pitchFamily="18" charset="0"/>
                <a:hlinkClick r:id="rId2"/>
              </a:rPr>
              <a:t>DentaQuest.com</a:t>
            </a:r>
            <a:r>
              <a:rPr lang="en-US" sz="2800" u="sng" dirty="0">
                <a:solidFill>
                  <a:srgbClr val="DE9027"/>
                </a:solidFill>
                <a:effectLst/>
                <a:latin typeface="Montserrat Light" panose="00000400000000000000" pitchFamily="2" charset="0"/>
                <a:ea typeface="Montserrat" panose="00000500000000000000" pitchFamily="2" charset="0"/>
                <a:cs typeface="Times New Roman" panose="02020603050405020304" pitchFamily="18" charset="0"/>
              </a:rPr>
              <a:t> </a:t>
            </a:r>
            <a:r>
              <a:rPr lang="en-US" sz="2800" dirty="0">
                <a:effectLst/>
                <a:latin typeface="Montserrat Light" panose="00000400000000000000" pitchFamily="2" charset="0"/>
                <a:ea typeface="Montserrat" panose="00000500000000000000" pitchFamily="2" charset="0"/>
                <a:cs typeface="Times New Roman" panose="02020603050405020304" pitchFamily="18" charset="0"/>
              </a:rPr>
              <a:t>| </a:t>
            </a:r>
            <a:r>
              <a:rPr lang="en-US" sz="2800" u="sng" dirty="0">
                <a:solidFill>
                  <a:srgbClr val="DE9027"/>
                </a:solidFill>
                <a:effectLst/>
                <a:latin typeface="Montserrat Light" panose="00000400000000000000" pitchFamily="2" charset="0"/>
                <a:ea typeface="Montserrat" panose="00000500000000000000" pitchFamily="2" charset="0"/>
                <a:cs typeface="Times New Roman" panose="02020603050405020304" pitchFamily="18" charset="0"/>
                <a:hlinkClick r:id="rId3"/>
              </a:rPr>
              <a:t>DentaQuest Provider Portal</a:t>
            </a:r>
            <a:endParaRPr lang="en-US" sz="2800" dirty="0">
              <a:effectLst/>
              <a:latin typeface="Montserrat Light" panose="00000400000000000000" pitchFamily="2" charset="0"/>
              <a:ea typeface="Montserrat" panose="00000500000000000000" pitchFamily="2" charset="0"/>
              <a:cs typeface="Times New Roman" panose="02020603050405020304" pitchFamily="18" charset="0"/>
            </a:endParaRPr>
          </a:p>
          <a:p>
            <a:pPr marL="0" indent="0">
              <a:buNone/>
            </a:pPr>
            <a:r>
              <a:rPr lang="en-US" sz="2800" b="1" dirty="0">
                <a:effectLst/>
                <a:latin typeface="Montserrat Light" panose="00000400000000000000" pitchFamily="2" charset="0"/>
                <a:ea typeface="Montserrat" panose="00000500000000000000" pitchFamily="2" charset="0"/>
                <a:cs typeface="Times New Roman" panose="02020603050405020304" pitchFamily="18" charset="0"/>
              </a:rPr>
              <a:t>LIBERTY Dental:</a:t>
            </a:r>
            <a:r>
              <a:rPr lang="en-US" sz="2800" dirty="0">
                <a:effectLst/>
                <a:latin typeface="Montserrat Light" panose="00000400000000000000" pitchFamily="2" charset="0"/>
                <a:ea typeface="Montserrat" panose="00000500000000000000" pitchFamily="2" charset="0"/>
                <a:cs typeface="Times New Roman" panose="02020603050405020304" pitchFamily="18" charset="0"/>
              </a:rPr>
              <a:t> 888=902-0342 | </a:t>
            </a:r>
            <a:r>
              <a:rPr lang="en-US" sz="2800" u="sng" dirty="0">
                <a:solidFill>
                  <a:srgbClr val="DE9027"/>
                </a:solidFill>
                <a:effectLst/>
                <a:latin typeface="Montserrat Light" panose="00000400000000000000" pitchFamily="2" charset="0"/>
                <a:ea typeface="Montserrat" panose="00000500000000000000" pitchFamily="2" charset="0"/>
                <a:cs typeface="Times New Roman" panose="02020603050405020304" pitchFamily="18" charset="0"/>
                <a:hlinkClick r:id="rId4"/>
              </a:rPr>
              <a:t>LibertyDentalPlan.com</a:t>
            </a:r>
            <a:r>
              <a:rPr lang="en-US" sz="2800" spc="30" dirty="0">
                <a:effectLst/>
                <a:latin typeface="Montserrat Light" panose="00000400000000000000" pitchFamily="2" charset="0"/>
                <a:ea typeface="Times New Roman" panose="02020603050405020304" pitchFamily="18" charset="0"/>
                <a:cs typeface="Open Sans" panose="020B0606030504020204" pitchFamily="34" charset="0"/>
              </a:rPr>
              <a:t> </a:t>
            </a:r>
            <a:r>
              <a:rPr lang="en-US" sz="2800" dirty="0">
                <a:effectLst/>
                <a:latin typeface="Montserrat Light" panose="00000400000000000000" pitchFamily="2" charset="0"/>
                <a:ea typeface="Montserrat" panose="00000500000000000000" pitchFamily="2" charset="0"/>
                <a:cs typeface="Times New Roman" panose="02020603050405020304" pitchFamily="18" charset="0"/>
              </a:rPr>
              <a:t>| </a:t>
            </a:r>
            <a:r>
              <a:rPr lang="en-US" sz="2800" u="sng" dirty="0">
                <a:solidFill>
                  <a:srgbClr val="DE9027"/>
                </a:solidFill>
                <a:effectLst/>
                <a:latin typeface="Montserrat Light" panose="00000400000000000000" pitchFamily="2" charset="0"/>
                <a:ea typeface="Montserrat" panose="00000500000000000000" pitchFamily="2" charset="0"/>
                <a:cs typeface="Times New Roman" panose="02020603050405020304" pitchFamily="18" charset="0"/>
                <a:hlinkClick r:id="rId5"/>
              </a:rPr>
              <a:t>LIBERTY Dental Plan Provider Portal</a:t>
            </a:r>
            <a:endParaRPr lang="en-US" dirty="0">
              <a:latin typeface="Montserrat Light" panose="00000400000000000000" pitchFamily="2" charset="0"/>
            </a:endParaRPr>
          </a:p>
        </p:txBody>
      </p:sp>
    </p:spTree>
    <p:extLst>
      <p:ext uri="{BB962C8B-B14F-4D97-AF65-F5344CB8AC3E}">
        <p14:creationId xmlns:p14="http://schemas.microsoft.com/office/powerpoint/2010/main" val="1296449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374E7F-5687-D824-FCB4-63F691E14508}"/>
              </a:ext>
            </a:extLst>
          </p:cNvPr>
          <p:cNvSpPr>
            <a:spLocks noGrp="1"/>
          </p:cNvSpPr>
          <p:nvPr>
            <p:ph type="title"/>
          </p:nvPr>
        </p:nvSpPr>
        <p:spPr/>
        <p:txBody>
          <a:bodyPr/>
          <a:lstStyle/>
          <a:p>
            <a:r>
              <a:rPr lang="en-US" dirty="0"/>
              <a:t>Continuity </a:t>
            </a:r>
            <a:br>
              <a:rPr lang="en-US" dirty="0"/>
            </a:br>
            <a:r>
              <a:rPr lang="en-US" dirty="0"/>
              <a:t>of care</a:t>
            </a:r>
          </a:p>
        </p:txBody>
      </p:sp>
    </p:spTree>
    <p:extLst>
      <p:ext uri="{BB962C8B-B14F-4D97-AF65-F5344CB8AC3E}">
        <p14:creationId xmlns:p14="http://schemas.microsoft.com/office/powerpoint/2010/main" val="3219497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46D90-BBBE-0703-DD7A-02A880631FD0}"/>
              </a:ext>
            </a:extLst>
          </p:cNvPr>
          <p:cNvSpPr>
            <a:spLocks noGrp="1"/>
          </p:cNvSpPr>
          <p:nvPr>
            <p:ph type="title"/>
          </p:nvPr>
        </p:nvSpPr>
        <p:spPr/>
        <p:txBody>
          <a:bodyPr/>
          <a:lstStyle/>
          <a:p>
            <a:r>
              <a:rPr lang="en-US" dirty="0"/>
              <a:t>Continuity of care</a:t>
            </a:r>
          </a:p>
        </p:txBody>
      </p:sp>
      <p:sp>
        <p:nvSpPr>
          <p:cNvPr id="3" name="Content Placeholder 2">
            <a:extLst>
              <a:ext uri="{FF2B5EF4-FFF2-40B4-BE49-F238E27FC236}">
                <a16:creationId xmlns:a16="http://schemas.microsoft.com/office/drawing/2014/main" id="{88BA6175-DEB5-CCAB-AB32-DE178D77F908}"/>
              </a:ext>
            </a:extLst>
          </p:cNvPr>
          <p:cNvSpPr>
            <a:spLocks noGrp="1"/>
          </p:cNvSpPr>
          <p:nvPr>
            <p:ph idx="1"/>
          </p:nvPr>
        </p:nvSpPr>
        <p:spPr/>
        <p:txBody>
          <a:bodyPr>
            <a:normAutofit fontScale="85000" lnSpcReduction="20000"/>
          </a:bodyPr>
          <a:lstStyle/>
          <a:p>
            <a:pPr marL="0" indent="0">
              <a:buNone/>
            </a:pPr>
            <a:r>
              <a:rPr lang="en-US" dirty="0"/>
              <a:t>If a patient is a SoonerSelect Dental member and the provider is not currently contracted with the member’s SoonerSelect dental plan, the provider must:</a:t>
            </a:r>
          </a:p>
          <a:p>
            <a:r>
              <a:rPr lang="en-US" dirty="0"/>
              <a:t>Notify the member that they can only provide services for up to 90 calendar days.</a:t>
            </a:r>
          </a:p>
          <a:p>
            <a:r>
              <a:rPr lang="en-US" dirty="0"/>
              <a:t>Follow the dental plan’s guidelines and procedures for out-of-network care during the 90-day period. </a:t>
            </a:r>
          </a:p>
          <a:p>
            <a:pPr marL="0" indent="0">
              <a:buNone/>
            </a:pPr>
            <a:r>
              <a:rPr lang="en-US" dirty="0"/>
              <a:t>Note that payments to dental providers that have not yet contracted with dental plans will be made at the current Medicaid fee schedule rate.</a:t>
            </a:r>
          </a:p>
          <a:p>
            <a:pPr marL="0" indent="0">
              <a:buNone/>
            </a:pPr>
            <a:r>
              <a:rPr lang="en-US" dirty="0"/>
              <a:t>For questions specific to each SoonerSelect Dental plan, please contact the plan directly. For general SoonerSelect provider questions, providers may contact the OHCA Provider Helpline at 800-522-0114.</a:t>
            </a:r>
          </a:p>
          <a:p>
            <a:pPr marL="0" indent="0">
              <a:buNone/>
            </a:pPr>
            <a:endParaRPr lang="en-US" dirty="0"/>
          </a:p>
        </p:txBody>
      </p:sp>
    </p:spTree>
    <p:extLst>
      <p:ext uri="{BB962C8B-B14F-4D97-AF65-F5344CB8AC3E}">
        <p14:creationId xmlns:p14="http://schemas.microsoft.com/office/powerpoint/2010/main" val="3008394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53DFA3-F409-F650-4C9D-107BE3B86BE6}"/>
              </a:ext>
            </a:extLst>
          </p:cNvPr>
          <p:cNvSpPr>
            <a:spLocks noGrp="1"/>
          </p:cNvSpPr>
          <p:nvPr>
            <p:ph type="title"/>
          </p:nvPr>
        </p:nvSpPr>
        <p:spPr/>
        <p:txBody>
          <a:bodyPr/>
          <a:lstStyle/>
          <a:p>
            <a:r>
              <a:rPr lang="en-US" dirty="0"/>
              <a:t>Assistance for members with transition to </a:t>
            </a:r>
            <a:r>
              <a:rPr lang="en-US" dirty="0" err="1"/>
              <a:t>soonerselect</a:t>
            </a:r>
            <a:br>
              <a:rPr lang="en-US" dirty="0"/>
            </a:br>
            <a:endParaRPr lang="en-US" dirty="0"/>
          </a:p>
        </p:txBody>
      </p:sp>
    </p:spTree>
    <p:extLst>
      <p:ext uri="{BB962C8B-B14F-4D97-AF65-F5344CB8AC3E}">
        <p14:creationId xmlns:p14="http://schemas.microsoft.com/office/powerpoint/2010/main" val="3368616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1C28-9202-ED3B-CA1E-0F3A91315117}"/>
              </a:ext>
            </a:extLst>
          </p:cNvPr>
          <p:cNvSpPr>
            <a:spLocks noGrp="1"/>
          </p:cNvSpPr>
          <p:nvPr>
            <p:ph type="title"/>
          </p:nvPr>
        </p:nvSpPr>
        <p:spPr/>
        <p:txBody>
          <a:bodyPr/>
          <a:lstStyle/>
          <a:p>
            <a:r>
              <a:rPr lang="en-US" dirty="0"/>
              <a:t>Assistance for members</a:t>
            </a:r>
          </a:p>
        </p:txBody>
      </p:sp>
      <p:sp>
        <p:nvSpPr>
          <p:cNvPr id="3" name="Content Placeholder 2">
            <a:extLst>
              <a:ext uri="{FF2B5EF4-FFF2-40B4-BE49-F238E27FC236}">
                <a16:creationId xmlns:a16="http://schemas.microsoft.com/office/drawing/2014/main" id="{1AE13B75-23AE-1DEE-930D-1216717D20B0}"/>
              </a:ext>
            </a:extLst>
          </p:cNvPr>
          <p:cNvSpPr>
            <a:spLocks noGrp="1"/>
          </p:cNvSpPr>
          <p:nvPr>
            <p:ph idx="1"/>
          </p:nvPr>
        </p:nvSpPr>
        <p:spPr/>
        <p:txBody>
          <a:bodyPr>
            <a:normAutofit fontScale="85000" lnSpcReduction="20000"/>
          </a:bodyPr>
          <a:lstStyle/>
          <a:p>
            <a:pPr marL="342900" marR="0" lvl="0" indent="-342900">
              <a:lnSpc>
                <a:spcPct val="107000"/>
              </a:lnSpc>
              <a:spcBef>
                <a:spcPts val="0"/>
              </a:spcBef>
              <a:spcAft>
                <a:spcPts val="0"/>
              </a:spcAft>
              <a:buClr>
                <a:srgbClr val="D15420"/>
              </a:buClr>
              <a:buFont typeface="Wingdings" panose="05000000000000000000" pitchFamily="2" charset="2"/>
              <a:buChar char=""/>
            </a:pPr>
            <a:r>
              <a:rPr lang="en-US" sz="2800" spc="30" dirty="0">
                <a:solidFill>
                  <a:srgbClr val="000000"/>
                </a:solidFill>
                <a:effectLst/>
                <a:latin typeface="Montserrat Light" panose="00000400000000000000" pitchFamily="2" charset="0"/>
                <a:ea typeface="Times New Roman" panose="02020603050405020304" pitchFamily="18" charset="0"/>
                <a:cs typeface="Open Sans" panose="020B0606030504020204" pitchFamily="34" charset="0"/>
              </a:rPr>
              <a:t>All members had an opportunity to pick a SoonerSelect dental plan. Members who did not make an active selection were assigned a dental plan.</a:t>
            </a:r>
            <a:endParaRPr lang="en-US" sz="2800" dirty="0">
              <a:effectLst/>
              <a:latin typeface="Montserrat Light" panose="00000400000000000000" pitchFamily="2" charset="0"/>
              <a:ea typeface="Montserrat" panose="00000500000000000000" pitchFamily="2" charset="0"/>
              <a:cs typeface="Times New Roman" panose="02020603050405020304" pitchFamily="18" charset="0"/>
            </a:endParaRPr>
          </a:p>
          <a:p>
            <a:pPr marL="342900" marR="0" lvl="0" indent="-342900">
              <a:lnSpc>
                <a:spcPct val="107000"/>
              </a:lnSpc>
              <a:spcBef>
                <a:spcPts val="0"/>
              </a:spcBef>
              <a:spcAft>
                <a:spcPts val="0"/>
              </a:spcAft>
              <a:buClr>
                <a:srgbClr val="D15420"/>
              </a:buClr>
              <a:buFont typeface="Wingdings" panose="05000000000000000000" pitchFamily="2" charset="2"/>
              <a:buChar char=""/>
            </a:pPr>
            <a:r>
              <a:rPr lang="en-US" sz="2800" dirty="0">
                <a:solidFill>
                  <a:srgbClr val="000000"/>
                </a:solidFill>
                <a:effectLst/>
                <a:latin typeface="Montserrat Light" panose="00000400000000000000" pitchFamily="2" charset="0"/>
                <a:ea typeface="Montserrat" panose="00000500000000000000" pitchFamily="2" charset="0"/>
                <a:cs typeface="Times New Roman" panose="02020603050405020304" pitchFamily="18" charset="0"/>
              </a:rPr>
              <a:t>Members have 90 calendar days (until May 1, 2024) if they wish to change dental plans. </a:t>
            </a:r>
            <a:r>
              <a:rPr lang="en-US" sz="2800" b="1" dirty="0">
                <a:solidFill>
                  <a:srgbClr val="000000"/>
                </a:solidFill>
                <a:effectLst/>
                <a:latin typeface="Montserrat Light" panose="00000400000000000000" pitchFamily="2" charset="0"/>
                <a:ea typeface="Montserrat" panose="00000500000000000000" pitchFamily="2" charset="0"/>
                <a:cs typeface="Times New Roman" panose="02020603050405020304" pitchFamily="18" charset="0"/>
              </a:rPr>
              <a:t>Providers cannot select or change a SoonerSelect dental plan on behalf of a member.</a:t>
            </a:r>
            <a:endParaRPr lang="en-US" sz="2800" dirty="0">
              <a:effectLst/>
              <a:latin typeface="Montserrat Light" panose="00000400000000000000" pitchFamily="2" charset="0"/>
              <a:ea typeface="Montserrat" panose="00000500000000000000" pitchFamily="2" charset="0"/>
              <a:cs typeface="Times New Roman" panose="02020603050405020304" pitchFamily="18" charset="0"/>
            </a:endParaRPr>
          </a:p>
          <a:p>
            <a:pPr marL="342900" marR="0" lvl="0" indent="-342900">
              <a:lnSpc>
                <a:spcPct val="107000"/>
              </a:lnSpc>
              <a:spcBef>
                <a:spcPts val="0"/>
              </a:spcBef>
              <a:spcAft>
                <a:spcPts val="0"/>
              </a:spcAft>
              <a:buClr>
                <a:srgbClr val="D15420"/>
              </a:buClr>
              <a:buFont typeface="Wingdings" panose="05000000000000000000" pitchFamily="2" charset="2"/>
              <a:buChar char=""/>
            </a:pPr>
            <a:r>
              <a:rPr lang="en-US" sz="2800" dirty="0">
                <a:solidFill>
                  <a:srgbClr val="000000"/>
                </a:solidFill>
                <a:effectLst/>
                <a:latin typeface="Montserrat Light" panose="00000400000000000000" pitchFamily="2" charset="0"/>
                <a:ea typeface="Montserrat" panose="00000500000000000000" pitchFamily="2" charset="0"/>
                <a:cs typeface="Times New Roman" panose="02020603050405020304" pitchFamily="18" charset="0"/>
              </a:rPr>
              <a:t>Members should log on to </a:t>
            </a:r>
            <a:r>
              <a:rPr lang="en-US" sz="2800" u="sng" dirty="0">
                <a:solidFill>
                  <a:srgbClr val="000000"/>
                </a:solidFill>
                <a:effectLst/>
                <a:latin typeface="Montserrat Light" panose="00000400000000000000" pitchFamily="2" charset="0"/>
                <a:ea typeface="Montserrat" panose="00000500000000000000" pitchFamily="2" charset="0"/>
                <a:cs typeface="Times New Roman" panose="02020603050405020304" pitchFamily="18" charset="0"/>
                <a:hlinkClick r:id="rId2"/>
              </a:rPr>
              <a:t>MySoonerCare.org</a:t>
            </a:r>
            <a:r>
              <a:rPr lang="en-US" sz="2800" u="sng" dirty="0">
                <a:solidFill>
                  <a:srgbClr val="DE9027"/>
                </a:solidFill>
                <a:effectLst/>
                <a:latin typeface="Montserrat Light" panose="00000400000000000000" pitchFamily="2" charset="0"/>
                <a:ea typeface="Montserrat" panose="00000500000000000000" pitchFamily="2" charset="0"/>
                <a:cs typeface="Times New Roman" panose="02020603050405020304" pitchFamily="18" charset="0"/>
                <a:hlinkClick r:id="rId2"/>
              </a:rPr>
              <a:t> </a:t>
            </a:r>
            <a:r>
              <a:rPr lang="en-US" sz="2800" dirty="0">
                <a:solidFill>
                  <a:srgbClr val="000000"/>
                </a:solidFill>
                <a:effectLst/>
                <a:latin typeface="Montserrat Light" panose="00000400000000000000" pitchFamily="2" charset="0"/>
                <a:ea typeface="Montserrat" panose="00000500000000000000" pitchFamily="2" charset="0"/>
                <a:cs typeface="Times New Roman" panose="02020603050405020304" pitchFamily="18" charset="0"/>
              </a:rPr>
              <a:t>to change their dental plan or contact the </a:t>
            </a:r>
            <a:r>
              <a:rPr lang="en-US" sz="2800" b="1" dirty="0">
                <a:solidFill>
                  <a:srgbClr val="000000"/>
                </a:solidFill>
                <a:effectLst/>
                <a:latin typeface="Montserrat Light" panose="00000400000000000000" pitchFamily="2" charset="0"/>
                <a:ea typeface="Montserrat" panose="00000500000000000000" pitchFamily="2" charset="0"/>
                <a:cs typeface="Times New Roman" panose="02020603050405020304" pitchFamily="18" charset="0"/>
              </a:rPr>
              <a:t>OHCA Member Choice Counseling Hotline </a:t>
            </a:r>
            <a:r>
              <a:rPr lang="en-US" sz="2800" dirty="0">
                <a:solidFill>
                  <a:srgbClr val="000000"/>
                </a:solidFill>
                <a:effectLst/>
                <a:latin typeface="Montserrat Light" panose="00000400000000000000" pitchFamily="2" charset="0"/>
                <a:ea typeface="Montserrat" panose="00000500000000000000" pitchFamily="2" charset="0"/>
                <a:cs typeface="Times New Roman" panose="02020603050405020304" pitchFamily="18" charset="0"/>
              </a:rPr>
              <a:t>at 800-987-7767, Option 5.</a:t>
            </a:r>
            <a:endParaRPr lang="en-US" sz="2800" dirty="0">
              <a:effectLst/>
              <a:latin typeface="Montserrat Light" panose="00000400000000000000" pitchFamily="2" charset="0"/>
              <a:ea typeface="Montserrat" panose="00000500000000000000" pitchFamily="2" charset="0"/>
              <a:cs typeface="Times New Roman" panose="02020603050405020304" pitchFamily="18" charset="0"/>
            </a:endParaRPr>
          </a:p>
          <a:p>
            <a:pPr marL="342900" marR="0" lvl="0" indent="-342900">
              <a:lnSpc>
                <a:spcPct val="107000"/>
              </a:lnSpc>
              <a:spcBef>
                <a:spcPts val="0"/>
              </a:spcBef>
              <a:spcAft>
                <a:spcPts val="1200"/>
              </a:spcAft>
              <a:buClr>
                <a:srgbClr val="D15420"/>
              </a:buClr>
              <a:buFont typeface="Wingdings" panose="05000000000000000000" pitchFamily="2" charset="2"/>
              <a:buChar char=""/>
            </a:pPr>
            <a:r>
              <a:rPr lang="en-US" sz="2800" dirty="0">
                <a:solidFill>
                  <a:srgbClr val="000000"/>
                </a:solidFill>
                <a:effectLst/>
                <a:latin typeface="Montserrat Light" panose="00000400000000000000" pitchFamily="2" charset="0"/>
                <a:ea typeface="Montserrat" panose="00000500000000000000" pitchFamily="2" charset="0"/>
                <a:cs typeface="Times New Roman" panose="02020603050405020304" pitchFamily="18" charset="0"/>
              </a:rPr>
              <a:t>Members will have a 90-day period to ensure continuity of care where any services with a prior authorization (PA) under SoonerCare will be honored.</a:t>
            </a:r>
            <a:endParaRPr lang="en-US" sz="2800" dirty="0">
              <a:effectLst/>
              <a:latin typeface="Montserrat Light" panose="00000400000000000000" pitchFamily="2" charset="0"/>
              <a:ea typeface="Montserrat" panose="00000500000000000000" pitchFamily="2"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45094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684A0-8719-E72E-B4DB-521D81FFE60D}"/>
              </a:ext>
            </a:extLst>
          </p:cNvPr>
          <p:cNvSpPr>
            <a:spLocks noGrp="1"/>
          </p:cNvSpPr>
          <p:nvPr>
            <p:ph type="title"/>
          </p:nvPr>
        </p:nvSpPr>
        <p:spPr/>
        <p:txBody>
          <a:bodyPr/>
          <a:lstStyle/>
          <a:p>
            <a:r>
              <a:rPr lang="en-US" dirty="0"/>
              <a:t>Assistance for members</a:t>
            </a:r>
          </a:p>
        </p:txBody>
      </p:sp>
      <p:sp>
        <p:nvSpPr>
          <p:cNvPr id="3" name="Content Placeholder 2">
            <a:extLst>
              <a:ext uri="{FF2B5EF4-FFF2-40B4-BE49-F238E27FC236}">
                <a16:creationId xmlns:a16="http://schemas.microsoft.com/office/drawing/2014/main" id="{6F58AF07-E11C-70E2-F253-57AF82800E3C}"/>
              </a:ext>
            </a:extLst>
          </p:cNvPr>
          <p:cNvSpPr>
            <a:spLocks noGrp="1"/>
          </p:cNvSpPr>
          <p:nvPr>
            <p:ph idx="1"/>
          </p:nvPr>
        </p:nvSpPr>
        <p:spPr/>
        <p:txBody>
          <a:bodyPr/>
          <a:lstStyle/>
          <a:p>
            <a:pPr marL="0" indent="0" algn="l" rtl="0" fontAlgn="base">
              <a:buNone/>
            </a:pPr>
            <a:r>
              <a:rPr lang="en-US" sz="2800" b="0" i="0" dirty="0">
                <a:solidFill>
                  <a:srgbClr val="000000"/>
                </a:solidFill>
                <a:effectLst/>
                <a:latin typeface="Montserrat Light" panose="00000400000000000000" pitchFamily="2" charset="0"/>
              </a:rPr>
              <a:t>Members may ask providers questions about SoonerSelect </a:t>
            </a:r>
            <a:r>
              <a:rPr lang="en-US" dirty="0">
                <a:solidFill>
                  <a:srgbClr val="000000"/>
                </a:solidFill>
                <a:latin typeface="Montserrat Light" panose="00000400000000000000" pitchFamily="2" charset="0"/>
              </a:rPr>
              <a:t>d</a:t>
            </a:r>
            <a:r>
              <a:rPr lang="en-US" sz="2800" b="0" i="0" dirty="0">
                <a:solidFill>
                  <a:srgbClr val="000000"/>
                </a:solidFill>
                <a:effectLst/>
                <a:latin typeface="Montserrat Light" panose="00000400000000000000" pitchFamily="2" charset="0"/>
              </a:rPr>
              <a:t>ental. Members can contact their dental plan directly with any questions about their services, their PCD, in-network providers, PAs, or care management.  </a:t>
            </a:r>
          </a:p>
          <a:p>
            <a:pPr marL="0" indent="0" algn="l" rtl="0" fontAlgn="base">
              <a:buNone/>
            </a:pPr>
            <a:endParaRPr lang="en-US" sz="2800" b="0" i="0" dirty="0">
              <a:solidFill>
                <a:srgbClr val="000000"/>
              </a:solidFill>
              <a:effectLst/>
              <a:latin typeface="Montserrat Light" panose="00000400000000000000" pitchFamily="2" charset="0"/>
            </a:endParaRPr>
          </a:p>
          <a:p>
            <a:pPr algn="l" rtl="0" fontAlgn="base">
              <a:buFont typeface="Arial" panose="020B0604020202020204" pitchFamily="34" charset="0"/>
              <a:buChar char="•"/>
            </a:pPr>
            <a:r>
              <a:rPr lang="en-US" sz="2800" b="1" i="0" dirty="0">
                <a:solidFill>
                  <a:srgbClr val="000000"/>
                </a:solidFill>
                <a:effectLst/>
                <a:latin typeface="Montserrat Light" panose="00000400000000000000" pitchFamily="2" charset="0"/>
              </a:rPr>
              <a:t>DentaQuest:</a:t>
            </a:r>
            <a:r>
              <a:rPr lang="en-US" sz="2800" b="0" i="0" dirty="0">
                <a:solidFill>
                  <a:srgbClr val="000000"/>
                </a:solidFill>
                <a:effectLst/>
                <a:latin typeface="Montserrat Light" panose="00000400000000000000" pitchFamily="2" charset="0"/>
              </a:rPr>
              <a:t> 833-479-0687| </a:t>
            </a:r>
            <a:r>
              <a:rPr lang="en-US" sz="2800" b="0" i="0" u="sng" strike="noStrike" dirty="0">
                <a:solidFill>
                  <a:srgbClr val="DE9027"/>
                </a:solidFill>
                <a:effectLst/>
                <a:latin typeface="Montserrat Light" panose="00000400000000000000" pitchFamily="2" charset="0"/>
                <a:hlinkClick r:id="rId2"/>
              </a:rPr>
              <a:t>DentaQuest.com</a:t>
            </a:r>
            <a:r>
              <a:rPr lang="en-US" sz="2800" b="0" i="0" u="none" strike="noStrike" dirty="0">
                <a:solidFill>
                  <a:srgbClr val="DE9027"/>
                </a:solidFill>
                <a:effectLst/>
                <a:latin typeface="Montserrat Light" panose="00000400000000000000" pitchFamily="2" charset="0"/>
              </a:rPr>
              <a:t> </a:t>
            </a:r>
            <a:r>
              <a:rPr lang="en-US" sz="2800" b="0" i="0" dirty="0">
                <a:solidFill>
                  <a:srgbClr val="DE9027"/>
                </a:solidFill>
                <a:effectLst/>
                <a:latin typeface="Montserrat Light" panose="00000400000000000000" pitchFamily="2" charset="0"/>
              </a:rPr>
              <a:t> </a:t>
            </a:r>
          </a:p>
          <a:p>
            <a:pPr marL="0" indent="0" algn="l" rtl="0" fontAlgn="base">
              <a:buNone/>
            </a:pPr>
            <a:endParaRPr lang="en-US" sz="2000" b="0" i="0" dirty="0">
              <a:solidFill>
                <a:srgbClr val="000000"/>
              </a:solidFill>
              <a:effectLst/>
              <a:latin typeface="Montserrat Light" panose="00000400000000000000" pitchFamily="2" charset="0"/>
            </a:endParaRPr>
          </a:p>
          <a:p>
            <a:pPr algn="l" rtl="0" fontAlgn="base">
              <a:buFont typeface="Arial" panose="020B0604020202020204" pitchFamily="34" charset="0"/>
              <a:buChar char="•"/>
            </a:pPr>
            <a:r>
              <a:rPr lang="en-US" sz="2800" b="1" i="0" dirty="0">
                <a:solidFill>
                  <a:srgbClr val="000000"/>
                </a:solidFill>
                <a:effectLst/>
                <a:latin typeface="Montserrat Light" panose="00000400000000000000" pitchFamily="2" charset="0"/>
              </a:rPr>
              <a:t>LIBERTY Dental Plan:</a:t>
            </a:r>
            <a:r>
              <a:rPr lang="en-US" sz="2800" b="0" i="0" dirty="0">
                <a:solidFill>
                  <a:srgbClr val="000000"/>
                </a:solidFill>
                <a:effectLst/>
                <a:latin typeface="Montserrat Light" panose="00000400000000000000" pitchFamily="2" charset="0"/>
              </a:rPr>
              <a:t> 888-700-1093 | </a:t>
            </a:r>
            <a:r>
              <a:rPr lang="en-US" sz="2800" b="0" i="0" u="sng" strike="noStrike" dirty="0">
                <a:solidFill>
                  <a:srgbClr val="DE9027"/>
                </a:solidFill>
                <a:effectLst/>
                <a:latin typeface="Montserrat Light" panose="00000400000000000000" pitchFamily="2" charset="0"/>
                <a:hlinkClick r:id="rId3"/>
              </a:rPr>
              <a:t>LibertyDentalPlan.com</a:t>
            </a:r>
            <a:r>
              <a:rPr lang="en-US" sz="2800" b="0" i="0" u="none" strike="noStrike" dirty="0">
                <a:solidFill>
                  <a:srgbClr val="DE9027"/>
                </a:solidFill>
                <a:effectLst/>
                <a:latin typeface="Montserrat Light" panose="00000400000000000000" pitchFamily="2" charset="0"/>
              </a:rPr>
              <a:t> </a:t>
            </a:r>
            <a:r>
              <a:rPr lang="en-US" sz="2800" b="0" i="0" dirty="0">
                <a:solidFill>
                  <a:srgbClr val="DE9027"/>
                </a:solidFill>
                <a:effectLst/>
                <a:latin typeface="Montserrat Light" panose="00000400000000000000" pitchFamily="2" charset="0"/>
              </a:rPr>
              <a:t> </a:t>
            </a:r>
            <a:endParaRPr lang="en-US" sz="2000" b="0" i="0" dirty="0">
              <a:solidFill>
                <a:srgbClr val="000000"/>
              </a:solidFill>
              <a:effectLst/>
              <a:latin typeface="Montserrat Light" panose="00000400000000000000" pitchFamily="2" charset="0"/>
            </a:endParaRPr>
          </a:p>
          <a:p>
            <a:endParaRPr lang="en-US" dirty="0"/>
          </a:p>
        </p:txBody>
      </p:sp>
    </p:spTree>
    <p:extLst>
      <p:ext uri="{BB962C8B-B14F-4D97-AF65-F5344CB8AC3E}">
        <p14:creationId xmlns:p14="http://schemas.microsoft.com/office/powerpoint/2010/main" val="2893771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9B1571-32E3-DFFA-CADF-5275C7A44988}"/>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2465183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D594-EA1E-C0F6-E7D0-AB187888428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97FC8589-8D24-2D0B-37D3-117AA89BFACE}"/>
              </a:ext>
            </a:extLst>
          </p:cNvPr>
          <p:cNvSpPr>
            <a:spLocks noGrp="1"/>
          </p:cNvSpPr>
          <p:nvPr>
            <p:ph idx="1"/>
          </p:nvPr>
        </p:nvSpPr>
        <p:spPr>
          <a:xfrm>
            <a:off x="838200" y="1825625"/>
            <a:ext cx="10515600" cy="4351338"/>
          </a:xfrm>
        </p:spPr>
        <p:txBody>
          <a:bodyPr>
            <a:normAutofit/>
          </a:bodyPr>
          <a:lstStyle/>
          <a:p>
            <a:r>
              <a:rPr lang="en-US" sz="2500" b="1" dirty="0"/>
              <a:t>DentaQuest Provider Phone Number: 833-479-1007</a:t>
            </a:r>
          </a:p>
          <a:p>
            <a:r>
              <a:rPr lang="en-US" sz="2500" b="1" dirty="0"/>
              <a:t>DentaQuest Provider Email: </a:t>
            </a:r>
            <a:r>
              <a:rPr lang="en-US" sz="2500" u="sng" dirty="0">
                <a:solidFill>
                  <a:srgbClr val="DE9027"/>
                </a:solidFill>
                <a:effectLst/>
                <a:latin typeface="Montserrat" panose="00000500000000000000" pitchFamily="2" charset="0"/>
                <a:ea typeface="Montserrat" panose="00000500000000000000" pitchFamily="2" charset="0"/>
                <a:cs typeface="Times New Roman" panose="02020603050405020304" pitchFamily="18" charset="0"/>
                <a:hlinkClick r:id="rId2"/>
              </a:rPr>
              <a:t>NetworkDevelopment@DentaQuest.com</a:t>
            </a:r>
            <a:r>
              <a:rPr lang="en-US" sz="2500" u="sng" dirty="0">
                <a:solidFill>
                  <a:srgbClr val="DE9027"/>
                </a:solidFill>
                <a:effectLst/>
                <a:latin typeface="Montserrat" panose="00000500000000000000" pitchFamily="2" charset="0"/>
                <a:ea typeface="Montserrat" panose="00000500000000000000" pitchFamily="2" charset="0"/>
                <a:cs typeface="Times New Roman" panose="02020603050405020304" pitchFamily="18" charset="0"/>
              </a:rPr>
              <a:t> </a:t>
            </a:r>
            <a:endParaRPr lang="en-US" sz="2500" dirty="0">
              <a:effectLst/>
              <a:latin typeface="Montserrat Light" panose="00000400000000000000" pitchFamily="2" charset="0"/>
              <a:ea typeface="Montserrat" panose="00000500000000000000" pitchFamily="2" charset="0"/>
              <a:cs typeface="Times New Roman" panose="02020603050405020304" pitchFamily="18" charset="0"/>
            </a:endParaRPr>
          </a:p>
          <a:p>
            <a:r>
              <a:rPr lang="en-US" sz="2500" dirty="0">
                <a:solidFill>
                  <a:schemeClr val="tx1"/>
                </a:solidFill>
                <a:latin typeface="Montserrat" panose="00000500000000000000" pitchFamily="2" charset="0"/>
                <a:ea typeface="Montserrat" panose="00000500000000000000" pitchFamily="2" charset="0"/>
                <a:cs typeface="Times New Roman" panose="02020603050405020304" pitchFamily="18" charset="0"/>
              </a:rPr>
              <a:t>LIBERTY Dental Provider Phone Number: 888-902-3042</a:t>
            </a:r>
          </a:p>
          <a:p>
            <a:r>
              <a:rPr lang="en-US" sz="2500" b="1" dirty="0">
                <a:effectLst/>
                <a:latin typeface="Montserrat Light" panose="00000400000000000000" pitchFamily="2" charset="0"/>
                <a:ea typeface="Montserrat" panose="00000500000000000000" pitchFamily="2" charset="0"/>
                <a:cs typeface="Times New Roman" panose="02020603050405020304" pitchFamily="18" charset="0"/>
              </a:rPr>
              <a:t>LIBERTY Dental Provider Email</a:t>
            </a:r>
            <a:r>
              <a:rPr lang="en-US" sz="2500" dirty="0">
                <a:effectLst/>
                <a:latin typeface="Montserrat Light" panose="00000400000000000000" pitchFamily="2" charset="0"/>
                <a:ea typeface="Montserrat" panose="00000500000000000000" pitchFamily="2" charset="0"/>
                <a:cs typeface="Times New Roman" panose="02020603050405020304" pitchFamily="18" charset="0"/>
              </a:rPr>
              <a:t>: </a:t>
            </a:r>
            <a:r>
              <a:rPr lang="en-US" sz="2500" u="sng" dirty="0">
                <a:solidFill>
                  <a:srgbClr val="DE9027"/>
                </a:solidFill>
                <a:effectLst/>
                <a:latin typeface="Montserrat Light" panose="00000400000000000000" pitchFamily="2" charset="0"/>
                <a:ea typeface="Montserrat" panose="00000500000000000000" pitchFamily="2" charset="0"/>
                <a:cs typeface="Times New Roman" panose="02020603050405020304" pitchFamily="18" charset="0"/>
                <a:hlinkClick r:id="rId3"/>
              </a:rPr>
              <a:t>okprinquiries@libertydentalplan.com</a:t>
            </a:r>
            <a:endParaRPr lang="en-US" sz="2500" u="sng" dirty="0">
              <a:solidFill>
                <a:srgbClr val="DE9027"/>
              </a:solidFill>
              <a:effectLst/>
              <a:latin typeface="Montserrat Light" panose="00000400000000000000" pitchFamily="2" charset="0"/>
              <a:ea typeface="Montserrat" panose="00000500000000000000" pitchFamily="2" charset="0"/>
              <a:cs typeface="Times New Roman" panose="02020603050405020304" pitchFamily="18" charset="0"/>
            </a:endParaRPr>
          </a:p>
          <a:p>
            <a:r>
              <a:rPr lang="en-US" sz="2500" b="1" dirty="0">
                <a:effectLst/>
                <a:latin typeface="Montserrat Light" panose="00000400000000000000" pitchFamily="2" charset="0"/>
                <a:ea typeface="Montserrat" panose="00000500000000000000" pitchFamily="2" charset="0"/>
                <a:cs typeface="Times New Roman" panose="02020603050405020304" pitchFamily="18" charset="0"/>
              </a:rPr>
              <a:t>OHCA Provider Helpline</a:t>
            </a:r>
            <a:r>
              <a:rPr lang="en-US" sz="2500" dirty="0">
                <a:effectLst/>
                <a:latin typeface="Montserrat Light" panose="00000400000000000000" pitchFamily="2" charset="0"/>
                <a:ea typeface="Montserrat" panose="00000500000000000000" pitchFamily="2" charset="0"/>
                <a:cs typeface="Times New Roman" panose="02020603050405020304" pitchFamily="18" charset="0"/>
              </a:rPr>
              <a:t>: </a:t>
            </a:r>
            <a:r>
              <a:rPr lang="en-US" sz="2500" b="1" dirty="0">
                <a:effectLst/>
                <a:latin typeface="Montserrat Light" panose="00000400000000000000" pitchFamily="2" charset="0"/>
                <a:ea typeface="Montserrat" panose="00000500000000000000" pitchFamily="2" charset="0"/>
                <a:cs typeface="Times New Roman" panose="02020603050405020304" pitchFamily="18" charset="0"/>
              </a:rPr>
              <a:t>800-522-0114</a:t>
            </a:r>
          </a:p>
          <a:p>
            <a:r>
              <a:rPr lang="en-US" sz="2400" b="1" dirty="0">
                <a:effectLst/>
                <a:latin typeface="Montserrat Light" panose="00000400000000000000" pitchFamily="2" charset="0"/>
                <a:ea typeface="Montserrat" panose="00000500000000000000" pitchFamily="2" charset="0"/>
                <a:cs typeface="Times New Roman" panose="02020603050405020304" pitchFamily="18" charset="0"/>
              </a:rPr>
              <a:t>OHCA Website:</a:t>
            </a:r>
            <a:r>
              <a:rPr lang="en-US" sz="2400" dirty="0">
                <a:effectLst/>
                <a:latin typeface="Montserrat Light" panose="00000400000000000000" pitchFamily="2" charset="0"/>
                <a:ea typeface="Montserrat" panose="00000500000000000000" pitchFamily="2" charset="0"/>
                <a:cs typeface="Times New Roman" panose="02020603050405020304" pitchFamily="18" charset="0"/>
              </a:rPr>
              <a:t> </a:t>
            </a:r>
            <a:r>
              <a:rPr lang="en-US" sz="2400" u="sng" dirty="0">
                <a:solidFill>
                  <a:srgbClr val="DE9027"/>
                </a:solidFill>
                <a:effectLst/>
                <a:latin typeface="Montserrat Light" panose="00000400000000000000" pitchFamily="2" charset="0"/>
                <a:ea typeface="Montserrat" panose="00000500000000000000" pitchFamily="2" charset="0"/>
                <a:cs typeface="Times New Roman" panose="02020603050405020304" pitchFamily="18" charset="0"/>
                <a:hlinkClick r:id="rId4"/>
              </a:rPr>
              <a:t>SoonerSelect Dental Plans</a:t>
            </a:r>
            <a:endParaRPr lang="en-US" sz="2500" dirty="0">
              <a:effectLst/>
              <a:latin typeface="Montserrat Light" panose="00000400000000000000" pitchFamily="2" charset="0"/>
              <a:ea typeface="Montserrat" panose="00000500000000000000" pitchFamily="2" charset="0"/>
              <a:cs typeface="Times New Roman" panose="02020603050405020304" pitchFamily="18" charset="0"/>
            </a:endParaRPr>
          </a:p>
          <a:p>
            <a:r>
              <a:rPr lang="en-US" sz="2500" b="1" dirty="0">
                <a:effectLst/>
                <a:latin typeface="Montserrat Light" panose="00000400000000000000" pitchFamily="2" charset="0"/>
                <a:ea typeface="Montserrat" panose="00000500000000000000" pitchFamily="2" charset="0"/>
                <a:cs typeface="Times New Roman" panose="02020603050405020304" pitchFamily="18" charset="0"/>
              </a:rPr>
              <a:t>OHCA Member</a:t>
            </a:r>
            <a:r>
              <a:rPr lang="en-US" sz="2500" dirty="0">
                <a:effectLst/>
                <a:latin typeface="Montserrat Light" panose="00000400000000000000" pitchFamily="2" charset="0"/>
                <a:ea typeface="Montserrat" panose="00000500000000000000" pitchFamily="2" charset="0"/>
                <a:cs typeface="Times New Roman" panose="02020603050405020304" pitchFamily="18" charset="0"/>
              </a:rPr>
              <a:t> </a:t>
            </a:r>
            <a:r>
              <a:rPr lang="en-US" sz="2500" b="1" dirty="0">
                <a:effectLst/>
                <a:latin typeface="Montserrat Light" panose="00000400000000000000" pitchFamily="2" charset="0"/>
                <a:ea typeface="Montserrat" panose="00000500000000000000" pitchFamily="2" charset="0"/>
                <a:cs typeface="Times New Roman" panose="02020603050405020304" pitchFamily="18" charset="0"/>
              </a:rPr>
              <a:t>Helpline</a:t>
            </a:r>
            <a:r>
              <a:rPr lang="en-US" sz="2500" dirty="0">
                <a:effectLst/>
                <a:latin typeface="Montserrat Light" panose="00000400000000000000" pitchFamily="2" charset="0"/>
                <a:ea typeface="Montserrat" panose="00000500000000000000" pitchFamily="2" charset="0"/>
                <a:cs typeface="Times New Roman" panose="02020603050405020304" pitchFamily="18" charset="0"/>
              </a:rPr>
              <a:t>: </a:t>
            </a:r>
            <a:r>
              <a:rPr lang="en-US" sz="2500" b="1" dirty="0">
                <a:effectLst/>
                <a:latin typeface="Montserrat Light" panose="00000400000000000000" pitchFamily="2" charset="0"/>
                <a:ea typeface="Montserrat" panose="00000500000000000000" pitchFamily="2" charset="0"/>
                <a:cs typeface="Times New Roman" panose="02020603050405020304" pitchFamily="18" charset="0"/>
              </a:rPr>
              <a:t>800-987-7767</a:t>
            </a:r>
          </a:p>
          <a:p>
            <a:endParaRPr lang="en-US" dirty="0">
              <a:effectLst/>
              <a:latin typeface="Montserrat Light" panose="00000400000000000000" pitchFamily="2" charset="0"/>
              <a:ea typeface="Montserrat" panose="00000500000000000000" pitchFamily="2" charset="0"/>
              <a:cs typeface="Times New Roman" panose="02020603050405020304" pitchFamily="18" charset="0"/>
            </a:endParaRPr>
          </a:p>
          <a:p>
            <a:endParaRPr lang="en-US" sz="2800" dirty="0">
              <a:solidFill>
                <a:schemeClr val="tx1"/>
              </a:solidFill>
              <a:effectLst/>
              <a:latin typeface="Montserrat" panose="00000500000000000000" pitchFamily="2" charset="0"/>
              <a:ea typeface="Montserrat" panose="00000500000000000000" pitchFamily="2" charset="0"/>
              <a:cs typeface="Times New Roman" panose="02020603050405020304" pitchFamily="18" charset="0"/>
            </a:endParaRPr>
          </a:p>
          <a:p>
            <a:pPr marL="0" indent="0">
              <a:buNone/>
            </a:pPr>
            <a:endParaRPr lang="en-US" b="1" dirty="0">
              <a:solidFill>
                <a:schemeClr val="tx1"/>
              </a:solidFill>
            </a:endParaRPr>
          </a:p>
        </p:txBody>
      </p:sp>
    </p:spTree>
    <p:extLst>
      <p:ext uri="{BB962C8B-B14F-4D97-AF65-F5344CB8AC3E}">
        <p14:creationId xmlns:p14="http://schemas.microsoft.com/office/powerpoint/2010/main" val="3012699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ontserrat ExtraBold" panose="00000900000000000000" pitchFamily="2" charset="0"/>
                <a:cs typeface="Arial" panose="020B0604020202020204" pitchFamily="34" charset="0"/>
              </a:rPr>
              <a:t>Class Description</a:t>
            </a:r>
          </a:p>
        </p:txBody>
      </p:sp>
      <p:sp>
        <p:nvSpPr>
          <p:cNvPr id="3" name="Content Placeholder 2"/>
          <p:cNvSpPr>
            <a:spLocks noGrp="1"/>
          </p:cNvSpPr>
          <p:nvPr>
            <p:ph idx="1"/>
          </p:nvPr>
        </p:nvSpPr>
        <p:spPr>
          <a:xfrm>
            <a:off x="838200" y="1970202"/>
            <a:ext cx="10709635" cy="4525963"/>
          </a:xfrm>
        </p:spPr>
        <p:txBody>
          <a:bodyPr>
            <a:noAutofit/>
          </a:bodyPr>
          <a:lstStyle/>
          <a:p>
            <a:pPr marL="0" indent="0">
              <a:lnSpc>
                <a:spcPct val="100000"/>
              </a:lnSpc>
              <a:spcBef>
                <a:spcPts val="0"/>
              </a:spcBef>
              <a:buNone/>
            </a:pPr>
            <a:r>
              <a:rPr lang="en-US" b="0" i="0" dirty="0">
                <a:solidFill>
                  <a:srgbClr val="464646"/>
                </a:solidFill>
                <a:effectLst/>
                <a:latin typeface="Montserrat Light" panose="00000400000000000000" pitchFamily="2" charset="0"/>
              </a:rPr>
              <a:t>This class </a:t>
            </a:r>
            <a:r>
              <a:rPr lang="en-US" dirty="0">
                <a:latin typeface="Montserrat Light" panose="00000400000000000000" pitchFamily="2" charset="0"/>
              </a:rPr>
              <a:t>will provide you with the tools you need to be successful during the transition and implementation of the SoonerSelect dental program</a:t>
            </a:r>
            <a:r>
              <a:rPr lang="en-US" b="0" i="0" dirty="0">
                <a:solidFill>
                  <a:srgbClr val="464646"/>
                </a:solidFill>
                <a:effectLst/>
                <a:latin typeface="Montserrat Light" panose="00000400000000000000" pitchFamily="2" charset="0"/>
              </a:rPr>
              <a:t>. </a:t>
            </a:r>
          </a:p>
          <a:p>
            <a:pPr marL="0" indent="0">
              <a:lnSpc>
                <a:spcPct val="100000"/>
              </a:lnSpc>
              <a:spcBef>
                <a:spcPts val="0"/>
              </a:spcBef>
              <a:buNone/>
            </a:pPr>
            <a:endParaRPr lang="en-US" b="0" i="0" dirty="0">
              <a:solidFill>
                <a:srgbClr val="464646"/>
              </a:solidFill>
              <a:effectLst/>
              <a:latin typeface="Montserrat Light" panose="00000400000000000000" pitchFamily="2" charset="0"/>
            </a:endParaRPr>
          </a:p>
          <a:p>
            <a:pPr marL="0" indent="0">
              <a:lnSpc>
                <a:spcPct val="100000"/>
              </a:lnSpc>
              <a:spcBef>
                <a:spcPts val="0"/>
              </a:spcBef>
              <a:buNone/>
            </a:pPr>
            <a:r>
              <a:rPr lang="en-US" dirty="0">
                <a:latin typeface="Montserrat Light" panose="00000400000000000000" pitchFamily="2" charset="0"/>
                <a:cs typeface="Arial" panose="020B0604020202020204" pitchFamily="34" charset="0"/>
              </a:rPr>
              <a:t>Recommended audience: All SoonerCare dental providers and staff. </a:t>
            </a:r>
            <a:endParaRPr lang="en-US" dirty="0">
              <a:solidFill>
                <a:schemeClr val="tx1"/>
              </a:solidFill>
              <a:latin typeface="Montserrat Light" panose="00000400000000000000" pitchFamily="2" charset="0"/>
              <a:cs typeface="Arial" panose="020B0604020202020204" pitchFamily="34" charset="0"/>
            </a:endParaRPr>
          </a:p>
        </p:txBody>
      </p:sp>
    </p:spTree>
    <p:extLst>
      <p:ext uri="{BB962C8B-B14F-4D97-AF65-F5344CB8AC3E}">
        <p14:creationId xmlns:p14="http://schemas.microsoft.com/office/powerpoint/2010/main" val="974224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0EAD5C-EA82-AF0B-7815-B4EC98E9C1E5}"/>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788673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54E3C3A-B577-4AA3-9796-3E1C316942C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222"/>
          <a:stretch/>
        </p:blipFill>
        <p:spPr>
          <a:xfrm>
            <a:off x="3084172" y="47792"/>
            <a:ext cx="6023656" cy="2452972"/>
          </a:xfrm>
        </p:spPr>
      </p:pic>
      <p:grpSp>
        <p:nvGrpSpPr>
          <p:cNvPr id="27" name="Group 26">
            <a:extLst>
              <a:ext uri="{FF2B5EF4-FFF2-40B4-BE49-F238E27FC236}">
                <a16:creationId xmlns:a16="http://schemas.microsoft.com/office/drawing/2014/main" id="{4CB73972-814A-40BE-8024-2BB269AD50EE}"/>
              </a:ext>
            </a:extLst>
          </p:cNvPr>
          <p:cNvGrpSpPr/>
          <p:nvPr/>
        </p:nvGrpSpPr>
        <p:grpSpPr>
          <a:xfrm>
            <a:off x="1630210" y="4594203"/>
            <a:ext cx="8931580" cy="584775"/>
            <a:chOff x="969410" y="5102206"/>
            <a:chExt cx="8931580" cy="584775"/>
          </a:xfrm>
        </p:grpSpPr>
        <p:grpSp>
          <p:nvGrpSpPr>
            <p:cNvPr id="15" name="Group 14">
              <a:extLst>
                <a:ext uri="{FF2B5EF4-FFF2-40B4-BE49-F238E27FC236}">
                  <a16:creationId xmlns:a16="http://schemas.microsoft.com/office/drawing/2014/main" id="{6699B720-27C9-4FE8-BFBD-D8E310DC1930}"/>
                </a:ext>
              </a:extLst>
            </p:cNvPr>
            <p:cNvGrpSpPr/>
            <p:nvPr/>
          </p:nvGrpSpPr>
          <p:grpSpPr>
            <a:xfrm>
              <a:off x="969410" y="5102206"/>
              <a:ext cx="2882470" cy="584775"/>
              <a:chOff x="1290943" y="4195627"/>
              <a:chExt cx="2882470" cy="584775"/>
            </a:xfrm>
          </p:grpSpPr>
          <p:cxnSp>
            <p:nvCxnSpPr>
              <p:cNvPr id="6" name="Straight Connector 5">
                <a:extLst>
                  <a:ext uri="{FF2B5EF4-FFF2-40B4-BE49-F238E27FC236}">
                    <a16:creationId xmlns:a16="http://schemas.microsoft.com/office/drawing/2014/main" id="{5916DA9D-0222-4231-A2F8-3BAE0C1AA44A}"/>
                  </a:ext>
                </a:extLst>
              </p:cNvPr>
              <p:cNvCxnSpPr>
                <a:cxnSpLocks/>
              </p:cNvCxnSpPr>
              <p:nvPr/>
            </p:nvCxnSpPr>
            <p:spPr>
              <a:xfrm flipV="1">
                <a:off x="1290943" y="4271170"/>
                <a:ext cx="1" cy="433691"/>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DF61A50-33A3-4FE1-93E9-F9CF2A75DC2C}"/>
                  </a:ext>
                </a:extLst>
              </p:cNvPr>
              <p:cNvSpPr/>
              <p:nvPr/>
            </p:nvSpPr>
            <p:spPr>
              <a:xfrm>
                <a:off x="1398955" y="4195627"/>
                <a:ext cx="2774458" cy="584775"/>
              </a:xfrm>
              <a:prstGeom prst="rect">
                <a:avLst/>
              </a:prstGeom>
            </p:spPr>
            <p:txBody>
              <a:bodyPr wrap="square">
                <a:spAutoFit/>
              </a:bodyPr>
              <a:lstStyle/>
              <a:p>
                <a:r>
                  <a:rPr lang="en-US" sz="1600" dirty="0">
                    <a:solidFill>
                      <a:srgbClr val="464646"/>
                    </a:solidFill>
                    <a:latin typeface="Montserrat Light" panose="00000400000000000000" pitchFamily="50" charset="0"/>
                    <a:cs typeface="Arial" panose="020B0604020202020204" pitchFamily="34" charset="0"/>
                  </a:rPr>
                  <a:t>4345 N. Lincoln Blvd.</a:t>
                </a:r>
              </a:p>
              <a:p>
                <a:r>
                  <a:rPr lang="en-US" sz="1600" dirty="0">
                    <a:solidFill>
                      <a:srgbClr val="464646"/>
                    </a:solidFill>
                    <a:latin typeface="Montserrat Light" panose="00000400000000000000" pitchFamily="50" charset="0"/>
                    <a:cs typeface="Arial" panose="020B0604020202020204" pitchFamily="34" charset="0"/>
                  </a:rPr>
                  <a:t>Oklahoma City, OK 73105</a:t>
                </a:r>
              </a:p>
            </p:txBody>
          </p:sp>
        </p:grpSp>
        <p:grpSp>
          <p:nvGrpSpPr>
            <p:cNvPr id="16" name="Group 15">
              <a:extLst>
                <a:ext uri="{FF2B5EF4-FFF2-40B4-BE49-F238E27FC236}">
                  <a16:creationId xmlns:a16="http://schemas.microsoft.com/office/drawing/2014/main" id="{E384A1AC-BD91-4DE7-B704-FEBD4C091C5C}"/>
                </a:ext>
              </a:extLst>
            </p:cNvPr>
            <p:cNvGrpSpPr/>
            <p:nvPr/>
          </p:nvGrpSpPr>
          <p:grpSpPr>
            <a:xfrm>
              <a:off x="4488285" y="5102206"/>
              <a:ext cx="2379178" cy="584775"/>
              <a:chOff x="4546051" y="4195627"/>
              <a:chExt cx="2379178" cy="584775"/>
            </a:xfrm>
          </p:grpSpPr>
          <p:cxnSp>
            <p:nvCxnSpPr>
              <p:cNvPr id="11" name="Straight Connector 10">
                <a:extLst>
                  <a:ext uri="{FF2B5EF4-FFF2-40B4-BE49-F238E27FC236}">
                    <a16:creationId xmlns:a16="http://schemas.microsoft.com/office/drawing/2014/main" id="{E03B85F5-B23B-4192-B303-701F2439A20E}"/>
                  </a:ext>
                </a:extLst>
              </p:cNvPr>
              <p:cNvCxnSpPr>
                <a:cxnSpLocks/>
              </p:cNvCxnSpPr>
              <p:nvPr/>
            </p:nvCxnSpPr>
            <p:spPr>
              <a:xfrm flipV="1">
                <a:off x="4546051" y="4271170"/>
                <a:ext cx="1" cy="433691"/>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E1BE661-00B4-4F2F-B278-4A6061FFEF7F}"/>
                  </a:ext>
                </a:extLst>
              </p:cNvPr>
              <p:cNvSpPr/>
              <p:nvPr/>
            </p:nvSpPr>
            <p:spPr>
              <a:xfrm>
                <a:off x="4654062" y="4195627"/>
                <a:ext cx="2271167" cy="584775"/>
              </a:xfrm>
              <a:prstGeom prst="rect">
                <a:avLst/>
              </a:prstGeom>
            </p:spPr>
            <p:txBody>
              <a:bodyPr wrap="square">
                <a:spAutoFit/>
              </a:bodyPr>
              <a:lstStyle/>
              <a:p>
                <a:r>
                  <a:rPr lang="en-US" sz="1600" dirty="0">
                    <a:solidFill>
                      <a:srgbClr val="464646"/>
                    </a:solidFill>
                    <a:latin typeface="Montserrat Light" panose="00000400000000000000" pitchFamily="50" charset="0"/>
                    <a:cs typeface="Arial" panose="020B0604020202020204" pitchFamily="34" charset="0"/>
                  </a:rPr>
                  <a:t>oklahoma.gov/</a:t>
                </a:r>
                <a:r>
                  <a:rPr lang="en-US" sz="1600" dirty="0" err="1">
                    <a:solidFill>
                      <a:srgbClr val="464646"/>
                    </a:solidFill>
                    <a:latin typeface="Montserrat Light" panose="00000400000000000000" pitchFamily="50" charset="0"/>
                    <a:cs typeface="Arial" panose="020B0604020202020204" pitchFamily="34" charset="0"/>
                  </a:rPr>
                  <a:t>ohca</a:t>
                </a:r>
                <a:endParaRPr lang="en-US" sz="1600" dirty="0">
                  <a:solidFill>
                    <a:srgbClr val="464646"/>
                  </a:solidFill>
                  <a:latin typeface="Montserrat Light" panose="00000400000000000000" pitchFamily="50" charset="0"/>
                  <a:cs typeface="Arial" panose="020B0604020202020204" pitchFamily="34" charset="0"/>
                </a:endParaRPr>
              </a:p>
              <a:p>
                <a:r>
                  <a:rPr lang="en-US" sz="1600">
                    <a:solidFill>
                      <a:srgbClr val="464646"/>
                    </a:solidFill>
                    <a:latin typeface="Montserrat Light" panose="00000400000000000000" pitchFamily="50" charset="0"/>
                    <a:cs typeface="Arial" panose="020B0604020202020204" pitchFamily="34" charset="0"/>
                  </a:rPr>
                  <a:t>MySoonerCare</a:t>
                </a:r>
                <a:r>
                  <a:rPr lang="en-US" sz="1600" dirty="0">
                    <a:solidFill>
                      <a:srgbClr val="464646"/>
                    </a:solidFill>
                    <a:latin typeface="Montserrat Light" panose="00000400000000000000" pitchFamily="50" charset="0"/>
                    <a:cs typeface="Arial" panose="020B0604020202020204" pitchFamily="34" charset="0"/>
                  </a:rPr>
                  <a:t>.org</a:t>
                </a:r>
              </a:p>
            </p:txBody>
          </p:sp>
        </p:grpSp>
        <p:grpSp>
          <p:nvGrpSpPr>
            <p:cNvPr id="17" name="Group 16">
              <a:extLst>
                <a:ext uri="{FF2B5EF4-FFF2-40B4-BE49-F238E27FC236}">
                  <a16:creationId xmlns:a16="http://schemas.microsoft.com/office/drawing/2014/main" id="{3D3F142E-B4B7-48CE-B4C7-003F4C783AD3}"/>
                </a:ext>
              </a:extLst>
            </p:cNvPr>
            <p:cNvGrpSpPr/>
            <p:nvPr/>
          </p:nvGrpSpPr>
          <p:grpSpPr>
            <a:xfrm>
              <a:off x="7213902" y="5102206"/>
              <a:ext cx="2687088" cy="584775"/>
              <a:chOff x="7082143" y="4195627"/>
              <a:chExt cx="2687088" cy="584775"/>
            </a:xfrm>
          </p:grpSpPr>
          <p:cxnSp>
            <p:nvCxnSpPr>
              <p:cNvPr id="13" name="Straight Connector 12">
                <a:extLst>
                  <a:ext uri="{FF2B5EF4-FFF2-40B4-BE49-F238E27FC236}">
                    <a16:creationId xmlns:a16="http://schemas.microsoft.com/office/drawing/2014/main" id="{AEDABF33-F956-4530-8758-9276E660EC29}"/>
                  </a:ext>
                </a:extLst>
              </p:cNvPr>
              <p:cNvCxnSpPr>
                <a:cxnSpLocks/>
              </p:cNvCxnSpPr>
              <p:nvPr/>
            </p:nvCxnSpPr>
            <p:spPr>
              <a:xfrm flipV="1">
                <a:off x="7082143" y="4271170"/>
                <a:ext cx="1" cy="433691"/>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BA76712-B11D-407E-895A-71A2F5235270}"/>
                  </a:ext>
                </a:extLst>
              </p:cNvPr>
              <p:cNvSpPr/>
              <p:nvPr/>
            </p:nvSpPr>
            <p:spPr>
              <a:xfrm>
                <a:off x="7190155" y="4195627"/>
                <a:ext cx="2579076" cy="584775"/>
              </a:xfrm>
              <a:prstGeom prst="rect">
                <a:avLst/>
              </a:prstGeom>
            </p:spPr>
            <p:txBody>
              <a:bodyPr wrap="square">
                <a:spAutoFit/>
              </a:bodyPr>
              <a:lstStyle/>
              <a:p>
                <a:r>
                  <a:rPr lang="en-US" sz="1600" dirty="0">
                    <a:solidFill>
                      <a:srgbClr val="464646"/>
                    </a:solidFill>
                    <a:latin typeface="Montserrat Light" panose="00000400000000000000" pitchFamily="50" charset="0"/>
                    <a:cs typeface="Arial" panose="020B0604020202020204" pitchFamily="34" charset="0"/>
                  </a:rPr>
                  <a:t>Agency: 405-522-7300</a:t>
                </a:r>
              </a:p>
              <a:p>
                <a:r>
                  <a:rPr lang="en-US" sz="1600" dirty="0">
                    <a:solidFill>
                      <a:srgbClr val="464646"/>
                    </a:solidFill>
                    <a:latin typeface="Montserrat Light" panose="00000400000000000000" pitchFamily="50" charset="0"/>
                    <a:cs typeface="Arial" panose="020B0604020202020204" pitchFamily="34" charset="0"/>
                  </a:rPr>
                  <a:t>Helpline: 800-987-7767</a:t>
                </a:r>
              </a:p>
            </p:txBody>
          </p:sp>
        </p:grpSp>
      </p:grpSp>
      <p:sp>
        <p:nvSpPr>
          <p:cNvPr id="19" name="Rectangle 18">
            <a:extLst>
              <a:ext uri="{FF2B5EF4-FFF2-40B4-BE49-F238E27FC236}">
                <a16:creationId xmlns:a16="http://schemas.microsoft.com/office/drawing/2014/main" id="{1F10DAE0-B9A5-49AF-8698-DCADB7AE4616}"/>
              </a:ext>
            </a:extLst>
          </p:cNvPr>
          <p:cNvSpPr/>
          <p:nvPr/>
        </p:nvSpPr>
        <p:spPr>
          <a:xfrm>
            <a:off x="3712976" y="3670710"/>
            <a:ext cx="4766048" cy="584775"/>
          </a:xfrm>
          <a:prstGeom prst="rect">
            <a:avLst/>
          </a:prstGeom>
        </p:spPr>
        <p:txBody>
          <a:bodyPr wrap="none">
            <a:spAutoFit/>
          </a:bodyPr>
          <a:lstStyle/>
          <a:p>
            <a:pPr algn="ctr"/>
            <a:r>
              <a:rPr lang="en-US" sz="3200" spc="1000" dirty="0">
                <a:solidFill>
                  <a:srgbClr val="464646"/>
                </a:solidFill>
                <a:latin typeface="Montserrat ExtraBold" panose="00000900000000000000" pitchFamily="50" charset="0"/>
              </a:rPr>
              <a:t>GET IN TOUCH</a:t>
            </a:r>
          </a:p>
        </p:txBody>
      </p:sp>
      <p:grpSp>
        <p:nvGrpSpPr>
          <p:cNvPr id="26" name="Group 25">
            <a:extLst>
              <a:ext uri="{FF2B5EF4-FFF2-40B4-BE49-F238E27FC236}">
                <a16:creationId xmlns:a16="http://schemas.microsoft.com/office/drawing/2014/main" id="{0796C683-BB52-4CC7-9159-D2DED7E48E7A}"/>
              </a:ext>
            </a:extLst>
          </p:cNvPr>
          <p:cNvGrpSpPr/>
          <p:nvPr/>
        </p:nvGrpSpPr>
        <p:grpSpPr>
          <a:xfrm>
            <a:off x="5149085" y="5544854"/>
            <a:ext cx="1149720" cy="309564"/>
            <a:chOff x="5786437" y="3119436"/>
            <a:chExt cx="2299433" cy="619126"/>
          </a:xfrm>
        </p:grpSpPr>
        <p:pic>
          <p:nvPicPr>
            <p:cNvPr id="23" name="Graphic 22">
              <a:extLst>
                <a:ext uri="{FF2B5EF4-FFF2-40B4-BE49-F238E27FC236}">
                  <a16:creationId xmlns:a16="http://schemas.microsoft.com/office/drawing/2014/main" id="{97151C13-9CB8-497B-9D4D-3E4B05300B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86437" y="3119437"/>
              <a:ext cx="619125" cy="619125"/>
            </a:xfrm>
            <a:prstGeom prst="rect">
              <a:avLst/>
            </a:prstGeom>
          </p:spPr>
        </p:pic>
        <p:pic>
          <p:nvPicPr>
            <p:cNvPr id="24" name="Graphic 23">
              <a:extLst>
                <a:ext uri="{FF2B5EF4-FFF2-40B4-BE49-F238E27FC236}">
                  <a16:creationId xmlns:a16="http://schemas.microsoft.com/office/drawing/2014/main" id="{DF46A378-B9A9-4194-918A-69E00A6DCF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26591" y="3119437"/>
              <a:ext cx="619125" cy="619125"/>
            </a:xfrm>
            <a:prstGeom prst="rect">
              <a:avLst/>
            </a:prstGeom>
          </p:spPr>
        </p:pic>
        <p:pic>
          <p:nvPicPr>
            <p:cNvPr id="25" name="Graphic 24">
              <a:extLst>
                <a:ext uri="{FF2B5EF4-FFF2-40B4-BE49-F238E27FC236}">
                  <a16:creationId xmlns:a16="http://schemas.microsoft.com/office/drawing/2014/main" id="{4747C4DD-7572-4353-8C2F-8BB94BB8373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66745" y="3119436"/>
              <a:ext cx="619125" cy="619125"/>
            </a:xfrm>
            <a:prstGeom prst="rect">
              <a:avLst/>
            </a:prstGeom>
          </p:spPr>
        </p:pic>
      </p:grpSp>
    </p:spTree>
    <p:extLst>
      <p:ext uri="{BB962C8B-B14F-4D97-AF65-F5344CB8AC3E}">
        <p14:creationId xmlns:p14="http://schemas.microsoft.com/office/powerpoint/2010/main" val="4110165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ontserrat ExtraBold" panose="00000900000000000000" pitchFamily="2" charset="0"/>
                <a:cs typeface="Arial" panose="020B0604020202020204" pitchFamily="34" charset="0"/>
              </a:rPr>
              <a:t>Agenda</a:t>
            </a:r>
          </a:p>
        </p:txBody>
      </p:sp>
      <p:sp>
        <p:nvSpPr>
          <p:cNvPr id="3" name="Content Placeholder 2"/>
          <p:cNvSpPr>
            <a:spLocks noGrp="1"/>
          </p:cNvSpPr>
          <p:nvPr>
            <p:ph idx="1"/>
          </p:nvPr>
        </p:nvSpPr>
        <p:spPr/>
        <p:txBody>
          <a:bodyPr>
            <a:normAutofit fontScale="92500" lnSpcReduction="10000"/>
          </a:bodyPr>
          <a:lstStyle/>
          <a:p>
            <a:r>
              <a:rPr lang="en-US" dirty="0">
                <a:latin typeface="Montserrat Light" panose="00000400000000000000" pitchFamily="2" charset="0"/>
                <a:cs typeface="Arial" panose="020B0604020202020204" pitchFamily="34" charset="0"/>
              </a:rPr>
              <a:t>What providers need to know:</a:t>
            </a:r>
          </a:p>
          <a:p>
            <a:pPr lvl="1"/>
            <a:r>
              <a:rPr lang="en-US" dirty="0">
                <a:latin typeface="Montserrat Light" panose="00000400000000000000" pitchFamily="2" charset="0"/>
                <a:cs typeface="Arial" panose="020B0604020202020204" pitchFamily="34" charset="0"/>
              </a:rPr>
              <a:t>Provider checklist</a:t>
            </a:r>
          </a:p>
          <a:p>
            <a:pPr lvl="1"/>
            <a:r>
              <a:rPr lang="en-US" dirty="0">
                <a:latin typeface="Montserrat Light" panose="00000400000000000000" pitchFamily="2" charset="0"/>
                <a:cs typeface="Arial" panose="020B0604020202020204" pitchFamily="34" charset="0"/>
              </a:rPr>
              <a:t>Contracting information</a:t>
            </a:r>
          </a:p>
          <a:p>
            <a:pPr lvl="1"/>
            <a:r>
              <a:rPr lang="en-US" dirty="0">
                <a:solidFill>
                  <a:srgbClr val="4A4A4A"/>
                </a:solidFill>
                <a:latin typeface="Montserrat Light" panose="00000400000000000000" pitchFamily="2" charset="0"/>
                <a:cs typeface="Arial" panose="020B0604020202020204" pitchFamily="34" charset="0"/>
              </a:rPr>
              <a:t>Contact information</a:t>
            </a:r>
          </a:p>
          <a:p>
            <a:pPr lvl="1"/>
            <a:r>
              <a:rPr lang="en-US" dirty="0">
                <a:solidFill>
                  <a:srgbClr val="4A4A4A"/>
                </a:solidFill>
                <a:latin typeface="Montserrat Light" panose="00000400000000000000" pitchFamily="2" charset="0"/>
                <a:cs typeface="Arial" panose="020B0604020202020204" pitchFamily="34" charset="0"/>
              </a:rPr>
              <a:t>Tribal Provider information</a:t>
            </a:r>
          </a:p>
          <a:p>
            <a:pPr lvl="1"/>
            <a:r>
              <a:rPr lang="en-US" dirty="0">
                <a:solidFill>
                  <a:srgbClr val="4A4A4A"/>
                </a:solidFill>
                <a:latin typeface="Montserrat Light" panose="00000400000000000000" pitchFamily="2" charset="0"/>
                <a:cs typeface="Arial" panose="020B0604020202020204" pitchFamily="34" charset="0"/>
              </a:rPr>
              <a:t>Verification of member eligibility and dental plan</a:t>
            </a:r>
          </a:p>
          <a:p>
            <a:pPr lvl="1"/>
            <a:r>
              <a:rPr lang="en-US" dirty="0">
                <a:solidFill>
                  <a:srgbClr val="4A4A4A"/>
                </a:solidFill>
                <a:latin typeface="Montserrat Light" panose="00000400000000000000" pitchFamily="2" charset="0"/>
                <a:cs typeface="Arial" panose="020B0604020202020204" pitchFamily="34" charset="0"/>
              </a:rPr>
              <a:t>Prior authorizations</a:t>
            </a:r>
          </a:p>
          <a:p>
            <a:pPr lvl="1"/>
            <a:r>
              <a:rPr lang="en-US" dirty="0">
                <a:latin typeface="Montserrat Light" panose="00000400000000000000" pitchFamily="2" charset="0"/>
                <a:cs typeface="Arial" panose="020B0604020202020204" pitchFamily="34" charset="0"/>
              </a:rPr>
              <a:t>Claims</a:t>
            </a:r>
          </a:p>
          <a:p>
            <a:pPr lvl="1"/>
            <a:r>
              <a:rPr lang="en-US" dirty="0">
                <a:latin typeface="Montserrat Light" panose="00000400000000000000" pitchFamily="2" charset="0"/>
                <a:cs typeface="Arial" panose="020B0604020202020204" pitchFamily="34" charset="0"/>
              </a:rPr>
              <a:t>Continuity of care</a:t>
            </a:r>
          </a:p>
          <a:p>
            <a:pPr lvl="1"/>
            <a:r>
              <a:rPr lang="en-US" dirty="0">
                <a:solidFill>
                  <a:srgbClr val="4A4A4A"/>
                </a:solidFill>
                <a:latin typeface="Montserrat Light" panose="00000400000000000000" pitchFamily="2" charset="0"/>
                <a:cs typeface="Arial" panose="020B0604020202020204" pitchFamily="34" charset="0"/>
              </a:rPr>
              <a:t>Assistance for members with transition to SoonerSelect</a:t>
            </a:r>
            <a:endParaRPr lang="en-US" dirty="0">
              <a:latin typeface="Montserrat Light" panose="00000400000000000000" pitchFamily="2" charset="0"/>
              <a:cs typeface="Arial" panose="020B0604020202020204" pitchFamily="34" charset="0"/>
            </a:endParaRPr>
          </a:p>
          <a:p>
            <a:r>
              <a:rPr lang="en-US" dirty="0">
                <a:latin typeface="Montserrat Light" panose="00000400000000000000" pitchFamily="2" charset="0"/>
                <a:cs typeface="Arial" panose="020B0604020202020204" pitchFamily="34" charset="0"/>
              </a:rPr>
              <a:t>Resources</a:t>
            </a:r>
          </a:p>
          <a:p>
            <a:r>
              <a:rPr lang="en-US" dirty="0">
                <a:latin typeface="Montserrat Light" panose="00000400000000000000" pitchFamily="2" charset="0"/>
                <a:cs typeface="Arial" panose="020B0604020202020204" pitchFamily="34" charset="0"/>
              </a:rPr>
              <a:t>Questions</a:t>
            </a:r>
          </a:p>
        </p:txBody>
      </p:sp>
    </p:spTree>
    <p:extLst>
      <p:ext uri="{BB962C8B-B14F-4D97-AF65-F5344CB8AC3E}">
        <p14:creationId xmlns:p14="http://schemas.microsoft.com/office/powerpoint/2010/main" val="1956305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A4A8CF-50A6-4B56-8EB3-A898F1A03127}"/>
              </a:ext>
            </a:extLst>
          </p:cNvPr>
          <p:cNvSpPr>
            <a:spLocks noGrp="1"/>
          </p:cNvSpPr>
          <p:nvPr>
            <p:ph type="title"/>
          </p:nvPr>
        </p:nvSpPr>
        <p:spPr/>
        <p:txBody>
          <a:bodyPr/>
          <a:lstStyle/>
          <a:p>
            <a:r>
              <a:rPr lang="en-US" dirty="0"/>
              <a:t>Provider</a:t>
            </a:r>
            <a:br>
              <a:rPr lang="en-US" dirty="0"/>
            </a:br>
            <a:r>
              <a:rPr lang="en-US" dirty="0"/>
              <a:t>checklist</a:t>
            </a:r>
          </a:p>
        </p:txBody>
      </p:sp>
    </p:spTree>
    <p:extLst>
      <p:ext uri="{BB962C8B-B14F-4D97-AF65-F5344CB8AC3E}">
        <p14:creationId xmlns:p14="http://schemas.microsoft.com/office/powerpoint/2010/main" val="1134475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2D8B6-A749-F0B7-10C7-BCA6B857035E}"/>
              </a:ext>
            </a:extLst>
          </p:cNvPr>
          <p:cNvSpPr>
            <a:spLocks noGrp="1"/>
          </p:cNvSpPr>
          <p:nvPr>
            <p:ph type="title"/>
          </p:nvPr>
        </p:nvSpPr>
        <p:spPr/>
        <p:txBody>
          <a:bodyPr/>
          <a:lstStyle/>
          <a:p>
            <a:r>
              <a:rPr lang="en-US" dirty="0"/>
              <a:t>Provider checklist</a:t>
            </a:r>
          </a:p>
        </p:txBody>
      </p:sp>
      <p:sp>
        <p:nvSpPr>
          <p:cNvPr id="3" name="Content Placeholder 2">
            <a:extLst>
              <a:ext uri="{FF2B5EF4-FFF2-40B4-BE49-F238E27FC236}">
                <a16:creationId xmlns:a16="http://schemas.microsoft.com/office/drawing/2014/main" id="{384CE49F-6B1D-0247-B4C0-359843F1BDFB}"/>
              </a:ext>
            </a:extLst>
          </p:cNvPr>
          <p:cNvSpPr>
            <a:spLocks noGrp="1"/>
          </p:cNvSpPr>
          <p:nvPr>
            <p:ph idx="1"/>
          </p:nvPr>
        </p:nvSpPr>
        <p:spPr>
          <a:xfrm>
            <a:off x="838200" y="1349406"/>
            <a:ext cx="10515600" cy="5069149"/>
          </a:xfrm>
        </p:spPr>
        <p:txBody>
          <a:bodyPr>
            <a:normAutofit fontScale="92500" lnSpcReduction="20000"/>
          </a:bodyPr>
          <a:lstStyle/>
          <a:p>
            <a:pPr marL="0" indent="0">
              <a:buNone/>
            </a:pPr>
            <a:r>
              <a:rPr lang="en-US" sz="2000" dirty="0">
                <a:effectLst/>
                <a:latin typeface="Montserrat Light" panose="00000400000000000000" pitchFamily="2" charset="0"/>
                <a:ea typeface="Times New Roman" panose="02020603050405020304" pitchFamily="18" charset="0"/>
                <a:cs typeface="Open Sans" panose="020B0606030504020204" pitchFamily="34" charset="0"/>
              </a:rPr>
              <a:t>To continue serving all SoonerCare members who transition to SoonerSelect, providers </a:t>
            </a:r>
            <a:r>
              <a:rPr lang="en-US" sz="2000" spc="30" dirty="0">
                <a:effectLst/>
                <a:latin typeface="Montserrat Light" panose="00000400000000000000" pitchFamily="2" charset="0"/>
                <a:ea typeface="Times New Roman" panose="02020603050405020304" pitchFamily="18" charset="0"/>
                <a:cs typeface="Open Sans" panose="020B0606030504020204" pitchFamily="34" charset="0"/>
              </a:rPr>
              <a:t>should complete the following as soon as possible prior to go-live:</a:t>
            </a:r>
          </a:p>
          <a:p>
            <a:pPr marL="0" indent="0">
              <a:buNone/>
            </a:pPr>
            <a:endParaRPr lang="en-US" sz="2000" spc="30" dirty="0">
              <a:effectLst/>
              <a:latin typeface="Montserrat Light" panose="00000400000000000000" pitchFamily="2" charset="0"/>
              <a:ea typeface="Times New Roman" panose="02020603050405020304" pitchFamily="18" charset="0"/>
              <a:cs typeface="Open Sans" panose="020B0606030504020204" pitchFamily="34" charset="0"/>
            </a:endParaRPr>
          </a:p>
          <a:p>
            <a:pPr marL="342900" marR="0" lvl="0" indent="-342900">
              <a:lnSpc>
                <a:spcPct val="107000"/>
              </a:lnSpc>
              <a:spcBef>
                <a:spcPts val="0"/>
              </a:spcBef>
              <a:spcAft>
                <a:spcPts val="0"/>
              </a:spcAft>
              <a:buClr>
                <a:srgbClr val="D15420"/>
              </a:buClr>
              <a:buFont typeface="Wingdings" panose="05000000000000000000" pitchFamily="2" charset="2"/>
              <a:buChar char=""/>
            </a:pPr>
            <a:r>
              <a:rPr lang="en-US" sz="2000" spc="30" dirty="0">
                <a:solidFill>
                  <a:srgbClr val="000000"/>
                </a:solidFill>
                <a:effectLst/>
                <a:latin typeface="Montserrat Light" panose="00000400000000000000" pitchFamily="2" charset="0"/>
                <a:ea typeface="Times New Roman" panose="02020603050405020304" pitchFamily="18" charset="0"/>
                <a:cs typeface="Open Sans" panose="020B0606030504020204" pitchFamily="34" charset="0"/>
              </a:rPr>
              <a:t>Review &amp; execute contracts with either or both SoonerSelect dental plans, which are DentaQuest and LIBERTY Dental.</a:t>
            </a:r>
            <a:r>
              <a:rPr lang="en-US" sz="2000" dirty="0">
                <a:solidFill>
                  <a:srgbClr val="000000"/>
                </a:solidFill>
                <a:effectLst/>
                <a:latin typeface="Montserrat Light" panose="00000400000000000000" pitchFamily="2" charset="0"/>
                <a:ea typeface="Montserrat" panose="00000500000000000000" pitchFamily="2" charset="0"/>
                <a:cs typeface="Times New Roman" panose="02020603050405020304" pitchFamily="18" charset="0"/>
              </a:rPr>
              <a:t> </a:t>
            </a:r>
          </a:p>
          <a:p>
            <a:pPr marL="0" marR="0" lvl="0" indent="0">
              <a:lnSpc>
                <a:spcPct val="107000"/>
              </a:lnSpc>
              <a:spcBef>
                <a:spcPts val="0"/>
              </a:spcBef>
              <a:spcAft>
                <a:spcPts val="0"/>
              </a:spcAft>
              <a:buClr>
                <a:srgbClr val="D15420"/>
              </a:buClr>
              <a:buNone/>
            </a:pPr>
            <a:endParaRPr lang="en-US" sz="2000" dirty="0">
              <a:effectLst/>
              <a:latin typeface="Montserrat Light" panose="00000400000000000000" pitchFamily="2" charset="0"/>
              <a:ea typeface="Montserrat" panose="00000500000000000000" pitchFamily="2" charset="0"/>
              <a:cs typeface="Times New Roman" panose="02020603050405020304" pitchFamily="18" charset="0"/>
            </a:endParaRPr>
          </a:p>
          <a:p>
            <a:pPr marL="342900" marR="0" lvl="0" indent="-342900">
              <a:lnSpc>
                <a:spcPct val="107000"/>
              </a:lnSpc>
              <a:spcBef>
                <a:spcPts val="0"/>
              </a:spcBef>
              <a:spcAft>
                <a:spcPts val="0"/>
              </a:spcAft>
              <a:buClr>
                <a:srgbClr val="D15420"/>
              </a:buClr>
              <a:buFont typeface="Wingdings" panose="05000000000000000000" pitchFamily="2" charset="2"/>
              <a:buChar char=""/>
            </a:pPr>
            <a:r>
              <a:rPr lang="en-US" sz="2000" spc="30" dirty="0">
                <a:solidFill>
                  <a:srgbClr val="000000"/>
                </a:solidFill>
                <a:effectLst/>
                <a:latin typeface="Montserrat Light" panose="00000400000000000000" pitchFamily="2" charset="0"/>
                <a:ea typeface="Times New Roman" panose="02020603050405020304" pitchFamily="18" charset="0"/>
                <a:cs typeface="Open Sans" panose="020B0606030504020204" pitchFamily="34" charset="0"/>
              </a:rPr>
              <a:t>Review </a:t>
            </a:r>
            <a:r>
              <a:rPr lang="en-US" sz="2000" spc="30" dirty="0">
                <a:solidFill>
                  <a:srgbClr val="000000"/>
                </a:solidFill>
                <a:effectLst/>
                <a:latin typeface="Montserrat Light" panose="00000400000000000000" pitchFamily="2" charset="0"/>
                <a:ea typeface="Times New Roman" panose="02020603050405020304" pitchFamily="18" charset="0"/>
                <a:cs typeface="Open Sans" panose="020B0606030504020204" pitchFamily="34" charset="0"/>
                <a:hlinkClick r:id="rId3"/>
              </a:rPr>
              <a:t>DentaQuest</a:t>
            </a:r>
            <a:r>
              <a:rPr lang="en-US" sz="2000" spc="30" dirty="0">
                <a:solidFill>
                  <a:srgbClr val="000000"/>
                </a:solidFill>
                <a:effectLst/>
                <a:latin typeface="Montserrat Light" panose="00000400000000000000" pitchFamily="2" charset="0"/>
                <a:ea typeface="Times New Roman" panose="02020603050405020304" pitchFamily="18" charset="0"/>
                <a:cs typeface="Open Sans" panose="020B0606030504020204" pitchFamily="34" charset="0"/>
              </a:rPr>
              <a:t>’s and </a:t>
            </a:r>
            <a:r>
              <a:rPr lang="en-US" sz="2000" spc="30" dirty="0">
                <a:solidFill>
                  <a:srgbClr val="DE9027"/>
                </a:solidFill>
                <a:effectLst/>
                <a:latin typeface="Montserrat Light" panose="00000400000000000000" pitchFamily="2" charset="0"/>
                <a:ea typeface="Times New Roman" panose="02020603050405020304" pitchFamily="18" charset="0"/>
                <a:cs typeface="Open Sans" panose="020B0606030504020204" pitchFamily="34" charset="0"/>
                <a:hlinkClick r:id="rId3"/>
              </a:rPr>
              <a:t>LIBERTY Dental’s</a:t>
            </a:r>
            <a:r>
              <a:rPr lang="en-US" sz="2000" dirty="0">
                <a:solidFill>
                  <a:srgbClr val="000000"/>
                </a:solidFill>
                <a:effectLst/>
                <a:latin typeface="Montserrat Light" panose="00000400000000000000" pitchFamily="2" charset="0"/>
                <a:ea typeface="Montserrat" panose="00000500000000000000" pitchFamily="2" charset="0"/>
                <a:cs typeface="Times New Roman" panose="02020603050405020304" pitchFamily="18" charset="0"/>
                <a:hlinkClick r:id="rId3"/>
              </a:rPr>
              <a:t> </a:t>
            </a:r>
            <a:r>
              <a:rPr lang="en-US" sz="2000" dirty="0">
                <a:solidFill>
                  <a:srgbClr val="000000"/>
                </a:solidFill>
                <a:effectLst/>
                <a:latin typeface="Montserrat Light" panose="00000400000000000000" pitchFamily="2" charset="0"/>
                <a:ea typeface="Montserrat" panose="00000500000000000000" pitchFamily="2" charset="0"/>
                <a:cs typeface="Times New Roman" panose="02020603050405020304" pitchFamily="18" charset="0"/>
              </a:rPr>
              <a:t>b</a:t>
            </a:r>
            <a:r>
              <a:rPr lang="en-US" sz="2000" spc="30" dirty="0">
                <a:solidFill>
                  <a:srgbClr val="000000"/>
                </a:solidFill>
                <a:effectLst/>
                <a:latin typeface="Montserrat Light" panose="00000400000000000000" pitchFamily="2" charset="0"/>
                <a:ea typeface="Times New Roman" panose="02020603050405020304" pitchFamily="18" charset="0"/>
                <a:cs typeface="Open Sans" panose="020B0606030504020204" pitchFamily="34" charset="0"/>
              </a:rPr>
              <a:t>enefits and </a:t>
            </a:r>
            <a:r>
              <a:rPr lang="en-US" sz="2000" spc="30" dirty="0">
                <a:solidFill>
                  <a:srgbClr val="000000"/>
                </a:solidFill>
                <a:effectLst/>
                <a:latin typeface="Montserrat Light" panose="00000400000000000000" pitchFamily="2" charset="0"/>
                <a:ea typeface="Times New Roman" panose="02020603050405020304" pitchFamily="18" charset="0"/>
                <a:cs typeface="Open Sans" panose="020B0606030504020204" pitchFamily="34" charset="0"/>
                <a:hlinkClick r:id="rId4"/>
              </a:rPr>
              <a:t>extra benefits</a:t>
            </a:r>
            <a:r>
              <a:rPr lang="en-US" sz="2000" spc="30" dirty="0">
                <a:solidFill>
                  <a:srgbClr val="000000"/>
                </a:solidFill>
                <a:effectLst/>
                <a:latin typeface="Montserrat Light" panose="00000400000000000000" pitchFamily="2" charset="0"/>
                <a:ea typeface="Times New Roman" panose="02020603050405020304" pitchFamily="18" charset="0"/>
                <a:cs typeface="Open Sans" panose="020B0606030504020204" pitchFamily="34" charset="0"/>
              </a:rPr>
              <a:t>.</a:t>
            </a:r>
          </a:p>
          <a:p>
            <a:pPr marL="0" marR="0" lvl="0" indent="0">
              <a:lnSpc>
                <a:spcPct val="107000"/>
              </a:lnSpc>
              <a:spcBef>
                <a:spcPts val="0"/>
              </a:spcBef>
              <a:spcAft>
                <a:spcPts val="0"/>
              </a:spcAft>
              <a:buClr>
                <a:srgbClr val="D15420"/>
              </a:buClr>
              <a:buNone/>
            </a:pPr>
            <a:endParaRPr lang="en-US" sz="2000" dirty="0">
              <a:effectLst/>
              <a:latin typeface="Montserrat Light" panose="00000400000000000000" pitchFamily="2" charset="0"/>
              <a:ea typeface="Montserrat" panose="00000500000000000000" pitchFamily="2" charset="0"/>
              <a:cs typeface="Times New Roman" panose="02020603050405020304" pitchFamily="18" charset="0"/>
            </a:endParaRPr>
          </a:p>
          <a:p>
            <a:pPr marL="342900" marR="0" lvl="0" indent="-342900">
              <a:lnSpc>
                <a:spcPct val="107000"/>
              </a:lnSpc>
              <a:spcBef>
                <a:spcPts val="0"/>
              </a:spcBef>
              <a:spcAft>
                <a:spcPts val="0"/>
              </a:spcAft>
              <a:buClr>
                <a:srgbClr val="D15420"/>
              </a:buClr>
              <a:buFont typeface="Wingdings" panose="05000000000000000000" pitchFamily="2" charset="2"/>
              <a:buChar char=""/>
            </a:pPr>
            <a:r>
              <a:rPr lang="en-US" sz="2000" spc="30" dirty="0">
                <a:solidFill>
                  <a:srgbClr val="000000"/>
                </a:solidFill>
                <a:effectLst/>
                <a:latin typeface="Montserrat Light" panose="00000400000000000000" pitchFamily="2" charset="0"/>
                <a:ea typeface="Times New Roman" panose="02020603050405020304" pitchFamily="18" charset="0"/>
                <a:cs typeface="Open Sans" panose="020B0606030504020204" pitchFamily="34" charset="0"/>
              </a:rPr>
              <a:t>Review your provider information with each SoonerSelect dental plan for accuracy. Submit changes to the dental plan if information is incorrect or inaccurate.</a:t>
            </a:r>
          </a:p>
          <a:p>
            <a:pPr marL="0" marR="0" lvl="0" indent="0">
              <a:lnSpc>
                <a:spcPct val="107000"/>
              </a:lnSpc>
              <a:spcBef>
                <a:spcPts val="0"/>
              </a:spcBef>
              <a:spcAft>
                <a:spcPts val="0"/>
              </a:spcAft>
              <a:buClr>
                <a:srgbClr val="D15420"/>
              </a:buClr>
              <a:buNone/>
            </a:pPr>
            <a:endParaRPr lang="en-US" sz="2000" dirty="0">
              <a:effectLst/>
              <a:latin typeface="Montserrat Light" panose="00000400000000000000" pitchFamily="2" charset="0"/>
              <a:ea typeface="Montserrat" panose="00000500000000000000" pitchFamily="2" charset="0"/>
              <a:cs typeface="Times New Roman" panose="02020603050405020304" pitchFamily="18" charset="0"/>
            </a:endParaRPr>
          </a:p>
          <a:p>
            <a:pPr marL="342900" marR="0" lvl="0" indent="-342900">
              <a:lnSpc>
                <a:spcPct val="107000"/>
              </a:lnSpc>
              <a:spcBef>
                <a:spcPts val="0"/>
              </a:spcBef>
              <a:spcAft>
                <a:spcPts val="1200"/>
              </a:spcAft>
              <a:buClr>
                <a:srgbClr val="D15420"/>
              </a:buClr>
              <a:buFont typeface="Wingdings" panose="05000000000000000000" pitchFamily="2" charset="2"/>
              <a:buChar char=""/>
            </a:pPr>
            <a:r>
              <a:rPr lang="en-US" sz="2000" spc="30" dirty="0">
                <a:solidFill>
                  <a:srgbClr val="000000"/>
                </a:solidFill>
                <a:effectLst/>
                <a:latin typeface="Montserrat Light" panose="00000400000000000000" pitchFamily="2" charset="0"/>
                <a:ea typeface="Times New Roman" panose="02020603050405020304" pitchFamily="18" charset="0"/>
                <a:cs typeface="Open Sans" panose="020B0606030504020204" pitchFamily="34" charset="0"/>
              </a:rPr>
              <a:t>Review “Day 1: SoonerSelect Dental Program Provider Quick Reference Guide”</a:t>
            </a:r>
            <a:r>
              <a:rPr lang="en-US" sz="2000" dirty="0">
                <a:solidFill>
                  <a:srgbClr val="000000"/>
                </a:solidFill>
                <a:effectLst/>
                <a:latin typeface="Montserrat Light" panose="00000400000000000000" pitchFamily="2" charset="0"/>
                <a:ea typeface="Montserrat" panose="00000500000000000000" pitchFamily="2" charset="0"/>
                <a:cs typeface="Times New Roman" panose="02020603050405020304" pitchFamily="18" charset="0"/>
              </a:rPr>
              <a:t> </a:t>
            </a:r>
            <a:r>
              <a:rPr lang="en-US" sz="2000" spc="30" dirty="0">
                <a:solidFill>
                  <a:srgbClr val="000000"/>
                </a:solidFill>
                <a:effectLst/>
                <a:latin typeface="Montserrat Light" panose="00000400000000000000" pitchFamily="2" charset="0"/>
                <a:ea typeface="Times New Roman" panose="02020603050405020304" pitchFamily="18" charset="0"/>
                <a:cs typeface="Open Sans" panose="020B0606030504020204" pitchFamily="34" charset="0"/>
              </a:rPr>
              <a:t> for information to know on the first day of SoonerSelect dental program launch. </a:t>
            </a:r>
          </a:p>
          <a:p>
            <a:pPr marL="342900" marR="0" lvl="0" indent="-342900">
              <a:lnSpc>
                <a:spcPct val="107000"/>
              </a:lnSpc>
              <a:spcBef>
                <a:spcPts val="0"/>
              </a:spcBef>
              <a:spcAft>
                <a:spcPts val="1200"/>
              </a:spcAft>
              <a:buClr>
                <a:srgbClr val="D15420"/>
              </a:buClr>
              <a:buFont typeface="Wingdings" panose="05000000000000000000" pitchFamily="2" charset="2"/>
              <a:buChar char=""/>
            </a:pPr>
            <a:r>
              <a:rPr lang="en-US" sz="2000" spc="30" dirty="0">
                <a:solidFill>
                  <a:srgbClr val="000000"/>
                </a:solidFill>
                <a:effectLst/>
                <a:latin typeface="Montserrat Light" panose="00000400000000000000" pitchFamily="2" charset="0"/>
                <a:ea typeface="Times New Roman" panose="02020603050405020304" pitchFamily="18" charset="0"/>
                <a:cs typeface="Open Sans" panose="020B0606030504020204" pitchFamily="34" charset="0"/>
              </a:rPr>
              <a:t>Encourage their patients enrolled in SoonerSelect dental to select a Primary Care Dentist (PCD) by contacting their dental plan. </a:t>
            </a:r>
          </a:p>
          <a:p>
            <a:pPr marL="0" marR="0" lvl="0" indent="0">
              <a:lnSpc>
                <a:spcPct val="107000"/>
              </a:lnSpc>
              <a:spcBef>
                <a:spcPts val="0"/>
              </a:spcBef>
              <a:spcAft>
                <a:spcPts val="1200"/>
              </a:spcAft>
              <a:buClr>
                <a:srgbClr val="D15420"/>
              </a:buClr>
              <a:buNone/>
            </a:pPr>
            <a:endParaRPr lang="en-US" sz="1800" dirty="0">
              <a:effectLst/>
              <a:latin typeface="Montserrat Light" panose="00000400000000000000" pitchFamily="2" charset="0"/>
              <a:ea typeface="Montserrat" panose="00000500000000000000" pitchFamily="2" charset="0"/>
              <a:cs typeface="Times New Roman" panose="02020603050405020304" pitchFamily="18" charset="0"/>
            </a:endParaRPr>
          </a:p>
        </p:txBody>
      </p:sp>
    </p:spTree>
    <p:extLst>
      <p:ext uri="{BB962C8B-B14F-4D97-AF65-F5344CB8AC3E}">
        <p14:creationId xmlns:p14="http://schemas.microsoft.com/office/powerpoint/2010/main" val="3992941573"/>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285C35-AEC2-356B-D47C-1382371272E0}"/>
              </a:ext>
            </a:extLst>
          </p:cNvPr>
          <p:cNvSpPr>
            <a:spLocks noGrp="1"/>
          </p:cNvSpPr>
          <p:nvPr>
            <p:ph type="title"/>
          </p:nvPr>
        </p:nvSpPr>
        <p:spPr/>
        <p:txBody>
          <a:bodyPr/>
          <a:lstStyle/>
          <a:p>
            <a:r>
              <a:rPr lang="en-US" dirty="0"/>
              <a:t>Contracting information</a:t>
            </a:r>
          </a:p>
        </p:txBody>
      </p:sp>
    </p:spTree>
    <p:extLst>
      <p:ext uri="{BB962C8B-B14F-4D97-AF65-F5344CB8AC3E}">
        <p14:creationId xmlns:p14="http://schemas.microsoft.com/office/powerpoint/2010/main" val="625517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E6482-328E-7CB3-6820-4429965D5A74}"/>
              </a:ext>
            </a:extLst>
          </p:cNvPr>
          <p:cNvSpPr>
            <a:spLocks noGrp="1"/>
          </p:cNvSpPr>
          <p:nvPr>
            <p:ph type="title"/>
          </p:nvPr>
        </p:nvSpPr>
        <p:spPr/>
        <p:txBody>
          <a:bodyPr/>
          <a:lstStyle/>
          <a:p>
            <a:r>
              <a:rPr lang="en-US" dirty="0"/>
              <a:t>Contracting information</a:t>
            </a:r>
          </a:p>
        </p:txBody>
      </p:sp>
      <p:sp>
        <p:nvSpPr>
          <p:cNvPr id="3" name="Content Placeholder 2">
            <a:extLst>
              <a:ext uri="{FF2B5EF4-FFF2-40B4-BE49-F238E27FC236}">
                <a16:creationId xmlns:a16="http://schemas.microsoft.com/office/drawing/2014/main" id="{5BD95EDE-2C05-542C-476A-4FF60A5E10CD}"/>
              </a:ext>
            </a:extLst>
          </p:cNvPr>
          <p:cNvSpPr>
            <a:spLocks noGrp="1"/>
          </p:cNvSpPr>
          <p:nvPr>
            <p:ph idx="1"/>
          </p:nvPr>
        </p:nvSpPr>
        <p:spPr>
          <a:xfrm>
            <a:off x="307759" y="1825625"/>
            <a:ext cx="11576482" cy="4351338"/>
          </a:xfrm>
        </p:spPr>
        <p:txBody>
          <a:bodyPr>
            <a:normAutofit lnSpcReduction="10000"/>
          </a:bodyPr>
          <a:lstStyle/>
          <a:p>
            <a:pPr marL="0" indent="0">
              <a:buNone/>
            </a:pPr>
            <a:r>
              <a:rPr lang="en-US" sz="2800" spc="30" dirty="0">
                <a:effectLst/>
                <a:latin typeface="Montserrat Light" panose="00000400000000000000" pitchFamily="2" charset="0"/>
                <a:ea typeface="Times New Roman" panose="02020603050405020304" pitchFamily="18" charset="0"/>
                <a:cs typeface="Open Sans" panose="020B0606030504020204" pitchFamily="34" charset="0"/>
              </a:rPr>
              <a:t>OHCA encourages all dental providers to contract with both DentaQuest and LIBERTY Dental to continue serving all SoonerCare members who transition to SoonerSelect. </a:t>
            </a:r>
          </a:p>
          <a:p>
            <a:pPr marL="0" indent="0">
              <a:buNone/>
            </a:pPr>
            <a:endParaRPr lang="en-US" sz="2800" spc="30" dirty="0">
              <a:effectLst/>
              <a:latin typeface="Montserrat Light" panose="00000400000000000000" pitchFamily="2" charset="0"/>
              <a:ea typeface="Times New Roman" panose="02020603050405020304" pitchFamily="18" charset="0"/>
              <a:cs typeface="Open Sans" panose="020B0606030504020204" pitchFamily="34" charset="0"/>
            </a:endParaRPr>
          </a:p>
          <a:p>
            <a:pPr marL="0" marR="0" indent="0">
              <a:spcBef>
                <a:spcPts val="0"/>
              </a:spcBef>
              <a:spcAft>
                <a:spcPts val="0"/>
              </a:spcAft>
              <a:buNone/>
            </a:pPr>
            <a:r>
              <a:rPr lang="en-US" sz="2800" dirty="0">
                <a:effectLst/>
                <a:latin typeface="Montserrat Light" panose="00000400000000000000" pitchFamily="2" charset="0"/>
                <a:ea typeface="Times New Roman" panose="02020603050405020304" pitchFamily="18" charset="0"/>
              </a:rPr>
              <a:t>Contact the dental plans for more information on provider contracting.</a:t>
            </a:r>
          </a:p>
          <a:p>
            <a:pPr marL="0" marR="0" indent="0">
              <a:spcBef>
                <a:spcPts val="0"/>
              </a:spcBef>
              <a:spcAft>
                <a:spcPts val="0"/>
              </a:spcAft>
              <a:buNone/>
            </a:pPr>
            <a:endParaRPr lang="en-US" sz="2800" dirty="0">
              <a:effectLst/>
              <a:latin typeface="Montserrat Light" panose="00000400000000000000" pitchFamily="2" charset="0"/>
              <a:ea typeface="Times New Roman" panose="02020603050405020304" pitchFamily="18" charset="0"/>
            </a:endParaRPr>
          </a:p>
          <a:p>
            <a:pPr>
              <a:spcBef>
                <a:spcPts val="0"/>
              </a:spcBef>
            </a:pPr>
            <a:r>
              <a:rPr lang="en-US" b="1" dirty="0">
                <a:latin typeface="Montserrat Light" panose="00000400000000000000" pitchFamily="2" charset="0"/>
                <a:ea typeface="Times New Roman" panose="02020603050405020304" pitchFamily="18" charset="0"/>
              </a:rPr>
              <a:t>DentaQuest</a:t>
            </a:r>
            <a:r>
              <a:rPr lang="en-US" sz="2800" b="1" dirty="0">
                <a:effectLst/>
                <a:latin typeface="Montserrat Light" panose="00000400000000000000" pitchFamily="2" charset="0"/>
                <a:ea typeface="Montserrat" panose="00000500000000000000" pitchFamily="2" charset="0"/>
                <a:cs typeface="Times New Roman" panose="02020603050405020304" pitchFamily="18" charset="0"/>
              </a:rPr>
              <a:t> Provider Network Development:</a:t>
            </a:r>
            <a:r>
              <a:rPr lang="en-US" sz="2800" dirty="0">
                <a:effectLst/>
                <a:latin typeface="Montserrat Light" panose="00000400000000000000" pitchFamily="2" charset="0"/>
                <a:ea typeface="Montserrat" panose="00000500000000000000" pitchFamily="2" charset="0"/>
                <a:cs typeface="Times New Roman" panose="02020603050405020304" pitchFamily="18" charset="0"/>
              </a:rPr>
              <a:t> 855-873-1283 | </a:t>
            </a:r>
            <a:r>
              <a:rPr lang="en-US" sz="2800" u="sng" dirty="0">
                <a:solidFill>
                  <a:srgbClr val="DE9027"/>
                </a:solidFill>
                <a:effectLst/>
                <a:latin typeface="Montserrat Light" panose="00000400000000000000" pitchFamily="2" charset="0"/>
                <a:ea typeface="Montserrat" panose="00000500000000000000" pitchFamily="2" charset="0"/>
                <a:cs typeface="Times New Roman" panose="02020603050405020304" pitchFamily="18" charset="0"/>
                <a:hlinkClick r:id="rId2" tooltip="https://www.dentaquest.com/en/providers/join-our-network/enrollment-form"/>
              </a:rPr>
              <a:t>DentaQuest.com</a:t>
            </a:r>
            <a:r>
              <a:rPr lang="en-US" sz="2800" u="sng" dirty="0">
                <a:effectLst/>
                <a:latin typeface="Montserrat Light" panose="00000400000000000000" pitchFamily="2" charset="0"/>
                <a:ea typeface="Montserrat" panose="00000500000000000000" pitchFamily="2" charset="0"/>
                <a:cs typeface="Times New Roman" panose="02020603050405020304" pitchFamily="18" charset="0"/>
              </a:rPr>
              <a:t> </a:t>
            </a:r>
            <a:r>
              <a:rPr lang="en-US" sz="2800" dirty="0">
                <a:effectLst/>
                <a:latin typeface="Montserrat Light" panose="00000400000000000000" pitchFamily="2" charset="0"/>
                <a:ea typeface="Montserrat" panose="00000500000000000000" pitchFamily="2" charset="0"/>
                <a:cs typeface="Times New Roman" panose="02020603050405020304" pitchFamily="18" charset="0"/>
              </a:rPr>
              <a:t>| </a:t>
            </a:r>
            <a:r>
              <a:rPr lang="en-US" sz="2800" u="sng" dirty="0">
                <a:solidFill>
                  <a:srgbClr val="DE9027"/>
                </a:solidFill>
                <a:effectLst/>
                <a:latin typeface="Montserrat Light" panose="00000400000000000000" pitchFamily="2" charset="0"/>
                <a:ea typeface="Montserrat" panose="00000500000000000000" pitchFamily="2" charset="0"/>
                <a:cs typeface="Times New Roman" panose="02020603050405020304" pitchFamily="18" charset="0"/>
                <a:hlinkClick r:id="rId3" tooltip="mailto:networkdevelopment@dentaquest.com"/>
              </a:rPr>
              <a:t>NetworkDevelopment@DentaQuest.com</a:t>
            </a:r>
            <a:endParaRPr lang="en-US" sz="2800" dirty="0">
              <a:effectLst/>
              <a:latin typeface="Montserrat Light" panose="00000400000000000000" pitchFamily="2" charset="0"/>
              <a:ea typeface="Montserrat" panose="00000500000000000000" pitchFamily="2" charset="0"/>
              <a:cs typeface="Times New Roman" panose="02020603050405020304" pitchFamily="18" charset="0"/>
            </a:endParaRPr>
          </a:p>
          <a:p>
            <a:r>
              <a:rPr lang="en-US" sz="2800" b="1" dirty="0">
                <a:effectLst/>
                <a:latin typeface="Montserrat Light" panose="00000400000000000000" pitchFamily="2" charset="0"/>
                <a:ea typeface="Montserrat" panose="00000500000000000000" pitchFamily="2" charset="0"/>
                <a:cs typeface="Times New Roman" panose="02020603050405020304" pitchFamily="18" charset="0"/>
              </a:rPr>
              <a:t>LIBERTY Dental Provider Network Development:</a:t>
            </a:r>
            <a:r>
              <a:rPr lang="en-US" sz="2800" dirty="0">
                <a:effectLst/>
                <a:latin typeface="Montserrat Light" panose="00000400000000000000" pitchFamily="2" charset="0"/>
                <a:ea typeface="Montserrat" panose="00000500000000000000" pitchFamily="2" charset="0"/>
                <a:cs typeface="Times New Roman" panose="02020603050405020304" pitchFamily="18" charset="0"/>
              </a:rPr>
              <a:t> 888-902-0342 | </a:t>
            </a:r>
            <a:r>
              <a:rPr lang="en-US" sz="2800" u="sng" dirty="0">
                <a:solidFill>
                  <a:srgbClr val="DE9027"/>
                </a:solidFill>
                <a:effectLst/>
                <a:latin typeface="Montserrat Light" panose="00000400000000000000" pitchFamily="2" charset="0"/>
                <a:ea typeface="Montserrat" panose="00000500000000000000" pitchFamily="2" charset="0"/>
                <a:cs typeface="Times New Roman" panose="02020603050405020304" pitchFamily="18" charset="0"/>
                <a:hlinkClick r:id="rId4" tooltip="https://www.libertydentalplan.com/providers/join-our-network.aspx"/>
              </a:rPr>
              <a:t>LibertyDentalPlan.com</a:t>
            </a:r>
            <a:r>
              <a:rPr lang="en-US" sz="2800" u="sng" dirty="0">
                <a:effectLst/>
                <a:latin typeface="Montserrat Light" panose="00000400000000000000" pitchFamily="2" charset="0"/>
                <a:ea typeface="Montserrat" panose="00000500000000000000" pitchFamily="2" charset="0"/>
                <a:cs typeface="Times New Roman" panose="02020603050405020304" pitchFamily="18" charset="0"/>
              </a:rPr>
              <a:t> </a:t>
            </a:r>
            <a:r>
              <a:rPr lang="en-US" sz="2800" dirty="0">
                <a:effectLst/>
                <a:latin typeface="Montserrat Light" panose="00000400000000000000" pitchFamily="2" charset="0"/>
                <a:ea typeface="Montserrat" panose="00000500000000000000" pitchFamily="2" charset="0"/>
                <a:cs typeface="Times New Roman" panose="02020603050405020304" pitchFamily="18" charset="0"/>
              </a:rPr>
              <a:t>| </a:t>
            </a:r>
            <a:r>
              <a:rPr lang="en-US" sz="2800" u="sng" dirty="0">
                <a:solidFill>
                  <a:srgbClr val="DE9027"/>
                </a:solidFill>
                <a:effectLst/>
                <a:latin typeface="Montserrat Light" panose="00000400000000000000" pitchFamily="2" charset="0"/>
                <a:ea typeface="Montserrat" panose="00000500000000000000" pitchFamily="2" charset="0"/>
                <a:cs typeface="Times New Roman" panose="02020603050405020304" pitchFamily="18" charset="0"/>
                <a:hlinkClick r:id="rId5"/>
              </a:rPr>
              <a:t>okprinquiries@libertydentalplan.com</a:t>
            </a:r>
            <a:endParaRPr lang="en-US" dirty="0">
              <a:latin typeface="Montserrat Light" panose="00000400000000000000" pitchFamily="2" charset="0"/>
            </a:endParaRPr>
          </a:p>
        </p:txBody>
      </p:sp>
    </p:spTree>
    <p:extLst>
      <p:ext uri="{BB962C8B-B14F-4D97-AF65-F5344CB8AC3E}">
        <p14:creationId xmlns:p14="http://schemas.microsoft.com/office/powerpoint/2010/main" val="268887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705E54-5FD8-6B6A-4693-8F0A63CEDCD9}"/>
              </a:ext>
            </a:extLst>
          </p:cNvPr>
          <p:cNvSpPr>
            <a:spLocks noGrp="1"/>
          </p:cNvSpPr>
          <p:nvPr>
            <p:ph type="title"/>
          </p:nvPr>
        </p:nvSpPr>
        <p:spPr/>
        <p:txBody>
          <a:bodyPr/>
          <a:lstStyle/>
          <a:p>
            <a:r>
              <a:rPr lang="en-US" dirty="0"/>
              <a:t>Contact information</a:t>
            </a:r>
          </a:p>
        </p:txBody>
      </p:sp>
    </p:spTree>
    <p:extLst>
      <p:ext uri="{BB962C8B-B14F-4D97-AF65-F5344CB8AC3E}">
        <p14:creationId xmlns:p14="http://schemas.microsoft.com/office/powerpoint/2010/main" val="2690711340"/>
      </p:ext>
    </p:extLst>
  </p:cSld>
  <p:clrMapOvr>
    <a:masterClrMapping/>
  </p:clrMapOvr>
</p:sld>
</file>

<file path=ppt/theme/theme1.xml><?xml version="1.0" encoding="utf-8"?>
<a:theme xmlns:a="http://schemas.openxmlformats.org/drawingml/2006/main" name="Orage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old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ark Blue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ver Slide Onl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6BB00252EA0248ADAE2561C5B550CB" ma:contentTypeVersion="10" ma:contentTypeDescription="Create a new document." ma:contentTypeScope="" ma:versionID="8dcb98e53a8e48213c4bee0a8e7ea522">
  <xsd:schema xmlns:xsd="http://www.w3.org/2001/XMLSchema" xmlns:xs="http://www.w3.org/2001/XMLSchema" xmlns:p="http://schemas.microsoft.com/office/2006/metadata/properties" xmlns:ns2="df17139f-fc8d-41d5-993f-3b287f9776a4" xmlns:ns3="1ca388e4-ee9b-48d4-9a93-0ef2f513b495" targetNamespace="http://schemas.microsoft.com/office/2006/metadata/properties" ma:root="true" ma:fieldsID="1eb3e08250a8c3a8998e0c756a015d71" ns2:_="" ns3:_="">
    <xsd:import namespace="df17139f-fc8d-41d5-993f-3b287f9776a4"/>
    <xsd:import namespace="1ca388e4-ee9b-48d4-9a93-0ef2f513b49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17139f-fc8d-41d5-993f-3b287f9776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309bf2f-0431-460d-a93a-990d633b9c5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a388e4-ee9b-48d4-9a93-0ef2f513b49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3b03545-ab1c-419c-a2cb-8b453e06d989}" ma:internalName="TaxCatchAll" ma:showField="CatchAllData" ma:web="1ca388e4-ee9b-48d4-9a93-0ef2f513b4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f17139f-fc8d-41d5-993f-3b287f9776a4">
      <Terms xmlns="http://schemas.microsoft.com/office/infopath/2007/PartnerControls"/>
    </lcf76f155ced4ddcb4097134ff3c332f>
    <TaxCatchAll xmlns="1ca388e4-ee9b-48d4-9a93-0ef2f513b495" xsi:nil="true"/>
  </documentManagement>
</p:properties>
</file>

<file path=customXml/itemProps1.xml><?xml version="1.0" encoding="utf-8"?>
<ds:datastoreItem xmlns:ds="http://schemas.openxmlformats.org/officeDocument/2006/customXml" ds:itemID="{077AE82C-CB75-4467-87E2-EBBD748DC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17139f-fc8d-41d5-993f-3b287f9776a4"/>
    <ds:schemaRef ds:uri="1ca388e4-ee9b-48d4-9a93-0ef2f513b4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FF9881-43BE-4BAC-BF04-F939892E7027}">
  <ds:schemaRefs>
    <ds:schemaRef ds:uri="http://schemas.microsoft.com/sharepoint/v3/contenttype/forms"/>
  </ds:schemaRefs>
</ds:datastoreItem>
</file>

<file path=customXml/itemProps3.xml><?xml version="1.0" encoding="utf-8"?>
<ds:datastoreItem xmlns:ds="http://schemas.openxmlformats.org/officeDocument/2006/customXml" ds:itemID="{29FAAD02-A905-44A7-8657-98CF2CAC4C85}">
  <ds:schemaRefs>
    <ds:schemaRef ds:uri="http://schemas.microsoft.com/office/2006/documentManagement/types"/>
    <ds:schemaRef ds:uri="http://purl.org/dc/dcmitype/"/>
    <ds:schemaRef ds:uri="http://purl.org/dc/terms/"/>
    <ds:schemaRef ds:uri="http://schemas.microsoft.com/office/2006/metadata/properties"/>
    <ds:schemaRef ds:uri="df17139f-fc8d-41d5-993f-3b287f9776a4"/>
    <ds:schemaRef ds:uri="1ca388e4-ee9b-48d4-9a93-0ef2f513b495"/>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6239</TotalTime>
  <Words>1223</Words>
  <Application>Microsoft Macintosh PowerPoint</Application>
  <PresentationFormat>Widescreen</PresentationFormat>
  <Paragraphs>117</Paragraphs>
  <Slides>31</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31</vt:i4>
      </vt:variant>
    </vt:vector>
  </HeadingPairs>
  <TitlesOfParts>
    <vt:vector size="44" baseType="lpstr">
      <vt:lpstr>Arial</vt:lpstr>
      <vt:lpstr>Calibri</vt:lpstr>
      <vt:lpstr>Georgia</vt:lpstr>
      <vt:lpstr>Montserrat</vt:lpstr>
      <vt:lpstr>Montserrat ExtraBold</vt:lpstr>
      <vt:lpstr>Montserrat Light</vt:lpstr>
      <vt:lpstr>Montserrat SemiBold</vt:lpstr>
      <vt:lpstr>Montserrat Thin</vt:lpstr>
      <vt:lpstr>Wingdings</vt:lpstr>
      <vt:lpstr>Orage Layout</vt:lpstr>
      <vt:lpstr>Gold Layout</vt:lpstr>
      <vt:lpstr>Dark Blue Layout</vt:lpstr>
      <vt:lpstr>Cover Slide Only</vt:lpstr>
      <vt:lpstr>Soonerselect dental</vt:lpstr>
      <vt:lpstr>disclaimer</vt:lpstr>
      <vt:lpstr>Class Description</vt:lpstr>
      <vt:lpstr>Agenda</vt:lpstr>
      <vt:lpstr>Provider checklist</vt:lpstr>
      <vt:lpstr>Provider checklist</vt:lpstr>
      <vt:lpstr>Contracting information</vt:lpstr>
      <vt:lpstr>Contracting information</vt:lpstr>
      <vt:lpstr>Contact information</vt:lpstr>
      <vt:lpstr>Contact information</vt:lpstr>
      <vt:lpstr>tribAL PROVIDER INFORMATION </vt:lpstr>
      <vt:lpstr>Tribal provider information</vt:lpstr>
      <vt:lpstr>Verification of member eligibility and dental plan</vt:lpstr>
      <vt:lpstr>verification</vt:lpstr>
      <vt:lpstr>PowerPoint Presentation</vt:lpstr>
      <vt:lpstr>Id cards</vt:lpstr>
      <vt:lpstr>Dentaquest example  member id card </vt:lpstr>
      <vt:lpstr>Liberty DENTAL example  member id card</vt:lpstr>
      <vt:lpstr>Prior authorizations</vt:lpstr>
      <vt:lpstr>Prior authorizations</vt:lpstr>
      <vt:lpstr>claims</vt:lpstr>
      <vt:lpstr>claims</vt:lpstr>
      <vt:lpstr>Continuity  of care</vt:lpstr>
      <vt:lpstr>Continuity of care</vt:lpstr>
      <vt:lpstr>Assistance for members with transition to soonerselect </vt:lpstr>
      <vt:lpstr>Assistance for members</vt:lpstr>
      <vt:lpstr>Assistance for members</vt:lpstr>
      <vt:lpstr>resources</vt:lpstr>
      <vt:lpstr>resources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Wilcox</dc:creator>
  <cp:lastModifiedBy>Microsoft Office User</cp:lastModifiedBy>
  <cp:revision>32</cp:revision>
  <dcterms:created xsi:type="dcterms:W3CDTF">2020-03-27T18:06:33Z</dcterms:created>
  <dcterms:modified xsi:type="dcterms:W3CDTF">2024-01-31T14:37:00Z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0x010100696BB00252EA0248ADAE2561C5B550CB</vt:lpwstr>
  </property>
  <property fmtid="{D5CDD505-2E9C-101B-9397-08002B2CF9AE}" pid="3" name="Order">
    <vt:r8>98100</vt:r8>
  </property>
</Properties>
</file>