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1" r:id="rId5"/>
    <p:sldMasterId id="2147483661" r:id="rId6"/>
    <p:sldMasterId id="2147483682" r:id="rId7"/>
  </p:sldMasterIdLst>
  <p:sldIdLst>
    <p:sldId id="259" r:id="rId8"/>
    <p:sldId id="258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77" r:id="rId17"/>
    <p:sldId id="279" r:id="rId18"/>
    <p:sldId id="278" r:id="rId19"/>
    <p:sldId id="268" r:id="rId20"/>
    <p:sldId id="269" r:id="rId21"/>
    <p:sldId id="270" r:id="rId22"/>
    <p:sldId id="271" r:id="rId23"/>
    <p:sldId id="272" r:id="rId24"/>
    <p:sldId id="273" r:id="rId25"/>
    <p:sldId id="275" r:id="rId26"/>
    <p:sldId id="276" r:id="rId27"/>
    <p:sldId id="274" r:id="rId28"/>
    <p:sldId id="260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8F26"/>
    <a:srgbClr val="464646"/>
    <a:srgbClr val="004E9A"/>
    <a:srgbClr val="D15420"/>
    <a:srgbClr val="9141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9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presProps" Target="presProps.xml"/><Relationship Id="rId8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bg>
      <p:bgPr>
        <a:solidFill>
          <a:srgbClr val="D154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190ADDA2-9361-4AC6-B4E0-FCE0D576AE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7381875" cy="6064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6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1:</a:t>
            </a:r>
            <a:br>
              <a:rPr lang="en-US" dirty="0"/>
            </a:br>
            <a:r>
              <a:rPr lang="en-US" dirty="0"/>
              <a:t>put your title here</a:t>
            </a:r>
          </a:p>
        </p:txBody>
      </p:sp>
    </p:spTree>
    <p:extLst>
      <p:ext uri="{BB962C8B-B14F-4D97-AF65-F5344CB8AC3E}">
        <p14:creationId xmlns:p14="http://schemas.microsoft.com/office/powerpoint/2010/main" val="386383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bg>
      <p:bgPr>
        <a:solidFill>
          <a:srgbClr val="DE8F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190ADDA2-9361-4AC6-B4E0-FCE0D576AE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7381875" cy="6064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6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1:</a:t>
            </a:r>
            <a:br>
              <a:rPr lang="en-US" dirty="0"/>
            </a:br>
            <a:r>
              <a:rPr lang="en-US" dirty="0"/>
              <a:t>put your title here</a:t>
            </a:r>
          </a:p>
        </p:txBody>
      </p:sp>
    </p:spTree>
    <p:extLst>
      <p:ext uri="{BB962C8B-B14F-4D97-AF65-F5344CB8AC3E}">
        <p14:creationId xmlns:p14="http://schemas.microsoft.com/office/powerpoint/2010/main" val="2532503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D39D4-F3F6-4638-AB26-B252F641A3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FF79B-5247-4EA0-A3E1-735056041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61A5CC-C12F-4050-A87A-D8016FCA4D96}"/>
              </a:ext>
            </a:extLst>
          </p:cNvPr>
          <p:cNvSpPr txBox="1">
            <a:spLocks/>
          </p:cNvSpPr>
          <p:nvPr userDrawn="1"/>
        </p:nvSpPr>
        <p:spPr>
          <a:xfrm>
            <a:off x="839788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 spc="200" baseline="0">
                <a:solidFill>
                  <a:schemeClr val="tx1">
                    <a:tint val="75000"/>
                  </a:schemeClr>
                </a:solidFill>
                <a:latin typeface="Montserrat Thin" panose="00000300000000000000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</p:spTree>
    <p:extLst>
      <p:ext uri="{BB962C8B-B14F-4D97-AF65-F5344CB8AC3E}">
        <p14:creationId xmlns:p14="http://schemas.microsoft.com/office/powerpoint/2010/main" val="3016196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0" y="0"/>
            <a:ext cx="6019800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E8F26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3E39908-AE0E-4754-863C-B6DFE0ABF8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6412" y="250825"/>
            <a:ext cx="4498976" cy="1325563"/>
          </a:xfrm>
        </p:spPr>
        <p:txBody>
          <a:bodyPr>
            <a:noAutofit/>
          </a:bodyPr>
          <a:lstStyle>
            <a:lvl1pPr>
              <a:defRPr sz="4400" cap="all" baseline="0">
                <a:solidFill>
                  <a:srgbClr val="464646"/>
                </a:solidFill>
                <a:latin typeface="Montserrat ExtraBold" panose="00000900000000000000" pitchFamily="50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2CDDA6A8-B2BE-4559-A7EE-FF82A8563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6412" y="1846263"/>
            <a:ext cx="4498976" cy="4216400"/>
          </a:xfrm>
        </p:spPr>
        <p:txBody>
          <a:bodyPr/>
          <a:lstStyle>
            <a:lvl1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A769C14F-0A74-4517-9776-5B7B44E1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6412" y="6242050"/>
            <a:ext cx="4498976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FB1B45-AB0B-4368-85D5-F1BC20ACF674}"/>
              </a:ext>
            </a:extLst>
          </p:cNvPr>
          <p:cNvCxnSpPr>
            <a:cxnSpLocks/>
          </p:cNvCxnSpPr>
          <p:nvPr userDrawn="1"/>
        </p:nvCxnSpPr>
        <p:spPr>
          <a:xfrm>
            <a:off x="6856412" y="1711325"/>
            <a:ext cx="2647950" cy="0"/>
          </a:xfrm>
          <a:prstGeom prst="line">
            <a:avLst/>
          </a:prstGeom>
          <a:ln w="38100">
            <a:solidFill>
              <a:srgbClr val="DE8F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1373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Pho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70D42-1BD7-4F53-8BCF-B4A375FC4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6611" y="260350"/>
            <a:ext cx="4346577" cy="1325563"/>
          </a:xfrm>
        </p:spPr>
        <p:txBody>
          <a:bodyPr>
            <a:noAutofit/>
          </a:bodyPr>
          <a:lstStyle>
            <a:lvl1pPr>
              <a:defRPr sz="4400" cap="all" baseline="0">
                <a:solidFill>
                  <a:srgbClr val="464646"/>
                </a:solidFill>
                <a:latin typeface="Montserrat ExtraBold" panose="00000900000000000000" pitchFamily="50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 flipH="1">
            <a:off x="6019800" y="0"/>
            <a:ext cx="6172200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E8F26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D73155-0A55-4C9C-8B61-3D6918B725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1" y="1855788"/>
            <a:ext cx="4346577" cy="4216400"/>
          </a:xfrm>
        </p:spPr>
        <p:txBody>
          <a:bodyPr/>
          <a:lstStyle>
            <a:lvl1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6D9C4B-00F2-46E8-AAD7-58524259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10" y="6251575"/>
            <a:ext cx="4346578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D823A65-2831-4980-B935-FDC3611D2BC3}"/>
              </a:ext>
            </a:extLst>
          </p:cNvPr>
          <p:cNvCxnSpPr>
            <a:cxnSpLocks/>
          </p:cNvCxnSpPr>
          <p:nvPr userDrawn="1"/>
        </p:nvCxnSpPr>
        <p:spPr>
          <a:xfrm>
            <a:off x="836611" y="1720850"/>
            <a:ext cx="2647950" cy="0"/>
          </a:xfrm>
          <a:prstGeom prst="line">
            <a:avLst/>
          </a:prstGeom>
          <a:ln w="38100">
            <a:solidFill>
              <a:srgbClr val="DE8F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945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70D42-1BD7-4F53-8BCF-B4A375FC4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6612" y="260350"/>
            <a:ext cx="4346574" cy="1325563"/>
          </a:xfrm>
        </p:spPr>
        <p:txBody>
          <a:bodyPr>
            <a:noAutofit/>
          </a:bodyPr>
          <a:lstStyle>
            <a:lvl1pPr>
              <a:defRPr sz="3600" cap="all" baseline="0">
                <a:solidFill>
                  <a:srgbClr val="464646"/>
                </a:solidFill>
                <a:latin typeface="Montserrat ExtraBold" panose="00000900000000000000" pitchFamily="50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 flipH="1">
            <a:off x="6019800" y="1"/>
            <a:ext cx="6172200" cy="3343274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E8F26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D73155-0A55-4C9C-8B61-3D6918B725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1" y="1855788"/>
            <a:ext cx="4346575" cy="4216400"/>
          </a:xfrm>
        </p:spPr>
        <p:txBody>
          <a:bodyPr/>
          <a:lstStyle>
            <a:lvl1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6D9C4B-00F2-46E8-AAD7-58524259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09" y="6251575"/>
            <a:ext cx="4346575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D823A65-2831-4980-B935-FDC3611D2BC3}"/>
              </a:ext>
            </a:extLst>
          </p:cNvPr>
          <p:cNvCxnSpPr>
            <a:cxnSpLocks/>
          </p:cNvCxnSpPr>
          <p:nvPr userDrawn="1"/>
        </p:nvCxnSpPr>
        <p:spPr>
          <a:xfrm>
            <a:off x="836611" y="1720850"/>
            <a:ext cx="2647950" cy="0"/>
          </a:xfrm>
          <a:prstGeom prst="line">
            <a:avLst/>
          </a:prstGeom>
          <a:ln w="38100">
            <a:solidFill>
              <a:srgbClr val="DE8F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1ACAF94-7D76-461F-84CA-8C3A8E1A19A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 flipH="1">
            <a:off x="6019800" y="3457575"/>
            <a:ext cx="6172200" cy="3400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E8F26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</p:spTree>
    <p:extLst>
      <p:ext uri="{BB962C8B-B14F-4D97-AF65-F5344CB8AC3E}">
        <p14:creationId xmlns:p14="http://schemas.microsoft.com/office/powerpoint/2010/main" val="27535884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6611" y="-3170"/>
            <a:ext cx="10518777" cy="3428990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E8F26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2CDDA6A8-B2BE-4559-A7EE-FF82A8563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3590917"/>
            <a:ext cx="3343274" cy="2244721"/>
          </a:xfrm>
        </p:spPr>
        <p:txBody>
          <a:bodyPr/>
          <a:lstStyle>
            <a:lvl1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A769C14F-0A74-4517-9776-5B7B44E1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11" y="6242050"/>
            <a:ext cx="10518777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FB1B45-AB0B-4368-85D5-F1BC20ACF674}"/>
              </a:ext>
            </a:extLst>
          </p:cNvPr>
          <p:cNvCxnSpPr>
            <a:cxnSpLocks/>
          </p:cNvCxnSpPr>
          <p:nvPr userDrawn="1"/>
        </p:nvCxnSpPr>
        <p:spPr>
          <a:xfrm>
            <a:off x="836611" y="6076951"/>
            <a:ext cx="10518777" cy="0"/>
          </a:xfrm>
          <a:prstGeom prst="line">
            <a:avLst/>
          </a:prstGeom>
          <a:ln w="38100">
            <a:solidFill>
              <a:srgbClr val="DE8F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28658CBB-3AD1-428F-87CC-812CE82028A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424363" y="3590916"/>
            <a:ext cx="3343274" cy="2244721"/>
          </a:xfrm>
        </p:spPr>
        <p:txBody>
          <a:bodyPr/>
          <a:lstStyle>
            <a:lvl1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EBC7ECB4-F408-4BA0-AB56-E83E4F5D7BF2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012114" y="3590915"/>
            <a:ext cx="3343274" cy="2244721"/>
          </a:xfrm>
        </p:spPr>
        <p:txBody>
          <a:bodyPr/>
          <a:lstStyle>
            <a:lvl1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6379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D4F0C-64D1-4379-8CC4-EF068C5396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0DA14-779F-4634-BE38-855D8BAF2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4999037" cy="823912"/>
          </a:xfrm>
        </p:spPr>
        <p:txBody>
          <a:bodyPr anchor="b"/>
          <a:lstStyle>
            <a:lvl1pPr marL="0" indent="0">
              <a:buNone/>
              <a:defRPr sz="2400" b="1">
                <a:latin typeface="Montserrat Thin" panose="00000300000000000000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38FC96-4045-49F6-A146-006CCC119A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4999037" cy="3684588"/>
          </a:xfrm>
        </p:spPr>
        <p:txBody>
          <a:bodyPr/>
          <a:lstStyle>
            <a:lvl1pPr>
              <a:defRPr>
                <a:latin typeface="Montserrat Thin" panose="00000300000000000000" pitchFamily="50" charset="0"/>
              </a:defRPr>
            </a:lvl1pPr>
            <a:lvl2pPr>
              <a:defRPr>
                <a:latin typeface="Montserrat Thin" panose="00000300000000000000" pitchFamily="50" charset="0"/>
              </a:defRPr>
            </a:lvl2pPr>
            <a:lvl3pPr>
              <a:defRPr>
                <a:latin typeface="Montserrat Thin" panose="00000300000000000000" pitchFamily="50" charset="0"/>
              </a:defRPr>
            </a:lvl3pPr>
            <a:lvl4pPr>
              <a:defRPr>
                <a:latin typeface="Montserrat Thin" panose="00000300000000000000" pitchFamily="50" charset="0"/>
              </a:defRPr>
            </a:lvl4pPr>
            <a:lvl5pPr>
              <a:defRPr>
                <a:latin typeface="Montserrat Thin" panose="00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5B313F-BE7E-49F9-9886-2FAC21CE71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4126" y="1681163"/>
            <a:ext cx="5021262" cy="823912"/>
          </a:xfrm>
        </p:spPr>
        <p:txBody>
          <a:bodyPr anchor="b"/>
          <a:lstStyle>
            <a:lvl1pPr marL="0" indent="0">
              <a:buNone/>
              <a:defRPr sz="2400" b="1">
                <a:latin typeface="Montserrat Thin" panose="00000300000000000000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D252D3-F9FC-4D4F-B275-3829883FE6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4126" y="2505075"/>
            <a:ext cx="5021262" cy="3684588"/>
          </a:xfrm>
        </p:spPr>
        <p:txBody>
          <a:bodyPr/>
          <a:lstStyle>
            <a:lvl1pPr>
              <a:defRPr>
                <a:latin typeface="Montserrat Thin" panose="00000300000000000000" pitchFamily="50" charset="0"/>
              </a:defRPr>
            </a:lvl1pPr>
            <a:lvl2pPr>
              <a:defRPr>
                <a:latin typeface="Montserrat Thin" panose="00000300000000000000" pitchFamily="50" charset="0"/>
              </a:defRPr>
            </a:lvl2pPr>
            <a:lvl3pPr>
              <a:defRPr>
                <a:latin typeface="Montserrat Thin" panose="00000300000000000000" pitchFamily="50" charset="0"/>
              </a:defRPr>
            </a:lvl3pPr>
            <a:lvl4pPr>
              <a:defRPr>
                <a:latin typeface="Montserrat Thin" panose="00000300000000000000" pitchFamily="50" charset="0"/>
              </a:defRPr>
            </a:lvl4pPr>
            <a:lvl5pPr>
              <a:defRPr>
                <a:latin typeface="Montserrat Thin" panose="00000300000000000000" pitchFamily="50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18873EF-9FD9-49D8-AAD5-0113C6247EB2}"/>
              </a:ext>
            </a:extLst>
          </p:cNvPr>
          <p:cNvCxnSpPr>
            <a:cxnSpLocks/>
          </p:cNvCxnSpPr>
          <p:nvPr userDrawn="1"/>
        </p:nvCxnSpPr>
        <p:spPr>
          <a:xfrm flipV="1">
            <a:off x="6086475" y="1690688"/>
            <a:ext cx="0" cy="4498975"/>
          </a:xfrm>
          <a:prstGeom prst="line">
            <a:avLst/>
          </a:prstGeom>
          <a:ln w="38100">
            <a:solidFill>
              <a:srgbClr val="DE8F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BEA52CF-2BAB-485D-BA64-1588444BEDD8}"/>
              </a:ext>
            </a:extLst>
          </p:cNvPr>
          <p:cNvSpPr txBox="1">
            <a:spLocks/>
          </p:cNvSpPr>
          <p:nvPr userDrawn="1"/>
        </p:nvSpPr>
        <p:spPr>
          <a:xfrm>
            <a:off x="839788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 spc="200" baseline="0">
                <a:solidFill>
                  <a:schemeClr val="tx1">
                    <a:tint val="75000"/>
                  </a:schemeClr>
                </a:solidFill>
                <a:latin typeface="Montserrat Thin" panose="00000300000000000000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</p:spTree>
    <p:extLst>
      <p:ext uri="{BB962C8B-B14F-4D97-AF65-F5344CB8AC3E}">
        <p14:creationId xmlns:p14="http://schemas.microsoft.com/office/powerpoint/2010/main" val="2723949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DCA45-256B-46A9-B33C-A1595D78EC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00178" y="981075"/>
            <a:ext cx="9953615" cy="4521200"/>
          </a:xfrm>
        </p:spPr>
        <p:txBody>
          <a:bodyPr/>
          <a:lstStyle>
            <a:lvl1pPr>
              <a:defRPr i="0" cap="none" baseline="0">
                <a:latin typeface="Montserrat Thin" panose="00000300000000000000" pitchFamily="50" charset="0"/>
              </a:defRPr>
            </a:lvl1pPr>
          </a:lstStyle>
          <a:p>
            <a:r>
              <a:rPr lang="en-US" dirty="0"/>
              <a:t>“Use this slide if you would like to include a quote in your presentation.”</a:t>
            </a:r>
            <a:br>
              <a:rPr lang="en-US" dirty="0"/>
            </a:br>
            <a:br>
              <a:rPr lang="en-US" dirty="0"/>
            </a:br>
            <a:r>
              <a:rPr lang="en-US" dirty="0"/>
              <a:t>– Quote Attribution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19AED1F-DAA1-4CD3-8E2B-3C4AD4BD5E44}"/>
              </a:ext>
            </a:extLst>
          </p:cNvPr>
          <p:cNvCxnSpPr>
            <a:cxnSpLocks/>
          </p:cNvCxnSpPr>
          <p:nvPr userDrawn="1"/>
        </p:nvCxnSpPr>
        <p:spPr>
          <a:xfrm>
            <a:off x="855673" y="981075"/>
            <a:ext cx="0" cy="4521200"/>
          </a:xfrm>
          <a:prstGeom prst="line">
            <a:avLst/>
          </a:prstGeom>
          <a:ln w="38100">
            <a:solidFill>
              <a:srgbClr val="DE8F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C40CA53F-EFAE-46F6-A38C-771A8AFE5853}"/>
              </a:ext>
            </a:extLst>
          </p:cNvPr>
          <p:cNvSpPr/>
          <p:nvPr userDrawn="1"/>
        </p:nvSpPr>
        <p:spPr>
          <a:xfrm>
            <a:off x="10013665" y="-632341"/>
            <a:ext cx="1994457" cy="53860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4400" dirty="0">
                <a:solidFill>
                  <a:schemeClr val="bg1">
                    <a:lumMod val="95000"/>
                  </a:schemeClr>
                </a:solidFill>
                <a:latin typeface="Georgia" panose="02040502050405020303" pitchFamily="18" charset="0"/>
              </a:rPr>
              <a:t>”</a:t>
            </a: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CE821C7D-9829-4327-9E14-7C825AC94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00178" y="6356349"/>
            <a:ext cx="9953616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</p:spTree>
    <p:extLst>
      <p:ext uri="{BB962C8B-B14F-4D97-AF65-F5344CB8AC3E}">
        <p14:creationId xmlns:p14="http://schemas.microsoft.com/office/powerpoint/2010/main" val="27118273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o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E187D-D965-4541-965E-F8B2C96D7CB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5362574"/>
            <a:ext cx="10515599" cy="708421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chart title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8AEF0D2B-AFEE-4353-8C84-B5FBB01C9D6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6611" y="422671"/>
            <a:ext cx="10515599" cy="4787504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E8F26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Insert chart or graph here.</a:t>
            </a: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431ADA5-BF1A-41FA-A0BD-E548440BE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11" y="6242050"/>
            <a:ext cx="10518777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AC1A52D-FC66-4252-8D0C-3C0DF31B8ACB}"/>
              </a:ext>
            </a:extLst>
          </p:cNvPr>
          <p:cNvCxnSpPr>
            <a:cxnSpLocks/>
          </p:cNvCxnSpPr>
          <p:nvPr userDrawn="1"/>
        </p:nvCxnSpPr>
        <p:spPr>
          <a:xfrm>
            <a:off x="836611" y="6076951"/>
            <a:ext cx="10518777" cy="0"/>
          </a:xfrm>
          <a:prstGeom prst="line">
            <a:avLst/>
          </a:prstGeom>
          <a:ln w="38100">
            <a:solidFill>
              <a:srgbClr val="DE8F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89951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bg>
      <p:bgPr>
        <a:solidFill>
          <a:srgbClr val="004E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190ADDA2-9361-4AC6-B4E0-FCE0D576AE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7381875" cy="6064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6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Transition slide 1:</a:t>
            </a:r>
            <a:br>
              <a:rPr lang="en-US" dirty="0"/>
            </a:br>
            <a:r>
              <a:rPr lang="en-US" dirty="0"/>
              <a:t>put your title here</a:t>
            </a:r>
          </a:p>
        </p:txBody>
      </p:sp>
    </p:spTree>
    <p:extLst>
      <p:ext uri="{BB962C8B-B14F-4D97-AF65-F5344CB8AC3E}">
        <p14:creationId xmlns:p14="http://schemas.microsoft.com/office/powerpoint/2010/main" val="770694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D39D4-F3F6-4638-AB26-B252F641A3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FF79B-5247-4EA0-A3E1-735056041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61A5CC-C12F-4050-A87A-D8016FCA4D96}"/>
              </a:ext>
            </a:extLst>
          </p:cNvPr>
          <p:cNvSpPr txBox="1">
            <a:spLocks/>
          </p:cNvSpPr>
          <p:nvPr userDrawn="1"/>
        </p:nvSpPr>
        <p:spPr>
          <a:xfrm>
            <a:off x="839788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 spc="200" baseline="0">
                <a:solidFill>
                  <a:schemeClr val="tx1">
                    <a:tint val="75000"/>
                  </a:schemeClr>
                </a:solidFill>
                <a:latin typeface="Montserrat Thin" panose="00000300000000000000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</p:spTree>
    <p:extLst>
      <p:ext uri="{BB962C8B-B14F-4D97-AF65-F5344CB8AC3E}">
        <p14:creationId xmlns:p14="http://schemas.microsoft.com/office/powerpoint/2010/main" val="12232491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D39D4-F3F6-4638-AB26-B252F641A3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FF79B-5247-4EA0-A3E1-735056041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61A5CC-C12F-4050-A87A-D8016FCA4D96}"/>
              </a:ext>
            </a:extLst>
          </p:cNvPr>
          <p:cNvSpPr txBox="1">
            <a:spLocks/>
          </p:cNvSpPr>
          <p:nvPr userDrawn="1"/>
        </p:nvSpPr>
        <p:spPr>
          <a:xfrm>
            <a:off x="839788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 spc="200" baseline="0">
                <a:solidFill>
                  <a:schemeClr val="tx1">
                    <a:tint val="75000"/>
                  </a:schemeClr>
                </a:solidFill>
                <a:latin typeface="Montserrat Thin" panose="00000300000000000000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</p:spTree>
    <p:extLst>
      <p:ext uri="{BB962C8B-B14F-4D97-AF65-F5344CB8AC3E}">
        <p14:creationId xmlns:p14="http://schemas.microsoft.com/office/powerpoint/2010/main" val="34351547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0" y="0"/>
            <a:ext cx="6019800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04E9A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3E39908-AE0E-4754-863C-B6DFE0ABF8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6412" y="250825"/>
            <a:ext cx="4498976" cy="1325563"/>
          </a:xfrm>
        </p:spPr>
        <p:txBody>
          <a:bodyPr>
            <a:noAutofit/>
          </a:bodyPr>
          <a:lstStyle>
            <a:lvl1pPr>
              <a:defRPr sz="4400" cap="all" baseline="0">
                <a:solidFill>
                  <a:srgbClr val="464646"/>
                </a:solidFill>
                <a:latin typeface="Montserrat ExtraBold" panose="00000900000000000000" pitchFamily="50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2CDDA6A8-B2BE-4559-A7EE-FF82A8563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6412" y="1846263"/>
            <a:ext cx="4498976" cy="4216400"/>
          </a:xfrm>
        </p:spPr>
        <p:txBody>
          <a:bodyPr/>
          <a:lstStyle>
            <a:lvl1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A769C14F-0A74-4517-9776-5B7B44E1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6412" y="6242050"/>
            <a:ext cx="4498976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FB1B45-AB0B-4368-85D5-F1BC20ACF674}"/>
              </a:ext>
            </a:extLst>
          </p:cNvPr>
          <p:cNvCxnSpPr>
            <a:cxnSpLocks/>
          </p:cNvCxnSpPr>
          <p:nvPr userDrawn="1"/>
        </p:nvCxnSpPr>
        <p:spPr>
          <a:xfrm>
            <a:off x="6856412" y="1711325"/>
            <a:ext cx="2647950" cy="0"/>
          </a:xfrm>
          <a:prstGeom prst="line">
            <a:avLst/>
          </a:prstGeom>
          <a:ln w="38100">
            <a:solidFill>
              <a:srgbClr val="004E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04365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Pho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70D42-1BD7-4F53-8BCF-B4A375FC4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6611" y="260350"/>
            <a:ext cx="4346577" cy="1325563"/>
          </a:xfrm>
        </p:spPr>
        <p:txBody>
          <a:bodyPr>
            <a:noAutofit/>
          </a:bodyPr>
          <a:lstStyle>
            <a:lvl1pPr>
              <a:defRPr sz="4400" cap="all" baseline="0">
                <a:solidFill>
                  <a:srgbClr val="464646"/>
                </a:solidFill>
                <a:latin typeface="Montserrat ExtraBold" panose="00000900000000000000" pitchFamily="50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 flipH="1">
            <a:off x="6019800" y="0"/>
            <a:ext cx="6172200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04E9A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D73155-0A55-4C9C-8B61-3D6918B725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1" y="1855788"/>
            <a:ext cx="4346577" cy="4216400"/>
          </a:xfrm>
        </p:spPr>
        <p:txBody>
          <a:bodyPr/>
          <a:lstStyle>
            <a:lvl1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6D9C4B-00F2-46E8-AAD7-58524259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10" y="6251575"/>
            <a:ext cx="4346578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D823A65-2831-4980-B935-FDC3611D2BC3}"/>
              </a:ext>
            </a:extLst>
          </p:cNvPr>
          <p:cNvCxnSpPr>
            <a:cxnSpLocks/>
          </p:cNvCxnSpPr>
          <p:nvPr userDrawn="1"/>
        </p:nvCxnSpPr>
        <p:spPr>
          <a:xfrm>
            <a:off x="836611" y="1720850"/>
            <a:ext cx="2647950" cy="0"/>
          </a:xfrm>
          <a:prstGeom prst="line">
            <a:avLst/>
          </a:prstGeom>
          <a:ln w="38100">
            <a:solidFill>
              <a:srgbClr val="004E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20762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70D42-1BD7-4F53-8BCF-B4A375FC4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6612" y="260350"/>
            <a:ext cx="4346574" cy="1325563"/>
          </a:xfrm>
        </p:spPr>
        <p:txBody>
          <a:bodyPr>
            <a:noAutofit/>
          </a:bodyPr>
          <a:lstStyle>
            <a:lvl1pPr>
              <a:defRPr sz="4400" cap="all" baseline="0">
                <a:solidFill>
                  <a:srgbClr val="464646"/>
                </a:solidFill>
                <a:latin typeface="Montserrat ExtraBold" panose="00000900000000000000" pitchFamily="50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 flipH="1">
            <a:off x="6019800" y="1"/>
            <a:ext cx="6172200" cy="3343274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04E9A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D73155-0A55-4C9C-8B61-3D6918B725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1" y="1855788"/>
            <a:ext cx="4346575" cy="4216400"/>
          </a:xfrm>
        </p:spPr>
        <p:txBody>
          <a:bodyPr/>
          <a:lstStyle>
            <a:lvl1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6D9C4B-00F2-46E8-AAD7-58524259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09" y="6251575"/>
            <a:ext cx="4346575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D823A65-2831-4980-B935-FDC3611D2BC3}"/>
              </a:ext>
            </a:extLst>
          </p:cNvPr>
          <p:cNvCxnSpPr>
            <a:cxnSpLocks/>
          </p:cNvCxnSpPr>
          <p:nvPr userDrawn="1"/>
        </p:nvCxnSpPr>
        <p:spPr>
          <a:xfrm>
            <a:off x="836611" y="1720850"/>
            <a:ext cx="2647950" cy="0"/>
          </a:xfrm>
          <a:prstGeom prst="line">
            <a:avLst/>
          </a:prstGeom>
          <a:ln w="38100">
            <a:solidFill>
              <a:srgbClr val="004E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1ACAF94-7D76-461F-84CA-8C3A8E1A19A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 flipH="1">
            <a:off x="6019800" y="3457575"/>
            <a:ext cx="6172200" cy="3400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04E9A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</p:spTree>
    <p:extLst>
      <p:ext uri="{BB962C8B-B14F-4D97-AF65-F5344CB8AC3E}">
        <p14:creationId xmlns:p14="http://schemas.microsoft.com/office/powerpoint/2010/main" val="24649313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6611" y="-3170"/>
            <a:ext cx="10518777" cy="3428990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04E9A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2CDDA6A8-B2BE-4559-A7EE-FF82A8563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3590917"/>
            <a:ext cx="3343274" cy="2244721"/>
          </a:xfrm>
        </p:spPr>
        <p:txBody>
          <a:bodyPr/>
          <a:lstStyle>
            <a:lvl1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A769C14F-0A74-4517-9776-5B7B44E1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11" y="6242050"/>
            <a:ext cx="10518777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FB1B45-AB0B-4368-85D5-F1BC20ACF674}"/>
              </a:ext>
            </a:extLst>
          </p:cNvPr>
          <p:cNvCxnSpPr>
            <a:cxnSpLocks/>
          </p:cNvCxnSpPr>
          <p:nvPr userDrawn="1"/>
        </p:nvCxnSpPr>
        <p:spPr>
          <a:xfrm>
            <a:off x="836611" y="6076951"/>
            <a:ext cx="10518777" cy="0"/>
          </a:xfrm>
          <a:prstGeom prst="line">
            <a:avLst/>
          </a:prstGeom>
          <a:ln w="38100">
            <a:solidFill>
              <a:srgbClr val="004E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28658CBB-3AD1-428F-87CC-812CE82028A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424363" y="3590916"/>
            <a:ext cx="3343274" cy="2244721"/>
          </a:xfrm>
        </p:spPr>
        <p:txBody>
          <a:bodyPr/>
          <a:lstStyle>
            <a:lvl1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EBC7ECB4-F408-4BA0-AB56-E83E4F5D7BF2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012114" y="3590915"/>
            <a:ext cx="3343274" cy="2244721"/>
          </a:xfrm>
        </p:spPr>
        <p:txBody>
          <a:bodyPr/>
          <a:lstStyle>
            <a:lvl1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33165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D4F0C-64D1-4379-8CC4-EF068C5396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Montserrat ExtraBold" panose="00000900000000000000" pitchFamily="50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0DA14-779F-4634-BE38-855D8BAF2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4999037" cy="823912"/>
          </a:xfrm>
        </p:spPr>
        <p:txBody>
          <a:bodyPr anchor="b"/>
          <a:lstStyle>
            <a:lvl1pPr marL="0" indent="0">
              <a:buNone/>
              <a:defRPr sz="2400" b="1">
                <a:latin typeface="Montserrat Light" panose="00000400000000000000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38FC96-4045-49F6-A146-006CCC119A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4999037" cy="3684588"/>
          </a:xfrm>
        </p:spPr>
        <p:txBody>
          <a:bodyPr/>
          <a:lstStyle>
            <a:lvl1pPr>
              <a:defRPr>
                <a:latin typeface="Montserrat Light" panose="00000400000000000000" pitchFamily="50" charset="0"/>
              </a:defRPr>
            </a:lvl1pPr>
            <a:lvl2pPr>
              <a:defRPr>
                <a:latin typeface="Montserrat Light" panose="00000400000000000000" pitchFamily="50" charset="0"/>
              </a:defRPr>
            </a:lvl2pPr>
            <a:lvl3pPr>
              <a:defRPr>
                <a:latin typeface="Montserrat Light" panose="00000400000000000000" pitchFamily="50" charset="0"/>
              </a:defRPr>
            </a:lvl3pPr>
            <a:lvl4pPr>
              <a:defRPr>
                <a:latin typeface="Montserrat Light" panose="00000400000000000000" pitchFamily="50" charset="0"/>
              </a:defRPr>
            </a:lvl4pPr>
            <a:lvl5pPr>
              <a:defRPr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5B313F-BE7E-49F9-9886-2FAC21CE71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4126" y="1681163"/>
            <a:ext cx="5021262" cy="823912"/>
          </a:xfrm>
        </p:spPr>
        <p:txBody>
          <a:bodyPr anchor="b"/>
          <a:lstStyle>
            <a:lvl1pPr marL="0" indent="0">
              <a:buNone/>
              <a:defRPr sz="2400" b="1">
                <a:latin typeface="Montserrat Light" panose="00000400000000000000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D252D3-F9FC-4D4F-B275-3829883FE6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4126" y="2505075"/>
            <a:ext cx="5021262" cy="3684588"/>
          </a:xfrm>
        </p:spPr>
        <p:txBody>
          <a:bodyPr/>
          <a:lstStyle>
            <a:lvl1pPr>
              <a:defRPr>
                <a:latin typeface="Montserrat Light" panose="00000400000000000000" pitchFamily="50" charset="0"/>
              </a:defRPr>
            </a:lvl1pPr>
            <a:lvl2pPr>
              <a:defRPr>
                <a:latin typeface="Montserrat Light" panose="00000400000000000000" pitchFamily="50" charset="0"/>
              </a:defRPr>
            </a:lvl2pPr>
            <a:lvl3pPr>
              <a:defRPr>
                <a:latin typeface="Montserrat Light" panose="00000400000000000000" pitchFamily="50" charset="0"/>
              </a:defRPr>
            </a:lvl3pPr>
            <a:lvl4pPr>
              <a:defRPr>
                <a:latin typeface="Montserrat Light" panose="00000400000000000000" pitchFamily="50" charset="0"/>
              </a:defRPr>
            </a:lvl4pPr>
            <a:lvl5pPr>
              <a:defRPr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18873EF-9FD9-49D8-AAD5-0113C6247EB2}"/>
              </a:ext>
            </a:extLst>
          </p:cNvPr>
          <p:cNvCxnSpPr>
            <a:cxnSpLocks/>
          </p:cNvCxnSpPr>
          <p:nvPr userDrawn="1"/>
        </p:nvCxnSpPr>
        <p:spPr>
          <a:xfrm flipV="1">
            <a:off x="6086475" y="1690688"/>
            <a:ext cx="0" cy="4498975"/>
          </a:xfrm>
          <a:prstGeom prst="line">
            <a:avLst/>
          </a:prstGeom>
          <a:ln w="38100">
            <a:solidFill>
              <a:srgbClr val="004E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BEA52CF-2BAB-485D-BA64-1588444BEDD8}"/>
              </a:ext>
            </a:extLst>
          </p:cNvPr>
          <p:cNvSpPr txBox="1">
            <a:spLocks/>
          </p:cNvSpPr>
          <p:nvPr userDrawn="1"/>
        </p:nvSpPr>
        <p:spPr>
          <a:xfrm>
            <a:off x="839788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 spc="200" baseline="0">
                <a:solidFill>
                  <a:schemeClr val="tx1">
                    <a:tint val="75000"/>
                  </a:schemeClr>
                </a:solidFill>
                <a:latin typeface="Montserrat Thin" panose="00000300000000000000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</p:spTree>
    <p:extLst>
      <p:ext uri="{BB962C8B-B14F-4D97-AF65-F5344CB8AC3E}">
        <p14:creationId xmlns:p14="http://schemas.microsoft.com/office/powerpoint/2010/main" val="27691263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DCA45-256B-46A9-B33C-A1595D78EC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00178" y="981075"/>
            <a:ext cx="9953615" cy="4521200"/>
          </a:xfrm>
        </p:spPr>
        <p:txBody>
          <a:bodyPr/>
          <a:lstStyle>
            <a:lvl1pPr>
              <a:defRPr i="0" cap="none" baseline="0">
                <a:latin typeface="Montserrat Thin" panose="00000300000000000000" pitchFamily="50" charset="0"/>
              </a:defRPr>
            </a:lvl1pPr>
          </a:lstStyle>
          <a:p>
            <a:r>
              <a:rPr lang="en-US" dirty="0"/>
              <a:t>“Use this slide if you would like to include a quote in your presentation.”</a:t>
            </a:r>
            <a:br>
              <a:rPr lang="en-US" dirty="0"/>
            </a:br>
            <a:br>
              <a:rPr lang="en-US" dirty="0"/>
            </a:br>
            <a:r>
              <a:rPr lang="en-US" dirty="0"/>
              <a:t>– Quote Attribution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19AED1F-DAA1-4CD3-8E2B-3C4AD4BD5E44}"/>
              </a:ext>
            </a:extLst>
          </p:cNvPr>
          <p:cNvCxnSpPr>
            <a:cxnSpLocks/>
          </p:cNvCxnSpPr>
          <p:nvPr userDrawn="1"/>
        </p:nvCxnSpPr>
        <p:spPr>
          <a:xfrm>
            <a:off x="855673" y="981075"/>
            <a:ext cx="0" cy="4521200"/>
          </a:xfrm>
          <a:prstGeom prst="line">
            <a:avLst/>
          </a:prstGeom>
          <a:ln w="38100">
            <a:solidFill>
              <a:srgbClr val="004E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C40CA53F-EFAE-46F6-A38C-771A8AFE5853}"/>
              </a:ext>
            </a:extLst>
          </p:cNvPr>
          <p:cNvSpPr/>
          <p:nvPr userDrawn="1"/>
        </p:nvSpPr>
        <p:spPr>
          <a:xfrm>
            <a:off x="10013665" y="-632341"/>
            <a:ext cx="1994457" cy="53860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4400" dirty="0">
                <a:solidFill>
                  <a:schemeClr val="bg1">
                    <a:lumMod val="95000"/>
                  </a:schemeClr>
                </a:solidFill>
                <a:latin typeface="Georgia" panose="02040502050405020303" pitchFamily="18" charset="0"/>
              </a:rPr>
              <a:t>”</a:t>
            </a: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CE821C7D-9829-4327-9E14-7C825AC94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00178" y="6356349"/>
            <a:ext cx="9953616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</p:spTree>
    <p:extLst>
      <p:ext uri="{BB962C8B-B14F-4D97-AF65-F5344CB8AC3E}">
        <p14:creationId xmlns:p14="http://schemas.microsoft.com/office/powerpoint/2010/main" val="27669165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o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E187D-D965-4541-965E-F8B2C96D7CB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5362574"/>
            <a:ext cx="10515599" cy="708421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Chart title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8AEF0D2B-AFEE-4353-8C84-B5FBB01C9D6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6611" y="422671"/>
            <a:ext cx="10515599" cy="4787504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04E9A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Insert chart or graph here.</a:t>
            </a: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431ADA5-BF1A-41FA-A0BD-E548440BE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11" y="6242050"/>
            <a:ext cx="10518777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AC1A52D-FC66-4252-8D0C-3C0DF31B8ACB}"/>
              </a:ext>
            </a:extLst>
          </p:cNvPr>
          <p:cNvCxnSpPr>
            <a:cxnSpLocks/>
          </p:cNvCxnSpPr>
          <p:nvPr userDrawn="1"/>
        </p:nvCxnSpPr>
        <p:spPr>
          <a:xfrm>
            <a:off x="836611" y="6076951"/>
            <a:ext cx="10518777" cy="0"/>
          </a:xfrm>
          <a:prstGeom prst="line">
            <a:avLst/>
          </a:prstGeom>
          <a:ln w="38100">
            <a:solidFill>
              <a:srgbClr val="004E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88996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8" descr="A close up of a sign&#10;&#10;Description automatically generated">
            <a:extLst>
              <a:ext uri="{FF2B5EF4-FFF2-40B4-BE49-F238E27FC236}">
                <a16:creationId xmlns:a16="http://schemas.microsoft.com/office/drawing/2014/main" id="{51EE9887-F173-4F2A-8494-CED0760F5D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93" r="27276"/>
          <a:stretch/>
        </p:blipFill>
        <p:spPr>
          <a:xfrm>
            <a:off x="6682008" y="0"/>
            <a:ext cx="5509992" cy="5720862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2D62F958-0C60-4631-A589-D0DA2EC7B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523" y="3199480"/>
            <a:ext cx="6914662" cy="132556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6000" dirty="0"/>
              <a:t>PRESENTATION TITLE</a:t>
            </a:r>
            <a:br>
              <a:rPr lang="en-US" dirty="0"/>
            </a:br>
            <a:endParaRPr lang="en-US" sz="2000" cap="none" dirty="0">
              <a:latin typeface="Montserrat Light" panose="00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819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0" y="0"/>
            <a:ext cx="6019800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15420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3E39908-AE0E-4754-863C-B6DFE0ABF8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6412" y="250825"/>
            <a:ext cx="4498976" cy="1325563"/>
          </a:xfrm>
        </p:spPr>
        <p:txBody>
          <a:bodyPr>
            <a:noAutofit/>
          </a:bodyPr>
          <a:lstStyle>
            <a:lvl1pPr>
              <a:defRPr sz="4400" cap="all" baseline="0">
                <a:solidFill>
                  <a:srgbClr val="464646"/>
                </a:solidFill>
                <a:latin typeface="Montserrat ExtraBold" panose="00000900000000000000" pitchFamily="50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2CDDA6A8-B2BE-4559-A7EE-FF82A8563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6412" y="1846263"/>
            <a:ext cx="4498976" cy="4216400"/>
          </a:xfrm>
        </p:spPr>
        <p:txBody>
          <a:bodyPr/>
          <a:lstStyle>
            <a:lvl1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A769C14F-0A74-4517-9776-5B7B44E1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6412" y="6242050"/>
            <a:ext cx="4498976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FB1B45-AB0B-4368-85D5-F1BC20ACF674}"/>
              </a:ext>
            </a:extLst>
          </p:cNvPr>
          <p:cNvCxnSpPr>
            <a:cxnSpLocks/>
          </p:cNvCxnSpPr>
          <p:nvPr userDrawn="1"/>
        </p:nvCxnSpPr>
        <p:spPr>
          <a:xfrm>
            <a:off x="6856412" y="1711325"/>
            <a:ext cx="2647950" cy="0"/>
          </a:xfrm>
          <a:prstGeom prst="line">
            <a:avLst/>
          </a:prstGeom>
          <a:ln w="38100">
            <a:solidFill>
              <a:srgbClr val="D154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8061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Pho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70D42-1BD7-4F53-8BCF-B4A375FC4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6611" y="260350"/>
            <a:ext cx="4346577" cy="1325563"/>
          </a:xfrm>
        </p:spPr>
        <p:txBody>
          <a:bodyPr>
            <a:noAutofit/>
          </a:bodyPr>
          <a:lstStyle>
            <a:lvl1pPr>
              <a:defRPr sz="4400" cap="all" baseline="0">
                <a:solidFill>
                  <a:srgbClr val="464646"/>
                </a:solidFill>
                <a:latin typeface="Montserrat ExtraBold" panose="00000900000000000000" pitchFamily="50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 flipH="1">
            <a:off x="6019800" y="0"/>
            <a:ext cx="6172200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15420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D73155-0A55-4C9C-8B61-3D6918B725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1" y="1855788"/>
            <a:ext cx="4346577" cy="4216400"/>
          </a:xfrm>
        </p:spPr>
        <p:txBody>
          <a:bodyPr/>
          <a:lstStyle>
            <a:lvl1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6D9C4B-00F2-46E8-AAD7-58524259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10" y="6251575"/>
            <a:ext cx="4346578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D823A65-2831-4980-B935-FDC3611D2BC3}"/>
              </a:ext>
            </a:extLst>
          </p:cNvPr>
          <p:cNvCxnSpPr>
            <a:cxnSpLocks/>
          </p:cNvCxnSpPr>
          <p:nvPr userDrawn="1"/>
        </p:nvCxnSpPr>
        <p:spPr>
          <a:xfrm>
            <a:off x="836611" y="1720850"/>
            <a:ext cx="2647950" cy="0"/>
          </a:xfrm>
          <a:prstGeom prst="line">
            <a:avLst/>
          </a:prstGeom>
          <a:ln w="38100">
            <a:solidFill>
              <a:srgbClr val="D154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391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70D42-1BD7-4F53-8BCF-B4A375FC4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6612" y="260350"/>
            <a:ext cx="4346574" cy="1325563"/>
          </a:xfrm>
        </p:spPr>
        <p:txBody>
          <a:bodyPr>
            <a:noAutofit/>
          </a:bodyPr>
          <a:lstStyle>
            <a:lvl1pPr>
              <a:defRPr sz="3600" cap="all" baseline="0">
                <a:solidFill>
                  <a:srgbClr val="464646"/>
                </a:solidFill>
                <a:latin typeface="Montserrat ExtraBold" panose="00000900000000000000" pitchFamily="50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 flipH="1">
            <a:off x="6019800" y="1"/>
            <a:ext cx="6172200" cy="3343274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15420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D73155-0A55-4C9C-8B61-3D6918B725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1" y="1855788"/>
            <a:ext cx="4346575" cy="4216400"/>
          </a:xfrm>
        </p:spPr>
        <p:txBody>
          <a:bodyPr/>
          <a:lstStyle>
            <a:lvl1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6D9C4B-00F2-46E8-AAD7-58524259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09" y="6251575"/>
            <a:ext cx="4346575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D823A65-2831-4980-B935-FDC3611D2BC3}"/>
              </a:ext>
            </a:extLst>
          </p:cNvPr>
          <p:cNvCxnSpPr>
            <a:cxnSpLocks/>
          </p:cNvCxnSpPr>
          <p:nvPr userDrawn="1"/>
        </p:nvCxnSpPr>
        <p:spPr>
          <a:xfrm>
            <a:off x="836611" y="1720850"/>
            <a:ext cx="2647950" cy="0"/>
          </a:xfrm>
          <a:prstGeom prst="line">
            <a:avLst/>
          </a:prstGeom>
          <a:ln w="38100">
            <a:solidFill>
              <a:srgbClr val="D154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1ACAF94-7D76-461F-84CA-8C3A8E1A19A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 flipH="1">
            <a:off x="6019800" y="3457575"/>
            <a:ext cx="6172200" cy="3400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15420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</p:spTree>
    <p:extLst>
      <p:ext uri="{BB962C8B-B14F-4D97-AF65-F5344CB8AC3E}">
        <p14:creationId xmlns:p14="http://schemas.microsoft.com/office/powerpoint/2010/main" val="1168814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37632-4528-4547-B622-7D5392E9918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6611" y="-3170"/>
            <a:ext cx="10518777" cy="3428990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15420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Your photo goes here.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2CDDA6A8-B2BE-4559-A7EE-FF82A8563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3590917"/>
            <a:ext cx="3343274" cy="2244721"/>
          </a:xfrm>
        </p:spPr>
        <p:txBody>
          <a:bodyPr/>
          <a:lstStyle>
            <a:lvl1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A769C14F-0A74-4517-9776-5B7B44E1B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11" y="6242050"/>
            <a:ext cx="10518777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FB1B45-AB0B-4368-85D5-F1BC20ACF674}"/>
              </a:ext>
            </a:extLst>
          </p:cNvPr>
          <p:cNvCxnSpPr>
            <a:cxnSpLocks/>
          </p:cNvCxnSpPr>
          <p:nvPr userDrawn="1"/>
        </p:nvCxnSpPr>
        <p:spPr>
          <a:xfrm>
            <a:off x="836611" y="6076951"/>
            <a:ext cx="10518777" cy="0"/>
          </a:xfrm>
          <a:prstGeom prst="line">
            <a:avLst/>
          </a:prstGeom>
          <a:ln w="38100">
            <a:solidFill>
              <a:srgbClr val="D154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28658CBB-3AD1-428F-87CC-812CE82028A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424363" y="3590916"/>
            <a:ext cx="3343274" cy="2244721"/>
          </a:xfrm>
        </p:spPr>
        <p:txBody>
          <a:bodyPr/>
          <a:lstStyle>
            <a:lvl1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EBC7ECB4-F408-4BA0-AB56-E83E4F5D7BF2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012114" y="3590915"/>
            <a:ext cx="3343274" cy="2244721"/>
          </a:xfrm>
        </p:spPr>
        <p:txBody>
          <a:bodyPr/>
          <a:lstStyle>
            <a:lvl1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1pPr>
            <a:lvl2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 sz="1400"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9103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D4F0C-64D1-4379-8CC4-EF068C5396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0DA14-779F-4634-BE38-855D8BAF2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4999037" cy="823912"/>
          </a:xfrm>
        </p:spPr>
        <p:txBody>
          <a:bodyPr anchor="b"/>
          <a:lstStyle>
            <a:lvl1pPr marL="0" indent="0">
              <a:buNone/>
              <a:defRPr sz="2400" b="1">
                <a:latin typeface="Montserrat Thin" panose="00000300000000000000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38FC96-4045-49F6-A146-006CCC119A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4999037" cy="3684588"/>
          </a:xfrm>
        </p:spPr>
        <p:txBody>
          <a:bodyPr/>
          <a:lstStyle>
            <a:lvl1pPr>
              <a:defRPr>
                <a:latin typeface="Montserrat Thin" panose="00000300000000000000" pitchFamily="50" charset="0"/>
              </a:defRPr>
            </a:lvl1pPr>
            <a:lvl2pPr>
              <a:defRPr>
                <a:latin typeface="Montserrat Thin" panose="00000300000000000000" pitchFamily="50" charset="0"/>
              </a:defRPr>
            </a:lvl2pPr>
            <a:lvl3pPr>
              <a:defRPr>
                <a:latin typeface="Montserrat Thin" panose="00000300000000000000" pitchFamily="50" charset="0"/>
              </a:defRPr>
            </a:lvl3pPr>
            <a:lvl4pPr>
              <a:defRPr>
                <a:latin typeface="Montserrat Thin" panose="00000300000000000000" pitchFamily="50" charset="0"/>
              </a:defRPr>
            </a:lvl4pPr>
            <a:lvl5pPr>
              <a:defRPr>
                <a:latin typeface="Montserrat Thin" panose="000003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5B313F-BE7E-49F9-9886-2FAC21CE71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4126" y="1681163"/>
            <a:ext cx="5021262" cy="823912"/>
          </a:xfrm>
        </p:spPr>
        <p:txBody>
          <a:bodyPr anchor="b"/>
          <a:lstStyle>
            <a:lvl1pPr marL="0" indent="0">
              <a:buNone/>
              <a:defRPr sz="2400" b="1">
                <a:latin typeface="Montserrat Thin" panose="00000300000000000000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D252D3-F9FC-4D4F-B275-3829883FE6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4126" y="2505075"/>
            <a:ext cx="5021262" cy="3684588"/>
          </a:xfrm>
        </p:spPr>
        <p:txBody>
          <a:bodyPr/>
          <a:lstStyle>
            <a:lvl1pPr>
              <a:defRPr>
                <a:latin typeface="Montserrat Thin" panose="00000300000000000000" pitchFamily="50" charset="0"/>
              </a:defRPr>
            </a:lvl1pPr>
            <a:lvl2pPr>
              <a:defRPr>
                <a:latin typeface="Montserrat Thin" panose="00000300000000000000" pitchFamily="50" charset="0"/>
              </a:defRPr>
            </a:lvl2pPr>
            <a:lvl3pPr>
              <a:defRPr>
                <a:latin typeface="Montserrat Thin" panose="00000300000000000000" pitchFamily="50" charset="0"/>
              </a:defRPr>
            </a:lvl3pPr>
            <a:lvl4pPr>
              <a:defRPr>
                <a:latin typeface="Montserrat Thin" panose="00000300000000000000" pitchFamily="50" charset="0"/>
              </a:defRPr>
            </a:lvl4pPr>
            <a:lvl5pPr>
              <a:defRPr>
                <a:latin typeface="Montserrat Thin" panose="00000300000000000000" pitchFamily="50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18873EF-9FD9-49D8-AAD5-0113C6247EB2}"/>
              </a:ext>
            </a:extLst>
          </p:cNvPr>
          <p:cNvCxnSpPr>
            <a:cxnSpLocks/>
          </p:cNvCxnSpPr>
          <p:nvPr userDrawn="1"/>
        </p:nvCxnSpPr>
        <p:spPr>
          <a:xfrm flipV="1">
            <a:off x="6086475" y="1690688"/>
            <a:ext cx="0" cy="4498975"/>
          </a:xfrm>
          <a:prstGeom prst="line">
            <a:avLst/>
          </a:prstGeom>
          <a:ln w="38100">
            <a:solidFill>
              <a:srgbClr val="D154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BEA52CF-2BAB-485D-BA64-1588444BEDD8}"/>
              </a:ext>
            </a:extLst>
          </p:cNvPr>
          <p:cNvSpPr txBox="1">
            <a:spLocks/>
          </p:cNvSpPr>
          <p:nvPr userDrawn="1"/>
        </p:nvSpPr>
        <p:spPr>
          <a:xfrm>
            <a:off x="839788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kern="1200" spc="200" baseline="0">
                <a:solidFill>
                  <a:schemeClr val="tx1">
                    <a:tint val="75000"/>
                  </a:schemeClr>
                </a:solidFill>
                <a:latin typeface="Montserrat Thin" panose="00000300000000000000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</p:spTree>
    <p:extLst>
      <p:ext uri="{BB962C8B-B14F-4D97-AF65-F5344CB8AC3E}">
        <p14:creationId xmlns:p14="http://schemas.microsoft.com/office/powerpoint/2010/main" val="1453484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DCA45-256B-46A9-B33C-A1595D78EC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00178" y="981075"/>
            <a:ext cx="9953615" cy="4521200"/>
          </a:xfrm>
        </p:spPr>
        <p:txBody>
          <a:bodyPr/>
          <a:lstStyle>
            <a:lvl1pPr>
              <a:defRPr i="0" cap="none" baseline="0">
                <a:latin typeface="Montserrat Thin" panose="00000300000000000000" pitchFamily="50" charset="0"/>
              </a:defRPr>
            </a:lvl1pPr>
          </a:lstStyle>
          <a:p>
            <a:r>
              <a:rPr lang="en-US" dirty="0"/>
              <a:t>“Use this slide if you would like to include a quote in your presentation.”</a:t>
            </a:r>
            <a:br>
              <a:rPr lang="en-US" dirty="0"/>
            </a:br>
            <a:br>
              <a:rPr lang="en-US" dirty="0"/>
            </a:br>
            <a:r>
              <a:rPr lang="en-US" dirty="0"/>
              <a:t>– Quote Attribution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19AED1F-DAA1-4CD3-8E2B-3C4AD4BD5E44}"/>
              </a:ext>
            </a:extLst>
          </p:cNvPr>
          <p:cNvCxnSpPr>
            <a:cxnSpLocks/>
          </p:cNvCxnSpPr>
          <p:nvPr userDrawn="1"/>
        </p:nvCxnSpPr>
        <p:spPr>
          <a:xfrm>
            <a:off x="855673" y="981075"/>
            <a:ext cx="0" cy="4521200"/>
          </a:xfrm>
          <a:prstGeom prst="line">
            <a:avLst/>
          </a:prstGeom>
          <a:ln w="38100">
            <a:solidFill>
              <a:srgbClr val="D154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C40CA53F-EFAE-46F6-A38C-771A8AFE5853}"/>
              </a:ext>
            </a:extLst>
          </p:cNvPr>
          <p:cNvSpPr/>
          <p:nvPr userDrawn="1"/>
        </p:nvSpPr>
        <p:spPr>
          <a:xfrm>
            <a:off x="10013665" y="-632341"/>
            <a:ext cx="1994457" cy="53860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4400" dirty="0">
                <a:solidFill>
                  <a:schemeClr val="bg1">
                    <a:lumMod val="95000"/>
                  </a:schemeClr>
                </a:solidFill>
                <a:latin typeface="Georgia" panose="02040502050405020303" pitchFamily="18" charset="0"/>
              </a:rPr>
              <a:t>”</a:t>
            </a: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CE821C7D-9829-4327-9E14-7C825AC94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00178" y="6356349"/>
            <a:ext cx="9953616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</p:spTree>
    <p:extLst>
      <p:ext uri="{BB962C8B-B14F-4D97-AF65-F5344CB8AC3E}">
        <p14:creationId xmlns:p14="http://schemas.microsoft.com/office/powerpoint/2010/main" val="71429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o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E187D-D965-4541-965E-F8B2C96D7CB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5362574"/>
            <a:ext cx="10515599" cy="708421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chart title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8AEF0D2B-AFEE-4353-8C84-B5FBB01C9D6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6611" y="422671"/>
            <a:ext cx="10515599" cy="4787504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D15420"/>
                </a:solidFill>
                <a:latin typeface="Montserrat SemiBold" panose="00000700000000000000" pitchFamily="50" charset="0"/>
              </a:defRPr>
            </a:lvl1pPr>
            <a:lvl2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2pPr>
            <a:lvl3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3pPr>
            <a:lvl4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4pPr>
            <a:lvl5pPr>
              <a:defRPr>
                <a:solidFill>
                  <a:srgbClr val="464646"/>
                </a:solidFill>
                <a:latin typeface="Montserrat Light" panose="00000400000000000000" pitchFamily="50" charset="0"/>
              </a:defRPr>
            </a:lvl5pPr>
          </a:lstStyle>
          <a:p>
            <a:pPr lvl="0"/>
            <a:r>
              <a:rPr lang="en-US" dirty="0"/>
              <a:t>Insert chart or graph here.</a:t>
            </a: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431ADA5-BF1A-41FA-A0BD-E548440BE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6611" y="6242050"/>
            <a:ext cx="10518777" cy="365125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Montserrat Thin" panose="00000300000000000000" pitchFamily="50" charset="0"/>
              </a:defRPr>
            </a:lvl1pPr>
          </a:lstStyle>
          <a:p>
            <a:fld id="{7C63B91F-EED1-42B4-9003-40A200ECD70B}" type="slidenum">
              <a:rPr lang="en-US" smtClean="0"/>
              <a:pPr/>
              <a:t>‹#›</a:t>
            </a:fld>
            <a:r>
              <a:rPr lang="en-US" dirty="0"/>
              <a:t> | OKLAHOMA HEALTH CARE AUTHORITY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AC1A52D-FC66-4252-8D0C-3C0DF31B8ACB}"/>
              </a:ext>
            </a:extLst>
          </p:cNvPr>
          <p:cNvCxnSpPr>
            <a:cxnSpLocks/>
          </p:cNvCxnSpPr>
          <p:nvPr userDrawn="1"/>
        </p:nvCxnSpPr>
        <p:spPr>
          <a:xfrm>
            <a:off x="836611" y="6076951"/>
            <a:ext cx="10518777" cy="0"/>
          </a:xfrm>
          <a:prstGeom prst="line">
            <a:avLst/>
          </a:prstGeom>
          <a:ln w="38100">
            <a:solidFill>
              <a:srgbClr val="D154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5652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CEA468-D697-44A3-BCF2-2BC4D5B88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116D19-AD04-4B72-9EDC-F74F15E336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1407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0" r:id="rId2"/>
    <p:sldLayoutId id="2147483652" r:id="rId3"/>
    <p:sldLayoutId id="2147483658" r:id="rId4"/>
    <p:sldLayoutId id="2147483659" r:id="rId5"/>
    <p:sldLayoutId id="2147483660" r:id="rId6"/>
    <p:sldLayoutId id="2147483653" r:id="rId7"/>
    <p:sldLayoutId id="2147483654" r:id="rId8"/>
    <p:sldLayoutId id="214748364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cap="all" baseline="0">
          <a:solidFill>
            <a:srgbClr val="464646"/>
          </a:solidFill>
          <a:latin typeface="Montserrat ExtraBold" panose="000009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CEA468-D697-44A3-BCF2-2BC4D5B88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116D19-AD04-4B72-9EDC-F74F15E336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7559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cap="all" baseline="0">
          <a:solidFill>
            <a:srgbClr val="464646"/>
          </a:solidFill>
          <a:latin typeface="Montserrat ExtraBold" panose="000009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CEA468-D697-44A3-BCF2-2BC4D5B88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116D19-AD04-4B72-9EDC-F74F15E336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8383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rgbClr val="464646"/>
          </a:solidFill>
          <a:latin typeface="Montserrat ExtraBold" panose="000009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1270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cap="all" baseline="0">
          <a:solidFill>
            <a:srgbClr val="464646"/>
          </a:solidFill>
          <a:latin typeface="Montserrat ExtraBold" panose="000009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64646"/>
          </a:solidFill>
          <a:latin typeface="Montserrat Light" panose="00000400000000000000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etnabetterhealth.com/oklahoma/index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oklahomacompletehealth.com/" TargetMode="External"/><Relationship Id="rId4" Type="http://schemas.openxmlformats.org/officeDocument/2006/relationships/hyperlink" Target="https://humana.com/HealthyOklahoma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oklahoma.gov/content/dam/ok/en/okhca/docs/providers/claim-tools/prior-authorization/medical/Hospice%20Guideline%20-%20Children%20and%20Adult%20Expansion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oklahoma.gov/ohca/providers/provider-trainin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oklahoma.gov/ohc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8BDCB-9ED9-4CAC-91D5-84F6AF593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783" y="3193189"/>
            <a:ext cx="9733743" cy="1964738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6000" dirty="0"/>
              <a:t>soonercare </a:t>
            </a:r>
            <a:br>
              <a:rPr lang="en-US" sz="6000" dirty="0"/>
            </a:br>
            <a:r>
              <a:rPr lang="en-US" sz="6000" dirty="0"/>
              <a:t>hospice coverage</a:t>
            </a:r>
            <a:br>
              <a:rPr lang="en-US" dirty="0"/>
            </a:br>
            <a:endParaRPr lang="en-US" sz="2000" cap="none" dirty="0">
              <a:latin typeface="Montserrat Light" panose="00000400000000000000" pitchFamily="50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A81705B-9BC8-461C-9F21-5AE634749DD5}"/>
              </a:ext>
            </a:extLst>
          </p:cNvPr>
          <p:cNvSpPr/>
          <p:nvPr/>
        </p:nvSpPr>
        <p:spPr>
          <a:xfrm>
            <a:off x="728783" y="5039948"/>
            <a:ext cx="6096000" cy="4640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rgbClr val="464646"/>
                </a:solidFill>
                <a:latin typeface="Montserrat Light" panose="00000400000000000000" pitchFamily="50" charset="0"/>
              </a:rPr>
              <a:t>June 2024</a:t>
            </a:r>
            <a:endParaRPr lang="en-US" dirty="0">
              <a:solidFill>
                <a:srgbClr val="4646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5097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4B0CCE5-B081-A458-71B7-281F647E2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eligibility</a:t>
            </a:r>
          </a:p>
        </p:txBody>
      </p:sp>
    </p:spTree>
    <p:extLst>
      <p:ext uri="{BB962C8B-B14F-4D97-AF65-F5344CB8AC3E}">
        <p14:creationId xmlns:p14="http://schemas.microsoft.com/office/powerpoint/2010/main" val="1586862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5447E-3DC7-C0B2-38E0-BF6AF11DA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Soonercare eligibility</a:t>
            </a:r>
          </a:p>
        </p:txBody>
      </p:sp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65FE0335-7508-FC6B-123C-C10D276034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85" t="23868" r="5316" b="22248"/>
          <a:stretch/>
        </p:blipFill>
        <p:spPr>
          <a:xfrm>
            <a:off x="365986" y="1690688"/>
            <a:ext cx="11460028" cy="3907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6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CFA47-B271-8E67-560F-AA5216B28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Soonerselect eligibility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9B85A61-2044-2BBD-5768-2FE68564927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08" t="34783" r="2215" b="7611"/>
          <a:stretch/>
        </p:blipFill>
        <p:spPr>
          <a:xfrm>
            <a:off x="124647" y="1428751"/>
            <a:ext cx="12075714" cy="324090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0130EEC-1577-1BBA-E711-BC04D132C977}"/>
              </a:ext>
            </a:extLst>
          </p:cNvPr>
          <p:cNvSpPr txBox="1"/>
          <p:nvPr/>
        </p:nvSpPr>
        <p:spPr>
          <a:xfrm>
            <a:off x="310717" y="2295786"/>
            <a:ext cx="11718525" cy="29649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3BD8872-A3F9-EB93-FB3A-5CC5A4A3F02A}"/>
              </a:ext>
            </a:extLst>
          </p:cNvPr>
          <p:cNvSpPr txBox="1"/>
          <p:nvPr/>
        </p:nvSpPr>
        <p:spPr>
          <a:xfrm>
            <a:off x="310718" y="5033638"/>
            <a:ext cx="117185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Montserrat ExtraLight" panose="00000300000000000000" pitchFamily="2" charset="0"/>
              </a:rPr>
              <a:t>SoonerSelect members are managed by our partners: </a:t>
            </a:r>
            <a:r>
              <a:rPr lang="en-US" sz="2400" dirty="0">
                <a:latin typeface="Montserrat ExtraLight" panose="00000300000000000000" pitchFamily="2" charset="0"/>
                <a:hlinkClick r:id="rId3"/>
              </a:rPr>
              <a:t>Aetna Better Health of Oklahoma</a:t>
            </a:r>
            <a:r>
              <a:rPr lang="en-US" sz="2400" dirty="0">
                <a:latin typeface="Montserrat ExtraLight" panose="00000300000000000000" pitchFamily="2" charset="0"/>
              </a:rPr>
              <a:t>, </a:t>
            </a:r>
            <a:r>
              <a:rPr lang="en-US" sz="2400" dirty="0">
                <a:latin typeface="Montserrat ExtraLight" panose="00000300000000000000" pitchFamily="2" charset="0"/>
                <a:hlinkClick r:id="rId4"/>
              </a:rPr>
              <a:t>Humana Healthy Horizons in Oklahoma</a:t>
            </a:r>
            <a:r>
              <a:rPr lang="en-US" sz="2400" dirty="0">
                <a:latin typeface="Montserrat ExtraLight" panose="00000300000000000000" pitchFamily="2" charset="0"/>
              </a:rPr>
              <a:t> and </a:t>
            </a:r>
            <a:r>
              <a:rPr lang="en-US" sz="2400" dirty="0">
                <a:latin typeface="Montserrat ExtraLight" panose="00000300000000000000" pitchFamily="2" charset="0"/>
                <a:hlinkClick r:id="rId5"/>
              </a:rPr>
              <a:t>Oklahoma Complete Health</a:t>
            </a:r>
            <a:r>
              <a:rPr lang="en-US" sz="2400" dirty="0">
                <a:latin typeface="Montserrat ExtraLight" panose="00000300000000000000" pitchFamily="2" charset="0"/>
              </a:rPr>
              <a:t>. Please contact the member’s plan directly for assistance.</a:t>
            </a:r>
          </a:p>
        </p:txBody>
      </p:sp>
    </p:spTree>
    <p:extLst>
      <p:ext uri="{BB962C8B-B14F-4D97-AF65-F5344CB8AC3E}">
        <p14:creationId xmlns:p14="http://schemas.microsoft.com/office/powerpoint/2010/main" val="1355262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453F42A-E116-FAE7-8BA9-7756B8C7F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858125" cy="6064250"/>
          </a:xfrm>
        </p:spPr>
        <p:txBody>
          <a:bodyPr/>
          <a:lstStyle/>
          <a:p>
            <a:r>
              <a:rPr lang="en-US" dirty="0"/>
              <a:t>Prior authorization</a:t>
            </a:r>
          </a:p>
        </p:txBody>
      </p:sp>
    </p:spTree>
    <p:extLst>
      <p:ext uri="{BB962C8B-B14F-4D97-AF65-F5344CB8AC3E}">
        <p14:creationId xmlns:p14="http://schemas.microsoft.com/office/powerpoint/2010/main" val="4212064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E2E72-7534-4C00-055C-C6DBEE3AE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 authorization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CBBA6-8782-414C-E904-1EAF495D0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hlinkClick r:id="rId2"/>
              </a:rPr>
              <a:t>Prior Authorization Requirements</a:t>
            </a:r>
            <a:r>
              <a:rPr lang="en-US" dirty="0"/>
              <a:t> TXIX children and HAP: 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Revenue code: 651 Routine Hospice Care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Revenue code: 652 Continuous Home Care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Revenue Code: 655 Inpatient Respite Care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Revenue Code 656 General Inpatient Care</a:t>
            </a:r>
          </a:p>
          <a:p>
            <a:pPr marL="457200" lvl="1" indent="0">
              <a:buNone/>
            </a:pPr>
            <a:endParaRPr lang="en-US" sz="2800" dirty="0"/>
          </a:p>
          <a:p>
            <a:pPr lvl="1"/>
            <a:r>
              <a:rPr lang="en-US" sz="2800" dirty="0"/>
              <a:t>Service Intensity Add-On</a:t>
            </a:r>
          </a:p>
        </p:txBody>
      </p:sp>
    </p:spTree>
    <p:extLst>
      <p:ext uri="{BB962C8B-B14F-4D97-AF65-F5344CB8AC3E}">
        <p14:creationId xmlns:p14="http://schemas.microsoft.com/office/powerpoint/2010/main" val="4134685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9816AC-0B27-2D72-3AE3-5EDFDA15F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Claims submission</a:t>
            </a:r>
          </a:p>
        </p:txBody>
      </p:sp>
    </p:spTree>
    <p:extLst>
      <p:ext uri="{BB962C8B-B14F-4D97-AF65-F5344CB8AC3E}">
        <p14:creationId xmlns:p14="http://schemas.microsoft.com/office/powerpoint/2010/main" val="4953693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8B67C-56CC-EE98-CB3C-F79FE355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Claims submission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3F69C-CFE9-E5EC-FB96-DF44EC7AB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TXIX children and adults with HAP</a:t>
            </a:r>
            <a:r>
              <a:rPr lang="en-US" dirty="0"/>
              <a:t>: The claim type is an institutional home health claim. It will be billed with revenue codes.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Adults with Advantage Waiver</a:t>
            </a:r>
            <a:r>
              <a:rPr lang="en-US" dirty="0"/>
              <a:t>: The claim type is a professional claim and billed with procedure code S9126.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Adults with Medicare</a:t>
            </a:r>
            <a:r>
              <a:rPr lang="en-US" dirty="0"/>
              <a:t>: The claim type is a crossover claim of the same type billed to Medicare. </a:t>
            </a:r>
          </a:p>
        </p:txBody>
      </p:sp>
    </p:spTree>
    <p:extLst>
      <p:ext uri="{BB962C8B-B14F-4D97-AF65-F5344CB8AC3E}">
        <p14:creationId xmlns:p14="http://schemas.microsoft.com/office/powerpoint/2010/main" val="1075330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9697BF2-962E-78E4-A2A2-F29051847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2763580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AEB16-2A05-8A5A-923E-F6BDD78AE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Helpful telephone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ADE53-E183-8BD5-81E2-8E609A8481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OHCA Call Center</a:t>
            </a:r>
            <a:br>
              <a:rPr lang="en-US" dirty="0"/>
            </a:br>
            <a:r>
              <a:rPr lang="en-US" dirty="0"/>
              <a:t>800-522-0114 or 405-522-6205, option 1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/>
              <a:t>Internet Helpdesk</a:t>
            </a:r>
            <a:br>
              <a:rPr lang="en-US" dirty="0"/>
            </a:br>
            <a:r>
              <a:rPr lang="en-US" dirty="0"/>
              <a:t>800-522-0114 or 405-522-6205, option 2, 1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b="1" dirty="0"/>
              <a:t>EDI Helpdesk</a:t>
            </a:r>
            <a:br>
              <a:rPr lang="en-US" dirty="0"/>
            </a:br>
            <a:r>
              <a:rPr lang="en-US" dirty="0"/>
              <a:t>800-522-0114 or 405-522-6205, option 2, 2</a:t>
            </a:r>
          </a:p>
        </p:txBody>
      </p:sp>
    </p:spTree>
    <p:extLst>
      <p:ext uri="{BB962C8B-B14F-4D97-AF65-F5344CB8AC3E}">
        <p14:creationId xmlns:p14="http://schemas.microsoft.com/office/powerpoint/2010/main" val="32250945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89FAD-8D0B-EAB0-C2E7-F5D24F0C1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materials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DDAD1-D8F1-EA87-0B47-F88578038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98081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Provider Training:</a:t>
            </a:r>
          </a:p>
          <a:p>
            <a:pPr lvl="1"/>
            <a:r>
              <a:rPr lang="en-US" dirty="0"/>
              <a:t>Upcoming webinar trainings</a:t>
            </a:r>
          </a:p>
          <a:p>
            <a:pPr lvl="1"/>
            <a:r>
              <a:rPr lang="en-US" dirty="0"/>
              <a:t>Previous training materials</a:t>
            </a:r>
          </a:p>
          <a:p>
            <a:pPr lvl="1"/>
            <a:r>
              <a:rPr lang="en-US" dirty="0"/>
              <a:t>Recorded webinars</a:t>
            </a:r>
          </a:p>
          <a:p>
            <a:pPr lvl="1"/>
            <a:r>
              <a:rPr lang="en-US" dirty="0"/>
              <a:t>How-to videos</a:t>
            </a:r>
          </a:p>
          <a:p>
            <a:pPr lvl="1"/>
            <a:r>
              <a:rPr lang="en-US" dirty="0"/>
              <a:t>Resources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Visit </a:t>
            </a:r>
            <a:r>
              <a:rPr lang="en-US" dirty="0">
                <a:hlinkClick r:id="rId2"/>
              </a:rPr>
              <a:t>oklahoma.gov/ohca/providers/provider-training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17538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6C392-0717-7693-52ED-1AFD79DAD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description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C17BC-8664-1378-0BB5-5F8BE09DD5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This class will provide an in-depth look at hospice benefits for children and adults. Attendees will learn more about the policy, procedures and submitting claims.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latin typeface="Montserrat SemiBold" panose="00000700000000000000" pitchFamily="2" charset="0"/>
              </a:rPr>
              <a:t>Recommended Audience:</a:t>
            </a:r>
          </a:p>
          <a:p>
            <a:r>
              <a:rPr lang="en-US" dirty="0">
                <a:latin typeface="Montserrat Light" panose="00000400000000000000" pitchFamily="2" charset="0"/>
              </a:rPr>
              <a:t>Providers and billing staff who provider services and submit claims.</a:t>
            </a:r>
          </a:p>
        </p:txBody>
      </p:sp>
    </p:spTree>
    <p:extLst>
      <p:ext uri="{BB962C8B-B14F-4D97-AF65-F5344CB8AC3E}">
        <p14:creationId xmlns:p14="http://schemas.microsoft.com/office/powerpoint/2010/main" val="11344753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C39C9-423F-4348-B8B5-CFF3D9F2F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E5DD3-C4C9-BB20-FFAF-3AEFED3C7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Provider education specialists:</a:t>
            </a:r>
          </a:p>
          <a:p>
            <a:pPr lvl="1"/>
            <a:r>
              <a:rPr lang="en-US" dirty="0"/>
              <a:t>Education specialists provide education and training as needed for providers either virtually or telephonically.</a:t>
            </a:r>
          </a:p>
          <a:p>
            <a:pPr lvl="1"/>
            <a:r>
              <a:rPr lang="en-US" dirty="0"/>
              <a:t>Requests for assistance should be emailed to:</a:t>
            </a:r>
          </a:p>
          <a:p>
            <a:pPr lvl="2"/>
            <a:r>
              <a:rPr lang="en-US" sz="2400" dirty="0"/>
              <a:t>SoonerCareEducation@okhca.org. </a:t>
            </a:r>
          </a:p>
          <a:p>
            <a:pPr lvl="2"/>
            <a:r>
              <a:rPr lang="en-US" sz="2400" dirty="0"/>
              <a:t>Requests should include the provider's name and ID, contact information and a brief description of what assistance is needed.</a:t>
            </a:r>
          </a:p>
          <a:p>
            <a:pPr marL="0" indent="0">
              <a:buNone/>
            </a:pPr>
            <a:r>
              <a:rPr lang="en-US" dirty="0"/>
              <a:t>For immediate claims or policy assistance, please contact the OHCA provider helpline at 800-522-0114.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5938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51C37BA-F59B-06FA-E5FA-2B54F197C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661383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54E3C3A-B577-4AA3-9796-3E1C316942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22"/>
          <a:stretch/>
        </p:blipFill>
        <p:spPr>
          <a:xfrm>
            <a:off x="3084172" y="47792"/>
            <a:ext cx="6023656" cy="2452972"/>
          </a:xfr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4CB73972-814A-40BE-8024-2BB269AD50EE}"/>
              </a:ext>
            </a:extLst>
          </p:cNvPr>
          <p:cNvGrpSpPr/>
          <p:nvPr/>
        </p:nvGrpSpPr>
        <p:grpSpPr>
          <a:xfrm>
            <a:off x="1630210" y="4594203"/>
            <a:ext cx="8931580" cy="584775"/>
            <a:chOff x="969410" y="5102206"/>
            <a:chExt cx="8931580" cy="584775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6699B720-27C9-4FE8-BFBD-D8E310DC1930}"/>
                </a:ext>
              </a:extLst>
            </p:cNvPr>
            <p:cNvGrpSpPr/>
            <p:nvPr/>
          </p:nvGrpSpPr>
          <p:grpSpPr>
            <a:xfrm>
              <a:off x="969410" y="5102206"/>
              <a:ext cx="2882470" cy="584775"/>
              <a:chOff x="1290943" y="4195627"/>
              <a:chExt cx="2882470" cy="584775"/>
            </a:xfrm>
          </p:grpSpPr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5916DA9D-0222-4231-A2F8-3BAE0C1AA44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290943" y="4271170"/>
                <a:ext cx="1" cy="433691"/>
              </a:xfrm>
              <a:prstGeom prst="line">
                <a:avLst/>
              </a:prstGeom>
              <a:ln w="38100">
                <a:solidFill>
                  <a:srgbClr val="D1542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DF61A50-33A3-4FE1-93E9-F9CF2A75DC2C}"/>
                  </a:ext>
                </a:extLst>
              </p:cNvPr>
              <p:cNvSpPr/>
              <p:nvPr/>
            </p:nvSpPr>
            <p:spPr>
              <a:xfrm>
                <a:off x="1398955" y="4195627"/>
                <a:ext cx="2774458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dirty="0">
                    <a:solidFill>
                      <a:srgbClr val="464646"/>
                    </a:solidFill>
                    <a:latin typeface="Montserrat Light" panose="00000400000000000000" pitchFamily="50" charset="0"/>
                    <a:cs typeface="Arial" panose="020B0604020202020204" pitchFamily="34" charset="0"/>
                  </a:rPr>
                  <a:t>4345 N. Lincoln Blvd.</a:t>
                </a:r>
              </a:p>
              <a:p>
                <a:r>
                  <a:rPr lang="en-US" sz="1600" dirty="0">
                    <a:solidFill>
                      <a:srgbClr val="464646"/>
                    </a:solidFill>
                    <a:latin typeface="Montserrat Light" panose="00000400000000000000" pitchFamily="50" charset="0"/>
                    <a:cs typeface="Arial" panose="020B0604020202020204" pitchFamily="34" charset="0"/>
                  </a:rPr>
                  <a:t>Oklahoma City, OK 73105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E384A1AC-BD91-4DE7-B704-FEBD4C091C5C}"/>
                </a:ext>
              </a:extLst>
            </p:cNvPr>
            <p:cNvGrpSpPr/>
            <p:nvPr/>
          </p:nvGrpSpPr>
          <p:grpSpPr>
            <a:xfrm>
              <a:off x="4488285" y="5102206"/>
              <a:ext cx="2379178" cy="584775"/>
              <a:chOff x="4546051" y="4195627"/>
              <a:chExt cx="2379178" cy="584775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E03B85F5-B23B-4192-B303-701F2439A20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46051" y="4271170"/>
                <a:ext cx="1" cy="433691"/>
              </a:xfrm>
              <a:prstGeom prst="line">
                <a:avLst/>
              </a:prstGeom>
              <a:ln w="38100">
                <a:solidFill>
                  <a:srgbClr val="DE8F2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3E1BE661-00B4-4F2F-B278-4A6061FFEF7F}"/>
                  </a:ext>
                </a:extLst>
              </p:cNvPr>
              <p:cNvSpPr/>
              <p:nvPr/>
            </p:nvSpPr>
            <p:spPr>
              <a:xfrm>
                <a:off x="4654062" y="4195627"/>
                <a:ext cx="227116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dirty="0">
                    <a:solidFill>
                      <a:srgbClr val="464646"/>
                    </a:solidFill>
                    <a:latin typeface="Montserrat Light" panose="00000400000000000000" pitchFamily="50" charset="0"/>
                    <a:cs typeface="Arial" panose="020B0604020202020204" pitchFamily="34" charset="0"/>
                  </a:rPr>
                  <a:t>oklahoma.gov/ohca</a:t>
                </a:r>
              </a:p>
              <a:p>
                <a:r>
                  <a:rPr lang="en-US" sz="1600" dirty="0">
                    <a:solidFill>
                      <a:srgbClr val="464646"/>
                    </a:solidFill>
                    <a:latin typeface="Montserrat Light" panose="00000400000000000000" pitchFamily="50" charset="0"/>
                    <a:cs typeface="Arial" panose="020B0604020202020204" pitchFamily="34" charset="0"/>
                  </a:rPr>
                  <a:t>MySoonerCare.org</a:t>
                </a: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3D3F142E-B4B7-48CE-B4C7-003F4C783AD3}"/>
                </a:ext>
              </a:extLst>
            </p:cNvPr>
            <p:cNvGrpSpPr/>
            <p:nvPr/>
          </p:nvGrpSpPr>
          <p:grpSpPr>
            <a:xfrm>
              <a:off x="7213902" y="5102206"/>
              <a:ext cx="2687088" cy="584775"/>
              <a:chOff x="7082143" y="4195627"/>
              <a:chExt cx="2687088" cy="584775"/>
            </a:xfrm>
          </p:grpSpPr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AEDABF33-F956-4530-8758-9276E660EC2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082143" y="4271170"/>
                <a:ext cx="1" cy="433691"/>
              </a:xfrm>
              <a:prstGeom prst="line">
                <a:avLst/>
              </a:prstGeom>
              <a:ln w="38100">
                <a:solidFill>
                  <a:srgbClr val="004E9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4BA76712-B11D-407E-895A-71A2F5235270}"/>
                  </a:ext>
                </a:extLst>
              </p:cNvPr>
              <p:cNvSpPr/>
              <p:nvPr/>
            </p:nvSpPr>
            <p:spPr>
              <a:xfrm>
                <a:off x="7190155" y="4195627"/>
                <a:ext cx="2579076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600" dirty="0">
                    <a:solidFill>
                      <a:srgbClr val="464646"/>
                    </a:solidFill>
                    <a:latin typeface="Montserrat Light" panose="00000400000000000000" pitchFamily="50" charset="0"/>
                    <a:cs typeface="Arial" panose="020B0604020202020204" pitchFamily="34" charset="0"/>
                  </a:rPr>
                  <a:t>Agency: 405-522-7300</a:t>
                </a:r>
              </a:p>
              <a:p>
                <a:r>
                  <a:rPr lang="en-US" sz="1600" dirty="0">
                    <a:solidFill>
                      <a:srgbClr val="464646"/>
                    </a:solidFill>
                    <a:latin typeface="Montserrat Light" panose="00000400000000000000" pitchFamily="50" charset="0"/>
                    <a:cs typeface="Arial" panose="020B0604020202020204" pitchFamily="34" charset="0"/>
                  </a:rPr>
                  <a:t>Helpline: 800-987-7767</a:t>
                </a:r>
              </a:p>
            </p:txBody>
          </p:sp>
        </p:grp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1F10DAE0-B9A5-49AF-8698-DCADB7AE4616}"/>
              </a:ext>
            </a:extLst>
          </p:cNvPr>
          <p:cNvSpPr/>
          <p:nvPr/>
        </p:nvSpPr>
        <p:spPr>
          <a:xfrm>
            <a:off x="3712976" y="3670710"/>
            <a:ext cx="47660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spc="1000" dirty="0">
                <a:solidFill>
                  <a:srgbClr val="464646"/>
                </a:solidFill>
                <a:latin typeface="Montserrat ExtraBold" panose="00000900000000000000" pitchFamily="50" charset="0"/>
              </a:rPr>
              <a:t>GET IN TOUCH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796C683-BB52-4CC7-9159-D2DED7E48E7A}"/>
              </a:ext>
            </a:extLst>
          </p:cNvPr>
          <p:cNvGrpSpPr/>
          <p:nvPr/>
        </p:nvGrpSpPr>
        <p:grpSpPr>
          <a:xfrm>
            <a:off x="5149085" y="5544854"/>
            <a:ext cx="1149720" cy="309564"/>
            <a:chOff x="5786437" y="3119436"/>
            <a:chExt cx="2299433" cy="619126"/>
          </a:xfrm>
        </p:grpSpPr>
        <p:pic>
          <p:nvPicPr>
            <p:cNvPr id="23" name="Graphic 22">
              <a:extLst>
                <a:ext uri="{FF2B5EF4-FFF2-40B4-BE49-F238E27FC236}">
                  <a16:creationId xmlns:a16="http://schemas.microsoft.com/office/drawing/2014/main" id="{97151C13-9CB8-497B-9D4D-3E4B05300B1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786437" y="3119437"/>
              <a:ext cx="619125" cy="619125"/>
            </a:xfrm>
            <a:prstGeom prst="rect">
              <a:avLst/>
            </a:prstGeom>
          </p:spPr>
        </p:pic>
        <p:pic>
          <p:nvPicPr>
            <p:cNvPr id="24" name="Graphic 23">
              <a:extLst>
                <a:ext uri="{FF2B5EF4-FFF2-40B4-BE49-F238E27FC236}">
                  <a16:creationId xmlns:a16="http://schemas.microsoft.com/office/drawing/2014/main" id="{DF46A378-B9A9-4194-918A-69E00A6DCF7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626591" y="3119437"/>
              <a:ext cx="619125" cy="619125"/>
            </a:xfrm>
            <a:prstGeom prst="rect">
              <a:avLst/>
            </a:prstGeom>
          </p:spPr>
        </p:pic>
        <p:pic>
          <p:nvPicPr>
            <p:cNvPr id="25" name="Graphic 24">
              <a:extLst>
                <a:ext uri="{FF2B5EF4-FFF2-40B4-BE49-F238E27FC236}">
                  <a16:creationId xmlns:a16="http://schemas.microsoft.com/office/drawing/2014/main" id="{4747C4DD-7572-4353-8C2F-8BB94BB8373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466745" y="3119436"/>
              <a:ext cx="619125" cy="6191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10165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6D162-D564-9E0B-7468-1EC46AA30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disclaimer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13E64-0DC8-1282-CF3A-4438EE946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SoonerCare policy is subject to change. </a:t>
            </a:r>
          </a:p>
          <a:p>
            <a:endParaRPr lang="en-US" dirty="0"/>
          </a:p>
          <a:p>
            <a:r>
              <a:rPr lang="en-US" dirty="0"/>
              <a:t>The information included in this presentation is current as of June 2024. </a:t>
            </a:r>
          </a:p>
          <a:p>
            <a:endParaRPr lang="en-US" dirty="0"/>
          </a:p>
          <a:p>
            <a:r>
              <a:rPr lang="en-US" dirty="0"/>
              <a:t>Stay informed with current information found on the OHCA public website at </a:t>
            </a:r>
            <a:r>
              <a:rPr lang="en-US" dirty="0">
                <a:hlinkClick r:id="rId2"/>
              </a:rPr>
              <a:t>oklahoma.gov/ohca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876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FB1BC-939E-843D-A009-D8FDE6F24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BF56F-5A5A-41ED-CB6C-5D9ECDA29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Hospice Coverage</a:t>
            </a:r>
          </a:p>
          <a:p>
            <a:pPr lvl="1"/>
            <a:r>
              <a:rPr lang="en-US" dirty="0"/>
              <a:t>Adults with Healthy Adult Program (HAP)</a:t>
            </a:r>
          </a:p>
          <a:p>
            <a:pPr lvl="1"/>
            <a:r>
              <a:rPr lang="en-US" dirty="0"/>
              <a:t>Adults with Medicare</a:t>
            </a:r>
          </a:p>
          <a:p>
            <a:pPr lvl="1"/>
            <a:r>
              <a:rPr lang="en-US" dirty="0"/>
              <a:t>Advantage Waiver</a:t>
            </a:r>
          </a:p>
          <a:p>
            <a:pPr lvl="1"/>
            <a:r>
              <a:rPr lang="en-US" dirty="0"/>
              <a:t>Children</a:t>
            </a:r>
          </a:p>
          <a:p>
            <a:r>
              <a:rPr lang="en-US" dirty="0"/>
              <a:t>Eligibility</a:t>
            </a:r>
          </a:p>
          <a:p>
            <a:r>
              <a:rPr lang="en-US" dirty="0"/>
              <a:t>Prior Authorization</a:t>
            </a:r>
          </a:p>
          <a:p>
            <a:r>
              <a:rPr lang="en-US" dirty="0"/>
              <a:t>Claims Submission</a:t>
            </a:r>
          </a:p>
          <a:p>
            <a:r>
              <a:rPr lang="en-US" dirty="0"/>
              <a:t>Resources</a:t>
            </a:r>
          </a:p>
          <a:p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746112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BDD0028-8EA5-7F69-60A6-7F826828C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Hospice Coverage</a:t>
            </a:r>
          </a:p>
        </p:txBody>
      </p:sp>
    </p:spTree>
    <p:extLst>
      <p:ext uri="{BB962C8B-B14F-4D97-AF65-F5344CB8AC3E}">
        <p14:creationId xmlns:p14="http://schemas.microsoft.com/office/powerpoint/2010/main" val="3263105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4218B-F4F6-CDC4-59FC-4C665E437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Adults – Healthy adult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171C0-DAE7-42B4-90D9-5F322ECD6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Adults whose eligibility is Healthy Adult Program (HAP).</a:t>
            </a:r>
          </a:p>
          <a:p>
            <a:pPr>
              <a:lnSpc>
                <a:spcPct val="110000"/>
              </a:lnSpc>
            </a:pPr>
            <a:r>
              <a:rPr lang="en-US" dirty="0"/>
              <a:t>Does not include TXIX adults.</a:t>
            </a:r>
          </a:p>
          <a:p>
            <a:pPr>
              <a:lnSpc>
                <a:spcPct val="110000"/>
              </a:lnSpc>
            </a:pPr>
            <a:r>
              <a:rPr lang="en-US" dirty="0"/>
              <a:t>Ages 19-64.</a:t>
            </a:r>
          </a:p>
          <a:p>
            <a:pPr>
              <a:lnSpc>
                <a:spcPct val="110000"/>
              </a:lnSpc>
            </a:pPr>
            <a:r>
              <a:rPr lang="en-US" dirty="0"/>
              <a:t>Prior authorization is required.</a:t>
            </a:r>
          </a:p>
          <a:p>
            <a:pPr>
              <a:lnSpc>
                <a:spcPct val="110000"/>
              </a:lnSpc>
            </a:pPr>
            <a:r>
              <a:rPr lang="en-US" dirty="0"/>
              <a:t>Expansion adults residing in long-term care (LTC) facilities, including nursing facilities (NF) and Intermediate Care Facilities for individuals with Intellectual Disabilities (ICF/IID), may receive hospice services. NF and ICF/IID room and board per diem rates are reimbursed to the in-home hospice provider at a rate equal to 95% of the facility's per diem rate. Hospice providers are responsible for passing the room and board payment through to the NF or ICF/IID. This will not apply if the member has Medicare. </a:t>
            </a:r>
          </a:p>
        </p:txBody>
      </p:sp>
    </p:spTree>
    <p:extLst>
      <p:ext uri="{BB962C8B-B14F-4D97-AF65-F5344CB8AC3E}">
        <p14:creationId xmlns:p14="http://schemas.microsoft.com/office/powerpoint/2010/main" val="61593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25C41-32E5-19AD-3760-1B19DBD91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Adults with medicare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9EADF-2262-2993-AC1D-5681261E7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Claim is billed to Medicare or Medicare replacement plan as the primary payer.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SoonerCare is a secondary payer when a crossover claim is billed to SoonerCare.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SoonerCare prior authorization requirements do not apply to crossover claims. </a:t>
            </a:r>
          </a:p>
        </p:txBody>
      </p:sp>
    </p:spTree>
    <p:extLst>
      <p:ext uri="{BB962C8B-B14F-4D97-AF65-F5344CB8AC3E}">
        <p14:creationId xmlns:p14="http://schemas.microsoft.com/office/powerpoint/2010/main" val="2691978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A50B6-9905-E305-8E04-4D77D1EE2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Adults with advantage waiver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15995-B05A-5EC4-5187-625E5776C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Members must have eligibility for Advantage Waiver.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Prior authorization is required.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Prior authorization is completed by the member’s Advantage case manager.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Oklahoma Human Services: 405-522-5050.</a:t>
            </a:r>
          </a:p>
        </p:txBody>
      </p:sp>
    </p:spTree>
    <p:extLst>
      <p:ext uri="{BB962C8B-B14F-4D97-AF65-F5344CB8AC3E}">
        <p14:creationId xmlns:p14="http://schemas.microsoft.com/office/powerpoint/2010/main" val="3943343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0F077-017E-B447-7DE9-01FD7C1CA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children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AD9A9-04E8-442B-EB41-AFF14C529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Ages 0-20 years old.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Prior authorization is required.</a:t>
            </a:r>
          </a:p>
        </p:txBody>
      </p:sp>
    </p:spTree>
    <p:extLst>
      <p:ext uri="{BB962C8B-B14F-4D97-AF65-F5344CB8AC3E}">
        <p14:creationId xmlns:p14="http://schemas.microsoft.com/office/powerpoint/2010/main" val="4269090726"/>
      </p:ext>
    </p:extLst>
  </p:cSld>
  <p:clrMapOvr>
    <a:masterClrMapping/>
  </p:clrMapOvr>
</p:sld>
</file>

<file path=ppt/theme/theme1.xml><?xml version="1.0" encoding="utf-8"?>
<a:theme xmlns:a="http://schemas.openxmlformats.org/drawingml/2006/main" name="Orage Layou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old Layou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ark Blue Layou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over Slide Only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8c16f77-cd8b-4822-bf5e-5dd898e0ac9e">
      <Terms xmlns="http://schemas.microsoft.com/office/infopath/2007/PartnerControls"/>
    </lcf76f155ced4ddcb4097134ff3c332f>
    <TaxCatchAll xmlns="e9b7b6ff-5c2b-472f-b564-2d789491b4b0" xsi:nil="true"/>
    <Final xmlns="98c16f77-cd8b-4822-bf5e-5dd898e0ac9e">false</Final>
    <_ip_UnifiedCompliancePolicyUIAction xmlns="http://schemas.microsoft.com/sharepoint/v3" xsi:nil="true"/>
    <_Version xmlns="http://schemas.microsoft.com/sharepoint/v3/fields" xsi:nil="true"/>
    <DLCPolicyLabelLock xmlns="98c16f77-cd8b-4822-bf5e-5dd898e0ac9e" xsi:nil="true"/>
    <Status xmlns="98c16f77-cd8b-4822-bf5e-5dd898e0ac9e" xsi:nil="true"/>
    <DLCPolicyLabelClientValue xmlns="98c16f77-cd8b-4822-bf5e-5dd898e0ac9e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4E2066E8698447B02F5B28C492A0E4" ma:contentTypeVersion="43" ma:contentTypeDescription="Create a new document." ma:contentTypeScope="" ma:versionID="60792acd0cbd2b7958c057a074fd544a">
  <xsd:schema xmlns:xsd="http://www.w3.org/2001/XMLSchema" xmlns:xs="http://www.w3.org/2001/XMLSchema" xmlns:p="http://schemas.microsoft.com/office/2006/metadata/properties" xmlns:ns1="http://schemas.microsoft.com/sharepoint/v3" xmlns:ns2="e9b7b6ff-5c2b-472f-b564-2d789491b4b0" xmlns:ns3="98c16f77-cd8b-4822-bf5e-5dd898e0ac9e" xmlns:ns4="http://schemas.microsoft.com/sharepoint/v3/fields" targetNamespace="http://schemas.microsoft.com/office/2006/metadata/properties" ma:root="true" ma:fieldsID="085d6b8aedf595c3e469e5f6ea919283" ns1:_="" ns2:_="" ns3:_="" ns4:_="">
    <xsd:import namespace="http://schemas.microsoft.com/sharepoint/v3"/>
    <xsd:import namespace="e9b7b6ff-5c2b-472f-b564-2d789491b4b0"/>
    <xsd:import namespace="98c16f77-cd8b-4822-bf5e-5dd898e0ac9e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1:_ip_UnifiedCompliancePolicyProperties" minOccurs="0"/>
                <xsd:element ref="ns1:_ip_UnifiedCompliancePolicyUIAction" minOccurs="0"/>
                <xsd:element ref="ns3:MediaLengthInSeconds" minOccurs="0"/>
                <xsd:element ref="ns3:MediaServiceLocation" minOccurs="0"/>
                <xsd:element ref="ns3:DLCPolicyLabelValue" minOccurs="0"/>
                <xsd:element ref="ns3:DLCPolicyLabelClientValue" minOccurs="0"/>
                <xsd:element ref="ns3:DLCPolicyLabelLock" minOccurs="0"/>
                <xsd:element ref="ns4:_Version" minOccurs="0"/>
                <xsd:element ref="ns3:Final" minOccurs="0"/>
                <xsd:element ref="ns2:TaxCatchAll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  <xsd:element ref="ns3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b7b6ff-5c2b-472f-b564-2d789491b4b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8" nillable="true" ma:displayName="Taxonomy Catch All Column" ma:hidden="true" ma:list="{02ef056d-4eb8-4ad9-a927-f7f743cbfcbb}" ma:internalName="TaxCatchAll" ma:showField="CatchAllData" ma:web="e9b7b6ff-5c2b-472f-b564-2d789491b4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c16f77-cd8b-4822-bf5e-5dd898e0ac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DLCPolicyLabelValue" ma:index="23" nillable="true" ma:displayName="Label" ma:description="Stores the current value of the label." ma:internalName="DLCPolicyLabelValue" ma:readOnly="true">
      <xsd:simpleType>
        <xsd:restriction base="dms:Note">
          <xsd:maxLength value="255"/>
        </xsd:restriction>
      </xsd:simpleType>
    </xsd:element>
    <xsd:element name="DLCPolicyLabelClientValue" ma:index="24" nillable="true" ma:displayName="Client Label Value" ma:description="Stores the last label value computed on the client." ma:hidden="true" ma:internalName="DLCPolicyLabelClientValue" ma:readOnly="false">
      <xsd:simpleType>
        <xsd:restriction base="dms:Note"/>
      </xsd:simpleType>
    </xsd:element>
    <xsd:element name="DLCPolicyLabelLock" ma:index="25" nillable="true" ma:displayName="Label Locked" ma:description="Indicates whether the label should be updated when item properties are modified." ma:hidden="true" ma:internalName="DLCPolicyLabelLock" ma:readOnly="false">
      <xsd:simpleType>
        <xsd:restriction base="dms:Text"/>
      </xsd:simpleType>
    </xsd:element>
    <xsd:element name="Final" ma:index="27" nillable="true" ma:displayName="Final" ma:default="0" ma:format="Dropdown" ma:internalName="Final">
      <xsd:simpleType>
        <xsd:restriction base="dms:Boolean"/>
      </xsd:simpleType>
    </xsd:element>
    <xsd:element name="lcf76f155ced4ddcb4097134ff3c332f" ma:index="30" nillable="true" ma:taxonomy="true" ma:internalName="lcf76f155ced4ddcb4097134ff3c332f" ma:taxonomyFieldName="MediaServiceImageTags" ma:displayName="Image Tags" ma:readOnly="false" ma:fieldId="{5cf76f15-5ced-4ddc-b409-7134ff3c332f}" ma:taxonomyMulti="true" ma:sspId="d309bf2f-0431-460d-a93a-990d633b9c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Status" ma:index="33" nillable="true" ma:displayName="Status" ma:format="Dropdown" ma:internalName="Status">
      <xsd:simpleType>
        <xsd:restriction base="dms:Choice">
          <xsd:enumeration value="In Progress"/>
          <xsd:enumeration value="Draft"/>
          <xsd:enumeration value="Final"/>
          <xsd:enumeration value="Hold"/>
          <xsd:enumeration value="Spik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Version" ma:index="26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FAAD02-A905-44A7-8657-98CF2CAC4C85}">
  <ds:schemaRefs>
    <ds:schemaRef ds:uri="http://schemas.microsoft.com/office/2006/metadata/properties"/>
    <ds:schemaRef ds:uri="http://schemas.microsoft.com/office/infopath/2007/PartnerControls"/>
    <ds:schemaRef ds:uri="df17139f-fc8d-41d5-993f-3b287f9776a4"/>
    <ds:schemaRef ds:uri="1ca388e4-ee9b-48d4-9a93-0ef2f513b495"/>
    <ds:schemaRef ds:uri="98c16f77-cd8b-4822-bf5e-5dd898e0ac9e"/>
    <ds:schemaRef ds:uri="e9b7b6ff-5c2b-472f-b564-2d789491b4b0"/>
    <ds:schemaRef ds:uri="http://schemas.microsoft.com/sharepoint/v3"/>
    <ds:schemaRef ds:uri="http://schemas.microsoft.com/sharepoint/v3/fields"/>
  </ds:schemaRefs>
</ds:datastoreItem>
</file>

<file path=customXml/itemProps2.xml><?xml version="1.0" encoding="utf-8"?>
<ds:datastoreItem xmlns:ds="http://schemas.openxmlformats.org/officeDocument/2006/customXml" ds:itemID="{47ECAFB6-2E88-455C-B939-952941AD3F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9b7b6ff-5c2b-472f-b564-2d789491b4b0"/>
    <ds:schemaRef ds:uri="98c16f77-cd8b-4822-bf5e-5dd898e0ac9e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FF9881-43BE-4BAC-BF04-F939892E70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7367</TotalTime>
  <Words>641</Words>
  <Application>Microsoft Office PowerPoint</Application>
  <PresentationFormat>Widescreen</PresentationFormat>
  <Paragraphs>106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Orage Layout</vt:lpstr>
      <vt:lpstr>Gold Layout</vt:lpstr>
      <vt:lpstr>Dark Blue Layout</vt:lpstr>
      <vt:lpstr>Cover Slide Only</vt:lpstr>
      <vt:lpstr>soonercare  hospice coverage </vt:lpstr>
      <vt:lpstr>Class description </vt:lpstr>
      <vt:lpstr>disclaimer</vt:lpstr>
      <vt:lpstr>agenda</vt:lpstr>
      <vt:lpstr>Hospice Coverage</vt:lpstr>
      <vt:lpstr>Adults – Healthy adult program</vt:lpstr>
      <vt:lpstr>Adults with medicare</vt:lpstr>
      <vt:lpstr>Adults with advantage waiver</vt:lpstr>
      <vt:lpstr>children</vt:lpstr>
      <vt:lpstr>eligibility</vt:lpstr>
      <vt:lpstr>Soonercare eligibility</vt:lpstr>
      <vt:lpstr>Soonerselect eligibility</vt:lpstr>
      <vt:lpstr>Prior authorization</vt:lpstr>
      <vt:lpstr>Prior authorization</vt:lpstr>
      <vt:lpstr>Claims submission</vt:lpstr>
      <vt:lpstr>Claims submission</vt:lpstr>
      <vt:lpstr>resources</vt:lpstr>
      <vt:lpstr>Helpful telephone numbers</vt:lpstr>
      <vt:lpstr>Training materials </vt:lpstr>
      <vt:lpstr>Training resources</vt:lpstr>
      <vt:lpstr>Questions?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Wilcox</dc:creator>
  <cp:lastModifiedBy>Sherri Duran</cp:lastModifiedBy>
  <cp:revision>32</cp:revision>
  <dcterms:created xsi:type="dcterms:W3CDTF">2020-03-27T18:06:33Z</dcterms:created>
  <dcterms:modified xsi:type="dcterms:W3CDTF">2024-06-10T19:26:13Z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0x0101006D4E2066E8698447B02F5B28C492A0E4</vt:lpwstr>
  </property>
  <property fmtid="{D5CDD505-2E9C-101B-9397-08002B2CF9AE}" pid="3" name="Order">
    <vt:r8>98100</vt:r8>
  </property>
  <property fmtid="{D5CDD505-2E9C-101B-9397-08002B2CF9AE}" pid="4" name="MediaServiceImageTags">
    <vt:lpwstr/>
  </property>
</Properties>
</file>