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4"/>
    <p:sldMasterId id="2147483661" r:id="rId5"/>
    <p:sldMasterId id="2147483682" r:id="rId6"/>
  </p:sldMasterIdLst>
  <p:notesMasterIdLst>
    <p:notesMasterId r:id="rId15"/>
  </p:notesMasterIdLst>
  <p:sldIdLst>
    <p:sldId id="259" r:id="rId7"/>
    <p:sldId id="345" r:id="rId8"/>
    <p:sldId id="347" r:id="rId9"/>
    <p:sldId id="295" r:id="rId10"/>
    <p:sldId id="338" r:id="rId11"/>
    <p:sldId id="341" r:id="rId12"/>
    <p:sldId id="348" r:id="rId13"/>
    <p:sldId id="33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rene Sanderson" initials="IS" lastIdx="1" clrIdx="0">
    <p:extLst>
      <p:ext uri="{19B8F6BF-5375-455C-9EA6-DF929625EA0E}">
        <p15:presenceInfo xmlns:p15="http://schemas.microsoft.com/office/powerpoint/2012/main" userId="S-1-5-21-15365455-50480509-568360474-23263" providerId="AD"/>
      </p:ext>
    </p:extLst>
  </p:cmAuthor>
  <p:cmAuthor id="2" name="Jennifer Wynn" initials="JW" lastIdx="0" clrIdx="1">
    <p:extLst>
      <p:ext uri="{19B8F6BF-5375-455C-9EA6-DF929625EA0E}">
        <p15:presenceInfo xmlns:p15="http://schemas.microsoft.com/office/powerpoint/2012/main" userId="S-1-5-21-15365455-50480509-568360474-13310" providerId="AD"/>
      </p:ext>
    </p:extLst>
  </p:cmAuthor>
  <p:cmAuthor id="3" name="Jennifer Wynn" initials="JW [2]" lastIdx="2" clrIdx="2">
    <p:extLst>
      <p:ext uri="{19B8F6BF-5375-455C-9EA6-DF929625EA0E}">
        <p15:presenceInfo xmlns:p15="http://schemas.microsoft.com/office/powerpoint/2012/main" userId="S::Jennifer.wynn@okhca.org::64d48a02-d0ad-4aff-b19b-6b3b14bcf2a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8F26"/>
    <a:srgbClr val="E88E6A"/>
    <a:srgbClr val="004E9A"/>
    <a:srgbClr val="D15420"/>
    <a:srgbClr val="464646"/>
    <a:srgbClr val="914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77" autoAdjust="0"/>
    <p:restoredTop sz="95253" autoAdjust="0"/>
  </p:normalViewPr>
  <p:slideViewPr>
    <p:cSldViewPr snapToGrid="0">
      <p:cViewPr varScale="1">
        <p:scale>
          <a:sx n="90" d="100"/>
          <a:sy n="90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 Risk/Unstageable PU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14A-49C9-A008-FA842FE9D4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PY2. Qtr. 1</c:v>
                </c:pt>
                <c:pt idx="1">
                  <c:v>PY2. Qtr. 2</c:v>
                </c:pt>
                <c:pt idx="2">
                  <c:v>PY2. Qtr. 3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0.52</c:v>
                </c:pt>
                <c:pt idx="1">
                  <c:v>0.56999999999999995</c:v>
                </c:pt>
                <c:pt idx="2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4A-49C9-A008-FA842FE9D44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UTI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14A-49C9-A008-FA842FE9D4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PY2. Qtr. 1</c:v>
                </c:pt>
                <c:pt idx="1">
                  <c:v>PY2. Qtr. 2</c:v>
                </c:pt>
                <c:pt idx="2">
                  <c:v>PY2. Qtr. 3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0.71</c:v>
                </c:pt>
                <c:pt idx="1">
                  <c:v>0.66</c:v>
                </c:pt>
                <c:pt idx="2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4A-49C9-A008-FA842FE9D44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Weight Loss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14A-49C9-A008-FA842FE9D4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PY2. Qtr. 1</c:v>
                </c:pt>
                <c:pt idx="1">
                  <c:v>PY2. Qtr. 2</c:v>
                </c:pt>
                <c:pt idx="2">
                  <c:v>PY2. Qtr. 3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0.62</c:v>
                </c:pt>
                <c:pt idx="1">
                  <c:v>0.57999999999999996</c:v>
                </c:pt>
                <c:pt idx="2">
                  <c:v>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4A-49C9-A008-FA842FE9D44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Use of Anti Psych. Med</c:v>
                </c:pt>
              </c:strCache>
            </c:strRef>
          </c:tx>
          <c:spPr>
            <a:pattFill prst="narHorz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/>
              </a:innerShdw>
            </a:effectLst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14A-49C9-A008-FA842FE9D4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PY2. Qtr. 1</c:v>
                </c:pt>
                <c:pt idx="1">
                  <c:v>PY2. Qtr. 2</c:v>
                </c:pt>
                <c:pt idx="2">
                  <c:v>PY2. Qtr. 3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0.75</c:v>
                </c:pt>
                <c:pt idx="1">
                  <c:v>0.7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14A-49C9-A008-FA842FE9D4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186264783"/>
        <c:axId val="186254799"/>
      </c:barChart>
      <c:catAx>
        <c:axId val="186264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254799"/>
        <c:crosses val="autoZero"/>
        <c:auto val="1"/>
        <c:lblAlgn val="ctr"/>
        <c:lblOffset val="100"/>
        <c:noMultiLvlLbl val="0"/>
      </c:catAx>
      <c:valAx>
        <c:axId val="186254799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264783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C39A73-CA9A-41C7-A70F-980AD5CC366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E1D173-DEE3-4822-A4FC-0F8D7A36CF1C}">
      <dgm:prSet phldrT="[Text]"/>
      <dgm:spPr/>
      <dgm:t>
        <a:bodyPr/>
        <a:lstStyle/>
        <a:p>
          <a:r>
            <a:rPr lang="en-US" dirty="0"/>
            <a:t>PY2-Qtr. 3.</a:t>
          </a:r>
        </a:p>
        <a:p>
          <a:r>
            <a:rPr lang="en-US" dirty="0"/>
            <a:t>Outcomes based on 100% compliance score- 80% is passing</a:t>
          </a:r>
        </a:p>
      </dgm:t>
    </dgm:pt>
    <dgm:pt modelId="{FE570A9A-2683-4038-9485-800F4D473B2C}" type="parTrans" cxnId="{831FDF0F-678A-466B-A416-8ADA54367DCE}">
      <dgm:prSet/>
      <dgm:spPr/>
      <dgm:t>
        <a:bodyPr/>
        <a:lstStyle/>
        <a:p>
          <a:endParaRPr lang="en-US"/>
        </a:p>
      </dgm:t>
    </dgm:pt>
    <dgm:pt modelId="{87F89A07-C1BE-4687-8595-7879F83685CF}" type="sibTrans" cxnId="{831FDF0F-678A-466B-A416-8ADA54367DCE}">
      <dgm:prSet/>
      <dgm:spPr/>
      <dgm:t>
        <a:bodyPr/>
        <a:lstStyle/>
        <a:p>
          <a:endParaRPr lang="en-US"/>
        </a:p>
      </dgm:t>
    </dgm:pt>
    <dgm:pt modelId="{B9F36EC2-940F-429C-9F7C-FB983BE590A9}">
      <dgm:prSet phldrT="[Text]"/>
      <dgm:spPr/>
      <dgm:t>
        <a:bodyPr/>
        <a:lstStyle/>
        <a:p>
          <a:r>
            <a:rPr lang="en-US" dirty="0"/>
            <a:t>Telephone-(formerly onsite)</a:t>
          </a:r>
        </a:p>
        <a:p>
          <a:r>
            <a:rPr lang="en-US" dirty="0"/>
            <a:t>audit</a:t>
          </a:r>
        </a:p>
        <a:p>
          <a:r>
            <a:rPr lang="en-US" dirty="0"/>
            <a:t>88.73%</a:t>
          </a:r>
        </a:p>
        <a:p>
          <a:endParaRPr lang="en-US" dirty="0"/>
        </a:p>
      </dgm:t>
    </dgm:pt>
    <dgm:pt modelId="{42C6EA81-DB94-459B-AD34-295509B73B99}" type="parTrans" cxnId="{0001E672-4F95-4E21-A2DF-A9E3AB5598F8}">
      <dgm:prSet/>
      <dgm:spPr/>
      <dgm:t>
        <a:bodyPr/>
        <a:lstStyle/>
        <a:p>
          <a:endParaRPr lang="en-US" dirty="0"/>
        </a:p>
      </dgm:t>
    </dgm:pt>
    <dgm:pt modelId="{CD7CF476-C610-4069-BD91-70E9A5F2F29B}" type="sibTrans" cxnId="{0001E672-4F95-4E21-A2DF-A9E3AB5598F8}">
      <dgm:prSet/>
      <dgm:spPr/>
      <dgm:t>
        <a:bodyPr/>
        <a:lstStyle/>
        <a:p>
          <a:endParaRPr lang="en-US"/>
        </a:p>
      </dgm:t>
    </dgm:pt>
    <dgm:pt modelId="{3362F571-A3C1-4B17-ABE4-D16B9C9B5B89}">
      <dgm:prSet phldrT="[Text]"/>
      <dgm:spPr/>
      <dgm:t>
        <a:bodyPr/>
        <a:lstStyle/>
        <a:p>
          <a:r>
            <a:rPr lang="en-US" dirty="0"/>
            <a:t>Desk audit</a:t>
          </a:r>
        </a:p>
        <a:p>
          <a:r>
            <a:rPr lang="en-US" dirty="0"/>
            <a:t>84.61%</a:t>
          </a:r>
        </a:p>
      </dgm:t>
    </dgm:pt>
    <dgm:pt modelId="{AC6CD79F-F776-48AB-A764-B907C2832C9F}" type="parTrans" cxnId="{26100767-7FAA-4FAE-83AF-D2EFDCD50C63}">
      <dgm:prSet/>
      <dgm:spPr/>
      <dgm:t>
        <a:bodyPr/>
        <a:lstStyle/>
        <a:p>
          <a:endParaRPr lang="en-US" dirty="0"/>
        </a:p>
      </dgm:t>
    </dgm:pt>
    <dgm:pt modelId="{484A9298-80FA-4A89-B5F9-AC8BB556B547}" type="sibTrans" cxnId="{26100767-7FAA-4FAE-83AF-D2EFDCD50C63}">
      <dgm:prSet/>
      <dgm:spPr/>
      <dgm:t>
        <a:bodyPr/>
        <a:lstStyle/>
        <a:p>
          <a:endParaRPr lang="en-US"/>
        </a:p>
      </dgm:t>
    </dgm:pt>
    <dgm:pt modelId="{607D3679-1D7D-4E7A-92FF-2904B4686932}">
      <dgm:prSet phldrT="[Text]"/>
      <dgm:spPr/>
      <dgm:t>
        <a:bodyPr/>
        <a:lstStyle/>
        <a:p>
          <a:r>
            <a:rPr lang="en-US" dirty="0"/>
            <a:t>Resident/Employee</a:t>
          </a:r>
        </a:p>
        <a:p>
          <a:r>
            <a:rPr lang="en-US" dirty="0"/>
            <a:t>Survey</a:t>
          </a:r>
        </a:p>
        <a:p>
          <a:r>
            <a:rPr lang="en-US" dirty="0"/>
            <a:t>100%</a:t>
          </a:r>
        </a:p>
      </dgm:t>
    </dgm:pt>
    <dgm:pt modelId="{CC5786CB-92F1-49AF-B478-CE555213B9BE}" type="parTrans" cxnId="{E601F6F6-6408-4C79-AA21-9FBE4773DB67}">
      <dgm:prSet/>
      <dgm:spPr/>
      <dgm:t>
        <a:bodyPr/>
        <a:lstStyle/>
        <a:p>
          <a:endParaRPr lang="en-US" dirty="0"/>
        </a:p>
      </dgm:t>
    </dgm:pt>
    <dgm:pt modelId="{9A485779-F92A-4ED0-BD37-3945EA417FBE}" type="sibTrans" cxnId="{E601F6F6-6408-4C79-AA21-9FBE4773DB67}">
      <dgm:prSet/>
      <dgm:spPr/>
      <dgm:t>
        <a:bodyPr/>
        <a:lstStyle/>
        <a:p>
          <a:endParaRPr lang="en-US"/>
        </a:p>
      </dgm:t>
    </dgm:pt>
    <dgm:pt modelId="{252AFF66-0561-48C8-95AA-FD47EDC0AB17}" type="pres">
      <dgm:prSet presAssocID="{CDC39A73-CA9A-41C7-A70F-980AD5CC366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FD6865B-8BA7-4CAF-8170-CCF56072524C}" type="pres">
      <dgm:prSet presAssocID="{F0E1D173-DEE3-4822-A4FC-0F8D7A36CF1C}" presName="root1" presStyleCnt="0"/>
      <dgm:spPr/>
    </dgm:pt>
    <dgm:pt modelId="{C3467F88-4193-4294-88C8-7FCE2F1C23F1}" type="pres">
      <dgm:prSet presAssocID="{F0E1D173-DEE3-4822-A4FC-0F8D7A36CF1C}" presName="LevelOneTextNode" presStyleLbl="node0" presStyleIdx="0" presStyleCnt="1">
        <dgm:presLayoutVars>
          <dgm:chPref val="3"/>
        </dgm:presLayoutVars>
      </dgm:prSet>
      <dgm:spPr/>
    </dgm:pt>
    <dgm:pt modelId="{F9F6B002-1698-4F2F-9D0C-840A8C5DB7DB}" type="pres">
      <dgm:prSet presAssocID="{F0E1D173-DEE3-4822-A4FC-0F8D7A36CF1C}" presName="level2hierChild" presStyleCnt="0"/>
      <dgm:spPr/>
    </dgm:pt>
    <dgm:pt modelId="{199C176B-3B21-44D7-9697-5FB8513F9839}" type="pres">
      <dgm:prSet presAssocID="{42C6EA81-DB94-459B-AD34-295509B73B99}" presName="conn2-1" presStyleLbl="parChTrans1D2" presStyleIdx="0" presStyleCnt="3"/>
      <dgm:spPr/>
    </dgm:pt>
    <dgm:pt modelId="{0C9D9DDC-3EC2-4382-9AAB-5883ECDEE46A}" type="pres">
      <dgm:prSet presAssocID="{42C6EA81-DB94-459B-AD34-295509B73B99}" presName="connTx" presStyleLbl="parChTrans1D2" presStyleIdx="0" presStyleCnt="3"/>
      <dgm:spPr/>
    </dgm:pt>
    <dgm:pt modelId="{FC04F395-255F-4D20-A245-C4DC2AC96B65}" type="pres">
      <dgm:prSet presAssocID="{B9F36EC2-940F-429C-9F7C-FB983BE590A9}" presName="root2" presStyleCnt="0"/>
      <dgm:spPr/>
    </dgm:pt>
    <dgm:pt modelId="{AF1A8381-32A8-4544-8D58-B87DD5D13097}" type="pres">
      <dgm:prSet presAssocID="{B9F36EC2-940F-429C-9F7C-FB983BE590A9}" presName="LevelTwoTextNode" presStyleLbl="node2" presStyleIdx="0" presStyleCnt="3" custLinFactNeighborX="182" custLinFactNeighborY="5506">
        <dgm:presLayoutVars>
          <dgm:chPref val="3"/>
        </dgm:presLayoutVars>
      </dgm:prSet>
      <dgm:spPr/>
    </dgm:pt>
    <dgm:pt modelId="{A043E485-F981-4A4A-9F48-6AA63F0F50EA}" type="pres">
      <dgm:prSet presAssocID="{B9F36EC2-940F-429C-9F7C-FB983BE590A9}" presName="level3hierChild" presStyleCnt="0"/>
      <dgm:spPr/>
    </dgm:pt>
    <dgm:pt modelId="{4F6FE3F1-E403-428E-98CE-C206BE1E3FCF}" type="pres">
      <dgm:prSet presAssocID="{AC6CD79F-F776-48AB-A764-B907C2832C9F}" presName="conn2-1" presStyleLbl="parChTrans1D2" presStyleIdx="1" presStyleCnt="3"/>
      <dgm:spPr/>
    </dgm:pt>
    <dgm:pt modelId="{C18D8208-6004-4181-818A-790345DA9E47}" type="pres">
      <dgm:prSet presAssocID="{AC6CD79F-F776-48AB-A764-B907C2832C9F}" presName="connTx" presStyleLbl="parChTrans1D2" presStyleIdx="1" presStyleCnt="3"/>
      <dgm:spPr/>
    </dgm:pt>
    <dgm:pt modelId="{80628EFA-0C73-4BC1-ADB9-29DDCAACE1EA}" type="pres">
      <dgm:prSet presAssocID="{3362F571-A3C1-4B17-ABE4-D16B9C9B5B89}" presName="root2" presStyleCnt="0"/>
      <dgm:spPr/>
    </dgm:pt>
    <dgm:pt modelId="{58BCE209-ECF3-4007-A625-1E7FB3456FC2}" type="pres">
      <dgm:prSet presAssocID="{3362F571-A3C1-4B17-ABE4-D16B9C9B5B89}" presName="LevelTwoTextNode" presStyleLbl="node2" presStyleIdx="1" presStyleCnt="3">
        <dgm:presLayoutVars>
          <dgm:chPref val="3"/>
        </dgm:presLayoutVars>
      </dgm:prSet>
      <dgm:spPr/>
    </dgm:pt>
    <dgm:pt modelId="{47C8FE83-CC34-40FD-849E-043C3C4863BE}" type="pres">
      <dgm:prSet presAssocID="{3362F571-A3C1-4B17-ABE4-D16B9C9B5B89}" presName="level3hierChild" presStyleCnt="0"/>
      <dgm:spPr/>
    </dgm:pt>
    <dgm:pt modelId="{0B39E56E-D9ED-4D14-B0E5-F0E6A329A299}" type="pres">
      <dgm:prSet presAssocID="{CC5786CB-92F1-49AF-B478-CE555213B9BE}" presName="conn2-1" presStyleLbl="parChTrans1D2" presStyleIdx="2" presStyleCnt="3"/>
      <dgm:spPr/>
    </dgm:pt>
    <dgm:pt modelId="{752A2237-4C0C-4B69-A9D0-F20863FD0EC0}" type="pres">
      <dgm:prSet presAssocID="{CC5786CB-92F1-49AF-B478-CE555213B9BE}" presName="connTx" presStyleLbl="parChTrans1D2" presStyleIdx="2" presStyleCnt="3"/>
      <dgm:spPr/>
    </dgm:pt>
    <dgm:pt modelId="{FE38C75B-DECB-404F-997A-B404DD786138}" type="pres">
      <dgm:prSet presAssocID="{607D3679-1D7D-4E7A-92FF-2904B4686932}" presName="root2" presStyleCnt="0"/>
      <dgm:spPr/>
    </dgm:pt>
    <dgm:pt modelId="{C3533CA3-16BB-4023-A384-2B757B4F58D1}" type="pres">
      <dgm:prSet presAssocID="{607D3679-1D7D-4E7A-92FF-2904B4686932}" presName="LevelTwoTextNode" presStyleLbl="node2" presStyleIdx="2" presStyleCnt="3">
        <dgm:presLayoutVars>
          <dgm:chPref val="3"/>
        </dgm:presLayoutVars>
      </dgm:prSet>
      <dgm:spPr/>
    </dgm:pt>
    <dgm:pt modelId="{80776527-0063-4657-9023-5F60E7E31D8F}" type="pres">
      <dgm:prSet presAssocID="{607D3679-1D7D-4E7A-92FF-2904B4686932}" presName="level3hierChild" presStyleCnt="0"/>
      <dgm:spPr/>
    </dgm:pt>
  </dgm:ptLst>
  <dgm:cxnLst>
    <dgm:cxn modelId="{831FDF0F-678A-466B-A416-8ADA54367DCE}" srcId="{CDC39A73-CA9A-41C7-A70F-980AD5CC3663}" destId="{F0E1D173-DEE3-4822-A4FC-0F8D7A36CF1C}" srcOrd="0" destOrd="0" parTransId="{FE570A9A-2683-4038-9485-800F4D473B2C}" sibTransId="{87F89A07-C1BE-4687-8595-7879F83685CF}"/>
    <dgm:cxn modelId="{1D359B2D-BEDF-4DD3-8BE1-884963F2BCE0}" type="presOf" srcId="{607D3679-1D7D-4E7A-92FF-2904B4686932}" destId="{C3533CA3-16BB-4023-A384-2B757B4F58D1}" srcOrd="0" destOrd="0" presId="urn:microsoft.com/office/officeart/2005/8/layout/hierarchy2"/>
    <dgm:cxn modelId="{6176343C-BC0E-47C2-ACC4-0E4D14D992BF}" type="presOf" srcId="{CDC39A73-CA9A-41C7-A70F-980AD5CC3663}" destId="{252AFF66-0561-48C8-95AA-FD47EDC0AB17}" srcOrd="0" destOrd="0" presId="urn:microsoft.com/office/officeart/2005/8/layout/hierarchy2"/>
    <dgm:cxn modelId="{26100767-7FAA-4FAE-83AF-D2EFDCD50C63}" srcId="{F0E1D173-DEE3-4822-A4FC-0F8D7A36CF1C}" destId="{3362F571-A3C1-4B17-ABE4-D16B9C9B5B89}" srcOrd="1" destOrd="0" parTransId="{AC6CD79F-F776-48AB-A764-B907C2832C9F}" sibTransId="{484A9298-80FA-4A89-B5F9-AC8BB556B547}"/>
    <dgm:cxn modelId="{0001E672-4F95-4E21-A2DF-A9E3AB5598F8}" srcId="{F0E1D173-DEE3-4822-A4FC-0F8D7A36CF1C}" destId="{B9F36EC2-940F-429C-9F7C-FB983BE590A9}" srcOrd="0" destOrd="0" parTransId="{42C6EA81-DB94-459B-AD34-295509B73B99}" sibTransId="{CD7CF476-C610-4069-BD91-70E9A5F2F29B}"/>
    <dgm:cxn modelId="{2A87BB7E-D01B-4BF1-80CE-90E3533CCC52}" type="presOf" srcId="{AC6CD79F-F776-48AB-A764-B907C2832C9F}" destId="{4F6FE3F1-E403-428E-98CE-C206BE1E3FCF}" srcOrd="0" destOrd="0" presId="urn:microsoft.com/office/officeart/2005/8/layout/hierarchy2"/>
    <dgm:cxn modelId="{E63CFB7F-F0A4-47BD-B2A2-D4035960432F}" type="presOf" srcId="{B9F36EC2-940F-429C-9F7C-FB983BE590A9}" destId="{AF1A8381-32A8-4544-8D58-B87DD5D13097}" srcOrd="0" destOrd="0" presId="urn:microsoft.com/office/officeart/2005/8/layout/hierarchy2"/>
    <dgm:cxn modelId="{6BA58081-B473-44BC-B8E5-EB885CB5D3D0}" type="presOf" srcId="{3362F571-A3C1-4B17-ABE4-D16B9C9B5B89}" destId="{58BCE209-ECF3-4007-A625-1E7FB3456FC2}" srcOrd="0" destOrd="0" presId="urn:microsoft.com/office/officeart/2005/8/layout/hierarchy2"/>
    <dgm:cxn modelId="{59B0ACA7-11C2-4DBB-84D9-DC0B45D41C5F}" type="presOf" srcId="{CC5786CB-92F1-49AF-B478-CE555213B9BE}" destId="{0B39E56E-D9ED-4D14-B0E5-F0E6A329A299}" srcOrd="0" destOrd="0" presId="urn:microsoft.com/office/officeart/2005/8/layout/hierarchy2"/>
    <dgm:cxn modelId="{369463B2-EBB7-4DB1-949E-C73CE8A4403E}" type="presOf" srcId="{CC5786CB-92F1-49AF-B478-CE555213B9BE}" destId="{752A2237-4C0C-4B69-A9D0-F20863FD0EC0}" srcOrd="1" destOrd="0" presId="urn:microsoft.com/office/officeart/2005/8/layout/hierarchy2"/>
    <dgm:cxn modelId="{28874BC8-023B-4A44-9617-ABC27AAA59A1}" type="presOf" srcId="{F0E1D173-DEE3-4822-A4FC-0F8D7A36CF1C}" destId="{C3467F88-4193-4294-88C8-7FCE2F1C23F1}" srcOrd="0" destOrd="0" presId="urn:microsoft.com/office/officeart/2005/8/layout/hierarchy2"/>
    <dgm:cxn modelId="{F805A5CF-9797-46BF-939B-D7C9C53A6CE5}" type="presOf" srcId="{AC6CD79F-F776-48AB-A764-B907C2832C9F}" destId="{C18D8208-6004-4181-818A-790345DA9E47}" srcOrd="1" destOrd="0" presId="urn:microsoft.com/office/officeart/2005/8/layout/hierarchy2"/>
    <dgm:cxn modelId="{E601F6F6-6408-4C79-AA21-9FBE4773DB67}" srcId="{F0E1D173-DEE3-4822-A4FC-0F8D7A36CF1C}" destId="{607D3679-1D7D-4E7A-92FF-2904B4686932}" srcOrd="2" destOrd="0" parTransId="{CC5786CB-92F1-49AF-B478-CE555213B9BE}" sibTransId="{9A485779-F92A-4ED0-BD37-3945EA417FBE}"/>
    <dgm:cxn modelId="{A7DFF2FC-CC3C-41EC-A759-E6A274F26B3D}" type="presOf" srcId="{42C6EA81-DB94-459B-AD34-295509B73B99}" destId="{199C176B-3B21-44D7-9697-5FB8513F9839}" srcOrd="0" destOrd="0" presId="urn:microsoft.com/office/officeart/2005/8/layout/hierarchy2"/>
    <dgm:cxn modelId="{272D24FD-1DDF-4C72-97DB-29B13533A4B7}" type="presOf" srcId="{42C6EA81-DB94-459B-AD34-295509B73B99}" destId="{0C9D9DDC-3EC2-4382-9AAB-5883ECDEE46A}" srcOrd="1" destOrd="0" presId="urn:microsoft.com/office/officeart/2005/8/layout/hierarchy2"/>
    <dgm:cxn modelId="{C1E28A69-11F8-479B-A583-95BFD6D57EEA}" type="presParOf" srcId="{252AFF66-0561-48C8-95AA-FD47EDC0AB17}" destId="{9FD6865B-8BA7-4CAF-8170-CCF56072524C}" srcOrd="0" destOrd="0" presId="urn:microsoft.com/office/officeart/2005/8/layout/hierarchy2"/>
    <dgm:cxn modelId="{A8CC473B-050F-473E-9A10-682FB988721D}" type="presParOf" srcId="{9FD6865B-8BA7-4CAF-8170-CCF56072524C}" destId="{C3467F88-4193-4294-88C8-7FCE2F1C23F1}" srcOrd="0" destOrd="0" presId="urn:microsoft.com/office/officeart/2005/8/layout/hierarchy2"/>
    <dgm:cxn modelId="{7FC973CF-31A1-4180-9D36-F02E1688F1DD}" type="presParOf" srcId="{9FD6865B-8BA7-4CAF-8170-CCF56072524C}" destId="{F9F6B002-1698-4F2F-9D0C-840A8C5DB7DB}" srcOrd="1" destOrd="0" presId="urn:microsoft.com/office/officeart/2005/8/layout/hierarchy2"/>
    <dgm:cxn modelId="{319E50E6-F219-46CB-9C6B-2A8AA45F9CEA}" type="presParOf" srcId="{F9F6B002-1698-4F2F-9D0C-840A8C5DB7DB}" destId="{199C176B-3B21-44D7-9697-5FB8513F9839}" srcOrd="0" destOrd="0" presId="urn:microsoft.com/office/officeart/2005/8/layout/hierarchy2"/>
    <dgm:cxn modelId="{F8B1A13B-BE5F-4FA9-851D-EC939FCB3689}" type="presParOf" srcId="{199C176B-3B21-44D7-9697-5FB8513F9839}" destId="{0C9D9DDC-3EC2-4382-9AAB-5883ECDEE46A}" srcOrd="0" destOrd="0" presId="urn:microsoft.com/office/officeart/2005/8/layout/hierarchy2"/>
    <dgm:cxn modelId="{F2F270DF-57A3-4AE2-BDEC-D92C557C3876}" type="presParOf" srcId="{F9F6B002-1698-4F2F-9D0C-840A8C5DB7DB}" destId="{FC04F395-255F-4D20-A245-C4DC2AC96B65}" srcOrd="1" destOrd="0" presId="urn:microsoft.com/office/officeart/2005/8/layout/hierarchy2"/>
    <dgm:cxn modelId="{F258CB7C-0791-446A-9456-06967FC31EFF}" type="presParOf" srcId="{FC04F395-255F-4D20-A245-C4DC2AC96B65}" destId="{AF1A8381-32A8-4544-8D58-B87DD5D13097}" srcOrd="0" destOrd="0" presId="urn:microsoft.com/office/officeart/2005/8/layout/hierarchy2"/>
    <dgm:cxn modelId="{B2074CC2-CCF4-4C65-86C8-096CCDF14DBC}" type="presParOf" srcId="{FC04F395-255F-4D20-A245-C4DC2AC96B65}" destId="{A043E485-F981-4A4A-9F48-6AA63F0F50EA}" srcOrd="1" destOrd="0" presId="urn:microsoft.com/office/officeart/2005/8/layout/hierarchy2"/>
    <dgm:cxn modelId="{7AE102EF-7A82-48B2-AF91-786A74C884D3}" type="presParOf" srcId="{F9F6B002-1698-4F2F-9D0C-840A8C5DB7DB}" destId="{4F6FE3F1-E403-428E-98CE-C206BE1E3FCF}" srcOrd="2" destOrd="0" presId="urn:microsoft.com/office/officeart/2005/8/layout/hierarchy2"/>
    <dgm:cxn modelId="{6B18F752-715A-43F2-8033-8B8F7B8DD8A8}" type="presParOf" srcId="{4F6FE3F1-E403-428E-98CE-C206BE1E3FCF}" destId="{C18D8208-6004-4181-818A-790345DA9E47}" srcOrd="0" destOrd="0" presId="urn:microsoft.com/office/officeart/2005/8/layout/hierarchy2"/>
    <dgm:cxn modelId="{DCDAA1D4-2721-4BAE-96EA-BC4A62321888}" type="presParOf" srcId="{F9F6B002-1698-4F2F-9D0C-840A8C5DB7DB}" destId="{80628EFA-0C73-4BC1-ADB9-29DDCAACE1EA}" srcOrd="3" destOrd="0" presId="urn:microsoft.com/office/officeart/2005/8/layout/hierarchy2"/>
    <dgm:cxn modelId="{BFECAD83-6C14-4299-BA1A-137A92BE1905}" type="presParOf" srcId="{80628EFA-0C73-4BC1-ADB9-29DDCAACE1EA}" destId="{58BCE209-ECF3-4007-A625-1E7FB3456FC2}" srcOrd="0" destOrd="0" presId="urn:microsoft.com/office/officeart/2005/8/layout/hierarchy2"/>
    <dgm:cxn modelId="{2D118865-2479-4A98-B32A-AD47C23A5AF2}" type="presParOf" srcId="{80628EFA-0C73-4BC1-ADB9-29DDCAACE1EA}" destId="{47C8FE83-CC34-40FD-849E-043C3C4863BE}" srcOrd="1" destOrd="0" presId="urn:microsoft.com/office/officeart/2005/8/layout/hierarchy2"/>
    <dgm:cxn modelId="{D56586AB-953D-40A3-942B-C71D6E121662}" type="presParOf" srcId="{F9F6B002-1698-4F2F-9D0C-840A8C5DB7DB}" destId="{0B39E56E-D9ED-4D14-B0E5-F0E6A329A299}" srcOrd="4" destOrd="0" presId="urn:microsoft.com/office/officeart/2005/8/layout/hierarchy2"/>
    <dgm:cxn modelId="{804486A9-A52E-49AC-85C1-67CC0C1BAC81}" type="presParOf" srcId="{0B39E56E-D9ED-4D14-B0E5-F0E6A329A299}" destId="{752A2237-4C0C-4B69-A9D0-F20863FD0EC0}" srcOrd="0" destOrd="0" presId="urn:microsoft.com/office/officeart/2005/8/layout/hierarchy2"/>
    <dgm:cxn modelId="{371F9899-4195-4461-867B-ED0D78494233}" type="presParOf" srcId="{F9F6B002-1698-4F2F-9D0C-840A8C5DB7DB}" destId="{FE38C75B-DECB-404F-997A-B404DD786138}" srcOrd="5" destOrd="0" presId="urn:microsoft.com/office/officeart/2005/8/layout/hierarchy2"/>
    <dgm:cxn modelId="{A9B4E911-8EE6-4C10-9D0F-32596F162DB0}" type="presParOf" srcId="{FE38C75B-DECB-404F-997A-B404DD786138}" destId="{C3533CA3-16BB-4023-A384-2B757B4F58D1}" srcOrd="0" destOrd="0" presId="urn:microsoft.com/office/officeart/2005/8/layout/hierarchy2"/>
    <dgm:cxn modelId="{62DAA35F-9EB5-49D1-8F54-28937CA2B519}" type="presParOf" srcId="{FE38C75B-DECB-404F-997A-B404DD786138}" destId="{80776527-0063-4657-9023-5F60E7E31D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467F88-4193-4294-88C8-7FCE2F1C23F1}">
      <dsp:nvSpPr>
        <dsp:cNvPr id="0" name=""/>
        <dsp:cNvSpPr/>
      </dsp:nvSpPr>
      <dsp:spPr>
        <a:xfrm>
          <a:off x="3785" y="1322349"/>
          <a:ext cx="2079777" cy="1039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PY2-Qtr. 3.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Outcomes based on 100% compliance score- 80% is passing</a:t>
          </a:r>
        </a:p>
      </dsp:txBody>
      <dsp:txXfrm>
        <a:off x="34242" y="1352806"/>
        <a:ext cx="2018863" cy="978974"/>
      </dsp:txXfrm>
    </dsp:sp>
    <dsp:sp modelId="{199C176B-3B21-44D7-9697-5FB8513F9839}">
      <dsp:nvSpPr>
        <dsp:cNvPr id="0" name=""/>
        <dsp:cNvSpPr/>
      </dsp:nvSpPr>
      <dsp:spPr>
        <a:xfrm rot="18376626">
          <a:off x="1795218" y="1247585"/>
          <a:ext cx="1412385" cy="50800"/>
        </a:xfrm>
        <a:custGeom>
          <a:avLst/>
          <a:gdLst/>
          <a:ahLst/>
          <a:cxnLst/>
          <a:rect l="0" t="0" r="0" b="0"/>
          <a:pathLst>
            <a:path>
              <a:moveTo>
                <a:pt x="0" y="25400"/>
              </a:moveTo>
              <a:lnTo>
                <a:pt x="1412385" y="254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466101" y="1237676"/>
        <a:ext cx="70619" cy="70619"/>
      </dsp:txXfrm>
    </dsp:sp>
    <dsp:sp modelId="{AF1A8381-32A8-4544-8D58-B87DD5D13097}">
      <dsp:nvSpPr>
        <dsp:cNvPr id="0" name=""/>
        <dsp:cNvSpPr/>
      </dsp:nvSpPr>
      <dsp:spPr>
        <a:xfrm>
          <a:off x="2919259" y="183734"/>
          <a:ext cx="2079777" cy="1039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Telephone-(formerly onsite)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audit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88.73%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</dsp:txBody>
      <dsp:txXfrm>
        <a:off x="2949716" y="214191"/>
        <a:ext cx="2018863" cy="978974"/>
      </dsp:txXfrm>
    </dsp:sp>
    <dsp:sp modelId="{4F6FE3F1-E403-428E-98CE-C206BE1E3FCF}">
      <dsp:nvSpPr>
        <dsp:cNvPr id="0" name=""/>
        <dsp:cNvSpPr/>
      </dsp:nvSpPr>
      <dsp:spPr>
        <a:xfrm>
          <a:off x="2083563" y="1816893"/>
          <a:ext cx="831910" cy="50800"/>
        </a:xfrm>
        <a:custGeom>
          <a:avLst/>
          <a:gdLst/>
          <a:ahLst/>
          <a:cxnLst/>
          <a:rect l="0" t="0" r="0" b="0"/>
          <a:pathLst>
            <a:path>
              <a:moveTo>
                <a:pt x="0" y="25400"/>
              </a:moveTo>
              <a:lnTo>
                <a:pt x="831910" y="254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478720" y="1821496"/>
        <a:ext cx="41595" cy="41595"/>
      </dsp:txXfrm>
    </dsp:sp>
    <dsp:sp modelId="{58BCE209-ECF3-4007-A625-1E7FB3456FC2}">
      <dsp:nvSpPr>
        <dsp:cNvPr id="0" name=""/>
        <dsp:cNvSpPr/>
      </dsp:nvSpPr>
      <dsp:spPr>
        <a:xfrm>
          <a:off x="2915473" y="1322349"/>
          <a:ext cx="2079777" cy="1039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Desk audit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84.61%</a:t>
          </a:r>
        </a:p>
      </dsp:txBody>
      <dsp:txXfrm>
        <a:off x="2945930" y="1352806"/>
        <a:ext cx="2018863" cy="978974"/>
      </dsp:txXfrm>
    </dsp:sp>
    <dsp:sp modelId="{0B39E56E-D9ED-4D14-B0E5-F0E6A329A299}">
      <dsp:nvSpPr>
        <dsp:cNvPr id="0" name=""/>
        <dsp:cNvSpPr/>
      </dsp:nvSpPr>
      <dsp:spPr>
        <a:xfrm rot="3310531">
          <a:off x="1771132" y="2414829"/>
          <a:ext cx="1456772" cy="50800"/>
        </a:xfrm>
        <a:custGeom>
          <a:avLst/>
          <a:gdLst/>
          <a:ahLst/>
          <a:cxnLst/>
          <a:rect l="0" t="0" r="0" b="0"/>
          <a:pathLst>
            <a:path>
              <a:moveTo>
                <a:pt x="0" y="25400"/>
              </a:moveTo>
              <a:lnTo>
                <a:pt x="1456772" y="254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463099" y="2403810"/>
        <a:ext cx="72838" cy="72838"/>
      </dsp:txXfrm>
    </dsp:sp>
    <dsp:sp modelId="{C3533CA3-16BB-4023-A384-2B757B4F58D1}">
      <dsp:nvSpPr>
        <dsp:cNvPr id="0" name=""/>
        <dsp:cNvSpPr/>
      </dsp:nvSpPr>
      <dsp:spPr>
        <a:xfrm>
          <a:off x="2915473" y="2518221"/>
          <a:ext cx="2079777" cy="1039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Resident/Employee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Survey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100%</a:t>
          </a:r>
        </a:p>
      </dsp:txBody>
      <dsp:txXfrm>
        <a:off x="2945930" y="2548678"/>
        <a:ext cx="2018863" cy="9789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282AA-57D7-409A-9C6B-FE87D0442DCA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DD5C4-8444-41EB-BBF2-F062C5D37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508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bg>
      <p:bgPr>
        <a:solidFill>
          <a:srgbClr val="DE8F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190ADDA2-9361-4AC6-B4E0-FCE0D576AE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7381875" cy="6064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Transition slide 1:</a:t>
            </a:r>
            <a:br>
              <a:rPr lang="en-US" dirty="0"/>
            </a:br>
            <a:r>
              <a:rPr lang="en-US" dirty="0"/>
              <a:t>put your title here</a:t>
            </a:r>
          </a:p>
        </p:txBody>
      </p:sp>
    </p:spTree>
    <p:extLst>
      <p:ext uri="{BB962C8B-B14F-4D97-AF65-F5344CB8AC3E}">
        <p14:creationId xmlns:p14="http://schemas.microsoft.com/office/powerpoint/2010/main" val="253250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bg>
      <p:bgPr>
        <a:solidFill>
          <a:srgbClr val="004E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190ADDA2-9361-4AC6-B4E0-FCE0D576AE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7381875" cy="6064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Transition slide 1:</a:t>
            </a:r>
            <a:br>
              <a:rPr lang="en-US" dirty="0"/>
            </a:br>
            <a:r>
              <a:rPr lang="en-US" dirty="0"/>
              <a:t>put your title here</a:t>
            </a:r>
          </a:p>
        </p:txBody>
      </p:sp>
    </p:spTree>
    <p:extLst>
      <p:ext uri="{BB962C8B-B14F-4D97-AF65-F5344CB8AC3E}">
        <p14:creationId xmlns:p14="http://schemas.microsoft.com/office/powerpoint/2010/main" val="770694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D39D4-F3F6-4638-AB26-B252F641A3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FF79B-5247-4EA0-A3E1-735056041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1A5CC-C12F-4050-A87A-D8016FCA4D96}"/>
              </a:ext>
            </a:extLst>
          </p:cNvPr>
          <p:cNvSpPr txBox="1">
            <a:spLocks/>
          </p:cNvSpPr>
          <p:nvPr userDrawn="1"/>
        </p:nvSpPr>
        <p:spPr>
          <a:xfrm>
            <a:off x="839788" y="6356350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 spc="200" baseline="0">
                <a:solidFill>
                  <a:schemeClr val="tx1">
                    <a:tint val="75000"/>
                  </a:schemeClr>
                </a:solidFill>
                <a:latin typeface="Montserrat Thin" panose="00000300000000000000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</p:spTree>
    <p:extLst>
      <p:ext uri="{BB962C8B-B14F-4D97-AF65-F5344CB8AC3E}">
        <p14:creationId xmlns:p14="http://schemas.microsoft.com/office/powerpoint/2010/main" val="3435154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7632-4528-4547-B622-7D5392E9918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0" y="0"/>
            <a:ext cx="6019800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004E9A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3E39908-AE0E-4754-863C-B6DFE0ABF8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6412" y="250825"/>
            <a:ext cx="4498976" cy="1325563"/>
          </a:xfrm>
        </p:spPr>
        <p:txBody>
          <a:bodyPr>
            <a:noAutofit/>
          </a:bodyPr>
          <a:lstStyle>
            <a:lvl1pPr>
              <a:defRPr sz="4400" cap="all" baseline="0">
                <a:solidFill>
                  <a:srgbClr val="464646"/>
                </a:solidFill>
                <a:latin typeface="Montserrat ExtraBold" panose="00000900000000000000" pitchFamily="50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CDDA6A8-B2BE-4559-A7EE-FF82A8563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6412" y="1846263"/>
            <a:ext cx="4498976" cy="4216400"/>
          </a:xfrm>
        </p:spPr>
        <p:txBody>
          <a:bodyPr/>
          <a:lstStyle>
            <a:lvl1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A769C14F-0A74-4517-9776-5B7B44E1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6412" y="6242050"/>
            <a:ext cx="4498976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CFB1B45-AB0B-4368-85D5-F1BC20ACF674}"/>
              </a:ext>
            </a:extLst>
          </p:cNvPr>
          <p:cNvCxnSpPr>
            <a:cxnSpLocks/>
          </p:cNvCxnSpPr>
          <p:nvPr userDrawn="1"/>
        </p:nvCxnSpPr>
        <p:spPr>
          <a:xfrm>
            <a:off x="6856412" y="1711325"/>
            <a:ext cx="2647950" cy="0"/>
          </a:xfrm>
          <a:prstGeom prst="line">
            <a:avLst/>
          </a:prstGeom>
          <a:ln w="38100">
            <a:solidFill>
              <a:srgbClr val="004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436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70D42-1BD7-4F53-8BCF-B4A375FC4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1" y="260350"/>
            <a:ext cx="4346577" cy="1325563"/>
          </a:xfrm>
        </p:spPr>
        <p:txBody>
          <a:bodyPr>
            <a:noAutofit/>
          </a:bodyPr>
          <a:lstStyle>
            <a:lvl1pPr>
              <a:defRPr sz="4400" cap="all" baseline="0">
                <a:solidFill>
                  <a:srgbClr val="464646"/>
                </a:solidFill>
                <a:latin typeface="Montserrat ExtraBold" panose="00000900000000000000" pitchFamily="50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7632-4528-4547-B622-7D5392E9918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 flipH="1">
            <a:off x="6019800" y="0"/>
            <a:ext cx="6172200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004E9A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73155-0A55-4C9C-8B61-3D6918B72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1" y="1855788"/>
            <a:ext cx="4346577" cy="4216400"/>
          </a:xfrm>
        </p:spPr>
        <p:txBody>
          <a:bodyPr/>
          <a:lstStyle>
            <a:lvl1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D9C4B-00F2-46E8-AAD7-58524259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610" y="6251575"/>
            <a:ext cx="4346578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823A65-2831-4980-B935-FDC3611D2BC3}"/>
              </a:ext>
            </a:extLst>
          </p:cNvPr>
          <p:cNvCxnSpPr>
            <a:cxnSpLocks/>
          </p:cNvCxnSpPr>
          <p:nvPr userDrawn="1"/>
        </p:nvCxnSpPr>
        <p:spPr>
          <a:xfrm>
            <a:off x="836611" y="1720850"/>
            <a:ext cx="2647950" cy="0"/>
          </a:xfrm>
          <a:prstGeom prst="line">
            <a:avLst/>
          </a:prstGeom>
          <a:ln w="38100">
            <a:solidFill>
              <a:srgbClr val="004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07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70D42-1BD7-4F53-8BCF-B4A375FC4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2" y="260350"/>
            <a:ext cx="4346574" cy="1325563"/>
          </a:xfrm>
        </p:spPr>
        <p:txBody>
          <a:bodyPr>
            <a:noAutofit/>
          </a:bodyPr>
          <a:lstStyle>
            <a:lvl1pPr>
              <a:defRPr sz="4400" cap="all" baseline="0">
                <a:solidFill>
                  <a:srgbClr val="464646"/>
                </a:solidFill>
                <a:latin typeface="Montserrat ExtraBold" panose="00000900000000000000" pitchFamily="50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7632-4528-4547-B622-7D5392E9918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 flipH="1">
            <a:off x="6019800" y="1"/>
            <a:ext cx="6172200" cy="3343274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004E9A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73155-0A55-4C9C-8B61-3D6918B72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1" y="1855788"/>
            <a:ext cx="4346575" cy="4216400"/>
          </a:xfrm>
        </p:spPr>
        <p:txBody>
          <a:bodyPr/>
          <a:lstStyle>
            <a:lvl1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D9C4B-00F2-46E8-AAD7-58524259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609" y="6251575"/>
            <a:ext cx="4346575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823A65-2831-4980-B935-FDC3611D2BC3}"/>
              </a:ext>
            </a:extLst>
          </p:cNvPr>
          <p:cNvCxnSpPr>
            <a:cxnSpLocks/>
          </p:cNvCxnSpPr>
          <p:nvPr userDrawn="1"/>
        </p:nvCxnSpPr>
        <p:spPr>
          <a:xfrm>
            <a:off x="836611" y="1720850"/>
            <a:ext cx="2647950" cy="0"/>
          </a:xfrm>
          <a:prstGeom prst="line">
            <a:avLst/>
          </a:prstGeom>
          <a:ln w="38100">
            <a:solidFill>
              <a:srgbClr val="004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1ACAF94-7D76-461F-84CA-8C3A8E1A19AF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 flipH="1">
            <a:off x="6019800" y="3457575"/>
            <a:ext cx="6172200" cy="3400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004E9A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</p:spTree>
    <p:extLst>
      <p:ext uri="{BB962C8B-B14F-4D97-AF65-F5344CB8AC3E}">
        <p14:creationId xmlns:p14="http://schemas.microsoft.com/office/powerpoint/2010/main" val="2464931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7632-4528-4547-B622-7D5392E9918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6611" y="-3170"/>
            <a:ext cx="10518777" cy="3428990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004E9A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CDDA6A8-B2BE-4559-A7EE-FF82A8563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3590917"/>
            <a:ext cx="3343274" cy="2244721"/>
          </a:xfrm>
        </p:spPr>
        <p:txBody>
          <a:bodyPr/>
          <a:lstStyle>
            <a:lvl1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A769C14F-0A74-4517-9776-5B7B44E1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611" y="6242050"/>
            <a:ext cx="10518777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CFB1B45-AB0B-4368-85D5-F1BC20ACF674}"/>
              </a:ext>
            </a:extLst>
          </p:cNvPr>
          <p:cNvCxnSpPr>
            <a:cxnSpLocks/>
          </p:cNvCxnSpPr>
          <p:nvPr userDrawn="1"/>
        </p:nvCxnSpPr>
        <p:spPr>
          <a:xfrm>
            <a:off x="836611" y="6076951"/>
            <a:ext cx="10518777" cy="0"/>
          </a:xfrm>
          <a:prstGeom prst="line">
            <a:avLst/>
          </a:prstGeom>
          <a:ln w="38100">
            <a:solidFill>
              <a:srgbClr val="004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28658CBB-3AD1-428F-87CC-812CE82028A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424363" y="3590916"/>
            <a:ext cx="3343274" cy="2244721"/>
          </a:xfrm>
        </p:spPr>
        <p:txBody>
          <a:bodyPr/>
          <a:lstStyle>
            <a:lvl1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EBC7ECB4-F408-4BA0-AB56-E83E4F5D7BF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12114" y="3590915"/>
            <a:ext cx="3343274" cy="2244721"/>
          </a:xfrm>
        </p:spPr>
        <p:txBody>
          <a:bodyPr/>
          <a:lstStyle>
            <a:lvl1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3316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D4F0C-64D1-4379-8CC4-EF068C5396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Montserrat ExtraBold" panose="00000900000000000000" pitchFamily="50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90DA14-779F-4634-BE38-855D8BAF2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999037" cy="823912"/>
          </a:xfrm>
        </p:spPr>
        <p:txBody>
          <a:bodyPr anchor="b"/>
          <a:lstStyle>
            <a:lvl1pPr marL="0" indent="0">
              <a:buNone/>
              <a:defRPr sz="2400" b="1">
                <a:latin typeface="Montserrat Light" panose="000004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38FC96-4045-49F6-A146-006CCC119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999037" cy="3684588"/>
          </a:xfrm>
        </p:spPr>
        <p:txBody>
          <a:bodyPr/>
          <a:lstStyle>
            <a:lvl1pPr>
              <a:defRPr>
                <a:latin typeface="Montserrat Light" panose="00000400000000000000" pitchFamily="50" charset="0"/>
              </a:defRPr>
            </a:lvl1pPr>
            <a:lvl2pPr>
              <a:defRPr>
                <a:latin typeface="Montserrat Light" panose="00000400000000000000" pitchFamily="50" charset="0"/>
              </a:defRPr>
            </a:lvl2pPr>
            <a:lvl3pPr>
              <a:defRPr>
                <a:latin typeface="Montserrat Light" panose="00000400000000000000" pitchFamily="50" charset="0"/>
              </a:defRPr>
            </a:lvl3pPr>
            <a:lvl4pPr>
              <a:defRPr>
                <a:latin typeface="Montserrat Light" panose="00000400000000000000" pitchFamily="50" charset="0"/>
              </a:defRPr>
            </a:lvl4pPr>
            <a:lvl5pPr>
              <a:defRPr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5B313F-BE7E-49F9-9886-2FAC21CE71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4126" y="1681163"/>
            <a:ext cx="5021262" cy="823912"/>
          </a:xfrm>
        </p:spPr>
        <p:txBody>
          <a:bodyPr anchor="b"/>
          <a:lstStyle>
            <a:lvl1pPr marL="0" indent="0">
              <a:buNone/>
              <a:defRPr sz="2400" b="1">
                <a:latin typeface="Montserrat Light" panose="000004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D252D3-F9FC-4D4F-B275-3829883FE6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4126" y="2505075"/>
            <a:ext cx="5021262" cy="3684588"/>
          </a:xfrm>
        </p:spPr>
        <p:txBody>
          <a:bodyPr/>
          <a:lstStyle>
            <a:lvl1pPr>
              <a:defRPr>
                <a:latin typeface="Montserrat Light" panose="00000400000000000000" pitchFamily="50" charset="0"/>
              </a:defRPr>
            </a:lvl1pPr>
            <a:lvl2pPr>
              <a:defRPr>
                <a:latin typeface="Montserrat Light" panose="00000400000000000000" pitchFamily="50" charset="0"/>
              </a:defRPr>
            </a:lvl2pPr>
            <a:lvl3pPr>
              <a:defRPr>
                <a:latin typeface="Montserrat Light" panose="00000400000000000000" pitchFamily="50" charset="0"/>
              </a:defRPr>
            </a:lvl3pPr>
            <a:lvl4pPr>
              <a:defRPr>
                <a:latin typeface="Montserrat Light" panose="00000400000000000000" pitchFamily="50" charset="0"/>
              </a:defRPr>
            </a:lvl4pPr>
            <a:lvl5pPr>
              <a:defRPr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18873EF-9FD9-49D8-AAD5-0113C6247EB2}"/>
              </a:ext>
            </a:extLst>
          </p:cNvPr>
          <p:cNvCxnSpPr>
            <a:cxnSpLocks/>
          </p:cNvCxnSpPr>
          <p:nvPr userDrawn="1"/>
        </p:nvCxnSpPr>
        <p:spPr>
          <a:xfrm flipV="1">
            <a:off x="6086475" y="1690688"/>
            <a:ext cx="0" cy="4498975"/>
          </a:xfrm>
          <a:prstGeom prst="line">
            <a:avLst/>
          </a:prstGeom>
          <a:ln w="38100">
            <a:solidFill>
              <a:srgbClr val="004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DBEA52CF-2BAB-485D-BA64-1588444BEDD8}"/>
              </a:ext>
            </a:extLst>
          </p:cNvPr>
          <p:cNvSpPr txBox="1">
            <a:spLocks/>
          </p:cNvSpPr>
          <p:nvPr userDrawn="1"/>
        </p:nvSpPr>
        <p:spPr>
          <a:xfrm>
            <a:off x="839788" y="6356350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 spc="200" baseline="0">
                <a:solidFill>
                  <a:schemeClr val="tx1">
                    <a:tint val="75000"/>
                  </a:schemeClr>
                </a:solidFill>
                <a:latin typeface="Montserrat Thin" panose="00000300000000000000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</p:spTree>
    <p:extLst>
      <p:ext uri="{BB962C8B-B14F-4D97-AF65-F5344CB8AC3E}">
        <p14:creationId xmlns:p14="http://schemas.microsoft.com/office/powerpoint/2010/main" val="2769126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DCA45-256B-46A9-B33C-A1595D78EC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00178" y="981075"/>
            <a:ext cx="9953615" cy="4521200"/>
          </a:xfrm>
        </p:spPr>
        <p:txBody>
          <a:bodyPr/>
          <a:lstStyle>
            <a:lvl1pPr>
              <a:defRPr i="0" cap="none" baseline="0">
                <a:latin typeface="Montserrat Thin" panose="00000300000000000000" pitchFamily="50" charset="0"/>
              </a:defRPr>
            </a:lvl1pPr>
          </a:lstStyle>
          <a:p>
            <a:r>
              <a:rPr lang="en-US" dirty="0"/>
              <a:t>“Use this slide if you would like to include a quote in your presentation.”</a:t>
            </a:r>
            <a:br>
              <a:rPr lang="en-US" dirty="0"/>
            </a:br>
            <a:br>
              <a:rPr lang="en-US" dirty="0"/>
            </a:br>
            <a:r>
              <a:rPr lang="en-US" dirty="0"/>
              <a:t>– Quote Attribution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19AED1F-DAA1-4CD3-8E2B-3C4AD4BD5E44}"/>
              </a:ext>
            </a:extLst>
          </p:cNvPr>
          <p:cNvCxnSpPr>
            <a:cxnSpLocks/>
          </p:cNvCxnSpPr>
          <p:nvPr userDrawn="1"/>
        </p:nvCxnSpPr>
        <p:spPr>
          <a:xfrm>
            <a:off x="855673" y="981075"/>
            <a:ext cx="0" cy="4521200"/>
          </a:xfrm>
          <a:prstGeom prst="line">
            <a:avLst/>
          </a:prstGeom>
          <a:ln w="38100">
            <a:solidFill>
              <a:srgbClr val="004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40CA53F-EFAE-46F6-A38C-771A8AFE5853}"/>
              </a:ext>
            </a:extLst>
          </p:cNvPr>
          <p:cNvSpPr/>
          <p:nvPr userDrawn="1"/>
        </p:nvSpPr>
        <p:spPr>
          <a:xfrm>
            <a:off x="10013665" y="-632341"/>
            <a:ext cx="1994457" cy="538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4400" dirty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rPr>
              <a:t>”</a:t>
            </a: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CE821C7D-9829-4327-9E14-7C825AC94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00178" y="6356349"/>
            <a:ext cx="9953616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</p:spTree>
    <p:extLst>
      <p:ext uri="{BB962C8B-B14F-4D97-AF65-F5344CB8AC3E}">
        <p14:creationId xmlns:p14="http://schemas.microsoft.com/office/powerpoint/2010/main" val="2766916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E187D-D965-4541-965E-F8B2C96D7CB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5362574"/>
            <a:ext cx="10515599" cy="708421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Chart title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AEF0D2B-AFEE-4353-8C84-B5FBB01C9D6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6611" y="422671"/>
            <a:ext cx="10515599" cy="4787504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004E9A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Insert chart or graph here.</a:t>
            </a: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431ADA5-BF1A-41FA-A0BD-E548440BE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611" y="6242050"/>
            <a:ext cx="10518777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AC1A52D-FC66-4252-8D0C-3C0DF31B8ACB}"/>
              </a:ext>
            </a:extLst>
          </p:cNvPr>
          <p:cNvCxnSpPr>
            <a:cxnSpLocks/>
          </p:cNvCxnSpPr>
          <p:nvPr userDrawn="1"/>
        </p:nvCxnSpPr>
        <p:spPr>
          <a:xfrm>
            <a:off x="836611" y="6076951"/>
            <a:ext cx="10518777" cy="0"/>
          </a:xfrm>
          <a:prstGeom prst="line">
            <a:avLst/>
          </a:prstGeom>
          <a:ln w="38100">
            <a:solidFill>
              <a:srgbClr val="004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8996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8" descr="A close up of a sign&#10;&#10;Description automatically generated">
            <a:extLst>
              <a:ext uri="{FF2B5EF4-FFF2-40B4-BE49-F238E27FC236}">
                <a16:creationId xmlns:a16="http://schemas.microsoft.com/office/drawing/2014/main" id="{51EE9887-F173-4F2A-8494-CED0760F5D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93" r="27276"/>
          <a:stretch/>
        </p:blipFill>
        <p:spPr>
          <a:xfrm>
            <a:off x="6682008" y="0"/>
            <a:ext cx="5509992" cy="5720862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D62F958-0C60-4631-A589-D0DA2EC7B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523" y="3199480"/>
            <a:ext cx="6914662" cy="13255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6000" dirty="0"/>
              <a:t>PRESENTATION TITLE</a:t>
            </a:r>
            <a:br>
              <a:rPr lang="en-US" dirty="0"/>
            </a:br>
            <a:endParaRPr lang="en-US" sz="2000" cap="none" dirty="0">
              <a:latin typeface="Montserrat Light" panose="000004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81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D39D4-F3F6-4638-AB26-B252F641A3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FF79B-5247-4EA0-A3E1-735056041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1A5CC-C12F-4050-A87A-D8016FCA4D96}"/>
              </a:ext>
            </a:extLst>
          </p:cNvPr>
          <p:cNvSpPr txBox="1">
            <a:spLocks/>
          </p:cNvSpPr>
          <p:nvPr userDrawn="1"/>
        </p:nvSpPr>
        <p:spPr>
          <a:xfrm>
            <a:off x="839788" y="6356350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 spc="200" baseline="0">
                <a:solidFill>
                  <a:schemeClr val="tx1">
                    <a:tint val="75000"/>
                  </a:schemeClr>
                </a:solidFill>
                <a:latin typeface="Montserrat Thin" panose="00000300000000000000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</p:spTree>
    <p:extLst>
      <p:ext uri="{BB962C8B-B14F-4D97-AF65-F5344CB8AC3E}">
        <p14:creationId xmlns:p14="http://schemas.microsoft.com/office/powerpoint/2010/main" val="301619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7632-4528-4547-B622-7D5392E9918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0" y="0"/>
            <a:ext cx="6019800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DE8F26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3E39908-AE0E-4754-863C-B6DFE0ABF8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6412" y="250825"/>
            <a:ext cx="4498976" cy="1325563"/>
          </a:xfrm>
        </p:spPr>
        <p:txBody>
          <a:bodyPr>
            <a:noAutofit/>
          </a:bodyPr>
          <a:lstStyle>
            <a:lvl1pPr>
              <a:defRPr sz="4400" cap="all" baseline="0">
                <a:solidFill>
                  <a:srgbClr val="464646"/>
                </a:solidFill>
                <a:latin typeface="Montserrat ExtraBold" panose="00000900000000000000" pitchFamily="50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CDDA6A8-B2BE-4559-A7EE-FF82A8563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6412" y="1846263"/>
            <a:ext cx="4498976" cy="4216400"/>
          </a:xfrm>
        </p:spPr>
        <p:txBody>
          <a:bodyPr/>
          <a:lstStyle>
            <a:lvl1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A769C14F-0A74-4517-9776-5B7B44E1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6412" y="6242050"/>
            <a:ext cx="4498976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CFB1B45-AB0B-4368-85D5-F1BC20ACF674}"/>
              </a:ext>
            </a:extLst>
          </p:cNvPr>
          <p:cNvCxnSpPr>
            <a:cxnSpLocks/>
          </p:cNvCxnSpPr>
          <p:nvPr userDrawn="1"/>
        </p:nvCxnSpPr>
        <p:spPr>
          <a:xfrm>
            <a:off x="6856412" y="1711325"/>
            <a:ext cx="2647950" cy="0"/>
          </a:xfrm>
          <a:prstGeom prst="line">
            <a:avLst/>
          </a:prstGeom>
          <a:ln w="38100">
            <a:solidFill>
              <a:srgbClr val="DE8F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37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70D42-1BD7-4F53-8BCF-B4A375FC4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1" y="260350"/>
            <a:ext cx="4346577" cy="1325563"/>
          </a:xfrm>
        </p:spPr>
        <p:txBody>
          <a:bodyPr>
            <a:noAutofit/>
          </a:bodyPr>
          <a:lstStyle>
            <a:lvl1pPr>
              <a:defRPr sz="4400" cap="all" baseline="0">
                <a:solidFill>
                  <a:srgbClr val="464646"/>
                </a:solidFill>
                <a:latin typeface="Montserrat ExtraBold" panose="00000900000000000000" pitchFamily="50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7632-4528-4547-B622-7D5392E9918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 flipH="1">
            <a:off x="6019800" y="0"/>
            <a:ext cx="6172200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DE8F26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73155-0A55-4C9C-8B61-3D6918B72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1" y="1855788"/>
            <a:ext cx="4346577" cy="4216400"/>
          </a:xfrm>
        </p:spPr>
        <p:txBody>
          <a:bodyPr/>
          <a:lstStyle>
            <a:lvl1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D9C4B-00F2-46E8-AAD7-58524259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610" y="6251575"/>
            <a:ext cx="4346578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823A65-2831-4980-B935-FDC3611D2BC3}"/>
              </a:ext>
            </a:extLst>
          </p:cNvPr>
          <p:cNvCxnSpPr>
            <a:cxnSpLocks/>
          </p:cNvCxnSpPr>
          <p:nvPr userDrawn="1"/>
        </p:nvCxnSpPr>
        <p:spPr>
          <a:xfrm>
            <a:off x="836611" y="1720850"/>
            <a:ext cx="2647950" cy="0"/>
          </a:xfrm>
          <a:prstGeom prst="line">
            <a:avLst/>
          </a:prstGeom>
          <a:ln w="38100">
            <a:solidFill>
              <a:srgbClr val="DE8F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4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70D42-1BD7-4F53-8BCF-B4A375FC4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2" y="260350"/>
            <a:ext cx="4346574" cy="1325563"/>
          </a:xfrm>
        </p:spPr>
        <p:txBody>
          <a:bodyPr>
            <a:noAutofit/>
          </a:bodyPr>
          <a:lstStyle>
            <a:lvl1pPr>
              <a:defRPr sz="3600" cap="all" baseline="0">
                <a:solidFill>
                  <a:srgbClr val="464646"/>
                </a:solidFill>
                <a:latin typeface="Montserrat ExtraBold" panose="00000900000000000000" pitchFamily="50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7632-4528-4547-B622-7D5392E9918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 flipH="1">
            <a:off x="6019800" y="1"/>
            <a:ext cx="6172200" cy="3343274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DE8F26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73155-0A55-4C9C-8B61-3D6918B72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1" y="1855788"/>
            <a:ext cx="4346575" cy="4216400"/>
          </a:xfrm>
        </p:spPr>
        <p:txBody>
          <a:bodyPr/>
          <a:lstStyle>
            <a:lvl1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D9C4B-00F2-46E8-AAD7-58524259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609" y="6251575"/>
            <a:ext cx="4346575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823A65-2831-4980-B935-FDC3611D2BC3}"/>
              </a:ext>
            </a:extLst>
          </p:cNvPr>
          <p:cNvCxnSpPr>
            <a:cxnSpLocks/>
          </p:cNvCxnSpPr>
          <p:nvPr userDrawn="1"/>
        </p:nvCxnSpPr>
        <p:spPr>
          <a:xfrm>
            <a:off x="836611" y="1720850"/>
            <a:ext cx="2647950" cy="0"/>
          </a:xfrm>
          <a:prstGeom prst="line">
            <a:avLst/>
          </a:prstGeom>
          <a:ln w="38100">
            <a:solidFill>
              <a:srgbClr val="DE8F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1ACAF94-7D76-461F-84CA-8C3A8E1A19AF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 flipH="1">
            <a:off x="6019800" y="3457575"/>
            <a:ext cx="6172200" cy="3400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DE8F26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</p:spTree>
    <p:extLst>
      <p:ext uri="{BB962C8B-B14F-4D97-AF65-F5344CB8AC3E}">
        <p14:creationId xmlns:p14="http://schemas.microsoft.com/office/powerpoint/2010/main" val="275358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7632-4528-4547-B622-7D5392E9918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6611" y="-3170"/>
            <a:ext cx="10518777" cy="3428990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DE8F26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CDDA6A8-B2BE-4559-A7EE-FF82A8563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3590917"/>
            <a:ext cx="3343274" cy="2244721"/>
          </a:xfrm>
        </p:spPr>
        <p:txBody>
          <a:bodyPr/>
          <a:lstStyle>
            <a:lvl1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A769C14F-0A74-4517-9776-5B7B44E1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611" y="6242050"/>
            <a:ext cx="10518777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CFB1B45-AB0B-4368-85D5-F1BC20ACF674}"/>
              </a:ext>
            </a:extLst>
          </p:cNvPr>
          <p:cNvCxnSpPr>
            <a:cxnSpLocks/>
          </p:cNvCxnSpPr>
          <p:nvPr userDrawn="1"/>
        </p:nvCxnSpPr>
        <p:spPr>
          <a:xfrm>
            <a:off x="836611" y="6076951"/>
            <a:ext cx="10518777" cy="0"/>
          </a:xfrm>
          <a:prstGeom prst="line">
            <a:avLst/>
          </a:prstGeom>
          <a:ln w="38100">
            <a:solidFill>
              <a:srgbClr val="DE8F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28658CBB-3AD1-428F-87CC-812CE82028A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424363" y="3590916"/>
            <a:ext cx="3343274" cy="2244721"/>
          </a:xfrm>
        </p:spPr>
        <p:txBody>
          <a:bodyPr/>
          <a:lstStyle>
            <a:lvl1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EBC7ECB4-F408-4BA0-AB56-E83E4F5D7BF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12114" y="3590915"/>
            <a:ext cx="3343274" cy="2244721"/>
          </a:xfrm>
        </p:spPr>
        <p:txBody>
          <a:bodyPr/>
          <a:lstStyle>
            <a:lvl1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637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D4F0C-64D1-4379-8CC4-EF068C5396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90DA14-779F-4634-BE38-855D8BAF2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999037" cy="823912"/>
          </a:xfrm>
        </p:spPr>
        <p:txBody>
          <a:bodyPr anchor="b"/>
          <a:lstStyle>
            <a:lvl1pPr marL="0" indent="0">
              <a:buNone/>
              <a:defRPr sz="2400" b="1">
                <a:latin typeface="Montserrat Thin" panose="000003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38FC96-4045-49F6-A146-006CCC119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999037" cy="3684588"/>
          </a:xfrm>
        </p:spPr>
        <p:txBody>
          <a:bodyPr/>
          <a:lstStyle>
            <a:lvl1pPr>
              <a:defRPr>
                <a:latin typeface="Montserrat Thin" panose="00000300000000000000" pitchFamily="50" charset="0"/>
              </a:defRPr>
            </a:lvl1pPr>
            <a:lvl2pPr>
              <a:defRPr>
                <a:latin typeface="Montserrat Thin" panose="00000300000000000000" pitchFamily="50" charset="0"/>
              </a:defRPr>
            </a:lvl2pPr>
            <a:lvl3pPr>
              <a:defRPr>
                <a:latin typeface="Montserrat Thin" panose="00000300000000000000" pitchFamily="50" charset="0"/>
              </a:defRPr>
            </a:lvl3pPr>
            <a:lvl4pPr>
              <a:defRPr>
                <a:latin typeface="Montserrat Thin" panose="00000300000000000000" pitchFamily="50" charset="0"/>
              </a:defRPr>
            </a:lvl4pPr>
            <a:lvl5pPr>
              <a:defRPr>
                <a:latin typeface="Montserrat Thin" panose="00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5B313F-BE7E-49F9-9886-2FAC21CE71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4126" y="1681163"/>
            <a:ext cx="5021262" cy="823912"/>
          </a:xfrm>
        </p:spPr>
        <p:txBody>
          <a:bodyPr anchor="b"/>
          <a:lstStyle>
            <a:lvl1pPr marL="0" indent="0">
              <a:buNone/>
              <a:defRPr sz="2400" b="1">
                <a:latin typeface="Montserrat Thin" panose="000003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D252D3-F9FC-4D4F-B275-3829883FE6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4126" y="2505075"/>
            <a:ext cx="5021262" cy="3684588"/>
          </a:xfrm>
        </p:spPr>
        <p:txBody>
          <a:bodyPr/>
          <a:lstStyle>
            <a:lvl1pPr>
              <a:defRPr>
                <a:latin typeface="Montserrat Thin" panose="00000300000000000000" pitchFamily="50" charset="0"/>
              </a:defRPr>
            </a:lvl1pPr>
            <a:lvl2pPr>
              <a:defRPr>
                <a:latin typeface="Montserrat Thin" panose="00000300000000000000" pitchFamily="50" charset="0"/>
              </a:defRPr>
            </a:lvl2pPr>
            <a:lvl3pPr>
              <a:defRPr>
                <a:latin typeface="Montserrat Thin" panose="00000300000000000000" pitchFamily="50" charset="0"/>
              </a:defRPr>
            </a:lvl3pPr>
            <a:lvl4pPr>
              <a:defRPr>
                <a:latin typeface="Montserrat Thin" panose="00000300000000000000" pitchFamily="50" charset="0"/>
              </a:defRPr>
            </a:lvl4pPr>
            <a:lvl5pPr>
              <a:defRPr>
                <a:latin typeface="Montserrat Thin" panose="00000300000000000000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18873EF-9FD9-49D8-AAD5-0113C6247EB2}"/>
              </a:ext>
            </a:extLst>
          </p:cNvPr>
          <p:cNvCxnSpPr>
            <a:cxnSpLocks/>
          </p:cNvCxnSpPr>
          <p:nvPr userDrawn="1"/>
        </p:nvCxnSpPr>
        <p:spPr>
          <a:xfrm flipV="1">
            <a:off x="6086475" y="1690688"/>
            <a:ext cx="0" cy="4498975"/>
          </a:xfrm>
          <a:prstGeom prst="line">
            <a:avLst/>
          </a:prstGeom>
          <a:ln w="38100">
            <a:solidFill>
              <a:srgbClr val="DE8F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DBEA52CF-2BAB-485D-BA64-1588444BEDD8}"/>
              </a:ext>
            </a:extLst>
          </p:cNvPr>
          <p:cNvSpPr txBox="1">
            <a:spLocks/>
          </p:cNvSpPr>
          <p:nvPr userDrawn="1"/>
        </p:nvSpPr>
        <p:spPr>
          <a:xfrm>
            <a:off x="839788" y="6356350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 spc="200" baseline="0">
                <a:solidFill>
                  <a:schemeClr val="tx1">
                    <a:tint val="75000"/>
                  </a:schemeClr>
                </a:solidFill>
                <a:latin typeface="Montserrat Thin" panose="00000300000000000000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</p:spTree>
    <p:extLst>
      <p:ext uri="{BB962C8B-B14F-4D97-AF65-F5344CB8AC3E}">
        <p14:creationId xmlns:p14="http://schemas.microsoft.com/office/powerpoint/2010/main" val="272394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DCA45-256B-46A9-B33C-A1595D78EC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00178" y="981075"/>
            <a:ext cx="9953615" cy="4521200"/>
          </a:xfrm>
        </p:spPr>
        <p:txBody>
          <a:bodyPr/>
          <a:lstStyle>
            <a:lvl1pPr>
              <a:defRPr i="0" cap="none" baseline="0">
                <a:latin typeface="Montserrat Thin" panose="00000300000000000000" pitchFamily="50" charset="0"/>
              </a:defRPr>
            </a:lvl1pPr>
          </a:lstStyle>
          <a:p>
            <a:r>
              <a:rPr lang="en-US" dirty="0"/>
              <a:t>“Use this slide if you would like to include a quote in your presentation.”</a:t>
            </a:r>
            <a:br>
              <a:rPr lang="en-US" dirty="0"/>
            </a:br>
            <a:br>
              <a:rPr lang="en-US" dirty="0"/>
            </a:br>
            <a:r>
              <a:rPr lang="en-US" dirty="0"/>
              <a:t>– Quote Attribution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19AED1F-DAA1-4CD3-8E2B-3C4AD4BD5E44}"/>
              </a:ext>
            </a:extLst>
          </p:cNvPr>
          <p:cNvCxnSpPr>
            <a:cxnSpLocks/>
          </p:cNvCxnSpPr>
          <p:nvPr userDrawn="1"/>
        </p:nvCxnSpPr>
        <p:spPr>
          <a:xfrm>
            <a:off x="855673" y="981075"/>
            <a:ext cx="0" cy="4521200"/>
          </a:xfrm>
          <a:prstGeom prst="line">
            <a:avLst/>
          </a:prstGeom>
          <a:ln w="38100">
            <a:solidFill>
              <a:srgbClr val="DE8F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40CA53F-EFAE-46F6-A38C-771A8AFE5853}"/>
              </a:ext>
            </a:extLst>
          </p:cNvPr>
          <p:cNvSpPr/>
          <p:nvPr userDrawn="1"/>
        </p:nvSpPr>
        <p:spPr>
          <a:xfrm>
            <a:off x="10013665" y="-632341"/>
            <a:ext cx="1994457" cy="538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4400" dirty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rPr>
              <a:t>”</a:t>
            </a: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CE821C7D-9829-4327-9E14-7C825AC94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00178" y="6356349"/>
            <a:ext cx="9953616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</p:spTree>
    <p:extLst>
      <p:ext uri="{BB962C8B-B14F-4D97-AF65-F5344CB8AC3E}">
        <p14:creationId xmlns:p14="http://schemas.microsoft.com/office/powerpoint/2010/main" val="2711827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E187D-D965-4541-965E-F8B2C96D7CB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5362574"/>
            <a:ext cx="10515599" cy="708421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chart title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AEF0D2B-AFEE-4353-8C84-B5FBB01C9D6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6611" y="422671"/>
            <a:ext cx="10515599" cy="4787504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DE8F26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Insert chart or graph here.</a:t>
            </a: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431ADA5-BF1A-41FA-A0BD-E548440BE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611" y="6242050"/>
            <a:ext cx="10518777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AC1A52D-FC66-4252-8D0C-3C0DF31B8ACB}"/>
              </a:ext>
            </a:extLst>
          </p:cNvPr>
          <p:cNvCxnSpPr>
            <a:cxnSpLocks/>
          </p:cNvCxnSpPr>
          <p:nvPr userDrawn="1"/>
        </p:nvCxnSpPr>
        <p:spPr>
          <a:xfrm>
            <a:off x="836611" y="6076951"/>
            <a:ext cx="10518777" cy="0"/>
          </a:xfrm>
          <a:prstGeom prst="line">
            <a:avLst/>
          </a:prstGeom>
          <a:ln w="38100">
            <a:solidFill>
              <a:srgbClr val="DE8F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99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CEA468-D697-44A3-BCF2-2BC4D5B88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16D19-AD04-4B72-9EDC-F74F15E33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755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 cap="all" baseline="0">
          <a:solidFill>
            <a:srgbClr val="464646"/>
          </a:solidFill>
          <a:latin typeface="Montserrat ExtraBold" panose="000009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CEA468-D697-44A3-BCF2-2BC4D5B88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16D19-AD04-4B72-9EDC-F74F15E33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838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rgbClr val="464646"/>
          </a:solidFill>
          <a:latin typeface="Montserrat ExtraBold" panose="000009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127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 cap="all" baseline="0">
          <a:solidFill>
            <a:srgbClr val="464646"/>
          </a:solidFill>
          <a:latin typeface="Montserrat ExtraBold" panose="000009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BDCB-9ED9-4CAC-91D5-84F6AF593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6000" dirty="0"/>
              <a:t>Pay for Performance</a:t>
            </a:r>
            <a:br>
              <a:rPr lang="en-US" sz="6000" dirty="0"/>
            </a:br>
            <a:r>
              <a:rPr lang="en-US" sz="4400" dirty="0"/>
              <a:t>quarterly update</a:t>
            </a:r>
            <a:br>
              <a:rPr lang="en-US" sz="4400" dirty="0"/>
            </a:br>
            <a:r>
              <a:rPr lang="en-US" sz="4400" dirty="0"/>
              <a:t>October 2021</a:t>
            </a:r>
            <a:endParaRPr lang="en-US" sz="4400" cap="none" dirty="0">
              <a:latin typeface="Montserrat Light" panose="00000400000000000000" pitchFamily="50" charset="0"/>
            </a:endParaRPr>
          </a:p>
        </p:txBody>
      </p:sp>
      <p:pic>
        <p:nvPicPr>
          <p:cNvPr id="9" name="Content Placeholder 8" descr="A close up of a sign&#10;&#10;Description automatically generated">
            <a:extLst>
              <a:ext uri="{FF2B5EF4-FFF2-40B4-BE49-F238E27FC236}">
                <a16:creationId xmlns:a16="http://schemas.microsoft.com/office/drawing/2014/main" id="{A99C4FC4-8F0E-4D78-AA91-1D85AF6ADEAD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93" r="27276"/>
          <a:stretch/>
        </p:blipFill>
        <p:spPr>
          <a:xfrm>
            <a:off x="6681788" y="0"/>
            <a:ext cx="5510212" cy="572135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A81705B-9BC8-461C-9F21-5AE634749DD5}"/>
              </a:ext>
            </a:extLst>
          </p:cNvPr>
          <p:cNvSpPr/>
          <p:nvPr/>
        </p:nvSpPr>
        <p:spPr>
          <a:xfrm>
            <a:off x="728783" y="5039948"/>
            <a:ext cx="6096000" cy="46487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en-US" dirty="0">
              <a:solidFill>
                <a:srgbClr val="464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509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6C2E3B-C006-46AE-9348-DD0F1F22B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Quarterly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E4E3C-31D0-45E6-B8E2-798EC78FC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6765" y="2490435"/>
            <a:ext cx="9708995" cy="3567173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endParaRPr lang="en-US" sz="2000" b="1" u="sng" dirty="0">
              <a:latin typeface="Montserrat ExtraBold" panose="00000900000000000000" pitchFamily="2" charset="0"/>
            </a:endParaRPr>
          </a:p>
          <a:p>
            <a:pPr marL="0" indent="0" algn="ctr">
              <a:buNone/>
            </a:pPr>
            <a:endParaRPr lang="en-US" sz="2000" b="1" u="sng" dirty="0">
              <a:latin typeface="Montserrat ExtraBold" panose="00000900000000000000" pitchFamily="2" charset="0"/>
            </a:endParaRPr>
          </a:p>
          <a:p>
            <a:pPr marL="0" indent="0">
              <a:buNone/>
            </a:pPr>
            <a:r>
              <a:rPr lang="en-US" sz="1600" b="1" dirty="0">
                <a:latin typeface="Montserrat ExtraLight" panose="00000300000000000000" pitchFamily="2" charset="0"/>
              </a:rPr>
              <a:t>Program Quarters:</a:t>
            </a:r>
            <a:r>
              <a:rPr lang="en-US" sz="1400" dirty="0">
                <a:latin typeface="Montserrat Light" panose="00000400000000000000" pitchFamily="2" charset="0"/>
              </a:rPr>
              <a:t>				</a:t>
            </a:r>
          </a:p>
          <a:p>
            <a:pPr marL="0" indent="0">
              <a:buNone/>
            </a:pPr>
            <a:r>
              <a:rPr lang="en-US" sz="1400" dirty="0">
                <a:latin typeface="Montserrat Light" panose="00000400000000000000" pitchFamily="2" charset="0"/>
              </a:rPr>
              <a:t>			October November December 2020- Program Year 2 Quarter 1</a:t>
            </a:r>
          </a:p>
          <a:p>
            <a:pPr marL="0" indent="0">
              <a:buNone/>
            </a:pPr>
            <a:r>
              <a:rPr lang="en-US" sz="1400" dirty="0">
                <a:latin typeface="Montserrat Light" panose="00000400000000000000" pitchFamily="2" charset="0"/>
              </a:rPr>
              <a:t>			January February March 2021- Program Year 2 Quarter 2</a:t>
            </a:r>
          </a:p>
          <a:p>
            <a:pPr marL="0" indent="0">
              <a:buNone/>
            </a:pPr>
            <a:r>
              <a:rPr lang="en-US" sz="1400" dirty="0">
                <a:latin typeface="Montserrat Light" panose="00000400000000000000" pitchFamily="2" charset="0"/>
              </a:rPr>
              <a:t>			April May June 2021 - Program Year 2 Quarter 3</a:t>
            </a:r>
          </a:p>
          <a:p>
            <a:pPr marL="0" indent="0">
              <a:buNone/>
            </a:pPr>
            <a:r>
              <a:rPr lang="en-US" sz="1400" dirty="0">
                <a:latin typeface="Montserrat Light" panose="00000400000000000000" pitchFamily="2" charset="0"/>
              </a:rPr>
              <a:t>			July August September 2021 - Program Year 2 Quarter 4</a:t>
            </a:r>
          </a:p>
          <a:p>
            <a:pPr marL="0" indent="0">
              <a:buNone/>
            </a:pPr>
            <a:r>
              <a:rPr lang="en-US" sz="1600" b="1" dirty="0">
                <a:latin typeface="Montserrat ExtraLight" panose="00000300000000000000" pitchFamily="2" charset="0"/>
              </a:rPr>
              <a:t>PY 2-Quarter 3:</a:t>
            </a:r>
          </a:p>
          <a:p>
            <a:r>
              <a:rPr lang="en-US" sz="1600" b="1" dirty="0">
                <a:latin typeface="Montserrat ExtraLight" panose="00000300000000000000" pitchFamily="2" charset="0"/>
              </a:rPr>
              <a:t>Medicaid Certified Nursing Facilities		</a:t>
            </a:r>
            <a:r>
              <a:rPr lang="en-US" sz="1600" b="1" i="0" u="none" strike="noStrike" baseline="0" dirty="0">
                <a:latin typeface="Montserrat ExtraLight" panose="00000300000000000000" pitchFamily="2" charset="0"/>
              </a:rPr>
              <a:t>290</a:t>
            </a:r>
          </a:p>
          <a:p>
            <a:pPr marL="0" indent="0">
              <a:buNone/>
            </a:pPr>
            <a:endParaRPr lang="en-US" sz="1600" dirty="0">
              <a:latin typeface="Montserrat ExtraLight" panose="00000300000000000000" pitchFamily="2" charset="0"/>
            </a:endParaRPr>
          </a:p>
          <a:p>
            <a:r>
              <a:rPr lang="en-US" sz="1600" b="1" i="0" u="none" strike="noStrike" baseline="0" dirty="0">
                <a:latin typeface="Montserrat ExtraLight" panose="00000300000000000000" pitchFamily="2" charset="0"/>
              </a:rPr>
              <a:t>Participating Facilities			283</a:t>
            </a:r>
          </a:p>
          <a:p>
            <a:pPr marL="0" indent="0">
              <a:buNone/>
            </a:pPr>
            <a:endParaRPr lang="en-US" sz="1600" b="1" dirty="0">
              <a:latin typeface="Montserrat ExtraLight" panose="00000300000000000000" pitchFamily="2" charset="0"/>
            </a:endParaRPr>
          </a:p>
          <a:p>
            <a:r>
              <a:rPr lang="en-US" sz="1600" b="1" i="0" u="none" strike="noStrike" baseline="0" dirty="0">
                <a:latin typeface="Montserrat ExtraLight" panose="00000300000000000000" pitchFamily="2" charset="0"/>
              </a:rPr>
              <a:t>Percentage of Participation</a:t>
            </a:r>
            <a:r>
              <a:rPr lang="en-US" sz="1600" b="0" i="0" u="none" strike="noStrike" baseline="0" dirty="0">
                <a:latin typeface="Montserrat ExtraLight" panose="00000300000000000000" pitchFamily="2" charset="0"/>
              </a:rPr>
              <a:t>			</a:t>
            </a:r>
            <a:r>
              <a:rPr lang="en-US" sz="1600" b="1" i="0" u="none" strike="noStrike" baseline="0" dirty="0">
                <a:latin typeface="Montserrat ExtraLight" panose="00000300000000000000" pitchFamily="2" charset="0"/>
              </a:rPr>
              <a:t>98%</a:t>
            </a:r>
            <a:r>
              <a:rPr lang="en-US" sz="1600" b="0" i="0" u="none" strike="noStrike" baseline="0" dirty="0">
                <a:latin typeface="Montserrat ExtraLight" panose="00000300000000000000" pitchFamily="2" charset="0"/>
              </a:rPr>
              <a:t>	</a:t>
            </a:r>
            <a:endParaRPr lang="en-US" sz="1600" dirty="0">
              <a:latin typeface="Montserrat ExtraLight" panose="00000300000000000000" pitchFamily="2" charset="0"/>
            </a:endParaRP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91678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ED9F8-3F10-405E-876B-10F5CB09E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Facility percentiles</a:t>
            </a:r>
            <a:br>
              <a:rPr lang="en-US" dirty="0"/>
            </a:br>
            <a:r>
              <a:rPr lang="en-US" sz="1300" dirty="0">
                <a:latin typeface="Montserrat ExtraLight" panose="00000300000000000000" pitchFamily="2" charset="0"/>
              </a:rPr>
              <a:t>overall percent earned by facilities for each metric out of 100%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BFCD2D6-289F-4967-854D-63393D80BE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7308796"/>
              </p:ext>
            </p:extLst>
          </p:nvPr>
        </p:nvGraphicFramePr>
        <p:xfrm>
          <a:off x="838200" y="1825625"/>
          <a:ext cx="10134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1472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69">
            <a:extLst>
              <a:ext uri="{FF2B5EF4-FFF2-40B4-BE49-F238E27FC236}">
                <a16:creationId xmlns:a16="http://schemas.microsoft.com/office/drawing/2014/main" id="{B9D7E975-9161-4F2D-AC53-69E1912F6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ight Triangle 7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3">
            <a:extLst>
              <a:ext uri="{FF2B5EF4-FFF2-40B4-BE49-F238E27FC236}">
                <a16:creationId xmlns:a16="http://schemas.microsoft.com/office/drawing/2014/main" id="{463E6235-1649-4B47-9862-4026FC47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3" y="623275"/>
            <a:ext cx="401217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2497" y="1056640"/>
            <a:ext cx="3197660" cy="312574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200" kern="1200" dirty="0">
                <a:solidFill>
                  <a:schemeClr val="tx1"/>
                </a:solidFill>
                <a:latin typeface="Montserrat ExtraBold" panose="00000900000000000000" pitchFamily="2" charset="0"/>
              </a:rPr>
              <a:t>Facility metric  average</a:t>
            </a:r>
            <a:br>
              <a:rPr lang="en-US" sz="3200" kern="1200" dirty="0">
                <a:solidFill>
                  <a:schemeClr val="tx1"/>
                </a:solidFill>
                <a:latin typeface="Montserrat ExtraBold" panose="00000900000000000000" pitchFamily="2" charset="0"/>
              </a:rPr>
            </a:br>
            <a:br>
              <a:rPr lang="en-US" sz="3200" kern="1200" dirty="0">
                <a:solidFill>
                  <a:schemeClr val="tx1"/>
                </a:solidFill>
                <a:latin typeface="Montserrat ExtraBold" panose="00000900000000000000" pitchFamily="2" charset="0"/>
              </a:rPr>
            </a:br>
            <a:r>
              <a:rPr lang="en-US" sz="1100" dirty="0">
                <a:solidFill>
                  <a:schemeClr val="tx1"/>
                </a:solidFill>
              </a:rPr>
              <a:t>***** Lower percentile is better in % average</a:t>
            </a:r>
            <a:br>
              <a:rPr lang="en-US" sz="1100" dirty="0">
                <a:solidFill>
                  <a:schemeClr val="tx1"/>
                </a:solidFill>
              </a:rPr>
            </a:br>
            <a:r>
              <a:rPr lang="en-US" sz="1100" dirty="0">
                <a:solidFill>
                  <a:schemeClr val="tx1"/>
                </a:solidFill>
              </a:rPr>
              <a:t>***** - means improvement in percentile change</a:t>
            </a:r>
            <a:br>
              <a:rPr lang="en-US" sz="1100" dirty="0">
                <a:solidFill>
                  <a:schemeClr val="tx1"/>
                </a:solidFill>
              </a:rPr>
            </a:br>
            <a:endParaRPr lang="en-US" sz="1100" kern="1200" dirty="0">
              <a:solidFill>
                <a:schemeClr val="tx1"/>
              </a:solidFill>
              <a:latin typeface="Montserrat ExtraBold" panose="00000900000000000000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918296"/>
              </p:ext>
            </p:extLst>
          </p:nvPr>
        </p:nvGraphicFramePr>
        <p:xfrm>
          <a:off x="194404" y="778682"/>
          <a:ext cx="7340249" cy="5394654"/>
        </p:xfrm>
        <a:graphic>
          <a:graphicData uri="http://schemas.openxmlformats.org/drawingml/2006/table">
            <a:tbl>
              <a:tblPr firstRow="1" bandRow="1">
                <a:noFill/>
                <a:tableStyleId>{69012ECD-51FC-41F1-AA8D-1B2483CD663E}</a:tableStyleId>
              </a:tblPr>
              <a:tblGrid>
                <a:gridCol w="1201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3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5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11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363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cap="none" spc="3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Program Year </a:t>
                      </a:r>
                      <a:endParaRPr lang="en-US" sz="1600" b="1" i="0" u="none" strike="noStrike" cap="none" spc="30" dirty="0">
                        <a:solidFill>
                          <a:schemeClr val="tx1"/>
                        </a:solidFill>
                        <a:effectLst/>
                        <a:latin typeface="Montserrat Light" panose="00000400000000000000" pitchFamily="2" charset="0"/>
                      </a:endParaRPr>
                    </a:p>
                  </a:txBody>
                  <a:tcPr marL="0" marR="10868" marT="1393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cap="none" spc="3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High Risk/</a:t>
                      </a:r>
                    </a:p>
                    <a:p>
                      <a:pPr algn="ctr" fontAlgn="ctr"/>
                      <a:r>
                        <a:rPr lang="en-US" sz="1600" b="1" u="none" strike="noStrike" cap="none" spc="3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Unstageable Pressure Ulcer</a:t>
                      </a:r>
                    </a:p>
                  </a:txBody>
                  <a:tcPr marL="0" marR="10868" marT="1393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cap="none" spc="3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Urinary Tract </a:t>
                      </a:r>
                    </a:p>
                    <a:p>
                      <a:pPr algn="ctr" fontAlgn="ctr"/>
                      <a:r>
                        <a:rPr lang="en-US" sz="1600" b="1" u="none" strike="noStrike" cap="none" spc="3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Infection</a:t>
                      </a:r>
                    </a:p>
                  </a:txBody>
                  <a:tcPr marL="0" marR="10868" marT="1393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cap="none" spc="3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Lose to Much Weight</a:t>
                      </a:r>
                    </a:p>
                  </a:txBody>
                  <a:tcPr marL="0" marR="10868" marT="1393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cap="none" spc="3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Use of </a:t>
                      </a:r>
                    </a:p>
                    <a:p>
                      <a:pPr algn="ctr" fontAlgn="ctr"/>
                      <a:r>
                        <a:rPr lang="en-US" sz="1600" b="1" u="none" strike="noStrike" cap="none" spc="3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Anti-Psychotic Medication</a:t>
                      </a:r>
                    </a:p>
                  </a:txBody>
                  <a:tcPr marL="0" marR="10868" marT="1393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54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Facility Average </a:t>
                      </a:r>
                    </a:p>
                    <a:p>
                      <a:pPr algn="l" fontAlgn="ctr"/>
                      <a:r>
                        <a:rPr lang="en-US" sz="14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PY2-Qtr.1</a:t>
                      </a:r>
                    </a:p>
                    <a:p>
                      <a:pPr algn="l" fontAlgn="ctr"/>
                      <a:r>
                        <a:rPr lang="en-US" sz="14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Oct. Nov. Dec. 2020</a:t>
                      </a:r>
                    </a:p>
                  </a:txBody>
                  <a:tcPr marL="0" marR="13933" marT="1393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7.58%</a:t>
                      </a:r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Montserrat Light" panose="00000400000000000000" pitchFamily="2" charset="0"/>
                      </a:endParaRPr>
                    </a:p>
                  </a:txBody>
                  <a:tcPr marL="0" marR="13933" marT="1393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4.53%</a:t>
                      </a:r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Montserrat Light" panose="00000400000000000000" pitchFamily="2" charset="0"/>
                      </a:endParaRPr>
                    </a:p>
                  </a:txBody>
                  <a:tcPr marL="0" marR="13933" marT="1393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5.63%</a:t>
                      </a:r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Montserrat Light" panose="00000400000000000000" pitchFamily="2" charset="0"/>
                      </a:endParaRPr>
                    </a:p>
                  </a:txBody>
                  <a:tcPr marL="0" marR="13933" marT="1393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19.14%</a:t>
                      </a:r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Montserrat Light" panose="00000400000000000000" pitchFamily="2" charset="0"/>
                      </a:endParaRPr>
                    </a:p>
                  </a:txBody>
                  <a:tcPr marL="0" marR="13933" marT="1393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54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Facility Average</a:t>
                      </a:r>
                    </a:p>
                    <a:p>
                      <a:pPr algn="l" fontAlgn="ctr"/>
                      <a:r>
                        <a:rPr lang="en-US" sz="14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PY2-Qtr. 2</a:t>
                      </a:r>
                    </a:p>
                    <a:p>
                      <a:pPr algn="l" fontAlgn="ctr"/>
                      <a:r>
                        <a:rPr lang="en-US" sz="14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Jan. Feb. March 2021</a:t>
                      </a:r>
                    </a:p>
                  </a:txBody>
                  <a:tcPr marL="0" marR="13933" marT="1393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9.47%</a:t>
                      </a:r>
                    </a:p>
                  </a:txBody>
                  <a:tcPr marL="0" marR="13933" marT="1393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3.07%</a:t>
                      </a:r>
                    </a:p>
                  </a:txBody>
                  <a:tcPr marL="0" marR="13933" marT="1393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6.28%</a:t>
                      </a:r>
                    </a:p>
                  </a:txBody>
                  <a:tcPr marL="0" marR="13933" marT="1393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14.11% </a:t>
                      </a:r>
                    </a:p>
                  </a:txBody>
                  <a:tcPr marL="0" marR="13933" marT="1393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9604531"/>
                  </a:ext>
                </a:extLst>
              </a:tr>
              <a:tr h="11254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Facility Average </a:t>
                      </a:r>
                    </a:p>
                    <a:p>
                      <a:pPr algn="l" fontAlgn="ctr"/>
                      <a:r>
                        <a:rPr lang="en-US" sz="1400" b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PY2-Qtr. 3</a:t>
                      </a:r>
                    </a:p>
                    <a:p>
                      <a:pPr algn="l" fontAlgn="ctr"/>
                      <a:r>
                        <a:rPr lang="en-US" sz="1400" b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April May June 2021</a:t>
                      </a:r>
                    </a:p>
                  </a:txBody>
                  <a:tcPr marL="54340" marR="13933" marT="1393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9.25%</a:t>
                      </a:r>
                    </a:p>
                  </a:txBody>
                  <a:tcPr marL="54340" marR="13933" marT="1393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3.28%</a:t>
                      </a:r>
                    </a:p>
                  </a:txBody>
                  <a:tcPr marL="54340" marR="13933" marT="1393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3.90%</a:t>
                      </a:r>
                    </a:p>
                  </a:txBody>
                  <a:tcPr marL="54340" marR="13933" marT="1393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13.88%</a:t>
                      </a:r>
                    </a:p>
                  </a:txBody>
                  <a:tcPr marL="54340" marR="13933" marT="1393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6280786"/>
                  </a:ext>
                </a:extLst>
              </a:tr>
              <a:tr h="5817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Percentile change Qtr. 3</a:t>
                      </a:r>
                    </a:p>
                  </a:txBody>
                  <a:tcPr marL="0" marR="13933" marT="1393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22.03%</a:t>
                      </a:r>
                    </a:p>
                  </a:txBody>
                  <a:tcPr marL="0" marR="13933" marT="1393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-27.59%</a:t>
                      </a:r>
                    </a:p>
                  </a:txBody>
                  <a:tcPr marL="0" marR="13933" marT="1393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-30.72</a:t>
                      </a:r>
                    </a:p>
                  </a:txBody>
                  <a:tcPr marL="0" marR="13933" marT="1393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Montserrat Light" panose="00000400000000000000" pitchFamily="2" charset="0"/>
                        </a:rPr>
                        <a:t>-27.48</a:t>
                      </a:r>
                    </a:p>
                  </a:txBody>
                  <a:tcPr marL="0" marR="13933" marT="13933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361115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B6673C2-BA56-4B6A-AF75-0BA1A1F8866F}"/>
              </a:ext>
            </a:extLst>
          </p:cNvPr>
          <p:cNvSpPr/>
          <p:nvPr/>
        </p:nvSpPr>
        <p:spPr>
          <a:xfrm>
            <a:off x="1805176" y="6536267"/>
            <a:ext cx="3924300" cy="3217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567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6C2E3B-C006-46AE-9348-DD0F1F22B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Metric scorecard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E4E3C-31D0-45E6-B8E2-798EC78FC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i="0" dirty="0">
                <a:effectLst/>
                <a:latin typeface="Montserrat Light" panose="00000400000000000000" pitchFamily="2" charset="0"/>
              </a:rPr>
              <a:t>Percent of facilities that met</a:t>
            </a:r>
            <a:r>
              <a:rPr lang="en-US" sz="2000" b="0" i="0" dirty="0">
                <a:effectLst/>
                <a:latin typeface="Segoe UI" panose="020B0502040204020203" pitchFamily="34" charset="0"/>
              </a:rPr>
              <a:t> </a:t>
            </a:r>
            <a:r>
              <a:rPr lang="en-US" sz="2000" b="0" i="0" dirty="0">
                <a:effectLst/>
                <a:latin typeface="Montserrat Light" panose="00000400000000000000" pitchFamily="2" charset="0"/>
              </a:rPr>
              <a:t>zero (0) to four (4) metrics.</a:t>
            </a:r>
          </a:p>
          <a:p>
            <a:pPr marL="0" indent="0">
              <a:buNone/>
            </a:pPr>
            <a:endParaRPr lang="en-US" sz="2000" b="0" i="0" dirty="0"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Montserrat Light" panose="00000400000000000000" pitchFamily="2" charset="0"/>
              </a:rPr>
              <a:t>					PY2-Qtr.1 	PY2-Qtr.2	PY2-Qtr.3</a:t>
            </a:r>
          </a:p>
          <a:p>
            <a:r>
              <a:rPr lang="en-US" sz="2000" b="0" i="0" u="none" strike="noStrike" baseline="0" dirty="0">
                <a:latin typeface="Montserrat Light" panose="00000400000000000000" pitchFamily="2" charset="0"/>
              </a:rPr>
              <a:t>4 </a:t>
            </a:r>
            <a:r>
              <a:rPr lang="en-US" sz="2000" dirty="0">
                <a:latin typeface="Montserrat Light" panose="00000400000000000000" pitchFamily="2" charset="0"/>
              </a:rPr>
              <a:t>metric</a:t>
            </a:r>
            <a:r>
              <a:rPr lang="en-US" sz="2000" b="0" i="0" u="none" strike="noStrike" baseline="0" dirty="0">
                <a:latin typeface="Montserrat Light" panose="00000400000000000000" pitchFamily="2" charset="0"/>
              </a:rPr>
              <a:t>                      			23.86%		19.86%		25.78%</a:t>
            </a:r>
          </a:p>
          <a:p>
            <a:r>
              <a:rPr lang="en-US" sz="2000" dirty="0">
                <a:latin typeface="Montserrat Light" panose="00000400000000000000" pitchFamily="2" charset="0"/>
              </a:rPr>
              <a:t>3 metric </a:t>
            </a:r>
            <a:r>
              <a:rPr lang="en-US" sz="2000" b="0" i="0" u="none" strike="noStrike" baseline="0" dirty="0">
                <a:latin typeface="Montserrat Light" panose="00000400000000000000" pitchFamily="2" charset="0"/>
              </a:rPr>
              <a:t>             			30.18%		35.89%		32.06%</a:t>
            </a:r>
          </a:p>
          <a:p>
            <a:r>
              <a:rPr lang="en-US" sz="2000" b="0" i="0" u="none" strike="noStrike" baseline="0" dirty="0">
                <a:latin typeface="Montserrat Light" panose="00000400000000000000" pitchFamily="2" charset="0"/>
              </a:rPr>
              <a:t>2 </a:t>
            </a:r>
            <a:r>
              <a:rPr lang="en-US" sz="2000" dirty="0">
                <a:latin typeface="Montserrat Light" panose="00000400000000000000" pitchFamily="2" charset="0"/>
              </a:rPr>
              <a:t>metric</a:t>
            </a:r>
            <a:r>
              <a:rPr lang="en-US" sz="2000" b="0" i="0" u="none" strike="noStrike" baseline="0" dirty="0">
                <a:latin typeface="Montserrat Light" panose="00000400000000000000" pitchFamily="2" charset="0"/>
              </a:rPr>
              <a:t>                                             	29.47%		27.87%		28.92%</a:t>
            </a:r>
          </a:p>
          <a:p>
            <a:r>
              <a:rPr lang="en-US" sz="2000" dirty="0">
                <a:latin typeface="Montserrat Light" panose="00000400000000000000" pitchFamily="2" charset="0"/>
              </a:rPr>
              <a:t>1 m</a:t>
            </a:r>
            <a:r>
              <a:rPr lang="en-US" sz="2000" b="0" i="0" u="none" strike="noStrike" baseline="0" dirty="0">
                <a:latin typeface="Montserrat Light" panose="00000400000000000000" pitchFamily="2" charset="0"/>
              </a:rPr>
              <a:t>etric                                           	10.88%		  9.76%		7.67%</a:t>
            </a:r>
          </a:p>
          <a:p>
            <a:r>
              <a:rPr lang="en-US" sz="2000" b="0" i="0" u="none" strike="noStrike" baseline="0" dirty="0">
                <a:latin typeface="Montserrat Light" panose="00000400000000000000" pitchFamily="2" charset="0"/>
              </a:rPr>
              <a:t>0 metric                                                 	5.61%		  6.62%		5.57%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277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3D072-6032-491E-98B1-E769A8413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77744"/>
            <a:ext cx="10515600" cy="1325563"/>
          </a:xfrm>
        </p:spPr>
        <p:txBody>
          <a:bodyPr/>
          <a:lstStyle/>
          <a:p>
            <a:r>
              <a:rPr lang="en-US" dirty="0"/>
              <a:t>Program Audit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DF4FD-2D4C-45C3-9D48-F63D1F4AE3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Outcome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7CA046-E6C3-43D4-AF2A-0484A4D8FD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/>
              <a:t>Common Trends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D5E6FD-BF78-415F-A5FE-92361DDE8F3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Metrics most addressed is Pressure Ulcer.</a:t>
            </a:r>
          </a:p>
          <a:p>
            <a:r>
              <a:rPr lang="en-US" sz="2400" dirty="0"/>
              <a:t>QAA directly address percent of change facility wants to make in program specific metric.</a:t>
            </a:r>
          </a:p>
          <a:p>
            <a:r>
              <a:rPr lang="en-US" sz="2400" dirty="0"/>
              <a:t>Facilities continue to be short staffed due to pandemic.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7D85F61E-36A0-4119-A22E-E154C360CBC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59155556"/>
              </p:ext>
            </p:extLst>
          </p:nvPr>
        </p:nvGraphicFramePr>
        <p:xfrm>
          <a:off x="839788" y="2505075"/>
          <a:ext cx="4999037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00AD37B9-F8EE-4158-B19E-3D75FC7213A5}"/>
              </a:ext>
            </a:extLst>
          </p:cNvPr>
          <p:cNvSpPr/>
          <p:nvPr/>
        </p:nvSpPr>
        <p:spPr>
          <a:xfrm>
            <a:off x="344487" y="6189663"/>
            <a:ext cx="5513388" cy="3032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Montserrat ExtraLight" panose="000003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138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2BB9A-1B83-4CC5-89E9-998C41994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Review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F41BCB-D0B4-4144-A253-18A2597767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Resident Survey		77.63%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CD0279-24F9-4C83-85B9-206EAD722E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0.0 % have received or added an anti-psychotic in the last 3 months.</a:t>
            </a:r>
          </a:p>
          <a:p>
            <a:r>
              <a:rPr lang="en-US" dirty="0"/>
              <a:t>80% state they have not had a UTI in the last 3 months.</a:t>
            </a:r>
          </a:p>
          <a:p>
            <a:r>
              <a:rPr lang="en-US" dirty="0"/>
              <a:t>86% state they have not suffered a pressure ulcer in the last 3 months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D2B8E8-B583-43B4-A44A-2B4BDAC7C7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Employee Survey		84.21%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2AADA0-65D1-43A1-AADD-DE23CC779D5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48% are trained/made aware of the PFP program</a:t>
            </a:r>
          </a:p>
          <a:p>
            <a:r>
              <a:rPr lang="en-US" dirty="0"/>
              <a:t>70% participate in the QAPI</a:t>
            </a:r>
          </a:p>
          <a:p>
            <a:r>
              <a:rPr lang="en-US" dirty="0"/>
              <a:t>70% participate in the QAA meetings</a:t>
            </a:r>
          </a:p>
        </p:txBody>
      </p:sp>
    </p:spTree>
    <p:extLst>
      <p:ext uri="{BB962C8B-B14F-4D97-AF65-F5344CB8AC3E}">
        <p14:creationId xmlns:p14="http://schemas.microsoft.com/office/powerpoint/2010/main" val="1793195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8064" y="338328"/>
            <a:ext cx="9637776" cy="9290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kern="1200" dirty="0">
                <a:solidFill>
                  <a:schemeClr val="tx1"/>
                </a:solidFill>
                <a:latin typeface="Montserrat ExtraBold" panose="00000900000000000000" pitchFamily="2" charset="0"/>
              </a:rPr>
              <a:t>Dollar distribution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7C63B91F-EED1-42B4-9003-40A200ECD70B}" type="slidenum">
              <a:rPr lang="en-US" sz="110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>
                <a:spcAft>
                  <a:spcPts val="600"/>
                </a:spcAft>
              </a:pPr>
              <a:t>8</a:t>
            </a:fld>
            <a:r>
              <a:rPr lang="en-US" sz="11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 | OKLAHOMA HEALTH CARE AUTHORITY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72334561"/>
              </p:ext>
            </p:extLst>
          </p:nvPr>
        </p:nvGraphicFramePr>
        <p:xfrm>
          <a:off x="692458" y="1905000"/>
          <a:ext cx="11080442" cy="4839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4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3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3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95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0895">
                  <a:extLst>
                    <a:ext uri="{9D8B030D-6E8A-4147-A177-3AD203B41FA5}">
                      <a16:colId xmlns:a16="http://schemas.microsoft.com/office/drawing/2014/main" val="2210868919"/>
                    </a:ext>
                  </a:extLst>
                </a:gridCol>
                <a:gridCol w="1519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0017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ontserrat Light" panose="00000400000000000000" pitchFamily="2" charset="0"/>
                        </a:rPr>
                        <a:t>Quarter</a:t>
                      </a:r>
                    </a:p>
                  </a:txBody>
                  <a:tcPr marL="131873" marR="131873" marT="65937" marB="65937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ontserrat Light" panose="00000400000000000000" pitchFamily="2" charset="0"/>
                        </a:rPr>
                        <a:t>Covered Days</a:t>
                      </a:r>
                    </a:p>
                  </a:txBody>
                  <a:tcPr marL="131873" marR="131873" marT="65937" marB="65937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ontserrat Light" panose="00000400000000000000" pitchFamily="2" charset="0"/>
                        </a:rPr>
                        <a:t>Base</a:t>
                      </a:r>
                      <a:r>
                        <a:rPr lang="en-US" sz="1600" baseline="0" dirty="0">
                          <a:latin typeface="Montserrat Light" panose="00000400000000000000" pitchFamily="2" charset="0"/>
                        </a:rPr>
                        <a:t> Reimbursement Dollars</a:t>
                      </a:r>
                      <a:endParaRPr lang="en-US" sz="1600" dirty="0">
                        <a:latin typeface="Montserrat Light" panose="00000400000000000000" pitchFamily="2" charset="0"/>
                      </a:endParaRPr>
                    </a:p>
                  </a:txBody>
                  <a:tcPr marL="131873" marR="131873" marT="65937" marB="65937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ontserrat Light" panose="00000400000000000000" pitchFamily="2" charset="0"/>
                        </a:rPr>
                        <a:t>Redistribution Dollars</a:t>
                      </a:r>
                    </a:p>
                  </a:txBody>
                  <a:tcPr marL="131873" marR="131873" marT="65937" marB="65937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ontserrat Light" panose="00000400000000000000" pitchFamily="2" charset="0"/>
                        </a:rPr>
                        <a:t>Total Distribution</a:t>
                      </a:r>
                    </a:p>
                  </a:txBody>
                  <a:tcPr marL="131873" marR="131873" marT="65937" marB="65937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ontserrat Light" panose="00000400000000000000" pitchFamily="2" charset="0"/>
                        </a:rPr>
                        <a:t>Payout</a:t>
                      </a:r>
                    </a:p>
                  </a:txBody>
                  <a:tcPr marL="131873" marR="131873" marT="65937" marB="6593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927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ontserrat Light" panose="00000400000000000000" pitchFamily="2" charset="0"/>
                        </a:rPr>
                        <a:t>Program Year 2-Qtr. 1</a:t>
                      </a:r>
                    </a:p>
                  </a:txBody>
                  <a:tcPr marL="131873" marR="131873" marT="65937" marB="65937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ontserrat Light" panose="00000400000000000000" pitchFamily="2" charset="0"/>
                        </a:rPr>
                        <a:t>972,755</a:t>
                      </a:r>
                    </a:p>
                  </a:txBody>
                  <a:tcPr marL="131873" marR="131873" marT="65937" marB="65937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600" dirty="0">
                          <a:latin typeface="Montserrat Light" panose="00000400000000000000" pitchFamily="2" charset="0"/>
                        </a:rPr>
                        <a:t>$3,168,462.50</a:t>
                      </a:r>
                    </a:p>
                  </a:txBody>
                  <a:tcPr marL="131873" marR="131873" marT="65937" marB="65937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ontserrat Light" panose="00000400000000000000" pitchFamily="2" charset="0"/>
                        </a:rPr>
                        <a:t>$1,695,312.50</a:t>
                      </a:r>
                    </a:p>
                  </a:txBody>
                  <a:tcPr marL="131873" marR="131873" marT="65937" marB="65937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ontserrat Light" panose="00000400000000000000" pitchFamily="2" charset="0"/>
                        </a:rPr>
                        <a:t>$4,863,775.00</a:t>
                      </a:r>
                    </a:p>
                  </a:txBody>
                  <a:tcPr marL="131873" marR="131873" marT="65937" marB="65937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ontserrat Light" panose="00000400000000000000" pitchFamily="2" charset="0"/>
                        </a:rPr>
                        <a:t>February 2021</a:t>
                      </a:r>
                    </a:p>
                  </a:txBody>
                  <a:tcPr marL="131873" marR="131873" marT="65937" marB="65937"/>
                </a:tc>
                <a:extLst>
                  <a:ext uri="{0D108BD9-81ED-4DB2-BD59-A6C34878D82A}">
                    <a16:rowId xmlns:a16="http://schemas.microsoft.com/office/drawing/2014/main" val="343935905"/>
                  </a:ext>
                </a:extLst>
              </a:tr>
              <a:tr h="1062118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ontserrat Light" panose="00000400000000000000" pitchFamily="2" charset="0"/>
                        </a:rPr>
                        <a:t>Program Year 2-Qtr. 2</a:t>
                      </a:r>
                    </a:p>
                  </a:txBody>
                  <a:tcPr marL="131873" marR="131873" marT="65937" marB="65937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ontserrat Light" panose="00000400000000000000" pitchFamily="2" charset="0"/>
                        </a:rPr>
                        <a:t>904,234</a:t>
                      </a:r>
                    </a:p>
                  </a:txBody>
                  <a:tcPr marL="131873" marR="131873" marT="65937" marB="65937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600" dirty="0">
                          <a:latin typeface="Montserrat Light" panose="00000400000000000000" pitchFamily="2" charset="0"/>
                        </a:rPr>
                        <a:t>$2,914,651.00</a:t>
                      </a:r>
                    </a:p>
                  </a:txBody>
                  <a:tcPr marL="131873" marR="131873" marT="65937" marB="65937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ontserrat Light" panose="00000400000000000000" pitchFamily="2" charset="0"/>
                        </a:rPr>
                        <a:t>$1,606,518.75</a:t>
                      </a:r>
                    </a:p>
                  </a:txBody>
                  <a:tcPr marL="131873" marR="131873" marT="65937" marB="65937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ontserrat Light" panose="00000400000000000000" pitchFamily="2" charset="0"/>
                        </a:rPr>
                        <a:t>$4,521,170.00</a:t>
                      </a:r>
                    </a:p>
                  </a:txBody>
                  <a:tcPr marL="131873" marR="131873" marT="65937" marB="65937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ontserrat Light" panose="00000400000000000000" pitchFamily="2" charset="0"/>
                        </a:rPr>
                        <a:t>May 2021</a:t>
                      </a:r>
                    </a:p>
                  </a:txBody>
                  <a:tcPr marL="131873" marR="131873" marT="65937" marB="6593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7783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ontserrat Light" panose="00000400000000000000" pitchFamily="2" charset="0"/>
                        </a:rPr>
                        <a:t>Program Year 2-Qtr. 3</a:t>
                      </a:r>
                    </a:p>
                  </a:txBody>
                  <a:tcPr marL="131873" marR="131873" marT="65937" marB="65937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ontserrat Light" panose="00000400000000000000" pitchFamily="2" charset="0"/>
                        </a:rPr>
                        <a:t>967,919</a:t>
                      </a:r>
                    </a:p>
                  </a:txBody>
                  <a:tcPr marL="131873" marR="131873" marT="65937" marB="65937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600" dirty="0">
                          <a:latin typeface="Montserrat Light" panose="00000400000000000000" pitchFamily="2" charset="0"/>
                        </a:rPr>
                        <a:t>$3,233,599.50</a:t>
                      </a:r>
                    </a:p>
                  </a:txBody>
                  <a:tcPr marL="131873" marR="131873" marT="65937" marB="65937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ontserrat Light" panose="00000400000000000000" pitchFamily="2" charset="0"/>
                        </a:rPr>
                        <a:t>$1,605,950.50</a:t>
                      </a:r>
                    </a:p>
                  </a:txBody>
                  <a:tcPr marL="131873" marR="131873" marT="65937" marB="65937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ontserrat Light" panose="00000400000000000000" pitchFamily="2" charset="0"/>
                        </a:rPr>
                        <a:t>$4,839,550.00</a:t>
                      </a:r>
                    </a:p>
                  </a:txBody>
                  <a:tcPr marL="131873" marR="131873" marT="65937" marB="65937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ontserrat Light" panose="00000400000000000000" pitchFamily="2" charset="0"/>
                        </a:rPr>
                        <a:t>August 2021</a:t>
                      </a:r>
                    </a:p>
                  </a:txBody>
                  <a:tcPr marL="131873" marR="131873" marT="65937" marB="65937"/>
                </a:tc>
                <a:extLst>
                  <a:ext uri="{0D108BD9-81ED-4DB2-BD59-A6C34878D82A}">
                    <a16:rowId xmlns:a16="http://schemas.microsoft.com/office/drawing/2014/main" val="98895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127252"/>
      </p:ext>
    </p:extLst>
  </p:cSld>
  <p:clrMapOvr>
    <a:masterClrMapping/>
  </p:clrMapOvr>
</p:sld>
</file>

<file path=ppt/theme/theme1.xml><?xml version="1.0" encoding="utf-8"?>
<a:theme xmlns:a="http://schemas.openxmlformats.org/drawingml/2006/main" name="Gold Layou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ark Blue Layou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ver Slide Onl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3F6EAE2EA26F4B8933A93B6A3D15B7" ma:contentTypeVersion="1" ma:contentTypeDescription="Create a new document." ma:contentTypeScope="" ma:versionID="f8732f4e0ad04d60716ed6a6a589004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94058c2a45bc2b97db111a5699d744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17582AE-2FCD-4121-8D59-9D8B3A7B27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79909F-BDBE-4C01-A2C2-8F881A2A07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6A4274-95D9-46A8-9880-BAC3678CE188}">
  <ds:schemaRefs>
    <ds:schemaRef ds:uri="http://schemas.microsoft.com/sharepoint/v3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1812</TotalTime>
  <Words>538</Words>
  <Application>Microsoft Office PowerPoint</Application>
  <PresentationFormat>Widescreen</PresentationFormat>
  <Paragraphs>115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Arial</vt:lpstr>
      <vt:lpstr>Calibri</vt:lpstr>
      <vt:lpstr>Georgia</vt:lpstr>
      <vt:lpstr>Montserrat ExtraBold</vt:lpstr>
      <vt:lpstr>Montserrat ExtraLight</vt:lpstr>
      <vt:lpstr>Montserrat Light</vt:lpstr>
      <vt:lpstr>Montserrat SemiBold</vt:lpstr>
      <vt:lpstr>Montserrat Thin</vt:lpstr>
      <vt:lpstr>Segoe UI</vt:lpstr>
      <vt:lpstr>Gold Layout</vt:lpstr>
      <vt:lpstr>Dark Blue Layout</vt:lpstr>
      <vt:lpstr>Cover Slide Only</vt:lpstr>
      <vt:lpstr>Pay for Performance quarterly update October 2021</vt:lpstr>
      <vt:lpstr>Quarterly review</vt:lpstr>
      <vt:lpstr>Facility percentiles overall percent earned by facilities for each metric out of 100%</vt:lpstr>
      <vt:lpstr>Facility metric  average  ***** Lower percentile is better in % average ***** - means improvement in percentile change </vt:lpstr>
      <vt:lpstr>Metric scorecard</vt:lpstr>
      <vt:lpstr>Program Audit</vt:lpstr>
      <vt:lpstr>Program Review</vt:lpstr>
      <vt:lpstr>Dollar distribution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 for Performance Advisory group March 23 2021</dc:title>
  <dc:creator>Jennifer Wynn</dc:creator>
  <cp:lastModifiedBy>Jennifer Wynn</cp:lastModifiedBy>
  <cp:revision>161</cp:revision>
  <dcterms:created xsi:type="dcterms:W3CDTF">2021-03-10T22:23:38Z</dcterms:created>
  <dcterms:modified xsi:type="dcterms:W3CDTF">2021-11-09T20:05:31Z</dcterms:modified>
</cp:coreProperties>
</file>