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61" r:id="rId6"/>
    <p:sldMasterId id="2147483682" r:id="rId7"/>
  </p:sldMasterIdLst>
  <p:notesMasterIdLst>
    <p:notesMasterId r:id="rId40"/>
  </p:notesMasterIdLst>
  <p:sldIdLst>
    <p:sldId id="259" r:id="rId8"/>
    <p:sldId id="262" r:id="rId9"/>
    <p:sldId id="261" r:id="rId10"/>
    <p:sldId id="269" r:id="rId11"/>
    <p:sldId id="268" r:id="rId12"/>
    <p:sldId id="267" r:id="rId13"/>
    <p:sldId id="263" r:id="rId14"/>
    <p:sldId id="270" r:id="rId15"/>
    <p:sldId id="313" r:id="rId16"/>
    <p:sldId id="307" r:id="rId17"/>
    <p:sldId id="309" r:id="rId18"/>
    <p:sldId id="275" r:id="rId19"/>
    <p:sldId id="276" r:id="rId20"/>
    <p:sldId id="310" r:id="rId21"/>
    <p:sldId id="271" r:id="rId22"/>
    <p:sldId id="323" r:id="rId23"/>
    <p:sldId id="264" r:id="rId24"/>
    <p:sldId id="273" r:id="rId25"/>
    <p:sldId id="322" r:id="rId26"/>
    <p:sldId id="274" r:id="rId27"/>
    <p:sldId id="306" r:id="rId28"/>
    <p:sldId id="316" r:id="rId29"/>
    <p:sldId id="324" r:id="rId30"/>
    <p:sldId id="277" r:id="rId31"/>
    <p:sldId id="304" r:id="rId32"/>
    <p:sldId id="325" r:id="rId33"/>
    <p:sldId id="265" r:id="rId34"/>
    <p:sldId id="321" r:id="rId35"/>
    <p:sldId id="300" r:id="rId36"/>
    <p:sldId id="315" r:id="rId37"/>
    <p:sldId id="284" r:id="rId38"/>
    <p:sldId id="26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Sanderson" initials="IS" lastIdx="1" clrIdx="0">
    <p:extLst>
      <p:ext uri="{19B8F6BF-5375-455C-9EA6-DF929625EA0E}">
        <p15:presenceInfo xmlns:p15="http://schemas.microsoft.com/office/powerpoint/2012/main" userId="S-1-5-21-15365455-50480509-568360474-23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6"/>
    <a:srgbClr val="DE8F26"/>
    <a:srgbClr val="004E9A"/>
    <a:srgbClr val="D15420"/>
    <a:srgbClr val="9141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975" autoAdjust="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23FAD-B983-411C-B14A-9B13788079D2}"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D5861D80-01F4-4DFC-8A44-4B3FF6D5BD0C}">
      <dgm:prSet custT="1"/>
      <dgm:spPr>
        <a:solidFill>
          <a:schemeClr val="accent6">
            <a:alpha val="50000"/>
          </a:schemeClr>
        </a:solidFill>
      </dgm:spPr>
      <dgm:t>
        <a:bodyPr/>
        <a:lstStyle/>
        <a:p>
          <a:pPr rtl="0"/>
          <a:r>
            <a:rPr lang="en-US" sz="1400" dirty="0">
              <a:latin typeface="Montserrat Light" panose="00000400000000000000" pitchFamily="2" charset="0"/>
            </a:rPr>
            <a:t>PERCENTAGE OF LONG-STAY RESIDENTS WHO </a:t>
          </a:r>
          <a:r>
            <a:rPr lang="en-US" sz="1400" b="1" dirty="0">
              <a:latin typeface="Montserrat Light" panose="00000400000000000000" pitchFamily="2" charset="0"/>
            </a:rPr>
            <a:t>LOSE TOO MUCH WEIGHT</a:t>
          </a:r>
          <a:endParaRPr lang="en-US" sz="1400" dirty="0">
            <a:latin typeface="Montserrat Light" panose="00000400000000000000" pitchFamily="2" charset="0"/>
          </a:endParaRPr>
        </a:p>
      </dgm:t>
    </dgm:pt>
    <dgm:pt modelId="{71A59EED-71B7-4418-9FAA-120B83083862}" type="parTrans" cxnId="{B081E518-50AC-46BB-9A70-3BA83AC1882C}">
      <dgm:prSet/>
      <dgm:spPr/>
      <dgm:t>
        <a:bodyPr/>
        <a:lstStyle/>
        <a:p>
          <a:endParaRPr lang="en-US" sz="1400">
            <a:latin typeface="Montserrat Light" panose="00000400000000000000" pitchFamily="2" charset="0"/>
          </a:endParaRPr>
        </a:p>
      </dgm:t>
    </dgm:pt>
    <dgm:pt modelId="{8C81D03B-F6FE-4598-8E21-4AD26AA4FDA5}" type="sibTrans" cxnId="{B081E518-50AC-46BB-9A70-3BA83AC1882C}">
      <dgm:prSet/>
      <dgm:spPr/>
      <dgm:t>
        <a:bodyPr/>
        <a:lstStyle/>
        <a:p>
          <a:endParaRPr lang="en-US" sz="1400">
            <a:latin typeface="Montserrat Light" panose="00000400000000000000" pitchFamily="2" charset="0"/>
          </a:endParaRPr>
        </a:p>
      </dgm:t>
    </dgm:pt>
    <dgm:pt modelId="{6F556FD7-4EBE-43F9-92C6-E5D65604F982}">
      <dgm:prSet custT="1"/>
      <dgm:spPr>
        <a:solidFill>
          <a:schemeClr val="accent6">
            <a:alpha val="50000"/>
          </a:schemeClr>
        </a:solidFill>
      </dgm:spPr>
      <dgm:t>
        <a:bodyPr/>
        <a:lstStyle/>
        <a:p>
          <a:pPr rtl="0"/>
          <a:r>
            <a:rPr lang="en-US" sz="1400" b="1" dirty="0">
              <a:latin typeface="Montserrat Light" panose="00000400000000000000" pitchFamily="2" charset="0"/>
            </a:rPr>
            <a:t>N029.02</a:t>
          </a:r>
          <a:endParaRPr lang="en-US" sz="1400" dirty="0">
            <a:latin typeface="Montserrat Light" panose="00000400000000000000" pitchFamily="2" charset="0"/>
          </a:endParaRPr>
        </a:p>
      </dgm:t>
    </dgm:pt>
    <dgm:pt modelId="{A4B826CB-BA96-490D-B13D-3FF239B23BD0}" type="parTrans" cxnId="{EC1907FA-3A2F-421E-B268-33048B196560}">
      <dgm:prSet/>
      <dgm:spPr/>
      <dgm:t>
        <a:bodyPr/>
        <a:lstStyle/>
        <a:p>
          <a:endParaRPr lang="en-US" sz="1400">
            <a:latin typeface="Montserrat Light" panose="00000400000000000000" pitchFamily="2" charset="0"/>
          </a:endParaRPr>
        </a:p>
      </dgm:t>
    </dgm:pt>
    <dgm:pt modelId="{A0546B7E-8F00-4FDD-97E2-0FA73773A220}" type="sibTrans" cxnId="{EC1907FA-3A2F-421E-B268-33048B196560}">
      <dgm:prSet/>
      <dgm:spPr/>
      <dgm:t>
        <a:bodyPr/>
        <a:lstStyle/>
        <a:p>
          <a:endParaRPr lang="en-US" sz="1400">
            <a:latin typeface="Montserrat Light" panose="00000400000000000000" pitchFamily="2" charset="0"/>
          </a:endParaRPr>
        </a:p>
      </dgm:t>
    </dgm:pt>
    <dgm:pt modelId="{0B35A28D-E1CE-4110-9161-01E3CCE85F9E}">
      <dgm:prSet custT="1"/>
      <dgm:spPr>
        <a:solidFill>
          <a:schemeClr val="accent4">
            <a:alpha val="50000"/>
          </a:schemeClr>
        </a:solidFill>
      </dgm:spPr>
      <dgm:t>
        <a:bodyPr/>
        <a:lstStyle/>
        <a:p>
          <a:pPr rtl="0"/>
          <a:r>
            <a:rPr lang="en-US" sz="1400" dirty="0">
              <a:latin typeface="Montserrat Light" panose="00000400000000000000" pitchFamily="2" charset="0"/>
            </a:rPr>
            <a:t>PERCENTAGE OF LONG-STAY RESIDENTS WHO RECEIVED AN </a:t>
          </a:r>
          <a:r>
            <a:rPr lang="en-US" sz="1400" b="1" dirty="0">
              <a:latin typeface="Montserrat Light" panose="00000400000000000000" pitchFamily="2" charset="0"/>
            </a:rPr>
            <a:t>ANTIPSYCHOTIC MEDICATION</a:t>
          </a:r>
          <a:endParaRPr lang="en-US" sz="1400" dirty="0">
            <a:latin typeface="Montserrat Light" panose="00000400000000000000" pitchFamily="2" charset="0"/>
          </a:endParaRPr>
        </a:p>
      </dgm:t>
    </dgm:pt>
    <dgm:pt modelId="{057F6F4E-3F3F-4E26-B8A5-36A0CDA5FB98}" type="parTrans" cxnId="{1AA58E94-D2BD-4854-B9BC-562EE521FCA0}">
      <dgm:prSet/>
      <dgm:spPr/>
      <dgm:t>
        <a:bodyPr/>
        <a:lstStyle/>
        <a:p>
          <a:endParaRPr lang="en-US" sz="1400">
            <a:latin typeface="Montserrat Light" panose="00000400000000000000" pitchFamily="2" charset="0"/>
          </a:endParaRPr>
        </a:p>
      </dgm:t>
    </dgm:pt>
    <dgm:pt modelId="{9BC03FED-EC05-4FB1-9030-D6FA66481D3D}" type="sibTrans" cxnId="{1AA58E94-D2BD-4854-B9BC-562EE521FCA0}">
      <dgm:prSet/>
      <dgm:spPr/>
      <dgm:t>
        <a:bodyPr/>
        <a:lstStyle/>
        <a:p>
          <a:endParaRPr lang="en-US" sz="1400">
            <a:latin typeface="Montserrat Light" panose="00000400000000000000" pitchFamily="2" charset="0"/>
          </a:endParaRPr>
        </a:p>
      </dgm:t>
    </dgm:pt>
    <dgm:pt modelId="{88E1D8B8-9971-43D6-BF22-E6AD6621C851}">
      <dgm:prSet custT="1"/>
      <dgm:spPr>
        <a:solidFill>
          <a:schemeClr val="accent4">
            <a:alpha val="50000"/>
          </a:schemeClr>
        </a:solidFill>
      </dgm:spPr>
      <dgm:t>
        <a:bodyPr/>
        <a:lstStyle/>
        <a:p>
          <a:pPr rtl="0"/>
          <a:r>
            <a:rPr lang="en-US" sz="1400" b="1" dirty="0">
              <a:latin typeface="Montserrat Light" panose="00000400000000000000" pitchFamily="2" charset="0"/>
            </a:rPr>
            <a:t>N031.03</a:t>
          </a:r>
          <a:endParaRPr lang="en-US" sz="1400" dirty="0">
            <a:latin typeface="Montserrat Light" panose="00000400000000000000" pitchFamily="2" charset="0"/>
          </a:endParaRPr>
        </a:p>
      </dgm:t>
    </dgm:pt>
    <dgm:pt modelId="{EC225813-A807-4B0C-8E8E-8D14EFBE5D7F}" type="parTrans" cxnId="{363E9D48-B1BD-4A39-9DA9-449CE3E7D21E}">
      <dgm:prSet/>
      <dgm:spPr/>
      <dgm:t>
        <a:bodyPr/>
        <a:lstStyle/>
        <a:p>
          <a:endParaRPr lang="en-US" sz="1400">
            <a:latin typeface="Montserrat Light" panose="00000400000000000000" pitchFamily="2" charset="0"/>
          </a:endParaRPr>
        </a:p>
      </dgm:t>
    </dgm:pt>
    <dgm:pt modelId="{E52988E8-C08A-4BC0-9EAE-23398F170DE3}" type="sibTrans" cxnId="{363E9D48-B1BD-4A39-9DA9-449CE3E7D21E}">
      <dgm:prSet/>
      <dgm:spPr/>
      <dgm:t>
        <a:bodyPr/>
        <a:lstStyle/>
        <a:p>
          <a:endParaRPr lang="en-US" sz="1400">
            <a:latin typeface="Montserrat Light" panose="00000400000000000000" pitchFamily="2" charset="0"/>
          </a:endParaRPr>
        </a:p>
      </dgm:t>
    </dgm:pt>
    <dgm:pt modelId="{C61BFD3F-0930-4548-80E7-A2788F144198}">
      <dgm:prSet custT="1"/>
      <dgm:spPr>
        <a:solidFill>
          <a:schemeClr val="accent1">
            <a:alpha val="50000"/>
          </a:schemeClr>
        </a:solidFill>
      </dgm:spPr>
      <dgm:t>
        <a:bodyPr/>
        <a:lstStyle/>
        <a:p>
          <a:pPr rtl="0"/>
          <a:r>
            <a:rPr lang="en-US" sz="1400" dirty="0">
              <a:latin typeface="Montserrat Light" panose="00000400000000000000" pitchFamily="2" charset="0"/>
            </a:rPr>
            <a:t>PERCENTAGE OF LONG-STAY RESIDENTS WITH </a:t>
          </a:r>
          <a:r>
            <a:rPr lang="en-US" sz="1400" b="1" dirty="0">
              <a:latin typeface="Montserrat Light" panose="00000400000000000000" pitchFamily="2" charset="0"/>
            </a:rPr>
            <a:t>HIGH RISK/ UNSTAGEABLE PRESSURE ULCERS</a:t>
          </a:r>
          <a:endParaRPr lang="en-US" sz="1400" dirty="0">
            <a:latin typeface="Montserrat Light" panose="00000400000000000000" pitchFamily="2" charset="0"/>
          </a:endParaRPr>
        </a:p>
      </dgm:t>
    </dgm:pt>
    <dgm:pt modelId="{600B7674-D187-41D7-BE10-908BE630F09F}" type="parTrans" cxnId="{93275F41-F05E-45AA-8F50-0E593AFB573E}">
      <dgm:prSet/>
      <dgm:spPr/>
      <dgm:t>
        <a:bodyPr/>
        <a:lstStyle/>
        <a:p>
          <a:endParaRPr lang="en-US"/>
        </a:p>
      </dgm:t>
    </dgm:pt>
    <dgm:pt modelId="{B1B6E777-B6C9-4CB6-9527-474BC0CF232C}" type="sibTrans" cxnId="{93275F41-F05E-45AA-8F50-0E593AFB573E}">
      <dgm:prSet/>
      <dgm:spPr/>
      <dgm:t>
        <a:bodyPr/>
        <a:lstStyle/>
        <a:p>
          <a:endParaRPr lang="en-US"/>
        </a:p>
      </dgm:t>
    </dgm:pt>
    <dgm:pt modelId="{862623A2-FAC9-4C74-B489-D1A477FDC0F5}">
      <dgm:prSet custT="1"/>
      <dgm:spPr>
        <a:solidFill>
          <a:schemeClr val="accent1">
            <a:alpha val="50000"/>
          </a:schemeClr>
        </a:solidFill>
      </dgm:spPr>
      <dgm:t>
        <a:bodyPr/>
        <a:lstStyle/>
        <a:p>
          <a:pPr rtl="0"/>
          <a:r>
            <a:rPr lang="en-US" sz="1400" b="1" dirty="0">
              <a:latin typeface="Montserrat Light" panose="00000400000000000000" pitchFamily="2" charset="0"/>
            </a:rPr>
            <a:t>N015.03</a:t>
          </a:r>
          <a:endParaRPr lang="en-US" sz="1100" dirty="0">
            <a:latin typeface="Montserrat Light" panose="00000400000000000000" pitchFamily="2" charset="0"/>
          </a:endParaRPr>
        </a:p>
      </dgm:t>
    </dgm:pt>
    <dgm:pt modelId="{0B2F3B2F-FE08-4CD7-8802-6868089E4DE4}" type="parTrans" cxnId="{92EF6606-B089-40AA-BB7F-3EE8B28EC36C}">
      <dgm:prSet/>
      <dgm:spPr/>
      <dgm:t>
        <a:bodyPr/>
        <a:lstStyle/>
        <a:p>
          <a:endParaRPr lang="en-US"/>
        </a:p>
      </dgm:t>
    </dgm:pt>
    <dgm:pt modelId="{7742808D-BD0E-4AB1-BCC9-4FAC30D54485}" type="sibTrans" cxnId="{92EF6606-B089-40AA-BB7F-3EE8B28EC36C}">
      <dgm:prSet/>
      <dgm:spPr/>
      <dgm:t>
        <a:bodyPr/>
        <a:lstStyle/>
        <a:p>
          <a:endParaRPr lang="en-US"/>
        </a:p>
      </dgm:t>
    </dgm:pt>
    <dgm:pt modelId="{690E84A9-154D-47E0-9EA4-DA5E37CD3A77}">
      <dgm:prSet custT="1"/>
      <dgm:spPr>
        <a:solidFill>
          <a:schemeClr val="accent2">
            <a:alpha val="50000"/>
          </a:schemeClr>
        </a:solidFill>
      </dgm:spPr>
      <dgm:t>
        <a:bodyPr/>
        <a:lstStyle/>
        <a:p>
          <a:pPr rtl="0"/>
          <a:r>
            <a:rPr lang="en-US" sz="1400" dirty="0">
              <a:latin typeface="Montserrat Light" panose="00000400000000000000" pitchFamily="2" charset="0"/>
            </a:rPr>
            <a:t>PERCENTAGE OF LONG-STAY RESIDENTS WITH A </a:t>
          </a:r>
          <a:r>
            <a:rPr lang="en-US" sz="1400" b="1" dirty="0">
              <a:latin typeface="Montserrat Light" panose="00000400000000000000" pitchFamily="2" charset="0"/>
            </a:rPr>
            <a:t>URINARY TRACT INFECTION</a:t>
          </a:r>
          <a:endParaRPr lang="en-US" sz="1400" dirty="0">
            <a:latin typeface="Montserrat Light" panose="00000400000000000000" pitchFamily="2" charset="0"/>
          </a:endParaRPr>
        </a:p>
      </dgm:t>
    </dgm:pt>
    <dgm:pt modelId="{9D8AB1B3-336C-470F-887F-ED94E7F04101}" type="parTrans" cxnId="{6457C7B7-4F15-4BB9-AD6A-42B9B15DBFBD}">
      <dgm:prSet/>
      <dgm:spPr/>
      <dgm:t>
        <a:bodyPr/>
        <a:lstStyle/>
        <a:p>
          <a:endParaRPr lang="en-US"/>
        </a:p>
      </dgm:t>
    </dgm:pt>
    <dgm:pt modelId="{13FFCC24-36CF-4404-8075-6AEAC9A9E650}" type="sibTrans" cxnId="{6457C7B7-4F15-4BB9-AD6A-42B9B15DBFBD}">
      <dgm:prSet/>
      <dgm:spPr/>
      <dgm:t>
        <a:bodyPr/>
        <a:lstStyle/>
        <a:p>
          <a:endParaRPr lang="en-US"/>
        </a:p>
      </dgm:t>
    </dgm:pt>
    <dgm:pt modelId="{AA8B9DBF-C3CF-4F71-9197-AD3BA47B494B}">
      <dgm:prSet custT="1"/>
      <dgm:spPr>
        <a:solidFill>
          <a:schemeClr val="accent2">
            <a:alpha val="50000"/>
          </a:schemeClr>
        </a:solidFill>
      </dgm:spPr>
      <dgm:t>
        <a:bodyPr/>
        <a:lstStyle/>
        <a:p>
          <a:pPr rtl="0"/>
          <a:r>
            <a:rPr lang="en-US" sz="1400" b="1" dirty="0">
              <a:latin typeface="Montserrat Light" panose="00000400000000000000" pitchFamily="2" charset="0"/>
            </a:rPr>
            <a:t>N024.02</a:t>
          </a:r>
          <a:endParaRPr lang="en-US" sz="1100" dirty="0">
            <a:latin typeface="Montserrat Light" panose="00000400000000000000" pitchFamily="2" charset="0"/>
          </a:endParaRPr>
        </a:p>
      </dgm:t>
    </dgm:pt>
    <dgm:pt modelId="{FF720140-B8AF-4FA1-972E-6E32C745AE74}" type="parTrans" cxnId="{B576CC4C-EB70-4282-9B9A-BC8B6FAC63B3}">
      <dgm:prSet/>
      <dgm:spPr/>
      <dgm:t>
        <a:bodyPr/>
        <a:lstStyle/>
        <a:p>
          <a:endParaRPr lang="en-US"/>
        </a:p>
      </dgm:t>
    </dgm:pt>
    <dgm:pt modelId="{89351BF1-C6D5-43A1-AAB9-6AC54C55B91F}" type="sibTrans" cxnId="{B576CC4C-EB70-4282-9B9A-BC8B6FAC63B3}">
      <dgm:prSet/>
      <dgm:spPr/>
      <dgm:t>
        <a:bodyPr/>
        <a:lstStyle/>
        <a:p>
          <a:endParaRPr lang="en-US"/>
        </a:p>
      </dgm:t>
    </dgm:pt>
    <dgm:pt modelId="{53FDD0DA-54AA-416C-8C18-DBC1CEEFB3F1}" type="pres">
      <dgm:prSet presAssocID="{88523FAD-B983-411C-B14A-9B13788079D2}" presName="Name0" presStyleCnt="0">
        <dgm:presLayoutVars>
          <dgm:dir/>
          <dgm:resizeHandles val="exact"/>
        </dgm:presLayoutVars>
      </dgm:prSet>
      <dgm:spPr/>
    </dgm:pt>
    <dgm:pt modelId="{74B3669B-1229-4A46-897C-05F74CB116D9}" type="pres">
      <dgm:prSet presAssocID="{C61BFD3F-0930-4548-80E7-A2788F144198}" presName="Name5" presStyleLbl="vennNode1" presStyleIdx="0" presStyleCnt="4">
        <dgm:presLayoutVars>
          <dgm:bulletEnabled val="1"/>
        </dgm:presLayoutVars>
      </dgm:prSet>
      <dgm:spPr/>
    </dgm:pt>
    <dgm:pt modelId="{90AE9BAE-2572-4FB9-A4A8-EA763231D834}" type="pres">
      <dgm:prSet presAssocID="{B1B6E777-B6C9-4CB6-9527-474BC0CF232C}" presName="space" presStyleCnt="0"/>
      <dgm:spPr/>
    </dgm:pt>
    <dgm:pt modelId="{55173A6D-EA2E-4044-A97C-877ACB54CBAA}" type="pres">
      <dgm:prSet presAssocID="{690E84A9-154D-47E0-9EA4-DA5E37CD3A77}" presName="Name5" presStyleLbl="vennNode1" presStyleIdx="1" presStyleCnt="4">
        <dgm:presLayoutVars>
          <dgm:bulletEnabled val="1"/>
        </dgm:presLayoutVars>
      </dgm:prSet>
      <dgm:spPr/>
    </dgm:pt>
    <dgm:pt modelId="{0453F8CA-AE33-4374-B400-38702532A8D5}" type="pres">
      <dgm:prSet presAssocID="{13FFCC24-36CF-4404-8075-6AEAC9A9E650}" presName="space" presStyleCnt="0"/>
      <dgm:spPr/>
    </dgm:pt>
    <dgm:pt modelId="{3E3C3A63-6FC7-4B09-A80D-FFDD991EEB80}" type="pres">
      <dgm:prSet presAssocID="{D5861D80-01F4-4DFC-8A44-4B3FF6D5BD0C}" presName="Name5" presStyleLbl="vennNode1" presStyleIdx="2" presStyleCnt="4">
        <dgm:presLayoutVars>
          <dgm:bulletEnabled val="1"/>
        </dgm:presLayoutVars>
      </dgm:prSet>
      <dgm:spPr/>
    </dgm:pt>
    <dgm:pt modelId="{C94AEF82-54BF-4D67-BEBC-EA6C3F0DF08D}" type="pres">
      <dgm:prSet presAssocID="{8C81D03B-F6FE-4598-8E21-4AD26AA4FDA5}" presName="space" presStyleCnt="0"/>
      <dgm:spPr/>
    </dgm:pt>
    <dgm:pt modelId="{33506A12-34C0-492C-AD14-EB5A6EBF507B}" type="pres">
      <dgm:prSet presAssocID="{0B35A28D-E1CE-4110-9161-01E3CCE85F9E}" presName="Name5" presStyleLbl="vennNode1" presStyleIdx="3" presStyleCnt="4">
        <dgm:presLayoutVars>
          <dgm:bulletEnabled val="1"/>
        </dgm:presLayoutVars>
      </dgm:prSet>
      <dgm:spPr/>
    </dgm:pt>
  </dgm:ptLst>
  <dgm:cxnLst>
    <dgm:cxn modelId="{92EF6606-B089-40AA-BB7F-3EE8B28EC36C}" srcId="{C61BFD3F-0930-4548-80E7-A2788F144198}" destId="{862623A2-FAC9-4C74-B489-D1A477FDC0F5}" srcOrd="0" destOrd="0" parTransId="{0B2F3B2F-FE08-4CD7-8802-6868089E4DE4}" sibTransId="{7742808D-BD0E-4AB1-BCC9-4FAC30D54485}"/>
    <dgm:cxn modelId="{38FB6211-D745-4703-BA0B-67CCBBFC709D}" type="presOf" srcId="{AA8B9DBF-C3CF-4F71-9197-AD3BA47B494B}" destId="{55173A6D-EA2E-4044-A97C-877ACB54CBAA}" srcOrd="0" destOrd="1" presId="urn:microsoft.com/office/officeart/2005/8/layout/venn3"/>
    <dgm:cxn modelId="{B081E518-50AC-46BB-9A70-3BA83AC1882C}" srcId="{88523FAD-B983-411C-B14A-9B13788079D2}" destId="{D5861D80-01F4-4DFC-8A44-4B3FF6D5BD0C}" srcOrd="2" destOrd="0" parTransId="{71A59EED-71B7-4418-9FAA-120B83083862}" sibTransId="{8C81D03B-F6FE-4598-8E21-4AD26AA4FDA5}"/>
    <dgm:cxn modelId="{00DDDC5D-7CEF-4675-BB6A-D2B4C11A82C9}" type="presOf" srcId="{C61BFD3F-0930-4548-80E7-A2788F144198}" destId="{74B3669B-1229-4A46-897C-05F74CB116D9}" srcOrd="0" destOrd="0" presId="urn:microsoft.com/office/officeart/2005/8/layout/venn3"/>
    <dgm:cxn modelId="{93275F41-F05E-45AA-8F50-0E593AFB573E}" srcId="{88523FAD-B983-411C-B14A-9B13788079D2}" destId="{C61BFD3F-0930-4548-80E7-A2788F144198}" srcOrd="0" destOrd="0" parTransId="{600B7674-D187-41D7-BE10-908BE630F09F}" sibTransId="{B1B6E777-B6C9-4CB6-9527-474BC0CF232C}"/>
    <dgm:cxn modelId="{C9EE3665-B95A-4B3E-B3FA-C1AFF11A6E96}" type="presOf" srcId="{690E84A9-154D-47E0-9EA4-DA5E37CD3A77}" destId="{55173A6D-EA2E-4044-A97C-877ACB54CBAA}" srcOrd="0" destOrd="0" presId="urn:microsoft.com/office/officeart/2005/8/layout/venn3"/>
    <dgm:cxn modelId="{363E9D48-B1BD-4A39-9DA9-449CE3E7D21E}" srcId="{0B35A28D-E1CE-4110-9161-01E3CCE85F9E}" destId="{88E1D8B8-9971-43D6-BF22-E6AD6621C851}" srcOrd="0" destOrd="0" parTransId="{EC225813-A807-4B0C-8E8E-8D14EFBE5D7F}" sibTransId="{E52988E8-C08A-4BC0-9EAE-23398F170DE3}"/>
    <dgm:cxn modelId="{83B3C449-EAB5-415A-9C71-3851F3AF6948}" type="presOf" srcId="{D5861D80-01F4-4DFC-8A44-4B3FF6D5BD0C}" destId="{3E3C3A63-6FC7-4B09-A80D-FFDD991EEB80}" srcOrd="0" destOrd="0" presId="urn:microsoft.com/office/officeart/2005/8/layout/venn3"/>
    <dgm:cxn modelId="{B576CC4C-EB70-4282-9B9A-BC8B6FAC63B3}" srcId="{690E84A9-154D-47E0-9EA4-DA5E37CD3A77}" destId="{AA8B9DBF-C3CF-4F71-9197-AD3BA47B494B}" srcOrd="0" destOrd="0" parTransId="{FF720140-B8AF-4FA1-972E-6E32C745AE74}" sibTransId="{89351BF1-C6D5-43A1-AAB9-6AC54C55B91F}"/>
    <dgm:cxn modelId="{9BF1C990-88D4-4F29-92F5-4B47F0AFF0C6}" type="presOf" srcId="{6F556FD7-4EBE-43F9-92C6-E5D65604F982}" destId="{3E3C3A63-6FC7-4B09-A80D-FFDD991EEB80}" srcOrd="0" destOrd="1" presId="urn:microsoft.com/office/officeart/2005/8/layout/venn3"/>
    <dgm:cxn modelId="{1AA58E94-D2BD-4854-B9BC-562EE521FCA0}" srcId="{88523FAD-B983-411C-B14A-9B13788079D2}" destId="{0B35A28D-E1CE-4110-9161-01E3CCE85F9E}" srcOrd="3" destOrd="0" parTransId="{057F6F4E-3F3F-4E26-B8A5-36A0CDA5FB98}" sibTransId="{9BC03FED-EC05-4FB1-9030-D6FA66481D3D}"/>
    <dgm:cxn modelId="{C9F308AC-495E-4B1A-90DB-209F7BF0A3DE}" type="presOf" srcId="{0B35A28D-E1CE-4110-9161-01E3CCE85F9E}" destId="{33506A12-34C0-492C-AD14-EB5A6EBF507B}" srcOrd="0" destOrd="0" presId="urn:microsoft.com/office/officeart/2005/8/layout/venn3"/>
    <dgm:cxn modelId="{A694DFAE-07B9-4E1A-AB06-22F79B19AA17}" type="presOf" srcId="{88E1D8B8-9971-43D6-BF22-E6AD6621C851}" destId="{33506A12-34C0-492C-AD14-EB5A6EBF507B}" srcOrd="0" destOrd="1" presId="urn:microsoft.com/office/officeart/2005/8/layout/venn3"/>
    <dgm:cxn modelId="{62106AB0-BEFE-4F81-B80F-F2310BA455FC}" type="presOf" srcId="{862623A2-FAC9-4C74-B489-D1A477FDC0F5}" destId="{74B3669B-1229-4A46-897C-05F74CB116D9}" srcOrd="0" destOrd="1" presId="urn:microsoft.com/office/officeart/2005/8/layout/venn3"/>
    <dgm:cxn modelId="{6457C7B7-4F15-4BB9-AD6A-42B9B15DBFBD}" srcId="{88523FAD-B983-411C-B14A-9B13788079D2}" destId="{690E84A9-154D-47E0-9EA4-DA5E37CD3A77}" srcOrd="1" destOrd="0" parTransId="{9D8AB1B3-336C-470F-887F-ED94E7F04101}" sibTransId="{13FFCC24-36CF-4404-8075-6AEAC9A9E650}"/>
    <dgm:cxn modelId="{FCE176D0-17B6-42A0-9A5D-366F6AC11778}" type="presOf" srcId="{88523FAD-B983-411C-B14A-9B13788079D2}" destId="{53FDD0DA-54AA-416C-8C18-DBC1CEEFB3F1}" srcOrd="0" destOrd="0" presId="urn:microsoft.com/office/officeart/2005/8/layout/venn3"/>
    <dgm:cxn modelId="{EC1907FA-3A2F-421E-B268-33048B196560}" srcId="{D5861D80-01F4-4DFC-8A44-4B3FF6D5BD0C}" destId="{6F556FD7-4EBE-43F9-92C6-E5D65604F982}" srcOrd="0" destOrd="0" parTransId="{A4B826CB-BA96-490D-B13D-3FF239B23BD0}" sibTransId="{A0546B7E-8F00-4FDD-97E2-0FA73773A220}"/>
    <dgm:cxn modelId="{C1E78345-D635-4933-BBCA-ED51B96A8B99}" type="presParOf" srcId="{53FDD0DA-54AA-416C-8C18-DBC1CEEFB3F1}" destId="{74B3669B-1229-4A46-897C-05F74CB116D9}" srcOrd="0" destOrd="0" presId="urn:microsoft.com/office/officeart/2005/8/layout/venn3"/>
    <dgm:cxn modelId="{A5C74466-5831-4036-B22A-26B07F5EEA2F}" type="presParOf" srcId="{53FDD0DA-54AA-416C-8C18-DBC1CEEFB3F1}" destId="{90AE9BAE-2572-4FB9-A4A8-EA763231D834}" srcOrd="1" destOrd="0" presId="urn:microsoft.com/office/officeart/2005/8/layout/venn3"/>
    <dgm:cxn modelId="{BB66334F-4D47-4EB3-BC06-63F0ECB2E242}" type="presParOf" srcId="{53FDD0DA-54AA-416C-8C18-DBC1CEEFB3F1}" destId="{55173A6D-EA2E-4044-A97C-877ACB54CBAA}" srcOrd="2" destOrd="0" presId="urn:microsoft.com/office/officeart/2005/8/layout/venn3"/>
    <dgm:cxn modelId="{2700189F-FD7D-4AAF-BC41-C5FE867E72AA}" type="presParOf" srcId="{53FDD0DA-54AA-416C-8C18-DBC1CEEFB3F1}" destId="{0453F8CA-AE33-4374-B400-38702532A8D5}" srcOrd="3" destOrd="0" presId="urn:microsoft.com/office/officeart/2005/8/layout/venn3"/>
    <dgm:cxn modelId="{66380B5F-A315-4CB9-B58B-7B19764ADFBE}" type="presParOf" srcId="{53FDD0DA-54AA-416C-8C18-DBC1CEEFB3F1}" destId="{3E3C3A63-6FC7-4B09-A80D-FFDD991EEB80}" srcOrd="4" destOrd="0" presId="urn:microsoft.com/office/officeart/2005/8/layout/venn3"/>
    <dgm:cxn modelId="{342A8C16-5DD6-4CD9-A55E-965587AF5CC9}" type="presParOf" srcId="{53FDD0DA-54AA-416C-8C18-DBC1CEEFB3F1}" destId="{C94AEF82-54BF-4D67-BEBC-EA6C3F0DF08D}" srcOrd="5" destOrd="0" presId="urn:microsoft.com/office/officeart/2005/8/layout/venn3"/>
    <dgm:cxn modelId="{BEB776A2-E1C2-425B-89D7-11B65BF5A886}" type="presParOf" srcId="{53FDD0DA-54AA-416C-8C18-DBC1CEEFB3F1}" destId="{33506A12-34C0-492C-AD14-EB5A6EBF507B}"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3669B-1229-4A46-897C-05F74CB116D9}">
      <dsp:nvSpPr>
        <dsp:cNvPr id="0" name=""/>
        <dsp:cNvSpPr/>
      </dsp:nvSpPr>
      <dsp:spPr>
        <a:xfrm>
          <a:off x="3279" y="570893"/>
          <a:ext cx="3290170" cy="3290170"/>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1069" tIns="17780" rIns="181069" bIns="17780" numCol="1" spcCol="1270" anchor="ctr" anchorCtr="1">
          <a:noAutofit/>
        </a:bodyPr>
        <a:lstStyle/>
        <a:p>
          <a:pPr marL="0" lvl="0" indent="0" algn="l" defTabSz="622300" rtl="0">
            <a:lnSpc>
              <a:spcPct val="90000"/>
            </a:lnSpc>
            <a:spcBef>
              <a:spcPct val="0"/>
            </a:spcBef>
            <a:spcAft>
              <a:spcPct val="35000"/>
            </a:spcAft>
            <a:buNone/>
          </a:pPr>
          <a:r>
            <a:rPr lang="en-US" sz="1400" kern="1200" dirty="0">
              <a:latin typeface="Montserrat Light" panose="00000400000000000000" pitchFamily="2" charset="0"/>
            </a:rPr>
            <a:t>PERCENTAGE OF LONG-STAY RESIDENTS WITH </a:t>
          </a:r>
          <a:r>
            <a:rPr lang="en-US" sz="1400" b="1" kern="1200" dirty="0">
              <a:latin typeface="Montserrat Light" panose="00000400000000000000" pitchFamily="2" charset="0"/>
            </a:rPr>
            <a:t>HIGH RISK/ UNSTAGEABLE PRESSURE ULCERS</a:t>
          </a:r>
          <a:endParaRPr lang="en-US" sz="1400" kern="1200" dirty="0">
            <a:latin typeface="Montserrat Light" panose="00000400000000000000" pitchFamily="2" charset="0"/>
          </a:endParaRPr>
        </a:p>
        <a:p>
          <a:pPr marL="114300" lvl="1" indent="-114300" algn="l" defTabSz="622300" rtl="0">
            <a:lnSpc>
              <a:spcPct val="90000"/>
            </a:lnSpc>
            <a:spcBef>
              <a:spcPct val="0"/>
            </a:spcBef>
            <a:spcAft>
              <a:spcPct val="15000"/>
            </a:spcAft>
            <a:buChar char="•"/>
          </a:pPr>
          <a:r>
            <a:rPr lang="en-US" sz="1400" b="1" kern="1200" dirty="0">
              <a:latin typeface="Montserrat Light" panose="00000400000000000000" pitchFamily="2" charset="0"/>
            </a:rPr>
            <a:t>N015.03</a:t>
          </a:r>
          <a:endParaRPr lang="en-US" sz="1100" kern="1200" dirty="0">
            <a:latin typeface="Montserrat Light" panose="00000400000000000000" pitchFamily="2" charset="0"/>
          </a:endParaRPr>
        </a:p>
      </dsp:txBody>
      <dsp:txXfrm>
        <a:off x="485113" y="1052727"/>
        <a:ext cx="2326502" cy="2326502"/>
      </dsp:txXfrm>
    </dsp:sp>
    <dsp:sp modelId="{55173A6D-EA2E-4044-A97C-877ACB54CBAA}">
      <dsp:nvSpPr>
        <dsp:cNvPr id="0" name=""/>
        <dsp:cNvSpPr/>
      </dsp:nvSpPr>
      <dsp:spPr>
        <a:xfrm>
          <a:off x="2635415" y="570893"/>
          <a:ext cx="3290170" cy="3290170"/>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1069" tIns="17780" rIns="181069" bIns="17780" numCol="1" spcCol="1270" anchor="ctr" anchorCtr="1">
          <a:noAutofit/>
        </a:bodyPr>
        <a:lstStyle/>
        <a:p>
          <a:pPr marL="0" lvl="0" indent="0" algn="l" defTabSz="622300" rtl="0">
            <a:lnSpc>
              <a:spcPct val="90000"/>
            </a:lnSpc>
            <a:spcBef>
              <a:spcPct val="0"/>
            </a:spcBef>
            <a:spcAft>
              <a:spcPct val="35000"/>
            </a:spcAft>
            <a:buNone/>
          </a:pPr>
          <a:r>
            <a:rPr lang="en-US" sz="1400" kern="1200" dirty="0">
              <a:latin typeface="Montserrat Light" panose="00000400000000000000" pitchFamily="2" charset="0"/>
            </a:rPr>
            <a:t>PERCENTAGE OF LONG-STAY RESIDENTS WITH A </a:t>
          </a:r>
          <a:r>
            <a:rPr lang="en-US" sz="1400" b="1" kern="1200" dirty="0">
              <a:latin typeface="Montserrat Light" panose="00000400000000000000" pitchFamily="2" charset="0"/>
            </a:rPr>
            <a:t>URINARY TRACT INFECTION</a:t>
          </a:r>
          <a:endParaRPr lang="en-US" sz="1400" kern="1200" dirty="0">
            <a:latin typeface="Montserrat Light" panose="00000400000000000000" pitchFamily="2" charset="0"/>
          </a:endParaRPr>
        </a:p>
        <a:p>
          <a:pPr marL="114300" lvl="1" indent="-114300" algn="l" defTabSz="622300" rtl="0">
            <a:lnSpc>
              <a:spcPct val="90000"/>
            </a:lnSpc>
            <a:spcBef>
              <a:spcPct val="0"/>
            </a:spcBef>
            <a:spcAft>
              <a:spcPct val="15000"/>
            </a:spcAft>
            <a:buChar char="•"/>
          </a:pPr>
          <a:r>
            <a:rPr lang="en-US" sz="1400" b="1" kern="1200" dirty="0">
              <a:latin typeface="Montserrat Light" panose="00000400000000000000" pitchFamily="2" charset="0"/>
            </a:rPr>
            <a:t>N024.02</a:t>
          </a:r>
          <a:endParaRPr lang="en-US" sz="1100" kern="1200" dirty="0">
            <a:latin typeface="Montserrat Light" panose="00000400000000000000" pitchFamily="2" charset="0"/>
          </a:endParaRPr>
        </a:p>
      </dsp:txBody>
      <dsp:txXfrm>
        <a:off x="3117249" y="1052727"/>
        <a:ext cx="2326502" cy="2326502"/>
      </dsp:txXfrm>
    </dsp:sp>
    <dsp:sp modelId="{3E3C3A63-6FC7-4B09-A80D-FFDD991EEB80}">
      <dsp:nvSpPr>
        <dsp:cNvPr id="0" name=""/>
        <dsp:cNvSpPr/>
      </dsp:nvSpPr>
      <dsp:spPr>
        <a:xfrm>
          <a:off x="5267551" y="570893"/>
          <a:ext cx="3290170" cy="3290170"/>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1069" tIns="17780" rIns="181069" bIns="17780" numCol="1" spcCol="1270" anchor="ctr" anchorCtr="1">
          <a:noAutofit/>
        </a:bodyPr>
        <a:lstStyle/>
        <a:p>
          <a:pPr marL="0" lvl="0" indent="0" algn="l" defTabSz="622300" rtl="0">
            <a:lnSpc>
              <a:spcPct val="90000"/>
            </a:lnSpc>
            <a:spcBef>
              <a:spcPct val="0"/>
            </a:spcBef>
            <a:spcAft>
              <a:spcPct val="35000"/>
            </a:spcAft>
            <a:buNone/>
          </a:pPr>
          <a:r>
            <a:rPr lang="en-US" sz="1400" kern="1200" dirty="0">
              <a:latin typeface="Montserrat Light" panose="00000400000000000000" pitchFamily="2" charset="0"/>
            </a:rPr>
            <a:t>PERCENTAGE OF LONG-STAY RESIDENTS WHO </a:t>
          </a:r>
          <a:r>
            <a:rPr lang="en-US" sz="1400" b="1" kern="1200" dirty="0">
              <a:latin typeface="Montserrat Light" panose="00000400000000000000" pitchFamily="2" charset="0"/>
            </a:rPr>
            <a:t>LOSE TOO MUCH WEIGHT</a:t>
          </a:r>
          <a:endParaRPr lang="en-US" sz="1400" kern="1200" dirty="0">
            <a:latin typeface="Montserrat Light" panose="00000400000000000000" pitchFamily="2" charset="0"/>
          </a:endParaRPr>
        </a:p>
        <a:p>
          <a:pPr marL="114300" lvl="1" indent="-114300" algn="l" defTabSz="622300" rtl="0">
            <a:lnSpc>
              <a:spcPct val="90000"/>
            </a:lnSpc>
            <a:spcBef>
              <a:spcPct val="0"/>
            </a:spcBef>
            <a:spcAft>
              <a:spcPct val="15000"/>
            </a:spcAft>
            <a:buChar char="•"/>
          </a:pPr>
          <a:r>
            <a:rPr lang="en-US" sz="1400" b="1" kern="1200" dirty="0">
              <a:latin typeface="Montserrat Light" panose="00000400000000000000" pitchFamily="2" charset="0"/>
            </a:rPr>
            <a:t>N029.02</a:t>
          </a:r>
          <a:endParaRPr lang="en-US" sz="1400" kern="1200" dirty="0">
            <a:latin typeface="Montserrat Light" panose="00000400000000000000" pitchFamily="2" charset="0"/>
          </a:endParaRPr>
        </a:p>
      </dsp:txBody>
      <dsp:txXfrm>
        <a:off x="5749385" y="1052727"/>
        <a:ext cx="2326502" cy="2326502"/>
      </dsp:txXfrm>
    </dsp:sp>
    <dsp:sp modelId="{33506A12-34C0-492C-AD14-EB5A6EBF507B}">
      <dsp:nvSpPr>
        <dsp:cNvPr id="0" name=""/>
        <dsp:cNvSpPr/>
      </dsp:nvSpPr>
      <dsp:spPr>
        <a:xfrm>
          <a:off x="7899687" y="570893"/>
          <a:ext cx="3290170" cy="3290170"/>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1069" tIns="17780" rIns="181069" bIns="17780" numCol="1" spcCol="1270" anchor="ctr" anchorCtr="1">
          <a:noAutofit/>
        </a:bodyPr>
        <a:lstStyle/>
        <a:p>
          <a:pPr marL="0" lvl="0" indent="0" algn="l" defTabSz="622300" rtl="0">
            <a:lnSpc>
              <a:spcPct val="90000"/>
            </a:lnSpc>
            <a:spcBef>
              <a:spcPct val="0"/>
            </a:spcBef>
            <a:spcAft>
              <a:spcPct val="35000"/>
            </a:spcAft>
            <a:buNone/>
          </a:pPr>
          <a:r>
            <a:rPr lang="en-US" sz="1400" kern="1200" dirty="0">
              <a:latin typeface="Montserrat Light" panose="00000400000000000000" pitchFamily="2" charset="0"/>
            </a:rPr>
            <a:t>PERCENTAGE OF LONG-STAY RESIDENTS WHO RECEIVED AN </a:t>
          </a:r>
          <a:r>
            <a:rPr lang="en-US" sz="1400" b="1" kern="1200" dirty="0">
              <a:latin typeface="Montserrat Light" panose="00000400000000000000" pitchFamily="2" charset="0"/>
            </a:rPr>
            <a:t>ANTIPSYCHOTIC MEDICATION</a:t>
          </a:r>
          <a:endParaRPr lang="en-US" sz="1400" kern="1200" dirty="0">
            <a:latin typeface="Montserrat Light" panose="00000400000000000000" pitchFamily="2" charset="0"/>
          </a:endParaRPr>
        </a:p>
        <a:p>
          <a:pPr marL="114300" lvl="1" indent="-114300" algn="l" defTabSz="622300" rtl="0">
            <a:lnSpc>
              <a:spcPct val="90000"/>
            </a:lnSpc>
            <a:spcBef>
              <a:spcPct val="0"/>
            </a:spcBef>
            <a:spcAft>
              <a:spcPct val="15000"/>
            </a:spcAft>
            <a:buChar char="•"/>
          </a:pPr>
          <a:r>
            <a:rPr lang="en-US" sz="1400" b="1" kern="1200" dirty="0">
              <a:latin typeface="Montserrat Light" panose="00000400000000000000" pitchFamily="2" charset="0"/>
            </a:rPr>
            <a:t>N031.03</a:t>
          </a:r>
          <a:endParaRPr lang="en-US" sz="1400" kern="1200" dirty="0">
            <a:latin typeface="Montserrat Light" panose="00000400000000000000" pitchFamily="2" charset="0"/>
          </a:endParaRPr>
        </a:p>
      </dsp:txBody>
      <dsp:txXfrm>
        <a:off x="8381521" y="1052727"/>
        <a:ext cx="2326502" cy="232650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282AA-57D7-409A-9C6B-FE87D0442DCA}" type="datetimeFigureOut">
              <a:rPr lang="en-US" smtClean="0"/>
              <a:t>5/2/2023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DD5C4-8444-41EB-BBF2-F062C5D37631}" type="slidenum">
              <a:rPr lang="en-US" smtClean="0"/>
              <a:t>‹#›</a:t>
            </a:fld>
            <a:endParaRPr lang="en-US" dirty="0"/>
          </a:p>
        </p:txBody>
      </p:sp>
    </p:spTree>
    <p:extLst>
      <p:ext uri="{BB962C8B-B14F-4D97-AF65-F5344CB8AC3E}">
        <p14:creationId xmlns:p14="http://schemas.microsoft.com/office/powerpoint/2010/main" val="54650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January-March: Apr 30</a:t>
            </a:r>
            <a:r>
              <a:rPr lang="en-US" baseline="30000" dirty="0"/>
              <a:t>th</a:t>
            </a:r>
            <a:r>
              <a:rPr lang="en-US" dirty="0"/>
              <a:t> falls on Sunday/next business day is Monday, May 1</a:t>
            </a:r>
            <a:r>
              <a:rPr lang="en-US" baseline="30000" dirty="0"/>
              <a:t>st</a:t>
            </a:r>
            <a:r>
              <a:rPr lang="en-US" dirty="0"/>
              <a:t> </a:t>
            </a:r>
          </a:p>
          <a:p>
            <a:r>
              <a:rPr lang="en-US" dirty="0"/>
              <a:t>April-June: July 30</a:t>
            </a:r>
            <a:r>
              <a:rPr lang="en-US" baseline="30000" dirty="0"/>
              <a:t>th</a:t>
            </a:r>
            <a:r>
              <a:rPr lang="en-US" dirty="0"/>
              <a:t> falls on Sunday/next business day is Monday, July 31</a:t>
            </a:r>
            <a:r>
              <a:rPr lang="en-US" baseline="30000" dirty="0"/>
              <a:t>st</a:t>
            </a:r>
            <a:r>
              <a:rPr lang="en-US" dirty="0"/>
              <a:t> </a:t>
            </a:r>
          </a:p>
        </p:txBody>
      </p:sp>
      <p:sp>
        <p:nvSpPr>
          <p:cNvPr id="4" name="Slide Number Placeholder 3"/>
          <p:cNvSpPr>
            <a:spLocks noGrp="1"/>
          </p:cNvSpPr>
          <p:nvPr>
            <p:ph type="sldNum" sz="quarter" idx="5"/>
          </p:nvPr>
        </p:nvSpPr>
        <p:spPr/>
        <p:txBody>
          <a:bodyPr/>
          <a:lstStyle/>
          <a:p>
            <a:fld id="{879DD5C4-8444-41EB-BBF2-F062C5D37631}" type="slidenum">
              <a:rPr lang="en-US" smtClean="0"/>
              <a:t>8</a:t>
            </a:fld>
            <a:endParaRPr lang="en-US" dirty="0"/>
          </a:p>
        </p:txBody>
      </p:sp>
    </p:spTree>
    <p:extLst>
      <p:ext uri="{BB962C8B-B14F-4D97-AF65-F5344CB8AC3E}">
        <p14:creationId xmlns:p14="http://schemas.microsoft.com/office/powerpoint/2010/main" val="296662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the wording on this</a:t>
            </a:r>
          </a:p>
        </p:txBody>
      </p:sp>
      <p:sp>
        <p:nvSpPr>
          <p:cNvPr id="4" name="Slide Number Placeholder 3"/>
          <p:cNvSpPr>
            <a:spLocks noGrp="1"/>
          </p:cNvSpPr>
          <p:nvPr>
            <p:ph type="sldNum" sz="quarter" idx="5"/>
          </p:nvPr>
        </p:nvSpPr>
        <p:spPr/>
        <p:txBody>
          <a:bodyPr/>
          <a:lstStyle/>
          <a:p>
            <a:fld id="{879DD5C4-8444-41EB-BBF2-F062C5D37631}" type="slidenum">
              <a:rPr lang="en-US" smtClean="0"/>
              <a:t>26</a:t>
            </a:fld>
            <a:endParaRPr lang="en-US" dirty="0"/>
          </a:p>
        </p:txBody>
      </p:sp>
    </p:spTree>
    <p:extLst>
      <p:ext uri="{BB962C8B-B14F-4D97-AF65-F5344CB8AC3E}">
        <p14:creationId xmlns:p14="http://schemas.microsoft.com/office/powerpoint/2010/main" val="2100540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9DD5C4-8444-41EB-BBF2-F062C5D37631}" type="slidenum">
              <a:rPr lang="en-US" smtClean="0"/>
              <a:t>27</a:t>
            </a:fld>
            <a:endParaRPr lang="en-US" dirty="0"/>
          </a:p>
        </p:txBody>
      </p:sp>
    </p:spTree>
    <p:extLst>
      <p:ext uri="{BB962C8B-B14F-4D97-AF65-F5344CB8AC3E}">
        <p14:creationId xmlns:p14="http://schemas.microsoft.com/office/powerpoint/2010/main" val="3127935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Residents</a:t>
            </a:r>
            <a:r>
              <a:rPr lang="en-US" baseline="0" dirty="0"/>
              <a:t> don’t know DR name, </a:t>
            </a:r>
            <a:r>
              <a:rPr lang="en-US" dirty="0"/>
              <a:t>low attendance at resident care plan meetings although residents</a:t>
            </a:r>
            <a:r>
              <a:rPr lang="en-US" baseline="0" dirty="0"/>
              <a:t> did state they could ask to be seen by doctor on days that they are present at the home. Most Residents stated they do have telehealth visits during COVID</a:t>
            </a:r>
            <a:endParaRPr lang="en-US" dirty="0"/>
          </a:p>
          <a:p>
            <a:pPr marL="171450" indent="-171450">
              <a:buFont typeface="Arial" panose="020B0604020202020204" pitchFamily="34" charset="0"/>
              <a:buChar char="•"/>
            </a:pPr>
            <a:r>
              <a:rPr lang="en-US" dirty="0"/>
              <a:t>Most</a:t>
            </a:r>
            <a:r>
              <a:rPr lang="en-US" baseline="0" dirty="0"/>
              <a:t> residents do not know if they have had a care plan meeting although most residents felt they could voice concerns and preferences</a:t>
            </a:r>
          </a:p>
          <a:p>
            <a:pPr marL="171450" indent="-171450">
              <a:buFont typeface="Arial" panose="020B0604020202020204" pitchFamily="34" charset="0"/>
              <a:buChar char="•"/>
            </a:pPr>
            <a:r>
              <a:rPr lang="en-US" baseline="0" dirty="0"/>
              <a:t>Wellbeing-</a:t>
            </a:r>
          </a:p>
          <a:p>
            <a:pPr marL="628650" lvl="1" indent="-171450">
              <a:buFont typeface="Arial" panose="020B0604020202020204" pitchFamily="34" charset="0"/>
              <a:buChar char="•"/>
            </a:pPr>
            <a:r>
              <a:rPr lang="en-US" baseline="0" dirty="0"/>
              <a:t>most residents stated that steps were taken when health issues became prevalent</a:t>
            </a:r>
          </a:p>
          <a:p>
            <a:pPr marL="628650" lvl="1" indent="-171450">
              <a:buFont typeface="Arial" panose="020B0604020202020204" pitchFamily="34" charset="0"/>
              <a:buChar char="•"/>
            </a:pPr>
            <a:r>
              <a:rPr lang="en-US" baseline="0" dirty="0"/>
              <a:t>most residents were happy with the care they received in the home</a:t>
            </a:r>
          </a:p>
          <a:p>
            <a:pPr marL="628650" lvl="1" indent="-171450">
              <a:buFont typeface="Arial" panose="020B0604020202020204" pitchFamily="34" charset="0"/>
              <a:buChar char="•"/>
            </a:pPr>
            <a:r>
              <a:rPr lang="en-US" baseline="0" dirty="0"/>
              <a:t>most resident felt sad to not be able to partake in any activities or be able to go to places due to COVID although they did state that staff contacts family and friends through phone to talk or video chat</a:t>
            </a:r>
          </a:p>
          <a:p>
            <a:pPr marL="171450" indent="-171450">
              <a:buFont typeface="Arial" panose="020B0604020202020204" pitchFamily="34" charset="0"/>
              <a:buChar char="•"/>
            </a:pPr>
            <a:r>
              <a:rPr lang="en-US" baseline="0" dirty="0"/>
              <a:t>PNA-most residents are unaware of increase and several have even asked about the stimulus payment</a:t>
            </a:r>
          </a:p>
          <a:p>
            <a:pPr marL="171450" indent="-171450">
              <a:buFont typeface="Arial" panose="020B0604020202020204" pitchFamily="34" charset="0"/>
              <a:buChar char="•"/>
            </a:pPr>
            <a:r>
              <a:rPr lang="en-US" baseline="0" dirty="0"/>
              <a:t>Ombudsman-many residents do not know what an “Ombudsman” is and how they can support/advocate for the residents. Half of the residents stated speaking to someone that provided support although did not know them by the name of “Ombudsman”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9DD5C4-8444-41EB-BBF2-F062C5D37631}" type="slidenum">
              <a:rPr lang="en-US" smtClean="0"/>
              <a:t>29</a:t>
            </a:fld>
            <a:endParaRPr lang="en-US" dirty="0"/>
          </a:p>
        </p:txBody>
      </p:sp>
    </p:spTree>
    <p:extLst>
      <p:ext uri="{BB962C8B-B14F-4D97-AF65-F5344CB8AC3E}">
        <p14:creationId xmlns:p14="http://schemas.microsoft.com/office/powerpoint/2010/main" val="90908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9DD5C4-8444-41EB-BBF2-F062C5D37631}" type="slidenum">
              <a:rPr lang="en-US" smtClean="0"/>
              <a:t>30</a:t>
            </a:fld>
            <a:endParaRPr lang="en-US" dirty="0"/>
          </a:p>
        </p:txBody>
      </p:sp>
    </p:spTree>
    <p:extLst>
      <p:ext uri="{BB962C8B-B14F-4D97-AF65-F5344CB8AC3E}">
        <p14:creationId xmlns:p14="http://schemas.microsoft.com/office/powerpoint/2010/main" val="230160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1BC54-3C80-474D-9702-166E5AFB5995}" type="slidenum">
              <a:rPr lang="en-US" smtClean="0"/>
              <a:t>12</a:t>
            </a:fld>
            <a:endParaRPr lang="en-US"/>
          </a:p>
        </p:txBody>
      </p:sp>
    </p:spTree>
    <p:extLst>
      <p:ext uri="{BB962C8B-B14F-4D97-AF65-F5344CB8AC3E}">
        <p14:creationId xmlns:p14="http://schemas.microsoft.com/office/powerpoint/2010/main" val="382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Facilities will only need to provide supporting documentation if selected for an audit. Tentative Roll Out July 1.</a:t>
            </a:r>
          </a:p>
        </p:txBody>
      </p:sp>
      <p:sp>
        <p:nvSpPr>
          <p:cNvPr id="4" name="Slide Number Placeholder 3"/>
          <p:cNvSpPr>
            <a:spLocks noGrp="1"/>
          </p:cNvSpPr>
          <p:nvPr>
            <p:ph type="sldNum" sz="quarter" idx="10"/>
          </p:nvPr>
        </p:nvSpPr>
        <p:spPr/>
        <p:txBody>
          <a:bodyPr/>
          <a:lstStyle/>
          <a:p>
            <a:fld id="{5601BC54-3C80-474D-9702-166E5AFB5995}" type="slidenum">
              <a:rPr lang="en-US" smtClean="0"/>
              <a:t>13</a:t>
            </a:fld>
            <a:endParaRPr lang="en-US"/>
          </a:p>
        </p:txBody>
      </p:sp>
    </p:spTree>
    <p:extLst>
      <p:ext uri="{BB962C8B-B14F-4D97-AF65-F5344CB8AC3E}">
        <p14:creationId xmlns:p14="http://schemas.microsoft.com/office/powerpoint/2010/main" val="215583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feel that this slide needs changes regarding the audit process.</a:t>
            </a:r>
          </a:p>
        </p:txBody>
      </p:sp>
      <p:sp>
        <p:nvSpPr>
          <p:cNvPr id="4" name="Slide Number Placeholder 3"/>
          <p:cNvSpPr>
            <a:spLocks noGrp="1"/>
          </p:cNvSpPr>
          <p:nvPr>
            <p:ph type="sldNum" sz="quarter" idx="5"/>
          </p:nvPr>
        </p:nvSpPr>
        <p:spPr/>
        <p:txBody>
          <a:bodyPr/>
          <a:lstStyle/>
          <a:p>
            <a:fld id="{879DD5C4-8444-41EB-BBF2-F062C5D37631}" type="slidenum">
              <a:rPr lang="en-US" smtClean="0"/>
              <a:t>19</a:t>
            </a:fld>
            <a:endParaRPr lang="en-US" dirty="0"/>
          </a:p>
        </p:txBody>
      </p:sp>
    </p:spTree>
    <p:extLst>
      <p:ext uri="{BB962C8B-B14F-4D97-AF65-F5344CB8AC3E}">
        <p14:creationId xmlns:p14="http://schemas.microsoft.com/office/powerpoint/2010/main" val="427040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desk review and notified by the e-mail(s) listed on the PFP/QOC Provider Portal.</a:t>
            </a:r>
          </a:p>
          <a:p>
            <a:r>
              <a:rPr lang="en-US" sz="1200" dirty="0"/>
              <a:t>within fifteen business days of desk review completion.</a:t>
            </a:r>
            <a:endParaRPr lang="en-US" dirty="0"/>
          </a:p>
        </p:txBody>
      </p:sp>
      <p:sp>
        <p:nvSpPr>
          <p:cNvPr id="4" name="Slide Number Placeholder 3"/>
          <p:cNvSpPr>
            <a:spLocks noGrp="1"/>
          </p:cNvSpPr>
          <p:nvPr>
            <p:ph type="sldNum" sz="quarter" idx="10"/>
          </p:nvPr>
        </p:nvSpPr>
        <p:spPr/>
        <p:txBody>
          <a:bodyPr/>
          <a:lstStyle/>
          <a:p>
            <a:fld id="{879DD5C4-8444-41EB-BBF2-F062C5D37631}" type="slidenum">
              <a:rPr lang="en-US" smtClean="0"/>
              <a:t>20</a:t>
            </a:fld>
            <a:endParaRPr lang="en-US" dirty="0"/>
          </a:p>
        </p:txBody>
      </p:sp>
    </p:spTree>
    <p:extLst>
      <p:ext uri="{BB962C8B-B14F-4D97-AF65-F5344CB8AC3E}">
        <p14:creationId xmlns:p14="http://schemas.microsoft.com/office/powerpoint/2010/main" val="121041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the wording on this</a:t>
            </a:r>
          </a:p>
        </p:txBody>
      </p:sp>
      <p:sp>
        <p:nvSpPr>
          <p:cNvPr id="4" name="Slide Number Placeholder 3"/>
          <p:cNvSpPr>
            <a:spLocks noGrp="1"/>
          </p:cNvSpPr>
          <p:nvPr>
            <p:ph type="sldNum" sz="quarter" idx="5"/>
          </p:nvPr>
        </p:nvSpPr>
        <p:spPr/>
        <p:txBody>
          <a:bodyPr/>
          <a:lstStyle/>
          <a:p>
            <a:fld id="{879DD5C4-8444-41EB-BBF2-F062C5D37631}" type="slidenum">
              <a:rPr lang="en-US" smtClean="0"/>
              <a:t>21</a:t>
            </a:fld>
            <a:endParaRPr lang="en-US" dirty="0"/>
          </a:p>
        </p:txBody>
      </p:sp>
    </p:spTree>
    <p:extLst>
      <p:ext uri="{BB962C8B-B14F-4D97-AF65-F5344CB8AC3E}">
        <p14:creationId xmlns:p14="http://schemas.microsoft.com/office/powerpoint/2010/main" val="126845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this to reflect current process.</a:t>
            </a:r>
          </a:p>
        </p:txBody>
      </p:sp>
      <p:sp>
        <p:nvSpPr>
          <p:cNvPr id="4" name="Slide Number Placeholder 3"/>
          <p:cNvSpPr>
            <a:spLocks noGrp="1"/>
          </p:cNvSpPr>
          <p:nvPr>
            <p:ph type="sldNum" sz="quarter" idx="5"/>
          </p:nvPr>
        </p:nvSpPr>
        <p:spPr/>
        <p:txBody>
          <a:bodyPr/>
          <a:lstStyle/>
          <a:p>
            <a:fld id="{879DD5C4-8444-41EB-BBF2-F062C5D37631}" type="slidenum">
              <a:rPr lang="en-US" smtClean="0"/>
              <a:t>22</a:t>
            </a:fld>
            <a:endParaRPr lang="en-US" dirty="0"/>
          </a:p>
        </p:txBody>
      </p:sp>
    </p:spTree>
    <p:extLst>
      <p:ext uri="{BB962C8B-B14F-4D97-AF65-F5344CB8AC3E}">
        <p14:creationId xmlns:p14="http://schemas.microsoft.com/office/powerpoint/2010/main" val="1421922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the wording on this</a:t>
            </a:r>
          </a:p>
        </p:txBody>
      </p:sp>
      <p:sp>
        <p:nvSpPr>
          <p:cNvPr id="4" name="Slide Number Placeholder 3"/>
          <p:cNvSpPr>
            <a:spLocks noGrp="1"/>
          </p:cNvSpPr>
          <p:nvPr>
            <p:ph type="sldNum" sz="quarter" idx="5"/>
          </p:nvPr>
        </p:nvSpPr>
        <p:spPr/>
        <p:txBody>
          <a:bodyPr/>
          <a:lstStyle/>
          <a:p>
            <a:fld id="{879DD5C4-8444-41EB-BBF2-F062C5D37631}" type="slidenum">
              <a:rPr lang="en-US" smtClean="0"/>
              <a:t>23</a:t>
            </a:fld>
            <a:endParaRPr lang="en-US" dirty="0"/>
          </a:p>
        </p:txBody>
      </p:sp>
    </p:spTree>
    <p:extLst>
      <p:ext uri="{BB962C8B-B14F-4D97-AF65-F5344CB8AC3E}">
        <p14:creationId xmlns:p14="http://schemas.microsoft.com/office/powerpoint/2010/main" val="182659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PFP-Most staff is not aware PFP program</a:t>
            </a:r>
            <a:r>
              <a:rPr lang="en-US" baseline="0" dirty="0"/>
              <a:t> and metrics. Once staff was educated on program they did respond addressing or focusing on those metrics</a:t>
            </a:r>
            <a:endParaRPr lang="en-US" dirty="0"/>
          </a:p>
          <a:p>
            <a:pPr marL="171450" indent="-171450">
              <a:buFont typeface="Arial" panose="020B0604020202020204" pitchFamily="34" charset="0"/>
              <a:buChar char="•"/>
            </a:pPr>
            <a:r>
              <a:rPr lang="en-US" dirty="0"/>
              <a:t>Education</a:t>
            </a:r>
            <a:r>
              <a:rPr lang="en-US" baseline="0" dirty="0"/>
              <a:t> </a:t>
            </a:r>
            <a:r>
              <a:rPr lang="en-US" dirty="0"/>
              <a:t>QAPI and PIPs and how staff can play a role</a:t>
            </a:r>
          </a:p>
          <a:p>
            <a:pPr marL="628650" lvl="1" indent="-171450">
              <a:buFont typeface="Arial" panose="020B0604020202020204" pitchFamily="34" charset="0"/>
              <a:buChar char="•"/>
            </a:pPr>
            <a:r>
              <a:rPr lang="en-US" dirty="0"/>
              <a:t>more than half</a:t>
            </a:r>
            <a:r>
              <a:rPr lang="en-US" baseline="0" dirty="0"/>
              <a:t> of the staff stated they do some type of quality improvement project to address different quality measures</a:t>
            </a:r>
          </a:p>
          <a:p>
            <a:pPr marL="171450" indent="-171450">
              <a:buFont typeface="Arial" panose="020B0604020202020204" pitchFamily="34" charset="0"/>
              <a:buChar char="•"/>
            </a:pPr>
            <a:r>
              <a:rPr lang="en-US" baseline="0" dirty="0"/>
              <a:t>CPM-Most staff stated they do not participate in CPM with the residents but are aware of CPM being held at least every quarter or significant changes with resident</a:t>
            </a:r>
            <a:endParaRPr lang="en-US" dirty="0"/>
          </a:p>
          <a:p>
            <a:pPr marL="171450" indent="-171450">
              <a:buFont typeface="Arial" panose="020B0604020202020204" pitchFamily="34" charset="0"/>
              <a:buChar char="•"/>
            </a:pPr>
            <a:r>
              <a:rPr lang="en-US" dirty="0"/>
              <a:t>Alzheimer/Dementia Training-Most staff receives training</a:t>
            </a:r>
          </a:p>
          <a:p>
            <a:pPr marL="628650" lvl="1" indent="-171450">
              <a:buFont typeface="Arial" panose="020B0604020202020204" pitchFamily="34" charset="0"/>
              <a:buChar char="•"/>
            </a:pPr>
            <a:r>
              <a:rPr lang="en-US" dirty="0"/>
              <a:t>Training would be beneficial to all staff levels (never know when staff</a:t>
            </a:r>
            <a:r>
              <a:rPr lang="en-US" baseline="0" dirty="0"/>
              <a:t> will interact with a resident with Alzheimer/Dementia</a:t>
            </a:r>
            <a:r>
              <a:rPr lang="en-US" dirty="0"/>
              <a:t>.</a:t>
            </a:r>
          </a:p>
          <a:p>
            <a:pPr marL="628650" lvl="1" indent="-171450">
              <a:buFont typeface="Arial" panose="020B0604020202020204" pitchFamily="34" charset="0"/>
              <a:buChar char="•"/>
            </a:pPr>
            <a:r>
              <a:rPr lang="en-US" dirty="0"/>
              <a:t>Resident population will change and better prepare staff to address behaviors</a:t>
            </a:r>
          </a:p>
          <a:p>
            <a:pPr marL="171450" indent="-171450">
              <a:buFont typeface="Arial" panose="020B0604020202020204" pitchFamily="34" charset="0"/>
              <a:buChar char="•"/>
            </a:pPr>
            <a:r>
              <a:rPr lang="en-US" dirty="0"/>
              <a:t>IP-Most staff knew</a:t>
            </a:r>
            <a:r>
              <a:rPr lang="en-US" baseline="0" dirty="0"/>
              <a:t> that there was an IP on staff that worked at least part-time</a:t>
            </a:r>
            <a:endParaRPr lang="en-US" dirty="0"/>
          </a:p>
          <a:p>
            <a:pPr marL="171450" indent="-171450">
              <a:buFont typeface="Arial" panose="020B0604020202020204" pitchFamily="34" charset="0"/>
              <a:buChar char="•"/>
            </a:pPr>
            <a:r>
              <a:rPr lang="en-US" dirty="0"/>
              <a:t>Pay Increase/Adequate</a:t>
            </a:r>
            <a:r>
              <a:rPr lang="en-US" baseline="0" dirty="0"/>
              <a:t> Half of the staff stated they have not received a pay increase since Oct 2019. Most staff feel that they are not paid adequately for the work that they do although they work in the homes because they truly care about the residents. Half of the staff reflected longevity and career ladder opportunities</a:t>
            </a:r>
            <a:endParaRPr lang="en-US" dirty="0"/>
          </a:p>
          <a:p>
            <a:endParaRPr lang="en-US" dirty="0"/>
          </a:p>
        </p:txBody>
      </p:sp>
      <p:sp>
        <p:nvSpPr>
          <p:cNvPr id="4" name="Slide Number Placeholder 3"/>
          <p:cNvSpPr>
            <a:spLocks noGrp="1"/>
          </p:cNvSpPr>
          <p:nvPr>
            <p:ph type="sldNum" sz="quarter" idx="10"/>
          </p:nvPr>
        </p:nvSpPr>
        <p:spPr/>
        <p:txBody>
          <a:bodyPr/>
          <a:lstStyle/>
          <a:p>
            <a:fld id="{879DD5C4-8444-41EB-BBF2-F062C5D37631}" type="slidenum">
              <a:rPr lang="en-US" smtClean="0"/>
              <a:t>25</a:t>
            </a:fld>
            <a:endParaRPr lang="en-US" dirty="0"/>
          </a:p>
        </p:txBody>
      </p:sp>
    </p:spTree>
    <p:extLst>
      <p:ext uri="{BB962C8B-B14F-4D97-AF65-F5344CB8AC3E}">
        <p14:creationId xmlns:p14="http://schemas.microsoft.com/office/powerpoint/2010/main" val="6680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D15420"/>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386383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DE8F26"/>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253250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3016196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73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45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753588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637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normAutofit/>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2394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11827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995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004E9A"/>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77069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1223249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3435154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36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76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464931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316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lstStyle>
            <a:lvl1pPr>
              <a:defRPr>
                <a:latin typeface="Montserrat ExtraBold" panose="00000900000000000000" pitchFamily="50" charset="0"/>
              </a:defRPr>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69126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66916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899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Content Placeholder 8" descr="A close up of a sign&#10;&#10;Description automatically generated">
            <a:extLst>
              <a:ext uri="{FF2B5EF4-FFF2-40B4-BE49-F238E27FC236}">
                <a16:creationId xmlns:a16="http://schemas.microsoft.com/office/drawing/2014/main" id="{51EE9887-F173-4F2A-8494-CED0760F5D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493" r="27276"/>
          <a:stretch/>
        </p:blipFill>
        <p:spPr>
          <a:xfrm>
            <a:off x="6682008" y="0"/>
            <a:ext cx="5509992" cy="5720862"/>
          </a:xfrm>
          <a:prstGeom prst="rect">
            <a:avLst/>
          </a:prstGeom>
        </p:spPr>
      </p:pic>
      <p:sp>
        <p:nvSpPr>
          <p:cNvPr id="4" name="Title 1">
            <a:extLst>
              <a:ext uri="{FF2B5EF4-FFF2-40B4-BE49-F238E27FC236}">
                <a16:creationId xmlns:a16="http://schemas.microsoft.com/office/drawing/2014/main" id="{2D62F958-0C60-4631-A589-D0DA2EC7BD2B}"/>
              </a:ext>
            </a:extLst>
          </p:cNvPr>
          <p:cNvSpPr>
            <a:spLocks noGrp="1"/>
          </p:cNvSpPr>
          <p:nvPr>
            <p:ph type="title"/>
          </p:nvPr>
        </p:nvSpPr>
        <p:spPr>
          <a:xfrm>
            <a:off x="697523" y="3199480"/>
            <a:ext cx="6914662" cy="1325563"/>
          </a:xfrm>
          <a:prstGeom prst="rect">
            <a:avLst/>
          </a:prstGeom>
        </p:spPr>
        <p:txBody>
          <a:bodyPr>
            <a:normAutofit fontScale="90000"/>
          </a:bodyPr>
          <a:lstStyle/>
          <a:p>
            <a:pPr>
              <a:lnSpc>
                <a:spcPct val="100000"/>
              </a:lnSpc>
            </a:pPr>
            <a:r>
              <a:rPr lang="en-US" sz="6000" dirty="0"/>
              <a:t>PRESENTATION TITLE</a:t>
            </a:r>
            <a:br>
              <a:rPr lang="en-US" dirty="0"/>
            </a:br>
            <a:endParaRPr lang="en-US" sz="2000" cap="none" dirty="0">
              <a:latin typeface="Montserrat Light" panose="00000400000000000000" pitchFamily="50" charset="0"/>
            </a:endParaRPr>
          </a:p>
        </p:txBody>
      </p:sp>
    </p:spTree>
    <p:extLst>
      <p:ext uri="{BB962C8B-B14F-4D97-AF65-F5344CB8AC3E}">
        <p14:creationId xmlns:p14="http://schemas.microsoft.com/office/powerpoint/2010/main" val="391781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06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91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116881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03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normAutofit/>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145348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7142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65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407827"/>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8" r:id="rId4"/>
    <p:sldLayoutId id="2147483659" r:id="rId5"/>
    <p:sldLayoutId id="2147483660" r:id="rId6"/>
    <p:sldLayoutId id="2147483653" r:id="rId7"/>
    <p:sldLayoutId id="2147483654" r:id="rId8"/>
    <p:sldLayoutId id="2147483649" r:id="rId9"/>
  </p:sldLayoutIdLst>
  <p:hf hdr="0" ftr="0" dt="0"/>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5595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ftr="0" dt="0"/>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83830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l" defTabSz="914400" rtl="0" eaLnBrk="1" latinLnBrk="0" hangingPunct="1">
        <a:lnSpc>
          <a:spcPct val="90000"/>
        </a:lnSpc>
        <a:spcBef>
          <a:spcPct val="0"/>
        </a:spcBef>
        <a:buNone/>
        <a:defRPr sz="440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270947"/>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klahoma.gov/ohca/policies-and-rules/xpolicy/medical-providers-fee-for-service/individual-providers-and-specialties/long-term-care-facilities/pay-for-performance-program.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ltcqualityassurance@okhca.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hyperlink" Target="mailto:Tyisha.Antwine@okhca.org" TargetMode="External"/><Relationship Id="rId2" Type="http://schemas.openxmlformats.org/officeDocument/2006/relationships/hyperlink" Target="mailto:Jennifer.Wynn@okhca.org" TargetMode="External"/><Relationship Id="rId1" Type="http://schemas.openxmlformats.org/officeDocument/2006/relationships/slideLayout" Target="../slideLayouts/slideLayout25.xml"/><Relationship Id="rId5" Type="http://schemas.openxmlformats.org/officeDocument/2006/relationships/hyperlink" Target="mailto:ltcqualityassurance@okhca.org" TargetMode="External"/><Relationship Id="rId4" Type="http://schemas.openxmlformats.org/officeDocument/2006/relationships/hyperlink" Target="mailto:Irene.Sanderson@okhca.or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surveys.health.ok.gov/" TargetMode="Externa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BDCB-9ED9-4CAC-91D5-84F6AF593C94}"/>
              </a:ext>
            </a:extLst>
          </p:cNvPr>
          <p:cNvSpPr>
            <a:spLocks noGrp="1"/>
          </p:cNvSpPr>
          <p:nvPr>
            <p:ph type="title"/>
          </p:nvPr>
        </p:nvSpPr>
        <p:spPr/>
        <p:txBody>
          <a:bodyPr>
            <a:normAutofit fontScale="90000"/>
          </a:bodyPr>
          <a:lstStyle/>
          <a:p>
            <a:pPr>
              <a:lnSpc>
                <a:spcPct val="100000"/>
              </a:lnSpc>
            </a:pPr>
            <a:r>
              <a:rPr lang="en-US" sz="6000" dirty="0"/>
              <a:t>Pay for Performance</a:t>
            </a:r>
            <a:br>
              <a:rPr lang="en-US" dirty="0"/>
            </a:br>
            <a:r>
              <a:rPr lang="en-US" dirty="0"/>
              <a:t>Training manual 2023</a:t>
            </a:r>
            <a:endParaRPr lang="en-US" sz="2000" cap="none" dirty="0">
              <a:latin typeface="Montserrat Light" panose="00000400000000000000" pitchFamily="50" charset="0"/>
            </a:endParaRPr>
          </a:p>
        </p:txBody>
      </p:sp>
      <p:pic>
        <p:nvPicPr>
          <p:cNvPr id="9" name="Content Placeholder 8" descr="A close up of a sign&#10;&#10;Description automatically generated">
            <a:extLst>
              <a:ext uri="{FF2B5EF4-FFF2-40B4-BE49-F238E27FC236}">
                <a16:creationId xmlns:a16="http://schemas.microsoft.com/office/drawing/2014/main" id="{A99C4FC4-8F0E-4D78-AA91-1D85AF6ADEAD}"/>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24493" r="27276"/>
          <a:stretch/>
        </p:blipFill>
        <p:spPr>
          <a:xfrm>
            <a:off x="6681788" y="0"/>
            <a:ext cx="5510212" cy="5721350"/>
          </a:xfrm>
          <a:prstGeom prst="rect">
            <a:avLst/>
          </a:prstGeom>
        </p:spPr>
      </p:pic>
      <p:sp>
        <p:nvSpPr>
          <p:cNvPr id="12" name="Rectangle 11">
            <a:extLst>
              <a:ext uri="{FF2B5EF4-FFF2-40B4-BE49-F238E27FC236}">
                <a16:creationId xmlns:a16="http://schemas.microsoft.com/office/drawing/2014/main" id="{1A81705B-9BC8-461C-9F21-5AE634749DD5}"/>
              </a:ext>
            </a:extLst>
          </p:cNvPr>
          <p:cNvSpPr/>
          <p:nvPr/>
        </p:nvSpPr>
        <p:spPr>
          <a:xfrm>
            <a:off x="1279199" y="5164235"/>
            <a:ext cx="6096000" cy="464871"/>
          </a:xfrm>
          <a:prstGeom prst="rect">
            <a:avLst/>
          </a:prstGeom>
        </p:spPr>
        <p:txBody>
          <a:bodyPr>
            <a:spAutoFit/>
          </a:bodyPr>
          <a:lstStyle/>
          <a:p>
            <a:pPr>
              <a:lnSpc>
                <a:spcPct val="150000"/>
              </a:lnSpc>
            </a:pPr>
            <a:endParaRPr lang="en-US" dirty="0">
              <a:solidFill>
                <a:srgbClr val="464646"/>
              </a:solidFill>
            </a:endParaRPr>
          </a:p>
        </p:txBody>
      </p:sp>
    </p:spTree>
    <p:extLst>
      <p:ext uri="{BB962C8B-B14F-4D97-AF65-F5344CB8AC3E}">
        <p14:creationId xmlns:p14="http://schemas.microsoft.com/office/powerpoint/2010/main" val="357150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ontserrat ExtraBold" panose="00000900000000000000" pitchFamily="2" charset="0"/>
              </a:rPr>
              <a:t>PFP/QOC Provider Portal - step 1</a:t>
            </a:r>
          </a:p>
        </p:txBody>
      </p:sp>
      <p:sp>
        <p:nvSpPr>
          <p:cNvPr id="8" name="TextBox 7"/>
          <p:cNvSpPr txBox="1"/>
          <p:nvPr/>
        </p:nvSpPr>
        <p:spPr>
          <a:xfrm>
            <a:off x="-304800" y="1219200"/>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rotWithShape="1">
          <a:blip r:embed="rId2"/>
          <a:srcRect l="58333" t="27670" r="6825" b="11537"/>
          <a:stretch/>
        </p:blipFill>
        <p:spPr>
          <a:xfrm>
            <a:off x="3028950" y="1771649"/>
            <a:ext cx="6134100" cy="4281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280889" y="4191965"/>
            <a:ext cx="1757710" cy="400110"/>
          </a:xfrm>
          <a:prstGeom prst="rect">
            <a:avLst/>
          </a:prstGeom>
          <a:solidFill>
            <a:schemeClr val="bg1"/>
          </a:solidFill>
          <a:ln w="19050">
            <a:solidFill>
              <a:srgbClr val="FF0000"/>
            </a:solidFill>
          </a:ln>
        </p:spPr>
        <p:txBody>
          <a:bodyPr wrap="square" rtlCol="0">
            <a:spAutoFit/>
          </a:bodyPr>
          <a:lstStyle/>
          <a:p>
            <a:r>
              <a:rPr lang="en-US" sz="1000" b="1" dirty="0">
                <a:latin typeface="Arial" panose="020B0604020202020204" pitchFamily="34" charset="0"/>
                <a:cs typeface="Arial" panose="020B0604020202020204" pitchFamily="34" charset="0"/>
              </a:rPr>
              <a:t>Add additional e-mails by separating with a comma</a:t>
            </a:r>
          </a:p>
        </p:txBody>
      </p:sp>
      <p:sp>
        <p:nvSpPr>
          <p:cNvPr id="9" name="Right Arrow 8"/>
          <p:cNvSpPr/>
          <p:nvPr/>
        </p:nvSpPr>
        <p:spPr>
          <a:xfrm>
            <a:off x="4038600" y="4258670"/>
            <a:ext cx="574523" cy="266700"/>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p:cNvSpPr txBox="1"/>
          <p:nvPr/>
        </p:nvSpPr>
        <p:spPr>
          <a:xfrm>
            <a:off x="4977436" y="2504893"/>
            <a:ext cx="1266478" cy="400110"/>
          </a:xfrm>
          <a:prstGeom prst="rect">
            <a:avLst/>
          </a:prstGeom>
          <a:solidFill>
            <a:schemeClr val="bg1"/>
          </a:solidFill>
          <a:ln w="19050">
            <a:solidFill>
              <a:srgbClr val="FF0000"/>
            </a:solidFill>
          </a:ln>
        </p:spPr>
        <p:txBody>
          <a:bodyPr wrap="square" rtlCol="0">
            <a:spAutoFit/>
          </a:bodyPr>
          <a:lstStyle/>
          <a:p>
            <a:pPr algn="ctr"/>
            <a:r>
              <a:rPr lang="en-US" sz="1000" b="1" dirty="0">
                <a:latin typeface="Arial" panose="020B0604020202020204" pitchFamily="34" charset="0"/>
                <a:cs typeface="Arial" panose="020B0604020202020204" pitchFamily="34" charset="0"/>
              </a:rPr>
              <a:t>Baselines and</a:t>
            </a:r>
          </a:p>
          <a:p>
            <a:pPr algn="ctr"/>
            <a:r>
              <a:rPr lang="en-US" sz="1000" b="1" dirty="0">
                <a:latin typeface="Arial" panose="020B0604020202020204" pitchFamily="34" charset="0"/>
                <a:cs typeface="Arial" panose="020B0604020202020204" pitchFamily="34" charset="0"/>
              </a:rPr>
              <a:t>National Average</a:t>
            </a:r>
          </a:p>
        </p:txBody>
      </p:sp>
      <p:pic>
        <p:nvPicPr>
          <p:cNvPr id="11" name="Picture 10"/>
          <p:cNvPicPr>
            <a:picLocks noChangeAspect="1"/>
          </p:cNvPicPr>
          <p:nvPr/>
        </p:nvPicPr>
        <p:blipFill>
          <a:blip r:embed="rId3"/>
          <a:stretch>
            <a:fillRect/>
          </a:stretch>
        </p:blipFill>
        <p:spPr>
          <a:xfrm>
            <a:off x="5410201" y="2098535"/>
            <a:ext cx="400951" cy="451070"/>
          </a:xfrm>
          <a:prstGeom prst="rect">
            <a:avLst/>
          </a:prstGeom>
        </p:spPr>
      </p:pic>
      <p:sp>
        <p:nvSpPr>
          <p:cNvPr id="12" name="Right Arrow 11"/>
          <p:cNvSpPr/>
          <p:nvPr/>
        </p:nvSpPr>
        <p:spPr>
          <a:xfrm rot="16200000">
            <a:off x="7444781" y="2174553"/>
            <a:ext cx="374930" cy="285750"/>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TextBox 12"/>
          <p:cNvSpPr txBox="1"/>
          <p:nvPr/>
        </p:nvSpPr>
        <p:spPr>
          <a:xfrm>
            <a:off x="7241721" y="2542523"/>
            <a:ext cx="781050" cy="553998"/>
          </a:xfrm>
          <a:prstGeom prst="rect">
            <a:avLst/>
          </a:prstGeom>
          <a:solidFill>
            <a:schemeClr val="bg1"/>
          </a:solidFill>
          <a:ln w="19050">
            <a:solidFill>
              <a:srgbClr val="FF0000"/>
            </a:solidFill>
          </a:ln>
        </p:spPr>
        <p:txBody>
          <a:bodyPr wrap="square" rtlCol="0">
            <a:spAutoFit/>
          </a:bodyPr>
          <a:lstStyle/>
          <a:p>
            <a:pPr algn="ctr"/>
            <a:r>
              <a:rPr lang="en-US" sz="1000" b="1" dirty="0">
                <a:latin typeface="Arial" panose="020B0604020202020204" pitchFamily="34" charset="0"/>
                <a:cs typeface="Arial" panose="020B0604020202020204" pitchFamily="34" charset="0"/>
              </a:rPr>
              <a:t>Training </a:t>
            </a:r>
          </a:p>
          <a:p>
            <a:pPr algn="ctr"/>
            <a:r>
              <a:rPr lang="en-US" sz="1000" b="1" dirty="0">
                <a:latin typeface="Arial" panose="020B0604020202020204" pitchFamily="34" charset="0"/>
                <a:cs typeface="Arial" panose="020B0604020202020204" pitchFamily="34" charset="0"/>
              </a:rPr>
              <a:t>and FAQ’s</a:t>
            </a:r>
          </a:p>
        </p:txBody>
      </p:sp>
    </p:spTree>
    <p:extLst>
      <p:ext uri="{BB962C8B-B14F-4D97-AF65-F5344CB8AC3E}">
        <p14:creationId xmlns:p14="http://schemas.microsoft.com/office/powerpoint/2010/main" val="661507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ontserrat ExtraBold" panose="00000900000000000000" pitchFamily="2" charset="0"/>
              </a:rPr>
              <a:t>Provider Portal - step 2</a:t>
            </a:r>
          </a:p>
        </p:txBody>
      </p:sp>
      <p:sp>
        <p:nvSpPr>
          <p:cNvPr id="8" name="TextBox 7"/>
          <p:cNvSpPr txBox="1"/>
          <p:nvPr/>
        </p:nvSpPr>
        <p:spPr>
          <a:xfrm>
            <a:off x="-304800" y="1219200"/>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rotWithShape="1">
          <a:blip r:embed="rId2"/>
          <a:srcRect l="11103" t="25623" r="60401" b="35185"/>
          <a:stretch/>
        </p:blipFill>
        <p:spPr>
          <a:xfrm>
            <a:off x="2057400" y="1981200"/>
            <a:ext cx="8077200" cy="3985260"/>
          </a:xfrm>
          <a:prstGeom prst="rect">
            <a:avLst/>
          </a:prstGeom>
        </p:spPr>
      </p:pic>
    </p:spTree>
    <p:extLst>
      <p:ext uri="{BB962C8B-B14F-4D97-AF65-F5344CB8AC3E}">
        <p14:creationId xmlns:p14="http://schemas.microsoft.com/office/powerpoint/2010/main" val="179759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ontserrat ExtraBold" panose="00000900000000000000" pitchFamily="2" charset="0"/>
              </a:rPr>
              <a:t>Provider Portal - step 3</a:t>
            </a:r>
          </a:p>
        </p:txBody>
      </p:sp>
      <p:sp>
        <p:nvSpPr>
          <p:cNvPr id="8" name="TextBox 7"/>
          <p:cNvSpPr txBox="1"/>
          <p:nvPr/>
        </p:nvSpPr>
        <p:spPr>
          <a:xfrm>
            <a:off x="-304800" y="1219200"/>
            <a:ext cx="184731"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rotWithShape="1">
          <a:blip r:embed="rId3"/>
          <a:srcRect l="22639" t="24728" r="60000" b="35185"/>
          <a:stretch/>
        </p:blipFill>
        <p:spPr>
          <a:xfrm>
            <a:off x="2484543" y="1421991"/>
            <a:ext cx="7222914" cy="4690573"/>
          </a:xfrm>
          <a:prstGeom prst="rect">
            <a:avLst/>
          </a:prstGeom>
          <a:ln w="28575">
            <a:solidFill>
              <a:schemeClr val="tx1"/>
            </a:solidFill>
          </a:ln>
        </p:spPr>
      </p:pic>
    </p:spTree>
    <p:extLst>
      <p:ext uri="{BB962C8B-B14F-4D97-AF65-F5344CB8AC3E}">
        <p14:creationId xmlns:p14="http://schemas.microsoft.com/office/powerpoint/2010/main" val="126839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ontserrat ExtraBold" panose="00000900000000000000" pitchFamily="2" charset="0"/>
              </a:rPr>
              <a:t>Provider Portal - step 4</a:t>
            </a:r>
          </a:p>
        </p:txBody>
      </p:sp>
      <p:sp>
        <p:nvSpPr>
          <p:cNvPr id="8" name="TextBox 7"/>
          <p:cNvSpPr txBox="1"/>
          <p:nvPr/>
        </p:nvSpPr>
        <p:spPr>
          <a:xfrm>
            <a:off x="-304800" y="1219200"/>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63099AE3-2C61-0989-EBF2-EBB1A199099E}"/>
              </a:ext>
            </a:extLst>
          </p:cNvPr>
          <p:cNvPicPr>
            <a:picLocks noChangeAspect="1"/>
          </p:cNvPicPr>
          <p:nvPr/>
        </p:nvPicPr>
        <p:blipFill>
          <a:blip r:embed="rId3"/>
          <a:stretch>
            <a:fillRect/>
          </a:stretch>
        </p:blipFill>
        <p:spPr>
          <a:xfrm>
            <a:off x="2413797" y="1429550"/>
            <a:ext cx="7364406" cy="4878407"/>
          </a:xfrm>
          <a:prstGeom prst="rect">
            <a:avLst/>
          </a:prstGeom>
          <a:ln>
            <a:solidFill>
              <a:schemeClr val="tx1"/>
            </a:solidFill>
          </a:ln>
        </p:spPr>
      </p:pic>
      <p:sp>
        <p:nvSpPr>
          <p:cNvPr id="6" name="Arrow: Right 5">
            <a:extLst>
              <a:ext uri="{FF2B5EF4-FFF2-40B4-BE49-F238E27FC236}">
                <a16:creationId xmlns:a16="http://schemas.microsoft.com/office/drawing/2014/main" id="{6B13F7FD-9FE4-8EAA-01A3-8455C51F394B}"/>
              </a:ext>
            </a:extLst>
          </p:cNvPr>
          <p:cNvSpPr/>
          <p:nvPr/>
        </p:nvSpPr>
        <p:spPr>
          <a:xfrm>
            <a:off x="2558827" y="1960604"/>
            <a:ext cx="896645" cy="2396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F5E9DE3-F549-2BB9-FF97-ABB51B72439D}"/>
              </a:ext>
            </a:extLst>
          </p:cNvPr>
          <p:cNvSpPr/>
          <p:nvPr/>
        </p:nvSpPr>
        <p:spPr>
          <a:xfrm rot="10800000">
            <a:off x="5690585" y="2248360"/>
            <a:ext cx="896645" cy="2396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12A57AD-0815-44B9-791A-06A39B94C468}"/>
              </a:ext>
            </a:extLst>
          </p:cNvPr>
          <p:cNvSpPr/>
          <p:nvPr/>
        </p:nvSpPr>
        <p:spPr>
          <a:xfrm>
            <a:off x="1662183" y="4544437"/>
            <a:ext cx="896645" cy="2396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3D54672-7CF8-FAE3-201D-6B1AD62BAC75}"/>
              </a:ext>
            </a:extLst>
          </p:cNvPr>
          <p:cNvSpPr/>
          <p:nvPr/>
        </p:nvSpPr>
        <p:spPr>
          <a:xfrm>
            <a:off x="2800904" y="5784175"/>
            <a:ext cx="1518081" cy="5237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0BFA8ED-8B7D-4487-599A-AD5910728406}"/>
              </a:ext>
            </a:extLst>
          </p:cNvPr>
          <p:cNvSpPr/>
          <p:nvPr/>
        </p:nvSpPr>
        <p:spPr>
          <a:xfrm>
            <a:off x="2352582" y="3429001"/>
            <a:ext cx="7572653" cy="7604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4A11E0FA-9F0F-AA46-C5B9-5AE67CC06113}"/>
              </a:ext>
            </a:extLst>
          </p:cNvPr>
          <p:cNvSpPr/>
          <p:nvPr/>
        </p:nvSpPr>
        <p:spPr>
          <a:xfrm>
            <a:off x="2110505" y="2954155"/>
            <a:ext cx="896645" cy="2396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43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ontserrat ExtraBold" panose="00000900000000000000" pitchFamily="2" charset="0"/>
              </a:rPr>
              <a:t>CASPER retrieval</a:t>
            </a:r>
          </a:p>
        </p:txBody>
      </p:sp>
      <p:sp>
        <p:nvSpPr>
          <p:cNvPr id="3" name="Content Placeholder 2"/>
          <p:cNvSpPr>
            <a:spLocks noGrp="1"/>
          </p:cNvSpPr>
          <p:nvPr>
            <p:ph idx="1"/>
          </p:nvPr>
        </p:nvSpPr>
        <p:spPr>
          <a:xfrm>
            <a:off x="1981200" y="1405890"/>
            <a:ext cx="8229600" cy="4919496"/>
          </a:xfrm>
        </p:spPr>
        <p:txBody>
          <a:bodyPr>
            <a:normAutofit/>
          </a:bodyPr>
          <a:lstStyle/>
          <a:p>
            <a:pPr marL="0" indent="0">
              <a:buNone/>
            </a:pPr>
            <a:r>
              <a:rPr lang="en-US" sz="2000" dirty="0">
                <a:latin typeface="Montserrat Light" panose="00000400000000000000" pitchFamily="2" charset="0"/>
                <a:cs typeface="Arial" panose="020B0604020202020204" pitchFamily="34" charset="0"/>
              </a:rPr>
              <a:t>Facilities go into their CASPER reports and run their MDS CASPER 3.0 Facility Level QM reports for the appropriate quarter.</a:t>
            </a:r>
          </a:p>
          <a:p>
            <a:endParaRPr lang="en-US" sz="2400" dirty="0">
              <a:latin typeface="Arial" panose="020B0604020202020204" pitchFamily="34" charset="0"/>
              <a:cs typeface="Arial" panose="020B0604020202020204" pitchFamily="34" charset="0"/>
            </a:endParaRPr>
          </a:p>
        </p:txBody>
      </p:sp>
      <p:pic>
        <p:nvPicPr>
          <p:cNvPr id="4" name="Picture 1"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r="1547"/>
          <a:stretch/>
        </p:blipFill>
        <p:spPr bwMode="auto">
          <a:xfrm>
            <a:off x="2793121" y="2463154"/>
            <a:ext cx="6605755" cy="175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mage003"/>
          <p:cNvPicPr>
            <a:picLocks noChangeAspect="1" noChangeArrowheads="1"/>
          </p:cNvPicPr>
          <p:nvPr/>
        </p:nvPicPr>
        <p:blipFill rotWithShape="1">
          <a:blip r:embed="rId3">
            <a:extLst>
              <a:ext uri="{28A0092B-C50C-407E-A947-70E740481C1C}">
                <a14:useLocalDpi xmlns:a14="http://schemas.microsoft.com/office/drawing/2010/main" val="0"/>
              </a:ext>
            </a:extLst>
          </a:blip>
          <a:srcRect r="402"/>
          <a:stretch/>
        </p:blipFill>
        <p:spPr bwMode="auto">
          <a:xfrm>
            <a:off x="2793122" y="4451410"/>
            <a:ext cx="6605755" cy="184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F7AE0250-87D3-52C7-7C48-8051D524412D}"/>
              </a:ext>
            </a:extLst>
          </p:cNvPr>
          <p:cNvSpPr/>
          <p:nvPr/>
        </p:nvSpPr>
        <p:spPr>
          <a:xfrm>
            <a:off x="4276200" y="5097003"/>
            <a:ext cx="3187083" cy="3551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316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ontserrat ExtraBold"/>
              </a:rPr>
              <a:t>CASPER form</a:t>
            </a:r>
          </a:p>
        </p:txBody>
      </p:sp>
      <p:pic>
        <p:nvPicPr>
          <p:cNvPr id="4" name="Content Placeholder 3"/>
          <p:cNvPicPr>
            <a:picLocks noGrp="1" noChangeAspect="1"/>
          </p:cNvPicPr>
          <p:nvPr>
            <p:ph idx="1"/>
          </p:nvPr>
        </p:nvPicPr>
        <p:blipFill>
          <a:blip r:embed="rId2"/>
          <a:stretch>
            <a:fillRect/>
          </a:stretch>
        </p:blipFill>
        <p:spPr>
          <a:xfrm>
            <a:off x="838200" y="1690688"/>
            <a:ext cx="6027798" cy="4548777"/>
          </a:xfrm>
          <a:prstGeom prst="rect">
            <a:avLst/>
          </a:prstGeom>
        </p:spPr>
      </p:pic>
      <p:sp>
        <p:nvSpPr>
          <p:cNvPr id="8" name="Content Placeholder 7"/>
          <p:cNvSpPr>
            <a:spLocks noGrp="1"/>
          </p:cNvSpPr>
          <p:nvPr>
            <p:ph sz="quarter" idx="4294967295"/>
          </p:nvPr>
        </p:nvSpPr>
        <p:spPr>
          <a:xfrm>
            <a:off x="7332954" y="3089429"/>
            <a:ext cx="4020846" cy="2547891"/>
          </a:xfrm>
        </p:spPr>
        <p:txBody>
          <a:bodyPr vert="horz" lIns="91440" tIns="45720" rIns="91440" bIns="45720" rtlCol="0" anchor="t">
            <a:normAutofit/>
          </a:bodyPr>
          <a:lstStyle/>
          <a:p>
            <a:r>
              <a:rPr lang="en-US" sz="2400" dirty="0">
                <a:latin typeface="Montserrat Light"/>
              </a:rPr>
              <a:t>Oklahoma State Department of Health.</a:t>
            </a:r>
            <a:endParaRPr lang="en-US" sz="2400" dirty="0"/>
          </a:p>
          <a:p>
            <a:pPr lvl="1">
              <a:buFont typeface="Courier New" panose="02070309020205020404" pitchFamily="49" charset="0"/>
              <a:buChar char="o"/>
            </a:pPr>
            <a:r>
              <a:rPr lang="en-US" sz="2000" dirty="0">
                <a:latin typeface="Montserrat Light"/>
              </a:rPr>
              <a:t>Quality Improvement and Evaluation Service helpdesk.</a:t>
            </a:r>
          </a:p>
          <a:p>
            <a:pPr lvl="1">
              <a:buFont typeface="Courier New" panose="02070309020205020404" pitchFamily="49" charset="0"/>
              <a:buChar char="o"/>
            </a:pPr>
            <a:r>
              <a:rPr lang="en-US" sz="2000" dirty="0">
                <a:latin typeface="Montserrat Light"/>
              </a:rPr>
              <a:t>405-271-5278.</a:t>
            </a:r>
            <a:endParaRPr lang="en-US" sz="2000" dirty="0"/>
          </a:p>
        </p:txBody>
      </p:sp>
      <p:sp>
        <p:nvSpPr>
          <p:cNvPr id="7" name="Text Placeholder 6"/>
          <p:cNvSpPr>
            <a:spLocks noGrp="1"/>
          </p:cNvSpPr>
          <p:nvPr>
            <p:ph type="body" sz="quarter" idx="4294967295"/>
          </p:nvPr>
        </p:nvSpPr>
        <p:spPr>
          <a:xfrm>
            <a:off x="7332954" y="1690688"/>
            <a:ext cx="4281857" cy="1398741"/>
          </a:xfrm>
        </p:spPr>
        <p:txBody>
          <a:bodyPr anchor="t">
            <a:noAutofit/>
          </a:bodyPr>
          <a:lstStyle/>
          <a:p>
            <a:pPr marL="0" indent="0">
              <a:buNone/>
            </a:pPr>
            <a:r>
              <a:rPr lang="en-US" dirty="0">
                <a:solidFill>
                  <a:schemeClr val="tx1">
                    <a:lumMod val="65000"/>
                    <a:lumOff val="35000"/>
                  </a:schemeClr>
                </a:solidFill>
                <a:latin typeface="Montserrat ExtraBold"/>
              </a:rPr>
              <a:t>Assistance with obtaining CASPER report:</a:t>
            </a:r>
          </a:p>
        </p:txBody>
      </p:sp>
    </p:spTree>
    <p:extLst>
      <p:ext uri="{BB962C8B-B14F-4D97-AF65-F5344CB8AC3E}">
        <p14:creationId xmlns:p14="http://schemas.microsoft.com/office/powerpoint/2010/main" val="99262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ontserrat ExtraBold"/>
              </a:rPr>
              <a:t>CASPER form</a:t>
            </a:r>
          </a:p>
        </p:txBody>
      </p:sp>
      <p:sp>
        <p:nvSpPr>
          <p:cNvPr id="8" name="Content Placeholder 7"/>
          <p:cNvSpPr>
            <a:spLocks noGrp="1"/>
          </p:cNvSpPr>
          <p:nvPr>
            <p:ph sz="quarter" idx="4294967295"/>
          </p:nvPr>
        </p:nvSpPr>
        <p:spPr>
          <a:xfrm>
            <a:off x="7332954" y="3089429"/>
            <a:ext cx="4020846" cy="2547891"/>
          </a:xfrm>
        </p:spPr>
        <p:txBody>
          <a:bodyPr vert="horz" lIns="91440" tIns="45720" rIns="91440" bIns="45720" rtlCol="0" anchor="t">
            <a:normAutofit/>
          </a:bodyPr>
          <a:lstStyle/>
          <a:p>
            <a:r>
              <a:rPr lang="en-US" sz="2400" dirty="0">
                <a:latin typeface="Montserrat Light"/>
              </a:rPr>
              <a:t>Oklahoma State Department of Health.</a:t>
            </a:r>
            <a:endParaRPr lang="en-US" sz="2400" dirty="0"/>
          </a:p>
          <a:p>
            <a:pPr lvl="1">
              <a:buFont typeface="Courier New" panose="02070309020205020404" pitchFamily="49" charset="0"/>
              <a:buChar char="o"/>
            </a:pPr>
            <a:r>
              <a:rPr lang="en-US" sz="2000" dirty="0">
                <a:latin typeface="Montserrat Light"/>
              </a:rPr>
              <a:t>Quality Improvement and Evaluation Service helpdesk.</a:t>
            </a:r>
          </a:p>
          <a:p>
            <a:pPr lvl="1">
              <a:buFont typeface="Courier New" panose="02070309020205020404" pitchFamily="49" charset="0"/>
              <a:buChar char="o"/>
            </a:pPr>
            <a:r>
              <a:rPr lang="en-US" sz="2000" dirty="0">
                <a:latin typeface="Montserrat Light"/>
              </a:rPr>
              <a:t>405-271-5278.</a:t>
            </a:r>
            <a:endParaRPr lang="en-US" sz="2000" dirty="0"/>
          </a:p>
        </p:txBody>
      </p:sp>
      <p:sp>
        <p:nvSpPr>
          <p:cNvPr id="7" name="Text Placeholder 6"/>
          <p:cNvSpPr>
            <a:spLocks noGrp="1"/>
          </p:cNvSpPr>
          <p:nvPr>
            <p:ph type="body" sz="quarter" idx="4294967295"/>
          </p:nvPr>
        </p:nvSpPr>
        <p:spPr>
          <a:xfrm>
            <a:off x="7332954" y="1690688"/>
            <a:ext cx="4281857" cy="1398741"/>
          </a:xfrm>
        </p:spPr>
        <p:txBody>
          <a:bodyPr anchor="t">
            <a:noAutofit/>
          </a:bodyPr>
          <a:lstStyle/>
          <a:p>
            <a:pPr marL="0" indent="0">
              <a:buNone/>
            </a:pPr>
            <a:r>
              <a:rPr lang="en-US" dirty="0">
                <a:solidFill>
                  <a:schemeClr val="tx1">
                    <a:lumMod val="65000"/>
                    <a:lumOff val="35000"/>
                  </a:schemeClr>
                </a:solidFill>
                <a:latin typeface="Montserrat ExtraBold"/>
              </a:rPr>
              <a:t>Assistance with obtaining CASPER report:</a:t>
            </a:r>
          </a:p>
        </p:txBody>
      </p:sp>
      <p:pic>
        <p:nvPicPr>
          <p:cNvPr id="9" name="Picture 8">
            <a:extLst>
              <a:ext uri="{FF2B5EF4-FFF2-40B4-BE49-F238E27FC236}">
                <a16:creationId xmlns:a16="http://schemas.microsoft.com/office/drawing/2014/main" id="{CA16700E-55CC-195B-464D-716BA7937B40}"/>
              </a:ext>
            </a:extLst>
          </p:cNvPr>
          <p:cNvPicPr>
            <a:picLocks noChangeAspect="1"/>
          </p:cNvPicPr>
          <p:nvPr/>
        </p:nvPicPr>
        <p:blipFill>
          <a:blip r:embed="rId2"/>
          <a:stretch>
            <a:fillRect/>
          </a:stretch>
        </p:blipFill>
        <p:spPr>
          <a:xfrm>
            <a:off x="1240124" y="1425296"/>
            <a:ext cx="4855876" cy="4927874"/>
          </a:xfrm>
          <a:prstGeom prst="rect">
            <a:avLst/>
          </a:prstGeom>
          <a:ln>
            <a:solidFill>
              <a:schemeClr val="tx1"/>
            </a:solidFill>
          </a:ln>
        </p:spPr>
      </p:pic>
    </p:spTree>
    <p:extLst>
      <p:ext uri="{BB962C8B-B14F-4D97-AF65-F5344CB8AC3E}">
        <p14:creationId xmlns:p14="http://schemas.microsoft.com/office/powerpoint/2010/main" val="66429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program audit</a:t>
            </a:r>
          </a:p>
        </p:txBody>
      </p:sp>
    </p:spTree>
    <p:extLst>
      <p:ext uri="{BB962C8B-B14F-4D97-AF65-F5344CB8AC3E}">
        <p14:creationId xmlns:p14="http://schemas.microsoft.com/office/powerpoint/2010/main" val="282563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8669"/>
          </a:xfrm>
        </p:spPr>
        <p:txBody>
          <a:bodyPr/>
          <a:lstStyle/>
          <a:p>
            <a:r>
              <a:rPr lang="en-US" dirty="0"/>
              <a:t>program audit</a:t>
            </a:r>
          </a:p>
        </p:txBody>
      </p:sp>
      <p:sp>
        <p:nvSpPr>
          <p:cNvPr id="3" name="Content Placeholder 2"/>
          <p:cNvSpPr>
            <a:spLocks noGrp="1"/>
          </p:cNvSpPr>
          <p:nvPr>
            <p:ph idx="1"/>
          </p:nvPr>
        </p:nvSpPr>
        <p:spPr>
          <a:xfrm>
            <a:off x="838199" y="1393794"/>
            <a:ext cx="10524067" cy="4989251"/>
          </a:xfrm>
        </p:spPr>
        <p:txBody>
          <a:bodyPr vert="horz" lIns="91440" tIns="45720" rIns="91440" bIns="45720" rtlCol="0" anchor="t">
            <a:normAutofit fontScale="40000" lnSpcReduction="20000"/>
          </a:bodyPr>
          <a:lstStyle/>
          <a:p>
            <a:pPr marL="0" indent="0">
              <a:buNone/>
            </a:pPr>
            <a:r>
              <a:rPr lang="en-US" sz="5500" i="1" dirty="0">
                <a:latin typeface="Montserrat Light"/>
              </a:rPr>
              <a:t>The quality assurance (QA) team conducts weekly program audits of participating facilities. Audits are conducted based on random, standard revisit; state survey; third-party request. </a:t>
            </a:r>
          </a:p>
          <a:p>
            <a:pPr marL="0" indent="0">
              <a:buNone/>
            </a:pPr>
            <a:endParaRPr lang="en-US" sz="5500" i="1" dirty="0"/>
          </a:p>
          <a:p>
            <a:r>
              <a:rPr lang="en-US" sz="5500" b="1" dirty="0">
                <a:latin typeface="Montserrat Light"/>
              </a:rPr>
              <a:t>Desk audit </a:t>
            </a:r>
            <a:r>
              <a:rPr lang="en-US" sz="5500" dirty="0">
                <a:latin typeface="Montserrat Light"/>
              </a:rPr>
              <a:t>- Facilities submit requested documentation via the PFP/QOC provider portal prior to the quarterly program metric due dates.</a:t>
            </a:r>
          </a:p>
          <a:p>
            <a:pPr marL="0" indent="0">
              <a:buNone/>
            </a:pPr>
            <a:endParaRPr lang="en-US" sz="5500" dirty="0">
              <a:latin typeface="Montserrat Light"/>
            </a:endParaRPr>
          </a:p>
          <a:p>
            <a:r>
              <a:rPr lang="en-US" sz="5500" b="1" dirty="0">
                <a:latin typeface="Montserrat Light"/>
              </a:rPr>
              <a:t>Virtual/teleconference audit </a:t>
            </a:r>
            <a:r>
              <a:rPr lang="en-US" sz="5500" dirty="0">
                <a:latin typeface="Montserrat Light"/>
              </a:rPr>
              <a:t>- Facilities are contacted via email and phone by the QA audit team. Facilities are required to submit required documentation electronically the same day. </a:t>
            </a:r>
          </a:p>
          <a:p>
            <a:endParaRPr lang="en-US" sz="5500" dirty="0"/>
          </a:p>
          <a:p>
            <a:r>
              <a:rPr lang="en-US" sz="5500" b="1" dirty="0">
                <a:latin typeface="Montserrat Light"/>
              </a:rPr>
              <a:t>On-site audit </a:t>
            </a:r>
            <a:r>
              <a:rPr lang="en-US" sz="5500" dirty="0">
                <a:latin typeface="Montserrat Light"/>
              </a:rPr>
              <a:t>- Facility documentation is reviewed in person. Facilities provide requested information same day to the on-site QA team. </a:t>
            </a:r>
          </a:p>
          <a:p>
            <a:pPr marL="0" indent="0">
              <a:buNone/>
            </a:pPr>
            <a:r>
              <a:rPr lang="en-US" dirty="0">
                <a:latin typeface="Montserrat Light"/>
              </a:rPr>
              <a:t> </a:t>
            </a:r>
            <a:endParaRPr lang="en-US" dirty="0"/>
          </a:p>
        </p:txBody>
      </p:sp>
    </p:spTree>
    <p:extLst>
      <p:ext uri="{BB962C8B-B14F-4D97-AF65-F5344CB8AC3E}">
        <p14:creationId xmlns:p14="http://schemas.microsoft.com/office/powerpoint/2010/main" val="269639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3D4E-2C5F-9F28-726B-CE98C0B4FA63}"/>
              </a:ext>
            </a:extLst>
          </p:cNvPr>
          <p:cNvSpPr>
            <a:spLocks noGrp="1"/>
          </p:cNvSpPr>
          <p:nvPr>
            <p:ph type="title"/>
          </p:nvPr>
        </p:nvSpPr>
        <p:spPr/>
        <p:txBody>
          <a:bodyPr/>
          <a:lstStyle/>
          <a:p>
            <a:r>
              <a:rPr lang="en-US" dirty="0"/>
              <a:t>Program audit (cont.)</a:t>
            </a:r>
          </a:p>
        </p:txBody>
      </p:sp>
      <p:sp>
        <p:nvSpPr>
          <p:cNvPr id="3" name="Content Placeholder 2">
            <a:extLst>
              <a:ext uri="{FF2B5EF4-FFF2-40B4-BE49-F238E27FC236}">
                <a16:creationId xmlns:a16="http://schemas.microsoft.com/office/drawing/2014/main" id="{D593D8D9-D959-463F-09C9-23DC3D65EA5D}"/>
              </a:ext>
            </a:extLst>
          </p:cNvPr>
          <p:cNvSpPr>
            <a:spLocks noGrp="1"/>
          </p:cNvSpPr>
          <p:nvPr>
            <p:ph idx="1"/>
          </p:nvPr>
        </p:nvSpPr>
        <p:spPr>
          <a:xfrm>
            <a:off x="838200" y="1690688"/>
            <a:ext cx="10515600" cy="4351338"/>
          </a:xfrm>
        </p:spPr>
        <p:txBody>
          <a:bodyPr>
            <a:normAutofit fontScale="85000" lnSpcReduction="10000"/>
          </a:bodyPr>
          <a:lstStyle/>
          <a:p>
            <a:endParaRPr lang="en-US" sz="2600" dirty="0">
              <a:latin typeface="Montserrat Light"/>
            </a:endParaRPr>
          </a:p>
          <a:p>
            <a:r>
              <a:rPr lang="en-US" sz="2600" dirty="0">
                <a:latin typeface="Montserrat Light"/>
              </a:rPr>
              <a:t>Audits are conducted within 15 business days of documentation receipt.</a:t>
            </a:r>
          </a:p>
          <a:p>
            <a:endParaRPr lang="en-US" sz="2600" dirty="0">
              <a:latin typeface="Montserrat Light"/>
            </a:endParaRPr>
          </a:p>
          <a:p>
            <a:r>
              <a:rPr lang="en-US" sz="2600" dirty="0">
                <a:latin typeface="Montserrat Light"/>
              </a:rPr>
              <a:t>Facilities are provided 15 business days to submit additional documentation requests or provide a Corrective Action Plan to the QA team. </a:t>
            </a:r>
          </a:p>
          <a:p>
            <a:endParaRPr lang="en-US" sz="2600" dirty="0">
              <a:latin typeface="Montserrat Light"/>
            </a:endParaRPr>
          </a:p>
          <a:p>
            <a:r>
              <a:rPr lang="en-US" sz="2600" dirty="0">
                <a:latin typeface="Montserrat Light"/>
              </a:rPr>
              <a:t>A summary of audit findings will be provided to the facility 15 business days after the facility audit is finalized. </a:t>
            </a:r>
          </a:p>
          <a:p>
            <a:pPr marL="0" indent="0">
              <a:buNone/>
            </a:pPr>
            <a:endParaRPr lang="en-US" dirty="0"/>
          </a:p>
          <a:p>
            <a:pPr marL="0" indent="0">
              <a:buNone/>
            </a:pPr>
            <a:r>
              <a:rPr lang="en-US" sz="1800" dirty="0">
                <a:latin typeface="Montserrat Light" panose="00000400000000000000" pitchFamily="2" charset="0"/>
                <a:cs typeface="Times New Roman" panose="02020603050405020304" pitchFamily="18" charset="0"/>
              </a:rPr>
              <a:t>Requested documentation</a:t>
            </a:r>
            <a:r>
              <a:rPr lang="en-US" sz="1800" dirty="0">
                <a:effectLst/>
                <a:latin typeface="Montserrat Light" panose="00000400000000000000" pitchFamily="2" charset="0"/>
                <a:ea typeface="Montserrat" panose="00000500000000000000" pitchFamily="2" charset="0"/>
                <a:cs typeface="Times New Roman" panose="02020603050405020304" pitchFamily="18" charset="0"/>
              </a:rPr>
              <a:t> that is not received under the standard policy of the PFP program, agency rule Oklahoma Administrative Code (OAC) </a:t>
            </a:r>
            <a:r>
              <a:rPr lang="en-US" sz="1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3"/>
              </a:rPr>
              <a:t>317:30-5-136.1. Pay-for-Performance (PFP) program</a:t>
            </a:r>
            <a:r>
              <a:rPr lang="en-US" sz="1800" dirty="0">
                <a:effectLst/>
                <a:latin typeface="Montserrat Light" panose="00000400000000000000" pitchFamily="2" charset="0"/>
                <a:ea typeface="Montserrat" panose="00000500000000000000" pitchFamily="2" charset="0"/>
                <a:cs typeface="Times New Roman" panose="02020603050405020304" pitchFamily="18" charset="0"/>
              </a:rPr>
              <a:t>, have the potential to forfeit reimbursement dollars.</a:t>
            </a:r>
          </a:p>
        </p:txBody>
      </p:sp>
    </p:spTree>
    <p:extLst>
      <p:ext uri="{BB962C8B-B14F-4D97-AF65-F5344CB8AC3E}">
        <p14:creationId xmlns:p14="http://schemas.microsoft.com/office/powerpoint/2010/main" val="256424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5319" y="1351900"/>
            <a:ext cx="4637184" cy="4351338"/>
          </a:xfrm>
        </p:spPr>
        <p:txBody>
          <a:bodyPr/>
          <a:lstStyle/>
          <a:p>
            <a:pPr lvl="0">
              <a:spcBef>
                <a:spcPts val="1000"/>
              </a:spcBef>
            </a:pPr>
            <a:r>
              <a:rPr lang="en-US" dirty="0">
                <a:ea typeface="+mn-ea"/>
                <a:cs typeface="+mn-cs"/>
              </a:rPr>
              <a:t>Objectives</a:t>
            </a:r>
            <a:endParaRPr lang="en-US" dirty="0"/>
          </a:p>
        </p:txBody>
      </p:sp>
      <p:sp>
        <p:nvSpPr>
          <p:cNvPr id="3" name="Content Placeholder 2"/>
          <p:cNvSpPr>
            <a:spLocks noGrp="1"/>
          </p:cNvSpPr>
          <p:nvPr>
            <p:ph idx="1"/>
          </p:nvPr>
        </p:nvSpPr>
        <p:spPr>
          <a:xfrm>
            <a:off x="5475383" y="1351900"/>
            <a:ext cx="6400799" cy="4351338"/>
          </a:xfrm>
        </p:spPr>
        <p:txBody>
          <a:bodyPr anchor="ctr"/>
          <a:lstStyle/>
          <a:p>
            <a:pPr marL="457200" indent="-457200" algn="l">
              <a:buFont typeface="Arial" panose="020B0604020202020204" pitchFamily="34" charset="0"/>
              <a:buChar char="•"/>
            </a:pPr>
            <a:r>
              <a:rPr lang="en-US" dirty="0">
                <a:latin typeface="Montserrat Light"/>
              </a:rPr>
              <a:t>Quality Measures</a:t>
            </a:r>
            <a:endParaRPr lang="en-US" dirty="0"/>
          </a:p>
          <a:p>
            <a:pPr marL="457200" indent="-457200"/>
            <a:r>
              <a:rPr lang="en-US" dirty="0">
                <a:latin typeface="Montserrat Light"/>
              </a:rPr>
              <a:t>Data Collection and Submission</a:t>
            </a:r>
          </a:p>
          <a:p>
            <a:pPr marL="457200" indent="-457200" algn="l">
              <a:buFont typeface="Arial" panose="020B0604020202020204" pitchFamily="34" charset="0"/>
              <a:buChar char="•"/>
            </a:pPr>
            <a:r>
              <a:rPr lang="en-US" dirty="0">
                <a:latin typeface="Montserrat Light"/>
              </a:rPr>
              <a:t>Program Audit</a:t>
            </a:r>
            <a:endParaRPr lang="en-US" dirty="0"/>
          </a:p>
          <a:p>
            <a:pPr marL="457200" indent="-457200" algn="l">
              <a:buFont typeface="Arial" panose="020B0604020202020204" pitchFamily="34" charset="0"/>
              <a:buChar char="•"/>
            </a:pPr>
            <a:r>
              <a:rPr lang="en-US" dirty="0">
                <a:latin typeface="Montserrat Light"/>
              </a:rPr>
              <a:t>Facility Survey</a:t>
            </a:r>
            <a:endParaRPr lang="en-US" dirty="0"/>
          </a:p>
          <a:p>
            <a:pPr marL="457200" indent="-457200" algn="l">
              <a:buFont typeface="Arial" panose="020B0604020202020204" pitchFamily="34" charset="0"/>
              <a:buChar char="•"/>
            </a:pPr>
            <a:r>
              <a:rPr lang="en-US" dirty="0">
                <a:latin typeface="Montserrat Light"/>
              </a:rPr>
              <a:t>Quality Assurance Team</a:t>
            </a:r>
            <a:endParaRPr lang="en-US" dirty="0"/>
          </a:p>
        </p:txBody>
      </p:sp>
    </p:spTree>
    <p:extLst>
      <p:ext uri="{BB962C8B-B14F-4D97-AF65-F5344CB8AC3E}">
        <p14:creationId xmlns:p14="http://schemas.microsoft.com/office/powerpoint/2010/main" val="1755561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desk audit</a:t>
            </a:r>
            <a:br>
              <a:rPr lang="en-US" dirty="0"/>
            </a:br>
            <a:endParaRPr lang="en-US" dirty="0"/>
          </a:p>
        </p:txBody>
      </p:sp>
      <p:sp>
        <p:nvSpPr>
          <p:cNvPr id="3" name="Content Placeholder 2"/>
          <p:cNvSpPr>
            <a:spLocks noGrp="1"/>
          </p:cNvSpPr>
          <p:nvPr>
            <p:ph idx="1"/>
          </p:nvPr>
        </p:nvSpPr>
        <p:spPr>
          <a:xfrm>
            <a:off x="736092" y="1145219"/>
            <a:ext cx="10719816" cy="5042761"/>
          </a:xfrm>
        </p:spPr>
        <p:txBody>
          <a:bodyPr vert="horz" lIns="91440" tIns="45720" rIns="91440" bIns="45720" rtlCol="0" anchor="t">
            <a:noAutofit/>
          </a:bodyPr>
          <a:lstStyle/>
          <a:p>
            <a:endParaRPr lang="en-US" sz="2200" dirty="0">
              <a:latin typeface="Montserrat Light"/>
            </a:endParaRPr>
          </a:p>
          <a:p>
            <a:r>
              <a:rPr lang="en-US" sz="2200" dirty="0"/>
              <a:t> Facility documentation is requested quarterly with the PFP quality metric submission(s). </a:t>
            </a:r>
          </a:p>
          <a:p>
            <a:pPr marL="0" indent="0">
              <a:buNone/>
            </a:pPr>
            <a:endParaRPr lang="en-US" sz="2200" dirty="0"/>
          </a:p>
          <a:p>
            <a:r>
              <a:rPr lang="en-US" sz="2200" b="1" i="1" dirty="0">
                <a:latin typeface="Montserrat Light"/>
              </a:rPr>
              <a:t>Performance Review Audit </a:t>
            </a:r>
            <a:r>
              <a:rPr lang="en-US" sz="2200" b="1" dirty="0">
                <a:latin typeface="Montserrat Light"/>
              </a:rPr>
              <a:t>box is </a:t>
            </a:r>
            <a:r>
              <a:rPr lang="en-US" sz="2200" dirty="0">
                <a:latin typeface="Montserrat Light"/>
              </a:rPr>
              <a:t>checked in PFP/QOC provider portal if your facility is selected for a desk audit (refer to slide 13).</a:t>
            </a:r>
          </a:p>
          <a:p>
            <a:pPr marL="0" indent="0">
              <a:buNone/>
            </a:pPr>
            <a:endParaRPr lang="en-US" sz="2200" dirty="0">
              <a:latin typeface="Montserrat Light"/>
            </a:endParaRPr>
          </a:p>
          <a:p>
            <a:r>
              <a:rPr lang="en-US" sz="2200" dirty="0">
                <a:latin typeface="Montserrat Light"/>
              </a:rPr>
              <a:t>Facilities will NOT be able to submit their quarterly reports if they have been chosen for audit and do not provide document uploads. </a:t>
            </a:r>
          </a:p>
          <a:p>
            <a:pPr marL="0" indent="0">
              <a:buNone/>
            </a:pPr>
            <a:endParaRPr lang="en-US" sz="1400" dirty="0">
              <a:latin typeface="Montserrat Light"/>
            </a:endParaRPr>
          </a:p>
          <a:p>
            <a:pPr marL="0" indent="0">
              <a:buNone/>
            </a:pPr>
            <a:endParaRPr lang="en-US" sz="1400" dirty="0">
              <a:latin typeface="Montserrat Light"/>
            </a:endParaRPr>
          </a:p>
          <a:p>
            <a:endParaRPr lang="en-US" sz="1400" dirty="0"/>
          </a:p>
        </p:txBody>
      </p:sp>
    </p:spTree>
    <p:extLst>
      <p:ext uri="{BB962C8B-B14F-4D97-AF65-F5344CB8AC3E}">
        <p14:creationId xmlns:p14="http://schemas.microsoft.com/office/powerpoint/2010/main" val="255373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BC86-DFC7-4A7D-8444-8076CE3F581B}"/>
              </a:ext>
            </a:extLst>
          </p:cNvPr>
          <p:cNvSpPr>
            <a:spLocks noGrp="1"/>
          </p:cNvSpPr>
          <p:nvPr>
            <p:ph type="title"/>
          </p:nvPr>
        </p:nvSpPr>
        <p:spPr/>
        <p:txBody>
          <a:bodyPr/>
          <a:lstStyle/>
          <a:p>
            <a:r>
              <a:rPr lang="en-US" dirty="0"/>
              <a:t>Desk audit (cont.)</a:t>
            </a:r>
          </a:p>
        </p:txBody>
      </p:sp>
      <p:sp>
        <p:nvSpPr>
          <p:cNvPr id="3" name="Content Placeholder 2">
            <a:extLst>
              <a:ext uri="{FF2B5EF4-FFF2-40B4-BE49-F238E27FC236}">
                <a16:creationId xmlns:a16="http://schemas.microsoft.com/office/drawing/2014/main" id="{1453BFA9-7E8B-438B-99B4-0534805433B0}"/>
              </a:ext>
            </a:extLst>
          </p:cNvPr>
          <p:cNvSpPr>
            <a:spLocks noGrp="1"/>
          </p:cNvSpPr>
          <p:nvPr>
            <p:ph idx="1"/>
          </p:nvPr>
        </p:nvSpPr>
        <p:spPr/>
        <p:txBody>
          <a:bodyPr>
            <a:normAutofit/>
          </a:bodyPr>
          <a:lstStyle/>
          <a:p>
            <a:r>
              <a:rPr lang="en-US" sz="2200" dirty="0"/>
              <a:t>Documentation requirement(s):</a:t>
            </a:r>
          </a:p>
          <a:p>
            <a:pPr marL="0" indent="0">
              <a:buNone/>
            </a:pPr>
            <a:endParaRPr lang="en-US" sz="2200" dirty="0"/>
          </a:p>
          <a:p>
            <a:pPr lvl="1">
              <a:buFont typeface="Courier New" panose="02070309020205020404" pitchFamily="49" charset="0"/>
              <a:buChar char="o"/>
            </a:pPr>
            <a:r>
              <a:rPr lang="en-US" sz="2000" b="1" dirty="0">
                <a:latin typeface="Montserrat Light"/>
              </a:rPr>
              <a:t>Q</a:t>
            </a:r>
            <a:r>
              <a:rPr lang="en-US" sz="2000" dirty="0">
                <a:latin typeface="Montserrat Light"/>
              </a:rPr>
              <a:t>uality </a:t>
            </a:r>
            <a:r>
              <a:rPr lang="en-US" sz="2000" b="1" dirty="0">
                <a:latin typeface="Montserrat Light"/>
              </a:rPr>
              <a:t>A</a:t>
            </a:r>
            <a:r>
              <a:rPr lang="en-US" sz="2000" dirty="0">
                <a:latin typeface="Montserrat Light"/>
              </a:rPr>
              <a:t>ssurance and </a:t>
            </a:r>
            <a:r>
              <a:rPr lang="en-US" sz="2000" b="1" dirty="0">
                <a:latin typeface="Montserrat Light"/>
              </a:rPr>
              <a:t>P</a:t>
            </a:r>
            <a:r>
              <a:rPr lang="en-US" sz="2000" dirty="0">
                <a:latin typeface="Montserrat Light"/>
              </a:rPr>
              <a:t>erformance </a:t>
            </a:r>
            <a:r>
              <a:rPr lang="en-US" sz="2000" b="1" dirty="0">
                <a:latin typeface="Montserrat Light"/>
              </a:rPr>
              <a:t>I</a:t>
            </a:r>
            <a:r>
              <a:rPr lang="en-US" sz="2000" dirty="0">
                <a:latin typeface="Montserrat Light"/>
              </a:rPr>
              <a:t>mprovement Plan with most recent date of review or revision.</a:t>
            </a:r>
          </a:p>
          <a:p>
            <a:pPr marL="457200" lvl="1" indent="0">
              <a:buNone/>
            </a:pPr>
            <a:endParaRPr lang="en-US" sz="2000" dirty="0">
              <a:latin typeface="Montserrat Light"/>
            </a:endParaRPr>
          </a:p>
          <a:p>
            <a:pPr lvl="1">
              <a:buFont typeface="Courier New" panose="02070309020205020404" pitchFamily="49" charset="0"/>
              <a:buChar char="o"/>
            </a:pPr>
            <a:r>
              <a:rPr lang="en-US" sz="2000" dirty="0">
                <a:latin typeface="Montserrat Light"/>
              </a:rPr>
              <a:t>Quality Assessment and Assurance Committee meeting notes with attendee page including signatures and titles.</a:t>
            </a:r>
          </a:p>
          <a:p>
            <a:pPr marL="457200" lvl="1" indent="0">
              <a:buNone/>
            </a:pPr>
            <a:endParaRPr lang="en-US" sz="2000" dirty="0"/>
          </a:p>
          <a:p>
            <a:pPr lvl="1">
              <a:buFont typeface="Courier New" panose="02070309020205020404" pitchFamily="49" charset="0"/>
              <a:buChar char="o"/>
            </a:pPr>
            <a:r>
              <a:rPr lang="en-US" sz="2000" dirty="0">
                <a:latin typeface="Montserrat Light"/>
              </a:rPr>
              <a:t>Program Improvement Projects for the requested reporting period. </a:t>
            </a:r>
          </a:p>
          <a:p>
            <a:pPr marL="457200" lvl="1" indent="0">
              <a:buNone/>
            </a:pPr>
            <a:r>
              <a:rPr lang="en-US" sz="2200" i="1" dirty="0">
                <a:latin typeface="Montserrat Light"/>
              </a:rPr>
              <a:t>			</a:t>
            </a:r>
            <a:r>
              <a:rPr lang="en-US" sz="1600" i="1" dirty="0">
                <a:latin typeface="Montserrat Light" panose="00000400000000000000" pitchFamily="2" charset="0"/>
              </a:rPr>
              <a:t>The above are requirements at </a:t>
            </a:r>
            <a:r>
              <a:rPr lang="en-US" sz="1600" i="1" dirty="0">
                <a:effectLst/>
                <a:latin typeface="Montserrat Light" panose="00000400000000000000" pitchFamily="2" charset="0"/>
                <a:ea typeface="Calibri" panose="020F0502020204030204" pitchFamily="34" charset="0"/>
                <a:cs typeface="Arial" panose="020B0604020202020204" pitchFamily="34" charset="0"/>
              </a:rPr>
              <a:t>F520 483.75.</a:t>
            </a:r>
          </a:p>
          <a:p>
            <a:pPr marL="457200" lvl="1" indent="0" algn="ctr">
              <a:buNone/>
            </a:pPr>
            <a:endParaRPr lang="en-US" sz="2200" dirty="0">
              <a:latin typeface="Montserrat Light"/>
            </a:endParaRPr>
          </a:p>
          <a:p>
            <a:pPr lvl="1">
              <a:buFont typeface="Courier New" panose="02070309020205020404" pitchFamily="49" charset="0"/>
              <a:buChar char="o"/>
            </a:pPr>
            <a:r>
              <a:rPr lang="en-US" sz="2000" dirty="0">
                <a:latin typeface="Montserrat Light"/>
              </a:rPr>
              <a:t>Other documents as requested.</a:t>
            </a:r>
          </a:p>
          <a:p>
            <a:pPr marL="457200" lvl="1" indent="0">
              <a:buNone/>
            </a:pPr>
            <a:endParaRPr lang="en-US" sz="2000" dirty="0"/>
          </a:p>
          <a:p>
            <a:endParaRPr lang="en-US" dirty="0"/>
          </a:p>
        </p:txBody>
      </p:sp>
    </p:spTree>
    <p:extLst>
      <p:ext uri="{BB962C8B-B14F-4D97-AF65-F5344CB8AC3E}">
        <p14:creationId xmlns:p14="http://schemas.microsoft.com/office/powerpoint/2010/main" val="3960968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CE5D-2369-C536-6332-46F57C83A387}"/>
              </a:ext>
            </a:extLst>
          </p:cNvPr>
          <p:cNvSpPr>
            <a:spLocks noGrp="1"/>
          </p:cNvSpPr>
          <p:nvPr>
            <p:ph type="title"/>
          </p:nvPr>
        </p:nvSpPr>
        <p:spPr/>
        <p:txBody>
          <a:bodyPr/>
          <a:lstStyle/>
          <a:p>
            <a:r>
              <a:rPr lang="en-US" dirty="0"/>
              <a:t>Virtual/teleconference Audit</a:t>
            </a:r>
          </a:p>
        </p:txBody>
      </p:sp>
      <p:sp>
        <p:nvSpPr>
          <p:cNvPr id="3" name="Content Placeholder 2">
            <a:extLst>
              <a:ext uri="{FF2B5EF4-FFF2-40B4-BE49-F238E27FC236}">
                <a16:creationId xmlns:a16="http://schemas.microsoft.com/office/drawing/2014/main" id="{993C496A-F53E-1424-4459-22584C2D13FF}"/>
              </a:ext>
            </a:extLst>
          </p:cNvPr>
          <p:cNvSpPr>
            <a:spLocks noGrp="1"/>
          </p:cNvSpPr>
          <p:nvPr>
            <p:ph idx="1"/>
          </p:nvPr>
        </p:nvSpPr>
        <p:spPr/>
        <p:txBody>
          <a:bodyPr>
            <a:normAutofit fontScale="92500"/>
          </a:bodyPr>
          <a:lstStyle/>
          <a:p>
            <a:r>
              <a:rPr lang="en-US" sz="2400" dirty="0"/>
              <a:t>The QA auditor contacts the facility 9 a.m. the day of the audit to request same-day document submission.</a:t>
            </a:r>
          </a:p>
          <a:p>
            <a:pPr marL="0" indent="0">
              <a:buNone/>
            </a:pPr>
            <a:endParaRPr lang="en-US" sz="2400" dirty="0"/>
          </a:p>
          <a:p>
            <a:r>
              <a:rPr lang="en-US" sz="2400" dirty="0"/>
              <a:t>The QA auditor sends a follow-up email to the facility with requirements. </a:t>
            </a:r>
          </a:p>
          <a:p>
            <a:endParaRPr lang="en-US" sz="2400" dirty="0"/>
          </a:p>
          <a:p>
            <a:r>
              <a:rPr lang="en-US" sz="2400" dirty="0"/>
              <a:t>The Staff &amp; Resident Assessment Form must be submitted by 12:30 p.m. the same day to </a:t>
            </a:r>
            <a:r>
              <a:rPr lang="en-US" sz="2400" dirty="0">
                <a:hlinkClick r:id="rId3"/>
              </a:rPr>
              <a:t>ltcqualityassurance@okhca.org</a:t>
            </a:r>
            <a:r>
              <a:rPr lang="en-US" sz="2400" dirty="0"/>
              <a:t> to conduct Staff &amp; Resident Surveys.</a:t>
            </a:r>
          </a:p>
          <a:p>
            <a:endParaRPr lang="en-US" sz="2400" dirty="0"/>
          </a:p>
          <a:p>
            <a:r>
              <a:rPr lang="en-US" sz="2400" dirty="0"/>
              <a:t>The facility must submit requested documentation by 3 p.m. same day to </a:t>
            </a:r>
            <a:r>
              <a:rPr lang="en-US" sz="2400" dirty="0">
                <a:hlinkClick r:id="rId3"/>
              </a:rPr>
              <a:t>ltcqualityassurance@okhca.org</a:t>
            </a:r>
            <a:r>
              <a:rPr lang="en-US" sz="2400" dirty="0"/>
              <a:t>.</a:t>
            </a:r>
          </a:p>
        </p:txBody>
      </p:sp>
    </p:spTree>
    <p:extLst>
      <p:ext uri="{BB962C8B-B14F-4D97-AF65-F5344CB8AC3E}">
        <p14:creationId xmlns:p14="http://schemas.microsoft.com/office/powerpoint/2010/main" val="2375061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BC86-DFC7-4A7D-8444-8076CE3F581B}"/>
              </a:ext>
            </a:extLst>
          </p:cNvPr>
          <p:cNvSpPr>
            <a:spLocks noGrp="1"/>
          </p:cNvSpPr>
          <p:nvPr>
            <p:ph type="title"/>
          </p:nvPr>
        </p:nvSpPr>
        <p:spPr/>
        <p:txBody>
          <a:bodyPr/>
          <a:lstStyle/>
          <a:p>
            <a:r>
              <a:rPr lang="en-US" dirty="0"/>
              <a:t>Virtual/Teleconference audit (cont.)</a:t>
            </a:r>
          </a:p>
        </p:txBody>
      </p:sp>
      <p:sp>
        <p:nvSpPr>
          <p:cNvPr id="3" name="Content Placeholder 2">
            <a:extLst>
              <a:ext uri="{FF2B5EF4-FFF2-40B4-BE49-F238E27FC236}">
                <a16:creationId xmlns:a16="http://schemas.microsoft.com/office/drawing/2014/main" id="{1453BFA9-7E8B-438B-99B4-0534805433B0}"/>
              </a:ext>
            </a:extLst>
          </p:cNvPr>
          <p:cNvSpPr>
            <a:spLocks noGrp="1"/>
          </p:cNvSpPr>
          <p:nvPr>
            <p:ph idx="1"/>
          </p:nvPr>
        </p:nvSpPr>
        <p:spPr/>
        <p:txBody>
          <a:bodyPr>
            <a:normAutofit/>
          </a:bodyPr>
          <a:lstStyle/>
          <a:p>
            <a:r>
              <a:rPr lang="en-US" sz="2200" dirty="0"/>
              <a:t>Documentation requirement(s):</a:t>
            </a:r>
          </a:p>
          <a:p>
            <a:pPr marL="0" indent="0">
              <a:buNone/>
            </a:pPr>
            <a:endParaRPr lang="en-US" sz="2200" dirty="0"/>
          </a:p>
          <a:p>
            <a:pPr lvl="1">
              <a:buFont typeface="Courier New" panose="02070309020205020404" pitchFamily="49" charset="0"/>
              <a:buChar char="o"/>
            </a:pPr>
            <a:r>
              <a:rPr lang="en-US" sz="2000" b="1" dirty="0">
                <a:latin typeface="Montserrat Light"/>
              </a:rPr>
              <a:t>Q</a:t>
            </a:r>
            <a:r>
              <a:rPr lang="en-US" sz="2000" dirty="0">
                <a:latin typeface="Montserrat Light"/>
              </a:rPr>
              <a:t>uality </a:t>
            </a:r>
            <a:r>
              <a:rPr lang="en-US" sz="2000" b="1" dirty="0">
                <a:latin typeface="Montserrat Light"/>
              </a:rPr>
              <a:t>A</a:t>
            </a:r>
            <a:r>
              <a:rPr lang="en-US" sz="2000" dirty="0">
                <a:latin typeface="Montserrat Light"/>
              </a:rPr>
              <a:t>ssurance and </a:t>
            </a:r>
            <a:r>
              <a:rPr lang="en-US" sz="2000" b="1" dirty="0">
                <a:latin typeface="Montserrat Light"/>
              </a:rPr>
              <a:t>P</a:t>
            </a:r>
            <a:r>
              <a:rPr lang="en-US" sz="2000" dirty="0">
                <a:latin typeface="Montserrat Light"/>
              </a:rPr>
              <a:t>erformance </a:t>
            </a:r>
            <a:r>
              <a:rPr lang="en-US" sz="2000" b="1" dirty="0">
                <a:latin typeface="Montserrat Light"/>
              </a:rPr>
              <a:t>I</a:t>
            </a:r>
            <a:r>
              <a:rPr lang="en-US" sz="2000" dirty="0">
                <a:latin typeface="Montserrat Light"/>
              </a:rPr>
              <a:t>mprovement Plan with most recent date of review or revision.</a:t>
            </a:r>
          </a:p>
          <a:p>
            <a:pPr marL="457200" lvl="1" indent="0">
              <a:buNone/>
            </a:pPr>
            <a:endParaRPr lang="en-US" sz="2000" dirty="0">
              <a:latin typeface="Montserrat Light"/>
            </a:endParaRPr>
          </a:p>
          <a:p>
            <a:pPr lvl="1">
              <a:buFont typeface="Courier New" panose="02070309020205020404" pitchFamily="49" charset="0"/>
              <a:buChar char="o"/>
            </a:pPr>
            <a:r>
              <a:rPr lang="en-US" sz="2000" dirty="0">
                <a:latin typeface="Montserrat Light"/>
              </a:rPr>
              <a:t>Quality Assessment and Assurance Committee meeting notes with attendee page including signatures and titles.</a:t>
            </a:r>
          </a:p>
          <a:p>
            <a:pPr marL="457200" lvl="1" indent="0">
              <a:buNone/>
            </a:pPr>
            <a:endParaRPr lang="en-US" sz="2000" dirty="0"/>
          </a:p>
          <a:p>
            <a:pPr lvl="1">
              <a:buFont typeface="Courier New" panose="02070309020205020404" pitchFamily="49" charset="0"/>
              <a:buChar char="o"/>
            </a:pPr>
            <a:r>
              <a:rPr lang="en-US" sz="2000" dirty="0">
                <a:latin typeface="Montserrat Light"/>
              </a:rPr>
              <a:t>Program Improvement Projects for the requested reporting period. </a:t>
            </a:r>
          </a:p>
          <a:p>
            <a:pPr marL="457200" lvl="1" indent="0">
              <a:buNone/>
            </a:pPr>
            <a:r>
              <a:rPr lang="en-US" sz="2000" i="1" dirty="0">
                <a:latin typeface="Montserrat Light"/>
              </a:rPr>
              <a:t>			</a:t>
            </a:r>
            <a:r>
              <a:rPr lang="en-US" sz="1600" i="1" dirty="0">
                <a:latin typeface="Montserrat Light" panose="00000400000000000000" pitchFamily="2" charset="0"/>
              </a:rPr>
              <a:t>The above are requirements at </a:t>
            </a:r>
            <a:r>
              <a:rPr lang="en-US" sz="1600" i="1" dirty="0">
                <a:effectLst/>
                <a:latin typeface="Montserrat Light" panose="00000400000000000000" pitchFamily="2" charset="0"/>
                <a:ea typeface="Calibri" panose="020F0502020204030204" pitchFamily="34" charset="0"/>
                <a:cs typeface="Arial" panose="020B0604020202020204" pitchFamily="34" charset="0"/>
              </a:rPr>
              <a:t>F520 483.75.</a:t>
            </a:r>
          </a:p>
          <a:p>
            <a:pPr marL="457200" lvl="1" indent="0">
              <a:buNone/>
            </a:pPr>
            <a:endParaRPr lang="en-US" sz="1600" i="1" dirty="0">
              <a:effectLst/>
              <a:latin typeface="Montserrat Light" panose="00000400000000000000" pitchFamily="2" charset="0"/>
              <a:ea typeface="Calibri" panose="020F0502020204030204" pitchFamily="34" charset="0"/>
              <a:cs typeface="Arial" panose="020B0604020202020204" pitchFamily="34" charset="0"/>
            </a:endParaRPr>
          </a:p>
          <a:p>
            <a:pPr lvl="1">
              <a:buFont typeface="Courier New" panose="02070309020205020404" pitchFamily="49" charset="0"/>
              <a:buChar char="o"/>
            </a:pPr>
            <a:r>
              <a:rPr lang="en-US" sz="2000" dirty="0"/>
              <a:t>Staff &amp; Resident Assessment Form.</a:t>
            </a:r>
          </a:p>
          <a:p>
            <a:endParaRPr lang="en-US" dirty="0"/>
          </a:p>
        </p:txBody>
      </p:sp>
    </p:spTree>
    <p:extLst>
      <p:ext uri="{BB962C8B-B14F-4D97-AF65-F5344CB8AC3E}">
        <p14:creationId xmlns:p14="http://schemas.microsoft.com/office/powerpoint/2010/main" val="764473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On-site audit</a:t>
            </a:r>
            <a:br>
              <a:rPr lang="en-US" dirty="0"/>
            </a:br>
            <a:endParaRPr lang="en-US" sz="3100" dirty="0"/>
          </a:p>
        </p:txBody>
      </p:sp>
      <p:sp>
        <p:nvSpPr>
          <p:cNvPr id="3" name="Content Placeholder 2"/>
          <p:cNvSpPr>
            <a:spLocks noGrp="1"/>
          </p:cNvSpPr>
          <p:nvPr>
            <p:ph idx="1"/>
          </p:nvPr>
        </p:nvSpPr>
        <p:spPr>
          <a:xfrm>
            <a:off x="838200" y="1198485"/>
            <a:ext cx="10515599" cy="5033560"/>
          </a:xfrm>
        </p:spPr>
        <p:txBody>
          <a:bodyPr vert="horz" lIns="91440" tIns="45720" rIns="91440" bIns="45720" rtlCol="0" anchor="t">
            <a:normAutofit fontScale="92500" lnSpcReduction="20000"/>
          </a:bodyPr>
          <a:lstStyle/>
          <a:p>
            <a:pPr marL="0" indent="0">
              <a:buNone/>
            </a:pPr>
            <a:endParaRPr lang="en-US" sz="2400" dirty="0"/>
          </a:p>
          <a:p>
            <a:r>
              <a:rPr lang="en-US" sz="2400" dirty="0">
                <a:latin typeface="Montserrat Light"/>
              </a:rPr>
              <a:t> QA audit team contacts the facility the same day of upcoming on-site audit.</a:t>
            </a:r>
          </a:p>
          <a:p>
            <a:endParaRPr lang="en-US" sz="2400" dirty="0">
              <a:latin typeface="Montserrat Light"/>
            </a:endParaRPr>
          </a:p>
          <a:p>
            <a:r>
              <a:rPr lang="en-US" sz="2400" dirty="0">
                <a:latin typeface="Montserrat Light"/>
              </a:rPr>
              <a:t>QA audit team requests the facility establish a contact person throughout the audit.  </a:t>
            </a:r>
          </a:p>
          <a:p>
            <a:endParaRPr lang="en-US" sz="2400" dirty="0">
              <a:latin typeface="Montserrat Light"/>
            </a:endParaRPr>
          </a:p>
          <a:p>
            <a:r>
              <a:rPr lang="en-US" sz="2400" dirty="0">
                <a:latin typeface="Montserrat Light"/>
              </a:rPr>
              <a:t>QA team tours facility.</a:t>
            </a:r>
          </a:p>
          <a:p>
            <a:endParaRPr lang="en-US" sz="2400" dirty="0">
              <a:latin typeface="Montserrat Light"/>
            </a:endParaRPr>
          </a:p>
          <a:p>
            <a:r>
              <a:rPr lang="en-US" sz="2400" dirty="0">
                <a:latin typeface="Montserrat Light"/>
              </a:rPr>
              <a:t>QA manager visits with administrative staff.</a:t>
            </a:r>
          </a:p>
          <a:p>
            <a:endParaRPr lang="en-US" sz="2400" dirty="0">
              <a:latin typeface="Montserrat Light"/>
            </a:endParaRPr>
          </a:p>
          <a:p>
            <a:r>
              <a:rPr lang="en-US" sz="2400" dirty="0">
                <a:latin typeface="Montserrat Light"/>
              </a:rPr>
              <a:t>QA audit team conducts surveys with employees and residents.</a:t>
            </a:r>
          </a:p>
          <a:p>
            <a:endParaRPr lang="en-US" sz="2400" dirty="0">
              <a:latin typeface="Montserrat Light"/>
            </a:endParaRPr>
          </a:p>
          <a:p>
            <a:r>
              <a:rPr lang="en-US" sz="2400" dirty="0">
                <a:latin typeface="Montserrat Light"/>
              </a:rPr>
              <a:t>Documentation reviewed on-site.</a:t>
            </a:r>
          </a:p>
          <a:p>
            <a:endParaRPr lang="en-US" sz="2400" dirty="0">
              <a:latin typeface="Montserrat Light"/>
            </a:endParaRPr>
          </a:p>
          <a:p>
            <a:endParaRPr lang="en-US" sz="2400" dirty="0">
              <a:latin typeface="Montserrat Light"/>
            </a:endParaRPr>
          </a:p>
          <a:p>
            <a:pPr marL="457200" lvl="1" indent="0">
              <a:buNone/>
            </a:pPr>
            <a:endParaRPr lang="en-US" sz="2400" dirty="0">
              <a:latin typeface="Montserrat Light"/>
            </a:endParaRPr>
          </a:p>
          <a:p>
            <a:endParaRPr lang="en-US" sz="2400" dirty="0">
              <a:latin typeface="Montserrat Light"/>
            </a:endParaRPr>
          </a:p>
          <a:p>
            <a:endParaRPr lang="en-US" sz="2400" dirty="0">
              <a:latin typeface="Montserrat Light"/>
            </a:endParaRPr>
          </a:p>
          <a:p>
            <a:endParaRPr lang="en-US" sz="2000" dirty="0"/>
          </a:p>
        </p:txBody>
      </p:sp>
    </p:spTree>
    <p:extLst>
      <p:ext uri="{BB962C8B-B14F-4D97-AF65-F5344CB8AC3E}">
        <p14:creationId xmlns:p14="http://schemas.microsoft.com/office/powerpoint/2010/main" val="3530319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flipH="1">
            <a:off x="6019800" y="0"/>
            <a:ext cx="6172200" cy="6857999"/>
          </a:xfrm>
        </p:spPr>
        <p:txBody>
          <a:bodyPr>
            <a:normAutofit/>
          </a:bodyPr>
          <a:lstStyle/>
          <a:p>
            <a:pPr marL="342900" indent="-342900" algn="l">
              <a:buFont typeface="Arial" panose="020B0604020202020204" pitchFamily="34" charset="0"/>
              <a:buChar char="•"/>
            </a:pPr>
            <a:endParaRPr lang="en-US" sz="2400" dirty="0">
              <a:solidFill>
                <a:schemeClr val="tx1"/>
              </a:solidFill>
              <a:latin typeface="Montserrat SemiBold"/>
            </a:endParaRPr>
          </a:p>
          <a:p>
            <a:pPr marL="342900" indent="-342900" algn="l">
              <a:buFont typeface="Arial" panose="020B0604020202020204" pitchFamily="34" charset="0"/>
              <a:buChar char="•"/>
            </a:pPr>
            <a:endParaRPr lang="en-US" sz="2200" dirty="0">
              <a:solidFill>
                <a:schemeClr val="tx1"/>
              </a:solidFill>
              <a:latin typeface="Montserrat Light" panose="00000400000000000000" pitchFamily="2" charset="0"/>
            </a:endParaRPr>
          </a:p>
          <a:p>
            <a:pPr marL="342900" indent="-342900" algn="l">
              <a:buFont typeface="Arial" panose="020B0604020202020204" pitchFamily="34" charset="0"/>
              <a:buChar char="•"/>
            </a:pPr>
            <a:r>
              <a:rPr lang="en-US" sz="2200" dirty="0">
                <a:solidFill>
                  <a:schemeClr val="tx1"/>
                </a:solidFill>
                <a:latin typeface="Montserrat Light" panose="00000400000000000000" pitchFamily="2" charset="0"/>
              </a:rPr>
              <a:t> Educated and/or trained on PFP.</a:t>
            </a:r>
          </a:p>
          <a:p>
            <a:pPr marL="457200" indent="-457200" algn="l">
              <a:buFont typeface="Arial" panose="020B0604020202020204" pitchFamily="34" charset="0"/>
              <a:buChar char="•"/>
            </a:pPr>
            <a:endParaRPr lang="en-US" sz="22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200" dirty="0">
                <a:solidFill>
                  <a:schemeClr val="tx1"/>
                </a:solidFill>
                <a:latin typeface="Montserrat Light" panose="00000400000000000000" pitchFamily="2" charset="0"/>
              </a:rPr>
              <a:t>Participate in quarterly/monthly meetings to discuss quality in the nursing home.</a:t>
            </a:r>
          </a:p>
          <a:p>
            <a:pPr marL="457200" indent="-457200" algn="l">
              <a:buFont typeface="Arial" panose="020B0604020202020204" pitchFamily="34" charset="0"/>
              <a:buChar char="•"/>
            </a:pPr>
            <a:endParaRPr lang="en-US" sz="22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200" dirty="0">
                <a:solidFill>
                  <a:schemeClr val="tx1"/>
                </a:solidFill>
                <a:latin typeface="Montserrat Light" panose="00000400000000000000" pitchFamily="2" charset="0"/>
              </a:rPr>
              <a:t>Feel there is adequate staff to provide direct care to residents.</a:t>
            </a:r>
          </a:p>
          <a:p>
            <a:pPr marL="457200" indent="-457200" algn="l">
              <a:buFont typeface="Arial" panose="020B0604020202020204" pitchFamily="34" charset="0"/>
              <a:buChar char="•"/>
            </a:pPr>
            <a:endParaRPr lang="en-US" sz="22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200" dirty="0">
                <a:solidFill>
                  <a:schemeClr val="tx1"/>
                </a:solidFill>
                <a:latin typeface="Montserrat Light" panose="00000400000000000000" pitchFamily="2" charset="0"/>
              </a:rPr>
              <a:t>Satisfied with the compensation  received at this facility.</a:t>
            </a:r>
          </a:p>
          <a:p>
            <a:pPr marL="457200" indent="-457200" algn="l">
              <a:buFont typeface="Arial" panose="020B0604020202020204" pitchFamily="34" charset="0"/>
              <a:buChar char="•"/>
            </a:pPr>
            <a:endParaRPr lang="en-US" sz="22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200" dirty="0">
                <a:solidFill>
                  <a:schemeClr val="tx1"/>
                </a:solidFill>
                <a:latin typeface="Montserrat Light" panose="00000400000000000000" pitchFamily="2" charset="0"/>
              </a:rPr>
              <a:t>Satisfied with the benefits (health insurance, retirement, paid trainings, self-schedule, etc.) this facility provides.</a:t>
            </a:r>
          </a:p>
          <a:p>
            <a:endParaRPr lang="en-US" dirty="0"/>
          </a:p>
        </p:txBody>
      </p:sp>
      <p:sp>
        <p:nvSpPr>
          <p:cNvPr id="5" name="Content Placeholder 4"/>
          <p:cNvSpPr>
            <a:spLocks noGrp="1"/>
          </p:cNvSpPr>
          <p:nvPr>
            <p:ph sz="half" idx="2"/>
          </p:nvPr>
        </p:nvSpPr>
        <p:spPr>
          <a:xfrm>
            <a:off x="329185" y="1855788"/>
            <a:ext cx="4854004" cy="4216400"/>
          </a:xfrm>
        </p:spPr>
        <p:txBody>
          <a:bodyPr>
            <a:normAutofit/>
          </a:bodyPr>
          <a:lstStyle/>
          <a:p>
            <a:pPr marL="0" indent="0">
              <a:buNone/>
            </a:pPr>
            <a:r>
              <a:rPr lang="en-US" sz="4400" dirty="0">
                <a:latin typeface="Montserrat ExtraBold" panose="00000900000000000000" pitchFamily="2" charset="0"/>
              </a:rPr>
              <a:t>EMPLOYEE</a:t>
            </a:r>
          </a:p>
          <a:p>
            <a:pPr marL="0" indent="0">
              <a:buNone/>
            </a:pPr>
            <a:r>
              <a:rPr lang="en-US" sz="4400" dirty="0">
                <a:latin typeface="Montserrat ExtraBold" panose="00000900000000000000" pitchFamily="2" charset="0"/>
              </a:rPr>
              <a:t>SURVEY</a:t>
            </a:r>
          </a:p>
          <a:p>
            <a:pPr marL="0" indent="0">
              <a:buNone/>
            </a:pPr>
            <a:r>
              <a:rPr lang="en-US" sz="2600" dirty="0">
                <a:latin typeface="Montserrat ExtraBold" panose="00000900000000000000" pitchFamily="2" charset="0"/>
              </a:rPr>
              <a:t>All job levels are included in anonymous assessments. Must be employed a minimal of  90 days.</a:t>
            </a:r>
          </a:p>
        </p:txBody>
      </p:sp>
      <p:sp>
        <p:nvSpPr>
          <p:cNvPr id="2" name="Slide Number Placeholder 1"/>
          <p:cNvSpPr>
            <a:spLocks noGrp="1"/>
          </p:cNvSpPr>
          <p:nvPr>
            <p:ph type="sldNum" sz="quarter" idx="12"/>
          </p:nvPr>
        </p:nvSpPr>
        <p:spPr/>
        <p:txBody>
          <a:bodyPr/>
          <a:lstStyle/>
          <a:p>
            <a:fld id="{7C63B91F-EED1-42B4-9003-40A200ECD70B}" type="slidenum">
              <a:rPr lang="en-US" smtClean="0"/>
              <a:pPr/>
              <a:t>25</a:t>
            </a:fld>
            <a:r>
              <a:rPr lang="en-US" dirty="0"/>
              <a:t> | OKLAHOMA HEALTH CARE AUTHORITY</a:t>
            </a:r>
          </a:p>
        </p:txBody>
      </p:sp>
    </p:spTree>
    <p:extLst>
      <p:ext uri="{BB962C8B-B14F-4D97-AF65-F5344CB8AC3E}">
        <p14:creationId xmlns:p14="http://schemas.microsoft.com/office/powerpoint/2010/main" val="3997073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BC86-DFC7-4A7D-8444-8076CE3F581B}"/>
              </a:ext>
            </a:extLst>
          </p:cNvPr>
          <p:cNvSpPr>
            <a:spLocks noGrp="1"/>
          </p:cNvSpPr>
          <p:nvPr>
            <p:ph type="title"/>
          </p:nvPr>
        </p:nvSpPr>
        <p:spPr/>
        <p:txBody>
          <a:bodyPr/>
          <a:lstStyle/>
          <a:p>
            <a:r>
              <a:rPr lang="en-US" dirty="0"/>
              <a:t>On-site audit (cont.)</a:t>
            </a:r>
          </a:p>
        </p:txBody>
      </p:sp>
      <p:sp>
        <p:nvSpPr>
          <p:cNvPr id="3" name="Content Placeholder 2">
            <a:extLst>
              <a:ext uri="{FF2B5EF4-FFF2-40B4-BE49-F238E27FC236}">
                <a16:creationId xmlns:a16="http://schemas.microsoft.com/office/drawing/2014/main" id="{1453BFA9-7E8B-438B-99B4-0534805433B0}"/>
              </a:ext>
            </a:extLst>
          </p:cNvPr>
          <p:cNvSpPr>
            <a:spLocks noGrp="1"/>
          </p:cNvSpPr>
          <p:nvPr>
            <p:ph idx="1"/>
          </p:nvPr>
        </p:nvSpPr>
        <p:spPr/>
        <p:txBody>
          <a:bodyPr>
            <a:normAutofit/>
          </a:bodyPr>
          <a:lstStyle/>
          <a:p>
            <a:r>
              <a:rPr lang="en-US" sz="2200" dirty="0"/>
              <a:t>Documentation requirement(s):</a:t>
            </a:r>
          </a:p>
          <a:p>
            <a:pPr marL="0" indent="0">
              <a:buNone/>
            </a:pPr>
            <a:endParaRPr lang="en-US" sz="2200" dirty="0"/>
          </a:p>
          <a:p>
            <a:pPr lvl="1">
              <a:buFont typeface="Courier New" panose="02070309020205020404" pitchFamily="49" charset="0"/>
              <a:buChar char="o"/>
            </a:pPr>
            <a:r>
              <a:rPr lang="en-US" sz="2000" b="1" dirty="0">
                <a:latin typeface="Montserrat Light"/>
              </a:rPr>
              <a:t>Q</a:t>
            </a:r>
            <a:r>
              <a:rPr lang="en-US" sz="2000" dirty="0">
                <a:latin typeface="Montserrat Light"/>
              </a:rPr>
              <a:t>uality </a:t>
            </a:r>
            <a:r>
              <a:rPr lang="en-US" sz="2000" b="1" dirty="0">
                <a:latin typeface="Montserrat Light"/>
              </a:rPr>
              <a:t>A</a:t>
            </a:r>
            <a:r>
              <a:rPr lang="en-US" sz="2000" dirty="0">
                <a:latin typeface="Montserrat Light"/>
              </a:rPr>
              <a:t>ssurance and </a:t>
            </a:r>
            <a:r>
              <a:rPr lang="en-US" sz="2000" b="1" dirty="0">
                <a:latin typeface="Montserrat Light"/>
              </a:rPr>
              <a:t>P</a:t>
            </a:r>
            <a:r>
              <a:rPr lang="en-US" sz="2000" dirty="0">
                <a:latin typeface="Montserrat Light"/>
              </a:rPr>
              <a:t>erformance </a:t>
            </a:r>
            <a:r>
              <a:rPr lang="en-US" sz="2000" b="1" dirty="0">
                <a:latin typeface="Montserrat Light"/>
              </a:rPr>
              <a:t>I</a:t>
            </a:r>
            <a:r>
              <a:rPr lang="en-US" sz="2000" dirty="0">
                <a:latin typeface="Montserrat Light"/>
              </a:rPr>
              <a:t>mprovement Plan with most recent date of review or revision.</a:t>
            </a:r>
          </a:p>
          <a:p>
            <a:pPr marL="457200" lvl="1" indent="0">
              <a:buNone/>
            </a:pPr>
            <a:endParaRPr lang="en-US" sz="2000" dirty="0">
              <a:latin typeface="Montserrat Light"/>
            </a:endParaRPr>
          </a:p>
          <a:p>
            <a:pPr lvl="1">
              <a:buFont typeface="Courier New" panose="02070309020205020404" pitchFamily="49" charset="0"/>
              <a:buChar char="o"/>
            </a:pPr>
            <a:r>
              <a:rPr lang="en-US" sz="2000" dirty="0">
                <a:latin typeface="Montserrat Light"/>
              </a:rPr>
              <a:t>Quality Assessment and Assurance Committee meeting notes with attendee page including signatures and titles.</a:t>
            </a:r>
          </a:p>
          <a:p>
            <a:pPr marL="457200" lvl="1" indent="0">
              <a:buNone/>
            </a:pPr>
            <a:endParaRPr lang="en-US" sz="2000" dirty="0"/>
          </a:p>
          <a:p>
            <a:pPr lvl="1">
              <a:buFont typeface="Courier New" panose="02070309020205020404" pitchFamily="49" charset="0"/>
              <a:buChar char="o"/>
            </a:pPr>
            <a:r>
              <a:rPr lang="en-US" sz="2000" dirty="0">
                <a:latin typeface="Montserrat Light"/>
              </a:rPr>
              <a:t>Program Improvement Projects for the requested reporting period. </a:t>
            </a:r>
          </a:p>
          <a:p>
            <a:pPr marL="457200" lvl="1" indent="0">
              <a:buNone/>
            </a:pPr>
            <a:r>
              <a:rPr lang="en-US" sz="2000" i="1" dirty="0">
                <a:latin typeface="Montserrat Light"/>
              </a:rPr>
              <a:t>			</a:t>
            </a:r>
            <a:r>
              <a:rPr lang="en-US" sz="1600" i="1" dirty="0">
                <a:latin typeface="Montserrat Light" panose="00000400000000000000" pitchFamily="2" charset="0"/>
              </a:rPr>
              <a:t>The above are requirements at </a:t>
            </a:r>
            <a:r>
              <a:rPr lang="en-US" sz="1600" i="1" dirty="0">
                <a:effectLst/>
                <a:latin typeface="Montserrat Light" panose="00000400000000000000" pitchFamily="2" charset="0"/>
                <a:ea typeface="Calibri" panose="020F0502020204030204" pitchFamily="34" charset="0"/>
                <a:cs typeface="Arial" panose="020B0604020202020204" pitchFamily="34" charset="0"/>
              </a:rPr>
              <a:t>F520 483.75.</a:t>
            </a:r>
          </a:p>
          <a:p>
            <a:pPr marL="457200" lvl="1" indent="0">
              <a:buNone/>
            </a:pPr>
            <a:endParaRPr lang="en-US" sz="1600" i="1" dirty="0">
              <a:effectLst/>
              <a:latin typeface="Montserrat Light" panose="00000400000000000000" pitchFamily="2" charset="0"/>
              <a:ea typeface="Calibri" panose="020F0502020204030204" pitchFamily="34" charset="0"/>
              <a:cs typeface="Arial" panose="020B0604020202020204" pitchFamily="34" charset="0"/>
            </a:endParaRPr>
          </a:p>
          <a:p>
            <a:pPr lvl="1">
              <a:buFont typeface="Courier New" panose="02070309020205020404" pitchFamily="49" charset="0"/>
              <a:buChar char="o"/>
            </a:pPr>
            <a:r>
              <a:rPr lang="en-US" sz="2000" dirty="0"/>
              <a:t>Staff &amp; Resident Assessment Form.</a:t>
            </a:r>
          </a:p>
          <a:p>
            <a:endParaRPr lang="en-US" dirty="0"/>
          </a:p>
        </p:txBody>
      </p:sp>
    </p:spTree>
    <p:extLst>
      <p:ext uri="{BB962C8B-B14F-4D97-AF65-F5344CB8AC3E}">
        <p14:creationId xmlns:p14="http://schemas.microsoft.com/office/powerpoint/2010/main" val="2509556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a:t>Facility Survey</a:t>
            </a:r>
            <a:endParaRPr lang="en-US" dirty="0"/>
          </a:p>
        </p:txBody>
      </p:sp>
    </p:spTree>
    <p:extLst>
      <p:ext uri="{BB962C8B-B14F-4D97-AF65-F5344CB8AC3E}">
        <p14:creationId xmlns:p14="http://schemas.microsoft.com/office/powerpoint/2010/main" val="3608851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C3E66BC-CC0F-9ED7-999D-4AB6ECDBEDB4}"/>
              </a:ext>
            </a:extLst>
          </p:cNvPr>
          <p:cNvPicPr>
            <a:picLocks noGrp="1" noChangeAspect="1"/>
          </p:cNvPicPr>
          <p:nvPr>
            <p:ph idx="1"/>
          </p:nvPr>
        </p:nvPicPr>
        <p:blipFill rotWithShape="1">
          <a:blip r:embed="rId2"/>
          <a:srcRect b="12125"/>
          <a:stretch/>
        </p:blipFill>
        <p:spPr>
          <a:xfrm>
            <a:off x="5659700" y="884591"/>
            <a:ext cx="5231923" cy="5438192"/>
          </a:xfrm>
          <a:ln>
            <a:solidFill>
              <a:srgbClr val="464646"/>
            </a:solidFill>
          </a:ln>
        </p:spPr>
      </p:pic>
      <p:sp>
        <p:nvSpPr>
          <p:cNvPr id="2" name="Title 1">
            <a:extLst>
              <a:ext uri="{FF2B5EF4-FFF2-40B4-BE49-F238E27FC236}">
                <a16:creationId xmlns:a16="http://schemas.microsoft.com/office/drawing/2014/main" id="{F5C2EA45-3303-A241-ED42-D212A959C7D5}"/>
              </a:ext>
            </a:extLst>
          </p:cNvPr>
          <p:cNvSpPr>
            <a:spLocks noGrp="1"/>
          </p:cNvSpPr>
          <p:nvPr>
            <p:ph type="title"/>
          </p:nvPr>
        </p:nvSpPr>
        <p:spPr/>
        <p:txBody>
          <a:bodyPr/>
          <a:lstStyle/>
          <a:p>
            <a:r>
              <a:rPr lang="en-US" dirty="0"/>
              <a:t>Survey form</a:t>
            </a:r>
          </a:p>
        </p:txBody>
      </p:sp>
      <p:sp>
        <p:nvSpPr>
          <p:cNvPr id="8" name="TextBox 7">
            <a:extLst>
              <a:ext uri="{FF2B5EF4-FFF2-40B4-BE49-F238E27FC236}">
                <a16:creationId xmlns:a16="http://schemas.microsoft.com/office/drawing/2014/main" id="{8FB27CF7-6E59-A047-5706-4DFF72721D5B}"/>
              </a:ext>
            </a:extLst>
          </p:cNvPr>
          <p:cNvSpPr txBox="1"/>
          <p:nvPr/>
        </p:nvSpPr>
        <p:spPr>
          <a:xfrm>
            <a:off x="1926455" y="2967335"/>
            <a:ext cx="2175029" cy="923330"/>
          </a:xfrm>
          <a:prstGeom prst="rect">
            <a:avLst/>
          </a:prstGeom>
          <a:noFill/>
        </p:spPr>
        <p:txBody>
          <a:bodyPr wrap="square" rtlCol="0">
            <a:spAutoFit/>
          </a:bodyPr>
          <a:lstStyle/>
          <a:p>
            <a:r>
              <a:rPr lang="en-US" dirty="0">
                <a:latin typeface="Montserrat Light" panose="00000400000000000000" pitchFamily="2" charset="0"/>
              </a:rPr>
              <a:t>Form is fillable or you can print and fill out.</a:t>
            </a:r>
          </a:p>
        </p:txBody>
      </p:sp>
    </p:spTree>
    <p:extLst>
      <p:ext uri="{BB962C8B-B14F-4D97-AF65-F5344CB8AC3E}">
        <p14:creationId xmlns:p14="http://schemas.microsoft.com/office/powerpoint/2010/main" val="4119568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6176" y="0"/>
            <a:ext cx="5373624" cy="6858000"/>
          </a:xfrm>
        </p:spPr>
        <p:txBody>
          <a:bodyPr>
            <a:normAutofit fontScale="92500" lnSpcReduction="10000"/>
          </a:bodyPr>
          <a:lstStyle/>
          <a:p>
            <a:pPr algn="l"/>
            <a:endParaRPr lang="en-US" sz="2400" dirty="0">
              <a:solidFill>
                <a:schemeClr val="tx1"/>
              </a:solidFill>
              <a:latin typeface="Montserrat ExtraLight" panose="00000300000000000000" pitchFamily="2" charset="0"/>
            </a:endParaRPr>
          </a:p>
          <a:p>
            <a:pPr algn="l"/>
            <a:endParaRPr lang="en-US" sz="24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400" dirty="0">
                <a:solidFill>
                  <a:schemeClr val="tx1"/>
                </a:solidFill>
                <a:latin typeface="Montserrat Light" panose="00000400000000000000" pitchFamily="2" charset="0"/>
              </a:rPr>
              <a:t>Resident had a recent UTI, WL, use of antipsychotic med, pressure ulcer.</a:t>
            </a:r>
          </a:p>
          <a:p>
            <a:pPr marL="457200" indent="-457200" algn="l">
              <a:buFont typeface="Arial" panose="020B0604020202020204" pitchFamily="34" charset="0"/>
              <a:buChar char="•"/>
            </a:pPr>
            <a:endParaRPr lang="en-US" sz="24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400" dirty="0">
                <a:solidFill>
                  <a:schemeClr val="tx1"/>
                </a:solidFill>
                <a:latin typeface="Montserrat Light" panose="00000400000000000000" pitchFamily="2" charset="0"/>
              </a:rPr>
              <a:t>Included in the decisions made related to my care.</a:t>
            </a:r>
          </a:p>
          <a:p>
            <a:pPr marL="457200" indent="-457200" algn="l">
              <a:buFont typeface="Arial" panose="020B0604020202020204" pitchFamily="34" charset="0"/>
              <a:buChar char="•"/>
            </a:pPr>
            <a:endParaRPr lang="en-US" sz="24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400" dirty="0">
                <a:solidFill>
                  <a:schemeClr val="tx1"/>
                </a:solidFill>
                <a:latin typeface="Montserrat Light" panose="00000400000000000000" pitchFamily="2" charset="0"/>
              </a:rPr>
              <a:t>Staff treats me with dignity and respect.</a:t>
            </a:r>
          </a:p>
          <a:p>
            <a:pPr marL="457200" indent="-457200" algn="l">
              <a:buFont typeface="Arial" panose="020B0604020202020204" pitchFamily="34" charset="0"/>
              <a:buChar char="•"/>
            </a:pPr>
            <a:endParaRPr lang="en-US" sz="24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400" dirty="0">
                <a:solidFill>
                  <a:schemeClr val="tx1"/>
                </a:solidFill>
                <a:latin typeface="Montserrat Light" panose="00000400000000000000" pitchFamily="2" charset="0"/>
              </a:rPr>
              <a:t>Staff responds in a reasonable time when I ask for help or push the call bell in my room.</a:t>
            </a:r>
          </a:p>
          <a:p>
            <a:pPr marL="457200" indent="-457200" algn="l">
              <a:buFont typeface="Arial" panose="020B0604020202020204" pitchFamily="34" charset="0"/>
              <a:buChar char="•"/>
            </a:pPr>
            <a:endParaRPr lang="en-US" sz="24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400" dirty="0">
                <a:solidFill>
                  <a:schemeClr val="tx1"/>
                </a:solidFill>
                <a:latin typeface="Montserrat Light" panose="00000400000000000000" pitchFamily="2" charset="0"/>
              </a:rPr>
              <a:t>Satisfied with the meal options and quality of food provided at this nursing home.</a:t>
            </a:r>
          </a:p>
          <a:p>
            <a:pPr marL="457200" indent="-457200" algn="l">
              <a:buFont typeface="Arial" panose="020B0604020202020204" pitchFamily="34" charset="0"/>
              <a:buChar char="•"/>
            </a:pPr>
            <a:endParaRPr lang="en-US" sz="2400" dirty="0">
              <a:solidFill>
                <a:schemeClr val="tx1"/>
              </a:solidFill>
              <a:latin typeface="Montserrat ExtraLight" panose="00000300000000000000" pitchFamily="2" charset="0"/>
            </a:endParaRPr>
          </a:p>
        </p:txBody>
      </p:sp>
      <p:sp>
        <p:nvSpPr>
          <p:cNvPr id="4" name="Content Placeholder 3"/>
          <p:cNvSpPr>
            <a:spLocks noGrp="1"/>
          </p:cNvSpPr>
          <p:nvPr>
            <p:ph sz="half" idx="2"/>
          </p:nvPr>
        </p:nvSpPr>
        <p:spPr>
          <a:xfrm>
            <a:off x="6510528" y="1846263"/>
            <a:ext cx="4864608" cy="4216400"/>
          </a:xfrm>
        </p:spPr>
        <p:txBody>
          <a:bodyPr>
            <a:normAutofit/>
          </a:bodyPr>
          <a:lstStyle/>
          <a:p>
            <a:pPr marL="0" indent="0">
              <a:buNone/>
            </a:pPr>
            <a:r>
              <a:rPr lang="en-US" sz="4400" dirty="0">
                <a:latin typeface="Montserrat ExtraBold" panose="00000900000000000000" pitchFamily="2" charset="0"/>
              </a:rPr>
              <a:t>RESIDENT</a:t>
            </a:r>
          </a:p>
          <a:p>
            <a:pPr marL="0" indent="0">
              <a:buNone/>
            </a:pPr>
            <a:r>
              <a:rPr lang="en-US" sz="4400" dirty="0">
                <a:latin typeface="Montserrat ExtraBold" panose="00000900000000000000" pitchFamily="2" charset="0"/>
              </a:rPr>
              <a:t>SURVEY</a:t>
            </a:r>
          </a:p>
          <a:p>
            <a:pPr marL="0" indent="0">
              <a:buNone/>
            </a:pPr>
            <a:r>
              <a:rPr lang="en-US" sz="2400" dirty="0">
                <a:latin typeface="Montserrat ExtraBold" panose="00000900000000000000" pitchFamily="2" charset="0"/>
              </a:rPr>
              <a:t>Inclusive to residents at the facility 90-plus days with a BIMS score of 13-15 (intact/borderline) and residents with BIMS 8-12 (moderate impairment).</a:t>
            </a:r>
          </a:p>
        </p:txBody>
      </p:sp>
      <p:sp>
        <p:nvSpPr>
          <p:cNvPr id="2" name="Slide Number Placeholder 1"/>
          <p:cNvSpPr>
            <a:spLocks noGrp="1"/>
          </p:cNvSpPr>
          <p:nvPr>
            <p:ph type="sldNum" sz="quarter" idx="12"/>
          </p:nvPr>
        </p:nvSpPr>
        <p:spPr/>
        <p:txBody>
          <a:bodyPr/>
          <a:lstStyle/>
          <a:p>
            <a:fld id="{7C63B91F-EED1-42B4-9003-40A200ECD70B}" type="slidenum">
              <a:rPr lang="en-US" smtClean="0"/>
              <a:pPr/>
              <a:t>29</a:t>
            </a:fld>
            <a:r>
              <a:rPr lang="en-US" dirty="0"/>
              <a:t> | OKLAHOMA HEALTH CARE AUTHORITY</a:t>
            </a:r>
          </a:p>
        </p:txBody>
      </p:sp>
    </p:spTree>
    <p:extLst>
      <p:ext uri="{BB962C8B-B14F-4D97-AF65-F5344CB8AC3E}">
        <p14:creationId xmlns:p14="http://schemas.microsoft.com/office/powerpoint/2010/main" val="390356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Measures</a:t>
            </a:r>
          </a:p>
        </p:txBody>
      </p:sp>
    </p:spTree>
    <p:extLst>
      <p:ext uri="{BB962C8B-B14F-4D97-AF65-F5344CB8AC3E}">
        <p14:creationId xmlns:p14="http://schemas.microsoft.com/office/powerpoint/2010/main" val="2379576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2555631" y="1441938"/>
            <a:ext cx="7080738" cy="3974124"/>
          </a:xfrm>
        </p:spPr>
        <p:txBody>
          <a:bodyPr vert="horz" lIns="91440" tIns="45720" rIns="91440" bIns="45720" rtlCol="0" anchor="ctr">
            <a:normAutofit/>
          </a:bodyPr>
          <a:lstStyle/>
          <a:p>
            <a:pPr algn="ctr"/>
            <a:br>
              <a:rPr lang="en-US" sz="5400" dirty="0">
                <a:solidFill>
                  <a:schemeClr val="bg1">
                    <a:lumMod val="95000"/>
                    <a:lumOff val="5000"/>
                  </a:schemeClr>
                </a:solidFill>
                <a:latin typeface="+mj-lt"/>
              </a:rPr>
            </a:br>
            <a:r>
              <a:rPr lang="en-US" sz="5400" dirty="0">
                <a:solidFill>
                  <a:schemeClr val="bg1">
                    <a:lumMod val="95000"/>
                    <a:lumOff val="5000"/>
                  </a:schemeClr>
                </a:solidFill>
                <a:latin typeface="+mj-lt"/>
              </a:rPr>
              <a:t>Quality Assurance Team</a:t>
            </a:r>
            <a:br>
              <a:rPr lang="en-US" sz="5400" dirty="0">
                <a:solidFill>
                  <a:schemeClr val="bg1">
                    <a:lumMod val="95000"/>
                    <a:lumOff val="5000"/>
                  </a:schemeClr>
                </a:solidFill>
                <a:latin typeface="+mj-lt"/>
              </a:rPr>
            </a:br>
            <a:endParaRPr lang="en-US" sz="5400" dirty="0">
              <a:solidFill>
                <a:schemeClr val="bg1">
                  <a:lumMod val="95000"/>
                  <a:lumOff val="5000"/>
                </a:schemeClr>
              </a:solidFill>
              <a:latin typeface="+mj-lt"/>
            </a:endParaRPr>
          </a:p>
        </p:txBody>
      </p:sp>
    </p:spTree>
    <p:extLst>
      <p:ext uri="{BB962C8B-B14F-4D97-AF65-F5344CB8AC3E}">
        <p14:creationId xmlns:p14="http://schemas.microsoft.com/office/powerpoint/2010/main" val="363693731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Assurance Team</a:t>
            </a:r>
          </a:p>
        </p:txBody>
      </p:sp>
      <p:sp>
        <p:nvSpPr>
          <p:cNvPr id="5" name="Content Placeholder 4"/>
          <p:cNvSpPr>
            <a:spLocks noGrp="1"/>
          </p:cNvSpPr>
          <p:nvPr>
            <p:ph sz="half" idx="2"/>
          </p:nvPr>
        </p:nvSpPr>
        <p:spPr>
          <a:xfrm>
            <a:off x="839788" y="1681163"/>
            <a:ext cx="4999037" cy="4508500"/>
          </a:xfrm>
        </p:spPr>
        <p:txBody>
          <a:bodyPr vert="horz" lIns="91440" tIns="45720" rIns="91440" bIns="45720" rtlCol="0" anchor="t">
            <a:normAutofit fontScale="70000" lnSpcReduction="20000"/>
          </a:bodyPr>
          <a:lstStyle/>
          <a:p>
            <a:pPr marL="0" indent="0">
              <a:buNone/>
            </a:pPr>
            <a:r>
              <a:rPr lang="en-US" b="1" dirty="0"/>
              <a:t>QA Manager</a:t>
            </a:r>
          </a:p>
          <a:p>
            <a:pPr marL="0" indent="0">
              <a:buNone/>
            </a:pPr>
            <a:r>
              <a:rPr lang="en-US" dirty="0">
                <a:latin typeface="Montserrat Light"/>
              </a:rPr>
              <a:t>Jennifer Wynn: </a:t>
            </a:r>
            <a:endParaRPr lang="en-US" dirty="0"/>
          </a:p>
          <a:p>
            <a:pPr marL="0" indent="0">
              <a:buNone/>
            </a:pPr>
            <a:r>
              <a:rPr lang="en-US" dirty="0">
                <a:hlinkClick r:id="rId2"/>
              </a:rPr>
              <a:t>Jennifer.Wynn@okhca.org</a:t>
            </a:r>
            <a:r>
              <a:rPr lang="en-US" dirty="0"/>
              <a:t> </a:t>
            </a:r>
          </a:p>
          <a:p>
            <a:endParaRPr lang="en-US" dirty="0"/>
          </a:p>
          <a:p>
            <a:pPr marL="0" indent="0">
              <a:buNone/>
            </a:pPr>
            <a:r>
              <a:rPr lang="en-US" b="1" dirty="0"/>
              <a:t>QA Senior Research Analyst</a:t>
            </a:r>
          </a:p>
          <a:p>
            <a:pPr marL="0" indent="0">
              <a:buNone/>
            </a:pPr>
            <a:r>
              <a:rPr lang="en-US" dirty="0">
                <a:latin typeface="Montserrat Light"/>
              </a:rPr>
              <a:t>Tyisha Antwine</a:t>
            </a:r>
            <a:endParaRPr lang="en-US" dirty="0"/>
          </a:p>
          <a:p>
            <a:pPr marL="0" indent="0">
              <a:buNone/>
            </a:pPr>
            <a:r>
              <a:rPr lang="en-US" dirty="0">
                <a:hlinkClick r:id="rId3"/>
              </a:rPr>
              <a:t>Tyisha.Antwine@okhca.org</a:t>
            </a:r>
            <a:endParaRPr lang="en-US" dirty="0"/>
          </a:p>
          <a:p>
            <a:pPr marL="0" indent="0">
              <a:buNone/>
            </a:pPr>
            <a:endParaRPr lang="en-US" dirty="0"/>
          </a:p>
          <a:p>
            <a:pPr marL="0" indent="0">
              <a:buNone/>
            </a:pPr>
            <a:r>
              <a:rPr lang="en-US" b="1" dirty="0"/>
              <a:t>QA Senior Research Analyst</a:t>
            </a:r>
          </a:p>
          <a:p>
            <a:pPr marL="0" indent="0">
              <a:buNone/>
            </a:pPr>
            <a:r>
              <a:rPr lang="en-US" dirty="0">
                <a:latin typeface="Montserrat Light"/>
              </a:rPr>
              <a:t>Irene Sanderson</a:t>
            </a:r>
          </a:p>
          <a:p>
            <a:pPr marL="0" indent="0">
              <a:buNone/>
            </a:pPr>
            <a:r>
              <a:rPr lang="en-US" dirty="0">
                <a:hlinkClick r:id="rId4"/>
              </a:rPr>
              <a:t>Irene.Sanderson@okhca.org</a:t>
            </a:r>
            <a:r>
              <a:rPr lang="en-US" dirty="0"/>
              <a:t>  </a:t>
            </a:r>
          </a:p>
        </p:txBody>
      </p:sp>
      <p:sp>
        <p:nvSpPr>
          <p:cNvPr id="7" name="Content Placeholder 6"/>
          <p:cNvSpPr>
            <a:spLocks noGrp="1"/>
          </p:cNvSpPr>
          <p:nvPr>
            <p:ph sz="quarter" idx="4"/>
          </p:nvPr>
        </p:nvSpPr>
        <p:spPr>
          <a:xfrm>
            <a:off x="6334126" y="1681163"/>
            <a:ext cx="5167484" cy="4508500"/>
          </a:xfrm>
        </p:spPr>
        <p:txBody>
          <a:bodyPr>
            <a:normAutofit fontScale="70000" lnSpcReduction="20000"/>
          </a:bodyPr>
          <a:lstStyle/>
          <a:p>
            <a:pPr marL="0" indent="0">
              <a:buNone/>
            </a:pPr>
            <a:r>
              <a:rPr lang="en-US" b="1" dirty="0"/>
              <a:t>Program Analyst II</a:t>
            </a:r>
          </a:p>
          <a:p>
            <a:pPr marL="0" indent="0">
              <a:buNone/>
            </a:pPr>
            <a:r>
              <a:rPr lang="en-US" dirty="0"/>
              <a:t>vacant</a:t>
            </a:r>
          </a:p>
          <a:p>
            <a:pPr marL="0" indent="0">
              <a:buNone/>
            </a:pPr>
            <a:endParaRPr lang="en-US" b="1" dirty="0"/>
          </a:p>
          <a:p>
            <a:pPr marL="0" indent="0">
              <a:buNone/>
            </a:pPr>
            <a:r>
              <a:rPr lang="en-US" b="1" dirty="0"/>
              <a:t>Program Analyst II</a:t>
            </a:r>
          </a:p>
          <a:p>
            <a:pPr marL="0" indent="0">
              <a:buNone/>
            </a:pPr>
            <a:r>
              <a:rPr lang="en-US" dirty="0"/>
              <a:t>vacant</a:t>
            </a:r>
          </a:p>
          <a:p>
            <a:endParaRPr lang="en-US" b="1" dirty="0"/>
          </a:p>
          <a:p>
            <a:endParaRPr lang="en-US" b="1" dirty="0"/>
          </a:p>
          <a:p>
            <a:endParaRPr lang="en-US" b="1" dirty="0"/>
          </a:p>
          <a:p>
            <a:endParaRPr lang="en-US" b="1" dirty="0"/>
          </a:p>
          <a:p>
            <a:endParaRPr lang="en-US" b="1" dirty="0"/>
          </a:p>
          <a:p>
            <a:endParaRPr lang="en-US" b="1" dirty="0"/>
          </a:p>
          <a:p>
            <a:pPr marL="0" indent="0">
              <a:buNone/>
            </a:pPr>
            <a:r>
              <a:rPr lang="en-US" b="1" dirty="0"/>
              <a:t>Quality Assurance email</a:t>
            </a:r>
          </a:p>
          <a:p>
            <a:pPr marL="0" indent="0">
              <a:buNone/>
            </a:pPr>
            <a:r>
              <a:rPr lang="en-US" u="sng" dirty="0">
                <a:solidFill>
                  <a:srgbClr val="0563C1"/>
                </a:solidFill>
                <a:hlinkClick r:id="rId5">
                  <a:extLst>
                    <a:ext uri="{A12FA001-AC4F-418D-AE19-62706E023703}">
                      <ahyp:hlinkClr xmlns:ahyp="http://schemas.microsoft.com/office/drawing/2018/hyperlinkcolor" val="tx"/>
                    </a:ext>
                  </a:extLst>
                </a:hlinkClick>
              </a:rPr>
              <a:t>ltcqualityassurance@okhca.org</a:t>
            </a:r>
            <a:r>
              <a:rPr lang="en-US" u="sng" dirty="0"/>
              <a:t> </a:t>
            </a:r>
          </a:p>
          <a:p>
            <a:pPr marL="0" indent="0">
              <a:buNone/>
            </a:pPr>
            <a:endParaRPr lang="en-US" sz="2400" dirty="0"/>
          </a:p>
        </p:txBody>
      </p:sp>
    </p:spTree>
    <p:extLst>
      <p:ext uri="{BB962C8B-B14F-4D97-AF65-F5344CB8AC3E}">
        <p14:creationId xmlns:p14="http://schemas.microsoft.com/office/powerpoint/2010/main" val="3622572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4E3C3A-B577-4AA3-9796-3E1C316942C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222"/>
          <a:stretch/>
        </p:blipFill>
        <p:spPr>
          <a:xfrm>
            <a:off x="3084172" y="47792"/>
            <a:ext cx="6023656" cy="2452972"/>
          </a:xfrm>
        </p:spPr>
      </p:pic>
      <p:grpSp>
        <p:nvGrpSpPr>
          <p:cNvPr id="27" name="Group 26">
            <a:extLst>
              <a:ext uri="{FF2B5EF4-FFF2-40B4-BE49-F238E27FC236}">
                <a16:creationId xmlns:a16="http://schemas.microsoft.com/office/drawing/2014/main" id="{4CB73972-814A-40BE-8024-2BB269AD50EE}"/>
              </a:ext>
            </a:extLst>
          </p:cNvPr>
          <p:cNvGrpSpPr/>
          <p:nvPr/>
        </p:nvGrpSpPr>
        <p:grpSpPr>
          <a:xfrm>
            <a:off x="1630210" y="4594203"/>
            <a:ext cx="8931580" cy="584775"/>
            <a:chOff x="969410" y="5102206"/>
            <a:chExt cx="8931580" cy="584775"/>
          </a:xfrm>
        </p:grpSpPr>
        <p:grpSp>
          <p:nvGrpSpPr>
            <p:cNvPr id="15" name="Group 14">
              <a:extLst>
                <a:ext uri="{FF2B5EF4-FFF2-40B4-BE49-F238E27FC236}">
                  <a16:creationId xmlns:a16="http://schemas.microsoft.com/office/drawing/2014/main" id="{6699B720-27C9-4FE8-BFBD-D8E310DC1930}"/>
                </a:ext>
              </a:extLst>
            </p:cNvPr>
            <p:cNvGrpSpPr/>
            <p:nvPr/>
          </p:nvGrpSpPr>
          <p:grpSpPr>
            <a:xfrm>
              <a:off x="969410" y="5102206"/>
              <a:ext cx="2882470" cy="584775"/>
              <a:chOff x="1290943" y="4195627"/>
              <a:chExt cx="2882470" cy="584775"/>
            </a:xfrm>
          </p:grpSpPr>
          <p:cxnSp>
            <p:nvCxnSpPr>
              <p:cNvPr id="6" name="Straight Connector 5">
                <a:extLst>
                  <a:ext uri="{FF2B5EF4-FFF2-40B4-BE49-F238E27FC236}">
                    <a16:creationId xmlns:a16="http://schemas.microsoft.com/office/drawing/2014/main" id="{5916DA9D-0222-4231-A2F8-3BAE0C1AA44A}"/>
                  </a:ext>
                </a:extLst>
              </p:cNvPr>
              <p:cNvCxnSpPr>
                <a:cxnSpLocks/>
              </p:cNvCxnSpPr>
              <p:nvPr/>
            </p:nvCxnSpPr>
            <p:spPr>
              <a:xfrm flipV="1">
                <a:off x="1290943" y="4271170"/>
                <a:ext cx="1" cy="433691"/>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DF61A50-33A3-4FE1-93E9-F9CF2A75DC2C}"/>
                  </a:ext>
                </a:extLst>
              </p:cNvPr>
              <p:cNvSpPr/>
              <p:nvPr/>
            </p:nvSpPr>
            <p:spPr>
              <a:xfrm>
                <a:off x="1398955" y="4195627"/>
                <a:ext cx="2774458" cy="584775"/>
              </a:xfrm>
              <a:prstGeom prst="rect">
                <a:avLst/>
              </a:prstGeom>
            </p:spPr>
            <p:txBody>
              <a:bodyPr wrap="square">
                <a:spAutoFit/>
              </a:bodyPr>
              <a:lstStyle/>
              <a:p>
                <a:r>
                  <a:rPr lang="en-US" sz="1600" dirty="0">
                    <a:solidFill>
                      <a:srgbClr val="464646"/>
                    </a:solidFill>
                    <a:latin typeface="Montserrat Light" panose="00000400000000000000" pitchFamily="50" charset="0"/>
                    <a:cs typeface="Arial" panose="020B0604020202020204" pitchFamily="34" charset="0"/>
                  </a:rPr>
                  <a:t>4345 N. Lincoln Blvd.</a:t>
                </a:r>
              </a:p>
              <a:p>
                <a:r>
                  <a:rPr lang="en-US" sz="1600" dirty="0">
                    <a:solidFill>
                      <a:srgbClr val="464646"/>
                    </a:solidFill>
                    <a:latin typeface="Montserrat Light" panose="00000400000000000000" pitchFamily="50" charset="0"/>
                    <a:cs typeface="Arial" panose="020B0604020202020204" pitchFamily="34" charset="0"/>
                  </a:rPr>
                  <a:t>Oklahoma City, OK 73105</a:t>
                </a:r>
              </a:p>
            </p:txBody>
          </p:sp>
        </p:grpSp>
        <p:grpSp>
          <p:nvGrpSpPr>
            <p:cNvPr id="16" name="Group 15">
              <a:extLst>
                <a:ext uri="{FF2B5EF4-FFF2-40B4-BE49-F238E27FC236}">
                  <a16:creationId xmlns:a16="http://schemas.microsoft.com/office/drawing/2014/main" id="{E384A1AC-BD91-4DE7-B704-FEBD4C091C5C}"/>
                </a:ext>
              </a:extLst>
            </p:cNvPr>
            <p:cNvGrpSpPr/>
            <p:nvPr/>
          </p:nvGrpSpPr>
          <p:grpSpPr>
            <a:xfrm>
              <a:off x="4488285" y="5102206"/>
              <a:ext cx="2276284" cy="584775"/>
              <a:chOff x="4546051" y="4195627"/>
              <a:chExt cx="2276284" cy="584775"/>
            </a:xfrm>
          </p:grpSpPr>
          <p:cxnSp>
            <p:nvCxnSpPr>
              <p:cNvPr id="11" name="Straight Connector 10">
                <a:extLst>
                  <a:ext uri="{FF2B5EF4-FFF2-40B4-BE49-F238E27FC236}">
                    <a16:creationId xmlns:a16="http://schemas.microsoft.com/office/drawing/2014/main" id="{E03B85F5-B23B-4192-B303-701F2439A20E}"/>
                  </a:ext>
                </a:extLst>
              </p:cNvPr>
              <p:cNvCxnSpPr>
                <a:cxnSpLocks/>
              </p:cNvCxnSpPr>
              <p:nvPr/>
            </p:nvCxnSpPr>
            <p:spPr>
              <a:xfrm flipV="1">
                <a:off x="4546051" y="4271170"/>
                <a:ext cx="1" cy="433691"/>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E1BE661-00B4-4F2F-B278-4A6061FFEF7F}"/>
                  </a:ext>
                </a:extLst>
              </p:cNvPr>
              <p:cNvSpPr/>
              <p:nvPr/>
            </p:nvSpPr>
            <p:spPr>
              <a:xfrm>
                <a:off x="4654063" y="4195627"/>
                <a:ext cx="2168272" cy="584775"/>
              </a:xfrm>
              <a:prstGeom prst="rect">
                <a:avLst/>
              </a:prstGeom>
            </p:spPr>
            <p:txBody>
              <a:bodyPr wrap="square">
                <a:spAutoFit/>
              </a:bodyPr>
              <a:lstStyle/>
              <a:p>
                <a:r>
                  <a:rPr lang="en-US" sz="1600" dirty="0">
                    <a:solidFill>
                      <a:srgbClr val="464646"/>
                    </a:solidFill>
                    <a:latin typeface="Montserrat Light" panose="00000400000000000000" pitchFamily="50" charset="0"/>
                    <a:cs typeface="Arial" panose="020B0604020202020204" pitchFamily="34" charset="0"/>
                  </a:rPr>
                  <a:t>okhca.org</a:t>
                </a:r>
              </a:p>
              <a:p>
                <a:r>
                  <a:rPr lang="en-US" sz="1600" dirty="0">
                    <a:solidFill>
                      <a:srgbClr val="464646"/>
                    </a:solidFill>
                    <a:latin typeface="Montserrat Light" panose="00000400000000000000" pitchFamily="50" charset="0"/>
                    <a:cs typeface="Arial" panose="020B0604020202020204" pitchFamily="34" charset="0"/>
                  </a:rPr>
                  <a:t>MySoonerCare.org</a:t>
                </a:r>
              </a:p>
            </p:txBody>
          </p:sp>
        </p:grpSp>
        <p:grpSp>
          <p:nvGrpSpPr>
            <p:cNvPr id="17" name="Group 16">
              <a:extLst>
                <a:ext uri="{FF2B5EF4-FFF2-40B4-BE49-F238E27FC236}">
                  <a16:creationId xmlns:a16="http://schemas.microsoft.com/office/drawing/2014/main" id="{3D3F142E-B4B7-48CE-B4C7-003F4C783AD3}"/>
                </a:ext>
              </a:extLst>
            </p:cNvPr>
            <p:cNvGrpSpPr/>
            <p:nvPr/>
          </p:nvGrpSpPr>
          <p:grpSpPr>
            <a:xfrm>
              <a:off x="7213902" y="5102206"/>
              <a:ext cx="2687088" cy="584775"/>
              <a:chOff x="7082143" y="4195627"/>
              <a:chExt cx="2687088" cy="584775"/>
            </a:xfrm>
          </p:grpSpPr>
          <p:cxnSp>
            <p:nvCxnSpPr>
              <p:cNvPr id="13" name="Straight Connector 12">
                <a:extLst>
                  <a:ext uri="{FF2B5EF4-FFF2-40B4-BE49-F238E27FC236}">
                    <a16:creationId xmlns:a16="http://schemas.microsoft.com/office/drawing/2014/main" id="{AEDABF33-F956-4530-8758-9276E660EC29}"/>
                  </a:ext>
                </a:extLst>
              </p:cNvPr>
              <p:cNvCxnSpPr>
                <a:cxnSpLocks/>
              </p:cNvCxnSpPr>
              <p:nvPr/>
            </p:nvCxnSpPr>
            <p:spPr>
              <a:xfrm flipV="1">
                <a:off x="7082143" y="4271170"/>
                <a:ext cx="1" cy="433691"/>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A76712-B11D-407E-895A-71A2F5235270}"/>
                  </a:ext>
                </a:extLst>
              </p:cNvPr>
              <p:cNvSpPr/>
              <p:nvPr/>
            </p:nvSpPr>
            <p:spPr>
              <a:xfrm>
                <a:off x="7190155" y="4195627"/>
                <a:ext cx="2579076" cy="584775"/>
              </a:xfrm>
              <a:prstGeom prst="rect">
                <a:avLst/>
              </a:prstGeom>
            </p:spPr>
            <p:txBody>
              <a:bodyPr wrap="square">
                <a:spAutoFit/>
              </a:bodyPr>
              <a:lstStyle/>
              <a:p>
                <a:r>
                  <a:rPr lang="en-US" sz="1600" dirty="0">
                    <a:solidFill>
                      <a:srgbClr val="464646"/>
                    </a:solidFill>
                    <a:latin typeface="Montserrat Light" panose="00000400000000000000" pitchFamily="50" charset="0"/>
                    <a:cs typeface="Arial" panose="020B0604020202020204" pitchFamily="34" charset="0"/>
                  </a:rPr>
                  <a:t>Agency: 405-522-7300</a:t>
                </a:r>
              </a:p>
              <a:p>
                <a:r>
                  <a:rPr lang="en-US" sz="1600" dirty="0">
                    <a:solidFill>
                      <a:srgbClr val="464646"/>
                    </a:solidFill>
                    <a:latin typeface="Montserrat Light" panose="00000400000000000000" pitchFamily="50" charset="0"/>
                    <a:cs typeface="Arial" panose="020B0604020202020204" pitchFamily="34" charset="0"/>
                  </a:rPr>
                  <a:t>Helpline: 800-987-7767</a:t>
                </a:r>
              </a:p>
            </p:txBody>
          </p:sp>
        </p:grpSp>
      </p:grpSp>
      <p:sp>
        <p:nvSpPr>
          <p:cNvPr id="19" name="Rectangle 18">
            <a:extLst>
              <a:ext uri="{FF2B5EF4-FFF2-40B4-BE49-F238E27FC236}">
                <a16:creationId xmlns:a16="http://schemas.microsoft.com/office/drawing/2014/main" id="{1F10DAE0-B9A5-49AF-8698-DCADB7AE4616}"/>
              </a:ext>
            </a:extLst>
          </p:cNvPr>
          <p:cNvSpPr/>
          <p:nvPr/>
        </p:nvSpPr>
        <p:spPr>
          <a:xfrm>
            <a:off x="3712976" y="3670710"/>
            <a:ext cx="4766048" cy="584775"/>
          </a:xfrm>
          <a:prstGeom prst="rect">
            <a:avLst/>
          </a:prstGeom>
        </p:spPr>
        <p:txBody>
          <a:bodyPr wrap="none">
            <a:spAutoFit/>
          </a:bodyPr>
          <a:lstStyle/>
          <a:p>
            <a:pPr algn="ctr"/>
            <a:r>
              <a:rPr lang="en-US" sz="3200" spc="1000" dirty="0">
                <a:solidFill>
                  <a:srgbClr val="464646"/>
                </a:solidFill>
                <a:latin typeface="Montserrat ExtraBold" panose="00000900000000000000" pitchFamily="50" charset="0"/>
              </a:rPr>
              <a:t>GET IN TOUCH</a:t>
            </a:r>
          </a:p>
        </p:txBody>
      </p:sp>
      <p:grpSp>
        <p:nvGrpSpPr>
          <p:cNvPr id="26" name="Group 25">
            <a:extLst>
              <a:ext uri="{FF2B5EF4-FFF2-40B4-BE49-F238E27FC236}">
                <a16:creationId xmlns:a16="http://schemas.microsoft.com/office/drawing/2014/main" id="{0796C683-BB52-4CC7-9159-D2DED7E48E7A}"/>
              </a:ext>
            </a:extLst>
          </p:cNvPr>
          <p:cNvGrpSpPr/>
          <p:nvPr/>
        </p:nvGrpSpPr>
        <p:grpSpPr>
          <a:xfrm>
            <a:off x="5149085" y="5544854"/>
            <a:ext cx="1149720" cy="309564"/>
            <a:chOff x="5786437" y="3119436"/>
            <a:chExt cx="2299433" cy="619126"/>
          </a:xfrm>
        </p:grpSpPr>
        <p:pic>
          <p:nvPicPr>
            <p:cNvPr id="23" name="Graphic 22">
              <a:extLst>
                <a:ext uri="{FF2B5EF4-FFF2-40B4-BE49-F238E27FC236}">
                  <a16:creationId xmlns:a16="http://schemas.microsoft.com/office/drawing/2014/main" id="{97151C13-9CB8-497B-9D4D-3E4B05300B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6437" y="3119437"/>
              <a:ext cx="619125" cy="619125"/>
            </a:xfrm>
            <a:prstGeom prst="rect">
              <a:avLst/>
            </a:prstGeom>
          </p:spPr>
        </p:pic>
        <p:pic>
          <p:nvPicPr>
            <p:cNvPr id="24" name="Graphic 23">
              <a:extLst>
                <a:ext uri="{FF2B5EF4-FFF2-40B4-BE49-F238E27FC236}">
                  <a16:creationId xmlns:a16="http://schemas.microsoft.com/office/drawing/2014/main" id="{DF46A378-B9A9-4194-918A-69E00A6DCF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6591" y="3119437"/>
              <a:ext cx="619125" cy="619125"/>
            </a:xfrm>
            <a:prstGeom prst="rect">
              <a:avLst/>
            </a:prstGeom>
          </p:spPr>
        </p:pic>
        <p:pic>
          <p:nvPicPr>
            <p:cNvPr id="25" name="Graphic 24">
              <a:extLst>
                <a:ext uri="{FF2B5EF4-FFF2-40B4-BE49-F238E27FC236}">
                  <a16:creationId xmlns:a16="http://schemas.microsoft.com/office/drawing/2014/main" id="{4747C4DD-7572-4353-8C2F-8BB94BB837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66745" y="3119436"/>
              <a:ext cx="619125" cy="619125"/>
            </a:xfrm>
            <a:prstGeom prst="rect">
              <a:avLst/>
            </a:prstGeom>
          </p:spPr>
        </p:pic>
      </p:grpSp>
    </p:spTree>
    <p:extLst>
      <p:ext uri="{BB962C8B-B14F-4D97-AF65-F5344CB8AC3E}">
        <p14:creationId xmlns:p14="http://schemas.microsoft.com/office/powerpoint/2010/main" val="411016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Measures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2930755"/>
              </p:ext>
            </p:extLst>
          </p:nvPr>
        </p:nvGraphicFramePr>
        <p:xfrm>
          <a:off x="495759" y="1825624"/>
          <a:ext cx="11193137" cy="4431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296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Measures</a:t>
            </a:r>
          </a:p>
        </p:txBody>
      </p:sp>
      <p:sp>
        <p:nvSpPr>
          <p:cNvPr id="3" name="Content Placeholder 2"/>
          <p:cNvSpPr>
            <a:spLocks noGrp="1"/>
          </p:cNvSpPr>
          <p:nvPr>
            <p:ph idx="1"/>
          </p:nvPr>
        </p:nvSpPr>
        <p:spPr/>
        <p:txBody>
          <a:bodyPr vert="horz" lIns="91440" tIns="45720" rIns="91440" bIns="45720" rtlCol="0" anchor="t">
            <a:noAutofit/>
          </a:bodyPr>
          <a:lstStyle/>
          <a:p>
            <a:pPr marL="342900" indent="-342900"/>
            <a:r>
              <a:rPr lang="en-US" sz="2400" dirty="0">
                <a:latin typeface="Montserrat Light"/>
                <a:cs typeface="Arial"/>
              </a:rPr>
              <a:t>Earn payment.</a:t>
            </a:r>
            <a:endParaRPr lang="en-US" sz="2400" dirty="0">
              <a:latin typeface="Montserrat Light" panose="00000400000000000000" pitchFamily="2" charset="0"/>
              <a:cs typeface="Arial" panose="020B0604020202020204" pitchFamily="34" charset="0"/>
            </a:endParaRPr>
          </a:p>
          <a:p>
            <a:pPr lvl="1" indent="-342900">
              <a:buFont typeface="Courier New" panose="02070309020205020404" pitchFamily="49" charset="0"/>
              <a:buChar char="o"/>
            </a:pPr>
            <a:r>
              <a:rPr lang="en-US" dirty="0">
                <a:latin typeface="Montserrat Light"/>
                <a:cs typeface="Arial"/>
              </a:rPr>
              <a:t>Meet or exceed national average.</a:t>
            </a:r>
            <a:endParaRPr lang="en-US" dirty="0">
              <a:latin typeface="Montserrat Light" panose="00000400000000000000" pitchFamily="2" charset="0"/>
              <a:cs typeface="Arial" panose="020B0604020202020204" pitchFamily="34" charset="0"/>
            </a:endParaRPr>
          </a:p>
          <a:p>
            <a:pPr lvl="1" indent="-342900">
              <a:buFont typeface="Courier New" panose="02070309020205020404" pitchFamily="49" charset="0"/>
              <a:buChar char="o"/>
            </a:pPr>
            <a:r>
              <a:rPr lang="en-US" dirty="0">
                <a:latin typeface="Montserrat Light"/>
                <a:cs typeface="Arial"/>
              </a:rPr>
              <a:t>5% relative improvement each quarter from baseline or better.</a:t>
            </a:r>
            <a:endParaRPr lang="en-US" dirty="0">
              <a:latin typeface="Montserrat Light" panose="00000400000000000000" pitchFamily="2" charset="0"/>
              <a:cs typeface="Arial" panose="020B0604020202020204" pitchFamily="34" charset="0"/>
            </a:endParaRPr>
          </a:p>
          <a:p>
            <a:r>
              <a:rPr lang="en-US" sz="2400" dirty="0">
                <a:latin typeface="Montserrat Light"/>
                <a:cs typeface="Arial"/>
              </a:rPr>
              <a:t>Four equally weighted CMS Long-Stay Quality Measures.</a:t>
            </a:r>
            <a:endParaRPr lang="en-US" sz="2400" dirty="0">
              <a:latin typeface="Montserrat Light" panose="00000400000000000000" pitchFamily="2" charset="0"/>
              <a:cs typeface="Arial" panose="020B0604020202020204" pitchFamily="34" charset="0"/>
            </a:endParaRPr>
          </a:p>
          <a:p>
            <a:pPr lvl="1">
              <a:buFont typeface="Courier New" panose="02070309020205020404" pitchFamily="49" charset="0"/>
              <a:buChar char="o"/>
            </a:pPr>
            <a:r>
              <a:rPr lang="en-US" dirty="0">
                <a:latin typeface="Montserrat Light"/>
                <a:cs typeface="Arial"/>
              </a:rPr>
              <a:t>Minimum of $1.25 per Medicaid patient per day for each qualifying metric.</a:t>
            </a:r>
            <a:endParaRPr lang="en-US" dirty="0">
              <a:latin typeface="Montserrat Light" panose="00000400000000000000" pitchFamily="2" charset="0"/>
              <a:cs typeface="Arial" panose="020B0604020202020204" pitchFamily="34" charset="0"/>
            </a:endParaRPr>
          </a:p>
          <a:p>
            <a:pPr marL="342900" indent="-342900"/>
            <a:r>
              <a:rPr lang="en-US" sz="2400" dirty="0">
                <a:latin typeface="Montserrat Light"/>
                <a:cs typeface="Arial"/>
              </a:rPr>
              <a:t>Facilities with deficiency of 1 or greater in the program are disqualified from receiving an award for that quarter and following quarters until the facility comes into compliance.</a:t>
            </a:r>
          </a:p>
          <a:p>
            <a:pPr lvl="1">
              <a:buFont typeface="Courier New" panose="02070309020205020404" pitchFamily="49" charset="0"/>
              <a:buChar char="o"/>
            </a:pPr>
            <a:r>
              <a:rPr lang="en-US" dirty="0">
                <a:latin typeface="Montserrat Light"/>
                <a:cs typeface="Arial"/>
              </a:rPr>
              <a:t>Facility deficiency tags can be viewed here </a:t>
            </a:r>
            <a:r>
              <a:rPr lang="en-US" dirty="0">
                <a:latin typeface="Montserrat Light"/>
                <a:cs typeface="Arial"/>
                <a:hlinkClick r:id="rId2"/>
              </a:rPr>
              <a:t>https://surveys.health.ok.gov/</a:t>
            </a:r>
            <a:r>
              <a:rPr lang="en-US" dirty="0">
                <a:solidFill>
                  <a:schemeClr val="tx1">
                    <a:lumMod val="95000"/>
                    <a:lumOff val="5000"/>
                  </a:schemeClr>
                </a:solidFill>
                <a:latin typeface="Montserrat Light"/>
                <a:cs typeface="Arial"/>
              </a:rPr>
              <a:t>.</a:t>
            </a:r>
            <a:endParaRPr lang="en-US" dirty="0">
              <a:solidFill>
                <a:schemeClr val="tx1">
                  <a:lumMod val="95000"/>
                  <a:lumOff val="5000"/>
                </a:schemeClr>
              </a:solidFill>
              <a:latin typeface="Montserrat Light" panose="00000400000000000000" pitchFamily="2" charset="0"/>
              <a:cs typeface="Arial" panose="020B0604020202020204" pitchFamily="34" charset="0"/>
            </a:endParaRPr>
          </a:p>
        </p:txBody>
      </p:sp>
    </p:spTree>
    <p:extLst>
      <p:ext uri="{BB962C8B-B14F-4D97-AF65-F5344CB8AC3E}">
        <p14:creationId xmlns:p14="http://schemas.microsoft.com/office/powerpoint/2010/main" val="411694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Measures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4131212"/>
              </p:ext>
            </p:extLst>
          </p:nvPr>
        </p:nvGraphicFramePr>
        <p:xfrm>
          <a:off x="838203" y="2303363"/>
          <a:ext cx="10515597" cy="3788783"/>
        </p:xfrm>
        <a:graphic>
          <a:graphicData uri="http://schemas.openxmlformats.org/drawingml/2006/table">
            <a:tbl>
              <a:tblPr firstRow="1" bandRow="1">
                <a:tableStyleId>{5C22544A-7EE6-4342-B048-85BDC9FD1C3A}</a:tableStyleId>
              </a:tblPr>
              <a:tblGrid>
                <a:gridCol w="2865697">
                  <a:extLst>
                    <a:ext uri="{9D8B030D-6E8A-4147-A177-3AD203B41FA5}">
                      <a16:colId xmlns:a16="http://schemas.microsoft.com/office/drawing/2014/main" val="20000"/>
                    </a:ext>
                  </a:extLst>
                </a:gridCol>
                <a:gridCol w="1912475">
                  <a:extLst>
                    <a:ext uri="{9D8B030D-6E8A-4147-A177-3AD203B41FA5}">
                      <a16:colId xmlns:a16="http://schemas.microsoft.com/office/drawing/2014/main" val="20001"/>
                    </a:ext>
                  </a:extLst>
                </a:gridCol>
                <a:gridCol w="1912475">
                  <a:extLst>
                    <a:ext uri="{9D8B030D-6E8A-4147-A177-3AD203B41FA5}">
                      <a16:colId xmlns:a16="http://schemas.microsoft.com/office/drawing/2014/main" val="20002"/>
                    </a:ext>
                  </a:extLst>
                </a:gridCol>
                <a:gridCol w="1912475">
                  <a:extLst>
                    <a:ext uri="{9D8B030D-6E8A-4147-A177-3AD203B41FA5}">
                      <a16:colId xmlns:a16="http://schemas.microsoft.com/office/drawing/2014/main" val="20003"/>
                    </a:ext>
                  </a:extLst>
                </a:gridCol>
                <a:gridCol w="1912475">
                  <a:extLst>
                    <a:ext uri="{9D8B030D-6E8A-4147-A177-3AD203B41FA5}">
                      <a16:colId xmlns:a16="http://schemas.microsoft.com/office/drawing/2014/main" val="20004"/>
                    </a:ext>
                  </a:extLst>
                </a:gridCol>
              </a:tblGrid>
              <a:tr h="648181">
                <a:tc>
                  <a:txBody>
                    <a:bodyPr/>
                    <a:lstStyle/>
                    <a:p>
                      <a:pPr algn="ctr"/>
                      <a:r>
                        <a:rPr lang="en-US" sz="2000" dirty="0">
                          <a:latin typeface="Montserrat Light" panose="00000400000000000000" pitchFamily="2" charset="0"/>
                        </a:rPr>
                        <a:t>QUARTER</a:t>
                      </a:r>
                      <a:endParaRPr lang="en-US" sz="2000" dirty="0">
                        <a:latin typeface="Montserrat Light" panose="000004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baseline="0" dirty="0">
                          <a:latin typeface="Montserrat Light" panose="00000400000000000000" pitchFamily="2" charset="0"/>
                        </a:rPr>
                        <a:t>Q1</a:t>
                      </a:r>
                      <a:endParaRPr lang="en-US" sz="2000" dirty="0">
                        <a:latin typeface="Montserrat Light" panose="00000400000000000000" pitchFamily="2"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a:latin typeface="Montserrat Light" panose="00000400000000000000" pitchFamily="2" charset="0"/>
                        </a:rPr>
                        <a:t>Q2</a:t>
                      </a:r>
                      <a:endParaRPr lang="en-US" sz="2000" dirty="0">
                        <a:latin typeface="Montserrat Light" panose="00000400000000000000" pitchFamily="2"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a:latin typeface="Montserrat Light" panose="00000400000000000000" pitchFamily="2" charset="0"/>
                        </a:rPr>
                        <a:t>Q3</a:t>
                      </a:r>
                      <a:endParaRPr lang="en-US" sz="2000" dirty="0">
                        <a:latin typeface="Montserrat Light" panose="00000400000000000000" pitchFamily="2"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a:latin typeface="Montserrat Light" panose="00000400000000000000" pitchFamily="2" charset="0"/>
                        </a:rPr>
                        <a:t>Q4</a:t>
                      </a:r>
                      <a:endParaRPr lang="en-US" sz="2000" dirty="0">
                        <a:latin typeface="Montserrat Light" panose="00000400000000000000" pitchFamily="2"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518741">
                <a:tc>
                  <a:txBody>
                    <a:bodyPr/>
                    <a:lstStyle/>
                    <a:p>
                      <a:r>
                        <a:rPr lang="en-US" sz="2000" b="1" dirty="0">
                          <a:latin typeface="Montserrat Light" panose="00000400000000000000" pitchFamily="2" charset="0"/>
                        </a:rPr>
                        <a:t>BASELINE</a:t>
                      </a:r>
                      <a:endParaRPr lang="en-US" sz="2000" b="1" dirty="0">
                        <a:latin typeface="Montserrat Light" panose="000004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a:latin typeface="Montserrat Light" panose="00000400000000000000" pitchFamily="2" charset="0"/>
                        </a:rPr>
                        <a:t>12.75%</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12.75%</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12.75%</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12.75%</a:t>
                      </a:r>
                      <a:endParaRPr lang="en-US" sz="2000" dirty="0">
                        <a:latin typeface="Montserrat Light" panose="00000400000000000000" pitchFamily="2"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48810">
                <a:tc>
                  <a:txBody>
                    <a:bodyPr/>
                    <a:lstStyle/>
                    <a:p>
                      <a:r>
                        <a:rPr lang="en-US" sz="2000" b="1" dirty="0">
                          <a:latin typeface="Montserrat Light" panose="00000400000000000000" pitchFamily="2" charset="0"/>
                        </a:rPr>
                        <a:t>NATIONAL AVG. BENCHMARK</a:t>
                      </a:r>
                      <a:endParaRPr lang="en-US" sz="2000" b="1" dirty="0">
                        <a:latin typeface="Montserrat Light" panose="000004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a:latin typeface="Montserrat Light" panose="00000400000000000000" pitchFamily="2" charset="0"/>
                        </a:rPr>
                        <a:t>10.50%</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10.50%</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10.50%</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10.50%</a:t>
                      </a:r>
                      <a:endParaRPr lang="en-US" sz="2000" dirty="0">
                        <a:latin typeface="Montserrat Light" panose="00000400000000000000" pitchFamily="2"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48810">
                <a:tc>
                  <a:txBody>
                    <a:bodyPr/>
                    <a:lstStyle/>
                    <a:p>
                      <a:r>
                        <a:rPr lang="en-US" sz="2000" b="1" dirty="0">
                          <a:latin typeface="Montserrat Light" panose="00000400000000000000" pitchFamily="2" charset="0"/>
                        </a:rPr>
                        <a:t>IMPROVEMENT</a:t>
                      </a:r>
                      <a:r>
                        <a:rPr lang="en-US" sz="2000" b="1" baseline="0" dirty="0">
                          <a:latin typeface="Montserrat Light" panose="00000400000000000000" pitchFamily="2" charset="0"/>
                        </a:rPr>
                        <a:t> TARGET (5%)</a:t>
                      </a:r>
                      <a:endParaRPr lang="en-US" sz="2000" b="1" dirty="0">
                        <a:latin typeface="Montserrat Light" panose="000004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a:latin typeface="Montserrat Light" panose="00000400000000000000" pitchFamily="2" charset="0"/>
                        </a:rPr>
                        <a:t>12.11%</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11.48%</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10.84%</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10.20%</a:t>
                      </a:r>
                      <a:endParaRPr lang="en-US" sz="2000" dirty="0">
                        <a:latin typeface="Montserrat Light" panose="00000400000000000000" pitchFamily="2"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48810">
                <a:tc>
                  <a:txBody>
                    <a:bodyPr/>
                    <a:lstStyle/>
                    <a:p>
                      <a:r>
                        <a:rPr lang="en-US" sz="2000" b="1" dirty="0">
                          <a:latin typeface="Montserrat Light" panose="00000400000000000000" pitchFamily="2" charset="0"/>
                        </a:rPr>
                        <a:t>FACILITY ACTUAL QM SCORE</a:t>
                      </a:r>
                      <a:endParaRPr lang="en-US" sz="2000" b="1" dirty="0">
                        <a:latin typeface="Montserrat Light" panose="000004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a:latin typeface="Montserrat Light" panose="00000400000000000000" pitchFamily="2" charset="0"/>
                        </a:rPr>
                        <a:t>14.65%</a:t>
                      </a:r>
                      <a:endParaRPr lang="en-US" sz="2000" b="1"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11.15%</a:t>
                      </a:r>
                      <a:endParaRPr lang="en-US" sz="2000" b="1"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9.54%</a:t>
                      </a:r>
                      <a:endParaRPr lang="en-US" sz="2000" b="1"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10.45%</a:t>
                      </a:r>
                      <a:endParaRPr lang="en-US" sz="2000" b="1" dirty="0">
                        <a:latin typeface="Montserrat Light" panose="00000400000000000000" pitchFamily="2"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518741">
                <a:tc>
                  <a:txBody>
                    <a:bodyPr/>
                    <a:lstStyle/>
                    <a:p>
                      <a:r>
                        <a:rPr lang="en-US" sz="2000" b="1" dirty="0">
                          <a:latin typeface="Montserrat Light" panose="00000400000000000000" pitchFamily="2" charset="0"/>
                        </a:rPr>
                        <a:t>OUTCOME</a:t>
                      </a:r>
                      <a:endParaRPr lang="en-US" sz="2000" b="1" dirty="0">
                        <a:solidFill>
                          <a:schemeClr val="bg1"/>
                        </a:solidFill>
                        <a:latin typeface="Montserrat Light" panose="000004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dirty="0">
                          <a:latin typeface="Montserrat Light" panose="00000400000000000000" pitchFamily="2" charset="0"/>
                        </a:rPr>
                        <a:t>Failed</a:t>
                      </a:r>
                      <a:endParaRPr lang="en-US" sz="2000" b="1" dirty="0">
                        <a:solidFill>
                          <a:schemeClr val="bg1"/>
                        </a:solidFill>
                        <a:latin typeface="Montserrat Light" panose="00000400000000000000" pitchFamily="2"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000" dirty="0">
                          <a:latin typeface="Montserrat Light" panose="00000400000000000000" pitchFamily="2" charset="0"/>
                        </a:rPr>
                        <a:t>Achieved</a:t>
                      </a:r>
                      <a:endParaRPr lang="en-US" sz="2000" b="1" dirty="0">
                        <a:solidFill>
                          <a:schemeClr val="bg1"/>
                        </a:solidFill>
                        <a:latin typeface="Montserrat Light" panose="00000400000000000000" pitchFamily="2"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000" dirty="0">
                          <a:latin typeface="Montserrat Light" panose="00000400000000000000" pitchFamily="2" charset="0"/>
                        </a:rPr>
                        <a:t>Achieved</a:t>
                      </a:r>
                      <a:endParaRPr lang="en-US" sz="2000" b="1" dirty="0">
                        <a:solidFill>
                          <a:schemeClr val="bg1"/>
                        </a:solidFill>
                        <a:latin typeface="Montserrat Light" panose="00000400000000000000" pitchFamily="2"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000" dirty="0">
                          <a:latin typeface="Montserrat Light" panose="00000400000000000000" pitchFamily="2" charset="0"/>
                        </a:rPr>
                        <a:t>Achieved</a:t>
                      </a:r>
                      <a:endParaRPr lang="en-US" sz="2000" b="1" dirty="0">
                        <a:solidFill>
                          <a:schemeClr val="bg1"/>
                        </a:solidFill>
                        <a:latin typeface="Montserrat Light" panose="00000400000000000000" pitchFamily="2"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4"/>
          <p:cNvSpPr txBox="1"/>
          <p:nvPr/>
        </p:nvSpPr>
        <p:spPr>
          <a:xfrm>
            <a:off x="1981200" y="1690688"/>
            <a:ext cx="8229600" cy="461665"/>
          </a:xfrm>
          <a:prstGeom prst="rect">
            <a:avLst/>
          </a:prstGeom>
          <a:noFill/>
        </p:spPr>
        <p:txBody>
          <a:bodyPr wrap="square" rtlCol="0">
            <a:spAutoFit/>
          </a:bodyPr>
          <a:lstStyle/>
          <a:p>
            <a:pPr algn="ctr"/>
            <a:r>
              <a:rPr lang="en-US" sz="2400" b="1" dirty="0">
                <a:latin typeface="Montserrat ExtraBold" panose="00000900000000000000" pitchFamily="2" charset="0"/>
                <a:cs typeface="Arial" panose="020B0604020202020204" pitchFamily="34" charset="0"/>
              </a:rPr>
              <a:t>EXAMPLE: FACILITY ACTUAL QM PERFORMANCE  </a:t>
            </a:r>
          </a:p>
        </p:txBody>
      </p:sp>
    </p:spTree>
    <p:extLst>
      <p:ext uri="{BB962C8B-B14F-4D97-AF65-F5344CB8AC3E}">
        <p14:creationId xmlns:p14="http://schemas.microsoft.com/office/powerpoint/2010/main" val="143333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ontserrat ExtraBold"/>
              </a:rPr>
              <a:t>Data Collection and Submission</a:t>
            </a:r>
          </a:p>
        </p:txBody>
      </p:sp>
    </p:spTree>
    <p:extLst>
      <p:ext uri="{BB962C8B-B14F-4D97-AF65-F5344CB8AC3E}">
        <p14:creationId xmlns:p14="http://schemas.microsoft.com/office/powerpoint/2010/main" val="109567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deadlines</a:t>
            </a:r>
          </a:p>
        </p:txBody>
      </p:sp>
      <p:sp>
        <p:nvSpPr>
          <p:cNvPr id="3" name="Content Placeholder 2"/>
          <p:cNvSpPr>
            <a:spLocks noGrp="1"/>
          </p:cNvSpPr>
          <p:nvPr>
            <p:ph idx="1"/>
          </p:nvPr>
        </p:nvSpPr>
        <p:spPr>
          <a:xfrm>
            <a:off x="838200" y="1825625"/>
            <a:ext cx="10515600" cy="1953161"/>
          </a:xfrm>
        </p:spPr>
        <p:txBody>
          <a:bodyPr vert="horz" lIns="91440" tIns="45720" rIns="91440" bIns="45720" rtlCol="0" anchor="t">
            <a:normAutofit/>
          </a:bodyPr>
          <a:lstStyle/>
          <a:p>
            <a:r>
              <a:rPr lang="en-US" sz="2200" dirty="0">
                <a:latin typeface="Montserrat Light"/>
                <a:cs typeface="Arial"/>
              </a:rPr>
              <a:t>Facilities </a:t>
            </a:r>
            <a:r>
              <a:rPr lang="en-US" sz="2200" b="1" dirty="0">
                <a:latin typeface="Montserrat Light"/>
                <a:cs typeface="Arial"/>
              </a:rPr>
              <a:t>enter the facility adjusted percent score </a:t>
            </a:r>
            <a:r>
              <a:rPr lang="en-US" sz="2200" dirty="0">
                <a:latin typeface="Montserrat Light"/>
                <a:cs typeface="Arial"/>
              </a:rPr>
              <a:t>from the CASPER MDS 3.0 facility level quality measure report for each of the four quality measures.</a:t>
            </a:r>
          </a:p>
          <a:p>
            <a:r>
              <a:rPr lang="en-US" sz="2200" dirty="0">
                <a:latin typeface="Montserrat Light"/>
                <a:cs typeface="Arial"/>
              </a:rPr>
              <a:t>Facilities </a:t>
            </a:r>
            <a:r>
              <a:rPr lang="en-US" sz="2200" b="1" dirty="0">
                <a:latin typeface="Montserrat Light"/>
                <a:cs typeface="Arial"/>
              </a:rPr>
              <a:t>upload</a:t>
            </a:r>
            <a:r>
              <a:rPr lang="en-US" sz="2200" dirty="0">
                <a:latin typeface="Montserrat Light"/>
                <a:cs typeface="Arial"/>
              </a:rPr>
              <a:t> the CASPER MDS 3.0 facility level quality measure report for each of the four quality measures. </a:t>
            </a:r>
            <a:endParaRPr lang="en-US" sz="2200" dirty="0">
              <a:latin typeface="Montserrat Light" panose="00000400000000000000" pitchFamily="2"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21499110"/>
              </p:ext>
            </p:extLst>
          </p:nvPr>
        </p:nvGraphicFramePr>
        <p:xfrm>
          <a:off x="1331205" y="3913723"/>
          <a:ext cx="9529590" cy="2160016"/>
        </p:xfrm>
        <a:graphic>
          <a:graphicData uri="http://schemas.openxmlformats.org/drawingml/2006/table">
            <a:tbl>
              <a:tblPr firstRow="1" bandRow="1">
                <a:tableStyleId>{00A15C55-8517-42AA-B614-E9B94910E393}</a:tableStyleId>
              </a:tblPr>
              <a:tblGrid>
                <a:gridCol w="3692487">
                  <a:extLst>
                    <a:ext uri="{9D8B030D-6E8A-4147-A177-3AD203B41FA5}">
                      <a16:colId xmlns:a16="http://schemas.microsoft.com/office/drawing/2014/main" val="20000"/>
                    </a:ext>
                  </a:extLst>
                </a:gridCol>
                <a:gridCol w="3646583">
                  <a:extLst>
                    <a:ext uri="{9D8B030D-6E8A-4147-A177-3AD203B41FA5}">
                      <a16:colId xmlns:a16="http://schemas.microsoft.com/office/drawing/2014/main" val="20001"/>
                    </a:ext>
                  </a:extLst>
                </a:gridCol>
                <a:gridCol w="2190520">
                  <a:extLst>
                    <a:ext uri="{9D8B030D-6E8A-4147-A177-3AD203B41FA5}">
                      <a16:colId xmlns:a16="http://schemas.microsoft.com/office/drawing/2014/main" val="20002"/>
                    </a:ext>
                  </a:extLst>
                </a:gridCol>
              </a:tblGrid>
              <a:tr h="370840">
                <a:tc>
                  <a:txBody>
                    <a:bodyPr/>
                    <a:lstStyle/>
                    <a:p>
                      <a:pPr marL="0" lvl="0" indent="0" algn="ctr" fontAlgn="auto">
                        <a:lnSpc>
                          <a:spcPct val="100000"/>
                        </a:lnSpc>
                        <a:spcBef>
                          <a:spcPct val="20000"/>
                        </a:spcBef>
                        <a:spcAft>
                          <a:spcPts val="0"/>
                        </a:spcAft>
                        <a:buNone/>
                      </a:pPr>
                      <a:r>
                        <a:rPr lang="en-US" sz="1200" dirty="0">
                          <a:latin typeface="Montserrat" panose="00000500000000000000" pitchFamily="2" charset="0"/>
                        </a:rPr>
                        <a:t>DATA COLLECTION PERIOD</a:t>
                      </a:r>
                      <a:endParaRPr lang="en-US" sz="1200" b="1" dirty="0">
                        <a:solidFill>
                          <a:schemeClr val="bg1"/>
                        </a:solidFill>
                        <a:latin typeface="Montserrat" panose="00000500000000000000" pitchFamily="2" charset="0"/>
                        <a:cs typeface="Arial" panose="020B0604020202020204" pitchFamily="34" charset="0"/>
                      </a:endParaRPr>
                    </a:p>
                  </a:txBody>
                  <a:tcPr anchor="ctr"/>
                </a:tc>
                <a:tc>
                  <a:txBody>
                    <a:bodyPr/>
                    <a:lstStyle/>
                    <a:p>
                      <a:pPr marL="0" lvl="0" indent="0" algn="ctr" fontAlgn="auto">
                        <a:lnSpc>
                          <a:spcPct val="100000"/>
                        </a:lnSpc>
                        <a:spcBef>
                          <a:spcPct val="20000"/>
                        </a:spcBef>
                        <a:spcAft>
                          <a:spcPts val="0"/>
                        </a:spcAft>
                        <a:buNone/>
                      </a:pPr>
                      <a:r>
                        <a:rPr lang="en-US" sz="1200" dirty="0">
                          <a:latin typeface="Montserrat" panose="00000500000000000000" pitchFamily="2" charset="0"/>
                        </a:rPr>
                        <a:t>SUBMISSION DEADLINE</a:t>
                      </a:r>
                    </a:p>
                    <a:p>
                      <a:pPr marL="0" lvl="0" indent="0" algn="ctr" fontAlgn="auto">
                        <a:lnSpc>
                          <a:spcPct val="100000"/>
                        </a:lnSpc>
                        <a:spcBef>
                          <a:spcPct val="20000"/>
                        </a:spcBef>
                        <a:spcAft>
                          <a:spcPts val="0"/>
                        </a:spcAft>
                        <a:buNone/>
                      </a:pPr>
                      <a:r>
                        <a:rPr lang="en-US" sz="1200" b="1" dirty="0">
                          <a:solidFill>
                            <a:schemeClr val="bg1"/>
                          </a:solidFill>
                          <a:latin typeface="Montserrat" panose="00000500000000000000" pitchFamily="2" charset="0"/>
                          <a:cs typeface="Arial" panose="020B0604020202020204" pitchFamily="34" charset="0"/>
                        </a:rPr>
                        <a:t>5:00pm</a:t>
                      </a:r>
                    </a:p>
                  </a:txBody>
                  <a:tcPr anchor="ctr"/>
                </a:tc>
                <a:tc>
                  <a:txBody>
                    <a:bodyPr/>
                    <a:lstStyle/>
                    <a:p>
                      <a:pPr marL="0" lvl="0" indent="0" algn="ctr" fontAlgn="auto">
                        <a:lnSpc>
                          <a:spcPct val="100000"/>
                        </a:lnSpc>
                        <a:spcBef>
                          <a:spcPct val="20000"/>
                        </a:spcBef>
                        <a:spcAft>
                          <a:spcPts val="0"/>
                        </a:spcAft>
                        <a:buNone/>
                      </a:pPr>
                      <a:r>
                        <a:rPr lang="en-US" sz="1200" dirty="0">
                          <a:latin typeface="Montserrat" panose="00000500000000000000" pitchFamily="2" charset="0"/>
                        </a:rPr>
                        <a:t>PAYMENT </a:t>
                      </a:r>
                    </a:p>
                    <a:p>
                      <a:pPr marL="0" lvl="0" indent="0" algn="ctr" fontAlgn="auto">
                        <a:lnSpc>
                          <a:spcPct val="100000"/>
                        </a:lnSpc>
                        <a:spcBef>
                          <a:spcPct val="20000"/>
                        </a:spcBef>
                        <a:spcAft>
                          <a:spcPts val="0"/>
                        </a:spcAft>
                        <a:buNone/>
                      </a:pPr>
                      <a:r>
                        <a:rPr lang="en-US" sz="1200" dirty="0">
                          <a:latin typeface="Montserrat" panose="00000500000000000000" pitchFamily="2" charset="0"/>
                        </a:rPr>
                        <a:t>4</a:t>
                      </a:r>
                      <a:r>
                        <a:rPr lang="en-US" sz="1200" baseline="30000" dirty="0">
                          <a:latin typeface="Montserrat" panose="00000500000000000000" pitchFamily="2" charset="0"/>
                        </a:rPr>
                        <a:t>th</a:t>
                      </a:r>
                      <a:r>
                        <a:rPr lang="en-US" sz="1200" dirty="0">
                          <a:latin typeface="Montserrat" panose="00000500000000000000" pitchFamily="2" charset="0"/>
                        </a:rPr>
                        <a:t> Wednesday of the month</a:t>
                      </a:r>
                      <a:endParaRPr lang="en-US" sz="1200" b="1" dirty="0">
                        <a:solidFill>
                          <a:schemeClr val="bg1"/>
                        </a:solidFill>
                        <a:latin typeface="Montserrat" panose="00000500000000000000" pitchFamily="2"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algn="ctr" fontAlgn="b"/>
                      <a:r>
                        <a:rPr lang="en-US" sz="1600" u="none" strike="noStrike" dirty="0">
                          <a:effectLst/>
                          <a:latin typeface="Montserrat" panose="00000500000000000000" pitchFamily="2" charset="0"/>
                        </a:rPr>
                        <a:t>October, November and December</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ontserrat" panose="00000500000000000000" pitchFamily="2" charset="0"/>
                        </a:rPr>
                        <a:t>Jan. 30</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ontserrat" panose="00000500000000000000" pitchFamily="2" charset="0"/>
                        </a:rPr>
                        <a:t>Feb. </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370840">
                <a:tc>
                  <a:txBody>
                    <a:bodyPr/>
                    <a:lstStyle/>
                    <a:p>
                      <a:pPr algn="ctr" fontAlgn="b"/>
                      <a:r>
                        <a:rPr lang="en-US" sz="1600" u="none" strike="noStrike" dirty="0">
                          <a:effectLst/>
                          <a:latin typeface="Montserrat" panose="00000500000000000000" pitchFamily="2" charset="0"/>
                        </a:rPr>
                        <a:t>January, February</a:t>
                      </a:r>
                      <a:r>
                        <a:rPr lang="en-US" sz="1600" u="none" strike="noStrike" baseline="0" dirty="0">
                          <a:effectLst/>
                          <a:latin typeface="Montserrat" panose="00000500000000000000" pitchFamily="2" charset="0"/>
                        </a:rPr>
                        <a:t> and</a:t>
                      </a:r>
                      <a:r>
                        <a:rPr lang="en-US" sz="1600" u="none" strike="noStrike" dirty="0">
                          <a:effectLst/>
                          <a:latin typeface="Montserrat" panose="00000500000000000000" pitchFamily="2" charset="0"/>
                        </a:rPr>
                        <a:t> March</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Montserrat" panose="00000500000000000000" pitchFamily="2" charset="0"/>
                          <a:cs typeface="Arial" panose="020B0604020202020204" pitchFamily="34" charset="0"/>
                        </a:rPr>
                        <a:t>Apr. 30</a:t>
                      </a:r>
                    </a:p>
                  </a:txBody>
                  <a:tcPr marL="9525" marR="9525" marT="9525" marB="0" anchor="ctr"/>
                </a:tc>
                <a:tc>
                  <a:txBody>
                    <a:bodyPr/>
                    <a:lstStyle/>
                    <a:p>
                      <a:pPr algn="ctr" fontAlgn="b"/>
                      <a:r>
                        <a:rPr lang="en-US" sz="1600" u="none" strike="noStrike" dirty="0">
                          <a:effectLst/>
                          <a:latin typeface="Montserrat" panose="00000500000000000000" pitchFamily="2" charset="0"/>
                        </a:rPr>
                        <a:t>May</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370840">
                <a:tc>
                  <a:txBody>
                    <a:bodyPr/>
                    <a:lstStyle/>
                    <a:p>
                      <a:pPr algn="ctr" fontAlgn="b"/>
                      <a:r>
                        <a:rPr lang="en-US" sz="1600" u="none" strike="noStrike" dirty="0">
                          <a:effectLst/>
                          <a:latin typeface="Montserrat" panose="00000500000000000000" pitchFamily="2" charset="0"/>
                        </a:rPr>
                        <a:t>April, May and June</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ontserrat" panose="00000500000000000000" pitchFamily="2" charset="0"/>
                        </a:rPr>
                        <a:t>Jul. 30</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ontserrat" panose="00000500000000000000" pitchFamily="2" charset="0"/>
                        </a:rPr>
                        <a:t>Aug. </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370840">
                <a:tc>
                  <a:txBody>
                    <a:bodyPr/>
                    <a:lstStyle/>
                    <a:p>
                      <a:pPr algn="ctr" fontAlgn="b"/>
                      <a:r>
                        <a:rPr lang="en-US" sz="1600" u="none" strike="noStrike" dirty="0">
                          <a:effectLst/>
                          <a:latin typeface="Montserrat" panose="00000500000000000000" pitchFamily="2" charset="0"/>
                        </a:rPr>
                        <a:t>July, August and September</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ontserrat" panose="00000500000000000000" pitchFamily="2" charset="0"/>
                        </a:rPr>
                        <a:t>Oct.</a:t>
                      </a:r>
                      <a:r>
                        <a:rPr lang="en-US" sz="1600" u="none" strike="noStrike" baseline="0" dirty="0">
                          <a:effectLst/>
                          <a:latin typeface="Montserrat" panose="00000500000000000000" pitchFamily="2" charset="0"/>
                        </a:rPr>
                        <a:t> 30</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ontserrat" panose="00000500000000000000" pitchFamily="2" charset="0"/>
                        </a:rPr>
                        <a:t>Nov. </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9AC764B2-ED45-626C-CD87-0D57A592F817}"/>
              </a:ext>
            </a:extLst>
          </p:cNvPr>
          <p:cNvSpPr txBox="1"/>
          <p:nvPr/>
        </p:nvSpPr>
        <p:spPr>
          <a:xfrm>
            <a:off x="1451113" y="6038780"/>
            <a:ext cx="9529590" cy="276999"/>
          </a:xfrm>
          <a:prstGeom prst="rect">
            <a:avLst/>
          </a:prstGeom>
          <a:noFill/>
        </p:spPr>
        <p:txBody>
          <a:bodyPr wrap="square" rtlCol="0">
            <a:spAutoFit/>
          </a:bodyPr>
          <a:lstStyle/>
          <a:p>
            <a:r>
              <a:rPr lang="en-US" sz="1200" dirty="0">
                <a:latin typeface="Montserrat Light" panose="00000400000000000000" pitchFamily="2" charset="0"/>
              </a:rPr>
              <a:t>If </a:t>
            </a:r>
            <a:r>
              <a:rPr lang="en-US" sz="1200" i="1" dirty="0">
                <a:latin typeface="Montserrat Light" panose="00000400000000000000" pitchFamily="2" charset="0"/>
              </a:rPr>
              <a:t>submission deadline </a:t>
            </a:r>
            <a:r>
              <a:rPr lang="en-US" sz="1200" dirty="0">
                <a:latin typeface="Montserrat Light" panose="00000400000000000000" pitchFamily="2" charset="0"/>
              </a:rPr>
              <a:t>date falls on a weekend or holiday, submission will be due the next business day at 5 pm.</a:t>
            </a:r>
          </a:p>
        </p:txBody>
      </p:sp>
    </p:spTree>
    <p:extLst>
      <p:ext uri="{BB962C8B-B14F-4D97-AF65-F5344CB8AC3E}">
        <p14:creationId xmlns:p14="http://schemas.microsoft.com/office/powerpoint/2010/main" val="387315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B12F-18A2-4F9A-B062-15D9B211FFA8}"/>
              </a:ext>
            </a:extLst>
          </p:cNvPr>
          <p:cNvSpPr>
            <a:spLocks noGrp="1"/>
          </p:cNvSpPr>
          <p:nvPr>
            <p:ph type="title"/>
          </p:nvPr>
        </p:nvSpPr>
        <p:spPr/>
        <p:txBody>
          <a:bodyPr/>
          <a:lstStyle/>
          <a:p>
            <a:r>
              <a:rPr lang="en-US" dirty="0"/>
              <a:t>Update profile page</a:t>
            </a:r>
          </a:p>
        </p:txBody>
      </p:sp>
      <p:pic>
        <p:nvPicPr>
          <p:cNvPr id="9" name="Content Placeholder 8">
            <a:extLst>
              <a:ext uri="{FF2B5EF4-FFF2-40B4-BE49-F238E27FC236}">
                <a16:creationId xmlns:a16="http://schemas.microsoft.com/office/drawing/2014/main" id="{DB3DB1F7-74AA-48AB-BA53-F2945F8CBAA1}"/>
              </a:ext>
            </a:extLst>
          </p:cNvPr>
          <p:cNvPicPr>
            <a:picLocks noGrp="1" noChangeAspect="1"/>
          </p:cNvPicPr>
          <p:nvPr>
            <p:ph idx="1"/>
          </p:nvPr>
        </p:nvPicPr>
        <p:blipFill rotWithShape="1">
          <a:blip r:embed="rId2"/>
          <a:srcRect l="16990" t="21163" r="17547" b="6757"/>
          <a:stretch/>
        </p:blipFill>
        <p:spPr>
          <a:xfrm>
            <a:off x="2266122" y="1500808"/>
            <a:ext cx="7881730" cy="4631635"/>
          </a:xfrm>
          <a:ln>
            <a:solidFill>
              <a:schemeClr val="tx1"/>
            </a:solidFill>
          </a:ln>
        </p:spPr>
      </p:pic>
    </p:spTree>
    <p:extLst>
      <p:ext uri="{BB962C8B-B14F-4D97-AF65-F5344CB8AC3E}">
        <p14:creationId xmlns:p14="http://schemas.microsoft.com/office/powerpoint/2010/main" val="4225653935"/>
      </p:ext>
    </p:extLst>
  </p:cSld>
  <p:clrMapOvr>
    <a:masterClrMapping/>
  </p:clrMapOvr>
</p:sld>
</file>

<file path=ppt/theme/theme1.xml><?xml version="1.0" encoding="utf-8"?>
<a:theme xmlns:a="http://schemas.openxmlformats.org/drawingml/2006/main" name="Orag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ld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rk Blu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 Slide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3F6EAE2EA26F4B8933A93B6A3D15B7" ma:contentTypeVersion="1" ma:contentTypeDescription="Create a new document." ma:contentTypeScope="" ma:versionID="f8732f4e0ad04d60716ed6a6a5890040">
  <xsd:schema xmlns:xsd="http://www.w3.org/2001/XMLSchema" xmlns:xs="http://www.w3.org/2001/XMLSchema" xmlns:p="http://schemas.microsoft.com/office/2006/metadata/properties" xmlns:ns1="http://schemas.microsoft.com/sharepoint/v3" targetNamespace="http://schemas.microsoft.com/office/2006/metadata/properties" ma:root="true" ma:fieldsID="894058c2a45bc2b97db111a5699d74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79909F-BDBE-4C01-A2C2-8F881A2A07EC}">
  <ds:schemaRefs>
    <ds:schemaRef ds:uri="http://schemas.microsoft.com/sharepoint/v3/contenttype/forms"/>
  </ds:schemaRefs>
</ds:datastoreItem>
</file>

<file path=customXml/itemProps2.xml><?xml version="1.0" encoding="utf-8"?>
<ds:datastoreItem xmlns:ds="http://schemas.openxmlformats.org/officeDocument/2006/customXml" ds:itemID="{496A4274-95D9-46A8-9880-BAC3678CE188}">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17582AE-2FCD-4121-8D59-9D8B3A7B2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9446</TotalTime>
  <Words>1900</Words>
  <Application>Microsoft Office PowerPoint</Application>
  <PresentationFormat>Widescreen</PresentationFormat>
  <Paragraphs>294</Paragraphs>
  <Slides>32</Slides>
  <Notes>13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32</vt:i4>
      </vt:variant>
    </vt:vector>
  </HeadingPairs>
  <TitlesOfParts>
    <vt:vector size="47" baseType="lpstr">
      <vt:lpstr>Arial</vt:lpstr>
      <vt:lpstr>Calibri</vt:lpstr>
      <vt:lpstr>Calibri Light</vt:lpstr>
      <vt:lpstr>Courier New</vt:lpstr>
      <vt:lpstr>Georgia</vt:lpstr>
      <vt:lpstr>Montserrat</vt:lpstr>
      <vt:lpstr>Montserrat ExtraBold</vt:lpstr>
      <vt:lpstr>Montserrat ExtraLight</vt:lpstr>
      <vt:lpstr>Montserrat Light</vt:lpstr>
      <vt:lpstr>Montserrat SemiBold</vt:lpstr>
      <vt:lpstr>Montserrat Thin</vt:lpstr>
      <vt:lpstr>Orage Layout</vt:lpstr>
      <vt:lpstr>Gold Layout</vt:lpstr>
      <vt:lpstr>Dark Blue Layout</vt:lpstr>
      <vt:lpstr>Cover Slide Only</vt:lpstr>
      <vt:lpstr>Pay for Performance Training manual 2023</vt:lpstr>
      <vt:lpstr>Objectives</vt:lpstr>
      <vt:lpstr>Quality Measures</vt:lpstr>
      <vt:lpstr>Quality Measures</vt:lpstr>
      <vt:lpstr>Quality Measures</vt:lpstr>
      <vt:lpstr>Quality Measures</vt:lpstr>
      <vt:lpstr>Data Collection and Submission</vt:lpstr>
      <vt:lpstr>Submission deadlines</vt:lpstr>
      <vt:lpstr>Update profile page</vt:lpstr>
      <vt:lpstr>PFP/QOC Provider Portal - step 1</vt:lpstr>
      <vt:lpstr>Provider Portal - step 2</vt:lpstr>
      <vt:lpstr>Provider Portal - step 3</vt:lpstr>
      <vt:lpstr>Provider Portal - step 4</vt:lpstr>
      <vt:lpstr>CASPER retrieval</vt:lpstr>
      <vt:lpstr>CASPER form</vt:lpstr>
      <vt:lpstr>CASPER form</vt:lpstr>
      <vt:lpstr>program audit</vt:lpstr>
      <vt:lpstr>program audit</vt:lpstr>
      <vt:lpstr>Program audit (cont.)</vt:lpstr>
      <vt:lpstr>desk audit </vt:lpstr>
      <vt:lpstr>Desk audit (cont.)</vt:lpstr>
      <vt:lpstr>Virtual/teleconference Audit</vt:lpstr>
      <vt:lpstr>Virtual/Teleconference audit (cont.)</vt:lpstr>
      <vt:lpstr>On-site audit </vt:lpstr>
      <vt:lpstr>PowerPoint Presentation</vt:lpstr>
      <vt:lpstr>On-site audit (cont.)</vt:lpstr>
      <vt:lpstr>Facility Survey</vt:lpstr>
      <vt:lpstr>Survey form</vt:lpstr>
      <vt:lpstr>PowerPoint Presentation</vt:lpstr>
      <vt:lpstr> Quality Assurance Team </vt:lpstr>
      <vt:lpstr>Quality Assurance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Wilcox</dc:creator>
  <cp:lastModifiedBy>Jennifer Wynn</cp:lastModifiedBy>
  <cp:revision>503</cp:revision>
  <dcterms:created xsi:type="dcterms:W3CDTF">2020-03-27T18:06:33Z</dcterms:created>
  <dcterms:modified xsi:type="dcterms:W3CDTF">2023-05-02T16:12:12Z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0x010100273F6EAE2EA26F4B8933A93B6A3D15B7</vt:lpwstr>
  </property>
</Properties>
</file>