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 id="2147483661" r:id="rId6"/>
    <p:sldMasterId id="2147483682" r:id="rId7"/>
  </p:sldMasterIdLst>
  <p:notesMasterIdLst>
    <p:notesMasterId r:id="rId28"/>
  </p:notesMasterIdLst>
  <p:sldIdLst>
    <p:sldId id="370" r:id="rId8"/>
    <p:sldId id="371" r:id="rId9"/>
    <p:sldId id="369" r:id="rId10"/>
    <p:sldId id="372" r:id="rId11"/>
    <p:sldId id="310" r:id="rId12"/>
    <p:sldId id="314" r:id="rId13"/>
    <p:sldId id="264" r:id="rId14"/>
    <p:sldId id="315" r:id="rId15"/>
    <p:sldId id="316" r:id="rId16"/>
    <p:sldId id="317" r:id="rId17"/>
    <p:sldId id="271" r:id="rId18"/>
    <p:sldId id="361" r:id="rId19"/>
    <p:sldId id="362" r:id="rId20"/>
    <p:sldId id="363" r:id="rId21"/>
    <p:sldId id="311" r:id="rId22"/>
    <p:sldId id="357" r:id="rId23"/>
    <p:sldId id="359" r:id="rId24"/>
    <p:sldId id="263" r:id="rId25"/>
    <p:sldId id="368" r:id="rId26"/>
    <p:sldId id="313" r:id="rId2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B7F90B-7101-E111-B17E-652C05D1ED19}" name="Ellen Buettner" initials="EB" userId="S::Ellen.Buettner@okhca.org::5d486768-ce7f-4f88-b00e-a49f6df9f051" providerId="AD"/>
  <p188:author id="{509B8754-0D0B-88E0-14AD-7C96B75A9AB3}" name="Melissa Richey" initials="MR" userId="S::Melissa.Richey@okhca.org::51da0e93-3186-470e-bb82-36d5d0d696d3" providerId="AD"/>
  <p188:author id="{C4B8F5BE-B060-ECFA-0430-1E08D2C5592D}" name="Amanda Salisbury" initials="AS" userId="S::Amanda.Salisbury@okhca.org::6c6f275b-1ded-490e-9fdd-3c15d9506d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8F26"/>
    <a:srgbClr val="004E9A"/>
    <a:srgbClr val="D15420"/>
    <a:srgbClr val="464646"/>
    <a:srgbClr val="9141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352" autoAdjust="0"/>
    <p:restoredTop sz="94660"/>
  </p:normalViewPr>
  <p:slideViewPr>
    <p:cSldViewPr snapToGrid="0">
      <p:cViewPr varScale="1">
        <p:scale>
          <a:sx n="74" d="100"/>
          <a:sy n="74" d="100"/>
        </p:scale>
        <p:origin x="4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viewProps" Target="viewProps.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331A2FB0-D2C7-4C6C-B5D1-7D81FEE1FD9F}" type="datetimeFigureOut">
              <a:rPr lang="en-US" smtClean="0"/>
              <a:t>8/18/2023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9FAD83A-BDAD-439B-8824-F70A31C9B5F8}" type="slidenum">
              <a:rPr lang="en-US" smtClean="0"/>
              <a:t>‹#›</a:t>
            </a:fld>
            <a:endParaRPr lang="en-US"/>
          </a:p>
        </p:txBody>
      </p:sp>
    </p:spTree>
    <p:extLst>
      <p:ext uri="{BB962C8B-B14F-4D97-AF65-F5344CB8AC3E}">
        <p14:creationId xmlns:p14="http://schemas.microsoft.com/office/powerpoint/2010/main" val="3440483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a:t>OHCA is seeking proposals from qualified managed care organizations to implement a comprehensive managed care delivery system for certain </a:t>
            </a:r>
            <a:r>
              <a:rPr lang="en-US" dirty="0" err="1"/>
              <a:t>SoonerCare</a:t>
            </a:r>
            <a:r>
              <a:rPr lang="en-US" dirty="0"/>
              <a:t> members to advance Gov. Stitt’s plan to transform Oklahoma to a Top Ten state in health outcomes. OHCA is pursuing a comprehensive Medicaid managed care approach that will allow the State to achieve the following payment and delivery system reform goals:</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3</a:t>
            </a:fld>
            <a:endParaRPr lang="en-US"/>
          </a:p>
        </p:txBody>
      </p:sp>
    </p:spTree>
    <p:extLst>
      <p:ext uri="{BB962C8B-B14F-4D97-AF65-F5344CB8AC3E}">
        <p14:creationId xmlns:p14="http://schemas.microsoft.com/office/powerpoint/2010/main" val="1071908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a:t>OHCA is seeking proposals from qualified managed care organizations to implement a comprehensive managed care delivery system for certain </a:t>
            </a:r>
            <a:r>
              <a:rPr lang="en-US" dirty="0" err="1"/>
              <a:t>SoonerCare</a:t>
            </a:r>
            <a:r>
              <a:rPr lang="en-US" dirty="0"/>
              <a:t> members to advance Gov. Stitt’s plan to transform Oklahoma to a Top Ten state in health outcomes. OHCA is pursuing a comprehensive Medicaid managed care approach that will allow the State to achieve the following payment and delivery system reform goals:</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4</a:t>
            </a:fld>
            <a:endParaRPr lang="en-US"/>
          </a:p>
        </p:txBody>
      </p:sp>
    </p:spTree>
    <p:extLst>
      <p:ext uri="{BB962C8B-B14F-4D97-AF65-F5344CB8AC3E}">
        <p14:creationId xmlns:p14="http://schemas.microsoft.com/office/powerpoint/2010/main" val="341971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Covered populations </a:t>
            </a:r>
            <a:endParaRPr lang="en-US" dirty="0"/>
          </a:p>
          <a:p>
            <a:r>
              <a:rPr lang="en-US" dirty="0"/>
              <a:t>Through this RFP, OHCA intends to contract on a statewide basis with two or more managed care organizations (MCO) to deliver risk-based managed care services to </a:t>
            </a:r>
            <a:r>
              <a:rPr lang="en-US" dirty="0" err="1"/>
              <a:t>SoonerCare</a:t>
            </a:r>
            <a:r>
              <a:rPr lang="en-US" dirty="0"/>
              <a:t> Children, Deemed Newborns, Pregnant Women, Parent and Caretaker Relatives, and Expansion Adults. OHCA also intends to contract with one of the selected MCOs to deliver statewide risk-based managed care services for </a:t>
            </a:r>
            <a:r>
              <a:rPr lang="en-US" dirty="0" err="1"/>
              <a:t>SoonerCare</a:t>
            </a:r>
            <a:r>
              <a:rPr lang="en-US" dirty="0"/>
              <a:t> members who are Former Foster Children, juvenile justice involved, in foster care or receiving adoption assistance. American Indian/Alaska Native population is considered voluntary and will have the option of receiving their </a:t>
            </a:r>
            <a:r>
              <a:rPr lang="en-US" dirty="0" err="1"/>
              <a:t>SoonerCare</a:t>
            </a:r>
            <a:r>
              <a:rPr lang="en-US" dirty="0"/>
              <a:t> services through a managed care plan or through the fee-for-service program operated by OHCA.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8</a:t>
            </a:fld>
            <a:endParaRPr lang="en-US"/>
          </a:p>
        </p:txBody>
      </p:sp>
    </p:spTree>
    <p:extLst>
      <p:ext uri="{BB962C8B-B14F-4D97-AF65-F5344CB8AC3E}">
        <p14:creationId xmlns:p14="http://schemas.microsoft.com/office/powerpoint/2010/main" val="740144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a:t>American Indian/Alaska Native population is considered voluntary and will have the option of receiving their </a:t>
            </a:r>
            <a:r>
              <a:rPr lang="en-US" dirty="0" err="1"/>
              <a:t>SoonerCare</a:t>
            </a:r>
            <a:r>
              <a:rPr lang="en-US" dirty="0"/>
              <a:t> services through a managed care plan or through the fee-for-service program operated by OHCA.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9</a:t>
            </a:fld>
            <a:endParaRPr lang="en-US"/>
          </a:p>
        </p:txBody>
      </p:sp>
    </p:spTree>
    <p:extLst>
      <p:ext uri="{BB962C8B-B14F-4D97-AF65-F5344CB8AC3E}">
        <p14:creationId xmlns:p14="http://schemas.microsoft.com/office/powerpoint/2010/main" val="2022826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10</a:t>
            </a:fld>
            <a:endParaRPr lang="en-US"/>
          </a:p>
        </p:txBody>
      </p:sp>
    </p:spTree>
    <p:extLst>
      <p:ext uri="{BB962C8B-B14F-4D97-AF65-F5344CB8AC3E}">
        <p14:creationId xmlns:p14="http://schemas.microsoft.com/office/powerpoint/2010/main" val="3326241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MCO will be responsible for furnishing physical health, behavioral health and pharmacy benefits to all of the covered populations. Dental benefits will be provided by two</a:t>
            </a:r>
            <a:r>
              <a:rPr lang="en-US" sz="1200" kern="1200" baseline="0" dirty="0">
                <a:solidFill>
                  <a:schemeClr val="tx1"/>
                </a:solidFill>
                <a:effectLst/>
                <a:latin typeface="+mn-lt"/>
                <a:ea typeface="+mn-ea"/>
                <a:cs typeface="+mn-cs"/>
              </a:rPr>
              <a:t> or more </a:t>
            </a:r>
            <a:r>
              <a:rPr lang="en-US" sz="1200" kern="1200" dirty="0">
                <a:solidFill>
                  <a:schemeClr val="tx1"/>
                </a:solidFill>
                <a:effectLst/>
                <a:latin typeface="+mn-lt"/>
                <a:ea typeface="+mn-ea"/>
                <a:cs typeface="+mn-cs"/>
              </a:rPr>
              <a:t>Dental Benefits Managers that will be selected through a separate RFP process. The MCO will also be required to coordinate with Providers of benefits outside of the plan’s capitation to promote service integration and the delivery of holistic, person-and family-centered care. Covered benefits will include, but not be limited to services currently covered under OHCA’s approved state plan, waivers and administrative rules. </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12</a:t>
            </a:fld>
            <a:endParaRPr lang="en-US"/>
          </a:p>
        </p:txBody>
      </p:sp>
    </p:spTree>
    <p:extLst>
      <p:ext uri="{BB962C8B-B14F-4D97-AF65-F5344CB8AC3E}">
        <p14:creationId xmlns:p14="http://schemas.microsoft.com/office/powerpoint/2010/main" val="2741531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MCOs will be required to ensure that covered members have access to Non-Emergency Transportation using timelines standards required by OHCA.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MCOs will also be required to develop strategies to address social determinants of health impacting </a:t>
            </a:r>
            <a:r>
              <a:rPr lang="en-US" sz="1200" kern="1200" dirty="0" err="1">
                <a:solidFill>
                  <a:schemeClr val="tx1"/>
                </a:solidFill>
                <a:effectLst/>
                <a:latin typeface="+mn-lt"/>
                <a:ea typeface="+mn-ea"/>
                <a:cs typeface="+mn-cs"/>
              </a:rPr>
              <a:t>SoonerCare</a:t>
            </a:r>
            <a:r>
              <a:rPr lang="en-US" sz="1200" kern="1200" dirty="0">
                <a:solidFill>
                  <a:schemeClr val="tx1"/>
                </a:solidFill>
                <a:effectLst/>
                <a:latin typeface="+mn-lt"/>
                <a:ea typeface="+mn-ea"/>
                <a:cs typeface="+mn-cs"/>
              </a:rPr>
              <a:t> members including partnering with community-based organizations or social service providers; and employing or partnering with community health workers or other non-traditional health workers.</a:t>
            </a: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13</a:t>
            </a:fld>
            <a:endParaRPr lang="en-US"/>
          </a:p>
        </p:txBody>
      </p:sp>
    </p:spTree>
    <p:extLst>
      <p:ext uri="{BB962C8B-B14F-4D97-AF65-F5344CB8AC3E}">
        <p14:creationId xmlns:p14="http://schemas.microsoft.com/office/powerpoint/2010/main" val="932890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OHCA will manage the Preferred Drug List utilized by the managed care plans. Additionally, all rebates for pharmaceutical products and diabetic testing supplies will accrue to the OHCA and shall not be kept or shared by or with the Contractor or its PBM. The MCO proposals may offer Value-Added Benefits and services in addition to the capitated benefit package to support the health, wellness and independence of Members and to advance the State’s objectives for the managed care program. This may include, but is not limited to vision, durable medical equipment, transportation, pharmacy and physician services for Members in excess of fee-for-service program limits.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FAD83A-BDAD-439B-8824-F70A31C9B5F8}" type="slidenum">
              <a:rPr lang="en-US" smtClean="0"/>
              <a:t>14</a:t>
            </a:fld>
            <a:endParaRPr lang="en-US"/>
          </a:p>
        </p:txBody>
      </p:sp>
    </p:spTree>
    <p:extLst>
      <p:ext uri="{BB962C8B-B14F-4D97-AF65-F5344CB8AC3E}">
        <p14:creationId xmlns:p14="http://schemas.microsoft.com/office/powerpoint/2010/main" val="102769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D15420"/>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386383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3" name="Content Placeholder 8" descr="A close up of a sign&#10;&#10;Description automatically generated">
            <a:extLst>
              <a:ext uri="{FF2B5EF4-FFF2-40B4-BE49-F238E27FC236}">
                <a16:creationId xmlns:a16="http://schemas.microsoft.com/office/drawing/2014/main" id="{51EE9887-F173-4F2A-8494-CED0760F5DF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24493" r="27276"/>
          <a:stretch/>
        </p:blipFill>
        <p:spPr>
          <a:xfrm>
            <a:off x="6682008" y="0"/>
            <a:ext cx="5509992" cy="5720862"/>
          </a:xfrm>
          <a:prstGeom prst="rect">
            <a:avLst/>
          </a:prstGeom>
        </p:spPr>
      </p:pic>
      <p:sp>
        <p:nvSpPr>
          <p:cNvPr id="4" name="Title 1">
            <a:extLst>
              <a:ext uri="{FF2B5EF4-FFF2-40B4-BE49-F238E27FC236}">
                <a16:creationId xmlns:a16="http://schemas.microsoft.com/office/drawing/2014/main" id="{2D62F958-0C60-4631-A589-D0DA2EC7BD2B}"/>
              </a:ext>
            </a:extLst>
          </p:cNvPr>
          <p:cNvSpPr>
            <a:spLocks noGrp="1"/>
          </p:cNvSpPr>
          <p:nvPr>
            <p:ph type="title"/>
          </p:nvPr>
        </p:nvSpPr>
        <p:spPr>
          <a:xfrm>
            <a:off x="697523" y="3199480"/>
            <a:ext cx="6914662" cy="1325563"/>
          </a:xfrm>
          <a:prstGeom prst="rect">
            <a:avLst/>
          </a:prstGeom>
        </p:spPr>
        <p:txBody>
          <a:bodyPr>
            <a:normAutofit fontScale="90000"/>
          </a:bodyPr>
          <a:lstStyle/>
          <a:p>
            <a:pPr>
              <a:lnSpc>
                <a:spcPct val="100000"/>
              </a:lnSpc>
            </a:pPr>
            <a:r>
              <a:rPr lang="en-US" sz="6000" dirty="0"/>
              <a:t>PRESENTATION TITLE</a:t>
            </a:r>
            <a:br>
              <a:rPr lang="en-US" dirty="0"/>
            </a:br>
            <a:endParaRPr lang="en-US" sz="2000" cap="none" dirty="0">
              <a:latin typeface="Montserrat Light" panose="00000400000000000000" pitchFamily="50" charset="0"/>
            </a:endParaRPr>
          </a:p>
        </p:txBody>
      </p:sp>
    </p:spTree>
    <p:extLst>
      <p:ext uri="{BB962C8B-B14F-4D97-AF65-F5344CB8AC3E}">
        <p14:creationId xmlns:p14="http://schemas.microsoft.com/office/powerpoint/2010/main" val="2238072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DE8F26"/>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2532503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normAutofit/>
          </a:bodyPr>
          <a:lstStyle>
            <a:lvl1pPr>
              <a:defRPr sz="4400"/>
            </a:lvl1p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3016196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1373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945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36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27535884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363791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normAutofit/>
          </a:bodyPr>
          <a:lstStyle>
            <a:lvl1pPr>
              <a:defRPr sz="4400"/>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27239490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27118273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DE8F26"/>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DE8F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995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normAutofit/>
          </a:bodyPr>
          <a:lstStyle>
            <a:lvl1pPr>
              <a:defRPr sz="4400"/>
            </a:lvl1p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1223249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ransition Slide">
    <p:bg>
      <p:bgPr>
        <a:solidFill>
          <a:srgbClr val="004E9A"/>
        </a:solidFill>
        <a:effectLst/>
      </p:bgPr>
    </p:bg>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190ADDA2-9361-4AC6-B4E0-FCE0D576AE21}"/>
              </a:ext>
            </a:extLst>
          </p:cNvPr>
          <p:cNvSpPr>
            <a:spLocks noGrp="1"/>
          </p:cNvSpPr>
          <p:nvPr>
            <p:ph type="title" hasCustomPrompt="1"/>
          </p:nvPr>
        </p:nvSpPr>
        <p:spPr>
          <a:xfrm>
            <a:off x="838200" y="365125"/>
            <a:ext cx="7381875" cy="6064250"/>
          </a:xfrm>
          <a:prstGeom prst="rect">
            <a:avLst/>
          </a:prstGeom>
        </p:spPr>
        <p:txBody>
          <a:bodyPr vert="horz" lIns="91440" tIns="45720" rIns="91440" bIns="45720" rtlCol="0" anchor="ctr">
            <a:normAutofit/>
          </a:bodyPr>
          <a:lstStyle>
            <a:lvl1pPr algn="l">
              <a:defRPr sz="6600">
                <a:solidFill>
                  <a:schemeClr val="bg1"/>
                </a:solidFill>
              </a:defRPr>
            </a:lvl1pPr>
          </a:lstStyle>
          <a:p>
            <a:r>
              <a:rPr lang="en-US" dirty="0"/>
              <a:t>Transition slide 1:</a:t>
            </a:r>
            <a:br>
              <a:rPr lang="en-US" dirty="0"/>
            </a:br>
            <a:r>
              <a:rPr lang="en-US" dirty="0"/>
              <a:t>put your title here</a:t>
            </a:r>
          </a:p>
        </p:txBody>
      </p:sp>
    </p:spTree>
    <p:extLst>
      <p:ext uri="{BB962C8B-B14F-4D97-AF65-F5344CB8AC3E}">
        <p14:creationId xmlns:p14="http://schemas.microsoft.com/office/powerpoint/2010/main" val="770694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39D4-F3F6-4638-AB26-B252F641A34A}"/>
              </a:ext>
            </a:extLst>
          </p:cNvPr>
          <p:cNvSpPr>
            <a:spLocks noGrp="1"/>
          </p:cNvSpPr>
          <p:nvPr>
            <p:ph type="title" hasCustomPrompt="1"/>
          </p:nvPr>
        </p:nvSpPr>
        <p:spPr/>
        <p:txBody>
          <a:bodyPr/>
          <a:lstStyle/>
          <a:p>
            <a:r>
              <a:rPr lang="en-US" dirty="0"/>
              <a:t>title</a:t>
            </a:r>
          </a:p>
        </p:txBody>
      </p:sp>
      <p:sp>
        <p:nvSpPr>
          <p:cNvPr id="3" name="Content Placeholder 2">
            <a:extLst>
              <a:ext uri="{FF2B5EF4-FFF2-40B4-BE49-F238E27FC236}">
                <a16:creationId xmlns:a16="http://schemas.microsoft.com/office/drawing/2014/main" id="{4B6FF79B-5247-4EA0-A3E1-735056041A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461A5CC-C12F-4050-A87A-D8016FCA4D96}"/>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3435154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4365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076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24649313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3316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lstStyle>
            <a:lvl1pPr>
              <a:defRPr>
                <a:latin typeface="Montserrat ExtraBold" panose="00000900000000000000" pitchFamily="50" charset="0"/>
              </a:defRPr>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Light" panose="000004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Light" panose="00000400000000000000" pitchFamily="50" charset="0"/>
              </a:defRPr>
            </a:lvl1pPr>
            <a:lvl2pPr>
              <a:defRPr>
                <a:latin typeface="Montserrat Light" panose="00000400000000000000" pitchFamily="50" charset="0"/>
              </a:defRPr>
            </a:lvl2pPr>
            <a:lvl3pPr>
              <a:defRPr>
                <a:latin typeface="Montserrat Light" panose="00000400000000000000" pitchFamily="50" charset="0"/>
              </a:defRPr>
            </a:lvl3pPr>
            <a:lvl4pPr>
              <a:defRPr>
                <a:latin typeface="Montserrat Light" panose="00000400000000000000" pitchFamily="50" charset="0"/>
              </a:defRPr>
            </a:lvl4pPr>
            <a:lvl5pPr>
              <a:defRPr>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Light" panose="000004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Light" panose="00000400000000000000" pitchFamily="50" charset="0"/>
              </a:defRPr>
            </a:lvl1pPr>
            <a:lvl2pPr>
              <a:defRPr>
                <a:latin typeface="Montserrat Light" panose="00000400000000000000" pitchFamily="50" charset="0"/>
              </a:defRPr>
            </a:lvl2pPr>
            <a:lvl3pPr>
              <a:defRPr>
                <a:latin typeface="Montserrat Light" panose="00000400000000000000" pitchFamily="50" charset="0"/>
              </a:defRPr>
            </a:lvl3pPr>
            <a:lvl4pPr>
              <a:defRPr>
                <a:latin typeface="Montserrat Light" panose="00000400000000000000" pitchFamily="50" charset="0"/>
              </a:defRPr>
            </a:lvl4pPr>
            <a:lvl5pPr>
              <a:defRPr>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2769126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27669165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004E9A"/>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004E9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899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Content Placeholder 8" descr="A close up of a sign&#10;&#10;Description automatically generated">
            <a:extLst>
              <a:ext uri="{FF2B5EF4-FFF2-40B4-BE49-F238E27FC236}">
                <a16:creationId xmlns:a16="http://schemas.microsoft.com/office/drawing/2014/main" id="{51EE9887-F173-4F2A-8494-CED0760F5DF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24493" r="27276"/>
          <a:stretch/>
        </p:blipFill>
        <p:spPr>
          <a:xfrm>
            <a:off x="6682008" y="0"/>
            <a:ext cx="5509992" cy="5720862"/>
          </a:xfrm>
          <a:prstGeom prst="rect">
            <a:avLst/>
          </a:prstGeom>
        </p:spPr>
      </p:pic>
      <p:sp>
        <p:nvSpPr>
          <p:cNvPr id="4" name="Title 1">
            <a:extLst>
              <a:ext uri="{FF2B5EF4-FFF2-40B4-BE49-F238E27FC236}">
                <a16:creationId xmlns:a16="http://schemas.microsoft.com/office/drawing/2014/main" id="{2D62F958-0C60-4631-A589-D0DA2EC7BD2B}"/>
              </a:ext>
            </a:extLst>
          </p:cNvPr>
          <p:cNvSpPr>
            <a:spLocks noGrp="1"/>
          </p:cNvSpPr>
          <p:nvPr>
            <p:ph type="title"/>
          </p:nvPr>
        </p:nvSpPr>
        <p:spPr>
          <a:xfrm>
            <a:off x="697523" y="3199480"/>
            <a:ext cx="6914662" cy="1325563"/>
          </a:xfrm>
          <a:prstGeom prst="rect">
            <a:avLst/>
          </a:prstGeom>
        </p:spPr>
        <p:txBody>
          <a:bodyPr>
            <a:normAutofit fontScale="90000"/>
          </a:bodyPr>
          <a:lstStyle/>
          <a:p>
            <a:pPr>
              <a:lnSpc>
                <a:spcPct val="100000"/>
              </a:lnSpc>
            </a:pPr>
            <a:r>
              <a:rPr lang="en-US" sz="6000" dirty="0"/>
              <a:t>PRESENTATION TITLE</a:t>
            </a:r>
            <a:br>
              <a:rPr lang="en-US" dirty="0"/>
            </a:br>
            <a:endParaRPr lang="en-US" sz="2000" cap="none" dirty="0">
              <a:latin typeface="Montserrat Light" panose="00000400000000000000" pitchFamily="50" charset="0"/>
            </a:endParaRPr>
          </a:p>
        </p:txBody>
      </p:sp>
    </p:spTree>
    <p:extLst>
      <p:ext uri="{BB962C8B-B14F-4D97-AF65-F5344CB8AC3E}">
        <p14:creationId xmlns:p14="http://schemas.microsoft.com/office/powerpoint/2010/main" val="3917819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hoto Lef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0" y="0"/>
            <a:ext cx="6019800" cy="685800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8" name="Title 1">
            <a:extLst>
              <a:ext uri="{FF2B5EF4-FFF2-40B4-BE49-F238E27FC236}">
                <a16:creationId xmlns:a16="http://schemas.microsoft.com/office/drawing/2014/main" id="{63E39908-AE0E-4754-863C-B6DFE0ABF817}"/>
              </a:ext>
            </a:extLst>
          </p:cNvPr>
          <p:cNvSpPr>
            <a:spLocks noGrp="1"/>
          </p:cNvSpPr>
          <p:nvPr>
            <p:ph type="title" hasCustomPrompt="1"/>
          </p:nvPr>
        </p:nvSpPr>
        <p:spPr>
          <a:xfrm>
            <a:off x="6856412" y="250825"/>
            <a:ext cx="4498976"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6856412" y="1846263"/>
            <a:ext cx="4498976"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6856412" y="6242050"/>
            <a:ext cx="449897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6856412" y="1711325"/>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06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Photo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1" y="260350"/>
            <a:ext cx="4346577" cy="1325563"/>
          </a:xfrm>
        </p:spPr>
        <p:txBody>
          <a:bodyPr>
            <a:noAutofit/>
          </a:bodyPr>
          <a:lstStyle>
            <a:lvl1pPr>
              <a:defRPr sz="44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0"/>
            <a:ext cx="6172200" cy="685800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7"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10" y="6251575"/>
            <a:ext cx="4346578"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910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70D42-1BD7-4F53-8BCF-B4A375FC4CE8}"/>
              </a:ext>
            </a:extLst>
          </p:cNvPr>
          <p:cNvSpPr>
            <a:spLocks noGrp="1"/>
          </p:cNvSpPr>
          <p:nvPr>
            <p:ph type="title" hasCustomPrompt="1"/>
          </p:nvPr>
        </p:nvSpPr>
        <p:spPr>
          <a:xfrm>
            <a:off x="836612" y="260350"/>
            <a:ext cx="4346574" cy="1325563"/>
          </a:xfrm>
        </p:spPr>
        <p:txBody>
          <a:bodyPr>
            <a:noAutofit/>
          </a:bodyPr>
          <a:lstStyle>
            <a:lvl1pPr>
              <a:defRPr sz="3600" cap="all" baseline="0">
                <a:solidFill>
                  <a:srgbClr val="464646"/>
                </a:solidFill>
                <a:latin typeface="Montserrat ExtraBold" panose="00000900000000000000" pitchFamily="50" charset="0"/>
              </a:defRPr>
            </a:lvl1pPr>
          </a:lstStyle>
          <a:p>
            <a:r>
              <a:rPr lang="en-US" dirty="0"/>
              <a:t>title</a:t>
            </a:r>
          </a:p>
        </p:txBody>
      </p:sp>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flipH="1">
            <a:off x="6019800" y="1"/>
            <a:ext cx="6172200" cy="3343274"/>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4" name="Content Placeholder 3">
            <a:extLst>
              <a:ext uri="{FF2B5EF4-FFF2-40B4-BE49-F238E27FC236}">
                <a16:creationId xmlns:a16="http://schemas.microsoft.com/office/drawing/2014/main" id="{F0D73155-0A55-4C9C-8B61-3D6918B725AB}"/>
              </a:ext>
            </a:extLst>
          </p:cNvPr>
          <p:cNvSpPr>
            <a:spLocks noGrp="1"/>
          </p:cNvSpPr>
          <p:nvPr>
            <p:ph sz="half" idx="2"/>
          </p:nvPr>
        </p:nvSpPr>
        <p:spPr>
          <a:xfrm>
            <a:off x="836611" y="1855788"/>
            <a:ext cx="4346575" cy="4216400"/>
          </a:xfrm>
        </p:spPr>
        <p:txBody>
          <a:bodyPr/>
          <a:lstStyle>
            <a:lvl1pPr>
              <a:defRPr>
                <a:solidFill>
                  <a:srgbClr val="464646"/>
                </a:solidFill>
                <a:latin typeface="Montserrat Light" panose="000004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FE6D9C4B-00F2-46E8-AAD7-5852425980E9}"/>
              </a:ext>
            </a:extLst>
          </p:cNvPr>
          <p:cNvSpPr>
            <a:spLocks noGrp="1"/>
          </p:cNvSpPr>
          <p:nvPr>
            <p:ph type="sldNum" sz="quarter" idx="12"/>
          </p:nvPr>
        </p:nvSpPr>
        <p:spPr>
          <a:xfrm>
            <a:off x="836609" y="6251575"/>
            <a:ext cx="4346575"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6" name="Straight Connector 5">
            <a:extLst>
              <a:ext uri="{FF2B5EF4-FFF2-40B4-BE49-F238E27FC236}">
                <a16:creationId xmlns:a16="http://schemas.microsoft.com/office/drawing/2014/main" id="{FD823A65-2831-4980-B935-FDC3611D2BC3}"/>
              </a:ext>
            </a:extLst>
          </p:cNvPr>
          <p:cNvCxnSpPr>
            <a:cxnSpLocks/>
          </p:cNvCxnSpPr>
          <p:nvPr userDrawn="1"/>
        </p:nvCxnSpPr>
        <p:spPr>
          <a:xfrm>
            <a:off x="836611" y="1720850"/>
            <a:ext cx="2647950"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1ACAF94-7D76-461F-84CA-8C3A8E1A19AF}"/>
              </a:ext>
            </a:extLst>
          </p:cNvPr>
          <p:cNvSpPr>
            <a:spLocks noGrp="1"/>
          </p:cNvSpPr>
          <p:nvPr>
            <p:ph sz="half" idx="13" hasCustomPrompt="1"/>
          </p:nvPr>
        </p:nvSpPr>
        <p:spPr>
          <a:xfrm flipH="1">
            <a:off x="6019800" y="3457575"/>
            <a:ext cx="6172200" cy="3400423"/>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Tree>
    <p:extLst>
      <p:ext uri="{BB962C8B-B14F-4D97-AF65-F5344CB8AC3E}">
        <p14:creationId xmlns:p14="http://schemas.microsoft.com/office/powerpoint/2010/main" val="1168814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A37632-4528-4547-B622-7D5392E99188}"/>
              </a:ext>
            </a:extLst>
          </p:cNvPr>
          <p:cNvSpPr>
            <a:spLocks noGrp="1"/>
          </p:cNvSpPr>
          <p:nvPr>
            <p:ph sz="half" idx="1" hasCustomPrompt="1"/>
          </p:nvPr>
        </p:nvSpPr>
        <p:spPr>
          <a:xfrm>
            <a:off x="836611" y="-3170"/>
            <a:ext cx="10518777" cy="3428990"/>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Your photo goes here.</a:t>
            </a:r>
          </a:p>
        </p:txBody>
      </p:sp>
      <p:sp>
        <p:nvSpPr>
          <p:cNvPr id="9" name="Content Placeholder 3">
            <a:extLst>
              <a:ext uri="{FF2B5EF4-FFF2-40B4-BE49-F238E27FC236}">
                <a16:creationId xmlns:a16="http://schemas.microsoft.com/office/drawing/2014/main" id="{2CDDA6A8-B2BE-4559-A7EE-FF82A8563DD9}"/>
              </a:ext>
            </a:extLst>
          </p:cNvPr>
          <p:cNvSpPr>
            <a:spLocks noGrp="1"/>
          </p:cNvSpPr>
          <p:nvPr>
            <p:ph sz="half" idx="2"/>
          </p:nvPr>
        </p:nvSpPr>
        <p:spPr>
          <a:xfrm>
            <a:off x="836612" y="3590917"/>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
            <a:extLst>
              <a:ext uri="{FF2B5EF4-FFF2-40B4-BE49-F238E27FC236}">
                <a16:creationId xmlns:a16="http://schemas.microsoft.com/office/drawing/2014/main" id="{A769C14F-0A74-4517-9776-5B7B44E1B14A}"/>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1" name="Straight Connector 10">
            <a:extLst>
              <a:ext uri="{FF2B5EF4-FFF2-40B4-BE49-F238E27FC236}">
                <a16:creationId xmlns:a16="http://schemas.microsoft.com/office/drawing/2014/main" id="{2CFB1B45-AB0B-4368-85D5-F1BC20ACF674}"/>
              </a:ext>
            </a:extLst>
          </p:cNvPr>
          <p:cNvCxnSpPr>
            <a:cxnSpLocks/>
          </p:cNvCxnSpPr>
          <p:nvPr userDrawn="1"/>
        </p:nvCxnSpPr>
        <p:spPr>
          <a:xfrm>
            <a:off x="836611" y="6076951"/>
            <a:ext cx="10518777"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28658CBB-3AD1-428F-87CC-812CE82028AF}"/>
              </a:ext>
            </a:extLst>
          </p:cNvPr>
          <p:cNvSpPr>
            <a:spLocks noGrp="1"/>
          </p:cNvSpPr>
          <p:nvPr>
            <p:ph sz="half" idx="13"/>
          </p:nvPr>
        </p:nvSpPr>
        <p:spPr>
          <a:xfrm>
            <a:off x="4424363" y="3590916"/>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3">
            <a:extLst>
              <a:ext uri="{FF2B5EF4-FFF2-40B4-BE49-F238E27FC236}">
                <a16:creationId xmlns:a16="http://schemas.microsoft.com/office/drawing/2014/main" id="{EBC7ECB4-F408-4BA0-AB56-E83E4F5D7BF2}"/>
              </a:ext>
            </a:extLst>
          </p:cNvPr>
          <p:cNvSpPr>
            <a:spLocks noGrp="1"/>
          </p:cNvSpPr>
          <p:nvPr>
            <p:ph sz="half" idx="14"/>
          </p:nvPr>
        </p:nvSpPr>
        <p:spPr>
          <a:xfrm>
            <a:off x="8012114" y="3590915"/>
            <a:ext cx="3343274" cy="2244721"/>
          </a:xfrm>
        </p:spPr>
        <p:txBody>
          <a:bodyPr/>
          <a:lstStyle>
            <a:lvl1pPr>
              <a:defRPr sz="1400">
                <a:solidFill>
                  <a:srgbClr val="464646"/>
                </a:solidFill>
                <a:latin typeface="Montserrat Light" panose="00000400000000000000" pitchFamily="50" charset="0"/>
              </a:defRPr>
            </a:lvl1pPr>
            <a:lvl2pPr>
              <a:defRPr sz="1400">
                <a:solidFill>
                  <a:srgbClr val="464646"/>
                </a:solidFill>
                <a:latin typeface="Montserrat Light" panose="00000400000000000000" pitchFamily="50" charset="0"/>
              </a:defRPr>
            </a:lvl2pPr>
            <a:lvl3pPr>
              <a:defRPr sz="1400">
                <a:solidFill>
                  <a:srgbClr val="464646"/>
                </a:solidFill>
                <a:latin typeface="Montserrat Light" panose="00000400000000000000" pitchFamily="50" charset="0"/>
              </a:defRPr>
            </a:lvl3pPr>
            <a:lvl4pPr>
              <a:defRPr sz="1400">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9103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D4F0C-64D1-4379-8CC4-EF068C539682}"/>
              </a:ext>
            </a:extLst>
          </p:cNvPr>
          <p:cNvSpPr>
            <a:spLocks noGrp="1"/>
          </p:cNvSpPr>
          <p:nvPr>
            <p:ph type="title" hasCustomPrompt="1"/>
          </p:nvPr>
        </p:nvSpPr>
        <p:spPr>
          <a:xfrm>
            <a:off x="839788" y="365125"/>
            <a:ext cx="10515600" cy="1325563"/>
          </a:xfrm>
        </p:spPr>
        <p:txBody>
          <a:bodyPr>
            <a:normAutofit/>
          </a:bodyPr>
          <a:lstStyle>
            <a:lvl1pPr>
              <a:defRPr sz="4400"/>
            </a:lvl1pPr>
          </a:lstStyle>
          <a:p>
            <a:r>
              <a:rPr lang="en-US" dirty="0"/>
              <a:t>title</a:t>
            </a:r>
          </a:p>
        </p:txBody>
      </p:sp>
      <p:sp>
        <p:nvSpPr>
          <p:cNvPr id="3" name="Text Placeholder 2">
            <a:extLst>
              <a:ext uri="{FF2B5EF4-FFF2-40B4-BE49-F238E27FC236}">
                <a16:creationId xmlns:a16="http://schemas.microsoft.com/office/drawing/2014/main" id="{E390DA14-779F-4634-BE38-855D8BAF2E38}"/>
              </a:ext>
            </a:extLst>
          </p:cNvPr>
          <p:cNvSpPr>
            <a:spLocks noGrp="1"/>
          </p:cNvSpPr>
          <p:nvPr>
            <p:ph type="body" idx="1"/>
          </p:nvPr>
        </p:nvSpPr>
        <p:spPr>
          <a:xfrm>
            <a:off x="839788" y="1681163"/>
            <a:ext cx="4999037"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38FC96-4045-49F6-A146-006CCC119A3F}"/>
              </a:ext>
            </a:extLst>
          </p:cNvPr>
          <p:cNvSpPr>
            <a:spLocks noGrp="1"/>
          </p:cNvSpPr>
          <p:nvPr>
            <p:ph sz="half" idx="2"/>
          </p:nvPr>
        </p:nvSpPr>
        <p:spPr>
          <a:xfrm>
            <a:off x="839788" y="2505075"/>
            <a:ext cx="4999037"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A5B313F-BE7E-49F9-9886-2FAC21CE71E6}"/>
              </a:ext>
            </a:extLst>
          </p:cNvPr>
          <p:cNvSpPr>
            <a:spLocks noGrp="1"/>
          </p:cNvSpPr>
          <p:nvPr>
            <p:ph type="body" sz="quarter" idx="3"/>
          </p:nvPr>
        </p:nvSpPr>
        <p:spPr>
          <a:xfrm>
            <a:off x="6334126" y="1681163"/>
            <a:ext cx="5021262" cy="823912"/>
          </a:xfrm>
        </p:spPr>
        <p:txBody>
          <a:bodyPr anchor="b"/>
          <a:lstStyle>
            <a:lvl1pPr marL="0" indent="0">
              <a:buNone/>
              <a:defRPr sz="2400" b="1">
                <a:latin typeface="Montserrat Thin" panose="00000300000000000000"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7D252D3-F9FC-4D4F-B275-3829883FE67F}"/>
              </a:ext>
            </a:extLst>
          </p:cNvPr>
          <p:cNvSpPr>
            <a:spLocks noGrp="1"/>
          </p:cNvSpPr>
          <p:nvPr>
            <p:ph sz="quarter" idx="4"/>
          </p:nvPr>
        </p:nvSpPr>
        <p:spPr>
          <a:xfrm>
            <a:off x="6334126" y="2505075"/>
            <a:ext cx="5021262" cy="3684588"/>
          </a:xfrm>
        </p:spPr>
        <p:txBody>
          <a:bodyPr/>
          <a:lstStyle>
            <a:lvl1pPr>
              <a:defRPr>
                <a:latin typeface="Montserrat Thin" panose="00000300000000000000" pitchFamily="50" charset="0"/>
              </a:defRPr>
            </a:lvl1pPr>
            <a:lvl2pPr>
              <a:defRPr>
                <a:latin typeface="Montserrat Thin" panose="00000300000000000000" pitchFamily="50" charset="0"/>
              </a:defRPr>
            </a:lvl2pPr>
            <a:lvl3pPr>
              <a:defRPr>
                <a:latin typeface="Montserrat Thin" panose="00000300000000000000" pitchFamily="50" charset="0"/>
              </a:defRPr>
            </a:lvl3pPr>
            <a:lvl4pPr>
              <a:defRPr>
                <a:latin typeface="Montserrat Thin" panose="00000300000000000000" pitchFamily="50" charset="0"/>
              </a:defRPr>
            </a:lvl4pPr>
            <a:lvl5pPr>
              <a:defRPr>
                <a:latin typeface="Montserrat Thin" panose="00000300000000000000"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718873EF-9FD9-49D8-AAD5-0113C6247EB2}"/>
              </a:ext>
            </a:extLst>
          </p:cNvPr>
          <p:cNvCxnSpPr>
            <a:cxnSpLocks/>
          </p:cNvCxnSpPr>
          <p:nvPr userDrawn="1"/>
        </p:nvCxnSpPr>
        <p:spPr>
          <a:xfrm flipV="1">
            <a:off x="6086475" y="1690688"/>
            <a:ext cx="0" cy="4498975"/>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2" name="Slide Number Placeholder 6">
            <a:extLst>
              <a:ext uri="{FF2B5EF4-FFF2-40B4-BE49-F238E27FC236}">
                <a16:creationId xmlns:a16="http://schemas.microsoft.com/office/drawing/2014/main" id="{DBEA52CF-2BAB-485D-BA64-1588444BEDD8}"/>
              </a:ext>
            </a:extLst>
          </p:cNvPr>
          <p:cNvSpPr txBox="1">
            <a:spLocks/>
          </p:cNvSpPr>
          <p:nvPr userDrawn="1"/>
        </p:nvSpPr>
        <p:spPr>
          <a:xfrm>
            <a:off x="839788" y="6356350"/>
            <a:ext cx="10515600" cy="365125"/>
          </a:xfrm>
          <a:prstGeom prst="rect">
            <a:avLst/>
          </a:prstGeom>
        </p:spPr>
        <p:txBody>
          <a:bodyPr vert="horz" lIns="91440" tIns="45720" rIns="91440" bIns="45720" rtlCol="0" anchor="ctr"/>
          <a:lstStyle>
            <a:defPPr>
              <a:defRPr lang="en-US"/>
            </a:defPPr>
            <a:lvl1pPr marL="0" algn="ctr" defTabSz="914400" rtl="0" eaLnBrk="1" latinLnBrk="0" hangingPunct="1">
              <a:defRPr sz="1000" kern="1200" spc="200" baseline="0">
                <a:solidFill>
                  <a:schemeClr val="tx1">
                    <a:tint val="75000"/>
                  </a:schemeClr>
                </a:solidFill>
                <a:latin typeface="Montserrat Thin" panose="00000300000000000000" pitchFamily="50"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C63B91F-EED1-42B4-9003-40A200ECD70B}" type="slidenum">
              <a:rPr lang="en-US" smtClean="0"/>
              <a:pPr/>
              <a:t>‹#›</a:t>
            </a:fld>
            <a:r>
              <a:rPr lang="en-US"/>
              <a:t> | OKLAHOMA HEALTH CARE AUTHORITY</a:t>
            </a:r>
            <a:endParaRPr lang="en-US" dirty="0"/>
          </a:p>
        </p:txBody>
      </p:sp>
    </p:spTree>
    <p:extLst>
      <p:ext uri="{BB962C8B-B14F-4D97-AF65-F5344CB8AC3E}">
        <p14:creationId xmlns:p14="http://schemas.microsoft.com/office/powerpoint/2010/main" val="145348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DCA45-256B-46A9-B33C-A1595D78EC29}"/>
              </a:ext>
            </a:extLst>
          </p:cNvPr>
          <p:cNvSpPr>
            <a:spLocks noGrp="1"/>
          </p:cNvSpPr>
          <p:nvPr>
            <p:ph type="title" hasCustomPrompt="1"/>
          </p:nvPr>
        </p:nvSpPr>
        <p:spPr>
          <a:xfrm>
            <a:off x="1400178" y="981075"/>
            <a:ext cx="9953615" cy="4521200"/>
          </a:xfrm>
        </p:spPr>
        <p:txBody>
          <a:bodyPr/>
          <a:lstStyle>
            <a:lvl1pPr>
              <a:defRPr i="0" cap="none" baseline="0">
                <a:latin typeface="Montserrat Thin" panose="00000300000000000000" pitchFamily="50" charset="0"/>
              </a:defRPr>
            </a:lvl1pPr>
          </a:lstStyle>
          <a:p>
            <a:r>
              <a:rPr lang="en-US" dirty="0"/>
              <a:t>“Use this slide if you would like to include a quote in your presentation.”</a:t>
            </a:r>
            <a:br>
              <a:rPr lang="en-US" dirty="0"/>
            </a:br>
            <a:br>
              <a:rPr lang="en-US" dirty="0"/>
            </a:br>
            <a:r>
              <a:rPr lang="en-US" dirty="0"/>
              <a:t>– Quote Attribution</a:t>
            </a:r>
          </a:p>
        </p:txBody>
      </p:sp>
      <p:cxnSp>
        <p:nvCxnSpPr>
          <p:cNvPr id="6" name="Straight Connector 5">
            <a:extLst>
              <a:ext uri="{FF2B5EF4-FFF2-40B4-BE49-F238E27FC236}">
                <a16:creationId xmlns:a16="http://schemas.microsoft.com/office/drawing/2014/main" id="{B19AED1F-DAA1-4CD3-8E2B-3C4AD4BD5E44}"/>
              </a:ext>
            </a:extLst>
          </p:cNvPr>
          <p:cNvCxnSpPr>
            <a:cxnSpLocks/>
          </p:cNvCxnSpPr>
          <p:nvPr userDrawn="1"/>
        </p:nvCxnSpPr>
        <p:spPr>
          <a:xfrm>
            <a:off x="855673" y="981075"/>
            <a:ext cx="0" cy="452120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C40CA53F-EFAE-46F6-A38C-771A8AFE5853}"/>
              </a:ext>
            </a:extLst>
          </p:cNvPr>
          <p:cNvSpPr/>
          <p:nvPr userDrawn="1"/>
        </p:nvSpPr>
        <p:spPr>
          <a:xfrm>
            <a:off x="10013665" y="-632341"/>
            <a:ext cx="1994457" cy="5386090"/>
          </a:xfrm>
          <a:prstGeom prst="rect">
            <a:avLst/>
          </a:prstGeom>
        </p:spPr>
        <p:txBody>
          <a:bodyPr wrap="none">
            <a:spAutoFit/>
          </a:bodyPr>
          <a:lstStyle/>
          <a:p>
            <a:r>
              <a:rPr lang="en-US" sz="34400" dirty="0">
                <a:solidFill>
                  <a:schemeClr val="bg1">
                    <a:lumMod val="95000"/>
                  </a:schemeClr>
                </a:solidFill>
                <a:latin typeface="Georgia" panose="02040502050405020303" pitchFamily="18" charset="0"/>
              </a:rPr>
              <a:t>”</a:t>
            </a:r>
          </a:p>
        </p:txBody>
      </p:sp>
      <p:sp>
        <p:nvSpPr>
          <p:cNvPr id="11" name="Slide Number Placeholder 6">
            <a:extLst>
              <a:ext uri="{FF2B5EF4-FFF2-40B4-BE49-F238E27FC236}">
                <a16:creationId xmlns:a16="http://schemas.microsoft.com/office/drawing/2014/main" id="{CE821C7D-9829-4327-9E14-7C825AC948C2}"/>
              </a:ext>
            </a:extLst>
          </p:cNvPr>
          <p:cNvSpPr>
            <a:spLocks noGrp="1"/>
          </p:cNvSpPr>
          <p:nvPr>
            <p:ph type="sldNum" sz="quarter" idx="12"/>
          </p:nvPr>
        </p:nvSpPr>
        <p:spPr>
          <a:xfrm>
            <a:off x="1400178" y="6356349"/>
            <a:ext cx="9953616"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spTree>
    <p:extLst>
      <p:ext uri="{BB962C8B-B14F-4D97-AF65-F5344CB8AC3E}">
        <p14:creationId xmlns:p14="http://schemas.microsoft.com/office/powerpoint/2010/main" val="71429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or 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187D-D965-4541-965E-F8B2C96D7CBA}"/>
              </a:ext>
            </a:extLst>
          </p:cNvPr>
          <p:cNvSpPr>
            <a:spLocks noGrp="1"/>
          </p:cNvSpPr>
          <p:nvPr>
            <p:ph type="ctrTitle" hasCustomPrompt="1"/>
          </p:nvPr>
        </p:nvSpPr>
        <p:spPr>
          <a:xfrm>
            <a:off x="838199" y="5362574"/>
            <a:ext cx="10515599" cy="708421"/>
          </a:xfrm>
        </p:spPr>
        <p:txBody>
          <a:bodyPr anchor="b">
            <a:normAutofit/>
          </a:bodyPr>
          <a:lstStyle>
            <a:lvl1pPr algn="l">
              <a:defRPr sz="4400"/>
            </a:lvl1pPr>
          </a:lstStyle>
          <a:p>
            <a:r>
              <a:rPr lang="en-US" dirty="0"/>
              <a:t>chart title</a:t>
            </a:r>
          </a:p>
        </p:txBody>
      </p:sp>
      <p:sp>
        <p:nvSpPr>
          <p:cNvPr id="9" name="Content Placeholder 3">
            <a:extLst>
              <a:ext uri="{FF2B5EF4-FFF2-40B4-BE49-F238E27FC236}">
                <a16:creationId xmlns:a16="http://schemas.microsoft.com/office/drawing/2014/main" id="{8AEF0D2B-AFEE-4353-8C84-B5FBB01C9D6C}"/>
              </a:ext>
            </a:extLst>
          </p:cNvPr>
          <p:cNvSpPr>
            <a:spLocks noGrp="1"/>
          </p:cNvSpPr>
          <p:nvPr>
            <p:ph sz="half" idx="2" hasCustomPrompt="1"/>
          </p:nvPr>
        </p:nvSpPr>
        <p:spPr>
          <a:xfrm>
            <a:off x="836611" y="422671"/>
            <a:ext cx="10515599" cy="4787504"/>
          </a:xfrm>
        </p:spPr>
        <p:txBody>
          <a:bodyPr anchor="ctr"/>
          <a:lstStyle>
            <a:lvl1pPr marL="0" indent="0" algn="ctr">
              <a:buNone/>
              <a:defRPr>
                <a:solidFill>
                  <a:srgbClr val="D15420"/>
                </a:solidFill>
                <a:latin typeface="Montserrat SemiBold" panose="00000700000000000000" pitchFamily="50" charset="0"/>
              </a:defRPr>
            </a:lvl1pPr>
            <a:lvl2pPr>
              <a:defRPr>
                <a:solidFill>
                  <a:srgbClr val="464646"/>
                </a:solidFill>
                <a:latin typeface="Montserrat Light" panose="00000400000000000000" pitchFamily="50" charset="0"/>
              </a:defRPr>
            </a:lvl2pPr>
            <a:lvl3pPr>
              <a:defRPr>
                <a:solidFill>
                  <a:srgbClr val="464646"/>
                </a:solidFill>
                <a:latin typeface="Montserrat Light" panose="00000400000000000000" pitchFamily="50" charset="0"/>
              </a:defRPr>
            </a:lvl3pPr>
            <a:lvl4pPr>
              <a:defRPr>
                <a:solidFill>
                  <a:srgbClr val="464646"/>
                </a:solidFill>
                <a:latin typeface="Montserrat Light" panose="00000400000000000000" pitchFamily="50" charset="0"/>
              </a:defRPr>
            </a:lvl4pPr>
            <a:lvl5pPr>
              <a:defRPr>
                <a:solidFill>
                  <a:srgbClr val="464646"/>
                </a:solidFill>
                <a:latin typeface="Montserrat Light" panose="00000400000000000000" pitchFamily="50" charset="0"/>
              </a:defRPr>
            </a:lvl5pPr>
          </a:lstStyle>
          <a:p>
            <a:pPr lvl="0"/>
            <a:r>
              <a:rPr lang="en-US" dirty="0"/>
              <a:t>Insert chart or graph here.</a:t>
            </a:r>
          </a:p>
        </p:txBody>
      </p:sp>
      <p:sp>
        <p:nvSpPr>
          <p:cNvPr id="11" name="Slide Number Placeholder 6">
            <a:extLst>
              <a:ext uri="{FF2B5EF4-FFF2-40B4-BE49-F238E27FC236}">
                <a16:creationId xmlns:a16="http://schemas.microsoft.com/office/drawing/2014/main" id="{5431ADA5-BF1A-41FA-A0BD-E548440BEB35}"/>
              </a:ext>
            </a:extLst>
          </p:cNvPr>
          <p:cNvSpPr>
            <a:spLocks noGrp="1"/>
          </p:cNvSpPr>
          <p:nvPr>
            <p:ph type="sldNum" sz="quarter" idx="12"/>
          </p:nvPr>
        </p:nvSpPr>
        <p:spPr>
          <a:xfrm>
            <a:off x="836611" y="6242050"/>
            <a:ext cx="10518777" cy="365125"/>
          </a:xfrm>
          <a:prstGeom prst="rect">
            <a:avLst/>
          </a:prstGeom>
        </p:spPr>
        <p:txBody>
          <a:bodyPr/>
          <a:lstStyle>
            <a:lvl1pPr algn="ctr">
              <a:defRPr sz="1000">
                <a:latin typeface="Montserrat Thin" panose="00000300000000000000" pitchFamily="50" charset="0"/>
              </a:defRPr>
            </a:lvl1pPr>
          </a:lstStyle>
          <a:p>
            <a:fld id="{7C63B91F-EED1-42B4-9003-40A200ECD70B}" type="slidenum">
              <a:rPr lang="en-US" smtClean="0"/>
              <a:pPr/>
              <a:t>‹#›</a:t>
            </a:fld>
            <a:r>
              <a:rPr lang="en-US" dirty="0"/>
              <a:t> | OKLAHOMA HEALTH CARE AUTHORITY</a:t>
            </a:r>
          </a:p>
        </p:txBody>
      </p:sp>
      <p:cxnSp>
        <p:nvCxnSpPr>
          <p:cNvPr id="12" name="Straight Connector 11">
            <a:extLst>
              <a:ext uri="{FF2B5EF4-FFF2-40B4-BE49-F238E27FC236}">
                <a16:creationId xmlns:a16="http://schemas.microsoft.com/office/drawing/2014/main" id="{3AC1A52D-FC66-4252-8D0C-3C0DF31B8ACB}"/>
              </a:ext>
            </a:extLst>
          </p:cNvPr>
          <p:cNvCxnSpPr>
            <a:cxnSpLocks/>
          </p:cNvCxnSpPr>
          <p:nvPr userDrawn="1"/>
        </p:nvCxnSpPr>
        <p:spPr>
          <a:xfrm>
            <a:off x="836611" y="6076951"/>
            <a:ext cx="10518777" cy="0"/>
          </a:xfrm>
          <a:prstGeom prst="line">
            <a:avLst/>
          </a:prstGeom>
          <a:ln w="38100">
            <a:solidFill>
              <a:srgbClr val="D154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565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theme" Target="../theme/theme3.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1407827"/>
      </p:ext>
    </p:extLst>
  </p:cSld>
  <p:clrMap bg1="lt1" tx1="dk1" bg2="lt2" tx2="dk2" accent1="accent1" accent2="accent2" accent3="accent3" accent4="accent4" accent5="accent5" accent6="accent6" hlink="hlink" folHlink="folHlink"/>
  <p:sldLayoutIdLst>
    <p:sldLayoutId id="2147483655" r:id="rId1"/>
    <p:sldLayoutId id="2147483650" r:id="rId2"/>
    <p:sldLayoutId id="2147483652" r:id="rId3"/>
    <p:sldLayoutId id="2147483658" r:id="rId4"/>
    <p:sldLayoutId id="2147483659" r:id="rId5"/>
    <p:sldLayoutId id="2147483660" r:id="rId6"/>
    <p:sldLayoutId id="2147483653" r:id="rId7"/>
    <p:sldLayoutId id="2147483654" r:id="rId8"/>
    <p:sldLayoutId id="2147483649" r:id="rId9"/>
    <p:sldLayoutId id="2147483684" r:id="rId10"/>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77559563"/>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CEA468-D697-44A3-BCF2-2BC4D5B88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title</a:t>
            </a:r>
          </a:p>
        </p:txBody>
      </p:sp>
      <p:sp>
        <p:nvSpPr>
          <p:cNvPr id="3" name="Text Placeholder 2">
            <a:extLst>
              <a:ext uri="{FF2B5EF4-FFF2-40B4-BE49-F238E27FC236}">
                <a16:creationId xmlns:a16="http://schemas.microsoft.com/office/drawing/2014/main" id="{0B116D19-AD04-4B72-9EDC-F74F15E336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83830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Lst>
  <p:txStyles>
    <p:titleStyle>
      <a:lvl1pPr algn="l" defTabSz="914400" rtl="0" eaLnBrk="1" latinLnBrk="0" hangingPunct="1">
        <a:lnSpc>
          <a:spcPct val="90000"/>
        </a:lnSpc>
        <a:spcBef>
          <a:spcPct val="0"/>
        </a:spcBef>
        <a:buNone/>
        <a:defRPr sz="440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1270947"/>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3600" b="0" kern="1200" cap="all" baseline="0">
          <a:solidFill>
            <a:srgbClr val="464646"/>
          </a:solidFill>
          <a:latin typeface="Montserrat ExtraBold" panose="000009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464646"/>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464646"/>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464646"/>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464646"/>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BDCB-9ED9-4CAC-91D5-84F6AF593C94}"/>
              </a:ext>
            </a:extLst>
          </p:cNvPr>
          <p:cNvSpPr>
            <a:spLocks noGrp="1"/>
          </p:cNvSpPr>
          <p:nvPr>
            <p:ph type="title"/>
          </p:nvPr>
        </p:nvSpPr>
        <p:spPr>
          <a:xfrm>
            <a:off x="547843" y="2105684"/>
            <a:ext cx="6457879" cy="1325563"/>
          </a:xfrm>
        </p:spPr>
        <p:txBody>
          <a:bodyPr lIns="91440" tIns="45720" rIns="91440" bIns="45720" anchor="t">
            <a:normAutofit fontScale="90000"/>
          </a:bodyPr>
          <a:lstStyle/>
          <a:p>
            <a:pPr>
              <a:lnSpc>
                <a:spcPct val="100000"/>
              </a:lnSpc>
            </a:pPr>
            <a:r>
              <a:rPr lang="en-US" sz="6000" dirty="0">
                <a:latin typeface="Montserrat ExtraBold"/>
              </a:rPr>
              <a:t> </a:t>
            </a:r>
            <a:br>
              <a:rPr lang="en-US" sz="6000" dirty="0"/>
            </a:br>
            <a:r>
              <a:rPr lang="en-US" sz="5600" b="1" dirty="0">
                <a:solidFill>
                  <a:srgbClr val="669B41"/>
                </a:solidFill>
                <a:latin typeface="Montserrat" panose="00000500000000000000" pitchFamily="50" charset="0"/>
              </a:rPr>
              <a:t>town hall </a:t>
            </a:r>
            <a:br>
              <a:rPr lang="en-US" dirty="0">
                <a:solidFill>
                  <a:schemeClr val="accent6"/>
                </a:solidFill>
              </a:rPr>
            </a:br>
            <a:endParaRPr lang="en-US" sz="2000" cap="none" dirty="0">
              <a:solidFill>
                <a:schemeClr val="accent6"/>
              </a:solidFill>
              <a:latin typeface="Montserrat Light" panose="00000400000000000000" pitchFamily="50" charset="0"/>
            </a:endParaRPr>
          </a:p>
        </p:txBody>
      </p:sp>
      <p:pic>
        <p:nvPicPr>
          <p:cNvPr id="9" name="Content Placeholder 8" descr="A close up of a sign&#10;&#10;Description automatically generated">
            <a:extLst>
              <a:ext uri="{FF2B5EF4-FFF2-40B4-BE49-F238E27FC236}">
                <a16:creationId xmlns:a16="http://schemas.microsoft.com/office/drawing/2014/main" id="{A99C4FC4-8F0E-4D78-AA91-1D85AF6ADEAD}"/>
              </a:ext>
            </a:extLst>
          </p:cNvPr>
          <p:cNvPicPr>
            <a:picLocks noGrp="1" noChangeAspect="1"/>
          </p:cNvPicPr>
          <p:nvPr>
            <p:ph idx="4294967295"/>
          </p:nvPr>
        </p:nvPicPr>
        <p:blipFill rotWithShape="1">
          <a:blip r:embed="rId2" cstate="print">
            <a:extLst>
              <a:ext uri="{28A0092B-C50C-407E-A947-70E740481C1C}">
                <a14:useLocalDpi xmlns:a14="http://schemas.microsoft.com/office/drawing/2010/main" val="0"/>
              </a:ext>
            </a:extLst>
          </a:blip>
          <a:srcRect t="24493" r="27276"/>
          <a:stretch/>
        </p:blipFill>
        <p:spPr>
          <a:xfrm>
            <a:off x="6743932" y="-62144"/>
            <a:ext cx="5510212" cy="5721350"/>
          </a:xfrm>
          <a:prstGeom prst="rect">
            <a:avLst/>
          </a:prstGeom>
        </p:spPr>
      </p:pic>
      <p:sp>
        <p:nvSpPr>
          <p:cNvPr id="12" name="Rectangle 11">
            <a:extLst>
              <a:ext uri="{FF2B5EF4-FFF2-40B4-BE49-F238E27FC236}">
                <a16:creationId xmlns:a16="http://schemas.microsoft.com/office/drawing/2014/main" id="{1A81705B-9BC8-461C-9F21-5AE634749DD5}"/>
              </a:ext>
            </a:extLst>
          </p:cNvPr>
          <p:cNvSpPr/>
          <p:nvPr/>
        </p:nvSpPr>
        <p:spPr>
          <a:xfrm>
            <a:off x="728782" y="4421552"/>
            <a:ext cx="6096000" cy="879536"/>
          </a:xfrm>
          <a:prstGeom prst="rect">
            <a:avLst/>
          </a:prstGeom>
        </p:spPr>
        <p:txBody>
          <a:bodyPr>
            <a:spAutoFit/>
          </a:bodyPr>
          <a:lstStyle/>
          <a:p>
            <a:pPr>
              <a:lnSpc>
                <a:spcPct val="150000"/>
              </a:lnSpc>
            </a:pPr>
            <a:r>
              <a:rPr lang="en-US" dirty="0">
                <a:solidFill>
                  <a:srgbClr val="464646"/>
                </a:solidFill>
                <a:latin typeface="Montserrat Light" panose="00000400000000000000" pitchFamily="50" charset="0"/>
              </a:rPr>
              <a:t>Autry Technology Center</a:t>
            </a:r>
          </a:p>
          <a:p>
            <a:pPr>
              <a:lnSpc>
                <a:spcPct val="150000"/>
              </a:lnSpc>
            </a:pPr>
            <a:r>
              <a:rPr lang="en-US" dirty="0">
                <a:solidFill>
                  <a:srgbClr val="464646"/>
                </a:solidFill>
                <a:latin typeface="Montserrat Light" panose="00000400000000000000" pitchFamily="50" charset="0"/>
              </a:rPr>
              <a:t>August 21, 2023</a:t>
            </a:r>
            <a:endParaRPr lang="en-US" dirty="0">
              <a:solidFill>
                <a:srgbClr val="464646"/>
              </a:solidFill>
            </a:endParaRPr>
          </a:p>
        </p:txBody>
      </p:sp>
      <p:pic>
        <p:nvPicPr>
          <p:cNvPr id="5" name="Picture 5" descr="SoonerSelect.png">
            <a:extLst>
              <a:ext uri="{FF2B5EF4-FFF2-40B4-BE49-F238E27FC236}">
                <a16:creationId xmlns:a16="http://schemas.microsoft.com/office/drawing/2014/main" id="{A1BBA3B2-2E47-4128-B3A3-4AA9AA70A492}"/>
              </a:ext>
            </a:extLst>
          </p:cNvPr>
          <p:cNvPicPr>
            <a:picLocks noChangeAspect="1"/>
          </p:cNvPicPr>
          <p:nvPr/>
        </p:nvPicPr>
        <p:blipFill>
          <a:blip r:embed="rId3"/>
          <a:stretch>
            <a:fillRect/>
          </a:stretch>
        </p:blipFill>
        <p:spPr>
          <a:xfrm>
            <a:off x="633663" y="2206858"/>
            <a:ext cx="5846345" cy="764877"/>
          </a:xfrm>
          <a:prstGeom prst="rect">
            <a:avLst/>
          </a:prstGeom>
        </p:spPr>
      </p:pic>
    </p:spTree>
    <p:extLst>
      <p:ext uri="{BB962C8B-B14F-4D97-AF65-F5344CB8AC3E}">
        <p14:creationId xmlns:p14="http://schemas.microsoft.com/office/powerpoint/2010/main" val="911323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4E9A"/>
                </a:solidFill>
              </a:rPr>
              <a:t>populations</a:t>
            </a:r>
            <a:endParaRPr lang="en-US" dirty="0">
              <a:solidFill>
                <a:srgbClr val="DE8F26"/>
              </a:solidFill>
            </a:endParaRPr>
          </a:p>
        </p:txBody>
      </p:sp>
      <p:sp>
        <p:nvSpPr>
          <p:cNvPr id="3" name="Content Placeholder 2"/>
          <p:cNvSpPr>
            <a:spLocks noGrp="1"/>
          </p:cNvSpPr>
          <p:nvPr>
            <p:ph idx="1"/>
          </p:nvPr>
        </p:nvSpPr>
        <p:spPr/>
        <p:txBody>
          <a:bodyPr>
            <a:normAutofit/>
          </a:bodyPr>
          <a:lstStyle/>
          <a:p>
            <a:pPr marL="0" indent="0">
              <a:buNone/>
            </a:pPr>
            <a:r>
              <a:rPr lang="en-US" sz="2200" b="1" dirty="0">
                <a:solidFill>
                  <a:schemeClr val="tx1"/>
                </a:solidFill>
              </a:rPr>
              <a:t>EXCLUDED INDIVIDUALS:</a:t>
            </a:r>
          </a:p>
          <a:p>
            <a:r>
              <a:rPr lang="en-US" sz="2000" dirty="0">
                <a:solidFill>
                  <a:schemeClr val="tx1"/>
                </a:solidFill>
              </a:rPr>
              <a:t>Determined eligible for </a:t>
            </a:r>
            <a:r>
              <a:rPr lang="en-US" sz="2000" dirty="0" err="1">
                <a:solidFill>
                  <a:schemeClr val="tx1"/>
                </a:solidFill>
              </a:rPr>
              <a:t>SoonerCare</a:t>
            </a:r>
            <a:r>
              <a:rPr lang="en-US" sz="2000" dirty="0">
                <a:solidFill>
                  <a:schemeClr val="tx1"/>
                </a:solidFill>
              </a:rPr>
              <a:t> on the basis of needing treatment for breast or cervical cancer under 42 CFR 435.213</a:t>
            </a:r>
            <a:endParaRPr lang="en-US" sz="2000" b="1" dirty="0">
              <a:solidFill>
                <a:schemeClr val="tx1"/>
              </a:solidFill>
            </a:endParaRPr>
          </a:p>
          <a:p>
            <a:r>
              <a:rPr lang="en-US" sz="2000" dirty="0">
                <a:solidFill>
                  <a:schemeClr val="tx1"/>
                </a:solidFill>
              </a:rPr>
              <a:t>Enrolled in 1915 (c) Waiver</a:t>
            </a:r>
          </a:p>
          <a:p>
            <a:r>
              <a:rPr lang="en-US" sz="2000" dirty="0">
                <a:solidFill>
                  <a:schemeClr val="tx1"/>
                </a:solidFill>
              </a:rPr>
              <a:t>Undocumented persons eligible for Emergency Services only in accordance with 42 CFR 435.139</a:t>
            </a:r>
          </a:p>
          <a:p>
            <a:r>
              <a:rPr lang="en-US" sz="2000" dirty="0">
                <a:solidFill>
                  <a:schemeClr val="tx1"/>
                </a:solidFill>
              </a:rPr>
              <a:t>Insure Oklahoma Employee Sponsored Insurance (ESI) dependent children in accordance with the Oklahoma TXXI State Plan</a:t>
            </a:r>
          </a:p>
          <a:p>
            <a:r>
              <a:rPr lang="en-US" sz="2000" dirty="0">
                <a:solidFill>
                  <a:schemeClr val="tx1"/>
                </a:solidFill>
              </a:rPr>
              <a:t>Coverage of pregnancy related services under Title XXI for the benefit of unborn children (Soon-to-be-Sooners), as allowed by 42 CFR 457.10</a:t>
            </a:r>
          </a:p>
        </p:txBody>
      </p:sp>
    </p:spTree>
    <p:extLst>
      <p:ext uri="{BB962C8B-B14F-4D97-AF65-F5344CB8AC3E}">
        <p14:creationId xmlns:p14="http://schemas.microsoft.com/office/powerpoint/2010/main" val="2295663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Covered </a:t>
            </a:r>
            <a:br>
              <a:rPr lang="en-US" dirty="0"/>
            </a:br>
            <a:r>
              <a:rPr lang="en-US" dirty="0"/>
              <a:t>benefits</a:t>
            </a:r>
          </a:p>
        </p:txBody>
      </p:sp>
      <p:pic>
        <p:nvPicPr>
          <p:cNvPr id="3" name="Graphic 2" descr="Medical with solid fill">
            <a:extLst>
              <a:ext uri="{FF2B5EF4-FFF2-40B4-BE49-F238E27FC236}">
                <a16:creationId xmlns:a16="http://schemas.microsoft.com/office/drawing/2014/main" id="{8632DBC0-E3DF-C294-D48B-AFCCD19902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01349" y="4354286"/>
            <a:ext cx="2318657" cy="2318657"/>
          </a:xfrm>
          <a:prstGeom prst="rect">
            <a:avLst/>
          </a:prstGeom>
        </p:spPr>
      </p:pic>
    </p:spTree>
    <p:extLst>
      <p:ext uri="{BB962C8B-B14F-4D97-AF65-F5344CB8AC3E}">
        <p14:creationId xmlns:p14="http://schemas.microsoft.com/office/powerpoint/2010/main" val="4097569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COVERED BENEFITS</a:t>
            </a:r>
          </a:p>
        </p:txBody>
      </p:sp>
      <p:sp>
        <p:nvSpPr>
          <p:cNvPr id="3" name="Content Placeholder 2"/>
          <p:cNvSpPr>
            <a:spLocks noGrp="1"/>
          </p:cNvSpPr>
          <p:nvPr>
            <p:ph idx="1"/>
          </p:nvPr>
        </p:nvSpPr>
        <p:spPr/>
        <p:txBody>
          <a:bodyPr>
            <a:normAutofit/>
          </a:bodyPr>
          <a:lstStyle/>
          <a:p>
            <a:pPr marL="0" indent="0">
              <a:buNone/>
            </a:pPr>
            <a:r>
              <a:rPr lang="en-US" b="1" dirty="0"/>
              <a:t>The Contracted Entities’ Responsibilities: </a:t>
            </a:r>
          </a:p>
          <a:p>
            <a:r>
              <a:rPr lang="en-US" sz="2400" dirty="0"/>
              <a:t>Develop strategies to address social determinants of health impacting </a:t>
            </a:r>
            <a:r>
              <a:rPr lang="en-US" sz="2400" dirty="0" err="1"/>
              <a:t>SoonerCare</a:t>
            </a:r>
            <a:r>
              <a:rPr lang="en-US" sz="2400" dirty="0"/>
              <a:t> members including:</a:t>
            </a:r>
          </a:p>
          <a:p>
            <a:pPr lvl="1"/>
            <a:r>
              <a:rPr lang="en-US" sz="2000" dirty="0"/>
              <a:t>Partnering with community-based organizations or social service providers</a:t>
            </a:r>
          </a:p>
          <a:p>
            <a:pPr lvl="1"/>
            <a:r>
              <a:rPr lang="en-US" sz="2000" dirty="0"/>
              <a:t>Employing or partnering with community health workers or other non-traditional health workers</a:t>
            </a:r>
            <a:endParaRPr lang="en-US" b="1" dirty="0"/>
          </a:p>
          <a:p>
            <a:r>
              <a:rPr lang="en-US" sz="2400" dirty="0"/>
              <a:t>Furnish physical health, behavioral health and pharmacy benefits to all covered populations.</a:t>
            </a:r>
          </a:p>
          <a:p>
            <a:pPr lvl="1"/>
            <a:r>
              <a:rPr lang="en-US" sz="2000" dirty="0"/>
              <a:t>Dental benefits to be provided by Dental Benefits Manager selected through separate RFP process.</a:t>
            </a:r>
          </a:p>
          <a:p>
            <a:endParaRPr lang="en-US" sz="1700" dirty="0"/>
          </a:p>
        </p:txBody>
      </p:sp>
    </p:spTree>
    <p:extLst>
      <p:ext uri="{BB962C8B-B14F-4D97-AF65-F5344CB8AC3E}">
        <p14:creationId xmlns:p14="http://schemas.microsoft.com/office/powerpoint/2010/main" val="1317775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COVERED BENEFITS</a:t>
            </a:r>
            <a:endParaRPr lang="en-US" dirty="0">
              <a:solidFill>
                <a:srgbClr val="DE8F26"/>
              </a:solidFill>
            </a:endParaRPr>
          </a:p>
        </p:txBody>
      </p:sp>
      <p:sp>
        <p:nvSpPr>
          <p:cNvPr id="3" name="Content Placeholder 2"/>
          <p:cNvSpPr>
            <a:spLocks noGrp="1"/>
          </p:cNvSpPr>
          <p:nvPr>
            <p:ph idx="1"/>
          </p:nvPr>
        </p:nvSpPr>
        <p:spPr/>
        <p:txBody>
          <a:bodyPr>
            <a:normAutofit fontScale="85000" lnSpcReduction="10000"/>
          </a:bodyPr>
          <a:lstStyle/>
          <a:p>
            <a:r>
              <a:rPr lang="en-US" sz="2400" dirty="0"/>
              <a:t>Covered benefits will include, but not be limited to, services currently covered under OHCA’s approved state plan, waivers and administrative rules.</a:t>
            </a:r>
          </a:p>
          <a:p>
            <a:r>
              <a:rPr lang="en-US" sz="2400" dirty="0"/>
              <a:t>The Contracted Entities’ proposals may offer value-added benefits and services in addition to the capitated benefit package to support:</a:t>
            </a:r>
          </a:p>
          <a:p>
            <a:pPr lvl="1"/>
            <a:r>
              <a:rPr lang="en-US" sz="1600" dirty="0"/>
              <a:t>Health</a:t>
            </a:r>
          </a:p>
          <a:p>
            <a:pPr lvl="1"/>
            <a:r>
              <a:rPr lang="en-US" sz="1600" dirty="0"/>
              <a:t>Wellness</a:t>
            </a:r>
          </a:p>
          <a:p>
            <a:pPr lvl="1"/>
            <a:r>
              <a:rPr lang="en-US" sz="1600" dirty="0"/>
              <a:t>Independence of members to advance the State’s objectives for the managed care program</a:t>
            </a:r>
          </a:p>
          <a:p>
            <a:r>
              <a:rPr lang="en-US" sz="2400" dirty="0"/>
              <a:t>This may include, but not limited to:</a:t>
            </a:r>
          </a:p>
          <a:p>
            <a:pPr lvl="1"/>
            <a:r>
              <a:rPr lang="en-US" sz="1600" dirty="0"/>
              <a:t>Vision</a:t>
            </a:r>
          </a:p>
          <a:p>
            <a:pPr lvl="1"/>
            <a:r>
              <a:rPr lang="en-US" sz="1600" dirty="0"/>
              <a:t>Durable medical equipment</a:t>
            </a:r>
          </a:p>
          <a:p>
            <a:pPr lvl="1"/>
            <a:r>
              <a:rPr lang="en-US" sz="1600" dirty="0"/>
              <a:t>Transportation</a:t>
            </a:r>
          </a:p>
          <a:p>
            <a:pPr lvl="1"/>
            <a:r>
              <a:rPr lang="en-US" sz="1600" dirty="0"/>
              <a:t>Pharmacy</a:t>
            </a:r>
          </a:p>
          <a:p>
            <a:pPr lvl="1"/>
            <a:r>
              <a:rPr lang="en-US" sz="1600" dirty="0"/>
              <a:t>Physician services for members in excess of fee-for-service program limits</a:t>
            </a:r>
            <a:endParaRPr lang="en-US" b="1" dirty="0"/>
          </a:p>
          <a:p>
            <a:r>
              <a:rPr lang="en-US" sz="2400" dirty="0"/>
              <a:t>Coordinate with providers benefits outside the plan’s capitation to promote service integration and the delivery of holistic, person and family-centered care</a:t>
            </a:r>
          </a:p>
          <a:p>
            <a:endParaRPr lang="en-US" sz="2000" dirty="0"/>
          </a:p>
          <a:p>
            <a:endParaRPr lang="en-US" sz="2400" dirty="0"/>
          </a:p>
          <a:p>
            <a:pPr marL="0" indent="0">
              <a:buNone/>
            </a:pPr>
            <a:endParaRPr lang="en-US" sz="2400" dirty="0"/>
          </a:p>
        </p:txBody>
      </p:sp>
    </p:spTree>
    <p:extLst>
      <p:ext uri="{BB962C8B-B14F-4D97-AF65-F5344CB8AC3E}">
        <p14:creationId xmlns:p14="http://schemas.microsoft.com/office/powerpoint/2010/main" val="229156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COVERED BENEFITS</a:t>
            </a:r>
            <a:endParaRPr lang="en-US" dirty="0">
              <a:solidFill>
                <a:srgbClr val="DE8F26"/>
              </a:solidFill>
            </a:endParaRPr>
          </a:p>
        </p:txBody>
      </p:sp>
      <p:sp>
        <p:nvSpPr>
          <p:cNvPr id="3" name="Content Placeholder 2"/>
          <p:cNvSpPr>
            <a:spLocks noGrp="1"/>
          </p:cNvSpPr>
          <p:nvPr>
            <p:ph idx="1"/>
          </p:nvPr>
        </p:nvSpPr>
        <p:spPr/>
        <p:txBody>
          <a:bodyPr>
            <a:normAutofit/>
          </a:bodyPr>
          <a:lstStyle/>
          <a:p>
            <a:r>
              <a:rPr lang="en-US" sz="2000" dirty="0"/>
              <a:t>OHCA will manage the Preferred Drug List utilized by the contracted entities.</a:t>
            </a:r>
          </a:p>
          <a:p>
            <a:r>
              <a:rPr lang="en-US" sz="2000" dirty="0"/>
              <a:t>All rebates for pharmaceutical products and diabetic testing supplies will accrue to the OHCA and shall not be kept or shared by or with the contractor of its PBM.</a:t>
            </a:r>
          </a:p>
          <a:p>
            <a:r>
              <a:rPr lang="en-US" sz="2000" dirty="0"/>
              <a:t>Ensure covered members have access to non-emergency transportation using timelines standards required by OHCA.</a:t>
            </a:r>
          </a:p>
        </p:txBody>
      </p:sp>
    </p:spTree>
    <p:extLst>
      <p:ext uri="{BB962C8B-B14F-4D97-AF65-F5344CB8AC3E}">
        <p14:creationId xmlns:p14="http://schemas.microsoft.com/office/powerpoint/2010/main" val="3372436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F9492-AB54-3CB5-6413-951CB0E85FDC}"/>
              </a:ext>
            </a:extLst>
          </p:cNvPr>
          <p:cNvSpPr>
            <a:spLocks noGrp="1"/>
          </p:cNvSpPr>
          <p:nvPr>
            <p:ph type="title"/>
          </p:nvPr>
        </p:nvSpPr>
        <p:spPr/>
        <p:txBody>
          <a:bodyPr/>
          <a:lstStyle/>
          <a:p>
            <a:r>
              <a:rPr lang="en-US" dirty="0"/>
              <a:t>Quality &amp; population health</a:t>
            </a:r>
          </a:p>
        </p:txBody>
      </p:sp>
      <p:pic>
        <p:nvPicPr>
          <p:cNvPr id="4" name="Graphic 3" descr="Document with solid fill">
            <a:extLst>
              <a:ext uri="{FF2B5EF4-FFF2-40B4-BE49-F238E27FC236}">
                <a16:creationId xmlns:a16="http://schemas.microsoft.com/office/drawing/2014/main" id="{54588365-B990-4A43-476B-866BEAF99B8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56237" y="4405605"/>
            <a:ext cx="2335763" cy="2335763"/>
          </a:xfrm>
          <a:prstGeom prst="rect">
            <a:avLst/>
          </a:prstGeom>
        </p:spPr>
      </p:pic>
    </p:spTree>
    <p:extLst>
      <p:ext uri="{BB962C8B-B14F-4D97-AF65-F5344CB8AC3E}">
        <p14:creationId xmlns:p14="http://schemas.microsoft.com/office/powerpoint/2010/main" val="1894835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8E5BA-38C2-483E-BA0F-168A338E1B53}"/>
              </a:ext>
            </a:extLst>
          </p:cNvPr>
          <p:cNvSpPr>
            <a:spLocks noGrp="1"/>
          </p:cNvSpPr>
          <p:nvPr>
            <p:ph type="title"/>
          </p:nvPr>
        </p:nvSpPr>
        <p:spPr/>
        <p:txBody>
          <a:bodyPr/>
          <a:lstStyle/>
          <a:p>
            <a:r>
              <a:rPr lang="en-US" dirty="0">
                <a:solidFill>
                  <a:srgbClr val="004E9A"/>
                </a:solidFill>
              </a:rPr>
              <a:t>Quality Advisory committee</a:t>
            </a:r>
          </a:p>
        </p:txBody>
      </p:sp>
      <p:sp>
        <p:nvSpPr>
          <p:cNvPr id="3" name="Content Placeholder 2">
            <a:extLst>
              <a:ext uri="{FF2B5EF4-FFF2-40B4-BE49-F238E27FC236}">
                <a16:creationId xmlns:a16="http://schemas.microsoft.com/office/drawing/2014/main" id="{73FDD035-A66F-486B-BFC6-778852971E6B}"/>
              </a:ext>
            </a:extLst>
          </p:cNvPr>
          <p:cNvSpPr>
            <a:spLocks noGrp="1"/>
          </p:cNvSpPr>
          <p:nvPr>
            <p:ph idx="1"/>
          </p:nvPr>
        </p:nvSpPr>
        <p:spPr/>
        <p:txBody>
          <a:bodyPr>
            <a:normAutofit/>
          </a:bodyPr>
          <a:lstStyle/>
          <a:p>
            <a:r>
              <a:rPr lang="en-US" sz="3000" dirty="0">
                <a:solidFill>
                  <a:schemeClr val="tx1"/>
                </a:solidFill>
              </a:rPr>
              <a:t>Power and duty to recommend quality measures to be used by contracted entities</a:t>
            </a:r>
            <a:endParaRPr lang="en-US" sz="3000" strike="sngStrike" dirty="0">
              <a:solidFill>
                <a:schemeClr val="tx1"/>
              </a:solidFill>
            </a:endParaRPr>
          </a:p>
          <a:p>
            <a:r>
              <a:rPr lang="en-US" sz="3000" dirty="0">
                <a:solidFill>
                  <a:schemeClr val="tx1"/>
                </a:solidFill>
              </a:rPr>
              <a:t>Members appointed by OHCA:</a:t>
            </a:r>
          </a:p>
          <a:p>
            <a:pPr lvl="2"/>
            <a:r>
              <a:rPr lang="en-US" sz="2800" dirty="0">
                <a:solidFill>
                  <a:schemeClr val="tx1"/>
                </a:solidFill>
              </a:rPr>
              <a:t>Providers</a:t>
            </a:r>
          </a:p>
          <a:p>
            <a:pPr lvl="2"/>
            <a:r>
              <a:rPr lang="en-US" sz="2800" dirty="0">
                <a:solidFill>
                  <a:schemeClr val="tx1"/>
                </a:solidFill>
              </a:rPr>
              <a:t>Representatives of hospitals and integrated health systems</a:t>
            </a:r>
          </a:p>
          <a:p>
            <a:pPr lvl="2"/>
            <a:r>
              <a:rPr lang="en-US" sz="2800" dirty="0">
                <a:solidFill>
                  <a:schemeClr val="tx1"/>
                </a:solidFill>
              </a:rPr>
              <a:t>Members of the health care community</a:t>
            </a:r>
          </a:p>
          <a:p>
            <a:pPr lvl="2"/>
            <a:r>
              <a:rPr lang="en-US" sz="2800" dirty="0">
                <a:solidFill>
                  <a:schemeClr val="tx1"/>
                </a:solidFill>
              </a:rPr>
              <a:t>Members of the academic community with  subject-matter expertise</a:t>
            </a:r>
          </a:p>
          <a:p>
            <a:pPr marL="914400" lvl="2" indent="0">
              <a:buNone/>
            </a:pPr>
            <a:endParaRPr lang="en-US" sz="2800" dirty="0">
              <a:solidFill>
                <a:schemeClr val="tx1"/>
              </a:solidFill>
            </a:endParaRPr>
          </a:p>
          <a:p>
            <a:pPr lvl="2"/>
            <a:endParaRPr lang="en-US" sz="2200" dirty="0">
              <a:latin typeface="Montserrat Light" panose="00000400000000000000" pitchFamily="2" charset="0"/>
            </a:endParaRPr>
          </a:p>
          <a:p>
            <a:pPr marL="1828800" lvl="4" indent="0">
              <a:buNone/>
            </a:pPr>
            <a:endParaRPr lang="en-US" dirty="0"/>
          </a:p>
        </p:txBody>
      </p:sp>
    </p:spTree>
    <p:extLst>
      <p:ext uri="{BB962C8B-B14F-4D97-AF65-F5344CB8AC3E}">
        <p14:creationId xmlns:p14="http://schemas.microsoft.com/office/powerpoint/2010/main" val="1132607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656EA-F507-F2D3-DBD0-DBB11F77BB14}"/>
              </a:ext>
            </a:extLst>
          </p:cNvPr>
          <p:cNvSpPr>
            <a:spLocks noGrp="1"/>
          </p:cNvSpPr>
          <p:nvPr>
            <p:ph type="title"/>
          </p:nvPr>
        </p:nvSpPr>
        <p:spPr/>
        <p:txBody>
          <a:bodyPr/>
          <a:lstStyle/>
          <a:p>
            <a:r>
              <a:rPr lang="en-US" dirty="0">
                <a:solidFill>
                  <a:srgbClr val="004E9A"/>
                </a:solidFill>
              </a:rPr>
              <a:t>Provider incentive pool</a:t>
            </a:r>
          </a:p>
        </p:txBody>
      </p:sp>
      <p:sp>
        <p:nvSpPr>
          <p:cNvPr id="3" name="Content Placeholder 2">
            <a:extLst>
              <a:ext uri="{FF2B5EF4-FFF2-40B4-BE49-F238E27FC236}">
                <a16:creationId xmlns:a16="http://schemas.microsoft.com/office/drawing/2014/main" id="{BE9298BB-402D-F8F9-E24B-5DA5137DDEB3}"/>
              </a:ext>
            </a:extLst>
          </p:cNvPr>
          <p:cNvSpPr>
            <a:spLocks noGrp="1"/>
          </p:cNvSpPr>
          <p:nvPr>
            <p:ph idx="1"/>
          </p:nvPr>
        </p:nvSpPr>
        <p:spPr/>
        <p:txBody>
          <a:bodyPr/>
          <a:lstStyle/>
          <a:p>
            <a:pPr marL="342900" marR="0" lvl="0" indent="-342900">
              <a:spcBef>
                <a:spcPts val="0"/>
              </a:spcBef>
              <a:spcAft>
                <a:spcPts val="0"/>
              </a:spcAft>
              <a:buFont typeface="Symbol" panose="05050102010706020507" pitchFamily="18" charset="2"/>
              <a:buChar char=""/>
            </a:pPr>
            <a:r>
              <a:rPr lang="en-US" sz="1800" dirty="0">
                <a:solidFill>
                  <a:schemeClr val="tx1"/>
                </a:solidFill>
                <a:effectLst/>
                <a:latin typeface="Montserrat Light" panose="00000400000000000000" pitchFamily="2" charset="0"/>
                <a:ea typeface="Times New Roman" panose="02020603050405020304" pitchFamily="18" charset="0"/>
              </a:rPr>
              <a:t>SB 1396 (2022) authorizes OHCA to use SHOPP fee to support health care quality assurance and access improvement initiatives </a:t>
            </a:r>
          </a:p>
          <a:p>
            <a:pPr marL="0" marR="0" lvl="0" indent="0">
              <a:spcBef>
                <a:spcPts val="0"/>
              </a:spcBef>
              <a:spcAft>
                <a:spcPts val="0"/>
              </a:spcAft>
              <a:buNone/>
            </a:pPr>
            <a:endParaRPr lang="en-US" sz="1800" dirty="0">
              <a:solidFill>
                <a:schemeClr val="tx1"/>
              </a:solidFill>
              <a:effectLst/>
              <a:latin typeface="Montserrat Light" panose="00000400000000000000" pitchFamily="2"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solidFill>
                  <a:schemeClr val="tx1"/>
                </a:solidFill>
                <a:effectLst/>
                <a:latin typeface="Montserrat Light" panose="00000400000000000000" pitchFamily="2" charset="0"/>
                <a:ea typeface="Times New Roman" panose="02020603050405020304" pitchFamily="18" charset="0"/>
              </a:rPr>
              <a:t>Pool amount determined by the representative sharing ratio of eligible provider and hospital participation in Medicaid</a:t>
            </a:r>
          </a:p>
          <a:p>
            <a:pPr marL="0" marR="0" lvl="0" indent="0">
              <a:spcBef>
                <a:spcPts val="0"/>
              </a:spcBef>
              <a:spcAft>
                <a:spcPts val="0"/>
              </a:spcAft>
              <a:buNone/>
            </a:pPr>
            <a:endParaRPr lang="en-US" sz="1800" dirty="0">
              <a:solidFill>
                <a:schemeClr val="tx1"/>
              </a:solidFill>
              <a:effectLst/>
              <a:latin typeface="Montserrat Light" panose="00000400000000000000" pitchFamily="2"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800" dirty="0">
                <a:solidFill>
                  <a:schemeClr val="tx1"/>
                </a:solidFill>
                <a:effectLst/>
                <a:latin typeface="Montserrat Light" panose="00000400000000000000" pitchFamily="2" charset="0"/>
                <a:ea typeface="Times New Roman" panose="02020603050405020304" pitchFamily="18" charset="0"/>
              </a:rPr>
              <a:t>Engaging in stakeholder outreach with physician groups to develop quality metrics on which eligibility and payment will be determined</a:t>
            </a:r>
            <a:endParaRPr lang="en-US" sz="1800" dirty="0">
              <a:solidFill>
                <a:schemeClr val="tx1"/>
              </a:solidFill>
              <a:effectLst/>
              <a:latin typeface="Montserrat Light" panose="00000400000000000000" pitchFamily="2" charset="0"/>
              <a:ea typeface="Calibri" panose="020F0502020204030204" pitchFamily="34" charset="0"/>
            </a:endParaRPr>
          </a:p>
          <a:p>
            <a:endParaRPr lang="en-US" dirty="0"/>
          </a:p>
        </p:txBody>
      </p:sp>
    </p:spTree>
    <p:extLst>
      <p:ext uri="{BB962C8B-B14F-4D97-AF65-F5344CB8AC3E}">
        <p14:creationId xmlns:p14="http://schemas.microsoft.com/office/powerpoint/2010/main" val="3729706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DE8F26"/>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timeline</a:t>
            </a:r>
          </a:p>
        </p:txBody>
      </p:sp>
      <p:pic>
        <p:nvPicPr>
          <p:cNvPr id="3" name="Graphic 2" descr="Daily calendar with solid fill">
            <a:extLst>
              <a:ext uri="{FF2B5EF4-FFF2-40B4-BE49-F238E27FC236}">
                <a16:creationId xmlns:a16="http://schemas.microsoft.com/office/drawing/2014/main" id="{FE492803-21A6-111D-F360-4A7D95EDFB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647852" y="4319140"/>
            <a:ext cx="2356291" cy="2356291"/>
          </a:xfrm>
          <a:prstGeom prst="rect">
            <a:avLst/>
          </a:prstGeom>
        </p:spPr>
      </p:pic>
    </p:spTree>
    <p:extLst>
      <p:ext uri="{BB962C8B-B14F-4D97-AF65-F5344CB8AC3E}">
        <p14:creationId xmlns:p14="http://schemas.microsoft.com/office/powerpoint/2010/main" val="710689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E8F26"/>
                </a:solidFill>
              </a:rPr>
              <a:t>timeline</a:t>
            </a:r>
          </a:p>
        </p:txBody>
      </p:sp>
      <p:sp>
        <p:nvSpPr>
          <p:cNvPr id="3" name="Content Placeholder 2"/>
          <p:cNvSpPr>
            <a:spLocks noGrp="1"/>
          </p:cNvSpPr>
          <p:nvPr>
            <p:ph idx="1"/>
          </p:nvPr>
        </p:nvSpPr>
        <p:spPr/>
        <p:txBody>
          <a:bodyPr>
            <a:normAutofit/>
          </a:bodyPr>
          <a:lstStyle/>
          <a:p>
            <a:pPr marL="457200" marR="0" lvl="1" indent="0">
              <a:spcBef>
                <a:spcPts val="0"/>
              </a:spcBef>
              <a:spcAft>
                <a:spcPts val="0"/>
              </a:spcAft>
              <a:buNone/>
            </a:pPr>
            <a:endParaRPr lang="en-US" dirty="0">
              <a:effectLst/>
              <a:latin typeface="Montserrat Light" panose="00000400000000000000" pitchFamily="2" charset="0"/>
              <a:ea typeface="Times New Roman" panose="02020603050405020304" pitchFamily="18" charset="0"/>
            </a:endParaRPr>
          </a:p>
          <a:p>
            <a:pPr marL="457200" marR="0" lvl="1" indent="0">
              <a:spcBef>
                <a:spcPts val="0"/>
              </a:spcBef>
              <a:spcAft>
                <a:spcPts val="0"/>
              </a:spcAft>
              <a:buNone/>
            </a:pPr>
            <a:r>
              <a:rPr lang="en-US" dirty="0">
                <a:effectLst/>
                <a:latin typeface="Montserrat Light" panose="00000400000000000000" pitchFamily="2" charset="0"/>
                <a:ea typeface="Times New Roman" panose="02020603050405020304" pitchFamily="18" charset="0"/>
              </a:rPr>
              <a:t>Anticipated launch date, pending CMS approval:</a:t>
            </a:r>
          </a:p>
          <a:p>
            <a:pPr marL="457200" marR="0" lvl="1" indent="0">
              <a:spcBef>
                <a:spcPts val="0"/>
              </a:spcBef>
              <a:spcAft>
                <a:spcPts val="0"/>
              </a:spcAft>
              <a:buNone/>
            </a:pPr>
            <a:r>
              <a:rPr lang="en-US" dirty="0">
                <a:latin typeface="Montserrat Light" panose="00000400000000000000" pitchFamily="2" charset="0"/>
                <a:ea typeface="Calibri" panose="020F0502020204030204" pitchFamily="34" charset="0"/>
              </a:rPr>
              <a:t>Dental </a:t>
            </a:r>
            <a:r>
              <a:rPr lang="en-US" b="1" dirty="0">
                <a:latin typeface="Montserrat Light" panose="00000400000000000000" pitchFamily="2" charset="0"/>
                <a:ea typeface="Calibri" panose="020F0502020204030204" pitchFamily="34" charset="0"/>
              </a:rPr>
              <a:t>February 2024</a:t>
            </a:r>
          </a:p>
          <a:p>
            <a:pPr marL="457200" marR="0" lvl="1" indent="0">
              <a:spcBef>
                <a:spcPts val="0"/>
              </a:spcBef>
              <a:spcAft>
                <a:spcPts val="0"/>
              </a:spcAft>
              <a:buNone/>
            </a:pPr>
            <a:r>
              <a:rPr lang="en-US" dirty="0">
                <a:effectLst/>
                <a:latin typeface="Montserrat Light" panose="00000400000000000000" pitchFamily="2" charset="0"/>
                <a:ea typeface="Calibri" panose="020F0502020204030204" pitchFamily="34" charset="0"/>
              </a:rPr>
              <a:t>Medical </a:t>
            </a:r>
            <a:r>
              <a:rPr lang="en-US" b="1" dirty="0">
                <a:effectLst/>
                <a:latin typeface="Montserrat Light" panose="00000400000000000000" pitchFamily="2" charset="0"/>
                <a:ea typeface="Calibri" panose="020F0502020204030204" pitchFamily="34" charset="0"/>
              </a:rPr>
              <a:t>April 2024</a:t>
            </a:r>
          </a:p>
          <a:p>
            <a:pPr marL="685800" marR="0" indent="0">
              <a:spcBef>
                <a:spcPts val="0"/>
              </a:spcBef>
              <a:spcAft>
                <a:spcPts val="0"/>
              </a:spcAft>
              <a:buNone/>
            </a:pPr>
            <a:endParaRPr lang="en-US" sz="1100" dirty="0">
              <a:effectLst/>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59362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a:xfrm>
            <a:off x="838200" y="365125"/>
            <a:ext cx="8845717" cy="6064250"/>
          </a:xfrm>
        </p:spPr>
        <p:txBody>
          <a:bodyPr/>
          <a:lstStyle/>
          <a:p>
            <a:r>
              <a:rPr lang="en-US" dirty="0">
                <a:latin typeface="Montserrat ExtraBold"/>
              </a:rPr>
              <a:t>Welcome</a:t>
            </a:r>
            <a:br>
              <a:rPr lang="en-US" dirty="0"/>
            </a:br>
            <a:br>
              <a:rPr lang="en-US" dirty="0"/>
            </a:br>
            <a:r>
              <a:rPr lang="en-US" sz="4400" dirty="0">
                <a:latin typeface="Montserrat ExtraBold"/>
              </a:rPr>
              <a:t>Ellen Buettner</a:t>
            </a:r>
            <a:br>
              <a:rPr lang="en-US" sz="4400" dirty="0">
                <a:latin typeface="Montserrat ExtraBold"/>
              </a:rPr>
            </a:br>
            <a:r>
              <a:rPr lang="en-US" sz="1800" dirty="0" err="1">
                <a:latin typeface="Montserrat ExtraLight" panose="00000300000000000000" pitchFamily="50" charset="0"/>
              </a:rPr>
              <a:t>Ohca</a:t>
            </a:r>
            <a:r>
              <a:rPr lang="en-US" sz="1800" dirty="0">
                <a:latin typeface="Montserrat ExtraLight" panose="00000300000000000000" pitchFamily="50" charset="0"/>
              </a:rPr>
              <a:t> </a:t>
            </a:r>
            <a:r>
              <a:rPr lang="en-US" sz="1800" dirty="0" err="1">
                <a:latin typeface="Montserrat ExtraLight" panose="00000300000000000000" pitchFamily="50" charset="0"/>
              </a:rPr>
              <a:t>Ceo</a:t>
            </a:r>
            <a:r>
              <a:rPr lang="en-US" sz="1800" dirty="0">
                <a:latin typeface="Montserrat ExtraLight" panose="00000300000000000000" pitchFamily="50" charset="0"/>
              </a:rPr>
              <a:t> </a:t>
            </a:r>
            <a:endParaRPr lang="en-US" sz="4400" dirty="0">
              <a:latin typeface="Montserrat ExtraLight" panose="00000300000000000000" pitchFamily="50" charset="0"/>
            </a:endParaRPr>
          </a:p>
        </p:txBody>
      </p:sp>
    </p:spTree>
    <p:extLst>
      <p:ext uri="{BB962C8B-B14F-4D97-AF65-F5344CB8AC3E}">
        <p14:creationId xmlns:p14="http://schemas.microsoft.com/office/powerpoint/2010/main" val="1127240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BDCB-9ED9-4CAC-91D5-84F6AF593C94}"/>
              </a:ext>
            </a:extLst>
          </p:cNvPr>
          <p:cNvSpPr>
            <a:spLocks noGrp="1"/>
          </p:cNvSpPr>
          <p:nvPr>
            <p:ph type="title"/>
          </p:nvPr>
        </p:nvSpPr>
        <p:spPr>
          <a:xfrm>
            <a:off x="120783" y="3207868"/>
            <a:ext cx="7445569" cy="3279698"/>
          </a:xfrm>
        </p:spPr>
        <p:txBody>
          <a:bodyPr>
            <a:normAutofit fontScale="90000"/>
          </a:bodyPr>
          <a:lstStyle/>
          <a:p>
            <a:pPr>
              <a:lnSpc>
                <a:spcPct val="100000"/>
              </a:lnSpc>
            </a:pPr>
            <a:r>
              <a:rPr lang="en-US" sz="4800" b="1" cap="none" dirty="0" err="1">
                <a:latin typeface="Montserrat Light" panose="00000400000000000000" pitchFamily="50" charset="0"/>
              </a:rPr>
              <a:t>SoonerSelect</a:t>
            </a:r>
            <a:r>
              <a:rPr lang="en-US" sz="4800" b="1" cap="none" dirty="0">
                <a:latin typeface="Montserrat Light" panose="00000400000000000000" pitchFamily="50" charset="0"/>
              </a:rPr>
              <a:t> </a:t>
            </a:r>
            <a:br>
              <a:rPr lang="en-US" sz="4800" b="1" cap="none" dirty="0">
                <a:latin typeface="Montserrat Light" panose="00000400000000000000" pitchFamily="50" charset="0"/>
              </a:rPr>
            </a:br>
            <a:r>
              <a:rPr lang="en-US" sz="4800" b="1" cap="none" dirty="0">
                <a:latin typeface="Montserrat Light" panose="00000400000000000000" pitchFamily="50" charset="0"/>
              </a:rPr>
              <a:t>Town Hall</a:t>
            </a:r>
            <a:br>
              <a:rPr lang="en-US" sz="4800" cap="none" dirty="0">
                <a:latin typeface="Montserrat Light" panose="00000400000000000000" pitchFamily="50" charset="0"/>
              </a:rPr>
            </a:br>
            <a:br>
              <a:rPr lang="en-US" sz="4800" cap="none" dirty="0">
                <a:latin typeface="Montserrat Light" panose="00000400000000000000" pitchFamily="50" charset="0"/>
              </a:rPr>
            </a:br>
            <a:r>
              <a:rPr lang="en-US" sz="4800" cap="none" dirty="0">
                <a:latin typeface="Montserrat Light" panose="00000400000000000000" pitchFamily="50" charset="0"/>
              </a:rPr>
              <a:t>Questions &amp; Answers</a:t>
            </a:r>
            <a:br>
              <a:rPr lang="en-US" sz="4800" cap="none" dirty="0">
                <a:latin typeface="Montserrat Light" panose="00000400000000000000" pitchFamily="50" charset="0"/>
              </a:rPr>
            </a:br>
            <a:r>
              <a:rPr lang="en-US" sz="4800" cap="none" dirty="0">
                <a:latin typeface="Montserrat Light" panose="00000400000000000000" pitchFamily="50" charset="0"/>
              </a:rPr>
              <a:t>Introduction of Plans</a:t>
            </a:r>
            <a:endParaRPr lang="en-US" sz="2200" cap="none" dirty="0">
              <a:latin typeface="Montserrat Light" panose="00000400000000000000" pitchFamily="50" charset="0"/>
            </a:endParaRPr>
          </a:p>
        </p:txBody>
      </p:sp>
      <p:pic>
        <p:nvPicPr>
          <p:cNvPr id="9" name="Content Placeholder 8" descr="A close up of a sign&#10;&#10;Description automatically generated">
            <a:extLst>
              <a:ext uri="{FF2B5EF4-FFF2-40B4-BE49-F238E27FC236}">
                <a16:creationId xmlns:a16="http://schemas.microsoft.com/office/drawing/2014/main" id="{A99C4FC4-8F0E-4D78-AA91-1D85AF6ADEAD}"/>
              </a:ext>
            </a:extLst>
          </p:cNvPr>
          <p:cNvPicPr>
            <a:picLocks noGrp="1" noChangeAspect="1"/>
          </p:cNvPicPr>
          <p:nvPr>
            <p:ph idx="4294967295"/>
          </p:nvPr>
        </p:nvPicPr>
        <p:blipFill rotWithShape="1">
          <a:blip r:embed="rId2" cstate="print">
            <a:extLst>
              <a:ext uri="{28A0092B-C50C-407E-A947-70E740481C1C}">
                <a14:useLocalDpi xmlns:a14="http://schemas.microsoft.com/office/drawing/2010/main" val="0"/>
              </a:ext>
            </a:extLst>
          </a:blip>
          <a:srcRect t="24493" r="27276"/>
          <a:stretch/>
        </p:blipFill>
        <p:spPr>
          <a:xfrm>
            <a:off x="6681788" y="0"/>
            <a:ext cx="5510212" cy="5721350"/>
          </a:xfrm>
          <a:prstGeom prst="rect">
            <a:avLst/>
          </a:prstGeom>
        </p:spPr>
      </p:pic>
    </p:spTree>
    <p:extLst>
      <p:ext uri="{BB962C8B-B14F-4D97-AF65-F5344CB8AC3E}">
        <p14:creationId xmlns:p14="http://schemas.microsoft.com/office/powerpoint/2010/main" val="1813353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Goals</a:t>
            </a:r>
          </a:p>
        </p:txBody>
      </p:sp>
      <p:sp>
        <p:nvSpPr>
          <p:cNvPr id="3" name="Content Placeholder 2"/>
          <p:cNvSpPr>
            <a:spLocks noGrp="1"/>
          </p:cNvSpPr>
          <p:nvPr>
            <p:ph idx="1"/>
          </p:nvPr>
        </p:nvSpPr>
        <p:spPr/>
        <p:txBody>
          <a:bodyPr/>
          <a:lstStyle/>
          <a:p>
            <a:r>
              <a:rPr lang="en-US" sz="3000" dirty="0"/>
              <a:t>Improve health outcomes for Oklahomans</a:t>
            </a:r>
          </a:p>
          <a:p>
            <a:r>
              <a:rPr lang="en-US" sz="3000" dirty="0"/>
              <a:t>Move toward value-based payment and away from payment-based volume</a:t>
            </a:r>
          </a:p>
          <a:p>
            <a:r>
              <a:rPr lang="en-US" sz="3000" dirty="0"/>
              <a:t>Improve </a:t>
            </a:r>
            <a:r>
              <a:rPr lang="en-US" sz="3000" dirty="0" err="1"/>
              <a:t>SoonerCare</a:t>
            </a:r>
            <a:r>
              <a:rPr lang="en-US" sz="3000" dirty="0"/>
              <a:t> beneficiary satisfaction</a:t>
            </a:r>
          </a:p>
          <a:p>
            <a:r>
              <a:rPr lang="en-US" sz="3000" dirty="0"/>
              <a:t>Contain costs through improved coordination of services</a:t>
            </a:r>
          </a:p>
          <a:p>
            <a:r>
              <a:rPr lang="en-US" sz="3000" dirty="0"/>
              <a:t>Increase cost predictability to the State</a:t>
            </a:r>
          </a:p>
          <a:p>
            <a:endParaRPr lang="en-US" dirty="0"/>
          </a:p>
        </p:txBody>
      </p:sp>
    </p:spTree>
    <p:extLst>
      <p:ext uri="{BB962C8B-B14F-4D97-AF65-F5344CB8AC3E}">
        <p14:creationId xmlns:p14="http://schemas.microsoft.com/office/powerpoint/2010/main" val="119580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15420"/>
                </a:solidFill>
              </a:rPr>
              <a:t>Partners</a:t>
            </a:r>
          </a:p>
        </p:txBody>
      </p:sp>
      <p:sp>
        <p:nvSpPr>
          <p:cNvPr id="3" name="Content Placeholder 2"/>
          <p:cNvSpPr>
            <a:spLocks noGrp="1"/>
          </p:cNvSpPr>
          <p:nvPr>
            <p:ph idx="1"/>
          </p:nvPr>
        </p:nvSpPr>
        <p:spPr/>
        <p:txBody>
          <a:bodyPr>
            <a:normAutofit fontScale="92500" lnSpcReduction="10000"/>
          </a:bodyPr>
          <a:lstStyle/>
          <a:p>
            <a:pPr marL="0" indent="0">
              <a:buNone/>
            </a:pPr>
            <a:r>
              <a:rPr lang="en-US" sz="3000" b="1" dirty="0"/>
              <a:t>Dental</a:t>
            </a:r>
            <a:r>
              <a:rPr lang="en-US" sz="3000" dirty="0"/>
              <a:t> </a:t>
            </a:r>
          </a:p>
          <a:p>
            <a:r>
              <a:rPr lang="en-US" sz="3000" dirty="0" err="1"/>
              <a:t>DentaQuest</a:t>
            </a:r>
            <a:endParaRPr lang="en-US" sz="3000" dirty="0"/>
          </a:p>
          <a:p>
            <a:r>
              <a:rPr lang="en-US" sz="3000" dirty="0"/>
              <a:t>LIBERTY Dental</a:t>
            </a:r>
          </a:p>
          <a:p>
            <a:pPr marL="0" indent="0">
              <a:buNone/>
            </a:pPr>
            <a:r>
              <a:rPr lang="en-US" sz="3000" b="1" dirty="0"/>
              <a:t>Medical</a:t>
            </a:r>
          </a:p>
          <a:p>
            <a:r>
              <a:rPr lang="en-US" sz="3000" dirty="0"/>
              <a:t>Aetna Better Health of Oklahoma</a:t>
            </a:r>
          </a:p>
          <a:p>
            <a:r>
              <a:rPr lang="en-US" sz="3000" dirty="0"/>
              <a:t>Humana Healthy Horizons of Oklahoma</a:t>
            </a:r>
          </a:p>
          <a:p>
            <a:r>
              <a:rPr lang="en-US" sz="3000" dirty="0"/>
              <a:t>Oklahoma Complete Health</a:t>
            </a:r>
          </a:p>
          <a:p>
            <a:pPr marL="0" indent="0">
              <a:buNone/>
            </a:pPr>
            <a:r>
              <a:rPr lang="en-US" sz="3000" b="1" dirty="0"/>
              <a:t>Children’s Specialty</a:t>
            </a:r>
          </a:p>
          <a:p>
            <a:r>
              <a:rPr lang="en-US" sz="3000" dirty="0"/>
              <a:t>Oklahoma Complete Health</a:t>
            </a:r>
          </a:p>
          <a:p>
            <a:endParaRPr lang="en-US" dirty="0"/>
          </a:p>
        </p:txBody>
      </p:sp>
    </p:spTree>
    <p:extLst>
      <p:ext uri="{BB962C8B-B14F-4D97-AF65-F5344CB8AC3E}">
        <p14:creationId xmlns:p14="http://schemas.microsoft.com/office/powerpoint/2010/main" val="258763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DBC33-89EB-4DE5-A150-D12996D5B277}"/>
              </a:ext>
            </a:extLst>
          </p:cNvPr>
          <p:cNvSpPr>
            <a:spLocks noGrp="1"/>
          </p:cNvSpPr>
          <p:nvPr>
            <p:ph type="title"/>
          </p:nvPr>
        </p:nvSpPr>
        <p:spPr/>
        <p:txBody>
          <a:bodyPr/>
          <a:lstStyle/>
          <a:p>
            <a:r>
              <a:rPr lang="en-US" dirty="0"/>
              <a:t>Program design</a:t>
            </a:r>
          </a:p>
        </p:txBody>
      </p:sp>
      <p:pic>
        <p:nvPicPr>
          <p:cNvPr id="4" name="Graphic 3" descr="Doctor female with solid fill">
            <a:extLst>
              <a:ext uri="{FF2B5EF4-FFF2-40B4-BE49-F238E27FC236}">
                <a16:creationId xmlns:a16="http://schemas.microsoft.com/office/drawing/2014/main" id="{4E4F3EF6-F07F-8F8C-CC10-8E5267172B7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18766" y="4152745"/>
            <a:ext cx="2705255" cy="2705255"/>
          </a:xfrm>
          <a:prstGeom prst="rect">
            <a:avLst/>
          </a:prstGeom>
        </p:spPr>
      </p:pic>
    </p:spTree>
    <p:extLst>
      <p:ext uri="{BB962C8B-B14F-4D97-AF65-F5344CB8AC3E}">
        <p14:creationId xmlns:p14="http://schemas.microsoft.com/office/powerpoint/2010/main" val="266241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79096-8EF4-42A4-A236-0436CA6C700A}"/>
              </a:ext>
            </a:extLst>
          </p:cNvPr>
          <p:cNvSpPr>
            <a:spLocks noGrp="1"/>
          </p:cNvSpPr>
          <p:nvPr>
            <p:ph type="title"/>
          </p:nvPr>
        </p:nvSpPr>
        <p:spPr/>
        <p:txBody>
          <a:bodyPr/>
          <a:lstStyle/>
          <a:p>
            <a:r>
              <a:rPr lang="en-US" dirty="0">
                <a:solidFill>
                  <a:srgbClr val="DE8F26"/>
                </a:solidFill>
              </a:rPr>
              <a:t>Program design</a:t>
            </a:r>
          </a:p>
        </p:txBody>
      </p:sp>
      <p:sp>
        <p:nvSpPr>
          <p:cNvPr id="3" name="Content Placeholder 2">
            <a:extLst>
              <a:ext uri="{FF2B5EF4-FFF2-40B4-BE49-F238E27FC236}">
                <a16:creationId xmlns:a16="http://schemas.microsoft.com/office/drawing/2014/main" id="{49D599AD-57AA-4B21-9F95-FD1CBE2C1CBF}"/>
              </a:ext>
            </a:extLst>
          </p:cNvPr>
          <p:cNvSpPr>
            <a:spLocks noGrp="1"/>
          </p:cNvSpPr>
          <p:nvPr>
            <p:ph idx="1"/>
          </p:nvPr>
        </p:nvSpPr>
        <p:spPr/>
        <p:txBody>
          <a:bodyPr>
            <a:normAutofit/>
          </a:bodyPr>
          <a:lstStyle/>
          <a:p>
            <a:pPr marL="0" marR="0" indent="0">
              <a:spcBef>
                <a:spcPts val="0"/>
              </a:spcBef>
              <a:spcAft>
                <a:spcPts val="0"/>
              </a:spcAft>
              <a:buNone/>
            </a:pPr>
            <a:r>
              <a:rPr lang="en-US" sz="3000" dirty="0">
                <a:solidFill>
                  <a:schemeClr val="tx1"/>
                </a:solidFill>
                <a:effectLst/>
                <a:latin typeface="Montserrat Light" panose="00000400000000000000" pitchFamily="2" charset="0"/>
                <a:ea typeface="Calibri" panose="020F0502020204030204" pitchFamily="34" charset="0"/>
              </a:rPr>
              <a:t>Expectations for all Contracted Entities:</a:t>
            </a:r>
          </a:p>
          <a:p>
            <a:pPr marL="0" marR="0" indent="0">
              <a:spcBef>
                <a:spcPts val="0"/>
              </a:spcBef>
              <a:spcAft>
                <a:spcPts val="0"/>
              </a:spcAft>
              <a:buNone/>
            </a:pPr>
            <a:endParaRPr lang="en-US" sz="1800" dirty="0">
              <a:solidFill>
                <a:schemeClr val="tx1"/>
              </a:solidFill>
              <a:effectLst/>
              <a:latin typeface="Montserrat Light" panose="00000400000000000000" pitchFamily="2"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dirty="0">
                <a:solidFill>
                  <a:schemeClr val="tx1"/>
                </a:solidFill>
                <a:effectLst/>
                <a:latin typeface="Montserrat Light" panose="00000400000000000000" pitchFamily="2" charset="0"/>
                <a:ea typeface="Calibri" panose="020F0502020204030204" pitchFamily="34" charset="0"/>
              </a:rPr>
              <a:t>Timely payments to providers</a:t>
            </a:r>
          </a:p>
          <a:p>
            <a:pPr marL="342900" marR="0" lvl="0" indent="-342900">
              <a:spcBef>
                <a:spcPts val="0"/>
              </a:spcBef>
              <a:spcAft>
                <a:spcPts val="0"/>
              </a:spcAft>
              <a:buFont typeface="Symbol" panose="05050102010706020507" pitchFamily="18" charset="2"/>
              <a:buChar char=""/>
            </a:pPr>
            <a:r>
              <a:rPr lang="en-US" dirty="0">
                <a:solidFill>
                  <a:schemeClr val="tx1"/>
                </a:solidFill>
                <a:effectLst/>
                <a:latin typeface="Montserrat Light" panose="00000400000000000000" pitchFamily="2" charset="0"/>
                <a:ea typeface="Calibri" panose="020F0502020204030204" pitchFamily="34" charset="0"/>
              </a:rPr>
              <a:t>Timely response on prior authorizations</a:t>
            </a:r>
          </a:p>
          <a:p>
            <a:pPr marL="342900" marR="0" lvl="0" indent="-342900">
              <a:spcBef>
                <a:spcPts val="0"/>
              </a:spcBef>
              <a:spcAft>
                <a:spcPts val="0"/>
              </a:spcAft>
              <a:buFont typeface="Symbol" panose="05050102010706020507" pitchFamily="18" charset="2"/>
              <a:buChar char=""/>
            </a:pPr>
            <a:r>
              <a:rPr lang="en-US" dirty="0">
                <a:solidFill>
                  <a:schemeClr val="tx1"/>
                </a:solidFill>
                <a:effectLst/>
                <a:latin typeface="Montserrat Light" panose="00000400000000000000" pitchFamily="2" charset="0"/>
                <a:ea typeface="Calibri" panose="020F0502020204030204" pitchFamily="34" charset="0"/>
              </a:rPr>
              <a:t>Quality metrics related to improved health outcomes</a:t>
            </a:r>
          </a:p>
          <a:p>
            <a:pPr marL="342900" marR="0" lvl="0" indent="-342900">
              <a:spcBef>
                <a:spcPts val="0"/>
              </a:spcBef>
              <a:spcAft>
                <a:spcPts val="0"/>
              </a:spcAft>
              <a:buFont typeface="Symbol" panose="05050102010706020507" pitchFamily="18" charset="2"/>
              <a:buChar char=""/>
            </a:pPr>
            <a:r>
              <a:rPr lang="en-US" dirty="0">
                <a:solidFill>
                  <a:schemeClr val="tx1"/>
                </a:solidFill>
                <a:effectLst/>
                <a:latin typeface="Montserrat Light" panose="00000400000000000000" pitchFamily="2" charset="0"/>
                <a:ea typeface="Calibri" panose="020F0502020204030204" pitchFamily="34" charset="0"/>
              </a:rPr>
              <a:t>Require contracted entities to spend 11% of their medical spend on primary care</a:t>
            </a:r>
          </a:p>
          <a:p>
            <a:pPr marL="342900" marR="0" lvl="0" indent="-342900">
              <a:spcBef>
                <a:spcPts val="0"/>
              </a:spcBef>
              <a:spcAft>
                <a:spcPts val="0"/>
              </a:spcAft>
              <a:buFont typeface="Symbol" panose="05050102010706020507" pitchFamily="18" charset="2"/>
              <a:buChar char=""/>
            </a:pPr>
            <a:r>
              <a:rPr lang="en-US" dirty="0">
                <a:solidFill>
                  <a:schemeClr val="tx1"/>
                </a:solidFill>
                <a:latin typeface="Montserrat Light" panose="00000400000000000000" pitchFamily="2" charset="0"/>
                <a:ea typeface="Calibri" panose="020F0502020204030204" pitchFamily="34" charset="0"/>
              </a:rPr>
              <a:t>Streamlined provider portal</a:t>
            </a:r>
          </a:p>
          <a:p>
            <a:pPr marL="342900" marR="0" lvl="0" indent="-342900">
              <a:spcBef>
                <a:spcPts val="0"/>
              </a:spcBef>
              <a:spcAft>
                <a:spcPts val="0"/>
              </a:spcAft>
              <a:buFont typeface="Symbol" panose="05050102010706020507" pitchFamily="18" charset="2"/>
              <a:buChar char=""/>
            </a:pPr>
            <a:r>
              <a:rPr lang="en-US" dirty="0">
                <a:solidFill>
                  <a:schemeClr val="tx1"/>
                </a:solidFill>
                <a:latin typeface="Montserrat Light" panose="00000400000000000000" pitchFamily="2" charset="0"/>
                <a:ea typeface="Calibri" panose="020F0502020204030204" pitchFamily="34" charset="0"/>
              </a:rPr>
              <a:t>Centralized credentialing process</a:t>
            </a:r>
          </a:p>
          <a:p>
            <a:pPr marL="342900" indent="-342900">
              <a:spcBef>
                <a:spcPts val="0"/>
              </a:spcBef>
              <a:buFont typeface="Symbol" panose="05050102010706020507" pitchFamily="18" charset="2"/>
              <a:buChar char=""/>
            </a:pPr>
            <a:r>
              <a:rPr lang="en-US" sz="2800" dirty="0"/>
              <a:t>Rate floors will be in effect for providers until July 1, 2026</a:t>
            </a:r>
          </a:p>
          <a:p>
            <a:pPr marL="342900" marR="0" lvl="0" indent="-342900">
              <a:spcBef>
                <a:spcPts val="0"/>
              </a:spcBef>
              <a:spcAft>
                <a:spcPts val="0"/>
              </a:spcAft>
              <a:buFont typeface="Symbol" panose="05050102010706020507" pitchFamily="18" charset="2"/>
              <a:buChar char=""/>
            </a:pPr>
            <a:endParaRPr lang="en-US" dirty="0">
              <a:solidFill>
                <a:schemeClr val="tx1"/>
              </a:solidFill>
              <a:latin typeface="Montserrat Light" panose="00000400000000000000" pitchFamily="2"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endParaRPr lang="en-US" dirty="0">
              <a:solidFill>
                <a:schemeClr val="tx1"/>
              </a:solidFill>
              <a:effectLst/>
              <a:latin typeface="Montserrat Light" panose="00000400000000000000" pitchFamily="2" charset="0"/>
              <a:ea typeface="Calibri" panose="020F0502020204030204" pitchFamily="34" charset="0"/>
            </a:endParaRPr>
          </a:p>
          <a:p>
            <a:pPr marL="0" indent="0">
              <a:buNone/>
            </a:pPr>
            <a:endParaRPr lang="en-US" dirty="0">
              <a:solidFill>
                <a:schemeClr val="tx1"/>
              </a:solidFill>
              <a:latin typeface="Montserrat Light" panose="00000400000000000000" pitchFamily="2" charset="0"/>
            </a:endParaRPr>
          </a:p>
          <a:p>
            <a:pPr marL="0" indent="0">
              <a:buNone/>
            </a:pPr>
            <a:endParaRPr lang="en-US" dirty="0"/>
          </a:p>
        </p:txBody>
      </p:sp>
    </p:spTree>
    <p:extLst>
      <p:ext uri="{BB962C8B-B14F-4D97-AF65-F5344CB8AC3E}">
        <p14:creationId xmlns:p14="http://schemas.microsoft.com/office/powerpoint/2010/main" val="3347748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A4A8CF-50A6-4B56-8EB3-A898F1A03127}"/>
              </a:ext>
            </a:extLst>
          </p:cNvPr>
          <p:cNvSpPr>
            <a:spLocks noGrp="1"/>
          </p:cNvSpPr>
          <p:nvPr>
            <p:ph type="title"/>
          </p:nvPr>
        </p:nvSpPr>
        <p:spPr/>
        <p:txBody>
          <a:bodyPr/>
          <a:lstStyle/>
          <a:p>
            <a:r>
              <a:rPr lang="en-US" dirty="0"/>
              <a:t>populations</a:t>
            </a:r>
          </a:p>
        </p:txBody>
      </p:sp>
      <p:pic>
        <p:nvPicPr>
          <p:cNvPr id="8" name="Graphic 7" descr="Family with girl outline">
            <a:extLst>
              <a:ext uri="{FF2B5EF4-FFF2-40B4-BE49-F238E27FC236}">
                <a16:creationId xmlns:a16="http://schemas.microsoft.com/office/drawing/2014/main" id="{EB1BD3E2-C690-01AA-A7DA-1197F354F62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27474" y="4532772"/>
            <a:ext cx="2236238" cy="2236238"/>
          </a:xfrm>
          <a:prstGeom prst="rect">
            <a:avLst/>
          </a:prstGeom>
        </p:spPr>
      </p:pic>
    </p:spTree>
    <p:extLst>
      <p:ext uri="{BB962C8B-B14F-4D97-AF65-F5344CB8AC3E}">
        <p14:creationId xmlns:p14="http://schemas.microsoft.com/office/powerpoint/2010/main" val="1955700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4E9A"/>
                </a:solidFill>
              </a:rPr>
              <a:t>populations</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solidFill>
                  <a:schemeClr val="tx1"/>
                </a:solidFill>
              </a:rPr>
              <a:t>COVERED:</a:t>
            </a:r>
          </a:p>
          <a:p>
            <a:r>
              <a:rPr lang="en-US" sz="2200" dirty="0" err="1">
                <a:solidFill>
                  <a:schemeClr val="tx1"/>
                </a:solidFill>
              </a:rPr>
              <a:t>SoonerCare</a:t>
            </a:r>
            <a:r>
              <a:rPr lang="en-US" sz="2200" dirty="0">
                <a:solidFill>
                  <a:schemeClr val="tx1"/>
                </a:solidFill>
              </a:rPr>
              <a:t> children</a:t>
            </a:r>
          </a:p>
          <a:p>
            <a:r>
              <a:rPr lang="en-US" sz="2200" dirty="0">
                <a:solidFill>
                  <a:schemeClr val="tx1"/>
                </a:solidFill>
              </a:rPr>
              <a:t>Deemed newborns</a:t>
            </a:r>
          </a:p>
          <a:p>
            <a:r>
              <a:rPr lang="en-US" sz="2200" dirty="0">
                <a:solidFill>
                  <a:schemeClr val="tx1"/>
                </a:solidFill>
              </a:rPr>
              <a:t>Pregnant women</a:t>
            </a:r>
          </a:p>
          <a:p>
            <a:r>
              <a:rPr lang="en-US" sz="2200" dirty="0">
                <a:solidFill>
                  <a:schemeClr val="tx1"/>
                </a:solidFill>
              </a:rPr>
              <a:t>Parent and caretaker relatives</a:t>
            </a:r>
          </a:p>
          <a:p>
            <a:r>
              <a:rPr lang="en-US" sz="2200" dirty="0">
                <a:solidFill>
                  <a:schemeClr val="tx1"/>
                </a:solidFill>
              </a:rPr>
              <a:t>Adults, aged 19-64 enrolled through Medicaid expansion</a:t>
            </a:r>
          </a:p>
          <a:p>
            <a:r>
              <a:rPr lang="en-US" sz="2200" dirty="0">
                <a:solidFill>
                  <a:schemeClr val="tx1"/>
                </a:solidFill>
              </a:rPr>
              <a:t>Children in foster care </a:t>
            </a:r>
          </a:p>
          <a:p>
            <a:r>
              <a:rPr lang="en-US" sz="2200" dirty="0">
                <a:solidFill>
                  <a:schemeClr val="tx1"/>
                </a:solidFill>
              </a:rPr>
              <a:t>Former foster children up to 25 years of age</a:t>
            </a:r>
          </a:p>
          <a:p>
            <a:r>
              <a:rPr lang="en-US" sz="2200" dirty="0">
                <a:solidFill>
                  <a:schemeClr val="tx1"/>
                </a:solidFill>
              </a:rPr>
              <a:t>Juvenile-justice involved children</a:t>
            </a:r>
          </a:p>
          <a:p>
            <a:r>
              <a:rPr lang="en-US" sz="2200" dirty="0">
                <a:solidFill>
                  <a:schemeClr val="tx1"/>
                </a:solidFill>
              </a:rPr>
              <a:t>Children receiving adoption assistance</a:t>
            </a:r>
          </a:p>
          <a:p>
            <a:pPr marL="0" indent="0">
              <a:buNone/>
            </a:pPr>
            <a:endParaRPr lang="en-US" b="1" dirty="0">
              <a:solidFill>
                <a:schemeClr val="tx1"/>
              </a:solidFill>
            </a:endParaRPr>
          </a:p>
          <a:p>
            <a:pPr marL="0" indent="0">
              <a:buNone/>
            </a:pPr>
            <a:r>
              <a:rPr lang="en-US" b="1" dirty="0">
                <a:solidFill>
                  <a:schemeClr val="tx1"/>
                </a:solidFill>
              </a:rPr>
              <a:t>VOLUNTARY:</a:t>
            </a:r>
          </a:p>
          <a:p>
            <a:r>
              <a:rPr lang="en-US" sz="2200" dirty="0">
                <a:solidFill>
                  <a:schemeClr val="tx1"/>
                </a:solidFill>
              </a:rPr>
              <a:t>American Indian/Alaska Native</a:t>
            </a:r>
          </a:p>
          <a:p>
            <a:pPr marL="0" indent="0">
              <a:buNone/>
            </a:pPr>
            <a:endParaRPr lang="en-US" dirty="0"/>
          </a:p>
          <a:p>
            <a:endParaRPr lang="en-US" dirty="0"/>
          </a:p>
        </p:txBody>
      </p:sp>
    </p:spTree>
    <p:extLst>
      <p:ext uri="{BB962C8B-B14F-4D97-AF65-F5344CB8AC3E}">
        <p14:creationId xmlns:p14="http://schemas.microsoft.com/office/powerpoint/2010/main" val="1892938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4E9A"/>
                </a:solidFill>
              </a:rPr>
              <a:t>populations</a:t>
            </a:r>
            <a:endParaRPr lang="en-US" dirty="0">
              <a:solidFill>
                <a:srgbClr val="DE8F26"/>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solidFill>
                  <a:schemeClr val="tx1"/>
                </a:solidFill>
              </a:rPr>
              <a:t>EXCLUDED INDIVIDUALS:</a:t>
            </a:r>
          </a:p>
          <a:p>
            <a:r>
              <a:rPr lang="en-US" sz="2200" dirty="0">
                <a:solidFill>
                  <a:schemeClr val="tx1"/>
                </a:solidFill>
              </a:rPr>
              <a:t>Dual eligible individuals</a:t>
            </a:r>
          </a:p>
          <a:p>
            <a:r>
              <a:rPr lang="en-US" sz="2200" dirty="0">
                <a:solidFill>
                  <a:schemeClr val="tx1"/>
                </a:solidFill>
              </a:rPr>
              <a:t>Aged, Blind and Disabled (ABD)</a:t>
            </a:r>
          </a:p>
          <a:p>
            <a:r>
              <a:rPr lang="en-US" sz="2200" dirty="0">
                <a:solidFill>
                  <a:schemeClr val="tx1"/>
                </a:solidFill>
              </a:rPr>
              <a:t>Individuals enrolled in Medicare Savings Program:</a:t>
            </a:r>
          </a:p>
          <a:p>
            <a:pPr lvl="1"/>
            <a:r>
              <a:rPr lang="en-US" sz="1700" dirty="0">
                <a:solidFill>
                  <a:schemeClr val="tx1"/>
                </a:solidFill>
              </a:rPr>
              <a:t>Qualified Medicare Beneficiaries (QMB)</a:t>
            </a:r>
          </a:p>
          <a:p>
            <a:pPr lvl="1"/>
            <a:r>
              <a:rPr lang="en-US" sz="1700" dirty="0">
                <a:solidFill>
                  <a:schemeClr val="tx1"/>
                </a:solidFill>
              </a:rPr>
              <a:t>Specified Low Income Medicare Beneficiaries (SLMB)</a:t>
            </a:r>
          </a:p>
          <a:p>
            <a:pPr lvl="1"/>
            <a:r>
              <a:rPr lang="en-US" sz="1700" dirty="0">
                <a:solidFill>
                  <a:schemeClr val="tx1"/>
                </a:solidFill>
              </a:rPr>
              <a:t>Qualified Disabled Workers (QDW)</a:t>
            </a:r>
          </a:p>
          <a:p>
            <a:pPr lvl="1"/>
            <a:r>
              <a:rPr lang="en-US" sz="1700" dirty="0">
                <a:solidFill>
                  <a:schemeClr val="tx1"/>
                </a:solidFill>
              </a:rPr>
              <a:t>Qualified Individuals (QI)</a:t>
            </a:r>
          </a:p>
          <a:p>
            <a:r>
              <a:rPr lang="en-US" sz="2200" dirty="0">
                <a:solidFill>
                  <a:schemeClr val="tx1"/>
                </a:solidFill>
              </a:rPr>
              <a:t>Nursing facility or ICF-IID level of care</a:t>
            </a:r>
          </a:p>
          <a:p>
            <a:pPr lvl="1"/>
            <a:r>
              <a:rPr lang="en-US" sz="1700" dirty="0">
                <a:solidFill>
                  <a:schemeClr val="tx1"/>
                </a:solidFill>
              </a:rPr>
              <a:t>Exception: members with a pending level of care determination as described in Section 2.6.6: “Nursing Facility and ICF-IF Stays” </a:t>
            </a:r>
          </a:p>
          <a:p>
            <a:r>
              <a:rPr lang="en-US" sz="2200" dirty="0">
                <a:solidFill>
                  <a:schemeClr val="tx1"/>
                </a:solidFill>
              </a:rPr>
              <a:t>During a period of Presumptive Eligibility</a:t>
            </a:r>
          </a:p>
          <a:p>
            <a:r>
              <a:rPr lang="en-US" sz="2200" dirty="0">
                <a:solidFill>
                  <a:schemeClr val="tx1"/>
                </a:solidFill>
              </a:rPr>
              <a:t>Infected with tuberculosis eligible for tuberculosis-related services under 42 CFR 435.215</a:t>
            </a:r>
          </a:p>
          <a:p>
            <a:pPr lvl="1"/>
            <a:endParaRPr lang="en-US" sz="2000" dirty="0"/>
          </a:p>
        </p:txBody>
      </p:sp>
    </p:spTree>
    <p:extLst>
      <p:ext uri="{BB962C8B-B14F-4D97-AF65-F5344CB8AC3E}">
        <p14:creationId xmlns:p14="http://schemas.microsoft.com/office/powerpoint/2010/main" val="1043759090"/>
      </p:ext>
    </p:extLst>
  </p:cSld>
  <p:clrMapOvr>
    <a:masterClrMapping/>
  </p:clrMapOvr>
</p:sld>
</file>

<file path=ppt/theme/theme1.xml><?xml version="1.0" encoding="utf-8"?>
<a:theme xmlns:a="http://schemas.openxmlformats.org/drawingml/2006/main" name="Orage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old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ark Blue Layou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ver Slide Onl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FFF0AFC7B10E94AB3BE72692359C550" ma:contentTypeVersion="10" ma:contentTypeDescription="Create a new document." ma:contentTypeScope="" ma:versionID="8e414c10ada274d24c0ac54fc9879cae">
  <xsd:schema xmlns:xsd="http://www.w3.org/2001/XMLSchema" xmlns:xs="http://www.w3.org/2001/XMLSchema" xmlns:p="http://schemas.microsoft.com/office/2006/metadata/properties" xmlns:ns1="http://schemas.microsoft.com/sharepoint/v3" xmlns:ns2="0493eacd-bb1f-4cca-847e-54fbd27dd03e" xmlns:ns3="c5b38700-c1d5-4e94-84dd-654588942c9f" targetNamespace="http://schemas.microsoft.com/office/2006/metadata/properties" ma:root="true" ma:fieldsID="754c42f63fa948e7504439af2921c1e6" ns1:_="" ns2:_="" ns3:_="">
    <xsd:import namespace="http://schemas.microsoft.com/sharepoint/v3"/>
    <xsd:import namespace="0493eacd-bb1f-4cca-847e-54fbd27dd03e"/>
    <xsd:import namespace="c5b38700-c1d5-4e94-84dd-654588942c9f"/>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93eacd-bb1f-4cca-847e-54fbd27dd0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b38700-c1d5-4e94-84dd-654588942c9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79909F-BDBE-4C01-A2C2-8F881A2A07EC}">
  <ds:schemaRefs>
    <ds:schemaRef ds:uri="http://schemas.microsoft.com/sharepoint/v3/contenttype/forms"/>
  </ds:schemaRefs>
</ds:datastoreItem>
</file>

<file path=customXml/itemProps2.xml><?xml version="1.0" encoding="utf-8"?>
<ds:datastoreItem xmlns:ds="http://schemas.openxmlformats.org/officeDocument/2006/customXml" ds:itemID="{496A4274-95D9-46A8-9880-BAC3678CE188}">
  <ds:schemaRefs>
    <ds:schemaRef ds:uri="http://schemas.microsoft.com/office/2006/documentManagement/types"/>
    <ds:schemaRef ds:uri="http://purl.org/dc/elements/1.1/"/>
    <ds:schemaRef ds:uri="http://schemas.microsoft.com/office/2006/metadata/properties"/>
    <ds:schemaRef ds:uri="0493eacd-bb1f-4cca-847e-54fbd27dd03e"/>
    <ds:schemaRef ds:uri="http://schemas.microsoft.com/office/infopath/2007/PartnerControls"/>
    <ds:schemaRef ds:uri="http://www.w3.org/XML/1998/namespace"/>
    <ds:schemaRef ds:uri="http://purl.org/dc/terms/"/>
    <ds:schemaRef ds:uri="http://schemas.microsoft.com/sharepoint/v3"/>
    <ds:schemaRef ds:uri="http://schemas.openxmlformats.org/package/2006/metadata/core-properties"/>
    <ds:schemaRef ds:uri="c5b38700-c1d5-4e94-84dd-654588942c9f"/>
    <ds:schemaRef ds:uri="http://purl.org/dc/dcmitype/"/>
  </ds:schemaRefs>
</ds:datastoreItem>
</file>

<file path=customXml/itemProps3.xml><?xml version="1.0" encoding="utf-8"?>
<ds:datastoreItem xmlns:ds="http://schemas.openxmlformats.org/officeDocument/2006/customXml" ds:itemID="{631F2FCE-498A-42A5-B49E-3BC530CDDB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493eacd-bb1f-4cca-847e-54fbd27dd03e"/>
    <ds:schemaRef ds:uri="c5b38700-c1d5-4e94-84dd-654588942c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12718</TotalTime>
  <Words>1309</Words>
  <Application>Microsoft Office PowerPoint</Application>
  <PresentationFormat>Widescreen</PresentationFormat>
  <Paragraphs>135</Paragraphs>
  <Slides>20</Slides>
  <Notes>8</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20</vt:i4>
      </vt:variant>
    </vt:vector>
  </HeadingPairs>
  <TitlesOfParts>
    <vt:vector size="34" baseType="lpstr">
      <vt:lpstr>Arial</vt:lpstr>
      <vt:lpstr>Calibri</vt:lpstr>
      <vt:lpstr>Georgia</vt:lpstr>
      <vt:lpstr>Montserrat</vt:lpstr>
      <vt:lpstr>Montserrat ExtraBold</vt:lpstr>
      <vt:lpstr>Montserrat ExtraLight</vt:lpstr>
      <vt:lpstr>Montserrat Light</vt:lpstr>
      <vt:lpstr>Montserrat SemiBold</vt:lpstr>
      <vt:lpstr>Montserrat Thin</vt:lpstr>
      <vt:lpstr>Symbol</vt:lpstr>
      <vt:lpstr>Orage Layout</vt:lpstr>
      <vt:lpstr>Gold Layout</vt:lpstr>
      <vt:lpstr>Dark Blue Layout</vt:lpstr>
      <vt:lpstr>Cover Slide Only</vt:lpstr>
      <vt:lpstr>  town hall  </vt:lpstr>
      <vt:lpstr>Welcome  Ellen Buettner Ohca Ceo </vt:lpstr>
      <vt:lpstr>Goals</vt:lpstr>
      <vt:lpstr>Partners</vt:lpstr>
      <vt:lpstr>Program design</vt:lpstr>
      <vt:lpstr>Program design</vt:lpstr>
      <vt:lpstr>populations</vt:lpstr>
      <vt:lpstr>populations</vt:lpstr>
      <vt:lpstr>populations</vt:lpstr>
      <vt:lpstr>populations</vt:lpstr>
      <vt:lpstr>Covered  benefits</vt:lpstr>
      <vt:lpstr>COVERED BENEFITS</vt:lpstr>
      <vt:lpstr>COVERED BENEFITS</vt:lpstr>
      <vt:lpstr>COVERED BENEFITS</vt:lpstr>
      <vt:lpstr>Quality &amp; population health</vt:lpstr>
      <vt:lpstr>Quality Advisory committee</vt:lpstr>
      <vt:lpstr>Provider incentive pool</vt:lpstr>
      <vt:lpstr>timeline</vt:lpstr>
      <vt:lpstr>timeline</vt:lpstr>
      <vt:lpstr>SoonerSelect  Town Hall  Questions &amp; Answers Introduction of Plans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Wilcox</dc:creator>
  <cp:lastModifiedBy>Sherri Duran</cp:lastModifiedBy>
  <cp:revision>71</cp:revision>
  <cp:lastPrinted>2022-06-22T18:17:34Z</cp:lastPrinted>
  <dcterms:created xsi:type="dcterms:W3CDTF">2020-03-27T18:06:33Z</dcterms:created>
  <dcterms:modified xsi:type="dcterms:W3CDTF">2023-08-18T18:13:48Z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0x0101001FFF0AFC7B10E94AB3BE72692359C550</vt:lpwstr>
  </property>
</Properties>
</file>