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1" r:id="rId5"/>
    <p:sldMasterId id="2147483661" r:id="rId6"/>
    <p:sldMasterId id="2147483682" r:id="rId7"/>
  </p:sldMasterIdLst>
  <p:notesMasterIdLst>
    <p:notesMasterId r:id="rId44"/>
  </p:notesMasterIdLst>
  <p:sldIdLst>
    <p:sldId id="259" r:id="rId8"/>
    <p:sldId id="258" r:id="rId9"/>
    <p:sldId id="261" r:id="rId10"/>
    <p:sldId id="310" r:id="rId11"/>
    <p:sldId id="307" r:id="rId12"/>
    <p:sldId id="308" r:id="rId13"/>
    <p:sldId id="264" r:id="rId14"/>
    <p:sldId id="265" r:id="rId15"/>
    <p:sldId id="266" r:id="rId16"/>
    <p:sldId id="268" r:id="rId17"/>
    <p:sldId id="271" r:id="rId18"/>
    <p:sldId id="290" r:id="rId19"/>
    <p:sldId id="291" r:id="rId20"/>
    <p:sldId id="292" r:id="rId21"/>
    <p:sldId id="273" r:id="rId22"/>
    <p:sldId id="274" r:id="rId23"/>
    <p:sldId id="278" r:id="rId24"/>
    <p:sldId id="279" r:id="rId25"/>
    <p:sldId id="305" r:id="rId26"/>
    <p:sldId id="280" r:id="rId27"/>
    <p:sldId id="287" r:id="rId28"/>
    <p:sldId id="294" r:id="rId29"/>
    <p:sldId id="263" r:id="rId30"/>
    <p:sldId id="306" r:id="rId31"/>
    <p:sldId id="311" r:id="rId32"/>
    <p:sldId id="377" r:id="rId33"/>
    <p:sldId id="380" r:id="rId34"/>
    <p:sldId id="315" r:id="rId35"/>
    <p:sldId id="316" r:id="rId36"/>
    <p:sldId id="317" r:id="rId37"/>
    <p:sldId id="312" r:id="rId38"/>
    <p:sldId id="381" r:id="rId39"/>
    <p:sldId id="382" r:id="rId40"/>
    <p:sldId id="313" r:id="rId41"/>
    <p:sldId id="314" r:id="rId42"/>
    <p:sldId id="260"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B7F90B-7101-E111-B17E-652C05D1ED19}" name="Ellen Buettner" initials="EB" userId="S::Ellen.Buettner@okhca.org::5d486768-ce7f-4f88-b00e-a49f6df9f051" providerId="AD"/>
  <p188:author id="{509B8754-0D0B-88E0-14AD-7C96B75A9AB3}" name="Melissa Richey" initials="MR" userId="S::Melissa.Richey@okhca.org::51da0e93-3186-470e-bb82-36d5d0d696d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8F26"/>
    <a:srgbClr val="464646"/>
    <a:srgbClr val="004E9A"/>
    <a:srgbClr val="D15420"/>
    <a:srgbClr val="9141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4" d="100"/>
          <a:sy n="84" d="100"/>
        </p:scale>
        <p:origin x="80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theme" Target="theme/theme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microsoft.com/office/2018/10/relationships/authors" Target="author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tableStyles" Target="tableStyles.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viewProps" Target="viewProps.xml"/><Relationship Id="rId20" Type="http://schemas.openxmlformats.org/officeDocument/2006/relationships/slide" Target="slides/slide13.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1A2FB0-D2C7-4C6C-B5D1-7D81FEE1FD9F}" type="datetimeFigureOut">
              <a:rPr lang="en-US" smtClean="0"/>
              <a:t>6/22/2022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FAD83A-BDAD-439B-8824-F70A31C9B5F8}" type="slidenum">
              <a:rPr lang="en-US" smtClean="0"/>
              <a:t>‹#›</a:t>
            </a:fld>
            <a:endParaRPr lang="en-US"/>
          </a:p>
        </p:txBody>
      </p:sp>
    </p:spTree>
    <p:extLst>
      <p:ext uri="{BB962C8B-B14F-4D97-AF65-F5344CB8AC3E}">
        <p14:creationId xmlns:p14="http://schemas.microsoft.com/office/powerpoint/2010/main" val="3440483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OHCA is seeking proposals from qualified managed care organizations to implement a comprehensive managed care delivery system for certain </a:t>
            </a:r>
            <a:r>
              <a:rPr lang="en-US" sz="1200" kern="1200" dirty="0" err="1">
                <a:solidFill>
                  <a:schemeClr val="tx1"/>
                </a:solidFill>
                <a:effectLst/>
                <a:latin typeface="+mn-lt"/>
                <a:ea typeface="+mn-ea"/>
                <a:cs typeface="+mn-cs"/>
              </a:rPr>
              <a:t>SoonerCare</a:t>
            </a:r>
            <a:r>
              <a:rPr lang="en-US" sz="1200" kern="1200" dirty="0">
                <a:solidFill>
                  <a:schemeClr val="tx1"/>
                </a:solidFill>
                <a:effectLst/>
                <a:latin typeface="+mn-lt"/>
                <a:ea typeface="+mn-ea"/>
                <a:cs typeface="+mn-cs"/>
              </a:rPr>
              <a:t> members to advance Gov. Stitt’s plan to transform Oklahoma to a Top Ten state in health outcomes. OHCA is pursuing a comprehensive Medicaid managed care approach that will allow the State to achieve the following payment and delivery system reform goals:</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3</a:t>
            </a:fld>
            <a:endParaRPr lang="en-US"/>
          </a:p>
        </p:txBody>
      </p:sp>
    </p:spTree>
    <p:extLst>
      <p:ext uri="{BB962C8B-B14F-4D97-AF65-F5344CB8AC3E}">
        <p14:creationId xmlns:p14="http://schemas.microsoft.com/office/powerpoint/2010/main" val="10719084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Selected MCOs will be required to participate in a Readiness Review process prior to the start of Member enrollment. The MCOs must complete all Readiness Review activities to the satisfaction of the OHCA and CMS before being eligible to receive enrollment of Members. </a:t>
            </a:r>
          </a:p>
          <a:p>
            <a:r>
              <a:rPr lang="en-US" sz="1200" kern="1200" dirty="0">
                <a:solidFill>
                  <a:schemeClr val="tx1"/>
                </a:solidFill>
                <a:effectLst/>
                <a:latin typeface="+mn-lt"/>
                <a:ea typeface="+mn-ea"/>
                <a:cs typeface="+mn-cs"/>
              </a:rPr>
              <a:t>The Readiness Review will be conducted by a team within OHCA and will include a desk review of MCO documentation and an on-site review at the MCO’s offices. </a:t>
            </a:r>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21</a:t>
            </a:fld>
            <a:endParaRPr lang="en-US"/>
          </a:p>
        </p:txBody>
      </p:sp>
    </p:spTree>
    <p:extLst>
      <p:ext uri="{BB962C8B-B14F-4D97-AF65-F5344CB8AC3E}">
        <p14:creationId xmlns:p14="http://schemas.microsoft.com/office/powerpoint/2010/main" val="1320381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Covered populations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Through this RFP, OHCA intends to contract on a statewide basis with two or more managed care organizations (MCO) to deliver risk-based managed care services to </a:t>
            </a:r>
            <a:r>
              <a:rPr lang="en-US" sz="1200" kern="1200" dirty="0" err="1">
                <a:solidFill>
                  <a:schemeClr val="tx1"/>
                </a:solidFill>
                <a:effectLst/>
                <a:latin typeface="+mn-lt"/>
                <a:ea typeface="+mn-ea"/>
                <a:cs typeface="+mn-cs"/>
              </a:rPr>
              <a:t>SoonerCare</a:t>
            </a:r>
            <a:r>
              <a:rPr lang="en-US" sz="1200" kern="1200" dirty="0">
                <a:solidFill>
                  <a:schemeClr val="tx1"/>
                </a:solidFill>
                <a:effectLst/>
                <a:latin typeface="+mn-lt"/>
                <a:ea typeface="+mn-ea"/>
                <a:cs typeface="+mn-cs"/>
              </a:rPr>
              <a:t> Children, Deemed Newborns, Pregnant Women, Parent and Caretaker Relatives, and Expansion Adults. OHCA also intends to contract with one of the selected MCOs to deliver statewide risk-based managed care services for </a:t>
            </a:r>
            <a:r>
              <a:rPr lang="en-US" sz="1200" kern="1200" dirty="0" err="1">
                <a:solidFill>
                  <a:schemeClr val="tx1"/>
                </a:solidFill>
                <a:effectLst/>
                <a:latin typeface="+mn-lt"/>
                <a:ea typeface="+mn-ea"/>
                <a:cs typeface="+mn-cs"/>
              </a:rPr>
              <a:t>SoonerCare</a:t>
            </a:r>
            <a:r>
              <a:rPr lang="en-US" sz="1200" kern="1200" dirty="0">
                <a:solidFill>
                  <a:schemeClr val="tx1"/>
                </a:solidFill>
                <a:effectLst/>
                <a:latin typeface="+mn-lt"/>
                <a:ea typeface="+mn-ea"/>
                <a:cs typeface="+mn-cs"/>
              </a:rPr>
              <a:t> members who are Former Foster Children, juvenile justice involved, in foster care or receiving adoption assistance. American Indian/Alaska Native population is considered voluntary and will have the option of receiving their </a:t>
            </a:r>
            <a:r>
              <a:rPr lang="en-US" sz="1200" kern="1200" dirty="0" err="1">
                <a:solidFill>
                  <a:schemeClr val="tx1"/>
                </a:solidFill>
                <a:effectLst/>
                <a:latin typeface="+mn-lt"/>
                <a:ea typeface="+mn-ea"/>
                <a:cs typeface="+mn-cs"/>
              </a:rPr>
              <a:t>SoonerCare</a:t>
            </a:r>
            <a:r>
              <a:rPr lang="en-US" sz="1200" kern="1200" dirty="0">
                <a:solidFill>
                  <a:schemeClr val="tx1"/>
                </a:solidFill>
                <a:effectLst/>
                <a:latin typeface="+mn-lt"/>
                <a:ea typeface="+mn-ea"/>
                <a:cs typeface="+mn-cs"/>
              </a:rPr>
              <a:t> services through a managed care plan or through the fee-for-service program operated by OHCA. </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8</a:t>
            </a:fld>
            <a:endParaRPr lang="en-US"/>
          </a:p>
        </p:txBody>
      </p:sp>
    </p:spTree>
    <p:extLst>
      <p:ext uri="{BB962C8B-B14F-4D97-AF65-F5344CB8AC3E}">
        <p14:creationId xmlns:p14="http://schemas.microsoft.com/office/powerpoint/2010/main" val="740144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American Indian/Alaska Native population is considered voluntary and will have the option of receiving their </a:t>
            </a:r>
            <a:r>
              <a:rPr lang="en-US" sz="1200" kern="1200" dirty="0" err="1">
                <a:solidFill>
                  <a:schemeClr val="tx1"/>
                </a:solidFill>
                <a:effectLst/>
                <a:latin typeface="+mn-lt"/>
                <a:ea typeface="+mn-ea"/>
                <a:cs typeface="+mn-cs"/>
              </a:rPr>
              <a:t>SoonerCare</a:t>
            </a:r>
            <a:r>
              <a:rPr lang="en-US" sz="1200" kern="1200" dirty="0">
                <a:solidFill>
                  <a:schemeClr val="tx1"/>
                </a:solidFill>
                <a:effectLst/>
                <a:latin typeface="+mn-lt"/>
                <a:ea typeface="+mn-ea"/>
                <a:cs typeface="+mn-cs"/>
              </a:rPr>
              <a:t> services through a managed care plan or through the fee-for-service program operated by OHCA. </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9</a:t>
            </a:fld>
            <a:endParaRPr lang="en-US"/>
          </a:p>
        </p:txBody>
      </p:sp>
    </p:spTree>
    <p:extLst>
      <p:ext uri="{BB962C8B-B14F-4D97-AF65-F5344CB8AC3E}">
        <p14:creationId xmlns:p14="http://schemas.microsoft.com/office/powerpoint/2010/main" val="2022826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10</a:t>
            </a:fld>
            <a:endParaRPr lang="en-US"/>
          </a:p>
        </p:txBody>
      </p:sp>
    </p:spTree>
    <p:extLst>
      <p:ext uri="{BB962C8B-B14F-4D97-AF65-F5344CB8AC3E}">
        <p14:creationId xmlns:p14="http://schemas.microsoft.com/office/powerpoint/2010/main" val="3326241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MCO will be responsible for furnishing physical health, behavioral health and pharmacy benefits to all of the covered populations. Dental benefits will be provided by two</a:t>
            </a:r>
            <a:r>
              <a:rPr lang="en-US" sz="1200" kern="1200" baseline="0" dirty="0">
                <a:solidFill>
                  <a:schemeClr val="tx1"/>
                </a:solidFill>
                <a:effectLst/>
                <a:latin typeface="+mn-lt"/>
                <a:ea typeface="+mn-ea"/>
                <a:cs typeface="+mn-cs"/>
              </a:rPr>
              <a:t> or more </a:t>
            </a:r>
            <a:r>
              <a:rPr lang="en-US" sz="1200" kern="1200" dirty="0">
                <a:solidFill>
                  <a:schemeClr val="tx1"/>
                </a:solidFill>
                <a:effectLst/>
                <a:latin typeface="+mn-lt"/>
                <a:ea typeface="+mn-ea"/>
                <a:cs typeface="+mn-cs"/>
              </a:rPr>
              <a:t>Dental Benefits Managers that will be selected through a separate RFP process. The MCO will also be required to coordinate with Providers of benefits outside of the plan’s capitation to promote service integration and the delivery of holistic, person-and family-centered care. Covered benefits will include, but not be limited to services currently covered under OHCA’s approved state plan, waivers and administrative rules. </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12</a:t>
            </a:fld>
            <a:endParaRPr lang="en-US"/>
          </a:p>
        </p:txBody>
      </p:sp>
    </p:spTree>
    <p:extLst>
      <p:ext uri="{BB962C8B-B14F-4D97-AF65-F5344CB8AC3E}">
        <p14:creationId xmlns:p14="http://schemas.microsoft.com/office/powerpoint/2010/main" val="2741531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MCOs will be required to ensure that covered members have access to Non-Emergency Transportation using timelines standards required by OHCA.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MCOs will also be required to develop strategies to address social determinants of health impacting </a:t>
            </a:r>
            <a:r>
              <a:rPr lang="en-US" sz="1200" kern="1200" dirty="0" err="1">
                <a:solidFill>
                  <a:schemeClr val="tx1"/>
                </a:solidFill>
                <a:effectLst/>
                <a:latin typeface="+mn-lt"/>
                <a:ea typeface="+mn-ea"/>
                <a:cs typeface="+mn-cs"/>
              </a:rPr>
              <a:t>SoonerCare</a:t>
            </a:r>
            <a:r>
              <a:rPr lang="en-US" sz="1200" kern="1200" dirty="0">
                <a:solidFill>
                  <a:schemeClr val="tx1"/>
                </a:solidFill>
                <a:effectLst/>
                <a:latin typeface="+mn-lt"/>
                <a:ea typeface="+mn-ea"/>
                <a:cs typeface="+mn-cs"/>
              </a:rPr>
              <a:t> members including partnering with community-based organizations or social service providers; and employing or partnering with community health workers or other non-traditional health workers.</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13</a:t>
            </a:fld>
            <a:endParaRPr lang="en-US"/>
          </a:p>
        </p:txBody>
      </p:sp>
    </p:spTree>
    <p:extLst>
      <p:ext uri="{BB962C8B-B14F-4D97-AF65-F5344CB8AC3E}">
        <p14:creationId xmlns:p14="http://schemas.microsoft.com/office/powerpoint/2010/main" val="932890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OHCA will manage the Preferred Drug List utilized by the managed care plans. Additionally, all rebates for pharmaceutical products and diabetic testing supplies will accrue to the OHCA and shall not be kept or shared by or with the Contractor or its PBM. The MCO proposals may offer Value-Added Benefits and services in addition to the capitated benefit package to support the health, wellness and independence of Members and to advance the State’s objectives for the managed care program. This may include, but is not limited to vision, durable medical equipment, transportation, pharmacy and physician services for Members in excess of fee-for-service program limits.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14</a:t>
            </a:fld>
            <a:endParaRPr lang="en-US"/>
          </a:p>
        </p:txBody>
      </p:sp>
    </p:spTree>
    <p:extLst>
      <p:ext uri="{BB962C8B-B14F-4D97-AF65-F5344CB8AC3E}">
        <p14:creationId xmlns:p14="http://schemas.microsoft.com/office/powerpoint/2010/main" val="10276999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MCOs will be required to maintain and monitor a network of appropriate Participating Provider that is sufficient to provide adequate access and availability to all services covered under this Contract for all Members, including those with limited English proficiency or physical or mental disabilities.  The MCOs will provide reasonable and adequate hours of operation, including 24-hour availability of information, referral, and treatment for emergency medical conditions and will make arrangements with, or referrals to, a sufficient number of physicians and other practitioners to ensure that the services under this Contract can be furnished promptly and without compromising the quality of care.</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16</a:t>
            </a:fld>
            <a:endParaRPr lang="en-US"/>
          </a:p>
        </p:txBody>
      </p:sp>
    </p:spTree>
    <p:extLst>
      <p:ext uri="{BB962C8B-B14F-4D97-AF65-F5344CB8AC3E}">
        <p14:creationId xmlns:p14="http://schemas.microsoft.com/office/powerpoint/2010/main" val="372686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The MCO will be required to undergo an annual, external independent review (EQR) of the quality, timeliness, and access to the services covered under this Contract. To conduct this EQR, OHCA will retain the services of a qualified External Quality Review Organization (EQRO) in accordance with the qualifications for competence and independence at 42 CFR § 438.354. </a:t>
            </a: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18</a:t>
            </a:fld>
            <a:endParaRPr lang="en-US"/>
          </a:p>
        </p:txBody>
      </p:sp>
    </p:spTree>
    <p:extLst>
      <p:ext uri="{BB962C8B-B14F-4D97-AF65-F5344CB8AC3E}">
        <p14:creationId xmlns:p14="http://schemas.microsoft.com/office/powerpoint/2010/main" val="3392577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ransition Slide">
    <p:bg>
      <p:bgPr>
        <a:solidFill>
          <a:srgbClr val="D15420"/>
        </a:solidFill>
        <a:effectLst/>
      </p:bgPr>
    </p:bg>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190ADDA2-9361-4AC6-B4E0-FCE0D576AE21}"/>
              </a:ext>
            </a:extLst>
          </p:cNvPr>
          <p:cNvSpPr>
            <a:spLocks noGrp="1"/>
          </p:cNvSpPr>
          <p:nvPr>
            <p:ph type="title" hasCustomPrompt="1"/>
          </p:nvPr>
        </p:nvSpPr>
        <p:spPr>
          <a:xfrm>
            <a:off x="838200" y="365125"/>
            <a:ext cx="7381875" cy="6064250"/>
          </a:xfrm>
          <a:prstGeom prst="rect">
            <a:avLst/>
          </a:prstGeom>
        </p:spPr>
        <p:txBody>
          <a:bodyPr vert="horz" lIns="91440" tIns="45720" rIns="91440" bIns="45720" rtlCol="0" anchor="ctr">
            <a:normAutofit/>
          </a:bodyPr>
          <a:lstStyle>
            <a:lvl1pPr algn="l">
              <a:defRPr sz="6600">
                <a:solidFill>
                  <a:schemeClr val="bg1"/>
                </a:solidFill>
              </a:defRPr>
            </a:lvl1pPr>
          </a:lstStyle>
          <a:p>
            <a:r>
              <a:rPr lang="en-US" dirty="0"/>
              <a:t>Transition slide 1:</a:t>
            </a:r>
            <a:br>
              <a:rPr lang="en-US" dirty="0"/>
            </a:br>
            <a:r>
              <a:rPr lang="en-US" dirty="0"/>
              <a:t>put your title here</a:t>
            </a:r>
          </a:p>
        </p:txBody>
      </p:sp>
    </p:spTree>
    <p:extLst>
      <p:ext uri="{BB962C8B-B14F-4D97-AF65-F5344CB8AC3E}">
        <p14:creationId xmlns:p14="http://schemas.microsoft.com/office/powerpoint/2010/main" val="386383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ansition Slide">
    <p:bg>
      <p:bgPr>
        <a:solidFill>
          <a:srgbClr val="DE8F26"/>
        </a:solidFill>
        <a:effectLst/>
      </p:bgPr>
    </p:bg>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190ADDA2-9361-4AC6-B4E0-FCE0D576AE21}"/>
              </a:ext>
            </a:extLst>
          </p:cNvPr>
          <p:cNvSpPr>
            <a:spLocks noGrp="1"/>
          </p:cNvSpPr>
          <p:nvPr>
            <p:ph type="title" hasCustomPrompt="1"/>
          </p:nvPr>
        </p:nvSpPr>
        <p:spPr>
          <a:xfrm>
            <a:off x="838200" y="365125"/>
            <a:ext cx="7381875" cy="6064250"/>
          </a:xfrm>
          <a:prstGeom prst="rect">
            <a:avLst/>
          </a:prstGeom>
        </p:spPr>
        <p:txBody>
          <a:bodyPr vert="horz" lIns="91440" tIns="45720" rIns="91440" bIns="45720" rtlCol="0" anchor="ctr">
            <a:normAutofit/>
          </a:bodyPr>
          <a:lstStyle>
            <a:lvl1pPr algn="l">
              <a:defRPr sz="6600">
                <a:solidFill>
                  <a:schemeClr val="bg1"/>
                </a:solidFill>
              </a:defRPr>
            </a:lvl1pPr>
          </a:lstStyle>
          <a:p>
            <a:r>
              <a:rPr lang="en-US" dirty="0"/>
              <a:t>Transition slide 1:</a:t>
            </a:r>
            <a:br>
              <a:rPr lang="en-US" dirty="0"/>
            </a:br>
            <a:r>
              <a:rPr lang="en-US" dirty="0"/>
              <a:t>put your title here</a:t>
            </a:r>
          </a:p>
        </p:txBody>
      </p:sp>
    </p:spTree>
    <p:extLst>
      <p:ext uri="{BB962C8B-B14F-4D97-AF65-F5344CB8AC3E}">
        <p14:creationId xmlns:p14="http://schemas.microsoft.com/office/powerpoint/2010/main" val="2532503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39D4-F3F6-4638-AB26-B252F641A34A}"/>
              </a:ext>
            </a:extLst>
          </p:cNvPr>
          <p:cNvSpPr>
            <a:spLocks noGrp="1"/>
          </p:cNvSpPr>
          <p:nvPr>
            <p:ph type="title" hasCustomPrompt="1"/>
          </p:nvPr>
        </p:nvSpPr>
        <p:spPr/>
        <p:txBody>
          <a:bodyPr>
            <a:normAutofit/>
          </a:bodyPr>
          <a:lstStyle>
            <a:lvl1pPr>
              <a:defRPr sz="4400"/>
            </a:lvl1pPr>
          </a:lstStyle>
          <a:p>
            <a:r>
              <a:rPr lang="en-US" dirty="0"/>
              <a:t>title</a:t>
            </a:r>
          </a:p>
        </p:txBody>
      </p:sp>
      <p:sp>
        <p:nvSpPr>
          <p:cNvPr id="3" name="Content Placeholder 2">
            <a:extLst>
              <a:ext uri="{FF2B5EF4-FFF2-40B4-BE49-F238E27FC236}">
                <a16:creationId xmlns:a16="http://schemas.microsoft.com/office/drawing/2014/main" id="{4B6FF79B-5247-4EA0-A3E1-735056041A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461A5CC-C12F-4050-A87A-D8016FCA4D96}"/>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3016196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Lef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0" y="0"/>
            <a:ext cx="6019800" cy="6858000"/>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8" name="Title 1">
            <a:extLst>
              <a:ext uri="{FF2B5EF4-FFF2-40B4-BE49-F238E27FC236}">
                <a16:creationId xmlns:a16="http://schemas.microsoft.com/office/drawing/2014/main" id="{63E39908-AE0E-4754-863C-B6DFE0ABF817}"/>
              </a:ext>
            </a:extLst>
          </p:cNvPr>
          <p:cNvSpPr>
            <a:spLocks noGrp="1"/>
          </p:cNvSpPr>
          <p:nvPr>
            <p:ph type="title" hasCustomPrompt="1"/>
          </p:nvPr>
        </p:nvSpPr>
        <p:spPr>
          <a:xfrm>
            <a:off x="6856412" y="250825"/>
            <a:ext cx="4498976"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6856412" y="1846263"/>
            <a:ext cx="4498976"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6856412" y="6242050"/>
            <a:ext cx="449897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6856412" y="1711325"/>
            <a:ext cx="2647950"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1373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Photo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1" y="260350"/>
            <a:ext cx="4346577"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0"/>
            <a:ext cx="6172200" cy="6858000"/>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7"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10" y="6251575"/>
            <a:ext cx="4346578"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945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2" y="260350"/>
            <a:ext cx="4346574" cy="1325563"/>
          </a:xfrm>
        </p:spPr>
        <p:txBody>
          <a:bodyPr>
            <a:noAutofit/>
          </a:bodyPr>
          <a:lstStyle>
            <a:lvl1pPr>
              <a:defRPr sz="36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1"/>
            <a:ext cx="6172200" cy="3343274"/>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5"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09" y="6251575"/>
            <a:ext cx="4346575"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1ACAF94-7D76-461F-84CA-8C3A8E1A19AF}"/>
              </a:ext>
            </a:extLst>
          </p:cNvPr>
          <p:cNvSpPr>
            <a:spLocks noGrp="1"/>
          </p:cNvSpPr>
          <p:nvPr>
            <p:ph sz="half" idx="13" hasCustomPrompt="1"/>
          </p:nvPr>
        </p:nvSpPr>
        <p:spPr>
          <a:xfrm flipH="1">
            <a:off x="6019800" y="3457575"/>
            <a:ext cx="6172200" cy="3400423"/>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Tree>
    <p:extLst>
      <p:ext uri="{BB962C8B-B14F-4D97-AF65-F5344CB8AC3E}">
        <p14:creationId xmlns:p14="http://schemas.microsoft.com/office/powerpoint/2010/main" val="2753588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836611" y="-3170"/>
            <a:ext cx="10518777" cy="3428990"/>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836612" y="3590917"/>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836611" y="6076951"/>
            <a:ext cx="10518777"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28658CBB-3AD1-428F-87CC-812CE82028AF}"/>
              </a:ext>
            </a:extLst>
          </p:cNvPr>
          <p:cNvSpPr>
            <a:spLocks noGrp="1"/>
          </p:cNvSpPr>
          <p:nvPr>
            <p:ph sz="half" idx="13"/>
          </p:nvPr>
        </p:nvSpPr>
        <p:spPr>
          <a:xfrm>
            <a:off x="4424363" y="3590916"/>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3">
            <a:extLst>
              <a:ext uri="{FF2B5EF4-FFF2-40B4-BE49-F238E27FC236}">
                <a16:creationId xmlns:a16="http://schemas.microsoft.com/office/drawing/2014/main" id="{EBC7ECB4-F408-4BA0-AB56-E83E4F5D7BF2}"/>
              </a:ext>
            </a:extLst>
          </p:cNvPr>
          <p:cNvSpPr>
            <a:spLocks noGrp="1"/>
          </p:cNvSpPr>
          <p:nvPr>
            <p:ph sz="half" idx="14"/>
          </p:nvPr>
        </p:nvSpPr>
        <p:spPr>
          <a:xfrm>
            <a:off x="8012114" y="3590915"/>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363791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D4F0C-64D1-4379-8CC4-EF068C539682}"/>
              </a:ext>
            </a:extLst>
          </p:cNvPr>
          <p:cNvSpPr>
            <a:spLocks noGrp="1"/>
          </p:cNvSpPr>
          <p:nvPr>
            <p:ph type="title" hasCustomPrompt="1"/>
          </p:nvPr>
        </p:nvSpPr>
        <p:spPr>
          <a:xfrm>
            <a:off x="839788" y="365125"/>
            <a:ext cx="10515600" cy="1325563"/>
          </a:xfrm>
        </p:spPr>
        <p:txBody>
          <a:bodyPr>
            <a:normAutofit/>
          </a:bodyPr>
          <a:lstStyle>
            <a:lvl1pPr>
              <a:defRPr sz="4400"/>
            </a:lvl1pPr>
          </a:lstStyle>
          <a:p>
            <a:r>
              <a:rPr lang="en-US" dirty="0"/>
              <a:t>title</a:t>
            </a:r>
          </a:p>
        </p:txBody>
      </p:sp>
      <p:sp>
        <p:nvSpPr>
          <p:cNvPr id="3" name="Text Placeholder 2">
            <a:extLst>
              <a:ext uri="{FF2B5EF4-FFF2-40B4-BE49-F238E27FC236}">
                <a16:creationId xmlns:a16="http://schemas.microsoft.com/office/drawing/2014/main" id="{E390DA14-779F-4634-BE38-855D8BAF2E38}"/>
              </a:ext>
            </a:extLst>
          </p:cNvPr>
          <p:cNvSpPr>
            <a:spLocks noGrp="1"/>
          </p:cNvSpPr>
          <p:nvPr>
            <p:ph type="body" idx="1"/>
          </p:nvPr>
        </p:nvSpPr>
        <p:spPr>
          <a:xfrm>
            <a:off x="839788" y="1681163"/>
            <a:ext cx="4999037" cy="823912"/>
          </a:xfrm>
        </p:spPr>
        <p:txBody>
          <a:bodyPr anchor="b"/>
          <a:lstStyle>
            <a:lvl1pPr marL="0" indent="0">
              <a:buNone/>
              <a:defRPr sz="2400" b="1">
                <a:latin typeface="Montserrat Thin" panose="000003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38FC96-4045-49F6-A146-006CCC119A3F}"/>
              </a:ext>
            </a:extLst>
          </p:cNvPr>
          <p:cNvSpPr>
            <a:spLocks noGrp="1"/>
          </p:cNvSpPr>
          <p:nvPr>
            <p:ph sz="half" idx="2"/>
          </p:nvPr>
        </p:nvSpPr>
        <p:spPr>
          <a:xfrm>
            <a:off x="839788" y="2505075"/>
            <a:ext cx="4999037" cy="3684588"/>
          </a:xfrm>
        </p:spPr>
        <p:txBody>
          <a:bodyPr/>
          <a:lstStyle>
            <a:lvl1pPr>
              <a:defRPr>
                <a:latin typeface="Montserrat Thin" panose="00000300000000000000" pitchFamily="50" charset="0"/>
              </a:defRPr>
            </a:lvl1pPr>
            <a:lvl2pPr>
              <a:defRPr>
                <a:latin typeface="Montserrat Thin" panose="00000300000000000000" pitchFamily="50" charset="0"/>
              </a:defRPr>
            </a:lvl2pPr>
            <a:lvl3pPr>
              <a:defRPr>
                <a:latin typeface="Montserrat Thin" panose="00000300000000000000" pitchFamily="50" charset="0"/>
              </a:defRPr>
            </a:lvl3pPr>
            <a:lvl4pPr>
              <a:defRPr>
                <a:latin typeface="Montserrat Thin" panose="00000300000000000000" pitchFamily="50" charset="0"/>
              </a:defRPr>
            </a:lvl4pPr>
            <a:lvl5pPr>
              <a:defRPr>
                <a:latin typeface="Montserrat Thin" panose="00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A5B313F-BE7E-49F9-9886-2FAC21CE71E6}"/>
              </a:ext>
            </a:extLst>
          </p:cNvPr>
          <p:cNvSpPr>
            <a:spLocks noGrp="1"/>
          </p:cNvSpPr>
          <p:nvPr>
            <p:ph type="body" sz="quarter" idx="3"/>
          </p:nvPr>
        </p:nvSpPr>
        <p:spPr>
          <a:xfrm>
            <a:off x="6334126" y="1681163"/>
            <a:ext cx="5021262" cy="823912"/>
          </a:xfrm>
        </p:spPr>
        <p:txBody>
          <a:bodyPr anchor="b"/>
          <a:lstStyle>
            <a:lvl1pPr marL="0" indent="0">
              <a:buNone/>
              <a:defRPr sz="2400" b="1">
                <a:latin typeface="Montserrat Thin" panose="000003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7D252D3-F9FC-4D4F-B275-3829883FE67F}"/>
              </a:ext>
            </a:extLst>
          </p:cNvPr>
          <p:cNvSpPr>
            <a:spLocks noGrp="1"/>
          </p:cNvSpPr>
          <p:nvPr>
            <p:ph sz="quarter" idx="4"/>
          </p:nvPr>
        </p:nvSpPr>
        <p:spPr>
          <a:xfrm>
            <a:off x="6334126" y="2505075"/>
            <a:ext cx="5021262" cy="3684588"/>
          </a:xfrm>
        </p:spPr>
        <p:txBody>
          <a:bodyPr/>
          <a:lstStyle>
            <a:lvl1pPr>
              <a:defRPr>
                <a:latin typeface="Montserrat Thin" panose="00000300000000000000" pitchFamily="50" charset="0"/>
              </a:defRPr>
            </a:lvl1pPr>
            <a:lvl2pPr>
              <a:defRPr>
                <a:latin typeface="Montserrat Thin" panose="00000300000000000000" pitchFamily="50" charset="0"/>
              </a:defRPr>
            </a:lvl2pPr>
            <a:lvl3pPr>
              <a:defRPr>
                <a:latin typeface="Montserrat Thin" panose="00000300000000000000" pitchFamily="50" charset="0"/>
              </a:defRPr>
            </a:lvl3pPr>
            <a:lvl4pPr>
              <a:defRPr>
                <a:latin typeface="Montserrat Thin" panose="00000300000000000000" pitchFamily="50" charset="0"/>
              </a:defRPr>
            </a:lvl4pPr>
            <a:lvl5pPr>
              <a:defRPr>
                <a:latin typeface="Montserrat Thin" panose="00000300000000000000"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718873EF-9FD9-49D8-AAD5-0113C6247EB2}"/>
              </a:ext>
            </a:extLst>
          </p:cNvPr>
          <p:cNvCxnSpPr>
            <a:cxnSpLocks/>
          </p:cNvCxnSpPr>
          <p:nvPr userDrawn="1"/>
        </p:nvCxnSpPr>
        <p:spPr>
          <a:xfrm flipV="1">
            <a:off x="6086475" y="1690688"/>
            <a:ext cx="0" cy="4498975"/>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12" name="Slide Number Placeholder 6">
            <a:extLst>
              <a:ext uri="{FF2B5EF4-FFF2-40B4-BE49-F238E27FC236}">
                <a16:creationId xmlns:a16="http://schemas.microsoft.com/office/drawing/2014/main" id="{DBEA52CF-2BAB-485D-BA64-1588444BEDD8}"/>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2723949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DCA45-256B-46A9-B33C-A1595D78EC29}"/>
              </a:ext>
            </a:extLst>
          </p:cNvPr>
          <p:cNvSpPr>
            <a:spLocks noGrp="1"/>
          </p:cNvSpPr>
          <p:nvPr>
            <p:ph type="title" hasCustomPrompt="1"/>
          </p:nvPr>
        </p:nvSpPr>
        <p:spPr>
          <a:xfrm>
            <a:off x="1400178" y="981075"/>
            <a:ext cx="9953615" cy="4521200"/>
          </a:xfrm>
        </p:spPr>
        <p:txBody>
          <a:bodyPr/>
          <a:lstStyle>
            <a:lvl1pPr>
              <a:defRPr i="0" cap="none" baseline="0">
                <a:latin typeface="Montserrat Thin" panose="00000300000000000000" pitchFamily="50" charset="0"/>
              </a:defRPr>
            </a:lvl1pPr>
          </a:lstStyle>
          <a:p>
            <a:r>
              <a:rPr lang="en-US" dirty="0"/>
              <a:t>“Use this slide if you would like to include a quote in your presentation.”</a:t>
            </a:r>
            <a:br>
              <a:rPr lang="en-US" dirty="0"/>
            </a:br>
            <a:br>
              <a:rPr lang="en-US" dirty="0"/>
            </a:br>
            <a:r>
              <a:rPr lang="en-US" dirty="0"/>
              <a:t>– Quote Attribution</a:t>
            </a:r>
          </a:p>
        </p:txBody>
      </p:sp>
      <p:cxnSp>
        <p:nvCxnSpPr>
          <p:cNvPr id="6" name="Straight Connector 5">
            <a:extLst>
              <a:ext uri="{FF2B5EF4-FFF2-40B4-BE49-F238E27FC236}">
                <a16:creationId xmlns:a16="http://schemas.microsoft.com/office/drawing/2014/main" id="{B19AED1F-DAA1-4CD3-8E2B-3C4AD4BD5E44}"/>
              </a:ext>
            </a:extLst>
          </p:cNvPr>
          <p:cNvCxnSpPr>
            <a:cxnSpLocks/>
          </p:cNvCxnSpPr>
          <p:nvPr userDrawn="1"/>
        </p:nvCxnSpPr>
        <p:spPr>
          <a:xfrm>
            <a:off x="855673" y="981075"/>
            <a:ext cx="0" cy="452120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C40CA53F-EFAE-46F6-A38C-771A8AFE5853}"/>
              </a:ext>
            </a:extLst>
          </p:cNvPr>
          <p:cNvSpPr/>
          <p:nvPr userDrawn="1"/>
        </p:nvSpPr>
        <p:spPr>
          <a:xfrm>
            <a:off x="10013665" y="-632341"/>
            <a:ext cx="1994457" cy="5386090"/>
          </a:xfrm>
          <a:prstGeom prst="rect">
            <a:avLst/>
          </a:prstGeom>
        </p:spPr>
        <p:txBody>
          <a:bodyPr wrap="none">
            <a:spAutoFit/>
          </a:bodyPr>
          <a:lstStyle/>
          <a:p>
            <a:r>
              <a:rPr lang="en-US" sz="34400" dirty="0">
                <a:solidFill>
                  <a:schemeClr val="bg1">
                    <a:lumMod val="95000"/>
                  </a:schemeClr>
                </a:solidFill>
                <a:latin typeface="Georgia" panose="02040502050405020303" pitchFamily="18" charset="0"/>
              </a:rPr>
              <a:t>”</a:t>
            </a:r>
          </a:p>
        </p:txBody>
      </p:sp>
      <p:sp>
        <p:nvSpPr>
          <p:cNvPr id="11" name="Slide Number Placeholder 6">
            <a:extLst>
              <a:ext uri="{FF2B5EF4-FFF2-40B4-BE49-F238E27FC236}">
                <a16:creationId xmlns:a16="http://schemas.microsoft.com/office/drawing/2014/main" id="{CE821C7D-9829-4327-9E14-7C825AC948C2}"/>
              </a:ext>
            </a:extLst>
          </p:cNvPr>
          <p:cNvSpPr>
            <a:spLocks noGrp="1"/>
          </p:cNvSpPr>
          <p:nvPr>
            <p:ph type="sldNum" sz="quarter" idx="12"/>
          </p:nvPr>
        </p:nvSpPr>
        <p:spPr>
          <a:xfrm>
            <a:off x="1400178" y="6356349"/>
            <a:ext cx="995361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spTree>
    <p:extLst>
      <p:ext uri="{BB962C8B-B14F-4D97-AF65-F5344CB8AC3E}">
        <p14:creationId xmlns:p14="http://schemas.microsoft.com/office/powerpoint/2010/main" val="27118273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art or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E187D-D965-4541-965E-F8B2C96D7CBA}"/>
              </a:ext>
            </a:extLst>
          </p:cNvPr>
          <p:cNvSpPr>
            <a:spLocks noGrp="1"/>
          </p:cNvSpPr>
          <p:nvPr>
            <p:ph type="ctrTitle" hasCustomPrompt="1"/>
          </p:nvPr>
        </p:nvSpPr>
        <p:spPr>
          <a:xfrm>
            <a:off x="838199" y="5362574"/>
            <a:ext cx="10515599" cy="708421"/>
          </a:xfrm>
        </p:spPr>
        <p:txBody>
          <a:bodyPr anchor="b">
            <a:normAutofit/>
          </a:bodyPr>
          <a:lstStyle>
            <a:lvl1pPr algn="l">
              <a:defRPr sz="4400"/>
            </a:lvl1pPr>
          </a:lstStyle>
          <a:p>
            <a:r>
              <a:rPr lang="en-US" dirty="0"/>
              <a:t>chart title</a:t>
            </a:r>
          </a:p>
        </p:txBody>
      </p:sp>
      <p:sp>
        <p:nvSpPr>
          <p:cNvPr id="9" name="Content Placeholder 3">
            <a:extLst>
              <a:ext uri="{FF2B5EF4-FFF2-40B4-BE49-F238E27FC236}">
                <a16:creationId xmlns:a16="http://schemas.microsoft.com/office/drawing/2014/main" id="{8AEF0D2B-AFEE-4353-8C84-B5FBB01C9D6C}"/>
              </a:ext>
            </a:extLst>
          </p:cNvPr>
          <p:cNvSpPr>
            <a:spLocks noGrp="1"/>
          </p:cNvSpPr>
          <p:nvPr>
            <p:ph sz="half" idx="2" hasCustomPrompt="1"/>
          </p:nvPr>
        </p:nvSpPr>
        <p:spPr>
          <a:xfrm>
            <a:off x="836611" y="422671"/>
            <a:ext cx="10515599" cy="4787504"/>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Insert chart or graph here.</a:t>
            </a:r>
          </a:p>
        </p:txBody>
      </p:sp>
      <p:sp>
        <p:nvSpPr>
          <p:cNvPr id="11" name="Slide Number Placeholder 6">
            <a:extLst>
              <a:ext uri="{FF2B5EF4-FFF2-40B4-BE49-F238E27FC236}">
                <a16:creationId xmlns:a16="http://schemas.microsoft.com/office/drawing/2014/main" id="{5431ADA5-BF1A-41FA-A0BD-E548440BEB35}"/>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2" name="Straight Connector 11">
            <a:extLst>
              <a:ext uri="{FF2B5EF4-FFF2-40B4-BE49-F238E27FC236}">
                <a16:creationId xmlns:a16="http://schemas.microsoft.com/office/drawing/2014/main" id="{3AC1A52D-FC66-4252-8D0C-3C0DF31B8ACB}"/>
              </a:ext>
            </a:extLst>
          </p:cNvPr>
          <p:cNvCxnSpPr>
            <a:cxnSpLocks/>
          </p:cNvCxnSpPr>
          <p:nvPr userDrawn="1"/>
        </p:nvCxnSpPr>
        <p:spPr>
          <a:xfrm>
            <a:off x="836611" y="6076951"/>
            <a:ext cx="10518777"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9951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ansition Slide">
    <p:bg>
      <p:bgPr>
        <a:solidFill>
          <a:srgbClr val="004E9A"/>
        </a:solidFill>
        <a:effectLst/>
      </p:bgPr>
    </p:bg>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190ADDA2-9361-4AC6-B4E0-FCE0D576AE21}"/>
              </a:ext>
            </a:extLst>
          </p:cNvPr>
          <p:cNvSpPr>
            <a:spLocks noGrp="1"/>
          </p:cNvSpPr>
          <p:nvPr>
            <p:ph type="title" hasCustomPrompt="1"/>
          </p:nvPr>
        </p:nvSpPr>
        <p:spPr>
          <a:xfrm>
            <a:off x="838200" y="365125"/>
            <a:ext cx="7381875" cy="6064250"/>
          </a:xfrm>
          <a:prstGeom prst="rect">
            <a:avLst/>
          </a:prstGeom>
        </p:spPr>
        <p:txBody>
          <a:bodyPr vert="horz" lIns="91440" tIns="45720" rIns="91440" bIns="45720" rtlCol="0" anchor="ctr">
            <a:normAutofit/>
          </a:bodyPr>
          <a:lstStyle>
            <a:lvl1pPr algn="l">
              <a:defRPr sz="6600">
                <a:solidFill>
                  <a:schemeClr val="bg1"/>
                </a:solidFill>
              </a:defRPr>
            </a:lvl1pPr>
          </a:lstStyle>
          <a:p>
            <a:r>
              <a:rPr lang="en-US" dirty="0"/>
              <a:t>Transition slide 1:</a:t>
            </a:r>
            <a:br>
              <a:rPr lang="en-US" dirty="0"/>
            </a:br>
            <a:r>
              <a:rPr lang="en-US" dirty="0"/>
              <a:t>put your title here</a:t>
            </a:r>
          </a:p>
        </p:txBody>
      </p:sp>
    </p:spTree>
    <p:extLst>
      <p:ext uri="{BB962C8B-B14F-4D97-AF65-F5344CB8AC3E}">
        <p14:creationId xmlns:p14="http://schemas.microsoft.com/office/powerpoint/2010/main" val="770694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39D4-F3F6-4638-AB26-B252F641A34A}"/>
              </a:ext>
            </a:extLst>
          </p:cNvPr>
          <p:cNvSpPr>
            <a:spLocks noGrp="1"/>
          </p:cNvSpPr>
          <p:nvPr>
            <p:ph type="title" hasCustomPrompt="1"/>
          </p:nvPr>
        </p:nvSpPr>
        <p:spPr/>
        <p:txBody>
          <a:bodyPr>
            <a:normAutofit/>
          </a:bodyPr>
          <a:lstStyle>
            <a:lvl1pPr>
              <a:defRPr sz="4400"/>
            </a:lvl1pPr>
          </a:lstStyle>
          <a:p>
            <a:r>
              <a:rPr lang="en-US" dirty="0"/>
              <a:t>title</a:t>
            </a:r>
          </a:p>
        </p:txBody>
      </p:sp>
      <p:sp>
        <p:nvSpPr>
          <p:cNvPr id="3" name="Content Placeholder 2">
            <a:extLst>
              <a:ext uri="{FF2B5EF4-FFF2-40B4-BE49-F238E27FC236}">
                <a16:creationId xmlns:a16="http://schemas.microsoft.com/office/drawing/2014/main" id="{4B6FF79B-5247-4EA0-A3E1-735056041A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461A5CC-C12F-4050-A87A-D8016FCA4D96}"/>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12232491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39D4-F3F6-4638-AB26-B252F641A34A}"/>
              </a:ext>
            </a:extLst>
          </p:cNvPr>
          <p:cNvSpPr>
            <a:spLocks noGrp="1"/>
          </p:cNvSpPr>
          <p:nvPr>
            <p:ph type="title" hasCustomPrompt="1"/>
          </p:nvPr>
        </p:nvSpPr>
        <p:spPr/>
        <p:txBody>
          <a:bodyPr/>
          <a:lstStyle/>
          <a:p>
            <a:r>
              <a:rPr lang="en-US" dirty="0"/>
              <a:t>title</a:t>
            </a:r>
          </a:p>
        </p:txBody>
      </p:sp>
      <p:sp>
        <p:nvSpPr>
          <p:cNvPr id="3" name="Content Placeholder 2">
            <a:extLst>
              <a:ext uri="{FF2B5EF4-FFF2-40B4-BE49-F238E27FC236}">
                <a16:creationId xmlns:a16="http://schemas.microsoft.com/office/drawing/2014/main" id="{4B6FF79B-5247-4EA0-A3E1-735056041A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461A5CC-C12F-4050-A87A-D8016FCA4D96}"/>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34351547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hoto Lef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0" y="0"/>
            <a:ext cx="6019800" cy="6858000"/>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8" name="Title 1">
            <a:extLst>
              <a:ext uri="{FF2B5EF4-FFF2-40B4-BE49-F238E27FC236}">
                <a16:creationId xmlns:a16="http://schemas.microsoft.com/office/drawing/2014/main" id="{63E39908-AE0E-4754-863C-B6DFE0ABF817}"/>
              </a:ext>
            </a:extLst>
          </p:cNvPr>
          <p:cNvSpPr>
            <a:spLocks noGrp="1"/>
          </p:cNvSpPr>
          <p:nvPr>
            <p:ph type="title" hasCustomPrompt="1"/>
          </p:nvPr>
        </p:nvSpPr>
        <p:spPr>
          <a:xfrm>
            <a:off x="6856412" y="250825"/>
            <a:ext cx="4498976"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6856412" y="1846263"/>
            <a:ext cx="4498976"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6856412" y="6242050"/>
            <a:ext cx="449897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6856412" y="1711325"/>
            <a:ext cx="2647950"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4365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Photo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1" y="260350"/>
            <a:ext cx="4346577"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0"/>
            <a:ext cx="6172200" cy="6858000"/>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7"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10" y="6251575"/>
            <a:ext cx="4346578"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0762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2" y="260350"/>
            <a:ext cx="4346574"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1"/>
            <a:ext cx="6172200" cy="3343274"/>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5"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09" y="6251575"/>
            <a:ext cx="4346575"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1ACAF94-7D76-461F-84CA-8C3A8E1A19AF}"/>
              </a:ext>
            </a:extLst>
          </p:cNvPr>
          <p:cNvSpPr>
            <a:spLocks noGrp="1"/>
          </p:cNvSpPr>
          <p:nvPr>
            <p:ph sz="half" idx="13" hasCustomPrompt="1"/>
          </p:nvPr>
        </p:nvSpPr>
        <p:spPr>
          <a:xfrm flipH="1">
            <a:off x="6019800" y="3457575"/>
            <a:ext cx="6172200" cy="3400423"/>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Tree>
    <p:extLst>
      <p:ext uri="{BB962C8B-B14F-4D97-AF65-F5344CB8AC3E}">
        <p14:creationId xmlns:p14="http://schemas.microsoft.com/office/powerpoint/2010/main" val="24649313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836611" y="-3170"/>
            <a:ext cx="10518777" cy="3428990"/>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836612" y="3590917"/>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836611" y="6076951"/>
            <a:ext cx="10518777"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28658CBB-3AD1-428F-87CC-812CE82028AF}"/>
              </a:ext>
            </a:extLst>
          </p:cNvPr>
          <p:cNvSpPr>
            <a:spLocks noGrp="1"/>
          </p:cNvSpPr>
          <p:nvPr>
            <p:ph sz="half" idx="13"/>
          </p:nvPr>
        </p:nvSpPr>
        <p:spPr>
          <a:xfrm>
            <a:off x="4424363" y="3590916"/>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3">
            <a:extLst>
              <a:ext uri="{FF2B5EF4-FFF2-40B4-BE49-F238E27FC236}">
                <a16:creationId xmlns:a16="http://schemas.microsoft.com/office/drawing/2014/main" id="{EBC7ECB4-F408-4BA0-AB56-E83E4F5D7BF2}"/>
              </a:ext>
            </a:extLst>
          </p:cNvPr>
          <p:cNvSpPr>
            <a:spLocks noGrp="1"/>
          </p:cNvSpPr>
          <p:nvPr>
            <p:ph sz="half" idx="14"/>
          </p:nvPr>
        </p:nvSpPr>
        <p:spPr>
          <a:xfrm>
            <a:off x="8012114" y="3590915"/>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33165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D4F0C-64D1-4379-8CC4-EF068C539682}"/>
              </a:ext>
            </a:extLst>
          </p:cNvPr>
          <p:cNvSpPr>
            <a:spLocks noGrp="1"/>
          </p:cNvSpPr>
          <p:nvPr>
            <p:ph type="title" hasCustomPrompt="1"/>
          </p:nvPr>
        </p:nvSpPr>
        <p:spPr>
          <a:xfrm>
            <a:off x="839788" y="365125"/>
            <a:ext cx="10515600" cy="1325563"/>
          </a:xfrm>
        </p:spPr>
        <p:txBody>
          <a:bodyPr/>
          <a:lstStyle>
            <a:lvl1pPr>
              <a:defRPr>
                <a:latin typeface="Montserrat ExtraBold" panose="00000900000000000000" pitchFamily="50" charset="0"/>
              </a:defRPr>
            </a:lvl1pPr>
          </a:lstStyle>
          <a:p>
            <a:r>
              <a:rPr lang="en-US" dirty="0"/>
              <a:t>title</a:t>
            </a:r>
          </a:p>
        </p:txBody>
      </p:sp>
      <p:sp>
        <p:nvSpPr>
          <p:cNvPr id="3" name="Text Placeholder 2">
            <a:extLst>
              <a:ext uri="{FF2B5EF4-FFF2-40B4-BE49-F238E27FC236}">
                <a16:creationId xmlns:a16="http://schemas.microsoft.com/office/drawing/2014/main" id="{E390DA14-779F-4634-BE38-855D8BAF2E38}"/>
              </a:ext>
            </a:extLst>
          </p:cNvPr>
          <p:cNvSpPr>
            <a:spLocks noGrp="1"/>
          </p:cNvSpPr>
          <p:nvPr>
            <p:ph type="body" idx="1"/>
          </p:nvPr>
        </p:nvSpPr>
        <p:spPr>
          <a:xfrm>
            <a:off x="839788" y="1681163"/>
            <a:ext cx="4999037" cy="823912"/>
          </a:xfrm>
        </p:spPr>
        <p:txBody>
          <a:bodyPr anchor="b"/>
          <a:lstStyle>
            <a:lvl1pPr marL="0" indent="0">
              <a:buNone/>
              <a:defRPr sz="2400" b="1">
                <a:latin typeface="Montserrat Light" panose="000004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38FC96-4045-49F6-A146-006CCC119A3F}"/>
              </a:ext>
            </a:extLst>
          </p:cNvPr>
          <p:cNvSpPr>
            <a:spLocks noGrp="1"/>
          </p:cNvSpPr>
          <p:nvPr>
            <p:ph sz="half" idx="2"/>
          </p:nvPr>
        </p:nvSpPr>
        <p:spPr>
          <a:xfrm>
            <a:off x="839788" y="2505075"/>
            <a:ext cx="4999037" cy="3684588"/>
          </a:xfrm>
        </p:spPr>
        <p:txBody>
          <a:bodyPr/>
          <a:lstStyle>
            <a:lvl1pPr>
              <a:defRPr>
                <a:latin typeface="Montserrat Light" panose="00000400000000000000" pitchFamily="50" charset="0"/>
              </a:defRPr>
            </a:lvl1pPr>
            <a:lvl2pPr>
              <a:defRPr>
                <a:latin typeface="Montserrat Light" panose="00000400000000000000" pitchFamily="50" charset="0"/>
              </a:defRPr>
            </a:lvl2pPr>
            <a:lvl3pPr>
              <a:defRPr>
                <a:latin typeface="Montserrat Light" panose="00000400000000000000" pitchFamily="50" charset="0"/>
              </a:defRPr>
            </a:lvl3pPr>
            <a:lvl4pPr>
              <a:defRPr>
                <a:latin typeface="Montserrat Light" panose="00000400000000000000" pitchFamily="50" charset="0"/>
              </a:defRPr>
            </a:lvl4pPr>
            <a:lvl5pPr>
              <a:defRPr>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A5B313F-BE7E-49F9-9886-2FAC21CE71E6}"/>
              </a:ext>
            </a:extLst>
          </p:cNvPr>
          <p:cNvSpPr>
            <a:spLocks noGrp="1"/>
          </p:cNvSpPr>
          <p:nvPr>
            <p:ph type="body" sz="quarter" idx="3"/>
          </p:nvPr>
        </p:nvSpPr>
        <p:spPr>
          <a:xfrm>
            <a:off x="6334126" y="1681163"/>
            <a:ext cx="5021262" cy="823912"/>
          </a:xfrm>
        </p:spPr>
        <p:txBody>
          <a:bodyPr anchor="b"/>
          <a:lstStyle>
            <a:lvl1pPr marL="0" indent="0">
              <a:buNone/>
              <a:defRPr sz="2400" b="1">
                <a:latin typeface="Montserrat Light" panose="000004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7D252D3-F9FC-4D4F-B275-3829883FE67F}"/>
              </a:ext>
            </a:extLst>
          </p:cNvPr>
          <p:cNvSpPr>
            <a:spLocks noGrp="1"/>
          </p:cNvSpPr>
          <p:nvPr>
            <p:ph sz="quarter" idx="4"/>
          </p:nvPr>
        </p:nvSpPr>
        <p:spPr>
          <a:xfrm>
            <a:off x="6334126" y="2505075"/>
            <a:ext cx="5021262" cy="3684588"/>
          </a:xfrm>
        </p:spPr>
        <p:txBody>
          <a:bodyPr/>
          <a:lstStyle>
            <a:lvl1pPr>
              <a:defRPr>
                <a:latin typeface="Montserrat Light" panose="00000400000000000000" pitchFamily="50" charset="0"/>
              </a:defRPr>
            </a:lvl1pPr>
            <a:lvl2pPr>
              <a:defRPr>
                <a:latin typeface="Montserrat Light" panose="00000400000000000000" pitchFamily="50" charset="0"/>
              </a:defRPr>
            </a:lvl2pPr>
            <a:lvl3pPr>
              <a:defRPr>
                <a:latin typeface="Montserrat Light" panose="00000400000000000000" pitchFamily="50" charset="0"/>
              </a:defRPr>
            </a:lvl3pPr>
            <a:lvl4pPr>
              <a:defRPr>
                <a:latin typeface="Montserrat Light" panose="00000400000000000000" pitchFamily="50" charset="0"/>
              </a:defRPr>
            </a:lvl4pPr>
            <a:lvl5pPr>
              <a:defRPr>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718873EF-9FD9-49D8-AAD5-0113C6247EB2}"/>
              </a:ext>
            </a:extLst>
          </p:cNvPr>
          <p:cNvCxnSpPr>
            <a:cxnSpLocks/>
          </p:cNvCxnSpPr>
          <p:nvPr userDrawn="1"/>
        </p:nvCxnSpPr>
        <p:spPr>
          <a:xfrm flipV="1">
            <a:off x="6086475" y="1690688"/>
            <a:ext cx="0" cy="4498975"/>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12" name="Slide Number Placeholder 6">
            <a:extLst>
              <a:ext uri="{FF2B5EF4-FFF2-40B4-BE49-F238E27FC236}">
                <a16:creationId xmlns:a16="http://schemas.microsoft.com/office/drawing/2014/main" id="{DBEA52CF-2BAB-485D-BA64-1588444BEDD8}"/>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27691263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DCA45-256B-46A9-B33C-A1595D78EC29}"/>
              </a:ext>
            </a:extLst>
          </p:cNvPr>
          <p:cNvSpPr>
            <a:spLocks noGrp="1"/>
          </p:cNvSpPr>
          <p:nvPr>
            <p:ph type="title" hasCustomPrompt="1"/>
          </p:nvPr>
        </p:nvSpPr>
        <p:spPr>
          <a:xfrm>
            <a:off x="1400178" y="981075"/>
            <a:ext cx="9953615" cy="4521200"/>
          </a:xfrm>
        </p:spPr>
        <p:txBody>
          <a:bodyPr/>
          <a:lstStyle>
            <a:lvl1pPr>
              <a:defRPr i="0" cap="none" baseline="0">
                <a:latin typeface="Montserrat Thin" panose="00000300000000000000" pitchFamily="50" charset="0"/>
              </a:defRPr>
            </a:lvl1pPr>
          </a:lstStyle>
          <a:p>
            <a:r>
              <a:rPr lang="en-US" dirty="0"/>
              <a:t>“Use this slide if you would like to include a quote in your presentation.”</a:t>
            </a:r>
            <a:br>
              <a:rPr lang="en-US" dirty="0"/>
            </a:br>
            <a:br>
              <a:rPr lang="en-US" dirty="0"/>
            </a:br>
            <a:r>
              <a:rPr lang="en-US" dirty="0"/>
              <a:t>– Quote Attribution</a:t>
            </a:r>
          </a:p>
        </p:txBody>
      </p:sp>
      <p:cxnSp>
        <p:nvCxnSpPr>
          <p:cNvPr id="6" name="Straight Connector 5">
            <a:extLst>
              <a:ext uri="{FF2B5EF4-FFF2-40B4-BE49-F238E27FC236}">
                <a16:creationId xmlns:a16="http://schemas.microsoft.com/office/drawing/2014/main" id="{B19AED1F-DAA1-4CD3-8E2B-3C4AD4BD5E44}"/>
              </a:ext>
            </a:extLst>
          </p:cNvPr>
          <p:cNvCxnSpPr>
            <a:cxnSpLocks/>
          </p:cNvCxnSpPr>
          <p:nvPr userDrawn="1"/>
        </p:nvCxnSpPr>
        <p:spPr>
          <a:xfrm>
            <a:off x="855673" y="981075"/>
            <a:ext cx="0" cy="452120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C40CA53F-EFAE-46F6-A38C-771A8AFE5853}"/>
              </a:ext>
            </a:extLst>
          </p:cNvPr>
          <p:cNvSpPr/>
          <p:nvPr userDrawn="1"/>
        </p:nvSpPr>
        <p:spPr>
          <a:xfrm>
            <a:off x="10013665" y="-632341"/>
            <a:ext cx="1994457" cy="5386090"/>
          </a:xfrm>
          <a:prstGeom prst="rect">
            <a:avLst/>
          </a:prstGeom>
        </p:spPr>
        <p:txBody>
          <a:bodyPr wrap="none">
            <a:spAutoFit/>
          </a:bodyPr>
          <a:lstStyle/>
          <a:p>
            <a:r>
              <a:rPr lang="en-US" sz="34400" dirty="0">
                <a:solidFill>
                  <a:schemeClr val="bg1">
                    <a:lumMod val="95000"/>
                  </a:schemeClr>
                </a:solidFill>
                <a:latin typeface="Georgia" panose="02040502050405020303" pitchFamily="18" charset="0"/>
              </a:rPr>
              <a:t>”</a:t>
            </a:r>
          </a:p>
        </p:txBody>
      </p:sp>
      <p:sp>
        <p:nvSpPr>
          <p:cNvPr id="11" name="Slide Number Placeholder 6">
            <a:extLst>
              <a:ext uri="{FF2B5EF4-FFF2-40B4-BE49-F238E27FC236}">
                <a16:creationId xmlns:a16="http://schemas.microsoft.com/office/drawing/2014/main" id="{CE821C7D-9829-4327-9E14-7C825AC948C2}"/>
              </a:ext>
            </a:extLst>
          </p:cNvPr>
          <p:cNvSpPr>
            <a:spLocks noGrp="1"/>
          </p:cNvSpPr>
          <p:nvPr>
            <p:ph type="sldNum" sz="quarter" idx="12"/>
          </p:nvPr>
        </p:nvSpPr>
        <p:spPr>
          <a:xfrm>
            <a:off x="1400178" y="6356349"/>
            <a:ext cx="995361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spTree>
    <p:extLst>
      <p:ext uri="{BB962C8B-B14F-4D97-AF65-F5344CB8AC3E}">
        <p14:creationId xmlns:p14="http://schemas.microsoft.com/office/powerpoint/2010/main" val="27669165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hart or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E187D-D965-4541-965E-F8B2C96D7CBA}"/>
              </a:ext>
            </a:extLst>
          </p:cNvPr>
          <p:cNvSpPr>
            <a:spLocks noGrp="1"/>
          </p:cNvSpPr>
          <p:nvPr>
            <p:ph type="ctrTitle" hasCustomPrompt="1"/>
          </p:nvPr>
        </p:nvSpPr>
        <p:spPr>
          <a:xfrm>
            <a:off x="838199" y="5362574"/>
            <a:ext cx="10515599" cy="708421"/>
          </a:xfrm>
        </p:spPr>
        <p:txBody>
          <a:bodyPr anchor="b">
            <a:normAutofit/>
          </a:bodyPr>
          <a:lstStyle>
            <a:lvl1pPr algn="l">
              <a:defRPr sz="4400"/>
            </a:lvl1pPr>
          </a:lstStyle>
          <a:p>
            <a:r>
              <a:rPr lang="en-US" dirty="0"/>
              <a:t>Chart title</a:t>
            </a:r>
          </a:p>
        </p:txBody>
      </p:sp>
      <p:sp>
        <p:nvSpPr>
          <p:cNvPr id="9" name="Content Placeholder 3">
            <a:extLst>
              <a:ext uri="{FF2B5EF4-FFF2-40B4-BE49-F238E27FC236}">
                <a16:creationId xmlns:a16="http://schemas.microsoft.com/office/drawing/2014/main" id="{8AEF0D2B-AFEE-4353-8C84-B5FBB01C9D6C}"/>
              </a:ext>
            </a:extLst>
          </p:cNvPr>
          <p:cNvSpPr>
            <a:spLocks noGrp="1"/>
          </p:cNvSpPr>
          <p:nvPr>
            <p:ph sz="half" idx="2" hasCustomPrompt="1"/>
          </p:nvPr>
        </p:nvSpPr>
        <p:spPr>
          <a:xfrm>
            <a:off x="836611" y="422671"/>
            <a:ext cx="10515599" cy="4787504"/>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Insert chart or graph here.</a:t>
            </a:r>
          </a:p>
        </p:txBody>
      </p:sp>
      <p:sp>
        <p:nvSpPr>
          <p:cNvPr id="11" name="Slide Number Placeholder 6">
            <a:extLst>
              <a:ext uri="{FF2B5EF4-FFF2-40B4-BE49-F238E27FC236}">
                <a16:creationId xmlns:a16="http://schemas.microsoft.com/office/drawing/2014/main" id="{5431ADA5-BF1A-41FA-A0BD-E548440BEB35}"/>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2" name="Straight Connector 11">
            <a:extLst>
              <a:ext uri="{FF2B5EF4-FFF2-40B4-BE49-F238E27FC236}">
                <a16:creationId xmlns:a16="http://schemas.microsoft.com/office/drawing/2014/main" id="{3AC1A52D-FC66-4252-8D0C-3C0DF31B8ACB}"/>
              </a:ext>
            </a:extLst>
          </p:cNvPr>
          <p:cNvCxnSpPr>
            <a:cxnSpLocks/>
          </p:cNvCxnSpPr>
          <p:nvPr userDrawn="1"/>
        </p:nvCxnSpPr>
        <p:spPr>
          <a:xfrm>
            <a:off x="836611" y="6076951"/>
            <a:ext cx="10518777"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88996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Content Placeholder 8" descr="A close up of a sign&#10;&#10;Description automatically generated">
            <a:extLst>
              <a:ext uri="{FF2B5EF4-FFF2-40B4-BE49-F238E27FC236}">
                <a16:creationId xmlns:a16="http://schemas.microsoft.com/office/drawing/2014/main" id="{51EE9887-F173-4F2A-8494-CED0760F5DF9}"/>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24493" r="27276"/>
          <a:stretch/>
        </p:blipFill>
        <p:spPr>
          <a:xfrm>
            <a:off x="6682008" y="0"/>
            <a:ext cx="5509992" cy="5720862"/>
          </a:xfrm>
          <a:prstGeom prst="rect">
            <a:avLst/>
          </a:prstGeom>
        </p:spPr>
      </p:pic>
      <p:sp>
        <p:nvSpPr>
          <p:cNvPr id="4" name="Title 1">
            <a:extLst>
              <a:ext uri="{FF2B5EF4-FFF2-40B4-BE49-F238E27FC236}">
                <a16:creationId xmlns:a16="http://schemas.microsoft.com/office/drawing/2014/main" id="{2D62F958-0C60-4631-A589-D0DA2EC7BD2B}"/>
              </a:ext>
            </a:extLst>
          </p:cNvPr>
          <p:cNvSpPr>
            <a:spLocks noGrp="1"/>
          </p:cNvSpPr>
          <p:nvPr>
            <p:ph type="title"/>
          </p:nvPr>
        </p:nvSpPr>
        <p:spPr>
          <a:xfrm>
            <a:off x="697523" y="3199480"/>
            <a:ext cx="6914662" cy="1325563"/>
          </a:xfrm>
          <a:prstGeom prst="rect">
            <a:avLst/>
          </a:prstGeom>
        </p:spPr>
        <p:txBody>
          <a:bodyPr>
            <a:normAutofit fontScale="90000"/>
          </a:bodyPr>
          <a:lstStyle/>
          <a:p>
            <a:pPr>
              <a:lnSpc>
                <a:spcPct val="100000"/>
              </a:lnSpc>
            </a:pPr>
            <a:r>
              <a:rPr lang="en-US" sz="6000" dirty="0"/>
              <a:t>PRESENTATION TITLE</a:t>
            </a:r>
            <a:br>
              <a:rPr lang="en-US" dirty="0"/>
            </a:br>
            <a:endParaRPr lang="en-US" sz="2000" cap="none" dirty="0">
              <a:latin typeface="Montserrat Light" panose="00000400000000000000" pitchFamily="50" charset="0"/>
            </a:endParaRPr>
          </a:p>
        </p:txBody>
      </p:sp>
    </p:spTree>
    <p:extLst>
      <p:ext uri="{BB962C8B-B14F-4D97-AF65-F5344CB8AC3E}">
        <p14:creationId xmlns:p14="http://schemas.microsoft.com/office/powerpoint/2010/main" val="3917819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hoto Lef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0" y="0"/>
            <a:ext cx="6019800" cy="6858000"/>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8" name="Title 1">
            <a:extLst>
              <a:ext uri="{FF2B5EF4-FFF2-40B4-BE49-F238E27FC236}">
                <a16:creationId xmlns:a16="http://schemas.microsoft.com/office/drawing/2014/main" id="{63E39908-AE0E-4754-863C-B6DFE0ABF817}"/>
              </a:ext>
            </a:extLst>
          </p:cNvPr>
          <p:cNvSpPr>
            <a:spLocks noGrp="1"/>
          </p:cNvSpPr>
          <p:nvPr>
            <p:ph type="title" hasCustomPrompt="1"/>
          </p:nvPr>
        </p:nvSpPr>
        <p:spPr>
          <a:xfrm>
            <a:off x="6856412" y="250825"/>
            <a:ext cx="4498976"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6856412" y="1846263"/>
            <a:ext cx="4498976"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6856412" y="6242050"/>
            <a:ext cx="449897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6856412" y="1711325"/>
            <a:ext cx="2647950"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06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Photo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1" y="260350"/>
            <a:ext cx="4346577"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0"/>
            <a:ext cx="6172200" cy="6858000"/>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7"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10" y="6251575"/>
            <a:ext cx="4346578"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910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2" y="260350"/>
            <a:ext cx="4346574" cy="1325563"/>
          </a:xfrm>
        </p:spPr>
        <p:txBody>
          <a:bodyPr>
            <a:noAutofit/>
          </a:bodyPr>
          <a:lstStyle>
            <a:lvl1pPr>
              <a:defRPr sz="36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1"/>
            <a:ext cx="6172200" cy="3343274"/>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5"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09" y="6251575"/>
            <a:ext cx="4346575"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1ACAF94-7D76-461F-84CA-8C3A8E1A19AF}"/>
              </a:ext>
            </a:extLst>
          </p:cNvPr>
          <p:cNvSpPr>
            <a:spLocks noGrp="1"/>
          </p:cNvSpPr>
          <p:nvPr>
            <p:ph sz="half" idx="13" hasCustomPrompt="1"/>
          </p:nvPr>
        </p:nvSpPr>
        <p:spPr>
          <a:xfrm flipH="1">
            <a:off x="6019800" y="3457575"/>
            <a:ext cx="6172200" cy="3400423"/>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Tree>
    <p:extLst>
      <p:ext uri="{BB962C8B-B14F-4D97-AF65-F5344CB8AC3E}">
        <p14:creationId xmlns:p14="http://schemas.microsoft.com/office/powerpoint/2010/main" val="1168814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836611" y="-3170"/>
            <a:ext cx="10518777" cy="3428990"/>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836612" y="3590917"/>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836611" y="6076951"/>
            <a:ext cx="10518777"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28658CBB-3AD1-428F-87CC-812CE82028AF}"/>
              </a:ext>
            </a:extLst>
          </p:cNvPr>
          <p:cNvSpPr>
            <a:spLocks noGrp="1"/>
          </p:cNvSpPr>
          <p:nvPr>
            <p:ph sz="half" idx="13"/>
          </p:nvPr>
        </p:nvSpPr>
        <p:spPr>
          <a:xfrm>
            <a:off x="4424363" y="3590916"/>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3">
            <a:extLst>
              <a:ext uri="{FF2B5EF4-FFF2-40B4-BE49-F238E27FC236}">
                <a16:creationId xmlns:a16="http://schemas.microsoft.com/office/drawing/2014/main" id="{EBC7ECB4-F408-4BA0-AB56-E83E4F5D7BF2}"/>
              </a:ext>
            </a:extLst>
          </p:cNvPr>
          <p:cNvSpPr>
            <a:spLocks noGrp="1"/>
          </p:cNvSpPr>
          <p:nvPr>
            <p:ph sz="half" idx="14"/>
          </p:nvPr>
        </p:nvSpPr>
        <p:spPr>
          <a:xfrm>
            <a:off x="8012114" y="3590915"/>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9103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D4F0C-64D1-4379-8CC4-EF068C539682}"/>
              </a:ext>
            </a:extLst>
          </p:cNvPr>
          <p:cNvSpPr>
            <a:spLocks noGrp="1"/>
          </p:cNvSpPr>
          <p:nvPr>
            <p:ph type="title" hasCustomPrompt="1"/>
          </p:nvPr>
        </p:nvSpPr>
        <p:spPr>
          <a:xfrm>
            <a:off x="839788" y="365125"/>
            <a:ext cx="10515600" cy="1325563"/>
          </a:xfrm>
        </p:spPr>
        <p:txBody>
          <a:bodyPr>
            <a:normAutofit/>
          </a:bodyPr>
          <a:lstStyle>
            <a:lvl1pPr>
              <a:defRPr sz="4400"/>
            </a:lvl1pPr>
          </a:lstStyle>
          <a:p>
            <a:r>
              <a:rPr lang="en-US" dirty="0"/>
              <a:t>title</a:t>
            </a:r>
          </a:p>
        </p:txBody>
      </p:sp>
      <p:sp>
        <p:nvSpPr>
          <p:cNvPr id="3" name="Text Placeholder 2">
            <a:extLst>
              <a:ext uri="{FF2B5EF4-FFF2-40B4-BE49-F238E27FC236}">
                <a16:creationId xmlns:a16="http://schemas.microsoft.com/office/drawing/2014/main" id="{E390DA14-779F-4634-BE38-855D8BAF2E38}"/>
              </a:ext>
            </a:extLst>
          </p:cNvPr>
          <p:cNvSpPr>
            <a:spLocks noGrp="1"/>
          </p:cNvSpPr>
          <p:nvPr>
            <p:ph type="body" idx="1"/>
          </p:nvPr>
        </p:nvSpPr>
        <p:spPr>
          <a:xfrm>
            <a:off x="839788" y="1681163"/>
            <a:ext cx="4999037" cy="823912"/>
          </a:xfrm>
        </p:spPr>
        <p:txBody>
          <a:bodyPr anchor="b"/>
          <a:lstStyle>
            <a:lvl1pPr marL="0" indent="0">
              <a:buNone/>
              <a:defRPr sz="2400" b="1">
                <a:latin typeface="Montserrat Thin" panose="000003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38FC96-4045-49F6-A146-006CCC119A3F}"/>
              </a:ext>
            </a:extLst>
          </p:cNvPr>
          <p:cNvSpPr>
            <a:spLocks noGrp="1"/>
          </p:cNvSpPr>
          <p:nvPr>
            <p:ph sz="half" idx="2"/>
          </p:nvPr>
        </p:nvSpPr>
        <p:spPr>
          <a:xfrm>
            <a:off x="839788" y="2505075"/>
            <a:ext cx="4999037" cy="3684588"/>
          </a:xfrm>
        </p:spPr>
        <p:txBody>
          <a:bodyPr/>
          <a:lstStyle>
            <a:lvl1pPr>
              <a:defRPr>
                <a:latin typeface="Montserrat Thin" panose="00000300000000000000" pitchFamily="50" charset="0"/>
              </a:defRPr>
            </a:lvl1pPr>
            <a:lvl2pPr>
              <a:defRPr>
                <a:latin typeface="Montserrat Thin" panose="00000300000000000000" pitchFamily="50" charset="0"/>
              </a:defRPr>
            </a:lvl2pPr>
            <a:lvl3pPr>
              <a:defRPr>
                <a:latin typeface="Montserrat Thin" panose="00000300000000000000" pitchFamily="50" charset="0"/>
              </a:defRPr>
            </a:lvl3pPr>
            <a:lvl4pPr>
              <a:defRPr>
                <a:latin typeface="Montserrat Thin" panose="00000300000000000000" pitchFamily="50" charset="0"/>
              </a:defRPr>
            </a:lvl4pPr>
            <a:lvl5pPr>
              <a:defRPr>
                <a:latin typeface="Montserrat Thin" panose="00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A5B313F-BE7E-49F9-9886-2FAC21CE71E6}"/>
              </a:ext>
            </a:extLst>
          </p:cNvPr>
          <p:cNvSpPr>
            <a:spLocks noGrp="1"/>
          </p:cNvSpPr>
          <p:nvPr>
            <p:ph type="body" sz="quarter" idx="3"/>
          </p:nvPr>
        </p:nvSpPr>
        <p:spPr>
          <a:xfrm>
            <a:off x="6334126" y="1681163"/>
            <a:ext cx="5021262" cy="823912"/>
          </a:xfrm>
        </p:spPr>
        <p:txBody>
          <a:bodyPr anchor="b"/>
          <a:lstStyle>
            <a:lvl1pPr marL="0" indent="0">
              <a:buNone/>
              <a:defRPr sz="2400" b="1">
                <a:latin typeface="Montserrat Thin" panose="000003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7D252D3-F9FC-4D4F-B275-3829883FE67F}"/>
              </a:ext>
            </a:extLst>
          </p:cNvPr>
          <p:cNvSpPr>
            <a:spLocks noGrp="1"/>
          </p:cNvSpPr>
          <p:nvPr>
            <p:ph sz="quarter" idx="4"/>
          </p:nvPr>
        </p:nvSpPr>
        <p:spPr>
          <a:xfrm>
            <a:off x="6334126" y="2505075"/>
            <a:ext cx="5021262" cy="3684588"/>
          </a:xfrm>
        </p:spPr>
        <p:txBody>
          <a:bodyPr/>
          <a:lstStyle>
            <a:lvl1pPr>
              <a:defRPr>
                <a:latin typeface="Montserrat Thin" panose="00000300000000000000" pitchFamily="50" charset="0"/>
              </a:defRPr>
            </a:lvl1pPr>
            <a:lvl2pPr>
              <a:defRPr>
                <a:latin typeface="Montserrat Thin" panose="00000300000000000000" pitchFamily="50" charset="0"/>
              </a:defRPr>
            </a:lvl2pPr>
            <a:lvl3pPr>
              <a:defRPr>
                <a:latin typeface="Montserrat Thin" panose="00000300000000000000" pitchFamily="50" charset="0"/>
              </a:defRPr>
            </a:lvl3pPr>
            <a:lvl4pPr>
              <a:defRPr>
                <a:latin typeface="Montserrat Thin" panose="00000300000000000000" pitchFamily="50" charset="0"/>
              </a:defRPr>
            </a:lvl4pPr>
            <a:lvl5pPr>
              <a:defRPr>
                <a:latin typeface="Montserrat Thin" panose="00000300000000000000"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718873EF-9FD9-49D8-AAD5-0113C6247EB2}"/>
              </a:ext>
            </a:extLst>
          </p:cNvPr>
          <p:cNvCxnSpPr>
            <a:cxnSpLocks/>
          </p:cNvCxnSpPr>
          <p:nvPr userDrawn="1"/>
        </p:nvCxnSpPr>
        <p:spPr>
          <a:xfrm flipV="1">
            <a:off x="6086475" y="1690688"/>
            <a:ext cx="0" cy="4498975"/>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12" name="Slide Number Placeholder 6">
            <a:extLst>
              <a:ext uri="{FF2B5EF4-FFF2-40B4-BE49-F238E27FC236}">
                <a16:creationId xmlns:a16="http://schemas.microsoft.com/office/drawing/2014/main" id="{DBEA52CF-2BAB-485D-BA64-1588444BEDD8}"/>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145348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DCA45-256B-46A9-B33C-A1595D78EC29}"/>
              </a:ext>
            </a:extLst>
          </p:cNvPr>
          <p:cNvSpPr>
            <a:spLocks noGrp="1"/>
          </p:cNvSpPr>
          <p:nvPr>
            <p:ph type="title" hasCustomPrompt="1"/>
          </p:nvPr>
        </p:nvSpPr>
        <p:spPr>
          <a:xfrm>
            <a:off x="1400178" y="981075"/>
            <a:ext cx="9953615" cy="4521200"/>
          </a:xfrm>
        </p:spPr>
        <p:txBody>
          <a:bodyPr/>
          <a:lstStyle>
            <a:lvl1pPr>
              <a:defRPr i="0" cap="none" baseline="0">
                <a:latin typeface="Montserrat Thin" panose="00000300000000000000" pitchFamily="50" charset="0"/>
              </a:defRPr>
            </a:lvl1pPr>
          </a:lstStyle>
          <a:p>
            <a:r>
              <a:rPr lang="en-US" dirty="0"/>
              <a:t>“Use this slide if you would like to include a quote in your presentation.”</a:t>
            </a:r>
            <a:br>
              <a:rPr lang="en-US" dirty="0"/>
            </a:br>
            <a:br>
              <a:rPr lang="en-US" dirty="0"/>
            </a:br>
            <a:r>
              <a:rPr lang="en-US" dirty="0"/>
              <a:t>– Quote Attribution</a:t>
            </a:r>
          </a:p>
        </p:txBody>
      </p:sp>
      <p:cxnSp>
        <p:nvCxnSpPr>
          <p:cNvPr id="6" name="Straight Connector 5">
            <a:extLst>
              <a:ext uri="{FF2B5EF4-FFF2-40B4-BE49-F238E27FC236}">
                <a16:creationId xmlns:a16="http://schemas.microsoft.com/office/drawing/2014/main" id="{B19AED1F-DAA1-4CD3-8E2B-3C4AD4BD5E44}"/>
              </a:ext>
            </a:extLst>
          </p:cNvPr>
          <p:cNvCxnSpPr>
            <a:cxnSpLocks/>
          </p:cNvCxnSpPr>
          <p:nvPr userDrawn="1"/>
        </p:nvCxnSpPr>
        <p:spPr>
          <a:xfrm>
            <a:off x="855673" y="981075"/>
            <a:ext cx="0" cy="452120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C40CA53F-EFAE-46F6-A38C-771A8AFE5853}"/>
              </a:ext>
            </a:extLst>
          </p:cNvPr>
          <p:cNvSpPr/>
          <p:nvPr userDrawn="1"/>
        </p:nvSpPr>
        <p:spPr>
          <a:xfrm>
            <a:off x="10013665" y="-632341"/>
            <a:ext cx="1994457" cy="5386090"/>
          </a:xfrm>
          <a:prstGeom prst="rect">
            <a:avLst/>
          </a:prstGeom>
        </p:spPr>
        <p:txBody>
          <a:bodyPr wrap="none">
            <a:spAutoFit/>
          </a:bodyPr>
          <a:lstStyle/>
          <a:p>
            <a:r>
              <a:rPr lang="en-US" sz="34400" dirty="0">
                <a:solidFill>
                  <a:schemeClr val="bg1">
                    <a:lumMod val="95000"/>
                  </a:schemeClr>
                </a:solidFill>
                <a:latin typeface="Georgia" panose="02040502050405020303" pitchFamily="18" charset="0"/>
              </a:rPr>
              <a:t>”</a:t>
            </a:r>
          </a:p>
        </p:txBody>
      </p:sp>
      <p:sp>
        <p:nvSpPr>
          <p:cNvPr id="11" name="Slide Number Placeholder 6">
            <a:extLst>
              <a:ext uri="{FF2B5EF4-FFF2-40B4-BE49-F238E27FC236}">
                <a16:creationId xmlns:a16="http://schemas.microsoft.com/office/drawing/2014/main" id="{CE821C7D-9829-4327-9E14-7C825AC948C2}"/>
              </a:ext>
            </a:extLst>
          </p:cNvPr>
          <p:cNvSpPr>
            <a:spLocks noGrp="1"/>
          </p:cNvSpPr>
          <p:nvPr>
            <p:ph type="sldNum" sz="quarter" idx="12"/>
          </p:nvPr>
        </p:nvSpPr>
        <p:spPr>
          <a:xfrm>
            <a:off x="1400178" y="6356349"/>
            <a:ext cx="995361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spTree>
    <p:extLst>
      <p:ext uri="{BB962C8B-B14F-4D97-AF65-F5344CB8AC3E}">
        <p14:creationId xmlns:p14="http://schemas.microsoft.com/office/powerpoint/2010/main" val="71429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or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E187D-D965-4541-965E-F8B2C96D7CBA}"/>
              </a:ext>
            </a:extLst>
          </p:cNvPr>
          <p:cNvSpPr>
            <a:spLocks noGrp="1"/>
          </p:cNvSpPr>
          <p:nvPr>
            <p:ph type="ctrTitle" hasCustomPrompt="1"/>
          </p:nvPr>
        </p:nvSpPr>
        <p:spPr>
          <a:xfrm>
            <a:off x="838199" y="5362574"/>
            <a:ext cx="10515599" cy="708421"/>
          </a:xfrm>
        </p:spPr>
        <p:txBody>
          <a:bodyPr anchor="b">
            <a:normAutofit/>
          </a:bodyPr>
          <a:lstStyle>
            <a:lvl1pPr algn="l">
              <a:defRPr sz="4400"/>
            </a:lvl1pPr>
          </a:lstStyle>
          <a:p>
            <a:r>
              <a:rPr lang="en-US" dirty="0"/>
              <a:t>chart title</a:t>
            </a:r>
          </a:p>
        </p:txBody>
      </p:sp>
      <p:sp>
        <p:nvSpPr>
          <p:cNvPr id="9" name="Content Placeholder 3">
            <a:extLst>
              <a:ext uri="{FF2B5EF4-FFF2-40B4-BE49-F238E27FC236}">
                <a16:creationId xmlns:a16="http://schemas.microsoft.com/office/drawing/2014/main" id="{8AEF0D2B-AFEE-4353-8C84-B5FBB01C9D6C}"/>
              </a:ext>
            </a:extLst>
          </p:cNvPr>
          <p:cNvSpPr>
            <a:spLocks noGrp="1"/>
          </p:cNvSpPr>
          <p:nvPr>
            <p:ph sz="half" idx="2" hasCustomPrompt="1"/>
          </p:nvPr>
        </p:nvSpPr>
        <p:spPr>
          <a:xfrm>
            <a:off x="836611" y="422671"/>
            <a:ext cx="10515599" cy="4787504"/>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Insert chart or graph here.</a:t>
            </a:r>
          </a:p>
        </p:txBody>
      </p:sp>
      <p:sp>
        <p:nvSpPr>
          <p:cNvPr id="11" name="Slide Number Placeholder 6">
            <a:extLst>
              <a:ext uri="{FF2B5EF4-FFF2-40B4-BE49-F238E27FC236}">
                <a16:creationId xmlns:a16="http://schemas.microsoft.com/office/drawing/2014/main" id="{5431ADA5-BF1A-41FA-A0BD-E548440BEB35}"/>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2" name="Straight Connector 11">
            <a:extLst>
              <a:ext uri="{FF2B5EF4-FFF2-40B4-BE49-F238E27FC236}">
                <a16:creationId xmlns:a16="http://schemas.microsoft.com/office/drawing/2014/main" id="{3AC1A52D-FC66-4252-8D0C-3C0DF31B8ACB}"/>
              </a:ext>
            </a:extLst>
          </p:cNvPr>
          <p:cNvCxnSpPr>
            <a:cxnSpLocks/>
          </p:cNvCxnSpPr>
          <p:nvPr userDrawn="1"/>
        </p:nvCxnSpPr>
        <p:spPr>
          <a:xfrm>
            <a:off x="836611" y="6076951"/>
            <a:ext cx="10518777"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5652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CEA468-D697-44A3-BCF2-2BC4D5B88E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B116D19-AD04-4B72-9EDC-F74F15E336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1407827"/>
      </p:ext>
    </p:extLst>
  </p:cSld>
  <p:clrMap bg1="lt1" tx1="dk1" bg2="lt2" tx2="dk2" accent1="accent1" accent2="accent2" accent3="accent3" accent4="accent4" accent5="accent5" accent6="accent6" hlink="hlink" folHlink="folHlink"/>
  <p:sldLayoutIdLst>
    <p:sldLayoutId id="2147483655" r:id="rId1"/>
    <p:sldLayoutId id="2147483650" r:id="rId2"/>
    <p:sldLayoutId id="2147483652" r:id="rId3"/>
    <p:sldLayoutId id="2147483658" r:id="rId4"/>
    <p:sldLayoutId id="2147483659" r:id="rId5"/>
    <p:sldLayoutId id="2147483660" r:id="rId6"/>
    <p:sldLayoutId id="2147483653" r:id="rId7"/>
    <p:sldLayoutId id="2147483654" r:id="rId8"/>
    <p:sldLayoutId id="2147483649" r:id="rId9"/>
  </p:sldLayoutIdLst>
  <p:txStyles>
    <p:titleStyle>
      <a:lvl1pPr algn="l" defTabSz="914400" rtl="0" eaLnBrk="1" latinLnBrk="0" hangingPunct="1">
        <a:lnSpc>
          <a:spcPct val="90000"/>
        </a:lnSpc>
        <a:spcBef>
          <a:spcPct val="0"/>
        </a:spcBef>
        <a:buNone/>
        <a:defRPr sz="3600" b="0" kern="1200" cap="all" baseline="0">
          <a:solidFill>
            <a:srgbClr val="464646"/>
          </a:solidFill>
          <a:latin typeface="Montserrat ExtraBold" panose="000009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64646"/>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64646"/>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64646"/>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CEA468-D697-44A3-BCF2-2BC4D5B88E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B116D19-AD04-4B72-9EDC-F74F15E336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77559563"/>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Lst>
  <p:txStyles>
    <p:titleStyle>
      <a:lvl1pPr algn="l" defTabSz="914400" rtl="0" eaLnBrk="1" latinLnBrk="0" hangingPunct="1">
        <a:lnSpc>
          <a:spcPct val="90000"/>
        </a:lnSpc>
        <a:spcBef>
          <a:spcPct val="0"/>
        </a:spcBef>
        <a:buNone/>
        <a:defRPr sz="3600" b="0" kern="1200" cap="all" baseline="0">
          <a:solidFill>
            <a:srgbClr val="464646"/>
          </a:solidFill>
          <a:latin typeface="Montserrat ExtraBold" panose="000009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64646"/>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64646"/>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64646"/>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CEA468-D697-44A3-BCF2-2BC4D5B88E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title</a:t>
            </a:r>
          </a:p>
        </p:txBody>
      </p:sp>
      <p:sp>
        <p:nvSpPr>
          <p:cNvPr id="3" name="Text Placeholder 2">
            <a:extLst>
              <a:ext uri="{FF2B5EF4-FFF2-40B4-BE49-F238E27FC236}">
                <a16:creationId xmlns:a16="http://schemas.microsoft.com/office/drawing/2014/main" id="{0B116D19-AD04-4B72-9EDC-F74F15E336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8838308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Lst>
  <p:txStyles>
    <p:titleStyle>
      <a:lvl1pPr algn="l" defTabSz="914400" rtl="0" eaLnBrk="1" latinLnBrk="0" hangingPunct="1">
        <a:lnSpc>
          <a:spcPct val="90000"/>
        </a:lnSpc>
        <a:spcBef>
          <a:spcPct val="0"/>
        </a:spcBef>
        <a:buNone/>
        <a:defRPr sz="4400" kern="1200" cap="all" baseline="0">
          <a:solidFill>
            <a:srgbClr val="464646"/>
          </a:solidFill>
          <a:latin typeface="Montserrat ExtraBold" panose="000009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64646"/>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64646"/>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64646"/>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51270947"/>
      </p:ext>
    </p:extLst>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3600" b="0" kern="1200" cap="all" baseline="0">
          <a:solidFill>
            <a:srgbClr val="464646"/>
          </a:solidFill>
          <a:latin typeface="Montserrat ExtraBold" panose="000009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64646"/>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64646"/>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64646"/>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BDCB-9ED9-4CAC-91D5-84F6AF593C94}"/>
              </a:ext>
            </a:extLst>
          </p:cNvPr>
          <p:cNvSpPr>
            <a:spLocks noGrp="1"/>
          </p:cNvSpPr>
          <p:nvPr>
            <p:ph type="title"/>
          </p:nvPr>
        </p:nvSpPr>
        <p:spPr>
          <a:xfrm>
            <a:off x="322118" y="3199480"/>
            <a:ext cx="7445569" cy="1623104"/>
          </a:xfrm>
        </p:spPr>
        <p:txBody>
          <a:bodyPr>
            <a:normAutofit/>
          </a:bodyPr>
          <a:lstStyle/>
          <a:p>
            <a:pPr>
              <a:lnSpc>
                <a:spcPct val="100000"/>
              </a:lnSpc>
            </a:pPr>
            <a:r>
              <a:rPr lang="en-US" sz="4800" dirty="0"/>
              <a:t>State Medicaid Director Report</a:t>
            </a:r>
            <a:endParaRPr lang="en-US" sz="4800" cap="none" dirty="0">
              <a:latin typeface="Montserrat Light" panose="00000400000000000000" pitchFamily="50" charset="0"/>
            </a:endParaRPr>
          </a:p>
        </p:txBody>
      </p:sp>
      <p:pic>
        <p:nvPicPr>
          <p:cNvPr id="9" name="Content Placeholder 8" descr="A close up of a sign&#10;&#10;Description automatically generated">
            <a:extLst>
              <a:ext uri="{FF2B5EF4-FFF2-40B4-BE49-F238E27FC236}">
                <a16:creationId xmlns:a16="http://schemas.microsoft.com/office/drawing/2014/main" id="{A99C4FC4-8F0E-4D78-AA91-1D85AF6ADEAD}"/>
              </a:ext>
            </a:extLst>
          </p:cNvPr>
          <p:cNvPicPr>
            <a:picLocks noGrp="1" noChangeAspect="1"/>
          </p:cNvPicPr>
          <p:nvPr>
            <p:ph idx="4294967295"/>
          </p:nvPr>
        </p:nvPicPr>
        <p:blipFill rotWithShape="1">
          <a:blip r:embed="rId2" cstate="print">
            <a:extLst>
              <a:ext uri="{28A0092B-C50C-407E-A947-70E740481C1C}">
                <a14:useLocalDpi xmlns:a14="http://schemas.microsoft.com/office/drawing/2010/main" val="0"/>
              </a:ext>
            </a:extLst>
          </a:blip>
          <a:srcRect t="24493" r="27276"/>
          <a:stretch/>
        </p:blipFill>
        <p:spPr>
          <a:xfrm>
            <a:off x="6681788" y="0"/>
            <a:ext cx="5510212" cy="5721350"/>
          </a:xfrm>
          <a:prstGeom prst="rect">
            <a:avLst/>
          </a:prstGeom>
        </p:spPr>
      </p:pic>
    </p:spTree>
    <p:extLst>
      <p:ext uri="{BB962C8B-B14F-4D97-AF65-F5344CB8AC3E}">
        <p14:creationId xmlns:p14="http://schemas.microsoft.com/office/powerpoint/2010/main" val="3571509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E8F26"/>
                </a:solidFill>
              </a:rPr>
              <a:t>populations</a:t>
            </a:r>
          </a:p>
        </p:txBody>
      </p:sp>
      <p:sp>
        <p:nvSpPr>
          <p:cNvPr id="3" name="Content Placeholder 2"/>
          <p:cNvSpPr>
            <a:spLocks noGrp="1"/>
          </p:cNvSpPr>
          <p:nvPr>
            <p:ph idx="1"/>
          </p:nvPr>
        </p:nvSpPr>
        <p:spPr/>
        <p:txBody>
          <a:bodyPr>
            <a:normAutofit/>
          </a:bodyPr>
          <a:lstStyle/>
          <a:p>
            <a:pPr marL="0" indent="0">
              <a:buNone/>
            </a:pPr>
            <a:r>
              <a:rPr lang="en-US" sz="2200" b="1" dirty="0"/>
              <a:t>EXCLUDED INDIVIDUALS:</a:t>
            </a:r>
          </a:p>
          <a:p>
            <a:r>
              <a:rPr lang="en-US" sz="2000" dirty="0"/>
              <a:t>Determined eligible for </a:t>
            </a:r>
            <a:r>
              <a:rPr lang="en-US" sz="2000" dirty="0" err="1"/>
              <a:t>SoonerCare</a:t>
            </a:r>
            <a:r>
              <a:rPr lang="en-US" sz="2000" dirty="0"/>
              <a:t> on the basis of needing treatment for breast or cervical cancer under 42 CFR 435.213</a:t>
            </a:r>
            <a:endParaRPr lang="en-US" sz="2000" b="1" dirty="0"/>
          </a:p>
          <a:p>
            <a:r>
              <a:rPr lang="en-US" sz="2000" dirty="0"/>
              <a:t>Enrolled in 1915 (c) Waiver</a:t>
            </a:r>
          </a:p>
          <a:p>
            <a:r>
              <a:rPr lang="en-US" sz="2000" dirty="0"/>
              <a:t>Undocumented persons eligible for Emergency Services only in accordance with 42 CFR 435.139</a:t>
            </a:r>
          </a:p>
          <a:p>
            <a:r>
              <a:rPr lang="en-US" sz="2000" dirty="0"/>
              <a:t>Insure Oklahoma Employee Sponsored Insurance (ESI) dependent children in accordance with the Oklahoma TXXI State Plan</a:t>
            </a:r>
          </a:p>
          <a:p>
            <a:r>
              <a:rPr lang="en-US" sz="2000" dirty="0"/>
              <a:t>Coverage of pregnancy related services under Title XXI for the benefit of unborn children (Soon-to-be-Sooners), as allowed by 42 CFR 457.10</a:t>
            </a:r>
          </a:p>
        </p:txBody>
      </p:sp>
    </p:spTree>
    <p:extLst>
      <p:ext uri="{BB962C8B-B14F-4D97-AF65-F5344CB8AC3E}">
        <p14:creationId xmlns:p14="http://schemas.microsoft.com/office/powerpoint/2010/main" val="1682207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p:txBody>
          <a:bodyPr/>
          <a:lstStyle/>
          <a:p>
            <a:r>
              <a:rPr lang="en-US" dirty="0"/>
              <a:t>Covered </a:t>
            </a:r>
            <a:br>
              <a:rPr lang="en-US" dirty="0"/>
            </a:br>
            <a:r>
              <a:rPr lang="en-US" dirty="0"/>
              <a:t>benefits</a:t>
            </a:r>
          </a:p>
        </p:txBody>
      </p:sp>
    </p:spTree>
    <p:extLst>
      <p:ext uri="{BB962C8B-B14F-4D97-AF65-F5344CB8AC3E}">
        <p14:creationId xmlns:p14="http://schemas.microsoft.com/office/powerpoint/2010/main" val="4097569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E8F26"/>
                </a:solidFill>
              </a:rPr>
              <a:t>COVERED BENEFITS</a:t>
            </a:r>
          </a:p>
        </p:txBody>
      </p:sp>
      <p:sp>
        <p:nvSpPr>
          <p:cNvPr id="3" name="Content Placeholder 2"/>
          <p:cNvSpPr>
            <a:spLocks noGrp="1"/>
          </p:cNvSpPr>
          <p:nvPr>
            <p:ph idx="1"/>
          </p:nvPr>
        </p:nvSpPr>
        <p:spPr/>
        <p:txBody>
          <a:bodyPr>
            <a:normAutofit/>
          </a:bodyPr>
          <a:lstStyle/>
          <a:p>
            <a:pPr marL="0" indent="0">
              <a:buNone/>
            </a:pPr>
            <a:r>
              <a:rPr lang="en-US" b="1" dirty="0"/>
              <a:t>The Contracted Entities’ Responsibilities: </a:t>
            </a:r>
          </a:p>
          <a:p>
            <a:r>
              <a:rPr lang="en-US" sz="2400" dirty="0"/>
              <a:t>Develop strategies to address social determinants of health impacting </a:t>
            </a:r>
            <a:r>
              <a:rPr lang="en-US" sz="2400" dirty="0" err="1"/>
              <a:t>SoonerCare</a:t>
            </a:r>
            <a:r>
              <a:rPr lang="en-US" sz="2400" dirty="0"/>
              <a:t> members including:</a:t>
            </a:r>
          </a:p>
          <a:p>
            <a:pPr lvl="1"/>
            <a:r>
              <a:rPr lang="en-US" sz="2000" dirty="0"/>
              <a:t>Partnering with community-based organizations or social service providers</a:t>
            </a:r>
          </a:p>
          <a:p>
            <a:pPr lvl="1"/>
            <a:r>
              <a:rPr lang="en-US" sz="2000" dirty="0"/>
              <a:t>Employing or partnering with community health workers or other non-traditional health workers</a:t>
            </a:r>
            <a:endParaRPr lang="en-US" b="1" dirty="0"/>
          </a:p>
          <a:p>
            <a:r>
              <a:rPr lang="en-US" sz="2400" dirty="0"/>
              <a:t>Furnish physical health, behavioral health and pharmacy benefits to all covered populations.</a:t>
            </a:r>
          </a:p>
          <a:p>
            <a:pPr lvl="1"/>
            <a:r>
              <a:rPr lang="en-US" sz="2000" dirty="0"/>
              <a:t>Dental benefits to be provided by Dental Benefits Manager selected through separate RFP process.</a:t>
            </a:r>
          </a:p>
          <a:p>
            <a:endParaRPr lang="en-US" sz="1700" dirty="0"/>
          </a:p>
        </p:txBody>
      </p:sp>
    </p:spTree>
    <p:extLst>
      <p:ext uri="{BB962C8B-B14F-4D97-AF65-F5344CB8AC3E}">
        <p14:creationId xmlns:p14="http://schemas.microsoft.com/office/powerpoint/2010/main" val="3559374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E8F26"/>
                </a:solidFill>
              </a:rPr>
              <a:t>COVERED BENEFITS</a:t>
            </a:r>
          </a:p>
        </p:txBody>
      </p:sp>
      <p:sp>
        <p:nvSpPr>
          <p:cNvPr id="3" name="Content Placeholder 2"/>
          <p:cNvSpPr>
            <a:spLocks noGrp="1"/>
          </p:cNvSpPr>
          <p:nvPr>
            <p:ph idx="1"/>
          </p:nvPr>
        </p:nvSpPr>
        <p:spPr/>
        <p:txBody>
          <a:bodyPr>
            <a:normAutofit fontScale="85000" lnSpcReduction="10000"/>
          </a:bodyPr>
          <a:lstStyle/>
          <a:p>
            <a:r>
              <a:rPr lang="en-US" sz="2400" dirty="0"/>
              <a:t>Covered benefits will include, but not be limited to, services currently covered under OHCA’s approved state plan, waivers and administrative rules.</a:t>
            </a:r>
          </a:p>
          <a:p>
            <a:r>
              <a:rPr lang="en-US" sz="2400" dirty="0"/>
              <a:t>The Contracted Entities proposals may offer value-added benefits and services in addition to the capitated benefit package to support:</a:t>
            </a:r>
          </a:p>
          <a:p>
            <a:pPr lvl="1"/>
            <a:r>
              <a:rPr lang="en-US" sz="1600" dirty="0"/>
              <a:t>Health</a:t>
            </a:r>
          </a:p>
          <a:p>
            <a:pPr lvl="1"/>
            <a:r>
              <a:rPr lang="en-US" sz="1600" dirty="0"/>
              <a:t>Wellness</a:t>
            </a:r>
          </a:p>
          <a:p>
            <a:pPr lvl="1"/>
            <a:r>
              <a:rPr lang="en-US" sz="1600" dirty="0"/>
              <a:t>Independence of members to advance the State’s objectives for the managed care program</a:t>
            </a:r>
          </a:p>
          <a:p>
            <a:r>
              <a:rPr lang="en-US" sz="2400" dirty="0"/>
              <a:t>This may include, but not limited to:</a:t>
            </a:r>
          </a:p>
          <a:p>
            <a:pPr lvl="1"/>
            <a:r>
              <a:rPr lang="en-US" sz="1600" dirty="0"/>
              <a:t>Vision</a:t>
            </a:r>
          </a:p>
          <a:p>
            <a:pPr lvl="1"/>
            <a:r>
              <a:rPr lang="en-US" sz="1600" dirty="0"/>
              <a:t>Durable medical equipment</a:t>
            </a:r>
          </a:p>
          <a:p>
            <a:pPr lvl="1"/>
            <a:r>
              <a:rPr lang="en-US" sz="1600" dirty="0"/>
              <a:t>Transportation</a:t>
            </a:r>
          </a:p>
          <a:p>
            <a:pPr lvl="1"/>
            <a:r>
              <a:rPr lang="en-US" sz="1600" dirty="0"/>
              <a:t>Pharmacy</a:t>
            </a:r>
          </a:p>
          <a:p>
            <a:pPr lvl="1"/>
            <a:r>
              <a:rPr lang="en-US" sz="1600" dirty="0"/>
              <a:t>Physician services for members in excess of fee-for-service program limits</a:t>
            </a:r>
            <a:endParaRPr lang="en-US" b="1" dirty="0"/>
          </a:p>
          <a:p>
            <a:r>
              <a:rPr lang="en-US" sz="2400" dirty="0"/>
              <a:t>Coordinate with providers benefits outside the plan’s capitation to promote service integration and the delivery of holistic, person and family-centered care</a:t>
            </a:r>
          </a:p>
          <a:p>
            <a:endParaRPr lang="en-US" sz="2000" dirty="0"/>
          </a:p>
          <a:p>
            <a:endParaRPr lang="en-US" sz="2400" dirty="0"/>
          </a:p>
          <a:p>
            <a:pPr marL="0" indent="0">
              <a:buNone/>
            </a:pPr>
            <a:endParaRPr lang="en-US" sz="2400" dirty="0"/>
          </a:p>
        </p:txBody>
      </p:sp>
    </p:spTree>
    <p:extLst>
      <p:ext uri="{BB962C8B-B14F-4D97-AF65-F5344CB8AC3E}">
        <p14:creationId xmlns:p14="http://schemas.microsoft.com/office/powerpoint/2010/main" val="3778133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E8F26"/>
                </a:solidFill>
              </a:rPr>
              <a:t>COVERED BENEFITS</a:t>
            </a:r>
          </a:p>
        </p:txBody>
      </p:sp>
      <p:sp>
        <p:nvSpPr>
          <p:cNvPr id="3" name="Content Placeholder 2"/>
          <p:cNvSpPr>
            <a:spLocks noGrp="1"/>
          </p:cNvSpPr>
          <p:nvPr>
            <p:ph idx="1"/>
          </p:nvPr>
        </p:nvSpPr>
        <p:spPr/>
        <p:txBody>
          <a:bodyPr>
            <a:normAutofit/>
          </a:bodyPr>
          <a:lstStyle/>
          <a:p>
            <a:r>
              <a:rPr lang="en-US" sz="2000" dirty="0"/>
              <a:t>OHCA will manage the Preferred Drug List utilized by the contracted entities.</a:t>
            </a:r>
          </a:p>
          <a:p>
            <a:r>
              <a:rPr lang="en-US" sz="2000" dirty="0"/>
              <a:t>All rebates for pharmaceutical products and diabetic testing supplies will accrue to the OHCA and shall not be kept or shared by or with the contractor of its PBM.</a:t>
            </a:r>
          </a:p>
          <a:p>
            <a:r>
              <a:rPr lang="en-US" sz="2000" dirty="0"/>
              <a:t>Ensure covered members have access to non-emergency transportation using timelines standards required by OHCA.</a:t>
            </a:r>
          </a:p>
        </p:txBody>
      </p:sp>
    </p:spTree>
    <p:extLst>
      <p:ext uri="{BB962C8B-B14F-4D97-AF65-F5344CB8AC3E}">
        <p14:creationId xmlns:p14="http://schemas.microsoft.com/office/powerpoint/2010/main" val="395513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DE8F26"/>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p:txBody>
          <a:bodyPr/>
          <a:lstStyle/>
          <a:p>
            <a:r>
              <a:rPr lang="en-US" dirty="0"/>
              <a:t>Network adequacy</a:t>
            </a:r>
          </a:p>
        </p:txBody>
      </p:sp>
    </p:spTree>
    <p:extLst>
      <p:ext uri="{BB962C8B-B14F-4D97-AF65-F5344CB8AC3E}">
        <p14:creationId xmlns:p14="http://schemas.microsoft.com/office/powerpoint/2010/main" val="3904501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rPr>
              <a:t>Delivery network</a:t>
            </a:r>
          </a:p>
        </p:txBody>
      </p:sp>
      <p:sp>
        <p:nvSpPr>
          <p:cNvPr id="3" name="Content Placeholder 2"/>
          <p:cNvSpPr>
            <a:spLocks noGrp="1"/>
          </p:cNvSpPr>
          <p:nvPr>
            <p:ph idx="1"/>
          </p:nvPr>
        </p:nvSpPr>
        <p:spPr>
          <a:xfrm>
            <a:off x="838200" y="1690688"/>
            <a:ext cx="10515600" cy="4486275"/>
          </a:xfrm>
        </p:spPr>
        <p:txBody>
          <a:bodyPr>
            <a:normAutofit fontScale="92500" lnSpcReduction="10000"/>
          </a:bodyPr>
          <a:lstStyle/>
          <a:p>
            <a:pPr marL="0" indent="0">
              <a:buNone/>
            </a:pPr>
            <a:r>
              <a:rPr lang="en-US" b="1" dirty="0"/>
              <a:t>In developing an adequate network of participating providers, the contracted entities will be required to:</a:t>
            </a:r>
          </a:p>
          <a:p>
            <a:r>
              <a:rPr lang="en-US" sz="1800" dirty="0"/>
              <a:t>Meet state standards for timely access to care and services, as specified in this contract, taking in account the urgency of the need for services.</a:t>
            </a:r>
          </a:p>
          <a:p>
            <a:r>
              <a:rPr lang="en-US" sz="1800" dirty="0"/>
              <a:t>Ensure its participating providers offer hours of operation that are no less than the hours of operation offered to commercial enrollees or comparable to other </a:t>
            </a:r>
            <a:r>
              <a:rPr lang="en-US" sz="1800" dirty="0" err="1"/>
              <a:t>SoonerCare</a:t>
            </a:r>
            <a:r>
              <a:rPr lang="en-US" sz="1800" dirty="0"/>
              <a:t> populations, if the participating provider serves on </a:t>
            </a:r>
            <a:r>
              <a:rPr lang="en-US" sz="1800" dirty="0" err="1"/>
              <a:t>SoonerCare</a:t>
            </a:r>
            <a:r>
              <a:rPr lang="en-US" sz="1800" dirty="0"/>
              <a:t> beneficiaries.</a:t>
            </a:r>
          </a:p>
          <a:p>
            <a:r>
              <a:rPr lang="en-US" sz="1800" dirty="0"/>
              <a:t>Make services included in contract available 24 hours a day, 7 days a week, when medically necessary.</a:t>
            </a:r>
          </a:p>
          <a:p>
            <a:r>
              <a:rPr lang="en-US" sz="1800" dirty="0"/>
              <a:t>Establish mechanisms to ensure compliance with timely access requirements by participating providers.</a:t>
            </a:r>
          </a:p>
          <a:p>
            <a:r>
              <a:rPr lang="en-US" sz="1800" dirty="0"/>
              <a:t>Monitor participating providers regularly to determine compliance with timely access requirements.</a:t>
            </a:r>
          </a:p>
          <a:p>
            <a:r>
              <a:rPr lang="en-US" sz="1800" dirty="0"/>
              <a:t>Take corrective action if the contractor, or its participating providers, fail to comply with the timely access requirements.</a:t>
            </a:r>
          </a:p>
          <a:p>
            <a:endParaRPr lang="en-US" b="1" dirty="0"/>
          </a:p>
        </p:txBody>
      </p:sp>
    </p:spTree>
    <p:extLst>
      <p:ext uri="{BB962C8B-B14F-4D97-AF65-F5344CB8AC3E}">
        <p14:creationId xmlns:p14="http://schemas.microsoft.com/office/powerpoint/2010/main" val="1121218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DE8F26"/>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p:txBody>
          <a:bodyPr/>
          <a:lstStyle/>
          <a:p>
            <a:r>
              <a:rPr lang="en-US" dirty="0"/>
              <a:t>Quality &amp; Population Health</a:t>
            </a:r>
          </a:p>
        </p:txBody>
      </p:sp>
    </p:spTree>
    <p:extLst>
      <p:ext uri="{BB962C8B-B14F-4D97-AF65-F5344CB8AC3E}">
        <p14:creationId xmlns:p14="http://schemas.microsoft.com/office/powerpoint/2010/main" val="2430562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rPr>
              <a:t>quality</a:t>
            </a:r>
          </a:p>
        </p:txBody>
      </p:sp>
      <p:sp>
        <p:nvSpPr>
          <p:cNvPr id="3" name="Content Placeholder 2"/>
          <p:cNvSpPr>
            <a:spLocks noGrp="1"/>
          </p:cNvSpPr>
          <p:nvPr>
            <p:ph idx="1"/>
          </p:nvPr>
        </p:nvSpPr>
        <p:spPr/>
        <p:txBody>
          <a:bodyPr>
            <a:normAutofit/>
          </a:bodyPr>
          <a:lstStyle/>
          <a:p>
            <a:pPr marL="0" indent="0">
              <a:buNone/>
            </a:pPr>
            <a:r>
              <a:rPr lang="en-US" sz="2000" b="1" dirty="0"/>
              <a:t>The contracted entities will be required to do the following:</a:t>
            </a:r>
          </a:p>
          <a:p>
            <a:r>
              <a:rPr lang="en-US" sz="1800" dirty="0"/>
              <a:t>Undergo an annual, external independent review (EQR) of the quality, timeliness, and access to the services covered under the contract.</a:t>
            </a:r>
          </a:p>
          <a:p>
            <a:r>
              <a:rPr lang="en-US" sz="1800" dirty="0"/>
              <a:t>Establish and implement an ongoing comprehensive Quality Assessment and Performance Improvement (QAPI) program for the services it furnishes.</a:t>
            </a:r>
          </a:p>
          <a:p>
            <a:r>
              <a:rPr lang="en-US" sz="1800" dirty="0"/>
              <a:t>Conduct and evaluate both provider and member surveys using the Consumer Assessment of Healthcare Providers and Systems (CAHPS) Survey.</a:t>
            </a:r>
          </a:p>
          <a:p>
            <a:pPr marL="0" indent="0">
              <a:buNone/>
            </a:pPr>
            <a:r>
              <a:rPr lang="en-US" sz="2000" b="1" dirty="0"/>
              <a:t>Contractors are required to do the following:</a:t>
            </a:r>
          </a:p>
          <a:p>
            <a:r>
              <a:rPr lang="en-US" sz="1800" dirty="0"/>
              <a:t>Conduct at least three Performance Improvement Plans (PIP) annually.</a:t>
            </a:r>
          </a:p>
          <a:p>
            <a:pPr lvl="1"/>
            <a:r>
              <a:rPr lang="en-US" sz="1600" b="1" dirty="0"/>
              <a:t>Plan Year One: </a:t>
            </a:r>
            <a:r>
              <a:rPr lang="en-US" sz="1600" dirty="0"/>
              <a:t>One non-clinical, and two clinical PIPs: one that addresses physical health and one that addresses behavioral health.</a:t>
            </a:r>
          </a:p>
          <a:p>
            <a:pPr lvl="1"/>
            <a:r>
              <a:rPr lang="en-US" sz="1600" b="1" dirty="0"/>
              <a:t>Subsequent Years</a:t>
            </a:r>
            <a:r>
              <a:rPr lang="en-US" sz="1200" b="1" dirty="0"/>
              <a:t>: </a:t>
            </a:r>
            <a:r>
              <a:rPr lang="en-US" sz="1600" dirty="0"/>
              <a:t>PIP topics may be identified by CMS, the contractor, or OHCA. All PIPs are subject to final approval by the OHCA.</a:t>
            </a:r>
          </a:p>
          <a:p>
            <a:pPr marL="457200" lvl="1" indent="0">
              <a:buNone/>
            </a:pPr>
            <a:endParaRPr lang="en-US" sz="1600" dirty="0"/>
          </a:p>
          <a:p>
            <a:pPr marL="914400" lvl="2" indent="0">
              <a:buNone/>
            </a:pPr>
            <a:endParaRPr lang="en-US" sz="1200" dirty="0"/>
          </a:p>
        </p:txBody>
      </p:sp>
    </p:spTree>
    <p:extLst>
      <p:ext uri="{BB962C8B-B14F-4D97-AF65-F5344CB8AC3E}">
        <p14:creationId xmlns:p14="http://schemas.microsoft.com/office/powerpoint/2010/main" val="3044932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8E5BA-38C2-483E-BA0F-168A338E1B53}"/>
              </a:ext>
            </a:extLst>
          </p:cNvPr>
          <p:cNvSpPr>
            <a:spLocks noGrp="1"/>
          </p:cNvSpPr>
          <p:nvPr>
            <p:ph type="title"/>
          </p:nvPr>
        </p:nvSpPr>
        <p:spPr/>
        <p:txBody>
          <a:bodyPr/>
          <a:lstStyle/>
          <a:p>
            <a:r>
              <a:rPr lang="en-US" dirty="0">
                <a:solidFill>
                  <a:schemeClr val="accent2"/>
                </a:solidFill>
              </a:rPr>
              <a:t>Quality Advisory committee</a:t>
            </a:r>
          </a:p>
        </p:txBody>
      </p:sp>
      <p:sp>
        <p:nvSpPr>
          <p:cNvPr id="3" name="Content Placeholder 2">
            <a:extLst>
              <a:ext uri="{FF2B5EF4-FFF2-40B4-BE49-F238E27FC236}">
                <a16:creationId xmlns:a16="http://schemas.microsoft.com/office/drawing/2014/main" id="{73FDD035-A66F-486B-BFC6-778852971E6B}"/>
              </a:ext>
            </a:extLst>
          </p:cNvPr>
          <p:cNvSpPr>
            <a:spLocks noGrp="1"/>
          </p:cNvSpPr>
          <p:nvPr>
            <p:ph idx="1"/>
          </p:nvPr>
        </p:nvSpPr>
        <p:spPr/>
        <p:txBody>
          <a:bodyPr/>
          <a:lstStyle/>
          <a:p>
            <a:r>
              <a:rPr lang="en-US" dirty="0"/>
              <a:t>OHCA will establish a Medicaid Delivery System Quality Advisory Committee</a:t>
            </a:r>
          </a:p>
          <a:p>
            <a:pPr lvl="1"/>
            <a:r>
              <a:rPr lang="en-US" dirty="0"/>
              <a:t>Power and Duty to make recommendations regarding quality measures used by contracted entities in the capitated care delivery model </a:t>
            </a:r>
          </a:p>
          <a:p>
            <a:pPr lvl="1"/>
            <a:r>
              <a:rPr lang="en-US" dirty="0"/>
              <a:t>The committee will be comprised of members appointed by OHCA, consisting of:</a:t>
            </a:r>
          </a:p>
          <a:p>
            <a:pPr lvl="2"/>
            <a:r>
              <a:rPr lang="en-US" dirty="0"/>
              <a:t>Providers</a:t>
            </a:r>
          </a:p>
          <a:p>
            <a:pPr lvl="2"/>
            <a:r>
              <a:rPr lang="en-US" dirty="0"/>
              <a:t>Representatives of hospitals and integrated health systems</a:t>
            </a:r>
          </a:p>
          <a:p>
            <a:pPr lvl="2"/>
            <a:r>
              <a:rPr lang="en-US" dirty="0"/>
              <a:t>Members of the health care community</a:t>
            </a:r>
          </a:p>
          <a:p>
            <a:pPr lvl="2"/>
            <a:r>
              <a:rPr lang="en-US" dirty="0"/>
              <a:t>Members of the academic community with subject-matter expertise</a:t>
            </a:r>
          </a:p>
          <a:p>
            <a:pPr marL="1828800" lvl="4" indent="0">
              <a:buNone/>
            </a:pPr>
            <a:endParaRPr lang="en-US" dirty="0"/>
          </a:p>
        </p:txBody>
      </p:sp>
    </p:spTree>
    <p:extLst>
      <p:ext uri="{BB962C8B-B14F-4D97-AF65-F5344CB8AC3E}">
        <p14:creationId xmlns:p14="http://schemas.microsoft.com/office/powerpoint/2010/main" val="2627765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a:xfrm>
            <a:off x="838199" y="365125"/>
            <a:ext cx="10596513" cy="6064250"/>
          </a:xfrm>
        </p:spPr>
        <p:txBody>
          <a:bodyPr/>
          <a:lstStyle/>
          <a:p>
            <a:r>
              <a:rPr lang="en-US" dirty="0"/>
              <a:t>Delivery System Reform</a:t>
            </a:r>
            <a:br>
              <a:rPr lang="en-US" dirty="0"/>
            </a:br>
            <a:br>
              <a:rPr lang="en-US" sz="1200" dirty="0"/>
            </a:br>
            <a:r>
              <a:rPr lang="en-US" sz="2800" dirty="0"/>
              <a:t>Key Provisions</a:t>
            </a:r>
            <a:endParaRPr lang="en-US" dirty="0"/>
          </a:p>
        </p:txBody>
      </p:sp>
    </p:spTree>
    <p:extLst>
      <p:ext uri="{BB962C8B-B14F-4D97-AF65-F5344CB8AC3E}">
        <p14:creationId xmlns:p14="http://schemas.microsoft.com/office/powerpoint/2010/main" val="1134475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DE8F26"/>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a:xfrm>
            <a:off x="838200" y="365125"/>
            <a:ext cx="7788007" cy="6064250"/>
          </a:xfrm>
        </p:spPr>
        <p:txBody>
          <a:bodyPr/>
          <a:lstStyle/>
          <a:p>
            <a:r>
              <a:rPr lang="en-US" dirty="0"/>
              <a:t>financial</a:t>
            </a:r>
          </a:p>
        </p:txBody>
      </p:sp>
    </p:spTree>
    <p:extLst>
      <p:ext uri="{BB962C8B-B14F-4D97-AF65-F5344CB8AC3E}">
        <p14:creationId xmlns:p14="http://schemas.microsoft.com/office/powerpoint/2010/main" val="46935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rPr>
              <a:t>Accountability through</a:t>
            </a:r>
            <a:br>
              <a:rPr lang="en-US" dirty="0">
                <a:solidFill>
                  <a:schemeClr val="accent2"/>
                </a:solidFill>
              </a:rPr>
            </a:br>
            <a:r>
              <a:rPr lang="en-US" dirty="0">
                <a:solidFill>
                  <a:schemeClr val="accent2"/>
                </a:solidFill>
              </a:rPr>
              <a:t>capitated payments</a:t>
            </a:r>
          </a:p>
        </p:txBody>
      </p:sp>
      <p:sp>
        <p:nvSpPr>
          <p:cNvPr id="3" name="Content Placeholder 2"/>
          <p:cNvSpPr>
            <a:spLocks noGrp="1"/>
          </p:cNvSpPr>
          <p:nvPr>
            <p:ph idx="1"/>
          </p:nvPr>
        </p:nvSpPr>
        <p:spPr/>
        <p:txBody>
          <a:bodyPr>
            <a:normAutofit/>
          </a:bodyPr>
          <a:lstStyle/>
          <a:p>
            <a:pPr marL="0" indent="0">
              <a:buNone/>
            </a:pPr>
            <a:endParaRPr lang="en-US" sz="2000" b="1" dirty="0"/>
          </a:p>
          <a:p>
            <a:pPr marL="0" indent="0">
              <a:buNone/>
            </a:pPr>
            <a:r>
              <a:rPr lang="en-US" sz="2000" dirty="0"/>
              <a:t>The contract will utilize a full risk-based delivery reform system by using capitated payment methodology. The amount of the capitated payments will be determined by OHCA’s contracted actuarial consultant.</a:t>
            </a:r>
          </a:p>
          <a:p>
            <a:pPr marL="0" indent="0">
              <a:buNone/>
            </a:pPr>
            <a:endParaRPr lang="en-US" sz="2000" dirty="0"/>
          </a:p>
          <a:p>
            <a:pPr marL="0" indent="0">
              <a:buNone/>
            </a:pPr>
            <a:r>
              <a:rPr lang="en-US" sz="2000" dirty="0"/>
              <a:t>OHCA will reserve the right to adjust the percent of capitation payments withheld in future contract rating periods.</a:t>
            </a:r>
          </a:p>
        </p:txBody>
      </p:sp>
    </p:spTree>
    <p:extLst>
      <p:ext uri="{BB962C8B-B14F-4D97-AF65-F5344CB8AC3E}">
        <p14:creationId xmlns:p14="http://schemas.microsoft.com/office/powerpoint/2010/main" val="444622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rPr>
              <a:t>Payment Rates and timelines</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a:t>Contracted entities will be responsible to ensure provider rates are reasonable to ensure member access to services based on time and distance. </a:t>
            </a:r>
          </a:p>
          <a:p>
            <a:pPr marL="0" indent="0">
              <a:buNone/>
            </a:pPr>
            <a:endParaRPr lang="en-US" dirty="0"/>
          </a:p>
          <a:p>
            <a:pPr marL="0" indent="0">
              <a:buNone/>
            </a:pPr>
            <a:r>
              <a:rPr lang="en-US" dirty="0"/>
              <a:t>Rate floors will be in effect for providers until July 1, 2026. </a:t>
            </a:r>
          </a:p>
          <a:p>
            <a:pPr marL="0" indent="0">
              <a:buNone/>
            </a:pPr>
            <a:endParaRPr lang="en-US" dirty="0"/>
          </a:p>
          <a:p>
            <a:pPr marL="0" indent="0">
              <a:buNone/>
            </a:pPr>
            <a:r>
              <a:rPr lang="en-US" dirty="0"/>
              <a:t>Contracted entities will be required to adhere to state and federal requirements pertaining to prescribed payment methodologies to the following:</a:t>
            </a:r>
          </a:p>
          <a:p>
            <a:pPr lvl="1"/>
            <a:r>
              <a:rPr lang="en-US" dirty="0"/>
              <a:t>FQHCs</a:t>
            </a:r>
          </a:p>
          <a:p>
            <a:pPr lvl="1"/>
            <a:r>
              <a:rPr lang="en-US" dirty="0"/>
              <a:t>RHCs</a:t>
            </a:r>
          </a:p>
          <a:p>
            <a:pPr lvl="1"/>
            <a:r>
              <a:rPr lang="en-US" dirty="0"/>
              <a:t>Pharmacies</a:t>
            </a:r>
          </a:p>
          <a:p>
            <a:pPr lvl="1"/>
            <a:r>
              <a:rPr lang="en-US" dirty="0"/>
              <a:t>IHCPs</a:t>
            </a:r>
          </a:p>
          <a:p>
            <a:pPr lvl="1"/>
            <a:r>
              <a:rPr lang="en-US" dirty="0"/>
              <a:t>Emergency services		</a:t>
            </a:r>
          </a:p>
        </p:txBody>
      </p:sp>
    </p:spTree>
    <p:extLst>
      <p:ext uri="{BB962C8B-B14F-4D97-AF65-F5344CB8AC3E}">
        <p14:creationId xmlns:p14="http://schemas.microsoft.com/office/powerpoint/2010/main" val="373624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DE8F26"/>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p:txBody>
          <a:bodyPr/>
          <a:lstStyle/>
          <a:p>
            <a:r>
              <a:rPr lang="en-US" dirty="0"/>
              <a:t>timeline</a:t>
            </a:r>
          </a:p>
        </p:txBody>
      </p:sp>
    </p:spTree>
    <p:extLst>
      <p:ext uri="{BB962C8B-B14F-4D97-AF65-F5344CB8AC3E}">
        <p14:creationId xmlns:p14="http://schemas.microsoft.com/office/powerpoint/2010/main" val="710689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rPr>
              <a:t>timeline</a:t>
            </a:r>
          </a:p>
        </p:txBody>
      </p:sp>
      <p:sp>
        <p:nvSpPr>
          <p:cNvPr id="3" name="Content Placeholder 2"/>
          <p:cNvSpPr>
            <a:spLocks noGrp="1"/>
          </p:cNvSpPr>
          <p:nvPr>
            <p:ph idx="1"/>
          </p:nvPr>
        </p:nvSpPr>
        <p:spPr/>
        <p:txBody>
          <a:bodyPr>
            <a:normAutofit/>
          </a:bodyPr>
          <a:lstStyle/>
          <a:p>
            <a:pPr marL="457200" marR="0" lvl="1" indent="0">
              <a:spcBef>
                <a:spcPts val="0"/>
              </a:spcBef>
              <a:spcAft>
                <a:spcPts val="0"/>
              </a:spcAft>
              <a:buNone/>
            </a:pPr>
            <a:r>
              <a:rPr lang="en-US" dirty="0">
                <a:effectLst/>
                <a:latin typeface="Montserrat Light" panose="00000400000000000000" pitchFamily="2" charset="0"/>
                <a:ea typeface="Times New Roman" panose="02020603050405020304" pitchFamily="18" charset="0"/>
              </a:rPr>
              <a:t>Expected RFP release date early </a:t>
            </a:r>
            <a:r>
              <a:rPr lang="en-US" b="1" dirty="0">
                <a:effectLst/>
                <a:latin typeface="Montserrat Light" panose="00000400000000000000" pitchFamily="2" charset="0"/>
                <a:ea typeface="Times New Roman" panose="02020603050405020304" pitchFamily="18" charset="0"/>
              </a:rPr>
              <a:t>Fall 2022</a:t>
            </a:r>
            <a:endParaRPr lang="en-US" b="1" dirty="0">
              <a:effectLst/>
              <a:latin typeface="Montserrat Light" panose="00000400000000000000" pitchFamily="2" charset="0"/>
              <a:ea typeface="Calibri" panose="020F0502020204030204" pitchFamily="34" charset="0"/>
            </a:endParaRPr>
          </a:p>
          <a:p>
            <a:pPr marL="457200" marR="0" lvl="1" indent="0">
              <a:spcBef>
                <a:spcPts val="0"/>
              </a:spcBef>
              <a:spcAft>
                <a:spcPts val="0"/>
              </a:spcAft>
              <a:buNone/>
            </a:pPr>
            <a:endParaRPr lang="en-US" dirty="0">
              <a:effectLst/>
              <a:latin typeface="Montserrat Light" panose="00000400000000000000" pitchFamily="2" charset="0"/>
              <a:ea typeface="Times New Roman" panose="02020603050405020304" pitchFamily="18" charset="0"/>
            </a:endParaRPr>
          </a:p>
          <a:p>
            <a:pPr marL="457200" marR="0" lvl="1" indent="0">
              <a:spcBef>
                <a:spcPts val="0"/>
              </a:spcBef>
              <a:spcAft>
                <a:spcPts val="0"/>
              </a:spcAft>
              <a:buNone/>
            </a:pPr>
            <a:r>
              <a:rPr lang="en-US" dirty="0">
                <a:effectLst/>
                <a:latin typeface="Montserrat Light" panose="00000400000000000000" pitchFamily="2" charset="0"/>
                <a:ea typeface="Times New Roman" panose="02020603050405020304" pitchFamily="18" charset="0"/>
              </a:rPr>
              <a:t>Anticipated launch date </a:t>
            </a:r>
            <a:r>
              <a:rPr lang="en-US" b="1" dirty="0">
                <a:effectLst/>
                <a:latin typeface="Montserrat Light" panose="00000400000000000000" pitchFamily="2" charset="0"/>
                <a:ea typeface="Times New Roman" panose="02020603050405020304" pitchFamily="18" charset="0"/>
              </a:rPr>
              <a:t>October 2023, </a:t>
            </a:r>
            <a:r>
              <a:rPr lang="en-US" dirty="0">
                <a:effectLst/>
                <a:latin typeface="Montserrat Light" panose="00000400000000000000" pitchFamily="2" charset="0"/>
                <a:ea typeface="Times New Roman" panose="02020603050405020304" pitchFamily="18" charset="0"/>
              </a:rPr>
              <a:t>pending CMS approval</a:t>
            </a:r>
            <a:endParaRPr lang="en-US" dirty="0">
              <a:effectLst/>
              <a:latin typeface="Montserrat Light" panose="00000400000000000000" pitchFamily="2" charset="0"/>
              <a:ea typeface="Calibri" panose="020F0502020204030204" pitchFamily="34" charset="0"/>
            </a:endParaRPr>
          </a:p>
          <a:p>
            <a:pPr marL="685800" marR="0" indent="0">
              <a:spcBef>
                <a:spcPts val="0"/>
              </a:spcBef>
              <a:spcAft>
                <a:spcPts val="0"/>
              </a:spcAft>
              <a:buNone/>
            </a:pPr>
            <a:endParaRPr lang="en-US" sz="1100" dirty="0">
              <a:effectLst/>
              <a:latin typeface="Calibri" panose="020F0502020204030204" pitchFamily="34" charset="0"/>
              <a:ea typeface="Calibri" panose="020F0502020204030204" pitchFamily="34" charset="0"/>
            </a:endParaRPr>
          </a:p>
          <a:p>
            <a:pPr marL="0" indent="0">
              <a:buNone/>
            </a:pPr>
            <a:endParaRPr lang="en-US" sz="2400" dirty="0"/>
          </a:p>
        </p:txBody>
      </p:sp>
    </p:spTree>
    <p:extLst>
      <p:ext uri="{BB962C8B-B14F-4D97-AF65-F5344CB8AC3E}">
        <p14:creationId xmlns:p14="http://schemas.microsoft.com/office/powerpoint/2010/main" val="34904902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a:xfrm>
            <a:off x="838199" y="365125"/>
            <a:ext cx="10596513" cy="6064250"/>
          </a:xfrm>
        </p:spPr>
        <p:txBody>
          <a:bodyPr/>
          <a:lstStyle/>
          <a:p>
            <a:r>
              <a:rPr lang="en-US" dirty="0"/>
              <a:t>Public Health Emergency Update</a:t>
            </a:r>
          </a:p>
        </p:txBody>
      </p:sp>
    </p:spTree>
    <p:extLst>
      <p:ext uri="{BB962C8B-B14F-4D97-AF65-F5344CB8AC3E}">
        <p14:creationId xmlns:p14="http://schemas.microsoft.com/office/powerpoint/2010/main" val="4062792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420C4-50D4-461E-9853-1814464CC864}"/>
              </a:ext>
            </a:extLst>
          </p:cNvPr>
          <p:cNvSpPr>
            <a:spLocks noGrp="1"/>
          </p:cNvSpPr>
          <p:nvPr>
            <p:ph type="title"/>
          </p:nvPr>
        </p:nvSpPr>
        <p:spPr/>
        <p:txBody>
          <a:bodyPr/>
          <a:lstStyle/>
          <a:p>
            <a:r>
              <a:rPr lang="en-US" dirty="0">
                <a:solidFill>
                  <a:srgbClr val="DE8F26"/>
                </a:solidFill>
              </a:rPr>
              <a:t>Public health emergency</a:t>
            </a:r>
          </a:p>
        </p:txBody>
      </p:sp>
      <p:sp>
        <p:nvSpPr>
          <p:cNvPr id="3" name="Content Placeholder 2">
            <a:extLst>
              <a:ext uri="{FF2B5EF4-FFF2-40B4-BE49-F238E27FC236}">
                <a16:creationId xmlns:a16="http://schemas.microsoft.com/office/drawing/2014/main" id="{49339ED5-0001-4006-9CDD-3419E52C579C}"/>
              </a:ext>
            </a:extLst>
          </p:cNvPr>
          <p:cNvSpPr>
            <a:spLocks noGrp="1"/>
          </p:cNvSpPr>
          <p:nvPr>
            <p:ph idx="1"/>
          </p:nvPr>
        </p:nvSpPr>
        <p:spPr>
          <a:xfrm>
            <a:off x="838200" y="1484416"/>
            <a:ext cx="10515600" cy="4692547"/>
          </a:xfrm>
        </p:spPr>
        <p:txBody>
          <a:bodyPr>
            <a:normAutofit/>
          </a:bodyPr>
          <a:lstStyle/>
          <a:p>
            <a:pPr>
              <a:lnSpc>
                <a:spcPct val="100000"/>
              </a:lnSpc>
            </a:pPr>
            <a:r>
              <a:rPr lang="en-US" sz="2200" dirty="0"/>
              <a:t>The Families First Coronavirus Response Act (2020) included a “continuous coverage” requirement so ineligible individuals would not be at risk of losing health coverage during the PHE.</a:t>
            </a:r>
          </a:p>
          <a:p>
            <a:pPr>
              <a:lnSpc>
                <a:spcPct val="100000"/>
              </a:lnSpc>
            </a:pPr>
            <a:r>
              <a:rPr lang="en-US" sz="2200" dirty="0"/>
              <a:t>States received a </a:t>
            </a:r>
            <a:r>
              <a:rPr lang="en-US" sz="2200" dirty="0">
                <a:effectLst/>
                <a:ea typeface="Calibri" panose="020F0502020204030204" pitchFamily="34" charset="0"/>
              </a:rPr>
              <a:t>6.2% increase in federal Medicaid matching dollars for maintaining Medicaid coverage for individuals that no longer meet eligibility requirements.  </a:t>
            </a:r>
          </a:p>
          <a:p>
            <a:pPr>
              <a:lnSpc>
                <a:spcPct val="100000"/>
              </a:lnSpc>
            </a:pPr>
            <a:r>
              <a:rPr lang="en-US" sz="2200" dirty="0">
                <a:effectLst/>
                <a:ea typeface="Calibri" panose="020F0502020204030204" pitchFamily="34" charset="0"/>
              </a:rPr>
              <a:t>OHCA has paused disenrolling </a:t>
            </a:r>
            <a:r>
              <a:rPr lang="en-US" sz="2200" dirty="0" err="1">
                <a:effectLst/>
                <a:ea typeface="Calibri" panose="020F0502020204030204" pitchFamily="34" charset="0"/>
              </a:rPr>
              <a:t>SoonerCare</a:t>
            </a:r>
            <a:r>
              <a:rPr lang="en-US" sz="2200" dirty="0">
                <a:effectLst/>
                <a:ea typeface="Calibri" panose="020F0502020204030204" pitchFamily="34" charset="0"/>
              </a:rPr>
              <a:t> members who have become ineligible. </a:t>
            </a:r>
          </a:p>
          <a:p>
            <a:pPr>
              <a:lnSpc>
                <a:spcPct val="100000"/>
              </a:lnSpc>
            </a:pPr>
            <a:r>
              <a:rPr lang="en-US" sz="2200" dirty="0">
                <a:effectLst/>
                <a:ea typeface="Calibri" panose="020F0502020204030204" pitchFamily="34" charset="0"/>
              </a:rPr>
              <a:t>Exceptions:</a:t>
            </a:r>
          </a:p>
          <a:p>
            <a:pPr lvl="1">
              <a:lnSpc>
                <a:spcPct val="100000"/>
              </a:lnSpc>
            </a:pPr>
            <a:r>
              <a:rPr lang="en-US" sz="2200" dirty="0">
                <a:ea typeface="Calibri" panose="020F0502020204030204" pitchFamily="34" charset="0"/>
              </a:rPr>
              <a:t>Voluntary disenrollment</a:t>
            </a:r>
          </a:p>
          <a:p>
            <a:pPr lvl="1">
              <a:lnSpc>
                <a:spcPct val="100000"/>
              </a:lnSpc>
            </a:pPr>
            <a:r>
              <a:rPr lang="en-US" sz="2200" dirty="0">
                <a:ea typeface="Calibri" panose="020F0502020204030204" pitchFamily="34" charset="0"/>
              </a:rPr>
              <a:t>No longer Oklahoma resident</a:t>
            </a:r>
          </a:p>
          <a:p>
            <a:pPr lvl="1">
              <a:lnSpc>
                <a:spcPct val="100000"/>
              </a:lnSpc>
            </a:pPr>
            <a:r>
              <a:rPr lang="en-US" sz="2200" dirty="0">
                <a:ea typeface="Calibri" panose="020F0502020204030204" pitchFamily="34" charset="0"/>
              </a:rPr>
              <a:t>Death of the member</a:t>
            </a:r>
          </a:p>
        </p:txBody>
      </p:sp>
    </p:spTree>
    <p:extLst>
      <p:ext uri="{BB962C8B-B14F-4D97-AF65-F5344CB8AC3E}">
        <p14:creationId xmlns:p14="http://schemas.microsoft.com/office/powerpoint/2010/main" val="2067491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420C4-50D4-461E-9853-1814464CC864}"/>
              </a:ext>
            </a:extLst>
          </p:cNvPr>
          <p:cNvSpPr>
            <a:spLocks noGrp="1"/>
          </p:cNvSpPr>
          <p:nvPr>
            <p:ph type="title"/>
          </p:nvPr>
        </p:nvSpPr>
        <p:spPr/>
        <p:txBody>
          <a:bodyPr/>
          <a:lstStyle/>
          <a:p>
            <a:r>
              <a:rPr lang="en-US" dirty="0">
                <a:solidFill>
                  <a:srgbClr val="DE8F26"/>
                </a:solidFill>
              </a:rPr>
              <a:t>Public health emergency unwinding</a:t>
            </a:r>
          </a:p>
        </p:txBody>
      </p:sp>
      <p:sp>
        <p:nvSpPr>
          <p:cNvPr id="3" name="Content Placeholder 2">
            <a:extLst>
              <a:ext uri="{FF2B5EF4-FFF2-40B4-BE49-F238E27FC236}">
                <a16:creationId xmlns:a16="http://schemas.microsoft.com/office/drawing/2014/main" id="{49339ED5-0001-4006-9CDD-3419E52C579C}"/>
              </a:ext>
            </a:extLst>
          </p:cNvPr>
          <p:cNvSpPr>
            <a:spLocks noGrp="1"/>
          </p:cNvSpPr>
          <p:nvPr>
            <p:ph idx="1"/>
          </p:nvPr>
        </p:nvSpPr>
        <p:spPr>
          <a:xfrm>
            <a:off x="838200" y="1690688"/>
            <a:ext cx="10515600" cy="4351338"/>
          </a:xfrm>
        </p:spPr>
        <p:txBody>
          <a:bodyPr/>
          <a:lstStyle/>
          <a:p>
            <a:pPr>
              <a:lnSpc>
                <a:spcPct val="100000"/>
              </a:lnSpc>
            </a:pPr>
            <a:r>
              <a:rPr lang="en-US" sz="2200" dirty="0"/>
              <a:t>More than 212,000 members will be affected.</a:t>
            </a:r>
          </a:p>
          <a:p>
            <a:pPr marR="0">
              <a:spcAft>
                <a:spcPts val="0"/>
              </a:spcAft>
            </a:pPr>
            <a:r>
              <a:rPr lang="en-US" sz="2200" dirty="0"/>
              <a:t>Those eligible will have their current coverage extended or moved to a new program the following month.</a:t>
            </a:r>
          </a:p>
          <a:p>
            <a:pPr marR="0">
              <a:spcAft>
                <a:spcPts val="0"/>
              </a:spcAft>
            </a:pPr>
            <a:r>
              <a:rPr lang="en-US" sz="2200" dirty="0"/>
              <a:t>Individuals not eligible will be referred to the Federal Marketplace or other community resources.</a:t>
            </a:r>
          </a:p>
          <a:p>
            <a:pPr>
              <a:lnSpc>
                <a:spcPct val="100000"/>
              </a:lnSpc>
            </a:pPr>
            <a:r>
              <a:rPr lang="en-US" sz="2200" dirty="0"/>
              <a:t>Will “phase out” gradually throughout the year, with the most vulnerable members losing coverage last. </a:t>
            </a:r>
          </a:p>
          <a:p>
            <a:pPr>
              <a:lnSpc>
                <a:spcPct val="100000"/>
              </a:lnSpc>
            </a:pPr>
            <a:r>
              <a:rPr lang="en-US" sz="2200" dirty="0"/>
              <a:t>Ineligible members will receive three notices in the mail prior to their end date. </a:t>
            </a:r>
          </a:p>
          <a:p>
            <a:pPr>
              <a:lnSpc>
                <a:spcPct val="100000"/>
              </a:lnSpc>
            </a:pPr>
            <a:r>
              <a:rPr lang="en-US" sz="2200" dirty="0"/>
              <a:t>Currently no identified end date. CMS will provide states 60 day notice prior to expiration. </a:t>
            </a:r>
          </a:p>
          <a:p>
            <a:pPr marL="0" indent="0">
              <a:buNone/>
            </a:pPr>
            <a:endParaRPr lang="en-US" sz="1800" b="0" i="0" dirty="0">
              <a:solidFill>
                <a:srgbClr val="000000"/>
              </a:solidFill>
              <a:effectLst/>
              <a:latin typeface="Montserrat Light" panose="00000400000000000000" pitchFamily="2" charset="0"/>
            </a:endParaRPr>
          </a:p>
        </p:txBody>
      </p:sp>
    </p:spTree>
    <p:extLst>
      <p:ext uri="{BB962C8B-B14F-4D97-AF65-F5344CB8AC3E}">
        <p14:creationId xmlns:p14="http://schemas.microsoft.com/office/powerpoint/2010/main" val="2960751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08184" y="174032"/>
            <a:ext cx="10175631" cy="1111843"/>
          </a:xfrm>
        </p:spPr>
        <p:txBody>
          <a:bodyPr anchor="ctr">
            <a:normAutofit/>
          </a:bodyPr>
          <a:lstStyle/>
          <a:p>
            <a:pPr algn="ctr"/>
            <a:r>
              <a:rPr lang="en-US" sz="4000" dirty="0"/>
              <a:t>Continuous Eligibility Data</a:t>
            </a:r>
          </a:p>
        </p:txBody>
      </p:sp>
      <p:sp>
        <p:nvSpPr>
          <p:cNvPr id="3" name="Content Placeholder 2"/>
          <p:cNvSpPr>
            <a:spLocks noGrp="1"/>
          </p:cNvSpPr>
          <p:nvPr>
            <p:ph idx="1"/>
          </p:nvPr>
        </p:nvSpPr>
        <p:spPr>
          <a:xfrm>
            <a:off x="1008184" y="1459907"/>
            <a:ext cx="10175630" cy="767904"/>
          </a:xfrm>
        </p:spPr>
        <p:txBody>
          <a:bodyPr anchor="ctr">
            <a:normAutofit/>
          </a:bodyPr>
          <a:lstStyle/>
          <a:p>
            <a:pPr marL="685800" marR="0" indent="0" algn="ctr">
              <a:spcBef>
                <a:spcPts val="0"/>
              </a:spcBef>
              <a:spcAft>
                <a:spcPts val="0"/>
              </a:spcAft>
              <a:buNone/>
            </a:pPr>
            <a:endParaRPr lang="en-US" sz="2000">
              <a:effectLst/>
              <a:latin typeface="Calibri" panose="020F0502020204030204" pitchFamily="34" charset="0"/>
              <a:ea typeface="Calibri" panose="020F0502020204030204" pitchFamily="34" charset="0"/>
            </a:endParaRPr>
          </a:p>
          <a:p>
            <a:pPr lvl="1" algn="ctr"/>
            <a:endParaRPr lang="en-US" sz="2000"/>
          </a:p>
        </p:txBody>
      </p:sp>
      <p:graphicFrame>
        <p:nvGraphicFramePr>
          <p:cNvPr id="4" name="Table 3">
            <a:extLst>
              <a:ext uri="{FF2B5EF4-FFF2-40B4-BE49-F238E27FC236}">
                <a16:creationId xmlns:a16="http://schemas.microsoft.com/office/drawing/2014/main" id="{4BA389CF-BE17-4C55-A8E7-E9ECEEC2E487}"/>
              </a:ext>
            </a:extLst>
          </p:cNvPr>
          <p:cNvGraphicFramePr>
            <a:graphicFrameLocks noGrp="1"/>
          </p:cNvGraphicFramePr>
          <p:nvPr>
            <p:extLst>
              <p:ext uri="{D42A27DB-BD31-4B8C-83A1-F6EECF244321}">
                <p14:modId xmlns:p14="http://schemas.microsoft.com/office/powerpoint/2010/main" val="2969464065"/>
              </p:ext>
            </p:extLst>
          </p:nvPr>
        </p:nvGraphicFramePr>
        <p:xfrm>
          <a:off x="1008184" y="2027374"/>
          <a:ext cx="10153570" cy="4288536"/>
        </p:xfrm>
        <a:graphic>
          <a:graphicData uri="http://schemas.openxmlformats.org/drawingml/2006/table">
            <a:tbl>
              <a:tblPr firstRow="1" bandRow="1">
                <a:tableStyleId>{21E4AEA4-8DFA-4A89-87EB-49C32662AFE0}</a:tableStyleId>
              </a:tblPr>
              <a:tblGrid>
                <a:gridCol w="6952108">
                  <a:extLst>
                    <a:ext uri="{9D8B030D-6E8A-4147-A177-3AD203B41FA5}">
                      <a16:colId xmlns:a16="http://schemas.microsoft.com/office/drawing/2014/main" val="3827149889"/>
                    </a:ext>
                  </a:extLst>
                </a:gridCol>
                <a:gridCol w="1977390">
                  <a:extLst>
                    <a:ext uri="{9D8B030D-6E8A-4147-A177-3AD203B41FA5}">
                      <a16:colId xmlns:a16="http://schemas.microsoft.com/office/drawing/2014/main" val="3143194416"/>
                    </a:ext>
                  </a:extLst>
                </a:gridCol>
                <a:gridCol w="1224072">
                  <a:extLst>
                    <a:ext uri="{9D8B030D-6E8A-4147-A177-3AD203B41FA5}">
                      <a16:colId xmlns:a16="http://schemas.microsoft.com/office/drawing/2014/main" val="388397567"/>
                    </a:ext>
                  </a:extLst>
                </a:gridCol>
              </a:tblGrid>
              <a:tr h="612648">
                <a:tc gridSpan="3">
                  <a:txBody>
                    <a:bodyPr/>
                    <a:lstStyle/>
                    <a:p>
                      <a:pPr algn="ctr" fontAlgn="b"/>
                      <a:r>
                        <a:rPr lang="en-US" sz="3300" u="none" strike="noStrike" dirty="0">
                          <a:effectLst/>
                        </a:rPr>
                        <a:t>Members with PHE continuous eligibility by age</a:t>
                      </a:r>
                      <a:endParaRPr lang="en-US" sz="33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18472966"/>
                  </a:ext>
                </a:extLst>
              </a:tr>
              <a:tr h="612648">
                <a:tc>
                  <a:txBody>
                    <a:bodyPr/>
                    <a:lstStyle/>
                    <a:p>
                      <a:pPr algn="l" fontAlgn="b"/>
                      <a:r>
                        <a:rPr lang="en-US" sz="3300" u="none" strike="noStrike" dirty="0">
                          <a:effectLst/>
                        </a:rPr>
                        <a:t>Children Age 0 to 5</a:t>
                      </a:r>
                      <a:endParaRPr lang="en-US" sz="3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3300" u="none" strike="noStrike">
                          <a:effectLst/>
                        </a:rPr>
                        <a:t>    40,156 </a:t>
                      </a:r>
                      <a:endParaRPr lang="en-US" sz="33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3300" u="none" strike="noStrike">
                          <a:effectLst/>
                        </a:rPr>
                        <a:t>19%</a:t>
                      </a:r>
                      <a:endParaRPr lang="en-US" sz="33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08335872"/>
                  </a:ext>
                </a:extLst>
              </a:tr>
              <a:tr h="612648">
                <a:tc>
                  <a:txBody>
                    <a:bodyPr/>
                    <a:lstStyle/>
                    <a:p>
                      <a:pPr algn="l" fontAlgn="b"/>
                      <a:r>
                        <a:rPr lang="en-US" sz="3300" u="none" strike="noStrike">
                          <a:effectLst/>
                        </a:rPr>
                        <a:t>Children Age 6 to 18</a:t>
                      </a:r>
                      <a:endParaRPr lang="en-US" sz="33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3300" u="none" strike="noStrike">
                          <a:effectLst/>
                        </a:rPr>
                        <a:t>    52,698 </a:t>
                      </a:r>
                      <a:endParaRPr lang="en-US" sz="33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3300" u="none" strike="noStrike">
                          <a:effectLst/>
                        </a:rPr>
                        <a:t>25%</a:t>
                      </a:r>
                      <a:endParaRPr lang="en-US" sz="33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984284715"/>
                  </a:ext>
                </a:extLst>
              </a:tr>
              <a:tr h="612648">
                <a:tc>
                  <a:txBody>
                    <a:bodyPr/>
                    <a:lstStyle/>
                    <a:p>
                      <a:pPr algn="l" fontAlgn="b"/>
                      <a:r>
                        <a:rPr lang="en-US" sz="3300" u="none" strike="noStrike" dirty="0">
                          <a:effectLst/>
                        </a:rPr>
                        <a:t>Adults Age 19 to 64</a:t>
                      </a:r>
                      <a:endParaRPr lang="en-US" sz="3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3300" u="none" strike="noStrike">
                          <a:effectLst/>
                        </a:rPr>
                        <a:t>  116,874 </a:t>
                      </a:r>
                      <a:endParaRPr lang="en-US" sz="33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3300" u="none" strike="noStrike">
                          <a:effectLst/>
                        </a:rPr>
                        <a:t>55%</a:t>
                      </a:r>
                      <a:endParaRPr lang="en-US" sz="33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150376120"/>
                  </a:ext>
                </a:extLst>
              </a:tr>
              <a:tr h="612648">
                <a:tc>
                  <a:txBody>
                    <a:bodyPr/>
                    <a:lstStyle/>
                    <a:p>
                      <a:pPr algn="l" fontAlgn="b"/>
                      <a:r>
                        <a:rPr lang="en-US" sz="3300" u="none" strike="noStrike">
                          <a:effectLst/>
                        </a:rPr>
                        <a:t>Adults Age 65 and Over</a:t>
                      </a:r>
                      <a:endParaRPr lang="en-US" sz="33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3300" u="none" strike="noStrike">
                          <a:effectLst/>
                        </a:rPr>
                        <a:t>      2,103 </a:t>
                      </a:r>
                      <a:endParaRPr lang="en-US" sz="33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3300" u="none" strike="noStrike">
                          <a:effectLst/>
                        </a:rPr>
                        <a:t>1%</a:t>
                      </a:r>
                      <a:endParaRPr lang="en-US" sz="33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108098440"/>
                  </a:ext>
                </a:extLst>
              </a:tr>
              <a:tr h="612648">
                <a:tc>
                  <a:txBody>
                    <a:bodyPr/>
                    <a:lstStyle/>
                    <a:p>
                      <a:pPr algn="l" fontAlgn="b"/>
                      <a:r>
                        <a:rPr lang="en-US" sz="3300" u="none" strike="noStrike" dirty="0">
                          <a:effectLst/>
                        </a:rPr>
                        <a:t>No Match</a:t>
                      </a:r>
                      <a:endParaRPr lang="en-US" sz="3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3300" u="none" strike="noStrike" dirty="0">
                          <a:effectLst/>
                        </a:rPr>
                        <a:t>         734 </a:t>
                      </a:r>
                      <a:endParaRPr lang="en-US" sz="33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3300" u="none" strike="noStrike" dirty="0">
                          <a:effectLst/>
                        </a:rPr>
                        <a:t>0.3%</a:t>
                      </a:r>
                      <a:endParaRPr lang="en-US" sz="33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71392614"/>
                  </a:ext>
                </a:extLst>
              </a:tr>
              <a:tr h="612648">
                <a:tc>
                  <a:txBody>
                    <a:bodyPr/>
                    <a:lstStyle/>
                    <a:p>
                      <a:pPr algn="l" fontAlgn="b"/>
                      <a:r>
                        <a:rPr lang="en-US" sz="3300" b="0" u="none" strike="noStrike" dirty="0">
                          <a:solidFill>
                            <a:srgbClr val="000000"/>
                          </a:solidFill>
                          <a:effectLst/>
                        </a:rPr>
                        <a:t>Total</a:t>
                      </a:r>
                      <a:endParaRPr lang="en-US" sz="33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3300" b="0" u="none" strike="noStrike" dirty="0">
                          <a:solidFill>
                            <a:srgbClr val="000000"/>
                          </a:solidFill>
                          <a:effectLst/>
                        </a:rPr>
                        <a:t>212,565</a:t>
                      </a:r>
                      <a:endParaRPr lang="en-US" sz="33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endParaRPr lang="en-US" sz="33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953450563"/>
                  </a:ext>
                </a:extLst>
              </a:tr>
            </a:tbl>
          </a:graphicData>
        </a:graphic>
      </p:graphicFrame>
    </p:spTree>
    <p:extLst>
      <p:ext uri="{BB962C8B-B14F-4D97-AF65-F5344CB8AC3E}">
        <p14:creationId xmlns:p14="http://schemas.microsoft.com/office/powerpoint/2010/main" val="32030872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08184" y="174032"/>
            <a:ext cx="10175631" cy="1111843"/>
          </a:xfrm>
        </p:spPr>
        <p:txBody>
          <a:bodyPr anchor="ctr">
            <a:normAutofit/>
          </a:bodyPr>
          <a:lstStyle/>
          <a:p>
            <a:pPr algn="ctr"/>
            <a:r>
              <a:rPr lang="en-US" sz="4000" dirty="0"/>
              <a:t>Continuous Eligibility data</a:t>
            </a:r>
          </a:p>
        </p:txBody>
      </p:sp>
      <p:sp>
        <p:nvSpPr>
          <p:cNvPr id="3" name="Content Placeholder 2"/>
          <p:cNvSpPr>
            <a:spLocks noGrp="1"/>
          </p:cNvSpPr>
          <p:nvPr>
            <p:ph idx="1"/>
          </p:nvPr>
        </p:nvSpPr>
        <p:spPr>
          <a:xfrm>
            <a:off x="1008184" y="1459907"/>
            <a:ext cx="10175630" cy="767904"/>
          </a:xfrm>
        </p:spPr>
        <p:txBody>
          <a:bodyPr anchor="ctr">
            <a:normAutofit/>
          </a:bodyPr>
          <a:lstStyle/>
          <a:p>
            <a:pPr marL="685800" marR="0" indent="0" algn="ctr">
              <a:spcBef>
                <a:spcPts val="0"/>
              </a:spcBef>
              <a:spcAft>
                <a:spcPts val="0"/>
              </a:spcAft>
              <a:buNone/>
            </a:pPr>
            <a:endParaRPr lang="en-US" sz="2000">
              <a:effectLst/>
              <a:latin typeface="Calibri" panose="020F0502020204030204" pitchFamily="34" charset="0"/>
              <a:ea typeface="Calibri" panose="020F0502020204030204" pitchFamily="34" charset="0"/>
            </a:endParaRPr>
          </a:p>
          <a:p>
            <a:pPr marL="0" indent="0" algn="ctr">
              <a:buNone/>
            </a:pPr>
            <a:endParaRPr lang="en-US" sz="2000"/>
          </a:p>
        </p:txBody>
      </p:sp>
      <p:graphicFrame>
        <p:nvGraphicFramePr>
          <p:cNvPr id="4" name="Table 3">
            <a:extLst>
              <a:ext uri="{FF2B5EF4-FFF2-40B4-BE49-F238E27FC236}">
                <a16:creationId xmlns:a16="http://schemas.microsoft.com/office/drawing/2014/main" id="{70084BAD-D828-4519-89DE-0FB467AB990A}"/>
              </a:ext>
            </a:extLst>
          </p:cNvPr>
          <p:cNvGraphicFramePr>
            <a:graphicFrameLocks noGrp="1"/>
          </p:cNvGraphicFramePr>
          <p:nvPr>
            <p:extLst>
              <p:ext uri="{D42A27DB-BD31-4B8C-83A1-F6EECF244321}">
                <p14:modId xmlns:p14="http://schemas.microsoft.com/office/powerpoint/2010/main" val="2522907959"/>
              </p:ext>
            </p:extLst>
          </p:nvPr>
        </p:nvGraphicFramePr>
        <p:xfrm>
          <a:off x="1008184" y="1757079"/>
          <a:ext cx="10023324" cy="3899400"/>
        </p:xfrm>
        <a:graphic>
          <a:graphicData uri="http://schemas.openxmlformats.org/drawingml/2006/table">
            <a:tbl>
              <a:tblPr firstRow="1" bandRow="1">
                <a:tableStyleId>{21E4AEA4-8DFA-4A89-87EB-49C32662AFE0}</a:tableStyleId>
              </a:tblPr>
              <a:tblGrid>
                <a:gridCol w="6804483">
                  <a:extLst>
                    <a:ext uri="{9D8B030D-6E8A-4147-A177-3AD203B41FA5}">
                      <a16:colId xmlns:a16="http://schemas.microsoft.com/office/drawing/2014/main" val="371337235"/>
                    </a:ext>
                  </a:extLst>
                </a:gridCol>
                <a:gridCol w="1913606">
                  <a:extLst>
                    <a:ext uri="{9D8B030D-6E8A-4147-A177-3AD203B41FA5}">
                      <a16:colId xmlns:a16="http://schemas.microsoft.com/office/drawing/2014/main" val="2161625127"/>
                    </a:ext>
                  </a:extLst>
                </a:gridCol>
                <a:gridCol w="1305235">
                  <a:extLst>
                    <a:ext uri="{9D8B030D-6E8A-4147-A177-3AD203B41FA5}">
                      <a16:colId xmlns:a16="http://schemas.microsoft.com/office/drawing/2014/main" val="3786436168"/>
                    </a:ext>
                  </a:extLst>
                </a:gridCol>
              </a:tblGrid>
              <a:tr h="487425">
                <a:tc gridSpan="3">
                  <a:txBody>
                    <a:bodyPr/>
                    <a:lstStyle/>
                    <a:p>
                      <a:pPr algn="ctr" fontAlgn="b"/>
                      <a:r>
                        <a:rPr lang="en-US" sz="2600" b="1" u="none" strike="noStrike" dirty="0">
                          <a:solidFill>
                            <a:schemeClr val="bg1"/>
                          </a:solidFill>
                          <a:effectLst/>
                        </a:rPr>
                        <a:t>Members with PHE continuous eligibility by aide category</a:t>
                      </a:r>
                      <a:endParaRPr lang="en-US" sz="2600" b="1" i="0" u="none" strike="noStrike" dirty="0">
                        <a:solidFill>
                          <a:schemeClr val="bg1"/>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53774590"/>
                  </a:ext>
                </a:extLst>
              </a:tr>
              <a:tr h="487425">
                <a:tc>
                  <a:txBody>
                    <a:bodyPr/>
                    <a:lstStyle/>
                    <a:p>
                      <a:pPr algn="l" fontAlgn="b"/>
                      <a:r>
                        <a:rPr lang="en-US" sz="2600" u="none" strike="noStrike">
                          <a:effectLst/>
                        </a:rPr>
                        <a:t>ABD</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2600" u="none" strike="noStrike">
                          <a:effectLst/>
                        </a:rPr>
                        <a:t>         149 </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2600" u="none" strike="noStrike">
                          <a:effectLst/>
                        </a:rPr>
                        <a:t>0.1%</a:t>
                      </a:r>
                      <a:endParaRPr lang="en-US" sz="2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40303549"/>
                  </a:ext>
                </a:extLst>
              </a:tr>
              <a:tr h="487425">
                <a:tc>
                  <a:txBody>
                    <a:bodyPr/>
                    <a:lstStyle/>
                    <a:p>
                      <a:pPr algn="l" fontAlgn="b"/>
                      <a:r>
                        <a:rPr lang="en-US" sz="2600" u="none" strike="noStrike" dirty="0">
                          <a:effectLst/>
                        </a:rPr>
                        <a:t>Children/Parent Caretaker</a:t>
                      </a:r>
                      <a:endParaRPr lang="en-US" sz="2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2600" u="none" strike="noStrike">
                          <a:effectLst/>
                        </a:rPr>
                        <a:t>  132,910 </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2600" u="none" strike="noStrike">
                          <a:effectLst/>
                        </a:rPr>
                        <a:t>63%</a:t>
                      </a:r>
                      <a:endParaRPr lang="en-US" sz="2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379374041"/>
                  </a:ext>
                </a:extLst>
              </a:tr>
              <a:tr h="487425">
                <a:tc>
                  <a:txBody>
                    <a:bodyPr/>
                    <a:lstStyle/>
                    <a:p>
                      <a:pPr algn="l" fontAlgn="b"/>
                      <a:r>
                        <a:rPr lang="en-US" sz="2600" u="none" strike="noStrike">
                          <a:effectLst/>
                        </a:rPr>
                        <a:t>Expansion</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2600" u="none" strike="noStrike">
                          <a:effectLst/>
                        </a:rPr>
                        <a:t>    65,967 </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2600" u="none" strike="noStrike">
                          <a:effectLst/>
                        </a:rPr>
                        <a:t>31%</a:t>
                      </a:r>
                      <a:endParaRPr lang="en-US" sz="2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982999793"/>
                  </a:ext>
                </a:extLst>
              </a:tr>
              <a:tr h="487425">
                <a:tc>
                  <a:txBody>
                    <a:bodyPr/>
                    <a:lstStyle/>
                    <a:p>
                      <a:pPr algn="l" fontAlgn="b"/>
                      <a:r>
                        <a:rPr lang="en-US" sz="2600" u="none" strike="noStrike">
                          <a:effectLst/>
                        </a:rPr>
                        <a:t>SoonerPlan</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2600" u="none" strike="noStrike">
                          <a:effectLst/>
                        </a:rPr>
                        <a:t>      8,572 </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2600" u="none" strike="noStrike">
                          <a:effectLst/>
                        </a:rPr>
                        <a:t>4%</a:t>
                      </a:r>
                      <a:endParaRPr lang="en-US" sz="2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520885095"/>
                  </a:ext>
                </a:extLst>
              </a:tr>
              <a:tr h="487425">
                <a:tc>
                  <a:txBody>
                    <a:bodyPr/>
                    <a:lstStyle/>
                    <a:p>
                      <a:pPr algn="l" fontAlgn="b"/>
                      <a:r>
                        <a:rPr lang="en-US" sz="2600" u="none" strike="noStrike" dirty="0">
                          <a:effectLst/>
                        </a:rPr>
                        <a:t>Insure OK</a:t>
                      </a:r>
                      <a:endParaRPr lang="en-US" sz="2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2600" u="none" strike="noStrike">
                          <a:effectLst/>
                        </a:rPr>
                        <a:t>      4,204 </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2600" u="none" strike="noStrike">
                          <a:effectLst/>
                        </a:rPr>
                        <a:t>2%</a:t>
                      </a:r>
                      <a:endParaRPr lang="en-US" sz="2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216109484"/>
                  </a:ext>
                </a:extLst>
              </a:tr>
              <a:tr h="487425">
                <a:tc>
                  <a:txBody>
                    <a:bodyPr/>
                    <a:lstStyle/>
                    <a:p>
                      <a:pPr algn="l" fontAlgn="b"/>
                      <a:r>
                        <a:rPr lang="en-US" sz="2600" u="none" strike="noStrike">
                          <a:effectLst/>
                        </a:rPr>
                        <a:t>OTHER (STBS &amp; Partial Scope Dual)</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2600" u="none" strike="noStrike">
                          <a:effectLst/>
                        </a:rPr>
                        <a:t>            29 </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2600" u="none" strike="noStrike">
                          <a:effectLst/>
                        </a:rPr>
                        <a:t>0.01%</a:t>
                      </a:r>
                      <a:endParaRPr lang="en-US" sz="2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112710085"/>
                  </a:ext>
                </a:extLst>
              </a:tr>
              <a:tr h="487425">
                <a:tc>
                  <a:txBody>
                    <a:bodyPr/>
                    <a:lstStyle/>
                    <a:p>
                      <a:pPr algn="l" fontAlgn="b"/>
                      <a:r>
                        <a:rPr lang="en-US" sz="2600" u="none" strike="noStrike">
                          <a:effectLst/>
                        </a:rPr>
                        <a:t>No Match</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2600" u="none" strike="noStrike">
                          <a:effectLst/>
                        </a:rPr>
                        <a:t>         734 </a:t>
                      </a:r>
                      <a:endParaRPr lang="en-US" sz="2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2600" u="none" strike="noStrike" dirty="0">
                          <a:effectLst/>
                        </a:rPr>
                        <a:t>0.3%</a:t>
                      </a:r>
                      <a:endParaRPr lang="en-US" sz="2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026834947"/>
                  </a:ext>
                </a:extLst>
              </a:tr>
            </a:tbl>
          </a:graphicData>
        </a:graphic>
      </p:graphicFrame>
    </p:spTree>
    <p:extLst>
      <p:ext uri="{BB962C8B-B14F-4D97-AF65-F5344CB8AC3E}">
        <p14:creationId xmlns:p14="http://schemas.microsoft.com/office/powerpoint/2010/main" val="4176852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15420"/>
                </a:solidFill>
              </a:rPr>
              <a:t>Goals</a:t>
            </a:r>
          </a:p>
        </p:txBody>
      </p:sp>
      <p:sp>
        <p:nvSpPr>
          <p:cNvPr id="3" name="Content Placeholder 2"/>
          <p:cNvSpPr>
            <a:spLocks noGrp="1"/>
          </p:cNvSpPr>
          <p:nvPr>
            <p:ph idx="1"/>
          </p:nvPr>
        </p:nvSpPr>
        <p:spPr/>
        <p:txBody>
          <a:bodyPr/>
          <a:lstStyle/>
          <a:p>
            <a:r>
              <a:rPr lang="en-US" dirty="0"/>
              <a:t>Improve health outcomes for Oklahomans</a:t>
            </a:r>
          </a:p>
          <a:p>
            <a:r>
              <a:rPr lang="en-US" dirty="0"/>
              <a:t>Move toward value-based payment and away from payment based volume</a:t>
            </a:r>
          </a:p>
          <a:p>
            <a:r>
              <a:rPr lang="en-US" dirty="0"/>
              <a:t>Improve </a:t>
            </a:r>
            <a:r>
              <a:rPr lang="en-US" dirty="0" err="1"/>
              <a:t>SoonerCare</a:t>
            </a:r>
            <a:r>
              <a:rPr lang="en-US" dirty="0"/>
              <a:t> beneficiary satisfaction</a:t>
            </a:r>
          </a:p>
          <a:p>
            <a:r>
              <a:rPr lang="en-US" dirty="0"/>
              <a:t>Contain costs through better coordinating services</a:t>
            </a:r>
          </a:p>
          <a:p>
            <a:r>
              <a:rPr lang="en-US" dirty="0"/>
              <a:t>Increase cost predictability to the State</a:t>
            </a:r>
          </a:p>
          <a:p>
            <a:endParaRPr lang="en-US" dirty="0"/>
          </a:p>
        </p:txBody>
      </p:sp>
    </p:spTree>
    <p:extLst>
      <p:ext uri="{BB962C8B-B14F-4D97-AF65-F5344CB8AC3E}">
        <p14:creationId xmlns:p14="http://schemas.microsoft.com/office/powerpoint/2010/main" val="27698580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3524D-5391-472E-9ED2-1BA6E24E8129}"/>
              </a:ext>
            </a:extLst>
          </p:cNvPr>
          <p:cNvSpPr>
            <a:spLocks noGrp="1"/>
          </p:cNvSpPr>
          <p:nvPr>
            <p:ph type="title"/>
          </p:nvPr>
        </p:nvSpPr>
        <p:spPr>
          <a:xfrm>
            <a:off x="1008184" y="174032"/>
            <a:ext cx="10175631" cy="1111843"/>
          </a:xfrm>
        </p:spPr>
        <p:txBody>
          <a:bodyPr anchor="ctr">
            <a:normAutofit/>
          </a:bodyPr>
          <a:lstStyle/>
          <a:p>
            <a:pPr algn="ctr"/>
            <a:r>
              <a:rPr lang="en-US" sz="4000" dirty="0"/>
              <a:t>Continuous Eligibility data</a:t>
            </a:r>
          </a:p>
        </p:txBody>
      </p:sp>
      <p:graphicFrame>
        <p:nvGraphicFramePr>
          <p:cNvPr id="7" name="Content Placeholder 3">
            <a:extLst>
              <a:ext uri="{FF2B5EF4-FFF2-40B4-BE49-F238E27FC236}">
                <a16:creationId xmlns:a16="http://schemas.microsoft.com/office/drawing/2014/main" id="{57894D05-B7EF-4AAC-BA60-A6BB333729B3}"/>
              </a:ext>
            </a:extLst>
          </p:cNvPr>
          <p:cNvGraphicFramePr>
            <a:graphicFrameLocks/>
          </p:cNvGraphicFramePr>
          <p:nvPr>
            <p:extLst>
              <p:ext uri="{D42A27DB-BD31-4B8C-83A1-F6EECF244321}">
                <p14:modId xmlns:p14="http://schemas.microsoft.com/office/powerpoint/2010/main" val="1509108506"/>
              </p:ext>
            </p:extLst>
          </p:nvPr>
        </p:nvGraphicFramePr>
        <p:xfrm>
          <a:off x="1596584" y="1791373"/>
          <a:ext cx="8995784" cy="3813048"/>
        </p:xfrm>
        <a:graphic>
          <a:graphicData uri="http://schemas.openxmlformats.org/drawingml/2006/table">
            <a:tbl>
              <a:tblPr firstRow="1" bandRow="1">
                <a:tableStyleId>{21E4AEA4-8DFA-4A89-87EB-49C32662AFE0}</a:tableStyleId>
              </a:tblPr>
              <a:tblGrid>
                <a:gridCol w="5068829">
                  <a:extLst>
                    <a:ext uri="{9D8B030D-6E8A-4147-A177-3AD203B41FA5}">
                      <a16:colId xmlns:a16="http://schemas.microsoft.com/office/drawing/2014/main" val="361357728"/>
                    </a:ext>
                  </a:extLst>
                </a:gridCol>
                <a:gridCol w="2094549">
                  <a:extLst>
                    <a:ext uri="{9D8B030D-6E8A-4147-A177-3AD203B41FA5}">
                      <a16:colId xmlns:a16="http://schemas.microsoft.com/office/drawing/2014/main" val="78603534"/>
                    </a:ext>
                  </a:extLst>
                </a:gridCol>
                <a:gridCol w="1832406">
                  <a:extLst>
                    <a:ext uri="{9D8B030D-6E8A-4147-A177-3AD203B41FA5}">
                      <a16:colId xmlns:a16="http://schemas.microsoft.com/office/drawing/2014/main" val="754989348"/>
                    </a:ext>
                  </a:extLst>
                </a:gridCol>
              </a:tblGrid>
              <a:tr h="635508">
                <a:tc gridSpan="3">
                  <a:txBody>
                    <a:bodyPr/>
                    <a:lstStyle/>
                    <a:p>
                      <a:pPr algn="ctr" fontAlgn="b"/>
                      <a:r>
                        <a:rPr lang="en-US" sz="3300" u="none" strike="noStrike" dirty="0">
                          <a:effectLst/>
                        </a:rPr>
                        <a:t>Members with PHE continuous eligibility by FPL</a:t>
                      </a:r>
                      <a:endParaRPr lang="en-US" sz="3300" b="0" i="0" u="none" strike="noStrike" dirty="0">
                        <a:solidFill>
                          <a:srgbClr val="000000"/>
                        </a:solidFill>
                        <a:effectLst/>
                        <a:latin typeface="Calibri" panose="020F0502020204030204" pitchFamily="34" charset="0"/>
                      </a:endParaRPr>
                    </a:p>
                  </a:txBody>
                  <a:tcPr marL="22860" marR="22860" marT="22860"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71390986"/>
                  </a:ext>
                </a:extLst>
              </a:tr>
              <a:tr h="635508">
                <a:tc>
                  <a:txBody>
                    <a:bodyPr/>
                    <a:lstStyle/>
                    <a:p>
                      <a:pPr algn="l" fontAlgn="b"/>
                      <a:r>
                        <a:rPr lang="en-US" sz="3300" u="none" strike="noStrike" dirty="0">
                          <a:effectLst/>
                        </a:rPr>
                        <a:t>0-138%</a:t>
                      </a:r>
                      <a:endParaRPr lang="en-US" sz="3300" b="0" i="0" u="none" strike="noStrike" dirty="0">
                        <a:solidFill>
                          <a:srgbClr val="000000"/>
                        </a:solidFill>
                        <a:effectLst/>
                        <a:latin typeface="Calibri" panose="020F0502020204030204" pitchFamily="34" charset="0"/>
                      </a:endParaRPr>
                    </a:p>
                  </a:txBody>
                  <a:tcPr marL="22860" marR="22860" marT="22860" marB="0" anchor="b"/>
                </a:tc>
                <a:tc>
                  <a:txBody>
                    <a:bodyPr/>
                    <a:lstStyle/>
                    <a:p>
                      <a:pPr algn="l" fontAlgn="b"/>
                      <a:r>
                        <a:rPr lang="en-US" sz="3300" u="none" strike="noStrike">
                          <a:effectLst/>
                        </a:rPr>
                        <a:t>     58,511 </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r" fontAlgn="b"/>
                      <a:r>
                        <a:rPr lang="en-US" sz="3300" u="none" strike="noStrike">
                          <a:effectLst/>
                        </a:rPr>
                        <a:t>28%</a:t>
                      </a:r>
                      <a:endParaRPr lang="en-US" sz="3300" b="0" i="0" u="none" strike="noStrike">
                        <a:solidFill>
                          <a:srgbClr val="000000"/>
                        </a:solidFill>
                        <a:effectLst/>
                        <a:latin typeface="Calibri" panose="020F0502020204030204" pitchFamily="34" charset="0"/>
                      </a:endParaRPr>
                    </a:p>
                  </a:txBody>
                  <a:tcPr marL="22860" marR="22860" marT="22860" marB="0" anchor="b"/>
                </a:tc>
                <a:extLst>
                  <a:ext uri="{0D108BD9-81ED-4DB2-BD59-A6C34878D82A}">
                    <a16:rowId xmlns:a16="http://schemas.microsoft.com/office/drawing/2014/main" val="2924596646"/>
                  </a:ext>
                </a:extLst>
              </a:tr>
              <a:tr h="635508">
                <a:tc>
                  <a:txBody>
                    <a:bodyPr/>
                    <a:lstStyle/>
                    <a:p>
                      <a:pPr algn="l" fontAlgn="b"/>
                      <a:r>
                        <a:rPr lang="en-US" sz="3300" u="none" strike="noStrike">
                          <a:effectLst/>
                        </a:rPr>
                        <a:t>139-200%</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l" fontAlgn="b"/>
                      <a:r>
                        <a:rPr lang="en-US" sz="3300" u="none" strike="noStrike">
                          <a:effectLst/>
                        </a:rPr>
                        <a:t>     44,375 </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r" fontAlgn="b"/>
                      <a:r>
                        <a:rPr lang="en-US" sz="3300" u="none" strike="noStrike">
                          <a:effectLst/>
                        </a:rPr>
                        <a:t>21%</a:t>
                      </a:r>
                      <a:endParaRPr lang="en-US" sz="3300" b="0" i="0" u="none" strike="noStrike">
                        <a:solidFill>
                          <a:srgbClr val="000000"/>
                        </a:solidFill>
                        <a:effectLst/>
                        <a:latin typeface="Calibri" panose="020F0502020204030204" pitchFamily="34" charset="0"/>
                      </a:endParaRPr>
                    </a:p>
                  </a:txBody>
                  <a:tcPr marL="22860" marR="22860" marT="22860" marB="0" anchor="b"/>
                </a:tc>
                <a:extLst>
                  <a:ext uri="{0D108BD9-81ED-4DB2-BD59-A6C34878D82A}">
                    <a16:rowId xmlns:a16="http://schemas.microsoft.com/office/drawing/2014/main" val="176935931"/>
                  </a:ext>
                </a:extLst>
              </a:tr>
              <a:tr h="635508">
                <a:tc>
                  <a:txBody>
                    <a:bodyPr/>
                    <a:lstStyle/>
                    <a:p>
                      <a:pPr algn="l" fontAlgn="b"/>
                      <a:r>
                        <a:rPr lang="en-US" sz="3300" u="none" strike="noStrike">
                          <a:effectLst/>
                        </a:rPr>
                        <a:t>201% &amp; Over</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l" fontAlgn="b"/>
                      <a:r>
                        <a:rPr lang="en-US" sz="3300" u="none" strike="noStrike">
                          <a:effectLst/>
                        </a:rPr>
                        <a:t>  108,926 </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r" fontAlgn="b"/>
                      <a:r>
                        <a:rPr lang="en-US" sz="3300" u="none" strike="noStrike">
                          <a:effectLst/>
                        </a:rPr>
                        <a:t>51%</a:t>
                      </a:r>
                      <a:endParaRPr lang="en-US" sz="3300" b="0" i="0" u="none" strike="noStrike">
                        <a:solidFill>
                          <a:srgbClr val="000000"/>
                        </a:solidFill>
                        <a:effectLst/>
                        <a:latin typeface="Calibri" panose="020F0502020204030204" pitchFamily="34" charset="0"/>
                      </a:endParaRPr>
                    </a:p>
                  </a:txBody>
                  <a:tcPr marL="22860" marR="22860" marT="22860" marB="0" anchor="b"/>
                </a:tc>
                <a:extLst>
                  <a:ext uri="{0D108BD9-81ED-4DB2-BD59-A6C34878D82A}">
                    <a16:rowId xmlns:a16="http://schemas.microsoft.com/office/drawing/2014/main" val="2128564983"/>
                  </a:ext>
                </a:extLst>
              </a:tr>
              <a:tr h="635508">
                <a:tc>
                  <a:txBody>
                    <a:bodyPr/>
                    <a:lstStyle/>
                    <a:p>
                      <a:pPr algn="l" fontAlgn="b"/>
                      <a:r>
                        <a:rPr lang="en-US" sz="3300" u="none" strike="noStrike">
                          <a:effectLst/>
                        </a:rPr>
                        <a:t>No Poverty Data</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l" fontAlgn="b"/>
                      <a:r>
                        <a:rPr lang="en-US" sz="3300" u="none" strike="noStrike">
                          <a:effectLst/>
                        </a:rPr>
                        <a:t>            19 </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r" fontAlgn="b"/>
                      <a:r>
                        <a:rPr lang="en-US" sz="3300" u="none" strike="noStrike">
                          <a:effectLst/>
                        </a:rPr>
                        <a:t>0.01%</a:t>
                      </a:r>
                      <a:endParaRPr lang="en-US" sz="3300" b="0" i="0" u="none" strike="noStrike">
                        <a:solidFill>
                          <a:srgbClr val="000000"/>
                        </a:solidFill>
                        <a:effectLst/>
                        <a:latin typeface="Calibri" panose="020F0502020204030204" pitchFamily="34" charset="0"/>
                      </a:endParaRPr>
                    </a:p>
                  </a:txBody>
                  <a:tcPr marL="22860" marR="22860" marT="22860" marB="0" anchor="b"/>
                </a:tc>
                <a:extLst>
                  <a:ext uri="{0D108BD9-81ED-4DB2-BD59-A6C34878D82A}">
                    <a16:rowId xmlns:a16="http://schemas.microsoft.com/office/drawing/2014/main" val="3322619610"/>
                  </a:ext>
                </a:extLst>
              </a:tr>
              <a:tr h="635508">
                <a:tc>
                  <a:txBody>
                    <a:bodyPr/>
                    <a:lstStyle/>
                    <a:p>
                      <a:pPr algn="l" fontAlgn="b"/>
                      <a:r>
                        <a:rPr lang="en-US" sz="3300" u="none" strike="noStrike">
                          <a:effectLst/>
                        </a:rPr>
                        <a:t>No Match</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l" fontAlgn="b"/>
                      <a:r>
                        <a:rPr lang="en-US" sz="3300" u="none" strike="noStrike">
                          <a:effectLst/>
                        </a:rPr>
                        <a:t>          734 </a:t>
                      </a:r>
                      <a:endParaRPr lang="en-US" sz="3300" b="0" i="0" u="none" strike="noStrike">
                        <a:solidFill>
                          <a:srgbClr val="000000"/>
                        </a:solidFill>
                        <a:effectLst/>
                        <a:latin typeface="Calibri" panose="020F0502020204030204" pitchFamily="34" charset="0"/>
                      </a:endParaRPr>
                    </a:p>
                  </a:txBody>
                  <a:tcPr marL="22860" marR="22860" marT="22860" marB="0" anchor="b"/>
                </a:tc>
                <a:tc>
                  <a:txBody>
                    <a:bodyPr/>
                    <a:lstStyle/>
                    <a:p>
                      <a:pPr algn="r" fontAlgn="b"/>
                      <a:r>
                        <a:rPr lang="en-US" sz="3300" u="none" strike="noStrike" dirty="0">
                          <a:effectLst/>
                        </a:rPr>
                        <a:t>0.3%</a:t>
                      </a:r>
                      <a:endParaRPr lang="en-US" sz="3300" b="0" i="0" u="none" strike="noStrike" dirty="0">
                        <a:solidFill>
                          <a:srgbClr val="000000"/>
                        </a:solidFill>
                        <a:effectLst/>
                        <a:latin typeface="Calibri" panose="020F0502020204030204" pitchFamily="34" charset="0"/>
                      </a:endParaRPr>
                    </a:p>
                  </a:txBody>
                  <a:tcPr marL="22860" marR="22860" marT="22860" marB="0" anchor="b"/>
                </a:tc>
                <a:extLst>
                  <a:ext uri="{0D108BD9-81ED-4DB2-BD59-A6C34878D82A}">
                    <a16:rowId xmlns:a16="http://schemas.microsoft.com/office/drawing/2014/main" val="1561610352"/>
                  </a:ext>
                </a:extLst>
              </a:tr>
            </a:tbl>
          </a:graphicData>
        </a:graphic>
      </p:graphicFrame>
    </p:spTree>
    <p:extLst>
      <p:ext uri="{BB962C8B-B14F-4D97-AF65-F5344CB8AC3E}">
        <p14:creationId xmlns:p14="http://schemas.microsoft.com/office/powerpoint/2010/main" val="33167794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a:xfrm>
            <a:off x="838199" y="365125"/>
            <a:ext cx="10596513" cy="6064250"/>
          </a:xfrm>
        </p:spPr>
        <p:txBody>
          <a:bodyPr/>
          <a:lstStyle/>
          <a:p>
            <a:r>
              <a:rPr lang="en-US" dirty="0"/>
              <a:t>Expansion update</a:t>
            </a:r>
          </a:p>
        </p:txBody>
      </p:sp>
    </p:spTree>
    <p:extLst>
      <p:ext uri="{BB962C8B-B14F-4D97-AF65-F5344CB8AC3E}">
        <p14:creationId xmlns:p14="http://schemas.microsoft.com/office/powerpoint/2010/main" val="31121861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7555AC9B-EC00-4D16-A52B-11E0DA928455}"/>
              </a:ext>
            </a:extLst>
          </p:cNvPr>
          <p:cNvSpPr>
            <a:spLocks noGrp="1"/>
          </p:cNvSpPr>
          <p:nvPr>
            <p:ph idx="1"/>
          </p:nvPr>
        </p:nvSpPr>
        <p:spPr>
          <a:xfrm>
            <a:off x="838200" y="2180492"/>
            <a:ext cx="10515600" cy="3996471"/>
          </a:xfrm>
        </p:spPr>
        <p:txBody>
          <a:bodyPr vert="horz" lIns="91440" tIns="45720" rIns="91440" bIns="45720" rtlCol="0" anchor="t">
            <a:normAutofit/>
          </a:bodyPr>
          <a:lstStyle/>
          <a:p>
            <a:r>
              <a:rPr lang="en-US" sz="2400" b="1" dirty="0">
                <a:solidFill>
                  <a:srgbClr val="DE8F26"/>
                </a:solidFill>
                <a:latin typeface="Montserrat SemiBold" panose="00000700000000000000" pitchFamily="50" charset="0"/>
              </a:rPr>
              <a:t>330,066</a:t>
            </a:r>
            <a:r>
              <a:rPr lang="en-US" sz="2400" b="1" dirty="0"/>
              <a:t> </a:t>
            </a:r>
            <a:r>
              <a:rPr lang="en-US" sz="2400" dirty="0"/>
              <a:t>- Total enrollment through expansion.</a:t>
            </a:r>
          </a:p>
          <a:p>
            <a:endParaRPr lang="en-US" sz="2400" dirty="0"/>
          </a:p>
          <a:p>
            <a:r>
              <a:rPr lang="en-US" sz="2400" b="1" dirty="0">
                <a:solidFill>
                  <a:srgbClr val="DE8F26"/>
                </a:solidFill>
                <a:latin typeface="Montserrat SemiBold" panose="00000700000000000000" pitchFamily="50" charset="0"/>
              </a:rPr>
              <a:t>209,569  </a:t>
            </a:r>
            <a:r>
              <a:rPr lang="en-US" sz="2400" dirty="0"/>
              <a:t>- New members through expansion.</a:t>
            </a:r>
          </a:p>
          <a:p>
            <a:endParaRPr lang="en-US" sz="2400" dirty="0"/>
          </a:p>
          <a:p>
            <a:r>
              <a:rPr lang="en-US" sz="2400" b="1" dirty="0">
                <a:solidFill>
                  <a:srgbClr val="DE8F26"/>
                </a:solidFill>
                <a:latin typeface="Montserrat SemiBold" panose="00000700000000000000" pitchFamily="50" charset="0"/>
              </a:rPr>
              <a:t>120,497  </a:t>
            </a:r>
            <a:r>
              <a:rPr lang="en-US" sz="2400" dirty="0">
                <a:latin typeface="Montserrat Light"/>
              </a:rPr>
              <a:t>- Members who were previously enrolled in other programs, now eligible for more benefits through expansion. </a:t>
            </a:r>
            <a:endParaRPr lang="en-US" sz="2400" dirty="0"/>
          </a:p>
          <a:p>
            <a:endParaRPr lang="en-US" sz="1800" i="1" dirty="0"/>
          </a:p>
          <a:p>
            <a:pPr marL="0" indent="0">
              <a:buNone/>
            </a:pPr>
            <a:r>
              <a:rPr lang="en-US" sz="1800" i="1" dirty="0"/>
              <a:t>This data is accurate as of June 20, 2022.</a:t>
            </a:r>
          </a:p>
        </p:txBody>
      </p:sp>
      <p:sp>
        <p:nvSpPr>
          <p:cNvPr id="8" name="Title 7">
            <a:extLst>
              <a:ext uri="{FF2B5EF4-FFF2-40B4-BE49-F238E27FC236}">
                <a16:creationId xmlns:a16="http://schemas.microsoft.com/office/drawing/2014/main" id="{FD8D1DE0-2426-48A0-914B-F073633FA884}"/>
              </a:ext>
            </a:extLst>
          </p:cNvPr>
          <p:cNvSpPr>
            <a:spLocks noGrp="1"/>
          </p:cNvSpPr>
          <p:nvPr>
            <p:ph type="title"/>
          </p:nvPr>
        </p:nvSpPr>
        <p:spPr/>
        <p:txBody>
          <a:bodyPr/>
          <a:lstStyle/>
          <a:p>
            <a:r>
              <a:rPr lang="en-US" dirty="0"/>
              <a:t>Expansion enrollment</a:t>
            </a:r>
          </a:p>
        </p:txBody>
      </p:sp>
    </p:spTree>
    <p:extLst>
      <p:ext uri="{BB962C8B-B14F-4D97-AF65-F5344CB8AC3E}">
        <p14:creationId xmlns:p14="http://schemas.microsoft.com/office/powerpoint/2010/main" val="16996308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0">
            <a:extLst>
              <a:ext uri="{FF2B5EF4-FFF2-40B4-BE49-F238E27FC236}">
                <a16:creationId xmlns:a16="http://schemas.microsoft.com/office/drawing/2014/main" id="{BD07179D-F342-25F5-D3FE-B4837DD14B1C}"/>
              </a:ext>
            </a:extLst>
          </p:cNvPr>
          <p:cNvGraphicFramePr>
            <a:graphicFrameLocks noGrp="1"/>
          </p:cNvGraphicFramePr>
          <p:nvPr/>
        </p:nvGraphicFramePr>
        <p:xfrm>
          <a:off x="8992993" y="1477925"/>
          <a:ext cx="1920406" cy="4822352"/>
        </p:xfrm>
        <a:graphic>
          <a:graphicData uri="http://schemas.openxmlformats.org/drawingml/2006/table">
            <a:tbl>
              <a:tblPr bandRow="1">
                <a:tableStyleId>{5C22544A-7EE6-4342-B048-85BDC9FD1C3A}</a:tableStyleId>
              </a:tblPr>
              <a:tblGrid>
                <a:gridCol w="1920406">
                  <a:extLst>
                    <a:ext uri="{9D8B030D-6E8A-4147-A177-3AD203B41FA5}">
                      <a16:colId xmlns:a16="http://schemas.microsoft.com/office/drawing/2014/main" val="3485885631"/>
                    </a:ext>
                  </a:extLst>
                </a:gridCol>
              </a:tblGrid>
              <a:tr h="6308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Top 10 Categories of Service by  Spend</a:t>
                      </a:r>
                    </a:p>
                  </a:txBody>
                  <a:tcPr anchor="ctr">
                    <a:solidFill>
                      <a:srgbClr val="004E9A"/>
                    </a:solidFill>
                  </a:tcPr>
                </a:tc>
                <a:extLst>
                  <a:ext uri="{0D108BD9-81ED-4DB2-BD59-A6C34878D82A}">
                    <a16:rowId xmlns:a16="http://schemas.microsoft.com/office/drawing/2014/main" val="3033977688"/>
                  </a:ext>
                </a:extLst>
              </a:tr>
              <a:tr h="428942">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Prescribed Drugs Services                         </a:t>
                      </a:r>
                    </a:p>
                  </a:txBody>
                  <a:tcPr anchor="ctr">
                    <a:solidFill>
                      <a:schemeClr val="bg1">
                        <a:lumMod val="95000"/>
                      </a:schemeClr>
                    </a:solidFill>
                  </a:tcPr>
                </a:tc>
                <a:extLst>
                  <a:ext uri="{0D108BD9-81ED-4DB2-BD59-A6C34878D82A}">
                    <a16:rowId xmlns:a16="http://schemas.microsoft.com/office/drawing/2014/main" val="3885227769"/>
                  </a:ext>
                </a:extLst>
              </a:tr>
              <a:tr h="428942">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Inpatient Services                                </a:t>
                      </a:r>
                    </a:p>
                  </a:txBody>
                  <a:tcPr anchor="ctr">
                    <a:solidFill>
                      <a:schemeClr val="bg1">
                        <a:lumMod val="95000"/>
                      </a:schemeClr>
                    </a:solidFill>
                  </a:tcPr>
                </a:tc>
                <a:extLst>
                  <a:ext uri="{0D108BD9-81ED-4DB2-BD59-A6C34878D82A}">
                    <a16:rowId xmlns:a16="http://schemas.microsoft.com/office/drawing/2014/main" val="1894772143"/>
                  </a:ext>
                </a:extLst>
              </a:tr>
              <a:tr h="428942">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Outpatient Services                               </a:t>
                      </a:r>
                    </a:p>
                  </a:txBody>
                  <a:tcPr anchor="ctr">
                    <a:solidFill>
                      <a:schemeClr val="bg1">
                        <a:lumMod val="95000"/>
                      </a:schemeClr>
                    </a:solidFill>
                  </a:tcPr>
                </a:tc>
                <a:extLst>
                  <a:ext uri="{0D108BD9-81ED-4DB2-BD59-A6C34878D82A}">
                    <a16:rowId xmlns:a16="http://schemas.microsoft.com/office/drawing/2014/main" val="4159432569"/>
                  </a:ext>
                </a:extLst>
              </a:tr>
              <a:tr h="409357">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Physician Services                                </a:t>
                      </a:r>
                    </a:p>
                  </a:txBody>
                  <a:tcPr anchor="ctr">
                    <a:solidFill>
                      <a:schemeClr val="bg1">
                        <a:lumMod val="95000"/>
                      </a:schemeClr>
                    </a:solidFill>
                  </a:tcPr>
                </a:tc>
                <a:extLst>
                  <a:ext uri="{0D108BD9-81ED-4DB2-BD59-A6C34878D82A}">
                    <a16:rowId xmlns:a16="http://schemas.microsoft.com/office/drawing/2014/main" val="3140509526"/>
                  </a:ext>
                </a:extLst>
              </a:tr>
              <a:tr h="428942">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Clinic Services                                   </a:t>
                      </a:r>
                    </a:p>
                  </a:txBody>
                  <a:tcPr anchor="ctr">
                    <a:solidFill>
                      <a:schemeClr val="bg1">
                        <a:lumMod val="95000"/>
                      </a:schemeClr>
                    </a:solidFill>
                  </a:tcPr>
                </a:tc>
                <a:extLst>
                  <a:ext uri="{0D108BD9-81ED-4DB2-BD59-A6C34878D82A}">
                    <a16:rowId xmlns:a16="http://schemas.microsoft.com/office/drawing/2014/main" val="87859744"/>
                  </a:ext>
                </a:extLst>
              </a:tr>
              <a:tr h="428942">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Adult Behavioral Health Services</a:t>
                      </a:r>
                    </a:p>
                  </a:txBody>
                  <a:tcPr anchor="ctr">
                    <a:solidFill>
                      <a:schemeClr val="bg1">
                        <a:lumMod val="95000"/>
                      </a:schemeClr>
                    </a:solidFill>
                  </a:tcPr>
                </a:tc>
                <a:extLst>
                  <a:ext uri="{0D108BD9-81ED-4DB2-BD59-A6C34878D82A}">
                    <a16:rowId xmlns:a16="http://schemas.microsoft.com/office/drawing/2014/main" val="1212340676"/>
                  </a:ext>
                </a:extLst>
              </a:tr>
              <a:tr h="409357">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Dental Services                                   </a:t>
                      </a:r>
                    </a:p>
                  </a:txBody>
                  <a:tcPr anchor="ctr">
                    <a:solidFill>
                      <a:schemeClr val="bg1">
                        <a:lumMod val="95000"/>
                      </a:schemeClr>
                    </a:solidFill>
                  </a:tcPr>
                </a:tc>
                <a:extLst>
                  <a:ext uri="{0D108BD9-81ED-4DB2-BD59-A6C34878D82A}">
                    <a16:rowId xmlns:a16="http://schemas.microsoft.com/office/drawing/2014/main" val="691091958"/>
                  </a:ext>
                </a:extLst>
              </a:tr>
              <a:tr h="409357">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Psychiatric Services                              </a:t>
                      </a:r>
                    </a:p>
                  </a:txBody>
                  <a:tcPr anchor="ctr">
                    <a:solidFill>
                      <a:schemeClr val="bg1">
                        <a:lumMod val="95000"/>
                      </a:schemeClr>
                    </a:solidFill>
                  </a:tcPr>
                </a:tc>
                <a:extLst>
                  <a:ext uri="{0D108BD9-81ED-4DB2-BD59-A6C34878D82A}">
                    <a16:rowId xmlns:a16="http://schemas.microsoft.com/office/drawing/2014/main" val="44216424"/>
                  </a:ext>
                </a:extLst>
              </a:tr>
              <a:tr h="409357">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Transportation Services                           </a:t>
                      </a:r>
                    </a:p>
                  </a:txBody>
                  <a:tcPr anchor="ctr">
                    <a:solidFill>
                      <a:schemeClr val="bg1">
                        <a:lumMod val="95000"/>
                      </a:schemeClr>
                    </a:solidFill>
                  </a:tcPr>
                </a:tc>
                <a:extLst>
                  <a:ext uri="{0D108BD9-81ED-4DB2-BD59-A6C34878D82A}">
                    <a16:rowId xmlns:a16="http://schemas.microsoft.com/office/drawing/2014/main" val="2256589147"/>
                  </a:ext>
                </a:extLst>
              </a:tr>
              <a:tr h="409357">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Laboratory Services                               </a:t>
                      </a:r>
                    </a:p>
                  </a:txBody>
                  <a:tcPr anchor="ctr">
                    <a:solidFill>
                      <a:schemeClr val="bg1">
                        <a:lumMod val="95000"/>
                      </a:schemeClr>
                    </a:solidFill>
                  </a:tcPr>
                </a:tc>
                <a:extLst>
                  <a:ext uri="{0D108BD9-81ED-4DB2-BD59-A6C34878D82A}">
                    <a16:rowId xmlns:a16="http://schemas.microsoft.com/office/drawing/2014/main" val="2282353309"/>
                  </a:ext>
                </a:extLst>
              </a:tr>
            </a:tbl>
          </a:graphicData>
        </a:graphic>
      </p:graphicFrame>
      <p:graphicFrame>
        <p:nvGraphicFramePr>
          <p:cNvPr id="13" name="Table 10">
            <a:extLst>
              <a:ext uri="{FF2B5EF4-FFF2-40B4-BE49-F238E27FC236}">
                <a16:creationId xmlns:a16="http://schemas.microsoft.com/office/drawing/2014/main" id="{26F45302-ED00-F5D2-5007-1020C4AC7B87}"/>
              </a:ext>
            </a:extLst>
          </p:cNvPr>
          <p:cNvGraphicFramePr>
            <a:graphicFrameLocks noGrp="1"/>
          </p:cNvGraphicFramePr>
          <p:nvPr/>
        </p:nvGraphicFramePr>
        <p:xfrm>
          <a:off x="4799838" y="1477925"/>
          <a:ext cx="3817219" cy="4822353"/>
        </p:xfrm>
        <a:graphic>
          <a:graphicData uri="http://schemas.openxmlformats.org/drawingml/2006/table">
            <a:tbl>
              <a:tblPr bandRow="1">
                <a:tableStyleId>{5C22544A-7EE6-4342-B048-85BDC9FD1C3A}</a:tableStyleId>
              </a:tblPr>
              <a:tblGrid>
                <a:gridCol w="1232426">
                  <a:extLst>
                    <a:ext uri="{9D8B030D-6E8A-4147-A177-3AD203B41FA5}">
                      <a16:colId xmlns:a16="http://schemas.microsoft.com/office/drawing/2014/main" val="3485885631"/>
                    </a:ext>
                  </a:extLst>
                </a:gridCol>
                <a:gridCol w="996217">
                  <a:extLst>
                    <a:ext uri="{9D8B030D-6E8A-4147-A177-3AD203B41FA5}">
                      <a16:colId xmlns:a16="http://schemas.microsoft.com/office/drawing/2014/main" val="1195787213"/>
                    </a:ext>
                  </a:extLst>
                </a:gridCol>
                <a:gridCol w="1588576">
                  <a:extLst>
                    <a:ext uri="{9D8B030D-6E8A-4147-A177-3AD203B41FA5}">
                      <a16:colId xmlns:a16="http://schemas.microsoft.com/office/drawing/2014/main" val="871318888"/>
                    </a:ext>
                  </a:extLst>
                </a:gridCol>
              </a:tblGrid>
              <a:tr h="6564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Race Group</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Enrollment</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Served | Reimbursement</a:t>
                      </a:r>
                    </a:p>
                  </a:txBody>
                  <a:tcPr anchor="ctr">
                    <a:solidFill>
                      <a:srgbClr val="004E9A"/>
                    </a:solidFill>
                  </a:tcPr>
                </a:tc>
                <a:extLst>
                  <a:ext uri="{0D108BD9-81ED-4DB2-BD59-A6C34878D82A}">
                    <a16:rowId xmlns:a16="http://schemas.microsoft.com/office/drawing/2014/main" val="3033977688"/>
                  </a:ext>
                </a:extLst>
              </a:tr>
              <a:tr h="446329">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American Indian</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45,818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36,029 | $280,500,147</a:t>
                      </a:r>
                    </a:p>
                  </a:txBody>
                  <a:tcPr anchor="ctr">
                    <a:solidFill>
                      <a:schemeClr val="bg1">
                        <a:lumMod val="95000"/>
                      </a:schemeClr>
                    </a:solidFill>
                  </a:tcPr>
                </a:tc>
                <a:extLst>
                  <a:ext uri="{0D108BD9-81ED-4DB2-BD59-A6C34878D82A}">
                    <a16:rowId xmlns:a16="http://schemas.microsoft.com/office/drawing/2014/main" val="3885227769"/>
                  </a:ext>
                </a:extLst>
              </a:tr>
              <a:tr h="446329">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Asian or Pacific Islander</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8,021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4,861 | $12,763,185</a:t>
                      </a:r>
                    </a:p>
                  </a:txBody>
                  <a:tcPr anchor="ctr">
                    <a:solidFill>
                      <a:schemeClr val="bg1">
                        <a:lumMod val="95000"/>
                      </a:schemeClr>
                    </a:solidFill>
                  </a:tcPr>
                </a:tc>
                <a:extLst>
                  <a:ext uri="{0D108BD9-81ED-4DB2-BD59-A6C34878D82A}">
                    <a16:rowId xmlns:a16="http://schemas.microsoft.com/office/drawing/2014/main" val="1894772143"/>
                  </a:ext>
                </a:extLst>
              </a:tr>
              <a:tr h="446329">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Black or African American</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34,866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25,073 | $97,558,447</a:t>
                      </a:r>
                    </a:p>
                  </a:txBody>
                  <a:tcPr anchor="ctr">
                    <a:solidFill>
                      <a:schemeClr val="bg1">
                        <a:lumMod val="95000"/>
                      </a:schemeClr>
                    </a:solidFill>
                  </a:tcPr>
                </a:tc>
                <a:extLst>
                  <a:ext uri="{0D108BD9-81ED-4DB2-BD59-A6C34878D82A}">
                    <a16:rowId xmlns:a16="http://schemas.microsoft.com/office/drawing/2014/main" val="4159432569"/>
                  </a:ext>
                </a:extLst>
              </a:tr>
              <a:tr h="425950">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White</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198,974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141,994 | $619,948,182</a:t>
                      </a:r>
                    </a:p>
                  </a:txBody>
                  <a:tcPr anchor="ctr">
                    <a:solidFill>
                      <a:schemeClr val="bg1">
                        <a:lumMod val="95000"/>
                      </a:schemeClr>
                    </a:solidFill>
                  </a:tcPr>
                </a:tc>
                <a:extLst>
                  <a:ext uri="{0D108BD9-81ED-4DB2-BD59-A6C34878D82A}">
                    <a16:rowId xmlns:a16="http://schemas.microsoft.com/office/drawing/2014/main" val="3140509526"/>
                  </a:ext>
                </a:extLst>
              </a:tr>
              <a:tr h="446329">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Two or More Races</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18,897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13,768 | $66,666,224</a:t>
                      </a:r>
                    </a:p>
                  </a:txBody>
                  <a:tcPr anchor="ctr">
                    <a:solidFill>
                      <a:schemeClr val="bg1">
                        <a:lumMod val="95000"/>
                      </a:schemeClr>
                    </a:solidFill>
                  </a:tcPr>
                </a:tc>
                <a:extLst>
                  <a:ext uri="{0D108BD9-81ED-4DB2-BD59-A6C34878D82A}">
                    <a16:rowId xmlns:a16="http://schemas.microsoft.com/office/drawing/2014/main" val="87859744"/>
                  </a:ext>
                </a:extLst>
              </a:tr>
              <a:tr h="446329">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Declined to Answer</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23,490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16,468 | </a:t>
                      </a:r>
                      <a:r>
                        <a:rPr lang="en-US" sz="1000" kern="1200">
                          <a:solidFill>
                            <a:srgbClr val="464646"/>
                          </a:solidFill>
                          <a:latin typeface="Montserrat Light" panose="00000400000000000000" pitchFamily="50" charset="0"/>
                          <a:ea typeface="+mn-ea"/>
                          <a:cs typeface="+mn-cs"/>
                        </a:rPr>
                        <a:t>$75,086,486</a:t>
                      </a:r>
                      <a:endParaRPr lang="en-US" sz="1000" kern="1200" dirty="0">
                        <a:solidFill>
                          <a:srgbClr val="464646"/>
                        </a:solidFill>
                        <a:latin typeface="Montserrat Light" panose="00000400000000000000" pitchFamily="50" charset="0"/>
                        <a:ea typeface="+mn-ea"/>
                        <a:cs typeface="+mn-cs"/>
                      </a:endParaRPr>
                    </a:p>
                  </a:txBody>
                  <a:tcPr anchor="ctr">
                    <a:solidFill>
                      <a:schemeClr val="bg1">
                        <a:lumMod val="95000"/>
                      </a:schemeClr>
                    </a:solidFill>
                  </a:tcPr>
                </a:tc>
                <a:extLst>
                  <a:ext uri="{0D108BD9-81ED-4DB2-BD59-A6C34878D82A}">
                    <a16:rowId xmlns:a16="http://schemas.microsoft.com/office/drawing/2014/main" val="1212340676"/>
                  </a:ext>
                </a:extLst>
              </a:tr>
              <a:tr h="6564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Urban/Rural</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Enrollment</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Served | Reimbursement</a:t>
                      </a:r>
                    </a:p>
                  </a:txBody>
                  <a:tcPr anchor="ctr">
                    <a:solidFill>
                      <a:srgbClr val="004E9A"/>
                    </a:solidFill>
                  </a:tcPr>
                </a:tc>
                <a:extLst>
                  <a:ext uri="{0D108BD9-81ED-4DB2-BD59-A6C34878D82A}">
                    <a16:rowId xmlns:a16="http://schemas.microsoft.com/office/drawing/2014/main" val="1807362276"/>
                  </a:ext>
                </a:extLst>
              </a:tr>
              <a:tr h="425950">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Urban</a:t>
                      </a:r>
                    </a:p>
                  </a:txBody>
                  <a:tcPr anchor="ctr">
                    <a:solidFill>
                      <a:schemeClr val="bg1">
                        <a:lumMod val="95000"/>
                      </a:schemeClr>
                    </a:solidFill>
                  </a:tcPr>
                </a:tc>
                <a:tc>
                  <a:txBody>
                    <a:bodyPr/>
                    <a:lstStyle/>
                    <a:p>
                      <a:pPr algn="l" fontAlgn="b"/>
                      <a:r>
                        <a:rPr lang="en-US" sz="1000" kern="1200" dirty="0">
                          <a:solidFill>
                            <a:srgbClr val="464646"/>
                          </a:solidFill>
                          <a:latin typeface="Montserrat Light" panose="00000400000000000000" pitchFamily="50" charset="0"/>
                          <a:ea typeface="+mn-ea"/>
                          <a:cs typeface="+mn-cs"/>
                        </a:rPr>
                        <a:t>201,651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144,212 | $678,383,315</a:t>
                      </a:r>
                    </a:p>
                  </a:txBody>
                  <a:tcPr anchor="ctr">
                    <a:solidFill>
                      <a:schemeClr val="bg1">
                        <a:lumMod val="95000"/>
                      </a:schemeClr>
                    </a:solidFill>
                  </a:tcPr>
                </a:tc>
                <a:extLst>
                  <a:ext uri="{0D108BD9-81ED-4DB2-BD59-A6C34878D82A}">
                    <a16:rowId xmlns:a16="http://schemas.microsoft.com/office/drawing/2014/main" val="691091958"/>
                  </a:ext>
                </a:extLst>
              </a:tr>
              <a:tr h="425950">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Rural</a:t>
                      </a:r>
                    </a:p>
                  </a:txBody>
                  <a:tcPr anchor="ctr">
                    <a:solidFill>
                      <a:schemeClr val="bg1">
                        <a:lumMod val="95000"/>
                      </a:schemeClr>
                    </a:solidFill>
                  </a:tcPr>
                </a:tc>
                <a:tc>
                  <a:txBody>
                    <a:bodyPr/>
                    <a:lstStyle/>
                    <a:p>
                      <a:pPr algn="l" fontAlgn="b"/>
                      <a:r>
                        <a:rPr lang="en-US" sz="1000" kern="1200" dirty="0">
                          <a:solidFill>
                            <a:srgbClr val="464646"/>
                          </a:solidFill>
                          <a:latin typeface="Montserrat Light" panose="00000400000000000000" pitchFamily="50" charset="0"/>
                          <a:ea typeface="+mn-ea"/>
                          <a:cs typeface="+mn-cs"/>
                        </a:rPr>
                        <a:t>128,415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93,981 | $474,139,356</a:t>
                      </a:r>
                    </a:p>
                  </a:txBody>
                  <a:tcPr anchor="ctr">
                    <a:solidFill>
                      <a:schemeClr val="bg1">
                        <a:lumMod val="95000"/>
                      </a:schemeClr>
                    </a:solidFill>
                  </a:tcPr>
                </a:tc>
                <a:extLst>
                  <a:ext uri="{0D108BD9-81ED-4DB2-BD59-A6C34878D82A}">
                    <a16:rowId xmlns:a16="http://schemas.microsoft.com/office/drawing/2014/main" val="44216424"/>
                  </a:ext>
                </a:extLst>
              </a:tr>
            </a:tbl>
          </a:graphicData>
        </a:graphic>
      </p:graphicFrame>
      <p:graphicFrame>
        <p:nvGraphicFramePr>
          <p:cNvPr id="10" name="Table 10">
            <a:extLst>
              <a:ext uri="{FF2B5EF4-FFF2-40B4-BE49-F238E27FC236}">
                <a16:creationId xmlns:a16="http://schemas.microsoft.com/office/drawing/2014/main" id="{97DE09C8-F668-F075-AB64-8C8B8C9A086C}"/>
              </a:ext>
            </a:extLst>
          </p:cNvPr>
          <p:cNvGraphicFramePr>
            <a:graphicFrameLocks noGrp="1"/>
          </p:cNvGraphicFramePr>
          <p:nvPr/>
        </p:nvGraphicFramePr>
        <p:xfrm>
          <a:off x="489398" y="1526812"/>
          <a:ext cx="3989611" cy="4773470"/>
        </p:xfrm>
        <a:graphic>
          <a:graphicData uri="http://schemas.openxmlformats.org/drawingml/2006/table">
            <a:tbl>
              <a:tblPr bandRow="1">
                <a:tableStyleId>{5C22544A-7EE6-4342-B048-85BDC9FD1C3A}</a:tableStyleId>
              </a:tblPr>
              <a:tblGrid>
                <a:gridCol w="1211714">
                  <a:extLst>
                    <a:ext uri="{9D8B030D-6E8A-4147-A177-3AD203B41FA5}">
                      <a16:colId xmlns:a16="http://schemas.microsoft.com/office/drawing/2014/main" val="3485885631"/>
                    </a:ext>
                  </a:extLst>
                </a:gridCol>
                <a:gridCol w="1210774">
                  <a:extLst>
                    <a:ext uri="{9D8B030D-6E8A-4147-A177-3AD203B41FA5}">
                      <a16:colId xmlns:a16="http://schemas.microsoft.com/office/drawing/2014/main" val="1195787213"/>
                    </a:ext>
                  </a:extLst>
                </a:gridCol>
                <a:gridCol w="1567123">
                  <a:extLst>
                    <a:ext uri="{9D8B030D-6E8A-4147-A177-3AD203B41FA5}">
                      <a16:colId xmlns:a16="http://schemas.microsoft.com/office/drawing/2014/main" val="871318888"/>
                    </a:ext>
                  </a:extLst>
                </a:gridCol>
              </a:tblGrid>
              <a:tr h="5827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Member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Served</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Enrollment</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Served | Reimbursement</a:t>
                      </a:r>
                    </a:p>
                  </a:txBody>
                  <a:tcPr anchor="ctr">
                    <a:solidFill>
                      <a:srgbClr val="004E9A"/>
                    </a:solidFill>
                  </a:tcPr>
                </a:tc>
                <a:extLst>
                  <a:ext uri="{0D108BD9-81ED-4DB2-BD59-A6C34878D82A}">
                    <a16:rowId xmlns:a16="http://schemas.microsoft.com/office/drawing/2014/main" val="3033977688"/>
                  </a:ext>
                </a:extLst>
              </a:tr>
              <a:tr h="378148">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Total</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330,066 </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238,193 | $1,152,522,670</a:t>
                      </a:r>
                    </a:p>
                  </a:txBody>
                  <a:tcPr anchor="ctr">
                    <a:solidFill>
                      <a:schemeClr val="bg1">
                        <a:lumMod val="95000"/>
                      </a:schemeClr>
                    </a:solidFill>
                  </a:tcPr>
                </a:tc>
                <a:extLst>
                  <a:ext uri="{0D108BD9-81ED-4DB2-BD59-A6C34878D82A}">
                    <a16:rowId xmlns:a16="http://schemas.microsoft.com/office/drawing/2014/main" val="3885227769"/>
                  </a:ext>
                </a:extLst>
              </a:tr>
              <a:tr h="5827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Sex Code</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Enrollment</a:t>
                      </a:r>
                      <a:endParaRPr lang="en-US" sz="1000" dirty="0"/>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Served | Reimbursement</a:t>
                      </a:r>
                      <a:endParaRPr lang="en-US" sz="1000" dirty="0"/>
                    </a:p>
                  </a:txBody>
                  <a:tcPr anchor="ctr">
                    <a:solidFill>
                      <a:srgbClr val="004E9A"/>
                    </a:solidFill>
                  </a:tcPr>
                </a:tc>
                <a:extLst>
                  <a:ext uri="{0D108BD9-81ED-4DB2-BD59-A6C34878D82A}">
                    <a16:rowId xmlns:a16="http://schemas.microsoft.com/office/drawing/2014/main" val="678270010"/>
                  </a:ext>
                </a:extLst>
              </a:tr>
              <a:tr h="378148">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F</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193,572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145,231 | $623,389,014</a:t>
                      </a:r>
                    </a:p>
                  </a:txBody>
                  <a:tcPr anchor="ctr">
                    <a:solidFill>
                      <a:schemeClr val="bg1">
                        <a:lumMod val="95000"/>
                      </a:schemeClr>
                    </a:solidFill>
                  </a:tcPr>
                </a:tc>
                <a:extLst>
                  <a:ext uri="{0D108BD9-81ED-4DB2-BD59-A6C34878D82A}">
                    <a16:rowId xmlns:a16="http://schemas.microsoft.com/office/drawing/2014/main" val="1894772143"/>
                  </a:ext>
                </a:extLst>
              </a:tr>
              <a:tr h="378148">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M</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136,494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92,962 | $529,133,656</a:t>
                      </a:r>
                    </a:p>
                  </a:txBody>
                  <a:tcPr anchor="ctr">
                    <a:solidFill>
                      <a:schemeClr val="bg1">
                        <a:lumMod val="95000"/>
                      </a:schemeClr>
                    </a:solidFill>
                  </a:tcPr>
                </a:tc>
                <a:extLst>
                  <a:ext uri="{0D108BD9-81ED-4DB2-BD59-A6C34878D82A}">
                    <a16:rowId xmlns:a16="http://schemas.microsoft.com/office/drawing/2014/main" val="4159432569"/>
                  </a:ext>
                </a:extLst>
              </a:tr>
              <a:tr h="5827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Client Age As Of Specified Date</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Enrollment</a:t>
                      </a:r>
                    </a:p>
                  </a:txBody>
                  <a:tcPr anchor="ctr">
                    <a:solidFill>
                      <a:srgbClr val="004E9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ontserrat" panose="00000500000000000000" pitchFamily="2" charset="0"/>
                          <a:ea typeface="+mn-ea"/>
                          <a:cs typeface="+mn-cs"/>
                        </a:rPr>
                        <a:t>Total Expansion Served | Reimbursement</a:t>
                      </a:r>
                    </a:p>
                  </a:txBody>
                  <a:tcPr anchor="ctr">
                    <a:solidFill>
                      <a:srgbClr val="004E9A"/>
                    </a:solidFill>
                  </a:tcPr>
                </a:tc>
                <a:extLst>
                  <a:ext uri="{0D108BD9-81ED-4DB2-BD59-A6C34878D82A}">
                    <a16:rowId xmlns:a16="http://schemas.microsoft.com/office/drawing/2014/main" val="1807362276"/>
                  </a:ext>
                </a:extLst>
              </a:tr>
              <a:tr h="378148">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24 &amp; Under</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75,716 </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50,044 | $124,399,307</a:t>
                      </a:r>
                    </a:p>
                  </a:txBody>
                  <a:tcPr anchor="ctr">
                    <a:solidFill>
                      <a:schemeClr val="bg1">
                        <a:lumMod val="95000"/>
                      </a:schemeClr>
                    </a:solidFill>
                  </a:tcPr>
                </a:tc>
                <a:extLst>
                  <a:ext uri="{0D108BD9-81ED-4DB2-BD59-A6C34878D82A}">
                    <a16:rowId xmlns:a16="http://schemas.microsoft.com/office/drawing/2014/main" val="691091958"/>
                  </a:ext>
                </a:extLst>
              </a:tr>
              <a:tr h="378148">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25 to 34</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90,955 </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63,600 | $221,854,488</a:t>
                      </a:r>
                    </a:p>
                  </a:txBody>
                  <a:tcPr anchor="ctr">
                    <a:solidFill>
                      <a:schemeClr val="bg1">
                        <a:lumMod val="95000"/>
                      </a:schemeClr>
                    </a:solidFill>
                  </a:tcPr>
                </a:tc>
                <a:extLst>
                  <a:ext uri="{0D108BD9-81ED-4DB2-BD59-A6C34878D82A}">
                    <a16:rowId xmlns:a16="http://schemas.microsoft.com/office/drawing/2014/main" val="44216424"/>
                  </a:ext>
                </a:extLst>
              </a:tr>
              <a:tr h="378148">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35 to 44</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75,684 </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54,051 | $254,672,994</a:t>
                      </a:r>
                    </a:p>
                  </a:txBody>
                  <a:tcPr anchor="ctr">
                    <a:solidFill>
                      <a:schemeClr val="bg1">
                        <a:lumMod val="95000"/>
                      </a:schemeClr>
                    </a:solidFill>
                  </a:tcPr>
                </a:tc>
                <a:extLst>
                  <a:ext uri="{0D108BD9-81ED-4DB2-BD59-A6C34878D82A}">
                    <a16:rowId xmlns:a16="http://schemas.microsoft.com/office/drawing/2014/main" val="3413395961"/>
                  </a:ext>
                </a:extLst>
              </a:tr>
              <a:tr h="378148">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45 to 44</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48,629 </a:t>
                      </a:r>
                    </a:p>
                  </a:txBody>
                  <a:tcPr anchor="ctr">
                    <a:solidFill>
                      <a:schemeClr val="bg1">
                        <a:lumMod val="95000"/>
                      </a:schemeClr>
                    </a:solidFill>
                  </a:tcPr>
                </a:tc>
                <a:tc>
                  <a:txBody>
                    <a:bodyPr/>
                    <a:lstStyle/>
                    <a:p>
                      <a:pPr marL="0" algn="l" defTabSz="914400" rtl="0" eaLnBrk="1" fontAlgn="b" latinLnBrk="0" hangingPunct="1"/>
                      <a:r>
                        <a:rPr lang="en-US" sz="1000" kern="1200" dirty="0">
                          <a:solidFill>
                            <a:srgbClr val="464646"/>
                          </a:solidFill>
                          <a:latin typeface="Montserrat Light" panose="00000400000000000000" pitchFamily="50" charset="0"/>
                          <a:ea typeface="+mn-ea"/>
                          <a:cs typeface="+mn-cs"/>
                        </a:rPr>
                        <a:t>38,169 | $276,867,744</a:t>
                      </a:r>
                    </a:p>
                  </a:txBody>
                  <a:tcPr anchor="ctr">
                    <a:solidFill>
                      <a:schemeClr val="bg1">
                        <a:lumMod val="95000"/>
                      </a:schemeClr>
                    </a:solidFill>
                  </a:tcPr>
                </a:tc>
                <a:extLst>
                  <a:ext uri="{0D108BD9-81ED-4DB2-BD59-A6C34878D82A}">
                    <a16:rowId xmlns:a16="http://schemas.microsoft.com/office/drawing/2014/main" val="160234233"/>
                  </a:ext>
                </a:extLst>
              </a:tr>
              <a:tr h="378148">
                <a:tc>
                  <a:txBody>
                    <a:bodyPr/>
                    <a:lstStyle/>
                    <a:p>
                      <a:pPr marL="0" algn="l" defTabSz="914400" rtl="0" eaLnBrk="1" latinLnBrk="0" hangingPunct="1"/>
                      <a:r>
                        <a:rPr lang="en-US" sz="1000" kern="1200" dirty="0">
                          <a:solidFill>
                            <a:srgbClr val="464646"/>
                          </a:solidFill>
                          <a:latin typeface="Montserrat Light" panose="00000400000000000000" pitchFamily="50" charset="0"/>
                          <a:ea typeface="+mn-ea"/>
                          <a:cs typeface="+mn-cs"/>
                        </a:rPr>
                        <a:t>55 and Older</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39,082 </a:t>
                      </a:r>
                    </a:p>
                  </a:txBody>
                  <a:tcPr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kern="1200" dirty="0">
                          <a:solidFill>
                            <a:srgbClr val="464646"/>
                          </a:solidFill>
                          <a:latin typeface="Montserrat Light" panose="00000400000000000000" pitchFamily="50" charset="0"/>
                          <a:ea typeface="+mn-ea"/>
                          <a:cs typeface="+mn-cs"/>
                        </a:rPr>
                        <a:t>32,329 | $274,728,137</a:t>
                      </a:r>
                    </a:p>
                  </a:txBody>
                  <a:tcPr anchor="ctr">
                    <a:solidFill>
                      <a:schemeClr val="bg1">
                        <a:lumMod val="95000"/>
                      </a:schemeClr>
                    </a:solidFill>
                  </a:tcPr>
                </a:tc>
                <a:extLst>
                  <a:ext uri="{0D108BD9-81ED-4DB2-BD59-A6C34878D82A}">
                    <a16:rowId xmlns:a16="http://schemas.microsoft.com/office/drawing/2014/main" val="2572055975"/>
                  </a:ext>
                </a:extLst>
              </a:tr>
            </a:tbl>
          </a:graphicData>
        </a:graphic>
      </p:graphicFrame>
      <p:sp>
        <p:nvSpPr>
          <p:cNvPr id="4" name="Title 3">
            <a:extLst>
              <a:ext uri="{FF2B5EF4-FFF2-40B4-BE49-F238E27FC236}">
                <a16:creationId xmlns:a16="http://schemas.microsoft.com/office/drawing/2014/main" id="{88022EDD-3613-46BA-B8D9-8CC75DABC0A9}"/>
              </a:ext>
            </a:extLst>
          </p:cNvPr>
          <p:cNvSpPr>
            <a:spLocks noGrp="1"/>
          </p:cNvSpPr>
          <p:nvPr>
            <p:ph type="title"/>
          </p:nvPr>
        </p:nvSpPr>
        <p:spPr/>
        <p:txBody>
          <a:bodyPr/>
          <a:lstStyle/>
          <a:p>
            <a:r>
              <a:rPr lang="en-US" dirty="0"/>
              <a:t>Enrollment and claims</a:t>
            </a:r>
          </a:p>
        </p:txBody>
      </p:sp>
    </p:spTree>
    <p:extLst>
      <p:ext uri="{BB962C8B-B14F-4D97-AF65-F5344CB8AC3E}">
        <p14:creationId xmlns:p14="http://schemas.microsoft.com/office/powerpoint/2010/main" val="31463059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a:xfrm>
            <a:off x="838199" y="365125"/>
            <a:ext cx="10596513" cy="6064250"/>
          </a:xfrm>
        </p:spPr>
        <p:txBody>
          <a:bodyPr/>
          <a:lstStyle/>
          <a:p>
            <a:r>
              <a:rPr lang="en-US" dirty="0" err="1"/>
              <a:t>SoonerCare</a:t>
            </a:r>
            <a:r>
              <a:rPr lang="en-US" dirty="0"/>
              <a:t> Operations Update</a:t>
            </a:r>
          </a:p>
        </p:txBody>
      </p:sp>
    </p:spTree>
    <p:extLst>
      <p:ext uri="{BB962C8B-B14F-4D97-AF65-F5344CB8AC3E}">
        <p14:creationId xmlns:p14="http://schemas.microsoft.com/office/powerpoint/2010/main" val="1419092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15420"/>
                </a:solidFill>
              </a:rPr>
              <a:t>Program Updates</a:t>
            </a:r>
          </a:p>
        </p:txBody>
      </p:sp>
      <p:sp>
        <p:nvSpPr>
          <p:cNvPr id="3" name="Content Placeholder 2"/>
          <p:cNvSpPr>
            <a:spLocks noGrp="1"/>
          </p:cNvSpPr>
          <p:nvPr>
            <p:ph idx="1"/>
          </p:nvPr>
        </p:nvSpPr>
        <p:spPr/>
        <p:txBody>
          <a:bodyPr>
            <a:normAutofit/>
          </a:bodyPr>
          <a:lstStyle/>
          <a:p>
            <a:pPr marL="685800" marR="0" indent="0">
              <a:spcBef>
                <a:spcPts val="0"/>
              </a:spcBef>
              <a:spcAft>
                <a:spcPts val="0"/>
              </a:spcAft>
              <a:buNone/>
            </a:pPr>
            <a:endParaRPr lang="en-US" sz="1100" dirty="0">
              <a:effectLst/>
              <a:latin typeface="Calibri" panose="020F0502020204030204" pitchFamily="34" charset="0"/>
              <a:ea typeface="Calibri" panose="020F0502020204030204" pitchFamily="34" charset="0"/>
            </a:endParaRPr>
          </a:p>
          <a:p>
            <a:r>
              <a:rPr lang="en-US" sz="2400" dirty="0"/>
              <a:t>Tobacco Free Environment Initiative</a:t>
            </a:r>
          </a:p>
          <a:p>
            <a:pPr lvl="1"/>
            <a:r>
              <a:rPr lang="en-US" sz="2000" dirty="0"/>
              <a:t>Outreach to 345 dental providers, 70 of which participated in TA opportunity; </a:t>
            </a:r>
          </a:p>
          <a:p>
            <a:pPr lvl="1"/>
            <a:r>
              <a:rPr lang="en-US" sz="2000" dirty="0"/>
              <a:t>Outreach to 98 APRNs, 50 have been assigned to TA opportunity; </a:t>
            </a:r>
          </a:p>
          <a:p>
            <a:pPr lvl="1"/>
            <a:r>
              <a:rPr lang="en-US" sz="2000" dirty="0"/>
              <a:t>Referrals to the Oklahoma Tobacco Helpline have increased 95% in first year; </a:t>
            </a:r>
          </a:p>
          <a:p>
            <a:pPr lvl="1"/>
            <a:r>
              <a:rPr lang="en-US" sz="2000" dirty="0"/>
              <a:t>Rising trend in nicotine replacement therapies. </a:t>
            </a:r>
          </a:p>
          <a:p>
            <a:r>
              <a:rPr lang="en-US" sz="2400" dirty="0"/>
              <a:t>Patient Centered Medical Home Redesign</a:t>
            </a:r>
          </a:p>
          <a:p>
            <a:r>
              <a:rPr lang="en-US" sz="2400" dirty="0"/>
              <a:t>Chiropractic Care for Adults</a:t>
            </a:r>
          </a:p>
          <a:p>
            <a:pPr lvl="1"/>
            <a:r>
              <a:rPr lang="en-US" sz="2000" dirty="0"/>
              <a:t>20 Chiropractors enrolled </a:t>
            </a:r>
          </a:p>
          <a:p>
            <a:pPr lvl="1"/>
            <a:r>
              <a:rPr lang="en-US" sz="2000" dirty="0"/>
              <a:t>121 members served</a:t>
            </a:r>
          </a:p>
          <a:p>
            <a:pPr lvl="1"/>
            <a:r>
              <a:rPr lang="en-US" sz="2000" dirty="0"/>
              <a:t>Reimbursement to date: $9,239</a:t>
            </a:r>
          </a:p>
          <a:p>
            <a:pPr lvl="1"/>
            <a:endParaRPr lang="en-US" sz="2000" dirty="0"/>
          </a:p>
        </p:txBody>
      </p:sp>
    </p:spTree>
    <p:extLst>
      <p:ext uri="{BB962C8B-B14F-4D97-AF65-F5344CB8AC3E}">
        <p14:creationId xmlns:p14="http://schemas.microsoft.com/office/powerpoint/2010/main" val="18022458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54E3C3A-B577-4AA3-9796-3E1C316942C0}"/>
              </a:ext>
            </a:extLst>
          </p:cNvPr>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7222"/>
          <a:stretch/>
        </p:blipFill>
        <p:spPr>
          <a:xfrm>
            <a:off x="3084172" y="47792"/>
            <a:ext cx="6023656" cy="2452972"/>
          </a:xfrm>
        </p:spPr>
      </p:pic>
      <p:grpSp>
        <p:nvGrpSpPr>
          <p:cNvPr id="27" name="Group 26">
            <a:extLst>
              <a:ext uri="{FF2B5EF4-FFF2-40B4-BE49-F238E27FC236}">
                <a16:creationId xmlns:a16="http://schemas.microsoft.com/office/drawing/2014/main" id="{4CB73972-814A-40BE-8024-2BB269AD50EE}"/>
              </a:ext>
            </a:extLst>
          </p:cNvPr>
          <p:cNvGrpSpPr/>
          <p:nvPr/>
        </p:nvGrpSpPr>
        <p:grpSpPr>
          <a:xfrm>
            <a:off x="1630210" y="4594203"/>
            <a:ext cx="8931580" cy="584775"/>
            <a:chOff x="969410" y="5102206"/>
            <a:chExt cx="8931580" cy="584775"/>
          </a:xfrm>
        </p:grpSpPr>
        <p:grpSp>
          <p:nvGrpSpPr>
            <p:cNvPr id="15" name="Group 14">
              <a:extLst>
                <a:ext uri="{FF2B5EF4-FFF2-40B4-BE49-F238E27FC236}">
                  <a16:creationId xmlns:a16="http://schemas.microsoft.com/office/drawing/2014/main" id="{6699B720-27C9-4FE8-BFBD-D8E310DC1930}"/>
                </a:ext>
              </a:extLst>
            </p:cNvPr>
            <p:cNvGrpSpPr/>
            <p:nvPr/>
          </p:nvGrpSpPr>
          <p:grpSpPr>
            <a:xfrm>
              <a:off x="969410" y="5102206"/>
              <a:ext cx="2882470" cy="584775"/>
              <a:chOff x="1290943" y="4195627"/>
              <a:chExt cx="2882470" cy="584775"/>
            </a:xfrm>
          </p:grpSpPr>
          <p:cxnSp>
            <p:nvCxnSpPr>
              <p:cNvPr id="6" name="Straight Connector 5">
                <a:extLst>
                  <a:ext uri="{FF2B5EF4-FFF2-40B4-BE49-F238E27FC236}">
                    <a16:creationId xmlns:a16="http://schemas.microsoft.com/office/drawing/2014/main" id="{5916DA9D-0222-4231-A2F8-3BAE0C1AA44A}"/>
                  </a:ext>
                </a:extLst>
              </p:cNvPr>
              <p:cNvCxnSpPr>
                <a:cxnSpLocks/>
              </p:cNvCxnSpPr>
              <p:nvPr/>
            </p:nvCxnSpPr>
            <p:spPr>
              <a:xfrm flipV="1">
                <a:off x="1290943" y="4271170"/>
                <a:ext cx="1" cy="433691"/>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2DF61A50-33A3-4FE1-93E9-F9CF2A75DC2C}"/>
                  </a:ext>
                </a:extLst>
              </p:cNvPr>
              <p:cNvSpPr/>
              <p:nvPr/>
            </p:nvSpPr>
            <p:spPr>
              <a:xfrm>
                <a:off x="1398955" y="4195627"/>
                <a:ext cx="2774458" cy="584775"/>
              </a:xfrm>
              <a:prstGeom prst="rect">
                <a:avLst/>
              </a:prstGeom>
            </p:spPr>
            <p:txBody>
              <a:bodyPr wrap="square">
                <a:spAutoFit/>
              </a:bodyPr>
              <a:lstStyle/>
              <a:p>
                <a:r>
                  <a:rPr lang="en-US" sz="1600" dirty="0">
                    <a:solidFill>
                      <a:srgbClr val="464646"/>
                    </a:solidFill>
                    <a:latin typeface="Montserrat Light" panose="00000400000000000000" pitchFamily="50" charset="0"/>
                    <a:cs typeface="Arial" panose="020B0604020202020204" pitchFamily="34" charset="0"/>
                  </a:rPr>
                  <a:t>4345 N. Lincoln Blvd.</a:t>
                </a:r>
              </a:p>
              <a:p>
                <a:r>
                  <a:rPr lang="en-US" sz="1600" dirty="0">
                    <a:solidFill>
                      <a:srgbClr val="464646"/>
                    </a:solidFill>
                    <a:latin typeface="Montserrat Light" panose="00000400000000000000" pitchFamily="50" charset="0"/>
                    <a:cs typeface="Arial" panose="020B0604020202020204" pitchFamily="34" charset="0"/>
                  </a:rPr>
                  <a:t>Oklahoma City, OK 73105</a:t>
                </a:r>
              </a:p>
            </p:txBody>
          </p:sp>
        </p:grpSp>
        <p:grpSp>
          <p:nvGrpSpPr>
            <p:cNvPr id="16" name="Group 15">
              <a:extLst>
                <a:ext uri="{FF2B5EF4-FFF2-40B4-BE49-F238E27FC236}">
                  <a16:creationId xmlns:a16="http://schemas.microsoft.com/office/drawing/2014/main" id="{E384A1AC-BD91-4DE7-B704-FEBD4C091C5C}"/>
                </a:ext>
              </a:extLst>
            </p:cNvPr>
            <p:cNvGrpSpPr/>
            <p:nvPr/>
          </p:nvGrpSpPr>
          <p:grpSpPr>
            <a:xfrm>
              <a:off x="4488285" y="5102206"/>
              <a:ext cx="2089212" cy="584775"/>
              <a:chOff x="4546051" y="4195627"/>
              <a:chExt cx="2089212" cy="584775"/>
            </a:xfrm>
          </p:grpSpPr>
          <p:cxnSp>
            <p:nvCxnSpPr>
              <p:cNvPr id="11" name="Straight Connector 10">
                <a:extLst>
                  <a:ext uri="{FF2B5EF4-FFF2-40B4-BE49-F238E27FC236}">
                    <a16:creationId xmlns:a16="http://schemas.microsoft.com/office/drawing/2014/main" id="{E03B85F5-B23B-4192-B303-701F2439A20E}"/>
                  </a:ext>
                </a:extLst>
              </p:cNvPr>
              <p:cNvCxnSpPr>
                <a:cxnSpLocks/>
              </p:cNvCxnSpPr>
              <p:nvPr/>
            </p:nvCxnSpPr>
            <p:spPr>
              <a:xfrm flipV="1">
                <a:off x="4546051" y="4271170"/>
                <a:ext cx="1" cy="433691"/>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3E1BE661-00B4-4F2F-B278-4A6061FFEF7F}"/>
                  </a:ext>
                </a:extLst>
              </p:cNvPr>
              <p:cNvSpPr/>
              <p:nvPr/>
            </p:nvSpPr>
            <p:spPr>
              <a:xfrm>
                <a:off x="4654063" y="4195627"/>
                <a:ext cx="1981200" cy="584775"/>
              </a:xfrm>
              <a:prstGeom prst="rect">
                <a:avLst/>
              </a:prstGeom>
            </p:spPr>
            <p:txBody>
              <a:bodyPr wrap="square">
                <a:spAutoFit/>
              </a:bodyPr>
              <a:lstStyle/>
              <a:p>
                <a:r>
                  <a:rPr lang="en-US" sz="1600" dirty="0">
                    <a:solidFill>
                      <a:srgbClr val="464646"/>
                    </a:solidFill>
                    <a:latin typeface="Montserrat Light" panose="00000400000000000000" pitchFamily="50" charset="0"/>
                    <a:cs typeface="Arial" panose="020B0604020202020204" pitchFamily="34" charset="0"/>
                  </a:rPr>
                  <a:t>okhca.org</a:t>
                </a:r>
              </a:p>
              <a:p>
                <a:r>
                  <a:rPr lang="en-US" sz="1600" dirty="0">
                    <a:solidFill>
                      <a:srgbClr val="464646"/>
                    </a:solidFill>
                    <a:latin typeface="Montserrat Light" panose="00000400000000000000" pitchFamily="50" charset="0"/>
                    <a:cs typeface="Arial" panose="020B0604020202020204" pitchFamily="34" charset="0"/>
                  </a:rPr>
                  <a:t>mysoonercare.org</a:t>
                </a:r>
              </a:p>
            </p:txBody>
          </p:sp>
        </p:grpSp>
        <p:grpSp>
          <p:nvGrpSpPr>
            <p:cNvPr id="17" name="Group 16">
              <a:extLst>
                <a:ext uri="{FF2B5EF4-FFF2-40B4-BE49-F238E27FC236}">
                  <a16:creationId xmlns:a16="http://schemas.microsoft.com/office/drawing/2014/main" id="{3D3F142E-B4B7-48CE-B4C7-003F4C783AD3}"/>
                </a:ext>
              </a:extLst>
            </p:cNvPr>
            <p:cNvGrpSpPr/>
            <p:nvPr/>
          </p:nvGrpSpPr>
          <p:grpSpPr>
            <a:xfrm>
              <a:off x="7213902" y="5102206"/>
              <a:ext cx="2687088" cy="584775"/>
              <a:chOff x="7082143" y="4195627"/>
              <a:chExt cx="2687088" cy="584775"/>
            </a:xfrm>
          </p:grpSpPr>
          <p:cxnSp>
            <p:nvCxnSpPr>
              <p:cNvPr id="13" name="Straight Connector 12">
                <a:extLst>
                  <a:ext uri="{FF2B5EF4-FFF2-40B4-BE49-F238E27FC236}">
                    <a16:creationId xmlns:a16="http://schemas.microsoft.com/office/drawing/2014/main" id="{AEDABF33-F956-4530-8758-9276E660EC29}"/>
                  </a:ext>
                </a:extLst>
              </p:cNvPr>
              <p:cNvCxnSpPr>
                <a:cxnSpLocks/>
              </p:cNvCxnSpPr>
              <p:nvPr/>
            </p:nvCxnSpPr>
            <p:spPr>
              <a:xfrm flipV="1">
                <a:off x="7082143" y="4271170"/>
                <a:ext cx="1" cy="433691"/>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4BA76712-B11D-407E-895A-71A2F5235270}"/>
                  </a:ext>
                </a:extLst>
              </p:cNvPr>
              <p:cNvSpPr/>
              <p:nvPr/>
            </p:nvSpPr>
            <p:spPr>
              <a:xfrm>
                <a:off x="7190155" y="4195627"/>
                <a:ext cx="2579076" cy="584775"/>
              </a:xfrm>
              <a:prstGeom prst="rect">
                <a:avLst/>
              </a:prstGeom>
            </p:spPr>
            <p:txBody>
              <a:bodyPr wrap="square">
                <a:spAutoFit/>
              </a:bodyPr>
              <a:lstStyle/>
              <a:p>
                <a:r>
                  <a:rPr lang="en-US" sz="1600" dirty="0">
                    <a:solidFill>
                      <a:srgbClr val="464646"/>
                    </a:solidFill>
                    <a:latin typeface="Montserrat Light" panose="00000400000000000000" pitchFamily="50" charset="0"/>
                    <a:cs typeface="Arial" panose="020B0604020202020204" pitchFamily="34" charset="0"/>
                  </a:rPr>
                  <a:t>Agency: 405-522-7300</a:t>
                </a:r>
              </a:p>
              <a:p>
                <a:r>
                  <a:rPr lang="en-US" sz="1600" dirty="0">
                    <a:solidFill>
                      <a:srgbClr val="464646"/>
                    </a:solidFill>
                    <a:latin typeface="Montserrat Light" panose="00000400000000000000" pitchFamily="50" charset="0"/>
                    <a:cs typeface="Arial" panose="020B0604020202020204" pitchFamily="34" charset="0"/>
                  </a:rPr>
                  <a:t>Helpline: 800-987-7767</a:t>
                </a:r>
              </a:p>
            </p:txBody>
          </p:sp>
        </p:grpSp>
      </p:grpSp>
      <p:sp>
        <p:nvSpPr>
          <p:cNvPr id="19" name="Rectangle 18">
            <a:extLst>
              <a:ext uri="{FF2B5EF4-FFF2-40B4-BE49-F238E27FC236}">
                <a16:creationId xmlns:a16="http://schemas.microsoft.com/office/drawing/2014/main" id="{1F10DAE0-B9A5-49AF-8698-DCADB7AE4616}"/>
              </a:ext>
            </a:extLst>
          </p:cNvPr>
          <p:cNvSpPr/>
          <p:nvPr/>
        </p:nvSpPr>
        <p:spPr>
          <a:xfrm>
            <a:off x="3712976" y="3670710"/>
            <a:ext cx="4766048" cy="584775"/>
          </a:xfrm>
          <a:prstGeom prst="rect">
            <a:avLst/>
          </a:prstGeom>
        </p:spPr>
        <p:txBody>
          <a:bodyPr wrap="none">
            <a:spAutoFit/>
          </a:bodyPr>
          <a:lstStyle/>
          <a:p>
            <a:pPr algn="ctr"/>
            <a:r>
              <a:rPr lang="en-US" sz="3200" spc="1000" dirty="0">
                <a:solidFill>
                  <a:srgbClr val="464646"/>
                </a:solidFill>
                <a:latin typeface="Montserrat ExtraBold" panose="00000900000000000000" pitchFamily="50" charset="0"/>
              </a:rPr>
              <a:t>GET IN TOUCH</a:t>
            </a:r>
          </a:p>
        </p:txBody>
      </p:sp>
      <p:grpSp>
        <p:nvGrpSpPr>
          <p:cNvPr id="26" name="Group 25">
            <a:extLst>
              <a:ext uri="{FF2B5EF4-FFF2-40B4-BE49-F238E27FC236}">
                <a16:creationId xmlns:a16="http://schemas.microsoft.com/office/drawing/2014/main" id="{0796C683-BB52-4CC7-9159-D2DED7E48E7A}"/>
              </a:ext>
            </a:extLst>
          </p:cNvPr>
          <p:cNvGrpSpPr/>
          <p:nvPr/>
        </p:nvGrpSpPr>
        <p:grpSpPr>
          <a:xfrm>
            <a:off x="5149085" y="5544854"/>
            <a:ext cx="1149720" cy="309564"/>
            <a:chOff x="5786437" y="3119436"/>
            <a:chExt cx="2299433" cy="619126"/>
          </a:xfrm>
        </p:grpSpPr>
        <p:pic>
          <p:nvPicPr>
            <p:cNvPr id="23" name="Graphic 22">
              <a:extLst>
                <a:ext uri="{FF2B5EF4-FFF2-40B4-BE49-F238E27FC236}">
                  <a16:creationId xmlns:a16="http://schemas.microsoft.com/office/drawing/2014/main" id="{97151C13-9CB8-497B-9D4D-3E4B05300B1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86437" y="3119437"/>
              <a:ext cx="619125" cy="619125"/>
            </a:xfrm>
            <a:prstGeom prst="rect">
              <a:avLst/>
            </a:prstGeom>
          </p:spPr>
        </p:pic>
        <p:pic>
          <p:nvPicPr>
            <p:cNvPr id="24" name="Graphic 23">
              <a:extLst>
                <a:ext uri="{FF2B5EF4-FFF2-40B4-BE49-F238E27FC236}">
                  <a16:creationId xmlns:a16="http://schemas.microsoft.com/office/drawing/2014/main" id="{DF46A378-B9A9-4194-918A-69E00A6DCF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26591" y="3119437"/>
              <a:ext cx="619125" cy="619125"/>
            </a:xfrm>
            <a:prstGeom prst="rect">
              <a:avLst/>
            </a:prstGeom>
          </p:spPr>
        </p:pic>
        <p:pic>
          <p:nvPicPr>
            <p:cNvPr id="25" name="Graphic 24">
              <a:extLst>
                <a:ext uri="{FF2B5EF4-FFF2-40B4-BE49-F238E27FC236}">
                  <a16:creationId xmlns:a16="http://schemas.microsoft.com/office/drawing/2014/main" id="{4747C4DD-7572-4353-8C2F-8BB94BB8373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466745" y="3119436"/>
              <a:ext cx="619125" cy="619125"/>
            </a:xfrm>
            <a:prstGeom prst="rect">
              <a:avLst/>
            </a:prstGeom>
          </p:spPr>
        </p:pic>
      </p:grpSp>
    </p:spTree>
    <p:extLst>
      <p:ext uri="{BB962C8B-B14F-4D97-AF65-F5344CB8AC3E}">
        <p14:creationId xmlns:p14="http://schemas.microsoft.com/office/powerpoint/2010/main" val="411016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DBC33-89EB-4DE5-A150-D12996D5B277}"/>
              </a:ext>
            </a:extLst>
          </p:cNvPr>
          <p:cNvSpPr>
            <a:spLocks noGrp="1"/>
          </p:cNvSpPr>
          <p:nvPr>
            <p:ph type="title"/>
          </p:nvPr>
        </p:nvSpPr>
        <p:spPr/>
        <p:txBody>
          <a:bodyPr/>
          <a:lstStyle/>
          <a:p>
            <a:r>
              <a:rPr lang="en-US" dirty="0"/>
              <a:t>Program design</a:t>
            </a:r>
          </a:p>
        </p:txBody>
      </p:sp>
    </p:spTree>
    <p:extLst>
      <p:ext uri="{BB962C8B-B14F-4D97-AF65-F5344CB8AC3E}">
        <p14:creationId xmlns:p14="http://schemas.microsoft.com/office/powerpoint/2010/main" val="2662411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79096-8EF4-42A4-A236-0436CA6C700A}"/>
              </a:ext>
            </a:extLst>
          </p:cNvPr>
          <p:cNvSpPr>
            <a:spLocks noGrp="1"/>
          </p:cNvSpPr>
          <p:nvPr>
            <p:ph type="title"/>
          </p:nvPr>
        </p:nvSpPr>
        <p:spPr/>
        <p:txBody>
          <a:bodyPr/>
          <a:lstStyle/>
          <a:p>
            <a:r>
              <a:rPr lang="en-US" dirty="0">
                <a:solidFill>
                  <a:srgbClr val="DE8F26"/>
                </a:solidFill>
              </a:rPr>
              <a:t>Program design</a:t>
            </a:r>
          </a:p>
        </p:txBody>
      </p:sp>
      <p:sp>
        <p:nvSpPr>
          <p:cNvPr id="3" name="Content Placeholder 2">
            <a:extLst>
              <a:ext uri="{FF2B5EF4-FFF2-40B4-BE49-F238E27FC236}">
                <a16:creationId xmlns:a16="http://schemas.microsoft.com/office/drawing/2014/main" id="{49D599AD-57AA-4B21-9F95-FD1CBE2C1CBF}"/>
              </a:ext>
            </a:extLst>
          </p:cNvPr>
          <p:cNvSpPr>
            <a:spLocks noGrp="1"/>
          </p:cNvSpPr>
          <p:nvPr>
            <p:ph idx="1"/>
          </p:nvPr>
        </p:nvSpPr>
        <p:spPr/>
        <p:txBody>
          <a:bodyPr>
            <a:normAutofit lnSpcReduction="10000"/>
          </a:bodyPr>
          <a:lstStyle/>
          <a:p>
            <a:pPr marL="0" marR="0" indent="0">
              <a:spcBef>
                <a:spcPts val="0"/>
              </a:spcBef>
              <a:spcAft>
                <a:spcPts val="0"/>
              </a:spcAft>
              <a:buNone/>
            </a:pPr>
            <a:r>
              <a:rPr lang="en-US" sz="1800" dirty="0">
                <a:effectLst/>
                <a:latin typeface="Montserrat Light" panose="00000400000000000000" pitchFamily="2" charset="0"/>
                <a:ea typeface="Times New Roman" panose="02020603050405020304" pitchFamily="18" charset="0"/>
              </a:rPr>
              <a:t>The key difference between this year’s design and the 2021 contracts is the inclusion and prioritization of Oklahoma provider led entities. </a:t>
            </a:r>
          </a:p>
          <a:p>
            <a:pPr marL="0" marR="0" indent="0">
              <a:spcBef>
                <a:spcPts val="0"/>
              </a:spcBef>
              <a:spcAft>
                <a:spcPts val="0"/>
              </a:spcAft>
              <a:buNone/>
            </a:pPr>
            <a:endParaRPr lang="en-US" sz="1800" dirty="0">
              <a:latin typeface="Montserrat Light" panose="00000400000000000000" pitchFamily="2" charset="0"/>
              <a:ea typeface="Times New Roman" panose="02020603050405020304" pitchFamily="18" charset="0"/>
            </a:endParaRPr>
          </a:p>
          <a:p>
            <a:pPr marL="0" marR="0" indent="0">
              <a:spcBef>
                <a:spcPts val="0"/>
              </a:spcBef>
              <a:spcAft>
                <a:spcPts val="0"/>
              </a:spcAft>
              <a:buNone/>
            </a:pPr>
            <a:r>
              <a:rPr lang="en-US" sz="1800" dirty="0">
                <a:effectLst/>
                <a:latin typeface="Montserrat Light" panose="00000400000000000000" pitchFamily="2" charset="0"/>
                <a:ea typeface="Times New Roman" panose="02020603050405020304" pitchFamily="18" charset="0"/>
              </a:rPr>
              <a:t>During the RFP process and upon award, you will hear us refer to our new partners and potential partners as “Contracted Entities” as opposed to MCO’s. </a:t>
            </a:r>
          </a:p>
          <a:p>
            <a:pPr marL="0" marR="0" indent="0">
              <a:spcBef>
                <a:spcPts val="0"/>
              </a:spcBef>
              <a:spcAft>
                <a:spcPts val="0"/>
              </a:spcAft>
              <a:buNone/>
            </a:pPr>
            <a:endParaRPr lang="en-US" sz="1800" dirty="0">
              <a:latin typeface="Montserrat Light" panose="00000400000000000000" pitchFamily="2" charset="0"/>
              <a:ea typeface="Times New Roman" panose="02020603050405020304" pitchFamily="18" charset="0"/>
            </a:endParaRPr>
          </a:p>
          <a:p>
            <a:pPr marL="0" marR="0" indent="0">
              <a:spcBef>
                <a:spcPts val="0"/>
              </a:spcBef>
              <a:spcAft>
                <a:spcPts val="0"/>
              </a:spcAft>
              <a:buNone/>
            </a:pPr>
            <a:r>
              <a:rPr lang="en-US" sz="1800" dirty="0">
                <a:effectLst/>
                <a:latin typeface="Montserrat Light" panose="00000400000000000000" pitchFamily="2" charset="0"/>
                <a:ea typeface="Calibri" panose="020F0502020204030204" pitchFamily="34" charset="0"/>
              </a:rPr>
              <a:t>Contracted Entities can include: </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Montserrat Light" panose="00000400000000000000" pitchFamily="2" charset="0"/>
                <a:ea typeface="Times New Roman" panose="02020603050405020304" pitchFamily="18" charset="0"/>
              </a:rPr>
              <a:t>Accountable care organizations; </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Montserrat Light" panose="00000400000000000000" pitchFamily="2" charset="0"/>
                <a:ea typeface="Times New Roman" panose="02020603050405020304" pitchFamily="18" charset="0"/>
              </a:rPr>
              <a:t>Provider-led entities; </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Montserrat Light" panose="00000400000000000000" pitchFamily="2" charset="0"/>
                <a:ea typeface="Times New Roman" panose="02020603050405020304" pitchFamily="18" charset="0"/>
              </a:rPr>
              <a:t>A commercial plan; and/or</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Montserrat Light" panose="00000400000000000000" pitchFamily="2" charset="0"/>
                <a:ea typeface="Times New Roman" panose="02020603050405020304" pitchFamily="18" charset="0"/>
              </a:rPr>
              <a:t>A dental benefit manager </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Montserrat Light" panose="00000400000000000000" pitchFamily="2" charset="0"/>
              <a:ea typeface="Times New Roman" panose="02020603050405020304" pitchFamily="18" charset="0"/>
            </a:endParaRPr>
          </a:p>
          <a:p>
            <a:pPr marL="0" marR="0" indent="0">
              <a:spcBef>
                <a:spcPts val="0"/>
              </a:spcBef>
              <a:spcAft>
                <a:spcPts val="0"/>
              </a:spcAft>
              <a:buNone/>
            </a:pPr>
            <a:r>
              <a:rPr lang="en-US" sz="1800" dirty="0">
                <a:effectLst/>
                <a:latin typeface="Montserrat Light" panose="00000400000000000000" pitchFamily="2" charset="0"/>
                <a:ea typeface="Times New Roman" panose="02020603050405020304" pitchFamily="18" charset="0"/>
              </a:rPr>
              <a:t> </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Montserrat Light" panose="00000400000000000000" pitchFamily="2" charset="0"/>
                <a:ea typeface="Times New Roman" panose="02020603050405020304" pitchFamily="18" charset="0"/>
              </a:rPr>
              <a:t>While SB 1337 requires OHCA to award at least three statewide contracts,</a:t>
            </a:r>
            <a:r>
              <a:rPr lang="en-US" sz="1800" dirty="0">
                <a:effectLst/>
                <a:latin typeface="Montserrat Light" panose="00000400000000000000" pitchFamily="2" charset="0"/>
                <a:ea typeface="Calibri" panose="020F0502020204030204" pitchFamily="34" charset="0"/>
              </a:rPr>
              <a:t> the legislation allows OHCA to award an urban-region contract </a:t>
            </a:r>
            <a:r>
              <a:rPr lang="en-US" sz="1800" u="sng" dirty="0">
                <a:effectLst/>
                <a:latin typeface="Montserrat Light" panose="00000400000000000000" pitchFamily="2" charset="0"/>
                <a:ea typeface="Calibri" panose="020F0502020204030204" pitchFamily="34" charset="0"/>
              </a:rPr>
              <a:t>only</a:t>
            </a:r>
            <a:r>
              <a:rPr lang="en-US" sz="1800" dirty="0">
                <a:effectLst/>
                <a:latin typeface="Montserrat Light" panose="00000400000000000000" pitchFamily="2" charset="0"/>
                <a:ea typeface="Calibri" panose="020F0502020204030204" pitchFamily="34" charset="0"/>
              </a:rPr>
              <a:t> to a provider-led entity if they otherwise meet all the RFP requirements and agree to expand to statewide coverage within five years.  </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Montserrat Light" panose="00000400000000000000" pitchFamily="2"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70703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79096-8EF4-42A4-A236-0436CA6C700A}"/>
              </a:ext>
            </a:extLst>
          </p:cNvPr>
          <p:cNvSpPr>
            <a:spLocks noGrp="1"/>
          </p:cNvSpPr>
          <p:nvPr>
            <p:ph type="title"/>
          </p:nvPr>
        </p:nvSpPr>
        <p:spPr/>
        <p:txBody>
          <a:bodyPr/>
          <a:lstStyle/>
          <a:p>
            <a:r>
              <a:rPr lang="en-US" dirty="0">
                <a:solidFill>
                  <a:srgbClr val="DE8F26"/>
                </a:solidFill>
              </a:rPr>
              <a:t>Program design</a:t>
            </a:r>
          </a:p>
        </p:txBody>
      </p:sp>
      <p:sp>
        <p:nvSpPr>
          <p:cNvPr id="3" name="Content Placeholder 2">
            <a:extLst>
              <a:ext uri="{FF2B5EF4-FFF2-40B4-BE49-F238E27FC236}">
                <a16:creationId xmlns:a16="http://schemas.microsoft.com/office/drawing/2014/main" id="{49D599AD-57AA-4B21-9F95-FD1CBE2C1CBF}"/>
              </a:ext>
            </a:extLst>
          </p:cNvPr>
          <p:cNvSpPr>
            <a:spLocks noGrp="1"/>
          </p:cNvSpPr>
          <p:nvPr>
            <p:ph idx="1"/>
          </p:nvPr>
        </p:nvSpPr>
        <p:spPr/>
        <p:txBody>
          <a:bodyPr>
            <a:normAutofit/>
          </a:bodyPr>
          <a:lstStyle/>
          <a:p>
            <a:pPr marL="0" marR="0" indent="0">
              <a:spcBef>
                <a:spcPts val="0"/>
              </a:spcBef>
              <a:spcAft>
                <a:spcPts val="0"/>
              </a:spcAft>
              <a:buNone/>
            </a:pPr>
            <a:r>
              <a:rPr lang="en-US" sz="1800" dirty="0">
                <a:effectLst/>
                <a:latin typeface="Montserrat Light" panose="00000400000000000000" pitchFamily="2" charset="0"/>
                <a:ea typeface="Calibri" panose="020F0502020204030204" pitchFamily="34" charset="0"/>
              </a:rPr>
              <a:t>You will see many similarities between 2021 and this new program design in terms of expectations of Contracted Entities. For example:</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Montserrat Light" panose="00000400000000000000" pitchFamily="2" charset="0"/>
                <a:ea typeface="Calibri" panose="020F0502020204030204" pitchFamily="34" charset="0"/>
              </a:rPr>
              <a:t>Timely payments to providers</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Montserrat Light" panose="00000400000000000000" pitchFamily="2" charset="0"/>
                <a:ea typeface="Calibri" panose="020F0502020204030204" pitchFamily="34" charset="0"/>
              </a:rPr>
              <a:t>Timely response on prior authorizations</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Montserrat Light" panose="00000400000000000000" pitchFamily="2" charset="0"/>
                <a:ea typeface="Calibri" panose="020F0502020204030204" pitchFamily="34" charset="0"/>
              </a:rPr>
              <a:t>Quality metrics related to improved health outcomes</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Montserrat Light" panose="00000400000000000000" pitchFamily="2" charset="0"/>
                <a:ea typeface="Calibri" panose="020F0502020204030204" pitchFamily="34" charset="0"/>
              </a:rPr>
              <a:t>Submission of health data to the Health Information Exchange</a:t>
            </a:r>
            <a:endParaRPr lang="en-US" sz="1800" dirty="0">
              <a:effectLst/>
              <a:latin typeface="Calibri" panose="020F0502020204030204" pitchFamily="34" charset="0"/>
              <a:ea typeface="Calibri" panose="020F0502020204030204" pitchFamily="34"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790685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p:txBody>
          <a:bodyPr/>
          <a:lstStyle/>
          <a:p>
            <a:r>
              <a:rPr lang="en-US" dirty="0"/>
              <a:t>populations</a:t>
            </a:r>
          </a:p>
        </p:txBody>
      </p:sp>
    </p:spTree>
    <p:extLst>
      <p:ext uri="{BB962C8B-B14F-4D97-AF65-F5344CB8AC3E}">
        <p14:creationId xmlns:p14="http://schemas.microsoft.com/office/powerpoint/2010/main" val="1955700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E8F26"/>
                </a:solidFill>
              </a:rPr>
              <a:t>populations</a:t>
            </a: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COVERED:</a:t>
            </a:r>
          </a:p>
          <a:p>
            <a:r>
              <a:rPr lang="en-US" sz="2200" dirty="0" err="1"/>
              <a:t>SoonerCare</a:t>
            </a:r>
            <a:r>
              <a:rPr lang="en-US" sz="2200" dirty="0"/>
              <a:t> children</a:t>
            </a:r>
          </a:p>
          <a:p>
            <a:r>
              <a:rPr lang="en-US" sz="2200" dirty="0"/>
              <a:t>Deemed newborns</a:t>
            </a:r>
          </a:p>
          <a:p>
            <a:r>
              <a:rPr lang="en-US" sz="2200" dirty="0"/>
              <a:t>Pregnant women</a:t>
            </a:r>
          </a:p>
          <a:p>
            <a:r>
              <a:rPr lang="en-US" sz="2200" dirty="0"/>
              <a:t>Parent and caretaker relatives</a:t>
            </a:r>
          </a:p>
          <a:p>
            <a:r>
              <a:rPr lang="en-US" sz="2200" dirty="0"/>
              <a:t>Adults, aged 19-64 enrolled through Medicaid expansion</a:t>
            </a:r>
          </a:p>
          <a:p>
            <a:r>
              <a:rPr lang="en-US" sz="2200" dirty="0"/>
              <a:t>Children in foster care </a:t>
            </a:r>
          </a:p>
          <a:p>
            <a:r>
              <a:rPr lang="en-US" sz="2200" dirty="0"/>
              <a:t>Former foster children up to 25 years of age</a:t>
            </a:r>
          </a:p>
          <a:p>
            <a:r>
              <a:rPr lang="en-US" sz="2200" dirty="0"/>
              <a:t>Juvenile-justice involved children</a:t>
            </a:r>
          </a:p>
          <a:p>
            <a:r>
              <a:rPr lang="en-US" sz="2200" dirty="0"/>
              <a:t>Children receiving adoption assistance</a:t>
            </a:r>
          </a:p>
          <a:p>
            <a:pPr marL="0" indent="0">
              <a:buNone/>
            </a:pPr>
            <a:endParaRPr lang="en-US" b="1" dirty="0"/>
          </a:p>
          <a:p>
            <a:pPr marL="0" indent="0">
              <a:buNone/>
            </a:pPr>
            <a:r>
              <a:rPr lang="en-US" b="1" dirty="0"/>
              <a:t>VOLUNTARY:</a:t>
            </a:r>
          </a:p>
          <a:p>
            <a:r>
              <a:rPr lang="en-US" sz="2200" dirty="0"/>
              <a:t>American Indian/Alaska Native</a:t>
            </a:r>
          </a:p>
          <a:p>
            <a:pPr marL="0" indent="0">
              <a:buNone/>
            </a:pPr>
            <a:endParaRPr lang="en-US" dirty="0"/>
          </a:p>
          <a:p>
            <a:endParaRPr lang="en-US" dirty="0"/>
          </a:p>
        </p:txBody>
      </p:sp>
    </p:spTree>
    <p:extLst>
      <p:ext uri="{BB962C8B-B14F-4D97-AF65-F5344CB8AC3E}">
        <p14:creationId xmlns:p14="http://schemas.microsoft.com/office/powerpoint/2010/main" val="3525420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E8F26"/>
                </a:solidFill>
              </a:rPr>
              <a:t>populations</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EXCLUDED INDIVIDUALS:</a:t>
            </a:r>
          </a:p>
          <a:p>
            <a:r>
              <a:rPr lang="en-US" sz="2200" dirty="0"/>
              <a:t>Dual eligible individuals</a:t>
            </a:r>
          </a:p>
          <a:p>
            <a:r>
              <a:rPr lang="en-US" sz="2200" dirty="0"/>
              <a:t>Aged, Blind and Disabled (ABD)</a:t>
            </a:r>
          </a:p>
          <a:p>
            <a:r>
              <a:rPr lang="en-US" sz="2200" dirty="0"/>
              <a:t>Individuals enrolled in Medicare Savings Program:</a:t>
            </a:r>
          </a:p>
          <a:p>
            <a:pPr lvl="1"/>
            <a:r>
              <a:rPr lang="en-US" sz="1700" dirty="0"/>
              <a:t>Qualified Medicare Beneficiaries (QMB)</a:t>
            </a:r>
          </a:p>
          <a:p>
            <a:pPr lvl="1"/>
            <a:r>
              <a:rPr lang="en-US" sz="1700" dirty="0"/>
              <a:t>Specified Low Income Medicare Beneficiaries (SLMB)</a:t>
            </a:r>
          </a:p>
          <a:p>
            <a:pPr lvl="1"/>
            <a:r>
              <a:rPr lang="en-US" sz="1700" dirty="0"/>
              <a:t>Qualified Disabled Workers (QDW)</a:t>
            </a:r>
          </a:p>
          <a:p>
            <a:pPr lvl="1"/>
            <a:r>
              <a:rPr lang="en-US" sz="1700" dirty="0"/>
              <a:t>Qualified Individuals (QI)</a:t>
            </a:r>
          </a:p>
          <a:p>
            <a:r>
              <a:rPr lang="en-US" sz="2200" dirty="0"/>
              <a:t>Nursing facility or ICF-IID level of care</a:t>
            </a:r>
          </a:p>
          <a:p>
            <a:pPr lvl="1"/>
            <a:r>
              <a:rPr lang="en-US" sz="1700" dirty="0"/>
              <a:t>Exception: members with a pending level of care determination as described in Section 2.6.6: “Nursing Facility and ICF-IF Stays” </a:t>
            </a:r>
          </a:p>
          <a:p>
            <a:r>
              <a:rPr lang="en-US" sz="2200" dirty="0"/>
              <a:t>During a period of Presumptive Eligibility</a:t>
            </a:r>
          </a:p>
          <a:p>
            <a:r>
              <a:rPr lang="en-US" sz="2200" dirty="0"/>
              <a:t>Infected with tuberculosis eligible for tuberculosis-related services under 42 CFR 435.215</a:t>
            </a:r>
          </a:p>
          <a:p>
            <a:pPr lvl="1"/>
            <a:endParaRPr lang="en-US" sz="2000" dirty="0"/>
          </a:p>
        </p:txBody>
      </p:sp>
    </p:spTree>
    <p:extLst>
      <p:ext uri="{BB962C8B-B14F-4D97-AF65-F5344CB8AC3E}">
        <p14:creationId xmlns:p14="http://schemas.microsoft.com/office/powerpoint/2010/main" val="2725555363"/>
      </p:ext>
    </p:extLst>
  </p:cSld>
  <p:clrMapOvr>
    <a:masterClrMapping/>
  </p:clrMapOvr>
</p:sld>
</file>

<file path=ppt/theme/theme1.xml><?xml version="1.0" encoding="utf-8"?>
<a:theme xmlns:a="http://schemas.openxmlformats.org/drawingml/2006/main" name="Orage Layou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old Layou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ark Blue Layou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over Slide Onl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FFF0AFC7B10E94AB3BE72692359C550" ma:contentTypeVersion="10" ma:contentTypeDescription="Create a new document." ma:contentTypeScope="" ma:versionID="8e414c10ada274d24c0ac54fc9879cae">
  <xsd:schema xmlns:xsd="http://www.w3.org/2001/XMLSchema" xmlns:xs="http://www.w3.org/2001/XMLSchema" xmlns:p="http://schemas.microsoft.com/office/2006/metadata/properties" xmlns:ns1="http://schemas.microsoft.com/sharepoint/v3" xmlns:ns2="0493eacd-bb1f-4cca-847e-54fbd27dd03e" xmlns:ns3="c5b38700-c1d5-4e94-84dd-654588942c9f" targetNamespace="http://schemas.microsoft.com/office/2006/metadata/properties" ma:root="true" ma:fieldsID="754c42f63fa948e7504439af2921c1e6" ns1:_="" ns2:_="" ns3:_="">
    <xsd:import namespace="http://schemas.microsoft.com/sharepoint/v3"/>
    <xsd:import namespace="0493eacd-bb1f-4cca-847e-54fbd27dd03e"/>
    <xsd:import namespace="c5b38700-c1d5-4e94-84dd-654588942c9f"/>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93eacd-bb1f-4cca-847e-54fbd27dd0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5b38700-c1d5-4e94-84dd-654588942c9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31F2FCE-498A-42A5-B49E-3BC530CDDB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493eacd-bb1f-4cca-847e-54fbd27dd03e"/>
    <ds:schemaRef ds:uri="c5b38700-c1d5-4e94-84dd-654588942c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C79909F-BDBE-4C01-A2C2-8F881A2A07EC}">
  <ds:schemaRefs>
    <ds:schemaRef ds:uri="http://schemas.microsoft.com/sharepoint/v3/contenttype/forms"/>
  </ds:schemaRefs>
</ds:datastoreItem>
</file>

<file path=customXml/itemProps3.xml><?xml version="1.0" encoding="utf-8"?>
<ds:datastoreItem xmlns:ds="http://schemas.openxmlformats.org/officeDocument/2006/customXml" ds:itemID="{496A4274-95D9-46A8-9880-BAC3678CE188}">
  <ds:schemaRefs>
    <ds:schemaRef ds:uri="http://schemas.openxmlformats.org/package/2006/metadata/core-properties"/>
    <ds:schemaRef ds:uri="http://purl.org/dc/dcmitype/"/>
    <ds:schemaRef ds:uri="http://purl.org/dc/elements/1.1/"/>
    <ds:schemaRef ds:uri="0493eacd-bb1f-4cca-847e-54fbd27dd03e"/>
    <ds:schemaRef ds:uri="http://schemas.microsoft.com/office/infopath/2007/PartnerControls"/>
    <ds:schemaRef ds:uri="c5b38700-c1d5-4e94-84dd-654588942c9f"/>
    <ds:schemaRef ds:uri="http://schemas.microsoft.com/sharepoint/v3"/>
    <ds:schemaRef ds:uri="http://schemas.microsoft.com/office/2006/documentManagement/types"/>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8782</TotalTime>
  <Words>2666</Words>
  <Application>Microsoft Office PowerPoint</Application>
  <PresentationFormat>Widescreen</PresentationFormat>
  <Paragraphs>345</Paragraphs>
  <Slides>36</Slides>
  <Notes>10</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36</vt:i4>
      </vt:variant>
    </vt:vector>
  </HeadingPairs>
  <TitlesOfParts>
    <vt:vector size="49" baseType="lpstr">
      <vt:lpstr>Arial</vt:lpstr>
      <vt:lpstr>Calibri</vt:lpstr>
      <vt:lpstr>Georgia</vt:lpstr>
      <vt:lpstr>Montserrat</vt:lpstr>
      <vt:lpstr>Montserrat ExtraBold</vt:lpstr>
      <vt:lpstr>Montserrat Light</vt:lpstr>
      <vt:lpstr>Montserrat SemiBold</vt:lpstr>
      <vt:lpstr>Montserrat Thin</vt:lpstr>
      <vt:lpstr>Symbol</vt:lpstr>
      <vt:lpstr>Orage Layout</vt:lpstr>
      <vt:lpstr>Gold Layout</vt:lpstr>
      <vt:lpstr>Dark Blue Layout</vt:lpstr>
      <vt:lpstr>Cover Slide Only</vt:lpstr>
      <vt:lpstr>State Medicaid Director Report</vt:lpstr>
      <vt:lpstr>Delivery System Reform  Key Provisions</vt:lpstr>
      <vt:lpstr>Goals</vt:lpstr>
      <vt:lpstr>Program design</vt:lpstr>
      <vt:lpstr>Program design</vt:lpstr>
      <vt:lpstr>Program design</vt:lpstr>
      <vt:lpstr>populations</vt:lpstr>
      <vt:lpstr>populations</vt:lpstr>
      <vt:lpstr>populations</vt:lpstr>
      <vt:lpstr>populations</vt:lpstr>
      <vt:lpstr>Covered  benefits</vt:lpstr>
      <vt:lpstr>COVERED BENEFITS</vt:lpstr>
      <vt:lpstr>COVERED BENEFITS</vt:lpstr>
      <vt:lpstr>COVERED BENEFITS</vt:lpstr>
      <vt:lpstr>Network adequacy</vt:lpstr>
      <vt:lpstr>Delivery network</vt:lpstr>
      <vt:lpstr>Quality &amp; Population Health</vt:lpstr>
      <vt:lpstr>quality</vt:lpstr>
      <vt:lpstr>Quality Advisory committee</vt:lpstr>
      <vt:lpstr>financial</vt:lpstr>
      <vt:lpstr>Accountability through capitated payments</vt:lpstr>
      <vt:lpstr>Payment Rates and timelines</vt:lpstr>
      <vt:lpstr>timeline</vt:lpstr>
      <vt:lpstr>timeline</vt:lpstr>
      <vt:lpstr>Public Health Emergency Update</vt:lpstr>
      <vt:lpstr>Public health emergency</vt:lpstr>
      <vt:lpstr>Public health emergency unwinding</vt:lpstr>
      <vt:lpstr>Continuous Eligibility Data</vt:lpstr>
      <vt:lpstr>Continuous Eligibility data</vt:lpstr>
      <vt:lpstr>Continuous Eligibility data</vt:lpstr>
      <vt:lpstr>Expansion update</vt:lpstr>
      <vt:lpstr>Expansion enrollment</vt:lpstr>
      <vt:lpstr>Enrollment and claims</vt:lpstr>
      <vt:lpstr>SoonerCare Operations Update</vt:lpstr>
      <vt:lpstr>Program Updates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Wilcox</dc:creator>
  <cp:lastModifiedBy>Martina Ordonez</cp:lastModifiedBy>
  <cp:revision>57</cp:revision>
  <dcterms:created xsi:type="dcterms:W3CDTF">2020-03-27T18:06:33Z</dcterms:created>
  <dcterms:modified xsi:type="dcterms:W3CDTF">2022-06-22T17:56:31Z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0x0101001FFF0AFC7B10E94AB3BE72692359C550</vt:lpwstr>
  </property>
</Properties>
</file>