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1" r:id="rId4"/>
    <p:sldId id="257" r:id="rId5"/>
    <p:sldId id="262" r:id="rId6"/>
    <p:sldId id="263" r:id="rId7"/>
    <p:sldId id="2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F94A8-0106-DC03-BCB7-F5C8A0AEA9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127EA6-BDDB-F9B2-B8B4-F34F57180D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8A4529A-BC42-1D53-ED1C-0FA6D5A46525}"/>
              </a:ext>
            </a:extLst>
          </p:cNvPr>
          <p:cNvSpPr>
            <a:spLocks noGrp="1"/>
          </p:cNvSpPr>
          <p:nvPr>
            <p:ph type="dt" sz="half" idx="10"/>
          </p:nvPr>
        </p:nvSpPr>
        <p:spPr/>
        <p:txBody>
          <a:bodyPr/>
          <a:lstStyle/>
          <a:p>
            <a:fld id="{1151D14D-C192-40BB-BA64-D4AF0F624141}" type="datetimeFigureOut">
              <a:rPr lang="en-US" smtClean="0"/>
              <a:t>8/3/2023</a:t>
            </a:fld>
            <a:endParaRPr lang="en-US" dirty="0"/>
          </a:p>
        </p:txBody>
      </p:sp>
      <p:sp>
        <p:nvSpPr>
          <p:cNvPr id="5" name="Footer Placeholder 4">
            <a:extLst>
              <a:ext uri="{FF2B5EF4-FFF2-40B4-BE49-F238E27FC236}">
                <a16:creationId xmlns:a16="http://schemas.microsoft.com/office/drawing/2014/main" id="{EC6E5CDC-EBD4-6E8D-CC8C-B58C44FEE3E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282446-F273-F9B7-2381-630B7D86A0C8}"/>
              </a:ext>
            </a:extLst>
          </p:cNvPr>
          <p:cNvSpPr>
            <a:spLocks noGrp="1"/>
          </p:cNvSpPr>
          <p:nvPr>
            <p:ph type="sldNum" sz="quarter" idx="12"/>
          </p:nvPr>
        </p:nvSpPr>
        <p:spPr/>
        <p:txBody>
          <a:bodyPr/>
          <a:lstStyle/>
          <a:p>
            <a:fld id="{5B0C411E-6D24-4C89-99C3-8F711E5D96A4}" type="slidenum">
              <a:rPr lang="en-US" smtClean="0"/>
              <a:t>‹#›</a:t>
            </a:fld>
            <a:endParaRPr lang="en-US" dirty="0"/>
          </a:p>
        </p:txBody>
      </p:sp>
    </p:spTree>
    <p:extLst>
      <p:ext uri="{BB962C8B-B14F-4D97-AF65-F5344CB8AC3E}">
        <p14:creationId xmlns:p14="http://schemas.microsoft.com/office/powerpoint/2010/main" val="1415905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263A7-4237-24FC-E666-5E10FB35406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2B9191-0EE6-D1FE-E7CA-02EA94CACAE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5407CD-8257-5874-CD73-2874A736D962}"/>
              </a:ext>
            </a:extLst>
          </p:cNvPr>
          <p:cNvSpPr>
            <a:spLocks noGrp="1"/>
          </p:cNvSpPr>
          <p:nvPr>
            <p:ph type="dt" sz="half" idx="10"/>
          </p:nvPr>
        </p:nvSpPr>
        <p:spPr/>
        <p:txBody>
          <a:bodyPr/>
          <a:lstStyle/>
          <a:p>
            <a:fld id="{1151D14D-C192-40BB-BA64-D4AF0F624141}" type="datetimeFigureOut">
              <a:rPr lang="en-US" smtClean="0"/>
              <a:t>8/3/2023</a:t>
            </a:fld>
            <a:endParaRPr lang="en-US" dirty="0"/>
          </a:p>
        </p:txBody>
      </p:sp>
      <p:sp>
        <p:nvSpPr>
          <p:cNvPr id="5" name="Footer Placeholder 4">
            <a:extLst>
              <a:ext uri="{FF2B5EF4-FFF2-40B4-BE49-F238E27FC236}">
                <a16:creationId xmlns:a16="http://schemas.microsoft.com/office/drawing/2014/main" id="{3C5A3A48-979C-5E0A-0496-ED1F91DBD74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097E243-EDD7-E5FB-5157-128F5E65ABB0}"/>
              </a:ext>
            </a:extLst>
          </p:cNvPr>
          <p:cNvSpPr>
            <a:spLocks noGrp="1"/>
          </p:cNvSpPr>
          <p:nvPr>
            <p:ph type="sldNum" sz="quarter" idx="12"/>
          </p:nvPr>
        </p:nvSpPr>
        <p:spPr/>
        <p:txBody>
          <a:bodyPr/>
          <a:lstStyle/>
          <a:p>
            <a:fld id="{5B0C411E-6D24-4C89-99C3-8F711E5D96A4}" type="slidenum">
              <a:rPr lang="en-US" smtClean="0"/>
              <a:t>‹#›</a:t>
            </a:fld>
            <a:endParaRPr lang="en-US" dirty="0"/>
          </a:p>
        </p:txBody>
      </p:sp>
    </p:spTree>
    <p:extLst>
      <p:ext uri="{BB962C8B-B14F-4D97-AF65-F5344CB8AC3E}">
        <p14:creationId xmlns:p14="http://schemas.microsoft.com/office/powerpoint/2010/main" val="447771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7E2C79-C5D1-AB3B-419E-E0561D5C5BF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2AC218E-FB26-2DA2-8873-950071C28F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49ED94-14DD-2BD5-D21E-A98B5CAE10B3}"/>
              </a:ext>
            </a:extLst>
          </p:cNvPr>
          <p:cNvSpPr>
            <a:spLocks noGrp="1"/>
          </p:cNvSpPr>
          <p:nvPr>
            <p:ph type="dt" sz="half" idx="10"/>
          </p:nvPr>
        </p:nvSpPr>
        <p:spPr/>
        <p:txBody>
          <a:bodyPr/>
          <a:lstStyle/>
          <a:p>
            <a:fld id="{1151D14D-C192-40BB-BA64-D4AF0F624141}" type="datetimeFigureOut">
              <a:rPr lang="en-US" smtClean="0"/>
              <a:t>8/3/2023</a:t>
            </a:fld>
            <a:endParaRPr lang="en-US" dirty="0"/>
          </a:p>
        </p:txBody>
      </p:sp>
      <p:sp>
        <p:nvSpPr>
          <p:cNvPr id="5" name="Footer Placeholder 4">
            <a:extLst>
              <a:ext uri="{FF2B5EF4-FFF2-40B4-BE49-F238E27FC236}">
                <a16:creationId xmlns:a16="http://schemas.microsoft.com/office/drawing/2014/main" id="{24D7F09C-7C5B-9A3E-598F-3AA1CE3B3A7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86FA761-75A6-4D5A-C0D2-926E13BB5F91}"/>
              </a:ext>
            </a:extLst>
          </p:cNvPr>
          <p:cNvSpPr>
            <a:spLocks noGrp="1"/>
          </p:cNvSpPr>
          <p:nvPr>
            <p:ph type="sldNum" sz="quarter" idx="12"/>
          </p:nvPr>
        </p:nvSpPr>
        <p:spPr/>
        <p:txBody>
          <a:bodyPr/>
          <a:lstStyle/>
          <a:p>
            <a:fld id="{5B0C411E-6D24-4C89-99C3-8F711E5D96A4}" type="slidenum">
              <a:rPr lang="en-US" smtClean="0"/>
              <a:t>‹#›</a:t>
            </a:fld>
            <a:endParaRPr lang="en-US" dirty="0"/>
          </a:p>
        </p:txBody>
      </p:sp>
    </p:spTree>
    <p:extLst>
      <p:ext uri="{BB962C8B-B14F-4D97-AF65-F5344CB8AC3E}">
        <p14:creationId xmlns:p14="http://schemas.microsoft.com/office/powerpoint/2010/main" val="810608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F499F-7437-8C54-A820-6C36137E9B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1C3D4C-726E-EB66-01D0-BD3E485CA88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1FE3BC-0901-492B-6689-F6F51A9569FC}"/>
              </a:ext>
            </a:extLst>
          </p:cNvPr>
          <p:cNvSpPr>
            <a:spLocks noGrp="1"/>
          </p:cNvSpPr>
          <p:nvPr>
            <p:ph type="dt" sz="half" idx="10"/>
          </p:nvPr>
        </p:nvSpPr>
        <p:spPr/>
        <p:txBody>
          <a:bodyPr/>
          <a:lstStyle/>
          <a:p>
            <a:fld id="{1151D14D-C192-40BB-BA64-D4AF0F624141}" type="datetimeFigureOut">
              <a:rPr lang="en-US" smtClean="0"/>
              <a:t>8/3/2023</a:t>
            </a:fld>
            <a:endParaRPr lang="en-US" dirty="0"/>
          </a:p>
        </p:txBody>
      </p:sp>
      <p:sp>
        <p:nvSpPr>
          <p:cNvPr id="5" name="Footer Placeholder 4">
            <a:extLst>
              <a:ext uri="{FF2B5EF4-FFF2-40B4-BE49-F238E27FC236}">
                <a16:creationId xmlns:a16="http://schemas.microsoft.com/office/drawing/2014/main" id="{AB3795D1-DD7F-BC82-80E1-5CEBA255940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45DDF45-80EF-0D5C-4313-4FC2A9E1785C}"/>
              </a:ext>
            </a:extLst>
          </p:cNvPr>
          <p:cNvSpPr>
            <a:spLocks noGrp="1"/>
          </p:cNvSpPr>
          <p:nvPr>
            <p:ph type="sldNum" sz="quarter" idx="12"/>
          </p:nvPr>
        </p:nvSpPr>
        <p:spPr/>
        <p:txBody>
          <a:bodyPr/>
          <a:lstStyle/>
          <a:p>
            <a:fld id="{5B0C411E-6D24-4C89-99C3-8F711E5D96A4}" type="slidenum">
              <a:rPr lang="en-US" smtClean="0"/>
              <a:t>‹#›</a:t>
            </a:fld>
            <a:endParaRPr lang="en-US" dirty="0"/>
          </a:p>
        </p:txBody>
      </p:sp>
    </p:spTree>
    <p:extLst>
      <p:ext uri="{BB962C8B-B14F-4D97-AF65-F5344CB8AC3E}">
        <p14:creationId xmlns:p14="http://schemas.microsoft.com/office/powerpoint/2010/main" val="1504858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7E0B3-9B88-34F1-791F-9A1E5F12BDB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8EADFE4-4A50-97C8-F95D-9484C0A4C32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59FF09-62BE-B8E2-0697-3897C630CDF1}"/>
              </a:ext>
            </a:extLst>
          </p:cNvPr>
          <p:cNvSpPr>
            <a:spLocks noGrp="1"/>
          </p:cNvSpPr>
          <p:nvPr>
            <p:ph type="dt" sz="half" idx="10"/>
          </p:nvPr>
        </p:nvSpPr>
        <p:spPr/>
        <p:txBody>
          <a:bodyPr/>
          <a:lstStyle/>
          <a:p>
            <a:fld id="{1151D14D-C192-40BB-BA64-D4AF0F624141}" type="datetimeFigureOut">
              <a:rPr lang="en-US" smtClean="0"/>
              <a:t>8/3/2023</a:t>
            </a:fld>
            <a:endParaRPr lang="en-US" dirty="0"/>
          </a:p>
        </p:txBody>
      </p:sp>
      <p:sp>
        <p:nvSpPr>
          <p:cNvPr id="5" name="Footer Placeholder 4">
            <a:extLst>
              <a:ext uri="{FF2B5EF4-FFF2-40B4-BE49-F238E27FC236}">
                <a16:creationId xmlns:a16="http://schemas.microsoft.com/office/drawing/2014/main" id="{263C4C56-A03A-61E8-571D-18A2D88647D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4A548C2-122B-185B-9CC5-F086809EC7EC}"/>
              </a:ext>
            </a:extLst>
          </p:cNvPr>
          <p:cNvSpPr>
            <a:spLocks noGrp="1"/>
          </p:cNvSpPr>
          <p:nvPr>
            <p:ph type="sldNum" sz="quarter" idx="12"/>
          </p:nvPr>
        </p:nvSpPr>
        <p:spPr/>
        <p:txBody>
          <a:bodyPr/>
          <a:lstStyle/>
          <a:p>
            <a:fld id="{5B0C411E-6D24-4C89-99C3-8F711E5D96A4}" type="slidenum">
              <a:rPr lang="en-US" smtClean="0"/>
              <a:t>‹#›</a:t>
            </a:fld>
            <a:endParaRPr lang="en-US" dirty="0"/>
          </a:p>
        </p:txBody>
      </p:sp>
    </p:spTree>
    <p:extLst>
      <p:ext uri="{BB962C8B-B14F-4D97-AF65-F5344CB8AC3E}">
        <p14:creationId xmlns:p14="http://schemas.microsoft.com/office/powerpoint/2010/main" val="3547750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43906-C540-B09C-893A-46B7C0F5AB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A92891-3689-CD1D-65CF-CB1BA541FD0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BCF669D-DA28-D6CD-A18D-14DFD03E291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0DCE70D-1C39-EC8D-B011-1C9B78713993}"/>
              </a:ext>
            </a:extLst>
          </p:cNvPr>
          <p:cNvSpPr>
            <a:spLocks noGrp="1"/>
          </p:cNvSpPr>
          <p:nvPr>
            <p:ph type="dt" sz="half" idx="10"/>
          </p:nvPr>
        </p:nvSpPr>
        <p:spPr/>
        <p:txBody>
          <a:bodyPr/>
          <a:lstStyle/>
          <a:p>
            <a:fld id="{1151D14D-C192-40BB-BA64-D4AF0F624141}" type="datetimeFigureOut">
              <a:rPr lang="en-US" smtClean="0"/>
              <a:t>8/3/2023</a:t>
            </a:fld>
            <a:endParaRPr lang="en-US" dirty="0"/>
          </a:p>
        </p:txBody>
      </p:sp>
      <p:sp>
        <p:nvSpPr>
          <p:cNvPr id="6" name="Footer Placeholder 5">
            <a:extLst>
              <a:ext uri="{FF2B5EF4-FFF2-40B4-BE49-F238E27FC236}">
                <a16:creationId xmlns:a16="http://schemas.microsoft.com/office/drawing/2014/main" id="{08C5EF1A-7425-2D17-2858-302E3AEDF76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6E47007-2947-AD78-1904-EF1D0711B3EC}"/>
              </a:ext>
            </a:extLst>
          </p:cNvPr>
          <p:cNvSpPr>
            <a:spLocks noGrp="1"/>
          </p:cNvSpPr>
          <p:nvPr>
            <p:ph type="sldNum" sz="quarter" idx="12"/>
          </p:nvPr>
        </p:nvSpPr>
        <p:spPr/>
        <p:txBody>
          <a:bodyPr/>
          <a:lstStyle/>
          <a:p>
            <a:fld id="{5B0C411E-6D24-4C89-99C3-8F711E5D96A4}" type="slidenum">
              <a:rPr lang="en-US" smtClean="0"/>
              <a:t>‹#›</a:t>
            </a:fld>
            <a:endParaRPr lang="en-US" dirty="0"/>
          </a:p>
        </p:txBody>
      </p:sp>
    </p:spTree>
    <p:extLst>
      <p:ext uri="{BB962C8B-B14F-4D97-AF65-F5344CB8AC3E}">
        <p14:creationId xmlns:p14="http://schemas.microsoft.com/office/powerpoint/2010/main" val="1999497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2BE04-59C9-C921-C621-A706E548840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A3FF433-EE76-4576-1BF0-5AFC9ECAEB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8629C5-54A3-507B-B85E-A4FCF6AFC75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C39ABAE-7DDB-F09E-04A8-3A7CB9B38D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B56429D-E805-417D-7A59-153428F9771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5E2005C-BA44-1B83-22A2-19F1BC17CF0C}"/>
              </a:ext>
            </a:extLst>
          </p:cNvPr>
          <p:cNvSpPr>
            <a:spLocks noGrp="1"/>
          </p:cNvSpPr>
          <p:nvPr>
            <p:ph type="dt" sz="half" idx="10"/>
          </p:nvPr>
        </p:nvSpPr>
        <p:spPr/>
        <p:txBody>
          <a:bodyPr/>
          <a:lstStyle/>
          <a:p>
            <a:fld id="{1151D14D-C192-40BB-BA64-D4AF0F624141}" type="datetimeFigureOut">
              <a:rPr lang="en-US" smtClean="0"/>
              <a:t>8/3/2023</a:t>
            </a:fld>
            <a:endParaRPr lang="en-US" dirty="0"/>
          </a:p>
        </p:txBody>
      </p:sp>
      <p:sp>
        <p:nvSpPr>
          <p:cNvPr id="8" name="Footer Placeholder 7">
            <a:extLst>
              <a:ext uri="{FF2B5EF4-FFF2-40B4-BE49-F238E27FC236}">
                <a16:creationId xmlns:a16="http://schemas.microsoft.com/office/drawing/2014/main" id="{3FD2B901-6B63-C86F-EEAE-741AAB7301E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DD575DE-44EC-5C43-E5C8-56790FF8F36D}"/>
              </a:ext>
            </a:extLst>
          </p:cNvPr>
          <p:cNvSpPr>
            <a:spLocks noGrp="1"/>
          </p:cNvSpPr>
          <p:nvPr>
            <p:ph type="sldNum" sz="quarter" idx="12"/>
          </p:nvPr>
        </p:nvSpPr>
        <p:spPr/>
        <p:txBody>
          <a:bodyPr/>
          <a:lstStyle/>
          <a:p>
            <a:fld id="{5B0C411E-6D24-4C89-99C3-8F711E5D96A4}" type="slidenum">
              <a:rPr lang="en-US" smtClean="0"/>
              <a:t>‹#›</a:t>
            </a:fld>
            <a:endParaRPr lang="en-US" dirty="0"/>
          </a:p>
        </p:txBody>
      </p:sp>
    </p:spTree>
    <p:extLst>
      <p:ext uri="{BB962C8B-B14F-4D97-AF65-F5344CB8AC3E}">
        <p14:creationId xmlns:p14="http://schemas.microsoft.com/office/powerpoint/2010/main" val="1348063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F86A9-ADAE-D925-0811-35FC3AFA772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BB09179-D463-0ADB-CA08-C829C8DE71CB}"/>
              </a:ext>
            </a:extLst>
          </p:cNvPr>
          <p:cNvSpPr>
            <a:spLocks noGrp="1"/>
          </p:cNvSpPr>
          <p:nvPr>
            <p:ph type="dt" sz="half" idx="10"/>
          </p:nvPr>
        </p:nvSpPr>
        <p:spPr/>
        <p:txBody>
          <a:bodyPr/>
          <a:lstStyle/>
          <a:p>
            <a:fld id="{1151D14D-C192-40BB-BA64-D4AF0F624141}" type="datetimeFigureOut">
              <a:rPr lang="en-US" smtClean="0"/>
              <a:t>8/3/2023</a:t>
            </a:fld>
            <a:endParaRPr lang="en-US" dirty="0"/>
          </a:p>
        </p:txBody>
      </p:sp>
      <p:sp>
        <p:nvSpPr>
          <p:cNvPr id="4" name="Footer Placeholder 3">
            <a:extLst>
              <a:ext uri="{FF2B5EF4-FFF2-40B4-BE49-F238E27FC236}">
                <a16:creationId xmlns:a16="http://schemas.microsoft.com/office/drawing/2014/main" id="{56F87E61-9A82-9290-66FB-EE1C3FF39C3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EC640C3-75A9-1893-EB5A-0CD549F2BDCE}"/>
              </a:ext>
            </a:extLst>
          </p:cNvPr>
          <p:cNvSpPr>
            <a:spLocks noGrp="1"/>
          </p:cNvSpPr>
          <p:nvPr>
            <p:ph type="sldNum" sz="quarter" idx="12"/>
          </p:nvPr>
        </p:nvSpPr>
        <p:spPr/>
        <p:txBody>
          <a:bodyPr/>
          <a:lstStyle/>
          <a:p>
            <a:fld id="{5B0C411E-6D24-4C89-99C3-8F711E5D96A4}" type="slidenum">
              <a:rPr lang="en-US" smtClean="0"/>
              <a:t>‹#›</a:t>
            </a:fld>
            <a:endParaRPr lang="en-US" dirty="0"/>
          </a:p>
        </p:txBody>
      </p:sp>
    </p:spTree>
    <p:extLst>
      <p:ext uri="{BB962C8B-B14F-4D97-AF65-F5344CB8AC3E}">
        <p14:creationId xmlns:p14="http://schemas.microsoft.com/office/powerpoint/2010/main" val="41201625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94286A-9F0F-D424-54D3-8789F2117073}"/>
              </a:ext>
            </a:extLst>
          </p:cNvPr>
          <p:cNvSpPr>
            <a:spLocks noGrp="1"/>
          </p:cNvSpPr>
          <p:nvPr>
            <p:ph type="dt" sz="half" idx="10"/>
          </p:nvPr>
        </p:nvSpPr>
        <p:spPr/>
        <p:txBody>
          <a:bodyPr/>
          <a:lstStyle/>
          <a:p>
            <a:fld id="{1151D14D-C192-40BB-BA64-D4AF0F624141}" type="datetimeFigureOut">
              <a:rPr lang="en-US" smtClean="0"/>
              <a:t>8/3/2023</a:t>
            </a:fld>
            <a:endParaRPr lang="en-US" dirty="0"/>
          </a:p>
        </p:txBody>
      </p:sp>
      <p:sp>
        <p:nvSpPr>
          <p:cNvPr id="3" name="Footer Placeholder 2">
            <a:extLst>
              <a:ext uri="{FF2B5EF4-FFF2-40B4-BE49-F238E27FC236}">
                <a16:creationId xmlns:a16="http://schemas.microsoft.com/office/drawing/2014/main" id="{E2485EA2-B2CA-CAC8-83CD-2829486C88D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11EC5-DD9A-B404-31D7-7E69DC61A7A7}"/>
              </a:ext>
            </a:extLst>
          </p:cNvPr>
          <p:cNvSpPr>
            <a:spLocks noGrp="1"/>
          </p:cNvSpPr>
          <p:nvPr>
            <p:ph type="sldNum" sz="quarter" idx="12"/>
          </p:nvPr>
        </p:nvSpPr>
        <p:spPr/>
        <p:txBody>
          <a:bodyPr/>
          <a:lstStyle/>
          <a:p>
            <a:fld id="{5B0C411E-6D24-4C89-99C3-8F711E5D96A4}" type="slidenum">
              <a:rPr lang="en-US" smtClean="0"/>
              <a:t>‹#›</a:t>
            </a:fld>
            <a:endParaRPr lang="en-US" dirty="0"/>
          </a:p>
        </p:txBody>
      </p:sp>
    </p:spTree>
    <p:extLst>
      <p:ext uri="{BB962C8B-B14F-4D97-AF65-F5344CB8AC3E}">
        <p14:creationId xmlns:p14="http://schemas.microsoft.com/office/powerpoint/2010/main" val="3704352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B6929-ED23-A2D7-6115-ED88BFF763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6C85D25-FFA8-5C41-4CCA-4F262E67F2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1ED5151-5810-1208-44C6-2746A4C5E7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55E1D9-4CA6-AA91-855B-F12234FE086D}"/>
              </a:ext>
            </a:extLst>
          </p:cNvPr>
          <p:cNvSpPr>
            <a:spLocks noGrp="1"/>
          </p:cNvSpPr>
          <p:nvPr>
            <p:ph type="dt" sz="half" idx="10"/>
          </p:nvPr>
        </p:nvSpPr>
        <p:spPr/>
        <p:txBody>
          <a:bodyPr/>
          <a:lstStyle/>
          <a:p>
            <a:fld id="{1151D14D-C192-40BB-BA64-D4AF0F624141}" type="datetimeFigureOut">
              <a:rPr lang="en-US" smtClean="0"/>
              <a:t>8/3/2023</a:t>
            </a:fld>
            <a:endParaRPr lang="en-US" dirty="0"/>
          </a:p>
        </p:txBody>
      </p:sp>
      <p:sp>
        <p:nvSpPr>
          <p:cNvPr id="6" name="Footer Placeholder 5">
            <a:extLst>
              <a:ext uri="{FF2B5EF4-FFF2-40B4-BE49-F238E27FC236}">
                <a16:creationId xmlns:a16="http://schemas.microsoft.com/office/drawing/2014/main" id="{9DABD105-33A4-7EC6-B77A-AA7CDBAE9F3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A668F5D-C1EE-1747-C1F6-F0A8AD086126}"/>
              </a:ext>
            </a:extLst>
          </p:cNvPr>
          <p:cNvSpPr>
            <a:spLocks noGrp="1"/>
          </p:cNvSpPr>
          <p:nvPr>
            <p:ph type="sldNum" sz="quarter" idx="12"/>
          </p:nvPr>
        </p:nvSpPr>
        <p:spPr/>
        <p:txBody>
          <a:bodyPr/>
          <a:lstStyle/>
          <a:p>
            <a:fld id="{5B0C411E-6D24-4C89-99C3-8F711E5D96A4}" type="slidenum">
              <a:rPr lang="en-US" smtClean="0"/>
              <a:t>‹#›</a:t>
            </a:fld>
            <a:endParaRPr lang="en-US" dirty="0"/>
          </a:p>
        </p:txBody>
      </p:sp>
    </p:spTree>
    <p:extLst>
      <p:ext uri="{BB962C8B-B14F-4D97-AF65-F5344CB8AC3E}">
        <p14:creationId xmlns:p14="http://schemas.microsoft.com/office/powerpoint/2010/main" val="393163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2B174-2C6A-0A5B-3A2A-12090CAA1C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FF6A672-F8A0-CF83-EDF1-8882099B59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CAD22B51-88EC-FDA7-9359-4E3FC5B14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24FB02-A2D1-A63B-801B-75B0FA619F50}"/>
              </a:ext>
            </a:extLst>
          </p:cNvPr>
          <p:cNvSpPr>
            <a:spLocks noGrp="1"/>
          </p:cNvSpPr>
          <p:nvPr>
            <p:ph type="dt" sz="half" idx="10"/>
          </p:nvPr>
        </p:nvSpPr>
        <p:spPr/>
        <p:txBody>
          <a:bodyPr/>
          <a:lstStyle/>
          <a:p>
            <a:fld id="{1151D14D-C192-40BB-BA64-D4AF0F624141}" type="datetimeFigureOut">
              <a:rPr lang="en-US" smtClean="0"/>
              <a:t>8/3/2023</a:t>
            </a:fld>
            <a:endParaRPr lang="en-US" dirty="0"/>
          </a:p>
        </p:txBody>
      </p:sp>
      <p:sp>
        <p:nvSpPr>
          <p:cNvPr id="6" name="Footer Placeholder 5">
            <a:extLst>
              <a:ext uri="{FF2B5EF4-FFF2-40B4-BE49-F238E27FC236}">
                <a16:creationId xmlns:a16="http://schemas.microsoft.com/office/drawing/2014/main" id="{47FEA8D0-27CA-DCA4-A972-6295FABC54E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8A2FD02-CE38-E4A7-7283-4B5E4A9A33D4}"/>
              </a:ext>
            </a:extLst>
          </p:cNvPr>
          <p:cNvSpPr>
            <a:spLocks noGrp="1"/>
          </p:cNvSpPr>
          <p:nvPr>
            <p:ph type="sldNum" sz="quarter" idx="12"/>
          </p:nvPr>
        </p:nvSpPr>
        <p:spPr/>
        <p:txBody>
          <a:bodyPr/>
          <a:lstStyle/>
          <a:p>
            <a:fld id="{5B0C411E-6D24-4C89-99C3-8F711E5D96A4}" type="slidenum">
              <a:rPr lang="en-US" smtClean="0"/>
              <a:t>‹#›</a:t>
            </a:fld>
            <a:endParaRPr lang="en-US" dirty="0"/>
          </a:p>
        </p:txBody>
      </p:sp>
    </p:spTree>
    <p:extLst>
      <p:ext uri="{BB962C8B-B14F-4D97-AF65-F5344CB8AC3E}">
        <p14:creationId xmlns:p14="http://schemas.microsoft.com/office/powerpoint/2010/main" val="2238811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8F97AA1-8D58-E940-E95E-59EB602325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A25BBD4-EDB0-CEB9-AE8D-55DE74E44E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4EFBD5-00BC-390B-09A2-78BB3F2F43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51D14D-C192-40BB-BA64-D4AF0F624141}" type="datetimeFigureOut">
              <a:rPr lang="en-US" smtClean="0"/>
              <a:t>8/3/2023</a:t>
            </a:fld>
            <a:endParaRPr lang="en-US" dirty="0"/>
          </a:p>
        </p:txBody>
      </p:sp>
      <p:sp>
        <p:nvSpPr>
          <p:cNvPr id="5" name="Footer Placeholder 4">
            <a:extLst>
              <a:ext uri="{FF2B5EF4-FFF2-40B4-BE49-F238E27FC236}">
                <a16:creationId xmlns:a16="http://schemas.microsoft.com/office/drawing/2014/main" id="{B40B7A32-0F05-69E2-7D66-19EEFA123A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7348CEEF-5C1E-66FC-1BB4-2505E2A8F0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0C411E-6D24-4C89-99C3-8F711E5D96A4}" type="slidenum">
              <a:rPr lang="en-US" smtClean="0"/>
              <a:t>‹#›</a:t>
            </a:fld>
            <a:endParaRPr lang="en-US" dirty="0"/>
          </a:p>
        </p:txBody>
      </p:sp>
    </p:spTree>
    <p:extLst>
      <p:ext uri="{BB962C8B-B14F-4D97-AF65-F5344CB8AC3E}">
        <p14:creationId xmlns:p14="http://schemas.microsoft.com/office/powerpoint/2010/main" val="39797909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kdrs.gov/ICRC"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mailto:knutt@okdrs.gov" TargetMode="External"/><Relationship Id="rId2" Type="http://schemas.openxmlformats.org/officeDocument/2006/relationships/hyperlink" Target="mailto:Lberglund@okdrs.gov" TargetMode="External"/><Relationship Id="rId1" Type="http://schemas.openxmlformats.org/officeDocument/2006/relationships/slideLayout" Target="../slideLayouts/slideLayout7.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F3432-8E02-9F02-E624-A580A5006BA3}"/>
              </a:ext>
            </a:extLst>
          </p:cNvPr>
          <p:cNvSpPr>
            <a:spLocks noGrp="1"/>
          </p:cNvSpPr>
          <p:nvPr>
            <p:ph type="ctrTitle"/>
          </p:nvPr>
        </p:nvSpPr>
        <p:spPr/>
        <p:txBody>
          <a:bodyPr>
            <a:normAutofit/>
          </a:bodyPr>
          <a:lstStyle/>
          <a:p>
            <a:r>
              <a:rPr lang="en-US" sz="3200" dirty="0">
                <a:latin typeface="+mn-lt"/>
              </a:rPr>
              <a:t>ICRC </a:t>
            </a:r>
            <a:br>
              <a:rPr lang="en-US" sz="3200" dirty="0"/>
            </a:br>
            <a:br>
              <a:rPr lang="en-US" sz="3200" dirty="0"/>
            </a:br>
            <a:r>
              <a:rPr lang="en-US" sz="3200" dirty="0">
                <a:latin typeface="+mn-lt"/>
              </a:rPr>
              <a:t>Stakeholders’ survey follow-up</a:t>
            </a:r>
          </a:p>
        </p:txBody>
      </p:sp>
      <p:sp>
        <p:nvSpPr>
          <p:cNvPr id="3" name="Subtitle 2">
            <a:extLst>
              <a:ext uri="{FF2B5EF4-FFF2-40B4-BE49-F238E27FC236}">
                <a16:creationId xmlns:a16="http://schemas.microsoft.com/office/drawing/2014/main" id="{1AB63629-12F2-A049-E636-1051A4D9D276}"/>
              </a:ext>
            </a:extLst>
          </p:cNvPr>
          <p:cNvSpPr>
            <a:spLocks noGrp="1"/>
          </p:cNvSpPr>
          <p:nvPr>
            <p:ph type="subTitle" idx="1"/>
          </p:nvPr>
        </p:nvSpPr>
        <p:spPr/>
        <p:txBody>
          <a:bodyPr/>
          <a:lstStyle/>
          <a:p>
            <a:r>
              <a:rPr lang="en-US" dirty="0"/>
              <a:t>Survey opened from May 12th- June 12th, 2023</a:t>
            </a:r>
          </a:p>
          <a:p>
            <a:r>
              <a:rPr lang="en-US" dirty="0"/>
              <a:t>Results - August 2023</a:t>
            </a:r>
          </a:p>
        </p:txBody>
      </p:sp>
    </p:spTree>
    <p:extLst>
      <p:ext uri="{BB962C8B-B14F-4D97-AF65-F5344CB8AC3E}">
        <p14:creationId xmlns:p14="http://schemas.microsoft.com/office/powerpoint/2010/main" val="4243294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D729AFE-908D-19BB-5A0A-205DA8ADCE48}"/>
              </a:ext>
            </a:extLst>
          </p:cNvPr>
          <p:cNvSpPr txBox="1"/>
          <p:nvPr/>
        </p:nvSpPr>
        <p:spPr>
          <a:xfrm>
            <a:off x="4944864" y="266330"/>
            <a:ext cx="3435658" cy="369332"/>
          </a:xfrm>
          <a:prstGeom prst="rect">
            <a:avLst/>
          </a:prstGeom>
          <a:noFill/>
        </p:spPr>
        <p:txBody>
          <a:bodyPr wrap="square" rtlCol="0">
            <a:spAutoFit/>
          </a:bodyPr>
          <a:lstStyle/>
          <a:p>
            <a:r>
              <a:rPr lang="en-US" b="1" dirty="0"/>
              <a:t>Training </a:t>
            </a:r>
          </a:p>
        </p:txBody>
      </p:sp>
      <p:sp>
        <p:nvSpPr>
          <p:cNvPr id="3" name="TextBox 2">
            <a:extLst>
              <a:ext uri="{FF2B5EF4-FFF2-40B4-BE49-F238E27FC236}">
                <a16:creationId xmlns:a16="http://schemas.microsoft.com/office/drawing/2014/main" id="{E645C6C5-F68D-59FC-4403-2E9346D6CB29}"/>
              </a:ext>
            </a:extLst>
          </p:cNvPr>
          <p:cNvSpPr txBox="1"/>
          <p:nvPr/>
        </p:nvSpPr>
        <p:spPr>
          <a:xfrm>
            <a:off x="266331" y="450996"/>
            <a:ext cx="11754034" cy="6740307"/>
          </a:xfrm>
          <a:prstGeom prst="rect">
            <a:avLst/>
          </a:prstGeom>
          <a:noFill/>
        </p:spPr>
        <p:txBody>
          <a:bodyPr wrap="square" rtlCol="0">
            <a:spAutoFit/>
          </a:bodyPr>
          <a:lstStyle/>
          <a:p>
            <a:r>
              <a:rPr lang="en-US" b="1" dirty="0"/>
              <a:t>QAST:</a:t>
            </a:r>
          </a:p>
          <a:p>
            <a:r>
              <a:rPr lang="en-US" dirty="0"/>
              <a:t>ICRC developed a monthly QAST 411 training.  The zoom training is for individuals who are considering or ready to take the performance test.  The training provides an in-depth discussion on the expectations of QAST,  the interview categories, ethical situations, the scoring perimeters.  Discussion also focuses on how the percentage of the receptive and expressive scores regulates the certification level and other topics as needed. Plans to implement a MOCK into the QAST 411 training is being considered.    </a:t>
            </a:r>
          </a:p>
          <a:p>
            <a:r>
              <a:rPr lang="en-US" dirty="0"/>
              <a:t>	</a:t>
            </a:r>
          </a:p>
          <a:p>
            <a:r>
              <a:rPr lang="en-US" dirty="0"/>
              <a:t>There is a QAST General Information document, with study guide, that can be reviewed and downloaded from the ICRC webpage, </a:t>
            </a:r>
            <a:r>
              <a:rPr lang="en-US" dirty="0">
                <a:hlinkClick r:id="rId2"/>
              </a:rPr>
              <a:t>www.okdrs.gov/ICRC</a:t>
            </a:r>
            <a:r>
              <a:rPr lang="en-US" dirty="0"/>
              <a:t>  </a:t>
            </a:r>
          </a:p>
          <a:p>
            <a:endParaRPr lang="en-US" dirty="0"/>
          </a:p>
          <a:p>
            <a:r>
              <a:rPr lang="en-US" b="1" dirty="0"/>
              <a:t>Educational (K-12) related workshops: </a:t>
            </a:r>
          </a:p>
          <a:p>
            <a:r>
              <a:rPr lang="en-US" dirty="0"/>
              <a:t>The QAST system was developed for community interpreting and does not focus on the skill-based assessment in the K-12 setting.   The Oklahoma School for the Deaf (OSD) tends to host an annual training for educational interpreters through the Oklahoma Educational Interpreter Training Institute- OEITI. </a:t>
            </a:r>
            <a:r>
              <a:rPr lang="en-US" sz="1800" dirty="0">
                <a:effectLst/>
                <a:latin typeface="Calibri" panose="020F0502020204030204" pitchFamily="34" charset="0"/>
                <a:ea typeface="Calibri" panose="020F0502020204030204" pitchFamily="34" charset="0"/>
              </a:rPr>
              <a:t>OSD also provides workshops that are funded by the State Department of Education that are educationally focused and at no cost to the interpreters.  </a:t>
            </a:r>
          </a:p>
          <a:p>
            <a:endParaRPr lang="en-US" dirty="0"/>
          </a:p>
          <a:p>
            <a:r>
              <a:rPr lang="en-US" dirty="0"/>
              <a:t>ICRC has been involved with OEITI and other educational entities about QAST and the requirements.   </a:t>
            </a:r>
          </a:p>
          <a:p>
            <a:endParaRPr lang="en-US" dirty="0"/>
          </a:p>
          <a:p>
            <a:r>
              <a:rPr lang="en-US" b="1" dirty="0"/>
              <a:t>Interpreter Training Programs:</a:t>
            </a:r>
          </a:p>
          <a:p>
            <a:r>
              <a:rPr lang="en-US" dirty="0"/>
              <a:t>It is the sole responsibility of the Interpreter Training Programs to govern the courses they offer and to determine who is eligible to teach the courses in the field of interpreting.  ICRC has partnered with the ITPs to conduct presentations about QAST and the requirements.  ICRC has developed a practicum student internship to assist the ITP students in observing certified interpreters that will assist in gaining knowledge and witness expertise in the interpreting field.     </a:t>
            </a:r>
          </a:p>
          <a:p>
            <a:endParaRPr lang="en-US" dirty="0"/>
          </a:p>
        </p:txBody>
      </p:sp>
    </p:spTree>
    <p:extLst>
      <p:ext uri="{BB962C8B-B14F-4D97-AF65-F5344CB8AC3E}">
        <p14:creationId xmlns:p14="http://schemas.microsoft.com/office/powerpoint/2010/main" val="3647601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A46333B-8060-2990-F2E7-98102F1D9AFA}"/>
              </a:ext>
            </a:extLst>
          </p:cNvPr>
          <p:cNvSpPr txBox="1"/>
          <p:nvPr/>
        </p:nvSpPr>
        <p:spPr>
          <a:xfrm>
            <a:off x="710213" y="124288"/>
            <a:ext cx="9401453" cy="7017306"/>
          </a:xfrm>
          <a:prstGeom prst="rect">
            <a:avLst/>
          </a:prstGeom>
          <a:noFill/>
        </p:spPr>
        <p:txBody>
          <a:bodyPr wrap="square" rtlCol="0">
            <a:spAutoFit/>
          </a:bodyPr>
          <a:lstStyle/>
          <a:p>
            <a:pPr algn="ctr"/>
            <a:r>
              <a:rPr lang="en-US" b="1" dirty="0"/>
              <a:t>Workshops</a:t>
            </a:r>
          </a:p>
          <a:p>
            <a:endParaRPr lang="en-US" dirty="0"/>
          </a:p>
          <a:p>
            <a:r>
              <a:rPr lang="en-US" dirty="0"/>
              <a:t>ICRC is willing and committed to partnering with other entities/organizations in hosting various types of workshops that were listed on the survey.  </a:t>
            </a:r>
          </a:p>
          <a:p>
            <a:endParaRPr lang="en-US" dirty="0"/>
          </a:p>
          <a:p>
            <a:r>
              <a:rPr lang="en-US" dirty="0"/>
              <a:t>Some organizations that provides workshops/conferences:</a:t>
            </a:r>
          </a:p>
          <a:p>
            <a:r>
              <a:rPr lang="en-US" dirty="0"/>
              <a:t>		OKRID - Oklahoma Registry of Interpreters for the Deaf </a:t>
            </a:r>
          </a:p>
          <a:p>
            <a:r>
              <a:rPr lang="en-US" dirty="0"/>
              <a:t>		OAD - Oklahoma Association for the Deaf </a:t>
            </a:r>
          </a:p>
          <a:p>
            <a:r>
              <a:rPr lang="en-US" dirty="0"/>
              <a:t>		OSD - Oklahoma School for the Deaf - OEITI</a:t>
            </a:r>
          </a:p>
          <a:p>
            <a:r>
              <a:rPr lang="en-US" dirty="0"/>
              <a:t>		RID - Registry of Interpreters for the Deaf </a:t>
            </a:r>
          </a:p>
          <a:p>
            <a:r>
              <a:rPr lang="en-US" dirty="0"/>
              <a:t>		NAD - National Association for the Deaf </a:t>
            </a:r>
          </a:p>
          <a:p>
            <a:r>
              <a:rPr lang="en-US" dirty="0"/>
              <a:t>		SERID – Southeast Regional Institute on Deafness </a:t>
            </a:r>
          </a:p>
          <a:p>
            <a:r>
              <a:rPr lang="en-US" dirty="0"/>
              <a:t>		Street Leverage</a:t>
            </a:r>
          </a:p>
          <a:p>
            <a:r>
              <a:rPr lang="en-US" dirty="0"/>
              <a:t>	</a:t>
            </a:r>
          </a:p>
          <a:p>
            <a:r>
              <a:rPr lang="en-US" dirty="0"/>
              <a:t>Some entities that provides workshops/webinars </a:t>
            </a:r>
          </a:p>
          <a:p>
            <a:r>
              <a:rPr lang="en-US" dirty="0"/>
              <a:t>		CEUs on the Go</a:t>
            </a:r>
          </a:p>
          <a:p>
            <a:r>
              <a:rPr lang="en-US" dirty="0"/>
              <a:t>		CATIE Center (Mental Health and Medical workshops)</a:t>
            </a:r>
          </a:p>
          <a:p>
            <a:r>
              <a:rPr lang="en-US" dirty="0"/>
              <a:t>		Oklahoma Certified Courtroom Interpreters training(legal training)</a:t>
            </a:r>
          </a:p>
          <a:p>
            <a:r>
              <a:rPr lang="en-US" dirty="0"/>
              <a:t>		S.I.G.N Academy (Virtual training, CEUs, and Mentoring)</a:t>
            </a:r>
          </a:p>
          <a:p>
            <a:r>
              <a:rPr lang="en-US" dirty="0"/>
              <a:t>		EIPA Boystown (training and workshops)</a:t>
            </a:r>
          </a:p>
          <a:p>
            <a:r>
              <a:rPr lang="en-US" dirty="0"/>
              <a:t>		ASLIS (CEUs and Mentoring)</a:t>
            </a:r>
          </a:p>
          <a:p>
            <a:r>
              <a:rPr lang="en-US" dirty="0"/>
              <a:t>		Others</a:t>
            </a:r>
          </a:p>
          <a:p>
            <a:endParaRPr lang="en-US" dirty="0"/>
          </a:p>
          <a:p>
            <a:endParaRPr lang="en-US" dirty="0"/>
          </a:p>
          <a:p>
            <a:r>
              <a:rPr lang="en-US" dirty="0"/>
              <a:t>	</a:t>
            </a:r>
          </a:p>
        </p:txBody>
      </p:sp>
    </p:spTree>
    <p:extLst>
      <p:ext uri="{BB962C8B-B14F-4D97-AF65-F5344CB8AC3E}">
        <p14:creationId xmlns:p14="http://schemas.microsoft.com/office/powerpoint/2010/main" val="3380496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EDAA1C7-1B4B-39E7-ECDC-B007E3AFBBD8}"/>
              </a:ext>
            </a:extLst>
          </p:cNvPr>
          <p:cNvSpPr txBox="1"/>
          <p:nvPr/>
        </p:nvSpPr>
        <p:spPr>
          <a:xfrm>
            <a:off x="3595457" y="275208"/>
            <a:ext cx="7332956" cy="369332"/>
          </a:xfrm>
          <a:prstGeom prst="rect">
            <a:avLst/>
          </a:prstGeom>
          <a:noFill/>
        </p:spPr>
        <p:txBody>
          <a:bodyPr wrap="square" rtlCol="0">
            <a:spAutoFit/>
          </a:bodyPr>
          <a:lstStyle/>
          <a:p>
            <a:r>
              <a:rPr lang="en-US" b="1" dirty="0"/>
              <a:t>Interpreter’s Certification Testing System</a:t>
            </a:r>
          </a:p>
        </p:txBody>
      </p:sp>
      <p:sp>
        <p:nvSpPr>
          <p:cNvPr id="3" name="TextBox 2">
            <a:extLst>
              <a:ext uri="{FF2B5EF4-FFF2-40B4-BE49-F238E27FC236}">
                <a16:creationId xmlns:a16="http://schemas.microsoft.com/office/drawing/2014/main" id="{68B7132C-72A7-A262-4E07-3DF221F9178F}"/>
              </a:ext>
            </a:extLst>
          </p:cNvPr>
          <p:cNvSpPr txBox="1"/>
          <p:nvPr/>
        </p:nvSpPr>
        <p:spPr>
          <a:xfrm>
            <a:off x="124287" y="710784"/>
            <a:ext cx="12067713" cy="6801862"/>
          </a:xfrm>
          <a:prstGeom prst="rect">
            <a:avLst/>
          </a:prstGeom>
          <a:noFill/>
        </p:spPr>
        <p:txBody>
          <a:bodyPr wrap="square" rtlCol="0">
            <a:spAutoFit/>
          </a:bodyPr>
          <a:lstStyle/>
          <a:p>
            <a:r>
              <a:rPr lang="en-US" sz="1600" b="1" dirty="0"/>
              <a:t>QAST</a:t>
            </a:r>
            <a:r>
              <a:rPr lang="en-US" sz="1600" dirty="0"/>
              <a:t> </a:t>
            </a:r>
            <a:r>
              <a:rPr lang="en-US" dirty="0"/>
              <a:t>-   </a:t>
            </a:r>
            <a:r>
              <a:rPr lang="en-US" sz="1600" dirty="0"/>
              <a:t>DRS/ICRC is in the process of securing a contract with the </a:t>
            </a:r>
            <a:r>
              <a:rPr lang="en-US" sz="1600" dirty="0">
                <a:solidFill>
                  <a:srgbClr val="000000"/>
                </a:solidFill>
                <a:effectLst/>
                <a:ea typeface="Calibri" panose="020F0502020204030204" pitchFamily="34" charset="0"/>
              </a:rPr>
              <a:t>University of Arizona, National Center for Interpretation Testing,</a:t>
            </a:r>
            <a:r>
              <a:rPr lang="en-US" sz="1600" dirty="0"/>
              <a:t> to analyze the current testing system to provide feedback on where to strengthen, update, and/or implement scoring measurements to maybe integrate into a one level system.</a:t>
            </a:r>
          </a:p>
          <a:p>
            <a:endParaRPr lang="en-US" sz="1600" dirty="0"/>
          </a:p>
          <a:p>
            <a:r>
              <a:rPr lang="en-US" sz="1600" dirty="0"/>
              <a:t>This project could take a year or more to complete due to the process of securing contracts, allotting time for analysis, and implementing the results.  Until this project is completed, ICRC will continue to utilize the current testing system.</a:t>
            </a:r>
          </a:p>
          <a:p>
            <a:endParaRPr lang="en-US" sz="1600" dirty="0"/>
          </a:p>
          <a:p>
            <a:r>
              <a:rPr lang="en-US" sz="1600" b="1" dirty="0"/>
              <a:t>BEI</a:t>
            </a:r>
            <a:r>
              <a:rPr lang="en-US" sz="1600" dirty="0"/>
              <a:t> – ICRC conducted in-depth research on leasing BEI.  The research included direct discussion with the state of Missouri, and the state of Wisconsin, and the director of BEI.  Information gathered regarding leasing, requirements, expectations, experiences, and general pros and cons on leasing BEI.</a:t>
            </a:r>
          </a:p>
          <a:p>
            <a:endParaRPr lang="en-US" sz="1600" dirty="0"/>
          </a:p>
          <a:p>
            <a:r>
              <a:rPr lang="en-US" sz="1600" b="1" dirty="0"/>
              <a:t>Conclusion</a:t>
            </a:r>
            <a:r>
              <a:rPr lang="en-US" sz="1600" dirty="0"/>
              <a:t> – The ICRC staff and SDHH Program Manager had several meetings with the DRS upper management and finance department. </a:t>
            </a:r>
            <a:br>
              <a:rPr lang="en-US" sz="1600" dirty="0"/>
            </a:br>
            <a:r>
              <a:rPr lang="en-US" sz="1600" dirty="0"/>
              <a:t>Due to the infrastructure impact on the testing process and certified interpreters, and the survey results, it was concluded that DRS/ICRC would not lease BEI. Below are some factors that were considered in these discussions: </a:t>
            </a:r>
          </a:p>
          <a:p>
            <a:r>
              <a:rPr lang="en-US" sz="1600" dirty="0"/>
              <a:t>		Evaluations must be sent to Texas to be rated for a year or longer</a:t>
            </a:r>
          </a:p>
          <a:p>
            <a:r>
              <a:rPr lang="en-US" sz="1600" dirty="0"/>
              <a:t>		Approximately 6 months for results</a:t>
            </a:r>
          </a:p>
          <a:p>
            <a:r>
              <a:rPr lang="en-US" sz="1600" dirty="0"/>
              <a:t>		Annual cost to lease BEI </a:t>
            </a:r>
          </a:p>
          <a:p>
            <a:r>
              <a:rPr lang="en-US" sz="1600" dirty="0"/>
              <a:t>	                    Cost of 4 raters per evaluation, plus extra cost of materials needed for each evaluation </a:t>
            </a:r>
          </a:p>
          <a:p>
            <a:r>
              <a:rPr lang="en-US" sz="1600" dirty="0"/>
              <a:t>		Raters must be BEI certified to qualify to be a rater – limited BEI certified in Oklahoma</a:t>
            </a:r>
          </a:p>
          <a:p>
            <a:r>
              <a:rPr lang="en-US" sz="1600" dirty="0"/>
              <a:t>                            	Cost for raters training  </a:t>
            </a:r>
          </a:p>
          <a:p>
            <a:r>
              <a:rPr lang="en-US" sz="1600" dirty="0"/>
              <a:t>		Would need to increase the evaluation fee sufficiently to off-set the cost to lease and pay raters</a:t>
            </a:r>
          </a:p>
          <a:p>
            <a:r>
              <a:rPr lang="en-US" sz="1600" dirty="0"/>
              <a:t>		Would impact 80 ICRC interpreters by not grandfathering them into the policy certification  </a:t>
            </a:r>
          </a:p>
          <a:p>
            <a:r>
              <a:rPr lang="en-US" sz="1600" dirty="0"/>
              <a:t>			Only grandfather 63 V/V into policy</a:t>
            </a:r>
          </a:p>
          <a:p>
            <a:endParaRPr lang="en-US" sz="1600" dirty="0"/>
          </a:p>
          <a:p>
            <a:r>
              <a:rPr lang="en-US" sz="1600" dirty="0"/>
              <a:t>DRS/ICRC is contracting with University of Arizona to analyze current testing system.</a:t>
            </a:r>
          </a:p>
          <a:p>
            <a:endParaRPr lang="en-US" dirty="0"/>
          </a:p>
        </p:txBody>
      </p:sp>
    </p:spTree>
    <p:extLst>
      <p:ext uri="{BB962C8B-B14F-4D97-AF65-F5344CB8AC3E}">
        <p14:creationId xmlns:p14="http://schemas.microsoft.com/office/powerpoint/2010/main" val="4035980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FB73290-A7D9-A1CC-8004-5D6BA1A18C36}"/>
              </a:ext>
            </a:extLst>
          </p:cNvPr>
          <p:cNvSpPr txBox="1"/>
          <p:nvPr/>
        </p:nvSpPr>
        <p:spPr>
          <a:xfrm>
            <a:off x="221942" y="692458"/>
            <a:ext cx="11674136" cy="5909310"/>
          </a:xfrm>
          <a:prstGeom prst="rect">
            <a:avLst/>
          </a:prstGeom>
          <a:noFill/>
        </p:spPr>
        <p:txBody>
          <a:bodyPr wrap="square" rtlCol="0">
            <a:spAutoFit/>
          </a:bodyPr>
          <a:lstStyle/>
          <a:p>
            <a:r>
              <a:rPr lang="en-US" b="1" dirty="0"/>
              <a:t>Policies:</a:t>
            </a:r>
            <a:r>
              <a:rPr lang="en-US" dirty="0"/>
              <a:t>  There are many phases to a proposed policy change.  Generally, changes to a policy can take a year. </a:t>
            </a:r>
          </a:p>
          <a:p>
            <a:pPr marL="285750" indent="-285750">
              <a:buFont typeface="Arial" panose="020B0604020202020204" pitchFamily="34" charset="0"/>
              <a:buChar char="•"/>
            </a:pPr>
            <a:r>
              <a:rPr lang="en-US" dirty="0"/>
              <a:t>A unit, such as ICRC, can submit a proposed change to a policy.</a:t>
            </a:r>
          </a:p>
          <a:p>
            <a:pPr marL="742950" lvl="1" indent="-285750">
              <a:buFont typeface="Arial" panose="020B0604020202020204" pitchFamily="34" charset="0"/>
              <a:buChar char="•"/>
            </a:pPr>
            <a:r>
              <a:rPr lang="en-US" dirty="0"/>
              <a:t>The ICRC Advisory Committee members, Program Manager, and Field Coordinator are involved in the proposed policy change. </a:t>
            </a:r>
          </a:p>
          <a:p>
            <a:pPr marL="285750" indent="-285750">
              <a:buFont typeface="Arial" panose="020B0604020202020204" pitchFamily="34" charset="0"/>
              <a:buChar char="•"/>
            </a:pPr>
            <a:r>
              <a:rPr lang="en-US" dirty="0"/>
              <a:t>Proposed policy changes goes to the Department of Rehabilitation Services Policy Committee, who oversees all policies.  </a:t>
            </a:r>
          </a:p>
          <a:p>
            <a:pPr marL="285750" indent="-285750">
              <a:buFont typeface="Arial" panose="020B0604020202020204" pitchFamily="34" charset="0"/>
              <a:buChar char="•"/>
            </a:pPr>
            <a:r>
              <a:rPr lang="en-US" dirty="0"/>
              <a:t>DRS Policy Committee members will review proposed policy to see if more information or justification is needed before the policy will be accepted or declined.  </a:t>
            </a:r>
          </a:p>
          <a:p>
            <a:pPr marL="285750" indent="-285750">
              <a:buFont typeface="Arial" panose="020B0604020202020204" pitchFamily="34" charset="0"/>
              <a:buChar char="•"/>
            </a:pPr>
            <a:r>
              <a:rPr lang="en-US" dirty="0"/>
              <a:t>The accepted proposed policy will be submitted to the DRS Commissioners for review; either accept as is, decline, or make additional changes before accepted or declined.  </a:t>
            </a:r>
          </a:p>
          <a:p>
            <a:pPr marL="285750" indent="-285750">
              <a:buFont typeface="Arial" panose="020B0604020202020204" pitchFamily="34" charset="0"/>
              <a:buChar char="•"/>
            </a:pPr>
            <a:r>
              <a:rPr lang="en-US" dirty="0"/>
              <a:t>The accepted proposed policy changes, by the Commissioners, goes to a public hearing.  </a:t>
            </a:r>
          </a:p>
          <a:p>
            <a:pPr marL="285750" indent="-285750">
              <a:buFont typeface="Arial" panose="020B0604020202020204" pitchFamily="34" charset="0"/>
              <a:buChar char="•"/>
            </a:pPr>
            <a:r>
              <a:rPr lang="en-US" dirty="0"/>
              <a:t>After the public hearing, the proposed policy goes back to the DRS Commissioners for approval or denial  </a:t>
            </a:r>
          </a:p>
          <a:p>
            <a:pPr marL="285750" indent="-285750">
              <a:buFont typeface="Arial" panose="020B0604020202020204" pitchFamily="34" charset="0"/>
              <a:buChar char="•"/>
            </a:pPr>
            <a:r>
              <a:rPr lang="en-US" dirty="0"/>
              <a:t>Approved policy, by the Commissioners, is submitted to the Governor for approval or denial.   </a:t>
            </a:r>
          </a:p>
          <a:p>
            <a:pPr marL="285750" indent="-285750">
              <a:buFont typeface="Arial" panose="020B0604020202020204" pitchFamily="34" charset="0"/>
              <a:buChar char="•"/>
            </a:pPr>
            <a:r>
              <a:rPr lang="en-US" dirty="0"/>
              <a:t>The Governor is the final phase.</a:t>
            </a:r>
          </a:p>
          <a:p>
            <a:r>
              <a:rPr lang="en-US" dirty="0"/>
              <a:t>  </a:t>
            </a:r>
          </a:p>
          <a:p>
            <a:r>
              <a:rPr lang="en-US" b="1" dirty="0"/>
              <a:t>Instructions to Staff</a:t>
            </a:r>
            <a:r>
              <a:rPr lang="en-US" dirty="0"/>
              <a:t>: There are several phases to Instructions to Staff changes.  Changes can become effective within a few weeks.  </a:t>
            </a:r>
          </a:p>
          <a:p>
            <a:pPr marL="285750" indent="-285750">
              <a:buFont typeface="Arial" panose="020B0604020202020204" pitchFamily="34" charset="0"/>
              <a:buChar char="•"/>
            </a:pPr>
            <a:r>
              <a:rPr lang="en-US" dirty="0"/>
              <a:t>A unit, such as ICRC, can submit a proposed change to the Instructions to Staff.  </a:t>
            </a:r>
          </a:p>
          <a:p>
            <a:pPr marL="742950" lvl="1" indent="-285750">
              <a:buFont typeface="Arial" panose="020B0604020202020204" pitchFamily="34" charset="0"/>
              <a:buChar char="•"/>
            </a:pPr>
            <a:r>
              <a:rPr lang="en-US" dirty="0"/>
              <a:t>The ICRC Advisory Committee members are involved in the proposed change.</a:t>
            </a:r>
          </a:p>
          <a:p>
            <a:pPr marL="285750" indent="-285750">
              <a:buFont typeface="Arial" panose="020B0604020202020204" pitchFamily="34" charset="0"/>
              <a:buChar char="•"/>
            </a:pPr>
            <a:r>
              <a:rPr lang="en-US" dirty="0"/>
              <a:t>Proposed change is reviewed by the DRS Field Coordinator and ICRC Program Manager for approval or denial.</a:t>
            </a:r>
          </a:p>
          <a:p>
            <a:pPr marL="742950" lvl="1" indent="-285750">
              <a:buFont typeface="Arial" panose="020B0604020202020204" pitchFamily="34" charset="0"/>
              <a:buChar char="•"/>
            </a:pPr>
            <a:r>
              <a:rPr lang="en-US" dirty="0"/>
              <a:t>All recommended changes must be justified and supported with information.   </a:t>
            </a:r>
          </a:p>
          <a:p>
            <a:pPr marL="285750" indent="-285750">
              <a:buFont typeface="Arial" panose="020B0604020202020204" pitchFamily="34" charset="0"/>
              <a:buChar char="•"/>
            </a:pPr>
            <a:r>
              <a:rPr lang="en-US" dirty="0"/>
              <a:t>Approved change is submitted to the DRS Support Administration Department for review and approval.   </a:t>
            </a:r>
          </a:p>
        </p:txBody>
      </p:sp>
    </p:spTree>
    <p:extLst>
      <p:ext uri="{BB962C8B-B14F-4D97-AF65-F5344CB8AC3E}">
        <p14:creationId xmlns:p14="http://schemas.microsoft.com/office/powerpoint/2010/main" val="154973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38A8637-B1F1-7404-4C15-5AFF16339F71}"/>
              </a:ext>
            </a:extLst>
          </p:cNvPr>
          <p:cNvSpPr txBox="1"/>
          <p:nvPr/>
        </p:nvSpPr>
        <p:spPr>
          <a:xfrm>
            <a:off x="230819" y="363984"/>
            <a:ext cx="11674136" cy="7898829"/>
          </a:xfrm>
          <a:prstGeom prst="rect">
            <a:avLst/>
          </a:prstGeom>
          <a:noFill/>
        </p:spPr>
        <p:txBody>
          <a:bodyPr wrap="square" rtlCol="0">
            <a:spAutoFit/>
          </a:bodyPr>
          <a:lstStyle/>
          <a:p>
            <a:r>
              <a:rPr lang="en-US" b="1" dirty="0"/>
              <a:t>Policy 612:10-13-15 Certification Levels: </a:t>
            </a:r>
          </a:p>
          <a:p>
            <a:r>
              <a:rPr lang="en-US" b="0" i="0" u="none" strike="noStrike" baseline="0" dirty="0">
                <a:solidFill>
                  <a:srgbClr val="000000"/>
                </a:solidFill>
              </a:rPr>
              <a:t>Interpreter certification levels are set by the Department (DRS). Each certification level should adhere to established guidelines or laws that instruct, restrict or prohibit interpreting in specified settings/environments.</a:t>
            </a:r>
          </a:p>
          <a:p>
            <a:endParaRPr lang="en-US" b="1" dirty="0"/>
          </a:p>
          <a:p>
            <a:r>
              <a:rPr lang="en-US" b="1" dirty="0"/>
              <a:t>Instructions to Staff: </a:t>
            </a:r>
          </a:p>
          <a:p>
            <a:pPr marL="0" marR="0">
              <a:lnSpc>
                <a:spcPct val="115000"/>
              </a:lnSpc>
              <a:spcBef>
                <a:spcPts val="0"/>
              </a:spcBef>
              <a:spcAft>
                <a:spcPts val="0"/>
              </a:spcAft>
            </a:pPr>
            <a:r>
              <a:rPr lang="en-US" sz="1800" dirty="0">
                <a:effectLst/>
                <a:latin typeface="Calibri" panose="020F0502020204030204" pitchFamily="34" charset="0"/>
                <a:ea typeface="Times New Roman" panose="02020603050405020304" pitchFamily="18" charset="0"/>
                <a:cs typeface="Calibri" panose="020F0502020204030204" pitchFamily="34" charset="0"/>
              </a:rPr>
              <a:t>Each certification level requires an interpreter to be attentive to accepting assignments based on contingent factors and the preferred communication mode of the consumers.  Each level is required to support and adhere to the NAD-RID Code of Professional Conduct relating to the Professional Development, by fostering and maintaining competence through ongoing development of knowledge and skills.  In best practice, it is required for interpreters to engage in professional development and demonstrate an extensive knowledge of expanded vocabulary and specialized set of skills when accepting assignments for </a:t>
            </a:r>
            <a:r>
              <a:rPr lang="en-US" sz="1800" dirty="0">
                <a:effectLst/>
                <a:latin typeface="Calibri" panose="020F0502020204030204" pitchFamily="34" charset="0"/>
                <a:ea typeface="Times New Roman" panose="02020603050405020304" pitchFamily="18" charset="0"/>
              </a:rPr>
              <a:t>specific settings such as medical, mental health, education, and legal.</a:t>
            </a:r>
          </a:p>
          <a:p>
            <a:pPr marL="0" marR="0">
              <a:lnSpc>
                <a:spcPct val="115000"/>
              </a:lnSpc>
              <a:spcBef>
                <a:spcPts val="0"/>
              </a:spcBef>
              <a:spcAft>
                <a:spcPts val="0"/>
              </a:spcAft>
            </a:pPr>
            <a:endParaRPr lang="en-US" dirty="0">
              <a:latin typeface="Calibri" panose="020F0502020204030204" pitchFamily="34" charset="0"/>
            </a:endParaRPr>
          </a:p>
          <a:p>
            <a:pPr marL="0" marR="0">
              <a:lnSpc>
                <a:spcPct val="115000"/>
              </a:lnSpc>
              <a:spcBef>
                <a:spcPts val="0"/>
              </a:spcBef>
              <a:spcAft>
                <a:spcPts val="0"/>
              </a:spcAft>
            </a:pPr>
            <a:r>
              <a:rPr lang="en-US" b="1" dirty="0">
                <a:latin typeface="Calibri" panose="020F0502020204030204" pitchFamily="34" charset="0"/>
              </a:rPr>
              <a:t>QAST skill levels: </a:t>
            </a:r>
          </a:p>
          <a:p>
            <a:pPr marL="0" marR="0">
              <a:lnSpc>
                <a:spcPct val="115000"/>
              </a:lnSpc>
              <a:spcBef>
                <a:spcPts val="0"/>
              </a:spcBef>
              <a:spcAft>
                <a:spcPts val="0"/>
              </a:spcAft>
            </a:pPr>
            <a:r>
              <a:rPr lang="en-US" dirty="0">
                <a:latin typeface="Calibri" panose="020F0502020204030204" pitchFamily="34" charset="0"/>
              </a:rPr>
              <a:t>Below is a chart showing the percentage of accuracy for each certification skill level.  There is one exam for Levels I-III and a more advance exam for Levels IV-V.  The two-level certification numbers signify the combined Expressive (signing) and Receptive (voicing) for interactive Interpreting and interactive Transliterating.   </a:t>
            </a:r>
          </a:p>
          <a:p>
            <a:pPr lvl="1" eaLnBrk="1" hangingPunct="1">
              <a:spcBef>
                <a:spcPct val="0"/>
              </a:spcBef>
              <a:buFontTx/>
              <a:buNone/>
            </a:pPr>
            <a:r>
              <a:rPr lang="en-US" altLang="en-US" sz="1800" dirty="0">
                <a:latin typeface="Times New Roman" panose="02020603050405020304" pitchFamily="18" charset="0"/>
                <a:cs typeface="Times New Roman" panose="02020603050405020304" pitchFamily="18" charset="0"/>
              </a:rPr>
              <a:t>	</a:t>
            </a:r>
            <a:r>
              <a:rPr lang="en-US" altLang="en-US" sz="1800" dirty="0">
                <a:cs typeface="Times New Roman" panose="02020603050405020304" pitchFamily="18" charset="0"/>
              </a:rPr>
              <a:t>Level 	 I/I 		50-69%            	Level	 IV/IV  		80-89%</a:t>
            </a:r>
          </a:p>
          <a:p>
            <a:pPr lvl="1">
              <a:spcBef>
                <a:spcPct val="0"/>
              </a:spcBef>
            </a:pPr>
            <a:r>
              <a:rPr lang="en-US" altLang="en-US" sz="1800" dirty="0">
                <a:cs typeface="Times New Roman" panose="02020603050405020304" pitchFamily="18" charset="0"/>
              </a:rPr>
              <a:t>  	Level	 II/II 		70-84%		Level	 V/V		90-100%</a:t>
            </a:r>
          </a:p>
          <a:p>
            <a:pPr lvl="1" eaLnBrk="1" hangingPunct="1">
              <a:spcBef>
                <a:spcPct val="0"/>
              </a:spcBef>
              <a:buFontTx/>
              <a:buNone/>
            </a:pPr>
            <a:r>
              <a:rPr lang="en-US" altLang="en-US" sz="1800" dirty="0">
                <a:cs typeface="Times New Roman" panose="02020603050405020304" pitchFamily="18" charset="0"/>
              </a:rPr>
              <a:t>	Level 	III/III		85-100%</a:t>
            </a:r>
          </a:p>
          <a:p>
            <a:pPr lvl="1" eaLnBrk="1" hangingPunct="1">
              <a:spcBef>
                <a:spcPct val="0"/>
              </a:spcBef>
              <a:buFontTx/>
              <a:buNone/>
            </a:pPr>
            <a:endParaRPr lang="en-US" altLang="en-US" sz="1800" dirty="0">
              <a:cs typeface="Times New Roman" panose="02020603050405020304" pitchFamily="18" charset="0"/>
            </a:endParaRPr>
          </a:p>
          <a:p>
            <a:pPr lvl="1" eaLnBrk="1" hangingPunct="1">
              <a:spcBef>
                <a:spcPct val="0"/>
              </a:spcBef>
              <a:buFontTx/>
              <a:buNone/>
            </a:pPr>
            <a:r>
              <a:rPr lang="en-US" altLang="en-US" sz="1800" dirty="0">
                <a:cs typeface="Times New Roman" panose="02020603050405020304" pitchFamily="18" charset="0"/>
              </a:rPr>
              <a:t>	</a:t>
            </a:r>
            <a:endParaRPr lang="en-US" dirty="0">
              <a:latin typeface="Calibri" panose="020F0502020204030204" pitchFamily="34" charset="0"/>
            </a:endParaRPr>
          </a:p>
          <a:p>
            <a:pPr marL="0" marR="0">
              <a:lnSpc>
                <a:spcPct val="115000"/>
              </a:lnSpc>
              <a:spcBef>
                <a:spcPts val="0"/>
              </a:spcBef>
              <a:spcAft>
                <a:spcPts val="0"/>
              </a:spcAft>
            </a:pPr>
            <a:endParaRPr lang="en-US" dirty="0">
              <a:latin typeface="Calibri" panose="020F0502020204030204" pitchFamily="34" charset="0"/>
            </a:endParaRPr>
          </a:p>
          <a:p>
            <a:pPr marL="0" marR="0">
              <a:lnSpc>
                <a:spcPct val="115000"/>
              </a:lnSpc>
              <a:spcBef>
                <a:spcPts val="0"/>
              </a:spcBef>
              <a:spcAft>
                <a:spcPts val="0"/>
              </a:spcAft>
            </a:pPr>
            <a:endParaRPr lang="en-US" dirty="0">
              <a:latin typeface="Calibri" panose="020F0502020204030204" pitchFamily="34" charset="0"/>
            </a:endParaRPr>
          </a:p>
          <a:p>
            <a:pPr marL="0" marR="0">
              <a:lnSpc>
                <a:spcPct val="115000"/>
              </a:lnSpc>
              <a:spcBef>
                <a:spcPts val="0"/>
              </a:spcBef>
              <a:spcAft>
                <a:spcPts val="0"/>
              </a:spcAft>
            </a:pPr>
            <a:endParaRPr lang="en-US" dirty="0">
              <a:latin typeface="Calibri" panose="020F0502020204030204" pitchFamily="34" charset="0"/>
            </a:endParaRPr>
          </a:p>
          <a:p>
            <a:pPr marL="0" marR="0">
              <a:lnSpc>
                <a:spcPct val="115000"/>
              </a:lnSpc>
              <a:spcBef>
                <a:spcPts val="0"/>
              </a:spcBef>
              <a:spcAft>
                <a:spcPts val="0"/>
              </a:spcAft>
            </a:pPr>
            <a:endParaRPr lang="en-US" dirty="0"/>
          </a:p>
        </p:txBody>
      </p:sp>
    </p:spTree>
    <p:extLst>
      <p:ext uri="{BB962C8B-B14F-4D97-AF65-F5344CB8AC3E}">
        <p14:creationId xmlns:p14="http://schemas.microsoft.com/office/powerpoint/2010/main" val="1110754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DDF04AE-2100-3E37-7762-1612533846E3}"/>
              </a:ext>
            </a:extLst>
          </p:cNvPr>
          <p:cNvSpPr txBox="1"/>
          <p:nvPr/>
        </p:nvSpPr>
        <p:spPr>
          <a:xfrm>
            <a:off x="180327" y="280387"/>
            <a:ext cx="11193139" cy="4524315"/>
          </a:xfrm>
          <a:prstGeom prst="rect">
            <a:avLst/>
          </a:prstGeom>
          <a:noFill/>
        </p:spPr>
        <p:txBody>
          <a:bodyPr wrap="square" rtlCol="0">
            <a:spAutoFit/>
          </a:bodyPr>
          <a:lstStyle/>
          <a:p>
            <a:r>
              <a:rPr lang="en-US" dirty="0"/>
              <a:t>Scan the QR code to review the Stakeholder’s Survey results.</a:t>
            </a:r>
          </a:p>
          <a:p>
            <a:endParaRPr lang="en-US" dirty="0"/>
          </a:p>
          <a:p>
            <a:endParaRPr lang="en-US" dirty="0"/>
          </a:p>
          <a:p>
            <a:endParaRPr lang="en-US" dirty="0"/>
          </a:p>
          <a:p>
            <a:endParaRPr lang="en-US" dirty="0"/>
          </a:p>
          <a:p>
            <a:endParaRPr lang="en-US" dirty="0"/>
          </a:p>
          <a:p>
            <a:endParaRPr lang="en-US" dirty="0"/>
          </a:p>
          <a:p>
            <a:endParaRPr lang="en-US" dirty="0"/>
          </a:p>
          <a:p>
            <a:r>
              <a:rPr lang="en-US" dirty="0"/>
              <a:t>Again, thank you to the individuals that participated in the survey.  If anyone has questions, suggestions, and concerns, please do not hesitate to contact the staff at ICRC.</a:t>
            </a:r>
          </a:p>
          <a:p>
            <a:endParaRPr lang="en-US" dirty="0"/>
          </a:p>
          <a:p>
            <a:r>
              <a:rPr lang="en-US" dirty="0"/>
              <a:t>LV Berglund, ICRC Program Specialist			Keri Nutt</a:t>
            </a:r>
          </a:p>
          <a:p>
            <a:r>
              <a:rPr lang="en-US" dirty="0"/>
              <a:t>405-213-5203					405-246-0520 VP</a:t>
            </a:r>
          </a:p>
          <a:p>
            <a:r>
              <a:rPr lang="en-US" dirty="0">
                <a:hlinkClick r:id="rId2"/>
              </a:rPr>
              <a:t>Lberglund@okdrs.gov</a:t>
            </a:r>
            <a:r>
              <a:rPr lang="en-US" dirty="0"/>
              <a:t> 				</a:t>
            </a:r>
            <a:r>
              <a:rPr lang="en-US" dirty="0">
                <a:hlinkClick r:id="rId3"/>
              </a:rPr>
              <a:t>knutt@okdrs.gov</a:t>
            </a:r>
            <a:r>
              <a:rPr lang="en-US" dirty="0"/>
              <a:t> </a:t>
            </a:r>
          </a:p>
          <a:p>
            <a:endParaRPr lang="en-US" dirty="0"/>
          </a:p>
          <a:p>
            <a:endParaRPr lang="en-US" dirty="0"/>
          </a:p>
        </p:txBody>
      </p:sp>
      <p:pic>
        <p:nvPicPr>
          <p:cNvPr id="8" name="Picture 2" descr="Qr code&#10;&#10;Description automatically generated">
            <a:extLst>
              <a:ext uri="{FF2B5EF4-FFF2-40B4-BE49-F238E27FC236}">
                <a16:creationId xmlns:a16="http://schemas.microsoft.com/office/drawing/2014/main" id="{52E2F8EB-19BE-9340-C998-FAA0EDC951E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63941" y="678864"/>
            <a:ext cx="1411365" cy="1411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580897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406</TotalTime>
  <Words>1471</Words>
  <Application>Microsoft Office PowerPoint</Application>
  <PresentationFormat>Widescreen</PresentationFormat>
  <Paragraphs>104</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Office Theme</vt:lpstr>
      <vt:lpstr>ICRC   Stakeholders’ survey follow-up</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ICRC  Survey report follow-up</dc:title>
  <dc:creator>LV Berglund</dc:creator>
  <cp:lastModifiedBy>LV Berglund</cp:lastModifiedBy>
  <cp:revision>60</cp:revision>
  <dcterms:created xsi:type="dcterms:W3CDTF">2023-08-01T13:17:40Z</dcterms:created>
  <dcterms:modified xsi:type="dcterms:W3CDTF">2023-08-03T14:25:01Z</dcterms:modified>
</cp:coreProperties>
</file>