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72" r:id="rId6"/>
  </p:sldMasterIdLst>
  <p:notesMasterIdLst>
    <p:notesMasterId r:id="rId56"/>
  </p:notesMasterIdLst>
  <p:sldIdLst>
    <p:sldId id="331" r:id="rId7"/>
    <p:sldId id="332" r:id="rId8"/>
    <p:sldId id="258" r:id="rId9"/>
    <p:sldId id="257" r:id="rId10"/>
    <p:sldId id="269" r:id="rId11"/>
    <p:sldId id="343" r:id="rId12"/>
    <p:sldId id="344" r:id="rId13"/>
    <p:sldId id="316" r:id="rId14"/>
    <p:sldId id="397" r:id="rId15"/>
    <p:sldId id="428" r:id="rId16"/>
    <p:sldId id="429" r:id="rId17"/>
    <p:sldId id="345" r:id="rId18"/>
    <p:sldId id="371" r:id="rId19"/>
    <p:sldId id="354" r:id="rId20"/>
    <p:sldId id="346" r:id="rId21"/>
    <p:sldId id="340" r:id="rId22"/>
    <p:sldId id="323" r:id="rId23"/>
    <p:sldId id="260" r:id="rId24"/>
    <p:sldId id="339" r:id="rId25"/>
    <p:sldId id="363" r:id="rId26"/>
    <p:sldId id="364" r:id="rId27"/>
    <p:sldId id="366" r:id="rId28"/>
    <p:sldId id="372" r:id="rId29"/>
    <p:sldId id="373" r:id="rId30"/>
    <p:sldId id="375" r:id="rId31"/>
    <p:sldId id="376" r:id="rId32"/>
    <p:sldId id="377" r:id="rId33"/>
    <p:sldId id="378" r:id="rId34"/>
    <p:sldId id="388" r:id="rId35"/>
    <p:sldId id="360" r:id="rId36"/>
    <p:sldId id="336" r:id="rId37"/>
    <p:sldId id="432" r:id="rId38"/>
    <p:sldId id="431" r:id="rId39"/>
    <p:sldId id="350" r:id="rId40"/>
    <p:sldId id="337" r:id="rId41"/>
    <p:sldId id="380" r:id="rId42"/>
    <p:sldId id="382" r:id="rId43"/>
    <p:sldId id="384" r:id="rId44"/>
    <p:sldId id="385" r:id="rId45"/>
    <p:sldId id="386" r:id="rId46"/>
    <p:sldId id="433" r:id="rId47"/>
    <p:sldId id="367" r:id="rId48"/>
    <p:sldId id="387" r:id="rId49"/>
    <p:sldId id="266" r:id="rId50"/>
    <p:sldId id="370" r:id="rId51"/>
    <p:sldId id="335" r:id="rId52"/>
    <p:sldId id="333" r:id="rId53"/>
    <p:sldId id="319" r:id="rId54"/>
    <p:sldId id="32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A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6047" autoAdjust="0"/>
  </p:normalViewPr>
  <p:slideViewPr>
    <p:cSldViewPr snapToGrid="0">
      <p:cViewPr varScale="1">
        <p:scale>
          <a:sx n="51" d="100"/>
          <a:sy n="51" d="100"/>
        </p:scale>
        <p:origin x="1064" y="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C5636-7D08-491E-98B8-25A718D685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A0228AE-C85B-43DF-9AA5-0D0DF8C87F19}">
      <dgm:prSet/>
      <dgm:spPr/>
      <dgm:t>
        <a:bodyPr/>
        <a:lstStyle/>
        <a:p>
          <a:r>
            <a:rPr lang="en-US">
              <a:latin typeface="Arial" panose="020B0604020202020204" pitchFamily="34" charset="0"/>
              <a:cs typeface="Arial" panose="020B0604020202020204" pitchFamily="34" charset="0"/>
            </a:rPr>
            <a:t>Autistic or I/DD individuals are prone to absenteeism and unreliability.</a:t>
          </a:r>
        </a:p>
      </dgm:t>
    </dgm:pt>
    <dgm:pt modelId="{638CF95D-7B6E-49EE-909D-52CFB539FB45}" type="parTrans" cxnId="{A87A7964-A376-4145-AF69-8C97A2B88661}">
      <dgm:prSet/>
      <dgm:spPr/>
      <dgm:t>
        <a:bodyPr/>
        <a:lstStyle/>
        <a:p>
          <a:endParaRPr lang="en-US"/>
        </a:p>
      </dgm:t>
    </dgm:pt>
    <dgm:pt modelId="{467B1136-3619-4830-8728-32DE22D18DD8}" type="sibTrans" cxnId="{A87A7964-A376-4145-AF69-8C97A2B88661}">
      <dgm:prSet/>
      <dgm:spPr/>
      <dgm:t>
        <a:bodyPr/>
        <a:lstStyle/>
        <a:p>
          <a:endParaRPr lang="en-US"/>
        </a:p>
      </dgm:t>
    </dgm:pt>
    <dgm:pt modelId="{87E16E2F-6C41-4BFA-BD23-F6425309C7A1}">
      <dgm:prSet/>
      <dgm:spPr/>
      <dgm:t>
        <a:bodyPr/>
        <a:lstStyle/>
        <a:p>
          <a:r>
            <a:rPr lang="en-US">
              <a:latin typeface="Arial" panose="020B0604020202020204" pitchFamily="34" charset="0"/>
              <a:cs typeface="Arial" panose="020B0604020202020204" pitchFamily="34" charset="0"/>
            </a:rPr>
            <a:t>Hiring managers doubt skills of autistic or I/DD individuals despite application and interviews.</a:t>
          </a:r>
        </a:p>
      </dgm:t>
    </dgm:pt>
    <dgm:pt modelId="{DC97F223-223B-4633-B22F-9868B8718865}" type="parTrans" cxnId="{DDC1E977-5291-4947-9D3E-5A9439A5D07A}">
      <dgm:prSet/>
      <dgm:spPr/>
      <dgm:t>
        <a:bodyPr/>
        <a:lstStyle/>
        <a:p>
          <a:endParaRPr lang="en-US"/>
        </a:p>
      </dgm:t>
    </dgm:pt>
    <dgm:pt modelId="{4043869D-8D80-4779-A8CE-71CC52E0B892}" type="sibTrans" cxnId="{DDC1E977-5291-4947-9D3E-5A9439A5D07A}">
      <dgm:prSet/>
      <dgm:spPr/>
      <dgm:t>
        <a:bodyPr/>
        <a:lstStyle/>
        <a:p>
          <a:endParaRPr lang="en-US"/>
        </a:p>
      </dgm:t>
    </dgm:pt>
    <dgm:pt modelId="{B908D54A-937E-452C-AA97-3CF944E79CC0}">
      <dgm:prSet/>
      <dgm:spPr/>
      <dgm:t>
        <a:bodyPr/>
        <a:lstStyle/>
        <a:p>
          <a:r>
            <a:rPr lang="en-US">
              <a:latin typeface="Arial" panose="020B0604020202020204" pitchFamily="34" charset="0"/>
              <a:cs typeface="Arial" panose="020B0604020202020204" pitchFamily="34" charset="0"/>
            </a:rPr>
            <a:t>Autistic individuals cannot work in a competitive environment, but instead require a tailored, more sheltered workplace.</a:t>
          </a:r>
        </a:p>
      </dgm:t>
    </dgm:pt>
    <dgm:pt modelId="{D6F13320-2FD8-42AB-80C5-49FA1D78222D}" type="parTrans" cxnId="{D8162F82-F65E-4552-A73C-E6A7B1E4B292}">
      <dgm:prSet/>
      <dgm:spPr/>
      <dgm:t>
        <a:bodyPr/>
        <a:lstStyle/>
        <a:p>
          <a:endParaRPr lang="en-US"/>
        </a:p>
      </dgm:t>
    </dgm:pt>
    <dgm:pt modelId="{5575271A-7114-4DAE-91E3-01F0CC6F8F1E}" type="sibTrans" cxnId="{D8162F82-F65E-4552-A73C-E6A7B1E4B292}">
      <dgm:prSet/>
      <dgm:spPr/>
      <dgm:t>
        <a:bodyPr/>
        <a:lstStyle/>
        <a:p>
          <a:endParaRPr lang="en-US"/>
        </a:p>
      </dgm:t>
    </dgm:pt>
    <dgm:pt modelId="{7B6E2F90-259C-4B45-A6A9-E04E0C8B6237}">
      <dgm:prSet/>
      <dgm:spPr/>
      <dgm:t>
        <a:bodyPr/>
        <a:lstStyle/>
        <a:p>
          <a:r>
            <a:rPr lang="en-US">
              <a:latin typeface="Arial" panose="020B0604020202020204" pitchFamily="34" charset="0"/>
              <a:cs typeface="Arial" panose="020B0604020202020204" pitchFamily="34" charset="0"/>
            </a:rPr>
            <a:t>Individuals with autism or I/DD will increase the organizations disability insurance rates.</a:t>
          </a:r>
        </a:p>
      </dgm:t>
    </dgm:pt>
    <dgm:pt modelId="{3222879F-5E19-4051-B325-47DEAE1F8991}" type="parTrans" cxnId="{2DE60EC8-45F8-4EA4-BFA4-A60F2E39A6F9}">
      <dgm:prSet/>
      <dgm:spPr/>
      <dgm:t>
        <a:bodyPr/>
        <a:lstStyle/>
        <a:p>
          <a:endParaRPr lang="en-US"/>
        </a:p>
      </dgm:t>
    </dgm:pt>
    <dgm:pt modelId="{3449A64B-A7B6-4151-8B44-8E9082F42413}" type="sibTrans" cxnId="{2DE60EC8-45F8-4EA4-BFA4-A60F2E39A6F9}">
      <dgm:prSet/>
      <dgm:spPr/>
      <dgm:t>
        <a:bodyPr/>
        <a:lstStyle/>
        <a:p>
          <a:endParaRPr lang="en-US"/>
        </a:p>
      </dgm:t>
    </dgm:pt>
    <dgm:pt modelId="{126647EA-4E93-4861-8AC4-1E8FB8E8B2A5}">
      <dgm:prSet/>
      <dgm:spPr/>
      <dgm:t>
        <a:bodyPr/>
        <a:lstStyle/>
        <a:p>
          <a:r>
            <a:rPr lang="en-US">
              <a:latin typeface="Arial" panose="020B0604020202020204" pitchFamily="34" charset="0"/>
              <a:cs typeface="Arial" panose="020B0604020202020204" pitchFamily="34" charset="0"/>
            </a:rPr>
            <a:t>Autistic or I/DD individuals will embarrass the organization when interacting with the public.</a:t>
          </a:r>
        </a:p>
      </dgm:t>
    </dgm:pt>
    <dgm:pt modelId="{1F9DA460-C113-4B5B-A6A6-177ABD8691BC}" type="parTrans" cxnId="{8B2864F8-AC37-4A21-ADE0-CF0975FDC6E3}">
      <dgm:prSet/>
      <dgm:spPr/>
      <dgm:t>
        <a:bodyPr/>
        <a:lstStyle/>
        <a:p>
          <a:endParaRPr lang="en-US"/>
        </a:p>
      </dgm:t>
    </dgm:pt>
    <dgm:pt modelId="{1143D8F2-6A8B-4E4B-9177-2CB839A39B80}" type="sibTrans" cxnId="{8B2864F8-AC37-4A21-ADE0-CF0975FDC6E3}">
      <dgm:prSet/>
      <dgm:spPr/>
      <dgm:t>
        <a:bodyPr/>
        <a:lstStyle/>
        <a:p>
          <a:endParaRPr lang="en-US"/>
        </a:p>
      </dgm:t>
    </dgm:pt>
    <dgm:pt modelId="{C9FEB501-11B6-425C-B3E5-94AFCEC73CAF}">
      <dgm:prSet/>
      <dgm:spPr/>
      <dgm:t>
        <a:bodyPr/>
        <a:lstStyle/>
        <a:p>
          <a:r>
            <a:rPr lang="en-US">
              <a:latin typeface="Arial" panose="020B0604020202020204" pitchFamily="34" charset="0"/>
              <a:cs typeface="Arial" panose="020B0604020202020204" pitchFamily="34" charset="0"/>
            </a:rPr>
            <a:t>Coworkers will resent changes, disruptions, or needed flexibility to their own duties as a result of an autistic or I/DD worker.</a:t>
          </a:r>
        </a:p>
      </dgm:t>
    </dgm:pt>
    <dgm:pt modelId="{6CDC5ACB-67CC-445D-B4DD-0FDB36673DE7}" type="parTrans" cxnId="{67852559-78D9-42F0-8A71-77ECC39D7C07}">
      <dgm:prSet/>
      <dgm:spPr/>
      <dgm:t>
        <a:bodyPr/>
        <a:lstStyle/>
        <a:p>
          <a:endParaRPr lang="en-US"/>
        </a:p>
      </dgm:t>
    </dgm:pt>
    <dgm:pt modelId="{0A77FE2E-6938-41D8-B5A8-8E1BB4B75A48}" type="sibTrans" cxnId="{67852559-78D9-42F0-8A71-77ECC39D7C07}">
      <dgm:prSet/>
      <dgm:spPr/>
      <dgm:t>
        <a:bodyPr/>
        <a:lstStyle/>
        <a:p>
          <a:endParaRPr lang="en-US"/>
        </a:p>
      </dgm:t>
    </dgm:pt>
    <dgm:pt modelId="{D316D96D-8388-4AB3-B535-16A642466C40}" type="pres">
      <dgm:prSet presAssocID="{656C5636-7D08-491E-98B8-25A718D6851F}" presName="diagram" presStyleCnt="0">
        <dgm:presLayoutVars>
          <dgm:dir/>
          <dgm:resizeHandles val="exact"/>
        </dgm:presLayoutVars>
      </dgm:prSet>
      <dgm:spPr/>
    </dgm:pt>
    <dgm:pt modelId="{DBDB8E7E-4306-4798-8A18-F627E26B10CA}" type="pres">
      <dgm:prSet presAssocID="{6A0228AE-C85B-43DF-9AA5-0D0DF8C87F19}" presName="node" presStyleLbl="node1" presStyleIdx="0" presStyleCnt="6">
        <dgm:presLayoutVars>
          <dgm:bulletEnabled val="1"/>
        </dgm:presLayoutVars>
      </dgm:prSet>
      <dgm:spPr/>
    </dgm:pt>
    <dgm:pt modelId="{14FE5101-EEDE-40C2-AA81-DE4DD42692A0}" type="pres">
      <dgm:prSet presAssocID="{467B1136-3619-4830-8728-32DE22D18DD8}" presName="sibTrans" presStyleCnt="0"/>
      <dgm:spPr/>
    </dgm:pt>
    <dgm:pt modelId="{37106128-2B2D-4356-9431-008D1B9B7B27}" type="pres">
      <dgm:prSet presAssocID="{87E16E2F-6C41-4BFA-BD23-F6425309C7A1}" presName="node" presStyleLbl="node1" presStyleIdx="1" presStyleCnt="6">
        <dgm:presLayoutVars>
          <dgm:bulletEnabled val="1"/>
        </dgm:presLayoutVars>
      </dgm:prSet>
      <dgm:spPr/>
    </dgm:pt>
    <dgm:pt modelId="{9539C90C-D509-416B-B651-FED9E82AE48D}" type="pres">
      <dgm:prSet presAssocID="{4043869D-8D80-4779-A8CE-71CC52E0B892}" presName="sibTrans" presStyleCnt="0"/>
      <dgm:spPr/>
    </dgm:pt>
    <dgm:pt modelId="{9D67E4A7-BB65-4CDE-9514-957B104904EC}" type="pres">
      <dgm:prSet presAssocID="{B908D54A-937E-452C-AA97-3CF944E79CC0}" presName="node" presStyleLbl="node1" presStyleIdx="2" presStyleCnt="6">
        <dgm:presLayoutVars>
          <dgm:bulletEnabled val="1"/>
        </dgm:presLayoutVars>
      </dgm:prSet>
      <dgm:spPr/>
    </dgm:pt>
    <dgm:pt modelId="{5D67AD11-E6BD-4F8B-82D7-6BC0E18E4CCD}" type="pres">
      <dgm:prSet presAssocID="{5575271A-7114-4DAE-91E3-01F0CC6F8F1E}" presName="sibTrans" presStyleCnt="0"/>
      <dgm:spPr/>
    </dgm:pt>
    <dgm:pt modelId="{89970294-7D36-4026-ACCA-7F9334E8D9BE}" type="pres">
      <dgm:prSet presAssocID="{7B6E2F90-259C-4B45-A6A9-E04E0C8B6237}" presName="node" presStyleLbl="node1" presStyleIdx="3" presStyleCnt="6" custScaleY="111511" custLinFactNeighborX="-767" custLinFactNeighborY="31">
        <dgm:presLayoutVars>
          <dgm:bulletEnabled val="1"/>
        </dgm:presLayoutVars>
      </dgm:prSet>
      <dgm:spPr/>
    </dgm:pt>
    <dgm:pt modelId="{04F1D3D8-C977-4C18-B679-77225AB035BE}" type="pres">
      <dgm:prSet presAssocID="{3449A64B-A7B6-4151-8B44-8E9082F42413}" presName="sibTrans" presStyleCnt="0"/>
      <dgm:spPr/>
    </dgm:pt>
    <dgm:pt modelId="{270B6502-382C-4A9E-88F3-C768AF1631BA}" type="pres">
      <dgm:prSet presAssocID="{126647EA-4E93-4861-8AC4-1E8FB8E8B2A5}" presName="node" presStyleLbl="node1" presStyleIdx="4" presStyleCnt="6" custScaleY="110152">
        <dgm:presLayoutVars>
          <dgm:bulletEnabled val="1"/>
        </dgm:presLayoutVars>
      </dgm:prSet>
      <dgm:spPr/>
    </dgm:pt>
    <dgm:pt modelId="{FD702EB0-0C7F-4142-AC21-C2F8CCC4A5BF}" type="pres">
      <dgm:prSet presAssocID="{1143D8F2-6A8B-4E4B-9177-2CB839A39B80}" presName="sibTrans" presStyleCnt="0"/>
      <dgm:spPr/>
    </dgm:pt>
    <dgm:pt modelId="{9A11987C-FC11-4365-9F59-7DA73BC208B1}" type="pres">
      <dgm:prSet presAssocID="{C9FEB501-11B6-425C-B3E5-94AFCEC73CAF}" presName="node" presStyleLbl="node1" presStyleIdx="5" presStyleCnt="6" custScaleY="110152">
        <dgm:presLayoutVars>
          <dgm:bulletEnabled val="1"/>
        </dgm:presLayoutVars>
      </dgm:prSet>
      <dgm:spPr/>
    </dgm:pt>
  </dgm:ptLst>
  <dgm:cxnLst>
    <dgm:cxn modelId="{DE0C0E04-244B-45A2-B5B5-C650DEC74252}" type="presOf" srcId="{C9FEB501-11B6-425C-B3E5-94AFCEC73CAF}" destId="{9A11987C-FC11-4365-9F59-7DA73BC208B1}" srcOrd="0" destOrd="0" presId="urn:microsoft.com/office/officeart/2005/8/layout/default"/>
    <dgm:cxn modelId="{649E2B5E-77CF-40C5-95F3-4BB9456E758B}" type="presOf" srcId="{126647EA-4E93-4861-8AC4-1E8FB8E8B2A5}" destId="{270B6502-382C-4A9E-88F3-C768AF1631BA}" srcOrd="0" destOrd="0" presId="urn:microsoft.com/office/officeart/2005/8/layout/default"/>
    <dgm:cxn modelId="{A87A7964-A376-4145-AF69-8C97A2B88661}" srcId="{656C5636-7D08-491E-98B8-25A718D6851F}" destId="{6A0228AE-C85B-43DF-9AA5-0D0DF8C87F19}" srcOrd="0" destOrd="0" parTransId="{638CF95D-7B6E-49EE-909D-52CFB539FB45}" sibTransId="{467B1136-3619-4830-8728-32DE22D18DD8}"/>
    <dgm:cxn modelId="{DDC1E977-5291-4947-9D3E-5A9439A5D07A}" srcId="{656C5636-7D08-491E-98B8-25A718D6851F}" destId="{87E16E2F-6C41-4BFA-BD23-F6425309C7A1}" srcOrd="1" destOrd="0" parTransId="{DC97F223-223B-4633-B22F-9868B8718865}" sibTransId="{4043869D-8D80-4779-A8CE-71CC52E0B892}"/>
    <dgm:cxn modelId="{67852559-78D9-42F0-8A71-77ECC39D7C07}" srcId="{656C5636-7D08-491E-98B8-25A718D6851F}" destId="{C9FEB501-11B6-425C-B3E5-94AFCEC73CAF}" srcOrd="5" destOrd="0" parTransId="{6CDC5ACB-67CC-445D-B4DD-0FDB36673DE7}" sibTransId="{0A77FE2E-6938-41D8-B5A8-8E1BB4B75A48}"/>
    <dgm:cxn modelId="{D8162F82-F65E-4552-A73C-E6A7B1E4B292}" srcId="{656C5636-7D08-491E-98B8-25A718D6851F}" destId="{B908D54A-937E-452C-AA97-3CF944E79CC0}" srcOrd="2" destOrd="0" parTransId="{D6F13320-2FD8-42AB-80C5-49FA1D78222D}" sibTransId="{5575271A-7114-4DAE-91E3-01F0CC6F8F1E}"/>
    <dgm:cxn modelId="{78DDC2C5-545F-4D09-AA26-5D34D85A1CB2}" type="presOf" srcId="{B908D54A-937E-452C-AA97-3CF944E79CC0}" destId="{9D67E4A7-BB65-4CDE-9514-957B104904EC}" srcOrd="0" destOrd="0" presId="urn:microsoft.com/office/officeart/2005/8/layout/default"/>
    <dgm:cxn modelId="{2DE60EC8-45F8-4EA4-BFA4-A60F2E39A6F9}" srcId="{656C5636-7D08-491E-98B8-25A718D6851F}" destId="{7B6E2F90-259C-4B45-A6A9-E04E0C8B6237}" srcOrd="3" destOrd="0" parTransId="{3222879F-5E19-4051-B325-47DEAE1F8991}" sibTransId="{3449A64B-A7B6-4151-8B44-8E9082F42413}"/>
    <dgm:cxn modelId="{16E22ACF-A191-420C-967A-8B0ACDCB97E1}" type="presOf" srcId="{656C5636-7D08-491E-98B8-25A718D6851F}" destId="{D316D96D-8388-4AB3-B535-16A642466C40}" srcOrd="0" destOrd="0" presId="urn:microsoft.com/office/officeart/2005/8/layout/default"/>
    <dgm:cxn modelId="{32DD6FD4-5CED-4570-B441-74D05F176482}" type="presOf" srcId="{6A0228AE-C85B-43DF-9AA5-0D0DF8C87F19}" destId="{DBDB8E7E-4306-4798-8A18-F627E26B10CA}" srcOrd="0" destOrd="0" presId="urn:microsoft.com/office/officeart/2005/8/layout/default"/>
    <dgm:cxn modelId="{572D16EA-C30E-4264-8859-34573B5659C2}" type="presOf" srcId="{87E16E2F-6C41-4BFA-BD23-F6425309C7A1}" destId="{37106128-2B2D-4356-9431-008D1B9B7B27}" srcOrd="0" destOrd="0" presId="urn:microsoft.com/office/officeart/2005/8/layout/default"/>
    <dgm:cxn modelId="{747833F3-2ACD-4249-9305-D3FA6DD6FB3C}" type="presOf" srcId="{7B6E2F90-259C-4B45-A6A9-E04E0C8B6237}" destId="{89970294-7D36-4026-ACCA-7F9334E8D9BE}" srcOrd="0" destOrd="0" presId="urn:microsoft.com/office/officeart/2005/8/layout/default"/>
    <dgm:cxn modelId="{8B2864F8-AC37-4A21-ADE0-CF0975FDC6E3}" srcId="{656C5636-7D08-491E-98B8-25A718D6851F}" destId="{126647EA-4E93-4861-8AC4-1E8FB8E8B2A5}" srcOrd="4" destOrd="0" parTransId="{1F9DA460-C113-4B5B-A6A6-177ABD8691BC}" sibTransId="{1143D8F2-6A8B-4E4B-9177-2CB839A39B80}"/>
    <dgm:cxn modelId="{1DA064EC-C279-40F8-A324-BB50DD7C7E4D}" type="presParOf" srcId="{D316D96D-8388-4AB3-B535-16A642466C40}" destId="{DBDB8E7E-4306-4798-8A18-F627E26B10CA}" srcOrd="0" destOrd="0" presId="urn:microsoft.com/office/officeart/2005/8/layout/default"/>
    <dgm:cxn modelId="{C974247F-201D-4AB8-80B4-BEB40913FDEC}" type="presParOf" srcId="{D316D96D-8388-4AB3-B535-16A642466C40}" destId="{14FE5101-EEDE-40C2-AA81-DE4DD42692A0}" srcOrd="1" destOrd="0" presId="urn:microsoft.com/office/officeart/2005/8/layout/default"/>
    <dgm:cxn modelId="{5482B913-6EC8-45BF-9054-42F8DE1D6D63}" type="presParOf" srcId="{D316D96D-8388-4AB3-B535-16A642466C40}" destId="{37106128-2B2D-4356-9431-008D1B9B7B27}" srcOrd="2" destOrd="0" presId="urn:microsoft.com/office/officeart/2005/8/layout/default"/>
    <dgm:cxn modelId="{D1B6C57C-2EFD-40F6-B78B-2C73A4509374}" type="presParOf" srcId="{D316D96D-8388-4AB3-B535-16A642466C40}" destId="{9539C90C-D509-416B-B651-FED9E82AE48D}" srcOrd="3" destOrd="0" presId="urn:microsoft.com/office/officeart/2005/8/layout/default"/>
    <dgm:cxn modelId="{A141B7F8-2F98-4391-AAE6-BC6B055EB559}" type="presParOf" srcId="{D316D96D-8388-4AB3-B535-16A642466C40}" destId="{9D67E4A7-BB65-4CDE-9514-957B104904EC}" srcOrd="4" destOrd="0" presId="urn:microsoft.com/office/officeart/2005/8/layout/default"/>
    <dgm:cxn modelId="{43D79D05-44E5-4230-A6A9-9FA04C477992}" type="presParOf" srcId="{D316D96D-8388-4AB3-B535-16A642466C40}" destId="{5D67AD11-E6BD-4F8B-82D7-6BC0E18E4CCD}" srcOrd="5" destOrd="0" presId="urn:microsoft.com/office/officeart/2005/8/layout/default"/>
    <dgm:cxn modelId="{B5944190-D91E-46E9-BEC5-03A34393FDA9}" type="presParOf" srcId="{D316D96D-8388-4AB3-B535-16A642466C40}" destId="{89970294-7D36-4026-ACCA-7F9334E8D9BE}" srcOrd="6" destOrd="0" presId="urn:microsoft.com/office/officeart/2005/8/layout/default"/>
    <dgm:cxn modelId="{1094EE54-B214-48E7-A715-75D5F7630E7F}" type="presParOf" srcId="{D316D96D-8388-4AB3-B535-16A642466C40}" destId="{04F1D3D8-C977-4C18-B679-77225AB035BE}" srcOrd="7" destOrd="0" presId="urn:microsoft.com/office/officeart/2005/8/layout/default"/>
    <dgm:cxn modelId="{8D8E5D94-B33F-4190-B686-677E0D4E1BAE}" type="presParOf" srcId="{D316D96D-8388-4AB3-B535-16A642466C40}" destId="{270B6502-382C-4A9E-88F3-C768AF1631BA}" srcOrd="8" destOrd="0" presId="urn:microsoft.com/office/officeart/2005/8/layout/default"/>
    <dgm:cxn modelId="{D545FAFD-D471-4225-9FFA-00249E93E804}" type="presParOf" srcId="{D316D96D-8388-4AB3-B535-16A642466C40}" destId="{FD702EB0-0C7F-4142-AC21-C2F8CCC4A5BF}" srcOrd="9" destOrd="0" presId="urn:microsoft.com/office/officeart/2005/8/layout/default"/>
    <dgm:cxn modelId="{5DEE9858-D322-438D-89C4-68AC84F2FD68}" type="presParOf" srcId="{D316D96D-8388-4AB3-B535-16A642466C40}" destId="{9A11987C-FC11-4365-9F59-7DA73BC208B1}"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B8E7E-4306-4798-8A18-F627E26B10CA}">
      <dsp:nvSpPr>
        <dsp:cNvPr id="0" name=""/>
        <dsp:cNvSpPr/>
      </dsp:nvSpPr>
      <dsp:spPr>
        <a:xfrm>
          <a:off x="0" y="640"/>
          <a:ext cx="3453330" cy="20719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Autistic or I/DD individuals are prone to absenteeism and unreliability.</a:t>
          </a:r>
        </a:p>
      </dsp:txBody>
      <dsp:txXfrm>
        <a:off x="0" y="640"/>
        <a:ext cx="3453330" cy="2071998"/>
      </dsp:txXfrm>
    </dsp:sp>
    <dsp:sp modelId="{37106128-2B2D-4356-9431-008D1B9B7B27}">
      <dsp:nvSpPr>
        <dsp:cNvPr id="0" name=""/>
        <dsp:cNvSpPr/>
      </dsp:nvSpPr>
      <dsp:spPr>
        <a:xfrm>
          <a:off x="3798663" y="640"/>
          <a:ext cx="3453330" cy="20719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Hiring managers doubt skills of autistic or I/DD individuals despite application and interviews.</a:t>
          </a:r>
        </a:p>
      </dsp:txBody>
      <dsp:txXfrm>
        <a:off x="3798663" y="640"/>
        <a:ext cx="3453330" cy="2071998"/>
      </dsp:txXfrm>
    </dsp:sp>
    <dsp:sp modelId="{9D67E4A7-BB65-4CDE-9514-957B104904EC}">
      <dsp:nvSpPr>
        <dsp:cNvPr id="0" name=""/>
        <dsp:cNvSpPr/>
      </dsp:nvSpPr>
      <dsp:spPr>
        <a:xfrm>
          <a:off x="7597326" y="640"/>
          <a:ext cx="3453330" cy="20719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Autistic individuals cannot work in a competitive environment, but instead require a tailored, more sheltered workplace.</a:t>
          </a:r>
        </a:p>
      </dsp:txBody>
      <dsp:txXfrm>
        <a:off x="7597326" y="640"/>
        <a:ext cx="3453330" cy="2071998"/>
      </dsp:txXfrm>
    </dsp:sp>
    <dsp:sp modelId="{89970294-7D36-4026-ACCA-7F9334E8D9BE}">
      <dsp:nvSpPr>
        <dsp:cNvPr id="0" name=""/>
        <dsp:cNvSpPr/>
      </dsp:nvSpPr>
      <dsp:spPr>
        <a:xfrm>
          <a:off x="0" y="2418612"/>
          <a:ext cx="3453330" cy="2310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Individuals with autism or I/DD will increase the organizations disability insurance rates.</a:t>
          </a:r>
        </a:p>
      </dsp:txBody>
      <dsp:txXfrm>
        <a:off x="0" y="2418612"/>
        <a:ext cx="3453330" cy="2310505"/>
      </dsp:txXfrm>
    </dsp:sp>
    <dsp:sp modelId="{270B6502-382C-4A9E-88F3-C768AF1631BA}">
      <dsp:nvSpPr>
        <dsp:cNvPr id="0" name=""/>
        <dsp:cNvSpPr/>
      </dsp:nvSpPr>
      <dsp:spPr>
        <a:xfrm>
          <a:off x="3798663" y="2432050"/>
          <a:ext cx="3453330" cy="22823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Autistic or I/DD individuals will embarrass the organization when interacting with the public.</a:t>
          </a:r>
        </a:p>
      </dsp:txBody>
      <dsp:txXfrm>
        <a:off x="3798663" y="2432050"/>
        <a:ext cx="3453330" cy="2282347"/>
      </dsp:txXfrm>
    </dsp:sp>
    <dsp:sp modelId="{9A11987C-FC11-4365-9F59-7DA73BC208B1}">
      <dsp:nvSpPr>
        <dsp:cNvPr id="0" name=""/>
        <dsp:cNvSpPr/>
      </dsp:nvSpPr>
      <dsp:spPr>
        <a:xfrm>
          <a:off x="7597326" y="2432050"/>
          <a:ext cx="3453330" cy="22823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Coworkers will resent changes, disruptions, or needed flexibility to their own duties as a result of an autistic or I/DD worker.</a:t>
          </a:r>
        </a:p>
      </dsp:txBody>
      <dsp:txXfrm>
        <a:off x="7597326" y="2432050"/>
        <a:ext cx="3453330" cy="228234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B21EC-092E-4F64-8C6E-815676FECC28}"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91F35-C209-45D1-BF44-838DAB9B3354}" type="slidenum">
              <a:rPr lang="en-US" smtClean="0"/>
              <a:t>‹#›</a:t>
            </a:fld>
            <a:endParaRPr lang="en-US"/>
          </a:p>
        </p:txBody>
      </p:sp>
    </p:spTree>
    <p:extLst>
      <p:ext uri="{BB962C8B-B14F-4D97-AF65-F5344CB8AC3E}">
        <p14:creationId xmlns:p14="http://schemas.microsoft.com/office/powerpoint/2010/main" val="136297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kantar.com/"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jointherevolution.org/50-game-changers/rosas-law"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pr.org/sections/health-shots/2015/04/21/401243060/young-adults-with-autism-more-likely-to-be-unemployed-isolated"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891F35-C209-45D1-BF44-838DAB9B3354}" type="slidenum">
              <a:rPr lang="en-US" smtClean="0"/>
              <a:t>1</a:t>
            </a:fld>
            <a:endParaRPr lang="en-US"/>
          </a:p>
        </p:txBody>
      </p:sp>
    </p:spTree>
    <p:extLst>
      <p:ext uri="{BB962C8B-B14F-4D97-AF65-F5344CB8AC3E}">
        <p14:creationId xmlns:p14="http://schemas.microsoft.com/office/powerpoint/2010/main" val="2441769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Level 2: </a:t>
            </a:r>
            <a:r>
              <a:rPr lang="en-US" sz="1200" dirty="0">
                <a:latin typeface="Arial" panose="020B0604020202020204" pitchFamily="34" charset="0"/>
                <a:cs typeface="Arial" panose="020B0604020202020204" pitchFamily="34" charset="0"/>
              </a:rPr>
              <a:t>Requiring Substantial Support</a:t>
            </a:r>
          </a:p>
          <a:p>
            <a:r>
              <a:rPr lang="en-US" sz="1200" dirty="0">
                <a:latin typeface="Arial" panose="020B0604020202020204" pitchFamily="34" charset="0"/>
                <a:cs typeface="Arial" panose="020B0604020202020204" pitchFamily="34" charset="0"/>
              </a:rPr>
              <a:t>Individuals at this level have more profound challenges with language and social communication. Conversation is often repetitive and more basic. Their interests tend to be more narrow, which can limit more meaningful interactions.</a:t>
            </a:r>
          </a:p>
          <a:p>
            <a:r>
              <a:rPr lang="en-US" sz="1200" dirty="0">
                <a:latin typeface="Arial" panose="020B0604020202020204" pitchFamily="34" charset="0"/>
                <a:cs typeface="Arial" panose="020B0604020202020204" pitchFamily="34" charset="0"/>
              </a:rPr>
              <a:t>They can be more resistant to changes in routine, which can provoke anxiety and stressful responses. </a:t>
            </a:r>
            <a:br>
              <a:rPr lang="en-US" dirty="0"/>
            </a:br>
            <a:endParaRPr lang="en-US" dirty="0"/>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69559-CDB8-E243-A7BD-EE3A75941A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761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sz="1200" b="1" dirty="0">
                <a:latin typeface="Arial" panose="020B0604020202020204" pitchFamily="34" charset="0"/>
                <a:cs typeface="Arial" panose="020B0604020202020204" pitchFamily="34" charset="0"/>
              </a:rPr>
              <a:t>Level 3: </a:t>
            </a:r>
            <a:r>
              <a:rPr lang="en-US" sz="1200" dirty="0">
                <a:latin typeface="Arial" panose="020B0604020202020204" pitchFamily="34" charset="0"/>
                <a:cs typeface="Arial" panose="020B0604020202020204" pitchFamily="34" charset="0"/>
              </a:rPr>
              <a:t>Requiring Very Substantial Support</a:t>
            </a:r>
          </a:p>
          <a:p>
            <a:r>
              <a:rPr lang="en-US" sz="1200" dirty="0">
                <a:latin typeface="Arial" panose="020B0604020202020204" pitchFamily="34" charset="0"/>
                <a:cs typeface="Arial" panose="020B0604020202020204" pitchFamily="34" charset="0"/>
              </a:rPr>
              <a:t>These individuals are usually identified by more significant language and communication challenges. They may seem more preoccupied with their preferred behaviors and interests, which they often choose to focus on over social interactions. </a:t>
            </a:r>
          </a:p>
          <a:p>
            <a:r>
              <a:rPr lang="en-US" sz="1200" dirty="0">
                <a:latin typeface="Arial" panose="020B0604020202020204" pitchFamily="34" charset="0"/>
                <a:cs typeface="Arial" panose="020B0604020202020204" pitchFamily="34" charset="0"/>
              </a:rPr>
              <a:t>Changes in routine can be extremely challenging. With proper support, these students can learn emotional flexibility and how to interact more meaningfully with others.</a:t>
            </a:r>
          </a:p>
          <a:p>
            <a:br>
              <a:rPr lang="en-US" dirty="0"/>
            </a:br>
            <a:endParaRPr lang="en-US" dirty="0"/>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69559-CDB8-E243-A7BD-EE3A75941A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88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0" dirty="0">
                <a:latin typeface="+mn-lt"/>
              </a:rPr>
              <a:t>What is “</a:t>
            </a:r>
            <a:r>
              <a:rPr lang="en-US" sz="1400" b="0" i="1" dirty="0">
                <a:latin typeface="+mn-lt"/>
              </a:rPr>
              <a:t>Stimming” </a:t>
            </a:r>
            <a:r>
              <a:rPr lang="en-US" sz="1400" b="0" dirty="0">
                <a:latin typeface="+mn-lt"/>
              </a:rPr>
              <a:t>We all do it. </a:t>
            </a:r>
          </a:p>
          <a:p>
            <a:pPr lvl="1"/>
            <a:r>
              <a:rPr lang="en-US" sz="1400" b="0" i="0" dirty="0">
                <a:solidFill>
                  <a:srgbClr val="231F20"/>
                </a:solidFill>
                <a:effectLst/>
                <a:latin typeface="+mn-lt"/>
              </a:rPr>
              <a:t>Common stimming behaviors include:</a:t>
            </a:r>
          </a:p>
          <a:p>
            <a:pPr lvl="2">
              <a:buFont typeface="Arial" panose="020B0604020202020204" pitchFamily="34" charset="0"/>
              <a:buChar char="•"/>
            </a:pPr>
            <a:r>
              <a:rPr lang="en-US" sz="1400" b="0" i="0" dirty="0">
                <a:solidFill>
                  <a:srgbClr val="231F20"/>
                </a:solidFill>
                <a:effectLst/>
                <a:latin typeface="+mn-lt"/>
              </a:rPr>
              <a:t>biting your fingernails</a:t>
            </a:r>
          </a:p>
          <a:p>
            <a:pPr lvl="2">
              <a:buFont typeface="Arial" panose="020B0604020202020204" pitchFamily="34" charset="0"/>
              <a:buChar char="•"/>
            </a:pPr>
            <a:r>
              <a:rPr lang="en-US" sz="1400" b="0" i="0" dirty="0">
                <a:solidFill>
                  <a:srgbClr val="231F20"/>
                </a:solidFill>
                <a:effectLst/>
                <a:latin typeface="+mn-lt"/>
              </a:rPr>
              <a:t>twirling your hair around your fingers</a:t>
            </a:r>
          </a:p>
          <a:p>
            <a:pPr lvl="2">
              <a:buFont typeface="Arial" panose="020B0604020202020204" pitchFamily="34" charset="0"/>
              <a:buChar char="•"/>
            </a:pPr>
            <a:r>
              <a:rPr lang="en-US" sz="1400" b="0" i="0" dirty="0">
                <a:solidFill>
                  <a:srgbClr val="231F20"/>
                </a:solidFill>
                <a:effectLst/>
                <a:latin typeface="+mn-lt"/>
              </a:rPr>
              <a:t>cracking your knuckles or other joints</a:t>
            </a:r>
          </a:p>
          <a:p>
            <a:pPr lvl="2">
              <a:buFont typeface="Arial" panose="020B0604020202020204" pitchFamily="34" charset="0"/>
              <a:buChar char="•"/>
            </a:pPr>
            <a:r>
              <a:rPr lang="en-US" sz="1400" b="0" i="0" dirty="0">
                <a:solidFill>
                  <a:srgbClr val="231F20"/>
                </a:solidFill>
                <a:effectLst/>
                <a:latin typeface="+mn-lt"/>
              </a:rPr>
              <a:t>drumming your fingers</a:t>
            </a:r>
          </a:p>
          <a:p>
            <a:pPr lvl="2">
              <a:buFont typeface="Arial" panose="020B0604020202020204" pitchFamily="34" charset="0"/>
              <a:buChar char="•"/>
            </a:pPr>
            <a:r>
              <a:rPr lang="en-US" sz="1400" b="0" dirty="0">
                <a:solidFill>
                  <a:srgbClr val="231F20"/>
                </a:solidFill>
                <a:latin typeface="+mn-lt"/>
              </a:rPr>
              <a:t>t</a:t>
            </a:r>
            <a:r>
              <a:rPr lang="en-US" sz="1400" b="0" i="0" dirty="0">
                <a:solidFill>
                  <a:srgbClr val="231F20"/>
                </a:solidFill>
                <a:effectLst/>
                <a:latin typeface="+mn-lt"/>
              </a:rPr>
              <a:t>apping your pencil</a:t>
            </a:r>
          </a:p>
          <a:p>
            <a:pPr lvl="2">
              <a:buFont typeface="Arial" panose="020B0604020202020204" pitchFamily="34" charset="0"/>
              <a:buChar char="•"/>
            </a:pPr>
            <a:r>
              <a:rPr lang="en-US" sz="1400" b="0" i="0" dirty="0">
                <a:solidFill>
                  <a:srgbClr val="231F20"/>
                </a:solidFill>
                <a:effectLst/>
                <a:latin typeface="+mn-lt"/>
              </a:rPr>
              <a:t>jiggling your foot</a:t>
            </a:r>
          </a:p>
          <a:p>
            <a:pPr lvl="2">
              <a:buFont typeface="Arial" panose="020B0604020202020204" pitchFamily="34" charset="0"/>
              <a:buChar char="•"/>
            </a:pPr>
            <a:r>
              <a:rPr lang="en-US" sz="1400" b="0" i="0" dirty="0">
                <a:solidFill>
                  <a:srgbClr val="231F20"/>
                </a:solidFill>
                <a:effectLst/>
                <a:latin typeface="+mn-lt"/>
              </a:rPr>
              <a:t>Whistling</a:t>
            </a:r>
          </a:p>
          <a:p>
            <a:pPr lvl="2">
              <a:buFont typeface="Arial" panose="020B0604020202020204" pitchFamily="34" charset="0"/>
              <a:buChar char="•"/>
            </a:pPr>
            <a:endParaRPr lang="en-US" sz="1400" b="0" i="0" dirty="0">
              <a:solidFill>
                <a:srgbClr val="231F20"/>
              </a:solidFill>
              <a:effectLst/>
              <a:latin typeface="+mn-lt"/>
            </a:endParaRPr>
          </a:p>
          <a:p>
            <a:pPr lvl="2">
              <a:buFont typeface="Arial" panose="020B0604020202020204" pitchFamily="34" charset="0"/>
              <a:buNone/>
            </a:pPr>
            <a:r>
              <a:rPr lang="en-US" sz="2000" b="0" i="0" dirty="0">
                <a:solidFill>
                  <a:srgbClr val="000000"/>
                </a:solidFill>
                <a:effectLst/>
                <a:latin typeface="Roboto" panose="02000000000000000000" pitchFamily="2" charset="0"/>
              </a:rPr>
              <a:t>While stimming in neurotypical people is often anxiety-related, in neurodivergent people, it can have a few other sources as well. Stimming helps regulate stress, anxiety, boredom, fear, emotional overwhelm, physical overwhelm, sensory overload, and even express happiness and joy!</a:t>
            </a:r>
            <a:endParaRPr lang="en-US" sz="1400" b="0" dirty="0">
              <a:latin typeface="+mn-lt"/>
            </a:endParaRPr>
          </a:p>
          <a:p>
            <a:endParaRPr lang="en-US" dirty="0"/>
          </a:p>
        </p:txBody>
      </p:sp>
      <p:sp>
        <p:nvSpPr>
          <p:cNvPr id="4" name="Slide Number Placeholder 3"/>
          <p:cNvSpPr>
            <a:spLocks noGrp="1"/>
          </p:cNvSpPr>
          <p:nvPr>
            <p:ph type="sldNum" sz="quarter" idx="5"/>
          </p:nvPr>
        </p:nvSpPr>
        <p:spPr/>
        <p:txBody>
          <a:bodyPr/>
          <a:lstStyle/>
          <a:p>
            <a:fld id="{6A891F35-C209-45D1-BF44-838DAB9B3354}" type="slidenum">
              <a:rPr lang="en-US" smtClean="0"/>
              <a:t>12</a:t>
            </a:fld>
            <a:endParaRPr lang="en-US"/>
          </a:p>
        </p:txBody>
      </p:sp>
    </p:spTree>
    <p:extLst>
      <p:ext uri="{BB962C8B-B14F-4D97-AF65-F5344CB8AC3E}">
        <p14:creationId xmlns:p14="http://schemas.microsoft.com/office/powerpoint/2010/main" val="304324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Person-first language emphasizes the person before the disability, for example, “person who is blind” or “people with spinal cord injuries.”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Identity first language puts the disability first in the description, e.g., “disabled” or “autistic.”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Person-first or identify-first language is equally appropriate depending on personal preference. When in doubt, ask the person which they prefer.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How a person chooses to self-identify is up to them, and they should not be corrected or admonished if they choose not to use person-first language.</a:t>
            </a:r>
          </a:p>
          <a:p>
            <a:pPr defTabSz="942289">
              <a:defRPr/>
            </a:pPr>
            <a:endParaRPr lang="en-US" sz="1200" dirty="0">
              <a:latin typeface="Arial" panose="020B0604020202020204" pitchFamily="34" charset="0"/>
              <a:cs typeface="Arial" panose="020B0604020202020204" pitchFamily="34" charset="0"/>
            </a:endParaRPr>
          </a:p>
          <a:p>
            <a:pPr defTabSz="942289">
              <a:defRPr/>
            </a:pPr>
            <a:r>
              <a:rPr lang="en-US" sz="1200" dirty="0">
                <a:latin typeface="Arial" panose="020B0604020202020204" pitchFamily="34" charset="0"/>
                <a:cs typeface="Arial" panose="020B0604020202020204" pitchFamily="34" charset="0"/>
              </a:rPr>
              <a:t>It is important to note that while person-first language is often used in more formal writing, many people with disabilities, particularly younger people, are choosing to use identity-first language. At AFO, we use person-first and identity-first language interchangeably in our outward communication until a preference is made known. </a:t>
            </a:r>
          </a:p>
          <a:p>
            <a:pPr defTabSz="942289">
              <a:defRPr/>
            </a:pPr>
            <a:endParaRPr lang="en-US" sz="1200" dirty="0">
              <a:latin typeface="Arial" panose="020B0604020202020204" pitchFamily="34" charset="0"/>
              <a:cs typeface="Arial" panose="020B0604020202020204" pitchFamily="34" charset="0"/>
            </a:endParaRPr>
          </a:p>
          <a:p>
            <a:pPr defTabSz="942289">
              <a:defRPr/>
            </a:pPr>
            <a:r>
              <a:rPr lang="en-US" sz="1200" dirty="0">
                <a:latin typeface="Arial" panose="020B0604020202020204" pitchFamily="34" charset="0"/>
                <a:cs typeface="Arial" panose="020B0604020202020204" pitchFamily="34" charset="0"/>
              </a:rPr>
              <a:t>Again, when in doubt, just ask.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695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Developmental disability is a broad term that encompasses intellectual disabilities and other lifelong disabilities that begin in childhood before age 18. Developmental disabilities affect intellectual functioning, physical functioning, or both [3]. Examples include Down syndrome, Autism Spectrum Disorder, cerebral palsy, Fragile X Syndrome, and more [4]. Someone with a developmental disability may or may not also have an intellectual disability. Some developmental disabilities may be diagnosed before or shortly after birth, and others may not be diagnosed until later in childhood. Developmental monitoring and screening by a pediatrician can assess whether or not your child is reaching developmental milestones as expected.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71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Roboto" panose="02000000000000000000" pitchFamily="2" charset="0"/>
              </a:rPr>
              <a:t>The commission reviewed literature, held hearings to gather the input from others, and toured other countries to learn about alternatives to the United States institutional model. They returned from the Scandinavian countries particularly impressed because these countries did not rely on the institutional model. They encouraged and supported families to keep their children at home and they rejected the notion that people should be segregated on the basis of intellectual ability.</a:t>
            </a:r>
          </a:p>
          <a:p>
            <a:endParaRPr lang="en-US" b="0"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eue Haas Grotesk Text Pro" panose="020B0504020202020204" pitchFamily="34" charset="0"/>
              </a:rPr>
              <a:t>The study revealed individuals were happier in the community, they were able to exercise choice, and their families were equally satisfied.</a:t>
            </a:r>
          </a:p>
          <a:p>
            <a:endParaRPr lang="en-US" dirty="0"/>
          </a:p>
        </p:txBody>
      </p:sp>
      <p:sp>
        <p:nvSpPr>
          <p:cNvPr id="4" name="Slide Number Placeholder 3"/>
          <p:cNvSpPr>
            <a:spLocks noGrp="1"/>
          </p:cNvSpPr>
          <p:nvPr>
            <p:ph type="sldNum" sz="quarter" idx="5"/>
          </p:nvPr>
        </p:nvSpPr>
        <p:spPr/>
        <p:txBody>
          <a:bodyPr/>
          <a:lstStyle/>
          <a:p>
            <a:fld id="{6A891F35-C209-45D1-BF44-838DAB9B3354}" type="slidenum">
              <a:rPr lang="en-US" smtClean="0"/>
              <a:t>15</a:t>
            </a:fld>
            <a:endParaRPr lang="en-US"/>
          </a:p>
        </p:txBody>
      </p:sp>
    </p:spTree>
    <p:extLst>
      <p:ext uri="{BB962C8B-B14F-4D97-AF65-F5344CB8AC3E}">
        <p14:creationId xmlns:p14="http://schemas.microsoft.com/office/powerpoint/2010/main" val="346747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consider that these characteristics will not apply to every individual with I/DD. </a:t>
            </a:r>
          </a:p>
        </p:txBody>
      </p:sp>
      <p:sp>
        <p:nvSpPr>
          <p:cNvPr id="4" name="Slide Number Placeholder 3"/>
          <p:cNvSpPr>
            <a:spLocks noGrp="1"/>
          </p:cNvSpPr>
          <p:nvPr>
            <p:ph type="sldNum" sz="quarter" idx="5"/>
          </p:nvPr>
        </p:nvSpPr>
        <p:spPr/>
        <p:txBody>
          <a:bodyPr/>
          <a:lstStyle/>
          <a:p>
            <a:fld id="{6A891F35-C209-45D1-BF44-838DAB9B3354}" type="slidenum">
              <a:rPr lang="en-US" smtClean="0"/>
              <a:t>16</a:t>
            </a:fld>
            <a:endParaRPr lang="en-US"/>
          </a:p>
        </p:txBody>
      </p:sp>
    </p:spTree>
    <p:extLst>
      <p:ext uri="{BB962C8B-B14F-4D97-AF65-F5344CB8AC3E}">
        <p14:creationId xmlns:p14="http://schemas.microsoft.com/office/powerpoint/2010/main" val="3580253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neurodiversity movement emerged during the 1990s, aiming to increase the acceptance and inclusion of all people while embracing neurological differences. Judy Singer, an Australian sociologist, coined the term neurodiversity to promote equality and inclusion of "neurological minorities."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word neurodiversity refers to the diversity of all people, but it is often used in the context of autism spectrum disorder (ASD), as well as other neurological or developmental conditions such as ADHD or learning disabilities. </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What is the most common type of neurodiversity?</a:t>
            </a:r>
          </a:p>
          <a:p>
            <a:r>
              <a:rPr lang="en-US" sz="1200" dirty="0">
                <a:latin typeface="Arial" panose="020B0604020202020204" pitchFamily="34" charset="0"/>
                <a:cs typeface="Arial" panose="020B0604020202020204" pitchFamily="34" charset="0"/>
              </a:rPr>
              <a:t>Among adults, dyslexia is the most common type of neurodivergent condition. Approximately 10% of adults are diagnosed with dyslexia.</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Around 4-5% of the population has attention deficit hyperactivity disorder (ADHD).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 further 1-2% of people has an autism spectrum disorder (ASD). Together, those three syndromes constitute around 70 percent of all neurodevelopmental disorder diagnoses. Neurodivergent conditions include ADHD, dyslexia, dyspraxia, personality disorders, and bipolar disorder.</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While it is primarily a social justice movement, neurodiversity research and education are increasingly important in how educators and clinicians view and address certain disabilities and neurological conditions. Through online platforms, more and more autistic people were able to connect and form a self-advocacy movement. </a:t>
            </a:r>
          </a:p>
          <a:p>
            <a:endParaRPr lang="en-US" dirty="0"/>
          </a:p>
        </p:txBody>
      </p:sp>
      <p:sp>
        <p:nvSpPr>
          <p:cNvPr id="4" name="Slide Number Placeholder 3"/>
          <p:cNvSpPr>
            <a:spLocks noGrp="1"/>
          </p:cNvSpPr>
          <p:nvPr>
            <p:ph type="sldNum" sz="quarter" idx="5"/>
          </p:nvPr>
        </p:nvSpPr>
        <p:spPr/>
        <p:txBody>
          <a:bodyPr/>
          <a:lstStyle/>
          <a:p>
            <a:fld id="{6A891F35-C209-45D1-BF44-838DAB9B3354}" type="slidenum">
              <a:rPr lang="en-US" smtClean="0"/>
              <a:t>17</a:t>
            </a:fld>
            <a:endParaRPr lang="en-US"/>
          </a:p>
        </p:txBody>
      </p:sp>
    </p:spTree>
    <p:extLst>
      <p:ext uri="{BB962C8B-B14F-4D97-AF65-F5344CB8AC3E}">
        <p14:creationId xmlns:p14="http://schemas.microsoft.com/office/powerpoint/2010/main" val="3683036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891F35-C209-45D1-BF44-838DAB9B3354}" type="slidenum">
              <a:rPr lang="en-US" smtClean="0"/>
              <a:t>18</a:t>
            </a:fld>
            <a:endParaRPr lang="en-US"/>
          </a:p>
        </p:txBody>
      </p:sp>
    </p:spTree>
    <p:extLst>
      <p:ext uri="{BB962C8B-B14F-4D97-AF65-F5344CB8AC3E}">
        <p14:creationId xmlns:p14="http://schemas.microsoft.com/office/powerpoint/2010/main" val="1021330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43536"/>
                </a:solidFill>
                <a:effectLst/>
                <a:latin typeface="Source Sans Pro" panose="020B0503030403020204" pitchFamily="34" charset="0"/>
              </a:rPr>
              <a:t>Is being neurodivergent a disability?</a:t>
            </a:r>
          </a:p>
          <a:p>
            <a:pPr algn="l"/>
            <a:r>
              <a:rPr lang="en-US" b="0" i="0" dirty="0">
                <a:solidFill>
                  <a:srgbClr val="343536"/>
                </a:solidFill>
                <a:effectLst/>
                <a:latin typeface="Source Sans Pro" panose="020B0503030403020204" pitchFamily="34" charset="0"/>
              </a:rPr>
              <a:t>Some neurodivergent people struggle because of systems or processes that don’t give them a chance to show off their strengths or that create new or more intense challenges for them.</a:t>
            </a:r>
          </a:p>
          <a:p>
            <a:pPr algn="l">
              <a:buFont typeface="Arial" panose="020B0604020202020204" pitchFamily="34" charset="0"/>
              <a:buChar char="•"/>
            </a:pPr>
            <a:r>
              <a:rPr lang="en-US" b="1" i="0" dirty="0">
                <a:solidFill>
                  <a:srgbClr val="343536"/>
                </a:solidFill>
                <a:effectLst/>
                <a:latin typeface="Source Sans Pro" panose="020B0503030403020204" pitchFamily="34" charset="0"/>
              </a:rPr>
              <a:t>Example #1</a:t>
            </a:r>
            <a:r>
              <a:rPr lang="en-US" b="0" i="0" dirty="0">
                <a:solidFill>
                  <a:srgbClr val="343536"/>
                </a:solidFill>
                <a:effectLst/>
                <a:latin typeface="Source Sans Pro" panose="020B0503030403020204" pitchFamily="34" charset="0"/>
              </a:rPr>
              <a:t>: Many people who are neurodivergent struggle in social situations, which can make it hard to find work because they struggle during job interviews. However, they can still get the job if the hiring process emphasizes their abilities, such as screening potential hires with a skills test. Once on the job, their attention to detail means they’re an outstanding accountant or record-keeper because they can easily process data that others might find more tedious.</a:t>
            </a:r>
          </a:p>
          <a:p>
            <a:pPr algn="l">
              <a:buFont typeface="Arial" panose="020B0604020202020204" pitchFamily="34" charset="0"/>
              <a:buChar char="•"/>
            </a:pPr>
            <a:r>
              <a:rPr lang="en-US" b="1" i="0" dirty="0">
                <a:solidFill>
                  <a:srgbClr val="343536"/>
                </a:solidFill>
                <a:effectLst/>
                <a:latin typeface="Source Sans Pro" panose="020B0503030403020204" pitchFamily="34" charset="0"/>
              </a:rPr>
              <a:t>Example #2</a:t>
            </a:r>
            <a:r>
              <a:rPr lang="en-US" b="0" i="0" dirty="0">
                <a:solidFill>
                  <a:srgbClr val="343536"/>
                </a:solidFill>
                <a:effectLst/>
                <a:latin typeface="Source Sans Pro" panose="020B0503030403020204" pitchFamily="34" charset="0"/>
              </a:rPr>
              <a:t>: Some who are neurodivergent struggle in noisy environments or situations. That means a busy </a:t>
            </a:r>
            <a:r>
              <a:rPr lang="en-US" b="0" i="0" dirty="0" err="1">
                <a:solidFill>
                  <a:srgbClr val="343536"/>
                </a:solidFill>
                <a:effectLst/>
                <a:latin typeface="Source Sans Pro" panose="020B0503030403020204" pitchFamily="34" charset="0"/>
              </a:rPr>
              <a:t>classsroom</a:t>
            </a:r>
            <a:r>
              <a:rPr lang="en-US" b="0" i="0" dirty="0">
                <a:solidFill>
                  <a:srgbClr val="343536"/>
                </a:solidFill>
                <a:effectLst/>
                <a:latin typeface="Source Sans Pro" panose="020B0503030403020204" pitchFamily="34" charset="0"/>
              </a:rPr>
              <a:t> can feel overwhelming to them. However, a pair of noise-canceling headphones might give them the quiet they need to continue their work.</a:t>
            </a:r>
          </a:p>
          <a:p>
            <a:pPr algn="l"/>
            <a:r>
              <a:rPr lang="en-US" b="0" i="0" dirty="0">
                <a:solidFill>
                  <a:srgbClr val="343536"/>
                </a:solidFill>
                <a:effectLst/>
                <a:latin typeface="Source Sans Pro" panose="020B0503030403020204" pitchFamily="34" charset="0"/>
              </a:rPr>
              <a:t>In both examples, accommodations helped the person</a:t>
            </a:r>
            <a:r>
              <a:rPr lang="en-US" b="1" i="0" dirty="0">
                <a:solidFill>
                  <a:srgbClr val="343536"/>
                </a:solidFill>
                <a:effectLst/>
                <a:latin typeface="Source Sans Pro" panose="020B0503030403020204" pitchFamily="34" charset="0"/>
              </a:rPr>
              <a:t> overcome their particular struggle</a:t>
            </a:r>
            <a:r>
              <a:rPr lang="en-US" b="0" i="0" dirty="0">
                <a:solidFill>
                  <a:srgbClr val="343536"/>
                </a:solidFill>
                <a:effectLst/>
                <a:latin typeface="Source Sans Pro" panose="020B0503030403020204" pitchFamily="34" charset="0"/>
              </a:rPr>
              <a:t>. For someone with a disability, an accommodation is a way to accept that they’re different or have challenges, and then give them a tool or a way to succeed. For the people who are neurodivergent in the examples above, the accommodations were the hiring process and the headphones.</a:t>
            </a:r>
          </a:p>
          <a:p>
            <a:endParaRPr lang="en-US" dirty="0"/>
          </a:p>
        </p:txBody>
      </p:sp>
      <p:sp>
        <p:nvSpPr>
          <p:cNvPr id="4" name="Slide Number Placeholder 3"/>
          <p:cNvSpPr>
            <a:spLocks noGrp="1"/>
          </p:cNvSpPr>
          <p:nvPr>
            <p:ph type="sldNum" sz="quarter" idx="5"/>
          </p:nvPr>
        </p:nvSpPr>
        <p:spPr/>
        <p:txBody>
          <a:bodyPr/>
          <a:lstStyle/>
          <a:p>
            <a:fld id="{6A891F35-C209-45D1-BF44-838DAB9B3354}" type="slidenum">
              <a:rPr lang="en-US" smtClean="0"/>
              <a:t>19</a:t>
            </a:fld>
            <a:endParaRPr lang="en-US"/>
          </a:p>
        </p:txBody>
      </p:sp>
    </p:spTree>
    <p:extLst>
      <p:ext uri="{BB962C8B-B14F-4D97-AF65-F5344CB8AC3E}">
        <p14:creationId xmlns:p14="http://schemas.microsoft.com/office/powerpoint/2010/main" val="1036756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Presenters can be edited with photos, titles and introductions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a:p>
            <a:endParaRPr lang="en-US" dirty="0"/>
          </a:p>
        </p:txBody>
      </p:sp>
      <p:sp>
        <p:nvSpPr>
          <p:cNvPr id="4" name="Slide Number Placeholder 3"/>
          <p:cNvSpPr>
            <a:spLocks noGrp="1"/>
          </p:cNvSpPr>
          <p:nvPr>
            <p:ph type="sldNum" sz="quarter" idx="5"/>
          </p:nvPr>
        </p:nvSpPr>
        <p:spPr/>
        <p:txBody>
          <a:bodyPr/>
          <a:lstStyle/>
          <a:p>
            <a:fld id="{6A891F35-C209-45D1-BF44-838DAB9B3354}" type="slidenum">
              <a:rPr lang="en-US" smtClean="0"/>
              <a:t>2</a:t>
            </a:fld>
            <a:endParaRPr lang="en-US"/>
          </a:p>
        </p:txBody>
      </p:sp>
    </p:spTree>
    <p:extLst>
      <p:ext uri="{BB962C8B-B14F-4D97-AF65-F5344CB8AC3E}">
        <p14:creationId xmlns:p14="http://schemas.microsoft.com/office/powerpoint/2010/main" val="2325500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Autistic people and those with I/DD process differently which can make it difficult to communicate the same ways others do or perceive as “acceptable.”  It does not mean they cannot communicate; it’s just done differently.</a:t>
            </a:r>
          </a:p>
          <a:p>
            <a:r>
              <a:rPr lang="en-US" b="0" i="0" dirty="0">
                <a:solidFill>
                  <a:srgbClr val="404042"/>
                </a:solidFill>
                <a:effectLst/>
                <a:latin typeface="Akkurat Pro"/>
              </a:rPr>
              <a:t>Some people on the autism spectrum might find it hard to hold a conversation, or even start one. They can also have difficulty understanding facial expressions and inferring communicative intent based on context. </a:t>
            </a:r>
          </a:p>
          <a:p>
            <a:r>
              <a:rPr lang="en-US" b="0" i="0" dirty="0">
                <a:solidFill>
                  <a:srgbClr val="404042"/>
                </a:solidFill>
                <a:effectLst/>
                <a:latin typeface="Akkurat Pro"/>
              </a:rPr>
              <a:t>Communication also includes the understanding and use of non-verbal communicative behaviors (</a:t>
            </a:r>
            <a:r>
              <a:rPr lang="en-US" b="0" i="0" dirty="0" err="1">
                <a:solidFill>
                  <a:srgbClr val="404042"/>
                </a:solidFill>
                <a:effectLst/>
                <a:latin typeface="Akkurat Pro"/>
              </a:rPr>
              <a:t>eg.</a:t>
            </a:r>
            <a:r>
              <a:rPr lang="en-US" b="0" i="0" dirty="0">
                <a:solidFill>
                  <a:srgbClr val="404042"/>
                </a:solidFill>
                <a:effectLst/>
                <a:latin typeface="Akkurat Pro"/>
              </a:rPr>
              <a:t> eye-contact, and body language, physical gestures).</a:t>
            </a: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009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dirty="0">
                <a:solidFill>
                  <a:srgbClr val="272F37"/>
                </a:solidFill>
                <a:effectLst/>
                <a:latin typeface="open-sans"/>
              </a:rPr>
              <a:t>Having unique sensitivities to certain types of sensory input can create challenges in everyday situations like school, work or community settings. For someone who is </a:t>
            </a:r>
            <a:r>
              <a:rPr lang="en-US" b="1" i="0" dirty="0">
                <a:solidFill>
                  <a:srgbClr val="272F37"/>
                </a:solidFill>
                <a:effectLst/>
                <a:latin typeface="open-sans"/>
              </a:rPr>
              <a:t>hypersensitive</a:t>
            </a:r>
            <a:r>
              <a:rPr lang="en-US" b="0" i="0" dirty="0">
                <a:solidFill>
                  <a:srgbClr val="272F37"/>
                </a:solidFill>
                <a:effectLst/>
                <a:latin typeface="open-sans"/>
              </a:rPr>
              <a:t>, it can take a lot of effort to spend all day under LED or fluorescent lights, navigate a crowded space or process conversations in rooms with background noise. This can be incredibly physically and emotionally draining and can leave the person feeling too exhausted to do other important tasks.</a:t>
            </a:r>
          </a:p>
          <a:p>
            <a:pPr marL="0" indent="0">
              <a:buNone/>
            </a:pPr>
            <a:endParaRPr lang="en-US" b="0" i="0" dirty="0">
              <a:solidFill>
                <a:srgbClr val="272F37"/>
              </a:solidFill>
              <a:effectLst/>
              <a:latin typeface="open-sans"/>
            </a:endParaRPr>
          </a:p>
          <a:p>
            <a:pPr marL="0" indent="0">
              <a:buNone/>
            </a:pPr>
            <a:r>
              <a:rPr lang="en-US" b="0" i="0" dirty="0">
                <a:solidFill>
                  <a:srgbClr val="272F37"/>
                </a:solidFill>
                <a:effectLst/>
                <a:latin typeface="open-sans"/>
              </a:rPr>
              <a:t>Understanding and accommodating sensory issues can ease discomfort and increase opportunities for autistic people to learn, socialize, communicate and participate in the community. </a:t>
            </a:r>
            <a:r>
              <a:rPr lang="en-US" b="1" i="0" dirty="0">
                <a:solidFill>
                  <a:srgbClr val="272F37"/>
                </a:solidFill>
                <a:effectLst/>
                <a:latin typeface="open-sans"/>
              </a:rPr>
              <a:t>Accommodations</a:t>
            </a:r>
            <a:r>
              <a:rPr lang="en-US" b="0" i="0" dirty="0">
                <a:solidFill>
                  <a:srgbClr val="272F37"/>
                </a:solidFill>
                <a:effectLst/>
                <a:latin typeface="open-sans"/>
              </a:rPr>
              <a:t> might mean modifying the environment, using tools and strategies, or creating new habits or routines. Since sensory needs depend on the environment, accommodations may need to be adapted for each setting.</a:t>
            </a: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01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dirty="0">
                <a:solidFill>
                  <a:srgbClr val="3F3F3F"/>
                </a:solidFill>
                <a:effectLst/>
                <a:latin typeface="hero-new"/>
              </a:rPr>
              <a:t>An autistic person may find it difficult to filter out the less important information. If there is too much information, it can lead to ‘overload’, where no further information can be processed. To help with that or to avoid that, here are some tips.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380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A lack of education and awareness are probably the top reasons behind stigma. Those with mental disabilities, cognitive disorders and developmental disabilities are probably also stigmatized due to the nature and complications of their conditions. Certain symptoms like unexpected (in a neurotypical view), unpredictable behavior or violence could also lead to mental illness stigma</a:t>
            </a:r>
            <a:endParaRPr lang="en-US" sz="1800" dirty="0">
              <a:latin typeface="Neue Haas Grotesk Text Pro" panose="020B05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97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Individuals with autism can experience outbursts just like any individual can.  Like most individuals, these outbursts are often a result of a trigger (anxiety, stress, loud noises, physical contact).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676767"/>
                </a:solidFill>
                <a:effectLst/>
                <a:uLnTx/>
                <a:uFillTx/>
                <a:latin typeface="Rockwell-Regular"/>
                <a:ea typeface="+mn-ea"/>
                <a:cs typeface="+mn-cs"/>
              </a:rPr>
              <a:t>This does have a small amount of truth to it, in that individuals with autism </a:t>
            </a:r>
            <a:r>
              <a:rPr kumimoji="0" lang="en-US" sz="1200" b="0" i="1" u="none" strike="noStrike" kern="1200" cap="none" spc="0" normalizeH="0" baseline="0" noProof="0" dirty="0">
                <a:ln>
                  <a:noFill/>
                </a:ln>
                <a:solidFill>
                  <a:srgbClr val="676767"/>
                </a:solidFill>
                <a:effectLst/>
                <a:uLnTx/>
                <a:uFillTx/>
                <a:latin typeface="Rockwell-Regular"/>
                <a:ea typeface="+mn-ea"/>
                <a:cs typeface="+mn-cs"/>
              </a:rPr>
              <a:t>can </a:t>
            </a:r>
            <a:r>
              <a:rPr kumimoji="0" lang="en-US" sz="1200" b="0" i="0" u="none" strike="noStrike" kern="1200" cap="none" spc="0" normalizeH="0" baseline="0" noProof="0" dirty="0">
                <a:ln>
                  <a:noFill/>
                </a:ln>
                <a:solidFill>
                  <a:srgbClr val="676767"/>
                </a:solidFill>
                <a:effectLst/>
                <a:uLnTx/>
                <a:uFillTx/>
                <a:latin typeface="Rockwell-Regular"/>
                <a:ea typeface="+mn-ea"/>
                <a:cs typeface="+mn-cs"/>
              </a:rPr>
              <a:t>have intense interests. However, this does not apply to every individual with autism, and just as importantly, it isn’t unique to individuals with autism.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676767"/>
                </a:solidFill>
                <a:effectLst/>
                <a:uLnTx/>
                <a:uFillTx/>
                <a:latin typeface="Rockwell-Regular"/>
                <a:ea typeface="+mn-ea"/>
                <a:cs typeface="+mn-cs"/>
              </a:rPr>
              <a:t>You may have heard the dated label ‘high’ or ‘low’ functioning used to describe an individual with autism. Individuals simply fall within a range, or spectrum, of autism.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676767"/>
                </a:solidFill>
                <a:effectLst/>
                <a:uLnTx/>
                <a:uFillTx/>
                <a:latin typeface="Rockwell-Regular"/>
                <a:ea typeface="+mn-ea"/>
                <a:cs typeface="+mn-cs"/>
              </a:rPr>
              <a:t>Individuals with autism have a wide range of intelligence, just like any other individual. Autism is also diagnosed in highly intelligent individuals and does not directly affect an individual’s intelligence.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676767"/>
                </a:solidFill>
                <a:effectLst/>
                <a:uLnTx/>
                <a:uFillTx/>
                <a:latin typeface="Rockwell-Regular"/>
                <a:ea typeface="+mn-ea"/>
                <a:cs typeface="+mn-cs"/>
              </a:rPr>
              <a:t>Autism doesn’t limit a person’s ability to speak, but it can be more challenging for people with autism to communicate or express themselves in traditional ways.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676767"/>
                </a:solidFill>
                <a:effectLst/>
                <a:uLnTx/>
                <a:uFillTx/>
                <a:latin typeface="Rockwell-Regular"/>
                <a:ea typeface="+mn-ea"/>
                <a:cs typeface="+mn-cs"/>
              </a:rPr>
              <a:t>Autism in no way affects an individual’s physical appearance. In reality, it can be challenging for individuals to identify because autism specifies how someone’s brain works, not how they </a:t>
            </a:r>
            <a:r>
              <a:rPr kumimoji="0" lang="en-US" sz="1200" b="0" i="1" u="none" strike="noStrike" kern="1200" cap="none" spc="0" normalizeH="0" baseline="0" noProof="0" dirty="0">
                <a:ln>
                  <a:noFill/>
                </a:ln>
                <a:solidFill>
                  <a:srgbClr val="676767"/>
                </a:solidFill>
                <a:effectLst/>
                <a:uLnTx/>
                <a:uFillTx/>
                <a:latin typeface="Rockwell-Regular"/>
                <a:ea typeface="+mn-ea"/>
                <a:cs typeface="+mn-cs"/>
              </a:rPr>
              <a:t>look</a:t>
            </a:r>
            <a:r>
              <a:rPr kumimoji="0" lang="en-US" sz="1200" b="0" i="0" u="none" strike="noStrike" kern="1200" cap="none" spc="0" normalizeH="0" baseline="0" noProof="0" dirty="0">
                <a:ln>
                  <a:noFill/>
                </a:ln>
                <a:solidFill>
                  <a:srgbClr val="676767"/>
                </a:solidFill>
                <a:effectLst/>
                <a:uLnTx/>
                <a:uFillTx/>
                <a:latin typeface="Rockwell-Regular"/>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676767"/>
                </a:solidFill>
                <a:effectLst/>
                <a:uLnTx/>
                <a:uFillTx/>
                <a:latin typeface="Rockwell-Regular"/>
                <a:ea typeface="+mn-ea"/>
                <a:cs typeface="+mn-cs"/>
              </a:rPr>
              <a:t>Sometimes, an individual with autism may display their emotions differently than one might expect, but this does not mean they are emotionless. Emotional intelligence and communication of emotions are traits that any individual can improve upon throughout their lifetime, whether or not they have autism.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676767"/>
                </a:solidFill>
                <a:effectLst/>
                <a:uLnTx/>
                <a:uFillTx/>
                <a:latin typeface="Rockwell-Regular"/>
                <a:ea typeface="+mn-ea"/>
                <a:cs typeface="+mn-cs"/>
              </a:rPr>
              <a:t>Individuals with autism often have difficulty communicating and reading social cues, so relationships can be more challenging.  With support, successfully interpreting social cues accurately and communicating effectively, individuals with autism can have meaningful relationships.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18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0" dirty="0">
                <a:solidFill>
                  <a:srgbClr val="101010"/>
                </a:solidFill>
                <a:effectLst/>
                <a:latin typeface="Open Sans" panose="020B0606030504020204" pitchFamily="34" charset="0"/>
              </a:rPr>
              <a:t>Ableism refers to discrimination based on disability. It is centered on the idea that non-disabled people are more valuable to society than disabled people. </a:t>
            </a:r>
            <a:r>
              <a:rPr lang="en-US" sz="1200" dirty="0">
                <a:latin typeface="Neue Haas Grotesk Text Pro" panose="020B0504020202020204" pitchFamily="34" charset="0"/>
              </a:rPr>
              <a:t>It suggests that society puts a higher value on people with typical abilities.</a:t>
            </a:r>
          </a:p>
          <a:p>
            <a:pPr marL="0" indent="0">
              <a:buNone/>
            </a:pPr>
            <a:endParaRPr lang="en-US" sz="1200" dirty="0">
              <a:latin typeface="Neue Haas Grotesk Text Pro" panose="020B0504020202020204" pitchFamily="34" charset="0"/>
            </a:endParaRPr>
          </a:p>
          <a:p>
            <a:r>
              <a:rPr lang="en-US" sz="1200" dirty="0">
                <a:latin typeface="Neue Haas Grotesk Text Pro" panose="020B0504020202020204" pitchFamily="34" charset="0"/>
              </a:rPr>
              <a:t>Ableism assumes that people with disabilities need to be “fixed.” Like other forms of prejudice, ableism creates unfair and harmful stereotypes about specific groups of people.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861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A2A2A"/>
                </a:solidFill>
                <a:effectLst/>
                <a:latin typeface="Ubuntu" panose="020B0504030602030204" pitchFamily="34" charset="0"/>
              </a:rPr>
              <a:t>The R-word, also known as the R-slur, is a hurtful term that remains prevalent throughout social media, according to a </a:t>
            </a:r>
            <a:r>
              <a:rPr lang="en-US" b="0" i="0" u="none" strike="noStrike" dirty="0">
                <a:solidFill>
                  <a:srgbClr val="2A2A2A"/>
                </a:solidFill>
                <a:effectLst/>
                <a:latin typeface="Ubuntu" panose="020B0504030602030204" pitchFamily="34" charset="0"/>
                <a:hlinkClick r:id="rId3"/>
              </a:rPr>
              <a:t>Kantar</a:t>
            </a:r>
            <a:r>
              <a:rPr lang="en-US" b="0" i="0" dirty="0">
                <a:solidFill>
                  <a:srgbClr val="2A2A2A"/>
                </a:solidFill>
                <a:effectLst/>
                <a:latin typeface="Ubuntu" panose="020B0504030602030204" pitchFamily="34" charset="0"/>
              </a:rPr>
              <a:t> Social Listening study. The research shows that when social media users are posting about people with intellectual disabilities, 7 in every 10 of those posts are negative, and 6 in 10 contain a slur.</a:t>
            </a:r>
          </a:p>
          <a:p>
            <a:endParaRPr lang="en-US" b="0" i="0" dirty="0">
              <a:solidFill>
                <a:srgbClr val="2A2A2A"/>
              </a:solidFill>
              <a:effectLst/>
              <a:latin typeface="Ubuntu" panose="020B0504030602030204" pitchFamily="34" charset="0"/>
            </a:endParaRPr>
          </a:p>
          <a:p>
            <a:r>
              <a:rPr lang="en-US" b="0" i="0" dirty="0">
                <a:solidFill>
                  <a:srgbClr val="2A2A2A"/>
                </a:solidFill>
                <a:effectLst/>
                <a:latin typeface="Ubuntu" panose="020B0504030602030204" pitchFamily="34" charset="0"/>
              </a:rPr>
              <a:t>In 2010, President Barack Obama signed “</a:t>
            </a:r>
            <a:r>
              <a:rPr lang="en-US" b="0" i="0" u="none" strike="noStrike" dirty="0">
                <a:solidFill>
                  <a:srgbClr val="2A2A2A"/>
                </a:solidFill>
                <a:effectLst/>
                <a:latin typeface="Ubuntu" panose="020B0504030602030204" pitchFamily="34" charset="0"/>
                <a:hlinkClick r:id="rId4"/>
              </a:rPr>
              <a:t>Rosa’s Law</a:t>
            </a:r>
            <a:r>
              <a:rPr lang="en-US" b="0" i="0" dirty="0">
                <a:solidFill>
                  <a:srgbClr val="2A2A2A"/>
                </a:solidFill>
                <a:effectLst/>
                <a:latin typeface="Ubuntu" panose="020B0504030602030204" pitchFamily="34" charset="0"/>
              </a:rPr>
              <a:t>,” which changed “mental retardation” to “intellectual disability” in U.S. federal law. Inspired by 9-year-old Rosa Marcellino, the law was a key milestone to promoting inclusive, people-first language.</a:t>
            </a:r>
          </a:p>
          <a:p>
            <a:endParaRPr lang="en-US" b="0" i="0" dirty="0">
              <a:solidFill>
                <a:srgbClr val="2A2A2A"/>
              </a:solidFill>
              <a:effectLst/>
              <a:latin typeface="Ubuntu" panose="020B0504030602030204" pitchFamily="34" charset="0"/>
            </a:endParaRPr>
          </a:p>
          <a:p>
            <a:r>
              <a:rPr lang="en-US" b="0" i="0" dirty="0">
                <a:solidFill>
                  <a:srgbClr val="2A2A2A"/>
                </a:solidFill>
                <a:effectLst/>
                <a:latin typeface="Ubuntu" panose="020B0504030602030204" pitchFamily="34" charset="0"/>
              </a:rPr>
              <a:t>Spreading the R-word continues to hurt people with intellectual disabilities—and whether intended or not, is a form of bullying. Eliminating this word is a step toward respect for all.</a:t>
            </a: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008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B2B2B"/>
                </a:solidFill>
                <a:effectLst/>
                <a:latin typeface="fira sans" panose="020B0604020202020204" pitchFamily="34" charset="0"/>
              </a:rPr>
              <a:t>In the Yang-Tan Institute’s NIDILRR-funded Work-Life Balance and Disability study, 23% of participants indicated that they had experienced harassment or discrimination in the past year. They described these situations as “bullying” or “harassment” (Cook, 2016):</a:t>
            </a:r>
          </a:p>
          <a:p>
            <a:pPr algn="l"/>
            <a:r>
              <a:rPr lang="en-US" b="0" i="0" dirty="0">
                <a:solidFill>
                  <a:srgbClr val="2B2B2B"/>
                </a:solidFill>
                <a:effectLst/>
                <a:latin typeface="fira sans" panose="020B0604020202020204" pitchFamily="34" charset="0"/>
              </a:rPr>
              <a:t>•     Being yelled at by supervisors and coworkers, often in front of other employees;</a:t>
            </a:r>
          </a:p>
          <a:p>
            <a:pPr algn="l"/>
            <a:r>
              <a:rPr lang="en-US" b="0" i="0" dirty="0">
                <a:solidFill>
                  <a:srgbClr val="2B2B2B"/>
                </a:solidFill>
                <a:effectLst/>
                <a:latin typeface="fira sans" panose="020B0604020202020204" pitchFamily="34" charset="0"/>
              </a:rPr>
              <a:t>•     Being denied professional development and promotional opportunities;</a:t>
            </a:r>
          </a:p>
          <a:p>
            <a:pPr algn="l"/>
            <a:r>
              <a:rPr lang="en-US" b="0" i="0" dirty="0">
                <a:solidFill>
                  <a:srgbClr val="2B2B2B"/>
                </a:solidFill>
                <a:effectLst/>
                <a:latin typeface="fira sans" panose="020B0604020202020204" pitchFamily="34" charset="0"/>
              </a:rPr>
              <a:t>•     Being excluded from information sharing at work;</a:t>
            </a:r>
          </a:p>
          <a:p>
            <a:pPr algn="l"/>
            <a:r>
              <a:rPr lang="en-US" b="0" i="0" dirty="0">
                <a:solidFill>
                  <a:srgbClr val="2B2B2B"/>
                </a:solidFill>
                <a:effectLst/>
                <a:latin typeface="fira sans" panose="020B0604020202020204" pitchFamily="34" charset="0"/>
              </a:rPr>
              <a:t>•     Being excluded from workplace and after-work socializing;</a:t>
            </a:r>
          </a:p>
          <a:p>
            <a:pPr algn="l"/>
            <a:r>
              <a:rPr lang="en-US" b="0" i="0" dirty="0">
                <a:solidFill>
                  <a:srgbClr val="2B2B2B"/>
                </a:solidFill>
                <a:effectLst/>
                <a:latin typeface="fira sans" panose="020B0604020202020204" pitchFamily="34" charset="0"/>
              </a:rPr>
              <a:t>•     Being excluded from employee recognition;</a:t>
            </a:r>
          </a:p>
          <a:p>
            <a:pPr algn="l"/>
            <a:r>
              <a:rPr lang="en-US" b="0" i="0" dirty="0">
                <a:solidFill>
                  <a:srgbClr val="2B2B2B"/>
                </a:solidFill>
                <a:effectLst/>
                <a:latin typeface="fira sans" panose="020B0604020202020204" pitchFamily="34" charset="0"/>
              </a:rPr>
              <a:t>•     Being forced to publicly disclose their disability; and</a:t>
            </a:r>
          </a:p>
          <a:p>
            <a:pPr algn="l"/>
            <a:r>
              <a:rPr lang="en-US" b="0" i="0" dirty="0">
                <a:solidFill>
                  <a:srgbClr val="2B2B2B"/>
                </a:solidFill>
                <a:effectLst/>
                <a:latin typeface="fira sans" panose="020B0604020202020204" pitchFamily="34" charset="0"/>
              </a:rPr>
              <a:t>•     Being pushed toward taking an early retirement or constructive discharge by the perpetrators’ making the work environment so intolerable that a reasonable person would not be able to stay.</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755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333333"/>
                </a:solidFill>
                <a:effectLst/>
                <a:latin typeface="Open Sans" panose="020B0606030504020204" pitchFamily="34" charset="0"/>
              </a:rPr>
              <a:t>If an employer doesn’t hire a qualified applicant due to a disability, decides to reassign the employee to a lesser role, or fire him or her because of a disability, it would be in violation of the law. </a:t>
            </a:r>
          </a:p>
          <a:p>
            <a:pPr marL="171450" indent="-171450">
              <a:buFont typeface="Arial" panose="020B0604020202020204" pitchFamily="34" charset="0"/>
              <a:buChar char="•"/>
            </a:pPr>
            <a:r>
              <a:rPr lang="en-US" b="0" i="0" dirty="0">
                <a:solidFill>
                  <a:srgbClr val="333333"/>
                </a:solidFill>
                <a:effectLst/>
                <a:latin typeface="Open Sans" panose="020B0606030504020204" pitchFamily="34" charset="0"/>
              </a:rPr>
              <a:t>If a worker has overcome cancer but is not given a promotion or a job offer due to the risk of a relapse, that is discrimination, and it is against the law.</a:t>
            </a:r>
          </a:p>
          <a:p>
            <a:pPr marL="171450" indent="-171450" algn="l">
              <a:buFont typeface="Arial" panose="020B0604020202020204" pitchFamily="34" charset="0"/>
              <a:buChar char="•"/>
            </a:pPr>
            <a:r>
              <a:rPr lang="en-US" b="0" i="0" dirty="0">
                <a:solidFill>
                  <a:srgbClr val="333333"/>
                </a:solidFill>
                <a:effectLst/>
                <a:latin typeface="Open Sans" panose="020B0606030504020204" pitchFamily="34" charset="0"/>
              </a:rPr>
              <a:t>Employers are required by law to make reasonable accommodations for disabled employees as long as it isn’t financially impossible or extremely difficult. Reasonable accommodation can be as simple as making alterations to the layout of the furniture in the lounge or providing additional equipment to assist an employee with their work.</a:t>
            </a:r>
          </a:p>
          <a:p>
            <a:pPr marL="171450" indent="-171450" algn="l">
              <a:buFont typeface="Arial" panose="020B0604020202020204" pitchFamily="34" charset="0"/>
              <a:buChar char="•"/>
            </a:pPr>
            <a:r>
              <a:rPr lang="en-US" b="0" i="0" dirty="0">
                <a:solidFill>
                  <a:srgbClr val="333333"/>
                </a:solidFill>
                <a:effectLst/>
                <a:latin typeface="Open Sans" panose="020B0606030504020204" pitchFamily="34" charset="0"/>
              </a:rPr>
              <a:t>Even if a worker is not disabled but is discriminated against because he or she is </a:t>
            </a:r>
            <a:r>
              <a:rPr lang="en-US" b="0" i="1" dirty="0">
                <a:solidFill>
                  <a:srgbClr val="333333"/>
                </a:solidFill>
                <a:effectLst/>
                <a:latin typeface="Open Sans" panose="020B0606030504020204" pitchFamily="34" charset="0"/>
              </a:rPr>
              <a:t>believed</a:t>
            </a:r>
            <a:r>
              <a:rPr lang="en-US" b="0" i="0" dirty="0">
                <a:solidFill>
                  <a:srgbClr val="333333"/>
                </a:solidFill>
                <a:effectLst/>
                <a:latin typeface="Open Sans" panose="020B0606030504020204" pitchFamily="34" charset="0"/>
              </a:rPr>
              <a:t> to have a disability, it’s still against the law. </a:t>
            </a:r>
          </a:p>
          <a:p>
            <a:pPr marL="171450" indent="-171450" algn="l">
              <a:buFont typeface="Arial" panose="020B0604020202020204" pitchFamily="34" charset="0"/>
              <a:buChar char="•"/>
            </a:pPr>
            <a:r>
              <a:rPr lang="en-US" b="0" i="0" dirty="0">
                <a:solidFill>
                  <a:srgbClr val="333333"/>
                </a:solidFill>
                <a:effectLst/>
                <a:latin typeface="Open Sans" panose="020B0606030504020204" pitchFamily="34" charset="0"/>
              </a:rPr>
              <a:t>Bullying, nicknames, inappropriate questions and unwanted jokes are all forms of disability harassment.</a:t>
            </a:r>
          </a:p>
          <a:p>
            <a:pPr marL="171450" indent="-171450" algn="l">
              <a:buFont typeface="Arial" panose="020B0604020202020204" pitchFamily="34" charset="0"/>
              <a:buChar char="•"/>
            </a:pPr>
            <a:r>
              <a:rPr lang="en-US" b="0" i="0" dirty="0">
                <a:solidFill>
                  <a:srgbClr val="333333"/>
                </a:solidFill>
                <a:effectLst/>
                <a:latin typeface="Open Sans" panose="020B0606030504020204" pitchFamily="34" charset="0"/>
              </a:rPr>
              <a:t>If an employee is married to a disabled spouse and is passed over for promotion because the decision maker believes that the employee cannot devote the adequate time to the job due to the disabled family member, that is considered disability discrimination and it is against the law.</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804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9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Advocacy &amp; Awareness </a:t>
            </a:r>
            <a:r>
              <a:rPr lang="en-US" dirty="0"/>
              <a:t>- AFO </a:t>
            </a:r>
            <a:r>
              <a:rPr lang="en-US" sz="1200" dirty="0">
                <a:effectLst/>
                <a:latin typeface="Arial" panose="020B0604020202020204" pitchFamily="34" charset="0"/>
                <a:ea typeface="Calibri" panose="020F0502020204030204" pitchFamily="34" charset="0"/>
              </a:rPr>
              <a:t>advocates for policies and programs in support of individuals with autism and their families at the state and local level. AFO also hosts Autism Advocacy Day at the Oklahoma State Capitol every April for hundreds of individuals, family members and providers from all across the state. </a:t>
            </a:r>
          </a:p>
          <a:p>
            <a:r>
              <a:rPr lang="en-US" sz="1200" dirty="0">
                <a:effectLst/>
                <a:latin typeface="Arial" panose="020B0604020202020204" pitchFamily="34" charset="0"/>
                <a:ea typeface="Calibri" panose="020F0502020204030204" pitchFamily="34" charset="0"/>
              </a:rPr>
              <a:t>AFO also has a Resource Coordinator available by phone M-F from 8 am- 5 pm daily help connect families and providers with autism resources.  </a:t>
            </a:r>
            <a:endParaRPr lang="en-US" dirty="0"/>
          </a:p>
          <a:p>
            <a:endParaRPr lang="en-US" b="1" dirty="0"/>
          </a:p>
          <a:p>
            <a:r>
              <a:rPr lang="en-US" b="1" dirty="0"/>
              <a:t>Early Childhood Development </a:t>
            </a:r>
            <a:r>
              <a:rPr lang="en-US" dirty="0"/>
              <a:t>- </a:t>
            </a:r>
            <a:r>
              <a:rPr lang="en-US" sz="1200" dirty="0">
                <a:effectLst/>
                <a:latin typeface="Arial" panose="020B0604020202020204" pitchFamily="34" charset="0"/>
                <a:ea typeface="Calibri" panose="020F0502020204030204" pitchFamily="34" charset="0"/>
              </a:rPr>
              <a:t>AFO provides training to Oklahoma's childcare providers to better support children with autism with an overall goal of increasing quality childcare services for Oklahoma children with autism and developmental delays. AFO currently has a grant from Oklahoma Partnerships for School Readiness to train every OKDHS- certified childcare facility in the state by the end of 2024. </a:t>
            </a:r>
          </a:p>
          <a:p>
            <a:endParaRPr lang="en-US" sz="1200" dirty="0">
              <a:effectLst/>
              <a:latin typeface="Arial" panose="020B0604020202020204" pitchFamily="34" charset="0"/>
            </a:endParaRPr>
          </a:p>
          <a:p>
            <a:pPr marL="0" marR="0">
              <a:lnSpc>
                <a:spcPct val="107000"/>
              </a:lnSpc>
              <a:spcBef>
                <a:spcPts val="0"/>
              </a:spcBef>
              <a:spcAft>
                <a:spcPts val="800"/>
              </a:spcAft>
            </a:pPr>
            <a:r>
              <a:rPr lang="en-US" sz="1200" b="1" dirty="0">
                <a:effectLst/>
                <a:latin typeface="Arial" panose="020B0604020202020204" pitchFamily="34" charset="0"/>
              </a:rPr>
              <a:t>Health Equity</a:t>
            </a:r>
            <a:r>
              <a:rPr lang="en-US" sz="1200" dirty="0">
                <a:effectLst/>
                <a:latin typeface="Arial" panose="020B0604020202020204" pitchFamily="34"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AFO currently provides autism training  and sensory kits to public, private, and tribal nation healthcare workers all across the state through a partnership with the Oklahoma State Department of Health. By the end of 2023, we had trained all 77 country health departments in the state and 5 tribes. </a:t>
            </a:r>
          </a:p>
          <a:p>
            <a:pPr marL="0" marR="0">
              <a:lnSpc>
                <a:spcPct val="107000"/>
              </a:lnSpc>
              <a:spcBef>
                <a:spcPts val="0"/>
              </a:spcBef>
              <a:spcAft>
                <a:spcPts val="8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Public Safety</a:t>
            </a:r>
            <a:r>
              <a:rPr lang="en-US" sz="1200" dirty="0">
                <a:effectLst/>
                <a:latin typeface="Arial" panose="020B0604020202020204" pitchFamily="34" charset="0"/>
                <a:ea typeface="Calibri" panose="020F0502020204030204" pitchFamily="34" charset="0"/>
                <a:cs typeface="Times New Roman" panose="02020603050405020304" pitchFamily="18" charset="0"/>
              </a:rPr>
              <a:t>- AFO provides community events that give drivers and passengers with autism the opportunity to practice safe traffic stops. We also offer autism education and sensory kits to local police, firefighters, and EMTs to help them better assist Oklahomans with autism and special needs. AFO also advocates for public policy measures to increase the safety of autistic Oklahomans. </a:t>
            </a:r>
          </a:p>
          <a:p>
            <a:pPr marL="0" marR="0">
              <a:lnSpc>
                <a:spcPct val="107000"/>
              </a:lnSpc>
              <a:spcBef>
                <a:spcPts val="0"/>
              </a:spcBef>
              <a:spcAft>
                <a:spcPts val="8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Social Inclusion- </a:t>
            </a:r>
            <a:r>
              <a:rPr lang="en-US" sz="1200" b="0" dirty="0">
                <a:effectLst/>
                <a:latin typeface="Arial" panose="020B0604020202020204" pitchFamily="34" charset="0"/>
                <a:ea typeface="Calibri" panose="020F0502020204030204" pitchFamily="34" charset="0"/>
                <a:cs typeface="Times New Roman" panose="02020603050405020304" pitchFamily="18" charset="0"/>
              </a:rPr>
              <a:t>AFO is committed to the inclusion and belonging of autistic Oklahomans. We providing social opportunities each month in OKC and Tulsa to help foster new relationships and decrease social isolation. We also provide sensory kits and training to many of Oklahoma’s favorite family and tourist destinations throughout the state. Throughout the year, we host and co-host numerous social inclusion opportunities that we post to our social media. </a:t>
            </a:r>
          </a:p>
          <a:p>
            <a:pPr marL="0" marR="0">
              <a:lnSpc>
                <a:spcPct val="107000"/>
              </a:lnSpc>
              <a:spcBef>
                <a:spcPts val="0"/>
              </a:spcBef>
              <a:spcAft>
                <a:spcPts val="80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Workforce Development </a:t>
            </a:r>
            <a:r>
              <a:rPr lang="en-US" dirty="0"/>
              <a:t>- </a:t>
            </a:r>
            <a:r>
              <a:rPr lang="en-US" sz="1200" dirty="0">
                <a:effectLst/>
                <a:latin typeface="Arial" panose="020B0604020202020204" pitchFamily="34" charset="0"/>
                <a:ea typeface="Calibri" panose="020F0502020204030204" pitchFamily="34" charset="0"/>
              </a:rPr>
              <a:t>Through a partnership with the Developmental Disabilities Council of Oklahoma, AFO provides training and business solutions to Oklahoma employers committed to diversity and equity. Our LEAD training aims to provide more employment opportunities for autistic individuals and decrease the overall unemployment of those we serve. We also added a new training last year to help businesses serve autistic clients and customers better called Autism-Friendly Business. This training offers practical tools and a certification for businesses to promote.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A3C9B-CF33-49E3-B0D7-8ECFB198C36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8623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dirty="0">
              <a:solidFill>
                <a:srgbClr val="171717"/>
              </a:solidFill>
              <a:effectLst/>
              <a:latin typeface="verdana" panose="020B0604030504040204" pitchFamily="34" charset="0"/>
            </a:endParaRPr>
          </a:p>
          <a:p>
            <a:r>
              <a:rPr lang="en-US" sz="2000" b="1" i="0" dirty="0">
                <a:solidFill>
                  <a:srgbClr val="171717"/>
                </a:solidFill>
                <a:effectLst/>
                <a:latin typeface="verdana" panose="020B0604030504040204" pitchFamily="34" charset="0"/>
              </a:rPr>
              <a:t>ONLY IF ASKED ABOUT SEXUALITY IN RESPONSE TO THE VIDEO</a:t>
            </a:r>
          </a:p>
          <a:p>
            <a:r>
              <a:rPr lang="en-US" sz="2000" b="0" i="0" dirty="0">
                <a:solidFill>
                  <a:srgbClr val="171717"/>
                </a:solidFill>
                <a:effectLst/>
                <a:latin typeface="verdana" panose="020B0604030504040204" pitchFamily="34" charset="0"/>
              </a:rPr>
              <a:t>Research shows that the majority of autistic adults (70% of autistic males and 76% of autistic females) engage in sexual activity—although they do so to a lesser degree than their non-autistic peers (89% of both non-autistic males and females report engaging in sexual activity). In contrast to previous findings, the results also found that there were no differences in likelihood of ever contracting an STI, or the age at which participants first engaged in sexual activity, between autistic and non-autistic individuals.</a:t>
            </a:r>
          </a:p>
          <a:p>
            <a:endParaRPr lang="en-US" sz="2000" b="0" i="0" dirty="0">
              <a:solidFill>
                <a:srgbClr val="171717"/>
              </a:solidFill>
              <a:effectLst/>
              <a:latin typeface="verdana" panose="020B0604030504040204" pitchFamily="34" charset="0"/>
            </a:endParaRPr>
          </a:p>
          <a:p>
            <a:pPr algn="l"/>
            <a:r>
              <a:rPr lang="en-US" sz="2000" b="0" i="0" dirty="0">
                <a:solidFill>
                  <a:srgbClr val="171717"/>
                </a:solidFill>
                <a:effectLst/>
                <a:latin typeface="verdana" panose="020B0604030504040204" pitchFamily="34" charset="0"/>
              </a:rPr>
              <a:t>In addition, the study found that autistic adults and adolescents are approximately eight times more likely to identify as asexual and ‘other’ sexuality than their non-autistic peers. And there were sex differences in sexual orientation: autistic males are 3.5 times more likely to identify as bisexual than non-autistic males, whereas autistic females are three times more likely to identify as homosexual than non-autistic females.</a:t>
            </a:r>
          </a:p>
          <a:p>
            <a:pPr algn="l"/>
            <a:r>
              <a:rPr lang="en-US" sz="2000" b="0" i="0" dirty="0">
                <a:solidFill>
                  <a:srgbClr val="171717"/>
                </a:solidFill>
                <a:effectLst/>
                <a:latin typeface="verdana" panose="020B0604030504040204" pitchFamily="34" charset="0"/>
              </a:rPr>
              <a:t>When comparing autistic females and males directly, autistic females were more likely to be sexually active; more likely to identify as asexual, bisexual, and ‘other’ sexuality; and were less likely to identify as heterosexual.</a:t>
            </a:r>
          </a:p>
          <a:p>
            <a:r>
              <a:rPr lang="en-US" sz="1400" dirty="0"/>
              <a:t> </a:t>
            </a:r>
          </a:p>
          <a:p>
            <a:r>
              <a:rPr lang="en-US" sz="1400" dirty="0"/>
              <a:t>Source:  University of Cambridge (https://www.cam.ac.uk/research/news/autistic-individuals-are-more-likely-to-be-lgbtq).</a:t>
            </a:r>
          </a:p>
        </p:txBody>
      </p:sp>
      <p:sp>
        <p:nvSpPr>
          <p:cNvPr id="4" name="Slide Number Placeholder 3"/>
          <p:cNvSpPr>
            <a:spLocks noGrp="1"/>
          </p:cNvSpPr>
          <p:nvPr>
            <p:ph type="sldNum" sz="quarter" idx="5"/>
          </p:nvPr>
        </p:nvSpPr>
        <p:spPr/>
        <p:txBody>
          <a:bodyPr/>
          <a:lstStyle/>
          <a:p>
            <a:fld id="{141DD9E5-525F-4F66-B6CA-93C364374CC6}" type="slidenum">
              <a:rPr lang="en-US" smtClean="0"/>
              <a:t>30</a:t>
            </a:fld>
            <a:endParaRPr lang="en-US"/>
          </a:p>
        </p:txBody>
      </p:sp>
    </p:spTree>
    <p:extLst>
      <p:ext uri="{BB962C8B-B14F-4D97-AF65-F5344CB8AC3E}">
        <p14:creationId xmlns:p14="http://schemas.microsoft.com/office/powerpoint/2010/main" val="3328615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17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92929"/>
                </a:solidFill>
                <a:effectLst/>
                <a:latin typeface="source-serif-pro"/>
              </a:rPr>
              <a:t>There are many myths and misconceptions surrounding autistic people in the workplace and they can be quite harmful.</a:t>
            </a:r>
          </a:p>
          <a:p>
            <a:endParaRPr lang="en-US" b="0" i="0">
              <a:solidFill>
                <a:srgbClr val="292929"/>
              </a:solidFill>
              <a:effectLst/>
              <a:latin typeface="source-serif-pro"/>
            </a:endParaRPr>
          </a:p>
          <a:p>
            <a:r>
              <a:rPr lang="en-US" b="0" i="0">
                <a:solidFill>
                  <a:srgbClr val="292929"/>
                </a:solidFill>
                <a:effectLst/>
                <a:latin typeface="source-serif-pro"/>
              </a:rPr>
              <a:t>The destructive impact of fears and misconceptions about autistic people in the workplace can be felt anywhere from being misunderstood by colleagues, to being discriminated against in hiring and advancement processes, to being unemployed for months or even </a:t>
            </a:r>
            <a:r>
              <a:rPr lang="en-US" b="0" i="1">
                <a:solidFill>
                  <a:srgbClr val="292929"/>
                </a:solidFill>
                <a:effectLst/>
                <a:latin typeface="source-serif-pro"/>
              </a:rPr>
              <a:t>years</a:t>
            </a:r>
            <a:r>
              <a:rPr lang="en-US" b="0" i="0">
                <a:solidFill>
                  <a:srgbClr val="292929"/>
                </a:solidFill>
                <a:effectLst/>
                <a:latin typeface="source-serif-pro"/>
              </a:rPr>
              <a:t> at a time despite holding all relevant experience, qualifications and attitudes. Imagine how you might feel if the success of your career or even your ability to simply generate income and participate in society could be at best, negatively impacted, or at worst, taken away from you because of how </a:t>
            </a:r>
            <a:r>
              <a:rPr lang="en-US" b="0" i="1">
                <a:solidFill>
                  <a:srgbClr val="292929"/>
                </a:solidFill>
                <a:effectLst/>
                <a:latin typeface="source-serif-pro"/>
              </a:rPr>
              <a:t>other people</a:t>
            </a:r>
            <a:r>
              <a:rPr lang="en-US" b="0" i="0">
                <a:solidFill>
                  <a:srgbClr val="292929"/>
                </a:solidFill>
                <a:effectLst/>
                <a:latin typeface="source-serif-pro"/>
              </a:rPr>
              <a:t> feel about the way your </a:t>
            </a:r>
            <a:r>
              <a:rPr lang="en-US" b="0" i="1">
                <a:solidFill>
                  <a:srgbClr val="292929"/>
                </a:solidFill>
                <a:effectLst/>
                <a:latin typeface="source-serif-pro"/>
              </a:rPr>
              <a:t>brain</a:t>
            </a:r>
            <a:r>
              <a:rPr lang="en-US" b="0" i="0">
                <a:solidFill>
                  <a:srgbClr val="292929"/>
                </a:solidFill>
                <a:effectLst/>
                <a:latin typeface="source-serif-pro"/>
              </a:rPr>
              <a:t> is wired.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126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718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3F3F41"/>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26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712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Disability rights are civil rights. </a:t>
            </a:r>
            <a:r>
              <a:rPr lang="en-US" b="0" i="0" dirty="0">
                <a:solidFill>
                  <a:srgbClr val="E8EAED"/>
                </a:solidFill>
                <a:effectLst/>
                <a:latin typeface="Google Sans"/>
              </a:rPr>
              <a:t>The purpose of the ADA is </a:t>
            </a:r>
            <a:r>
              <a:rPr lang="en-US" b="0" i="0" dirty="0">
                <a:solidFill>
                  <a:srgbClr val="E2EEFF"/>
                </a:solidFill>
                <a:effectLst/>
                <a:latin typeface="Google Sans"/>
              </a:rPr>
              <a:t>to make sure that people with disabilities have the same rights and opportunities as everyone else</a:t>
            </a:r>
            <a:r>
              <a:rPr lang="en-US" b="0" i="0" dirty="0">
                <a:solidFill>
                  <a:srgbClr val="E8EAED"/>
                </a:solidFill>
                <a:effectLst/>
                <a:latin typeface="Google Sans"/>
              </a:rPr>
              <a:t> to fully participate in aspects of society.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747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Source Sans Pro Web"/>
              </a:rPr>
              <a:t>It is also unlawful for an employer to retaliate against an individual for asserting their rights under the </a:t>
            </a:r>
            <a:r>
              <a:rPr lang="en-US" dirty="0"/>
              <a:t>ADA</a:t>
            </a:r>
            <a:r>
              <a:rPr lang="en-US" b="0" i="0" dirty="0">
                <a:solidFill>
                  <a:srgbClr val="1B1B1B"/>
                </a:solidFill>
                <a:effectLst/>
                <a:latin typeface="Source Sans Pro Web"/>
              </a:rPr>
              <a:t>. The Act also protects you if you are a victim of discrimination because of your family, business, social or other relationship or association with an individual with a disability.</a:t>
            </a: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883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Source Sans Pro Web"/>
              </a:rPr>
              <a:t>Reasonable accommodations should not be viewed as “special treatment” and they often benefit all employees. For example, facility enhancements such as ramps, accessible restrooms, and ergonomic workstations benefit more than just employees with disabilities. Examples of reasonable accommodations include making existing facilities accessible; job restructuring; part-time or modified work schedules; acquiring or modifying equipment; changing tests, training materials, or policies; and providing qualified readers or interpreters.</a:t>
            </a:r>
          </a:p>
          <a:p>
            <a:endParaRPr lang="en-US" b="0" i="0" dirty="0">
              <a:solidFill>
                <a:srgbClr val="212121"/>
              </a:solidFill>
              <a:effectLst/>
              <a:latin typeface="Source Sans Pro Web"/>
            </a:endParaRPr>
          </a:p>
          <a:p>
            <a:r>
              <a:rPr lang="en-US" b="0" i="0" dirty="0">
                <a:solidFill>
                  <a:srgbClr val="212121"/>
                </a:solidFill>
                <a:effectLst/>
                <a:latin typeface="Source Sans Pro Web"/>
              </a:rPr>
              <a:t>Many job accommodations cost very little and often involve minor changes to a work environment, schedule or work-related technologies</a:t>
            </a: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038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444444"/>
                </a:solidFill>
                <a:effectLst/>
                <a:latin typeface="Gordita"/>
              </a:rPr>
              <a:t>The benefits of hiring autistic workers</a:t>
            </a:r>
            <a:endParaRPr lang="en-US" b="0" i="0" dirty="0">
              <a:solidFill>
                <a:srgbClr val="444444"/>
              </a:solidFill>
              <a:effectLst/>
              <a:latin typeface="Gordita"/>
            </a:endParaRPr>
          </a:p>
          <a:p>
            <a:pPr algn="l"/>
            <a:r>
              <a:rPr lang="en-US" b="0" i="0" dirty="0">
                <a:solidFill>
                  <a:srgbClr val="444444"/>
                </a:solidFill>
                <a:effectLst/>
                <a:latin typeface="Gordita"/>
              </a:rPr>
              <a:t>Studies show that companies that hire autistic employees maintain a better work environment and generate better results in less time. Here are a few more benefits:</a:t>
            </a:r>
          </a:p>
          <a:p>
            <a:pPr algn="l">
              <a:buFont typeface="+mj-lt"/>
              <a:buAutoNum type="arabicPeriod"/>
            </a:pPr>
            <a:r>
              <a:rPr lang="en-US" b="1" i="0" dirty="0">
                <a:solidFill>
                  <a:srgbClr val="444444"/>
                </a:solidFill>
                <a:effectLst/>
                <a:latin typeface="Gordita"/>
              </a:rPr>
              <a:t>Innovation at the workplace:</a:t>
            </a:r>
            <a:r>
              <a:rPr lang="en-US" b="0" i="0" dirty="0">
                <a:solidFill>
                  <a:srgbClr val="444444"/>
                </a:solidFill>
                <a:effectLst/>
                <a:latin typeface="Gordita"/>
              </a:rPr>
              <a:t> Businesses must innovate and adapt to thrive in the market. Hiring a diverse group of people, including autistic people will help companies put their best foot forward.  </a:t>
            </a:r>
          </a:p>
          <a:p>
            <a:pPr algn="l">
              <a:buFont typeface="+mj-lt"/>
              <a:buAutoNum type="arabicPeriod"/>
            </a:pPr>
            <a:r>
              <a:rPr lang="en-US" b="1" i="0" dirty="0">
                <a:solidFill>
                  <a:srgbClr val="444444"/>
                </a:solidFill>
                <a:effectLst/>
                <a:latin typeface="Gordita"/>
              </a:rPr>
              <a:t>Access to a larger talent pool</a:t>
            </a:r>
            <a:r>
              <a:rPr lang="en-US" b="0" i="0" dirty="0">
                <a:solidFill>
                  <a:srgbClr val="444444"/>
                </a:solidFill>
                <a:effectLst/>
                <a:latin typeface="Gordita"/>
              </a:rPr>
              <a:t>: Businesses gain access to a larger pool of talented and skilled individuals. </a:t>
            </a:r>
          </a:p>
          <a:p>
            <a:pPr algn="l">
              <a:buFont typeface="+mj-lt"/>
              <a:buAutoNum type="arabicPeriod"/>
            </a:pPr>
            <a:r>
              <a:rPr lang="en-US" b="1" i="0" dirty="0">
                <a:solidFill>
                  <a:srgbClr val="444444"/>
                </a:solidFill>
                <a:effectLst/>
                <a:latin typeface="Gordita"/>
              </a:rPr>
              <a:t>Enhanced productivity:</a:t>
            </a:r>
            <a:r>
              <a:rPr lang="en-US" b="0" i="0" dirty="0">
                <a:solidFill>
                  <a:srgbClr val="444444"/>
                </a:solidFill>
                <a:effectLst/>
                <a:latin typeface="Gordita"/>
              </a:rPr>
              <a:t> After working with neurodiverse employees, managers learn to avoid abstract language, use shorter and crisp sentences, and give more specific instructions that benefit everyone.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938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891F35-C209-45D1-BF44-838DAB9B3354}" type="slidenum">
              <a:rPr lang="en-US" smtClean="0"/>
              <a:t>4</a:t>
            </a:fld>
            <a:endParaRPr lang="en-US"/>
          </a:p>
        </p:txBody>
      </p:sp>
    </p:spTree>
    <p:extLst>
      <p:ext uri="{BB962C8B-B14F-4D97-AF65-F5344CB8AC3E}">
        <p14:creationId xmlns:p14="http://schemas.microsoft.com/office/powerpoint/2010/main" val="2962318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444444"/>
              </a:solidFill>
              <a:effectLst/>
              <a:latin typeface="Gordit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373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baseline="0">
                <a:solidFill>
                  <a:srgbClr val="3F3F41"/>
                </a:solidFill>
                <a:latin typeface="Century Gothic" panose="020B0502020202020204" pitchFamily="34" charset="0"/>
              </a:rPr>
              <a:t>Neurodiversity recognizes the differences, not deficits, of neurodivergent individuals. A major advantage that neurodivergent employees bring to a workforce is how they receive, process, and interpret information differently. These differences may lead to viewing and solving problems in unconventional ways. This difference in thinking and processing could also lead to new approaches and possibilities that other employees may overlook. Neurodiversity offers a competitive advantage to employers who recognize the benefits of diversity in the workplace. If every employee thinks and processes information in the same way then we are likely to miss out on opportunities to bring creative solutions into our organizations. </a:t>
            </a:r>
          </a:p>
          <a:p>
            <a:endParaRPr lang="en-US" sz="1800" b="0" i="0" u="none" strike="noStrike" baseline="0">
              <a:solidFill>
                <a:srgbClr val="3F3F41"/>
              </a:solidFill>
              <a:latin typeface="Century Gothic" panose="020B0502020202020204" pitchFamily="34" charset="0"/>
            </a:endParaRPr>
          </a:p>
          <a:p>
            <a:r>
              <a:rPr lang="en-US" sz="1800" b="0" i="0" u="none" strike="noStrike" baseline="0">
                <a:solidFill>
                  <a:srgbClr val="3F3F41"/>
                </a:solidFill>
                <a:latin typeface="Century Gothic" panose="020B0502020202020204" pitchFamily="34" charset="0"/>
              </a:rPr>
              <a:t>Neurodiverse people tend to be quite loyal to their employers and are more likely to stay in a job long term. Provided the working environment is supportive, accepting and inclusive, your neurodiverse hire will likely stick around.</a:t>
            </a:r>
          </a:p>
          <a:p>
            <a:endParaRPr lang="en-US" sz="1800" b="0" i="0" u="none" strike="noStrike" baseline="0">
              <a:solidFill>
                <a:srgbClr val="3F3F4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The success of neurodiversity inclusion is twofold: the value neurodiverse employees provide the company and the value the company can provide neurodiverse employees.</a:t>
            </a:r>
          </a:p>
          <a:p>
            <a:endParaRPr lang="en-US" sz="1800" b="0" i="0" u="none" strike="noStrike" baseline="0">
              <a:solidFill>
                <a:srgbClr val="3F3F41"/>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1670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a:solidFill>
                  <a:srgbClr val="333333"/>
                </a:solidFill>
                <a:effectLst/>
                <a:latin typeface="Georgia" panose="02040502050405020303" pitchFamily="18" charset="0"/>
              </a:rPr>
              <a:t>By valuing diversity and opening your business's doors to a neurodiverse population, you can simultaneously boost your company image and make your workplace more appealing to incoming applicants.</a:t>
            </a:r>
            <a:endParaRPr lang="en-US" sz="1800" b="0" i="0" u="none" strike="noStrike" baseline="0">
              <a:solidFill>
                <a:srgbClr val="3F3F41"/>
              </a:solidFill>
              <a:latin typeface="Century Gothic" panose="020B050202020202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Being more intentional about creating an inclusive recruiting and retention plan helps build an environment where everyone can thrive.</a:t>
            </a:r>
          </a:p>
          <a:p>
            <a:endParaRPr lang="en-US"/>
          </a:p>
          <a:p>
            <a:r>
              <a:rPr lang="en-US" b="0" i="0">
                <a:solidFill>
                  <a:srgbClr val="000000"/>
                </a:solidFill>
                <a:effectLst/>
                <a:latin typeface="Sohne"/>
              </a:rPr>
              <a:t>Developing policies that support the well-being of any employee supports all employees. When you support neurodiversity at work, you make it easier for everyone to ask for the support they need.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920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eorgia" panose="02040502050405020303" pitchFamily="18" charset="0"/>
              </a:rPr>
              <a:t>Great minds do not always think alike. We’re all made up of different perspectives, life experiences and various ways of looking at and processing the world around us.</a:t>
            </a:r>
          </a:p>
          <a:p>
            <a:r>
              <a:rPr lang="en-US" b="0" i="0" dirty="0">
                <a:solidFill>
                  <a:srgbClr val="333333"/>
                </a:solidFill>
                <a:effectLst/>
                <a:latin typeface="Georgia" panose="02040502050405020303" pitchFamily="18" charset="0"/>
              </a:rPr>
              <a:t>Having a neurodiverse workforce has proven crucial for both the business and employees alike.</a:t>
            </a:r>
          </a:p>
          <a:p>
            <a:endParaRPr lang="en-US"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Adults on the autism spectrum face </a:t>
            </a:r>
            <a:r>
              <a:rPr lang="en-US" b="0" i="0" u="none" strike="noStrike" dirty="0">
                <a:solidFill>
                  <a:srgbClr val="003891"/>
                </a:solidFill>
                <a:effectLst/>
                <a:latin typeface="Georgia" panose="02040502050405020303" pitchFamily="18" charset="0"/>
                <a:hlinkClick r:id="rId3" tooltip="https://www.npr.org/sections/health-shots/2015/04/21/401243060/young-adults-with-autism-more-likely-to-be-unemployed-isolated"/>
              </a:rPr>
              <a:t>high unemployment rates</a:t>
            </a:r>
            <a:r>
              <a:rPr lang="en-US" b="0" i="0" dirty="0">
                <a:solidFill>
                  <a:srgbClr val="333333"/>
                </a:solidFill>
                <a:effectLst/>
                <a:latin typeface="Georgia" panose="02040502050405020303" pitchFamily="18" charset="0"/>
              </a:rPr>
              <a:t>, although many would be eager and able to use their talents to the benefit of someone’s business. Unfortunately, many employers aren’t willing to give them a chance due to their preconceived notions about autism, creating a loss for both the employee and the employer</a:t>
            </a:r>
          </a:p>
          <a:p>
            <a:endParaRPr lang="en-US"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As society continues to move forward, diversity and inclusion will continue to be major themes. Furthermore, the biggest problems of our time will require an acceptance that great minds are everywhere, and they’re probably not all thinking alike.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896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91F35-C209-45D1-BF44-838DAB9B3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2164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891F35-C209-45D1-BF44-838DAB9B3354}" type="slidenum">
              <a:rPr lang="en-US" smtClean="0"/>
              <a:t>47</a:t>
            </a:fld>
            <a:endParaRPr lang="en-US"/>
          </a:p>
        </p:txBody>
      </p:sp>
    </p:spTree>
    <p:extLst>
      <p:ext uri="{BB962C8B-B14F-4D97-AF65-F5344CB8AC3E}">
        <p14:creationId xmlns:p14="http://schemas.microsoft.com/office/powerpoint/2010/main" val="243744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1F20"/>
                </a:solidFill>
                <a:effectLst/>
                <a:latin typeface="Helvetica" panose="020B0604020202020204" pitchFamily="34" charset="0"/>
              </a:rPr>
              <a:t> People with ASD have problems understanding social reciprocity, beginning and maintaining relationships and grasping nonverbal communicative behaviors.  They also exhibit behavioral patterns that might include repetitive motor movements, inflexibility to routines, fixated interests, problems with sensory input (hypersensitive or hyposensitive to sound, touch, etc.), or unusual interest in the sensory aspects of the environment.</a:t>
            </a:r>
            <a:endParaRPr lang="en-US" dirty="0"/>
          </a:p>
        </p:txBody>
      </p:sp>
      <p:sp>
        <p:nvSpPr>
          <p:cNvPr id="4" name="Slide Number Placeholder 3"/>
          <p:cNvSpPr>
            <a:spLocks noGrp="1"/>
          </p:cNvSpPr>
          <p:nvPr>
            <p:ph type="sldNum" sz="quarter" idx="5"/>
          </p:nvPr>
        </p:nvSpPr>
        <p:spPr/>
        <p:txBody>
          <a:bodyPr/>
          <a:lstStyle/>
          <a:p>
            <a:fld id="{6A891F35-C209-45D1-BF44-838DAB9B3354}" type="slidenum">
              <a:rPr lang="en-US" smtClean="0"/>
              <a:t>5</a:t>
            </a:fld>
            <a:endParaRPr lang="en-US"/>
          </a:p>
        </p:txBody>
      </p:sp>
    </p:spTree>
    <p:extLst>
      <p:ext uri="{BB962C8B-B14F-4D97-AF65-F5344CB8AC3E}">
        <p14:creationId xmlns:p14="http://schemas.microsoft.com/office/powerpoint/2010/main" val="172626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891F35-C209-45D1-BF44-838DAB9B3354}" type="slidenum">
              <a:rPr lang="en-US" smtClean="0"/>
              <a:t>6</a:t>
            </a:fld>
            <a:endParaRPr lang="en-US"/>
          </a:p>
        </p:txBody>
      </p:sp>
    </p:spTree>
    <p:extLst>
      <p:ext uri="{BB962C8B-B14F-4D97-AF65-F5344CB8AC3E}">
        <p14:creationId xmlns:p14="http://schemas.microsoft.com/office/powerpoint/2010/main" val="2998865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12B32"/>
                </a:solidFill>
                <a:effectLst/>
                <a:latin typeface="Frutiger W01"/>
              </a:rPr>
              <a:t>not understanding social "rules", such as not talking over people</a:t>
            </a:r>
          </a:p>
          <a:p>
            <a:pPr algn="l">
              <a:buFont typeface="Arial" panose="020B0604020202020204" pitchFamily="34" charset="0"/>
              <a:buChar char="•"/>
            </a:pPr>
            <a:r>
              <a:rPr lang="en-US" b="0" i="0" dirty="0">
                <a:solidFill>
                  <a:srgbClr val="212B32"/>
                </a:solidFill>
                <a:effectLst/>
                <a:latin typeface="Frutiger W01"/>
              </a:rPr>
              <a:t>avoiding eye contact</a:t>
            </a:r>
          </a:p>
          <a:p>
            <a:pPr algn="l">
              <a:buFont typeface="Arial" panose="020B0604020202020204" pitchFamily="34" charset="0"/>
              <a:buChar char="•"/>
            </a:pPr>
            <a:r>
              <a:rPr lang="en-US" b="0" i="0" dirty="0">
                <a:solidFill>
                  <a:srgbClr val="212B32"/>
                </a:solidFill>
                <a:effectLst/>
                <a:latin typeface="Frutiger W01"/>
              </a:rPr>
              <a:t>getting too close to other people, or getting very upset if someone touches or gets too close to you</a:t>
            </a:r>
          </a:p>
          <a:p>
            <a:pPr algn="l">
              <a:buFont typeface="Arial" panose="020B0604020202020204" pitchFamily="34" charset="0"/>
              <a:buChar char="•"/>
            </a:pPr>
            <a:r>
              <a:rPr lang="en-US" b="0" i="0" dirty="0">
                <a:solidFill>
                  <a:srgbClr val="212B32"/>
                </a:solidFill>
                <a:effectLst/>
                <a:latin typeface="Frutiger W01"/>
              </a:rPr>
              <a:t>noticing small details, patterns, smells or sounds that others do not</a:t>
            </a:r>
          </a:p>
          <a:p>
            <a:pPr algn="l">
              <a:buFont typeface="Arial" panose="020B0604020202020204" pitchFamily="34" charset="0"/>
              <a:buChar char="•"/>
            </a:pPr>
            <a:r>
              <a:rPr lang="en-US" b="0" i="0" dirty="0">
                <a:solidFill>
                  <a:srgbClr val="212B32"/>
                </a:solidFill>
                <a:effectLst/>
                <a:latin typeface="Frutiger W01"/>
              </a:rPr>
              <a:t>having a very keen interest in certain subjects or activities</a:t>
            </a:r>
          </a:p>
          <a:p>
            <a:pPr algn="l">
              <a:buFont typeface="Arial" panose="020B0604020202020204" pitchFamily="34" charset="0"/>
              <a:buChar char="•"/>
            </a:pPr>
            <a:r>
              <a:rPr lang="en-US" b="0" i="0" dirty="0">
                <a:solidFill>
                  <a:srgbClr val="212B32"/>
                </a:solidFill>
                <a:effectLst/>
                <a:latin typeface="Frutiger W01"/>
              </a:rPr>
              <a:t>liking to plan things carefully before doing them</a:t>
            </a:r>
          </a:p>
          <a:p>
            <a:endParaRPr lang="en-US" dirty="0"/>
          </a:p>
        </p:txBody>
      </p:sp>
      <p:sp>
        <p:nvSpPr>
          <p:cNvPr id="4" name="Slide Number Placeholder 3"/>
          <p:cNvSpPr>
            <a:spLocks noGrp="1"/>
          </p:cNvSpPr>
          <p:nvPr>
            <p:ph type="sldNum" sz="quarter" idx="5"/>
          </p:nvPr>
        </p:nvSpPr>
        <p:spPr/>
        <p:txBody>
          <a:bodyPr/>
          <a:lstStyle/>
          <a:p>
            <a:fld id="{6A891F35-C209-45D1-BF44-838DAB9B3354}" type="slidenum">
              <a:rPr lang="en-US" smtClean="0"/>
              <a:t>7</a:t>
            </a:fld>
            <a:endParaRPr lang="en-US"/>
          </a:p>
        </p:txBody>
      </p:sp>
    </p:spTree>
    <p:extLst>
      <p:ext uri="{BB962C8B-B14F-4D97-AF65-F5344CB8AC3E}">
        <p14:creationId xmlns:p14="http://schemas.microsoft.com/office/powerpoint/2010/main" val="1340203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52046"/>
                </a:solidFill>
                <a:effectLst/>
                <a:latin typeface="greycliff-cf"/>
              </a:rPr>
              <a:t>Just like every person, every Autistic person is unique and has different abilities, interests, and challenges. Each Autistic person will experience their Autism differently, including in the way they communicate, socialize, and interpret sensory stimuli. Whether a person is autistic or not, all of us have skills and challenges, and areas where we need more (or less!) support. This is as true for Autistic people as it is for non-autistic people, and each Autistic person is an individual with their own profile of skills and challenges.</a:t>
            </a:r>
          </a:p>
          <a:p>
            <a:endParaRPr lang="en-US" b="0" i="0" dirty="0">
              <a:solidFill>
                <a:srgbClr val="652046"/>
              </a:solidFill>
              <a:effectLst/>
              <a:latin typeface="greycliff-cf"/>
            </a:endParaRPr>
          </a:p>
          <a:p>
            <a:r>
              <a:rPr lang="en-US" sz="1200" dirty="0">
                <a:solidFill>
                  <a:srgbClr val="4B4F58"/>
                </a:solidFill>
                <a:latin typeface="Arial" panose="020B0604020202020204" pitchFamily="34" charset="0"/>
                <a:cs typeface="Arial" panose="020B0604020202020204" pitchFamily="34" charset="0"/>
              </a:rPr>
              <a:t>For some, eye contact might be easy; for others, it might be deeply uncomfortable. </a:t>
            </a:r>
          </a:p>
          <a:p>
            <a:endParaRPr lang="en-US" sz="1200" dirty="0">
              <a:solidFill>
                <a:srgbClr val="4B4F58"/>
              </a:solidFill>
              <a:latin typeface="Arial" panose="020B0604020202020204" pitchFamily="34" charset="0"/>
              <a:cs typeface="Arial" panose="020B0604020202020204" pitchFamily="34" charset="0"/>
            </a:endParaRPr>
          </a:p>
          <a:p>
            <a:r>
              <a:rPr lang="en-US" sz="1200" dirty="0">
                <a:solidFill>
                  <a:srgbClr val="4B4F58"/>
                </a:solidFill>
                <a:latin typeface="Arial" panose="020B0604020202020204" pitchFamily="34" charset="0"/>
                <a:cs typeface="Arial" panose="020B0604020202020204" pitchFamily="34" charset="0"/>
              </a:rPr>
              <a:t>Some autistic individuals may experience a high degree of sensitivity to crowds or noisy environments, while others might thrive in a busy atmosphere. </a:t>
            </a:r>
          </a:p>
          <a:p>
            <a:endParaRPr lang="en-US" sz="1200" dirty="0">
              <a:solidFill>
                <a:srgbClr val="4B4F58"/>
              </a:solidFill>
              <a:latin typeface="Arial" panose="020B0604020202020204" pitchFamily="34" charset="0"/>
              <a:cs typeface="Arial" panose="020B0604020202020204" pitchFamily="34" charset="0"/>
            </a:endParaRPr>
          </a:p>
          <a:p>
            <a:r>
              <a:rPr lang="en-US" sz="1200" dirty="0">
                <a:solidFill>
                  <a:srgbClr val="4B4F58"/>
                </a:solidFill>
                <a:latin typeface="Arial" panose="020B0604020202020204" pitchFamily="34" charset="0"/>
                <a:cs typeface="Arial" panose="020B0604020202020204" pitchFamily="34" charset="0"/>
              </a:rPr>
              <a:t>Some may engage in special interests, throwing themselves into research and collecting information or items relevant to their interest; others simply may not.</a:t>
            </a:r>
          </a:p>
          <a:p>
            <a:endParaRPr lang="en-US" sz="1200" dirty="0">
              <a:solidFill>
                <a:srgbClr val="4B4F58"/>
              </a:solidFill>
              <a:latin typeface="Arial" panose="020B0604020202020204" pitchFamily="34" charset="0"/>
              <a:cs typeface="Arial" panose="020B0604020202020204" pitchFamily="34" charset="0"/>
            </a:endParaRPr>
          </a:p>
          <a:p>
            <a:r>
              <a:rPr lang="en-US" sz="1200" dirty="0">
                <a:solidFill>
                  <a:srgbClr val="4B4F58"/>
                </a:solidFill>
                <a:latin typeface="Arial" panose="020B0604020202020204" pitchFamily="34" charset="0"/>
                <a:cs typeface="Arial" panose="020B0604020202020204" pitchFamily="34" charset="0"/>
              </a:rPr>
              <a:t>This also helps both autistic individuals and those around them understand a person’s unique needs better. Someone considered high-functioning may not need as much support; however, when we look at that person’s wheel, we may see they don’t struggle in social situations (something others commonly but erroneously equate to “less autistic”). Still, they may have significant difficulties with executive function, ranging from problems like hygiene to difficulty switching tasks. This person is no more or less autistic than any other autistic person—they just need support in some areas more than others.</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A891F35-C209-45D1-BF44-838DAB9B3354}" type="slidenum">
              <a:rPr lang="en-US" smtClean="0"/>
              <a:t>8</a:t>
            </a:fld>
            <a:endParaRPr lang="en-US"/>
          </a:p>
        </p:txBody>
      </p:sp>
    </p:spTree>
    <p:extLst>
      <p:ext uri="{BB962C8B-B14F-4D97-AF65-F5344CB8AC3E}">
        <p14:creationId xmlns:p14="http://schemas.microsoft.com/office/powerpoint/2010/main" val="64047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Level 1: </a:t>
            </a:r>
            <a:r>
              <a:rPr lang="en-US" sz="1200" dirty="0">
                <a:latin typeface="Arial" panose="020B0604020202020204" pitchFamily="34" charset="0"/>
                <a:cs typeface="Arial" panose="020B0604020202020204" pitchFamily="34" charset="0"/>
              </a:rPr>
              <a:t>Requiring Support</a:t>
            </a:r>
          </a:p>
          <a:p>
            <a:r>
              <a:rPr lang="en-US" sz="1200" dirty="0">
                <a:latin typeface="Arial" panose="020B0604020202020204" pitchFamily="34" charset="0"/>
                <a:cs typeface="Arial" panose="020B0604020202020204" pitchFamily="34" charset="0"/>
              </a:rPr>
              <a:t>These individuals usually have challenges with executive functioning and daily social interactions. They often need help with transitions, planning and organization, and time management. </a:t>
            </a:r>
          </a:p>
          <a:p>
            <a:r>
              <a:rPr lang="en-US" sz="1200" dirty="0">
                <a:latin typeface="Arial" panose="020B0604020202020204" pitchFamily="34" charset="0"/>
                <a:cs typeface="Arial" panose="020B0604020202020204" pitchFamily="34" charset="0"/>
              </a:rPr>
              <a:t>Difficulty interpreting social cues and body language can hamper friendships. Sometimes they need help interpreting figurative language, jokes, and sarcasm. These individuals often fall between the cracks because their need for support is not always obvious.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69559-CDB8-E243-A7BD-EE3A75941A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8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A6D1-CB45-2564-2F5E-1271F4D713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7EA26C-07EE-9F34-03A4-B239C52999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A53006-26DA-6D16-69A4-0CF463DA71A2}"/>
              </a:ext>
            </a:extLst>
          </p:cNvPr>
          <p:cNvSpPr>
            <a:spLocks noGrp="1"/>
          </p:cNvSpPr>
          <p:nvPr>
            <p:ph type="dt" sz="half" idx="10"/>
          </p:nvPr>
        </p:nvSpPr>
        <p:spPr/>
        <p:txBody>
          <a:bodyPr/>
          <a:lstStyle/>
          <a:p>
            <a:fld id="{6D93F1B5-E678-498F-A7A2-5702D49C7D9C}" type="datetime1">
              <a:rPr lang="en-US" smtClean="0"/>
              <a:t>4/24/2024</a:t>
            </a:fld>
            <a:endParaRPr lang="en-US"/>
          </a:p>
        </p:txBody>
      </p:sp>
      <p:sp>
        <p:nvSpPr>
          <p:cNvPr id="5" name="Footer Placeholder 4">
            <a:extLst>
              <a:ext uri="{FF2B5EF4-FFF2-40B4-BE49-F238E27FC236}">
                <a16:creationId xmlns:a16="http://schemas.microsoft.com/office/drawing/2014/main" id="{A1E8F0D1-1E82-B7E0-3D53-B984C749D8D7}"/>
              </a:ext>
            </a:extLst>
          </p:cNvPr>
          <p:cNvSpPr>
            <a:spLocks noGrp="1"/>
          </p:cNvSpPr>
          <p:nvPr>
            <p:ph type="ftr" sz="quarter" idx="11"/>
          </p:nvPr>
        </p:nvSpPr>
        <p:spPr/>
        <p:txBody>
          <a:bodyPr/>
          <a:lstStyle/>
          <a:p>
            <a:r>
              <a:rPr lang="en-US"/>
              <a:t>1</a:t>
            </a:r>
          </a:p>
        </p:txBody>
      </p:sp>
      <p:sp>
        <p:nvSpPr>
          <p:cNvPr id="6" name="Slide Number Placeholder 5">
            <a:extLst>
              <a:ext uri="{FF2B5EF4-FFF2-40B4-BE49-F238E27FC236}">
                <a16:creationId xmlns:a16="http://schemas.microsoft.com/office/drawing/2014/main" id="{D0E80261-CF40-EBD1-F84E-B4AB337B8009}"/>
              </a:ext>
            </a:extLst>
          </p:cNvPr>
          <p:cNvSpPr>
            <a:spLocks noGrp="1"/>
          </p:cNvSpPr>
          <p:nvPr>
            <p:ph type="sldNum" sz="quarter" idx="12"/>
          </p:nvPr>
        </p:nvSpPr>
        <p:spPr/>
        <p:txBody>
          <a:bodyPr/>
          <a:lstStyle/>
          <a:p>
            <a:fld id="{8E990547-356B-4DFB-83A3-D8CA998967A5}" type="slidenum">
              <a:rPr lang="en-US" smtClean="0"/>
              <a:t>‹#›</a:t>
            </a:fld>
            <a:endParaRPr lang="en-US"/>
          </a:p>
        </p:txBody>
      </p:sp>
    </p:spTree>
    <p:extLst>
      <p:ext uri="{BB962C8B-B14F-4D97-AF65-F5344CB8AC3E}">
        <p14:creationId xmlns:p14="http://schemas.microsoft.com/office/powerpoint/2010/main" val="70704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62A2-F65D-7533-245B-EC9D2064DC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C4CFCF-8820-FBFC-80BD-32B2A91D17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0A05-277F-CA15-2AD1-41429641092D}"/>
              </a:ext>
            </a:extLst>
          </p:cNvPr>
          <p:cNvSpPr>
            <a:spLocks noGrp="1"/>
          </p:cNvSpPr>
          <p:nvPr>
            <p:ph type="dt" sz="half" idx="10"/>
          </p:nvPr>
        </p:nvSpPr>
        <p:spPr/>
        <p:txBody>
          <a:bodyPr/>
          <a:lstStyle/>
          <a:p>
            <a:fld id="{362662EC-FC97-42C4-92AE-19ED2DC7071A}" type="datetime1">
              <a:rPr lang="en-US" smtClean="0"/>
              <a:t>4/24/2024</a:t>
            </a:fld>
            <a:endParaRPr lang="en-US"/>
          </a:p>
        </p:txBody>
      </p:sp>
      <p:sp>
        <p:nvSpPr>
          <p:cNvPr id="5" name="Footer Placeholder 4">
            <a:extLst>
              <a:ext uri="{FF2B5EF4-FFF2-40B4-BE49-F238E27FC236}">
                <a16:creationId xmlns:a16="http://schemas.microsoft.com/office/drawing/2014/main" id="{DAE0B65B-EE28-40C5-F9E0-A4B258A0FA3D}"/>
              </a:ext>
            </a:extLst>
          </p:cNvPr>
          <p:cNvSpPr>
            <a:spLocks noGrp="1"/>
          </p:cNvSpPr>
          <p:nvPr>
            <p:ph type="ftr" sz="quarter" idx="11"/>
          </p:nvPr>
        </p:nvSpPr>
        <p:spPr/>
        <p:txBody>
          <a:bodyPr/>
          <a:lstStyle/>
          <a:p>
            <a:r>
              <a:rPr lang="en-US"/>
              <a:t>1</a:t>
            </a:r>
          </a:p>
        </p:txBody>
      </p:sp>
      <p:sp>
        <p:nvSpPr>
          <p:cNvPr id="6" name="Slide Number Placeholder 5">
            <a:extLst>
              <a:ext uri="{FF2B5EF4-FFF2-40B4-BE49-F238E27FC236}">
                <a16:creationId xmlns:a16="http://schemas.microsoft.com/office/drawing/2014/main" id="{3F67875F-8B69-EA12-BC08-F3A4EED6CFCC}"/>
              </a:ext>
            </a:extLst>
          </p:cNvPr>
          <p:cNvSpPr>
            <a:spLocks noGrp="1"/>
          </p:cNvSpPr>
          <p:nvPr>
            <p:ph type="sldNum" sz="quarter" idx="12"/>
          </p:nvPr>
        </p:nvSpPr>
        <p:spPr/>
        <p:txBody>
          <a:bodyPr/>
          <a:lstStyle/>
          <a:p>
            <a:fld id="{8E990547-356B-4DFB-83A3-D8CA998967A5}" type="slidenum">
              <a:rPr lang="en-US" smtClean="0"/>
              <a:t>‹#›</a:t>
            </a:fld>
            <a:endParaRPr lang="en-US"/>
          </a:p>
        </p:txBody>
      </p:sp>
    </p:spTree>
    <p:extLst>
      <p:ext uri="{BB962C8B-B14F-4D97-AF65-F5344CB8AC3E}">
        <p14:creationId xmlns:p14="http://schemas.microsoft.com/office/powerpoint/2010/main" val="605082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8B5324-45DC-0895-754E-1B8B77051F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B4446A-BE2B-4720-AFF4-0FD8A3E86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B3C7-8FB3-5770-63F9-72C7103422C5}"/>
              </a:ext>
            </a:extLst>
          </p:cNvPr>
          <p:cNvSpPr>
            <a:spLocks noGrp="1"/>
          </p:cNvSpPr>
          <p:nvPr>
            <p:ph type="dt" sz="half" idx="10"/>
          </p:nvPr>
        </p:nvSpPr>
        <p:spPr/>
        <p:txBody>
          <a:bodyPr/>
          <a:lstStyle/>
          <a:p>
            <a:fld id="{D465750A-71C0-4AF5-8429-9BCA6DB835A1}" type="datetime1">
              <a:rPr lang="en-US" smtClean="0"/>
              <a:t>4/24/2024</a:t>
            </a:fld>
            <a:endParaRPr lang="en-US"/>
          </a:p>
        </p:txBody>
      </p:sp>
      <p:sp>
        <p:nvSpPr>
          <p:cNvPr id="5" name="Footer Placeholder 4">
            <a:extLst>
              <a:ext uri="{FF2B5EF4-FFF2-40B4-BE49-F238E27FC236}">
                <a16:creationId xmlns:a16="http://schemas.microsoft.com/office/drawing/2014/main" id="{1DEBF7EE-0B43-9F93-5554-6647C9B05DE1}"/>
              </a:ext>
            </a:extLst>
          </p:cNvPr>
          <p:cNvSpPr>
            <a:spLocks noGrp="1"/>
          </p:cNvSpPr>
          <p:nvPr>
            <p:ph type="ftr" sz="quarter" idx="11"/>
          </p:nvPr>
        </p:nvSpPr>
        <p:spPr/>
        <p:txBody>
          <a:bodyPr/>
          <a:lstStyle/>
          <a:p>
            <a:r>
              <a:rPr lang="en-US"/>
              <a:t>1</a:t>
            </a:r>
          </a:p>
        </p:txBody>
      </p:sp>
      <p:sp>
        <p:nvSpPr>
          <p:cNvPr id="6" name="Slide Number Placeholder 5">
            <a:extLst>
              <a:ext uri="{FF2B5EF4-FFF2-40B4-BE49-F238E27FC236}">
                <a16:creationId xmlns:a16="http://schemas.microsoft.com/office/drawing/2014/main" id="{08DA5161-62C7-B7B7-44A4-6F83CB370DAA}"/>
              </a:ext>
            </a:extLst>
          </p:cNvPr>
          <p:cNvSpPr>
            <a:spLocks noGrp="1"/>
          </p:cNvSpPr>
          <p:nvPr>
            <p:ph type="sldNum" sz="quarter" idx="12"/>
          </p:nvPr>
        </p:nvSpPr>
        <p:spPr/>
        <p:txBody>
          <a:bodyPr/>
          <a:lstStyle/>
          <a:p>
            <a:fld id="{8E990547-356B-4DFB-83A3-D8CA998967A5}" type="slidenum">
              <a:rPr lang="en-US" smtClean="0"/>
              <a:t>‹#›</a:t>
            </a:fld>
            <a:endParaRPr lang="en-US"/>
          </a:p>
        </p:txBody>
      </p:sp>
    </p:spTree>
    <p:extLst>
      <p:ext uri="{BB962C8B-B14F-4D97-AF65-F5344CB8AC3E}">
        <p14:creationId xmlns:p14="http://schemas.microsoft.com/office/powerpoint/2010/main" val="138553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85DA-FDF2-EB59-239F-55AA0B6963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D2BB50-FC18-B284-867B-D2D41CE47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ED20D2-2386-52C4-961F-5BDCD1B269E1}"/>
              </a:ext>
            </a:extLst>
          </p:cNvPr>
          <p:cNvSpPr>
            <a:spLocks noGrp="1"/>
          </p:cNvSpPr>
          <p:nvPr>
            <p:ph type="dt" sz="half" idx="10"/>
          </p:nvPr>
        </p:nvSpPr>
        <p:spPr/>
        <p:txBody>
          <a:bodyPr/>
          <a:lstStyle/>
          <a:p>
            <a:fld id="{02F81585-08F2-473B-A030-DD2DD2B5A3FB}" type="datetimeFigureOut">
              <a:rPr lang="en-US" smtClean="0"/>
              <a:t>4/24/2024</a:t>
            </a:fld>
            <a:endParaRPr lang="en-US"/>
          </a:p>
        </p:txBody>
      </p:sp>
      <p:sp>
        <p:nvSpPr>
          <p:cNvPr id="5" name="Footer Placeholder 4">
            <a:extLst>
              <a:ext uri="{FF2B5EF4-FFF2-40B4-BE49-F238E27FC236}">
                <a16:creationId xmlns:a16="http://schemas.microsoft.com/office/drawing/2014/main" id="{90732FF7-34FD-054A-D4AC-CA1A04001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C222D-8579-DB9F-D291-73FA687E5C2B}"/>
              </a:ext>
            </a:extLst>
          </p:cNvPr>
          <p:cNvSpPr>
            <a:spLocks noGrp="1"/>
          </p:cNvSpPr>
          <p:nvPr>
            <p:ph type="sldNum" sz="quarter" idx="12"/>
          </p:nvPr>
        </p:nvSpPr>
        <p:spPr/>
        <p:txBody>
          <a:bodyPr/>
          <a:lstStyle/>
          <a:p>
            <a:fld id="{74CDF56F-0214-400E-A301-EF22D3A67BD1}" type="slidenum">
              <a:rPr lang="en-US" smtClean="0"/>
              <a:t>‹#›</a:t>
            </a:fld>
            <a:endParaRPr lang="en-US"/>
          </a:p>
        </p:txBody>
      </p:sp>
    </p:spTree>
    <p:extLst>
      <p:ext uri="{BB962C8B-B14F-4D97-AF65-F5344CB8AC3E}">
        <p14:creationId xmlns:p14="http://schemas.microsoft.com/office/powerpoint/2010/main" val="530263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A3B9-7150-9A4A-3A86-C7A24775C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138EDB-CF5F-12F7-FFE8-9636FA2AF6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DA9F4-0F4E-9493-8B86-13EBF685868E}"/>
              </a:ext>
            </a:extLst>
          </p:cNvPr>
          <p:cNvSpPr>
            <a:spLocks noGrp="1"/>
          </p:cNvSpPr>
          <p:nvPr>
            <p:ph type="dt" sz="half" idx="10"/>
          </p:nvPr>
        </p:nvSpPr>
        <p:spPr/>
        <p:txBody>
          <a:bodyPr/>
          <a:lstStyle/>
          <a:p>
            <a:fld id="{02F81585-08F2-473B-A030-DD2DD2B5A3FB}" type="datetimeFigureOut">
              <a:rPr lang="en-US" smtClean="0"/>
              <a:t>4/24/2024</a:t>
            </a:fld>
            <a:endParaRPr lang="en-US"/>
          </a:p>
        </p:txBody>
      </p:sp>
      <p:sp>
        <p:nvSpPr>
          <p:cNvPr id="5" name="Footer Placeholder 4">
            <a:extLst>
              <a:ext uri="{FF2B5EF4-FFF2-40B4-BE49-F238E27FC236}">
                <a16:creationId xmlns:a16="http://schemas.microsoft.com/office/drawing/2014/main" id="{417E8CEB-970A-F7E1-A0A9-8ECCF9C57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61D38-3BD8-B3EA-0E63-5490B1149339}"/>
              </a:ext>
            </a:extLst>
          </p:cNvPr>
          <p:cNvSpPr>
            <a:spLocks noGrp="1"/>
          </p:cNvSpPr>
          <p:nvPr>
            <p:ph type="sldNum" sz="quarter" idx="12"/>
          </p:nvPr>
        </p:nvSpPr>
        <p:spPr/>
        <p:txBody>
          <a:bodyPr/>
          <a:lstStyle/>
          <a:p>
            <a:fld id="{74CDF56F-0214-400E-A301-EF22D3A67BD1}" type="slidenum">
              <a:rPr lang="en-US" smtClean="0"/>
              <a:t>‹#›</a:t>
            </a:fld>
            <a:endParaRPr lang="en-US"/>
          </a:p>
        </p:txBody>
      </p:sp>
    </p:spTree>
    <p:extLst>
      <p:ext uri="{BB962C8B-B14F-4D97-AF65-F5344CB8AC3E}">
        <p14:creationId xmlns:p14="http://schemas.microsoft.com/office/powerpoint/2010/main" val="300329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64A10-15AE-FE02-5AAA-E05E728194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1AB85D-11A8-4C4F-283E-10F2F9104D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F3CE6B-45E6-59FD-E800-7399D5BA50A6}"/>
              </a:ext>
            </a:extLst>
          </p:cNvPr>
          <p:cNvSpPr>
            <a:spLocks noGrp="1"/>
          </p:cNvSpPr>
          <p:nvPr>
            <p:ph type="dt" sz="half" idx="10"/>
          </p:nvPr>
        </p:nvSpPr>
        <p:spPr/>
        <p:txBody>
          <a:bodyPr/>
          <a:lstStyle/>
          <a:p>
            <a:fld id="{02F81585-08F2-473B-A030-DD2DD2B5A3FB}" type="datetimeFigureOut">
              <a:rPr lang="en-US" smtClean="0"/>
              <a:t>4/24/2024</a:t>
            </a:fld>
            <a:endParaRPr lang="en-US"/>
          </a:p>
        </p:txBody>
      </p:sp>
      <p:sp>
        <p:nvSpPr>
          <p:cNvPr id="5" name="Footer Placeholder 4">
            <a:extLst>
              <a:ext uri="{FF2B5EF4-FFF2-40B4-BE49-F238E27FC236}">
                <a16:creationId xmlns:a16="http://schemas.microsoft.com/office/drawing/2014/main" id="{3A972CBA-33D6-E04D-0B3F-7FE0B2E44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AEC2B-FCF0-6955-4A18-88AD83593221}"/>
              </a:ext>
            </a:extLst>
          </p:cNvPr>
          <p:cNvSpPr>
            <a:spLocks noGrp="1"/>
          </p:cNvSpPr>
          <p:nvPr>
            <p:ph type="sldNum" sz="quarter" idx="12"/>
          </p:nvPr>
        </p:nvSpPr>
        <p:spPr/>
        <p:txBody>
          <a:bodyPr/>
          <a:lstStyle/>
          <a:p>
            <a:fld id="{74CDF56F-0214-400E-A301-EF22D3A67BD1}" type="slidenum">
              <a:rPr lang="en-US" smtClean="0"/>
              <a:t>‹#›</a:t>
            </a:fld>
            <a:endParaRPr lang="en-US"/>
          </a:p>
        </p:txBody>
      </p:sp>
    </p:spTree>
    <p:extLst>
      <p:ext uri="{BB962C8B-B14F-4D97-AF65-F5344CB8AC3E}">
        <p14:creationId xmlns:p14="http://schemas.microsoft.com/office/powerpoint/2010/main" val="2733331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99F93-FEDD-8D66-0286-E3BEE8BDC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05268-3468-FE54-E56C-38C1905FB9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DAA34F-2F60-1B95-5A0B-8E6EB241C2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F4EA2F-553B-D072-4880-520DE4B7991C}"/>
              </a:ext>
            </a:extLst>
          </p:cNvPr>
          <p:cNvSpPr>
            <a:spLocks noGrp="1"/>
          </p:cNvSpPr>
          <p:nvPr>
            <p:ph type="dt" sz="half" idx="10"/>
          </p:nvPr>
        </p:nvSpPr>
        <p:spPr/>
        <p:txBody>
          <a:bodyPr/>
          <a:lstStyle/>
          <a:p>
            <a:fld id="{02F81585-08F2-473B-A030-DD2DD2B5A3FB}" type="datetimeFigureOut">
              <a:rPr lang="en-US" smtClean="0"/>
              <a:t>4/24/2024</a:t>
            </a:fld>
            <a:endParaRPr lang="en-US"/>
          </a:p>
        </p:txBody>
      </p:sp>
      <p:sp>
        <p:nvSpPr>
          <p:cNvPr id="6" name="Footer Placeholder 5">
            <a:extLst>
              <a:ext uri="{FF2B5EF4-FFF2-40B4-BE49-F238E27FC236}">
                <a16:creationId xmlns:a16="http://schemas.microsoft.com/office/drawing/2014/main" id="{4DB7DEFF-6262-2B8C-5403-F603A2A94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D4CBB6-DDA4-D6B4-6FDB-2F92B723B51A}"/>
              </a:ext>
            </a:extLst>
          </p:cNvPr>
          <p:cNvSpPr>
            <a:spLocks noGrp="1"/>
          </p:cNvSpPr>
          <p:nvPr>
            <p:ph type="sldNum" sz="quarter" idx="12"/>
          </p:nvPr>
        </p:nvSpPr>
        <p:spPr/>
        <p:txBody>
          <a:bodyPr/>
          <a:lstStyle/>
          <a:p>
            <a:fld id="{74CDF56F-0214-400E-A301-EF22D3A67BD1}" type="slidenum">
              <a:rPr lang="en-US" smtClean="0"/>
              <a:t>‹#›</a:t>
            </a:fld>
            <a:endParaRPr lang="en-US"/>
          </a:p>
        </p:txBody>
      </p:sp>
    </p:spTree>
    <p:extLst>
      <p:ext uri="{BB962C8B-B14F-4D97-AF65-F5344CB8AC3E}">
        <p14:creationId xmlns:p14="http://schemas.microsoft.com/office/powerpoint/2010/main" val="2718668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7FE0-D989-A820-9A54-4334FC8157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0B6CFE-8649-89B3-EC9C-13A6B2108A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04DCED-55A4-3627-2FE9-BF21EAB512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E668EF-E659-DF32-C66B-6EE0E02E3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D83E94-3E54-B3B7-F64F-40A755C966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6552FE-870A-1F84-8961-CFAB709AD2DE}"/>
              </a:ext>
            </a:extLst>
          </p:cNvPr>
          <p:cNvSpPr>
            <a:spLocks noGrp="1"/>
          </p:cNvSpPr>
          <p:nvPr>
            <p:ph type="dt" sz="half" idx="10"/>
          </p:nvPr>
        </p:nvSpPr>
        <p:spPr/>
        <p:txBody>
          <a:bodyPr/>
          <a:lstStyle/>
          <a:p>
            <a:fld id="{02F81585-08F2-473B-A030-DD2DD2B5A3FB}" type="datetimeFigureOut">
              <a:rPr lang="en-US" smtClean="0"/>
              <a:t>4/24/2024</a:t>
            </a:fld>
            <a:endParaRPr lang="en-US"/>
          </a:p>
        </p:txBody>
      </p:sp>
      <p:sp>
        <p:nvSpPr>
          <p:cNvPr id="8" name="Footer Placeholder 7">
            <a:extLst>
              <a:ext uri="{FF2B5EF4-FFF2-40B4-BE49-F238E27FC236}">
                <a16:creationId xmlns:a16="http://schemas.microsoft.com/office/drawing/2014/main" id="{DDBFA20B-3672-F4CE-B5F6-EBEFA47157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AA40D1-C6F0-99F9-19A9-AC1A513BD760}"/>
              </a:ext>
            </a:extLst>
          </p:cNvPr>
          <p:cNvSpPr>
            <a:spLocks noGrp="1"/>
          </p:cNvSpPr>
          <p:nvPr>
            <p:ph type="sldNum" sz="quarter" idx="12"/>
          </p:nvPr>
        </p:nvSpPr>
        <p:spPr/>
        <p:txBody>
          <a:bodyPr/>
          <a:lstStyle/>
          <a:p>
            <a:fld id="{74CDF56F-0214-400E-A301-EF22D3A67BD1}" type="slidenum">
              <a:rPr lang="en-US" smtClean="0"/>
              <a:t>‹#›</a:t>
            </a:fld>
            <a:endParaRPr lang="en-US"/>
          </a:p>
        </p:txBody>
      </p:sp>
    </p:spTree>
    <p:extLst>
      <p:ext uri="{BB962C8B-B14F-4D97-AF65-F5344CB8AC3E}">
        <p14:creationId xmlns:p14="http://schemas.microsoft.com/office/powerpoint/2010/main" val="3606236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6340-43CC-A514-CB27-BEA9C15529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22BAD4-53E8-28B1-177C-FED096161237}"/>
              </a:ext>
            </a:extLst>
          </p:cNvPr>
          <p:cNvSpPr>
            <a:spLocks noGrp="1"/>
          </p:cNvSpPr>
          <p:nvPr>
            <p:ph type="dt" sz="half" idx="10"/>
          </p:nvPr>
        </p:nvSpPr>
        <p:spPr/>
        <p:txBody>
          <a:bodyPr/>
          <a:lstStyle/>
          <a:p>
            <a:fld id="{02F81585-08F2-473B-A030-DD2DD2B5A3FB}" type="datetimeFigureOut">
              <a:rPr lang="en-US" smtClean="0"/>
              <a:t>4/24/2024</a:t>
            </a:fld>
            <a:endParaRPr lang="en-US"/>
          </a:p>
        </p:txBody>
      </p:sp>
      <p:sp>
        <p:nvSpPr>
          <p:cNvPr id="4" name="Footer Placeholder 3">
            <a:extLst>
              <a:ext uri="{FF2B5EF4-FFF2-40B4-BE49-F238E27FC236}">
                <a16:creationId xmlns:a16="http://schemas.microsoft.com/office/drawing/2014/main" id="{AA9DB148-41C3-8971-72DC-66AEE1143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BA2672-504C-2782-6F2E-36DC59001CC9}"/>
              </a:ext>
            </a:extLst>
          </p:cNvPr>
          <p:cNvSpPr>
            <a:spLocks noGrp="1"/>
          </p:cNvSpPr>
          <p:nvPr>
            <p:ph type="sldNum" sz="quarter" idx="12"/>
          </p:nvPr>
        </p:nvSpPr>
        <p:spPr/>
        <p:txBody>
          <a:bodyPr/>
          <a:lstStyle/>
          <a:p>
            <a:fld id="{74CDF56F-0214-400E-A301-EF22D3A67BD1}" type="slidenum">
              <a:rPr lang="en-US" smtClean="0"/>
              <a:t>‹#›</a:t>
            </a:fld>
            <a:endParaRPr lang="en-US"/>
          </a:p>
        </p:txBody>
      </p:sp>
    </p:spTree>
    <p:extLst>
      <p:ext uri="{BB962C8B-B14F-4D97-AF65-F5344CB8AC3E}">
        <p14:creationId xmlns:p14="http://schemas.microsoft.com/office/powerpoint/2010/main" val="80822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4F1FE1-A74C-21AE-1F58-1F9C358519B4}"/>
              </a:ext>
            </a:extLst>
          </p:cNvPr>
          <p:cNvSpPr>
            <a:spLocks noGrp="1"/>
          </p:cNvSpPr>
          <p:nvPr>
            <p:ph type="dt" sz="half" idx="10"/>
          </p:nvPr>
        </p:nvSpPr>
        <p:spPr/>
        <p:txBody>
          <a:bodyPr/>
          <a:lstStyle/>
          <a:p>
            <a:fld id="{02F81585-08F2-473B-A030-DD2DD2B5A3FB}" type="datetimeFigureOut">
              <a:rPr lang="en-US" smtClean="0"/>
              <a:t>4/24/2024</a:t>
            </a:fld>
            <a:endParaRPr lang="en-US"/>
          </a:p>
        </p:txBody>
      </p:sp>
      <p:sp>
        <p:nvSpPr>
          <p:cNvPr id="3" name="Footer Placeholder 2">
            <a:extLst>
              <a:ext uri="{FF2B5EF4-FFF2-40B4-BE49-F238E27FC236}">
                <a16:creationId xmlns:a16="http://schemas.microsoft.com/office/drawing/2014/main" id="{E73CF9AD-CD0F-AF5D-9C06-F12D330DA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C576A1-5469-7F98-C83E-08C7AFC5B2E3}"/>
              </a:ext>
            </a:extLst>
          </p:cNvPr>
          <p:cNvSpPr>
            <a:spLocks noGrp="1"/>
          </p:cNvSpPr>
          <p:nvPr>
            <p:ph type="sldNum" sz="quarter" idx="12"/>
          </p:nvPr>
        </p:nvSpPr>
        <p:spPr/>
        <p:txBody>
          <a:bodyPr/>
          <a:lstStyle/>
          <a:p>
            <a:fld id="{74CDF56F-0214-400E-A301-EF22D3A67BD1}" type="slidenum">
              <a:rPr lang="en-US" smtClean="0"/>
              <a:t>‹#›</a:t>
            </a:fld>
            <a:endParaRPr lang="en-US"/>
          </a:p>
        </p:txBody>
      </p:sp>
    </p:spTree>
    <p:extLst>
      <p:ext uri="{BB962C8B-B14F-4D97-AF65-F5344CB8AC3E}">
        <p14:creationId xmlns:p14="http://schemas.microsoft.com/office/powerpoint/2010/main" val="3467400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F660D-ABDD-353B-8034-A27FEFB9D7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7A853E-0EAC-4E49-B833-2C37ED184E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2912ED-1900-4472-1548-DCE95CEF8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346FE-DB51-67E6-175C-2A49563FE030}"/>
              </a:ext>
            </a:extLst>
          </p:cNvPr>
          <p:cNvSpPr>
            <a:spLocks noGrp="1"/>
          </p:cNvSpPr>
          <p:nvPr>
            <p:ph type="dt" sz="half" idx="10"/>
          </p:nvPr>
        </p:nvSpPr>
        <p:spPr/>
        <p:txBody>
          <a:bodyPr/>
          <a:lstStyle/>
          <a:p>
            <a:fld id="{02F81585-08F2-473B-A030-DD2DD2B5A3FB}" type="datetimeFigureOut">
              <a:rPr lang="en-US" smtClean="0"/>
              <a:t>4/24/2024</a:t>
            </a:fld>
            <a:endParaRPr lang="en-US"/>
          </a:p>
        </p:txBody>
      </p:sp>
      <p:sp>
        <p:nvSpPr>
          <p:cNvPr id="6" name="Footer Placeholder 5">
            <a:extLst>
              <a:ext uri="{FF2B5EF4-FFF2-40B4-BE49-F238E27FC236}">
                <a16:creationId xmlns:a16="http://schemas.microsoft.com/office/drawing/2014/main" id="{B763F79C-4DB9-66A9-29FE-5909EC980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444232-3DFD-8C54-FE9B-857EC8CAC72A}"/>
              </a:ext>
            </a:extLst>
          </p:cNvPr>
          <p:cNvSpPr>
            <a:spLocks noGrp="1"/>
          </p:cNvSpPr>
          <p:nvPr>
            <p:ph type="sldNum" sz="quarter" idx="12"/>
          </p:nvPr>
        </p:nvSpPr>
        <p:spPr/>
        <p:txBody>
          <a:bodyPr/>
          <a:lstStyle/>
          <a:p>
            <a:fld id="{74CDF56F-0214-400E-A301-EF22D3A67BD1}" type="slidenum">
              <a:rPr lang="en-US" smtClean="0"/>
              <a:t>‹#›</a:t>
            </a:fld>
            <a:endParaRPr lang="en-US"/>
          </a:p>
        </p:txBody>
      </p:sp>
    </p:spTree>
    <p:extLst>
      <p:ext uri="{BB962C8B-B14F-4D97-AF65-F5344CB8AC3E}">
        <p14:creationId xmlns:p14="http://schemas.microsoft.com/office/powerpoint/2010/main" val="842565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34BB-8524-3AA0-8020-411DD83966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7A440D-8233-9128-CCFD-117893A177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F699E-F81B-6010-A547-FEC6A9D73490}"/>
              </a:ext>
            </a:extLst>
          </p:cNvPr>
          <p:cNvSpPr>
            <a:spLocks noGrp="1"/>
          </p:cNvSpPr>
          <p:nvPr>
            <p:ph type="dt" sz="half" idx="10"/>
          </p:nvPr>
        </p:nvSpPr>
        <p:spPr/>
        <p:txBody>
          <a:bodyPr/>
          <a:lstStyle/>
          <a:p>
            <a:fld id="{5CB12213-CCB1-4988-9FA2-40590CCCC292}" type="datetime1">
              <a:rPr lang="en-US" smtClean="0"/>
              <a:t>4/24/2024</a:t>
            </a:fld>
            <a:endParaRPr lang="en-US"/>
          </a:p>
        </p:txBody>
      </p:sp>
      <p:sp>
        <p:nvSpPr>
          <p:cNvPr id="5" name="Footer Placeholder 4">
            <a:extLst>
              <a:ext uri="{FF2B5EF4-FFF2-40B4-BE49-F238E27FC236}">
                <a16:creationId xmlns:a16="http://schemas.microsoft.com/office/drawing/2014/main" id="{E288EDD6-E164-33FF-B769-161EBA7144ED}"/>
              </a:ext>
            </a:extLst>
          </p:cNvPr>
          <p:cNvSpPr>
            <a:spLocks noGrp="1"/>
          </p:cNvSpPr>
          <p:nvPr>
            <p:ph type="ftr" sz="quarter" idx="11"/>
          </p:nvPr>
        </p:nvSpPr>
        <p:spPr/>
        <p:txBody>
          <a:bodyPr/>
          <a:lstStyle/>
          <a:p>
            <a:r>
              <a:rPr lang="en-US"/>
              <a:t>1</a:t>
            </a:r>
          </a:p>
        </p:txBody>
      </p:sp>
      <p:sp>
        <p:nvSpPr>
          <p:cNvPr id="6" name="Slide Number Placeholder 5">
            <a:extLst>
              <a:ext uri="{FF2B5EF4-FFF2-40B4-BE49-F238E27FC236}">
                <a16:creationId xmlns:a16="http://schemas.microsoft.com/office/drawing/2014/main" id="{A623F179-AAC9-AE74-AEE5-4F49E44BCD53}"/>
              </a:ext>
            </a:extLst>
          </p:cNvPr>
          <p:cNvSpPr>
            <a:spLocks noGrp="1"/>
          </p:cNvSpPr>
          <p:nvPr>
            <p:ph type="sldNum" sz="quarter" idx="12"/>
          </p:nvPr>
        </p:nvSpPr>
        <p:spPr/>
        <p:txBody>
          <a:bodyPr/>
          <a:lstStyle/>
          <a:p>
            <a:fld id="{8E990547-356B-4DFB-83A3-D8CA998967A5}" type="slidenum">
              <a:rPr lang="en-US" smtClean="0"/>
              <a:t>‹#›</a:t>
            </a:fld>
            <a:endParaRPr lang="en-US"/>
          </a:p>
        </p:txBody>
      </p:sp>
    </p:spTree>
    <p:extLst>
      <p:ext uri="{BB962C8B-B14F-4D97-AF65-F5344CB8AC3E}">
        <p14:creationId xmlns:p14="http://schemas.microsoft.com/office/powerpoint/2010/main" val="3050818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A108-9C38-B2F4-0542-7F1284E946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F550B1-06F8-8744-27A5-CF6DABC65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F6D8E-3FD8-9D95-0CD8-242F54A82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FEC543-AFB0-597C-3161-2EFCF22267B0}"/>
              </a:ext>
            </a:extLst>
          </p:cNvPr>
          <p:cNvSpPr>
            <a:spLocks noGrp="1"/>
          </p:cNvSpPr>
          <p:nvPr>
            <p:ph type="dt" sz="half" idx="10"/>
          </p:nvPr>
        </p:nvSpPr>
        <p:spPr/>
        <p:txBody>
          <a:bodyPr/>
          <a:lstStyle/>
          <a:p>
            <a:fld id="{02F81585-08F2-473B-A030-DD2DD2B5A3FB}" type="datetimeFigureOut">
              <a:rPr lang="en-US" smtClean="0"/>
              <a:t>4/24/2024</a:t>
            </a:fld>
            <a:endParaRPr lang="en-US"/>
          </a:p>
        </p:txBody>
      </p:sp>
      <p:sp>
        <p:nvSpPr>
          <p:cNvPr id="6" name="Footer Placeholder 5">
            <a:extLst>
              <a:ext uri="{FF2B5EF4-FFF2-40B4-BE49-F238E27FC236}">
                <a16:creationId xmlns:a16="http://schemas.microsoft.com/office/drawing/2014/main" id="{F2A95C33-3EF0-520F-1C09-CE53C88EA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F6DED5-959A-1F59-9C7E-204A2306E442}"/>
              </a:ext>
            </a:extLst>
          </p:cNvPr>
          <p:cNvSpPr>
            <a:spLocks noGrp="1"/>
          </p:cNvSpPr>
          <p:nvPr>
            <p:ph type="sldNum" sz="quarter" idx="12"/>
          </p:nvPr>
        </p:nvSpPr>
        <p:spPr/>
        <p:txBody>
          <a:bodyPr/>
          <a:lstStyle/>
          <a:p>
            <a:fld id="{74CDF56F-0214-400E-A301-EF22D3A67BD1}" type="slidenum">
              <a:rPr lang="en-US" smtClean="0"/>
              <a:t>‹#›</a:t>
            </a:fld>
            <a:endParaRPr lang="en-US"/>
          </a:p>
        </p:txBody>
      </p:sp>
    </p:spTree>
    <p:extLst>
      <p:ext uri="{BB962C8B-B14F-4D97-AF65-F5344CB8AC3E}">
        <p14:creationId xmlns:p14="http://schemas.microsoft.com/office/powerpoint/2010/main" val="357044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52CE-864E-99AD-BC13-D8EFDB197E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0EC6A1-C8CD-F93D-6281-96AC705D36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03F90-894C-2F53-C6EF-EA35B08D7E08}"/>
              </a:ext>
            </a:extLst>
          </p:cNvPr>
          <p:cNvSpPr>
            <a:spLocks noGrp="1"/>
          </p:cNvSpPr>
          <p:nvPr>
            <p:ph type="dt" sz="half" idx="10"/>
          </p:nvPr>
        </p:nvSpPr>
        <p:spPr/>
        <p:txBody>
          <a:bodyPr/>
          <a:lstStyle/>
          <a:p>
            <a:fld id="{02F81585-08F2-473B-A030-DD2DD2B5A3FB}" type="datetimeFigureOut">
              <a:rPr lang="en-US" smtClean="0"/>
              <a:t>4/24/2024</a:t>
            </a:fld>
            <a:endParaRPr lang="en-US"/>
          </a:p>
        </p:txBody>
      </p:sp>
      <p:sp>
        <p:nvSpPr>
          <p:cNvPr id="5" name="Footer Placeholder 4">
            <a:extLst>
              <a:ext uri="{FF2B5EF4-FFF2-40B4-BE49-F238E27FC236}">
                <a16:creationId xmlns:a16="http://schemas.microsoft.com/office/drawing/2014/main" id="{9E0AD25A-30D6-1991-D68C-FDFD18AF3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00F5B-984D-E084-897D-0522775FA561}"/>
              </a:ext>
            </a:extLst>
          </p:cNvPr>
          <p:cNvSpPr>
            <a:spLocks noGrp="1"/>
          </p:cNvSpPr>
          <p:nvPr>
            <p:ph type="sldNum" sz="quarter" idx="12"/>
          </p:nvPr>
        </p:nvSpPr>
        <p:spPr/>
        <p:txBody>
          <a:bodyPr/>
          <a:lstStyle/>
          <a:p>
            <a:fld id="{74CDF56F-0214-400E-A301-EF22D3A67BD1}" type="slidenum">
              <a:rPr lang="en-US" smtClean="0"/>
              <a:t>‹#›</a:t>
            </a:fld>
            <a:endParaRPr lang="en-US"/>
          </a:p>
        </p:txBody>
      </p:sp>
    </p:spTree>
    <p:extLst>
      <p:ext uri="{BB962C8B-B14F-4D97-AF65-F5344CB8AC3E}">
        <p14:creationId xmlns:p14="http://schemas.microsoft.com/office/powerpoint/2010/main" val="626723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536352-A651-8E2F-9030-9678B3A01A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2FF0C2-09D4-FBE0-D78E-90B0132F3F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277B4-1045-C7B6-D221-4F4DAA833A2C}"/>
              </a:ext>
            </a:extLst>
          </p:cNvPr>
          <p:cNvSpPr>
            <a:spLocks noGrp="1"/>
          </p:cNvSpPr>
          <p:nvPr>
            <p:ph type="dt" sz="half" idx="10"/>
          </p:nvPr>
        </p:nvSpPr>
        <p:spPr/>
        <p:txBody>
          <a:bodyPr/>
          <a:lstStyle/>
          <a:p>
            <a:fld id="{02F81585-08F2-473B-A030-DD2DD2B5A3FB}" type="datetimeFigureOut">
              <a:rPr lang="en-US" smtClean="0"/>
              <a:t>4/24/2024</a:t>
            </a:fld>
            <a:endParaRPr lang="en-US"/>
          </a:p>
        </p:txBody>
      </p:sp>
      <p:sp>
        <p:nvSpPr>
          <p:cNvPr id="5" name="Footer Placeholder 4">
            <a:extLst>
              <a:ext uri="{FF2B5EF4-FFF2-40B4-BE49-F238E27FC236}">
                <a16:creationId xmlns:a16="http://schemas.microsoft.com/office/drawing/2014/main" id="{DAD3AEC9-B17B-34CC-CA40-1CBDDF366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72925-039E-4EF6-89A3-0DF630503BAE}"/>
              </a:ext>
            </a:extLst>
          </p:cNvPr>
          <p:cNvSpPr>
            <a:spLocks noGrp="1"/>
          </p:cNvSpPr>
          <p:nvPr>
            <p:ph type="sldNum" sz="quarter" idx="12"/>
          </p:nvPr>
        </p:nvSpPr>
        <p:spPr/>
        <p:txBody>
          <a:bodyPr/>
          <a:lstStyle/>
          <a:p>
            <a:fld id="{74CDF56F-0214-400E-A301-EF22D3A67BD1}" type="slidenum">
              <a:rPr lang="en-US" smtClean="0"/>
              <a:t>‹#›</a:t>
            </a:fld>
            <a:endParaRPr lang="en-US"/>
          </a:p>
        </p:txBody>
      </p:sp>
    </p:spTree>
    <p:extLst>
      <p:ext uri="{BB962C8B-B14F-4D97-AF65-F5344CB8AC3E}">
        <p14:creationId xmlns:p14="http://schemas.microsoft.com/office/powerpoint/2010/main" val="2563085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BB22-62B8-A242-8355-6D7D006D3D9E}"/>
              </a:ext>
            </a:extLst>
          </p:cNvPr>
          <p:cNvSpPr>
            <a:spLocks noGrp="1"/>
          </p:cNvSpPr>
          <p:nvPr>
            <p:ph type="ctrTitle"/>
          </p:nvPr>
        </p:nvSpPr>
        <p:spPr>
          <a:xfrm>
            <a:off x="137962" y="246464"/>
            <a:ext cx="6416842" cy="2342492"/>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33D569-3E5E-DE4A-A017-530985150318}"/>
              </a:ext>
            </a:extLst>
          </p:cNvPr>
          <p:cNvSpPr>
            <a:spLocks noGrp="1"/>
          </p:cNvSpPr>
          <p:nvPr>
            <p:ph type="subTitle" idx="1"/>
          </p:nvPr>
        </p:nvSpPr>
        <p:spPr>
          <a:xfrm>
            <a:off x="137962" y="2726139"/>
            <a:ext cx="6416842" cy="9892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18E4AE-0CB8-7242-9E96-622A5A3748F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5" name="Footer Placeholder 4">
            <a:extLst>
              <a:ext uri="{FF2B5EF4-FFF2-40B4-BE49-F238E27FC236}">
                <a16:creationId xmlns:a16="http://schemas.microsoft.com/office/drawing/2014/main" id="{5CF1B487-4CF3-C447-A985-F1C902DA7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B63E7-8B07-7D4D-88D5-4AC7CB63B803}"/>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3327329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C473-B7FC-E14F-8B42-0B802E408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C41A4-4BC2-2145-8BF4-B2A9A31A7DF1}"/>
              </a:ext>
            </a:extLst>
          </p:cNvPr>
          <p:cNvSpPr>
            <a:spLocks noGrp="1"/>
          </p:cNvSpPr>
          <p:nvPr>
            <p:ph idx="1"/>
          </p:nvPr>
        </p:nvSpPr>
        <p:spPr>
          <a:xfrm>
            <a:off x="838200" y="1825625"/>
            <a:ext cx="10515600" cy="3237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89D08-C2CB-A74D-9F40-D10CF6E03B4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5" name="Footer Placeholder 4">
            <a:extLst>
              <a:ext uri="{FF2B5EF4-FFF2-40B4-BE49-F238E27FC236}">
                <a16:creationId xmlns:a16="http://schemas.microsoft.com/office/drawing/2014/main" id="{F03DC0EC-9EB6-2C42-B5F0-151C9B1CF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657AE-F0CA-3940-A9C4-D7E80AD0FE2B}"/>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277551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C473-B7FC-E14F-8B42-0B802E408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C41A4-4BC2-2145-8BF4-B2A9A31A7DF1}"/>
              </a:ext>
            </a:extLst>
          </p:cNvPr>
          <p:cNvSpPr>
            <a:spLocks noGrp="1"/>
          </p:cNvSpPr>
          <p:nvPr>
            <p:ph idx="1"/>
          </p:nvPr>
        </p:nvSpPr>
        <p:spPr>
          <a:xfrm>
            <a:off x="838200" y="1825625"/>
            <a:ext cx="10515600" cy="3237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89D08-C2CB-A74D-9F40-D10CF6E03B4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5" name="Footer Placeholder 4">
            <a:extLst>
              <a:ext uri="{FF2B5EF4-FFF2-40B4-BE49-F238E27FC236}">
                <a16:creationId xmlns:a16="http://schemas.microsoft.com/office/drawing/2014/main" id="{F03DC0EC-9EB6-2C42-B5F0-151C9B1CF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657AE-F0CA-3940-A9C4-D7E80AD0FE2B}"/>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4026469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C473-B7FC-E14F-8B42-0B802E408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C41A4-4BC2-2145-8BF4-B2A9A31A7DF1}"/>
              </a:ext>
            </a:extLst>
          </p:cNvPr>
          <p:cNvSpPr>
            <a:spLocks noGrp="1"/>
          </p:cNvSpPr>
          <p:nvPr>
            <p:ph idx="1"/>
          </p:nvPr>
        </p:nvSpPr>
        <p:spPr>
          <a:xfrm>
            <a:off x="838200" y="1825625"/>
            <a:ext cx="10515600" cy="3237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89D08-C2CB-A74D-9F40-D10CF6E03B4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5" name="Footer Placeholder 4">
            <a:extLst>
              <a:ext uri="{FF2B5EF4-FFF2-40B4-BE49-F238E27FC236}">
                <a16:creationId xmlns:a16="http://schemas.microsoft.com/office/drawing/2014/main" id="{F03DC0EC-9EB6-2C42-B5F0-151C9B1CF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657AE-F0CA-3940-A9C4-D7E80AD0FE2B}"/>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3912645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C473-B7FC-E14F-8B42-0B802E408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C41A4-4BC2-2145-8BF4-B2A9A31A7DF1}"/>
              </a:ext>
            </a:extLst>
          </p:cNvPr>
          <p:cNvSpPr>
            <a:spLocks noGrp="1"/>
          </p:cNvSpPr>
          <p:nvPr>
            <p:ph idx="1"/>
          </p:nvPr>
        </p:nvSpPr>
        <p:spPr>
          <a:xfrm>
            <a:off x="838200" y="1825625"/>
            <a:ext cx="10515600" cy="3237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89D08-C2CB-A74D-9F40-D10CF6E03B4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5" name="Footer Placeholder 4">
            <a:extLst>
              <a:ext uri="{FF2B5EF4-FFF2-40B4-BE49-F238E27FC236}">
                <a16:creationId xmlns:a16="http://schemas.microsoft.com/office/drawing/2014/main" id="{F03DC0EC-9EB6-2C42-B5F0-151C9B1CF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657AE-F0CA-3940-A9C4-D7E80AD0FE2B}"/>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1201740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FA72-A193-CF4F-B76B-3562290591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DEDA78-DE14-B54A-AA5A-D9EAE9AAF0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EFB7A4-D183-2040-80AD-5A54911FEA6F}"/>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5" name="Footer Placeholder 4">
            <a:extLst>
              <a:ext uri="{FF2B5EF4-FFF2-40B4-BE49-F238E27FC236}">
                <a16:creationId xmlns:a16="http://schemas.microsoft.com/office/drawing/2014/main" id="{1DE2FDA4-87FE-624F-A2C4-CB4C94BBA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EEEBF-66E2-E34F-806C-1F9E1DE2659E}"/>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2090929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18FB-9418-3B43-A236-E2CDF15BF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225BA-2ED0-874F-9F1C-75366327FC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170DD7-C93C-0E4F-9073-D6BC364907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33FC1C-DA5A-4245-892D-675F267CEF43}"/>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6" name="Footer Placeholder 5">
            <a:extLst>
              <a:ext uri="{FF2B5EF4-FFF2-40B4-BE49-F238E27FC236}">
                <a16:creationId xmlns:a16="http://schemas.microsoft.com/office/drawing/2014/main" id="{E8F6E980-D6E4-9542-A5DD-228276ADC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3441-603A-B341-AACD-1DD6C766C1F1}"/>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52716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AD6-B4EB-31F3-2F4E-417A5C5362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109EF-FC83-9C15-4480-45E24ECFE5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CB7E3-A503-8BE2-4A13-70D3D65B1D8B}"/>
              </a:ext>
            </a:extLst>
          </p:cNvPr>
          <p:cNvSpPr>
            <a:spLocks noGrp="1"/>
          </p:cNvSpPr>
          <p:nvPr>
            <p:ph type="dt" sz="half" idx="10"/>
          </p:nvPr>
        </p:nvSpPr>
        <p:spPr/>
        <p:txBody>
          <a:bodyPr/>
          <a:lstStyle/>
          <a:p>
            <a:fld id="{A4C59439-73C9-4CBA-BC76-BC5BAEFFE922}" type="datetime1">
              <a:rPr lang="en-US" smtClean="0"/>
              <a:t>4/24/2024</a:t>
            </a:fld>
            <a:endParaRPr lang="en-US"/>
          </a:p>
        </p:txBody>
      </p:sp>
      <p:sp>
        <p:nvSpPr>
          <p:cNvPr id="5" name="Footer Placeholder 4">
            <a:extLst>
              <a:ext uri="{FF2B5EF4-FFF2-40B4-BE49-F238E27FC236}">
                <a16:creationId xmlns:a16="http://schemas.microsoft.com/office/drawing/2014/main" id="{4305FFFF-D520-8E88-478E-BDD97CF7D036}"/>
              </a:ext>
            </a:extLst>
          </p:cNvPr>
          <p:cNvSpPr>
            <a:spLocks noGrp="1"/>
          </p:cNvSpPr>
          <p:nvPr>
            <p:ph type="ftr" sz="quarter" idx="11"/>
          </p:nvPr>
        </p:nvSpPr>
        <p:spPr/>
        <p:txBody>
          <a:bodyPr/>
          <a:lstStyle/>
          <a:p>
            <a:r>
              <a:rPr lang="en-US"/>
              <a:t>1</a:t>
            </a:r>
          </a:p>
        </p:txBody>
      </p:sp>
      <p:sp>
        <p:nvSpPr>
          <p:cNvPr id="6" name="Slide Number Placeholder 5">
            <a:extLst>
              <a:ext uri="{FF2B5EF4-FFF2-40B4-BE49-F238E27FC236}">
                <a16:creationId xmlns:a16="http://schemas.microsoft.com/office/drawing/2014/main" id="{7592E98C-5C6C-413A-4ECD-55E4EF6C547A}"/>
              </a:ext>
            </a:extLst>
          </p:cNvPr>
          <p:cNvSpPr>
            <a:spLocks noGrp="1"/>
          </p:cNvSpPr>
          <p:nvPr>
            <p:ph type="sldNum" sz="quarter" idx="12"/>
          </p:nvPr>
        </p:nvSpPr>
        <p:spPr/>
        <p:txBody>
          <a:bodyPr/>
          <a:lstStyle/>
          <a:p>
            <a:fld id="{8E990547-356B-4DFB-83A3-D8CA998967A5}" type="slidenum">
              <a:rPr lang="en-US" smtClean="0"/>
              <a:t>‹#›</a:t>
            </a:fld>
            <a:endParaRPr lang="en-US"/>
          </a:p>
        </p:txBody>
      </p:sp>
    </p:spTree>
    <p:extLst>
      <p:ext uri="{BB962C8B-B14F-4D97-AF65-F5344CB8AC3E}">
        <p14:creationId xmlns:p14="http://schemas.microsoft.com/office/powerpoint/2010/main" val="3289186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E1A0-6A07-3049-8F5D-0329D92C6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A6F9FB-8A72-E748-B4AD-8FC1048915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896B51-8C40-1249-9145-67A9A4BAAF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A4750B-B45E-FE4F-A6BF-4F5D75136C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9455D7-1DA3-D342-AABA-6571CF1D8F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BBA55-2DB2-8045-9F9A-E321A2D6EE40}"/>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8" name="Footer Placeholder 7">
            <a:extLst>
              <a:ext uri="{FF2B5EF4-FFF2-40B4-BE49-F238E27FC236}">
                <a16:creationId xmlns:a16="http://schemas.microsoft.com/office/drawing/2014/main" id="{19D03F12-FBF5-E244-83D5-FB6ADBF77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B3EB0E-FEDD-4442-B07C-B935ECE711CE}"/>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3107079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96D5-9EAB-194D-AD38-A0E24ADB4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EC4699-A1A2-8F42-A003-427F2AA77CE8}"/>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4" name="Footer Placeholder 3">
            <a:extLst>
              <a:ext uri="{FF2B5EF4-FFF2-40B4-BE49-F238E27FC236}">
                <a16:creationId xmlns:a16="http://schemas.microsoft.com/office/drawing/2014/main" id="{9D60C378-893A-8A45-B9B8-FA77672A5B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A19F15-F17E-2449-B7B3-091C98E7D675}"/>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1079663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B1CB6-96DE-6641-8794-71164966FF6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3" name="Footer Placeholder 2">
            <a:extLst>
              <a:ext uri="{FF2B5EF4-FFF2-40B4-BE49-F238E27FC236}">
                <a16:creationId xmlns:a16="http://schemas.microsoft.com/office/drawing/2014/main" id="{8BFD5B71-0111-724A-8C84-45E3D574D7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A28C05-2CC4-824C-A96A-59049C84F775}"/>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3655843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B1CB6-96DE-6641-8794-71164966FF6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3" name="Footer Placeholder 2">
            <a:extLst>
              <a:ext uri="{FF2B5EF4-FFF2-40B4-BE49-F238E27FC236}">
                <a16:creationId xmlns:a16="http://schemas.microsoft.com/office/drawing/2014/main" id="{8BFD5B71-0111-724A-8C84-45E3D574D7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A28C05-2CC4-824C-A96A-59049C84F775}"/>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3273814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B1CB6-96DE-6641-8794-71164966FF6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3" name="Footer Placeholder 2">
            <a:extLst>
              <a:ext uri="{FF2B5EF4-FFF2-40B4-BE49-F238E27FC236}">
                <a16:creationId xmlns:a16="http://schemas.microsoft.com/office/drawing/2014/main" id="{8BFD5B71-0111-724A-8C84-45E3D574D7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A28C05-2CC4-824C-A96A-59049C84F775}"/>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1393508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B1CB6-96DE-6641-8794-71164966FF6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3" name="Footer Placeholder 2">
            <a:extLst>
              <a:ext uri="{FF2B5EF4-FFF2-40B4-BE49-F238E27FC236}">
                <a16:creationId xmlns:a16="http://schemas.microsoft.com/office/drawing/2014/main" id="{8BFD5B71-0111-724A-8C84-45E3D574D7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A28C05-2CC4-824C-A96A-59049C84F775}"/>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1276088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B1CB6-96DE-6641-8794-71164966FF6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3" name="Footer Placeholder 2">
            <a:extLst>
              <a:ext uri="{FF2B5EF4-FFF2-40B4-BE49-F238E27FC236}">
                <a16:creationId xmlns:a16="http://schemas.microsoft.com/office/drawing/2014/main" id="{8BFD5B71-0111-724A-8C84-45E3D574D7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A28C05-2CC4-824C-A96A-59049C84F775}"/>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3270364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B1CB6-96DE-6641-8794-71164966FF6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3" name="Footer Placeholder 2">
            <a:extLst>
              <a:ext uri="{FF2B5EF4-FFF2-40B4-BE49-F238E27FC236}">
                <a16:creationId xmlns:a16="http://schemas.microsoft.com/office/drawing/2014/main" id="{8BFD5B71-0111-724A-8C84-45E3D574D7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A28C05-2CC4-824C-A96A-59049C84F775}"/>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3016452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B1CB6-96DE-6641-8794-71164966FF6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3" name="Footer Placeholder 2">
            <a:extLst>
              <a:ext uri="{FF2B5EF4-FFF2-40B4-BE49-F238E27FC236}">
                <a16:creationId xmlns:a16="http://schemas.microsoft.com/office/drawing/2014/main" id="{8BFD5B71-0111-724A-8C84-45E3D574D7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A28C05-2CC4-824C-A96A-59049C84F775}"/>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2480923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B1CB6-96DE-6641-8794-71164966FF61}"/>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3" name="Footer Placeholder 2">
            <a:extLst>
              <a:ext uri="{FF2B5EF4-FFF2-40B4-BE49-F238E27FC236}">
                <a16:creationId xmlns:a16="http://schemas.microsoft.com/office/drawing/2014/main" id="{8BFD5B71-0111-724A-8C84-45E3D574D7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A28C05-2CC4-824C-A96A-59049C84F775}"/>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997265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223BA-7A8D-C2B6-C71A-E9C17A91A6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9A285-5A71-9CA4-3089-B0514A71FB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EA4148-2F78-FF88-007F-C4F1E759E6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C5C0B8-DEE1-D5E9-162B-4D08E6F29767}"/>
              </a:ext>
            </a:extLst>
          </p:cNvPr>
          <p:cNvSpPr>
            <a:spLocks noGrp="1"/>
          </p:cNvSpPr>
          <p:nvPr>
            <p:ph type="dt" sz="half" idx="10"/>
          </p:nvPr>
        </p:nvSpPr>
        <p:spPr/>
        <p:txBody>
          <a:bodyPr/>
          <a:lstStyle/>
          <a:p>
            <a:fld id="{94413106-DCA4-426F-ACA9-A944816CA430}" type="datetime1">
              <a:rPr lang="en-US" smtClean="0"/>
              <a:t>4/24/2024</a:t>
            </a:fld>
            <a:endParaRPr lang="en-US"/>
          </a:p>
        </p:txBody>
      </p:sp>
      <p:sp>
        <p:nvSpPr>
          <p:cNvPr id="6" name="Footer Placeholder 5">
            <a:extLst>
              <a:ext uri="{FF2B5EF4-FFF2-40B4-BE49-F238E27FC236}">
                <a16:creationId xmlns:a16="http://schemas.microsoft.com/office/drawing/2014/main" id="{725DD75C-A6A9-956D-56E1-E71C03ED949A}"/>
              </a:ext>
            </a:extLst>
          </p:cNvPr>
          <p:cNvSpPr>
            <a:spLocks noGrp="1"/>
          </p:cNvSpPr>
          <p:nvPr>
            <p:ph type="ftr" sz="quarter" idx="11"/>
          </p:nvPr>
        </p:nvSpPr>
        <p:spPr/>
        <p:txBody>
          <a:bodyPr/>
          <a:lstStyle/>
          <a:p>
            <a:r>
              <a:rPr lang="en-US"/>
              <a:t>1</a:t>
            </a:r>
          </a:p>
        </p:txBody>
      </p:sp>
      <p:sp>
        <p:nvSpPr>
          <p:cNvPr id="7" name="Slide Number Placeholder 6">
            <a:extLst>
              <a:ext uri="{FF2B5EF4-FFF2-40B4-BE49-F238E27FC236}">
                <a16:creationId xmlns:a16="http://schemas.microsoft.com/office/drawing/2014/main" id="{8DFCEB93-2017-B37D-7CE2-AA48106A497A}"/>
              </a:ext>
            </a:extLst>
          </p:cNvPr>
          <p:cNvSpPr>
            <a:spLocks noGrp="1"/>
          </p:cNvSpPr>
          <p:nvPr>
            <p:ph type="sldNum" sz="quarter" idx="12"/>
          </p:nvPr>
        </p:nvSpPr>
        <p:spPr/>
        <p:txBody>
          <a:bodyPr/>
          <a:lstStyle/>
          <a:p>
            <a:fld id="{8E990547-356B-4DFB-83A3-D8CA998967A5}" type="slidenum">
              <a:rPr lang="en-US" smtClean="0"/>
              <a:t>‹#›</a:t>
            </a:fld>
            <a:endParaRPr lang="en-US"/>
          </a:p>
        </p:txBody>
      </p:sp>
    </p:spTree>
    <p:extLst>
      <p:ext uri="{BB962C8B-B14F-4D97-AF65-F5344CB8AC3E}">
        <p14:creationId xmlns:p14="http://schemas.microsoft.com/office/powerpoint/2010/main" val="1972911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A012-7493-8144-B91C-A232868ACB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6DC5DF-0628-FC49-B90D-F2F523D7CD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215558-0DD6-3A4A-97E0-0FC3C44E2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E9CE1-55C5-E04E-BF53-E945EFB014C3}"/>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6" name="Footer Placeholder 5">
            <a:extLst>
              <a:ext uri="{FF2B5EF4-FFF2-40B4-BE49-F238E27FC236}">
                <a16:creationId xmlns:a16="http://schemas.microsoft.com/office/drawing/2014/main" id="{592DEA17-E5D0-0C4D-9810-4C042A5B7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48FA31-3223-0044-8B0D-C989EE853DFC}"/>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1965284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EC0BE-0528-0548-86C0-C7D47034BB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A9F600-AEAF-1E44-B0D2-D0E6F387E0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AA6490-BB03-B442-A6CC-554219511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F38DD5-30C6-0D48-A6CB-30432CE27FDD}"/>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6" name="Footer Placeholder 5">
            <a:extLst>
              <a:ext uri="{FF2B5EF4-FFF2-40B4-BE49-F238E27FC236}">
                <a16:creationId xmlns:a16="http://schemas.microsoft.com/office/drawing/2014/main" id="{7A9B1106-30DD-E84F-9CBC-397496BF1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E111DA-2A7C-0249-88FA-F4934411366A}"/>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520946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F2118-1B43-D446-AC6D-E02DCF25B8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7AA33-94ED-7A48-AE3E-73B9609C79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0A6B1-1487-0942-A3C2-27C54AAA4ED3}"/>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5" name="Footer Placeholder 4">
            <a:extLst>
              <a:ext uri="{FF2B5EF4-FFF2-40B4-BE49-F238E27FC236}">
                <a16:creationId xmlns:a16="http://schemas.microsoft.com/office/drawing/2014/main" id="{48AE0F23-F09F-1A45-9D29-BF9590CC8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CB977-FD4A-7D47-988B-F0AF0B769B17}"/>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3957936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2A3A3F-348B-994D-8BE5-746C5C5BCC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4F24A2-E432-5C46-B55D-B8D803BD03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1FE8E-17DD-D54F-9922-606F6C0925A4}"/>
              </a:ext>
            </a:extLst>
          </p:cNvPr>
          <p:cNvSpPr>
            <a:spLocks noGrp="1"/>
          </p:cNvSpPr>
          <p:nvPr>
            <p:ph type="dt" sz="half" idx="10"/>
          </p:nvPr>
        </p:nvSpPr>
        <p:spPr/>
        <p:txBody>
          <a:bodyPr/>
          <a:lstStyle/>
          <a:p>
            <a:fld id="{6586C941-6469-4016-910A-7A2BC29570CA}" type="datetimeFigureOut">
              <a:rPr lang="en-US" smtClean="0"/>
              <a:t>4/24/2024</a:t>
            </a:fld>
            <a:endParaRPr lang="en-US"/>
          </a:p>
        </p:txBody>
      </p:sp>
      <p:sp>
        <p:nvSpPr>
          <p:cNvPr id="5" name="Footer Placeholder 4">
            <a:extLst>
              <a:ext uri="{FF2B5EF4-FFF2-40B4-BE49-F238E27FC236}">
                <a16:creationId xmlns:a16="http://schemas.microsoft.com/office/drawing/2014/main" id="{33F154D5-4A66-8C49-9FD1-193045BCE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D4722-C11F-DA46-8E77-CFC5C8FEAA81}"/>
              </a:ext>
            </a:extLst>
          </p:cNvPr>
          <p:cNvSpPr>
            <a:spLocks noGrp="1"/>
          </p:cNvSpPr>
          <p:nvPr>
            <p:ph type="sldNum" sz="quarter" idx="12"/>
          </p:nvPr>
        </p:nvSpPr>
        <p:spPr/>
        <p:txBody>
          <a:bodyPr/>
          <a:lstStyle/>
          <a:p>
            <a:fld id="{2C81124E-3831-4CF4-B31C-F309C343D4CE}" type="slidenum">
              <a:rPr lang="en-US" smtClean="0"/>
              <a:t>‹#›</a:t>
            </a:fld>
            <a:endParaRPr lang="en-US"/>
          </a:p>
        </p:txBody>
      </p:sp>
    </p:spTree>
    <p:extLst>
      <p:ext uri="{BB962C8B-B14F-4D97-AF65-F5344CB8AC3E}">
        <p14:creationId xmlns:p14="http://schemas.microsoft.com/office/powerpoint/2010/main" val="395387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A765D-E4E6-3ACB-746D-C4218AC85D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125CF8-437A-0B39-7FAE-D08EC9832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A51D84-7F5C-2080-121A-C1737E93E3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4FD284-551F-BA2F-41AF-65E94FA20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163189-7C30-CB88-666C-2AA70E3A74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EEF9E1-B311-8E79-2398-1E7595AF7920}"/>
              </a:ext>
            </a:extLst>
          </p:cNvPr>
          <p:cNvSpPr>
            <a:spLocks noGrp="1"/>
          </p:cNvSpPr>
          <p:nvPr>
            <p:ph type="dt" sz="half" idx="10"/>
          </p:nvPr>
        </p:nvSpPr>
        <p:spPr/>
        <p:txBody>
          <a:bodyPr/>
          <a:lstStyle/>
          <a:p>
            <a:fld id="{A67638D2-3A08-4398-8791-18258B913172}" type="datetime1">
              <a:rPr lang="en-US" smtClean="0"/>
              <a:t>4/24/2024</a:t>
            </a:fld>
            <a:endParaRPr lang="en-US"/>
          </a:p>
        </p:txBody>
      </p:sp>
      <p:sp>
        <p:nvSpPr>
          <p:cNvPr id="8" name="Footer Placeholder 7">
            <a:extLst>
              <a:ext uri="{FF2B5EF4-FFF2-40B4-BE49-F238E27FC236}">
                <a16:creationId xmlns:a16="http://schemas.microsoft.com/office/drawing/2014/main" id="{90A6B65F-3DEF-D183-D050-05379BE43040}"/>
              </a:ext>
            </a:extLst>
          </p:cNvPr>
          <p:cNvSpPr>
            <a:spLocks noGrp="1"/>
          </p:cNvSpPr>
          <p:nvPr>
            <p:ph type="ftr" sz="quarter" idx="11"/>
          </p:nvPr>
        </p:nvSpPr>
        <p:spPr/>
        <p:txBody>
          <a:bodyPr/>
          <a:lstStyle/>
          <a:p>
            <a:r>
              <a:rPr lang="en-US"/>
              <a:t>1</a:t>
            </a:r>
          </a:p>
        </p:txBody>
      </p:sp>
      <p:sp>
        <p:nvSpPr>
          <p:cNvPr id="9" name="Slide Number Placeholder 8">
            <a:extLst>
              <a:ext uri="{FF2B5EF4-FFF2-40B4-BE49-F238E27FC236}">
                <a16:creationId xmlns:a16="http://schemas.microsoft.com/office/drawing/2014/main" id="{8F38A203-5DBF-2193-B2A0-E47407775BA9}"/>
              </a:ext>
            </a:extLst>
          </p:cNvPr>
          <p:cNvSpPr>
            <a:spLocks noGrp="1"/>
          </p:cNvSpPr>
          <p:nvPr>
            <p:ph type="sldNum" sz="quarter" idx="12"/>
          </p:nvPr>
        </p:nvSpPr>
        <p:spPr/>
        <p:txBody>
          <a:bodyPr/>
          <a:lstStyle/>
          <a:p>
            <a:fld id="{8E990547-356B-4DFB-83A3-D8CA998967A5}" type="slidenum">
              <a:rPr lang="en-US" smtClean="0"/>
              <a:t>‹#›</a:t>
            </a:fld>
            <a:endParaRPr lang="en-US"/>
          </a:p>
        </p:txBody>
      </p:sp>
    </p:spTree>
    <p:extLst>
      <p:ext uri="{BB962C8B-B14F-4D97-AF65-F5344CB8AC3E}">
        <p14:creationId xmlns:p14="http://schemas.microsoft.com/office/powerpoint/2010/main" val="658441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93C08-B205-4C07-EE27-D5313D8BB0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D8E66A-5148-500B-4F6E-1380235A7A58}"/>
              </a:ext>
            </a:extLst>
          </p:cNvPr>
          <p:cNvSpPr>
            <a:spLocks noGrp="1"/>
          </p:cNvSpPr>
          <p:nvPr>
            <p:ph type="dt" sz="half" idx="10"/>
          </p:nvPr>
        </p:nvSpPr>
        <p:spPr/>
        <p:txBody>
          <a:bodyPr/>
          <a:lstStyle/>
          <a:p>
            <a:fld id="{9F2D27C7-7895-427F-BB39-AB9D92C7EA46}" type="datetime1">
              <a:rPr lang="en-US" smtClean="0"/>
              <a:t>4/24/2024</a:t>
            </a:fld>
            <a:endParaRPr lang="en-US"/>
          </a:p>
        </p:txBody>
      </p:sp>
      <p:sp>
        <p:nvSpPr>
          <p:cNvPr id="4" name="Footer Placeholder 3">
            <a:extLst>
              <a:ext uri="{FF2B5EF4-FFF2-40B4-BE49-F238E27FC236}">
                <a16:creationId xmlns:a16="http://schemas.microsoft.com/office/drawing/2014/main" id="{644FE221-85CD-EF60-0726-2473B1A4C7E3}"/>
              </a:ext>
            </a:extLst>
          </p:cNvPr>
          <p:cNvSpPr>
            <a:spLocks noGrp="1"/>
          </p:cNvSpPr>
          <p:nvPr>
            <p:ph type="ftr" sz="quarter" idx="11"/>
          </p:nvPr>
        </p:nvSpPr>
        <p:spPr/>
        <p:txBody>
          <a:bodyPr/>
          <a:lstStyle/>
          <a:p>
            <a:r>
              <a:rPr lang="en-US"/>
              <a:t>1</a:t>
            </a:r>
          </a:p>
        </p:txBody>
      </p:sp>
      <p:sp>
        <p:nvSpPr>
          <p:cNvPr id="5" name="Slide Number Placeholder 4">
            <a:extLst>
              <a:ext uri="{FF2B5EF4-FFF2-40B4-BE49-F238E27FC236}">
                <a16:creationId xmlns:a16="http://schemas.microsoft.com/office/drawing/2014/main" id="{A40DC949-E62D-8208-CB4A-5E6CE6716952}"/>
              </a:ext>
            </a:extLst>
          </p:cNvPr>
          <p:cNvSpPr>
            <a:spLocks noGrp="1"/>
          </p:cNvSpPr>
          <p:nvPr>
            <p:ph type="sldNum" sz="quarter" idx="12"/>
          </p:nvPr>
        </p:nvSpPr>
        <p:spPr/>
        <p:txBody>
          <a:bodyPr/>
          <a:lstStyle/>
          <a:p>
            <a:fld id="{8E990547-356B-4DFB-83A3-D8CA998967A5}" type="slidenum">
              <a:rPr lang="en-US" smtClean="0"/>
              <a:t>‹#›</a:t>
            </a:fld>
            <a:endParaRPr lang="en-US"/>
          </a:p>
        </p:txBody>
      </p:sp>
    </p:spTree>
    <p:extLst>
      <p:ext uri="{BB962C8B-B14F-4D97-AF65-F5344CB8AC3E}">
        <p14:creationId xmlns:p14="http://schemas.microsoft.com/office/powerpoint/2010/main" val="1703513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6E99C-2A90-B72C-F4B6-51E89DA17900}"/>
              </a:ext>
            </a:extLst>
          </p:cNvPr>
          <p:cNvSpPr>
            <a:spLocks noGrp="1"/>
          </p:cNvSpPr>
          <p:nvPr>
            <p:ph type="dt" sz="half" idx="10"/>
          </p:nvPr>
        </p:nvSpPr>
        <p:spPr/>
        <p:txBody>
          <a:bodyPr/>
          <a:lstStyle/>
          <a:p>
            <a:fld id="{B843AAEA-3ACA-4814-86C0-B660C75D9B0D}" type="datetime1">
              <a:rPr lang="en-US" smtClean="0"/>
              <a:t>4/24/2024</a:t>
            </a:fld>
            <a:endParaRPr lang="en-US"/>
          </a:p>
        </p:txBody>
      </p:sp>
      <p:sp>
        <p:nvSpPr>
          <p:cNvPr id="3" name="Footer Placeholder 2">
            <a:extLst>
              <a:ext uri="{FF2B5EF4-FFF2-40B4-BE49-F238E27FC236}">
                <a16:creationId xmlns:a16="http://schemas.microsoft.com/office/drawing/2014/main" id="{D14ECB75-5F2F-280B-C65E-DA4A198CA5B0}"/>
              </a:ext>
            </a:extLst>
          </p:cNvPr>
          <p:cNvSpPr>
            <a:spLocks noGrp="1"/>
          </p:cNvSpPr>
          <p:nvPr>
            <p:ph type="ftr" sz="quarter" idx="11"/>
          </p:nvPr>
        </p:nvSpPr>
        <p:spPr/>
        <p:txBody>
          <a:bodyPr/>
          <a:lstStyle/>
          <a:p>
            <a:r>
              <a:rPr lang="en-US"/>
              <a:t>1</a:t>
            </a:r>
          </a:p>
        </p:txBody>
      </p:sp>
      <p:sp>
        <p:nvSpPr>
          <p:cNvPr id="4" name="Slide Number Placeholder 3">
            <a:extLst>
              <a:ext uri="{FF2B5EF4-FFF2-40B4-BE49-F238E27FC236}">
                <a16:creationId xmlns:a16="http://schemas.microsoft.com/office/drawing/2014/main" id="{7F0D0C84-D794-E0A3-39C5-92F98CF076AC}"/>
              </a:ext>
            </a:extLst>
          </p:cNvPr>
          <p:cNvSpPr>
            <a:spLocks noGrp="1"/>
          </p:cNvSpPr>
          <p:nvPr>
            <p:ph type="sldNum" sz="quarter" idx="12"/>
          </p:nvPr>
        </p:nvSpPr>
        <p:spPr/>
        <p:txBody>
          <a:bodyPr/>
          <a:lstStyle/>
          <a:p>
            <a:fld id="{8E990547-356B-4DFB-83A3-D8CA998967A5}" type="slidenum">
              <a:rPr lang="en-US" smtClean="0"/>
              <a:t>‹#›</a:t>
            </a:fld>
            <a:endParaRPr lang="en-US"/>
          </a:p>
        </p:txBody>
      </p:sp>
    </p:spTree>
    <p:extLst>
      <p:ext uri="{BB962C8B-B14F-4D97-AF65-F5344CB8AC3E}">
        <p14:creationId xmlns:p14="http://schemas.microsoft.com/office/powerpoint/2010/main" val="427669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5FC3C-FB05-1AF7-E02B-F7F69FA9AC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4E536E-89D9-D443-4356-F21B05E425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AB9DA5-6A11-F5CB-4D88-527216494B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24098-18BD-70DD-6B67-F70EF8C37FCF}"/>
              </a:ext>
            </a:extLst>
          </p:cNvPr>
          <p:cNvSpPr>
            <a:spLocks noGrp="1"/>
          </p:cNvSpPr>
          <p:nvPr>
            <p:ph type="dt" sz="half" idx="10"/>
          </p:nvPr>
        </p:nvSpPr>
        <p:spPr/>
        <p:txBody>
          <a:bodyPr/>
          <a:lstStyle/>
          <a:p>
            <a:fld id="{8BB8F13E-49BF-4795-A387-7974585A9871}" type="datetime1">
              <a:rPr lang="en-US" smtClean="0"/>
              <a:t>4/24/2024</a:t>
            </a:fld>
            <a:endParaRPr lang="en-US"/>
          </a:p>
        </p:txBody>
      </p:sp>
      <p:sp>
        <p:nvSpPr>
          <p:cNvPr id="6" name="Footer Placeholder 5">
            <a:extLst>
              <a:ext uri="{FF2B5EF4-FFF2-40B4-BE49-F238E27FC236}">
                <a16:creationId xmlns:a16="http://schemas.microsoft.com/office/drawing/2014/main" id="{ABAEBB8F-DF4B-139B-FB56-3F3B60E8984C}"/>
              </a:ext>
            </a:extLst>
          </p:cNvPr>
          <p:cNvSpPr>
            <a:spLocks noGrp="1"/>
          </p:cNvSpPr>
          <p:nvPr>
            <p:ph type="ftr" sz="quarter" idx="11"/>
          </p:nvPr>
        </p:nvSpPr>
        <p:spPr/>
        <p:txBody>
          <a:bodyPr/>
          <a:lstStyle/>
          <a:p>
            <a:r>
              <a:rPr lang="en-US"/>
              <a:t>1</a:t>
            </a:r>
          </a:p>
        </p:txBody>
      </p:sp>
      <p:sp>
        <p:nvSpPr>
          <p:cNvPr id="7" name="Slide Number Placeholder 6">
            <a:extLst>
              <a:ext uri="{FF2B5EF4-FFF2-40B4-BE49-F238E27FC236}">
                <a16:creationId xmlns:a16="http://schemas.microsoft.com/office/drawing/2014/main" id="{3EA90448-8916-2B9C-4CDD-C05019900B96}"/>
              </a:ext>
            </a:extLst>
          </p:cNvPr>
          <p:cNvSpPr>
            <a:spLocks noGrp="1"/>
          </p:cNvSpPr>
          <p:nvPr>
            <p:ph type="sldNum" sz="quarter" idx="12"/>
          </p:nvPr>
        </p:nvSpPr>
        <p:spPr/>
        <p:txBody>
          <a:bodyPr/>
          <a:lstStyle/>
          <a:p>
            <a:fld id="{8E990547-356B-4DFB-83A3-D8CA998967A5}" type="slidenum">
              <a:rPr lang="en-US" smtClean="0"/>
              <a:t>‹#›</a:t>
            </a:fld>
            <a:endParaRPr lang="en-US"/>
          </a:p>
        </p:txBody>
      </p:sp>
    </p:spTree>
    <p:extLst>
      <p:ext uri="{BB962C8B-B14F-4D97-AF65-F5344CB8AC3E}">
        <p14:creationId xmlns:p14="http://schemas.microsoft.com/office/powerpoint/2010/main" val="278635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77D10-BC30-036C-2D6D-DC4AF36FA3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BE259B-DCAA-668B-A72C-5EA03C3E6F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3E5075-115D-C32E-5DBD-596E2E0C9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992B6-5595-2CFB-AA2C-D5AE93034C14}"/>
              </a:ext>
            </a:extLst>
          </p:cNvPr>
          <p:cNvSpPr>
            <a:spLocks noGrp="1"/>
          </p:cNvSpPr>
          <p:nvPr>
            <p:ph type="dt" sz="half" idx="10"/>
          </p:nvPr>
        </p:nvSpPr>
        <p:spPr/>
        <p:txBody>
          <a:bodyPr/>
          <a:lstStyle/>
          <a:p>
            <a:fld id="{0C38047A-B525-4C92-8B0B-1E3BCD82C581}" type="datetime1">
              <a:rPr lang="en-US" smtClean="0"/>
              <a:t>4/24/2024</a:t>
            </a:fld>
            <a:endParaRPr lang="en-US"/>
          </a:p>
        </p:txBody>
      </p:sp>
      <p:sp>
        <p:nvSpPr>
          <p:cNvPr id="6" name="Footer Placeholder 5">
            <a:extLst>
              <a:ext uri="{FF2B5EF4-FFF2-40B4-BE49-F238E27FC236}">
                <a16:creationId xmlns:a16="http://schemas.microsoft.com/office/drawing/2014/main" id="{32DE45D4-0F34-518B-6163-D07655D69C6F}"/>
              </a:ext>
            </a:extLst>
          </p:cNvPr>
          <p:cNvSpPr>
            <a:spLocks noGrp="1"/>
          </p:cNvSpPr>
          <p:nvPr>
            <p:ph type="ftr" sz="quarter" idx="11"/>
          </p:nvPr>
        </p:nvSpPr>
        <p:spPr/>
        <p:txBody>
          <a:bodyPr/>
          <a:lstStyle/>
          <a:p>
            <a:r>
              <a:rPr lang="en-US"/>
              <a:t>1</a:t>
            </a:r>
          </a:p>
        </p:txBody>
      </p:sp>
      <p:sp>
        <p:nvSpPr>
          <p:cNvPr id="7" name="Slide Number Placeholder 6">
            <a:extLst>
              <a:ext uri="{FF2B5EF4-FFF2-40B4-BE49-F238E27FC236}">
                <a16:creationId xmlns:a16="http://schemas.microsoft.com/office/drawing/2014/main" id="{CCFB8D55-C076-7B79-8873-02DF4E7CA3A6}"/>
              </a:ext>
            </a:extLst>
          </p:cNvPr>
          <p:cNvSpPr>
            <a:spLocks noGrp="1"/>
          </p:cNvSpPr>
          <p:nvPr>
            <p:ph type="sldNum" sz="quarter" idx="12"/>
          </p:nvPr>
        </p:nvSpPr>
        <p:spPr/>
        <p:txBody>
          <a:bodyPr/>
          <a:lstStyle/>
          <a:p>
            <a:fld id="{8E990547-356B-4DFB-83A3-D8CA998967A5}" type="slidenum">
              <a:rPr lang="en-US" smtClean="0"/>
              <a:t>‹#›</a:t>
            </a:fld>
            <a:endParaRPr lang="en-US"/>
          </a:p>
        </p:txBody>
      </p:sp>
    </p:spTree>
    <p:extLst>
      <p:ext uri="{BB962C8B-B14F-4D97-AF65-F5344CB8AC3E}">
        <p14:creationId xmlns:p14="http://schemas.microsoft.com/office/powerpoint/2010/main" val="3207660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jpe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E7E8D6-F74B-6DA1-D9EA-B36726BF41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170ECE-7D7B-E717-03BC-2FCB626A7E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8B00-42C2-5591-6FD5-DEC3435F51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917D3-82B5-4077-8467-B1AA116892C1}" type="datetime1">
              <a:rPr lang="en-US" smtClean="0"/>
              <a:t>4/24/2024</a:t>
            </a:fld>
            <a:endParaRPr lang="en-US"/>
          </a:p>
        </p:txBody>
      </p:sp>
      <p:sp>
        <p:nvSpPr>
          <p:cNvPr id="5" name="Footer Placeholder 4">
            <a:extLst>
              <a:ext uri="{FF2B5EF4-FFF2-40B4-BE49-F238E27FC236}">
                <a16:creationId xmlns:a16="http://schemas.microsoft.com/office/drawing/2014/main" id="{C9DA5C88-5552-EA94-1636-B78B022956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a:t>
            </a:r>
          </a:p>
        </p:txBody>
      </p:sp>
      <p:sp>
        <p:nvSpPr>
          <p:cNvPr id="6" name="Slide Number Placeholder 5">
            <a:extLst>
              <a:ext uri="{FF2B5EF4-FFF2-40B4-BE49-F238E27FC236}">
                <a16:creationId xmlns:a16="http://schemas.microsoft.com/office/drawing/2014/main" id="{DEED59E5-FCAC-EB8E-8AE1-84C57D69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90547-356B-4DFB-83A3-D8CA998967A5}" type="slidenum">
              <a:rPr lang="en-US" smtClean="0"/>
              <a:t>‹#›</a:t>
            </a:fld>
            <a:endParaRPr lang="en-US"/>
          </a:p>
        </p:txBody>
      </p:sp>
    </p:spTree>
    <p:extLst>
      <p:ext uri="{BB962C8B-B14F-4D97-AF65-F5344CB8AC3E}">
        <p14:creationId xmlns:p14="http://schemas.microsoft.com/office/powerpoint/2010/main" val="2972693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6BC51E-0AA2-B237-8467-428708365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3F9F4B-F599-2737-318B-1B3AEBF31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5B77A-CE3D-3DBD-5540-D7A9249D4D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F81585-08F2-473B-A030-DD2DD2B5A3FB}" type="datetimeFigureOut">
              <a:rPr lang="en-US" smtClean="0"/>
              <a:t>4/24/2024</a:t>
            </a:fld>
            <a:endParaRPr lang="en-US"/>
          </a:p>
        </p:txBody>
      </p:sp>
      <p:sp>
        <p:nvSpPr>
          <p:cNvPr id="5" name="Footer Placeholder 4">
            <a:extLst>
              <a:ext uri="{FF2B5EF4-FFF2-40B4-BE49-F238E27FC236}">
                <a16:creationId xmlns:a16="http://schemas.microsoft.com/office/drawing/2014/main" id="{E0948A25-C645-5F86-B7A5-A0E18890C2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7B3B6D-F05F-CFD3-A465-CB04DB5BEB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DF56F-0214-400E-A301-EF22D3A67BD1}" type="slidenum">
              <a:rPr lang="en-US" smtClean="0"/>
              <a:t>‹#›</a:t>
            </a:fld>
            <a:endParaRPr lang="en-US"/>
          </a:p>
        </p:txBody>
      </p:sp>
    </p:spTree>
    <p:extLst>
      <p:ext uri="{BB962C8B-B14F-4D97-AF65-F5344CB8AC3E}">
        <p14:creationId xmlns:p14="http://schemas.microsoft.com/office/powerpoint/2010/main" val="484902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20E285-9EA2-0546-8706-552107A2DA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FA09D-1839-7E4F-B481-2A17F1AB9E67}"/>
              </a:ext>
            </a:extLst>
          </p:cNvPr>
          <p:cNvSpPr>
            <a:spLocks noGrp="1"/>
          </p:cNvSpPr>
          <p:nvPr>
            <p:ph type="body" idx="1"/>
          </p:nvPr>
        </p:nvSpPr>
        <p:spPr>
          <a:xfrm>
            <a:off x="838200" y="1825625"/>
            <a:ext cx="10515600" cy="33816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47982-A069-674C-B21B-B874B9FD9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6C941-6469-4016-910A-7A2BC29570CA}" type="datetimeFigureOut">
              <a:rPr lang="en-US" smtClean="0"/>
              <a:t>4/24/2024</a:t>
            </a:fld>
            <a:endParaRPr lang="en-US"/>
          </a:p>
        </p:txBody>
      </p:sp>
      <p:sp>
        <p:nvSpPr>
          <p:cNvPr id="5" name="Footer Placeholder 4">
            <a:extLst>
              <a:ext uri="{FF2B5EF4-FFF2-40B4-BE49-F238E27FC236}">
                <a16:creationId xmlns:a16="http://schemas.microsoft.com/office/drawing/2014/main" id="{2D9CB3EF-6B28-BB4A-808B-74B8B3906C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95A5A5-47FF-BF45-8878-E9907BF47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1124E-3831-4CF4-B31C-F309C343D4CE}" type="slidenum">
              <a:rPr lang="en-US" smtClean="0"/>
              <a:t>‹#›</a:t>
            </a:fld>
            <a:endParaRPr lang="en-US"/>
          </a:p>
        </p:txBody>
      </p:sp>
    </p:spTree>
    <p:extLst>
      <p:ext uri="{BB962C8B-B14F-4D97-AF65-F5344CB8AC3E}">
        <p14:creationId xmlns:p14="http://schemas.microsoft.com/office/powerpoint/2010/main" val="1480487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xsfml3yVh1g?feature=oembed" TargetMode="External"/><Relationship Id="rId5" Type="http://schemas.openxmlformats.org/officeDocument/2006/relationships/image" Target="../media/image34.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mailto:kbritt@autismfoundationok.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youtu.be/Gv1aDEFlXq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Gv1aDEFlXq8?feature=oembed" TargetMode="Externa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19.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8" Type="http://schemas.openxmlformats.org/officeDocument/2006/relationships/hyperlink" Target="https://www.specialolympics.org/our-work/research/national-snapshot-of-adults-with-intellectual-disabilities-in-the-labor-force" TargetMode="External"/><Relationship Id="rId3" Type="http://schemas.openxmlformats.org/officeDocument/2006/relationships/image" Target="../media/image15.jpeg"/><Relationship Id="rId7" Type="http://schemas.openxmlformats.org/officeDocument/2006/relationships/hyperlink" Target="https://www.hhs.texas.gov/services/disability/intellectual-or-developmental-disabilities-idd-long-term-care#:~:text=What%20is%20IDD%3F,lasts%20throughout%20a%20person's%20lifetime." TargetMode="External"/><Relationship Id="rId12" Type="http://schemas.openxmlformats.org/officeDocument/2006/relationships/hyperlink" Target="https://my.clevelandclinic.org/health/symptoms/23154-neurodivergent"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www.webmd.com/a-to-z-guides/what-is-ableism" TargetMode="External"/><Relationship Id="rId11" Type="http://schemas.openxmlformats.org/officeDocument/2006/relationships/hyperlink" Target="https://www.nhs.uk/conditions/autism/signs/adults/" TargetMode="External"/><Relationship Id="rId5" Type="http://schemas.openxmlformats.org/officeDocument/2006/relationships/hyperlink" Target="https://nationalautismcenter.org/autism/historical-perspective/" TargetMode="External"/><Relationship Id="rId10" Type="http://schemas.openxmlformats.org/officeDocument/2006/relationships/hyperlink" Target="https://www.nichd.nih.gov/health/topics/idds/conditioninfo" TargetMode="External"/><Relationship Id="rId4" Type="http://schemas.openxmlformats.org/officeDocument/2006/relationships/image" Target="../media/image16.jpeg"/><Relationship Id="rId9" Type="http://schemas.openxmlformats.org/officeDocument/2006/relationships/hyperlink" Target="https://socialinnovationsjournal.org/social-issues/100-human-services/2365-brief-history-and-future-of-intellectual-disability-services-in-america"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baldwinvernon.com/blog/6-examples-of-disability-discrimination-in-the-workplace/" TargetMode="External"/><Relationship Id="rId3" Type="http://schemas.openxmlformats.org/officeDocument/2006/relationships/hyperlink" Target="https://askearn.org/page/neurodiversity-hiring-initiatives-and-partnerships" TargetMode="External"/><Relationship Id="rId7" Type="http://schemas.openxmlformats.org/officeDocument/2006/relationships/hyperlink" Target="https://northeastada.org/blog/workplace-bullying-harassment-and-disability" TargetMode="External"/><Relationship Id="rId12"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hyperlink" Target="https://www.autismlearningpartners.com/debunking-8-common-stereotypes-of-individuals-with-autism" TargetMode="External"/><Relationship Id="rId11" Type="http://schemas.openxmlformats.org/officeDocument/2006/relationships/hyperlink" Target="https://www.specialolympics.org/our-work/research/national-snapshot-of-adults-with-intellectual-disabilities-in-the-labor-force" TargetMode="External"/><Relationship Id="rId5" Type="http://schemas.openxmlformats.org/officeDocument/2006/relationships/hyperlink" Target="https://www.autismparentingmagazine.com/autism-stigma/" TargetMode="External"/><Relationship Id="rId10" Type="http://schemas.openxmlformats.org/officeDocument/2006/relationships/hyperlink" Target="http://www.markwynn.com/wp-content/uploads/Common-Myths-and-Misconceptions-about-Disability.pdf" TargetMode="External"/><Relationship Id="rId4" Type="http://schemas.openxmlformats.org/officeDocument/2006/relationships/hyperlink" Target="https://www.dol.gov/agencies/odep/program-areas/employers/accommodations" TargetMode="External"/><Relationship Id="rId9" Type="http://schemas.openxmlformats.org/officeDocument/2006/relationships/hyperlink" Target="https://www.eeoc.gov/laws/guidance/ada-your-responsibilities-employer#:~:text=Under%20the%20ADA%20%2C%20workers%20with,by%20you%20for%20your%20employees"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hyperlink" Target="https://psychcentral.com/health/sensory-overload" TargetMode="External"/><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hyperlink" Target="https://psychcentral.com/stress/stress-over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A47EE201-E8CA-27AF-76E1-1DEA432F42C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0691475F-68EB-35D6-0BA4-75A7B8EE5CBE}"/>
              </a:ext>
            </a:extLst>
          </p:cNvPr>
          <p:cNvSpPr>
            <a:spLocks noGrp="1"/>
          </p:cNvSpPr>
          <p:nvPr>
            <p:ph type="ctrTitle"/>
          </p:nvPr>
        </p:nvSpPr>
        <p:spPr>
          <a:xfrm>
            <a:off x="927406" y="625209"/>
            <a:ext cx="4423893" cy="1834056"/>
          </a:xfrm>
        </p:spPr>
        <p:txBody>
          <a:bodyPr>
            <a:noAutofit/>
          </a:bodyPr>
          <a:lstStyle/>
          <a:p>
            <a:r>
              <a:rPr lang="en-US" sz="4400" b="1" dirty="0">
                <a:latin typeface="Arial" panose="020B0604020202020204" pitchFamily="34" charset="0"/>
                <a:cs typeface="Arial" panose="020B0604020202020204" pitchFamily="34" charset="0"/>
              </a:rPr>
              <a:t>Workplace Neurodiversity</a:t>
            </a:r>
          </a:p>
        </p:txBody>
      </p:sp>
      <p:sp>
        <p:nvSpPr>
          <p:cNvPr id="5" name="Subtitle 4">
            <a:extLst>
              <a:ext uri="{FF2B5EF4-FFF2-40B4-BE49-F238E27FC236}">
                <a16:creationId xmlns:a16="http://schemas.microsoft.com/office/drawing/2014/main" id="{7EB149CA-5C18-2183-CE84-5E723645166E}"/>
              </a:ext>
            </a:extLst>
          </p:cNvPr>
          <p:cNvSpPr>
            <a:spLocks noGrp="1"/>
          </p:cNvSpPr>
          <p:nvPr>
            <p:ph type="subTitle" idx="1"/>
          </p:nvPr>
        </p:nvSpPr>
        <p:spPr>
          <a:xfrm>
            <a:off x="501736" y="2649599"/>
            <a:ext cx="4703379" cy="1269633"/>
          </a:xfrm>
        </p:spPr>
        <p:txBody>
          <a:bodyPr>
            <a:normAutofit/>
          </a:bodyPr>
          <a:lstStyle/>
          <a:p>
            <a:r>
              <a:rPr lang="en-US" dirty="0">
                <a:latin typeface="Arial" panose="020B0604020202020204" pitchFamily="34" charset="0"/>
                <a:cs typeface="Arial" panose="020B0604020202020204" pitchFamily="34" charset="0"/>
              </a:rPr>
              <a:t>Module I:  Autism, I/DD, &amp; Neurodiversity 101</a:t>
            </a:r>
          </a:p>
          <a:p>
            <a:r>
              <a:rPr lang="en-US" dirty="0">
                <a:latin typeface="Arial" panose="020B0604020202020204" pitchFamily="34" charset="0"/>
                <a:cs typeface="Arial" panose="020B0604020202020204" pitchFamily="34" charset="0"/>
              </a:rPr>
              <a:t>Inclusion in the Workplace</a:t>
            </a:r>
          </a:p>
        </p:txBody>
      </p:sp>
      <p:cxnSp>
        <p:nvCxnSpPr>
          <p:cNvPr id="10" name="Straight Connector 1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a:extLst>
              <a:ext uri="{FF2B5EF4-FFF2-40B4-BE49-F238E27FC236}">
                <a16:creationId xmlns:a16="http://schemas.microsoft.com/office/drawing/2014/main" id="{A9ADCBE8-8852-8102-F5D3-44B0CBCFD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55" y="5584317"/>
            <a:ext cx="4995744" cy="1070517"/>
          </a:xfrm>
          <a:prstGeom prst="rect">
            <a:avLst/>
          </a:prstGeom>
        </p:spPr>
      </p:pic>
    </p:spTree>
    <p:extLst>
      <p:ext uri="{BB962C8B-B14F-4D97-AF65-F5344CB8AC3E}">
        <p14:creationId xmlns:p14="http://schemas.microsoft.com/office/powerpoint/2010/main" val="32122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400"/>
                                        <p:tgtEl>
                                          <p:spTgt spid="5">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CA4A6-68F2-0743-A3C8-DC01602653F7}"/>
              </a:ext>
            </a:extLst>
          </p:cNvPr>
          <p:cNvSpPr>
            <a:spLocks noGrp="1"/>
          </p:cNvSpPr>
          <p:nvPr>
            <p:ph type="title"/>
          </p:nvPr>
        </p:nvSpPr>
        <p:spPr>
          <a:xfrm>
            <a:off x="563381" y="228515"/>
            <a:ext cx="10515600" cy="1325563"/>
          </a:xfrm>
        </p:spPr>
        <p:txBody>
          <a:bodyPr/>
          <a:lstStyle/>
          <a:p>
            <a:r>
              <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Three Levels of Autism</a:t>
            </a:r>
            <a:endParaRPr lang="en-US" b="1" dirty="0">
              <a:solidFill>
                <a:prstClr val="black"/>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A4F4075-8342-C06E-EE1A-02F576E10B1D}"/>
              </a:ext>
            </a:extLst>
          </p:cNvPr>
          <p:cNvSpPr txBox="1"/>
          <p:nvPr/>
        </p:nvSpPr>
        <p:spPr>
          <a:xfrm>
            <a:off x="780194" y="1452028"/>
            <a:ext cx="10519507" cy="6170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Level 2: Requiring substantial support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Calibri" panose="020F0502020204030204"/>
                <a:cs typeface="Arial" panose="020B0604020202020204" pitchFamily="34" charset="0"/>
              </a:rPr>
              <a:t>An autistic person who meets the level 2 criteria in either category has similar characteristics as those in level 1 but to a greater extent.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Calibri" panose="020F0502020204030204"/>
                <a:cs typeface="Arial" panose="020B0604020202020204" pitchFamily="34" charset="0"/>
              </a:rPr>
              <a:t>Social communication traits at level 2 may include: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Arial" panose="020B0604020202020204" pitchFamily="34" charset="0"/>
                <a:ea typeface="Calibri" panose="020F0502020204030204"/>
                <a:cs typeface="Arial" panose="020B0604020202020204" pitchFamily="34" charset="0"/>
              </a:rPr>
              <a:t>using fewer words or noticeably different speech</a:t>
            </a:r>
            <a:endPar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Arial" panose="020B0604020202020204" pitchFamily="34" charset="0"/>
                <a:ea typeface="Calibri" panose="020F0502020204030204"/>
                <a:cs typeface="Arial" panose="020B0604020202020204" pitchFamily="34" charset="0"/>
              </a:rPr>
              <a:t>missing nonverbal communication cues like facial expressions</a:t>
            </a:r>
            <a:endPar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Arial" panose="020B0604020202020204" pitchFamily="34" charset="0"/>
                <a:ea typeface="Calibri" panose="020F0502020204030204"/>
                <a:cs typeface="Arial" panose="020B0604020202020204" pitchFamily="34" charset="0"/>
              </a:rPr>
              <a:t>exhibiting atypical social behavior, like not responding or walking away during a conversation</a:t>
            </a:r>
            <a:endPar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Calibri" panose="020F0502020204030204"/>
                <a:cs typeface="Arial" panose="020B0604020202020204" pitchFamily="34" charset="0"/>
              </a:rPr>
              <a:t>Restricted interests and repetitive behavior traits at level 2 might resemble: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Arial" panose="020B0604020202020204" pitchFamily="34" charset="0"/>
                <a:ea typeface="Calibri" panose="020F0502020204030204"/>
                <a:cs typeface="Arial" panose="020B0604020202020204" pitchFamily="34" charset="0"/>
              </a:rPr>
              <a:t>a high interest in specific topics</a:t>
            </a:r>
            <a:endPar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Arial" panose="020B0604020202020204" pitchFamily="34" charset="0"/>
                <a:ea typeface="Calibri" panose="020F0502020204030204"/>
                <a:cs typeface="Arial" panose="020B0604020202020204" pitchFamily="34" charset="0"/>
              </a:rPr>
              <a:t>noticeable distress when dealing with change or disruption</a:t>
            </a:r>
            <a:endPar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Neue Haas Grotesk Text Pro"/>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1F20"/>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1F20"/>
              </a:solidFill>
              <a:effectLst/>
              <a:uLnTx/>
              <a:uFillTx/>
              <a:latin typeface="Neue Haas Grotesk Text Pro"/>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F20"/>
              </a:solidFill>
              <a:effectLst/>
              <a:uLnTx/>
              <a:uFillTx/>
              <a:latin typeface="Proxima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157387C-DE05-5ACD-6983-7FEB2F41FE23}"/>
              </a:ext>
            </a:extLst>
          </p:cNvPr>
          <p:cNvSpPr txBox="1"/>
          <p:nvPr/>
        </p:nvSpPr>
        <p:spPr>
          <a:xfrm>
            <a:off x="7657475" y="5827999"/>
            <a:ext cx="2457523"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Neue Haas Grotesk Text Pro"/>
                <a:ea typeface="+mn-ea"/>
                <a:cs typeface="+mn-cs"/>
              </a:rPr>
              <a:t>Source:  Psych Central, 2022</a:t>
            </a:r>
          </a:p>
        </p:txBody>
      </p:sp>
    </p:spTree>
    <p:extLst>
      <p:ext uri="{BB962C8B-B14F-4D97-AF65-F5344CB8AC3E}">
        <p14:creationId xmlns:p14="http://schemas.microsoft.com/office/powerpoint/2010/main" val="2868465254"/>
      </p:ext>
    </p:extLst>
  </p:cSld>
  <p:clrMapOvr>
    <a:masterClrMapping/>
  </p:clrMapOvr>
  <mc:AlternateContent xmlns:mc="http://schemas.openxmlformats.org/markup-compatibility/2006" xmlns:p14="http://schemas.microsoft.com/office/powerpoint/2010/main">
    <mc:Choice Requires="p14">
      <p:transition spd="slow" p14:dur="2000" advTm="141553"/>
    </mc:Choice>
    <mc:Fallback xmlns="">
      <p:transition spd="slow" advTm="14155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CA4A6-68F2-0743-A3C8-DC01602653F7}"/>
              </a:ext>
            </a:extLst>
          </p:cNvPr>
          <p:cNvSpPr>
            <a:spLocks noGrp="1"/>
          </p:cNvSpPr>
          <p:nvPr>
            <p:ph type="title"/>
          </p:nvPr>
        </p:nvSpPr>
        <p:spPr>
          <a:xfrm>
            <a:off x="800725" y="191040"/>
            <a:ext cx="10515600" cy="1325563"/>
          </a:xfrm>
        </p:spPr>
        <p:txBody>
          <a:bodyPr/>
          <a:lstStyle/>
          <a:p>
            <a:r>
              <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Three Levels of Autism</a:t>
            </a:r>
            <a:endParaRPr lang="en-US" b="1" dirty="0">
              <a:solidFill>
                <a:prstClr val="black"/>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A4F4075-8342-C06E-EE1A-02F576E10B1D}"/>
              </a:ext>
            </a:extLst>
          </p:cNvPr>
          <p:cNvSpPr txBox="1"/>
          <p:nvPr/>
        </p:nvSpPr>
        <p:spPr>
          <a:xfrm>
            <a:off x="952678" y="1438895"/>
            <a:ext cx="10519507" cy="670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Level 3: Requiring very substantial support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rPr>
              <a:t>An autistic person assessed as level 3 in either social communication or restricted/repetitive behaviors will need the most support and seem noticeably different at a young 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rPr>
              <a:t>Level 3 social communication means the person may:</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rPr>
              <a:t>be nonspeaking or have echolalia (repeating words or phrases they hear)</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rPr>
              <a:t>prefer solitary activities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rPr>
              <a:t>interact with others only to meet an immediate need</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rPr>
              <a:t>seem unable to share imaginative play with peers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rPr>
              <a:t>demonstrate a limited interest in friendships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rPr>
              <a:t>If they are at level 3 for restricted/repetitive behaviors, they might: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rPr>
              <a:t>engage in repetitive physical behaviors like rocking, blinking, or spinning in circles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panose="020F0502020204030204"/>
                <a:cs typeface="Arial" panose="020B0604020202020204" pitchFamily="34" charset="0"/>
              </a:rPr>
              <a:t>express extreme distress when asked to switch tasks or focus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Neue Haas Grotesk Text Pro"/>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1F20"/>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1F20"/>
              </a:solidFill>
              <a:effectLst/>
              <a:uLnTx/>
              <a:uFillTx/>
              <a:latin typeface="Neue Haas Grotesk Text Pro"/>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F20"/>
              </a:solidFill>
              <a:effectLst/>
              <a:uLnTx/>
              <a:uFillTx/>
              <a:latin typeface="Proxima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F4E1358-5D96-466E-6F59-89EFD9458F49}"/>
              </a:ext>
            </a:extLst>
          </p:cNvPr>
          <p:cNvSpPr txBox="1"/>
          <p:nvPr/>
        </p:nvSpPr>
        <p:spPr>
          <a:xfrm>
            <a:off x="7657475" y="5827999"/>
            <a:ext cx="2457523"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Neue Haas Grotesk Text Pro"/>
                <a:ea typeface="+mn-ea"/>
                <a:cs typeface="+mn-cs"/>
              </a:rPr>
              <a:t>Source:  Psych Central, 2022</a:t>
            </a:r>
          </a:p>
        </p:txBody>
      </p:sp>
    </p:spTree>
    <p:extLst>
      <p:ext uri="{BB962C8B-B14F-4D97-AF65-F5344CB8AC3E}">
        <p14:creationId xmlns:p14="http://schemas.microsoft.com/office/powerpoint/2010/main" val="1732873735"/>
      </p:ext>
    </p:extLst>
  </p:cSld>
  <p:clrMapOvr>
    <a:masterClrMapping/>
  </p:clrMapOvr>
  <mc:AlternateContent xmlns:mc="http://schemas.openxmlformats.org/markup-compatibility/2006" xmlns:p14="http://schemas.microsoft.com/office/powerpoint/2010/main">
    <mc:Choice Requires="p14">
      <p:transition spd="slow" p14:dur="2000" advTm="141553"/>
    </mc:Choice>
    <mc:Fallback xmlns="">
      <p:transition spd="slow" advTm="14155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DEF22-EA0E-9BA6-F742-3C168DFD94B5}"/>
              </a:ext>
            </a:extLst>
          </p:cNvPr>
          <p:cNvSpPr/>
          <p:nvPr/>
        </p:nvSpPr>
        <p:spPr>
          <a:xfrm>
            <a:off x="477076" y="801668"/>
            <a:ext cx="4556757" cy="4524315"/>
          </a:xfrm>
          <a:prstGeom prst="rect">
            <a:avLst/>
          </a:prstGeom>
          <a:noFill/>
        </p:spPr>
        <p:txBody>
          <a:bodyPr wrap="square" lIns="91440" tIns="45720" rIns="91440" bIns="45720">
            <a:spAutoFit/>
          </a:bodyPr>
          <a:lstStyle/>
          <a:p>
            <a:pPr algn="ctr"/>
            <a:r>
              <a:rPr lang="en-US" sz="3200" b="1" u="sng" dirty="0">
                <a:ln w="0"/>
                <a:latin typeface="Arial" panose="020B0604020202020204" pitchFamily="34" charset="0"/>
                <a:cs typeface="Arial" panose="020B0604020202020204" pitchFamily="34" charset="0"/>
              </a:rPr>
              <a:t>Stimming: </a:t>
            </a:r>
            <a:r>
              <a:rPr lang="en-US" sz="3200" b="1" dirty="0">
                <a:ln w="0"/>
                <a:latin typeface="Arial" panose="020B0604020202020204" pitchFamily="34" charset="0"/>
                <a:cs typeface="Arial" panose="020B0604020202020204" pitchFamily="34" charset="0"/>
              </a:rPr>
              <a:t> </a:t>
            </a:r>
          </a:p>
          <a:p>
            <a:pPr algn="ctr"/>
            <a:r>
              <a:rPr lang="en-US" sz="3200" b="1" i="0" dirty="0">
                <a:solidFill>
                  <a:srgbClr val="202124"/>
                </a:solidFill>
                <a:effectLst/>
                <a:latin typeface="Arial" panose="020B0604020202020204" pitchFamily="34" charset="0"/>
                <a:cs typeface="Arial" panose="020B0604020202020204" pitchFamily="34" charset="0"/>
              </a:rPr>
              <a:t>Repetitive or unusual movements or noises</a:t>
            </a:r>
            <a:r>
              <a:rPr lang="en-US" sz="3200" b="0" i="0" dirty="0">
                <a:solidFill>
                  <a:srgbClr val="202124"/>
                </a:solidFill>
                <a:effectLst/>
                <a:latin typeface="Arial" panose="020B0604020202020204" pitchFamily="34" charset="0"/>
                <a:cs typeface="Arial" panose="020B0604020202020204" pitchFamily="34" charset="0"/>
              </a:rPr>
              <a:t>. </a:t>
            </a:r>
          </a:p>
          <a:p>
            <a:pPr algn="ctr"/>
            <a:r>
              <a:rPr lang="en-US" sz="3200" b="0" i="0" dirty="0">
                <a:solidFill>
                  <a:srgbClr val="202124"/>
                </a:solidFill>
                <a:effectLst/>
                <a:latin typeface="Arial" panose="020B0604020202020204" pitchFamily="34" charset="0"/>
                <a:cs typeface="Arial" panose="020B0604020202020204" pitchFamily="34" charset="0"/>
              </a:rPr>
              <a:t>Stimming seems to help some autistic individuals manage emotions and cope with overwhelming situations.</a:t>
            </a:r>
            <a:endParaRPr lang="en-US" sz="3200" b="1" cap="none" spc="0" dirty="0">
              <a:ln w="22225">
                <a:solidFill>
                  <a:schemeClr val="accent2"/>
                </a:solidFill>
                <a:prstDash val="solid"/>
              </a:ln>
              <a:solidFill>
                <a:schemeClr val="accent2">
                  <a:lumMod val="40000"/>
                  <a:lumOff val="60000"/>
                </a:schemeClr>
              </a:solidFill>
              <a:effectLst/>
              <a:latin typeface="Arial" panose="020B0604020202020204" pitchFamily="34" charset="0"/>
              <a:cs typeface="Arial" panose="020B0604020202020204" pitchFamily="34" charset="0"/>
            </a:endParaRPr>
          </a:p>
        </p:txBody>
      </p:sp>
      <p:pic>
        <p:nvPicPr>
          <p:cNvPr id="7" name="Picture 6" descr="Timeline&#10;&#10;Description automatically generated">
            <a:extLst>
              <a:ext uri="{FF2B5EF4-FFF2-40B4-BE49-F238E27FC236}">
                <a16:creationId xmlns:a16="http://schemas.microsoft.com/office/drawing/2014/main" id="{AF105574-2566-73D9-614A-01D4111C7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034" y="608895"/>
            <a:ext cx="6482690" cy="5640210"/>
          </a:xfrm>
          <a:prstGeom prst="rect">
            <a:avLst/>
          </a:prstGeom>
        </p:spPr>
      </p:pic>
    </p:spTree>
    <p:extLst>
      <p:ext uri="{BB962C8B-B14F-4D97-AF65-F5344CB8AC3E}">
        <p14:creationId xmlns:p14="http://schemas.microsoft.com/office/powerpoint/2010/main" val="2879918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7C46E7E-BB90-CFA5-0933-94A4D797640F}"/>
              </a:ext>
            </a:extLst>
          </p:cNvPr>
          <p:cNvPicPr>
            <a:picLocks noChangeAspect="1"/>
          </p:cNvPicPr>
          <p:nvPr/>
        </p:nvPicPr>
        <p:blipFill>
          <a:blip r:embed="rId4"/>
          <a:stretch>
            <a:fillRect/>
          </a:stretch>
        </p:blipFill>
        <p:spPr>
          <a:xfrm>
            <a:off x="334574" y="1368286"/>
            <a:ext cx="11522852" cy="4119419"/>
          </a:xfrm>
          <a:prstGeom prst="rect">
            <a:avLst/>
          </a:prstGeom>
        </p:spPr>
      </p:pic>
      <p:sp>
        <p:nvSpPr>
          <p:cNvPr id="5" name="TextBox 4">
            <a:extLst>
              <a:ext uri="{FF2B5EF4-FFF2-40B4-BE49-F238E27FC236}">
                <a16:creationId xmlns:a16="http://schemas.microsoft.com/office/drawing/2014/main" id="{CBA3822F-2EB7-E5C0-7FD7-AC751D176070}"/>
              </a:ext>
            </a:extLst>
          </p:cNvPr>
          <p:cNvSpPr txBox="1"/>
          <p:nvPr/>
        </p:nvSpPr>
        <p:spPr>
          <a:xfrm>
            <a:off x="590771" y="474268"/>
            <a:ext cx="11979473" cy="769441"/>
          </a:xfrm>
          <a:prstGeom prst="rect">
            <a:avLst/>
          </a:prstGeom>
          <a:noFill/>
        </p:spPr>
        <p:txBody>
          <a:bodyPr wrap="square">
            <a:spAutoFit/>
          </a:bodyPr>
          <a:lstStyle/>
          <a:p>
            <a:r>
              <a:rPr kumimoji="0" lang="en" sz="4400" b="1" i="0" u="none" strike="noStrike" kern="1200" cap="none" spc="10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Person First vs. Identity First Language</a:t>
            </a:r>
            <a:endParaRPr lang="en-US" sz="4400" dirty="0"/>
          </a:p>
        </p:txBody>
      </p:sp>
    </p:spTree>
    <p:extLst>
      <p:ext uri="{BB962C8B-B14F-4D97-AF65-F5344CB8AC3E}">
        <p14:creationId xmlns:p14="http://schemas.microsoft.com/office/powerpoint/2010/main" val="3610790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EABC4-D1A1-A816-0ABD-CE0BBB44C7EF}"/>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What is I/DD?</a:t>
            </a:r>
          </a:p>
        </p:txBody>
      </p:sp>
      <p:sp>
        <p:nvSpPr>
          <p:cNvPr id="6" name="TextBox 5">
            <a:extLst>
              <a:ext uri="{FF2B5EF4-FFF2-40B4-BE49-F238E27FC236}">
                <a16:creationId xmlns:a16="http://schemas.microsoft.com/office/drawing/2014/main" id="{4A4FD85E-FE7F-382E-0A5D-7755287E2327}"/>
              </a:ext>
            </a:extLst>
          </p:cNvPr>
          <p:cNvSpPr txBox="1"/>
          <p:nvPr/>
        </p:nvSpPr>
        <p:spPr>
          <a:xfrm>
            <a:off x="8352263" y="6164999"/>
            <a:ext cx="32605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eue Haas Grotesk Text Pro" panose="020B0504020202020204" pitchFamily="34" charset="0"/>
                <a:ea typeface="+mn-ea"/>
                <a:cs typeface="+mn-cs"/>
              </a:rPr>
              <a:t>Source:  Social Innovations Journal</a:t>
            </a:r>
          </a:p>
        </p:txBody>
      </p:sp>
      <p:sp>
        <p:nvSpPr>
          <p:cNvPr id="7" name="Content Placeholder 4">
            <a:extLst>
              <a:ext uri="{FF2B5EF4-FFF2-40B4-BE49-F238E27FC236}">
                <a16:creationId xmlns:a16="http://schemas.microsoft.com/office/drawing/2014/main" id="{AA5E4AE6-32B4-FF85-479E-9DD4B3A5C6B7}"/>
              </a:ext>
            </a:extLst>
          </p:cNvPr>
          <p:cNvSpPr>
            <a:spLocks noGrp="1"/>
          </p:cNvSpPr>
          <p:nvPr>
            <p:ph idx="1"/>
          </p:nvPr>
        </p:nvSpPr>
        <p:spPr>
          <a:xfrm>
            <a:off x="838200" y="1560154"/>
            <a:ext cx="10515600" cy="4351338"/>
          </a:xfrm>
        </p:spPr>
        <p:txBody>
          <a:bodyPr>
            <a:normAutofit/>
          </a:bodyPr>
          <a:lstStyle/>
          <a:p>
            <a:pPr marL="457200" lvl="1" indent="0">
              <a:buNone/>
            </a:pPr>
            <a:r>
              <a:rPr lang="en-US" dirty="0">
                <a:latin typeface="Arial" panose="020B0604020202020204" pitchFamily="34" charset="0"/>
                <a:cs typeface="Arial" panose="020B0604020202020204" pitchFamily="34" charset="0"/>
              </a:rPr>
              <a:t>Intellectual disabilities are disorders that involve difficulties in intellectual functioning and adaptive behavior and begin before the age of 18. Intellectual functioning involves mental tasks such as learning, reasoning, problem-solving, and so on. It is assessed using an IQ test and is measured in terms of mild, moderate, or severe.</a:t>
            </a:r>
          </a:p>
          <a:p>
            <a:pPr marL="457200" lvl="1" indent="0">
              <a:buNone/>
            </a:pPr>
            <a:endParaRPr lang="en-US" sz="1600" dirty="0">
              <a:latin typeface="Arial" panose="020B0604020202020204" pitchFamily="34" charset="0"/>
              <a:cs typeface="Arial" panose="020B0604020202020204" pitchFamily="34" charset="0"/>
            </a:endParaRPr>
          </a:p>
          <a:p>
            <a:pPr marL="457200" lvl="1" indent="0">
              <a:buNone/>
            </a:pPr>
            <a:endParaRPr lang="en-US" sz="1600" dirty="0">
              <a:latin typeface="Arial" panose="020B0604020202020204" pitchFamily="34" charset="0"/>
              <a:cs typeface="Arial" panose="020B0604020202020204" pitchFamily="34" charset="0"/>
            </a:endParaRPr>
          </a:p>
          <a:p>
            <a:pPr marL="457200" lvl="1" indent="0">
              <a:buNone/>
            </a:pPr>
            <a:r>
              <a:rPr lang="en-US" sz="2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Adaptive behavior includes conceptual, social, and practical skills. People who struggle with adaptive behavior may show difficulties with literacy, money management, schedules and time, interpersonal relationships, daily personal care activities, and more.</a:t>
            </a:r>
          </a:p>
        </p:txBody>
      </p:sp>
    </p:spTree>
    <p:extLst>
      <p:ext uri="{BB962C8B-B14F-4D97-AF65-F5344CB8AC3E}">
        <p14:creationId xmlns:p14="http://schemas.microsoft.com/office/powerpoint/2010/main" val="1370221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EABC4-D1A1-A816-0ABD-CE0BBB44C7EF}"/>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I/DD History</a:t>
            </a:r>
          </a:p>
        </p:txBody>
      </p:sp>
      <p:sp>
        <p:nvSpPr>
          <p:cNvPr id="5" name="Content Placeholder 4">
            <a:extLst>
              <a:ext uri="{FF2B5EF4-FFF2-40B4-BE49-F238E27FC236}">
                <a16:creationId xmlns:a16="http://schemas.microsoft.com/office/drawing/2014/main" id="{8A7DDE00-D54D-1C85-8C11-D8479ABA4083}"/>
              </a:ext>
            </a:extLst>
          </p:cNvPr>
          <p:cNvSpPr>
            <a:spLocks noGrp="1"/>
          </p:cNvSpPr>
          <p:nvPr>
            <p:ph idx="1"/>
          </p:nvPr>
        </p:nvSpPr>
        <p:spPr>
          <a:xfrm>
            <a:off x="838200" y="1555003"/>
            <a:ext cx="10515600" cy="4486275"/>
          </a:xfrm>
        </p:spPr>
        <p:txBody>
          <a:bodyPr>
            <a:normAutofit/>
          </a:bodyPr>
          <a:lstStyle/>
          <a:p>
            <a:r>
              <a:rPr lang="en-US" sz="2000" b="1" i="0" dirty="0">
                <a:effectLst/>
                <a:latin typeface="Arial" panose="020B0604020202020204" pitchFamily="34" charset="0"/>
                <a:cs typeface="Arial" panose="020B0604020202020204" pitchFamily="34" charset="0"/>
              </a:rPr>
              <a:t>The Institutional Model Period</a:t>
            </a:r>
          </a:p>
          <a:p>
            <a:pPr lvl="1"/>
            <a:r>
              <a:rPr lang="en-US" sz="2000" dirty="0">
                <a:latin typeface="Arial" panose="020B0604020202020204" pitchFamily="34" charset="0"/>
                <a:cs typeface="Arial" panose="020B0604020202020204" pitchFamily="34" charset="0"/>
              </a:rPr>
              <a:t>Model came to the United States from Germany in 1848 </a:t>
            </a:r>
          </a:p>
          <a:p>
            <a:pPr lvl="1"/>
            <a:r>
              <a:rPr lang="en-US" sz="2000" b="0" i="0" dirty="0">
                <a:effectLst/>
                <a:latin typeface="Arial" panose="020B0604020202020204" pitchFamily="34" charset="0"/>
                <a:cs typeface="Arial" panose="020B0604020202020204" pitchFamily="34" charset="0"/>
              </a:rPr>
              <a:t>Physicia</a:t>
            </a:r>
            <a:r>
              <a:rPr lang="en-US" sz="2000" dirty="0">
                <a:latin typeface="Arial" panose="020B0604020202020204" pitchFamily="34" charset="0"/>
                <a:cs typeface="Arial" panose="020B0604020202020204" pitchFamily="34" charset="0"/>
              </a:rPr>
              <a:t>ns would recommend institutional living to parents of children with I/DD.</a:t>
            </a:r>
          </a:p>
          <a:p>
            <a:pPr marL="457200" lvl="1" indent="0">
              <a:buNone/>
            </a:pPr>
            <a:endParaRPr lang="en-US" sz="2000" b="0" i="0" dirty="0">
              <a:effectLst/>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The Kennedy Era &amp; the Introduction to Community-Based Care</a:t>
            </a:r>
          </a:p>
          <a:p>
            <a:pPr lvl="1"/>
            <a:r>
              <a:rPr lang="en-US" sz="2000" dirty="0">
                <a:latin typeface="Arial" panose="020B0604020202020204" pitchFamily="34" charset="0"/>
                <a:cs typeface="Arial" panose="020B0604020202020204" pitchFamily="34" charset="0"/>
              </a:rPr>
              <a:t>In the 1960s, John Kennedy comprised a group of clinical experts and advocates, calling it the President’s Commission on Mental Retardation.</a:t>
            </a:r>
          </a:p>
          <a:p>
            <a:pPr lvl="1"/>
            <a:r>
              <a:rPr lang="en-US" sz="2000" dirty="0">
                <a:latin typeface="Arial" panose="020B0604020202020204" pitchFamily="34" charset="0"/>
                <a:cs typeface="Arial" panose="020B0604020202020204" pitchFamily="34" charset="0"/>
              </a:rPr>
              <a:t>200,000 individuals were living in institutions, and the group recommended they close</a:t>
            </a:r>
          </a:p>
          <a:p>
            <a:pPr lvl="1"/>
            <a:r>
              <a:rPr lang="en-US" sz="2000" b="0" i="0" dirty="0">
                <a:effectLst/>
                <a:latin typeface="Arial" panose="020B0604020202020204" pitchFamily="34" charset="0"/>
                <a:cs typeface="Arial" panose="020B0604020202020204" pitchFamily="34" charset="0"/>
              </a:rPr>
              <a:t>Kennedy and his successors engineered a way to supplement the state funding of state institutions with Medicaid dollars. This was the start of the Intermediate Care Facilities/Mental Retardation* (ICF/MR) program.</a:t>
            </a:r>
            <a:endParaRPr lang="en-US" sz="2000" dirty="0">
              <a:latin typeface="Arial" panose="020B0604020202020204" pitchFamily="34" charset="0"/>
              <a:cs typeface="Arial" panose="020B0604020202020204" pitchFamily="34" charset="0"/>
            </a:endParaRPr>
          </a:p>
          <a:p>
            <a:pPr marL="457200" lvl="1" indent="0">
              <a:buNone/>
            </a:pPr>
            <a:endParaRPr lang="en-US" sz="1600" dirty="0">
              <a:latin typeface="Neue Haas Grotesk Text Pro" panose="020B0504020202020204" pitchFamily="34" charset="0"/>
            </a:endParaRPr>
          </a:p>
        </p:txBody>
      </p:sp>
      <p:sp>
        <p:nvSpPr>
          <p:cNvPr id="6" name="TextBox 5">
            <a:extLst>
              <a:ext uri="{FF2B5EF4-FFF2-40B4-BE49-F238E27FC236}">
                <a16:creationId xmlns:a16="http://schemas.microsoft.com/office/drawing/2014/main" id="{4A4FD85E-FE7F-382E-0A5D-7755287E2327}"/>
              </a:ext>
            </a:extLst>
          </p:cNvPr>
          <p:cNvSpPr txBox="1"/>
          <p:nvPr/>
        </p:nvSpPr>
        <p:spPr>
          <a:xfrm>
            <a:off x="8352263" y="6164999"/>
            <a:ext cx="3260543" cy="307777"/>
          </a:xfrm>
          <a:prstGeom prst="rect">
            <a:avLst/>
          </a:prstGeom>
          <a:noFill/>
        </p:spPr>
        <p:txBody>
          <a:bodyPr wrap="square" rtlCol="0">
            <a:spAutoFit/>
          </a:bodyPr>
          <a:lstStyle/>
          <a:p>
            <a:r>
              <a:rPr lang="en-US" sz="1400">
                <a:latin typeface="Neue Haas Grotesk Text Pro" panose="020B0504020202020204" pitchFamily="34" charset="0"/>
              </a:rPr>
              <a:t>Source:  Social Innovations Journal</a:t>
            </a:r>
          </a:p>
        </p:txBody>
      </p:sp>
    </p:spTree>
    <p:extLst>
      <p:ext uri="{BB962C8B-B14F-4D97-AF65-F5344CB8AC3E}">
        <p14:creationId xmlns:p14="http://schemas.microsoft.com/office/powerpoint/2010/main" val="1488819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9DC18E-7A09-0B51-6A92-1A522EC9218B}"/>
              </a:ext>
            </a:extLst>
          </p:cNvPr>
          <p:cNvSpPr>
            <a:spLocks noGrp="1"/>
          </p:cNvSpPr>
          <p:nvPr>
            <p:ph type="title"/>
          </p:nvPr>
        </p:nvSpPr>
        <p:spPr>
          <a:xfrm>
            <a:off x="778715" y="365125"/>
            <a:ext cx="10575085" cy="1325563"/>
          </a:xfrm>
        </p:spPr>
        <p:txBody>
          <a:bodyPr>
            <a:normAutofit/>
          </a:bodyPr>
          <a:lstStyle/>
          <a:p>
            <a:r>
              <a:rPr lang="en-US" b="1" dirty="0">
                <a:latin typeface="Arial" panose="020B0604020202020204" pitchFamily="34" charset="0"/>
                <a:cs typeface="Arial" panose="020B0604020202020204" pitchFamily="34" charset="0"/>
              </a:rPr>
              <a:t>Characteristics of Adults with I/DD</a:t>
            </a:r>
          </a:p>
        </p:txBody>
      </p:sp>
      <p:sp>
        <p:nvSpPr>
          <p:cNvPr id="7" name="TextBox 6">
            <a:extLst>
              <a:ext uri="{FF2B5EF4-FFF2-40B4-BE49-F238E27FC236}">
                <a16:creationId xmlns:a16="http://schemas.microsoft.com/office/drawing/2014/main" id="{4C92F4BC-8E28-7041-64C1-5F8F0310AF91}"/>
              </a:ext>
            </a:extLst>
          </p:cNvPr>
          <p:cNvSpPr txBox="1"/>
          <p:nvPr/>
        </p:nvSpPr>
        <p:spPr>
          <a:xfrm>
            <a:off x="8915652" y="6011630"/>
            <a:ext cx="2706078" cy="307777"/>
          </a:xfrm>
          <a:prstGeom prst="rect">
            <a:avLst/>
          </a:prstGeom>
          <a:noFill/>
        </p:spPr>
        <p:txBody>
          <a:bodyPr wrap="square" rtlCol="0">
            <a:spAutoFit/>
          </a:bodyPr>
          <a:lstStyle/>
          <a:p>
            <a:r>
              <a:rPr lang="en-US" sz="1400">
                <a:latin typeface="Neue Haas Grotesk Text Pro" panose="020B0504020202020204" pitchFamily="34" charset="0"/>
              </a:rPr>
              <a:t>Sources: Special Olympics </a:t>
            </a:r>
          </a:p>
        </p:txBody>
      </p:sp>
      <p:sp>
        <p:nvSpPr>
          <p:cNvPr id="8" name="Content Placeholder 4">
            <a:extLst>
              <a:ext uri="{FF2B5EF4-FFF2-40B4-BE49-F238E27FC236}">
                <a16:creationId xmlns:a16="http://schemas.microsoft.com/office/drawing/2014/main" id="{774EB035-D8E9-8CBC-C167-D30C94A921D1}"/>
              </a:ext>
            </a:extLst>
          </p:cNvPr>
          <p:cNvSpPr txBox="1">
            <a:spLocks/>
          </p:cNvSpPr>
          <p:nvPr/>
        </p:nvSpPr>
        <p:spPr>
          <a:xfrm>
            <a:off x="6172200" y="1727288"/>
            <a:ext cx="5181600" cy="35420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May struggle with problem-solving </a:t>
            </a:r>
          </a:p>
          <a:p>
            <a:r>
              <a:rPr lang="en-US" sz="2200" dirty="0">
                <a:latin typeface="Arial" panose="020B0604020202020204" pitchFamily="34" charset="0"/>
                <a:cs typeface="Arial" panose="020B0604020202020204" pitchFamily="34" charset="0"/>
              </a:rPr>
              <a:t>May struggle to understand consequences</a:t>
            </a:r>
          </a:p>
          <a:p>
            <a:r>
              <a:rPr lang="en-US" sz="2200" dirty="0">
                <a:latin typeface="Arial" panose="020B0604020202020204" pitchFamily="34" charset="0"/>
                <a:cs typeface="Arial" panose="020B0604020202020204" pitchFamily="34" charset="0"/>
              </a:rPr>
              <a:t>May not have behavior consistent with their age</a:t>
            </a:r>
          </a:p>
          <a:p>
            <a:r>
              <a:rPr lang="en-US" sz="2200" dirty="0">
                <a:latin typeface="Arial" panose="020B0604020202020204" pitchFamily="34" charset="0"/>
                <a:cs typeface="Arial" panose="020B0604020202020204" pitchFamily="34" charset="0"/>
              </a:rPr>
              <a:t>May have difficulty regulating or expressing emotions</a:t>
            </a:r>
          </a:p>
          <a:p>
            <a:endParaRPr lang="en-US" sz="2400" dirty="0">
              <a:latin typeface="Neue Haas Grotesk Text Pro" panose="020B0504020202020204" pitchFamily="34" charset="0"/>
            </a:endParaRPr>
          </a:p>
        </p:txBody>
      </p:sp>
      <p:sp>
        <p:nvSpPr>
          <p:cNvPr id="2" name="Content Placeholder 4">
            <a:extLst>
              <a:ext uri="{FF2B5EF4-FFF2-40B4-BE49-F238E27FC236}">
                <a16:creationId xmlns:a16="http://schemas.microsoft.com/office/drawing/2014/main" id="{1944B37D-E930-3D5A-EBB6-9E9867D77787}"/>
              </a:ext>
            </a:extLst>
          </p:cNvPr>
          <p:cNvSpPr txBox="1">
            <a:spLocks/>
          </p:cNvSpPr>
          <p:nvPr/>
        </p:nvSpPr>
        <p:spPr>
          <a:xfrm>
            <a:off x="540744" y="1727288"/>
            <a:ext cx="5181600" cy="35420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Delay in learning development</a:t>
            </a:r>
          </a:p>
          <a:p>
            <a:r>
              <a:rPr lang="en-US" sz="2200" dirty="0">
                <a:latin typeface="Arial" panose="020B0604020202020204" pitchFamily="34" charset="0"/>
                <a:cs typeface="Arial" panose="020B0604020202020204" pitchFamily="34" charset="0"/>
              </a:rPr>
              <a:t>May have difficulty with reading or speaking</a:t>
            </a:r>
          </a:p>
          <a:p>
            <a:r>
              <a:rPr lang="en-US" sz="2200" dirty="0">
                <a:latin typeface="Arial" panose="020B0604020202020204" pitchFamily="34" charset="0"/>
                <a:cs typeface="Arial" panose="020B0604020202020204" pitchFamily="34" charset="0"/>
              </a:rPr>
              <a:t>May struggle to understand social cues</a:t>
            </a:r>
          </a:p>
          <a:p>
            <a:r>
              <a:rPr lang="en-US" sz="2200" dirty="0">
                <a:latin typeface="Arial" panose="020B0604020202020204" pitchFamily="34" charset="0"/>
                <a:cs typeface="Arial" panose="020B0604020202020204" pitchFamily="34" charset="0"/>
              </a:rPr>
              <a:t>May have issues with memory recall</a:t>
            </a:r>
          </a:p>
          <a:p>
            <a:r>
              <a:rPr lang="en-US" sz="2200" dirty="0">
                <a:latin typeface="Arial" panose="020B0604020202020204" pitchFamily="34" charset="0"/>
                <a:cs typeface="Arial" panose="020B0604020202020204" pitchFamily="34" charset="0"/>
              </a:rPr>
              <a:t>May struggle to perform routine tasks such as showering, dressing, etc..</a:t>
            </a:r>
          </a:p>
          <a:p>
            <a:endParaRPr lang="en-US" sz="2400" dirty="0">
              <a:latin typeface="Neue Haas Grotesk Text Pro" panose="020B0504020202020204" pitchFamily="34" charset="0"/>
            </a:endParaRPr>
          </a:p>
        </p:txBody>
      </p:sp>
    </p:spTree>
    <p:extLst>
      <p:ext uri="{BB962C8B-B14F-4D97-AF65-F5344CB8AC3E}">
        <p14:creationId xmlns:p14="http://schemas.microsoft.com/office/powerpoint/2010/main" val="3524715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7AB15D-4980-FB85-36CA-4A2291A7BC5E}"/>
              </a:ext>
            </a:extLst>
          </p:cNvPr>
          <p:cNvPicPr>
            <a:picLocks noChangeAspect="1"/>
          </p:cNvPicPr>
          <p:nvPr/>
        </p:nvPicPr>
        <p:blipFill rotWithShape="1">
          <a:blip r:embed="rId4"/>
          <a:srcRect l="4174" r="4483"/>
          <a:stretch/>
        </p:blipFill>
        <p:spPr>
          <a:xfrm>
            <a:off x="1083824" y="1354511"/>
            <a:ext cx="3563420" cy="4143688"/>
          </a:xfrm>
          <a:prstGeom prst="rect">
            <a:avLst/>
          </a:prstGeom>
        </p:spPr>
      </p:pic>
      <p:sp>
        <p:nvSpPr>
          <p:cNvPr id="9" name="Title 8">
            <a:extLst>
              <a:ext uri="{FF2B5EF4-FFF2-40B4-BE49-F238E27FC236}">
                <a16:creationId xmlns:a16="http://schemas.microsoft.com/office/drawing/2014/main" id="{57663612-F8D2-C23A-3D8F-38DC7F77387D}"/>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What is Neurodiversity?</a:t>
            </a:r>
          </a:p>
        </p:txBody>
      </p:sp>
      <p:sp>
        <p:nvSpPr>
          <p:cNvPr id="10" name="Content Placeholder 9">
            <a:extLst>
              <a:ext uri="{FF2B5EF4-FFF2-40B4-BE49-F238E27FC236}">
                <a16:creationId xmlns:a16="http://schemas.microsoft.com/office/drawing/2014/main" id="{14B0CA94-48E2-219B-963B-7255FB08C5A6}"/>
              </a:ext>
            </a:extLst>
          </p:cNvPr>
          <p:cNvSpPr>
            <a:spLocks noGrp="1"/>
          </p:cNvSpPr>
          <p:nvPr>
            <p:ph idx="1"/>
          </p:nvPr>
        </p:nvSpPr>
        <p:spPr>
          <a:xfrm>
            <a:off x="5106877" y="1690688"/>
            <a:ext cx="6492547" cy="4087958"/>
          </a:xfrm>
        </p:spPr>
        <p:txBody>
          <a:bodyPr>
            <a:noAutofit/>
          </a:bodyPr>
          <a:lstStyle/>
          <a:p>
            <a:r>
              <a:rPr lang="en-US" sz="2000" dirty="0">
                <a:latin typeface="Arial" panose="020B0604020202020204" pitchFamily="34" charset="0"/>
                <a:cs typeface="Arial" panose="020B0604020202020204" pitchFamily="34" charset="0"/>
              </a:rPr>
              <a:t>Umbrella term for Autism Spectrum Disorder, ADHD, Dyslexia, Dyspraxia, and other learning disabilities</a:t>
            </a:r>
          </a:p>
          <a:p>
            <a:r>
              <a:rPr lang="en-US" sz="2000" dirty="0">
                <a:latin typeface="Arial" panose="020B0604020202020204" pitchFamily="34" charset="0"/>
                <a:cs typeface="Arial" panose="020B0604020202020204" pitchFamily="34" charset="0"/>
              </a:rPr>
              <a:t>Judy Singer, a sociologist who has autism, started using the term "neurodiversity" in the late 1990s. </a:t>
            </a:r>
          </a:p>
          <a:p>
            <a:r>
              <a:rPr lang="en-US" sz="2000" dirty="0">
                <a:latin typeface="Arial" panose="020B0604020202020204" pitchFamily="34" charset="0"/>
                <a:cs typeface="Arial" panose="020B0604020202020204" pitchFamily="34" charset="0"/>
              </a:rPr>
              <a:t>Refers to the concept that certain developmental disorders are normal variations in the brain. And people who have these features also have certain strengths.</a:t>
            </a:r>
          </a:p>
          <a:p>
            <a:r>
              <a:rPr lang="en-US" sz="2000" dirty="0">
                <a:latin typeface="Arial" panose="020B0604020202020204" pitchFamily="34" charset="0"/>
                <a:cs typeface="Arial" panose="020B0604020202020204" pitchFamily="34" charset="0"/>
              </a:rPr>
              <a:t>Ex.- people with ADHD may have trouble with time management but often show high levels of passion, drive, and creative thinking.</a:t>
            </a:r>
          </a:p>
        </p:txBody>
      </p:sp>
      <p:sp>
        <p:nvSpPr>
          <p:cNvPr id="6" name="TextBox 5">
            <a:extLst>
              <a:ext uri="{FF2B5EF4-FFF2-40B4-BE49-F238E27FC236}">
                <a16:creationId xmlns:a16="http://schemas.microsoft.com/office/drawing/2014/main" id="{5CFC3911-0A48-33F7-C0CA-BF7C02C1B4CF}"/>
              </a:ext>
            </a:extLst>
          </p:cNvPr>
          <p:cNvSpPr txBox="1"/>
          <p:nvPr/>
        </p:nvSpPr>
        <p:spPr>
          <a:xfrm>
            <a:off x="9776549" y="6016174"/>
            <a:ext cx="2033960" cy="307777"/>
          </a:xfrm>
          <a:prstGeom prst="rect">
            <a:avLst/>
          </a:prstGeom>
          <a:noFill/>
        </p:spPr>
        <p:txBody>
          <a:bodyPr wrap="square" rtlCol="0">
            <a:spAutoFit/>
          </a:bodyPr>
          <a:lstStyle/>
          <a:p>
            <a:r>
              <a:rPr lang="en-US" sz="1400">
                <a:latin typeface="Neue Haas Grotesk Text Pro" panose="020B0504020202020204" pitchFamily="34" charset="0"/>
              </a:rPr>
              <a:t>Source:  WebMD</a:t>
            </a:r>
          </a:p>
        </p:txBody>
      </p:sp>
    </p:spTree>
    <p:extLst>
      <p:ext uri="{BB962C8B-B14F-4D97-AF65-F5344CB8AC3E}">
        <p14:creationId xmlns:p14="http://schemas.microsoft.com/office/powerpoint/2010/main" val="2357952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endParaRPr lang="en-US"/>
          </a:p>
          <a:p>
            <a:endParaRPr lang="en-US"/>
          </a:p>
        </p:txBody>
      </p:sp>
      <p:pic>
        <p:nvPicPr>
          <p:cNvPr id="2" name="Online Media 1" title="What is neurodiversity?">
            <a:hlinkClick r:id="" action="ppaction://media"/>
            <a:extLst>
              <a:ext uri="{FF2B5EF4-FFF2-40B4-BE49-F238E27FC236}">
                <a16:creationId xmlns:a16="http://schemas.microsoft.com/office/drawing/2014/main" id="{B75435D6-FAD5-7B2D-5D07-0D179A528D20}"/>
              </a:ext>
            </a:extLst>
          </p:cNvPr>
          <p:cNvPicPr>
            <a:picLocks noRot="1" noChangeAspect="1"/>
          </p:cNvPicPr>
          <p:nvPr>
            <a:videoFile r:link="rId1"/>
          </p:nvPr>
        </p:nvPicPr>
        <p:blipFill>
          <a:blip r:embed="rId5"/>
          <a:stretch>
            <a:fillRect/>
          </a:stretch>
        </p:blipFill>
        <p:spPr>
          <a:xfrm>
            <a:off x="581980" y="545910"/>
            <a:ext cx="10827548" cy="5776994"/>
          </a:xfrm>
          <a:prstGeom prst="rect">
            <a:avLst/>
          </a:prstGeom>
        </p:spPr>
      </p:pic>
    </p:spTree>
    <p:extLst>
      <p:ext uri="{BB962C8B-B14F-4D97-AF65-F5344CB8AC3E}">
        <p14:creationId xmlns:p14="http://schemas.microsoft.com/office/powerpoint/2010/main" val="1227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7663612-F8D2-C23A-3D8F-38DC7F77387D}"/>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Neurodivergent &amp;  Neurotypical</a:t>
            </a:r>
          </a:p>
        </p:txBody>
      </p:sp>
      <p:sp>
        <p:nvSpPr>
          <p:cNvPr id="10" name="Content Placeholder 9">
            <a:extLst>
              <a:ext uri="{FF2B5EF4-FFF2-40B4-BE49-F238E27FC236}">
                <a16:creationId xmlns:a16="http://schemas.microsoft.com/office/drawing/2014/main" id="{14B0CA94-48E2-219B-963B-7255FB08C5A6}"/>
              </a:ext>
            </a:extLst>
          </p:cNvPr>
          <p:cNvSpPr>
            <a:spLocks noGrp="1"/>
          </p:cNvSpPr>
          <p:nvPr>
            <p:ph idx="1"/>
          </p:nvPr>
        </p:nvSpPr>
        <p:spPr>
          <a:xfrm>
            <a:off x="838200" y="1690688"/>
            <a:ext cx="10515600" cy="4087958"/>
          </a:xfrm>
        </p:spPr>
        <p:txBody>
          <a:bodyPr>
            <a:noAutofit/>
          </a:bodyPr>
          <a:lstStyle/>
          <a:p>
            <a:r>
              <a:rPr lang="en-US" sz="2400" dirty="0">
                <a:latin typeface="Arial" panose="020B0604020202020204" pitchFamily="34" charset="0"/>
                <a:cs typeface="Arial" panose="020B0604020202020204" pitchFamily="34" charset="0"/>
              </a:rPr>
              <a:t>The term </a:t>
            </a:r>
            <a:r>
              <a:rPr lang="en-US" sz="2400" b="1" dirty="0">
                <a:latin typeface="Arial" panose="020B0604020202020204" pitchFamily="34" charset="0"/>
                <a:cs typeface="Arial" panose="020B0604020202020204" pitchFamily="34" charset="0"/>
              </a:rPr>
              <a:t>“neurodivergent” </a:t>
            </a:r>
            <a:r>
              <a:rPr lang="en-US" sz="2400" dirty="0">
                <a:latin typeface="Arial" panose="020B0604020202020204" pitchFamily="34" charset="0"/>
                <a:cs typeface="Arial" panose="020B0604020202020204" pitchFamily="34" charset="0"/>
              </a:rPr>
              <a:t>describes people whose brain differences affect how their brain works. That means they have different strengths and challenges from people whose brains don’t have those differences. </a:t>
            </a:r>
          </a:p>
          <a:p>
            <a:r>
              <a:rPr lang="en-US" sz="2400" b="1" dirty="0">
                <a:latin typeface="Arial" panose="020B0604020202020204" pitchFamily="34" charset="0"/>
                <a:cs typeface="Arial" panose="020B0604020202020204" pitchFamily="34" charset="0"/>
              </a:rPr>
              <a:t>Neurodivergent isn’t a medical term. </a:t>
            </a:r>
            <a:r>
              <a:rPr lang="en-US" sz="2400" dirty="0">
                <a:latin typeface="Arial" panose="020B0604020202020204" pitchFamily="34" charset="0"/>
                <a:cs typeface="Arial" panose="020B0604020202020204" pitchFamily="34" charset="0"/>
              </a:rPr>
              <a:t>Instead, it’s a way to describe people using words other than “normal” and “abnormal.” That’s important because there’s no single definition of “normal” for how the human brain works.</a:t>
            </a:r>
          </a:p>
          <a:p>
            <a:r>
              <a:rPr lang="en-US" sz="2400" dirty="0">
                <a:latin typeface="Arial" panose="020B0604020202020204" pitchFamily="34" charset="0"/>
                <a:cs typeface="Arial" panose="020B0604020202020204" pitchFamily="34" charset="0"/>
              </a:rPr>
              <a:t>The word for people who aren’t neurodivergent is </a:t>
            </a:r>
            <a:r>
              <a:rPr lang="en-US" sz="2400" b="1" dirty="0">
                <a:latin typeface="Arial" panose="020B0604020202020204" pitchFamily="34" charset="0"/>
                <a:cs typeface="Arial" panose="020B0604020202020204" pitchFamily="34" charset="0"/>
              </a:rPr>
              <a:t>“neurotypical.”</a:t>
            </a:r>
            <a:r>
              <a:rPr lang="en-US" sz="2400" dirty="0">
                <a:latin typeface="Arial" panose="020B0604020202020204" pitchFamily="34" charset="0"/>
                <a:cs typeface="Arial" panose="020B0604020202020204" pitchFamily="34" charset="0"/>
              </a:rPr>
              <a:t> That means their strengths and challenges aren't affected by any kind of difference that changes how their brains work.</a:t>
            </a:r>
          </a:p>
        </p:txBody>
      </p:sp>
      <p:sp>
        <p:nvSpPr>
          <p:cNvPr id="6" name="TextBox 5">
            <a:extLst>
              <a:ext uri="{FF2B5EF4-FFF2-40B4-BE49-F238E27FC236}">
                <a16:creationId xmlns:a16="http://schemas.microsoft.com/office/drawing/2014/main" id="{5CFC3911-0A48-33F7-C0CA-BF7C02C1B4CF}"/>
              </a:ext>
            </a:extLst>
          </p:cNvPr>
          <p:cNvSpPr txBox="1"/>
          <p:nvPr/>
        </p:nvSpPr>
        <p:spPr>
          <a:xfrm>
            <a:off x="9443047" y="6100122"/>
            <a:ext cx="4821712" cy="307777"/>
          </a:xfrm>
          <a:prstGeom prst="rect">
            <a:avLst/>
          </a:prstGeom>
          <a:noFill/>
        </p:spPr>
        <p:txBody>
          <a:bodyPr wrap="square" rtlCol="0">
            <a:spAutoFit/>
          </a:bodyPr>
          <a:lstStyle/>
          <a:p>
            <a:r>
              <a:rPr lang="en-US" sz="1400" dirty="0">
                <a:latin typeface="Neue Haas Grotesk Text Pro" panose="020B0504020202020204" pitchFamily="34" charset="0"/>
              </a:rPr>
              <a:t>Source:  Cleveland Clinic</a:t>
            </a:r>
          </a:p>
        </p:txBody>
      </p:sp>
    </p:spTree>
    <p:extLst>
      <p:ext uri="{BB962C8B-B14F-4D97-AF65-F5344CB8AC3E}">
        <p14:creationId xmlns:p14="http://schemas.microsoft.com/office/powerpoint/2010/main" val="1160933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45D2DC8A-39B2-AA8A-AD7A-8AB6EF8D86F8}"/>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4585" y="1282"/>
            <a:ext cx="12191980" cy="6856718"/>
          </a:xfrm>
          <a:prstGeom prst="rect">
            <a:avLst/>
          </a:prstGeom>
        </p:spPr>
      </p:pic>
      <p:sp>
        <p:nvSpPr>
          <p:cNvPr id="6" name="Content Placeholder 13">
            <a:extLst>
              <a:ext uri="{FF2B5EF4-FFF2-40B4-BE49-F238E27FC236}">
                <a16:creationId xmlns:a16="http://schemas.microsoft.com/office/drawing/2014/main" id="{A20BD81A-8AB1-BB9A-FC73-6B5C8829C920}"/>
              </a:ext>
            </a:extLst>
          </p:cNvPr>
          <p:cNvSpPr txBox="1">
            <a:spLocks/>
          </p:cNvSpPr>
          <p:nvPr/>
        </p:nvSpPr>
        <p:spPr>
          <a:xfrm>
            <a:off x="7085166" y="616788"/>
            <a:ext cx="4593021" cy="281221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dirty="0"/>
          </a:p>
        </p:txBody>
      </p:sp>
      <p:cxnSp>
        <p:nvCxnSpPr>
          <p:cNvPr id="7" name="Straight Connector 6">
            <a:extLst>
              <a:ext uri="{FF2B5EF4-FFF2-40B4-BE49-F238E27FC236}">
                <a16:creationId xmlns:a16="http://schemas.microsoft.com/office/drawing/2014/main" id="{8767A969-8D8E-2788-9399-371D617B41E0}"/>
              </a:ext>
            </a:extLst>
          </p:cNvPr>
          <p:cNvCxnSpPr/>
          <p:nvPr/>
        </p:nvCxnSpPr>
        <p:spPr>
          <a:xfrm>
            <a:off x="6530067" y="1600200"/>
            <a:ext cx="5417389" cy="0"/>
          </a:xfrm>
          <a:prstGeom prst="line">
            <a:avLst/>
          </a:prstGeom>
          <a:ln w="38100"/>
        </p:spPr>
        <p:style>
          <a:lnRef idx="1">
            <a:schemeClr val="dk1"/>
          </a:lnRef>
          <a:fillRef idx="0">
            <a:schemeClr val="dk1"/>
          </a:fillRef>
          <a:effectRef idx="0">
            <a:schemeClr val="dk1"/>
          </a:effectRef>
          <a:fontRef idx="minor">
            <a:schemeClr val="tx1"/>
          </a:fontRef>
        </p:style>
      </p:cxnSp>
      <p:sp>
        <p:nvSpPr>
          <p:cNvPr id="11" name="Content Placeholder 2">
            <a:extLst>
              <a:ext uri="{FF2B5EF4-FFF2-40B4-BE49-F238E27FC236}">
                <a16:creationId xmlns:a16="http://schemas.microsoft.com/office/drawing/2014/main" id="{51B9F96A-7B10-A7B8-3550-3C646B3B1234}"/>
              </a:ext>
            </a:extLst>
          </p:cNvPr>
          <p:cNvSpPr txBox="1">
            <a:spLocks/>
          </p:cNvSpPr>
          <p:nvPr/>
        </p:nvSpPr>
        <p:spPr>
          <a:xfrm>
            <a:off x="6927030" y="4099496"/>
            <a:ext cx="5181600" cy="6797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400" dirty="0">
              <a:latin typeface="NeueHaasGroteskDisp Pro" panose="020B0504020202020204" pitchFamily="34" charset="0"/>
            </a:endParaRPr>
          </a:p>
        </p:txBody>
      </p:sp>
      <p:sp>
        <p:nvSpPr>
          <p:cNvPr id="14" name="Content Placeholder 2">
            <a:extLst>
              <a:ext uri="{FF2B5EF4-FFF2-40B4-BE49-F238E27FC236}">
                <a16:creationId xmlns:a16="http://schemas.microsoft.com/office/drawing/2014/main" id="{8036DBA9-8DB9-E4FF-ABD8-388EC05766E0}"/>
              </a:ext>
            </a:extLst>
          </p:cNvPr>
          <p:cNvSpPr txBox="1">
            <a:spLocks/>
          </p:cNvSpPr>
          <p:nvPr/>
        </p:nvSpPr>
        <p:spPr>
          <a:xfrm>
            <a:off x="6927030" y="5448463"/>
            <a:ext cx="5181600" cy="6797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400">
              <a:latin typeface="NeueHaasGroteskDisp Pro" panose="020B0504020202020204" pitchFamily="34" charset="0"/>
            </a:endParaRPr>
          </a:p>
        </p:txBody>
      </p:sp>
      <p:pic>
        <p:nvPicPr>
          <p:cNvPr id="4" name="Picture 3" descr="Text&#10;&#10;Description automatically generated">
            <a:extLst>
              <a:ext uri="{FF2B5EF4-FFF2-40B4-BE49-F238E27FC236}">
                <a16:creationId xmlns:a16="http://schemas.microsoft.com/office/drawing/2014/main" id="{02FD5230-E7BF-21F0-2E88-BC8BD3632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07" y="1193180"/>
            <a:ext cx="1900453" cy="992459"/>
          </a:xfrm>
          <a:prstGeom prst="rect">
            <a:avLst/>
          </a:prstGeom>
        </p:spPr>
      </p:pic>
      <p:pic>
        <p:nvPicPr>
          <p:cNvPr id="5" name="Picture 4" descr="A picture containing person, person, suit, posing&#10;&#10;Description automatically generated">
            <a:extLst>
              <a:ext uri="{FF2B5EF4-FFF2-40B4-BE49-F238E27FC236}">
                <a16:creationId xmlns:a16="http://schemas.microsoft.com/office/drawing/2014/main" id="{45699A62-E795-4447-78BD-7931795CE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2773" y="3688020"/>
            <a:ext cx="2516489" cy="2516489"/>
          </a:xfrm>
          <a:prstGeom prst="rect">
            <a:avLst/>
          </a:prstGeom>
        </p:spPr>
      </p:pic>
      <p:pic>
        <p:nvPicPr>
          <p:cNvPr id="2" name="Picture 1">
            <a:extLst>
              <a:ext uri="{FF2B5EF4-FFF2-40B4-BE49-F238E27FC236}">
                <a16:creationId xmlns:a16="http://schemas.microsoft.com/office/drawing/2014/main" id="{85DC9082-2F75-1FE4-F095-6D77A4486EAF}"/>
              </a:ext>
            </a:extLst>
          </p:cNvPr>
          <p:cNvPicPr>
            <a:picLocks noChangeAspect="1"/>
          </p:cNvPicPr>
          <p:nvPr/>
        </p:nvPicPr>
        <p:blipFill>
          <a:blip r:embed="rId6"/>
          <a:stretch>
            <a:fillRect/>
          </a:stretch>
        </p:blipFill>
        <p:spPr>
          <a:xfrm>
            <a:off x="9819262" y="4371661"/>
            <a:ext cx="1772278" cy="1772278"/>
          </a:xfrm>
          <a:prstGeom prst="rect">
            <a:avLst/>
          </a:prstGeom>
        </p:spPr>
      </p:pic>
      <p:sp>
        <p:nvSpPr>
          <p:cNvPr id="8" name="Title 1">
            <a:extLst>
              <a:ext uri="{FF2B5EF4-FFF2-40B4-BE49-F238E27FC236}">
                <a16:creationId xmlns:a16="http://schemas.microsoft.com/office/drawing/2014/main" id="{EB4428A4-CB27-49CC-EEA2-536B263D0584}"/>
              </a:ext>
            </a:extLst>
          </p:cNvPr>
          <p:cNvSpPr>
            <a:spLocks noGrp="1"/>
          </p:cNvSpPr>
          <p:nvPr/>
        </p:nvSpPr>
        <p:spPr>
          <a:xfrm>
            <a:off x="6327658" y="845101"/>
            <a:ext cx="6578930" cy="7550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ysClr val="windowText" lastClr="000000"/>
                </a:solidFill>
                <a:latin typeface="Calibri Light" panose="020F0302020204030204"/>
              </a:defRPr>
            </a:lvl1pPr>
          </a:lstStyle>
          <a:p>
            <a:r>
              <a:rPr lang="en-US" b="1" dirty="0">
                <a:latin typeface="Arial" panose="020B0604020202020204" pitchFamily="34" charset="0"/>
                <a:cs typeface="Arial" panose="020B0604020202020204" pitchFamily="34" charset="0"/>
              </a:rPr>
              <a:t>Speaker Introduction</a:t>
            </a:r>
          </a:p>
        </p:txBody>
      </p:sp>
      <p:sp>
        <p:nvSpPr>
          <p:cNvPr id="9" name="TextBox 5">
            <a:extLst>
              <a:ext uri="{FF2B5EF4-FFF2-40B4-BE49-F238E27FC236}">
                <a16:creationId xmlns:a16="http://schemas.microsoft.com/office/drawing/2014/main" id="{C1D67F45-017B-1B73-C1CB-25FC28611931}"/>
              </a:ext>
            </a:extLst>
          </p:cNvPr>
          <p:cNvSpPr txBox="1"/>
          <p:nvPr/>
        </p:nvSpPr>
        <p:spPr>
          <a:xfrm>
            <a:off x="7171810" y="1773359"/>
            <a:ext cx="4419730" cy="193899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r>
              <a:rPr lang="en-US" sz="2400" dirty="0">
                <a:latin typeface="Arial" panose="020B0604020202020204" pitchFamily="34" charset="0"/>
                <a:cs typeface="Arial" panose="020B0604020202020204" pitchFamily="34" charset="0"/>
              </a:rPr>
              <a:t>Kyle Britt, MA, CAS</a:t>
            </a:r>
          </a:p>
          <a:p>
            <a:pPr algn="ctr"/>
            <a:r>
              <a:rPr lang="en-US" sz="2400" dirty="0">
                <a:latin typeface="Arial" panose="020B0604020202020204" pitchFamily="34" charset="0"/>
                <a:cs typeface="Arial" panose="020B0604020202020204" pitchFamily="34" charset="0"/>
              </a:rPr>
              <a:t>Workforce Development Project Coordinator</a:t>
            </a:r>
          </a:p>
          <a:p>
            <a:pPr algn="ctr"/>
            <a:r>
              <a:rPr lang="en-US" sz="2400" dirty="0">
                <a:latin typeface="Arial" panose="020B0604020202020204" pitchFamily="34" charset="0"/>
                <a:cs typeface="Arial" panose="020B0604020202020204" pitchFamily="34" charset="0"/>
                <a:hlinkClick r:id="rId7"/>
              </a:rPr>
              <a:t>kbritt@autismfoundationok.org</a:t>
            </a: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(405) 474-7937 </a:t>
            </a:r>
          </a:p>
        </p:txBody>
      </p:sp>
    </p:spTree>
    <p:extLst>
      <p:ext uri="{BB962C8B-B14F-4D97-AF65-F5344CB8AC3E}">
        <p14:creationId xmlns:p14="http://schemas.microsoft.com/office/powerpoint/2010/main" val="2377659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DDD0572-BC3C-C593-F23E-8D7A84BB93A9}"/>
              </a:ext>
            </a:extLst>
          </p:cNvPr>
          <p:cNvSpPr>
            <a:spLocks noGrp="1"/>
          </p:cNvSpPr>
          <p:nvPr>
            <p:ph type="title"/>
          </p:nvPr>
        </p:nvSpPr>
        <p:spPr>
          <a:xfrm>
            <a:off x="145919" y="496344"/>
            <a:ext cx="5231910" cy="1956841"/>
          </a:xfrm>
        </p:spPr>
        <p:txBody>
          <a:bodyPr vert="horz" lIns="91440" tIns="45720" rIns="91440" bIns="45720" rtlCol="0" anchor="b">
            <a:normAutofit/>
          </a:bodyPr>
          <a:lstStyle/>
          <a:p>
            <a:pPr marL="571500" indent="-571500"/>
            <a:r>
              <a:rPr lang="en-US" b="1" dirty="0">
                <a:latin typeface="Arial" panose="020B0604020202020204" pitchFamily="34" charset="0"/>
                <a:cs typeface="Arial" panose="020B0604020202020204" pitchFamily="34" charset="0"/>
              </a:rPr>
              <a:t>Neurodiverse Communication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35420088-73EA-1E67-C635-8FAEF6CB818B}"/>
              </a:ext>
            </a:extLst>
          </p:cNvPr>
          <p:cNvSpPr>
            <a:spLocks noGrp="1"/>
          </p:cNvSpPr>
          <p:nvPr>
            <p:ph sz="half" idx="2"/>
          </p:nvPr>
        </p:nvSpPr>
        <p:spPr>
          <a:xfrm>
            <a:off x="640080" y="2872899"/>
            <a:ext cx="4243589" cy="3320668"/>
          </a:xfrm>
        </p:spPr>
        <p:txBody>
          <a:bodyPr vert="horz" lIns="91440" tIns="45720" rIns="91440" bIns="45720" rtlCol="0">
            <a:normAutofit lnSpcReduction="10000"/>
          </a:bodyPr>
          <a:lstStyle/>
          <a:p>
            <a:pPr algn="l"/>
            <a:r>
              <a:rPr lang="en-US" sz="2000" b="0" i="0" dirty="0">
                <a:effectLst/>
                <a:latin typeface="Arial" panose="020B0604020202020204" pitchFamily="34" charset="0"/>
                <a:cs typeface="Arial" panose="020B0604020202020204" pitchFamily="34" charset="0"/>
              </a:rPr>
              <a:t>How autistic people on the spectrum communicate is as varied as the experience of autism itself.</a:t>
            </a:r>
          </a:p>
          <a:p>
            <a:pPr algn="l"/>
            <a:endParaRPr lang="en-US" sz="2000" b="0" i="0" dirty="0">
              <a:effectLst/>
              <a:latin typeface="Arial" panose="020B0604020202020204" pitchFamily="34" charset="0"/>
              <a:cs typeface="Arial" panose="020B0604020202020204" pitchFamily="34" charset="0"/>
            </a:endParaRPr>
          </a:p>
          <a:p>
            <a:pPr algn="l"/>
            <a:r>
              <a:rPr lang="en-US" sz="2000" b="0" i="0" dirty="0">
                <a:effectLst/>
                <a:latin typeface="Arial" panose="020B0604020202020204" pitchFamily="34" charset="0"/>
                <a:cs typeface="Arial" panose="020B0604020202020204" pitchFamily="34" charset="0"/>
              </a:rPr>
              <a:t>Communication is the exchange of information including ideas, needs, desires and feelings. Communication can also be made in written form and includes reading and writing.</a:t>
            </a:r>
          </a:p>
          <a:p>
            <a:pPr marL="0"/>
            <a:endParaRPr lang="en-US" sz="2200" dirty="0"/>
          </a:p>
        </p:txBody>
      </p:sp>
      <p:pic>
        <p:nvPicPr>
          <p:cNvPr id="5" name="Content Placeholder 4">
            <a:extLst>
              <a:ext uri="{FF2B5EF4-FFF2-40B4-BE49-F238E27FC236}">
                <a16:creationId xmlns:a16="http://schemas.microsoft.com/office/drawing/2014/main" id="{22BB875F-67E9-5156-7EF6-A92ACF1EA9A2}"/>
              </a:ext>
            </a:extLst>
          </p:cNvPr>
          <p:cNvPicPr>
            <a:picLocks noGrp="1" noChangeAspect="1"/>
          </p:cNvPicPr>
          <p:nvPr>
            <p:ph sz="half" idx="1"/>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49131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DD0572-BC3C-C593-F23E-8D7A84BB93A9}"/>
              </a:ext>
            </a:extLst>
          </p:cNvPr>
          <p:cNvSpPr>
            <a:spLocks noGrp="1"/>
          </p:cNvSpPr>
          <p:nvPr>
            <p:ph type="title"/>
          </p:nvPr>
        </p:nvSpPr>
        <p:spPr/>
        <p:txBody>
          <a:bodyPr/>
          <a:lstStyle/>
          <a:p>
            <a:pPr marL="571500" indent="-571500">
              <a:buFont typeface="Wingdings" panose="05000000000000000000" pitchFamily="2" charset="2"/>
              <a:buChar char="q"/>
            </a:pPr>
            <a:r>
              <a:rPr lang="en-US" b="1" dirty="0">
                <a:latin typeface="Arial" panose="020B0604020202020204" pitchFamily="34" charset="0"/>
                <a:cs typeface="Arial" panose="020B0604020202020204" pitchFamily="34" charset="0"/>
              </a:rPr>
              <a:t>Communication</a:t>
            </a:r>
          </a:p>
        </p:txBody>
      </p:sp>
      <p:sp>
        <p:nvSpPr>
          <p:cNvPr id="4" name="Content Placeholder 3">
            <a:extLst>
              <a:ext uri="{FF2B5EF4-FFF2-40B4-BE49-F238E27FC236}">
                <a16:creationId xmlns:a16="http://schemas.microsoft.com/office/drawing/2014/main" id="{823951ED-9C55-6C79-10B6-A57ABBD4BD35}"/>
              </a:ext>
            </a:extLst>
          </p:cNvPr>
          <p:cNvSpPr>
            <a:spLocks noGrp="1"/>
          </p:cNvSpPr>
          <p:nvPr>
            <p:ph idx="1"/>
          </p:nvPr>
        </p:nvSpPr>
        <p:spPr>
          <a:xfrm>
            <a:off x="838200" y="1546850"/>
            <a:ext cx="10515600" cy="4351338"/>
          </a:xfrm>
        </p:spPr>
        <p:txBody>
          <a:bodyPr>
            <a:normAutofit/>
          </a:bodyPr>
          <a:lstStyle/>
          <a:p>
            <a:pPr marL="0" indent="0">
              <a:buNone/>
            </a:pPr>
            <a:r>
              <a:rPr lang="en-US" sz="2000" dirty="0">
                <a:latin typeface="Arial" panose="020B0604020202020204" pitchFamily="34" charset="0"/>
                <a:cs typeface="Arial" panose="020B0604020202020204" pitchFamily="34" charset="0"/>
              </a:rPr>
              <a:t>Sensory processing issues account for a lot of the communication difficulties.  </a:t>
            </a:r>
          </a:p>
          <a:p>
            <a:pPr marL="0" indent="0">
              <a:buNone/>
            </a:pPr>
            <a:r>
              <a:rPr lang="en-US" sz="2000" dirty="0">
                <a:latin typeface="Arial" panose="020B0604020202020204" pitchFamily="34" charset="0"/>
                <a:cs typeface="Arial" panose="020B0604020202020204" pitchFamily="34" charset="0"/>
              </a:rPr>
              <a:t>There are two main types:  </a:t>
            </a:r>
          </a:p>
          <a:p>
            <a:r>
              <a:rPr lang="en-US" sz="2000" b="1" dirty="0">
                <a:latin typeface="Arial" panose="020B0604020202020204" pitchFamily="34" charset="0"/>
                <a:cs typeface="Arial" panose="020B0604020202020204" pitchFamily="34" charset="0"/>
              </a:rPr>
              <a:t>Hyposensitivity</a:t>
            </a:r>
            <a:r>
              <a:rPr lang="en-US" sz="2000" dirty="0">
                <a:latin typeface="Arial" panose="020B0604020202020204" pitchFamily="34" charset="0"/>
                <a:cs typeface="Arial" panose="020B0604020202020204" pitchFamily="34" charset="0"/>
              </a:rPr>
              <a:t> is when an individual has a muted response to sensory information.  For example, being unaware of body sensations, not able to feel hunger.  </a:t>
            </a:r>
          </a:p>
          <a:p>
            <a:r>
              <a:rPr lang="en-US" sz="2000" b="1" dirty="0">
                <a:latin typeface="Arial" panose="020B0604020202020204" pitchFamily="34" charset="0"/>
                <a:cs typeface="Arial" panose="020B0604020202020204" pitchFamily="34" charset="0"/>
              </a:rPr>
              <a:t>Hypersensitivity</a:t>
            </a:r>
            <a:r>
              <a:rPr lang="en-US" sz="2000" dirty="0">
                <a:latin typeface="Arial" panose="020B0604020202020204" pitchFamily="34" charset="0"/>
                <a:cs typeface="Arial" panose="020B0604020202020204" pitchFamily="34" charset="0"/>
              </a:rPr>
              <a:t> is when an individual has an over-sensitivity to sensory information.  For example, loud noises and bright lights may significantly bother these individuals.</a:t>
            </a:r>
          </a:p>
          <a:p>
            <a:pPr marL="0" indent="0">
              <a:buNone/>
            </a:pPr>
            <a:endParaRPr lang="en-US" sz="2000" dirty="0">
              <a:latin typeface="Neue Haas Grotesk Text Pro" panose="020B0504020202020204" pitchFamily="34" charset="0"/>
            </a:endParaRPr>
          </a:p>
        </p:txBody>
      </p:sp>
      <p:pic>
        <p:nvPicPr>
          <p:cNvPr id="5" name="Picture 4">
            <a:extLst>
              <a:ext uri="{FF2B5EF4-FFF2-40B4-BE49-F238E27FC236}">
                <a16:creationId xmlns:a16="http://schemas.microsoft.com/office/drawing/2014/main" id="{14EF0B48-55E1-526F-23CE-74A70B2B6032}"/>
              </a:ext>
            </a:extLst>
          </p:cNvPr>
          <p:cNvPicPr>
            <a:picLocks noChangeAspect="1"/>
          </p:cNvPicPr>
          <p:nvPr/>
        </p:nvPicPr>
        <p:blipFill>
          <a:blip r:embed="rId4"/>
          <a:stretch>
            <a:fillRect/>
          </a:stretch>
        </p:blipFill>
        <p:spPr>
          <a:xfrm>
            <a:off x="3709535" y="4218967"/>
            <a:ext cx="4772929" cy="2089532"/>
          </a:xfrm>
          <a:prstGeom prst="rect">
            <a:avLst/>
          </a:prstGeom>
        </p:spPr>
      </p:pic>
    </p:spTree>
    <p:extLst>
      <p:ext uri="{BB962C8B-B14F-4D97-AF65-F5344CB8AC3E}">
        <p14:creationId xmlns:p14="http://schemas.microsoft.com/office/powerpoint/2010/main" val="712996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DD0572-BC3C-C593-F23E-8D7A84BB93A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Communication Tips</a:t>
            </a:r>
          </a:p>
        </p:txBody>
      </p:sp>
      <p:sp>
        <p:nvSpPr>
          <p:cNvPr id="4" name="Content Placeholder 3">
            <a:extLst>
              <a:ext uri="{FF2B5EF4-FFF2-40B4-BE49-F238E27FC236}">
                <a16:creationId xmlns:a16="http://schemas.microsoft.com/office/drawing/2014/main" id="{823951ED-9C55-6C79-10B6-A57ABBD4BD35}"/>
              </a:ext>
            </a:extLst>
          </p:cNvPr>
          <p:cNvSpPr>
            <a:spLocks noGrp="1"/>
          </p:cNvSpPr>
          <p:nvPr>
            <p:ph idx="1"/>
          </p:nvPr>
        </p:nvSpPr>
        <p:spPr>
          <a:xfrm>
            <a:off x="838200" y="1546850"/>
            <a:ext cx="10515600" cy="4351338"/>
          </a:xfrm>
        </p:spPr>
        <p:txBody>
          <a:bodyPr>
            <a:normAutofit/>
          </a:bodyPr>
          <a:lstStyle/>
          <a:p>
            <a:pPr marL="0" indent="0">
              <a:buNone/>
            </a:pPr>
            <a:endParaRPr lang="en-US" sz="2000" dirty="0">
              <a:latin typeface="Neue Haas Grotesk Text Pro" panose="020B0504020202020204" pitchFamily="34" charset="0"/>
            </a:endParaRPr>
          </a:p>
          <a:p>
            <a:r>
              <a:rPr lang="en-US" sz="2000" dirty="0">
                <a:latin typeface="Arial" panose="020B0604020202020204" pitchFamily="34" charset="0"/>
                <a:cs typeface="Arial" panose="020B0604020202020204" pitchFamily="34" charset="0"/>
              </a:rPr>
              <a:t>be clear and concise</a:t>
            </a:r>
          </a:p>
          <a:p>
            <a:r>
              <a:rPr lang="en-US" sz="2000" dirty="0">
                <a:latin typeface="Arial" panose="020B0604020202020204" pitchFamily="34" charset="0"/>
                <a:cs typeface="Arial" panose="020B0604020202020204" pitchFamily="34" charset="0"/>
              </a:rPr>
              <a:t>pause between words and phrases to give the person time to process what you’ve said, and to give them a chance to think of a response</a:t>
            </a:r>
          </a:p>
          <a:p>
            <a:r>
              <a:rPr lang="en-US" sz="2000" dirty="0">
                <a:latin typeface="Arial" panose="020B0604020202020204" pitchFamily="34" charset="0"/>
                <a:cs typeface="Arial" panose="020B0604020202020204" pitchFamily="34" charset="0"/>
              </a:rPr>
              <a:t>don’t use too many questions</a:t>
            </a:r>
          </a:p>
          <a:p>
            <a:r>
              <a:rPr lang="en-US" sz="2000" dirty="0">
                <a:latin typeface="Arial" panose="020B0604020202020204" pitchFamily="34" charset="0"/>
                <a:cs typeface="Arial" panose="020B0604020202020204" pitchFamily="34" charset="0"/>
              </a:rPr>
              <a:t>use less non-verbal communication (</a:t>
            </a:r>
            <a:r>
              <a:rPr lang="en-US" sz="2000" dirty="0" err="1">
                <a:latin typeface="Arial" panose="020B0604020202020204" pitchFamily="34" charset="0"/>
                <a:cs typeface="Arial" panose="020B0604020202020204" pitchFamily="34" charset="0"/>
              </a:rPr>
              <a:t>eg</a:t>
            </a:r>
            <a:r>
              <a:rPr lang="en-US" sz="2000" dirty="0">
                <a:latin typeface="Arial" panose="020B0604020202020204" pitchFamily="34" charset="0"/>
                <a:cs typeface="Arial" panose="020B0604020202020204" pitchFamily="34" charset="0"/>
              </a:rPr>
              <a:t> eye contact, facial expressions, gestures, body language)</a:t>
            </a:r>
          </a:p>
          <a:p>
            <a:r>
              <a:rPr lang="en-US" sz="2000" dirty="0">
                <a:latin typeface="Arial" panose="020B0604020202020204" pitchFamily="34" charset="0"/>
                <a:cs typeface="Arial" panose="020B0604020202020204" pitchFamily="34" charset="0"/>
              </a:rPr>
              <a:t>be aware of the environment (noisy/crowded) that you are in. Sensory differences may be affecting how much someone can process.</a:t>
            </a:r>
          </a:p>
        </p:txBody>
      </p:sp>
      <p:sp>
        <p:nvSpPr>
          <p:cNvPr id="2" name="TextBox 1">
            <a:extLst>
              <a:ext uri="{FF2B5EF4-FFF2-40B4-BE49-F238E27FC236}">
                <a16:creationId xmlns:a16="http://schemas.microsoft.com/office/drawing/2014/main" id="{8E82360F-B2E0-F197-84C4-E5BE1CF61047}"/>
              </a:ext>
            </a:extLst>
          </p:cNvPr>
          <p:cNvSpPr txBox="1"/>
          <p:nvPr/>
        </p:nvSpPr>
        <p:spPr>
          <a:xfrm>
            <a:off x="8032173" y="6057900"/>
            <a:ext cx="32419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National Autistic Society</a:t>
            </a:r>
          </a:p>
        </p:txBody>
      </p:sp>
    </p:spTree>
    <p:extLst>
      <p:ext uri="{BB962C8B-B14F-4D97-AF65-F5344CB8AC3E}">
        <p14:creationId xmlns:p14="http://schemas.microsoft.com/office/powerpoint/2010/main" val="2951319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BA3822F-2EB7-E5C0-7FD7-AC751D176070}"/>
              </a:ext>
            </a:extLst>
          </p:cNvPr>
          <p:cNvSpPr txBox="1"/>
          <p:nvPr/>
        </p:nvSpPr>
        <p:spPr>
          <a:xfrm>
            <a:off x="723331" y="660400"/>
            <a:ext cx="1076808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4400" b="1" spc="100" dirty="0">
                <a:solidFill>
                  <a:prstClr val="black"/>
                </a:solidFill>
                <a:latin typeface="Arial" panose="020B0604020202020204" pitchFamily="34" charset="0"/>
                <a:cs typeface="Arial" panose="020B0604020202020204" pitchFamily="34" charset="0"/>
              </a:rPr>
              <a:t>Disability Stigma</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62E01AD-282B-18B6-2A52-1A992BDAAADD}"/>
              </a:ext>
            </a:extLst>
          </p:cNvPr>
          <p:cNvSpPr txBox="1"/>
          <p:nvPr/>
        </p:nvSpPr>
        <p:spPr>
          <a:xfrm>
            <a:off x="1719838" y="1542034"/>
            <a:ext cx="6093724" cy="392261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Stigma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 mark of disgrace associated with a particular circumstance, quality, or person.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Likely Reasons for Stigma:</a:t>
            </a:r>
          </a:p>
          <a:p>
            <a:pPr marL="228600" marR="0" lvl="0" indent="-228600" algn="ctr"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Lack of education</a:t>
            </a:r>
          </a:p>
          <a:p>
            <a:pPr marL="228600" marR="0" lvl="0" indent="-228600" algn="ctr"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Lack of awareness</a:t>
            </a:r>
          </a:p>
          <a:p>
            <a:pPr marL="228600" marR="0" lvl="0" indent="-228600" algn="ctr"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Nature and complications of autism</a:t>
            </a:r>
          </a:p>
          <a:p>
            <a:pPr marL="228600" marR="0" lvl="0" indent="-228600" algn="ctr"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Unpredictable behavior</a:t>
            </a:r>
          </a:p>
        </p:txBody>
      </p:sp>
      <p:pic>
        <p:nvPicPr>
          <p:cNvPr id="6" name="Picture 5">
            <a:extLst>
              <a:ext uri="{FF2B5EF4-FFF2-40B4-BE49-F238E27FC236}">
                <a16:creationId xmlns:a16="http://schemas.microsoft.com/office/drawing/2014/main" id="{15DBB5B2-92B0-A56B-9A9B-4F20631F7F74}"/>
              </a:ext>
            </a:extLst>
          </p:cNvPr>
          <p:cNvPicPr>
            <a:picLocks noChangeAspect="1"/>
          </p:cNvPicPr>
          <p:nvPr/>
        </p:nvPicPr>
        <p:blipFill>
          <a:blip r:embed="rId4"/>
          <a:stretch>
            <a:fillRect/>
          </a:stretch>
        </p:blipFill>
        <p:spPr>
          <a:xfrm>
            <a:off x="8065826" y="1501172"/>
            <a:ext cx="3533697" cy="4675792"/>
          </a:xfrm>
          <a:prstGeom prst="rect">
            <a:avLst/>
          </a:prstGeom>
        </p:spPr>
      </p:pic>
      <p:sp>
        <p:nvSpPr>
          <p:cNvPr id="9" name="TextBox 8">
            <a:extLst>
              <a:ext uri="{FF2B5EF4-FFF2-40B4-BE49-F238E27FC236}">
                <a16:creationId xmlns:a16="http://schemas.microsoft.com/office/drawing/2014/main" id="{DCE69388-0338-1740-C20E-44FBC6E33222}"/>
              </a:ext>
            </a:extLst>
          </p:cNvPr>
          <p:cNvSpPr txBox="1"/>
          <p:nvPr/>
        </p:nvSpPr>
        <p:spPr>
          <a:xfrm>
            <a:off x="9393072" y="6043711"/>
            <a:ext cx="60937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Source: Autism Parenting</a:t>
            </a:r>
          </a:p>
        </p:txBody>
      </p:sp>
    </p:spTree>
    <p:extLst>
      <p:ext uri="{BB962C8B-B14F-4D97-AF65-F5344CB8AC3E}">
        <p14:creationId xmlns:p14="http://schemas.microsoft.com/office/powerpoint/2010/main" val="2992384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BA3822F-2EB7-E5C0-7FD7-AC751D176070}"/>
              </a:ext>
            </a:extLst>
          </p:cNvPr>
          <p:cNvSpPr txBox="1"/>
          <p:nvPr/>
        </p:nvSpPr>
        <p:spPr>
          <a:xfrm>
            <a:off x="723331" y="660400"/>
            <a:ext cx="1076808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100" normalizeH="0" baseline="0" noProof="0" dirty="0">
                <a:ln>
                  <a:noFill/>
                </a:ln>
                <a:solidFill>
                  <a:prstClr val="black"/>
                </a:solidFill>
                <a:effectLst/>
                <a:uLnTx/>
                <a:uFillTx/>
                <a:latin typeface="Arial" panose="020B0604020202020204" pitchFamily="34" charset="0"/>
                <a:cs typeface="Arial" panose="020B0604020202020204" pitchFamily="34" charset="0"/>
              </a:rPr>
              <a:t>Debunking Common Stereotypes</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4DA2520-5D67-A77F-E0E5-FB172E268E0B}"/>
              </a:ext>
            </a:extLst>
          </p:cNvPr>
          <p:cNvSpPr txBox="1"/>
          <p:nvPr/>
        </p:nvSpPr>
        <p:spPr>
          <a:xfrm>
            <a:off x="1269242" y="1581826"/>
            <a:ext cx="6093724" cy="369434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Individuals with autism…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are aggressive.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become obsessed with certain things.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are really smart.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are unintelligent.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cannot communicate.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look different.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don’t have emotions.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can’t have relationships.</a:t>
            </a:r>
          </a:p>
        </p:txBody>
      </p:sp>
      <p:pic>
        <p:nvPicPr>
          <p:cNvPr id="6" name="Picture 5">
            <a:extLst>
              <a:ext uri="{FF2B5EF4-FFF2-40B4-BE49-F238E27FC236}">
                <a16:creationId xmlns:a16="http://schemas.microsoft.com/office/drawing/2014/main" id="{5650F092-5D5B-AE3A-68FC-8493E715E620}"/>
              </a:ext>
            </a:extLst>
          </p:cNvPr>
          <p:cNvPicPr>
            <a:picLocks noChangeAspect="1"/>
          </p:cNvPicPr>
          <p:nvPr/>
        </p:nvPicPr>
        <p:blipFill>
          <a:blip r:embed="rId4"/>
          <a:stretch>
            <a:fillRect/>
          </a:stretch>
        </p:blipFill>
        <p:spPr>
          <a:xfrm>
            <a:off x="5645971" y="972098"/>
            <a:ext cx="6328196" cy="4913802"/>
          </a:xfrm>
          <a:prstGeom prst="rect">
            <a:avLst/>
          </a:prstGeom>
        </p:spPr>
      </p:pic>
      <p:sp>
        <p:nvSpPr>
          <p:cNvPr id="9" name="TextBox 8">
            <a:extLst>
              <a:ext uri="{FF2B5EF4-FFF2-40B4-BE49-F238E27FC236}">
                <a16:creationId xmlns:a16="http://schemas.microsoft.com/office/drawing/2014/main" id="{DDE221C2-6709-5447-7E99-0BF7BB8EA4E8}"/>
              </a:ext>
            </a:extLst>
          </p:cNvPr>
          <p:cNvSpPr txBox="1"/>
          <p:nvPr/>
        </p:nvSpPr>
        <p:spPr>
          <a:xfrm>
            <a:off x="8444553" y="5885900"/>
            <a:ext cx="6093724" cy="369332"/>
          </a:xfrm>
          <a:prstGeom prst="rect">
            <a:avLst/>
          </a:prstGeom>
          <a:noFill/>
        </p:spPr>
        <p:txBody>
          <a:bodyPr wrap="square">
            <a:spAutoFit/>
          </a:bodyPr>
          <a:lstStyle/>
          <a:p>
            <a:r>
              <a:rPr lang="en-US" dirty="0"/>
              <a:t>Source: Autism Learning Partners</a:t>
            </a:r>
          </a:p>
        </p:txBody>
      </p:sp>
    </p:spTree>
    <p:extLst>
      <p:ext uri="{BB962C8B-B14F-4D97-AF65-F5344CB8AC3E}">
        <p14:creationId xmlns:p14="http://schemas.microsoft.com/office/powerpoint/2010/main" val="2388638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EABC4-D1A1-A816-0ABD-CE0BBB44C7EF}"/>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Avoiding Ableism</a:t>
            </a:r>
          </a:p>
        </p:txBody>
      </p:sp>
      <p:sp>
        <p:nvSpPr>
          <p:cNvPr id="6" name="TextBox 5">
            <a:extLst>
              <a:ext uri="{FF2B5EF4-FFF2-40B4-BE49-F238E27FC236}">
                <a16:creationId xmlns:a16="http://schemas.microsoft.com/office/drawing/2014/main" id="{4A4FD85E-FE7F-382E-0A5D-7755287E2327}"/>
              </a:ext>
            </a:extLst>
          </p:cNvPr>
          <p:cNvSpPr txBox="1"/>
          <p:nvPr/>
        </p:nvSpPr>
        <p:spPr>
          <a:xfrm>
            <a:off x="9723528" y="6185098"/>
            <a:ext cx="32605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Source:  </a:t>
            </a:r>
            <a:r>
              <a:rPr lang="en-US" sz="1400" dirty="0">
                <a:solidFill>
                  <a:prstClr val="black"/>
                </a:solidFill>
                <a:latin typeface="Neue Haas Grotesk Text Pro" panose="020B0504020202020204" pitchFamily="34" charset="0"/>
              </a:rPr>
              <a:t>Web MD</a:t>
            </a:r>
            <a:endParaRPr kumimoji="0" lang="en-US" sz="14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sp>
        <p:nvSpPr>
          <p:cNvPr id="7" name="Content Placeholder 4">
            <a:extLst>
              <a:ext uri="{FF2B5EF4-FFF2-40B4-BE49-F238E27FC236}">
                <a16:creationId xmlns:a16="http://schemas.microsoft.com/office/drawing/2014/main" id="{AA5E4AE6-32B4-FF85-479E-9DD4B3A5C6B7}"/>
              </a:ext>
            </a:extLst>
          </p:cNvPr>
          <p:cNvSpPr>
            <a:spLocks noGrp="1"/>
          </p:cNvSpPr>
          <p:nvPr>
            <p:ph idx="1"/>
          </p:nvPr>
        </p:nvSpPr>
        <p:spPr>
          <a:xfrm>
            <a:off x="565244" y="1376161"/>
            <a:ext cx="10515600" cy="4351338"/>
          </a:xfrm>
        </p:spPr>
        <p:txBody>
          <a:bodyPr>
            <a:normAutofit/>
          </a:bodyPr>
          <a:lstStyle/>
          <a:p>
            <a:pPr marL="0" indent="0" algn="ctr">
              <a:buNone/>
            </a:pPr>
            <a:r>
              <a:rPr lang="en-US" sz="2400" b="1" dirty="0">
                <a:latin typeface="Arial" panose="020B0604020202020204" pitchFamily="34" charset="0"/>
                <a:cs typeface="Arial" panose="020B0604020202020204" pitchFamily="34" charset="0"/>
              </a:rPr>
              <a:t>Examples of Ableism:</a:t>
            </a:r>
          </a:p>
          <a:p>
            <a:r>
              <a:rPr lang="en-US" sz="2400" dirty="0">
                <a:latin typeface="Arial" panose="020B0604020202020204" pitchFamily="34" charset="0"/>
                <a:cs typeface="Arial" panose="020B0604020202020204" pitchFamily="34" charset="0"/>
              </a:rPr>
              <a:t>Able-bodied people using facilities that are made for disabled people, such as parking spaces or bathrooms.</a:t>
            </a:r>
          </a:p>
          <a:p>
            <a:r>
              <a:rPr lang="en-US" sz="2400" dirty="0">
                <a:latin typeface="Arial" panose="020B0604020202020204" pitchFamily="34" charset="0"/>
                <a:cs typeface="Arial" panose="020B0604020202020204" pitchFamily="34" charset="0"/>
              </a:rPr>
              <a:t>Asking a disabled person what is “wrong” with them.</a:t>
            </a:r>
          </a:p>
          <a:p>
            <a:r>
              <a:rPr lang="en-US" sz="2400" dirty="0">
                <a:latin typeface="Arial" panose="020B0604020202020204" pitchFamily="34" charset="0"/>
                <a:cs typeface="Arial" panose="020B0604020202020204" pitchFamily="34" charset="0"/>
              </a:rPr>
              <a:t>Assuming that a disabled person’s diagnosis tells you everything you need to know about them.</a:t>
            </a:r>
          </a:p>
          <a:p>
            <a:r>
              <a:rPr lang="en-US" sz="2400" dirty="0">
                <a:latin typeface="Arial" panose="020B0604020202020204" pitchFamily="34" charset="0"/>
                <a:cs typeface="Arial" panose="020B0604020202020204" pitchFamily="34" charset="0"/>
              </a:rPr>
              <a:t>Telling a disabled person they don’t look disabled, or that you don’t “see” their disability.</a:t>
            </a:r>
          </a:p>
          <a:p>
            <a:r>
              <a:rPr lang="en-US" sz="2400" dirty="0">
                <a:latin typeface="Arial" panose="020B0604020202020204" pitchFamily="34" charset="0"/>
                <a:cs typeface="Arial" panose="020B0604020202020204" pitchFamily="34" charset="0"/>
              </a:rPr>
              <a:t>Assuming disabled people do not engage with ‘normal’ parts of society, such as work or relationships, and seeing them as “inspirational” if they do so.</a:t>
            </a:r>
          </a:p>
          <a:p>
            <a:pPr marL="457200" lvl="1" indent="0">
              <a:buNone/>
            </a:pPr>
            <a:endParaRPr lang="en-US" dirty="0">
              <a:latin typeface="Neue Haas Grotesk Text Pro" panose="020B0504020202020204" pitchFamily="34" charset="0"/>
            </a:endParaRPr>
          </a:p>
        </p:txBody>
      </p:sp>
    </p:spTree>
    <p:extLst>
      <p:ext uri="{BB962C8B-B14F-4D97-AF65-F5344CB8AC3E}">
        <p14:creationId xmlns:p14="http://schemas.microsoft.com/office/powerpoint/2010/main" val="1881013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DD0572-BC3C-C593-F23E-8D7A84BB93A9}"/>
              </a:ext>
            </a:extLst>
          </p:cNvPr>
          <p:cNvSpPr>
            <a:spLocks noGrp="1"/>
          </p:cNvSpPr>
          <p:nvPr>
            <p:ph type="title"/>
          </p:nvPr>
        </p:nvSpPr>
        <p:spPr>
          <a:xfrm>
            <a:off x="838200" y="471711"/>
            <a:ext cx="10515600" cy="1325563"/>
          </a:xfrm>
        </p:spPr>
        <p:txBody>
          <a:bodyPr/>
          <a:lstStyle/>
          <a:p>
            <a:r>
              <a:rPr lang="en-US" b="1" dirty="0">
                <a:latin typeface="Arial" panose="020B0604020202020204" pitchFamily="34" charset="0"/>
                <a:cs typeface="Arial" panose="020B0604020202020204" pitchFamily="34" charset="0"/>
              </a:rPr>
              <a:t>Practice Inclusion: End the Use of the R-Word</a:t>
            </a:r>
          </a:p>
        </p:txBody>
      </p:sp>
      <p:sp>
        <p:nvSpPr>
          <p:cNvPr id="4" name="Content Placeholder 3">
            <a:extLst>
              <a:ext uri="{FF2B5EF4-FFF2-40B4-BE49-F238E27FC236}">
                <a16:creationId xmlns:a16="http://schemas.microsoft.com/office/drawing/2014/main" id="{823951ED-9C55-6C79-10B6-A57ABBD4BD35}"/>
              </a:ext>
            </a:extLst>
          </p:cNvPr>
          <p:cNvSpPr>
            <a:spLocks noGrp="1"/>
          </p:cNvSpPr>
          <p:nvPr>
            <p:ph idx="1"/>
          </p:nvPr>
        </p:nvSpPr>
        <p:spPr>
          <a:xfrm>
            <a:off x="838200" y="1546850"/>
            <a:ext cx="10515600" cy="4351338"/>
          </a:xfrm>
        </p:spPr>
        <p:txBody>
          <a:bodyPr>
            <a:normAutofit/>
          </a:bodyPr>
          <a:lstStyle/>
          <a:p>
            <a:pPr marL="0" indent="0">
              <a:buNone/>
            </a:pPr>
            <a:endParaRPr lang="en-US" sz="2000" dirty="0">
              <a:latin typeface="Arial" panose="020B0604020202020204" pitchFamily="34" charset="0"/>
              <a:cs typeface="Arial" panose="020B0604020202020204" pitchFamily="34" charset="0"/>
            </a:endParaRPr>
          </a:p>
          <a:p>
            <a:pPr marL="0" indent="0">
              <a:lnSpc>
                <a:spcPct val="100000"/>
              </a:lnSpc>
              <a:buNone/>
            </a:pPr>
            <a:r>
              <a:rPr lang="en-US" sz="2400" dirty="0">
                <a:latin typeface="Arial" panose="020B0604020202020204" pitchFamily="34" charset="0"/>
                <a:cs typeface="Arial" panose="020B0604020202020204" pitchFamily="34" charset="0"/>
              </a:rPr>
              <a:t>The R-word and its variations is a form of hate speech. While was originally introduced as a medical term in 1961 for people with intellectual disabilities, in the decades since, the R-word has become an insult used all too common in everyday language. </a:t>
            </a:r>
          </a:p>
          <a:p>
            <a:pPr marL="0" indent="0">
              <a:lnSpc>
                <a:spcPct val="100000"/>
              </a:lnSpc>
              <a:buNone/>
            </a:pPr>
            <a:r>
              <a:rPr lang="en-US" sz="2400" dirty="0">
                <a:latin typeface="Arial" panose="020B0604020202020204" pitchFamily="34" charset="0"/>
                <a:cs typeface="Arial" panose="020B0604020202020204" pitchFamily="34" charset="0"/>
              </a:rPr>
              <a:t>Those who use the R-word often do so with little regard for the pain it causes people with intellectual disabilities—and the exclusion it perpetuates in our society.</a:t>
            </a:r>
          </a:p>
        </p:txBody>
      </p:sp>
      <p:sp>
        <p:nvSpPr>
          <p:cNvPr id="2" name="TextBox 1">
            <a:extLst>
              <a:ext uri="{FF2B5EF4-FFF2-40B4-BE49-F238E27FC236}">
                <a16:creationId xmlns:a16="http://schemas.microsoft.com/office/drawing/2014/main" id="{8E82360F-B2E0-F197-84C4-E5BE1CF61047}"/>
              </a:ext>
            </a:extLst>
          </p:cNvPr>
          <p:cNvSpPr txBox="1"/>
          <p:nvPr/>
        </p:nvSpPr>
        <p:spPr>
          <a:xfrm>
            <a:off x="8950037" y="6016957"/>
            <a:ext cx="32419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lang="en-US" dirty="0">
                <a:solidFill>
                  <a:prstClr val="black"/>
                </a:solidFill>
                <a:latin typeface="Calibri" panose="020F0502020204030204"/>
              </a:rPr>
              <a:t>Special Olympics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910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DD0572-BC3C-C593-F23E-8D7A84BB93A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Bullying &amp; Discrimination </a:t>
            </a:r>
          </a:p>
        </p:txBody>
      </p:sp>
      <p:pic>
        <p:nvPicPr>
          <p:cNvPr id="5" name="Content Placeholder 4">
            <a:extLst>
              <a:ext uri="{FF2B5EF4-FFF2-40B4-BE49-F238E27FC236}">
                <a16:creationId xmlns:a16="http://schemas.microsoft.com/office/drawing/2014/main" id="{BC73D083-B0C9-2373-2EB6-1850C83CAA1E}"/>
              </a:ext>
            </a:extLst>
          </p:cNvPr>
          <p:cNvPicPr>
            <a:picLocks noGrp="1" noChangeAspect="1"/>
          </p:cNvPicPr>
          <p:nvPr>
            <p:ph idx="1"/>
          </p:nvPr>
        </p:nvPicPr>
        <p:blipFill>
          <a:blip r:embed="rId4"/>
          <a:stretch>
            <a:fillRect/>
          </a:stretch>
        </p:blipFill>
        <p:spPr>
          <a:xfrm>
            <a:off x="933343" y="1483271"/>
            <a:ext cx="9528874" cy="1347333"/>
          </a:xfrm>
        </p:spPr>
      </p:pic>
      <p:sp>
        <p:nvSpPr>
          <p:cNvPr id="2" name="TextBox 1">
            <a:extLst>
              <a:ext uri="{FF2B5EF4-FFF2-40B4-BE49-F238E27FC236}">
                <a16:creationId xmlns:a16="http://schemas.microsoft.com/office/drawing/2014/main" id="{8E82360F-B2E0-F197-84C4-E5BE1CF61047}"/>
              </a:ext>
            </a:extLst>
          </p:cNvPr>
          <p:cNvSpPr txBox="1"/>
          <p:nvPr/>
        </p:nvSpPr>
        <p:spPr>
          <a:xfrm>
            <a:off x="8975530" y="6492875"/>
            <a:ext cx="32606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lang="en-US" dirty="0">
                <a:solidFill>
                  <a:prstClr val="black"/>
                </a:solidFill>
                <a:latin typeface="Calibri" panose="020F0502020204030204"/>
              </a:rPr>
              <a:t>Northeast ADA Center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E9520BF-588D-7478-9F48-6D4EE584E1EE}"/>
              </a:ext>
            </a:extLst>
          </p:cNvPr>
          <p:cNvGrpSpPr/>
          <p:nvPr/>
        </p:nvGrpSpPr>
        <p:grpSpPr>
          <a:xfrm>
            <a:off x="735034" y="2976231"/>
            <a:ext cx="2241239" cy="1344743"/>
            <a:chOff x="439134" y="1570765"/>
            <a:chExt cx="2241239" cy="1344743"/>
          </a:xfrm>
        </p:grpSpPr>
        <p:sp>
          <p:nvSpPr>
            <p:cNvPr id="8" name="Rectangle 7">
              <a:extLst>
                <a:ext uri="{FF2B5EF4-FFF2-40B4-BE49-F238E27FC236}">
                  <a16:creationId xmlns:a16="http://schemas.microsoft.com/office/drawing/2014/main" id="{E1F2C052-E845-551C-9612-6B1D493EAB02}"/>
                </a:ext>
              </a:extLst>
            </p:cNvPr>
            <p:cNvSpPr/>
            <p:nvPr/>
          </p:nvSpPr>
          <p:spPr>
            <a:xfrm>
              <a:off x="439134" y="1570765"/>
              <a:ext cx="2241239" cy="134474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12FAF3F9-6749-E4EA-1395-A2A2F87F5476}"/>
                </a:ext>
              </a:extLst>
            </p:cNvPr>
            <p:cNvSpPr txBox="1"/>
            <p:nvPr/>
          </p:nvSpPr>
          <p:spPr>
            <a:xfrm>
              <a:off x="439134" y="1570765"/>
              <a:ext cx="2241239" cy="1344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Humiliation</a:t>
              </a:r>
            </a:p>
          </p:txBody>
        </p:sp>
      </p:grpSp>
      <p:grpSp>
        <p:nvGrpSpPr>
          <p:cNvPr id="10" name="Group 9">
            <a:extLst>
              <a:ext uri="{FF2B5EF4-FFF2-40B4-BE49-F238E27FC236}">
                <a16:creationId xmlns:a16="http://schemas.microsoft.com/office/drawing/2014/main" id="{3749DD7F-D3DF-0924-643B-7F955B265DB9}"/>
              </a:ext>
            </a:extLst>
          </p:cNvPr>
          <p:cNvGrpSpPr/>
          <p:nvPr/>
        </p:nvGrpSpPr>
        <p:grpSpPr>
          <a:xfrm>
            <a:off x="3241964" y="2957466"/>
            <a:ext cx="2241239" cy="1344743"/>
            <a:chOff x="2904498" y="1570765"/>
            <a:chExt cx="2241239" cy="1344743"/>
          </a:xfrm>
        </p:grpSpPr>
        <p:sp>
          <p:nvSpPr>
            <p:cNvPr id="11" name="Rectangle 10">
              <a:extLst>
                <a:ext uri="{FF2B5EF4-FFF2-40B4-BE49-F238E27FC236}">
                  <a16:creationId xmlns:a16="http://schemas.microsoft.com/office/drawing/2014/main" id="{47302820-5229-AAB3-A5C5-7AB73BDB16FC}"/>
                </a:ext>
              </a:extLst>
            </p:cNvPr>
            <p:cNvSpPr/>
            <p:nvPr/>
          </p:nvSpPr>
          <p:spPr>
            <a:xfrm>
              <a:off x="2904498" y="1570765"/>
              <a:ext cx="2241239" cy="134474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A6247E25-0219-FFFE-0DE4-A597493E264A}"/>
                </a:ext>
              </a:extLst>
            </p:cNvPr>
            <p:cNvSpPr txBox="1"/>
            <p:nvPr/>
          </p:nvSpPr>
          <p:spPr>
            <a:xfrm>
              <a:off x="2904498" y="1570765"/>
              <a:ext cx="2241239" cy="1344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Intimidation</a:t>
              </a:r>
            </a:p>
          </p:txBody>
        </p:sp>
      </p:grpSp>
      <p:grpSp>
        <p:nvGrpSpPr>
          <p:cNvPr id="13" name="Group 12">
            <a:extLst>
              <a:ext uri="{FF2B5EF4-FFF2-40B4-BE49-F238E27FC236}">
                <a16:creationId xmlns:a16="http://schemas.microsoft.com/office/drawing/2014/main" id="{9FD22936-D447-6541-EF59-4AAACAF46383}"/>
              </a:ext>
            </a:extLst>
          </p:cNvPr>
          <p:cNvGrpSpPr/>
          <p:nvPr/>
        </p:nvGrpSpPr>
        <p:grpSpPr>
          <a:xfrm>
            <a:off x="5963571" y="2957465"/>
            <a:ext cx="2241239" cy="1344743"/>
            <a:chOff x="5369861" y="1570765"/>
            <a:chExt cx="2241239" cy="1344743"/>
          </a:xfrm>
        </p:grpSpPr>
        <p:sp>
          <p:nvSpPr>
            <p:cNvPr id="14" name="Rectangle 13">
              <a:extLst>
                <a:ext uri="{FF2B5EF4-FFF2-40B4-BE49-F238E27FC236}">
                  <a16:creationId xmlns:a16="http://schemas.microsoft.com/office/drawing/2014/main" id="{9D92EF5B-8A12-D7D8-D7E5-737CB8848E7B}"/>
                </a:ext>
              </a:extLst>
            </p:cNvPr>
            <p:cNvSpPr/>
            <p:nvPr/>
          </p:nvSpPr>
          <p:spPr>
            <a:xfrm>
              <a:off x="5369861" y="1570765"/>
              <a:ext cx="2241239" cy="134474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TextBox 14">
              <a:extLst>
                <a:ext uri="{FF2B5EF4-FFF2-40B4-BE49-F238E27FC236}">
                  <a16:creationId xmlns:a16="http://schemas.microsoft.com/office/drawing/2014/main" id="{A7848BCE-613C-B086-8207-D8C6AFB7113A}"/>
                </a:ext>
              </a:extLst>
            </p:cNvPr>
            <p:cNvSpPr txBox="1"/>
            <p:nvPr/>
          </p:nvSpPr>
          <p:spPr>
            <a:xfrm>
              <a:off x="5369861" y="1570765"/>
              <a:ext cx="2241239" cy="1344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Defamation</a:t>
              </a:r>
            </a:p>
          </p:txBody>
        </p:sp>
      </p:grpSp>
      <p:pic>
        <p:nvPicPr>
          <p:cNvPr id="16" name="Picture 15">
            <a:extLst>
              <a:ext uri="{FF2B5EF4-FFF2-40B4-BE49-F238E27FC236}">
                <a16:creationId xmlns:a16="http://schemas.microsoft.com/office/drawing/2014/main" id="{4E8721C2-035F-AF90-FD49-6F8C70055510}"/>
              </a:ext>
            </a:extLst>
          </p:cNvPr>
          <p:cNvPicPr>
            <a:picLocks noChangeAspect="1"/>
          </p:cNvPicPr>
          <p:nvPr/>
        </p:nvPicPr>
        <p:blipFill>
          <a:blip r:embed="rId5"/>
          <a:stretch>
            <a:fillRect/>
          </a:stretch>
        </p:blipFill>
        <p:spPr>
          <a:xfrm>
            <a:off x="8667931" y="2960877"/>
            <a:ext cx="2420322" cy="1426588"/>
          </a:xfrm>
          <a:prstGeom prst="rect">
            <a:avLst/>
          </a:prstGeom>
        </p:spPr>
      </p:pic>
      <p:pic>
        <p:nvPicPr>
          <p:cNvPr id="17" name="Picture 16">
            <a:extLst>
              <a:ext uri="{FF2B5EF4-FFF2-40B4-BE49-F238E27FC236}">
                <a16:creationId xmlns:a16="http://schemas.microsoft.com/office/drawing/2014/main" id="{B44F3AA4-AB44-331C-9776-F4A9168631B2}"/>
              </a:ext>
            </a:extLst>
          </p:cNvPr>
          <p:cNvPicPr>
            <a:picLocks noChangeAspect="1"/>
          </p:cNvPicPr>
          <p:nvPr/>
        </p:nvPicPr>
        <p:blipFill>
          <a:blip r:embed="rId6"/>
          <a:stretch>
            <a:fillRect/>
          </a:stretch>
        </p:blipFill>
        <p:spPr>
          <a:xfrm>
            <a:off x="550996" y="4815957"/>
            <a:ext cx="2609314" cy="1426588"/>
          </a:xfrm>
          <a:prstGeom prst="rect">
            <a:avLst/>
          </a:prstGeom>
        </p:spPr>
      </p:pic>
      <p:grpSp>
        <p:nvGrpSpPr>
          <p:cNvPr id="18" name="Group 17">
            <a:extLst>
              <a:ext uri="{FF2B5EF4-FFF2-40B4-BE49-F238E27FC236}">
                <a16:creationId xmlns:a16="http://schemas.microsoft.com/office/drawing/2014/main" id="{68DF4090-8393-4496-8407-D06CA33C2B95}"/>
              </a:ext>
            </a:extLst>
          </p:cNvPr>
          <p:cNvGrpSpPr/>
          <p:nvPr/>
        </p:nvGrpSpPr>
        <p:grpSpPr>
          <a:xfrm>
            <a:off x="3456541" y="4897802"/>
            <a:ext cx="2241239" cy="1344743"/>
            <a:chOff x="2531398" y="3141531"/>
            <a:chExt cx="2241239" cy="1344743"/>
          </a:xfrm>
        </p:grpSpPr>
        <p:sp>
          <p:nvSpPr>
            <p:cNvPr id="19" name="Rectangle 18">
              <a:extLst>
                <a:ext uri="{FF2B5EF4-FFF2-40B4-BE49-F238E27FC236}">
                  <a16:creationId xmlns:a16="http://schemas.microsoft.com/office/drawing/2014/main" id="{B02D02F5-E814-AE23-F4AB-1CB81FCB23CF}"/>
                </a:ext>
              </a:extLst>
            </p:cNvPr>
            <p:cNvSpPr/>
            <p:nvPr/>
          </p:nvSpPr>
          <p:spPr>
            <a:xfrm>
              <a:off x="2531398" y="3141531"/>
              <a:ext cx="2241239" cy="134474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20" name="TextBox 19">
              <a:extLst>
                <a:ext uri="{FF2B5EF4-FFF2-40B4-BE49-F238E27FC236}">
                  <a16:creationId xmlns:a16="http://schemas.microsoft.com/office/drawing/2014/main" id="{80247BB9-67AD-5209-6621-3C73B260A39A}"/>
                </a:ext>
              </a:extLst>
            </p:cNvPr>
            <p:cNvSpPr txBox="1"/>
            <p:nvPr/>
          </p:nvSpPr>
          <p:spPr>
            <a:xfrm>
              <a:off x="2531398" y="3141531"/>
              <a:ext cx="2241239" cy="1344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Sabotage</a:t>
              </a:r>
            </a:p>
          </p:txBody>
        </p:sp>
      </p:grpSp>
      <p:pic>
        <p:nvPicPr>
          <p:cNvPr id="21" name="Picture 20">
            <a:extLst>
              <a:ext uri="{FF2B5EF4-FFF2-40B4-BE49-F238E27FC236}">
                <a16:creationId xmlns:a16="http://schemas.microsoft.com/office/drawing/2014/main" id="{2C5A0AA1-B2F3-C6D0-5BA0-A08E18546BAC}"/>
              </a:ext>
            </a:extLst>
          </p:cNvPr>
          <p:cNvPicPr>
            <a:picLocks noChangeAspect="1"/>
          </p:cNvPicPr>
          <p:nvPr/>
        </p:nvPicPr>
        <p:blipFill>
          <a:blip r:embed="rId7"/>
          <a:stretch>
            <a:fillRect/>
          </a:stretch>
        </p:blipFill>
        <p:spPr>
          <a:xfrm>
            <a:off x="6096000" y="4797667"/>
            <a:ext cx="2408129" cy="1463167"/>
          </a:xfrm>
          <a:prstGeom prst="rect">
            <a:avLst/>
          </a:prstGeom>
        </p:spPr>
      </p:pic>
      <p:grpSp>
        <p:nvGrpSpPr>
          <p:cNvPr id="22" name="Group 21">
            <a:extLst>
              <a:ext uri="{FF2B5EF4-FFF2-40B4-BE49-F238E27FC236}">
                <a16:creationId xmlns:a16="http://schemas.microsoft.com/office/drawing/2014/main" id="{1C966297-D3AD-BC22-4B12-20ED4A510E66}"/>
              </a:ext>
            </a:extLst>
          </p:cNvPr>
          <p:cNvGrpSpPr/>
          <p:nvPr/>
        </p:nvGrpSpPr>
        <p:grpSpPr>
          <a:xfrm>
            <a:off x="8847014" y="4856878"/>
            <a:ext cx="2241239" cy="1344743"/>
            <a:chOff x="7646804" y="3141531"/>
            <a:chExt cx="2241239" cy="1344743"/>
          </a:xfrm>
        </p:grpSpPr>
        <p:sp>
          <p:nvSpPr>
            <p:cNvPr id="23" name="Rectangle 22">
              <a:extLst>
                <a:ext uri="{FF2B5EF4-FFF2-40B4-BE49-F238E27FC236}">
                  <a16:creationId xmlns:a16="http://schemas.microsoft.com/office/drawing/2014/main" id="{B96B562B-CF61-03A7-B2F6-188EBB7164EE}"/>
                </a:ext>
              </a:extLst>
            </p:cNvPr>
            <p:cNvSpPr/>
            <p:nvPr/>
          </p:nvSpPr>
          <p:spPr>
            <a:xfrm>
              <a:off x="7646804" y="3141531"/>
              <a:ext cx="2241239" cy="134474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4" name="TextBox 23">
              <a:extLst>
                <a:ext uri="{FF2B5EF4-FFF2-40B4-BE49-F238E27FC236}">
                  <a16:creationId xmlns:a16="http://schemas.microsoft.com/office/drawing/2014/main" id="{0943026C-AFAE-8FBE-7630-063B4CD708A0}"/>
                </a:ext>
              </a:extLst>
            </p:cNvPr>
            <p:cNvSpPr txBox="1"/>
            <p:nvPr/>
          </p:nvSpPr>
          <p:spPr>
            <a:xfrm>
              <a:off x="7646804" y="3141531"/>
              <a:ext cx="2241239" cy="1344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Isolation</a:t>
              </a:r>
            </a:p>
          </p:txBody>
        </p:sp>
      </p:grpSp>
    </p:spTree>
    <p:extLst>
      <p:ext uri="{BB962C8B-B14F-4D97-AF65-F5344CB8AC3E}">
        <p14:creationId xmlns:p14="http://schemas.microsoft.com/office/powerpoint/2010/main" val="1490753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DD0572-BC3C-C593-F23E-8D7A84BB93A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Examples of Disability Discrimination in the Workplace</a:t>
            </a:r>
          </a:p>
        </p:txBody>
      </p:sp>
      <p:sp>
        <p:nvSpPr>
          <p:cNvPr id="4" name="Content Placeholder 3">
            <a:extLst>
              <a:ext uri="{FF2B5EF4-FFF2-40B4-BE49-F238E27FC236}">
                <a16:creationId xmlns:a16="http://schemas.microsoft.com/office/drawing/2014/main" id="{823951ED-9C55-6C79-10B6-A57ABBD4BD35}"/>
              </a:ext>
            </a:extLst>
          </p:cNvPr>
          <p:cNvSpPr>
            <a:spLocks noGrp="1"/>
          </p:cNvSpPr>
          <p:nvPr>
            <p:ph idx="1"/>
          </p:nvPr>
        </p:nvSpPr>
        <p:spPr>
          <a:xfrm>
            <a:off x="838200" y="1678154"/>
            <a:ext cx="10515600" cy="4351338"/>
          </a:xfrm>
        </p:spPr>
        <p:txBody>
          <a:bodyPr>
            <a:normAutofit/>
          </a:bodyPr>
          <a:lstStyle/>
          <a:p>
            <a:r>
              <a:rPr lang="en-US" sz="2400" dirty="0">
                <a:latin typeface="Arial" panose="020B0604020202020204" pitchFamily="34" charset="0"/>
                <a:cs typeface="Arial" panose="020B0604020202020204" pitchFamily="34" charset="0"/>
              </a:rPr>
              <a:t>Firing someone due to a disability</a:t>
            </a:r>
          </a:p>
          <a:p>
            <a:r>
              <a:rPr lang="en-US" sz="2400" dirty="0">
                <a:latin typeface="Arial" panose="020B0604020202020204" pitchFamily="34" charset="0"/>
                <a:cs typeface="Arial" panose="020B0604020202020204" pitchFamily="34" charset="0"/>
              </a:rPr>
              <a:t>Discrimination due to past disability</a:t>
            </a:r>
          </a:p>
          <a:p>
            <a:r>
              <a:rPr lang="en-US" sz="2400" dirty="0">
                <a:latin typeface="Arial" panose="020B0604020202020204" pitchFamily="34" charset="0"/>
                <a:cs typeface="Arial" panose="020B0604020202020204" pitchFamily="34" charset="0"/>
              </a:rPr>
              <a:t>Failing to accommodate an employee’s disability</a:t>
            </a:r>
          </a:p>
          <a:p>
            <a:r>
              <a:rPr lang="en-US" sz="2400" dirty="0">
                <a:latin typeface="Arial" panose="020B0604020202020204" pitchFamily="34" charset="0"/>
                <a:cs typeface="Arial" panose="020B0604020202020204" pitchFamily="34" charset="0"/>
              </a:rPr>
              <a:t>Discrimination by perception</a:t>
            </a:r>
          </a:p>
          <a:p>
            <a:r>
              <a:rPr lang="en-US" sz="2400" dirty="0">
                <a:latin typeface="Arial" panose="020B0604020202020204" pitchFamily="34" charset="0"/>
                <a:cs typeface="Arial" panose="020B0604020202020204" pitchFamily="34" charset="0"/>
              </a:rPr>
              <a:t>Harassing someone with a disability</a:t>
            </a:r>
          </a:p>
          <a:p>
            <a:r>
              <a:rPr lang="en-US" sz="2400" dirty="0">
                <a:latin typeface="Arial" panose="020B0604020202020204" pitchFamily="34" charset="0"/>
                <a:cs typeface="Arial" panose="020B0604020202020204" pitchFamily="34" charset="0"/>
              </a:rPr>
              <a:t>Declining a job offer to someone due to a family member’s disability</a:t>
            </a:r>
          </a:p>
          <a:p>
            <a:pPr marL="0" indent="0">
              <a:buNone/>
            </a:pPr>
            <a:endParaRPr lang="en-US" sz="2400" dirty="0">
              <a:latin typeface="Neue Haas Grotesk Text Pro" panose="020B0504020202020204" pitchFamily="34" charset="0"/>
            </a:endParaRPr>
          </a:p>
        </p:txBody>
      </p:sp>
      <p:pic>
        <p:nvPicPr>
          <p:cNvPr id="3" name="Picture 2">
            <a:extLst>
              <a:ext uri="{FF2B5EF4-FFF2-40B4-BE49-F238E27FC236}">
                <a16:creationId xmlns:a16="http://schemas.microsoft.com/office/drawing/2014/main" id="{8F23CB49-38D9-B71C-3021-D89B61BD391F}"/>
              </a:ext>
            </a:extLst>
          </p:cNvPr>
          <p:cNvPicPr>
            <a:picLocks noChangeAspect="1"/>
          </p:cNvPicPr>
          <p:nvPr/>
        </p:nvPicPr>
        <p:blipFill>
          <a:blip r:embed="rId4"/>
          <a:stretch>
            <a:fillRect/>
          </a:stretch>
        </p:blipFill>
        <p:spPr>
          <a:xfrm>
            <a:off x="4218613" y="4545137"/>
            <a:ext cx="4218798" cy="1841152"/>
          </a:xfrm>
          <a:prstGeom prst="rect">
            <a:avLst/>
          </a:prstGeom>
        </p:spPr>
      </p:pic>
    </p:spTree>
    <p:extLst>
      <p:ext uri="{BB962C8B-B14F-4D97-AF65-F5344CB8AC3E}">
        <p14:creationId xmlns:p14="http://schemas.microsoft.com/office/powerpoint/2010/main" val="2239527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hlinkClick r:id="rId4"/>
            <a:extLst>
              <a:ext uri="{FF2B5EF4-FFF2-40B4-BE49-F238E27FC236}">
                <a16:creationId xmlns:a16="http://schemas.microsoft.com/office/drawing/2014/main" id="{0DC68314-3277-60C5-6882-DFE64F3BDB06}"/>
              </a:ext>
            </a:extLst>
          </p:cNvPr>
          <p:cNvPicPr>
            <a:picLocks noChangeAspect="1"/>
          </p:cNvPicPr>
          <p:nvPr/>
        </p:nvPicPr>
        <p:blipFill>
          <a:blip r:embed="rId5"/>
          <a:stretch>
            <a:fillRect/>
          </a:stretch>
        </p:blipFill>
        <p:spPr>
          <a:xfrm>
            <a:off x="1454624" y="1014313"/>
            <a:ext cx="10031794" cy="3967119"/>
          </a:xfrm>
          <a:prstGeom prst="rect">
            <a:avLst/>
          </a:prstGeom>
        </p:spPr>
      </p:pic>
    </p:spTree>
    <p:extLst>
      <p:ext uri="{BB962C8B-B14F-4D97-AF65-F5344CB8AC3E}">
        <p14:creationId xmlns:p14="http://schemas.microsoft.com/office/powerpoint/2010/main" val="132455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CE7EE-4FB1-2117-6E6E-433A7AA69352}"/>
              </a:ext>
            </a:extLst>
          </p:cNvPr>
          <p:cNvSpPr txBox="1">
            <a:spLocks/>
          </p:cNvSpPr>
          <p:nvPr/>
        </p:nvSpPr>
        <p:spPr>
          <a:xfrm>
            <a:off x="232117" y="1023803"/>
            <a:ext cx="5692257" cy="7550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AFO Program Areas</a:t>
            </a:r>
          </a:p>
        </p:txBody>
      </p:sp>
      <p:pic>
        <p:nvPicPr>
          <p:cNvPr id="3" name="Picture 2">
            <a:extLst>
              <a:ext uri="{FF2B5EF4-FFF2-40B4-BE49-F238E27FC236}">
                <a16:creationId xmlns:a16="http://schemas.microsoft.com/office/drawing/2014/main" id="{1D5125B6-AD4A-BBA6-D93B-166B5CF6353D}"/>
              </a:ext>
            </a:extLst>
          </p:cNvPr>
          <p:cNvPicPr>
            <a:picLocks noChangeAspect="1"/>
          </p:cNvPicPr>
          <p:nvPr/>
        </p:nvPicPr>
        <p:blipFill>
          <a:blip r:embed="rId4"/>
          <a:stretch>
            <a:fillRect/>
          </a:stretch>
        </p:blipFill>
        <p:spPr>
          <a:xfrm>
            <a:off x="232117" y="1726420"/>
            <a:ext cx="5425910" cy="30483"/>
          </a:xfrm>
          <a:prstGeom prst="rect">
            <a:avLst/>
          </a:prstGeom>
        </p:spPr>
      </p:pic>
      <p:sp>
        <p:nvSpPr>
          <p:cNvPr id="5" name="TextBox 4">
            <a:extLst>
              <a:ext uri="{FF2B5EF4-FFF2-40B4-BE49-F238E27FC236}">
                <a16:creationId xmlns:a16="http://schemas.microsoft.com/office/drawing/2014/main" id="{6E8C45BA-14B7-0B8B-9795-E92AC092A3D5}"/>
              </a:ext>
            </a:extLst>
          </p:cNvPr>
          <p:cNvSpPr txBox="1"/>
          <p:nvPr/>
        </p:nvSpPr>
        <p:spPr>
          <a:xfrm>
            <a:off x="648628" y="1989251"/>
            <a:ext cx="4725037" cy="3351815"/>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Advocacy &amp; Awareness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 Childhood Development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 Equity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 Safety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Social Inclusion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Workforce Development</a:t>
            </a:r>
          </a:p>
        </p:txBody>
      </p:sp>
      <p:sp>
        <p:nvSpPr>
          <p:cNvPr id="7" name="TextBox 6">
            <a:extLst>
              <a:ext uri="{FF2B5EF4-FFF2-40B4-BE49-F238E27FC236}">
                <a16:creationId xmlns:a16="http://schemas.microsoft.com/office/drawing/2014/main" id="{A9AB86E8-542F-E362-2458-0A032D71CB00}"/>
              </a:ext>
            </a:extLst>
          </p:cNvPr>
          <p:cNvSpPr txBox="1"/>
          <p:nvPr/>
        </p:nvSpPr>
        <p:spPr>
          <a:xfrm>
            <a:off x="232117" y="5551415"/>
            <a:ext cx="713692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Our mission is to improve the lives of Oklahomans with autism and their families.</a:t>
            </a:r>
          </a:p>
        </p:txBody>
      </p:sp>
    </p:spTree>
    <p:extLst>
      <p:ext uri="{BB962C8B-B14F-4D97-AF65-F5344CB8AC3E}">
        <p14:creationId xmlns:p14="http://schemas.microsoft.com/office/powerpoint/2010/main" val="514911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isability Sensitivity Training Video">
            <a:hlinkClick r:id="" action="ppaction://media"/>
            <a:extLst>
              <a:ext uri="{FF2B5EF4-FFF2-40B4-BE49-F238E27FC236}">
                <a16:creationId xmlns:a16="http://schemas.microsoft.com/office/drawing/2014/main" id="{97B91EFF-F3B4-736E-6393-D4B111A6AFE7}"/>
              </a:ext>
            </a:extLst>
          </p:cNvPr>
          <p:cNvPicPr>
            <a:picLocks noRot="1" noChangeAspect="1"/>
          </p:cNvPicPr>
          <p:nvPr>
            <a:videoFile r:link="rId1"/>
          </p:nvPr>
        </p:nvPicPr>
        <p:blipFill>
          <a:blip r:embed="rId4"/>
          <a:stretch>
            <a:fillRect/>
          </a:stretch>
        </p:blipFill>
        <p:spPr>
          <a:xfrm>
            <a:off x="855785" y="468278"/>
            <a:ext cx="10480430" cy="5921443"/>
          </a:xfrm>
          <a:prstGeom prst="rect">
            <a:avLst/>
          </a:prstGeom>
        </p:spPr>
      </p:pic>
    </p:spTree>
    <p:extLst>
      <p:ext uri="{BB962C8B-B14F-4D97-AF65-F5344CB8AC3E}">
        <p14:creationId xmlns:p14="http://schemas.microsoft.com/office/powerpoint/2010/main" val="61685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EABC4-D1A1-A816-0ABD-CE0BBB44C7EF}"/>
              </a:ext>
            </a:extLst>
          </p:cNvPr>
          <p:cNvSpPr>
            <a:spLocks noGrp="1"/>
          </p:cNvSpPr>
          <p:nvPr>
            <p:ph type="title"/>
          </p:nvPr>
        </p:nvSpPr>
        <p:spPr/>
        <p:txBody>
          <a:bodyPr>
            <a:normAutofit/>
          </a:bodyPr>
          <a:lstStyle/>
          <a:p>
            <a:r>
              <a:rPr lang="en-US" b="1">
                <a:latin typeface="Arial" panose="020B0604020202020204" pitchFamily="34" charset="0"/>
                <a:cs typeface="Arial" panose="020B0604020202020204" pitchFamily="34" charset="0"/>
              </a:rPr>
              <a:t>Employer Fears &amp; Misconceptions</a:t>
            </a:r>
          </a:p>
        </p:txBody>
      </p:sp>
      <p:sp>
        <p:nvSpPr>
          <p:cNvPr id="3" name="Content Placeholder 2">
            <a:extLst>
              <a:ext uri="{FF2B5EF4-FFF2-40B4-BE49-F238E27FC236}">
                <a16:creationId xmlns:a16="http://schemas.microsoft.com/office/drawing/2014/main" id="{4DDA35A2-AA95-21B1-D71E-4FF331D4F51A}"/>
              </a:ext>
            </a:extLst>
          </p:cNvPr>
          <p:cNvSpPr>
            <a:spLocks noGrp="1"/>
          </p:cNvSpPr>
          <p:nvPr>
            <p:ph idx="1"/>
          </p:nvPr>
        </p:nvSpPr>
        <p:spPr/>
        <p:txBody>
          <a:bodyPr>
            <a:normAutofit/>
          </a:bodyPr>
          <a:lstStyle/>
          <a:p>
            <a:pPr marL="0" indent="0">
              <a:buNone/>
            </a:pPr>
            <a:endParaRPr lang="en-US" sz="4400"/>
          </a:p>
        </p:txBody>
      </p:sp>
      <p:sp>
        <p:nvSpPr>
          <p:cNvPr id="5" name="Rectangle: Rounded Corners 4">
            <a:extLst>
              <a:ext uri="{FF2B5EF4-FFF2-40B4-BE49-F238E27FC236}">
                <a16:creationId xmlns:a16="http://schemas.microsoft.com/office/drawing/2014/main" id="{27C0427E-1DC9-40DB-C0D8-07A337D7D1C3}"/>
              </a:ext>
            </a:extLst>
          </p:cNvPr>
          <p:cNvSpPr/>
          <p:nvPr/>
        </p:nvSpPr>
        <p:spPr>
          <a:xfrm>
            <a:off x="786019" y="1472717"/>
            <a:ext cx="10567781" cy="39125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p:txBody>
      </p:sp>
      <p:sp>
        <p:nvSpPr>
          <p:cNvPr id="8" name="TextBox 7">
            <a:extLst>
              <a:ext uri="{FF2B5EF4-FFF2-40B4-BE49-F238E27FC236}">
                <a16:creationId xmlns:a16="http://schemas.microsoft.com/office/drawing/2014/main" id="{865AB239-3780-D1EF-EEC1-CF98F74D44EE}"/>
              </a:ext>
            </a:extLst>
          </p:cNvPr>
          <p:cNvSpPr txBox="1"/>
          <p:nvPr/>
        </p:nvSpPr>
        <p:spPr>
          <a:xfrm>
            <a:off x="1404730" y="1825625"/>
            <a:ext cx="9766853" cy="221599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lumMod val="95000"/>
                  </a:prstClr>
                </a:solidFill>
                <a:effectLst/>
                <a:uLnTx/>
                <a:uFillTx/>
                <a:latin typeface="Arial"/>
                <a:ea typeface="+mn-ea"/>
                <a:cs typeface="Arial"/>
              </a:rPr>
              <a:t>What are some fears and misconceptions employers may have about hiring someone with a disability?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822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EABC4-D1A1-A816-0ABD-CE0BBB44C7EF}"/>
              </a:ext>
            </a:extLst>
          </p:cNvPr>
          <p:cNvSpPr>
            <a:spLocks noGrp="1"/>
          </p:cNvSpPr>
          <p:nvPr>
            <p:ph type="title"/>
          </p:nvPr>
        </p:nvSpPr>
        <p:spPr/>
        <p:txBody>
          <a:bodyPr>
            <a:normAutofit/>
          </a:bodyPr>
          <a:lstStyle/>
          <a:p>
            <a:r>
              <a:rPr lang="en-US" b="1">
                <a:latin typeface="Arial" panose="020B0604020202020204" pitchFamily="34" charset="0"/>
                <a:cs typeface="Arial" panose="020B0604020202020204" pitchFamily="34" charset="0"/>
              </a:rPr>
              <a:t>Employer Fears &amp; Misconceptions</a:t>
            </a:r>
          </a:p>
        </p:txBody>
      </p:sp>
      <p:graphicFrame>
        <p:nvGraphicFramePr>
          <p:cNvPr id="11" name="Content Placeholder 7">
            <a:extLst>
              <a:ext uri="{FF2B5EF4-FFF2-40B4-BE49-F238E27FC236}">
                <a16:creationId xmlns:a16="http://schemas.microsoft.com/office/drawing/2014/main" id="{DC9A1B8B-9798-61FA-4C8D-C83C48639BF3}"/>
              </a:ext>
            </a:extLst>
          </p:cNvPr>
          <p:cNvGraphicFramePr>
            <a:graphicFrameLocks noGrp="1"/>
          </p:cNvGraphicFramePr>
          <p:nvPr>
            <p:ph idx="1"/>
          </p:nvPr>
        </p:nvGraphicFramePr>
        <p:xfrm>
          <a:off x="570671" y="1503850"/>
          <a:ext cx="11050657" cy="47291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4A4FD85E-FE7F-382E-0A5D-7755287E2327}"/>
              </a:ext>
            </a:extLst>
          </p:cNvPr>
          <p:cNvSpPr txBox="1"/>
          <p:nvPr/>
        </p:nvSpPr>
        <p:spPr>
          <a:xfrm>
            <a:off x="5373497" y="6285885"/>
            <a:ext cx="72638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Source:  Sage Journals – Hiring Agents’ Beliefs:  A Barrier to Employment of Autistics</a:t>
            </a:r>
          </a:p>
        </p:txBody>
      </p:sp>
    </p:spTree>
    <p:extLst>
      <p:ext uri="{BB962C8B-B14F-4D97-AF65-F5344CB8AC3E}">
        <p14:creationId xmlns:p14="http://schemas.microsoft.com/office/powerpoint/2010/main" val="906968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08FF734B-C684-7A13-FE24-2031EBC0A98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Interviewing Neurodiverse Individuals</a:t>
            </a:r>
          </a:p>
        </p:txBody>
      </p:sp>
      <p:sp>
        <p:nvSpPr>
          <p:cNvPr id="9" name="Content Placeholder 8">
            <a:extLst>
              <a:ext uri="{FF2B5EF4-FFF2-40B4-BE49-F238E27FC236}">
                <a16:creationId xmlns:a16="http://schemas.microsoft.com/office/drawing/2014/main" id="{78388530-A22B-7EB0-E9AD-8101F418F598}"/>
              </a:ext>
            </a:extLst>
          </p:cNvPr>
          <p:cNvSpPr>
            <a:spLocks noGrp="1"/>
          </p:cNvSpPr>
          <p:nvPr>
            <p:ph idx="1"/>
          </p:nvPr>
        </p:nvSpPr>
        <p:spPr>
          <a:xfrm>
            <a:off x="838200" y="1581665"/>
            <a:ext cx="10515600" cy="4595298"/>
          </a:xfrm>
        </p:spPr>
        <p:txBody>
          <a:bodyPr>
            <a:normAutofit lnSpcReduction="10000"/>
          </a:bodyPr>
          <a:lstStyle/>
          <a:p>
            <a:pPr marL="0" indent="0" algn="ctr">
              <a:buNone/>
            </a:pPr>
            <a:r>
              <a:rPr lang="en-US" sz="2400" b="0" i="0" u="none" strike="noStrike" baseline="0" dirty="0">
                <a:latin typeface="Arial" panose="020B0604020202020204" pitchFamily="34" charset="0"/>
                <a:cs typeface="Arial" panose="020B0604020202020204" pitchFamily="34" charset="0"/>
              </a:rPr>
              <a:t>Decrease the number of interviewers.</a:t>
            </a:r>
          </a:p>
          <a:p>
            <a:pPr marL="0" indent="0" algn="ctr">
              <a:buNone/>
            </a:pPr>
            <a:endParaRPr lang="en-US" sz="2400" b="0" i="0" u="none" strike="noStrike" baseline="0" dirty="0">
              <a:latin typeface="Arial" panose="020B0604020202020204" pitchFamily="34" charset="0"/>
              <a:cs typeface="Arial" panose="020B0604020202020204" pitchFamily="34" charset="0"/>
            </a:endParaRPr>
          </a:p>
          <a:p>
            <a:pPr marL="0" indent="0" algn="ctr">
              <a:buNone/>
            </a:pPr>
            <a:r>
              <a:rPr lang="en-US" sz="2400" b="0" i="0" u="none" strike="noStrike" baseline="0" dirty="0">
                <a:latin typeface="Arial" panose="020B0604020202020204" pitchFamily="34" charset="0"/>
                <a:cs typeface="Arial" panose="020B0604020202020204" pitchFamily="34" charset="0"/>
              </a:rPr>
              <a:t>Provide a quiet space for conducting the interviews to reduce distractions.</a:t>
            </a:r>
          </a:p>
          <a:p>
            <a:pPr marL="0" indent="0" algn="ctr">
              <a:buNone/>
            </a:pPr>
            <a:endParaRPr lang="en-US" sz="2400" b="0" i="0" u="none" strike="noStrike" baseline="0" dirty="0">
              <a:latin typeface="Arial" panose="020B0604020202020204" pitchFamily="34" charset="0"/>
              <a:cs typeface="Arial" panose="020B0604020202020204" pitchFamily="34" charset="0"/>
            </a:endParaRPr>
          </a:p>
          <a:p>
            <a:pPr marL="0" indent="0" algn="ctr">
              <a:buNone/>
            </a:pPr>
            <a:r>
              <a:rPr lang="en-US" sz="2400" b="0" i="0" u="none" strike="noStrike" baseline="0" dirty="0">
                <a:latin typeface="Arial" panose="020B0604020202020204" pitchFamily="34" charset="0"/>
                <a:cs typeface="Arial" panose="020B0604020202020204" pitchFamily="34" charset="0"/>
              </a:rPr>
              <a:t>Offer phone-based interviews </a:t>
            </a:r>
          </a:p>
          <a:p>
            <a:pPr algn="ctr"/>
            <a:endParaRPr lang="en-US" sz="2400" b="0" i="0" u="none" strike="noStrike" baseline="0" dirty="0">
              <a:latin typeface="Arial" panose="020B0604020202020204" pitchFamily="34" charset="0"/>
              <a:cs typeface="Arial" panose="020B0604020202020204" pitchFamily="34" charset="0"/>
            </a:endParaRPr>
          </a:p>
          <a:p>
            <a:pPr marL="0" indent="0" algn="ctr">
              <a:buNone/>
            </a:pPr>
            <a:r>
              <a:rPr lang="en-US" sz="2400" b="0" i="0" u="none" strike="noStrike" baseline="0" dirty="0">
                <a:latin typeface="Arial" panose="020B0604020202020204" pitchFamily="34" charset="0"/>
                <a:cs typeface="Arial" panose="020B0604020202020204" pitchFamily="34" charset="0"/>
              </a:rPr>
              <a:t>Share interview questions in advance of the interview.</a:t>
            </a:r>
          </a:p>
          <a:p>
            <a:pPr algn="ctr"/>
            <a:endParaRPr lang="en-US" sz="2400" b="0" i="0" u="none" strike="noStrike" baseline="0" dirty="0">
              <a:latin typeface="Arial" panose="020B0604020202020204" pitchFamily="34" charset="0"/>
              <a:cs typeface="Arial" panose="020B0604020202020204" pitchFamily="34" charset="0"/>
            </a:endParaRPr>
          </a:p>
          <a:p>
            <a:pPr marL="0" indent="0" algn="ctr">
              <a:buNone/>
            </a:pPr>
            <a:r>
              <a:rPr lang="en-US" sz="2400" b="0" i="0" u="none" strike="noStrike" baseline="0" dirty="0">
                <a:latin typeface="Arial" panose="020B0604020202020204" pitchFamily="34" charset="0"/>
                <a:cs typeface="Arial" panose="020B0604020202020204" pitchFamily="34" charset="0"/>
              </a:rPr>
              <a:t>Decrease reliance on figurative expressions, such as metaphors and idioms</a:t>
            </a:r>
          </a:p>
          <a:p>
            <a:pPr algn="ctr"/>
            <a:endParaRPr lang="en-US" sz="2400" b="0" i="0" u="none" strike="noStrike" baseline="0" dirty="0">
              <a:latin typeface="Arial" panose="020B0604020202020204" pitchFamily="34" charset="0"/>
              <a:cs typeface="Arial" panose="020B0604020202020204" pitchFamily="34" charset="0"/>
            </a:endParaRPr>
          </a:p>
          <a:p>
            <a:pPr marL="0" indent="0" algn="ctr">
              <a:buNone/>
            </a:pPr>
            <a:r>
              <a:rPr lang="en-US" sz="2400" b="0" i="0" u="none" strike="noStrike" baseline="0" dirty="0">
                <a:latin typeface="Arial" panose="020B0604020202020204" pitchFamily="34" charset="0"/>
                <a:cs typeface="Arial" panose="020B0604020202020204" pitchFamily="34" charset="0"/>
              </a:rPr>
              <a:t>Adjust your rate of speech as appropriate. </a:t>
            </a:r>
          </a:p>
          <a:p>
            <a:endParaRPr lang="en-US" dirty="0"/>
          </a:p>
        </p:txBody>
      </p:sp>
    </p:spTree>
    <p:extLst>
      <p:ext uri="{BB962C8B-B14F-4D97-AF65-F5344CB8AC3E}">
        <p14:creationId xmlns:p14="http://schemas.microsoft.com/office/powerpoint/2010/main" val="1359957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08FF734B-C684-7A13-FE24-2031EBC0A98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Interviewing Neurodiverse Individuals</a:t>
            </a:r>
          </a:p>
        </p:txBody>
      </p:sp>
      <p:sp>
        <p:nvSpPr>
          <p:cNvPr id="9" name="Content Placeholder 8">
            <a:extLst>
              <a:ext uri="{FF2B5EF4-FFF2-40B4-BE49-F238E27FC236}">
                <a16:creationId xmlns:a16="http://schemas.microsoft.com/office/drawing/2014/main" id="{78388530-A22B-7EB0-E9AD-8101F418F598}"/>
              </a:ext>
            </a:extLst>
          </p:cNvPr>
          <p:cNvSpPr>
            <a:spLocks noGrp="1"/>
          </p:cNvSpPr>
          <p:nvPr>
            <p:ph idx="1"/>
          </p:nvPr>
        </p:nvSpPr>
        <p:spPr/>
        <p:txBody>
          <a:bodyPr>
            <a:normAutofit/>
          </a:bodyPr>
          <a:lstStyle/>
          <a:p>
            <a:pPr marL="0" indent="0" algn="ctr">
              <a:buNone/>
            </a:pPr>
            <a:r>
              <a:rPr lang="en-US" sz="2400" b="0" i="0" u="none" strike="noStrike" baseline="0" dirty="0">
                <a:latin typeface="Arial" panose="020B0604020202020204" pitchFamily="34" charset="0"/>
                <a:cs typeface="Arial" panose="020B0604020202020204" pitchFamily="34" charset="0"/>
              </a:rPr>
              <a:t>Modify interview questions. </a:t>
            </a:r>
          </a:p>
          <a:p>
            <a:pPr marL="0" indent="0" algn="ctr">
              <a:buNone/>
            </a:pPr>
            <a:endParaRPr lang="en-US" sz="2400" b="0" i="0" u="none" strike="noStrike" baseline="0" dirty="0">
              <a:latin typeface="Arial" panose="020B0604020202020204" pitchFamily="34" charset="0"/>
              <a:cs typeface="Arial" panose="020B0604020202020204" pitchFamily="34" charset="0"/>
            </a:endParaRPr>
          </a:p>
          <a:p>
            <a:pPr marL="0" indent="0" algn="ctr">
              <a:buNone/>
            </a:pPr>
            <a:r>
              <a:rPr lang="en-US" sz="2400" b="0" i="0" u="none" strike="noStrike" baseline="0" dirty="0">
                <a:latin typeface="Arial" panose="020B0604020202020204" pitchFamily="34" charset="0"/>
                <a:cs typeface="Arial" panose="020B0604020202020204" pitchFamily="34" charset="0"/>
              </a:rPr>
              <a:t>Inform the candidate if they are talking too much.</a:t>
            </a:r>
          </a:p>
          <a:p>
            <a:pPr algn="ctr"/>
            <a:endParaRPr lang="en-US" sz="2400" b="0" i="0" u="none" strike="noStrike" baseline="0" dirty="0">
              <a:latin typeface="Arial" panose="020B0604020202020204" pitchFamily="34" charset="0"/>
              <a:cs typeface="Arial" panose="020B0604020202020204" pitchFamily="34" charset="0"/>
            </a:endParaRPr>
          </a:p>
          <a:p>
            <a:pPr marL="0" indent="0" algn="ctr">
              <a:buNone/>
            </a:pPr>
            <a:r>
              <a:rPr lang="en-US" sz="2400" b="0" i="0" u="none" strike="noStrike" baseline="0" dirty="0">
                <a:latin typeface="Arial" panose="020B0604020202020204" pitchFamily="34" charset="0"/>
                <a:cs typeface="Arial" panose="020B0604020202020204" pitchFamily="34" charset="0"/>
              </a:rPr>
              <a:t>Consider use of a second-chance interview. </a:t>
            </a:r>
          </a:p>
          <a:p>
            <a:pPr algn="ctr"/>
            <a:endParaRPr lang="en-US" sz="2400" b="0" i="0" u="none" strike="noStrike" baseline="0" dirty="0">
              <a:latin typeface="Arial" panose="020B0604020202020204" pitchFamily="34" charset="0"/>
              <a:cs typeface="Arial" panose="020B0604020202020204" pitchFamily="34" charset="0"/>
            </a:endParaRPr>
          </a:p>
          <a:p>
            <a:pPr marL="0" indent="0" algn="ctr">
              <a:buNone/>
            </a:pPr>
            <a:r>
              <a:rPr lang="en-US" sz="2400" b="0" i="0" u="none" strike="noStrike" baseline="0" dirty="0">
                <a:latin typeface="Arial" panose="020B0604020202020204" pitchFamily="34" charset="0"/>
                <a:cs typeface="Arial" panose="020B0604020202020204" pitchFamily="34" charset="0"/>
              </a:rPr>
              <a:t>Consider evaluating candidates’ abilities in alternative ways</a:t>
            </a:r>
            <a:r>
              <a:rPr lang="en-US" sz="2400" dirty="0">
                <a:latin typeface="Arial" panose="020B0604020202020204" pitchFamily="34" charset="0"/>
                <a:cs typeface="Arial" panose="020B0604020202020204" pitchFamily="34" charset="0"/>
              </a:rPr>
              <a:t>.</a:t>
            </a:r>
          </a:p>
          <a:p>
            <a:pPr algn="ctr"/>
            <a:endParaRPr lang="en-US" sz="2400" b="0" i="0" u="none" strike="noStrike" baseline="0" dirty="0">
              <a:latin typeface="Arial" panose="020B0604020202020204" pitchFamily="34" charset="0"/>
              <a:cs typeface="Arial" panose="020B0604020202020204" pitchFamily="34" charset="0"/>
            </a:endParaRPr>
          </a:p>
          <a:p>
            <a:pPr marL="0" indent="0" algn="ctr">
              <a:buNone/>
            </a:pPr>
            <a:r>
              <a:rPr lang="en-US" sz="2400" b="0" i="0" u="none" strike="noStrike" baseline="0" dirty="0">
                <a:latin typeface="Arial" panose="020B0604020202020204" pitchFamily="34" charset="0"/>
                <a:cs typeface="Arial" panose="020B0604020202020204" pitchFamily="34" charset="0"/>
              </a:rPr>
              <a:t>Provide clear expectations on next steps</a:t>
            </a:r>
            <a:r>
              <a:rPr lang="en-US" sz="2400" dirty="0">
                <a:latin typeface="Arial" panose="020B0604020202020204" pitchFamily="34" charset="0"/>
                <a:cs typeface="Arial" panose="020B0604020202020204" pitchFamily="34" charset="0"/>
              </a:rPr>
              <a:t>.</a:t>
            </a:r>
            <a:endParaRPr lang="en-US" sz="2400" b="0" i="0" u="none" strike="noStrike" baseline="0" dirty="0">
              <a:latin typeface="Arial" panose="020B0604020202020204" pitchFamily="34" charset="0"/>
              <a:cs typeface="Arial" panose="020B0604020202020204" pitchFamily="34" charset="0"/>
            </a:endParaRPr>
          </a:p>
          <a:p>
            <a:endParaRPr lang="en-US" sz="1800" b="0" i="0" u="none" strike="noStrike" baseline="0" dirty="0">
              <a:solidFill>
                <a:srgbClr val="3F3F41"/>
              </a:solidFill>
              <a:latin typeface="Century Gothic" panose="020B0502020202020204" pitchFamily="34" charset="0"/>
            </a:endParaRPr>
          </a:p>
          <a:p>
            <a:endParaRPr lang="en-US" dirty="0"/>
          </a:p>
        </p:txBody>
      </p:sp>
    </p:spTree>
    <p:extLst>
      <p:ext uri="{BB962C8B-B14F-4D97-AF65-F5344CB8AC3E}">
        <p14:creationId xmlns:p14="http://schemas.microsoft.com/office/powerpoint/2010/main" val="1556797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DD0572-BC3C-C593-F23E-8D7A84BB93A9}"/>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Self-Disclosure</a:t>
            </a:r>
          </a:p>
        </p:txBody>
      </p:sp>
      <p:sp>
        <p:nvSpPr>
          <p:cNvPr id="4" name="Content Placeholder 3">
            <a:extLst>
              <a:ext uri="{FF2B5EF4-FFF2-40B4-BE49-F238E27FC236}">
                <a16:creationId xmlns:a16="http://schemas.microsoft.com/office/drawing/2014/main" id="{823951ED-9C55-6C79-10B6-A57ABBD4BD35}"/>
              </a:ext>
            </a:extLst>
          </p:cNvPr>
          <p:cNvSpPr>
            <a:spLocks noGrp="1"/>
          </p:cNvSpPr>
          <p:nvPr>
            <p:ph idx="1"/>
          </p:nvPr>
        </p:nvSpPr>
        <p:spPr>
          <a:xfrm>
            <a:off x="838200" y="1546850"/>
            <a:ext cx="10515600" cy="4351338"/>
          </a:xfrm>
        </p:spPr>
        <p:txBody>
          <a:bodyPr>
            <a:normAutofit/>
          </a:bodyPr>
          <a:lstStyle/>
          <a:p>
            <a:pPr marL="0" indent="0">
              <a:buNone/>
            </a:pPr>
            <a:r>
              <a:rPr lang="en-US" sz="2400" dirty="0">
                <a:latin typeface="Arial" panose="020B0604020202020204" pitchFamily="34" charset="0"/>
                <a:cs typeface="Arial" panose="020B0604020202020204" pitchFamily="34" charset="0"/>
              </a:rPr>
              <a:t>An individual with a disability does not have to disclose to their employer unless an accommodation is needed.</a:t>
            </a:r>
          </a:p>
          <a:p>
            <a:pPr marL="0" indent="0">
              <a:buNone/>
            </a:pPr>
            <a:r>
              <a:rPr lang="en-US" sz="2400" dirty="0">
                <a:latin typeface="Arial" panose="020B0604020202020204" pitchFamily="34" charset="0"/>
                <a:cs typeface="Arial" panose="020B0604020202020204" pitchFamily="34" charset="0"/>
              </a:rPr>
              <a:t>This is a source of anxiety for many individuals with autism.</a:t>
            </a:r>
          </a:p>
          <a:p>
            <a:pPr marL="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Individuals with ASD &amp; I/DD fear: </a:t>
            </a:r>
          </a:p>
          <a:p>
            <a:pPr lvl="1"/>
            <a:r>
              <a:rPr lang="en-US" dirty="0">
                <a:latin typeface="Arial" panose="020B0604020202020204" pitchFamily="34" charset="0"/>
                <a:cs typeface="Arial" panose="020B0604020202020204" pitchFamily="34" charset="0"/>
              </a:rPr>
              <a:t>lowered expectations </a:t>
            </a:r>
          </a:p>
          <a:p>
            <a:pPr lvl="1"/>
            <a:r>
              <a:rPr lang="en-US" dirty="0">
                <a:latin typeface="Arial" panose="020B0604020202020204" pitchFamily="34" charset="0"/>
                <a:cs typeface="Arial" panose="020B0604020202020204" pitchFamily="34" charset="0"/>
              </a:rPr>
              <a:t>being treated differently</a:t>
            </a:r>
          </a:p>
          <a:p>
            <a:pPr lvl="1"/>
            <a:r>
              <a:rPr lang="en-US" dirty="0">
                <a:latin typeface="Arial" panose="020B0604020202020204" pitchFamily="34" charset="0"/>
                <a:cs typeface="Arial" panose="020B0604020202020204" pitchFamily="34" charset="0"/>
              </a:rPr>
              <a:t>stigma</a:t>
            </a:r>
          </a:p>
          <a:p>
            <a:pPr lvl="1"/>
            <a:r>
              <a:rPr lang="en-US" dirty="0">
                <a:latin typeface="Arial" panose="020B0604020202020204" pitchFamily="34" charset="0"/>
                <a:cs typeface="Arial" panose="020B0604020202020204" pitchFamily="34" charset="0"/>
              </a:rPr>
              <a:t>increased monitoring</a:t>
            </a:r>
          </a:p>
          <a:p>
            <a:endParaRPr lang="en-US" sz="2000" b="1" dirty="0">
              <a:latin typeface="Neue Haas Grotesk Text Pro" panose="020B0504020202020204" pitchFamily="34" charset="0"/>
            </a:endParaRPr>
          </a:p>
        </p:txBody>
      </p:sp>
      <p:pic>
        <p:nvPicPr>
          <p:cNvPr id="2" name="Picture 1">
            <a:extLst>
              <a:ext uri="{FF2B5EF4-FFF2-40B4-BE49-F238E27FC236}">
                <a16:creationId xmlns:a16="http://schemas.microsoft.com/office/drawing/2014/main" id="{3A180F3D-7046-AED2-F053-9CFBA86F6F56}"/>
              </a:ext>
            </a:extLst>
          </p:cNvPr>
          <p:cNvPicPr>
            <a:picLocks noChangeAspect="1"/>
          </p:cNvPicPr>
          <p:nvPr/>
        </p:nvPicPr>
        <p:blipFill>
          <a:blip r:embed="rId4"/>
          <a:stretch>
            <a:fillRect/>
          </a:stretch>
        </p:blipFill>
        <p:spPr>
          <a:xfrm>
            <a:off x="6400771" y="3189849"/>
            <a:ext cx="4953029" cy="2654662"/>
          </a:xfrm>
          <a:prstGeom prst="rect">
            <a:avLst/>
          </a:prstGeom>
        </p:spPr>
      </p:pic>
    </p:spTree>
    <p:extLst>
      <p:ext uri="{BB962C8B-B14F-4D97-AF65-F5344CB8AC3E}">
        <p14:creationId xmlns:p14="http://schemas.microsoft.com/office/powerpoint/2010/main" val="2530704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le 8">
            <a:extLst>
              <a:ext uri="{FF2B5EF4-FFF2-40B4-BE49-F238E27FC236}">
                <a16:creationId xmlns:a16="http://schemas.microsoft.com/office/drawing/2014/main" id="{FE1C9714-C9F5-2F42-367C-CFC514553A9E}"/>
              </a:ext>
            </a:extLst>
          </p:cNvPr>
          <p:cNvSpPr>
            <a:spLocks noGrp="1"/>
          </p:cNvSpPr>
          <p:nvPr>
            <p:ph type="title"/>
          </p:nvPr>
        </p:nvSpPr>
        <p:spPr>
          <a:xfrm>
            <a:off x="838200" y="515250"/>
            <a:ext cx="10515600" cy="1325563"/>
          </a:xfrm>
        </p:spPr>
        <p:txBody>
          <a:bodyPr>
            <a:normAutofit/>
          </a:bodyPr>
          <a:lstStyle/>
          <a:p>
            <a:r>
              <a:rPr lang="en-US" b="1" dirty="0">
                <a:latin typeface="Arial" panose="020B0604020202020204" pitchFamily="34" charset="0"/>
                <a:cs typeface="Arial" panose="020B0604020202020204" pitchFamily="34" charset="0"/>
              </a:rPr>
              <a:t>Americans with Disabilities Act (ADA)</a:t>
            </a:r>
          </a:p>
        </p:txBody>
      </p:sp>
      <p:pic>
        <p:nvPicPr>
          <p:cNvPr id="4" name="Picture 3">
            <a:extLst>
              <a:ext uri="{FF2B5EF4-FFF2-40B4-BE49-F238E27FC236}">
                <a16:creationId xmlns:a16="http://schemas.microsoft.com/office/drawing/2014/main" id="{A493710A-5050-C2D9-F21F-71D8895E8234}"/>
              </a:ext>
            </a:extLst>
          </p:cNvPr>
          <p:cNvPicPr>
            <a:picLocks noChangeAspect="1"/>
          </p:cNvPicPr>
          <p:nvPr/>
        </p:nvPicPr>
        <p:blipFill>
          <a:blip r:embed="rId4"/>
          <a:stretch>
            <a:fillRect/>
          </a:stretch>
        </p:blipFill>
        <p:spPr>
          <a:xfrm>
            <a:off x="915318" y="1731652"/>
            <a:ext cx="10614056" cy="4438273"/>
          </a:xfrm>
          <a:prstGeom prst="rect">
            <a:avLst/>
          </a:prstGeom>
        </p:spPr>
      </p:pic>
      <p:pic>
        <p:nvPicPr>
          <p:cNvPr id="5" name="Picture 4">
            <a:extLst>
              <a:ext uri="{FF2B5EF4-FFF2-40B4-BE49-F238E27FC236}">
                <a16:creationId xmlns:a16="http://schemas.microsoft.com/office/drawing/2014/main" id="{7EE157CB-017C-2410-C0AA-CEDC61A3B4EA}"/>
              </a:ext>
            </a:extLst>
          </p:cNvPr>
          <p:cNvPicPr>
            <a:picLocks noChangeAspect="1"/>
          </p:cNvPicPr>
          <p:nvPr/>
        </p:nvPicPr>
        <p:blipFill>
          <a:blip r:embed="rId5"/>
          <a:stretch>
            <a:fillRect/>
          </a:stretch>
        </p:blipFill>
        <p:spPr>
          <a:xfrm>
            <a:off x="8116543" y="4072719"/>
            <a:ext cx="3237257" cy="2097206"/>
          </a:xfrm>
          <a:prstGeom prst="rect">
            <a:avLst/>
          </a:prstGeom>
        </p:spPr>
      </p:pic>
    </p:spTree>
    <p:extLst>
      <p:ext uri="{BB962C8B-B14F-4D97-AF65-F5344CB8AC3E}">
        <p14:creationId xmlns:p14="http://schemas.microsoft.com/office/powerpoint/2010/main" val="2688660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DD0572-BC3C-C593-F23E-8D7A84BB93A9}"/>
              </a:ext>
            </a:extLst>
          </p:cNvPr>
          <p:cNvSpPr>
            <a:spLocks noGrp="1"/>
          </p:cNvSpPr>
          <p:nvPr>
            <p:ph type="title"/>
          </p:nvPr>
        </p:nvSpPr>
        <p:spPr>
          <a:xfrm>
            <a:off x="834115" y="236550"/>
            <a:ext cx="10515600" cy="1325563"/>
          </a:xfrm>
        </p:spPr>
        <p:txBody>
          <a:bodyPr/>
          <a:lstStyle/>
          <a:p>
            <a:r>
              <a:rPr lang="en-US" b="1" dirty="0">
                <a:latin typeface="Arial" panose="020B0604020202020204" pitchFamily="34" charset="0"/>
                <a:cs typeface="Arial" panose="020B0604020202020204" pitchFamily="34" charset="0"/>
              </a:rPr>
              <a:t>ADA Responsibilities as an Employer</a:t>
            </a:r>
          </a:p>
        </p:txBody>
      </p:sp>
      <p:sp>
        <p:nvSpPr>
          <p:cNvPr id="3" name="Content Placeholder 2">
            <a:extLst>
              <a:ext uri="{FF2B5EF4-FFF2-40B4-BE49-F238E27FC236}">
                <a16:creationId xmlns:a16="http://schemas.microsoft.com/office/drawing/2014/main" id="{460994BB-8E13-1C8C-0F62-0CB7C4726B99}"/>
              </a:ext>
            </a:extLst>
          </p:cNvPr>
          <p:cNvSpPr txBox="1">
            <a:spLocks noGrp="1"/>
          </p:cNvSpPr>
          <p:nvPr>
            <p:ph idx="1"/>
          </p:nvPr>
        </p:nvSpPr>
        <p:spPr>
          <a:xfrm>
            <a:off x="758536" y="1253331"/>
            <a:ext cx="10515600" cy="4771563"/>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The ADA makes it unlawful to discriminate in all employment practices such as: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Recruitment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Pay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Hiring &amp; firing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Promotion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Job assignments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Training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Leave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Lay-offs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Benefits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All other employment-related activities</a:t>
            </a:r>
          </a:p>
          <a:p>
            <a:pPr marL="285750" indent="-285750">
              <a:buFont typeface="Arial" panose="020B0604020202020204" pitchFamily="34" charset="0"/>
              <a:buChar char="•"/>
            </a:pPr>
            <a:endParaRPr lang="en-US" sz="1800" dirty="0">
              <a:latin typeface="Neue Haas Grotesk Text Pro" panose="020B0504020202020204" pitchFamily="34" charset="0"/>
            </a:endParaRPr>
          </a:p>
        </p:txBody>
      </p:sp>
      <p:sp>
        <p:nvSpPr>
          <p:cNvPr id="5" name="TextBox 4">
            <a:extLst>
              <a:ext uri="{FF2B5EF4-FFF2-40B4-BE49-F238E27FC236}">
                <a16:creationId xmlns:a16="http://schemas.microsoft.com/office/drawing/2014/main" id="{26756050-3EF0-831E-260A-437AE4B2098F}"/>
              </a:ext>
            </a:extLst>
          </p:cNvPr>
          <p:cNvSpPr txBox="1"/>
          <p:nvPr/>
        </p:nvSpPr>
        <p:spPr>
          <a:xfrm>
            <a:off x="7564324" y="5846544"/>
            <a:ext cx="46276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lang="en-US" dirty="0">
                <a:solidFill>
                  <a:prstClr val="black"/>
                </a:solidFill>
                <a:latin typeface="Calibri" panose="020F0502020204030204"/>
              </a:rPr>
              <a:t>US Equal Employment Opportunity Commission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96C1AEA-808A-5223-F194-1D9CB6BE28CC}"/>
              </a:ext>
            </a:extLst>
          </p:cNvPr>
          <p:cNvSpPr txBox="1"/>
          <p:nvPr/>
        </p:nvSpPr>
        <p:spPr>
          <a:xfrm rot="505476">
            <a:off x="5841264" y="2562217"/>
            <a:ext cx="5347919" cy="2585323"/>
          </a:xfrm>
          <a:prstGeom prst="rect">
            <a:avLst/>
          </a:prstGeom>
          <a:noFill/>
          <a:ln w="38100">
            <a:solidFill>
              <a:schemeClr val="tx1"/>
            </a:solidFill>
          </a:ln>
        </p:spPr>
        <p:txBody>
          <a:bodyPr wrap="square">
            <a:spAutoFit/>
          </a:bodyPr>
          <a:lstStyle/>
          <a:p>
            <a:pPr algn="ctr"/>
            <a:r>
              <a:rPr lang="en-US" sz="1800" b="1" dirty="0">
                <a:solidFill>
                  <a:srgbClr val="FF0000"/>
                </a:solidFill>
                <a:latin typeface="Arial" panose="020B0604020202020204" pitchFamily="34" charset="0"/>
                <a:cs typeface="Arial" panose="020B0604020202020204" pitchFamily="34" charset="0"/>
              </a:rPr>
              <a:t>The ADA prohibits an employer from retaliating against an applicant or employee for asserting his rights under the ADA. </a:t>
            </a:r>
          </a:p>
          <a:p>
            <a:pPr algn="ctr"/>
            <a:endParaRPr lang="en-US" b="1" dirty="0">
              <a:solidFill>
                <a:srgbClr val="FF0000"/>
              </a:solidFill>
              <a:latin typeface="Neue Haas Grotesk Text Pro" panose="020B0504020202020204" pitchFamily="34" charset="0"/>
            </a:endParaRPr>
          </a:p>
          <a:p>
            <a:pPr algn="ctr"/>
            <a:endParaRPr lang="en-US" sz="1800" b="1" dirty="0">
              <a:solidFill>
                <a:srgbClr val="FF0000"/>
              </a:solidFill>
              <a:latin typeface="Neue Haas Grotesk Text Pro" panose="020B0504020202020204" pitchFamily="34" charset="0"/>
            </a:endParaRPr>
          </a:p>
          <a:p>
            <a:pPr algn="ctr"/>
            <a:endParaRPr lang="en-US" b="1" dirty="0">
              <a:solidFill>
                <a:srgbClr val="FF0000"/>
              </a:solidFill>
              <a:latin typeface="Neue Haas Grotesk Text Pro" panose="020B0504020202020204" pitchFamily="34" charset="0"/>
            </a:endParaRPr>
          </a:p>
          <a:p>
            <a:pPr algn="ctr"/>
            <a:endParaRPr lang="en-US" sz="1800" b="1" dirty="0">
              <a:solidFill>
                <a:srgbClr val="FF0000"/>
              </a:solidFill>
              <a:latin typeface="Neue Haas Grotesk Text Pro" panose="020B0504020202020204" pitchFamily="34" charset="0"/>
            </a:endParaRPr>
          </a:p>
          <a:p>
            <a:pPr algn="ctr"/>
            <a:endParaRPr lang="en-US" b="1" dirty="0">
              <a:solidFill>
                <a:srgbClr val="FF0000"/>
              </a:solidFill>
              <a:latin typeface="Neue Haas Grotesk Text Pro" panose="020B0504020202020204" pitchFamily="34" charset="0"/>
            </a:endParaRPr>
          </a:p>
          <a:p>
            <a:pPr algn="ctr"/>
            <a:endParaRPr lang="en-US" sz="1800" b="1" dirty="0">
              <a:solidFill>
                <a:srgbClr val="FF0000"/>
              </a:solidFill>
              <a:latin typeface="Neue Haas Grotesk Text Pro" panose="020B0504020202020204" pitchFamily="34" charset="0"/>
            </a:endParaRPr>
          </a:p>
        </p:txBody>
      </p:sp>
      <p:pic>
        <p:nvPicPr>
          <p:cNvPr id="8" name="Picture 7">
            <a:extLst>
              <a:ext uri="{FF2B5EF4-FFF2-40B4-BE49-F238E27FC236}">
                <a16:creationId xmlns:a16="http://schemas.microsoft.com/office/drawing/2014/main" id="{8730BE7F-1B0F-99FB-A02F-7B007437EA71}"/>
              </a:ext>
            </a:extLst>
          </p:cNvPr>
          <p:cNvPicPr>
            <a:picLocks noChangeAspect="1"/>
          </p:cNvPicPr>
          <p:nvPr/>
        </p:nvPicPr>
        <p:blipFill>
          <a:blip r:embed="rId4"/>
          <a:stretch>
            <a:fillRect/>
          </a:stretch>
        </p:blipFill>
        <p:spPr>
          <a:xfrm>
            <a:off x="7564324" y="3429000"/>
            <a:ext cx="1780186" cy="1725318"/>
          </a:xfrm>
          <a:prstGeom prst="rect">
            <a:avLst/>
          </a:prstGeom>
        </p:spPr>
      </p:pic>
    </p:spTree>
    <p:extLst>
      <p:ext uri="{BB962C8B-B14F-4D97-AF65-F5344CB8AC3E}">
        <p14:creationId xmlns:p14="http://schemas.microsoft.com/office/powerpoint/2010/main" val="2157113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DD0572-BC3C-C593-F23E-8D7A84BB93A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ADA Responsibilities as an Employer</a:t>
            </a:r>
          </a:p>
        </p:txBody>
      </p:sp>
      <p:sp>
        <p:nvSpPr>
          <p:cNvPr id="2" name="TextBox 1">
            <a:extLst>
              <a:ext uri="{FF2B5EF4-FFF2-40B4-BE49-F238E27FC236}">
                <a16:creationId xmlns:a16="http://schemas.microsoft.com/office/drawing/2014/main" id="{8E82360F-B2E0-F197-84C4-E5BE1CF61047}"/>
              </a:ext>
            </a:extLst>
          </p:cNvPr>
          <p:cNvSpPr txBox="1"/>
          <p:nvPr/>
        </p:nvSpPr>
        <p:spPr>
          <a:xfrm>
            <a:off x="6743343" y="6170337"/>
            <a:ext cx="5178136" cy="553998"/>
          </a:xfrm>
          <a:prstGeom prst="rect">
            <a:avLst/>
          </a:prstGeom>
          <a:noFill/>
        </p:spPr>
        <p:txBody>
          <a:bodyPr wrap="square" rtlCol="0">
            <a:spAutoFit/>
          </a:bodyPr>
          <a:lstStyle/>
          <a:p>
            <a:pPr>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200" dirty="0">
                <a:latin typeface="Neue Haas Grotesk Text Pro" panose="020B0504020202020204" pitchFamily="34" charset="0"/>
              </a:rPr>
              <a:t>Source:  U.S. Dept of Labor:  Office of Disability Employment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6058219E-DA7C-D00D-E77E-9C7B3898C91B}"/>
              </a:ext>
            </a:extLst>
          </p:cNvPr>
          <p:cNvSpPr txBox="1">
            <a:spLocks noGrp="1"/>
          </p:cNvSpPr>
          <p:nvPr>
            <p:ph idx="1"/>
          </p:nvPr>
        </p:nvSpPr>
        <p:spPr>
          <a:xfrm>
            <a:off x="838200" y="1546225"/>
            <a:ext cx="10515600" cy="2997744"/>
          </a:xfrm>
          <a:prstGeom prst="rect">
            <a:avLst/>
          </a:prstGeom>
          <a:noFill/>
        </p:spPr>
        <p:txBody>
          <a:bodyPr wrap="square" rtlCol="0">
            <a:spAutoFit/>
          </a:bodyPr>
          <a:lstStyle/>
          <a:p>
            <a:pPr algn="ctr"/>
            <a:r>
              <a:rPr lang="en-US" sz="2600" b="1" i="0" dirty="0">
                <a:solidFill>
                  <a:srgbClr val="212121"/>
                </a:solidFill>
                <a:effectLst/>
                <a:latin typeface="Arial" panose="020B0604020202020204" pitchFamily="34" charset="0"/>
                <a:cs typeface="Arial" panose="020B0604020202020204" pitchFamily="34" charset="0"/>
              </a:rPr>
              <a:t>The ADA requires reasonable accommodations as they relate to </a:t>
            </a:r>
            <a:r>
              <a:rPr lang="en-US" sz="2600" b="1" dirty="0">
                <a:solidFill>
                  <a:srgbClr val="212121"/>
                </a:solidFill>
                <a:latin typeface="Arial" panose="020B0604020202020204" pitchFamily="34" charset="0"/>
                <a:cs typeface="Arial" panose="020B0604020202020204" pitchFamily="34" charset="0"/>
              </a:rPr>
              <a:t>3</a:t>
            </a:r>
            <a:r>
              <a:rPr lang="en-US" sz="2600" b="1" i="0" dirty="0">
                <a:solidFill>
                  <a:srgbClr val="212121"/>
                </a:solidFill>
                <a:effectLst/>
                <a:latin typeface="Arial" panose="020B0604020202020204" pitchFamily="34" charset="0"/>
                <a:cs typeface="Arial" panose="020B0604020202020204" pitchFamily="34" charset="0"/>
              </a:rPr>
              <a:t> aspects of employment: </a:t>
            </a:r>
          </a:p>
          <a:p>
            <a:pPr marL="514350" indent="-514350">
              <a:buAutoNum type="arabicParenR"/>
            </a:pPr>
            <a:r>
              <a:rPr lang="en-US" sz="2600" b="0" i="0" dirty="0">
                <a:solidFill>
                  <a:srgbClr val="212121"/>
                </a:solidFill>
                <a:effectLst/>
                <a:latin typeface="Arial" panose="020B0604020202020204" pitchFamily="34" charset="0"/>
                <a:cs typeface="Arial" panose="020B0604020202020204" pitchFamily="34" charset="0"/>
              </a:rPr>
              <a:t>ensuring equal opportunity in the application process; </a:t>
            </a:r>
          </a:p>
          <a:p>
            <a:pPr marL="514350" indent="-514350">
              <a:buAutoNum type="arabicParenR"/>
            </a:pPr>
            <a:r>
              <a:rPr lang="en-US" sz="2600" b="0" i="0" dirty="0">
                <a:solidFill>
                  <a:srgbClr val="212121"/>
                </a:solidFill>
                <a:effectLst/>
                <a:latin typeface="Arial" panose="020B0604020202020204" pitchFamily="34" charset="0"/>
                <a:cs typeface="Arial" panose="020B0604020202020204" pitchFamily="34" charset="0"/>
              </a:rPr>
              <a:t>enabling a qualified individual with a disability to perform the essential functions of a job; and </a:t>
            </a:r>
          </a:p>
          <a:p>
            <a:pPr marL="514350" indent="-514350">
              <a:buAutoNum type="arabicParenR"/>
            </a:pPr>
            <a:r>
              <a:rPr lang="en-US" sz="2600" b="0" i="0" dirty="0">
                <a:solidFill>
                  <a:srgbClr val="212121"/>
                </a:solidFill>
                <a:effectLst/>
                <a:latin typeface="Arial" panose="020B0604020202020204" pitchFamily="34" charset="0"/>
                <a:cs typeface="Arial" panose="020B0604020202020204" pitchFamily="34" charset="0"/>
              </a:rPr>
              <a:t>making it possible for an employee with a disability to enjoy equal benefits and privileges of employment.</a:t>
            </a:r>
            <a:endParaRPr lang="en-US" sz="2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535C5AA-FEBF-7F52-166B-30EDBCF1030B}"/>
              </a:ext>
            </a:extLst>
          </p:cNvPr>
          <p:cNvPicPr>
            <a:picLocks noChangeAspect="1"/>
          </p:cNvPicPr>
          <p:nvPr/>
        </p:nvPicPr>
        <p:blipFill>
          <a:blip r:embed="rId4"/>
          <a:stretch>
            <a:fillRect/>
          </a:stretch>
        </p:blipFill>
        <p:spPr>
          <a:xfrm>
            <a:off x="5011929" y="4612817"/>
            <a:ext cx="1731414" cy="798645"/>
          </a:xfrm>
          <a:prstGeom prst="rect">
            <a:avLst/>
          </a:prstGeom>
        </p:spPr>
      </p:pic>
      <p:sp>
        <p:nvSpPr>
          <p:cNvPr id="8" name="TextBox 7">
            <a:extLst>
              <a:ext uri="{FF2B5EF4-FFF2-40B4-BE49-F238E27FC236}">
                <a16:creationId xmlns:a16="http://schemas.microsoft.com/office/drawing/2014/main" id="{A8CEDC24-CD15-A9E7-0576-6B281F7B63EB}"/>
              </a:ext>
            </a:extLst>
          </p:cNvPr>
          <p:cNvSpPr txBox="1"/>
          <p:nvPr/>
        </p:nvSpPr>
        <p:spPr>
          <a:xfrm>
            <a:off x="3019760" y="5494282"/>
            <a:ext cx="6534614" cy="646331"/>
          </a:xfrm>
          <a:prstGeom prst="rect">
            <a:avLst/>
          </a:prstGeom>
          <a:noFill/>
        </p:spPr>
        <p:txBody>
          <a:bodyPr wrap="square" rtlCol="0">
            <a:spAutoFit/>
          </a:bodyPr>
          <a:lstStyle/>
          <a:p>
            <a:pPr algn="ctr"/>
            <a:r>
              <a:rPr lang="en-US" b="1" dirty="0">
                <a:solidFill>
                  <a:srgbClr val="0070C0"/>
                </a:solidFill>
                <a:latin typeface="Arial" panose="020B0604020202020204" pitchFamily="34" charset="0"/>
                <a:cs typeface="Arial" panose="020B0604020202020204" pitchFamily="34" charset="0"/>
              </a:rPr>
              <a:t>Under the ADA, individuals do not have to disclose a disability until an accommodation is needed.</a:t>
            </a:r>
          </a:p>
        </p:txBody>
      </p:sp>
    </p:spTree>
    <p:extLst>
      <p:ext uri="{BB962C8B-B14F-4D97-AF65-F5344CB8AC3E}">
        <p14:creationId xmlns:p14="http://schemas.microsoft.com/office/powerpoint/2010/main" val="3535873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F3821F-B0DE-7284-FA17-7DF52327D654}"/>
              </a:ext>
            </a:extLst>
          </p:cNvPr>
          <p:cNvSpPr>
            <a:spLocks noGrp="1"/>
          </p:cNvSpPr>
          <p:nvPr>
            <p:ph type="title"/>
          </p:nvPr>
        </p:nvSpPr>
        <p:spPr>
          <a:xfrm>
            <a:off x="838200" y="365125"/>
            <a:ext cx="10515600" cy="1325563"/>
          </a:xfrm>
        </p:spPr>
        <p:txBody>
          <a:bodyPr/>
          <a:lstStyle/>
          <a:p>
            <a:r>
              <a:rPr lang="en-US" b="1" dirty="0">
                <a:latin typeface="Arial" panose="020B0604020202020204" pitchFamily="34" charset="0"/>
                <a:cs typeface="Arial" panose="020B0604020202020204" pitchFamily="34" charset="0"/>
              </a:rPr>
              <a:t>Leading the Way…</a:t>
            </a:r>
          </a:p>
        </p:txBody>
      </p:sp>
      <p:sp>
        <p:nvSpPr>
          <p:cNvPr id="4" name="Content Placeholder 3">
            <a:extLst>
              <a:ext uri="{FF2B5EF4-FFF2-40B4-BE49-F238E27FC236}">
                <a16:creationId xmlns:a16="http://schemas.microsoft.com/office/drawing/2014/main" id="{63EA8A8E-71D3-D840-B594-0BA129A4E0CE}"/>
              </a:ext>
            </a:extLst>
          </p:cNvPr>
          <p:cNvSpPr>
            <a:spLocks noGrp="1"/>
          </p:cNvSpPr>
          <p:nvPr>
            <p:ph idx="1"/>
          </p:nvPr>
        </p:nvSpPr>
        <p:spPr>
          <a:xfrm>
            <a:off x="838200" y="1690688"/>
            <a:ext cx="10515600" cy="4214599"/>
          </a:xfrm>
        </p:spPr>
        <p:txBody>
          <a:bodyPr>
            <a:normAutofit/>
          </a:bodyPr>
          <a:lstStyle/>
          <a:p>
            <a:pPr marL="0" indent="0" algn="ctr">
              <a:lnSpc>
                <a:spcPct val="200000"/>
              </a:lnSpc>
              <a:buNone/>
            </a:pPr>
            <a:r>
              <a:rPr lang="en-US" b="0" i="0" dirty="0">
                <a:solidFill>
                  <a:srgbClr val="1B1B1B"/>
                </a:solidFill>
                <a:effectLst/>
                <a:latin typeface="Arial" panose="020B0604020202020204" pitchFamily="34" charset="0"/>
                <a:cs typeface="Arial" panose="020B0604020202020204" pitchFamily="34" charset="0"/>
              </a:rPr>
              <a:t>Many companies, from large corporations to small businesses, have developed successful neurodiversity hiring initiatives that are helping to improve their bottom lines and increase the employment rates of people with disabilities.</a:t>
            </a:r>
          </a:p>
          <a:p>
            <a:pPr marL="0" indent="0">
              <a:buNone/>
            </a:pPr>
            <a:endParaRPr lang="en-US" dirty="0"/>
          </a:p>
        </p:txBody>
      </p:sp>
      <p:sp>
        <p:nvSpPr>
          <p:cNvPr id="5" name="TextBox 4">
            <a:extLst>
              <a:ext uri="{FF2B5EF4-FFF2-40B4-BE49-F238E27FC236}">
                <a16:creationId xmlns:a16="http://schemas.microsoft.com/office/drawing/2014/main" id="{11149F71-E1A9-4354-D7FC-6E36B83149A9}"/>
              </a:ext>
            </a:extLst>
          </p:cNvPr>
          <p:cNvSpPr txBox="1"/>
          <p:nvPr/>
        </p:nvSpPr>
        <p:spPr>
          <a:xfrm>
            <a:off x="5366993" y="6064738"/>
            <a:ext cx="6267236" cy="307777"/>
          </a:xfrm>
          <a:prstGeom prst="rect">
            <a:avLst/>
          </a:prstGeom>
          <a:noFill/>
        </p:spPr>
        <p:txBody>
          <a:bodyPr wrap="square" rtlCol="0">
            <a:spAutoFit/>
          </a:bodyPr>
          <a:lstStyle/>
          <a:p>
            <a:r>
              <a:rPr lang="en-US" sz="1400" dirty="0">
                <a:latin typeface="Neue Haas Grotesk Text Pro" panose="020B0504020202020204" pitchFamily="34" charset="0"/>
              </a:rPr>
              <a:t>Source:  Employer Assistance &amp; Resource Network on Disability Inclusion</a:t>
            </a:r>
          </a:p>
        </p:txBody>
      </p:sp>
    </p:spTree>
    <p:extLst>
      <p:ext uri="{BB962C8B-B14F-4D97-AF65-F5344CB8AC3E}">
        <p14:creationId xmlns:p14="http://schemas.microsoft.com/office/powerpoint/2010/main" val="871719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businesscard, clipart&#10;&#10;Description automatically generated">
            <a:extLst>
              <a:ext uri="{FF2B5EF4-FFF2-40B4-BE49-F238E27FC236}">
                <a16:creationId xmlns:a16="http://schemas.microsoft.com/office/drawing/2014/main" id="{D28D7B16-A21A-AA53-8D13-C017D66A323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14" name="Content Placeholder 13">
            <a:extLst>
              <a:ext uri="{FF2B5EF4-FFF2-40B4-BE49-F238E27FC236}">
                <a16:creationId xmlns:a16="http://schemas.microsoft.com/office/drawing/2014/main" id="{03D2A126-7391-DD12-1AFF-8706C2F1F231}"/>
              </a:ext>
            </a:extLst>
          </p:cNvPr>
          <p:cNvSpPr>
            <a:spLocks noGrp="1"/>
          </p:cNvSpPr>
          <p:nvPr>
            <p:ph idx="1"/>
          </p:nvPr>
        </p:nvSpPr>
        <p:spPr>
          <a:xfrm>
            <a:off x="766973" y="406818"/>
            <a:ext cx="3876722" cy="3398900"/>
          </a:xfrm>
        </p:spPr>
        <p:txBody>
          <a:bodyPr anchor="ctr">
            <a:normAutofit/>
          </a:bodyPr>
          <a:lstStyle/>
          <a:p>
            <a:pPr marL="0" indent="0">
              <a:spcAft>
                <a:spcPts val="600"/>
              </a:spcAft>
              <a:buNone/>
            </a:pPr>
            <a:r>
              <a:rPr lang="en-US" sz="4400" b="1" dirty="0">
                <a:latin typeface="Arial" panose="020B0604020202020204" pitchFamily="34" charset="0"/>
                <a:cs typeface="Arial" panose="020B0604020202020204" pitchFamily="34" charset="0"/>
              </a:rPr>
              <a:t>Module I</a:t>
            </a:r>
            <a:endParaRPr lang="en-US" sz="4400" dirty="0">
              <a:latin typeface="Arial" panose="020B0604020202020204" pitchFamily="34" charset="0"/>
              <a:cs typeface="Arial" panose="020B0604020202020204" pitchFamily="34" charset="0"/>
            </a:endParaRPr>
          </a:p>
          <a:p>
            <a:pPr>
              <a:spcBef>
                <a:spcPts val="0"/>
              </a:spcBef>
            </a:pPr>
            <a:endParaRPr lang="en-US" sz="1800" dirty="0">
              <a:latin typeface="Arial" panose="020B0604020202020204" pitchFamily="34" charset="0"/>
              <a:cs typeface="Arial" panose="020B0604020202020204" pitchFamily="34" charset="0"/>
            </a:endParaRPr>
          </a:p>
          <a:p>
            <a:pPr>
              <a:spcBef>
                <a:spcPts val="0"/>
              </a:spcBef>
              <a:spcAft>
                <a:spcPts val="600"/>
              </a:spcAft>
            </a:pPr>
            <a:endParaRPr lang="en-US" sz="1800" dirty="0">
              <a:latin typeface="Arial" panose="020B0604020202020204" pitchFamily="34" charset="0"/>
              <a:cs typeface="Arial" panose="020B0604020202020204" pitchFamily="34" charset="0"/>
            </a:endParaRPr>
          </a:p>
          <a:p>
            <a:pPr>
              <a:spcBef>
                <a:spcPts val="0"/>
              </a:spcBef>
              <a:spcAft>
                <a:spcPts val="600"/>
              </a:spcAft>
            </a:pPr>
            <a:r>
              <a:rPr lang="en-US" sz="1800" dirty="0">
                <a:latin typeface="Arial" panose="020B0604020202020204" pitchFamily="34" charset="0"/>
                <a:cs typeface="Arial" panose="020B0604020202020204" pitchFamily="34" charset="0"/>
              </a:rPr>
              <a:t>Definitions</a:t>
            </a:r>
          </a:p>
          <a:p>
            <a:pPr>
              <a:spcBef>
                <a:spcPts val="0"/>
              </a:spcBef>
              <a:spcAft>
                <a:spcPts val="600"/>
              </a:spcAft>
            </a:pPr>
            <a:r>
              <a:rPr lang="en-US" sz="1800" dirty="0">
                <a:latin typeface="Arial" panose="020B0604020202020204" pitchFamily="34" charset="0"/>
                <a:cs typeface="Arial" panose="020B0604020202020204" pitchFamily="34" charset="0"/>
              </a:rPr>
              <a:t>Autism &amp; I/DD History</a:t>
            </a:r>
          </a:p>
          <a:p>
            <a:pPr>
              <a:spcBef>
                <a:spcPts val="0"/>
              </a:spcBef>
              <a:spcAft>
                <a:spcPts val="600"/>
              </a:spcAft>
            </a:pPr>
            <a:r>
              <a:rPr lang="en-US" sz="1800" dirty="0">
                <a:latin typeface="Arial" panose="020B0604020202020204" pitchFamily="34" charset="0"/>
                <a:cs typeface="Arial" panose="020B0604020202020204" pitchFamily="34" charset="0"/>
              </a:rPr>
              <a:t>Demographics</a:t>
            </a:r>
          </a:p>
          <a:p>
            <a:pPr>
              <a:spcBef>
                <a:spcPts val="0"/>
              </a:spcBef>
              <a:spcAft>
                <a:spcPts val="600"/>
              </a:spcAft>
            </a:pPr>
            <a:r>
              <a:rPr lang="en-US" sz="1800" dirty="0">
                <a:latin typeface="Arial" panose="020B0604020202020204" pitchFamily="34" charset="0"/>
                <a:cs typeface="Arial" panose="020B0604020202020204" pitchFamily="34" charset="0"/>
              </a:rPr>
              <a:t>Characteristics</a:t>
            </a:r>
          </a:p>
          <a:p>
            <a:pPr>
              <a:spcBef>
                <a:spcPts val="0"/>
              </a:spcBef>
              <a:spcAft>
                <a:spcPts val="600"/>
              </a:spcAft>
            </a:pPr>
            <a:r>
              <a:rPr lang="en-US" sz="1800" dirty="0">
                <a:latin typeface="Arial" panose="020B0604020202020204" pitchFamily="34" charset="0"/>
                <a:cs typeface="Arial" panose="020B0604020202020204" pitchFamily="34" charset="0"/>
              </a:rPr>
              <a:t>Neurodiversity</a:t>
            </a:r>
          </a:p>
          <a:p>
            <a:pPr>
              <a:spcBef>
                <a:spcPts val="0"/>
              </a:spcBef>
              <a:spcAft>
                <a:spcPts val="600"/>
              </a:spcAft>
            </a:pPr>
            <a:r>
              <a:rPr lang="en-US" sz="1800" dirty="0">
                <a:latin typeface="Arial" panose="020B0604020202020204" pitchFamily="34" charset="0"/>
                <a:cs typeface="Arial" panose="020B0604020202020204" pitchFamily="34" charset="0"/>
              </a:rPr>
              <a:t>Discrimination</a:t>
            </a:r>
          </a:p>
          <a:p>
            <a:pPr>
              <a:spcBef>
                <a:spcPts val="0"/>
              </a:spcBef>
              <a:spcAft>
                <a:spcPts val="600"/>
              </a:spcAft>
            </a:pPr>
            <a:endParaRPr lang="en-US" sz="1600" dirty="0">
              <a:latin typeface="Neue Haas Grotesk Text Pro" panose="020B0504020202020204" pitchFamily="34" charset="0"/>
            </a:endParaRPr>
          </a:p>
          <a:p>
            <a:endParaRPr lang="en-US" sz="1800" dirty="0"/>
          </a:p>
        </p:txBody>
      </p:sp>
      <p:pic>
        <p:nvPicPr>
          <p:cNvPr id="6" name="Picture 5">
            <a:extLst>
              <a:ext uri="{FF2B5EF4-FFF2-40B4-BE49-F238E27FC236}">
                <a16:creationId xmlns:a16="http://schemas.microsoft.com/office/drawing/2014/main" id="{7888B4E6-0702-CBD2-01AD-858E56A7619F}"/>
              </a:ext>
            </a:extLst>
          </p:cNvPr>
          <p:cNvPicPr>
            <a:picLocks noChangeAspect="1"/>
          </p:cNvPicPr>
          <p:nvPr/>
        </p:nvPicPr>
        <p:blipFill>
          <a:blip r:embed="rId4"/>
          <a:stretch>
            <a:fillRect/>
          </a:stretch>
        </p:blipFill>
        <p:spPr>
          <a:xfrm>
            <a:off x="680225" y="3429000"/>
            <a:ext cx="6082891" cy="3126078"/>
          </a:xfrm>
          <a:prstGeom prst="rect">
            <a:avLst/>
          </a:prstGeom>
        </p:spPr>
      </p:pic>
      <p:pic>
        <p:nvPicPr>
          <p:cNvPr id="3" name="Picture 2">
            <a:extLst>
              <a:ext uri="{FF2B5EF4-FFF2-40B4-BE49-F238E27FC236}">
                <a16:creationId xmlns:a16="http://schemas.microsoft.com/office/drawing/2014/main" id="{8292FD79-9D30-A16F-D1D7-5E33A5A3D652}"/>
              </a:ext>
            </a:extLst>
          </p:cNvPr>
          <p:cNvPicPr>
            <a:picLocks noChangeAspect="1"/>
          </p:cNvPicPr>
          <p:nvPr/>
        </p:nvPicPr>
        <p:blipFill>
          <a:blip r:embed="rId5"/>
          <a:stretch>
            <a:fillRect/>
          </a:stretch>
        </p:blipFill>
        <p:spPr>
          <a:xfrm>
            <a:off x="9949723" y="1326358"/>
            <a:ext cx="1902117" cy="993734"/>
          </a:xfrm>
          <a:prstGeom prst="rect">
            <a:avLst/>
          </a:prstGeom>
        </p:spPr>
      </p:pic>
    </p:spTree>
    <p:extLst>
      <p:ext uri="{BB962C8B-B14F-4D97-AF65-F5344CB8AC3E}">
        <p14:creationId xmlns:p14="http://schemas.microsoft.com/office/powerpoint/2010/main" val="1519561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ontent Placeholder 3">
            <a:extLst>
              <a:ext uri="{FF2B5EF4-FFF2-40B4-BE49-F238E27FC236}">
                <a16:creationId xmlns:a16="http://schemas.microsoft.com/office/drawing/2014/main" id="{4060B49C-2193-56A2-CAC7-256453D49564}"/>
              </a:ext>
            </a:extLst>
          </p:cNvPr>
          <p:cNvSpPr>
            <a:spLocks noGrp="1"/>
          </p:cNvSpPr>
          <p:nvPr>
            <p:ph idx="1"/>
          </p:nvPr>
        </p:nvSpPr>
        <p:spPr>
          <a:xfrm>
            <a:off x="838200" y="679606"/>
            <a:ext cx="10515600" cy="4351338"/>
          </a:xfrm>
        </p:spPr>
        <p:txBody>
          <a:bodyPr>
            <a:normAutofit fontScale="77500" lnSpcReduction="20000"/>
          </a:bodyPr>
          <a:lstStyle/>
          <a:p>
            <a:r>
              <a:rPr lang="en-US" sz="2800" b="1" dirty="0">
                <a:solidFill>
                  <a:srgbClr val="1B1B1B"/>
                </a:solidFill>
                <a:latin typeface="Arial" panose="020B0604020202020204" pitchFamily="34" charset="0"/>
                <a:cs typeface="Arial" panose="020B0604020202020204" pitchFamily="34" charset="0"/>
              </a:rPr>
              <a:t>Capital One </a:t>
            </a:r>
            <a:r>
              <a:rPr lang="en-US" sz="2800" dirty="0">
                <a:solidFill>
                  <a:srgbClr val="1B1B1B"/>
                </a:solidFill>
                <a:latin typeface="Arial" panose="020B0604020202020204" pitchFamily="34" charset="0"/>
                <a:cs typeface="Arial" panose="020B0604020202020204" pitchFamily="34" charset="0"/>
              </a:rPr>
              <a:t>– </a:t>
            </a:r>
            <a:r>
              <a:rPr lang="en-US" sz="2800" i="1" dirty="0">
                <a:solidFill>
                  <a:srgbClr val="1B1B1B"/>
                </a:solidFill>
                <a:latin typeface="Arial" panose="020B0604020202020204" pitchFamily="34" charset="0"/>
                <a:cs typeface="Arial" panose="020B0604020202020204" pitchFamily="34" charset="0"/>
              </a:rPr>
              <a:t>Autism at Work </a:t>
            </a:r>
            <a:r>
              <a:rPr lang="en-US" sz="2800" dirty="0">
                <a:solidFill>
                  <a:srgbClr val="1B1B1B"/>
                </a:solidFill>
                <a:latin typeface="Arial" panose="020B0604020202020204" pitchFamily="34" charset="0"/>
                <a:cs typeface="Arial" panose="020B0604020202020204" pitchFamily="34" charset="0"/>
              </a:rPr>
              <a:t>began in 2009 and is an internship program aimed at bringing young people on the autism spectrum to work at the company.</a:t>
            </a:r>
          </a:p>
          <a:p>
            <a:endParaRPr lang="en-US" sz="2800" dirty="0">
              <a:solidFill>
                <a:srgbClr val="1B1B1B"/>
              </a:solidFill>
              <a:latin typeface="Arial" panose="020B0604020202020204" pitchFamily="34" charset="0"/>
              <a:cs typeface="Arial" panose="020B0604020202020204" pitchFamily="34" charset="0"/>
            </a:endParaRPr>
          </a:p>
          <a:p>
            <a:r>
              <a:rPr lang="en-US" sz="2800" b="1" dirty="0">
                <a:solidFill>
                  <a:srgbClr val="1B1B1B"/>
                </a:solidFill>
                <a:latin typeface="Arial" panose="020B0604020202020204" pitchFamily="34" charset="0"/>
                <a:cs typeface="Arial" panose="020B0604020202020204" pitchFamily="34" charset="0"/>
              </a:rPr>
              <a:t>Ford Motor Company </a:t>
            </a:r>
            <a:r>
              <a:rPr lang="en-US" sz="2800" dirty="0">
                <a:solidFill>
                  <a:srgbClr val="1B1B1B"/>
                </a:solidFill>
                <a:latin typeface="Arial" panose="020B0604020202020204" pitchFamily="34" charset="0"/>
                <a:cs typeface="Arial" panose="020B0604020202020204" pitchFamily="34" charset="0"/>
              </a:rPr>
              <a:t>– </a:t>
            </a:r>
            <a:r>
              <a:rPr lang="en-US" sz="2800" i="1" dirty="0" err="1">
                <a:solidFill>
                  <a:srgbClr val="1B1B1B"/>
                </a:solidFill>
                <a:latin typeface="Arial" panose="020B0604020202020204" pitchFamily="34" charset="0"/>
                <a:cs typeface="Arial" panose="020B0604020202020204" pitchFamily="34" charset="0"/>
              </a:rPr>
              <a:t>FordWorks</a:t>
            </a:r>
            <a:r>
              <a:rPr lang="en-US" sz="2800" i="1" dirty="0">
                <a:solidFill>
                  <a:srgbClr val="1B1B1B"/>
                </a:solidFill>
                <a:latin typeface="Arial" panose="020B0604020202020204" pitchFamily="34" charset="0"/>
                <a:cs typeface="Arial" panose="020B0604020202020204" pitchFamily="34" charset="0"/>
              </a:rPr>
              <a:t> </a:t>
            </a:r>
            <a:r>
              <a:rPr lang="en-US" sz="2800" dirty="0">
                <a:solidFill>
                  <a:srgbClr val="1B1B1B"/>
                </a:solidFill>
                <a:latin typeface="Arial" panose="020B0604020202020204" pitchFamily="34" charset="0"/>
                <a:cs typeface="Arial" panose="020B0604020202020204" pitchFamily="34" charset="0"/>
              </a:rPr>
              <a:t>began in 2016 and its goal is hiring and supporting autistic employees. </a:t>
            </a:r>
            <a:r>
              <a:rPr lang="en-US" sz="2800" i="1" dirty="0" err="1">
                <a:solidFill>
                  <a:srgbClr val="1B1B1B"/>
                </a:solidFill>
                <a:latin typeface="Arial" panose="020B0604020202020204" pitchFamily="34" charset="0"/>
                <a:cs typeface="Arial" panose="020B0604020202020204" pitchFamily="34" charset="0"/>
              </a:rPr>
              <a:t>FordWorks</a:t>
            </a:r>
            <a:r>
              <a:rPr lang="en-US" sz="2800" dirty="0">
                <a:solidFill>
                  <a:srgbClr val="1B1B1B"/>
                </a:solidFill>
                <a:latin typeface="Arial" panose="020B0604020202020204" pitchFamily="34" charset="0"/>
                <a:cs typeface="Arial" panose="020B0604020202020204" pitchFamily="34" charset="0"/>
              </a:rPr>
              <a:t> p</a:t>
            </a:r>
            <a:r>
              <a:rPr lang="en-US" sz="2800" b="0" i="0" dirty="0">
                <a:solidFill>
                  <a:srgbClr val="1B1B1B"/>
                </a:solidFill>
                <a:effectLst/>
                <a:latin typeface="Arial" panose="020B0604020202020204" pitchFamily="34" charset="0"/>
                <a:cs typeface="Arial" panose="020B0604020202020204" pitchFamily="34" charset="0"/>
              </a:rPr>
              <a:t>artnered with the </a:t>
            </a:r>
            <a:r>
              <a:rPr lang="en-US" sz="2800" b="0" i="1" dirty="0">
                <a:effectLst/>
                <a:latin typeface="Arial" panose="020B0604020202020204" pitchFamily="34" charset="0"/>
                <a:cs typeface="Arial" panose="020B0604020202020204" pitchFamily="34" charset="0"/>
              </a:rPr>
              <a:t>Autism Alliance of Michigan</a:t>
            </a:r>
            <a:r>
              <a:rPr lang="en-US" sz="2800" b="0" i="0" dirty="0">
                <a:effectLst/>
                <a:latin typeface="Arial" panose="020B0604020202020204" pitchFamily="34" charset="0"/>
                <a:cs typeface="Arial" panose="020B0604020202020204" pitchFamily="34" charset="0"/>
              </a:rPr>
              <a:t>, </a:t>
            </a:r>
            <a:r>
              <a:rPr lang="en-US" sz="2800" b="0" i="0" dirty="0">
                <a:solidFill>
                  <a:srgbClr val="1B1B1B"/>
                </a:solidFill>
                <a:effectLst/>
                <a:latin typeface="Arial" panose="020B0604020202020204" pitchFamily="34" charset="0"/>
                <a:cs typeface="Arial" panose="020B0604020202020204" pitchFamily="34" charset="0"/>
              </a:rPr>
              <a:t>which sent staff to Ford to shadow jobs and determine which would be suitable for the particular strengths of employees with autism and to help address any issues that might arise.</a:t>
            </a:r>
          </a:p>
          <a:p>
            <a:endParaRPr lang="en-US" sz="2800" b="0" i="0" dirty="0">
              <a:solidFill>
                <a:srgbClr val="1B1B1B"/>
              </a:solidFill>
              <a:effectLst/>
              <a:latin typeface="Arial" panose="020B0604020202020204" pitchFamily="34" charset="0"/>
              <a:cs typeface="Arial" panose="020B0604020202020204" pitchFamily="34" charset="0"/>
            </a:endParaRPr>
          </a:p>
          <a:p>
            <a:r>
              <a:rPr lang="en-US" sz="2800" b="1" dirty="0">
                <a:solidFill>
                  <a:srgbClr val="1B1B1B"/>
                </a:solidFill>
                <a:latin typeface="Arial" panose="020B0604020202020204" pitchFamily="34" charset="0"/>
                <a:cs typeface="Arial" panose="020B0604020202020204" pitchFamily="34" charset="0"/>
              </a:rPr>
              <a:t>Microsoft</a:t>
            </a:r>
            <a:r>
              <a:rPr lang="en-US" sz="2800" dirty="0">
                <a:solidFill>
                  <a:srgbClr val="1B1B1B"/>
                </a:solidFill>
                <a:latin typeface="Arial" panose="020B0604020202020204" pitchFamily="34" charset="0"/>
                <a:cs typeface="Arial" panose="020B0604020202020204" pitchFamily="34" charset="0"/>
              </a:rPr>
              <a:t> – </a:t>
            </a:r>
            <a:r>
              <a:rPr lang="en-US" sz="2800" i="1" dirty="0">
                <a:solidFill>
                  <a:srgbClr val="1B1B1B"/>
                </a:solidFill>
                <a:latin typeface="Arial" panose="020B0604020202020204" pitchFamily="34" charset="0"/>
                <a:cs typeface="Arial" panose="020B0604020202020204" pitchFamily="34" charset="0"/>
              </a:rPr>
              <a:t>Neurodiversity Hiring Program </a:t>
            </a:r>
            <a:r>
              <a:rPr lang="en-US" sz="2800" dirty="0">
                <a:solidFill>
                  <a:srgbClr val="1B1B1B"/>
                </a:solidFill>
                <a:latin typeface="Arial" panose="020B0604020202020204" pitchFamily="34" charset="0"/>
                <a:cs typeface="Arial" panose="020B0604020202020204" pitchFamily="34" charset="0"/>
              </a:rPr>
              <a:t>started in 2015 and candidates are given an initial technical skills assessment, </a:t>
            </a:r>
            <a:r>
              <a:rPr lang="en-US" sz="2800" b="0" i="0" dirty="0">
                <a:solidFill>
                  <a:srgbClr val="1B1B1B"/>
                </a:solidFill>
                <a:effectLst/>
                <a:latin typeface="Arial" panose="020B0604020202020204" pitchFamily="34" charset="0"/>
                <a:cs typeface="Arial" panose="020B0604020202020204" pitchFamily="34" charset="0"/>
              </a:rPr>
              <a:t>and after that a phone screening and then an invitation-only, week-long campus event to determine if a candidate’s skills and workability match with the company’s needs. New hires have onboarding support, including job coaches and Microsoft mentors.</a:t>
            </a:r>
            <a:endParaRPr lang="en-US" sz="2800" dirty="0">
              <a:solidFill>
                <a:srgbClr val="1B1B1B"/>
              </a:solidFill>
              <a:latin typeface="Arial" panose="020B0604020202020204" pitchFamily="34" charset="0"/>
              <a:cs typeface="Arial" panose="020B0604020202020204" pitchFamily="34" charset="0"/>
            </a:endParaRPr>
          </a:p>
          <a:p>
            <a:pPr marL="0" indent="0">
              <a:buNone/>
            </a:pPr>
            <a:endParaRPr lang="en-US" dirty="0"/>
          </a:p>
        </p:txBody>
      </p:sp>
      <p:pic>
        <p:nvPicPr>
          <p:cNvPr id="11" name="Picture 10">
            <a:extLst>
              <a:ext uri="{FF2B5EF4-FFF2-40B4-BE49-F238E27FC236}">
                <a16:creationId xmlns:a16="http://schemas.microsoft.com/office/drawing/2014/main" id="{8FE7EAF9-41AD-E2A0-9622-6F5CF0190F9E}"/>
              </a:ext>
            </a:extLst>
          </p:cNvPr>
          <p:cNvPicPr>
            <a:picLocks noChangeAspect="1"/>
          </p:cNvPicPr>
          <p:nvPr/>
        </p:nvPicPr>
        <p:blipFill>
          <a:blip r:embed="rId4"/>
          <a:stretch>
            <a:fillRect/>
          </a:stretch>
        </p:blipFill>
        <p:spPr>
          <a:xfrm>
            <a:off x="3949307" y="4854116"/>
            <a:ext cx="3883954" cy="1423827"/>
          </a:xfrm>
          <a:prstGeom prst="rect">
            <a:avLst/>
          </a:prstGeom>
        </p:spPr>
      </p:pic>
      <p:sp>
        <p:nvSpPr>
          <p:cNvPr id="12" name="TextBox 11">
            <a:extLst>
              <a:ext uri="{FF2B5EF4-FFF2-40B4-BE49-F238E27FC236}">
                <a16:creationId xmlns:a16="http://schemas.microsoft.com/office/drawing/2014/main" id="{9C6F4091-DF45-6081-D05A-054C97D6896F}"/>
              </a:ext>
            </a:extLst>
          </p:cNvPr>
          <p:cNvSpPr txBox="1"/>
          <p:nvPr/>
        </p:nvSpPr>
        <p:spPr>
          <a:xfrm>
            <a:off x="5311238" y="6185876"/>
            <a:ext cx="6267236" cy="307777"/>
          </a:xfrm>
          <a:prstGeom prst="rect">
            <a:avLst/>
          </a:prstGeom>
          <a:noFill/>
        </p:spPr>
        <p:txBody>
          <a:bodyPr wrap="square" rtlCol="0">
            <a:spAutoFit/>
          </a:bodyPr>
          <a:lstStyle/>
          <a:p>
            <a:r>
              <a:rPr lang="en-US" sz="1400" dirty="0">
                <a:latin typeface="Neue Haas Grotesk Text Pro" panose="020B0504020202020204" pitchFamily="34" charset="0"/>
              </a:rPr>
              <a:t>Source:  Employer Assistance &amp; Resource Network on Disability Inclusion</a:t>
            </a:r>
          </a:p>
        </p:txBody>
      </p:sp>
    </p:spTree>
    <p:extLst>
      <p:ext uri="{BB962C8B-B14F-4D97-AF65-F5344CB8AC3E}">
        <p14:creationId xmlns:p14="http://schemas.microsoft.com/office/powerpoint/2010/main" val="893757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08FF734B-C684-7A13-FE24-2031EBC0A98B}"/>
              </a:ext>
            </a:extLst>
          </p:cNvPr>
          <p:cNvSpPr>
            <a:spLocks noGrp="1"/>
          </p:cNvSpPr>
          <p:nvPr>
            <p:ph type="title"/>
          </p:nvPr>
        </p:nvSpPr>
        <p:spPr>
          <a:xfrm>
            <a:off x="838200" y="230289"/>
            <a:ext cx="10515600" cy="1325563"/>
          </a:xfrm>
        </p:spPr>
        <p:txBody>
          <a:bodyPr/>
          <a:lstStyle/>
          <a:p>
            <a:r>
              <a:rPr lang="en-US" b="1">
                <a:latin typeface="Arial" panose="020B0604020202020204" pitchFamily="34" charset="0"/>
                <a:cs typeface="Arial" panose="020B0604020202020204" pitchFamily="34" charset="0"/>
              </a:rPr>
              <a:t>Neurodiversity as an Advantage</a:t>
            </a:r>
          </a:p>
        </p:txBody>
      </p:sp>
      <p:sp>
        <p:nvSpPr>
          <p:cNvPr id="9" name="Content Placeholder 8">
            <a:extLst>
              <a:ext uri="{FF2B5EF4-FFF2-40B4-BE49-F238E27FC236}">
                <a16:creationId xmlns:a16="http://schemas.microsoft.com/office/drawing/2014/main" id="{78388530-A22B-7EB0-E9AD-8101F418F598}"/>
              </a:ext>
            </a:extLst>
          </p:cNvPr>
          <p:cNvSpPr>
            <a:spLocks noGrp="1"/>
          </p:cNvSpPr>
          <p:nvPr>
            <p:ph idx="1"/>
          </p:nvPr>
        </p:nvSpPr>
        <p:spPr>
          <a:xfrm>
            <a:off x="838200" y="1634031"/>
            <a:ext cx="10515600" cy="4595298"/>
          </a:xfrm>
        </p:spPr>
        <p:txBody>
          <a:bodyPr>
            <a:normAutofit/>
          </a:bodyPr>
          <a:lstStyle/>
          <a:p>
            <a:r>
              <a:rPr lang="en-US" sz="2400">
                <a:latin typeface="Arial" panose="020B0604020202020204" pitchFamily="34" charset="0"/>
                <a:cs typeface="Arial" panose="020B0604020202020204" pitchFamily="34" charset="0"/>
              </a:rPr>
              <a:t> </a:t>
            </a:r>
            <a:r>
              <a:rPr lang="en-US" sz="2400" b="1">
                <a:latin typeface="Arial" panose="020B0604020202020204" pitchFamily="34" charset="0"/>
                <a:cs typeface="Arial" panose="020B0604020202020204" pitchFamily="34" charset="0"/>
              </a:rPr>
              <a:t>Problem-Solving</a:t>
            </a:r>
            <a:r>
              <a:rPr lang="en-US" sz="2400">
                <a:latin typeface="Arial" panose="020B0604020202020204" pitchFamily="34" charset="0"/>
                <a:cs typeface="Arial" panose="020B0604020202020204" pitchFamily="34" charset="0"/>
              </a:rPr>
              <a:t> - Neurodiverse employees may bring new perspectives to an organization’s efforts to create and recognize value. </a:t>
            </a:r>
          </a:p>
          <a:p>
            <a:r>
              <a:rPr lang="en-US" sz="2400" b="1">
                <a:latin typeface="Arial" panose="020B0604020202020204" pitchFamily="34" charset="0"/>
                <a:cs typeface="Arial" panose="020B0604020202020204" pitchFamily="34" charset="0"/>
              </a:rPr>
              <a:t>Job Retention </a:t>
            </a:r>
            <a:r>
              <a:rPr lang="en-US" sz="2400">
                <a:latin typeface="Arial" panose="020B0604020202020204" pitchFamily="34" charset="0"/>
                <a:cs typeface="Arial" panose="020B0604020202020204" pitchFamily="34" charset="0"/>
              </a:rPr>
              <a:t>- According to Training Industry, employers who have opened their doors to a neurodiverse workforce have found that autistic employees have a retention rate upward of 90%.</a:t>
            </a:r>
          </a:p>
          <a:p>
            <a:r>
              <a:rPr lang="en-US" sz="2400" b="1">
                <a:latin typeface="Arial" panose="020B0604020202020204" pitchFamily="34" charset="0"/>
                <a:cs typeface="Arial" panose="020B0604020202020204" pitchFamily="34" charset="0"/>
              </a:rPr>
              <a:t>Workplace Culture </a:t>
            </a:r>
            <a:r>
              <a:rPr lang="en-US" sz="2400">
                <a:latin typeface="Arial" panose="020B0604020202020204" pitchFamily="34" charset="0"/>
                <a:cs typeface="Arial" panose="020B0604020202020204" pitchFamily="34" charset="0"/>
              </a:rPr>
              <a:t>- Hiring and including a neurodiverse workforce can drastically improve the culture of a work environment. A recent survey conducted by Microsoft rated a positive work environment as one of the top five most important aspects that employees look for in a job.</a:t>
            </a:r>
          </a:p>
        </p:txBody>
      </p:sp>
      <p:sp>
        <p:nvSpPr>
          <p:cNvPr id="2" name="TextBox 1">
            <a:extLst>
              <a:ext uri="{FF2B5EF4-FFF2-40B4-BE49-F238E27FC236}">
                <a16:creationId xmlns:a16="http://schemas.microsoft.com/office/drawing/2014/main" id="{7924FBE9-F957-78DB-2D98-DFFF05E36E28}"/>
              </a:ext>
            </a:extLst>
          </p:cNvPr>
          <p:cNvSpPr txBox="1"/>
          <p:nvPr/>
        </p:nvSpPr>
        <p:spPr>
          <a:xfrm>
            <a:off x="6665291" y="6096655"/>
            <a:ext cx="51750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Source:  Forbes – Five Benefits to Hiring a Neurodiverse Workforce</a:t>
            </a:r>
          </a:p>
        </p:txBody>
      </p:sp>
    </p:spTree>
    <p:extLst>
      <p:ext uri="{BB962C8B-B14F-4D97-AF65-F5344CB8AC3E}">
        <p14:creationId xmlns:p14="http://schemas.microsoft.com/office/powerpoint/2010/main" val="4182011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08FF734B-C684-7A13-FE24-2031EBC0A98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Neurodiversity as an Advantage</a:t>
            </a:r>
          </a:p>
        </p:txBody>
      </p:sp>
      <p:sp>
        <p:nvSpPr>
          <p:cNvPr id="9" name="Content Placeholder 8">
            <a:extLst>
              <a:ext uri="{FF2B5EF4-FFF2-40B4-BE49-F238E27FC236}">
                <a16:creationId xmlns:a16="http://schemas.microsoft.com/office/drawing/2014/main" id="{78388530-A22B-7EB0-E9AD-8101F418F598}"/>
              </a:ext>
            </a:extLst>
          </p:cNvPr>
          <p:cNvSpPr>
            <a:spLocks noGrp="1"/>
          </p:cNvSpPr>
          <p:nvPr>
            <p:ph idx="1"/>
          </p:nvPr>
        </p:nvSpPr>
        <p:spPr>
          <a:xfrm>
            <a:off x="838200" y="1532523"/>
            <a:ext cx="10515600" cy="4595298"/>
          </a:xfrm>
        </p:spPr>
        <p:txBody>
          <a:bodyPr>
            <a:normAutofit/>
          </a:bodyPr>
          <a:lstStyle/>
          <a:p>
            <a:r>
              <a:rPr lang="en-US" sz="2400" b="1">
                <a:latin typeface="Arial" panose="020B0604020202020204" pitchFamily="34" charset="0"/>
                <a:cs typeface="Arial" panose="020B0604020202020204" pitchFamily="34" charset="0"/>
              </a:rPr>
              <a:t>Boosting Company Image </a:t>
            </a:r>
            <a:r>
              <a:rPr lang="en-US" sz="2400">
                <a:latin typeface="Arial" panose="020B0604020202020204" pitchFamily="34" charset="0"/>
                <a:cs typeface="Arial" panose="020B0604020202020204" pitchFamily="34" charset="0"/>
              </a:rPr>
              <a:t>- When a brand has a strong purpose, consumers are four times more likely to trust the company, and six times more likely to defend the company from criticism. </a:t>
            </a:r>
          </a:p>
          <a:p>
            <a:r>
              <a:rPr lang="en-US" sz="2400" b="1">
                <a:latin typeface="Arial" panose="020B0604020202020204" pitchFamily="34" charset="0"/>
                <a:cs typeface="Arial" panose="020B0604020202020204" pitchFamily="34" charset="0"/>
              </a:rPr>
              <a:t>Professionalism - </a:t>
            </a:r>
            <a:r>
              <a:rPr lang="en-US" sz="2400">
                <a:latin typeface="Arial" panose="020B0604020202020204" pitchFamily="34" charset="0"/>
                <a:cs typeface="Arial" panose="020B0604020202020204" pitchFamily="34" charset="0"/>
              </a:rPr>
              <a:t>Many autistic people flourish in a structured environment, where they are expected to follow rules and abide by a routine.</a:t>
            </a:r>
          </a:p>
          <a:p>
            <a:r>
              <a:rPr lang="en-US" sz="2400" b="1">
                <a:latin typeface="Arial" panose="020B0604020202020204" pitchFamily="34" charset="0"/>
                <a:cs typeface="Arial" panose="020B0604020202020204" pitchFamily="34" charset="0"/>
              </a:rPr>
              <a:t>Access to Larger Talent Pool -</a:t>
            </a:r>
            <a:r>
              <a:rPr lang="en-US" sz="2400">
                <a:latin typeface="Arial" panose="020B0604020202020204" pitchFamily="34" charset="0"/>
                <a:cs typeface="Arial" panose="020B0604020202020204" pitchFamily="34" charset="0"/>
              </a:rPr>
              <a:t> In a competitive market, employers can’t afford to overlook the large pool of qualified, capable, neurodivergent individuals who sometimes get lost in the hiring process. </a:t>
            </a:r>
          </a:p>
        </p:txBody>
      </p:sp>
      <p:sp>
        <p:nvSpPr>
          <p:cNvPr id="11" name="TextBox 10">
            <a:extLst>
              <a:ext uri="{FF2B5EF4-FFF2-40B4-BE49-F238E27FC236}">
                <a16:creationId xmlns:a16="http://schemas.microsoft.com/office/drawing/2014/main" id="{622FEA62-1C8B-DDA6-75D7-0D9260CED902}"/>
              </a:ext>
            </a:extLst>
          </p:cNvPr>
          <p:cNvSpPr txBox="1"/>
          <p:nvPr/>
        </p:nvSpPr>
        <p:spPr>
          <a:xfrm>
            <a:off x="6982791" y="5969655"/>
            <a:ext cx="5354983"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Source:  Forbes – Five Benefits to Hiring a Neurodiverse Workforce</a:t>
            </a:r>
          </a:p>
        </p:txBody>
      </p:sp>
    </p:spTree>
    <p:extLst>
      <p:ext uri="{BB962C8B-B14F-4D97-AF65-F5344CB8AC3E}">
        <p14:creationId xmlns:p14="http://schemas.microsoft.com/office/powerpoint/2010/main" val="337180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B181DA-5D88-C442-91F0-C81BC44EA0F3}"/>
              </a:ext>
            </a:extLst>
          </p:cNvPr>
          <p:cNvSpPr txBox="1"/>
          <p:nvPr/>
        </p:nvSpPr>
        <p:spPr>
          <a:xfrm>
            <a:off x="2619910" y="2208944"/>
            <a:ext cx="42935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F3821F-B0DE-7284-FA17-7DF52327D654}"/>
              </a:ext>
            </a:extLst>
          </p:cNvPr>
          <p:cNvSpPr>
            <a:spLocks noGrp="1"/>
          </p:cNvSpPr>
          <p:nvPr>
            <p:ph type="title"/>
          </p:nvPr>
        </p:nvSpPr>
        <p:spPr>
          <a:xfrm>
            <a:off x="838200" y="365125"/>
            <a:ext cx="10515600" cy="1325563"/>
          </a:xfrm>
        </p:spPr>
        <p:txBody>
          <a:bodyPr/>
          <a:lstStyle/>
          <a:p>
            <a:r>
              <a:rPr lang="en-US" sz="4400" b="1" dirty="0">
                <a:latin typeface="Arial" panose="020B0604020202020204" pitchFamily="34" charset="0"/>
                <a:cs typeface="Arial" panose="020B0604020202020204" pitchFamily="34" charset="0"/>
              </a:rPr>
              <a:t>Benefits of Hiring Neurodiverse &amp; I/DD  Employees</a:t>
            </a:r>
            <a:endParaRPr lang="en-US"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1149F71-E1A9-4354-D7FC-6E36B83149A9}"/>
              </a:ext>
            </a:extLst>
          </p:cNvPr>
          <p:cNvSpPr txBox="1"/>
          <p:nvPr/>
        </p:nvSpPr>
        <p:spPr>
          <a:xfrm>
            <a:off x="7564283" y="6145428"/>
            <a:ext cx="6267236" cy="523220"/>
          </a:xfrm>
          <a:prstGeom prst="rect">
            <a:avLst/>
          </a:prstGeom>
          <a:noFill/>
        </p:spPr>
        <p:txBody>
          <a:bodyPr wrap="square" rtlCol="0">
            <a:spAutoFit/>
          </a:bodyPr>
          <a:lstStyle/>
          <a:p>
            <a:r>
              <a:rPr kumimoji="0" lang="en-US" sz="14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Source</a:t>
            </a:r>
            <a:r>
              <a:rPr lang="en-US" sz="1400" dirty="0">
                <a:latin typeface="Neue Haas Grotesk Text Pro" panose="020B0504020202020204" pitchFamily="34" charset="0"/>
              </a:rPr>
              <a:t>:  The Minds Journal &amp; Special Olympics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sp>
        <p:nvSpPr>
          <p:cNvPr id="3" name="Content Placeholder 3">
            <a:extLst>
              <a:ext uri="{FF2B5EF4-FFF2-40B4-BE49-F238E27FC236}">
                <a16:creationId xmlns:a16="http://schemas.microsoft.com/office/drawing/2014/main" id="{BD19335E-D432-4B9B-2C2E-53BBB8DFAFF5}"/>
              </a:ext>
            </a:extLst>
          </p:cNvPr>
          <p:cNvSpPr>
            <a:spLocks noGrp="1"/>
          </p:cNvSpPr>
          <p:nvPr>
            <p:ph sz="half" idx="1"/>
          </p:nvPr>
        </p:nvSpPr>
        <p:spPr>
          <a:xfrm>
            <a:off x="838201" y="2055700"/>
            <a:ext cx="5181600" cy="4351338"/>
          </a:xfrm>
        </p:spPr>
        <p:txBody>
          <a:bodyPr>
            <a:normAutofit/>
          </a:bodyPr>
          <a:lstStyle/>
          <a:p>
            <a:r>
              <a:rPr lang="en-US" sz="2000" dirty="0">
                <a:latin typeface="Arial" panose="020B0604020202020204" pitchFamily="34" charset="0"/>
                <a:cs typeface="Arial" panose="020B0604020202020204" pitchFamily="34" charset="0"/>
              </a:rPr>
              <a:t>Fosters diversity of thought, different approaches to work, innovation, and creativity</a:t>
            </a:r>
          </a:p>
          <a:p>
            <a:r>
              <a:rPr lang="en-US" sz="2000" dirty="0">
                <a:latin typeface="Arial" panose="020B0604020202020204" pitchFamily="34" charset="0"/>
                <a:cs typeface="Arial" panose="020B0604020202020204" pitchFamily="34" charset="0"/>
              </a:rPr>
              <a:t>Inclusion and integration of neurodivergent professionals can also boost team morale. (Deloitte Insights, 2022).</a:t>
            </a:r>
          </a:p>
          <a:p>
            <a:r>
              <a:rPr lang="en-US" sz="2000" b="0" i="0" dirty="0">
                <a:effectLst/>
                <a:latin typeface="Arial" panose="020B0604020202020204" pitchFamily="34" charset="0"/>
                <a:cs typeface="Arial" panose="020B0604020202020204" pitchFamily="34" charset="0"/>
              </a:rPr>
              <a:t>62% of adults with ID employed in a competitive setting have been at their current job for 3 years or more</a:t>
            </a:r>
          </a:p>
        </p:txBody>
      </p:sp>
      <p:sp>
        <p:nvSpPr>
          <p:cNvPr id="6" name="Content Placeholder 4">
            <a:extLst>
              <a:ext uri="{FF2B5EF4-FFF2-40B4-BE49-F238E27FC236}">
                <a16:creationId xmlns:a16="http://schemas.microsoft.com/office/drawing/2014/main" id="{7AF22B36-E10D-9A94-7936-BFAEB8640137}"/>
              </a:ext>
            </a:extLst>
          </p:cNvPr>
          <p:cNvSpPr txBox="1">
            <a:spLocks/>
          </p:cNvSpPr>
          <p:nvPr/>
        </p:nvSpPr>
        <p:spPr>
          <a:xfrm>
            <a:off x="6172199" y="2055700"/>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Research suggests that teams with neurodivergent professionals in some roles can be 30% more effective than those without them.</a:t>
            </a:r>
          </a:p>
          <a:p>
            <a:r>
              <a:rPr lang="en-US" sz="2000" dirty="0">
                <a:latin typeface="Arial" panose="020B0604020202020204" pitchFamily="34" charset="0"/>
                <a:cs typeface="Arial" panose="020B0604020202020204" pitchFamily="34" charset="0"/>
              </a:rPr>
              <a:t>Favorable public opinion of a business</a:t>
            </a:r>
          </a:p>
          <a:p>
            <a:r>
              <a:rPr lang="en-US" sz="2000" dirty="0">
                <a:latin typeface="Arial" panose="020B0604020202020204" pitchFamily="34" charset="0"/>
                <a:cs typeface="Arial" panose="020B0604020202020204" pitchFamily="34" charset="0"/>
              </a:rPr>
              <a:t>Legal compliance</a:t>
            </a:r>
          </a:p>
          <a:p>
            <a:r>
              <a:rPr lang="en-US" sz="2000" dirty="0">
                <a:latin typeface="Arial" panose="020B0604020202020204" pitchFamily="34" charset="0"/>
                <a:cs typeface="Arial" panose="020B0604020202020204" pitchFamily="34" charset="0"/>
              </a:rPr>
              <a:t>81% of adults with ID employed in a sheltered setting have been at their current job for 3 years or more.</a:t>
            </a:r>
          </a:p>
          <a:p>
            <a:endParaRPr lang="en-US" sz="2400" dirty="0">
              <a:latin typeface="Neue Haas Grotesk Text Pro" panose="020B0504020202020204" pitchFamily="34" charset="0"/>
            </a:endParaRPr>
          </a:p>
          <a:p>
            <a:pPr marL="0" indent="0">
              <a:buFont typeface="Arial" panose="020B0604020202020204" pitchFamily="34" charset="0"/>
              <a:buNone/>
            </a:pPr>
            <a:endParaRPr lang="en-US" sz="2400" dirty="0">
              <a:latin typeface="Neue Haas Grotesk Text Pro" panose="020B0504020202020204" pitchFamily="34" charset="0"/>
            </a:endParaRPr>
          </a:p>
        </p:txBody>
      </p:sp>
    </p:spTree>
    <p:extLst>
      <p:ext uri="{BB962C8B-B14F-4D97-AF65-F5344CB8AC3E}">
        <p14:creationId xmlns:p14="http://schemas.microsoft.com/office/powerpoint/2010/main" val="967019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6C38-517A-9E8B-07F0-D5BED3014710}"/>
              </a:ext>
            </a:extLst>
          </p:cNvPr>
          <p:cNvSpPr>
            <a:spLocks noGrp="1"/>
          </p:cNvSpPr>
          <p:nvPr>
            <p:ph type="ctrTitle"/>
          </p:nvPr>
        </p:nvSpPr>
        <p:spPr>
          <a:xfrm>
            <a:off x="1524000" y="1026372"/>
            <a:ext cx="9144000" cy="725666"/>
          </a:xfrm>
        </p:spPr>
        <p:txBody>
          <a:bodyPr>
            <a:noAutofit/>
          </a:bodyPr>
          <a:lstStyle/>
          <a:p>
            <a:r>
              <a:rPr lang="en-US" sz="4400" dirty="0">
                <a:latin typeface="Arial" panose="020B0604020202020204" pitchFamily="34" charset="0"/>
                <a:cs typeface="Arial" panose="020B0604020202020204" pitchFamily="34" charset="0"/>
              </a:rPr>
              <a:t>Questions??</a:t>
            </a:r>
          </a:p>
        </p:txBody>
      </p:sp>
      <p:sp>
        <p:nvSpPr>
          <p:cNvPr id="4" name="Subtitle 3">
            <a:extLst>
              <a:ext uri="{FF2B5EF4-FFF2-40B4-BE49-F238E27FC236}">
                <a16:creationId xmlns:a16="http://schemas.microsoft.com/office/drawing/2014/main" id="{AFEC9980-49FA-7EBE-9239-4E2FEC74E411}"/>
              </a:ext>
            </a:extLst>
          </p:cNvPr>
          <p:cNvSpPr>
            <a:spLocks noGrp="1"/>
          </p:cNvSpPr>
          <p:nvPr>
            <p:ph type="subTitle" idx="1"/>
          </p:nvPr>
        </p:nvSpPr>
        <p:spPr>
          <a:xfrm>
            <a:off x="1524000" y="3914372"/>
            <a:ext cx="9144000" cy="1655762"/>
          </a:xfrm>
        </p:spPr>
        <p:txBody>
          <a:bodyPr>
            <a:normAutofit/>
          </a:bodyPr>
          <a:lstStyle/>
          <a:p>
            <a:pPr>
              <a:lnSpc>
                <a:spcPct val="100000"/>
              </a:lnSpc>
              <a:spcBef>
                <a:spcPts val="0"/>
              </a:spcBef>
            </a:pPr>
            <a:endParaRPr lang="en-US" sz="2000" b="1" dirty="0">
              <a:latin typeface="Neue Haas Grotesk Text Pro" panose="020B0504020202020204" pitchFamily="34" charset="0"/>
            </a:endParaRPr>
          </a:p>
          <a:p>
            <a:pPr>
              <a:lnSpc>
                <a:spcPct val="100000"/>
              </a:lnSpc>
              <a:spcBef>
                <a:spcPts val="0"/>
              </a:spcBef>
            </a:pPr>
            <a:endParaRPr lang="en-US" sz="2000" b="1" dirty="0">
              <a:latin typeface="Neue Haas Grotesk Text Pro" panose="020B0504020202020204" pitchFamily="34" charset="0"/>
            </a:endParaRPr>
          </a:p>
        </p:txBody>
      </p:sp>
      <p:pic>
        <p:nvPicPr>
          <p:cNvPr id="5" name="Picture 4">
            <a:extLst>
              <a:ext uri="{FF2B5EF4-FFF2-40B4-BE49-F238E27FC236}">
                <a16:creationId xmlns:a16="http://schemas.microsoft.com/office/drawing/2014/main" id="{3E4E05AD-3930-1595-E699-0BCD8B2468D7}"/>
              </a:ext>
            </a:extLst>
          </p:cNvPr>
          <p:cNvPicPr>
            <a:picLocks noChangeAspect="1"/>
          </p:cNvPicPr>
          <p:nvPr/>
        </p:nvPicPr>
        <p:blipFill rotWithShape="1">
          <a:blip r:embed="rId3">
            <a:clrChange>
              <a:clrFrom>
                <a:srgbClr val="F6F6F6"/>
              </a:clrFrom>
              <a:clrTo>
                <a:srgbClr val="F6F6F6">
                  <a:alpha val="0"/>
                </a:srgbClr>
              </a:clrTo>
            </a:clrChange>
          </a:blip>
          <a:srcRect l="22592" t="4219" r="21765" b="3576"/>
          <a:stretch/>
        </p:blipFill>
        <p:spPr>
          <a:xfrm>
            <a:off x="4338568" y="1792346"/>
            <a:ext cx="2840154" cy="3777788"/>
          </a:xfrm>
          <a:prstGeom prst="rect">
            <a:avLst/>
          </a:prstGeom>
        </p:spPr>
      </p:pic>
    </p:spTree>
    <p:extLst>
      <p:ext uri="{BB962C8B-B14F-4D97-AF65-F5344CB8AC3E}">
        <p14:creationId xmlns:p14="http://schemas.microsoft.com/office/powerpoint/2010/main" val="2673205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4071B1-D5E8-F90B-22CB-4ADBE8618E8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Arial" panose="020B0604020202020204" pitchFamily="34" charset="0"/>
                <a:cs typeface="Arial" panose="020B0604020202020204" pitchFamily="34" charset="0"/>
              </a:rPr>
              <a:t>Post Training Survey</a:t>
            </a:r>
          </a:p>
        </p:txBody>
      </p:sp>
      <p:pic>
        <p:nvPicPr>
          <p:cNvPr id="6" name="Content Placeholder 5" descr="A qr code on a white background&#10;&#10;Description automatically generated">
            <a:extLst>
              <a:ext uri="{FF2B5EF4-FFF2-40B4-BE49-F238E27FC236}">
                <a16:creationId xmlns:a16="http://schemas.microsoft.com/office/drawing/2014/main" id="{76AF26AE-83A3-18C0-5A82-F0F9AECC9A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9622" y="643466"/>
            <a:ext cx="5676087" cy="5568739"/>
          </a:xfrm>
          <a:prstGeom prst="rect">
            <a:avLst/>
          </a:prstGeom>
        </p:spPr>
      </p:pic>
      <p:sp>
        <p:nvSpPr>
          <p:cNvPr id="4" name="Footer Placeholder 3">
            <a:extLst>
              <a:ext uri="{FF2B5EF4-FFF2-40B4-BE49-F238E27FC236}">
                <a16:creationId xmlns:a16="http://schemas.microsoft.com/office/drawing/2014/main" id="{81F37061-8C67-40A5-9EAF-72FE4160541C}"/>
              </a:ext>
            </a:extLst>
          </p:cNvPr>
          <p:cNvSpPr>
            <a:spLocks noGrp="1"/>
          </p:cNvSpPr>
          <p:nvPr>
            <p:ph type="ftr" sz="quarter" idx="11"/>
          </p:nvPr>
        </p:nvSpPr>
        <p:spPr>
          <a:xfrm>
            <a:off x="1028700" y="6356350"/>
            <a:ext cx="6210300" cy="365125"/>
          </a:xfrm>
        </p:spPr>
        <p:txBody>
          <a:bodyPr vert="horz" lIns="91440" tIns="45720" rIns="91440" bIns="45720" rtlCol="0" anchor="ctr">
            <a:normAutofit/>
          </a:bodyPr>
          <a:lstStyle/>
          <a:p>
            <a:pPr algn="l">
              <a:spcAft>
                <a:spcPts val="600"/>
              </a:spcAft>
            </a:pPr>
            <a:r>
              <a:rPr lang="en-US" kern="1200">
                <a:solidFill>
                  <a:schemeClr val="tx1">
                    <a:alpha val="80000"/>
                  </a:schemeClr>
                </a:solidFill>
                <a:latin typeface="+mn-lt"/>
                <a:ea typeface="+mn-ea"/>
                <a:cs typeface="+mn-cs"/>
              </a:rPr>
              <a:t>1</a:t>
            </a:r>
          </a:p>
        </p:txBody>
      </p:sp>
    </p:spTree>
    <p:extLst>
      <p:ext uri="{BB962C8B-B14F-4D97-AF65-F5344CB8AC3E}">
        <p14:creationId xmlns:p14="http://schemas.microsoft.com/office/powerpoint/2010/main" val="2339075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businesscard, clipart&#10;&#10;Description automatically generated">
            <a:extLst>
              <a:ext uri="{FF2B5EF4-FFF2-40B4-BE49-F238E27FC236}">
                <a16:creationId xmlns:a16="http://schemas.microsoft.com/office/drawing/2014/main" id="{D28D7B16-A21A-AA53-8D13-C017D66A323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1980" cy="6856718"/>
          </a:xfrm>
          <a:prstGeom prst="rect">
            <a:avLst/>
          </a:prstGeom>
        </p:spPr>
      </p:pic>
      <p:sp>
        <p:nvSpPr>
          <p:cNvPr id="14" name="Content Placeholder 13">
            <a:extLst>
              <a:ext uri="{FF2B5EF4-FFF2-40B4-BE49-F238E27FC236}">
                <a16:creationId xmlns:a16="http://schemas.microsoft.com/office/drawing/2014/main" id="{03D2A126-7391-DD12-1AFF-8706C2F1F231}"/>
              </a:ext>
            </a:extLst>
          </p:cNvPr>
          <p:cNvSpPr>
            <a:spLocks noGrp="1"/>
          </p:cNvSpPr>
          <p:nvPr>
            <p:ph idx="1"/>
          </p:nvPr>
        </p:nvSpPr>
        <p:spPr>
          <a:xfrm>
            <a:off x="153548" y="1011461"/>
            <a:ext cx="5108918" cy="1449475"/>
          </a:xfrm>
        </p:spPr>
        <p:txBody>
          <a:bodyPr anchor="ctr">
            <a:noAutofit/>
          </a:bodyPr>
          <a:lstStyle/>
          <a:p>
            <a:pPr marL="0" indent="0">
              <a:buNone/>
            </a:pPr>
            <a:endParaRPr lang="en-US" sz="2400" b="1" dirty="0">
              <a:latin typeface="Neue Haas Grotesk Text Pro" panose="020B0504020202020204" pitchFamily="34" charset="0"/>
            </a:endParaRPr>
          </a:p>
          <a:p>
            <a:pPr marL="0" indent="0">
              <a:buNone/>
            </a:pPr>
            <a:endParaRPr lang="en-US" sz="1600" b="1" dirty="0">
              <a:latin typeface="Neue Haas Grotesk Text Pro" panose="020B0504020202020204" pitchFamily="34" charset="0"/>
            </a:endParaRPr>
          </a:p>
          <a:p>
            <a:pPr marL="0" indent="0">
              <a:buNone/>
            </a:pPr>
            <a:endParaRPr lang="en-US" b="1" dirty="0">
              <a:latin typeface="Neue Haas Grotesk Text Pro" panose="020B0504020202020204" pitchFamily="34" charset="0"/>
            </a:endParaRPr>
          </a:p>
          <a:p>
            <a:pPr marL="0" indent="0">
              <a:buNone/>
            </a:pPr>
            <a:endParaRPr lang="en-US" b="1" dirty="0">
              <a:latin typeface="Neue Haas Grotesk Text Pro" panose="020B0504020202020204" pitchFamily="34" charset="0"/>
            </a:endParaRPr>
          </a:p>
          <a:p>
            <a:pPr marL="0" indent="0">
              <a:buNone/>
            </a:pPr>
            <a:endParaRPr lang="en-US" b="1" dirty="0">
              <a:latin typeface="Neue Haas Grotesk Text Pro" panose="020B0504020202020204" pitchFamily="34" charset="0"/>
            </a:endParaRPr>
          </a:p>
          <a:p>
            <a:endParaRPr lang="en-US" sz="1600" dirty="0">
              <a:latin typeface="Neue Haas Grotesk Text Pro" panose="020B0504020202020204" pitchFamily="34" charset="0"/>
            </a:endParaRPr>
          </a:p>
          <a:p>
            <a:endParaRPr lang="en-US" sz="1600" dirty="0">
              <a:latin typeface="Neue Haas Grotesk Text Pro" panose="020B0504020202020204" pitchFamily="34" charset="0"/>
            </a:endParaRPr>
          </a:p>
          <a:p>
            <a:endParaRPr lang="en-US" sz="2400" dirty="0"/>
          </a:p>
        </p:txBody>
      </p:sp>
      <p:pic>
        <p:nvPicPr>
          <p:cNvPr id="3" name="Picture 2">
            <a:extLst>
              <a:ext uri="{FF2B5EF4-FFF2-40B4-BE49-F238E27FC236}">
                <a16:creationId xmlns:a16="http://schemas.microsoft.com/office/drawing/2014/main" id="{8292FD79-9D30-A16F-D1D7-5E33A5A3D652}"/>
              </a:ext>
            </a:extLst>
          </p:cNvPr>
          <p:cNvPicPr>
            <a:picLocks noChangeAspect="1"/>
          </p:cNvPicPr>
          <p:nvPr/>
        </p:nvPicPr>
        <p:blipFill>
          <a:blip r:embed="rId4"/>
          <a:stretch>
            <a:fillRect/>
          </a:stretch>
        </p:blipFill>
        <p:spPr>
          <a:xfrm>
            <a:off x="9949723" y="1326358"/>
            <a:ext cx="1902117" cy="993734"/>
          </a:xfrm>
          <a:prstGeom prst="rect">
            <a:avLst/>
          </a:prstGeom>
        </p:spPr>
      </p:pic>
      <p:pic>
        <p:nvPicPr>
          <p:cNvPr id="4" name="Picture 3" descr="A person in a suit&#10;&#10;Description automatically generated">
            <a:extLst>
              <a:ext uri="{FF2B5EF4-FFF2-40B4-BE49-F238E27FC236}">
                <a16:creationId xmlns:a16="http://schemas.microsoft.com/office/drawing/2014/main" id="{5FC721FC-A006-3A91-7501-0C6012263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2729"/>
            <a:ext cx="2866936" cy="2866936"/>
          </a:xfrm>
          <a:prstGeom prst="rect">
            <a:avLst/>
          </a:prstGeom>
        </p:spPr>
      </p:pic>
      <p:sp>
        <p:nvSpPr>
          <p:cNvPr id="6" name="TextBox 5">
            <a:extLst>
              <a:ext uri="{FF2B5EF4-FFF2-40B4-BE49-F238E27FC236}">
                <a16:creationId xmlns:a16="http://schemas.microsoft.com/office/drawing/2014/main" id="{3AC24067-B900-0C3F-A1B0-FD00CC6EE2CD}"/>
              </a:ext>
            </a:extLst>
          </p:cNvPr>
          <p:cNvSpPr txBox="1"/>
          <p:nvPr/>
        </p:nvSpPr>
        <p:spPr>
          <a:xfrm>
            <a:off x="74645" y="5817195"/>
            <a:ext cx="3648269"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Kyle Britt, MA, CAS</a:t>
            </a:r>
          </a:p>
          <a:p>
            <a:r>
              <a:rPr lang="en-US" b="1" dirty="0">
                <a:latin typeface="Arial" panose="020B0604020202020204" pitchFamily="34" charset="0"/>
                <a:cs typeface="Arial" panose="020B0604020202020204" pitchFamily="34" charset="0"/>
              </a:rPr>
              <a:t>Workforce Development Coordinator</a:t>
            </a:r>
          </a:p>
        </p:txBody>
      </p:sp>
      <p:sp>
        <p:nvSpPr>
          <p:cNvPr id="8" name="TextBox 7">
            <a:extLst>
              <a:ext uri="{FF2B5EF4-FFF2-40B4-BE49-F238E27FC236}">
                <a16:creationId xmlns:a16="http://schemas.microsoft.com/office/drawing/2014/main" id="{43D23E8F-BBAE-29F8-F142-D4DD87901B76}"/>
              </a:ext>
            </a:extLst>
          </p:cNvPr>
          <p:cNvSpPr txBox="1"/>
          <p:nvPr/>
        </p:nvSpPr>
        <p:spPr>
          <a:xfrm>
            <a:off x="0" y="330019"/>
            <a:ext cx="6172200" cy="180664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E-mail: kbritt@autismfoundationok.org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Phone: (405) 474-7937</a:t>
            </a:r>
          </a:p>
        </p:txBody>
      </p:sp>
      <p:pic>
        <p:nvPicPr>
          <p:cNvPr id="7" name="Picture 6" descr="A qr code on a white background&#10;&#10;Description automatically generated">
            <a:extLst>
              <a:ext uri="{FF2B5EF4-FFF2-40B4-BE49-F238E27FC236}">
                <a16:creationId xmlns:a16="http://schemas.microsoft.com/office/drawing/2014/main" id="{1A74191D-B5CB-DAE0-90FB-E848D4BAFE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2914" y="3238773"/>
            <a:ext cx="2718829" cy="2718829"/>
          </a:xfrm>
          <a:prstGeom prst="rect">
            <a:avLst/>
          </a:prstGeom>
        </p:spPr>
      </p:pic>
    </p:spTree>
    <p:extLst>
      <p:ext uri="{BB962C8B-B14F-4D97-AF65-F5344CB8AC3E}">
        <p14:creationId xmlns:p14="http://schemas.microsoft.com/office/powerpoint/2010/main" val="3120609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A47EE201-E8CA-27AF-76E1-1DEA432F42C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0691475F-68EB-35D6-0BA4-75A7B8EE5CBE}"/>
              </a:ext>
            </a:extLst>
          </p:cNvPr>
          <p:cNvSpPr>
            <a:spLocks noGrp="1"/>
          </p:cNvSpPr>
          <p:nvPr>
            <p:ph type="ctrTitle"/>
          </p:nvPr>
        </p:nvSpPr>
        <p:spPr>
          <a:xfrm>
            <a:off x="8022021" y="3231931"/>
            <a:ext cx="3852041" cy="1834056"/>
          </a:xfrm>
        </p:spPr>
        <p:txBody>
          <a:bodyPr>
            <a:normAutofit/>
          </a:bodyPr>
          <a:lstStyle/>
          <a:p>
            <a:r>
              <a:rPr lang="en-US" sz="4000" b="1" dirty="0">
                <a:latin typeface="Arial" panose="020B0604020202020204" pitchFamily="34" charset="0"/>
                <a:cs typeface="Arial" panose="020B0604020202020204" pitchFamily="34" charset="0"/>
              </a:rPr>
              <a:t>Resources</a:t>
            </a:r>
          </a:p>
        </p:txBody>
      </p:sp>
      <p:cxnSp>
        <p:nvCxnSpPr>
          <p:cNvPr id="10" name="Straight Connector 1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a:extLst>
              <a:ext uri="{FF2B5EF4-FFF2-40B4-BE49-F238E27FC236}">
                <a16:creationId xmlns:a16="http://schemas.microsoft.com/office/drawing/2014/main" id="{A9ADCBE8-8852-8102-F5D3-44B0CBCFD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55" y="5584317"/>
            <a:ext cx="4995744" cy="1070517"/>
          </a:xfrm>
          <a:prstGeom prst="rect">
            <a:avLst/>
          </a:prstGeom>
        </p:spPr>
      </p:pic>
      <p:sp>
        <p:nvSpPr>
          <p:cNvPr id="6" name="TextBox 5">
            <a:extLst>
              <a:ext uri="{FF2B5EF4-FFF2-40B4-BE49-F238E27FC236}">
                <a16:creationId xmlns:a16="http://schemas.microsoft.com/office/drawing/2014/main" id="{85707EC6-871C-59B2-7174-0A9065D6358F}"/>
              </a:ext>
            </a:extLst>
          </p:cNvPr>
          <p:cNvSpPr txBox="1"/>
          <p:nvPr/>
        </p:nvSpPr>
        <p:spPr>
          <a:xfrm>
            <a:off x="820010" y="459580"/>
            <a:ext cx="5425762" cy="5355312"/>
          </a:xfrm>
          <a:prstGeom prst="rect">
            <a:avLst/>
          </a:prstGeom>
          <a:noFill/>
        </p:spPr>
        <p:txBody>
          <a:bodyPr wrap="square">
            <a:spAutoFit/>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National Autism Center</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WebMD</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Texas Health &amp; Human Services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Special Olympics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Social Innovations Journal</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US National Institutes of Health (NIH)</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UK National Health System (NHS)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Cleveland Clinic</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Drexel University</a:t>
            </a:r>
          </a:p>
        </p:txBody>
      </p:sp>
    </p:spTree>
    <p:extLst>
      <p:ext uri="{BB962C8B-B14F-4D97-AF65-F5344CB8AC3E}">
        <p14:creationId xmlns:p14="http://schemas.microsoft.com/office/powerpoint/2010/main" val="58830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A47EE201-E8CA-27AF-76E1-1DEA432F42C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 name="Title 2">
            <a:extLst>
              <a:ext uri="{FF2B5EF4-FFF2-40B4-BE49-F238E27FC236}">
                <a16:creationId xmlns:a16="http://schemas.microsoft.com/office/drawing/2014/main" id="{8DAEB32B-7D19-BDF3-744B-C789A7A42D22}"/>
              </a:ext>
            </a:extLst>
          </p:cNvPr>
          <p:cNvSpPr>
            <a:spLocks noGrp="1"/>
          </p:cNvSpPr>
          <p:nvPr>
            <p:ph type="ctrTitle"/>
          </p:nvPr>
        </p:nvSpPr>
        <p:spPr>
          <a:xfrm>
            <a:off x="8022021" y="3231931"/>
            <a:ext cx="3852041" cy="1834056"/>
          </a:xfrm>
        </p:spPr>
        <p:txBody>
          <a:bodyPr>
            <a:normAutofit/>
          </a:bodyPr>
          <a:lstStyle/>
          <a:p>
            <a:r>
              <a:rPr lang="en-US" sz="4000" b="1" dirty="0">
                <a:latin typeface="Arial" panose="020B0604020202020204" pitchFamily="34" charset="0"/>
                <a:cs typeface="Arial" panose="020B0604020202020204" pitchFamily="34" charset="0"/>
              </a:rPr>
              <a:t>Resources</a:t>
            </a:r>
          </a:p>
        </p:txBody>
      </p:sp>
      <p:sp>
        <p:nvSpPr>
          <p:cNvPr id="18" name="TextBox 17">
            <a:extLst>
              <a:ext uri="{FF2B5EF4-FFF2-40B4-BE49-F238E27FC236}">
                <a16:creationId xmlns:a16="http://schemas.microsoft.com/office/drawing/2014/main" id="{A99285F2-B1B3-368D-B079-533B0C27CC32}"/>
              </a:ext>
            </a:extLst>
          </p:cNvPr>
          <p:cNvSpPr txBox="1"/>
          <p:nvPr/>
        </p:nvSpPr>
        <p:spPr>
          <a:xfrm>
            <a:off x="369425" y="637266"/>
            <a:ext cx="7837742" cy="5878532"/>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Employer Assistance &amp; Resource Network on Disability Inclusion</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U.S. Dept of Labor:  Office of Disability Employment Policy</a:t>
            </a:r>
            <a:endParaRPr lang="en-US" sz="1600" dirty="0">
              <a:latin typeface="Arial" panose="020B0604020202020204" pitchFamily="34" charset="0"/>
              <a:cs typeface="Arial" panose="020B0604020202020204" pitchFamily="34" charset="0"/>
            </a:endParaRPr>
          </a:p>
          <a:p>
            <a:endParaRPr lang="en-US" sz="1600" dirty="0">
              <a:solidFill>
                <a:srgbClr val="CC99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r>
              <a:rPr lang="en-US" sz="1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Autism Parenting </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Autism Learning Partners</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Northeast ADA Center</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Baldwin &amp; Vernon Law Firm  </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U.S. Equal Employment Opportunity Commission</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Together We Rock!</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Special Olympics</a:t>
            </a:r>
            <a:endParaRPr lang="en-US" sz="1600" dirty="0">
              <a:latin typeface="Arial" panose="020B0604020202020204" pitchFamily="34" charset="0"/>
              <a:cs typeface="Arial" panose="020B0604020202020204" pitchFamily="34" charset="0"/>
            </a:endParaRPr>
          </a:p>
          <a:p>
            <a:endParaRPr lang="en-US" sz="2000" dirty="0">
              <a:latin typeface="Neue Haas Grotesk Text Pro" panose="020B0504020202020204" pitchFamily="34" charset="0"/>
            </a:endParaRPr>
          </a:p>
          <a:p>
            <a:endParaRPr lang="en-US" dirty="0">
              <a:latin typeface="Neue Haas Grotesk Text Pro" panose="020B0504020202020204" pitchFamily="34" charset="0"/>
            </a:endParaRPr>
          </a:p>
          <a:p>
            <a:endParaRPr lang="en-US" sz="1400" dirty="0">
              <a:latin typeface="Neue Haas Grotesk Text Pro" panose="020B0504020202020204" pitchFamily="34" charset="0"/>
            </a:endParaRPr>
          </a:p>
          <a:p>
            <a:endParaRPr lang="en-US" sz="1600" dirty="0">
              <a:latin typeface="Neue Haas Grotesk Text Pro" panose="020B0504020202020204" pitchFamily="34" charset="0"/>
            </a:endParaRPr>
          </a:p>
          <a:p>
            <a:endParaRPr lang="en-US" dirty="0"/>
          </a:p>
          <a:p>
            <a:endParaRPr lang="en-US" dirty="0"/>
          </a:p>
        </p:txBody>
      </p:sp>
      <p:pic>
        <p:nvPicPr>
          <p:cNvPr id="4" name="Picture 3" descr="Text&#10;&#10;Description automatically generated">
            <a:extLst>
              <a:ext uri="{FF2B5EF4-FFF2-40B4-BE49-F238E27FC236}">
                <a16:creationId xmlns:a16="http://schemas.microsoft.com/office/drawing/2014/main" id="{C66BD0C9-FF14-BC19-684E-3BF180A25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3952" y="5465795"/>
            <a:ext cx="5084916" cy="1271229"/>
          </a:xfrm>
          <a:prstGeom prst="rect">
            <a:avLst/>
          </a:prstGeom>
        </p:spPr>
      </p:pic>
    </p:spTree>
    <p:extLst>
      <p:ext uri="{BB962C8B-B14F-4D97-AF65-F5344CB8AC3E}">
        <p14:creationId xmlns:p14="http://schemas.microsoft.com/office/powerpoint/2010/main" val="3956772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B9F27E6F-6224-BBEF-F81F-89EC502EE00E}"/>
              </a:ext>
            </a:extLst>
          </p:cNvPr>
          <p:cNvSpPr>
            <a:spLocks noGrp="1"/>
          </p:cNvSpPr>
          <p:nvPr>
            <p:ph type="title"/>
          </p:nvPr>
        </p:nvSpPr>
        <p:spPr>
          <a:xfrm>
            <a:off x="640080" y="2074363"/>
            <a:ext cx="2752354" cy="2709275"/>
          </a:xfrm>
          <a:prstGeom prst="ellipse">
            <a:avLst/>
          </a:prstGeom>
          <a:solidFill>
            <a:schemeClr val="accent6">
              <a:lumMod val="60000"/>
              <a:lumOff val="40000"/>
            </a:schemeClr>
          </a:solidFill>
          <a:ln w="174625" cmpd="thinThick">
            <a:solidFill>
              <a:srgbClr val="262626"/>
            </a:solidFill>
          </a:ln>
        </p:spPr>
        <p:txBody>
          <a:bodyPr anchor="ctr">
            <a:normAutofit/>
          </a:bodyPr>
          <a:lstStyle/>
          <a:p>
            <a:pPr algn="ctr"/>
            <a:r>
              <a:rPr lang="en-US" sz="2600" dirty="0">
                <a:solidFill>
                  <a:srgbClr val="FFFFFF"/>
                </a:solidFill>
                <a:latin typeface="Arial" panose="020B0604020202020204" pitchFamily="34" charset="0"/>
                <a:cs typeface="Arial" panose="020B0604020202020204" pitchFamily="34" charset="0"/>
              </a:rPr>
              <a:t>Training Sponsored By:</a:t>
            </a:r>
          </a:p>
        </p:txBody>
      </p:sp>
      <p:pic>
        <p:nvPicPr>
          <p:cNvPr id="9" name="Picture 8">
            <a:extLst>
              <a:ext uri="{FF2B5EF4-FFF2-40B4-BE49-F238E27FC236}">
                <a16:creationId xmlns:a16="http://schemas.microsoft.com/office/drawing/2014/main" id="{58458EBD-EF23-370D-0AA3-FAB96D649D7A}"/>
              </a:ext>
            </a:extLst>
          </p:cNvPr>
          <p:cNvPicPr>
            <a:picLocks noChangeAspect="1"/>
          </p:cNvPicPr>
          <p:nvPr/>
        </p:nvPicPr>
        <p:blipFill>
          <a:blip r:embed="rId2"/>
          <a:stretch>
            <a:fillRect/>
          </a:stretch>
        </p:blipFill>
        <p:spPr>
          <a:xfrm>
            <a:off x="3853249" y="1662809"/>
            <a:ext cx="7188199" cy="3306572"/>
          </a:xfrm>
          <a:prstGeom prst="rect">
            <a:avLst/>
          </a:prstGeom>
        </p:spPr>
      </p:pic>
    </p:spTree>
    <p:extLst>
      <p:ext uri="{BB962C8B-B14F-4D97-AF65-F5344CB8AC3E}">
        <p14:creationId xmlns:p14="http://schemas.microsoft.com/office/powerpoint/2010/main" val="1622898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9C8D43-158E-E46B-24B9-DF8BBEBC088C}"/>
              </a:ext>
            </a:extLst>
          </p:cNvPr>
          <p:cNvSpPr txBox="1"/>
          <p:nvPr/>
        </p:nvSpPr>
        <p:spPr>
          <a:xfrm>
            <a:off x="1196095" y="1787504"/>
            <a:ext cx="10260452" cy="3416320"/>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Autism spectrum disorder (ASD) is a developmental disability caused by differences in the brain.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People with ASD often have problems with social communication and interaction and restricted or repetitive behaviors or interests.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People with ASD may also have different ways of learning, moving, or paying attention.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It is important to note that some people without ASD might also have some of these symptoms. But for people with ASD, these characteristics can make life very challenging.</a:t>
            </a:r>
          </a:p>
        </p:txBody>
      </p:sp>
      <p:sp>
        <p:nvSpPr>
          <p:cNvPr id="5" name="TextBox 4">
            <a:extLst>
              <a:ext uri="{FF2B5EF4-FFF2-40B4-BE49-F238E27FC236}">
                <a16:creationId xmlns:a16="http://schemas.microsoft.com/office/drawing/2014/main" id="{AAC98A57-5AEC-DA54-A019-D539EB8895D3}"/>
              </a:ext>
            </a:extLst>
          </p:cNvPr>
          <p:cNvSpPr txBox="1"/>
          <p:nvPr/>
        </p:nvSpPr>
        <p:spPr>
          <a:xfrm>
            <a:off x="1196095" y="833496"/>
            <a:ext cx="6096982" cy="769441"/>
          </a:xfrm>
          <a:prstGeom prst="rect">
            <a:avLst/>
          </a:prstGeom>
          <a:noFill/>
        </p:spPr>
        <p:txBody>
          <a:bodyPr wrap="square">
            <a:spAutoFit/>
          </a:bodyPr>
          <a:lstStyle/>
          <a:p>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What is Autism?</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06A6FC-CB37-C7D5-765B-6B6E3E12B5AF}"/>
              </a:ext>
            </a:extLst>
          </p:cNvPr>
          <p:cNvSpPr txBox="1"/>
          <p:nvPr/>
        </p:nvSpPr>
        <p:spPr>
          <a:xfrm>
            <a:off x="9759260" y="6005716"/>
            <a:ext cx="15911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Source:  CDC</a:t>
            </a:r>
          </a:p>
        </p:txBody>
      </p:sp>
    </p:spTree>
    <p:extLst>
      <p:ext uri="{BB962C8B-B14F-4D97-AF65-F5344CB8AC3E}">
        <p14:creationId xmlns:p14="http://schemas.microsoft.com/office/powerpoint/2010/main" val="3514158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230CA8B-9D58-670A-14E9-B3F2A4E0A9E8}"/>
              </a:ext>
            </a:extLst>
          </p:cNvPr>
          <p:cNvSpPr txBox="1">
            <a:spLocks/>
          </p:cNvSpPr>
          <p:nvPr/>
        </p:nvSpPr>
        <p:spPr>
          <a:xfrm>
            <a:off x="838200" y="293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Evolving Autism &amp; I/DD Demographics</a:t>
            </a:r>
          </a:p>
        </p:txBody>
      </p:sp>
      <p:sp>
        <p:nvSpPr>
          <p:cNvPr id="7" name="Content Placeholder 4">
            <a:extLst>
              <a:ext uri="{FF2B5EF4-FFF2-40B4-BE49-F238E27FC236}">
                <a16:creationId xmlns:a16="http://schemas.microsoft.com/office/drawing/2014/main" id="{B03B23E8-5A13-EB33-0621-35117643F438}"/>
              </a:ext>
            </a:extLst>
          </p:cNvPr>
          <p:cNvSpPr>
            <a:spLocks noGrp="1"/>
          </p:cNvSpPr>
          <p:nvPr>
            <p:ph idx="1"/>
          </p:nvPr>
        </p:nvSpPr>
        <p:spPr>
          <a:xfrm>
            <a:off x="838200" y="1483112"/>
            <a:ext cx="10515600" cy="4326673"/>
          </a:xfrm>
        </p:spPr>
        <p:txBody>
          <a:bodyPr vert="horz" lIns="91440" tIns="45720" rIns="91440" bIns="45720" rtlCol="0" anchor="t">
            <a:normAutofit fontScale="62500" lnSpcReduction="20000"/>
          </a:bodyPr>
          <a:lstStyle/>
          <a:p>
            <a:pPr>
              <a:lnSpc>
                <a:spcPct val="170000"/>
              </a:lnSpc>
            </a:pPr>
            <a:r>
              <a:rPr lang="en-US" sz="2600" b="0" i="0" u="none" strike="noStrike" dirty="0">
                <a:solidFill>
                  <a:srgbClr val="000000"/>
                </a:solidFill>
                <a:effectLst/>
                <a:latin typeface="Arial" panose="020B0604020202020204" pitchFamily="34" charset="0"/>
                <a:cs typeface="Arial" panose="020B0604020202020204" pitchFamily="34" charset="0"/>
              </a:rPr>
              <a:t>CDC now says autism affects 1 in</a:t>
            </a:r>
            <a:r>
              <a:rPr lang="en-US" sz="2600" dirty="0">
                <a:solidFill>
                  <a:srgbClr val="000000"/>
                </a:solidFill>
                <a:latin typeface="Arial" panose="020B0604020202020204" pitchFamily="34" charset="0"/>
                <a:cs typeface="Arial" panose="020B0604020202020204" pitchFamily="34" charset="0"/>
              </a:rPr>
              <a:t> 36</a:t>
            </a:r>
            <a:r>
              <a:rPr lang="en-US" sz="2600" b="0" i="0" u="none" strike="noStrike" dirty="0">
                <a:solidFill>
                  <a:srgbClr val="000000"/>
                </a:solidFill>
                <a:effectLst/>
                <a:latin typeface="Arial" panose="020B0604020202020204" pitchFamily="34" charset="0"/>
                <a:cs typeface="Arial" panose="020B0604020202020204" pitchFamily="34" charset="0"/>
              </a:rPr>
              <a:t> children in the U.S.</a:t>
            </a:r>
          </a:p>
          <a:p>
            <a:pPr>
              <a:lnSpc>
                <a:spcPct val="170000"/>
              </a:lnSpc>
            </a:pPr>
            <a:r>
              <a:rPr lang="en-US" sz="2600" b="0" i="0" u="none" strike="noStrike" dirty="0">
                <a:solidFill>
                  <a:srgbClr val="000000"/>
                </a:solidFill>
                <a:effectLst/>
                <a:latin typeface="Arial" panose="020B0604020202020204" pitchFamily="34" charset="0"/>
                <a:cs typeface="Arial" panose="020B0604020202020204" pitchFamily="34" charset="0"/>
              </a:rPr>
              <a:t>According to the CDC, about 6.5 million adults in the United States have I/DD.</a:t>
            </a:r>
          </a:p>
          <a:p>
            <a:pPr>
              <a:lnSpc>
                <a:spcPct val="170000"/>
              </a:lnSpc>
            </a:pPr>
            <a:r>
              <a:rPr lang="en-US" sz="2600" dirty="0">
                <a:solidFill>
                  <a:srgbClr val="000000"/>
                </a:solidFill>
                <a:latin typeface="Arial" panose="020B0604020202020204" pitchFamily="34" charset="0"/>
                <a:cs typeface="Arial" panose="020B0604020202020204" pitchFamily="34" charset="0"/>
              </a:rPr>
              <a:t>An estimated 50,000 people on the autism spectrum graduate high school in the U.S. each year.</a:t>
            </a:r>
          </a:p>
          <a:p>
            <a:pPr>
              <a:lnSpc>
                <a:spcPct val="170000"/>
              </a:lnSpc>
            </a:pPr>
            <a:r>
              <a:rPr lang="en-US" sz="2600" b="0" i="0" u="none" strike="noStrike" dirty="0">
                <a:solidFill>
                  <a:srgbClr val="000000"/>
                </a:solidFill>
                <a:effectLst/>
                <a:latin typeface="Arial" panose="020B0604020202020204" pitchFamily="34" charset="0"/>
                <a:cs typeface="Arial" panose="020B0604020202020204" pitchFamily="34" charset="0"/>
              </a:rPr>
              <a:t>Thirty-five percent of young adults with autism have never held a job or received postgraduate education after leaving high school.</a:t>
            </a:r>
          </a:p>
          <a:p>
            <a:pPr>
              <a:lnSpc>
                <a:spcPct val="170000"/>
              </a:lnSpc>
            </a:pPr>
            <a:r>
              <a:rPr lang="en-US" sz="2600" b="0" i="0" u="none" strike="noStrike" dirty="0">
                <a:solidFill>
                  <a:srgbClr val="000000"/>
                </a:solidFill>
                <a:effectLst/>
                <a:latin typeface="Arial" panose="020B0604020202020204" pitchFamily="34" charset="0"/>
                <a:cs typeface="Arial" panose="020B0604020202020204" pitchFamily="34" charset="0"/>
              </a:rPr>
              <a:t>Only 44% of adults with I/DD are employed; this compares to 83% of adults without I/DD.</a:t>
            </a:r>
          </a:p>
          <a:p>
            <a:pPr>
              <a:lnSpc>
                <a:spcPct val="170000"/>
              </a:lnSpc>
            </a:pPr>
            <a:r>
              <a:rPr lang="en-US" sz="2600" dirty="0">
                <a:solidFill>
                  <a:srgbClr val="000000"/>
                </a:solidFill>
                <a:latin typeface="Arial" panose="020B0604020202020204" pitchFamily="34" charset="0"/>
                <a:cs typeface="Arial" panose="020B0604020202020204" pitchFamily="34" charset="0"/>
              </a:rPr>
              <a:t>An estimated 50-75% of people on the autism spectrum experience periods of long-term unemployment.</a:t>
            </a:r>
          </a:p>
          <a:p>
            <a:pPr>
              <a:lnSpc>
                <a:spcPct val="170000"/>
              </a:lnSpc>
            </a:pPr>
            <a:r>
              <a:rPr lang="en-US" sz="2600" dirty="0">
                <a:solidFill>
                  <a:srgbClr val="000000"/>
                </a:solidFill>
                <a:latin typeface="Arial" panose="020B0604020202020204" pitchFamily="34" charset="0"/>
                <a:cs typeface="Arial" panose="020B0604020202020204" pitchFamily="34" charset="0"/>
              </a:rPr>
              <a:t>Twenty-eight percent of adults with I/DD have never had a job.</a:t>
            </a:r>
          </a:p>
          <a:p>
            <a:pPr marL="0" indent="0">
              <a:buNone/>
            </a:pPr>
            <a:endParaRPr lang="en-US" sz="2800" b="0" i="0" u="none" strike="noStrike" dirty="0">
              <a:solidFill>
                <a:srgbClr val="000000"/>
              </a:solidFill>
              <a:effectLst/>
              <a:latin typeface="NeueHaasGroteskDisp Pro" panose="020B0504020202020204" pitchFamily="34" charset="0"/>
            </a:endParaRPr>
          </a:p>
          <a:p>
            <a:endParaRPr lang="en-US" sz="2800" b="0" i="0" dirty="0">
              <a:solidFill>
                <a:srgbClr val="000000"/>
              </a:solidFill>
              <a:effectLst/>
              <a:latin typeface="NeueHaasGroteskDisp Pro" panose="020B0504020202020204" pitchFamily="34" charset="0"/>
            </a:endParaRPr>
          </a:p>
          <a:p>
            <a:endParaRPr lang="en-US" dirty="0"/>
          </a:p>
        </p:txBody>
      </p:sp>
      <p:sp>
        <p:nvSpPr>
          <p:cNvPr id="8" name="TextBox 7">
            <a:extLst>
              <a:ext uri="{FF2B5EF4-FFF2-40B4-BE49-F238E27FC236}">
                <a16:creationId xmlns:a16="http://schemas.microsoft.com/office/drawing/2014/main" id="{BE09C745-43D9-382E-07F7-160E22F7D774}"/>
              </a:ext>
            </a:extLst>
          </p:cNvPr>
          <p:cNvSpPr txBox="1"/>
          <p:nvPr/>
        </p:nvSpPr>
        <p:spPr>
          <a:xfrm>
            <a:off x="8352263" y="6164999"/>
            <a:ext cx="3260543" cy="307777"/>
          </a:xfrm>
          <a:prstGeom prst="rect">
            <a:avLst/>
          </a:prstGeom>
          <a:noFill/>
        </p:spPr>
        <p:txBody>
          <a:bodyPr wrap="square" rtlCol="0">
            <a:spAutoFit/>
          </a:bodyPr>
          <a:lstStyle/>
          <a:p>
            <a:r>
              <a:rPr lang="en-US" sz="1400">
                <a:latin typeface="Neue Haas Grotesk Text Pro" panose="020B0504020202020204" pitchFamily="34" charset="0"/>
              </a:rPr>
              <a:t>Source:  CDC, Drexel University</a:t>
            </a:r>
          </a:p>
        </p:txBody>
      </p:sp>
    </p:spTree>
    <p:extLst>
      <p:ext uri="{BB962C8B-B14F-4D97-AF65-F5344CB8AC3E}">
        <p14:creationId xmlns:p14="http://schemas.microsoft.com/office/powerpoint/2010/main" val="2131739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230CA8B-9D58-670A-14E9-B3F2A4E0A9E8}"/>
              </a:ext>
            </a:extLst>
          </p:cNvPr>
          <p:cNvSpPr txBox="1">
            <a:spLocks/>
          </p:cNvSpPr>
          <p:nvPr/>
        </p:nvSpPr>
        <p:spPr>
          <a:xfrm>
            <a:off x="838200" y="293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Characteristics of Autistic Adults</a:t>
            </a:r>
          </a:p>
        </p:txBody>
      </p:sp>
      <p:sp>
        <p:nvSpPr>
          <p:cNvPr id="5" name="Content Placeholder 3">
            <a:extLst>
              <a:ext uri="{FF2B5EF4-FFF2-40B4-BE49-F238E27FC236}">
                <a16:creationId xmlns:a16="http://schemas.microsoft.com/office/drawing/2014/main" id="{42287EFA-342C-7259-AA69-AB88600C6D87}"/>
              </a:ext>
            </a:extLst>
          </p:cNvPr>
          <p:cNvSpPr>
            <a:spLocks noGrp="1"/>
          </p:cNvSpPr>
          <p:nvPr>
            <p:ph sz="half" idx="1"/>
          </p:nvPr>
        </p:nvSpPr>
        <p:spPr>
          <a:xfrm>
            <a:off x="997483" y="1513708"/>
            <a:ext cx="10515599" cy="4351338"/>
          </a:xfrm>
        </p:spPr>
        <p:txBody>
          <a:bodyPr>
            <a:normAutofit/>
          </a:bodyPr>
          <a:lstStyle/>
          <a:p>
            <a:pPr marL="0" indent="0" algn="l">
              <a:buNone/>
            </a:pPr>
            <a:r>
              <a:rPr lang="en-US" sz="2400" b="1" i="0" dirty="0">
                <a:effectLst/>
                <a:latin typeface="Arial" panose="020B0604020202020204" pitchFamily="34" charset="0"/>
                <a:cs typeface="Arial" panose="020B0604020202020204" pitchFamily="34" charset="0"/>
              </a:rPr>
              <a:t>Common signs of autism in adults include:</a:t>
            </a:r>
            <a:endParaRPr lang="en-US" sz="2400"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finding it hard to understand what others are thinking or feeling</a:t>
            </a:r>
          </a:p>
          <a:p>
            <a:pPr algn="l">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getting very anxious about social situations</a:t>
            </a:r>
          </a:p>
          <a:p>
            <a:pPr algn="l">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finding it hard to make friends or prefer to be on your own</a:t>
            </a:r>
          </a:p>
          <a:p>
            <a:pPr algn="l">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Seeming blunt, rude, or not interested in others without meaning to</a:t>
            </a:r>
          </a:p>
          <a:p>
            <a:pPr algn="l">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finding it hard to say how </a:t>
            </a:r>
            <a:r>
              <a:rPr lang="en-US" sz="2400" dirty="0">
                <a:latin typeface="Arial" panose="020B0604020202020204" pitchFamily="34" charset="0"/>
                <a:cs typeface="Arial" panose="020B0604020202020204" pitchFamily="34" charset="0"/>
              </a:rPr>
              <a:t>they</a:t>
            </a:r>
            <a:r>
              <a:rPr lang="en-US" sz="2400" b="0" i="0" dirty="0">
                <a:effectLst/>
                <a:latin typeface="Arial" panose="020B0604020202020204" pitchFamily="34" charset="0"/>
                <a:cs typeface="Arial" panose="020B0604020202020204" pitchFamily="34" charset="0"/>
              </a:rPr>
              <a:t> feel</a:t>
            </a:r>
          </a:p>
          <a:p>
            <a:pPr algn="l">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taking things very literally – for example, </a:t>
            </a:r>
            <a:r>
              <a:rPr lang="en-US" sz="2400" dirty="0">
                <a:latin typeface="Arial" panose="020B0604020202020204" pitchFamily="34" charset="0"/>
                <a:cs typeface="Arial" panose="020B0604020202020204" pitchFamily="34" charset="0"/>
              </a:rPr>
              <a:t>they</a:t>
            </a:r>
            <a:r>
              <a:rPr lang="en-US" sz="2400" b="0" i="0" dirty="0">
                <a:effectLst/>
                <a:latin typeface="Arial" panose="020B0604020202020204" pitchFamily="34" charset="0"/>
                <a:cs typeface="Arial" panose="020B0604020202020204" pitchFamily="34" charset="0"/>
              </a:rPr>
              <a:t> may not understand sarcasm or phrases like "break a leg"</a:t>
            </a:r>
          </a:p>
          <a:p>
            <a:pPr algn="l">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having the same routine every day and getting very anxious if it changes</a:t>
            </a:r>
          </a:p>
        </p:txBody>
      </p:sp>
    </p:spTree>
    <p:extLst>
      <p:ext uri="{BB962C8B-B14F-4D97-AF65-F5344CB8AC3E}">
        <p14:creationId xmlns:p14="http://schemas.microsoft.com/office/powerpoint/2010/main" val="460569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F5F1AD-74C3-1FB1-E184-8A62C53B5E6A}"/>
              </a:ext>
            </a:extLst>
          </p:cNvPr>
          <p:cNvPicPr>
            <a:picLocks noChangeAspect="1"/>
          </p:cNvPicPr>
          <p:nvPr/>
        </p:nvPicPr>
        <p:blipFill>
          <a:blip r:embed="rId4"/>
          <a:stretch>
            <a:fillRect/>
          </a:stretch>
        </p:blipFill>
        <p:spPr>
          <a:xfrm>
            <a:off x="514232" y="970104"/>
            <a:ext cx="5262100" cy="4572052"/>
          </a:xfrm>
          <a:prstGeom prst="rect">
            <a:avLst/>
          </a:prstGeom>
        </p:spPr>
      </p:pic>
      <p:pic>
        <p:nvPicPr>
          <p:cNvPr id="2" name="Picture 1">
            <a:extLst>
              <a:ext uri="{FF2B5EF4-FFF2-40B4-BE49-F238E27FC236}">
                <a16:creationId xmlns:a16="http://schemas.microsoft.com/office/drawing/2014/main" id="{722E81FD-EEB2-0430-2406-B5C59172D60D}"/>
              </a:ext>
            </a:extLst>
          </p:cNvPr>
          <p:cNvPicPr>
            <a:picLocks noChangeAspect="1"/>
          </p:cNvPicPr>
          <p:nvPr/>
        </p:nvPicPr>
        <p:blipFill>
          <a:blip r:embed="rId5"/>
          <a:stretch>
            <a:fillRect/>
          </a:stretch>
        </p:blipFill>
        <p:spPr>
          <a:xfrm>
            <a:off x="5966139" y="680224"/>
            <a:ext cx="5798398" cy="5597913"/>
          </a:xfrm>
          <a:prstGeom prst="rect">
            <a:avLst/>
          </a:prstGeom>
        </p:spPr>
      </p:pic>
      <p:pic>
        <p:nvPicPr>
          <p:cNvPr id="5" name="Picture 4">
            <a:extLst>
              <a:ext uri="{FF2B5EF4-FFF2-40B4-BE49-F238E27FC236}">
                <a16:creationId xmlns:a16="http://schemas.microsoft.com/office/drawing/2014/main" id="{F9431297-4773-77A1-162E-726CE675A346}"/>
              </a:ext>
            </a:extLst>
          </p:cNvPr>
          <p:cNvPicPr>
            <a:picLocks noChangeAspect="1"/>
          </p:cNvPicPr>
          <p:nvPr/>
        </p:nvPicPr>
        <p:blipFill>
          <a:blip r:embed="rId6"/>
          <a:stretch>
            <a:fillRect/>
          </a:stretch>
        </p:blipFill>
        <p:spPr>
          <a:xfrm>
            <a:off x="5940119" y="709948"/>
            <a:ext cx="36579" cy="5438103"/>
          </a:xfrm>
          <a:prstGeom prst="rect">
            <a:avLst/>
          </a:prstGeom>
        </p:spPr>
      </p:pic>
    </p:spTree>
    <p:extLst>
      <p:ext uri="{BB962C8B-B14F-4D97-AF65-F5344CB8AC3E}">
        <p14:creationId xmlns:p14="http://schemas.microsoft.com/office/powerpoint/2010/main" val="726252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CA4A6-68F2-0743-A3C8-DC01602653F7}"/>
              </a:ext>
            </a:extLst>
          </p:cNvPr>
          <p:cNvSpPr>
            <a:spLocks noGrp="1"/>
          </p:cNvSpPr>
          <p:nvPr>
            <p:ph type="title"/>
          </p:nvPr>
        </p:nvSpPr>
        <p:spPr>
          <a:xfrm>
            <a:off x="725774" y="191040"/>
            <a:ext cx="10515600" cy="1325563"/>
          </a:xfrm>
        </p:spPr>
        <p:txBody>
          <a:bodyPr/>
          <a:lstStyle/>
          <a:p>
            <a:r>
              <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Three Levels of Autism</a:t>
            </a:r>
            <a:endParaRPr lang="en-US" b="1" dirty="0">
              <a:solidFill>
                <a:prstClr val="black"/>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A4F4075-8342-C06E-EE1A-02F576E10B1D}"/>
              </a:ext>
            </a:extLst>
          </p:cNvPr>
          <p:cNvSpPr txBox="1"/>
          <p:nvPr/>
        </p:nvSpPr>
        <p:spPr>
          <a:xfrm>
            <a:off x="1392293" y="1389569"/>
            <a:ext cx="7958688" cy="64325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Level 1: Requiring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cs typeface="Arial" panose="020B0604020202020204" pitchFamily="34" charset="0"/>
              </a:rPr>
              <a:t>A person with level 1 autism requires the least amount of support.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F2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cs typeface="Arial" panose="020B0604020202020204" pitchFamily="34" charset="0"/>
              </a:rPr>
              <a:t>Level 1 social communication characteristics may include:</a:t>
            </a:r>
            <a:endPar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trouble understanding or complying with social conventions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appearance of disinterest in social interactions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some emotional or </a:t>
            </a:r>
            <a:r>
              <a:rPr kumimoji="0" lang="en-US" sz="1800" b="0" i="0" u="sng" strike="noStrike" kern="1200" cap="none" spc="0" normalizeH="0" baseline="0" noProof="0" dirty="0">
                <a:ln>
                  <a:noFill/>
                </a:ln>
                <a:solidFill>
                  <a:srgbClr val="3D5A99"/>
                </a:solidFill>
                <a:effectLst/>
                <a:uLnTx/>
                <a:uFillTx/>
                <a:latin typeface="Arial" panose="020B0604020202020204" pitchFamily="34" charset="0"/>
                <a:cs typeface="Arial" panose="020B0604020202020204" pitchFamily="34" charset="0"/>
                <a:hlinkClick r:id="rId3"/>
              </a:rPr>
              <a:t>sensory dysregulation</a:t>
            </a:r>
            <a:endPar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F2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panose="020B0604020202020204" pitchFamily="34" charset="0"/>
                <a:cs typeface="Arial" panose="020B0604020202020204" pitchFamily="34" charset="0"/>
              </a:rPr>
              <a:t>Level 1 restricted interests and repetitive behavior traits can be:</a:t>
            </a:r>
            <a:endPar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need for additional personal organization strategies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behavioral rigidity and inflexibility</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sng" strike="noStrike" kern="1200" cap="none" spc="0" normalizeH="0" baseline="0" noProof="0" dirty="0">
                <a:ln>
                  <a:noFill/>
                </a:ln>
                <a:solidFill>
                  <a:srgbClr val="3D5A99"/>
                </a:solidFill>
                <a:effectLst/>
                <a:uLnTx/>
                <a:uFillTx/>
                <a:latin typeface="Arial" panose="020B0604020202020204" pitchFamily="34" charset="0"/>
                <a:cs typeface="Arial" panose="020B0604020202020204" pitchFamily="34" charset="0"/>
                <a:hlinkClick r:id="rId4"/>
              </a:rPr>
              <a:t>stress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during transitions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attention span differences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perseveration (focusing on something longer than is helpful)</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1F20"/>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1F20"/>
              </a:solidFill>
              <a:effectLst/>
              <a:uLnTx/>
              <a:uFillTx/>
              <a:latin typeface="Neue Haas Grotesk Text Pro"/>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F20"/>
              </a:solidFill>
              <a:effectLst/>
              <a:uLnTx/>
              <a:uFillTx/>
              <a:latin typeface="Proxima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6D858A6-95BC-026B-5754-3AC29E6A7F82}"/>
              </a:ext>
            </a:extLst>
          </p:cNvPr>
          <p:cNvSpPr txBox="1"/>
          <p:nvPr/>
        </p:nvSpPr>
        <p:spPr>
          <a:xfrm>
            <a:off x="7657475" y="5827999"/>
            <a:ext cx="2457523"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Neue Haas Grotesk Text Pro"/>
                <a:ea typeface="+mn-ea"/>
                <a:cs typeface="+mn-cs"/>
              </a:rPr>
              <a:t>Source:  Psych Central, 2022</a:t>
            </a:r>
          </a:p>
        </p:txBody>
      </p:sp>
    </p:spTree>
    <p:extLst>
      <p:ext uri="{BB962C8B-B14F-4D97-AF65-F5344CB8AC3E}">
        <p14:creationId xmlns:p14="http://schemas.microsoft.com/office/powerpoint/2010/main" val="2528204803"/>
      </p:ext>
    </p:extLst>
  </p:cSld>
  <p:clrMapOvr>
    <a:masterClrMapping/>
  </p:clrMapOvr>
  <mc:AlternateContent xmlns:mc="http://schemas.openxmlformats.org/markup-compatibility/2006" xmlns:p14="http://schemas.microsoft.com/office/powerpoint/2010/main">
    <mc:Choice Requires="p14">
      <p:transition spd="slow" p14:dur="2000" advTm="141553"/>
    </mc:Choice>
    <mc:Fallback xmlns="">
      <p:transition spd="slow" advTm="141553"/>
    </mc:Fallback>
  </mc:AlternateContent>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ACtheme">
  <a:themeElements>
    <a:clrScheme name="OAC Colors">
      <a:dk1>
        <a:sysClr val="windowText" lastClr="000000"/>
      </a:dk1>
      <a:lt1>
        <a:srgbClr val="FFFFFF"/>
      </a:lt1>
      <a:dk2>
        <a:srgbClr val="6E2391"/>
      </a:dk2>
      <a:lt2>
        <a:srgbClr val="B5E6D7"/>
      </a:lt2>
      <a:accent1>
        <a:srgbClr val="2B945C"/>
      </a:accent1>
      <a:accent2>
        <a:srgbClr val="EE217F"/>
      </a:accent2>
      <a:accent3>
        <a:srgbClr val="F58A0F"/>
      </a:accent3>
      <a:accent4>
        <a:srgbClr val="4AC2D4"/>
      </a:accent4>
      <a:accent5>
        <a:srgbClr val="B5E6D7"/>
      </a:accent5>
      <a:accent6>
        <a:srgbClr val="6E2391"/>
      </a:accent6>
      <a:hlink>
        <a:srgbClr val="D4232B"/>
      </a:hlink>
      <a:folHlink>
        <a:srgbClr val="F0422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howTemplate" id="{C41C5A78-9507-42B4-A54F-C43B0611B080}" vid="{DED837B8-C43A-4048-94FC-5021F181F23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80C8D3B235AF41BEAA0199A016CF24" ma:contentTypeVersion="17" ma:contentTypeDescription="Create a new document." ma:contentTypeScope="" ma:versionID="bce6a5eacb8f94c1ad9666ede6dc2c4d">
  <xsd:schema xmlns:xsd="http://www.w3.org/2001/XMLSchema" xmlns:xs="http://www.w3.org/2001/XMLSchema" xmlns:p="http://schemas.microsoft.com/office/2006/metadata/properties" xmlns:ns2="798479bd-9082-424c-9e28-c53520f322a5" xmlns:ns3="b4b17651-7f72-46ab-86ca-9bb7ba164571" targetNamespace="http://schemas.microsoft.com/office/2006/metadata/properties" ma:root="true" ma:fieldsID="138191ecbe7f34321c4f11a21432ccad" ns2:_="" ns3:_="">
    <xsd:import namespace="798479bd-9082-424c-9e28-c53520f322a5"/>
    <xsd:import namespace="b4b17651-7f72-46ab-86ca-9bb7ba16457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2:TaxCatchAll"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479bd-9082-424c-9e28-c53520f322a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24f3d2-8110-430c-88be-a00314c78ea4}" ma:internalName="TaxCatchAll" ma:showField="CatchAllData" ma:web="798479bd-9082-424c-9e28-c53520f322a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4b17651-7f72-46ab-86ca-9bb7ba16457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57f9f4d-5b3a-419c-a28d-6d9b52a9d431"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98479bd-9082-424c-9e28-c53520f322a5" xsi:nil="true"/>
    <lcf76f155ced4ddcb4097134ff3c332f xmlns="b4b17651-7f72-46ab-86ca-9bb7ba16457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716984-BE57-42C0-B58C-300108F12C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8479bd-9082-424c-9e28-c53520f322a5"/>
    <ds:schemaRef ds:uri="b4b17651-7f72-46ab-86ca-9bb7ba1645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BA1572-6115-40FB-97B1-EF62230E149B}">
  <ds:schemaRefs>
    <ds:schemaRef ds:uri="http://purl.org/dc/elements/1.1/"/>
    <ds:schemaRef ds:uri="http://purl.org/dc/terms/"/>
    <ds:schemaRef ds:uri="http://purl.org/dc/dcmitype/"/>
    <ds:schemaRef ds:uri="http://schemas.microsoft.com/office/2006/documentManagement/types"/>
    <ds:schemaRef ds:uri="b4b17651-7f72-46ab-86ca-9bb7ba164571"/>
    <ds:schemaRef ds:uri="798479bd-9082-424c-9e28-c53520f322a5"/>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D2DE8FE-38A8-40D8-82AD-8A811FCDFB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22547</TotalTime>
  <Words>7302</Words>
  <Application>Microsoft Office PowerPoint</Application>
  <PresentationFormat>Widescreen</PresentationFormat>
  <Paragraphs>584</Paragraphs>
  <Slides>49</Slides>
  <Notes>45</Notes>
  <HiddenSlides>0</HiddenSlides>
  <MMClips>2</MMClips>
  <ScaleCrop>false</ScaleCrop>
  <HeadingPairs>
    <vt:vector size="6" baseType="variant">
      <vt:variant>
        <vt:lpstr>Fonts Used</vt:lpstr>
      </vt:variant>
      <vt:variant>
        <vt:i4>27</vt:i4>
      </vt:variant>
      <vt:variant>
        <vt:lpstr>Theme</vt:lpstr>
      </vt:variant>
      <vt:variant>
        <vt:i4>3</vt:i4>
      </vt:variant>
      <vt:variant>
        <vt:lpstr>Slide Titles</vt:lpstr>
      </vt:variant>
      <vt:variant>
        <vt:i4>49</vt:i4>
      </vt:variant>
    </vt:vector>
  </HeadingPairs>
  <TitlesOfParts>
    <vt:vector size="79" baseType="lpstr">
      <vt:lpstr>Akkurat Pro</vt:lpstr>
      <vt:lpstr>Arial</vt:lpstr>
      <vt:lpstr>Calibri</vt:lpstr>
      <vt:lpstr>Calibri Light</vt:lpstr>
      <vt:lpstr>Century Gothic</vt:lpstr>
      <vt:lpstr>fira sans</vt:lpstr>
      <vt:lpstr>Frutiger W01</vt:lpstr>
      <vt:lpstr>Georgia</vt:lpstr>
      <vt:lpstr>Google Sans</vt:lpstr>
      <vt:lpstr>Gordita</vt:lpstr>
      <vt:lpstr>greycliff-cf</vt:lpstr>
      <vt:lpstr>Helvetica</vt:lpstr>
      <vt:lpstr>hero-new</vt:lpstr>
      <vt:lpstr>Neue Haas Grotesk Text Pro</vt:lpstr>
      <vt:lpstr>NeueHaasGroteskDisp Pro</vt:lpstr>
      <vt:lpstr>Open Sans</vt:lpstr>
      <vt:lpstr>open-sans</vt:lpstr>
      <vt:lpstr>Proxima Nova</vt:lpstr>
      <vt:lpstr>Roboto</vt:lpstr>
      <vt:lpstr>Rockwell-Regular</vt:lpstr>
      <vt:lpstr>Sohne</vt:lpstr>
      <vt:lpstr>Source Sans Pro</vt:lpstr>
      <vt:lpstr>Source Sans Pro Web</vt:lpstr>
      <vt:lpstr>source-serif-pro</vt:lpstr>
      <vt:lpstr>Ubuntu</vt:lpstr>
      <vt:lpstr>verdana</vt:lpstr>
      <vt:lpstr>Wingdings</vt:lpstr>
      <vt:lpstr>Office Theme</vt:lpstr>
      <vt:lpstr>1_Office Theme</vt:lpstr>
      <vt:lpstr>OACtheme</vt:lpstr>
      <vt:lpstr>Workplace Neurodiversity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Levels of Autism</vt:lpstr>
      <vt:lpstr>Three Levels of Autism</vt:lpstr>
      <vt:lpstr>Three Levels of Autism</vt:lpstr>
      <vt:lpstr>PowerPoint Presentation</vt:lpstr>
      <vt:lpstr>PowerPoint Presentation</vt:lpstr>
      <vt:lpstr>What is I/DD?</vt:lpstr>
      <vt:lpstr>I/DD History</vt:lpstr>
      <vt:lpstr>Characteristics of Adults with I/DD</vt:lpstr>
      <vt:lpstr>What is Neurodiversity?</vt:lpstr>
      <vt:lpstr>PowerPoint Presentation</vt:lpstr>
      <vt:lpstr>Neurodivergent &amp;  Neurotypical</vt:lpstr>
      <vt:lpstr>Neurodiverse Communication</vt:lpstr>
      <vt:lpstr>Communication</vt:lpstr>
      <vt:lpstr>Communication Tips</vt:lpstr>
      <vt:lpstr>PowerPoint Presentation</vt:lpstr>
      <vt:lpstr>PowerPoint Presentation</vt:lpstr>
      <vt:lpstr>Avoiding Ableism</vt:lpstr>
      <vt:lpstr>Practice Inclusion: End the Use of the R-Word</vt:lpstr>
      <vt:lpstr>Bullying &amp; Discrimination </vt:lpstr>
      <vt:lpstr>Examples of Disability Discrimination in the Workplace</vt:lpstr>
      <vt:lpstr>PowerPoint Presentation</vt:lpstr>
      <vt:lpstr>PowerPoint Presentation</vt:lpstr>
      <vt:lpstr>Employer Fears &amp; Misconceptions</vt:lpstr>
      <vt:lpstr>Employer Fears &amp; Misconceptions</vt:lpstr>
      <vt:lpstr>Interviewing Neurodiverse Individuals</vt:lpstr>
      <vt:lpstr>Interviewing Neurodiverse Individuals</vt:lpstr>
      <vt:lpstr>Self-Disclosure</vt:lpstr>
      <vt:lpstr>Americans with Disabilities Act (ADA)</vt:lpstr>
      <vt:lpstr>ADA Responsibilities as an Employer</vt:lpstr>
      <vt:lpstr>ADA Responsibilities as an Employer</vt:lpstr>
      <vt:lpstr>Leading the Way…</vt:lpstr>
      <vt:lpstr>PowerPoint Presentation</vt:lpstr>
      <vt:lpstr>Neurodiversity as an Advantage</vt:lpstr>
      <vt:lpstr>Neurodiversity as an Advantage</vt:lpstr>
      <vt:lpstr>Benefits of Hiring Neurodiverse &amp; I/DD  Employees</vt:lpstr>
      <vt:lpstr>Questions??</vt:lpstr>
      <vt:lpstr>Post Training Survey</vt:lpstr>
      <vt:lpstr>PowerPoint Presentation</vt:lpstr>
      <vt:lpstr>Resources</vt:lpstr>
      <vt:lpstr>Resources</vt:lpstr>
      <vt:lpstr>Training Sponsored 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Workplace Neurodiversity</dc:title>
  <dc:creator>Leah Harris</dc:creator>
  <cp:lastModifiedBy>Tina Joseph</cp:lastModifiedBy>
  <cp:revision>7</cp:revision>
  <dcterms:created xsi:type="dcterms:W3CDTF">2022-05-09T21:54:21Z</dcterms:created>
  <dcterms:modified xsi:type="dcterms:W3CDTF">2024-04-24T14:44:17Z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0x0101000980C8D3B235AF41BEAA0199A016CF24</vt:lpwstr>
  </property>
  <property fmtid="{D5CDD505-2E9C-101B-9397-08002B2CF9AE}" pid="3" name="MediaServiceImageTags">
    <vt:lpwstr/>
  </property>
</Properties>
</file>