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65" r:id="rId3"/>
    <p:sldId id="3870" r:id="rId4"/>
    <p:sldId id="3871" r:id="rId5"/>
    <p:sldId id="3861" r:id="rId6"/>
    <p:sldId id="3868" r:id="rId7"/>
    <p:sldId id="3869" r:id="rId8"/>
    <p:sldId id="38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6E84ED-6483-3FA5-C13F-261F65DB28C1}" name="Annie Vest" initials="" userId="S::annie.vest@oem.ok.gov::5f961647-1dac-4dba-a33f-2bd2ed7f45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8"/>
    <p:restoredTop sz="68571"/>
  </p:normalViewPr>
  <p:slideViewPr>
    <p:cSldViewPr snapToGrid="0" snapToObjects="1">
      <p:cViewPr varScale="1">
        <p:scale>
          <a:sx n="85" d="100"/>
          <a:sy n="85" d="100"/>
        </p:scale>
        <p:origin x="1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DA798-E8FA-0E46-BF0B-D1AF0DA418FE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9FAF-4979-014B-82B6-6C478B096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5-20, or 40 or 40?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9FAF-4979-014B-82B6-6C478B096B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9FAF-4979-014B-82B6-6C478B096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developing an attachment to the application that is well formatted, uses key words from the prompts as headers, and answers all questions in the program support material prompts. </a:t>
            </a:r>
          </a:p>
          <a:p>
            <a:endParaRPr lang="en-US" dirty="0"/>
          </a:p>
          <a:p>
            <a:r>
              <a:rPr lang="en-US" dirty="0"/>
              <a:t>Develop a crosswalk for the reviewer to show where each item was met.</a:t>
            </a:r>
          </a:p>
          <a:p>
            <a:endParaRPr lang="en-US" dirty="0"/>
          </a:p>
          <a:p>
            <a:r>
              <a:rPr lang="en-US" dirty="0"/>
              <a:t>Well organized applications do much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9FAF-4979-014B-82B6-6C478B096B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 with a star&#10;&#10;Description automatically generated">
            <a:extLst>
              <a:ext uri="{FF2B5EF4-FFF2-40B4-BE49-F238E27FC236}">
                <a16:creationId xmlns:a16="http://schemas.microsoft.com/office/drawing/2014/main" id="{0F56FD76-B6A0-BB18-4403-1D23D2EC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72" y="4033454"/>
            <a:ext cx="4048369" cy="2359653"/>
          </a:xfrm>
          <a:prstGeom prst="rect">
            <a:avLst/>
          </a:prstGeom>
        </p:spPr>
      </p:pic>
      <p:pic>
        <p:nvPicPr>
          <p:cNvPr id="9" name="Picture 8" descr="Oklahoma_State_Capitol.jpg"/>
          <p:cNvPicPr>
            <a:picLocks noChangeAspect="1"/>
          </p:cNvPicPr>
          <p:nvPr/>
        </p:nvPicPr>
        <p:blipFill>
          <a:blip r:embed="rId3" cstate="email">
            <a:grayscl/>
            <a:lum bright="-50000"/>
          </a:blip>
          <a:srcRect/>
          <a:stretch>
            <a:fillRect/>
          </a:stretch>
        </p:blipFill>
        <p:spPr>
          <a:xfrm>
            <a:off x="-1" y="1066800"/>
            <a:ext cx="12192001" cy="2743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1066800"/>
            <a:ext cx="12192000" cy="27432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66801"/>
            <a:ext cx="10363200" cy="1470025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124200"/>
            <a:ext cx="10363200" cy="685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Oklahoma Department of Emergency Management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438400" y="1371600"/>
            <a:ext cx="7416800" cy="3352800"/>
          </a:xfrm>
        </p:spPr>
        <p:txBody>
          <a:bodyPr>
            <a:normAutofit/>
          </a:bodyPr>
          <a:lstStyle>
            <a:lvl1pPr marL="3175" indent="-3175" algn="ctr">
              <a:buNone/>
              <a:defRPr sz="2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rcRect/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Picture1.png">
            <a:extLst>
              <a:ext uri="{FF2B5EF4-FFF2-40B4-BE49-F238E27FC236}">
                <a16:creationId xmlns:a16="http://schemas.microsoft.com/office/drawing/2014/main" id="{E707A4EA-370F-0919-99D0-365FD51F2B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496732" y="5837237"/>
            <a:ext cx="1422400" cy="831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 dome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>
          <a:xfrm>
            <a:off x="0" y="0"/>
            <a:ext cx="162025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620253" cy="6858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1600201"/>
            <a:ext cx="9245600" cy="4525963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 baseline="0"/>
            </a:lvl1pPr>
            <a:lvl2pPr>
              <a:spcAft>
                <a:spcPts val="600"/>
              </a:spcAft>
              <a:buFont typeface="Arial" pitchFamily="34" charset="0"/>
              <a:buChar char="•"/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1295400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icture1.png">
            <a:extLst>
              <a:ext uri="{FF2B5EF4-FFF2-40B4-BE49-F238E27FC236}">
                <a16:creationId xmlns:a16="http://schemas.microsoft.com/office/drawing/2014/main" id="{0C8A497D-622A-A8DF-2694-FBF064144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0906" y="5721531"/>
            <a:ext cx="1422400" cy="831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rcRect/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09999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 sz="28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09999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 sz="28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1200" y="1295400"/>
            <a:ext cx="103632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8400" y="1295400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Picture1.png">
            <a:extLst>
              <a:ext uri="{FF2B5EF4-FFF2-40B4-BE49-F238E27FC236}">
                <a16:creationId xmlns:a16="http://schemas.microsoft.com/office/drawing/2014/main" id="{EABDB6EA-0BEC-91D1-ABBD-333C7D8417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496732" y="5837237"/>
            <a:ext cx="1422400" cy="831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235325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 sz="24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235325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 sz="2400"/>
            </a:lvl1pPr>
            <a:lvl2pPr>
              <a:spcAft>
                <a:spcPts val="600"/>
              </a:spcAft>
              <a:buFont typeface="Arial" pitchFamily="34" charset="0"/>
              <a:buChar char="•"/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200" y="1295400"/>
            <a:ext cx="103632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1295400"/>
            <a:ext cx="9144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rcRect/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Picture1.png">
            <a:extLst>
              <a:ext uri="{FF2B5EF4-FFF2-40B4-BE49-F238E27FC236}">
                <a16:creationId xmlns:a16="http://schemas.microsoft.com/office/drawing/2014/main" id="{3627E6AF-6692-2A42-CF07-CA1BFADC58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496732" y="5837237"/>
            <a:ext cx="1422400" cy="831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10972800" cy="11430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625600" y="3581400"/>
            <a:ext cx="9042400" cy="1600200"/>
          </a:xfrm>
        </p:spPr>
        <p:txBody>
          <a:bodyPr/>
          <a:lstStyle>
            <a:lvl1pPr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5257800"/>
            <a:ext cx="82296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0401" y="609600"/>
            <a:ext cx="8279049" cy="4648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5824538"/>
            <a:ext cx="82296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267200"/>
            <a:ext cx="8229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0400" y="4833938"/>
            <a:ext cx="8229600" cy="7286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930400" y="457200"/>
            <a:ext cx="8229600" cy="3810000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§"/>
              <a:defRPr/>
            </a:lvl1pPr>
            <a:lvl2pPr>
              <a:spcAft>
                <a:spcPts val="600"/>
              </a:spcAft>
              <a:buFont typeface="Arial" pitchFamily="34" charset="0"/>
              <a:buChar char="•"/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Oklahoma_State_Capitol.jpg"/>
          <p:cNvPicPr>
            <a:picLocks noChangeAspect="1"/>
          </p:cNvPicPr>
          <p:nvPr/>
        </p:nvPicPr>
        <p:blipFill>
          <a:blip r:embed="rId2" cstate="email">
            <a:grayscl/>
            <a:lum bright="-50000"/>
          </a:blip>
          <a:srcRect/>
          <a:stretch>
            <a:fillRect/>
          </a:stretch>
        </p:blipFill>
        <p:spPr>
          <a:xfrm>
            <a:off x="-1" y="5715000"/>
            <a:ext cx="12192001" cy="114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rgbClr val="00153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Picture1.png">
            <a:extLst>
              <a:ext uri="{FF2B5EF4-FFF2-40B4-BE49-F238E27FC236}">
                <a16:creationId xmlns:a16="http://schemas.microsoft.com/office/drawing/2014/main" id="{C2644924-8808-4DE4-9984-F359B92210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496732" y="5837237"/>
            <a:ext cx="1422400" cy="8315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37D5-7812-4717-9CCF-DA447DFA4E3F}" type="datetimeFigureOut">
              <a:rPr lang="en-US" smtClean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A322-8A86-454B-95DF-89907B2A0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57" r:id="rId8"/>
    <p:sldLayoutId id="2147483660" r:id="rId9"/>
    <p:sldLayoutId id="2147483664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2" pitchFamily="18" charset="2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3F02-F20E-5540-A916-C252490D2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58975"/>
            <a:ext cx="10363200" cy="1470025"/>
          </a:xfrm>
        </p:spPr>
        <p:txBody>
          <a:bodyPr/>
          <a:lstStyle/>
          <a:p>
            <a:r>
              <a:rPr lang="en-US" dirty="0"/>
              <a:t>Tips for Using Program 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256035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396E-BF0F-157B-39AD-62C2ABC6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Use the Program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DB97-BD90-287C-B436-9665C2D3F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FEMA uses these materials in the review process.</a:t>
            </a:r>
            <a:endParaRPr lang="en-US" sz="2400" b="0" i="0" u="none" strike="noStrike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Panelists from across the nation review applications using the same criteria.</a:t>
            </a:r>
            <a:endParaRPr lang="en-US" sz="24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Program Support Materials are released to assist in understanding what the reviewers are looking for in the application.</a:t>
            </a:r>
            <a:endParaRPr lang="en-US" sz="2400" b="0" i="0" u="none" strike="noStrike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1CC4DA1-CB72-142A-FBB0-C894A71D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09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4C05-E1BB-7BAC-6DBB-5381B786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Self Score the Community and Application</a:t>
            </a:r>
            <a:endParaRPr lang="en-US"/>
          </a:p>
        </p:txBody>
      </p:sp>
      <p:pic>
        <p:nvPicPr>
          <p:cNvPr id="5" name="Content Placeholder 4" descr="A diagram of evaluation criteria&#10;&#10;Description automatically generated">
            <a:extLst>
              <a:ext uri="{FF2B5EF4-FFF2-40B4-BE49-F238E27FC236}">
                <a16:creationId xmlns:a16="http://schemas.microsoft.com/office/drawing/2014/main" id="{EB1DCDC5-E8AD-C1A3-56B1-EC3B0D7DB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24" y="1600201"/>
            <a:ext cx="8539552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12092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37E1-679D-9162-14E9-64690B65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No Points, Some Points, Max Points? </a:t>
            </a:r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DD5AC241-E94E-6FA0-1516-7992423805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68602"/>
            <a:ext cx="5384800" cy="3473196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170161-B0EF-A80B-069A-170A62DA4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09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 descr="A diagram of a diagram of a quality control&#10;&#10;Description automatically generated with medium confidence">
            <a:extLst>
              <a:ext uri="{FF2B5EF4-FFF2-40B4-BE49-F238E27FC236}">
                <a16:creationId xmlns:a16="http://schemas.microsoft.com/office/drawing/2014/main" id="{EF354D24-C50B-CAA4-9B9F-4851A6F3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3" y="2239347"/>
            <a:ext cx="9860277" cy="3018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4B7834-53C3-BD88-01A4-89A6CFB1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65" y="68263"/>
            <a:ext cx="867287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31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D9F3-E7E7-258F-3F1C-7108D765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Answer the Prompts in the Program Support Material</a:t>
            </a:r>
            <a:endParaRPr lang="en-US"/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4A29DEED-7E98-8721-3EFB-7C492CCE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04" y="1600201"/>
            <a:ext cx="5436592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20392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F3B3-33C7-2B7E-D437-8C6525AD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 any FEMA Hazard Mitigation Assistance Program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6625E-C7CA-DA35-B079-F21F010E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200" i="1"/>
              <a:t>The state and FEMA are here to help!</a:t>
            </a:r>
          </a:p>
          <a:p>
            <a:pPr marL="0" indent="0">
              <a:buNone/>
            </a:pPr>
            <a:endParaRPr lang="en-US" sz="2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CA338-E509-0226-3E01-0CC454A9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235325"/>
          </a:xfrm>
        </p:spPr>
        <p:txBody>
          <a:bodyPr>
            <a:normAutofit/>
          </a:bodyPr>
          <a:lstStyle/>
          <a:p>
            <a:r>
              <a:rPr lang="en-US" dirty="0"/>
              <a:t>Use the resources FEMA provides.</a:t>
            </a:r>
          </a:p>
          <a:p>
            <a:r>
              <a:rPr lang="en-US" dirty="0"/>
              <a:t>Refer to the FEMA Hazard Mitigation Assistance Program and Policy Guide.</a:t>
            </a:r>
          </a:p>
          <a:p>
            <a:r>
              <a:rPr lang="en-US" dirty="0"/>
              <a:t>Do your research and ask lots of questions.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54A5094-5B1A-3E33-C992-2428F9D6D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9484892-4E66-C0CD-82FD-7F6EBC545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235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0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D22E3-B271-054D-BDF6-87C9C741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586" y="2124421"/>
            <a:ext cx="10363200" cy="147002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n-US" sz="1900" dirty="0"/>
              <a:t>Michael D’Arcy, Resilience Division Manager</a:t>
            </a:r>
            <a:br>
              <a:rPr lang="en-US" sz="1900" dirty="0"/>
            </a:br>
            <a:r>
              <a:rPr lang="en-US" sz="1900" dirty="0" err="1"/>
              <a:t>michael.darcy@oem.ok.gov</a:t>
            </a:r>
            <a:endParaRPr lang="en-US" sz="1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A91D4-A66A-31FA-3846-D1934B3DAAD8}"/>
              </a:ext>
            </a:extLst>
          </p:cNvPr>
          <p:cNvSpPr txBox="1"/>
          <p:nvPr/>
        </p:nvSpPr>
        <p:spPr>
          <a:xfrm>
            <a:off x="5059342" y="1539646"/>
            <a:ext cx="244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47496923"/>
      </p:ext>
    </p:extLst>
  </p:cSld>
  <p:clrMapOvr>
    <a:masterClrMapping/>
  </p:clrMapOvr>
</p:sld>
</file>

<file path=ppt/theme/theme1.xml><?xml version="1.0" encoding="utf-8"?>
<a:theme xmlns:a="http://schemas.openxmlformats.org/drawingml/2006/main" name="OE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 Theme" id="{C6BFFDAE-F3C2-D04B-B1E9-48F9861CAC08}" vid="{BD734C31-F403-7B41-BE84-DC73046F6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OEM Theme</Template>
  <TotalTime>4840</TotalTime>
  <Words>201</Words>
  <Application>Microsoft Macintosh PowerPoint</Application>
  <PresentationFormat>Widescreen</PresentationFormat>
  <Paragraphs>26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Wingdings</vt:lpstr>
      <vt:lpstr>Wingdings 2</vt:lpstr>
      <vt:lpstr>OEM Theme</vt:lpstr>
      <vt:lpstr>Tips for Using Program Support Materials</vt:lpstr>
      <vt:lpstr>Use the Program Resources</vt:lpstr>
      <vt:lpstr>Self Score the Community and Application</vt:lpstr>
      <vt:lpstr>No Points, Some Points, Max Points? </vt:lpstr>
      <vt:lpstr>Qualitative Criteria</vt:lpstr>
      <vt:lpstr>PowerPoint Presentation</vt:lpstr>
      <vt:lpstr>Answer the Prompts in the Program Support Material</vt:lpstr>
      <vt:lpstr>In any FEMA Hazard Mitigation Assistance Program</vt:lpstr>
      <vt:lpstr>Michael D’Arcy, Resilience Division Manager michael.darcy@oem.ok.gov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Stanford</dc:creator>
  <cp:lastModifiedBy>Kelsy Patterson</cp:lastModifiedBy>
  <cp:revision>39</cp:revision>
  <dcterms:created xsi:type="dcterms:W3CDTF">2018-10-02T21:27:26Z</dcterms:created>
  <dcterms:modified xsi:type="dcterms:W3CDTF">2024-09-24T15:18:41Z</dcterms:modified>
</cp:coreProperties>
</file>