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7"/>
  </p:notesMasterIdLst>
  <p:sldIdLst>
    <p:sldId id="302" r:id="rId6"/>
    <p:sldId id="2076138136" r:id="rId7"/>
    <p:sldId id="2076138137" r:id="rId8"/>
    <p:sldId id="2076138138" r:id="rId9"/>
    <p:sldId id="2076138139" r:id="rId10"/>
    <p:sldId id="2076138141" r:id="rId11"/>
    <p:sldId id="2076138140" r:id="rId12"/>
    <p:sldId id="2076138112" r:id="rId13"/>
    <p:sldId id="2076138113" r:id="rId14"/>
    <p:sldId id="362"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C36372-0008-6177-E677-EF5D2A3B9D7C}" v="5" dt="2024-08-12T14:32:57.631"/>
    <p1510:client id="{A63FA3E9-4AE9-4A5C-97FE-28B6A7C6854C}" v="4" dt="2024-08-12T14:22:17.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EDF45-3C5C-4BF1-A4EF-335BD8031FC4}" type="datetimeFigureOut">
              <a:rPr lang="en-US" smtClean="0"/>
              <a:t>9/24/24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5FCF9-0E0A-4E7F-B423-D451F3FEC6FD}" type="slidenum">
              <a:rPr lang="en-US" smtClean="0"/>
              <a:t>‹#›</a:t>
            </a:fld>
            <a:endParaRPr lang="en-US"/>
          </a:p>
        </p:txBody>
      </p:sp>
    </p:spTree>
    <p:extLst>
      <p:ext uri="{BB962C8B-B14F-4D97-AF65-F5344CB8AC3E}">
        <p14:creationId xmlns:p14="http://schemas.microsoft.com/office/powerpoint/2010/main" val="330898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i="1">
              <a:latin typeface="Calibri" panose="020F0502020204030204" pitchFamily="34" charset="0"/>
              <a:cs typeface="Calibri"/>
            </a:endParaRPr>
          </a:p>
          <a:p>
            <a:pPr>
              <a:defRPr/>
            </a:pPr>
            <a:endParaRPr lang="en-US" i="1">
              <a:latin typeface="Calibri" panose="020F0502020204030204" pitchFamily="34" charset="0"/>
              <a:cs typeface="Calibri"/>
            </a:endParaRPr>
          </a:p>
          <a:p>
            <a:pPr marL="285750" indent="-285750">
              <a:buFont typeface="Arial" panose="020B0604020202020204" pitchFamily="34" charset="0"/>
              <a:buChar char="•"/>
              <a:defRPr/>
            </a:pPr>
            <a:r>
              <a:rPr lang="en-US">
                <a:latin typeface="Calibri"/>
                <a:cs typeface="Calibri"/>
              </a:rPr>
              <a:t>Good afternoon and welcome to today's Hazard Mitigation Assistance Non-Disaster Grants webinar. </a:t>
            </a:r>
            <a:endParaRPr lang="en-US">
              <a:latin typeface="Calibri" panose="020F0502020204030204" pitchFamily="34" charset="0"/>
              <a:cs typeface="Calibri"/>
            </a:endParaRPr>
          </a:p>
          <a:p>
            <a:pPr marL="285750" indent="-285750">
              <a:buFont typeface="Arial" panose="020B0604020202020204" pitchFamily="34" charset="0"/>
              <a:buChar char="•"/>
              <a:defRPr/>
            </a:pPr>
            <a:endParaRPr lang="en-US">
              <a:latin typeface="Calibri" panose="020F0502020204030204" pitchFamily="34" charset="0"/>
            </a:endParaRPr>
          </a:p>
          <a:p>
            <a:pPr marL="171450" indent="-171450">
              <a:lnSpc>
                <a:spcPct val="107000"/>
              </a:lnSpc>
              <a:spcAft>
                <a:spcPts val="800"/>
              </a:spcAft>
              <a:buFont typeface="Arial,Sans-Serif" panose="020B0604020202020204" pitchFamily="34" charset="0"/>
              <a:buChar char="•"/>
              <a:defRPr/>
            </a:pPr>
            <a:r>
              <a:rPr lang="en-US"/>
              <a:t>We know, natural disasters are a global challenge, and their impact is felt by communities across the United States and around the world. From devastating floods and wildfires to destructive hurricanes and earthquakes, these events can result in immeasurable loss of life, property, and infrastructure. As we confront the increasingly unpredictable forces of nature, it is our collective responsibility to work towards a safer and more resilient future.</a:t>
            </a:r>
            <a:endParaRPr lang="en-US">
              <a:cs typeface="Calibri"/>
            </a:endParaRPr>
          </a:p>
          <a:p>
            <a:pPr marL="285750" indent="-285750">
              <a:lnSpc>
                <a:spcPct val="107000"/>
              </a:lnSpc>
              <a:spcAft>
                <a:spcPts val="800"/>
              </a:spcAft>
              <a:buFont typeface="Arial" panose="020B0604020202020204" pitchFamily="34" charset="0"/>
              <a:buChar char="•"/>
              <a:defRPr/>
            </a:pPr>
            <a:endParaRPr lang="en-US"/>
          </a:p>
          <a:p>
            <a:pPr marL="285750" indent="-285750" defTabSz="457200">
              <a:buFont typeface="Arial" panose="020B0604020202020204" pitchFamily="34" charset="0"/>
              <a:buChar char="•"/>
              <a:defRPr/>
            </a:pPr>
            <a:r>
              <a:rPr lang="en-US" sz="1200">
                <a:effectLst/>
                <a:latin typeface="Calibri"/>
                <a:ea typeface="Calibri" panose="020F0502020204030204" pitchFamily="34" charset="0"/>
                <a:cs typeface="Calibri"/>
              </a:rPr>
              <a:t>This webinar will focus on </a:t>
            </a:r>
            <a:r>
              <a:rPr lang="en-US" err="1">
                <a:latin typeface="Calibri"/>
                <a:ea typeface="Calibri" panose="020F0502020204030204" pitchFamily="34" charset="0"/>
                <a:cs typeface="Calibri"/>
              </a:rPr>
              <a:t>subapplication</a:t>
            </a:r>
            <a:r>
              <a:rPr lang="en-US">
                <a:latin typeface="Calibri"/>
                <a:ea typeface="Calibri" panose="020F0502020204030204" pitchFamily="34" charset="0"/>
                <a:cs typeface="Calibri"/>
              </a:rPr>
              <a:t> completeness and cost effectiveness, based on the Notice of Funding Opportunity from last season, as the new NOFOs are not out for BRIC and FMA.</a:t>
            </a:r>
            <a:endParaRPr lang="en-US" i="1">
              <a:latin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0905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are certain things you do and don't do for a </a:t>
            </a:r>
            <a:r>
              <a:rPr lang="en-US" err="1">
                <a:cs typeface="Calibri"/>
              </a:rPr>
              <a:t>subapplication</a:t>
            </a:r>
            <a:r>
              <a:rPr lang="en-US">
                <a:cs typeface="Calibri"/>
              </a:rPr>
              <a:t> to be better suited for our program funding.</a:t>
            </a:r>
          </a:p>
          <a:p>
            <a:r>
              <a:rPr lang="en-US">
                <a:cs typeface="Calibri"/>
              </a:rPr>
              <a:t>This slide shows some of the Do's and Don'ts that are most important, such as: using clear language – as reviewers, we don't necessarily know your acronyms, know your processes, or some of the more technical language. So be sure that anyone can understand what you are saying.</a:t>
            </a:r>
          </a:p>
          <a:p>
            <a:endParaRPr lang="en-US">
              <a:cs typeface="Calibri"/>
            </a:endParaRPr>
          </a:p>
          <a:p>
            <a:r>
              <a:rPr lang="en-US">
                <a:cs typeface="Calibri"/>
              </a:rPr>
              <a:t>Also make sure you provide all the required documentation – you can find that in the NOFO and in our Hazard Mitigation Assistance Guidance.</a:t>
            </a:r>
          </a:p>
          <a:p>
            <a:endParaRPr lang="en-US">
              <a:cs typeface="Calibri"/>
            </a:endParaRPr>
          </a:p>
          <a:p>
            <a:r>
              <a:rPr lang="en-US">
                <a:cs typeface="Calibri"/>
              </a:rPr>
              <a:t>If you don't have enough information about the project yet, consider a project scoping option or possibly phasing the project. How much info you know, depends on which option you would choose.</a:t>
            </a:r>
          </a:p>
          <a:p>
            <a:endParaRPr lang="en-US">
              <a:cs typeface="Calibri"/>
            </a:endParaRPr>
          </a:p>
          <a:p>
            <a:r>
              <a:rPr lang="en-US">
                <a:cs typeface="Calibri"/>
              </a:rPr>
              <a:t>Make sure your project matches the funding opportunity you are applying to.</a:t>
            </a:r>
          </a:p>
          <a:p>
            <a:endParaRPr lang="en-US">
              <a:cs typeface="Calibri"/>
            </a:endParaRPr>
          </a:p>
          <a:p>
            <a:r>
              <a:rPr lang="en-US">
                <a:cs typeface="Calibri"/>
              </a:rPr>
              <a:t>Don’t give inaccurate information, don't forget to attach key documents (as that could cause your </a:t>
            </a:r>
            <a:r>
              <a:rPr lang="en-US" err="1">
                <a:cs typeface="Calibri"/>
              </a:rPr>
              <a:t>subapplication</a:t>
            </a:r>
            <a:r>
              <a:rPr lang="en-US">
                <a:cs typeface="Calibri"/>
              </a:rPr>
              <a:t> to be rejected. Make sure all descriptions are clear, and you connect your project to a natural hazard and risk reduction.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5078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If your Scope of Work doesn't tell us what you are doing and how, we will not understand your project.</a:t>
            </a:r>
          </a:p>
          <a:p>
            <a:r>
              <a:rPr lang="en-US">
                <a:cs typeface="Calibri"/>
              </a:rPr>
              <a:t>In addition, if your scope of work has ineligible items in it, those will need to be taken out or reworked – which takes time away from awarding your project.</a:t>
            </a:r>
          </a:p>
          <a:p>
            <a:r>
              <a:rPr lang="en-US">
                <a:cs typeface="Calibri"/>
              </a:rPr>
              <a:t>Your project will also need to be in compliance with all program requirements and design standards, or it may be unable to be selected for further consideration.</a:t>
            </a:r>
          </a:p>
        </p:txBody>
      </p:sp>
      <p:sp>
        <p:nvSpPr>
          <p:cNvPr id="4" name="Slide Number Placeholder 3"/>
          <p:cNvSpPr>
            <a:spLocks noGrp="1"/>
          </p:cNvSpPr>
          <p:nvPr>
            <p:ph type="sldNum" sz="quarter" idx="5"/>
          </p:nvPr>
        </p:nvSpPr>
        <p:spPr/>
        <p:txBody>
          <a:bodyPr/>
          <a:lstStyle/>
          <a:p>
            <a:fld id="{3695FCF9-0E0A-4E7F-B423-D451F3FEC6FD}" type="slidenum">
              <a:rPr lang="en-US" smtClean="0"/>
              <a:t>3</a:t>
            </a:fld>
            <a:endParaRPr lang="en-US"/>
          </a:p>
        </p:txBody>
      </p:sp>
    </p:spTree>
    <p:extLst>
      <p:ext uri="{BB962C8B-B14F-4D97-AF65-F5344CB8AC3E}">
        <p14:creationId xmlns:p14="http://schemas.microsoft.com/office/powerpoint/2010/main" val="2966481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can see some of the other pitfall here on this slide – missing documentation can cause your project to not be selected, inconsistencies can cause delays in review, and cost estimate issues can be problematic.</a:t>
            </a:r>
          </a:p>
        </p:txBody>
      </p:sp>
      <p:sp>
        <p:nvSpPr>
          <p:cNvPr id="4" name="Slide Number Placeholder 3"/>
          <p:cNvSpPr>
            <a:spLocks noGrp="1"/>
          </p:cNvSpPr>
          <p:nvPr>
            <p:ph type="sldNum" sz="quarter" idx="5"/>
          </p:nvPr>
        </p:nvSpPr>
        <p:spPr/>
        <p:txBody>
          <a:bodyPr/>
          <a:lstStyle/>
          <a:p>
            <a:fld id="{3695FCF9-0E0A-4E7F-B423-D451F3FEC6FD}" type="slidenum">
              <a:rPr lang="en-US" smtClean="0"/>
              <a:t>4</a:t>
            </a:fld>
            <a:endParaRPr lang="en-US"/>
          </a:p>
        </p:txBody>
      </p:sp>
    </p:spTree>
    <p:extLst>
      <p:ext uri="{BB962C8B-B14F-4D97-AF65-F5344CB8AC3E}">
        <p14:creationId xmlns:p14="http://schemas.microsoft.com/office/powerpoint/2010/main" val="51027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If your project requires a benefit-cost analysis, documentation for all entries is required. Failure to provide documentation can be a reason for a project to not be selected.</a:t>
            </a:r>
          </a:p>
          <a:p>
            <a:r>
              <a:rPr lang="en-US">
                <a:cs typeface="Calibri"/>
              </a:rPr>
              <a:t>You can see some of the documentation needs on this slide, including building information, population served, etc.</a:t>
            </a:r>
          </a:p>
          <a:p>
            <a:endParaRPr lang="en-US">
              <a:cs typeface="Calibri"/>
            </a:endParaRPr>
          </a:p>
        </p:txBody>
      </p:sp>
      <p:sp>
        <p:nvSpPr>
          <p:cNvPr id="4" name="Slide Number Placeholder 3"/>
          <p:cNvSpPr>
            <a:spLocks noGrp="1"/>
          </p:cNvSpPr>
          <p:nvPr>
            <p:ph type="sldNum" sz="quarter" idx="5"/>
          </p:nvPr>
        </p:nvSpPr>
        <p:spPr/>
        <p:txBody>
          <a:bodyPr/>
          <a:lstStyle/>
          <a:p>
            <a:fld id="{3695FCF9-0E0A-4E7F-B423-D451F3FEC6FD}" type="slidenum">
              <a:rPr lang="en-US" smtClean="0"/>
              <a:t>5</a:t>
            </a:fld>
            <a:endParaRPr lang="en-US"/>
          </a:p>
        </p:txBody>
      </p:sp>
    </p:spTree>
    <p:extLst>
      <p:ext uri="{BB962C8B-B14F-4D97-AF65-F5344CB8AC3E}">
        <p14:creationId xmlns:p14="http://schemas.microsoft.com/office/powerpoint/2010/main" val="3553128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far as best practices, here are some suggestions on how to make your </a:t>
            </a:r>
            <a:r>
              <a:rPr lang="en-US" err="1">
                <a:cs typeface="Calibri"/>
              </a:rPr>
              <a:t>subapplication</a:t>
            </a:r>
            <a:r>
              <a:rPr lang="en-US">
                <a:cs typeface="Calibri"/>
              </a:rPr>
              <a:t> more complete.</a:t>
            </a:r>
          </a:p>
          <a:p>
            <a:r>
              <a:rPr lang="en-US">
                <a:cs typeface="Calibri"/>
              </a:rPr>
              <a:t>Be sure to reference minimum design criteria, preliminary design, and level of protection – as well as the population to be protected.</a:t>
            </a:r>
          </a:p>
          <a:p>
            <a:r>
              <a:rPr lang="en-US">
                <a:cs typeface="Calibri"/>
              </a:rPr>
              <a:t>If you will be phasing the project, be sure to click the Phased Project box in FEMA GO.</a:t>
            </a:r>
          </a:p>
        </p:txBody>
      </p:sp>
      <p:sp>
        <p:nvSpPr>
          <p:cNvPr id="4" name="Slide Number Placeholder 3"/>
          <p:cNvSpPr>
            <a:spLocks noGrp="1"/>
          </p:cNvSpPr>
          <p:nvPr>
            <p:ph type="sldNum" sz="quarter" idx="5"/>
          </p:nvPr>
        </p:nvSpPr>
        <p:spPr/>
        <p:txBody>
          <a:bodyPr/>
          <a:lstStyle/>
          <a:p>
            <a:fld id="{3695FCF9-0E0A-4E7F-B423-D451F3FEC6FD}" type="slidenum">
              <a:rPr lang="en-US" smtClean="0"/>
              <a:t>6</a:t>
            </a:fld>
            <a:endParaRPr lang="en-US"/>
          </a:p>
        </p:txBody>
      </p:sp>
    </p:spTree>
    <p:extLst>
      <p:ext uri="{BB962C8B-B14F-4D97-AF65-F5344CB8AC3E}">
        <p14:creationId xmlns:p14="http://schemas.microsoft.com/office/powerpoint/2010/main" val="2052891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374151"/>
              </a:solidFill>
              <a:latin typeface="Söhne"/>
            </a:endParaRPr>
          </a:p>
          <a:p>
            <a:pPr>
              <a:lnSpc>
                <a:spcPct val="150000"/>
              </a:lnSpc>
              <a:spcBef>
                <a:spcPts val="1000"/>
              </a:spcBef>
            </a:pPr>
            <a:r>
              <a:rPr lang="en-US">
                <a:solidFill>
                  <a:srgbClr val="374151"/>
                </a:solidFill>
              </a:rPr>
              <a:t>FEMA requires all hazard mitigation projects to be cost-effective. </a:t>
            </a:r>
          </a:p>
          <a:p>
            <a:pPr>
              <a:lnSpc>
                <a:spcPct val="150000"/>
              </a:lnSpc>
              <a:spcBef>
                <a:spcPts val="1000"/>
              </a:spcBef>
            </a:pPr>
            <a:endParaRPr lang="en-US">
              <a:solidFill>
                <a:srgbClr val="374151"/>
              </a:solidFill>
            </a:endParaRPr>
          </a:p>
          <a:p>
            <a:pPr>
              <a:lnSpc>
                <a:spcPct val="150000"/>
              </a:lnSpc>
              <a:spcBef>
                <a:spcPts val="1000"/>
              </a:spcBef>
            </a:pPr>
            <a:r>
              <a:rPr lang="en-US">
                <a:solidFill>
                  <a:srgbClr val="374151"/>
                </a:solidFill>
              </a:rPr>
              <a:t>Applicants and </a:t>
            </a:r>
            <a:r>
              <a:rPr lang="en-US" err="1">
                <a:solidFill>
                  <a:srgbClr val="374151"/>
                </a:solidFill>
              </a:rPr>
              <a:t>subapplicants</a:t>
            </a:r>
            <a:r>
              <a:rPr lang="en-US">
                <a:solidFill>
                  <a:srgbClr val="374151"/>
                </a:solidFill>
              </a:rPr>
              <a:t> may use one of three standard approaches:</a:t>
            </a:r>
            <a:endParaRPr lang="en-US">
              <a:cs typeface="Calibri"/>
            </a:endParaRPr>
          </a:p>
          <a:p>
            <a:pPr>
              <a:lnSpc>
                <a:spcPct val="150000"/>
              </a:lnSpc>
              <a:spcBef>
                <a:spcPts val="1000"/>
              </a:spcBef>
            </a:pPr>
            <a:endParaRPr lang="en-US">
              <a:solidFill>
                <a:srgbClr val="374151"/>
              </a:solidFill>
            </a:endParaRPr>
          </a:p>
          <a:p>
            <a:pPr marL="285750" indent="-342900">
              <a:lnSpc>
                <a:spcPct val="150000"/>
              </a:lnSpc>
              <a:spcBef>
                <a:spcPts val="1000"/>
              </a:spcBef>
              <a:buFont typeface="Arial"/>
              <a:buChar char="•"/>
            </a:pPr>
            <a:r>
              <a:rPr lang="en-US" b="1">
                <a:solidFill>
                  <a:srgbClr val="374151"/>
                </a:solidFill>
              </a:rPr>
              <a:t>Streamlined Determination Method: </a:t>
            </a:r>
            <a:endParaRPr lang="en-US">
              <a:solidFill>
                <a:srgbClr val="374151"/>
              </a:solidFill>
            </a:endParaRPr>
          </a:p>
          <a:p>
            <a:pPr marL="742950" lvl="1" indent="-285750">
              <a:lnSpc>
                <a:spcPct val="150000"/>
              </a:lnSpc>
              <a:spcBef>
                <a:spcPts val="1000"/>
              </a:spcBef>
              <a:buFont typeface="Arial"/>
              <a:buChar char="•"/>
            </a:pPr>
            <a:r>
              <a:rPr lang="en-US">
                <a:solidFill>
                  <a:srgbClr val="374151"/>
                </a:solidFill>
              </a:rPr>
              <a:t>For projects with a total cost of less than $1,000,000, the </a:t>
            </a:r>
            <a:r>
              <a:rPr lang="en-US" err="1">
                <a:solidFill>
                  <a:srgbClr val="374151"/>
                </a:solidFill>
              </a:rPr>
              <a:t>subapplicant</a:t>
            </a:r>
            <a:r>
              <a:rPr lang="en-US">
                <a:solidFill>
                  <a:srgbClr val="374151"/>
                </a:solidFill>
              </a:rPr>
              <a:t> may provide a narrative that includes qualitative and quantitative data demonstrating the benefits and cost-effectiveness of the project. </a:t>
            </a:r>
            <a:endParaRPr lang="en-US">
              <a:solidFill>
                <a:srgbClr val="374151"/>
              </a:solidFill>
              <a:cs typeface="Calibri"/>
            </a:endParaRPr>
          </a:p>
          <a:p>
            <a:pPr marL="742950" lvl="1" indent="-285750">
              <a:lnSpc>
                <a:spcPct val="150000"/>
              </a:lnSpc>
              <a:spcBef>
                <a:spcPts val="1000"/>
              </a:spcBef>
              <a:buFont typeface="Arial"/>
              <a:buChar char="•"/>
            </a:pPr>
            <a:r>
              <a:rPr lang="en-US">
                <a:solidFill>
                  <a:srgbClr val="374151"/>
                </a:solidFill>
              </a:rPr>
              <a:t>Pre-calculated benefits are available for some project types, including acquisitions, elevations, wind retrofits, tornado safe rooms, hospital generators, and post-wildfire mitigation.</a:t>
            </a:r>
            <a:endParaRPr lang="en-US">
              <a:solidFill>
                <a:srgbClr val="374151"/>
              </a:solidFill>
              <a:cs typeface="Calibri"/>
            </a:endParaRPr>
          </a:p>
          <a:p>
            <a:pPr marL="742950" lvl="1" indent="-285750">
              <a:lnSpc>
                <a:spcPct val="150000"/>
              </a:lnSpc>
              <a:spcBef>
                <a:spcPts val="1000"/>
              </a:spcBef>
              <a:buFont typeface="Arial"/>
              <a:buChar char="•"/>
            </a:pPr>
            <a:r>
              <a:rPr lang="en-US">
                <a:solidFill>
                  <a:srgbClr val="374151"/>
                </a:solidFill>
              </a:rPr>
              <a:t>Or utilize Benefit Cost Analysis tools to show cost-effectiveness of a project.</a:t>
            </a:r>
            <a:endParaRPr lang="en-US">
              <a:solidFill>
                <a:srgbClr val="374151"/>
              </a:solidFill>
              <a:cs typeface="Calibri"/>
            </a:endParaRPr>
          </a:p>
          <a:p>
            <a:endParaRPr lang="en-US">
              <a:solidFill>
                <a:srgbClr val="374151"/>
              </a:solidFill>
              <a:latin typeface="Söhne"/>
            </a:endParaRPr>
          </a:p>
          <a:p>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061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b="0" i="1">
              <a:solidFill>
                <a:schemeClr val="tx1"/>
              </a:solidFill>
              <a:effectLst/>
              <a:latin typeface="+mn-lt"/>
            </a:endParaRPr>
          </a:p>
          <a:p>
            <a:pPr marL="285750" indent="-342900">
              <a:lnSpc>
                <a:spcPct val="120000"/>
              </a:lnSpc>
              <a:spcBef>
                <a:spcPts val="1000"/>
              </a:spcBef>
              <a:buFont typeface="Arial"/>
              <a:buChar char="•"/>
            </a:pPr>
            <a:r>
              <a:rPr lang="en-US" b="1"/>
              <a:t>Assistance:</a:t>
            </a:r>
            <a:endParaRPr lang="en-US"/>
          </a:p>
          <a:p>
            <a:pPr marL="742950" lvl="1" indent="-285750">
              <a:lnSpc>
                <a:spcPct val="120000"/>
              </a:lnSpc>
              <a:spcBef>
                <a:spcPts val="1000"/>
              </a:spcBef>
              <a:buFont typeface="Arial"/>
              <a:buChar char="•"/>
            </a:pPr>
            <a:r>
              <a:rPr lang="en-US"/>
              <a:t>FEMA will review hazard mitigation project </a:t>
            </a:r>
            <a:r>
              <a:rPr lang="en-US" err="1"/>
              <a:t>subapplications</a:t>
            </a:r>
            <a:r>
              <a:rPr lang="en-US"/>
              <a:t> during the pre-award process that are competitive and otherwise eligible for selection. </a:t>
            </a:r>
            <a:endParaRPr lang="en-US">
              <a:cs typeface="Calibri"/>
            </a:endParaRPr>
          </a:p>
          <a:p>
            <a:pPr marL="1200150" lvl="2" indent="-285750">
              <a:lnSpc>
                <a:spcPct val="120000"/>
              </a:lnSpc>
              <a:spcBef>
                <a:spcPts val="1000"/>
              </a:spcBef>
              <a:buFont typeface="Arial"/>
              <a:buChar char="•"/>
            </a:pPr>
            <a:r>
              <a:rPr lang="en-US"/>
              <a:t>For </a:t>
            </a:r>
            <a:r>
              <a:rPr lang="en-US" b="1" i="1"/>
              <a:t>BRIC</a:t>
            </a:r>
            <a:r>
              <a:rPr lang="en-US"/>
              <a:t>, a BCA or Benefit-Cost Ratio (BCR) of at least 1.0 is not required at time of application for Federally Recognized Tribes, Economically Disadvantaged Rural Communities, and projects primarily benefitting Community Disaster Resilience Zones.</a:t>
            </a:r>
            <a:endParaRPr lang="en-US">
              <a:cs typeface="Calibri"/>
            </a:endParaRPr>
          </a:p>
          <a:p>
            <a:pPr marL="1200150" lvl="2" indent="-285750">
              <a:lnSpc>
                <a:spcPct val="120000"/>
              </a:lnSpc>
              <a:spcBef>
                <a:spcPts val="1000"/>
              </a:spcBef>
              <a:buFont typeface="Arial"/>
              <a:buChar char="•"/>
            </a:pPr>
            <a:r>
              <a:rPr lang="en-US"/>
              <a:t>For </a:t>
            </a:r>
            <a:r>
              <a:rPr lang="en-US" b="1" i="1"/>
              <a:t>FMA</a:t>
            </a:r>
            <a:r>
              <a:rPr lang="en-US"/>
              <a:t>, Federally Recognized Tribes, small and improvised communities and communities in Community Disaster Resilience Zones can submit </a:t>
            </a:r>
            <a:r>
              <a:rPr lang="en-US" err="1"/>
              <a:t>subapplications</a:t>
            </a:r>
            <a:r>
              <a:rPr lang="en-US"/>
              <a:t> without completing a BCA.</a:t>
            </a:r>
            <a:endParaRPr lang="en-US">
              <a:cs typeface="Calibri"/>
            </a:endParaRPr>
          </a:p>
          <a:p>
            <a:pPr marL="285750" indent="-342900">
              <a:lnSpc>
                <a:spcPct val="120000"/>
              </a:lnSpc>
              <a:spcBef>
                <a:spcPts val="1000"/>
              </a:spcBef>
              <a:buFont typeface="Arial"/>
              <a:buChar char="•"/>
            </a:pPr>
            <a:r>
              <a:rPr lang="en-US" b="1"/>
              <a:t>Discount Rate Adjustment:</a:t>
            </a:r>
            <a:endParaRPr lang="en-US"/>
          </a:p>
          <a:p>
            <a:pPr marL="742950" lvl="1" indent="-285750">
              <a:lnSpc>
                <a:spcPct val="120000"/>
              </a:lnSpc>
              <a:spcBef>
                <a:spcPts val="1000"/>
              </a:spcBef>
              <a:buFont typeface="Arial"/>
              <a:buChar char="•"/>
            </a:pPr>
            <a:r>
              <a:rPr lang="en-US"/>
              <a:t>If a streamlined cost-effectiveness determination method does not apply, a BCA is required to validate cost-effectiveness. FEMA has established a discount rate of 3% to be used in a Benefit Cost Analysis for hazard mitigation projects for the FY 2023 BRIC and FMA cycles.</a:t>
            </a:r>
          </a:p>
          <a:p>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AF53EF-993C-FF42-8B62-CEF57763A7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0333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Please note the various ways to get help and more information on this slide.</a:t>
            </a:r>
          </a:p>
          <a:p>
            <a:r>
              <a:rPr lang="en-US">
                <a:cs typeface="Calibri"/>
              </a:rPr>
              <a:t>General questions from </a:t>
            </a:r>
            <a:r>
              <a:rPr lang="en-US" err="1">
                <a:cs typeface="Calibri"/>
              </a:rPr>
              <a:t>subapplicants</a:t>
            </a:r>
            <a:r>
              <a:rPr lang="en-US">
                <a:cs typeface="Calibri"/>
              </a:rPr>
              <a:t> can be directed to the State office and if the State has questions they can contact their FEMA POC.</a:t>
            </a:r>
          </a:p>
          <a:p>
            <a:r>
              <a:rPr lang="en-US">
                <a:cs typeface="Calibri"/>
              </a:rPr>
              <a:t>Technical assistance with FEMA GO is also available at the FEMA GO helpline.</a:t>
            </a:r>
          </a:p>
          <a:p>
            <a:r>
              <a:rPr lang="en-US">
                <a:cs typeface="Calibri"/>
              </a:rPr>
              <a:t>For help with cost-effectiveness and BCA, you can contact the BCA Helpline.</a:t>
            </a:r>
          </a:p>
          <a:p>
            <a:r>
              <a:rPr lang="en-US">
                <a:cs typeface="Calibri"/>
              </a:rPr>
              <a:t>For environmental questions, there is an EHP Helpline.</a:t>
            </a:r>
          </a:p>
          <a:p>
            <a:r>
              <a:rPr lang="en-US">
                <a:cs typeface="Calibri"/>
              </a:rPr>
              <a:t>And then you can see an email address for building sciences and safe rooms.</a:t>
            </a:r>
          </a:p>
        </p:txBody>
      </p:sp>
      <p:sp>
        <p:nvSpPr>
          <p:cNvPr id="4" name="Slide Number Placeholder 3"/>
          <p:cNvSpPr>
            <a:spLocks noGrp="1"/>
          </p:cNvSpPr>
          <p:nvPr>
            <p:ph type="sldNum" sz="quarter" idx="5"/>
          </p:nvPr>
        </p:nvSpPr>
        <p:spPr/>
        <p:txBody>
          <a:bodyPr/>
          <a:lstStyle/>
          <a:p>
            <a:fld id="{3695FCF9-0E0A-4E7F-B423-D451F3FEC6FD}" type="slidenum">
              <a:rPr lang="en-US" smtClean="0"/>
              <a:t>10</a:t>
            </a:fld>
            <a:endParaRPr lang="en-US"/>
          </a:p>
        </p:txBody>
      </p:sp>
    </p:spTree>
    <p:extLst>
      <p:ext uri="{BB962C8B-B14F-4D97-AF65-F5344CB8AC3E}">
        <p14:creationId xmlns:p14="http://schemas.microsoft.com/office/powerpoint/2010/main" val="2753063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08447-9487-18DF-A3DE-6311089180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6ABD9A-ABC6-E2D1-EC51-28A6058778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FE5599-7DF8-E674-B0A0-6EF6FDF46088}"/>
              </a:ext>
            </a:extLst>
          </p:cNvPr>
          <p:cNvSpPr>
            <a:spLocks noGrp="1"/>
          </p:cNvSpPr>
          <p:nvPr>
            <p:ph type="dt" sz="half" idx="10"/>
          </p:nvPr>
        </p:nvSpPr>
        <p:spPr/>
        <p:txBody>
          <a:bodyPr/>
          <a:lstStyle/>
          <a:p>
            <a:fld id="{880333AA-FA6B-49E9-8CEB-15F0615B945F}" type="datetimeFigureOut">
              <a:rPr lang="en-US" smtClean="0"/>
              <a:t>9/24/24</a:t>
            </a:fld>
            <a:endParaRPr lang="en-US"/>
          </a:p>
        </p:txBody>
      </p:sp>
      <p:sp>
        <p:nvSpPr>
          <p:cNvPr id="5" name="Footer Placeholder 4">
            <a:extLst>
              <a:ext uri="{FF2B5EF4-FFF2-40B4-BE49-F238E27FC236}">
                <a16:creationId xmlns:a16="http://schemas.microsoft.com/office/drawing/2014/main" id="{D81B7E13-38F7-6424-3B01-F8FDEE600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C3C7E-FD85-78FD-002A-E93A2B5856D8}"/>
              </a:ext>
            </a:extLst>
          </p:cNvPr>
          <p:cNvSpPr>
            <a:spLocks noGrp="1"/>
          </p:cNvSpPr>
          <p:nvPr>
            <p:ph type="sldNum" sz="quarter" idx="12"/>
          </p:nvPr>
        </p:nvSpPr>
        <p:spPr/>
        <p:txBody>
          <a:bodyPr/>
          <a:lstStyle/>
          <a:p>
            <a:fld id="{27C6C5D0-7884-43E7-82DE-BDCC63AC07A3}" type="slidenum">
              <a:rPr lang="en-US" smtClean="0"/>
              <a:t>‹#›</a:t>
            </a:fld>
            <a:endParaRPr lang="en-US"/>
          </a:p>
        </p:txBody>
      </p:sp>
    </p:spTree>
    <p:extLst>
      <p:ext uri="{BB962C8B-B14F-4D97-AF65-F5344CB8AC3E}">
        <p14:creationId xmlns:p14="http://schemas.microsoft.com/office/powerpoint/2010/main" val="161762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0B3-292C-670A-9A50-072EA78DC5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0723CB-2338-BA54-9F25-C16A685FDF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FA433-51A1-09AF-8C60-A0E73A17759C}"/>
              </a:ext>
            </a:extLst>
          </p:cNvPr>
          <p:cNvSpPr>
            <a:spLocks noGrp="1"/>
          </p:cNvSpPr>
          <p:nvPr>
            <p:ph type="dt" sz="half" idx="10"/>
          </p:nvPr>
        </p:nvSpPr>
        <p:spPr/>
        <p:txBody>
          <a:bodyPr/>
          <a:lstStyle/>
          <a:p>
            <a:fld id="{880333AA-FA6B-49E9-8CEB-15F0615B945F}" type="datetimeFigureOut">
              <a:rPr lang="en-US" smtClean="0"/>
              <a:t>9/24/24</a:t>
            </a:fld>
            <a:endParaRPr lang="en-US"/>
          </a:p>
        </p:txBody>
      </p:sp>
      <p:sp>
        <p:nvSpPr>
          <p:cNvPr id="5" name="Footer Placeholder 4">
            <a:extLst>
              <a:ext uri="{FF2B5EF4-FFF2-40B4-BE49-F238E27FC236}">
                <a16:creationId xmlns:a16="http://schemas.microsoft.com/office/drawing/2014/main" id="{462E9828-6D46-07F8-6837-4612F2E51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6F3CB-B2C6-CC94-C524-0C9B00A572C9}"/>
              </a:ext>
            </a:extLst>
          </p:cNvPr>
          <p:cNvSpPr>
            <a:spLocks noGrp="1"/>
          </p:cNvSpPr>
          <p:nvPr>
            <p:ph type="sldNum" sz="quarter" idx="12"/>
          </p:nvPr>
        </p:nvSpPr>
        <p:spPr/>
        <p:txBody>
          <a:bodyPr/>
          <a:lstStyle/>
          <a:p>
            <a:fld id="{27C6C5D0-7884-43E7-82DE-BDCC63AC07A3}" type="slidenum">
              <a:rPr lang="en-US" smtClean="0"/>
              <a:t>‹#›</a:t>
            </a:fld>
            <a:endParaRPr lang="en-US"/>
          </a:p>
        </p:txBody>
      </p:sp>
    </p:spTree>
    <p:extLst>
      <p:ext uri="{BB962C8B-B14F-4D97-AF65-F5344CB8AC3E}">
        <p14:creationId xmlns:p14="http://schemas.microsoft.com/office/powerpoint/2010/main" val="251404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FC45B9-4FDA-3057-6574-C5CC892990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8C50E1-F6F6-CFFF-6D06-3EED3F1CE1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C6320B-034F-FAEE-BB10-A20E5A5F3CD6}"/>
              </a:ext>
            </a:extLst>
          </p:cNvPr>
          <p:cNvSpPr>
            <a:spLocks noGrp="1"/>
          </p:cNvSpPr>
          <p:nvPr>
            <p:ph type="dt" sz="half" idx="10"/>
          </p:nvPr>
        </p:nvSpPr>
        <p:spPr/>
        <p:txBody>
          <a:bodyPr/>
          <a:lstStyle/>
          <a:p>
            <a:fld id="{880333AA-FA6B-49E9-8CEB-15F0615B945F}" type="datetimeFigureOut">
              <a:rPr lang="en-US" smtClean="0"/>
              <a:t>9/24/24</a:t>
            </a:fld>
            <a:endParaRPr lang="en-US"/>
          </a:p>
        </p:txBody>
      </p:sp>
      <p:sp>
        <p:nvSpPr>
          <p:cNvPr id="5" name="Footer Placeholder 4">
            <a:extLst>
              <a:ext uri="{FF2B5EF4-FFF2-40B4-BE49-F238E27FC236}">
                <a16:creationId xmlns:a16="http://schemas.microsoft.com/office/drawing/2014/main" id="{9BFEAE1A-3D27-2399-1B95-5FA076452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C0806C-3228-7801-32E2-8F9DE2CFBDF6}"/>
              </a:ext>
            </a:extLst>
          </p:cNvPr>
          <p:cNvSpPr>
            <a:spLocks noGrp="1"/>
          </p:cNvSpPr>
          <p:nvPr>
            <p:ph type="sldNum" sz="quarter" idx="12"/>
          </p:nvPr>
        </p:nvSpPr>
        <p:spPr/>
        <p:txBody>
          <a:bodyPr/>
          <a:lstStyle/>
          <a:p>
            <a:fld id="{27C6C5D0-7884-43E7-82DE-BDCC63AC07A3}" type="slidenum">
              <a:rPr lang="en-US" smtClean="0"/>
              <a:t>‹#›</a:t>
            </a:fld>
            <a:endParaRPr lang="en-US"/>
          </a:p>
        </p:txBody>
      </p:sp>
    </p:spTree>
    <p:extLst>
      <p:ext uri="{BB962C8B-B14F-4D97-AF65-F5344CB8AC3E}">
        <p14:creationId xmlns:p14="http://schemas.microsoft.com/office/powerpoint/2010/main" val="3783856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a:t>Click to edit Master title style</a:t>
            </a:r>
          </a:p>
        </p:txBody>
      </p:sp>
      <p:sp>
        <p:nvSpPr>
          <p:cNvPr id="6" name="Text Placeholder 5"/>
          <p:cNvSpPr>
            <a:spLocks noGrp="1"/>
          </p:cNvSpPr>
          <p:nvPr>
            <p:ph type="body" sz="quarter" idx="10"/>
          </p:nvPr>
        </p:nvSpPr>
        <p:spPr>
          <a:xfrm>
            <a:off x="738184" y="2895600"/>
            <a:ext cx="10715631" cy="410936"/>
          </a:xfrm>
        </p:spPr>
        <p:txBody>
          <a:bodyPr>
            <a:normAutofit/>
          </a:bodyPr>
          <a:lstStyle>
            <a:lvl1pPr marL="0" indent="0">
              <a:buNone/>
              <a:defRPr sz="1600">
                <a:solidFill>
                  <a:srgbClr val="43484E"/>
                </a:solidFill>
                <a:latin typeface="+mj-lt"/>
                <a:cs typeface="Arial"/>
              </a:defRPr>
            </a:lvl1pPr>
          </a:lstStyle>
          <a:p>
            <a:pPr lvl="0"/>
            <a:r>
              <a:rPr lang="en-US"/>
              <a:t>Click to edit Master text styles</a:t>
            </a:r>
          </a:p>
        </p:txBody>
      </p:sp>
      <p:pic>
        <p:nvPicPr>
          <p:cNvPr id="5" name="Picture 4">
            <a:extLst>
              <a:ext uri="{FF2B5EF4-FFF2-40B4-BE49-F238E27FC236}">
                <a16:creationId xmlns:a16="http://schemas.microsoft.com/office/drawing/2014/main" id="{C8007AB3-9044-9E49-80A1-0B6479D03B88}"/>
              </a:ext>
            </a:extLst>
          </p:cNvPr>
          <p:cNvPicPr>
            <a:picLocks noChangeAspect="1"/>
          </p:cNvPicPr>
          <p:nvPr userDrawn="1"/>
        </p:nvPicPr>
        <p:blipFill>
          <a:blip r:embed="rId2"/>
          <a:stretch>
            <a:fillRect/>
          </a:stretch>
        </p:blipFill>
        <p:spPr>
          <a:xfrm>
            <a:off x="738185" y="3792666"/>
            <a:ext cx="3276604" cy="1165157"/>
          </a:xfrm>
          <a:prstGeom prst="rect">
            <a:avLst/>
          </a:prstGeom>
        </p:spPr>
      </p:pic>
    </p:spTree>
    <p:extLst>
      <p:ext uri="{BB962C8B-B14F-4D97-AF65-F5344CB8AC3E}">
        <p14:creationId xmlns:p14="http://schemas.microsoft.com/office/powerpoint/2010/main" val="3452825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low ink)">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061912-18C8-41D6-8A7B-B688E67B5E5B}"/>
              </a:ext>
            </a:extLst>
          </p:cNvPr>
          <p:cNvPicPr>
            <a:picLocks noChangeAspect="1"/>
          </p:cNvPicPr>
          <p:nvPr userDrawn="1"/>
        </p:nvPicPr>
        <p:blipFill>
          <a:blip r:embed="rId2"/>
          <a:srcRect/>
          <a:stretch/>
        </p:blipFill>
        <p:spPr>
          <a:xfrm>
            <a:off x="3833" y="0"/>
            <a:ext cx="12184334"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0"/>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Picture 4" descr="A picture containing qr code&#10;&#10;Description automatically generated">
            <a:extLst>
              <a:ext uri="{FF2B5EF4-FFF2-40B4-BE49-F238E27FC236}">
                <a16:creationId xmlns:a16="http://schemas.microsoft.com/office/drawing/2014/main" id="{0DB439AC-DE17-AF36-577F-A1AD8FC08AED}"/>
              </a:ext>
            </a:extLst>
          </p:cNvPr>
          <p:cNvPicPr>
            <a:picLocks noChangeAspect="1"/>
          </p:cNvPicPr>
          <p:nvPr userDrawn="1"/>
        </p:nvPicPr>
        <p:blipFill>
          <a:blip r:embed="rId3"/>
          <a:stretch>
            <a:fillRect/>
          </a:stretch>
        </p:blipFill>
        <p:spPr>
          <a:xfrm>
            <a:off x="730026" y="3780731"/>
            <a:ext cx="3317421" cy="1174497"/>
          </a:xfrm>
          <a:prstGeom prst="rect">
            <a:avLst/>
          </a:prstGeom>
        </p:spPr>
      </p:pic>
      <p:sp>
        <p:nvSpPr>
          <p:cNvPr id="9" name="Title 2">
            <a:extLst>
              <a:ext uri="{FF2B5EF4-FFF2-40B4-BE49-F238E27FC236}">
                <a16:creationId xmlns:a16="http://schemas.microsoft.com/office/drawing/2014/main" id="{725A2850-52BB-81ED-890C-DD762F25E87E}"/>
              </a:ext>
            </a:extLst>
          </p:cNvPr>
          <p:cNvSpPr>
            <a:spLocks noGrp="1"/>
          </p:cNvSpPr>
          <p:nvPr>
            <p:ph type="title"/>
          </p:nvPr>
        </p:nvSpPr>
        <p:spPr>
          <a:xfrm>
            <a:off x="738189" y="2164956"/>
            <a:ext cx="10715627" cy="743347"/>
          </a:xfrm>
        </p:spPr>
        <p:txBody>
          <a:bodyPr>
            <a:normAutofit/>
          </a:bodyPr>
          <a:lstStyle>
            <a:lvl1pPr>
              <a:defRPr sz="4000" b="0">
                <a:solidFill>
                  <a:schemeClr val="bg1"/>
                </a:solidFill>
                <a:latin typeface="+mj-lt"/>
                <a:cs typeface="Arial"/>
              </a:defRPr>
            </a:lvl1pPr>
          </a:lstStyle>
          <a:p>
            <a:r>
              <a:rPr lang="en-US"/>
              <a:t>Click to edit Master title style</a:t>
            </a:r>
          </a:p>
        </p:txBody>
      </p:sp>
      <p:sp>
        <p:nvSpPr>
          <p:cNvPr id="11" name="Text Placeholder 5">
            <a:extLst>
              <a:ext uri="{FF2B5EF4-FFF2-40B4-BE49-F238E27FC236}">
                <a16:creationId xmlns:a16="http://schemas.microsoft.com/office/drawing/2014/main" id="{142E9A10-C261-AC17-40D3-568668A5F77E}"/>
              </a:ext>
            </a:extLst>
          </p:cNvPr>
          <p:cNvSpPr>
            <a:spLocks noGrp="1"/>
          </p:cNvSpPr>
          <p:nvPr>
            <p:ph type="body" sz="quarter" idx="10"/>
          </p:nvPr>
        </p:nvSpPr>
        <p:spPr>
          <a:xfrm>
            <a:off x="745067" y="2895600"/>
            <a:ext cx="10708748" cy="41093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325730312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1284599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4" name="Picture 3" descr="A large body of water surrounded by trees&#10;&#10;Description automatically generated">
            <a:extLst>
              <a:ext uri="{FF2B5EF4-FFF2-40B4-BE49-F238E27FC236}">
                <a16:creationId xmlns:a16="http://schemas.microsoft.com/office/drawing/2014/main" id="{C1919607-8AD0-4466-BC03-467A0DAC81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2">
            <a:extLst>
              <a:ext uri="{FF2B5EF4-FFF2-40B4-BE49-F238E27FC236}">
                <a16:creationId xmlns:a16="http://schemas.microsoft.com/office/drawing/2014/main" id="{F6AFE8EF-C433-A04D-8FA7-421BB355AC3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 + image</a:t>
            </a:r>
          </a:p>
        </p:txBody>
      </p:sp>
      <p:sp>
        <p:nvSpPr>
          <p:cNvPr id="14" name="Text Placeholder 5">
            <a:extLst>
              <a:ext uri="{FF2B5EF4-FFF2-40B4-BE49-F238E27FC236}">
                <a16:creationId xmlns:a16="http://schemas.microsoft.com/office/drawing/2014/main" id="{B1F6F3CA-DCA5-7D4E-AA81-4152972D5513}"/>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2638366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a:t>Click to edit Master title style</a:t>
            </a:r>
          </a:p>
        </p:txBody>
      </p:sp>
      <p:pic>
        <p:nvPicPr>
          <p:cNvPr id="3" name="Picture 2">
            <a:extLst>
              <a:ext uri="{FF2B5EF4-FFF2-40B4-BE49-F238E27FC236}">
                <a16:creationId xmlns:a16="http://schemas.microsoft.com/office/drawing/2014/main" id="{818619E4-EB49-D04C-9F79-4BB3758FD4C9}"/>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24" name="Footer Placeholder 10">
            <a:extLst>
              <a:ext uri="{FF2B5EF4-FFF2-40B4-BE49-F238E27FC236}">
                <a16:creationId xmlns:a16="http://schemas.microsoft.com/office/drawing/2014/main" id="{EBCE6F1D-4512-4F04-0213-BCE4117160B2}"/>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2667013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1204149" y="2300174"/>
            <a:ext cx="9746075" cy="880064"/>
          </a:xfrm>
          <a:prstGeom prst="rect">
            <a:avLst/>
          </a:prstGeom>
        </p:spPr>
        <p:txBody>
          <a:bodyPr lIns="64251" tIns="32125" rIns="64251" bIns="32125"/>
          <a:lstStyle>
            <a:lvl1pPr algn="l">
              <a:lnSpc>
                <a:spcPts val="5000"/>
              </a:lnSpc>
              <a:spcBef>
                <a:spcPts val="7500"/>
              </a:spcBef>
              <a:spcAft>
                <a:spcPts val="0"/>
              </a:spcAft>
              <a:defRPr sz="4600" baseline="0">
                <a:solidFill>
                  <a:srgbClr val="005288"/>
                </a:solidFill>
              </a:defRPr>
            </a:lvl1pPr>
          </a:lstStyle>
          <a:p>
            <a:r>
              <a:rPr lang="en-US"/>
              <a:t>Click to add text</a:t>
            </a:r>
          </a:p>
        </p:txBody>
      </p:sp>
      <p:sp>
        <p:nvSpPr>
          <p:cNvPr id="22" name="Subtitle 2"/>
          <p:cNvSpPr>
            <a:spLocks noGrp="1"/>
          </p:cNvSpPr>
          <p:nvPr>
            <p:ph type="subTitle" idx="1" hasCustomPrompt="1"/>
          </p:nvPr>
        </p:nvSpPr>
        <p:spPr>
          <a:xfrm>
            <a:off x="1204152" y="3202727"/>
            <a:ext cx="9746073"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5A5B5D"/>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add text</a:t>
            </a:r>
          </a:p>
        </p:txBody>
      </p:sp>
      <p:pic>
        <p:nvPicPr>
          <p:cNvPr id="12" name="Picture 11">
            <a:extLst>
              <a:ext uri="{FF2B5EF4-FFF2-40B4-BE49-F238E27FC236}">
                <a16:creationId xmlns:a16="http://schemas.microsoft.com/office/drawing/2014/main" id="{FF7D7758-34DB-E3F1-BC9C-F10C6CF6873A}"/>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16" name="Footer Placeholder 10">
            <a:extLst>
              <a:ext uri="{FF2B5EF4-FFF2-40B4-BE49-F238E27FC236}">
                <a16:creationId xmlns:a16="http://schemas.microsoft.com/office/drawing/2014/main" id="{B001C7B3-A7EB-375C-E0D1-8051F6CB4D08}"/>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3717838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8166"/>
            <a:ext cx="6096000" cy="6858000"/>
          </a:xfrm>
          <a:prstGeom prst="rect">
            <a:avLst/>
          </a:prstGeom>
          <a:solidFill>
            <a:srgbClr val="005188"/>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616297" y="1610331"/>
            <a:ext cx="5129793" cy="3923693"/>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5D75EF01-B7F2-F84B-B493-D6438400FF4B}"/>
              </a:ext>
            </a:extLst>
          </p:cNvPr>
          <p:cNvSpPr>
            <a:spLocks noGrp="1"/>
          </p:cNvSpPr>
          <p:nvPr>
            <p:ph type="title"/>
          </p:nvPr>
        </p:nvSpPr>
        <p:spPr>
          <a:xfrm>
            <a:off x="619124" y="692681"/>
            <a:ext cx="5117441"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722076" y="1379318"/>
            <a:ext cx="4860325" cy="3764177"/>
          </a:xfrm>
          <a:prstGeom prst="rect">
            <a:avLst/>
          </a:prstGeom>
        </p:spPr>
        <p:txBody>
          <a:bodyPr/>
          <a:lstStyle>
            <a:lvl1pPr marL="0" indent="0">
              <a:buNone/>
              <a:defRPr sz="2000">
                <a:solidFill>
                  <a:schemeClr val="bg1"/>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endParaRPr lang="en-US"/>
          </a:p>
        </p:txBody>
      </p:sp>
      <p:pic>
        <p:nvPicPr>
          <p:cNvPr id="5" name="Picture 4">
            <a:extLst>
              <a:ext uri="{FF2B5EF4-FFF2-40B4-BE49-F238E27FC236}">
                <a16:creationId xmlns:a16="http://schemas.microsoft.com/office/drawing/2014/main" id="{980BF7B7-9286-36AB-BA0A-99C017919666}"/>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6" name="Footer Placeholder 10">
            <a:extLst>
              <a:ext uri="{FF2B5EF4-FFF2-40B4-BE49-F238E27FC236}">
                <a16:creationId xmlns:a16="http://schemas.microsoft.com/office/drawing/2014/main" id="{8928534B-1CB8-DD24-F29E-44F4D95D3FF3}"/>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Federal Emergency Management Agency	 </a:t>
            </a:r>
            <a:fld id="{8FCC257D-A786-9244-9E17-CE618C8B9275}"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1287255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000754"/>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6314018" y="1000754"/>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8" name="Title Placeholder 1"/>
          <p:cNvSpPr>
            <a:spLocks noGrp="1"/>
          </p:cNvSpPr>
          <p:nvPr>
            <p:ph type="title"/>
          </p:nvPr>
        </p:nvSpPr>
        <p:spPr>
          <a:xfrm>
            <a:off x="738189" y="403733"/>
            <a:ext cx="10715627" cy="319088"/>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6" name="Picture 5">
            <a:extLst>
              <a:ext uri="{FF2B5EF4-FFF2-40B4-BE49-F238E27FC236}">
                <a16:creationId xmlns:a16="http://schemas.microsoft.com/office/drawing/2014/main" id="{B8FF4EC7-5AD6-077C-DCE5-20A08368A35A}"/>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7" name="Footer Placeholder 10">
            <a:extLst>
              <a:ext uri="{FF2B5EF4-FFF2-40B4-BE49-F238E27FC236}">
                <a16:creationId xmlns:a16="http://schemas.microsoft.com/office/drawing/2014/main" id="{3D4360EA-2E53-1F97-8194-73AA40BB23DD}"/>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303817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43C07-BFDA-9BEF-F116-C7CC1C58A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678FBA-3BD5-E2DC-C8FC-75B5620418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A78B3-03B0-F8AF-2CDE-2824D9E990B6}"/>
              </a:ext>
            </a:extLst>
          </p:cNvPr>
          <p:cNvSpPr>
            <a:spLocks noGrp="1"/>
          </p:cNvSpPr>
          <p:nvPr>
            <p:ph type="dt" sz="half" idx="10"/>
          </p:nvPr>
        </p:nvSpPr>
        <p:spPr/>
        <p:txBody>
          <a:bodyPr/>
          <a:lstStyle/>
          <a:p>
            <a:fld id="{880333AA-FA6B-49E9-8CEB-15F0615B945F}" type="datetimeFigureOut">
              <a:rPr lang="en-US" smtClean="0"/>
              <a:t>9/24/24</a:t>
            </a:fld>
            <a:endParaRPr lang="en-US"/>
          </a:p>
        </p:txBody>
      </p:sp>
      <p:sp>
        <p:nvSpPr>
          <p:cNvPr id="5" name="Footer Placeholder 4">
            <a:extLst>
              <a:ext uri="{FF2B5EF4-FFF2-40B4-BE49-F238E27FC236}">
                <a16:creationId xmlns:a16="http://schemas.microsoft.com/office/drawing/2014/main" id="{192966B8-1150-5A94-CDE9-07FB42F70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EA1ECB-76F9-4A9F-82AC-2B65C18520BC}"/>
              </a:ext>
            </a:extLst>
          </p:cNvPr>
          <p:cNvSpPr>
            <a:spLocks noGrp="1"/>
          </p:cNvSpPr>
          <p:nvPr>
            <p:ph type="sldNum" sz="quarter" idx="12"/>
          </p:nvPr>
        </p:nvSpPr>
        <p:spPr/>
        <p:txBody>
          <a:bodyPr/>
          <a:lstStyle/>
          <a:p>
            <a:fld id="{27C6C5D0-7884-43E7-82DE-BDCC63AC07A3}" type="slidenum">
              <a:rPr lang="en-US" smtClean="0"/>
              <a:t>‹#›</a:t>
            </a:fld>
            <a:endParaRPr lang="en-US"/>
          </a:p>
        </p:txBody>
      </p:sp>
    </p:spTree>
    <p:extLst>
      <p:ext uri="{BB962C8B-B14F-4D97-AF65-F5344CB8AC3E}">
        <p14:creationId xmlns:p14="http://schemas.microsoft.com/office/powerpoint/2010/main" val="4249498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457849" y="1463675"/>
            <a:ext cx="5124552" cy="416560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457849" y="691884"/>
            <a:ext cx="5124552"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0" name="Date Placeholder 9">
            <a:extLst>
              <a:ext uri="{FF2B5EF4-FFF2-40B4-BE49-F238E27FC236}">
                <a16:creationId xmlns:a16="http://schemas.microsoft.com/office/drawing/2014/main" id="{7B1C80DA-BDD6-89FB-0C86-E91468794A89}"/>
              </a:ext>
            </a:extLst>
          </p:cNvPr>
          <p:cNvSpPr>
            <a:spLocks noGrp="1"/>
          </p:cNvSpPr>
          <p:nvPr>
            <p:ph type="dt" sz="half" idx="10"/>
          </p:nvPr>
        </p:nvSpPr>
        <p:spPr>
          <a:xfrm>
            <a:off x="3251200" y="6173791"/>
            <a:ext cx="2844800" cy="365125"/>
          </a:xfrm>
          <a:prstGeom prst="rect">
            <a:avLst/>
          </a:prstGeom>
        </p:spPr>
        <p:txBody>
          <a:bodyPr/>
          <a:lstStyle/>
          <a:p>
            <a:fld id="{08CCC229-AB65-5F40-B719-1933DA0A7CB3}" type="datetime1">
              <a:rPr lang="en-US" smtClean="0"/>
              <a:t>9/24/24</a:t>
            </a:fld>
            <a:endParaRPr lang="en-US"/>
          </a:p>
        </p:txBody>
      </p:sp>
      <p:sp>
        <p:nvSpPr>
          <p:cNvPr id="15" name="Footer Placeholder 10">
            <a:extLst>
              <a:ext uri="{FF2B5EF4-FFF2-40B4-BE49-F238E27FC236}">
                <a16:creationId xmlns:a16="http://schemas.microsoft.com/office/drawing/2014/main" id="{011EFF9B-03F3-D55F-12EF-15C293A69AFE}"/>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1581410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152408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322005" y="100432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6322005" y="152408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p:cNvSpPr>
            <a:spLocks noGrp="1"/>
          </p:cNvSpPr>
          <p:nvPr>
            <p:ph type="body" sz="quarter" idx="12" hasCustomPrompt="1"/>
          </p:nvPr>
        </p:nvSpPr>
        <p:spPr>
          <a:xfrm>
            <a:off x="738194" y="1004329"/>
            <a:ext cx="5104814"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0" name="Title Placeholder 1"/>
          <p:cNvSpPr>
            <a:spLocks noGrp="1"/>
          </p:cNvSpPr>
          <p:nvPr>
            <p:ph type="title"/>
          </p:nvPr>
        </p:nvSpPr>
        <p:spPr>
          <a:xfrm>
            <a:off x="738189" y="461149"/>
            <a:ext cx="10715627" cy="226829"/>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3" name="Footer Placeholder 10">
            <a:extLst>
              <a:ext uri="{FF2B5EF4-FFF2-40B4-BE49-F238E27FC236}">
                <a16:creationId xmlns:a16="http://schemas.microsoft.com/office/drawing/2014/main" id="{8126FD04-1A0A-358E-A8B6-5FF82E5A05A4}"/>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pic>
        <p:nvPicPr>
          <p:cNvPr id="7" name="Picture 6">
            <a:extLst>
              <a:ext uri="{FF2B5EF4-FFF2-40B4-BE49-F238E27FC236}">
                <a16:creationId xmlns:a16="http://schemas.microsoft.com/office/drawing/2014/main" id="{301DD2CE-BDF9-2AD1-04F3-6D95853FE371}"/>
              </a:ext>
            </a:extLst>
          </p:cNvPr>
          <p:cNvPicPr>
            <a:picLocks noChangeAspect="1"/>
          </p:cNvPicPr>
          <p:nvPr userDrawn="1"/>
        </p:nvPicPr>
        <p:blipFill>
          <a:blip r:embed="rId2"/>
          <a:stretch>
            <a:fillRect/>
          </a:stretch>
        </p:blipFill>
        <p:spPr>
          <a:xfrm>
            <a:off x="738184" y="5958625"/>
            <a:ext cx="1792740" cy="638839"/>
          </a:xfrm>
          <a:prstGeom prst="rect">
            <a:avLst/>
          </a:prstGeom>
        </p:spPr>
      </p:pic>
    </p:spTree>
    <p:extLst>
      <p:ext uri="{BB962C8B-B14F-4D97-AF65-F5344CB8AC3E}">
        <p14:creationId xmlns:p14="http://schemas.microsoft.com/office/powerpoint/2010/main" val="3696684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9B86FCD-6BA9-694B-A64A-36883B42361C}"/>
              </a:ext>
            </a:extLst>
          </p:cNvPr>
          <p:cNvSpPr/>
          <p:nvPr userDrawn="1"/>
        </p:nvSpPr>
        <p:spPr>
          <a:xfrm>
            <a:off x="6096000" y="0"/>
            <a:ext cx="6096000" cy="6858000"/>
          </a:xfrm>
          <a:prstGeom prst="rect">
            <a:avLst/>
          </a:prstGeom>
          <a:solidFill>
            <a:srgbClr val="5A5B5D">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A81BF64-81BE-3944-A21C-CA7BB5AC4A9D}"/>
              </a:ext>
            </a:extLst>
          </p:cNvPr>
          <p:cNvSpPr/>
          <p:nvPr userDrawn="1"/>
        </p:nvSpPr>
        <p:spPr>
          <a:xfrm>
            <a:off x="0" y="0"/>
            <a:ext cx="6096000" cy="6858000"/>
          </a:xfrm>
          <a:prstGeom prst="rect">
            <a:avLst/>
          </a:prstGeom>
          <a:solidFill>
            <a:srgbClr val="005188">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3">
            <a:extLst>
              <a:ext uri="{FF2B5EF4-FFF2-40B4-BE49-F238E27FC236}">
                <a16:creationId xmlns:a16="http://schemas.microsoft.com/office/drawing/2014/main" id="{7E2ECF73-45E0-0843-9F3F-68C69CE41040}"/>
              </a:ext>
            </a:extLst>
          </p:cNvPr>
          <p:cNvSpPr>
            <a:spLocks noGrp="1"/>
          </p:cNvSpPr>
          <p:nvPr>
            <p:ph sz="half" idx="13" hasCustomPrompt="1"/>
          </p:nvPr>
        </p:nvSpPr>
        <p:spPr>
          <a:xfrm>
            <a:off x="688767" y="2154312"/>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A98E5884-686F-1C45-A0EF-76C8A0A2373C}"/>
              </a:ext>
            </a:extLst>
          </p:cNvPr>
          <p:cNvSpPr>
            <a:spLocks noGrp="1"/>
          </p:cNvSpPr>
          <p:nvPr>
            <p:ph type="body" sz="quarter" idx="14" hasCustomPrompt="1"/>
          </p:nvPr>
        </p:nvSpPr>
        <p:spPr>
          <a:xfrm>
            <a:off x="661773" y="1634561"/>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8" name="Content Placeholder 3">
            <a:extLst>
              <a:ext uri="{FF2B5EF4-FFF2-40B4-BE49-F238E27FC236}">
                <a16:creationId xmlns:a16="http://schemas.microsoft.com/office/drawing/2014/main" id="{57EDE04E-08FC-3448-A184-27468B3BF063}"/>
              </a:ext>
            </a:extLst>
          </p:cNvPr>
          <p:cNvSpPr>
            <a:spLocks noGrp="1"/>
          </p:cNvSpPr>
          <p:nvPr>
            <p:ph sz="half" idx="15" hasCustomPrompt="1"/>
          </p:nvPr>
        </p:nvSpPr>
        <p:spPr>
          <a:xfrm>
            <a:off x="6479111" y="2207696"/>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826B8427-E58C-1441-B60A-E7E51621D610}"/>
              </a:ext>
            </a:extLst>
          </p:cNvPr>
          <p:cNvSpPr>
            <a:spLocks noGrp="1"/>
          </p:cNvSpPr>
          <p:nvPr>
            <p:ph type="body" sz="quarter" idx="16" hasCustomPrompt="1"/>
          </p:nvPr>
        </p:nvSpPr>
        <p:spPr>
          <a:xfrm>
            <a:off x="6452117" y="1687945"/>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Footer Placeholder 10">
            <a:extLst>
              <a:ext uri="{FF2B5EF4-FFF2-40B4-BE49-F238E27FC236}">
                <a16:creationId xmlns:a16="http://schemas.microsoft.com/office/drawing/2014/main" id="{83E3B04E-B55B-76EC-2FD2-61531E9F9A39}"/>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bg1"/>
                </a:solidFill>
              </a:rPr>
              <a:t>Federal Emergency Management Agency	 </a:t>
            </a:r>
            <a:fld id="{8FCC257D-A786-9244-9E17-CE618C8B9275}"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3655462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38189" y="374059"/>
            <a:ext cx="10715627" cy="365125"/>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4" name="Picture 3">
            <a:extLst>
              <a:ext uri="{FF2B5EF4-FFF2-40B4-BE49-F238E27FC236}">
                <a16:creationId xmlns:a16="http://schemas.microsoft.com/office/drawing/2014/main" id="{2BE564A2-0BDB-6508-9377-CD4B4F77E069}"/>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F6954497-62B3-198E-40D1-FABE5D8A04F3}"/>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2502337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000754"/>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7" name="Title Placeholder 1"/>
          <p:cNvSpPr>
            <a:spLocks noGrp="1"/>
          </p:cNvSpPr>
          <p:nvPr>
            <p:ph type="title"/>
          </p:nvPr>
        </p:nvSpPr>
        <p:spPr>
          <a:xfrm>
            <a:off x="738185" y="452440"/>
            <a:ext cx="10715632" cy="23553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4" name="Picture 3">
            <a:extLst>
              <a:ext uri="{FF2B5EF4-FFF2-40B4-BE49-F238E27FC236}">
                <a16:creationId xmlns:a16="http://schemas.microsoft.com/office/drawing/2014/main" id="{9E48B6E0-CF4B-1618-090C-525E345B212F}"/>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1B813468-B685-D2BF-19AF-2EDE51DB72A2}"/>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2437103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7219366" y="1000767"/>
            <a:ext cx="4234455"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descriptive text</a:t>
            </a:r>
          </a:p>
        </p:txBody>
      </p:sp>
      <p:sp>
        <p:nvSpPr>
          <p:cNvPr id="20" name="Content Placeholder 18"/>
          <p:cNvSpPr>
            <a:spLocks noGrp="1"/>
          </p:cNvSpPr>
          <p:nvPr>
            <p:ph sz="quarter" idx="11" hasCustomPrompt="1"/>
          </p:nvPr>
        </p:nvSpPr>
        <p:spPr>
          <a:xfrm>
            <a:off x="763008" y="1000768"/>
            <a:ext cx="6023847" cy="3880719"/>
          </a:xfrm>
        </p:spPr>
        <p:txBody>
          <a:bodyPr/>
          <a:lstStyle>
            <a:lvl1pPr marL="0" indent="0">
              <a:buNone/>
              <a:defRPr/>
            </a:lvl1pPr>
          </a:lstStyle>
          <a:p>
            <a:pPr lvl="0"/>
            <a:r>
              <a:rPr lang="en-US"/>
              <a:t>Insert chart here</a:t>
            </a:r>
          </a:p>
        </p:txBody>
      </p:sp>
      <p:sp>
        <p:nvSpPr>
          <p:cNvPr id="8" name="Title Placeholder 1"/>
          <p:cNvSpPr>
            <a:spLocks noGrp="1"/>
          </p:cNvSpPr>
          <p:nvPr>
            <p:ph type="title"/>
          </p:nvPr>
        </p:nvSpPr>
        <p:spPr>
          <a:xfrm>
            <a:off x="738189" y="443731"/>
            <a:ext cx="10715627" cy="23553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4" name="Picture 3">
            <a:extLst>
              <a:ext uri="{FF2B5EF4-FFF2-40B4-BE49-F238E27FC236}">
                <a16:creationId xmlns:a16="http://schemas.microsoft.com/office/drawing/2014/main" id="{40DCBEED-11DF-0A45-E575-B82FA5C30287}"/>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A1F59142-25BA-331D-DBE0-F4903206DFF4}"/>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888786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A3A79E-9B57-822F-8392-42A901D7FD8D}"/>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D9476E5F-4380-FDDD-181E-1C4A90581583}"/>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3591521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4" name="Picture 3">
            <a:extLst>
              <a:ext uri="{FF2B5EF4-FFF2-40B4-BE49-F238E27FC236}">
                <a16:creationId xmlns:a16="http://schemas.microsoft.com/office/drawing/2014/main" id="{19066C02-708D-8BF4-6F79-ECC191E27503}"/>
              </a:ext>
            </a:extLst>
          </p:cNvPr>
          <p:cNvPicPr>
            <a:picLocks noChangeAspect="1"/>
          </p:cNvPicPr>
          <p:nvPr userDrawn="1"/>
        </p:nvPicPr>
        <p:blipFill>
          <a:blip r:embed="rId2"/>
          <a:stretch>
            <a:fillRect/>
          </a:stretch>
        </p:blipFill>
        <p:spPr>
          <a:xfrm>
            <a:off x="738184" y="5958625"/>
            <a:ext cx="1792740" cy="638839"/>
          </a:xfrm>
          <a:prstGeom prst="rect">
            <a:avLst/>
          </a:prstGeom>
        </p:spPr>
      </p:pic>
      <p:sp>
        <p:nvSpPr>
          <p:cNvPr id="5" name="Footer Placeholder 10">
            <a:extLst>
              <a:ext uri="{FF2B5EF4-FFF2-40B4-BE49-F238E27FC236}">
                <a16:creationId xmlns:a16="http://schemas.microsoft.com/office/drawing/2014/main" id="{93736E4E-C7F2-6EDB-8F56-94242926064A}"/>
              </a:ext>
            </a:extLst>
          </p:cNvPr>
          <p:cNvSpPr txBox="1">
            <a:spLocks/>
          </p:cNvSpPr>
          <p:nvPr userDrawn="1"/>
        </p:nvSpPr>
        <p:spPr>
          <a:xfrm>
            <a:off x="7486650" y="6095481"/>
            <a:ext cx="396716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	 </a:t>
            </a:r>
            <a:fld id="{8FCC257D-A786-9244-9E17-CE618C8B9275}" type="slidenum">
              <a:rPr lang="en-US" smtClean="0">
                <a:solidFill>
                  <a:srgbClr val="5A5B5D"/>
                </a:solidFill>
              </a:rPr>
              <a:pPr/>
              <a:t>‹#›</a:t>
            </a:fld>
            <a:endParaRPr lang="en-US">
              <a:solidFill>
                <a:srgbClr val="5A5B5D"/>
              </a:solidFill>
            </a:endParaRPr>
          </a:p>
        </p:txBody>
      </p:sp>
    </p:spTree>
    <p:extLst>
      <p:ext uri="{BB962C8B-B14F-4D97-AF65-F5344CB8AC3E}">
        <p14:creationId xmlns:p14="http://schemas.microsoft.com/office/powerpoint/2010/main" val="1913082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6FF8E-CFF1-654E-797A-98BFEA9D39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A632AD-2E1D-83D1-FFD9-01D5A729BA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361896-2AFF-751F-E2CE-FEBCF7B735ED}"/>
              </a:ext>
            </a:extLst>
          </p:cNvPr>
          <p:cNvSpPr>
            <a:spLocks noGrp="1"/>
          </p:cNvSpPr>
          <p:nvPr>
            <p:ph type="dt" sz="half" idx="10"/>
          </p:nvPr>
        </p:nvSpPr>
        <p:spPr/>
        <p:txBody>
          <a:bodyPr/>
          <a:lstStyle/>
          <a:p>
            <a:fld id="{880333AA-FA6B-49E9-8CEB-15F0615B945F}" type="datetimeFigureOut">
              <a:rPr lang="en-US" smtClean="0"/>
              <a:t>9/24/24</a:t>
            </a:fld>
            <a:endParaRPr lang="en-US"/>
          </a:p>
        </p:txBody>
      </p:sp>
      <p:sp>
        <p:nvSpPr>
          <p:cNvPr id="5" name="Footer Placeholder 4">
            <a:extLst>
              <a:ext uri="{FF2B5EF4-FFF2-40B4-BE49-F238E27FC236}">
                <a16:creationId xmlns:a16="http://schemas.microsoft.com/office/drawing/2014/main" id="{28302CD6-1B36-4939-CA87-9AC4B7C74C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40A07-1888-79F8-DE96-3081646349CE}"/>
              </a:ext>
            </a:extLst>
          </p:cNvPr>
          <p:cNvSpPr>
            <a:spLocks noGrp="1"/>
          </p:cNvSpPr>
          <p:nvPr>
            <p:ph type="sldNum" sz="quarter" idx="12"/>
          </p:nvPr>
        </p:nvSpPr>
        <p:spPr/>
        <p:txBody>
          <a:bodyPr/>
          <a:lstStyle/>
          <a:p>
            <a:fld id="{27C6C5D0-7884-43E7-82DE-BDCC63AC07A3}" type="slidenum">
              <a:rPr lang="en-US" smtClean="0"/>
              <a:t>‹#›</a:t>
            </a:fld>
            <a:endParaRPr lang="en-US"/>
          </a:p>
        </p:txBody>
      </p:sp>
    </p:spTree>
    <p:extLst>
      <p:ext uri="{BB962C8B-B14F-4D97-AF65-F5344CB8AC3E}">
        <p14:creationId xmlns:p14="http://schemas.microsoft.com/office/powerpoint/2010/main" val="236084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9173E-5A87-3A77-E4AB-DB8DB6A811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CE5990-0C05-1B21-87F1-9907CE77E8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7E2CBB-3366-CAF9-A994-229195509D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5A441D-17BC-045B-9B7A-4FFEE4A6968C}"/>
              </a:ext>
            </a:extLst>
          </p:cNvPr>
          <p:cNvSpPr>
            <a:spLocks noGrp="1"/>
          </p:cNvSpPr>
          <p:nvPr>
            <p:ph type="dt" sz="half" idx="10"/>
          </p:nvPr>
        </p:nvSpPr>
        <p:spPr/>
        <p:txBody>
          <a:bodyPr/>
          <a:lstStyle/>
          <a:p>
            <a:fld id="{880333AA-FA6B-49E9-8CEB-15F0615B945F}" type="datetimeFigureOut">
              <a:rPr lang="en-US" smtClean="0"/>
              <a:t>9/24/24</a:t>
            </a:fld>
            <a:endParaRPr lang="en-US"/>
          </a:p>
        </p:txBody>
      </p:sp>
      <p:sp>
        <p:nvSpPr>
          <p:cNvPr id="6" name="Footer Placeholder 5">
            <a:extLst>
              <a:ext uri="{FF2B5EF4-FFF2-40B4-BE49-F238E27FC236}">
                <a16:creationId xmlns:a16="http://schemas.microsoft.com/office/drawing/2014/main" id="{7FBC8F90-28D8-C663-89D2-4E7EF313A6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401EE5-53EB-A7B8-A529-A674188D5CEA}"/>
              </a:ext>
            </a:extLst>
          </p:cNvPr>
          <p:cNvSpPr>
            <a:spLocks noGrp="1"/>
          </p:cNvSpPr>
          <p:nvPr>
            <p:ph type="sldNum" sz="quarter" idx="12"/>
          </p:nvPr>
        </p:nvSpPr>
        <p:spPr/>
        <p:txBody>
          <a:bodyPr/>
          <a:lstStyle/>
          <a:p>
            <a:fld id="{27C6C5D0-7884-43E7-82DE-BDCC63AC07A3}" type="slidenum">
              <a:rPr lang="en-US" smtClean="0"/>
              <a:t>‹#›</a:t>
            </a:fld>
            <a:endParaRPr lang="en-US"/>
          </a:p>
        </p:txBody>
      </p:sp>
    </p:spTree>
    <p:extLst>
      <p:ext uri="{BB962C8B-B14F-4D97-AF65-F5344CB8AC3E}">
        <p14:creationId xmlns:p14="http://schemas.microsoft.com/office/powerpoint/2010/main" val="67229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021C-4E7E-A446-10CD-F80A40A158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8C0EF6-1934-6B6D-F8E1-F66A924E1E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DF5D93-C296-B4EE-808A-C48CDFAD5A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00D423-042F-F842-F610-A1B22DD8FB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B7338B-B364-E309-1945-A94C3165F2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0451F4-BB05-83EC-466B-1299458B9F27}"/>
              </a:ext>
            </a:extLst>
          </p:cNvPr>
          <p:cNvSpPr>
            <a:spLocks noGrp="1"/>
          </p:cNvSpPr>
          <p:nvPr>
            <p:ph type="dt" sz="half" idx="10"/>
          </p:nvPr>
        </p:nvSpPr>
        <p:spPr/>
        <p:txBody>
          <a:bodyPr/>
          <a:lstStyle/>
          <a:p>
            <a:fld id="{880333AA-FA6B-49E9-8CEB-15F0615B945F}" type="datetimeFigureOut">
              <a:rPr lang="en-US" smtClean="0"/>
              <a:t>9/24/24</a:t>
            </a:fld>
            <a:endParaRPr lang="en-US"/>
          </a:p>
        </p:txBody>
      </p:sp>
      <p:sp>
        <p:nvSpPr>
          <p:cNvPr id="8" name="Footer Placeholder 7">
            <a:extLst>
              <a:ext uri="{FF2B5EF4-FFF2-40B4-BE49-F238E27FC236}">
                <a16:creationId xmlns:a16="http://schemas.microsoft.com/office/drawing/2014/main" id="{D9C1F948-18FC-7DF4-1016-CD6B42C534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CBBC82-2180-2BDE-0E3E-44B46E3D6CF1}"/>
              </a:ext>
            </a:extLst>
          </p:cNvPr>
          <p:cNvSpPr>
            <a:spLocks noGrp="1"/>
          </p:cNvSpPr>
          <p:nvPr>
            <p:ph type="sldNum" sz="quarter" idx="12"/>
          </p:nvPr>
        </p:nvSpPr>
        <p:spPr/>
        <p:txBody>
          <a:bodyPr/>
          <a:lstStyle/>
          <a:p>
            <a:fld id="{27C6C5D0-7884-43E7-82DE-BDCC63AC07A3}" type="slidenum">
              <a:rPr lang="en-US" smtClean="0"/>
              <a:t>‹#›</a:t>
            </a:fld>
            <a:endParaRPr lang="en-US"/>
          </a:p>
        </p:txBody>
      </p:sp>
    </p:spTree>
    <p:extLst>
      <p:ext uri="{BB962C8B-B14F-4D97-AF65-F5344CB8AC3E}">
        <p14:creationId xmlns:p14="http://schemas.microsoft.com/office/powerpoint/2010/main" val="92439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264E-361F-467E-06B7-EC0567D470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4FEAB4-FFCB-14CE-66C7-00E002955D52}"/>
              </a:ext>
            </a:extLst>
          </p:cNvPr>
          <p:cNvSpPr>
            <a:spLocks noGrp="1"/>
          </p:cNvSpPr>
          <p:nvPr>
            <p:ph type="dt" sz="half" idx="10"/>
          </p:nvPr>
        </p:nvSpPr>
        <p:spPr/>
        <p:txBody>
          <a:bodyPr/>
          <a:lstStyle/>
          <a:p>
            <a:fld id="{880333AA-FA6B-49E9-8CEB-15F0615B945F}" type="datetimeFigureOut">
              <a:rPr lang="en-US" smtClean="0"/>
              <a:t>9/24/24</a:t>
            </a:fld>
            <a:endParaRPr lang="en-US"/>
          </a:p>
        </p:txBody>
      </p:sp>
      <p:sp>
        <p:nvSpPr>
          <p:cNvPr id="4" name="Footer Placeholder 3">
            <a:extLst>
              <a:ext uri="{FF2B5EF4-FFF2-40B4-BE49-F238E27FC236}">
                <a16:creationId xmlns:a16="http://schemas.microsoft.com/office/drawing/2014/main" id="{D89FAF95-D5B1-6164-1445-6C327F60C3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FDD19A-69F1-6971-97FF-615AFA3E39CF}"/>
              </a:ext>
            </a:extLst>
          </p:cNvPr>
          <p:cNvSpPr>
            <a:spLocks noGrp="1"/>
          </p:cNvSpPr>
          <p:nvPr>
            <p:ph type="sldNum" sz="quarter" idx="12"/>
          </p:nvPr>
        </p:nvSpPr>
        <p:spPr/>
        <p:txBody>
          <a:bodyPr/>
          <a:lstStyle/>
          <a:p>
            <a:fld id="{27C6C5D0-7884-43E7-82DE-BDCC63AC07A3}" type="slidenum">
              <a:rPr lang="en-US" smtClean="0"/>
              <a:t>‹#›</a:t>
            </a:fld>
            <a:endParaRPr lang="en-US"/>
          </a:p>
        </p:txBody>
      </p:sp>
    </p:spTree>
    <p:extLst>
      <p:ext uri="{BB962C8B-B14F-4D97-AF65-F5344CB8AC3E}">
        <p14:creationId xmlns:p14="http://schemas.microsoft.com/office/powerpoint/2010/main" val="136426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650BBB-ADFF-DEF7-9598-49C40477D410}"/>
              </a:ext>
            </a:extLst>
          </p:cNvPr>
          <p:cNvSpPr>
            <a:spLocks noGrp="1"/>
          </p:cNvSpPr>
          <p:nvPr>
            <p:ph type="dt" sz="half" idx="10"/>
          </p:nvPr>
        </p:nvSpPr>
        <p:spPr/>
        <p:txBody>
          <a:bodyPr/>
          <a:lstStyle/>
          <a:p>
            <a:fld id="{880333AA-FA6B-49E9-8CEB-15F0615B945F}" type="datetimeFigureOut">
              <a:rPr lang="en-US" smtClean="0"/>
              <a:t>9/24/24</a:t>
            </a:fld>
            <a:endParaRPr lang="en-US"/>
          </a:p>
        </p:txBody>
      </p:sp>
      <p:sp>
        <p:nvSpPr>
          <p:cNvPr id="3" name="Footer Placeholder 2">
            <a:extLst>
              <a:ext uri="{FF2B5EF4-FFF2-40B4-BE49-F238E27FC236}">
                <a16:creationId xmlns:a16="http://schemas.microsoft.com/office/drawing/2014/main" id="{EE3D1EC2-A2FA-0EF3-3123-C3D64D1B14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120343-7764-C831-A87A-1BDF58559CCF}"/>
              </a:ext>
            </a:extLst>
          </p:cNvPr>
          <p:cNvSpPr>
            <a:spLocks noGrp="1"/>
          </p:cNvSpPr>
          <p:nvPr>
            <p:ph type="sldNum" sz="quarter" idx="12"/>
          </p:nvPr>
        </p:nvSpPr>
        <p:spPr/>
        <p:txBody>
          <a:bodyPr/>
          <a:lstStyle/>
          <a:p>
            <a:fld id="{27C6C5D0-7884-43E7-82DE-BDCC63AC07A3}" type="slidenum">
              <a:rPr lang="en-US" smtClean="0"/>
              <a:t>‹#›</a:t>
            </a:fld>
            <a:endParaRPr lang="en-US"/>
          </a:p>
        </p:txBody>
      </p:sp>
    </p:spTree>
    <p:extLst>
      <p:ext uri="{BB962C8B-B14F-4D97-AF65-F5344CB8AC3E}">
        <p14:creationId xmlns:p14="http://schemas.microsoft.com/office/powerpoint/2010/main" val="101989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A000D-E36E-A876-1BE4-54A5DB5DBB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F6FAB5-AB41-2AE5-D169-0E4482D0E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F11B0D-B332-A521-3CF0-27D209241A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2FDFBF-7ADD-B0C1-7037-816E6A0BED32}"/>
              </a:ext>
            </a:extLst>
          </p:cNvPr>
          <p:cNvSpPr>
            <a:spLocks noGrp="1"/>
          </p:cNvSpPr>
          <p:nvPr>
            <p:ph type="dt" sz="half" idx="10"/>
          </p:nvPr>
        </p:nvSpPr>
        <p:spPr/>
        <p:txBody>
          <a:bodyPr/>
          <a:lstStyle/>
          <a:p>
            <a:fld id="{880333AA-FA6B-49E9-8CEB-15F0615B945F}" type="datetimeFigureOut">
              <a:rPr lang="en-US" smtClean="0"/>
              <a:t>9/24/24</a:t>
            </a:fld>
            <a:endParaRPr lang="en-US"/>
          </a:p>
        </p:txBody>
      </p:sp>
      <p:sp>
        <p:nvSpPr>
          <p:cNvPr id="6" name="Footer Placeholder 5">
            <a:extLst>
              <a:ext uri="{FF2B5EF4-FFF2-40B4-BE49-F238E27FC236}">
                <a16:creationId xmlns:a16="http://schemas.microsoft.com/office/drawing/2014/main" id="{5FEAA858-7F64-1A7D-70EC-C23E55A44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84EF65-A4B1-AB5F-FDE5-A9B1CB307146}"/>
              </a:ext>
            </a:extLst>
          </p:cNvPr>
          <p:cNvSpPr>
            <a:spLocks noGrp="1"/>
          </p:cNvSpPr>
          <p:nvPr>
            <p:ph type="sldNum" sz="quarter" idx="12"/>
          </p:nvPr>
        </p:nvSpPr>
        <p:spPr/>
        <p:txBody>
          <a:bodyPr/>
          <a:lstStyle/>
          <a:p>
            <a:fld id="{27C6C5D0-7884-43E7-82DE-BDCC63AC07A3}" type="slidenum">
              <a:rPr lang="en-US" smtClean="0"/>
              <a:t>‹#›</a:t>
            </a:fld>
            <a:endParaRPr lang="en-US"/>
          </a:p>
        </p:txBody>
      </p:sp>
    </p:spTree>
    <p:extLst>
      <p:ext uri="{BB962C8B-B14F-4D97-AF65-F5344CB8AC3E}">
        <p14:creationId xmlns:p14="http://schemas.microsoft.com/office/powerpoint/2010/main" val="355947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97572-3BFC-F535-AF2B-73BE9C2F7D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49424A-9BBE-8F5B-4CBA-A9F5BB8208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C7CF40-FE99-BDCD-BC4C-208819302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C12A12-B902-641D-5AF0-2F3BC0F83444}"/>
              </a:ext>
            </a:extLst>
          </p:cNvPr>
          <p:cNvSpPr>
            <a:spLocks noGrp="1"/>
          </p:cNvSpPr>
          <p:nvPr>
            <p:ph type="dt" sz="half" idx="10"/>
          </p:nvPr>
        </p:nvSpPr>
        <p:spPr/>
        <p:txBody>
          <a:bodyPr/>
          <a:lstStyle/>
          <a:p>
            <a:fld id="{880333AA-FA6B-49E9-8CEB-15F0615B945F}" type="datetimeFigureOut">
              <a:rPr lang="en-US" smtClean="0"/>
              <a:t>9/24/24</a:t>
            </a:fld>
            <a:endParaRPr lang="en-US"/>
          </a:p>
        </p:txBody>
      </p:sp>
      <p:sp>
        <p:nvSpPr>
          <p:cNvPr id="6" name="Footer Placeholder 5">
            <a:extLst>
              <a:ext uri="{FF2B5EF4-FFF2-40B4-BE49-F238E27FC236}">
                <a16:creationId xmlns:a16="http://schemas.microsoft.com/office/drawing/2014/main" id="{CB9E10EC-8E2A-9705-087C-B8732CFD2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E00FFA-F035-7A1E-ECD3-2181A5C578FB}"/>
              </a:ext>
            </a:extLst>
          </p:cNvPr>
          <p:cNvSpPr>
            <a:spLocks noGrp="1"/>
          </p:cNvSpPr>
          <p:nvPr>
            <p:ph type="sldNum" sz="quarter" idx="12"/>
          </p:nvPr>
        </p:nvSpPr>
        <p:spPr/>
        <p:txBody>
          <a:bodyPr/>
          <a:lstStyle/>
          <a:p>
            <a:fld id="{27C6C5D0-7884-43E7-82DE-BDCC63AC07A3}" type="slidenum">
              <a:rPr lang="en-US" smtClean="0"/>
              <a:t>‹#›</a:t>
            </a:fld>
            <a:endParaRPr lang="en-US"/>
          </a:p>
        </p:txBody>
      </p:sp>
    </p:spTree>
    <p:extLst>
      <p:ext uri="{BB962C8B-B14F-4D97-AF65-F5344CB8AC3E}">
        <p14:creationId xmlns:p14="http://schemas.microsoft.com/office/powerpoint/2010/main" val="260758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93C5-43F9-8B8B-80C3-3D62EF94BB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0C39D1-C278-6536-C1EB-157B3C6871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5D530-912E-0BCF-6406-4892615EE1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333AA-FA6B-49E9-8CEB-15F0615B945F}" type="datetimeFigureOut">
              <a:rPr lang="en-US" smtClean="0"/>
              <a:t>9/24/24</a:t>
            </a:fld>
            <a:endParaRPr lang="en-US"/>
          </a:p>
        </p:txBody>
      </p:sp>
      <p:sp>
        <p:nvSpPr>
          <p:cNvPr id="5" name="Footer Placeholder 4">
            <a:extLst>
              <a:ext uri="{FF2B5EF4-FFF2-40B4-BE49-F238E27FC236}">
                <a16:creationId xmlns:a16="http://schemas.microsoft.com/office/drawing/2014/main" id="{D9DC5134-5571-AA99-F27A-6E71A3F545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F7E7E8-40B8-4810-71B4-C82C5BE73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5D0-7884-43E7-82DE-BDCC63AC07A3}" type="slidenum">
              <a:rPr lang="en-US" smtClean="0"/>
              <a:t>‹#›</a:t>
            </a:fld>
            <a:endParaRPr lang="en-US"/>
          </a:p>
        </p:txBody>
      </p:sp>
    </p:spTree>
    <p:extLst>
      <p:ext uri="{BB962C8B-B14F-4D97-AF65-F5344CB8AC3E}">
        <p14:creationId xmlns:p14="http://schemas.microsoft.com/office/powerpoint/2010/main" val="4037895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38189" y="426314"/>
            <a:ext cx="10715627" cy="258020"/>
          </a:xfrm>
          <a:prstGeom prst="rect">
            <a:avLst/>
          </a:prstGeom>
        </p:spPr>
        <p:txBody>
          <a:bodyPr vert="horz" lIns="91440" tIns="45720" rIns="91440" bIns="45720" rtlCol="0" anchor="ctr">
            <a:normAutofit/>
          </a:bodyPr>
          <a:lstStyle/>
          <a:p>
            <a:r>
              <a:rPr lang="en-US"/>
              <a:t>Click to edit master title style</a:t>
            </a:r>
          </a:p>
        </p:txBody>
      </p:sp>
      <p:cxnSp>
        <p:nvCxnSpPr>
          <p:cNvPr id="8" name="Straight Connector 13"/>
          <p:cNvCxnSpPr>
            <a:cxnSpLocks noChangeShapeType="1"/>
          </p:cNvCxnSpPr>
          <p:nvPr userDrawn="1"/>
        </p:nvCxnSpPr>
        <p:spPr bwMode="auto">
          <a:xfrm>
            <a:off x="738194" y="833482"/>
            <a:ext cx="10715625" cy="0"/>
          </a:xfrm>
          <a:prstGeom prst="line">
            <a:avLst/>
          </a:prstGeom>
          <a:noFill/>
          <a:ln w="25400">
            <a:solidFill>
              <a:schemeClr val="accent3">
                <a:lumMod val="75000"/>
              </a:schemeClr>
            </a:solidFill>
            <a:round/>
            <a:headEnd/>
            <a:tailEnd/>
          </a:ln>
          <a:extLst>
            <a:ext uri="{909E8E84-426E-40dd-AFC4-6F175D3DCCD1}">
              <a14:hiddenFill xmlns:a14="http://schemas.microsoft.com/office/drawing/2010/main" xmlns="">
                <a:noFill/>
              </a14:hiddenFill>
            </a:ext>
          </a:extLst>
        </p:spPr>
      </p:cxnSp>
      <p:sp>
        <p:nvSpPr>
          <p:cNvPr id="9" name="Text Placeholder 2"/>
          <p:cNvSpPr>
            <a:spLocks noGrp="1"/>
          </p:cNvSpPr>
          <p:nvPr>
            <p:ph type="body" idx="1"/>
          </p:nvPr>
        </p:nvSpPr>
        <p:spPr>
          <a:xfrm>
            <a:off x="738189" y="1001487"/>
            <a:ext cx="10715627" cy="46550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1" name="Footer Placeholder 4"/>
          <p:cNvSpPr>
            <a:spLocks noGrp="1"/>
          </p:cNvSpPr>
          <p:nvPr>
            <p:ph type="ftr" sz="quarter" idx="3"/>
          </p:nvPr>
        </p:nvSpPr>
        <p:spPr>
          <a:xfrm>
            <a:off x="6096000" y="6173791"/>
            <a:ext cx="4443413"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a:t>Federal Emergency Management Agency</a:t>
            </a:r>
          </a:p>
        </p:txBody>
      </p:sp>
      <p:sp>
        <p:nvSpPr>
          <p:cNvPr id="2" name="Slide Number Placeholder 1">
            <a:extLst>
              <a:ext uri="{FF2B5EF4-FFF2-40B4-BE49-F238E27FC236}">
                <a16:creationId xmlns:a16="http://schemas.microsoft.com/office/drawing/2014/main" id="{6BB46968-E1B9-AE4F-9DEE-EDC8D5B1D4DF}"/>
              </a:ext>
            </a:extLst>
          </p:cNvPr>
          <p:cNvSpPr>
            <a:spLocks noGrp="1"/>
          </p:cNvSpPr>
          <p:nvPr>
            <p:ph type="sldNum" sz="quarter" idx="4"/>
          </p:nvPr>
        </p:nvSpPr>
        <p:spPr>
          <a:xfrm>
            <a:off x="10539413" y="6173791"/>
            <a:ext cx="9144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257D-A786-9244-9E17-CE618C8B9275}" type="slidenum">
              <a:rPr lang="en-US" smtClean="0"/>
              <a:t>‹#›</a:t>
            </a:fld>
            <a:endParaRPr lang="en-US"/>
          </a:p>
        </p:txBody>
      </p:sp>
    </p:spTree>
    <p:extLst>
      <p:ext uri="{BB962C8B-B14F-4D97-AF65-F5344CB8AC3E}">
        <p14:creationId xmlns:p14="http://schemas.microsoft.com/office/powerpoint/2010/main" val="785862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rgbClr val="2F2F30"/>
        </a:buClr>
        <a:buFont typeface="Wingdings" panose="05000000000000000000" pitchFamily="2"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rgbClr val="2F2F30"/>
        </a:buClr>
        <a:buSzPct val="10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457200" rtl="0" eaLnBrk="1" latinLnBrk="0" hangingPunct="1">
        <a:spcBef>
          <a:spcPts val="1000"/>
        </a:spcBef>
        <a:buClr>
          <a:srgbClr val="2F2F30"/>
        </a:buClr>
        <a:buFont typeface="Franklin Gothic Book" panose="020B0503020102020204" pitchFamily="34" charset="0"/>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hyperlink" Target="mailto:FEMA-BuildingScienceHelp@fema.dhs.gov" TargetMode="External"/><Relationship Id="rId3" Type="http://schemas.openxmlformats.org/officeDocument/2006/relationships/hyperlink" Target="http://www.fema.gov/about/contact" TargetMode="External"/><Relationship Id="rId7" Type="http://schemas.openxmlformats.org/officeDocument/2006/relationships/hyperlink" Target="mailto:FEMA-EHPHELPLINE@fema.dhs.gov"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hyperlink" Target="mailto:BCHelpline@fema.dhs.gov" TargetMode="External"/><Relationship Id="rId5" Type="http://schemas.openxmlformats.org/officeDocument/2006/relationships/hyperlink" Target="mailto:femago@fema.dhs.gov" TargetMode="External"/><Relationship Id="rId4" Type="http://schemas.openxmlformats.org/officeDocument/2006/relationships/hyperlink" Target="http://www.fema.gov/state-hazard-mitigation-officers" TargetMode="External"/><Relationship Id="rId9" Type="http://schemas.openxmlformats.org/officeDocument/2006/relationships/hyperlink" Target="mailto:Saferoomp@fema.dhs.gov"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CF627-C937-763B-4C94-DE4BF3164AB8}"/>
              </a:ext>
            </a:extLst>
          </p:cNvPr>
          <p:cNvSpPr>
            <a:spLocks noGrp="1"/>
          </p:cNvSpPr>
          <p:nvPr>
            <p:ph type="title"/>
          </p:nvPr>
        </p:nvSpPr>
        <p:spPr>
          <a:xfrm>
            <a:off x="738189" y="1183527"/>
            <a:ext cx="10715627" cy="1649955"/>
          </a:xfrm>
        </p:spPr>
        <p:txBody>
          <a:bodyPr>
            <a:noAutofit/>
          </a:bodyPr>
          <a:lstStyle/>
          <a:p>
            <a:r>
              <a:rPr lang="en-US" sz="3200" b="1">
                <a:latin typeface="Franklin Gothic Medium (Headings)"/>
                <a:ea typeface="Open Sans"/>
                <a:cs typeface="Open Sans"/>
              </a:rPr>
              <a:t>Flood Mitigation Assistance (FMA) and Building Resilient Infrastructure and Communities (BRIC) </a:t>
            </a:r>
            <a:r>
              <a:rPr lang="en-US" sz="3200" b="1">
                <a:latin typeface="Franklin Gothic Medium (Headings)"/>
                <a:cs typeface="Times New Roman"/>
              </a:rPr>
              <a:t>Eligibility and Completeness Overview</a:t>
            </a:r>
            <a:endParaRPr lang="en-US" sz="3200" b="1">
              <a:latin typeface="Franklin Gothic Medium (Headings)"/>
              <a:cs typeface="Times New Roman" panose="02020603050405020304" pitchFamily="18" charset="0"/>
            </a:endParaRPr>
          </a:p>
        </p:txBody>
      </p:sp>
      <p:sp>
        <p:nvSpPr>
          <p:cNvPr id="11" name="Text Placeholder 2">
            <a:extLst>
              <a:ext uri="{FF2B5EF4-FFF2-40B4-BE49-F238E27FC236}">
                <a16:creationId xmlns:a16="http://schemas.microsoft.com/office/drawing/2014/main" id="{D577A8D1-3D86-BF68-5DC3-1A132127D628}"/>
              </a:ext>
            </a:extLst>
          </p:cNvPr>
          <p:cNvSpPr>
            <a:spLocks noGrp="1"/>
          </p:cNvSpPr>
          <p:nvPr>
            <p:ph type="body" sz="quarter" idx="10"/>
          </p:nvPr>
        </p:nvSpPr>
        <p:spPr>
          <a:xfrm>
            <a:off x="745067" y="2833482"/>
            <a:ext cx="10708748" cy="1411347"/>
          </a:xfrm>
        </p:spPr>
        <p:txBody>
          <a:bodyPr>
            <a:normAutofit/>
          </a:bodyPr>
          <a:lstStyle/>
          <a:p>
            <a:pPr>
              <a:lnSpc>
                <a:spcPct val="150000"/>
              </a:lnSpc>
            </a:pPr>
            <a:r>
              <a:rPr lang="en-US" sz="1400">
                <a:latin typeface="+mn-lt"/>
                <a:ea typeface="Open Sans" panose="020B0606030504020204" pitchFamily="34" charset="0"/>
                <a:cs typeface="Open Sans" panose="020B0606030504020204" pitchFamily="34" charset="0"/>
              </a:rPr>
              <a:t>Hazard Mitigation Assistance Grants | August 13, 2024</a:t>
            </a:r>
            <a:br>
              <a:rPr lang="en-US"/>
            </a:br>
            <a:endParaRPr lang="en-US" i="1"/>
          </a:p>
        </p:txBody>
      </p:sp>
    </p:spTree>
    <p:extLst>
      <p:ext uri="{BB962C8B-B14F-4D97-AF65-F5344CB8AC3E}">
        <p14:creationId xmlns:p14="http://schemas.microsoft.com/office/powerpoint/2010/main" val="1899357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09D856F-0F9A-7AB1-0A97-07C12CE2D553}"/>
              </a:ext>
            </a:extLst>
          </p:cNvPr>
          <p:cNvSpPr>
            <a:spLocks noGrp="1"/>
          </p:cNvSpPr>
          <p:nvPr>
            <p:ph idx="1"/>
          </p:nvPr>
        </p:nvSpPr>
        <p:spPr>
          <a:xfrm>
            <a:off x="738189" y="1013988"/>
            <a:ext cx="10715627" cy="5738504"/>
          </a:xfrm>
          <a:solidFill>
            <a:schemeClr val="bg1"/>
          </a:solidFill>
        </p:spPr>
        <p:txBody>
          <a:bodyPr>
            <a:normAutofit lnSpcReduction="10000"/>
          </a:bodyPr>
          <a:lstStyle/>
          <a:p>
            <a:pPr>
              <a:lnSpc>
                <a:spcPct val="150000"/>
              </a:lnSpc>
              <a:spcBef>
                <a:spcPts val="0"/>
              </a:spcBef>
            </a:pPr>
            <a:r>
              <a:rPr lang="en-US" sz="1600" b="1"/>
              <a:t>General questions about the BRIC and FMA programs can be directed to: </a:t>
            </a:r>
          </a:p>
          <a:p>
            <a:pPr lvl="1">
              <a:lnSpc>
                <a:spcPct val="150000"/>
              </a:lnSpc>
              <a:spcBef>
                <a:spcPts val="0"/>
              </a:spcBef>
            </a:pPr>
            <a:r>
              <a:rPr lang="en-US" sz="1600"/>
              <a:t>For Applicants: FEMA Regional Offices at </a:t>
            </a:r>
            <a:r>
              <a:rPr lang="en-US" sz="1600">
                <a:hlinkClick r:id="rId3"/>
              </a:rPr>
              <a:t>www.fema.gov/about/contact</a:t>
            </a:r>
            <a:r>
              <a:rPr lang="en-US" sz="1600"/>
              <a:t>. </a:t>
            </a:r>
          </a:p>
          <a:p>
            <a:pPr lvl="1">
              <a:lnSpc>
                <a:spcPct val="150000"/>
              </a:lnSpc>
              <a:spcBef>
                <a:spcPts val="0"/>
              </a:spcBef>
            </a:pPr>
            <a:r>
              <a:rPr lang="en-US" sz="1600"/>
              <a:t>For Subapplicants: State Hazard Mitigation Officers at </a:t>
            </a:r>
            <a:r>
              <a:rPr lang="en-US" sz="1600">
                <a:hlinkClick r:id="rId4"/>
              </a:rPr>
              <a:t>www.fema.gov/state-hazard-mitigation-officers</a:t>
            </a:r>
            <a:r>
              <a:rPr lang="en-US" sz="1600"/>
              <a:t>. </a:t>
            </a:r>
          </a:p>
          <a:p>
            <a:pPr lvl="1">
              <a:lnSpc>
                <a:spcPct val="150000"/>
              </a:lnSpc>
              <a:spcBef>
                <a:spcPts val="0"/>
              </a:spcBef>
            </a:pPr>
            <a:r>
              <a:rPr lang="en-US" sz="1600"/>
              <a:t>For immediate assistance, you may also contact the HMA Helpline: 1-866-222-3580</a:t>
            </a:r>
          </a:p>
          <a:p>
            <a:pPr>
              <a:lnSpc>
                <a:spcPct val="150000"/>
              </a:lnSpc>
              <a:spcBef>
                <a:spcPts val="0"/>
              </a:spcBef>
            </a:pPr>
            <a:r>
              <a:rPr lang="en-US" sz="1600" b="1"/>
              <a:t>For technical assistance with the FEMA GO system, contact the FEMA GO Helpline:</a:t>
            </a:r>
          </a:p>
          <a:p>
            <a:pPr lvl="1">
              <a:lnSpc>
                <a:spcPct val="150000"/>
              </a:lnSpc>
              <a:spcBef>
                <a:spcPts val="0"/>
              </a:spcBef>
            </a:pPr>
            <a:r>
              <a:rPr lang="en-US" sz="1600">
                <a:hlinkClick r:id="rId5"/>
              </a:rPr>
              <a:t>femago@fema.dhs.gov</a:t>
            </a:r>
            <a:r>
              <a:rPr lang="en-US" sz="1600"/>
              <a:t>  </a:t>
            </a:r>
          </a:p>
          <a:p>
            <a:pPr lvl="1">
              <a:lnSpc>
                <a:spcPct val="150000"/>
              </a:lnSpc>
              <a:spcBef>
                <a:spcPts val="0"/>
              </a:spcBef>
            </a:pPr>
            <a:r>
              <a:rPr lang="en-US" sz="1600"/>
              <a:t>1-877-611-4700 (Monday through Friday, 8:00 AM – 6:00 PM ET.)</a:t>
            </a:r>
            <a:endParaRPr lang="en-US" sz="1400"/>
          </a:p>
          <a:p>
            <a:pPr>
              <a:lnSpc>
                <a:spcPct val="150000"/>
              </a:lnSpc>
              <a:spcBef>
                <a:spcPts val="0"/>
              </a:spcBef>
            </a:pPr>
            <a:r>
              <a:rPr lang="en-US" sz="1600" b="1"/>
              <a:t>For questions about cost-effectiveness and FEMA’s Benefit-Cost Analysis software, contact the BC Helpline:</a:t>
            </a:r>
          </a:p>
          <a:p>
            <a:pPr lvl="1">
              <a:lnSpc>
                <a:spcPct val="150000"/>
              </a:lnSpc>
              <a:spcBef>
                <a:spcPts val="0"/>
              </a:spcBef>
            </a:pPr>
            <a:r>
              <a:rPr lang="en-US" sz="1600">
                <a:hlinkClick r:id="rId6"/>
              </a:rPr>
              <a:t>BCHelpline@fema.dhs.gov</a:t>
            </a:r>
            <a:r>
              <a:rPr lang="en-US" sz="1600"/>
              <a:t> </a:t>
            </a:r>
          </a:p>
          <a:p>
            <a:pPr lvl="1">
              <a:lnSpc>
                <a:spcPct val="150000"/>
              </a:lnSpc>
              <a:spcBef>
                <a:spcPts val="0"/>
              </a:spcBef>
            </a:pPr>
            <a:r>
              <a:rPr lang="en-US" sz="1600"/>
              <a:t>1-855-540-6744 </a:t>
            </a:r>
          </a:p>
          <a:p>
            <a:pPr>
              <a:lnSpc>
                <a:spcPct val="150000"/>
              </a:lnSpc>
              <a:spcBef>
                <a:spcPts val="0"/>
              </a:spcBef>
            </a:pPr>
            <a:r>
              <a:rPr lang="en-US" sz="1600" b="1"/>
              <a:t>For questions about the National Environmental Policy Act (NEPA) or Environmental and Historic Preservation (EHP) requirements, contact the EHP Helpline:</a:t>
            </a:r>
          </a:p>
          <a:p>
            <a:pPr lvl="1">
              <a:lnSpc>
                <a:spcPct val="150000"/>
              </a:lnSpc>
              <a:spcBef>
                <a:spcPts val="0"/>
              </a:spcBef>
            </a:pPr>
            <a:r>
              <a:rPr lang="en-US" sz="1600">
                <a:hlinkClick r:id="rId7"/>
              </a:rPr>
              <a:t>FEMA-EHPHELPLINE@fema.dhs.gov</a:t>
            </a:r>
            <a:r>
              <a:rPr lang="en-US" sz="1600"/>
              <a:t> </a:t>
            </a:r>
          </a:p>
          <a:p>
            <a:pPr lvl="1">
              <a:lnSpc>
                <a:spcPct val="150000"/>
              </a:lnSpc>
              <a:spcBef>
                <a:spcPts val="0"/>
              </a:spcBef>
            </a:pPr>
            <a:r>
              <a:rPr lang="en-US" sz="1600"/>
              <a:t>1-866-222-3580</a:t>
            </a:r>
          </a:p>
          <a:p>
            <a:pPr>
              <a:lnSpc>
                <a:spcPct val="150000"/>
              </a:lnSpc>
              <a:spcBef>
                <a:spcPts val="0"/>
              </a:spcBef>
            </a:pPr>
            <a:r>
              <a:rPr lang="en-US" sz="1600" b="1"/>
              <a:t>For questions about FEMA's Building Science publications, contact: </a:t>
            </a:r>
            <a:r>
              <a:rPr lang="en-US" sz="1600">
                <a:hlinkClick r:id="rId8"/>
              </a:rPr>
              <a:t>FEMA-BuildingScienceHelp@fema.dhs.gov</a:t>
            </a:r>
            <a:r>
              <a:rPr lang="en-US" sz="1600"/>
              <a:t> </a:t>
            </a:r>
          </a:p>
          <a:p>
            <a:pPr>
              <a:lnSpc>
                <a:spcPct val="150000"/>
              </a:lnSpc>
              <a:spcBef>
                <a:spcPts val="0"/>
              </a:spcBef>
            </a:pPr>
            <a:r>
              <a:rPr lang="en-US" sz="1600" b="1"/>
              <a:t>For questions about FEMA's Safe Room publications, contact: </a:t>
            </a:r>
            <a:r>
              <a:rPr lang="en-US" sz="1600">
                <a:hlinkClick r:id="rId9"/>
              </a:rPr>
              <a:t>Saferoomp@fema.dhs.gov</a:t>
            </a:r>
            <a:r>
              <a:rPr lang="en-US" sz="1600"/>
              <a:t> </a:t>
            </a:r>
          </a:p>
        </p:txBody>
      </p:sp>
      <p:sp>
        <p:nvSpPr>
          <p:cNvPr id="9" name="Title 8">
            <a:extLst>
              <a:ext uri="{FF2B5EF4-FFF2-40B4-BE49-F238E27FC236}">
                <a16:creationId xmlns:a16="http://schemas.microsoft.com/office/drawing/2014/main" id="{393A06F1-61DA-BF70-74FC-5890084F213E}"/>
              </a:ext>
            </a:extLst>
          </p:cNvPr>
          <p:cNvSpPr>
            <a:spLocks noGrp="1"/>
          </p:cNvSpPr>
          <p:nvPr>
            <p:ph type="title"/>
          </p:nvPr>
        </p:nvSpPr>
        <p:spPr/>
        <p:txBody>
          <a:bodyPr>
            <a:normAutofit fontScale="90000"/>
          </a:bodyPr>
          <a:lstStyle/>
          <a:p>
            <a:r>
              <a:rPr lang="en-US"/>
              <a:t>Helplines</a:t>
            </a:r>
          </a:p>
        </p:txBody>
      </p:sp>
    </p:spTree>
    <p:extLst>
      <p:ext uri="{BB962C8B-B14F-4D97-AF65-F5344CB8AC3E}">
        <p14:creationId xmlns:p14="http://schemas.microsoft.com/office/powerpoint/2010/main" val="3133270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qr code&#10;&#10;Description automatically generated">
            <a:extLst>
              <a:ext uri="{FF2B5EF4-FFF2-40B4-BE49-F238E27FC236}">
                <a16:creationId xmlns:a16="http://schemas.microsoft.com/office/drawing/2014/main" id="{9896F4F8-34AB-81F5-DA69-F878D29C7B94}"/>
              </a:ext>
            </a:extLst>
          </p:cNvPr>
          <p:cNvPicPr>
            <a:picLocks noChangeAspect="1"/>
          </p:cNvPicPr>
          <p:nvPr/>
        </p:nvPicPr>
        <p:blipFill>
          <a:blip r:embed="rId2"/>
          <a:stretch>
            <a:fillRect/>
          </a:stretch>
        </p:blipFill>
        <p:spPr>
          <a:xfrm>
            <a:off x="4495800" y="2862461"/>
            <a:ext cx="3200400" cy="1133078"/>
          </a:xfrm>
          <a:prstGeom prst="rect">
            <a:avLst/>
          </a:prstGeom>
        </p:spPr>
      </p:pic>
    </p:spTree>
    <p:extLst>
      <p:ext uri="{BB962C8B-B14F-4D97-AF65-F5344CB8AC3E}">
        <p14:creationId xmlns:p14="http://schemas.microsoft.com/office/powerpoint/2010/main" val="344238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FABCB769-D90F-C12C-CE7E-8ACF533D10D5}"/>
              </a:ext>
            </a:extLst>
          </p:cNvPr>
          <p:cNvSpPr>
            <a:spLocks noGrp="1"/>
          </p:cNvSpPr>
          <p:nvPr>
            <p:ph sz="half" idx="2"/>
          </p:nvPr>
        </p:nvSpPr>
        <p:spPr/>
        <p:txBody>
          <a:bodyPr/>
          <a:lstStyle/>
          <a:p>
            <a:pPr marL="342900" marR="760730" indent="-347472" defTabSz="457200">
              <a:lnSpc>
                <a:spcPts val="2400"/>
              </a:lnSpc>
              <a:spcBef>
                <a:spcPts val="1000"/>
              </a:spcBef>
              <a:buClrTx/>
              <a:buFont typeface="Wingdings" panose="05000000000000000000" pitchFamily="2" charset="2"/>
              <a:buChar char="§"/>
              <a:tabLst>
                <a:tab pos="354965" algn="l"/>
                <a:tab pos="355600" algn="l"/>
              </a:tabLst>
            </a:pPr>
            <a:r>
              <a:rPr lang="en-US" sz="2000">
                <a:latin typeface="Franklin Gothic Book" panose="020B0503020102020204" pitchFamily="34" charset="0"/>
              </a:rPr>
              <a:t>Use clear and consistent naming  conventions for attachments</a:t>
            </a:r>
          </a:p>
          <a:p>
            <a:pPr marL="342900" indent="-347472" defTabSz="457200">
              <a:lnSpc>
                <a:spcPts val="2400"/>
              </a:lnSpc>
              <a:spcBef>
                <a:spcPts val="1000"/>
              </a:spcBef>
              <a:buClrTx/>
              <a:buFont typeface="Wingdings" panose="05000000000000000000" pitchFamily="2" charset="2"/>
              <a:buChar char="§"/>
              <a:tabLst>
                <a:tab pos="354965" algn="l"/>
                <a:tab pos="355600" algn="l"/>
              </a:tabLst>
            </a:pPr>
            <a:r>
              <a:rPr lang="en-US" sz="2000">
                <a:latin typeface="Franklin Gothic Book" panose="020B0503020102020204" pitchFamily="34" charset="0"/>
              </a:rPr>
              <a:t>Provide supporting documentation</a:t>
            </a:r>
          </a:p>
          <a:p>
            <a:pPr marL="342900" marR="140970" indent="-347472" defTabSz="457200">
              <a:lnSpc>
                <a:spcPts val="2400"/>
              </a:lnSpc>
              <a:spcBef>
                <a:spcPts val="1000"/>
              </a:spcBef>
              <a:buClrTx/>
              <a:buFont typeface="Wingdings" panose="05000000000000000000" pitchFamily="2" charset="2"/>
              <a:buChar char="§"/>
              <a:tabLst>
                <a:tab pos="354965" algn="l"/>
                <a:tab pos="355600" algn="l"/>
              </a:tabLst>
            </a:pPr>
            <a:r>
              <a:rPr lang="en-US" sz="2000">
                <a:latin typeface="Franklin Gothic Book" panose="020B0503020102020204" pitchFamily="34" charset="0"/>
              </a:rPr>
              <a:t>Consider project scoping or phasing for  larger complex projects</a:t>
            </a:r>
          </a:p>
          <a:p>
            <a:pPr marL="342900" marR="5080" indent="-347472" defTabSz="457200">
              <a:lnSpc>
                <a:spcPts val="2400"/>
              </a:lnSpc>
              <a:spcBef>
                <a:spcPts val="1000"/>
              </a:spcBef>
              <a:buClrTx/>
              <a:buFont typeface="Wingdings" panose="05000000000000000000" pitchFamily="2" charset="2"/>
              <a:buChar char="§"/>
              <a:tabLst>
                <a:tab pos="354965" algn="l"/>
                <a:tab pos="355600" algn="l"/>
              </a:tabLst>
            </a:pPr>
            <a:r>
              <a:rPr lang="en-US" sz="2000">
                <a:latin typeface="Franklin Gothic Book" panose="020B0503020102020204" pitchFamily="34" charset="0"/>
              </a:rPr>
              <a:t>Match project or activities with program and Notice of Funding Opportunity (NOFO) priorities</a:t>
            </a:r>
          </a:p>
          <a:p>
            <a:endParaRPr lang="en-US"/>
          </a:p>
        </p:txBody>
      </p:sp>
      <p:sp>
        <p:nvSpPr>
          <p:cNvPr id="12" name="Text Placeholder 11">
            <a:extLst>
              <a:ext uri="{FF2B5EF4-FFF2-40B4-BE49-F238E27FC236}">
                <a16:creationId xmlns:a16="http://schemas.microsoft.com/office/drawing/2014/main" id="{9EF7CCA8-1830-E3BB-4897-4B64459E483D}"/>
              </a:ext>
            </a:extLst>
          </p:cNvPr>
          <p:cNvSpPr>
            <a:spLocks noGrp="1"/>
          </p:cNvSpPr>
          <p:nvPr>
            <p:ph type="body" sz="quarter" idx="3"/>
          </p:nvPr>
        </p:nvSpPr>
        <p:spPr/>
        <p:txBody>
          <a:bodyPr/>
          <a:lstStyle/>
          <a:p>
            <a:r>
              <a:rPr lang="en-US"/>
              <a:t>Don’t</a:t>
            </a:r>
          </a:p>
        </p:txBody>
      </p:sp>
      <p:sp>
        <p:nvSpPr>
          <p:cNvPr id="13" name="Content Placeholder 12">
            <a:extLst>
              <a:ext uri="{FF2B5EF4-FFF2-40B4-BE49-F238E27FC236}">
                <a16:creationId xmlns:a16="http://schemas.microsoft.com/office/drawing/2014/main" id="{EAF09179-C90D-20BA-915A-F6B0CFDC8F65}"/>
              </a:ext>
            </a:extLst>
          </p:cNvPr>
          <p:cNvSpPr>
            <a:spLocks noGrp="1"/>
          </p:cNvSpPr>
          <p:nvPr>
            <p:ph sz="quarter" idx="4"/>
          </p:nvPr>
        </p:nvSpPr>
        <p:spPr/>
        <p:txBody>
          <a:bodyPr/>
          <a:lstStyle/>
          <a:p>
            <a:pPr marL="342900" indent="-347472" defTabSz="457200">
              <a:lnSpc>
                <a:spcPts val="2400"/>
              </a:lnSpc>
              <a:spcBef>
                <a:spcPts val="1000"/>
              </a:spcBef>
              <a:buClr>
                <a:srgbClr val="2F2F30"/>
              </a:buClr>
              <a:buFont typeface="Wingdings" panose="05000000000000000000" pitchFamily="2" charset="2"/>
              <a:buChar char="§"/>
              <a:tabLst>
                <a:tab pos="354965" algn="l"/>
                <a:tab pos="355600" algn="l"/>
              </a:tabLst>
            </a:pPr>
            <a:r>
              <a:rPr lang="en-US" sz="2000">
                <a:latin typeface="Franklin Gothic Book" panose="020B0503020102020204" pitchFamily="34" charset="0"/>
              </a:rPr>
              <a:t>Include inaccurate information</a:t>
            </a:r>
          </a:p>
          <a:p>
            <a:pPr marL="342900" indent="-347472" defTabSz="457200">
              <a:lnSpc>
                <a:spcPts val="2400"/>
              </a:lnSpc>
              <a:spcBef>
                <a:spcPts val="1000"/>
              </a:spcBef>
              <a:buClr>
                <a:srgbClr val="2F2F30"/>
              </a:buClr>
              <a:buFont typeface="Wingdings" panose="05000000000000000000" pitchFamily="2" charset="2"/>
              <a:buChar char="§"/>
              <a:tabLst>
                <a:tab pos="354965" algn="l"/>
                <a:tab pos="355600" algn="l"/>
              </a:tabLst>
            </a:pPr>
            <a:r>
              <a:rPr lang="en-US" sz="2000">
                <a:latin typeface="Franklin Gothic Book" panose="020B0503020102020204" pitchFamily="34" charset="0"/>
              </a:rPr>
              <a:t>Forget to attach key documents</a:t>
            </a:r>
          </a:p>
          <a:p>
            <a:pPr marL="342900" marR="276225" indent="-347472" defTabSz="457200">
              <a:lnSpc>
                <a:spcPts val="2400"/>
              </a:lnSpc>
              <a:spcBef>
                <a:spcPts val="1000"/>
              </a:spcBef>
              <a:buClr>
                <a:srgbClr val="2F2F30"/>
              </a:buClr>
              <a:buFont typeface="Wingdings" panose="05000000000000000000" pitchFamily="2" charset="2"/>
              <a:buChar char="§"/>
              <a:tabLst>
                <a:tab pos="354965" algn="l"/>
                <a:tab pos="355600" algn="l"/>
              </a:tabLst>
            </a:pPr>
            <a:r>
              <a:rPr lang="en-US" sz="2000">
                <a:latin typeface="Franklin Gothic Book" panose="020B0503020102020204" pitchFamily="34" charset="0"/>
              </a:rPr>
              <a:t>Provide unclear descriptions of the  intended level of protection</a:t>
            </a:r>
          </a:p>
          <a:p>
            <a:pPr marL="342900" marR="5080" indent="-347472" defTabSz="457200">
              <a:lnSpc>
                <a:spcPts val="2400"/>
              </a:lnSpc>
              <a:spcBef>
                <a:spcPts val="1000"/>
              </a:spcBef>
              <a:buClr>
                <a:srgbClr val="2F2F30"/>
              </a:buClr>
              <a:buFont typeface="Wingdings" panose="05000000000000000000" pitchFamily="2" charset="2"/>
              <a:buChar char="§"/>
              <a:tabLst>
                <a:tab pos="354965" algn="l"/>
                <a:tab pos="355600" algn="l"/>
              </a:tabLst>
            </a:pPr>
            <a:r>
              <a:rPr lang="en-US" sz="2000">
                <a:latin typeface="Franklin Gothic Book" panose="020B0503020102020204" pitchFamily="34" charset="0"/>
              </a:rPr>
              <a:t>Fail to connect natural hazards to the  project</a:t>
            </a:r>
          </a:p>
          <a:p>
            <a:endParaRPr lang="en-US"/>
          </a:p>
        </p:txBody>
      </p:sp>
      <p:sp>
        <p:nvSpPr>
          <p:cNvPr id="14" name="Text Placeholder 13">
            <a:extLst>
              <a:ext uri="{FF2B5EF4-FFF2-40B4-BE49-F238E27FC236}">
                <a16:creationId xmlns:a16="http://schemas.microsoft.com/office/drawing/2014/main" id="{EB0B3BFC-48F4-1E7C-6509-51495266A8C6}"/>
              </a:ext>
            </a:extLst>
          </p:cNvPr>
          <p:cNvSpPr>
            <a:spLocks noGrp="1"/>
          </p:cNvSpPr>
          <p:nvPr>
            <p:ph type="body" sz="quarter" idx="12"/>
          </p:nvPr>
        </p:nvSpPr>
        <p:spPr/>
        <p:txBody>
          <a:bodyPr/>
          <a:lstStyle/>
          <a:p>
            <a:r>
              <a:rPr lang="en-US"/>
              <a:t>Do</a:t>
            </a:r>
          </a:p>
        </p:txBody>
      </p:sp>
      <p:sp>
        <p:nvSpPr>
          <p:cNvPr id="4" name="object 4"/>
          <p:cNvSpPr txBox="1">
            <a:spLocks noGrp="1"/>
          </p:cNvSpPr>
          <p:nvPr>
            <p:ph type="title"/>
          </p:nvPr>
        </p:nvSpPr>
        <p:spPr/>
        <p:txBody>
          <a:bodyPr>
            <a:normAutofit fontScale="90000"/>
          </a:bodyPr>
          <a:lstStyle/>
          <a:p>
            <a:r>
              <a:rPr lang="en-US"/>
              <a:t>Application Development Best Practices</a:t>
            </a:r>
          </a:p>
        </p:txBody>
      </p:sp>
    </p:spTree>
    <p:extLst>
      <p:ext uri="{BB962C8B-B14F-4D97-AF65-F5344CB8AC3E}">
        <p14:creationId xmlns:p14="http://schemas.microsoft.com/office/powerpoint/2010/main" val="505387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3144AF-2FF7-8255-E77E-67928AA81D2A}"/>
              </a:ext>
            </a:extLst>
          </p:cNvPr>
          <p:cNvPicPr>
            <a:picLocks noChangeAspect="1"/>
          </p:cNvPicPr>
          <p:nvPr/>
        </p:nvPicPr>
        <p:blipFill>
          <a:blip r:embed="rId3"/>
          <a:stretch>
            <a:fillRect/>
          </a:stretch>
        </p:blipFill>
        <p:spPr>
          <a:xfrm>
            <a:off x="233154" y="0"/>
            <a:ext cx="11336968" cy="6019800"/>
          </a:xfrm>
          <a:prstGeom prst="rect">
            <a:avLst/>
          </a:prstGeom>
        </p:spPr>
      </p:pic>
      <p:pic>
        <p:nvPicPr>
          <p:cNvPr id="5" name="Picture 4">
            <a:extLst>
              <a:ext uri="{FF2B5EF4-FFF2-40B4-BE49-F238E27FC236}">
                <a16:creationId xmlns:a16="http://schemas.microsoft.com/office/drawing/2014/main" id="{0B5A6D74-DFA8-4CEE-531A-D5BC5A8B54A5}"/>
              </a:ext>
            </a:extLst>
          </p:cNvPr>
          <p:cNvPicPr>
            <a:picLocks noChangeAspect="1"/>
          </p:cNvPicPr>
          <p:nvPr/>
        </p:nvPicPr>
        <p:blipFill>
          <a:blip r:embed="rId4"/>
          <a:stretch>
            <a:fillRect/>
          </a:stretch>
        </p:blipFill>
        <p:spPr>
          <a:xfrm>
            <a:off x="80754" y="6172104"/>
            <a:ext cx="2338596" cy="685896"/>
          </a:xfrm>
          <a:prstGeom prst="rect">
            <a:avLst/>
          </a:prstGeom>
        </p:spPr>
      </p:pic>
    </p:spTree>
    <p:extLst>
      <p:ext uri="{BB962C8B-B14F-4D97-AF65-F5344CB8AC3E}">
        <p14:creationId xmlns:p14="http://schemas.microsoft.com/office/powerpoint/2010/main" val="66999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7C7DF1-FD5B-4CD5-8A2E-270058F7064B}"/>
              </a:ext>
            </a:extLst>
          </p:cNvPr>
          <p:cNvPicPr>
            <a:picLocks noChangeAspect="1"/>
          </p:cNvPicPr>
          <p:nvPr/>
        </p:nvPicPr>
        <p:blipFill>
          <a:blip r:embed="rId3"/>
          <a:stretch>
            <a:fillRect/>
          </a:stretch>
        </p:blipFill>
        <p:spPr>
          <a:xfrm>
            <a:off x="0" y="530948"/>
            <a:ext cx="11811568" cy="5377003"/>
          </a:xfrm>
          <a:prstGeom prst="rect">
            <a:avLst/>
          </a:prstGeom>
        </p:spPr>
      </p:pic>
    </p:spTree>
    <p:extLst>
      <p:ext uri="{BB962C8B-B14F-4D97-AF65-F5344CB8AC3E}">
        <p14:creationId xmlns:p14="http://schemas.microsoft.com/office/powerpoint/2010/main" val="1227711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9F955A-9251-91AC-FBBD-2E975DF4B275}"/>
              </a:ext>
            </a:extLst>
          </p:cNvPr>
          <p:cNvPicPr>
            <a:picLocks noChangeAspect="1"/>
          </p:cNvPicPr>
          <p:nvPr/>
        </p:nvPicPr>
        <p:blipFill>
          <a:blip r:embed="rId3"/>
          <a:stretch>
            <a:fillRect/>
          </a:stretch>
        </p:blipFill>
        <p:spPr>
          <a:xfrm>
            <a:off x="0" y="762000"/>
            <a:ext cx="12097491" cy="5048250"/>
          </a:xfrm>
          <a:prstGeom prst="rect">
            <a:avLst/>
          </a:prstGeom>
        </p:spPr>
      </p:pic>
      <p:pic>
        <p:nvPicPr>
          <p:cNvPr id="5" name="Picture 4">
            <a:extLst>
              <a:ext uri="{FF2B5EF4-FFF2-40B4-BE49-F238E27FC236}">
                <a16:creationId xmlns:a16="http://schemas.microsoft.com/office/drawing/2014/main" id="{17624D85-C837-91C7-C6DA-0B4CBA17F89B}"/>
              </a:ext>
            </a:extLst>
          </p:cNvPr>
          <p:cNvPicPr>
            <a:picLocks noChangeAspect="1"/>
          </p:cNvPicPr>
          <p:nvPr/>
        </p:nvPicPr>
        <p:blipFill>
          <a:blip r:embed="rId4"/>
          <a:stretch>
            <a:fillRect/>
          </a:stretch>
        </p:blipFill>
        <p:spPr>
          <a:xfrm>
            <a:off x="0" y="5848350"/>
            <a:ext cx="2257740" cy="685896"/>
          </a:xfrm>
          <a:prstGeom prst="rect">
            <a:avLst/>
          </a:prstGeom>
        </p:spPr>
      </p:pic>
    </p:spTree>
    <p:extLst>
      <p:ext uri="{BB962C8B-B14F-4D97-AF65-F5344CB8AC3E}">
        <p14:creationId xmlns:p14="http://schemas.microsoft.com/office/powerpoint/2010/main" val="3959891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FD9140-408C-C440-8CB7-6DCC93EC591A}"/>
              </a:ext>
            </a:extLst>
          </p:cNvPr>
          <p:cNvPicPr>
            <a:picLocks noChangeAspect="1"/>
          </p:cNvPicPr>
          <p:nvPr/>
        </p:nvPicPr>
        <p:blipFill>
          <a:blip r:embed="rId3"/>
          <a:stretch>
            <a:fillRect/>
          </a:stretch>
        </p:blipFill>
        <p:spPr>
          <a:xfrm>
            <a:off x="239855" y="665773"/>
            <a:ext cx="11320076" cy="5251833"/>
          </a:xfrm>
          <a:prstGeom prst="rect">
            <a:avLst/>
          </a:prstGeom>
        </p:spPr>
      </p:pic>
      <p:pic>
        <p:nvPicPr>
          <p:cNvPr id="5" name="Picture 4">
            <a:extLst>
              <a:ext uri="{FF2B5EF4-FFF2-40B4-BE49-F238E27FC236}">
                <a16:creationId xmlns:a16="http://schemas.microsoft.com/office/drawing/2014/main" id="{ACA6FA09-6F36-EAAB-E24C-5CD3988C17E4}"/>
              </a:ext>
            </a:extLst>
          </p:cNvPr>
          <p:cNvPicPr>
            <a:picLocks noChangeAspect="1"/>
          </p:cNvPicPr>
          <p:nvPr/>
        </p:nvPicPr>
        <p:blipFill>
          <a:blip r:embed="rId4"/>
          <a:stretch>
            <a:fillRect/>
          </a:stretch>
        </p:blipFill>
        <p:spPr>
          <a:xfrm>
            <a:off x="338524" y="5810203"/>
            <a:ext cx="2257740" cy="685896"/>
          </a:xfrm>
          <a:prstGeom prst="rect">
            <a:avLst/>
          </a:prstGeom>
        </p:spPr>
      </p:pic>
    </p:spTree>
    <p:extLst>
      <p:ext uri="{BB962C8B-B14F-4D97-AF65-F5344CB8AC3E}">
        <p14:creationId xmlns:p14="http://schemas.microsoft.com/office/powerpoint/2010/main" val="2047252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9F17E8-2A82-F8A9-E75E-C87243F19886}"/>
              </a:ext>
            </a:extLst>
          </p:cNvPr>
          <p:cNvPicPr>
            <a:picLocks noChangeAspect="1"/>
          </p:cNvPicPr>
          <p:nvPr/>
        </p:nvPicPr>
        <p:blipFill>
          <a:blip r:embed="rId2"/>
          <a:stretch>
            <a:fillRect/>
          </a:stretch>
        </p:blipFill>
        <p:spPr>
          <a:xfrm>
            <a:off x="0" y="1"/>
            <a:ext cx="11529653" cy="6046921"/>
          </a:xfrm>
          <a:prstGeom prst="rect">
            <a:avLst/>
          </a:prstGeom>
        </p:spPr>
      </p:pic>
      <p:pic>
        <p:nvPicPr>
          <p:cNvPr id="5" name="Picture 4">
            <a:extLst>
              <a:ext uri="{FF2B5EF4-FFF2-40B4-BE49-F238E27FC236}">
                <a16:creationId xmlns:a16="http://schemas.microsoft.com/office/drawing/2014/main" id="{B29DAFB9-CE22-38DE-B956-57F8C4C6ED1B}"/>
              </a:ext>
            </a:extLst>
          </p:cNvPr>
          <p:cNvPicPr>
            <a:picLocks noChangeAspect="1"/>
          </p:cNvPicPr>
          <p:nvPr/>
        </p:nvPicPr>
        <p:blipFill>
          <a:blip r:embed="rId3"/>
          <a:stretch>
            <a:fillRect/>
          </a:stretch>
        </p:blipFill>
        <p:spPr>
          <a:xfrm>
            <a:off x="0" y="6172104"/>
            <a:ext cx="2257740" cy="685896"/>
          </a:xfrm>
          <a:prstGeom prst="rect">
            <a:avLst/>
          </a:prstGeom>
        </p:spPr>
      </p:pic>
    </p:spTree>
    <p:extLst>
      <p:ext uri="{BB962C8B-B14F-4D97-AF65-F5344CB8AC3E}">
        <p14:creationId xmlns:p14="http://schemas.microsoft.com/office/powerpoint/2010/main" val="402217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CB4B60-B826-E9BB-0985-898D8992123E}"/>
              </a:ext>
            </a:extLst>
          </p:cNvPr>
          <p:cNvSpPr>
            <a:spLocks noGrp="1"/>
          </p:cNvSpPr>
          <p:nvPr>
            <p:ph idx="1"/>
          </p:nvPr>
        </p:nvSpPr>
        <p:spPr/>
        <p:txBody>
          <a:bodyPr vert="horz" lIns="91440" tIns="45720" rIns="91440" bIns="45720" rtlCol="0" anchor="t">
            <a:normAutofit fontScale="92500" lnSpcReduction="20000"/>
          </a:bodyPr>
          <a:lstStyle/>
          <a:p>
            <a:pPr marL="0" indent="0">
              <a:lnSpc>
                <a:spcPct val="150000"/>
              </a:lnSpc>
              <a:buNone/>
            </a:pPr>
            <a:r>
              <a:rPr lang="en-US"/>
              <a:t>FEMA requires all hazard mitigation projects to be cost-effective. Applicants and </a:t>
            </a:r>
            <a:r>
              <a:rPr lang="en-US" err="1"/>
              <a:t>subapplicants</a:t>
            </a:r>
            <a:r>
              <a:rPr lang="en-US"/>
              <a:t> may use one of three standard approaches:</a:t>
            </a:r>
          </a:p>
          <a:p>
            <a:pPr indent="-342900">
              <a:lnSpc>
                <a:spcPct val="150000"/>
              </a:lnSpc>
            </a:pPr>
            <a:r>
              <a:rPr lang="en-US" b="1"/>
              <a:t>Streamlined Determination Method: </a:t>
            </a:r>
          </a:p>
          <a:p>
            <a:pPr lvl="1">
              <a:lnSpc>
                <a:spcPct val="150000"/>
              </a:lnSpc>
            </a:pPr>
            <a:r>
              <a:rPr lang="en-US" sz="1900"/>
              <a:t>For projects with a total cost of less than $1,000,000, the </a:t>
            </a:r>
            <a:r>
              <a:rPr lang="en-US" sz="1900" err="1"/>
              <a:t>subapplicant</a:t>
            </a:r>
            <a:r>
              <a:rPr lang="en-US" sz="1900"/>
              <a:t> may provide a narrative that includes qualitative and quantitative data demonstrating the benefits and cost-effectiveness of the project. </a:t>
            </a:r>
          </a:p>
          <a:p>
            <a:pPr lvl="1">
              <a:lnSpc>
                <a:spcPct val="150000"/>
              </a:lnSpc>
            </a:pPr>
            <a:r>
              <a:rPr lang="en-US" sz="1900"/>
              <a:t>Pre-calculated benefits are available for some project types, including acquisitions, elevations, wind retrofits, tornado safe rooms, hospital generators, and post-wildfire mitigation.</a:t>
            </a:r>
          </a:p>
          <a:p>
            <a:pPr lvl="1">
              <a:lnSpc>
                <a:spcPct val="150000"/>
              </a:lnSpc>
            </a:pPr>
            <a:r>
              <a:rPr lang="en-US" sz="1900"/>
              <a:t>Applicants and </a:t>
            </a:r>
            <a:r>
              <a:rPr lang="en-US" sz="1900" err="1"/>
              <a:t>subapplicants</a:t>
            </a:r>
            <a:r>
              <a:rPr lang="en-US" sz="1900"/>
              <a:t> may still opt to use a BCA to show cost-effectiveness of a project.</a:t>
            </a:r>
          </a:p>
        </p:txBody>
      </p:sp>
      <p:sp>
        <p:nvSpPr>
          <p:cNvPr id="3" name="Title 2">
            <a:extLst>
              <a:ext uri="{FF2B5EF4-FFF2-40B4-BE49-F238E27FC236}">
                <a16:creationId xmlns:a16="http://schemas.microsoft.com/office/drawing/2014/main" id="{50F6ADEA-EDAF-77C8-1C7F-7B6228ED3FA7}"/>
              </a:ext>
            </a:extLst>
          </p:cNvPr>
          <p:cNvSpPr>
            <a:spLocks noGrp="1"/>
          </p:cNvSpPr>
          <p:nvPr>
            <p:ph type="title"/>
          </p:nvPr>
        </p:nvSpPr>
        <p:spPr/>
        <p:txBody>
          <a:bodyPr>
            <a:normAutofit fontScale="90000"/>
          </a:bodyPr>
          <a:lstStyle/>
          <a:p>
            <a:r>
              <a:rPr lang="en-US"/>
              <a:t>Benefit-Cost Analysis (BCA)</a:t>
            </a:r>
          </a:p>
        </p:txBody>
      </p:sp>
    </p:spTree>
    <p:extLst>
      <p:ext uri="{BB962C8B-B14F-4D97-AF65-F5344CB8AC3E}">
        <p14:creationId xmlns:p14="http://schemas.microsoft.com/office/powerpoint/2010/main" val="339500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CB4B60-B826-E9BB-0985-898D8992123E}"/>
              </a:ext>
            </a:extLst>
          </p:cNvPr>
          <p:cNvSpPr>
            <a:spLocks noGrp="1"/>
          </p:cNvSpPr>
          <p:nvPr>
            <p:ph idx="1"/>
          </p:nvPr>
        </p:nvSpPr>
        <p:spPr>
          <a:xfrm>
            <a:off x="738189" y="1523999"/>
            <a:ext cx="10715627" cy="4674782"/>
          </a:xfrm>
        </p:spPr>
        <p:txBody>
          <a:bodyPr vert="horz" lIns="91440" tIns="45720" rIns="91440" bIns="45720" rtlCol="0" anchor="t">
            <a:normAutofit lnSpcReduction="10000"/>
          </a:bodyPr>
          <a:lstStyle/>
          <a:p>
            <a:pPr indent="-342900">
              <a:lnSpc>
                <a:spcPct val="120000"/>
              </a:lnSpc>
            </a:pPr>
            <a:r>
              <a:rPr lang="en-US" b="1"/>
              <a:t>Assistance:</a:t>
            </a:r>
          </a:p>
          <a:p>
            <a:pPr lvl="1">
              <a:lnSpc>
                <a:spcPct val="120000"/>
              </a:lnSpc>
            </a:pPr>
            <a:r>
              <a:rPr lang="en-US"/>
              <a:t>FEMA will review hazard mitigation project </a:t>
            </a:r>
            <a:r>
              <a:rPr lang="en-US" err="1"/>
              <a:t>subapplications</a:t>
            </a:r>
            <a:r>
              <a:rPr lang="en-US"/>
              <a:t> during the pre-award process that are </a:t>
            </a:r>
            <a:r>
              <a:rPr lang="en-US" sz="1900"/>
              <a:t>competitive</a:t>
            </a:r>
            <a:r>
              <a:rPr lang="en-US"/>
              <a:t> and otherwise eligible for selection. </a:t>
            </a:r>
          </a:p>
          <a:p>
            <a:pPr lvl="2">
              <a:lnSpc>
                <a:spcPct val="120000"/>
              </a:lnSpc>
            </a:pPr>
            <a:r>
              <a:rPr lang="en-US"/>
              <a:t>For </a:t>
            </a:r>
            <a:r>
              <a:rPr lang="en-US" b="1" i="1"/>
              <a:t>BRIC</a:t>
            </a:r>
            <a:r>
              <a:rPr lang="en-US"/>
              <a:t>, a BCA or Benefit-Cost Ratio (BCR) of at least 1.0 is not required at time of application for Federally Recognized Tribes, Economically Disadvantaged Rural Communities, and projects primarily benefitting Community Disaster Resilience Zones.</a:t>
            </a:r>
          </a:p>
          <a:p>
            <a:pPr lvl="2">
              <a:lnSpc>
                <a:spcPct val="120000"/>
              </a:lnSpc>
            </a:pPr>
            <a:r>
              <a:rPr lang="en-US"/>
              <a:t>For </a:t>
            </a:r>
            <a:r>
              <a:rPr lang="en-US" b="1" i="1"/>
              <a:t>FMA</a:t>
            </a:r>
            <a:r>
              <a:rPr lang="en-US"/>
              <a:t>, Federally Recognized Tribes, small and improvised communities and communities in Community Disaster Resilience Zones can submit </a:t>
            </a:r>
            <a:r>
              <a:rPr lang="en-US" err="1"/>
              <a:t>subapplications</a:t>
            </a:r>
            <a:r>
              <a:rPr lang="en-US"/>
              <a:t> without completing a BCA.</a:t>
            </a:r>
          </a:p>
          <a:p>
            <a:pPr indent="-342900">
              <a:lnSpc>
                <a:spcPct val="120000"/>
              </a:lnSpc>
            </a:pPr>
            <a:r>
              <a:rPr lang="en-US" b="1"/>
              <a:t>Discount Rate Adjustment:</a:t>
            </a:r>
          </a:p>
          <a:p>
            <a:pPr lvl="1">
              <a:lnSpc>
                <a:spcPct val="120000"/>
              </a:lnSpc>
            </a:pPr>
            <a:r>
              <a:rPr lang="en-US" sz="1900"/>
              <a:t>If a streamlined cost-effectiveness determination method does not apply, a BCA is required to validate cost-effectiveness. FEMA has established a set discount rate of 3% to be used in a BCA for hazard mitigation projects for the FY 2023 BRIC and FMA cycles.</a:t>
            </a:r>
          </a:p>
        </p:txBody>
      </p:sp>
      <p:sp>
        <p:nvSpPr>
          <p:cNvPr id="3" name="Title 2">
            <a:extLst>
              <a:ext uri="{FF2B5EF4-FFF2-40B4-BE49-F238E27FC236}">
                <a16:creationId xmlns:a16="http://schemas.microsoft.com/office/drawing/2014/main" id="{50F6ADEA-EDAF-77C8-1C7F-7B6228ED3FA7}"/>
              </a:ext>
            </a:extLst>
          </p:cNvPr>
          <p:cNvSpPr>
            <a:spLocks noGrp="1"/>
          </p:cNvSpPr>
          <p:nvPr>
            <p:ph type="title"/>
          </p:nvPr>
        </p:nvSpPr>
        <p:spPr/>
        <p:txBody>
          <a:bodyPr>
            <a:normAutofit fontScale="90000"/>
          </a:bodyPr>
          <a:lstStyle/>
          <a:p>
            <a:r>
              <a:rPr lang="en-US"/>
              <a:t>Benefit-Cost Analysis (BCA) (Cont.)</a:t>
            </a:r>
          </a:p>
        </p:txBody>
      </p:sp>
    </p:spTree>
    <p:extLst>
      <p:ext uri="{BB962C8B-B14F-4D97-AF65-F5344CB8AC3E}">
        <p14:creationId xmlns:p14="http://schemas.microsoft.com/office/powerpoint/2010/main" val="225493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374AF8A71A5648AE2FF1A4EEFF7EA9" ma:contentTypeVersion="15" ma:contentTypeDescription="Create a new document." ma:contentTypeScope="" ma:versionID="4f0b849e19921b4602584b318f410893">
  <xsd:schema xmlns:xsd="http://www.w3.org/2001/XMLSchema" xmlns:xs="http://www.w3.org/2001/XMLSchema" xmlns:p="http://schemas.microsoft.com/office/2006/metadata/properties" xmlns:ns2="ec108a0e-d6fc-436b-a51b-3ed30a09ff73" xmlns:ns3="6c57e03c-060c-467c-a9c3-70befc7bd234" targetNamespace="http://schemas.microsoft.com/office/2006/metadata/properties" ma:root="true" ma:fieldsID="be530f466e35919acb299db3f8973668" ns2:_="" ns3:_="">
    <xsd:import namespace="ec108a0e-d6fc-436b-a51b-3ed30a09ff73"/>
    <xsd:import namespace="6c57e03c-060c-467c-a9c3-70befc7bd234"/>
    <xsd:element name="properties">
      <xsd:complexType>
        <xsd:sequence>
          <xsd:element name="documentManagement">
            <xsd:complexType>
              <xsd:all>
                <xsd:element ref="ns2:Disaster_x0020_Name" minOccurs="0"/>
                <xsd:element ref="ns3:MediaServiceMetadata" minOccurs="0"/>
                <xsd:element ref="ns3:MediaServiceFastMetadata" minOccurs="0"/>
                <xsd:element ref="ns2:SharedWithUsers" minOccurs="0"/>
                <xsd:element ref="ns2:SharedWithDetails" minOccurs="0"/>
                <xsd:element ref="ns3:MediaServiceDateTaken" minOccurs="0"/>
                <xsd:element ref="ns3:MediaLengthInSeconds"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08a0e-d6fc-436b-a51b-3ed30a09ff73" elementFormDefault="qualified">
    <xsd:import namespace="http://schemas.microsoft.com/office/2006/documentManagement/types"/>
    <xsd:import namespace="http://schemas.microsoft.com/office/infopath/2007/PartnerControls"/>
    <xsd:element name="Disaster_x0020_Name" ma:index="8" nillable="true" ma:displayName="Disaster Name-DELETE" ma:default="No Disaster Number" ma:format="Dropdown" ma:internalName="Disaster_x0020_Name">
      <xsd:simpleType>
        <xsd:restriction base="dms:Choice">
          <xsd:enumeration value="No Disaster Number"/>
          <xsd:enumeration value="FEMA-DR-1603-LA"/>
          <xsd:enumeration value="FEMA-DR-1607-LA"/>
          <xsd:enumeration value="FEMA-DR-1786-LA"/>
          <xsd:enumeration value="FEMA-DR-1792-LA"/>
          <xsd:enumeration value="FEMA-DR-4029-TX"/>
          <xsd:enumeration value="FEMA-DR-4079-NM"/>
          <xsd:enumeration value="FEMA-DR-4080-LA"/>
          <xsd:enumeration value="FEMA-DR-4136-TX"/>
          <xsd:enumeration value="FEMA-DR-4151-SCP"/>
          <xsd:enumeration value="FEMA-DR-4174-AR"/>
          <xsd:enumeration value="FEMA-DR-4197-NM"/>
          <xsd:enumeration value="FEMA-DR-4199-NM"/>
          <xsd:enumeration value="FEMA-DR-4222-OK"/>
          <xsd:enumeration value="FEMA-DR-4223-TX"/>
          <xsd:enumeration value="FEMA-DR-4226-AR"/>
          <xsd:enumeration value="FEMA-DR-4228-LA"/>
          <xsd:enumeration value="FEMA-DR-4245-TX"/>
          <xsd:enumeration value="FEMA-DR-4247-OK"/>
          <xsd:enumeration value="FEMA-DR-4254-AR"/>
          <xsd:enumeration value="FEMA-DR-4255-TX"/>
          <xsd:enumeration value="FEMA-DR-4256-OK"/>
          <xsd:enumeration value="FEMA-DR-4263-LA"/>
          <xsd:enumeration value="FEMA-DR-4266-TX"/>
          <xsd:enumeration value="FEMA-DR-4269-TX"/>
          <xsd:enumeration value="FEMA-DR-4270-AR"/>
          <xsd:enumeration value="FEMA-DR-4272-TX"/>
          <xsd:enumeration value="FEMA-DR-4274-OK"/>
          <xsd:enumeration value="FEMA-DR-4277-LA"/>
          <xsd:enumeration value="FEMA-DR-4299-OK"/>
          <xsd:enumeration value="FEMA-DR-4300-LA"/>
          <xsd:enumeration value="FEMA-DR-4315-OK"/>
          <xsd:enumeration value="FEMA-DR-4318-AR"/>
          <xsd:enumeration value="FEMA-DR-4324-OK"/>
          <xsd:enumeration value="FEMA-DR-4332-TX"/>
          <xsd:enumeration value="FEMA-DR-4345-LA"/>
          <xsd:enumeration value="FEMA-DR-4352-AP"/>
          <xsd:enumeration value="FEMA-DR-4373-OK"/>
          <xsd:enumeration value="FEMA-DR-4377-TX"/>
          <xsd:enumeration value="FEMA-DR-4416-TX"/>
          <xsd:enumeration value="FEMA-DR-4438-OK"/>
          <xsd:enumeration value="FEMA-DR-4439-LA"/>
          <xsd:enumeration value="FEMA-DR-4441-AR"/>
          <xsd:enumeration value="FEMA-DR-4453-OK"/>
          <xsd:enumeration value="FEMA-DR-4454-TX"/>
          <xsd:enumeration value="FEMA-DR-4456-MCNOK"/>
          <xsd:enumeration value="FEMA-DR-4460-AR"/>
          <xsd:enumeration value="FEMA-DR-4466-TX"/>
          <xsd:enumeration value="FEMA-DR-4484-LA"/>
          <xsd:enumeration value="FEMA-DR-4485-TX"/>
          <xsd:enumeration value="FEMA-DR-4518-AR"/>
          <xsd:enumeration value="FEMA-DR-4529-NM"/>
          <xsd:enumeration value="FEMA-DR-4529-PSF"/>
          <xsd:enumeration value="FEMA-DR-4530-OK"/>
          <xsd:enumeration value="FEMA-DR-4530-CHI"/>
          <xsd:enumeration value="FEMA-DR-4530-CPN"/>
          <xsd:enumeration value="FEMA-DR-4544-AR"/>
          <xsd:enumeration value="FEMA-DR-4556-AR"/>
          <xsd:enumeration value="FEMA-DR-4559-LA"/>
          <xsd:enumeration value="FEMA-DR-4559-CTL"/>
          <xsd:enumeration value="FEMA-DR-4570-LA"/>
          <xsd:enumeration value="FEMA-DR-4570-CTL"/>
          <xsd:enumeration value="FEMA-DR-4572-TX"/>
          <xsd:enumeration value="FEMA-DR-4575-OK"/>
          <xsd:enumeration value="FEMA-DR-4586-TX"/>
          <xsd:enumeration value="FEMA-DR-4587-OK"/>
          <xsd:enumeration value="FEMA-DR-4587-MCNOK"/>
          <xsd:enumeration value="FEMA-DR-4590-LA"/>
          <xsd:enumeration value="FEMA-DR-4606-LA"/>
          <xsd:enumeration value="FEMA-DR-4611-LA"/>
          <xsd:enumeration value="FEMA-DR-4633-AR"/>
          <xsd:enumeration value="FEMA-DR-4652-NM"/>
          <xsd:enumeration value="FEMA-DR-5117-OK"/>
          <xsd:enumeration value="FEMA-DR-5168-OK"/>
          <xsd:enumeration value="FEMA-DR-5304-OK"/>
          <xsd:enumeration value="FEMA-FM-5116-PF-TX"/>
          <xsd:enumeration value="FEMA-FM-5233-PF-TX"/>
          <xsd:enumeration value="FEMA-FM-5288-PF-TX"/>
          <xsd:enumeration value="FEMA-PF-5184-NM"/>
          <xsd:enumeration value="FEMA-PF-5281-NM"/>
          <xsd:enumeration value="FEMA-PF-5386-NM"/>
          <xsd:enumeration value="FEMA-PF-5420-TX"/>
          <xsd:enumeration value="FEMA-PF-5421-OK"/>
          <xsd:enumeration value="FEMA-PF-5430-NM"/>
        </xsd:restrictio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28f09c6-e667-4070-97ee-d412c0bf0192}" ma:internalName="TaxCatchAll" ma:showField="CatchAllData" ma:web="ec108a0e-d6fc-436b-a51b-3ed30a09ff7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57e03c-060c-467c-a9c3-70befc7bd234"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85e291b-231a-4814-a0e4-2f7fa3dec4ec"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57e03c-060c-467c-a9c3-70befc7bd234">
      <Terms xmlns="http://schemas.microsoft.com/office/infopath/2007/PartnerControls"/>
    </lcf76f155ced4ddcb4097134ff3c332f>
    <Disaster_x0020_Name xmlns="ec108a0e-d6fc-436b-a51b-3ed30a09ff73">No Disaster Number</Disaster_x0020_Name>
    <TaxCatchAll xmlns="ec108a0e-d6fc-436b-a51b-3ed30a09ff73" xsi:nil="true"/>
  </documentManagement>
</p:properties>
</file>

<file path=customXml/itemProps1.xml><?xml version="1.0" encoding="utf-8"?>
<ds:datastoreItem xmlns:ds="http://schemas.openxmlformats.org/officeDocument/2006/customXml" ds:itemID="{5C5EA021-D051-43D7-81DC-F670CD37469E}">
  <ds:schemaRefs>
    <ds:schemaRef ds:uri="6c57e03c-060c-467c-a9c3-70befc7bd234"/>
    <ds:schemaRef ds:uri="ec108a0e-d6fc-436b-a51b-3ed30a09ff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FE61750-4F6B-4169-A276-88B529C29242}">
  <ds:schemaRefs>
    <ds:schemaRef ds:uri="http://schemas.microsoft.com/sharepoint/v3/contenttype/forms"/>
  </ds:schemaRefs>
</ds:datastoreItem>
</file>

<file path=customXml/itemProps3.xml><?xml version="1.0" encoding="utf-8"?>
<ds:datastoreItem xmlns:ds="http://schemas.openxmlformats.org/officeDocument/2006/customXml" ds:itemID="{ACAC3DA2-FE80-491C-BACD-FE7629941CA7}">
  <ds:schemaRefs>
    <ds:schemaRef ds:uri="6c57e03c-060c-467c-a9c3-70befc7bd234"/>
    <ds:schemaRef ds:uri="ec108a0e-d6fc-436b-a51b-3ed30a09ff7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1433</Words>
  <Application>Microsoft Macintosh PowerPoint</Application>
  <PresentationFormat>Widescreen</PresentationFormat>
  <Paragraphs>101</Paragraphs>
  <Slides>11</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Arial</vt:lpstr>
      <vt:lpstr>Arial,Sans-Serif</vt:lpstr>
      <vt:lpstr>Calibri</vt:lpstr>
      <vt:lpstr>Calibri Light</vt:lpstr>
      <vt:lpstr>Courier New</vt:lpstr>
      <vt:lpstr>Franklin Gothic Book</vt:lpstr>
      <vt:lpstr>Franklin Gothic Medium</vt:lpstr>
      <vt:lpstr>Franklin Gothic Medium (Headings)</vt:lpstr>
      <vt:lpstr>Söhne</vt:lpstr>
      <vt:lpstr>Wingdings</vt:lpstr>
      <vt:lpstr>Office Theme</vt:lpstr>
      <vt:lpstr>1_Office Theme</vt:lpstr>
      <vt:lpstr>Flood Mitigation Assistance (FMA) and Building Resilient Infrastructure and Communities (BRIC) Eligibility and Completeness Overview</vt:lpstr>
      <vt:lpstr>Application Development Best Practices</vt:lpstr>
      <vt:lpstr>PowerPoint Presentation</vt:lpstr>
      <vt:lpstr>PowerPoint Presentation</vt:lpstr>
      <vt:lpstr>PowerPoint Presentation</vt:lpstr>
      <vt:lpstr>PowerPoint Presentation</vt:lpstr>
      <vt:lpstr>PowerPoint Presentation</vt:lpstr>
      <vt:lpstr>Benefit-Cost Analysis (BCA)</vt:lpstr>
      <vt:lpstr>Benefit-Cost Analysis (BCA) (Cont.)</vt:lpstr>
      <vt:lpstr>Helplines</vt:lpstr>
      <vt:lpstr>PowerPoint Presentation</vt:lpstr>
    </vt:vector>
  </TitlesOfParts>
  <Company>FEMA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 Mitigation Assistance (FMA) and Building Resilient Infrastructure and Communities (BRIC) Eligibility and Completeness Overview</dc:title>
  <dc:creator>Petersen, Sandra</dc:creator>
  <cp:lastModifiedBy>Kelsy Patterson</cp:lastModifiedBy>
  <cp:revision>3</cp:revision>
  <dcterms:created xsi:type="dcterms:W3CDTF">2024-08-11T23:02:00Z</dcterms:created>
  <dcterms:modified xsi:type="dcterms:W3CDTF">2024-09-24T15:17:35Z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0x0101002D374AF8A71A5648AE2FF1A4EEFF7EA9</vt:lpwstr>
  </property>
  <property fmtid="{D5CDD505-2E9C-101B-9397-08002B2CF9AE}" pid="3" name="MediaServiceImageTags">
    <vt:lpwstr/>
  </property>
</Properties>
</file>