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62" r:id="rId2"/>
    <p:sldMasterId id="2147483720" r:id="rId3"/>
    <p:sldMasterId id="2147483708" r:id="rId4"/>
    <p:sldMasterId id="2147483696" r:id="rId5"/>
    <p:sldMasterId id="2147483746" r:id="rId6"/>
  </p:sldMasterIdLst>
  <p:notesMasterIdLst>
    <p:notesMasterId r:id="rId23"/>
  </p:notesMasterIdLst>
  <p:handoutMasterIdLst>
    <p:handoutMasterId r:id="rId24"/>
  </p:handoutMasterIdLst>
  <p:sldIdLst>
    <p:sldId id="257" r:id="rId7"/>
    <p:sldId id="637" r:id="rId8"/>
    <p:sldId id="638" r:id="rId9"/>
    <p:sldId id="594" r:id="rId10"/>
    <p:sldId id="595" r:id="rId11"/>
    <p:sldId id="644" r:id="rId12"/>
    <p:sldId id="645" r:id="rId13"/>
    <p:sldId id="642" r:id="rId14"/>
    <p:sldId id="646" r:id="rId15"/>
    <p:sldId id="639" r:id="rId16"/>
    <p:sldId id="640" r:id="rId17"/>
    <p:sldId id="641" r:id="rId18"/>
    <p:sldId id="587" r:id="rId19"/>
    <p:sldId id="490" r:id="rId20"/>
    <p:sldId id="582" r:id="rId21"/>
    <p:sldId id="583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Brown" initials="MB" lastIdx="1" clrIdx="0">
    <p:extLst>
      <p:ext uri="{19B8F6BF-5375-455C-9EA6-DF929625EA0E}">
        <p15:presenceInfo xmlns:p15="http://schemas.microsoft.com/office/powerpoint/2012/main" userId="S-1-5-21-541108104-428173518-742966970-5144" providerId="AD"/>
      </p:ext>
    </p:extLst>
  </p:cmAuthor>
  <p:cmAuthor id="2" name="Brown, Nicholas R." initials="BNR" lastIdx="1" clrIdx="1">
    <p:extLst>
      <p:ext uri="{19B8F6BF-5375-455C-9EA6-DF929625EA0E}">
        <p15:presenceInfo xmlns:p15="http://schemas.microsoft.com/office/powerpoint/2012/main" userId="Brown, Nicholas R." providerId="None"/>
      </p:ext>
    </p:extLst>
  </p:cmAuthor>
  <p:cmAuthor id="3" name="Matthew Brown" initials="MB [2]" lastIdx="4" clrIdx="2">
    <p:extLst>
      <p:ext uri="{19B8F6BF-5375-455C-9EA6-DF929625EA0E}">
        <p15:presenceInfo xmlns:p15="http://schemas.microsoft.com/office/powerpoint/2012/main" userId="S::mattb@poeandassociates.com::354a2b37-d59a-4001-93e3-b4bebf2dcf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1AE"/>
    <a:srgbClr val="00B24F"/>
    <a:srgbClr val="BACDF0"/>
    <a:srgbClr val="391AF4"/>
    <a:srgbClr val="1D4181"/>
    <a:srgbClr val="004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98" autoAdjust="0"/>
    <p:restoredTop sz="95324" autoAdjust="0"/>
  </p:normalViewPr>
  <p:slideViewPr>
    <p:cSldViewPr showGuides="1">
      <p:cViewPr varScale="1">
        <p:scale>
          <a:sx n="109" d="100"/>
          <a:sy n="109" d="100"/>
        </p:scale>
        <p:origin x="1272" y="108"/>
      </p:cViewPr>
      <p:guideLst>
        <p:guide orient="horz" pos="24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2496" y="48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953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8"/>
            <a:ext cx="3037625" cy="464979"/>
          </a:xfrm>
          <a:prstGeom prst="rect">
            <a:avLst/>
          </a:prstGeom>
        </p:spPr>
        <p:txBody>
          <a:bodyPr vert="horz" lIns="92021" tIns="46011" rIns="92021" bIns="460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176" y="8"/>
            <a:ext cx="3037625" cy="464979"/>
          </a:xfrm>
          <a:prstGeom prst="rect">
            <a:avLst/>
          </a:prstGeom>
        </p:spPr>
        <p:txBody>
          <a:bodyPr vert="horz" lIns="92021" tIns="46011" rIns="92021" bIns="46011" rtlCol="0"/>
          <a:lstStyle>
            <a:lvl1pPr algn="r">
              <a:defRPr sz="1200"/>
            </a:lvl1pPr>
          </a:lstStyle>
          <a:p>
            <a:fld id="{1D50E1DB-BEC2-4598-B815-56251E039F4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21" tIns="46011" rIns="92021" bIns="460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65" y="4416517"/>
            <a:ext cx="5607677" cy="4183220"/>
          </a:xfrm>
          <a:prstGeom prst="rect">
            <a:avLst/>
          </a:prstGeom>
        </p:spPr>
        <p:txBody>
          <a:bodyPr vert="horz" lIns="92021" tIns="46011" rIns="92021" bIns="460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8829831"/>
            <a:ext cx="3037625" cy="464979"/>
          </a:xfrm>
          <a:prstGeom prst="rect">
            <a:avLst/>
          </a:prstGeom>
        </p:spPr>
        <p:txBody>
          <a:bodyPr vert="horz" lIns="92021" tIns="46011" rIns="92021" bIns="460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176" y="8829831"/>
            <a:ext cx="3037625" cy="464979"/>
          </a:xfrm>
          <a:prstGeom prst="rect">
            <a:avLst/>
          </a:prstGeom>
        </p:spPr>
        <p:txBody>
          <a:bodyPr vert="horz" lIns="92021" tIns="46011" rIns="92021" bIns="46011" rtlCol="0" anchor="b"/>
          <a:lstStyle>
            <a:lvl1pPr algn="r">
              <a:defRPr sz="1200"/>
            </a:lvl1pPr>
          </a:lstStyle>
          <a:p>
            <a:fld id="{B525B0AA-A361-4A79-8E3D-5EFDE2AD5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038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81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96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30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6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78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5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57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03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07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96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38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10000"/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004E9A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rgbClr val="004E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621533" y="1571039"/>
            <a:ext cx="4195897" cy="429323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4520" y="1929048"/>
            <a:ext cx="3615458" cy="367276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275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text 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74520" y="310831"/>
            <a:ext cx="6171044" cy="40874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00" b="1" spc="225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CONTENT </a:t>
            </a:r>
            <a:br>
              <a:rPr lang="en-US" dirty="0"/>
            </a:br>
            <a:r>
              <a:rPr lang="en-US" dirty="0"/>
              <a:t>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9555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2261A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bg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927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70396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35902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9524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0116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4E9A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buClr>
                <a:srgbClr val="004E9A"/>
              </a:buClr>
              <a:defRPr sz="2800"/>
            </a:lvl1pPr>
            <a:lvl2pPr>
              <a:buClr>
                <a:srgbClr val="004E9A"/>
              </a:buClr>
              <a:defRPr sz="2400"/>
            </a:lvl2pPr>
            <a:lvl3pPr>
              <a:buClr>
                <a:srgbClr val="004E9A"/>
              </a:buClr>
              <a:defRPr sz="2000"/>
            </a:lvl3pPr>
            <a:lvl4pPr>
              <a:buClr>
                <a:srgbClr val="004E9A"/>
              </a:buClr>
              <a:defRPr sz="1800"/>
            </a:lvl4pPr>
            <a:lvl5pPr>
              <a:buClr>
                <a:srgbClr val="004E9A"/>
              </a:buCl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solidFill>
            <a:srgbClr val="2261AE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3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>
            <a:alphaModFix amt="1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381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457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620000" cy="990600"/>
          </a:xfrm>
          <a:solidFill>
            <a:srgbClr val="2261AE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609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57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47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6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07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70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84148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81733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0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24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33023-C12F-4E91-87D5-3FCC7D30DF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" y="6394574"/>
            <a:ext cx="1600201" cy="375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B5D81-B361-4841-86FB-CE340B7559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87352"/>
            <a:ext cx="973358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0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621533" y="1571039"/>
            <a:ext cx="4195897" cy="429323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4520" y="1929048"/>
            <a:ext cx="3615458" cy="367276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275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text 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74520" y="310831"/>
            <a:ext cx="6171044" cy="40874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00" b="1" spc="225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CONTENT </a:t>
            </a:r>
            <a:br>
              <a:rPr lang="en-US" dirty="0"/>
            </a:br>
            <a:r>
              <a:rPr lang="en-US" dirty="0"/>
              <a:t>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284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00B24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bg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4500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026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84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51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5295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19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67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9447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98198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35902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9524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0806D-4175-4236-8A90-B8DEFCDE2A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87352"/>
            <a:ext cx="973358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716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02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18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0020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414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61434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93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09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168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75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62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3699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alphaModFix amt="1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solidFill>
            <a:srgbClr val="1D4181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 rtlCol="0"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12171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0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89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0020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4494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523991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1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060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46801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856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solidFill>
            <a:srgbClr val="1D4181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989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574930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00333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683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49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4760548"/>
            <a:ext cx="9144000" cy="103187"/>
          </a:xfrm>
          <a:prstGeom prst="rect">
            <a:avLst/>
          </a:prstGeom>
          <a:solidFill>
            <a:schemeClr val="hlink"/>
          </a:solidFill>
          <a:ln w="25400" cap="rnd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6624640"/>
            <a:ext cx="91440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50" dirty="0">
                <a:solidFill>
                  <a:srgbClr val="001932"/>
                </a:solidFill>
                <a:latin typeface="Franklin Gothic Medium"/>
              </a:rPr>
              <a:t>1437 SOUTH BOULDER AVE., SUITE 1550 </a:t>
            </a:r>
            <a:r>
              <a:rPr lang="en-US" sz="750" dirty="0">
                <a:solidFill>
                  <a:srgbClr val="001932"/>
                </a:solidFill>
                <a:latin typeface="Franklin Gothic Medium"/>
                <a:sym typeface="Wingdings" pitchFamily="2" charset="2"/>
              </a:rPr>
              <a:t> </a:t>
            </a:r>
            <a:r>
              <a:rPr lang="en-US" sz="750" dirty="0">
                <a:solidFill>
                  <a:srgbClr val="001932"/>
                </a:solidFill>
                <a:latin typeface="Franklin Gothic Medium"/>
              </a:rPr>
              <a:t>TULSA, OKLAHOMA 74119 </a:t>
            </a:r>
            <a:r>
              <a:rPr lang="en-US" sz="750" dirty="0">
                <a:solidFill>
                  <a:srgbClr val="001932"/>
                </a:solidFill>
                <a:latin typeface="Franklin Gothic Medium"/>
                <a:sym typeface="Wingdings" pitchFamily="2" charset="2"/>
              </a:rPr>
              <a:t> </a:t>
            </a:r>
            <a:r>
              <a:rPr lang="en-US" sz="750" dirty="0">
                <a:solidFill>
                  <a:srgbClr val="001932"/>
                </a:solidFill>
                <a:latin typeface="Franklin Gothic Medium"/>
              </a:rPr>
              <a:t>918.392.5620 (P) 918.392.5621 (F) </a:t>
            </a:r>
            <a:r>
              <a:rPr lang="en-US" sz="750" dirty="0">
                <a:solidFill>
                  <a:srgbClr val="001932"/>
                </a:solidFill>
                <a:latin typeface="Franklin Gothic Medium"/>
                <a:sym typeface="Wingdings" pitchFamily="2" charset="2"/>
              </a:rPr>
              <a:t> WWW.MESHEKENGR.COM</a:t>
            </a:r>
            <a:endParaRPr lang="en-US" sz="750" dirty="0">
              <a:solidFill>
                <a:srgbClr val="001932"/>
              </a:solidFill>
              <a:latin typeface="Franklin Gothic Medium"/>
            </a:endParaRPr>
          </a:p>
        </p:txBody>
      </p:sp>
      <p:sp>
        <p:nvSpPr>
          <p:cNvPr id="43315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92506" y="4962525"/>
            <a:ext cx="8951495" cy="150495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Wingdings" pitchFamily="2" charset="2"/>
              <a:buNone/>
              <a:defRPr cap="all" baseline="0">
                <a:solidFill>
                  <a:srgbClr val="031F39"/>
                </a:solidFill>
                <a:latin typeface="+mj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auto">
          <a:xfrm>
            <a:off x="0" y="4667250"/>
            <a:ext cx="9144000" cy="103187"/>
          </a:xfrm>
          <a:prstGeom prst="rect">
            <a:avLst/>
          </a:prstGeom>
          <a:solidFill>
            <a:srgbClr val="0F2864"/>
          </a:solidFill>
          <a:ln w="25400" cap="rnd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74" y="5548679"/>
            <a:ext cx="3159127" cy="789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40" r="10496" b="13795"/>
          <a:stretch/>
        </p:blipFill>
        <p:spPr>
          <a:xfrm>
            <a:off x="0" y="-8680"/>
            <a:ext cx="9144000" cy="4593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67" y="-8680"/>
            <a:ext cx="9187133" cy="459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46303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914401"/>
            <a:ext cx="6988735" cy="51254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endParaRPr lang="en-US"/>
          </a:p>
        </p:txBody>
      </p:sp>
      <p:sp>
        <p:nvSpPr>
          <p:cNvPr id="9" name="Rectangle 2"/>
          <p:cNvSpPr>
            <a:spLocks noGrp="1"/>
          </p:cNvSpPr>
          <p:nvPr>
            <p:ph type="title"/>
          </p:nvPr>
        </p:nvSpPr>
        <p:spPr bwMode="auto">
          <a:xfrm>
            <a:off x="2559644" y="2"/>
            <a:ext cx="6180669" cy="46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40731742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014" y="1336153"/>
            <a:ext cx="3474720" cy="5221811"/>
          </a:xfrm>
        </p:spPr>
        <p:txBody>
          <a:bodyPr/>
          <a:lstStyle>
            <a:lvl1pPr>
              <a:defRPr sz="1500">
                <a:latin typeface="Franklin Gothic Book" panose="020B0503020102020204" pitchFamily="34" charset="0"/>
              </a:defRPr>
            </a:lvl1pPr>
            <a:lvl2pPr>
              <a:defRPr sz="1350">
                <a:latin typeface="Franklin Gothic Book" panose="020B0503020102020204" pitchFamily="34" charset="0"/>
              </a:defRPr>
            </a:lvl2pPr>
            <a:lvl3pPr>
              <a:defRPr sz="1200">
                <a:latin typeface="Franklin Gothic Book" panose="020B0503020102020204" pitchFamily="34" charset="0"/>
              </a:defRPr>
            </a:lvl3pPr>
            <a:lvl4pPr>
              <a:defRPr sz="1050"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14614" y="1336155"/>
            <a:ext cx="3474720" cy="5201715"/>
          </a:xfrm>
        </p:spPr>
        <p:txBody>
          <a:bodyPr/>
          <a:lstStyle>
            <a:lvl1pPr>
              <a:defRPr sz="1500">
                <a:latin typeface="Franklin Gothic Book" panose="020B0503020102020204" pitchFamily="34" charset="0"/>
              </a:defRPr>
            </a:lvl1pPr>
            <a:lvl2pPr>
              <a:defRPr sz="1350">
                <a:latin typeface="Franklin Gothic Book" panose="020B0503020102020204" pitchFamily="34" charset="0"/>
              </a:defRPr>
            </a:lvl2pPr>
            <a:lvl3pPr>
              <a:defRPr sz="1200">
                <a:latin typeface="Franklin Gothic Book" panose="020B0503020102020204" pitchFamily="34" charset="0"/>
              </a:defRPr>
            </a:lvl3pPr>
            <a:lvl4pPr>
              <a:defRPr sz="1050"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314614" y="889000"/>
            <a:ext cx="3474720" cy="365760"/>
          </a:xfrm>
          <a:solidFill>
            <a:srgbClr val="0F2864"/>
          </a:solidFill>
        </p:spPr>
        <p:txBody>
          <a:bodyPr anchor="b"/>
          <a:lstStyle>
            <a:lvl1pPr marL="0" indent="0" algn="ctr">
              <a:buNone/>
              <a:defRPr sz="135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014" y="889000"/>
            <a:ext cx="3474720" cy="365760"/>
          </a:xfrm>
          <a:solidFill>
            <a:srgbClr val="0F2864"/>
          </a:solidFill>
        </p:spPr>
        <p:txBody>
          <a:bodyPr anchor="b"/>
          <a:lstStyle>
            <a:lvl1pPr marL="0" indent="0" algn="ctr">
              <a:buNone/>
              <a:defRPr sz="135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69678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0080" y="800100"/>
            <a:ext cx="34747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 sz="1500"/>
            </a:lvl1pPr>
            <a:lvl2pPr>
              <a:spcBef>
                <a:spcPts val="0"/>
              </a:spcBef>
              <a:spcAft>
                <a:spcPts val="450"/>
              </a:spcAft>
              <a:defRPr sz="1350"/>
            </a:lvl2pPr>
            <a:lvl3pPr>
              <a:spcBef>
                <a:spcPts val="0"/>
              </a:spcBef>
              <a:spcAft>
                <a:spcPts val="450"/>
              </a:spcAft>
              <a:defRPr sz="1200"/>
            </a:lvl3pPr>
            <a:lvl4pPr>
              <a:spcBef>
                <a:spcPts val="0"/>
              </a:spcBef>
              <a:spcAft>
                <a:spcPts val="450"/>
              </a:spcAft>
              <a:defRPr sz="1050"/>
            </a:lvl4pPr>
            <a:lvl5pPr>
              <a:spcBef>
                <a:spcPts val="0"/>
              </a:spcBef>
              <a:spcAft>
                <a:spcPts val="450"/>
              </a:spcAft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297680" y="822960"/>
            <a:ext cx="34747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 sz="1500"/>
            </a:lvl1pPr>
            <a:lvl2pPr>
              <a:spcBef>
                <a:spcPts val="0"/>
              </a:spcBef>
              <a:spcAft>
                <a:spcPts val="450"/>
              </a:spcAft>
              <a:defRPr sz="1350"/>
            </a:lvl2pPr>
            <a:lvl3pPr>
              <a:spcBef>
                <a:spcPts val="0"/>
              </a:spcBef>
              <a:spcAft>
                <a:spcPts val="450"/>
              </a:spcAft>
              <a:defRPr sz="1200"/>
            </a:lvl3pPr>
            <a:lvl4pPr>
              <a:spcBef>
                <a:spcPts val="0"/>
              </a:spcBef>
              <a:spcAft>
                <a:spcPts val="450"/>
              </a:spcAft>
              <a:defRPr sz="1050"/>
            </a:lvl4pPr>
            <a:lvl5pPr>
              <a:spcBef>
                <a:spcPts val="0"/>
              </a:spcBef>
              <a:spcAft>
                <a:spcPts val="450"/>
              </a:spcAft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640080" y="754380"/>
            <a:ext cx="3474720" cy="365760"/>
          </a:xfrm>
          <a:solidFill>
            <a:srgbClr val="0F2864"/>
          </a:solidFill>
        </p:spPr>
        <p:txBody>
          <a:bodyPr/>
          <a:lstStyle>
            <a:lvl1pPr algn="ctr">
              <a:buNone/>
              <a:defRPr sz="135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297680" y="754380"/>
            <a:ext cx="3474720" cy="365760"/>
          </a:xfrm>
          <a:solidFill>
            <a:srgbClr val="0F2864"/>
          </a:solidFill>
        </p:spPr>
        <p:txBody>
          <a:bodyPr/>
          <a:lstStyle>
            <a:lvl1pPr algn="ctr">
              <a:buNone/>
              <a:defRPr sz="135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40080" y="4023360"/>
            <a:ext cx="34747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 sz="1500"/>
            </a:lvl1pPr>
            <a:lvl2pPr>
              <a:spcBef>
                <a:spcPts val="0"/>
              </a:spcBef>
              <a:spcAft>
                <a:spcPts val="450"/>
              </a:spcAft>
              <a:defRPr sz="1350"/>
            </a:lvl2pPr>
            <a:lvl3pPr>
              <a:spcBef>
                <a:spcPts val="0"/>
              </a:spcBef>
              <a:spcAft>
                <a:spcPts val="450"/>
              </a:spcAft>
              <a:defRPr sz="1200"/>
            </a:lvl3pPr>
            <a:lvl4pPr>
              <a:spcBef>
                <a:spcPts val="0"/>
              </a:spcBef>
              <a:spcAft>
                <a:spcPts val="450"/>
              </a:spcAft>
              <a:defRPr sz="1050"/>
            </a:lvl4pPr>
            <a:lvl5pPr>
              <a:spcBef>
                <a:spcPts val="0"/>
              </a:spcBef>
              <a:spcAft>
                <a:spcPts val="450"/>
              </a:spcAft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297680" y="4023360"/>
            <a:ext cx="34747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 sz="1500"/>
            </a:lvl1pPr>
            <a:lvl2pPr>
              <a:spcBef>
                <a:spcPts val="0"/>
              </a:spcBef>
              <a:spcAft>
                <a:spcPts val="450"/>
              </a:spcAft>
              <a:defRPr sz="1350"/>
            </a:lvl2pPr>
            <a:lvl3pPr>
              <a:spcBef>
                <a:spcPts val="0"/>
              </a:spcBef>
              <a:spcAft>
                <a:spcPts val="450"/>
              </a:spcAft>
              <a:defRPr sz="1200"/>
            </a:lvl3pPr>
            <a:lvl4pPr>
              <a:spcBef>
                <a:spcPts val="0"/>
              </a:spcBef>
              <a:spcAft>
                <a:spcPts val="450"/>
              </a:spcAft>
              <a:defRPr sz="1050"/>
            </a:lvl4pPr>
            <a:lvl5pPr>
              <a:spcBef>
                <a:spcPts val="0"/>
              </a:spcBef>
              <a:spcAft>
                <a:spcPts val="450"/>
              </a:spcAft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640080" y="3954780"/>
            <a:ext cx="3474720" cy="365760"/>
          </a:xfrm>
          <a:solidFill>
            <a:srgbClr val="0F2864"/>
          </a:solidFill>
        </p:spPr>
        <p:txBody>
          <a:bodyPr/>
          <a:lstStyle>
            <a:lvl1pPr algn="ctr">
              <a:buNone/>
              <a:defRPr sz="135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297680" y="3954780"/>
            <a:ext cx="3474720" cy="365760"/>
          </a:xfrm>
          <a:solidFill>
            <a:srgbClr val="0F2864"/>
          </a:solidFill>
        </p:spPr>
        <p:txBody>
          <a:bodyPr/>
          <a:lstStyle>
            <a:lvl1pPr algn="ctr">
              <a:buNone/>
              <a:defRPr sz="135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1" name="Rectangle 2"/>
          <p:cNvSpPr>
            <a:spLocks noGrp="1"/>
          </p:cNvSpPr>
          <p:nvPr>
            <p:ph type="title"/>
          </p:nvPr>
        </p:nvSpPr>
        <p:spPr bwMode="auto">
          <a:xfrm>
            <a:off x="2220977" y="0"/>
            <a:ext cx="652145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821205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 hasCustomPrompt="1"/>
          </p:nvPr>
        </p:nvSpPr>
        <p:spPr>
          <a:xfrm>
            <a:off x="1524000" y="0"/>
            <a:ext cx="7198784" cy="482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5350" y="800100"/>
            <a:ext cx="3448051" cy="26479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1" y="80010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95350" y="360045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1" y="360045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8872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534" y="3721"/>
            <a:ext cx="7471155" cy="46024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1005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>
            <a:alphaModFix amt="1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381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457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620000" cy="990600"/>
          </a:xfrm>
          <a:solidFill>
            <a:srgbClr val="2261AE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609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318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933" y="0"/>
            <a:ext cx="6926790" cy="482600"/>
          </a:xfrm>
          <a:prstGeom prst="rect">
            <a:avLst/>
          </a:prstGeom>
        </p:spPr>
        <p:txBody>
          <a:bodyPr/>
          <a:lstStyle>
            <a:lvl1pPr>
              <a:defRPr sz="1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350" y="800100"/>
            <a:ext cx="3448051" cy="544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1" y="80010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1" y="360045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4913313" y="64357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DB1494-4833-48D6-BEA3-C9F18C668E0A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6139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067" y="-1"/>
            <a:ext cx="7088717" cy="4741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350" y="800100"/>
            <a:ext cx="3448050" cy="544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800100"/>
            <a:ext cx="3448050" cy="544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3313" y="64357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92A431-01E2-430A-BEB0-333F8BC17F0F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95350" y="6429375"/>
            <a:ext cx="37338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095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09" y="0"/>
            <a:ext cx="8443383" cy="4741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350" y="800100"/>
            <a:ext cx="3448050" cy="544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800100"/>
            <a:ext cx="3448050" cy="5448300"/>
          </a:xfrm>
        </p:spPr>
        <p:txBody>
          <a:bodyPr/>
          <a:lstStyle/>
          <a:p>
            <a:r>
              <a:rPr lang="en-US" dirty="0"/>
              <a:t>Click icon to add clip art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5000" y="6473825"/>
            <a:ext cx="1371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3313" y="64357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B04156-0925-4ACA-BDBC-EDAE6D1E6FEB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95350" y="6429375"/>
            <a:ext cx="37338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8912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350" y="800100"/>
            <a:ext cx="3448051" cy="5448300"/>
          </a:xfrm>
        </p:spPr>
        <p:txBody>
          <a:bodyPr/>
          <a:lstStyle>
            <a:lvl1pPr>
              <a:defRPr sz="21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500">
                <a:latin typeface="Arial" pitchFamily="34" charset="0"/>
                <a:cs typeface="Arial" pitchFamily="34" charset="0"/>
              </a:defRPr>
            </a:lvl3pPr>
            <a:lvl4pPr>
              <a:defRPr sz="1350">
                <a:latin typeface="Arial" pitchFamily="34" charset="0"/>
                <a:cs typeface="Arial" pitchFamily="34" charset="0"/>
              </a:defRPr>
            </a:lvl4pPr>
            <a:lvl5pPr>
              <a:defRPr sz="1350">
                <a:latin typeface="Arial" pitchFamily="34" charset="0"/>
                <a:cs typeface="Arial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1" y="800100"/>
            <a:ext cx="3448051" cy="5448300"/>
          </a:xfrm>
        </p:spPr>
        <p:txBody>
          <a:bodyPr/>
          <a:lstStyle>
            <a:lvl1pPr>
              <a:defRPr sz="21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500">
                <a:latin typeface="Arial" pitchFamily="34" charset="0"/>
                <a:cs typeface="Arial" pitchFamily="34" charset="0"/>
              </a:defRPr>
            </a:lvl3pPr>
            <a:lvl4pPr>
              <a:defRPr sz="1350">
                <a:latin typeface="Arial" pitchFamily="34" charset="0"/>
                <a:cs typeface="Arial" pitchFamily="34" charset="0"/>
              </a:defRPr>
            </a:lvl4pPr>
            <a:lvl5pPr>
              <a:defRPr sz="1350">
                <a:latin typeface="Arial" pitchFamily="34" charset="0"/>
                <a:cs typeface="Arial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74934" y="6429375"/>
            <a:ext cx="1371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  <p:sp>
        <p:nvSpPr>
          <p:cNvPr id="8" name="Rectangle 2"/>
          <p:cNvSpPr>
            <a:spLocks noGrp="1"/>
          </p:cNvSpPr>
          <p:nvPr>
            <p:ph type="title"/>
          </p:nvPr>
        </p:nvSpPr>
        <p:spPr bwMode="auto">
          <a:xfrm>
            <a:off x="753534" y="25401"/>
            <a:ext cx="7986184" cy="44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32183030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133" y="0"/>
            <a:ext cx="7486650" cy="482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350" y="800100"/>
            <a:ext cx="704850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600450"/>
            <a:ext cx="704850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01934" y="6429375"/>
            <a:ext cx="1371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3313" y="64357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509FD-3D89-4365-BCAC-B225DEB2F3B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95350" y="6429375"/>
            <a:ext cx="37338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238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33" y="84668"/>
            <a:ext cx="7300383" cy="319087"/>
          </a:xfrm>
          <a:prstGeom prst="rect">
            <a:avLst/>
          </a:prstGeom>
        </p:spPr>
        <p:txBody>
          <a:bodyPr/>
          <a:lstStyle>
            <a:lvl1pPr>
              <a:defRPr sz="1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350" y="1309686"/>
            <a:ext cx="7048500" cy="26479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4057649"/>
            <a:ext cx="704850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876300" y="800100"/>
            <a:ext cx="6858000" cy="409574"/>
          </a:xfrm>
          <a:solidFill>
            <a:srgbClr val="031F39"/>
          </a:solidFill>
        </p:spPr>
        <p:txBody>
          <a:bodyPr/>
          <a:lstStyle>
            <a:lvl1pPr algn="ctr">
              <a:buNone/>
              <a:defRPr sz="13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572653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5350" y="800100"/>
            <a:ext cx="3448050" cy="26479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800100"/>
            <a:ext cx="344805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95350" y="3600450"/>
            <a:ext cx="344805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3600450"/>
            <a:ext cx="344805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20334" y="3721"/>
            <a:ext cx="6912355" cy="4602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94508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2954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CCF0AE-F2D3-450F-9D8B-816E9EE5D416}" type="datetimeFigureOut">
              <a:rPr lang="ru-RU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01.09.2022</a:t>
            </a:fld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2940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944B6A-FEDE-4CEA-903A-ED984DA63586}" type="slidenum">
              <a:rPr lang="ru-RU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91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004E9A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77" r:id="rId3"/>
    <p:sldLayoutId id="2147483761" r:id="rId4"/>
    <p:sldLayoutId id="2147483687" r:id="rId5"/>
    <p:sldLayoutId id="2147483778" r:id="rId6"/>
    <p:sldLayoutId id="2147483745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732" r:id="rId16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rgbClr val="004E9A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1D4181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1D418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1D4181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1D4181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1D4181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0515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051560"/>
            <a:ext cx="8553450" cy="228600"/>
          </a:xfrm>
          <a:prstGeom prst="rect">
            <a:avLst/>
          </a:prstGeom>
          <a:solidFill>
            <a:srgbClr val="2261A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</p:spTree>
    <p:extLst>
      <p:ext uri="{BB962C8B-B14F-4D97-AF65-F5344CB8AC3E}">
        <p14:creationId xmlns:p14="http://schemas.microsoft.com/office/powerpoint/2010/main" val="8338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2261AE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2261AE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2261AE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2261AE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2261AE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2261A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" y="6019800"/>
            <a:ext cx="806196" cy="7581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210337"/>
            <a:ext cx="838200" cy="520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1" y="6159279"/>
            <a:ext cx="622523" cy="6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1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2261AE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2261AE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2261AE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2261AE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2261AE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2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fld id="{3C2859E6-B346-4B8E-A8A0-75403DE5DC67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1D418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</p:spTree>
    <p:extLst>
      <p:ext uri="{BB962C8B-B14F-4D97-AF65-F5344CB8AC3E}">
        <p14:creationId xmlns:p14="http://schemas.microsoft.com/office/powerpoint/2010/main" val="226338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rgbClr val="1D418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1D4181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1D418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1D4181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1D4181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1D4181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1D418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6088254"/>
            <a:ext cx="1143000" cy="628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318594"/>
            <a:ext cx="1676400" cy="39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75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rgbClr val="1D418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1D4181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1D418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1D4181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1D4181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1D4181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914400"/>
            <a:ext cx="70485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3"/>
          </p:nvPr>
        </p:nvSpPr>
        <p:spPr>
          <a:xfrm>
            <a:off x="895349" y="6429375"/>
            <a:ext cx="37338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75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20" name="Title 1"/>
          <p:cNvSpPr txBox="1">
            <a:spLocks/>
          </p:cNvSpPr>
          <p:nvPr userDrawn="1"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to edit Master title style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447540-690F-4FAA-883B-E41B75F5DD2E}" type="slidenum">
              <a:rPr lang="en-US" sz="1350" smtClean="0">
                <a:latin typeface="Tw Cen MT"/>
              </a:rPr>
              <a:pPr/>
              <a:t>‹#›</a:t>
            </a:fld>
            <a:endParaRPr lang="en-US" sz="135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05236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1950" cap="all" spc="225" baseline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9pPr>
    </p:titleStyle>
    <p:bodyStyle>
      <a:lvl1pPr marL="300038" indent="-300038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SzPct val="110000"/>
        <a:buFont typeface="Wingdings" pitchFamily="2" charset="2"/>
        <a:buChar char="q"/>
        <a:defRPr sz="15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600075" indent="-257175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–"/>
        <a:defRPr sz="1350">
          <a:solidFill>
            <a:schemeClr val="tx1"/>
          </a:solidFill>
          <a:latin typeface="+mn-lt"/>
          <a:cs typeface="Arial" pitchFamily="34" charset="0"/>
        </a:defRPr>
      </a:lvl2pPr>
      <a:lvl3pPr marL="771525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•"/>
        <a:defRPr sz="1200">
          <a:solidFill>
            <a:schemeClr val="tx1"/>
          </a:solidFill>
          <a:latin typeface="+mn-lt"/>
          <a:cs typeface="Arial" pitchFamily="34" charset="0"/>
        </a:defRPr>
      </a:lvl3pPr>
      <a:lvl4pPr marL="1076325" indent="-257175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–"/>
        <a:defRPr sz="1050">
          <a:solidFill>
            <a:schemeClr val="tx1"/>
          </a:solidFill>
          <a:latin typeface="+mn-lt"/>
          <a:cs typeface="Arial" pitchFamily="34" charset="0"/>
        </a:defRPr>
      </a:lvl4pPr>
      <a:lvl5pPr marL="1285875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tabLst/>
        <a:defRPr sz="900">
          <a:solidFill>
            <a:schemeClr val="tx1"/>
          </a:solidFill>
          <a:latin typeface="+mn-lt"/>
          <a:cs typeface="Arial" pitchFamily="34" charset="0"/>
        </a:defRPr>
      </a:lvl5pPr>
      <a:lvl6pPr marL="2228850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defRPr sz="900">
          <a:solidFill>
            <a:schemeClr val="tx1"/>
          </a:solidFill>
          <a:latin typeface="+mn-lt"/>
        </a:defRPr>
      </a:lvl6pPr>
      <a:lvl7pPr marL="2571750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defRPr sz="900">
          <a:solidFill>
            <a:schemeClr val="tx1"/>
          </a:solidFill>
          <a:latin typeface="+mn-lt"/>
        </a:defRPr>
      </a:lvl7pPr>
      <a:lvl8pPr marL="2914650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defRPr sz="900">
          <a:solidFill>
            <a:schemeClr val="tx1"/>
          </a:solidFill>
          <a:latin typeface="+mn-lt"/>
        </a:defRPr>
      </a:lvl8pPr>
      <a:lvl9pPr marL="3257550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defRPr sz="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905000"/>
            <a:ext cx="9144000" cy="114300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3600" b="1" u="sng" dirty="0">
                <a:solidFill>
                  <a:srgbClr val="004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Stakeholder Meeting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99FFCD-0B7B-4137-9653-584036C77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25" y="6096000"/>
            <a:ext cx="2438400" cy="572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4F1552-7AA7-440D-8F33-AAC78EFFD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05" y="557403"/>
            <a:ext cx="1910790" cy="149587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14AC7D8-7889-403A-B1AE-24691FAB7255}"/>
              </a:ext>
            </a:extLst>
          </p:cNvPr>
          <p:cNvSpPr txBox="1">
            <a:spLocks/>
          </p:cNvSpPr>
          <p:nvPr/>
        </p:nvSpPr>
        <p:spPr>
          <a:xfrm>
            <a:off x="0" y="3352800"/>
            <a:ext cx="9144000" cy="11430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40030" indent="-240030" algn="l" rtl="0" eaLnBrk="1" latinLnBrk="0" hangingPunct="1">
              <a:spcBef>
                <a:spcPts val="525"/>
              </a:spcBef>
              <a:buClr>
                <a:srgbClr val="1D4181"/>
              </a:buClr>
              <a:buSzPct val="60000"/>
              <a:buFont typeface="Wingdings"/>
              <a:buChar char=""/>
              <a:defRPr kumimoji="0" sz="217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80060" indent="-205740" algn="l" rtl="0" eaLnBrk="1" latinLnBrk="0" hangingPunct="1">
              <a:spcBef>
                <a:spcPts val="413"/>
              </a:spcBef>
              <a:buClr>
                <a:srgbClr val="1D4181"/>
              </a:buClr>
              <a:buSzPct val="70000"/>
              <a:buFont typeface="Wingdings 2"/>
              <a:buChar char=""/>
              <a:defRPr kumimoji="0" sz="195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85800" indent="-171450" algn="l" rtl="0" eaLnBrk="1" latinLnBrk="0" hangingPunct="1">
              <a:spcBef>
                <a:spcPts val="375"/>
              </a:spcBef>
              <a:buClr>
                <a:srgbClr val="1D4181"/>
              </a:buClr>
              <a:buSzPct val="75000"/>
              <a:buFont typeface="Wingdings"/>
              <a:buChar char=""/>
              <a:defRPr kumimoji="0" sz="172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28700" indent="-171450" algn="l" rtl="0" eaLnBrk="1" latinLnBrk="0" hangingPunct="1">
              <a:spcBef>
                <a:spcPts val="300"/>
              </a:spcBef>
              <a:buClr>
                <a:srgbClr val="1D4181"/>
              </a:buClr>
              <a:buSzPct val="7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71600" indent="-171450" algn="l" rtl="0" eaLnBrk="1" latinLnBrk="0" hangingPunct="1">
              <a:spcBef>
                <a:spcPts val="300"/>
              </a:spcBef>
              <a:buClr>
                <a:srgbClr val="1D4181"/>
              </a:buClr>
              <a:buSzPct val="6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577340" indent="-17145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7145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8820" indent="-17145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7145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"/>
              <a:buNone/>
            </a:pPr>
            <a:r>
              <a:rPr lang="en-US" sz="2400" dirty="0">
                <a:solidFill>
                  <a:srgbClr val="004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I-35 Bridges over the Oklahoma River</a:t>
            </a:r>
          </a:p>
          <a:p>
            <a:pPr marL="0" indent="0" algn="ctr">
              <a:spcBef>
                <a:spcPts val="0"/>
              </a:spcBef>
              <a:buFont typeface="Wingdings"/>
              <a:buNone/>
            </a:pPr>
            <a:r>
              <a:rPr lang="en-US" sz="2400" dirty="0">
                <a:solidFill>
                  <a:srgbClr val="004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I-35 &amp; I-40 Dallas Junction Interchange</a:t>
            </a:r>
          </a:p>
          <a:p>
            <a:pPr marL="0" indent="0" algn="ctr">
              <a:spcBef>
                <a:spcPts val="0"/>
              </a:spcBef>
              <a:buFont typeface="Wingdings"/>
              <a:buNone/>
            </a:pPr>
            <a:r>
              <a:rPr lang="en-US" sz="2400" dirty="0">
                <a:solidFill>
                  <a:srgbClr val="004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JP30444 (06)</a:t>
            </a:r>
            <a:endParaRPr lang="en-US" sz="2000" dirty="0">
              <a:solidFill>
                <a:srgbClr val="004E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7251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A1594-EE46-432B-85EF-E3EEBB577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 – Plan View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028426-D41F-48DD-96FC-9BA0E684EFD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762000" y="1600199"/>
            <a:ext cx="7620000" cy="51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87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5E28-6737-4EC9-9805-BC7A25B64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 – Tied Arch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5099722-FE90-465E-8FA3-16BCB8CB577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62946" y="1600200"/>
            <a:ext cx="7995253" cy="51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66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4CE6-C0A7-454B-867A-9A88FF2F0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 – Cable Stay</a:t>
            </a:r>
          </a:p>
        </p:txBody>
      </p:sp>
      <p:pic>
        <p:nvPicPr>
          <p:cNvPr id="279" name="Content Placeholder 5">
            <a:extLst>
              <a:ext uri="{FF2B5EF4-FFF2-40B4-BE49-F238E27FC236}">
                <a16:creationId xmlns:a16="http://schemas.microsoft.com/office/drawing/2014/main" id="{4217482F-E28C-4CBF-A772-AEC2A07DBFA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677068" y="1600200"/>
            <a:ext cx="783199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82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3E79-B9E4-426E-ABA7-7B0EBC6AD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Mainline Bridge Cost Estimates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F29F8-36F2-4CE8-AD65-914B62B2218D}"/>
              </a:ext>
            </a:extLst>
          </p:cNvPr>
          <p:cNvSpPr txBox="1"/>
          <p:nvPr/>
        </p:nvSpPr>
        <p:spPr>
          <a:xfrm>
            <a:off x="624371" y="5432255"/>
            <a:ext cx="487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 on Construction Year 2025 on cost/sq ft of Bridge Deck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BF6B2-7446-49DA-8362-F0B75A5FD120}"/>
              </a:ext>
            </a:extLst>
          </p:cNvPr>
          <p:cNvSpPr txBox="1"/>
          <p:nvPr/>
        </p:nvSpPr>
        <p:spPr>
          <a:xfrm>
            <a:off x="624371" y="5710535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Costs shown are for Bridge Structures Only, Do not include adjacent Roadway impacts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CA04FF8-326D-D609-07D5-5D82309AB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994276"/>
              </p:ext>
            </p:extLst>
          </p:nvPr>
        </p:nvGraphicFramePr>
        <p:xfrm>
          <a:off x="612775" y="1981200"/>
          <a:ext cx="8153400" cy="3352799"/>
        </p:xfrm>
        <a:graphic>
          <a:graphicData uri="http://schemas.openxmlformats.org/drawingml/2006/table">
            <a:tbl>
              <a:tblPr/>
              <a:tblGrid>
                <a:gridCol w="1520320">
                  <a:extLst>
                    <a:ext uri="{9D8B030D-6E8A-4147-A177-3AD203B41FA5}">
                      <a16:colId xmlns:a16="http://schemas.microsoft.com/office/drawing/2014/main" val="2138229217"/>
                    </a:ext>
                  </a:extLst>
                </a:gridCol>
                <a:gridCol w="1318831">
                  <a:extLst>
                    <a:ext uri="{9D8B030D-6E8A-4147-A177-3AD203B41FA5}">
                      <a16:colId xmlns:a16="http://schemas.microsoft.com/office/drawing/2014/main" val="2244852778"/>
                    </a:ext>
                  </a:extLst>
                </a:gridCol>
                <a:gridCol w="1208929">
                  <a:extLst>
                    <a:ext uri="{9D8B030D-6E8A-4147-A177-3AD203B41FA5}">
                      <a16:colId xmlns:a16="http://schemas.microsoft.com/office/drawing/2014/main" val="2860712689"/>
                    </a:ext>
                  </a:extLst>
                </a:gridCol>
                <a:gridCol w="1465368">
                  <a:extLst>
                    <a:ext uri="{9D8B030D-6E8A-4147-A177-3AD203B41FA5}">
                      <a16:colId xmlns:a16="http://schemas.microsoft.com/office/drawing/2014/main" val="1595283105"/>
                    </a:ext>
                  </a:extLst>
                </a:gridCol>
                <a:gridCol w="1311962">
                  <a:extLst>
                    <a:ext uri="{9D8B030D-6E8A-4147-A177-3AD203B41FA5}">
                      <a16:colId xmlns:a16="http://schemas.microsoft.com/office/drawing/2014/main" val="1219649063"/>
                    </a:ext>
                  </a:extLst>
                </a:gridCol>
                <a:gridCol w="1327990">
                  <a:extLst>
                    <a:ext uri="{9D8B030D-6E8A-4147-A177-3AD203B41FA5}">
                      <a16:colId xmlns:a16="http://schemas.microsoft.com/office/drawing/2014/main" val="2337552123"/>
                    </a:ext>
                  </a:extLst>
                </a:gridCol>
              </a:tblGrid>
              <a:tr h="15455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Adding Parallel Bridges with Rehabilitation to Existing Structure   (Multiple Piers Remain) 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Replacing Existing Structure -  Traditional Beam Bridge -                                   1 Pier in Water 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Replacing Existing Structure - Traditional Beam Bridge -                      No Pier in Water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Tied Arch Bridge -                                      No Piers in Water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Stayed Bridge -                                    No Piers in Water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95463"/>
                  </a:ext>
                </a:extLst>
              </a:tr>
              <a:tr h="24927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1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2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3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4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4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238250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 Bridge &amp; Approach Units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$18.7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$14.2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$33.5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$70.0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$112.1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4013352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066430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 Bridge &amp; Approach Units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$18.1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$13.5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$31.9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$66.4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$110.8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526065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280934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COST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$36.8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$28.7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$65.4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$136.4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$222.9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025519"/>
                  </a:ext>
                </a:extLst>
              </a:tr>
              <a:tr h="24927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39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9302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0B5009-256F-443A-BFF9-2A926966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Matrix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90D8225-5B14-8CF0-D985-5ABDBF887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366661"/>
              </p:ext>
            </p:extLst>
          </p:nvPr>
        </p:nvGraphicFramePr>
        <p:xfrm>
          <a:off x="612775" y="2057400"/>
          <a:ext cx="8153401" cy="3733801"/>
        </p:xfrm>
        <a:graphic>
          <a:graphicData uri="http://schemas.openxmlformats.org/drawingml/2006/table">
            <a:tbl>
              <a:tblPr/>
              <a:tblGrid>
                <a:gridCol w="1312856">
                  <a:extLst>
                    <a:ext uri="{9D8B030D-6E8A-4147-A177-3AD203B41FA5}">
                      <a16:colId xmlns:a16="http://schemas.microsoft.com/office/drawing/2014/main" val="763808826"/>
                    </a:ext>
                  </a:extLst>
                </a:gridCol>
                <a:gridCol w="1360080">
                  <a:extLst>
                    <a:ext uri="{9D8B030D-6E8A-4147-A177-3AD203B41FA5}">
                      <a16:colId xmlns:a16="http://schemas.microsoft.com/office/drawing/2014/main" val="2180939202"/>
                    </a:ext>
                  </a:extLst>
                </a:gridCol>
                <a:gridCol w="1246741">
                  <a:extLst>
                    <a:ext uri="{9D8B030D-6E8A-4147-A177-3AD203B41FA5}">
                      <a16:colId xmlns:a16="http://schemas.microsoft.com/office/drawing/2014/main" val="4082133202"/>
                    </a:ext>
                  </a:extLst>
                </a:gridCol>
                <a:gridCol w="1511201">
                  <a:extLst>
                    <a:ext uri="{9D8B030D-6E8A-4147-A177-3AD203B41FA5}">
                      <a16:colId xmlns:a16="http://schemas.microsoft.com/office/drawing/2014/main" val="677708839"/>
                    </a:ext>
                  </a:extLst>
                </a:gridCol>
                <a:gridCol w="1352997">
                  <a:extLst>
                    <a:ext uri="{9D8B030D-6E8A-4147-A177-3AD203B41FA5}">
                      <a16:colId xmlns:a16="http://schemas.microsoft.com/office/drawing/2014/main" val="2077814836"/>
                    </a:ext>
                  </a:extLst>
                </a:gridCol>
                <a:gridCol w="1369526">
                  <a:extLst>
                    <a:ext uri="{9D8B030D-6E8A-4147-A177-3AD203B41FA5}">
                      <a16:colId xmlns:a16="http://schemas.microsoft.com/office/drawing/2014/main" val="2823641324"/>
                    </a:ext>
                  </a:extLst>
                </a:gridCol>
              </a:tblGrid>
              <a:tr h="1761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Adding Parallel Bridges with Rehabilitation to Existing Structure    (Multiple Piers Remain) 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Replacing Existing Structure -  Traditional Beam Bridge -                                      1 Pier in Water 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Replacing Existing Structure - Traditional Beam Bridge -                      No Pier in Water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Tied Arch Bridge -                                      No Piers in Water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Stayed Bridge -                                    No Piers in Water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61184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1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2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3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4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4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293450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Capacity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255783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Piers In Waterway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Multiple (match existing)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Pier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Pier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Pier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309081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COST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$36.8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$28.7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$65.4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$136.4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$222.9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346759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Constructability Constraints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Constructable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Constructable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Severe Constructability Issues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Limited I-35 Closure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Extensive I-35 Closure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469991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Bridge Maintenance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 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Somewhat Complex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Complex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786563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133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868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5E98-02BA-4E2E-85EE-12959A0417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r>
              <a:rPr lang="en-US" sz="2400" dirty="0"/>
              <a:t>Stakeholder Engagement</a:t>
            </a:r>
          </a:p>
          <a:p>
            <a:r>
              <a:rPr lang="en-US" sz="2400" dirty="0"/>
              <a:t>Finalize Traffic Operational Analysis </a:t>
            </a:r>
          </a:p>
          <a:p>
            <a:r>
              <a:rPr lang="en-US" sz="2400" dirty="0"/>
              <a:t>Determine Impacts to ROW &amp; Utilities</a:t>
            </a:r>
          </a:p>
          <a:p>
            <a:r>
              <a:rPr lang="en-US" sz="2400" dirty="0"/>
              <a:t>Finalize Costs</a:t>
            </a:r>
          </a:p>
          <a:p>
            <a:r>
              <a:rPr lang="en-US" sz="2400" dirty="0"/>
              <a:t>Finalize &amp; Submit Study</a:t>
            </a:r>
          </a:p>
          <a:p>
            <a:r>
              <a:rPr lang="en-US" sz="2400" dirty="0"/>
              <a:t>Concept Selection</a:t>
            </a:r>
          </a:p>
          <a:p>
            <a:r>
              <a:rPr lang="en-US" sz="2400" dirty="0"/>
              <a:t>Begin Construction Plans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A37025-5560-4A4C-BCE5-BE5FFD34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53D5D-F415-4DFB-B2A3-DFC0ACF93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556100"/>
            <a:ext cx="3907354" cy="20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23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5E98-02BA-4E2E-85EE-12959A0417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r>
              <a:rPr lang="en-US" dirty="0"/>
              <a:t>Please feel free to ask any general questions or comments regarding the information presented?</a:t>
            </a:r>
          </a:p>
          <a:p>
            <a:pPr lvl="1"/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A820C4-BE1E-4B7F-B482-66DC4AB881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88964"/>
            <a:ext cx="6949440" cy="390906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C8CF723-EA57-4D16-B02E-7EA527F40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Questions &amp; Comments</a:t>
            </a:r>
          </a:p>
        </p:txBody>
      </p:sp>
    </p:spTree>
    <p:extLst>
      <p:ext uri="{BB962C8B-B14F-4D97-AF65-F5344CB8AC3E}">
        <p14:creationId xmlns:p14="http://schemas.microsoft.com/office/powerpoint/2010/main" val="4213495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09B306-64A9-4011-A995-4CE115435B03}"/>
              </a:ext>
            </a:extLst>
          </p:cNvPr>
          <p:cNvGrpSpPr/>
          <p:nvPr/>
        </p:nvGrpSpPr>
        <p:grpSpPr>
          <a:xfrm>
            <a:off x="4724400" y="3124199"/>
            <a:ext cx="4275742" cy="3657601"/>
            <a:chOff x="905858" y="1066801"/>
            <a:chExt cx="7332284" cy="5715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70D7DF-73EE-4C3D-89E4-72CEF1ED3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858" y="1066801"/>
              <a:ext cx="7332284" cy="5715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1ABC646-01B0-4FB2-973C-13AF7D9E3AF1}"/>
                </a:ext>
              </a:extLst>
            </p:cNvPr>
            <p:cNvSpPr/>
            <p:nvPr/>
          </p:nvSpPr>
          <p:spPr>
            <a:xfrm>
              <a:off x="4191000" y="4419600"/>
              <a:ext cx="762000" cy="609600"/>
            </a:xfrm>
            <a:prstGeom prst="ellipse">
              <a:avLst/>
            </a:prstGeom>
            <a:solidFill>
              <a:srgbClr val="FFFF00">
                <a:alpha val="5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C7AC047-D81F-4676-891C-CA853833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5B0E5-CBC2-4A73-89AB-E3CAA5A1E6B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5029201"/>
          </a:xfrm>
        </p:spPr>
        <p:txBody>
          <a:bodyPr>
            <a:normAutofit/>
          </a:bodyPr>
          <a:lstStyle/>
          <a:p>
            <a:r>
              <a:rPr lang="en-US" sz="2000" dirty="0"/>
              <a:t>Beginning in 2016, a study was commissioned to address increased traffic on I-35 (projected at 210,000 AADT in 2030) and how to accomplish additional capacity for the river crossing. </a:t>
            </a:r>
          </a:p>
          <a:p>
            <a:r>
              <a:rPr lang="en-US" sz="2000" dirty="0"/>
              <a:t>The original idea was to add two new parallel bridges for I-35 to have two continuous lanes                                                 through the interchange.</a:t>
            </a:r>
          </a:p>
          <a:p>
            <a:r>
              <a:rPr lang="en-US" sz="2000" dirty="0"/>
              <a:t>In 2018, ODOT constructed an                                              interim project to include                                                       additional lanes on those                                             movements, but had not                                                  addressed capacity for the                                                          full river crossing.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238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5C12-0820-4503-963A-15849D558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ODOT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719C1-834E-4D6E-9750-7C55F4A1BD4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410200" cy="4495800"/>
          </a:xfrm>
        </p:spPr>
        <p:txBody>
          <a:bodyPr>
            <a:normAutofit/>
          </a:bodyPr>
          <a:lstStyle/>
          <a:p>
            <a:r>
              <a:rPr lang="en-US" sz="2000" dirty="0"/>
              <a:t>ODOT’s Study Reviewed the Following Options: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1800" dirty="0"/>
              <a:t>Adding parallel bridges (Option 1)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1800" dirty="0"/>
              <a:t>Replacing existing structures with single pier, traditional beam  (Option 2)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1800" dirty="0"/>
              <a:t>Replacing existing structures with no pier, traditional beam (Option 3)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1800" dirty="0"/>
              <a:t>Replacing existing structures with no pier utilizing a long span structure (tied arch or cable stay) (Option 4)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8A31DC-CB8A-443C-9671-91DDD20E4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85" y="1143000"/>
            <a:ext cx="2754615" cy="5676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391A03-8CD8-4BB2-8E29-D78E402395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77" t="2999" b="10023"/>
          <a:stretch/>
        </p:blipFill>
        <p:spPr>
          <a:xfrm>
            <a:off x="3064980" y="4911852"/>
            <a:ext cx="3014039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AA3A1D-FBC6-4663-AC0E-4DE5A26509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r="9957"/>
          <a:stretch/>
        </p:blipFill>
        <p:spPr>
          <a:xfrm>
            <a:off x="90167" y="5211181"/>
            <a:ext cx="2895830" cy="13063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719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DA78D-4499-4B1C-A778-E0E0798DF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151376"/>
            <a:ext cx="5410200" cy="26670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C3A490F-3697-4398-B7EE-74EEFE111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1280756"/>
            <a:ext cx="5410200" cy="2772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14D69-AFFC-455E-9603-08EE3CB39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 – Plan 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DD38CD-B1D1-494D-AA33-5B1BF2239CE0}"/>
              </a:ext>
            </a:extLst>
          </p:cNvPr>
          <p:cNvSpPr txBox="1"/>
          <p:nvPr/>
        </p:nvSpPr>
        <p:spPr>
          <a:xfrm>
            <a:off x="7676387" y="3745467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FDBEF7-E7D6-4DDD-888C-6C1781252B01}"/>
              </a:ext>
            </a:extLst>
          </p:cNvPr>
          <p:cNvSpPr txBox="1"/>
          <p:nvPr/>
        </p:nvSpPr>
        <p:spPr>
          <a:xfrm>
            <a:off x="7676387" y="6510599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2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5ABB90-17DB-4D25-B972-E2AB3A44A1D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3428999" cy="4495800"/>
          </a:xfrm>
        </p:spPr>
        <p:txBody>
          <a:bodyPr>
            <a:norm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Requires Future Replacement/Rehabilitation of Existing I-35 Mainline Bridges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Increases Difficulty of Replacing SB Mainline Bridge in the Future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Long-Term Maintenance on Four Bridges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98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D10874-C9D3-433D-AE94-BCDD2322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Plan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5E98-02BA-4E2E-85EE-12959A0417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996228" cy="4495800"/>
          </a:xfrm>
        </p:spPr>
        <p:txBody>
          <a:bodyPr>
            <a:normAutofit/>
          </a:bodyPr>
          <a:lstStyle/>
          <a:p>
            <a:r>
              <a:rPr lang="en-US" sz="2000" dirty="0"/>
              <a:t>Option 2 – Traditional Bridge with Pier in the Water</a:t>
            </a:r>
          </a:p>
          <a:p>
            <a:pPr lvl="1"/>
            <a:r>
              <a:rPr lang="en-US" sz="1600" dirty="0"/>
              <a:t>Traditional Beam</a:t>
            </a:r>
          </a:p>
          <a:p>
            <a:pPr lvl="1"/>
            <a:r>
              <a:rPr lang="en-US" sz="1600" dirty="0"/>
              <a:t>Minimize Impact to the</a:t>
            </a:r>
          </a:p>
          <a:p>
            <a:pPr marL="274320" lvl="1" indent="0">
              <a:buNone/>
            </a:pPr>
            <a:r>
              <a:rPr lang="en-US" sz="1600" dirty="0"/>
              <a:t>   Interchange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400E1-6756-4A28-BB2A-29DEF611A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91" y="2514600"/>
            <a:ext cx="5502801" cy="335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AC6A75-8923-466E-9D60-7E5757482F78}"/>
              </a:ext>
            </a:extLst>
          </p:cNvPr>
          <p:cNvSpPr txBox="1"/>
          <p:nvPr/>
        </p:nvSpPr>
        <p:spPr>
          <a:xfrm>
            <a:off x="7620000" y="3632691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3.1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45C9E1-CCFE-4068-B010-C138F4EC5E6B}"/>
              </a:ext>
            </a:extLst>
          </p:cNvPr>
          <p:cNvSpPr txBox="1"/>
          <p:nvPr/>
        </p:nvSpPr>
        <p:spPr>
          <a:xfrm>
            <a:off x="7620000" y="6531935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3.2</a:t>
            </a:r>
          </a:p>
        </p:txBody>
      </p:sp>
    </p:spTree>
    <p:extLst>
      <p:ext uri="{BB962C8B-B14F-4D97-AF65-F5344CB8AC3E}">
        <p14:creationId xmlns:p14="http://schemas.microsoft.com/office/powerpoint/2010/main" val="2965543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EBCD-61FF-F003-7CC2-170714F77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Profile 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B60DA9-8BD7-56BA-B538-D1359A5C812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t="49152" r="1"/>
          <a:stretch/>
        </p:blipFill>
        <p:spPr>
          <a:xfrm>
            <a:off x="680749" y="1752600"/>
            <a:ext cx="8271653" cy="4343400"/>
          </a:xfrm>
        </p:spPr>
      </p:pic>
    </p:spTree>
    <p:extLst>
      <p:ext uri="{BB962C8B-B14F-4D97-AF65-F5344CB8AC3E}">
        <p14:creationId xmlns:p14="http://schemas.microsoft.com/office/powerpoint/2010/main" val="2089395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D10874-C9D3-433D-AE94-BCDD2322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 – Plan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5E98-02BA-4E2E-85EE-12959A0417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996228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Option 3 - Traditional Bridge with No Piers in the Water would require:</a:t>
            </a:r>
          </a:p>
          <a:p>
            <a:pPr lvl="1"/>
            <a:r>
              <a:rPr lang="en-US" sz="1600" dirty="0"/>
              <a:t>Very Large Beams</a:t>
            </a:r>
          </a:p>
          <a:p>
            <a:pPr lvl="2"/>
            <a:r>
              <a:rPr lang="en-US" sz="1200" dirty="0"/>
              <a:t>20+’ Tall Beams</a:t>
            </a:r>
          </a:p>
          <a:p>
            <a:pPr lvl="1"/>
            <a:r>
              <a:rPr lang="en-US" sz="1600" dirty="0"/>
              <a:t>Difficult Construction</a:t>
            </a:r>
          </a:p>
          <a:p>
            <a:pPr lvl="1"/>
            <a:r>
              <a:rPr lang="en-US" sz="1600" dirty="0"/>
              <a:t>Higher Construction Cost</a:t>
            </a:r>
            <a:endParaRPr lang="en-US" sz="1450" dirty="0"/>
          </a:p>
          <a:p>
            <a:pPr lvl="1"/>
            <a:r>
              <a:rPr lang="en-US" sz="1600" dirty="0"/>
              <a:t>Significant Impacts to All Roadways Involved with the Interchange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3FA3E-AEA5-42AD-85D1-A6789ABFF3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96" y="2454568"/>
            <a:ext cx="4613835" cy="297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5C9E1-CCFE-4068-B010-C138F4EC5E6B}"/>
              </a:ext>
            </a:extLst>
          </p:cNvPr>
          <p:cNvSpPr txBox="1"/>
          <p:nvPr/>
        </p:nvSpPr>
        <p:spPr>
          <a:xfrm>
            <a:off x="7620000" y="6531935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3.2</a:t>
            </a:r>
          </a:p>
        </p:txBody>
      </p:sp>
    </p:spTree>
    <p:extLst>
      <p:ext uri="{BB962C8B-B14F-4D97-AF65-F5344CB8AC3E}">
        <p14:creationId xmlns:p14="http://schemas.microsoft.com/office/powerpoint/2010/main" val="1020394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F546-7ACB-6C08-D8FA-A3BFAD4BE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 3 – Profile View Matching Grade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032175A-AE71-5E96-B990-6FDEBEC5923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6" t="49152" r="1242" b="1695"/>
          <a:stretch/>
        </p:blipFill>
        <p:spPr>
          <a:xfrm>
            <a:off x="1219200" y="1600201"/>
            <a:ext cx="6921510" cy="4876800"/>
          </a:xfrm>
        </p:spPr>
      </p:pic>
    </p:spTree>
    <p:extLst>
      <p:ext uri="{BB962C8B-B14F-4D97-AF65-F5344CB8AC3E}">
        <p14:creationId xmlns:p14="http://schemas.microsoft.com/office/powerpoint/2010/main" val="187805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60FF8-6158-39E6-05F1-4A3144A8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 3 – Profile View Raised </a:t>
            </a:r>
            <a:br>
              <a:rPr lang="en-US" dirty="0"/>
            </a:br>
            <a:r>
              <a:rPr lang="en-US" dirty="0"/>
              <a:t>Grade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606C2A-959A-74DB-1ED3-4204063109B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" t="49152" r="1242" b="1695"/>
          <a:stretch/>
        </p:blipFill>
        <p:spPr>
          <a:xfrm>
            <a:off x="228601" y="2133599"/>
            <a:ext cx="8741978" cy="3200401"/>
          </a:xfrm>
        </p:spPr>
      </p:pic>
    </p:spTree>
    <p:extLst>
      <p:ext uri="{BB962C8B-B14F-4D97-AF65-F5344CB8AC3E}">
        <p14:creationId xmlns:p14="http://schemas.microsoft.com/office/powerpoint/2010/main" val="37250800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ESHEK">
  <a:themeElements>
    <a:clrScheme name="Pitchbook 1">
      <a:dk1>
        <a:srgbClr val="000000"/>
      </a:dk1>
      <a:lt1>
        <a:srgbClr val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FFFFFF"/>
      </a:accent3>
      <a:accent4>
        <a:srgbClr val="000000"/>
      </a:accent4>
      <a:accent5>
        <a:srgbClr val="E5B7B1"/>
      </a:accent5>
      <a:accent6>
        <a:srgbClr val="B9A300"/>
      </a:accent6>
      <a:hlink>
        <a:srgbClr val="00A3D6"/>
      </a:hlink>
      <a:folHlink>
        <a:srgbClr val="694F07"/>
      </a:folHlink>
    </a:clrScheme>
    <a:fontScheme name="Custom 2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tchbook 1">
        <a:dk1>
          <a:srgbClr val="000000"/>
        </a:dk1>
        <a:lt1>
          <a:srgbClr val="FFFFFF"/>
        </a:lt1>
        <a:dk2>
          <a:srgbClr val="646B86"/>
        </a:dk2>
        <a:lt2>
          <a:srgbClr val="C5D1D7"/>
        </a:lt2>
        <a:accent1>
          <a:srgbClr val="D16349"/>
        </a:accent1>
        <a:accent2>
          <a:srgbClr val="CCB400"/>
        </a:accent2>
        <a:accent3>
          <a:srgbClr val="FFFFFF"/>
        </a:accent3>
        <a:accent4>
          <a:srgbClr val="000000"/>
        </a:accent4>
        <a:accent5>
          <a:srgbClr val="E5B7B1"/>
        </a:accent5>
        <a:accent6>
          <a:srgbClr val="B9A300"/>
        </a:accent6>
        <a:hlink>
          <a:srgbClr val="00A3D6"/>
        </a:hlink>
        <a:folHlink>
          <a:srgbClr val="694F0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12032</TotalTime>
  <Words>669</Words>
  <Application>Microsoft Office PowerPoint</Application>
  <PresentationFormat>On-screen Show (4:3)</PresentationFormat>
  <Paragraphs>194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Calibri</vt:lpstr>
      <vt:lpstr>Eurostile</vt:lpstr>
      <vt:lpstr>Franklin Gothic Book</vt:lpstr>
      <vt:lpstr>Franklin Gothic Medium</vt:lpstr>
      <vt:lpstr>Open Sans</vt:lpstr>
      <vt:lpstr>Tahoma</vt:lpstr>
      <vt:lpstr>Tw Cen MT</vt:lpstr>
      <vt:lpstr>Wingdings</vt:lpstr>
      <vt:lpstr>Wingdings 2</vt:lpstr>
      <vt:lpstr>Median</vt:lpstr>
      <vt:lpstr>5_Median</vt:lpstr>
      <vt:lpstr>3_Median</vt:lpstr>
      <vt:lpstr>2_Median</vt:lpstr>
      <vt:lpstr>1_Median</vt:lpstr>
      <vt:lpstr>MESHEK</vt:lpstr>
      <vt:lpstr>PowerPoint Presentation</vt:lpstr>
      <vt:lpstr>Project History</vt:lpstr>
      <vt:lpstr>ODOT Study</vt:lpstr>
      <vt:lpstr>Option 1 – Plan View</vt:lpstr>
      <vt:lpstr>Option 2 – Plan View</vt:lpstr>
      <vt:lpstr>Option 2 – Profile View</vt:lpstr>
      <vt:lpstr>Option 3 – Plan View</vt:lpstr>
      <vt:lpstr>Option 3 – Profile View Matching Grade</vt:lpstr>
      <vt:lpstr>Option 3 – Profile View Raised  Grade </vt:lpstr>
      <vt:lpstr>Option 4 – Plan View </vt:lpstr>
      <vt:lpstr>Option 4 – Tied Arch</vt:lpstr>
      <vt:lpstr>Option 4 – Cable Stay</vt:lpstr>
      <vt:lpstr>Mainline Bridge Cost Estimates</vt:lpstr>
      <vt:lpstr>Decision Matrix</vt:lpstr>
      <vt:lpstr>Next Steps</vt:lpstr>
      <vt:lpstr>General Questions &amp;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Oklahoma department of transportation</dc:title>
  <dc:creator>Lindsay Long</dc:creator>
  <cp:lastModifiedBy>Andy Wilson</cp:lastModifiedBy>
  <cp:revision>529</cp:revision>
  <cp:lastPrinted>2022-03-21T12:48:06Z</cp:lastPrinted>
  <dcterms:created xsi:type="dcterms:W3CDTF">2018-08-12T16:45:46Z</dcterms:created>
  <dcterms:modified xsi:type="dcterms:W3CDTF">2022-09-01T10:51:47Z</dcterms:modified>
</cp:coreProperties>
</file>