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2">
  <p:sldMasterIdLst>
    <p:sldMasterId id="2147483648" r:id="rId4"/>
  </p:sldMasterIdLst>
  <p:notesMasterIdLst>
    <p:notesMasterId r:id="rId42"/>
  </p:notesMasterIdLst>
  <p:handoutMasterIdLst>
    <p:handoutMasterId r:id="rId43"/>
  </p:handoutMasterIdLst>
  <p:sldIdLst>
    <p:sldId id="298" r:id="rId5"/>
    <p:sldId id="299" r:id="rId6"/>
    <p:sldId id="344" r:id="rId7"/>
    <p:sldId id="297" r:id="rId8"/>
    <p:sldId id="341" r:id="rId9"/>
    <p:sldId id="314" r:id="rId10"/>
    <p:sldId id="301" r:id="rId11"/>
    <p:sldId id="303" r:id="rId12"/>
    <p:sldId id="292" r:id="rId13"/>
    <p:sldId id="284" r:id="rId14"/>
    <p:sldId id="324" r:id="rId15"/>
    <p:sldId id="325" r:id="rId16"/>
    <p:sldId id="326" r:id="rId17"/>
    <p:sldId id="340" r:id="rId18"/>
    <p:sldId id="319" r:id="rId19"/>
    <p:sldId id="285" r:id="rId20"/>
    <p:sldId id="305" r:id="rId21"/>
    <p:sldId id="328" r:id="rId22"/>
    <p:sldId id="306" r:id="rId23"/>
    <p:sldId id="329" r:id="rId24"/>
    <p:sldId id="342" r:id="rId25"/>
    <p:sldId id="323" r:id="rId26"/>
    <p:sldId id="327" r:id="rId27"/>
    <p:sldId id="330" r:id="rId28"/>
    <p:sldId id="331" r:id="rId29"/>
    <p:sldId id="337" r:id="rId30"/>
    <p:sldId id="332" r:id="rId31"/>
    <p:sldId id="333" r:id="rId32"/>
    <p:sldId id="334" r:id="rId33"/>
    <p:sldId id="335" r:id="rId34"/>
    <p:sldId id="336" r:id="rId35"/>
    <p:sldId id="338" r:id="rId36"/>
    <p:sldId id="343" r:id="rId37"/>
    <p:sldId id="321" r:id="rId38"/>
    <p:sldId id="339" r:id="rId39"/>
    <p:sldId id="256" r:id="rId40"/>
    <p:sldId id="296"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9161" autoAdjust="0"/>
  </p:normalViewPr>
  <p:slideViewPr>
    <p:cSldViewPr snapToGrid="0">
      <p:cViewPr varScale="1">
        <p:scale>
          <a:sx n="67" d="100"/>
          <a:sy n="67" d="100"/>
        </p:scale>
        <p:origin x="1002" y="66"/>
      </p:cViewPr>
      <p:guideLst/>
    </p:cSldViewPr>
  </p:slideViewPr>
  <p:outlineViewPr>
    <p:cViewPr>
      <p:scale>
        <a:sx n="33" d="100"/>
        <a:sy n="33" d="100"/>
      </p:scale>
      <p:origin x="0" y="-942"/>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F1077DB-935E-4A0A-947A-D283B9F9F452}" type="datetimeFigureOut">
              <a:rPr lang="en-US" smtClean="0"/>
              <a:t>4/6/2022</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noProof="0"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D9EC30E-1A71-4188-9BE7-E2A64929A436}" type="datetimeFigureOut">
              <a:rPr lang="en-US" noProof="0" smtClean="0"/>
              <a:t>4/6/2022</a:t>
            </a:fld>
            <a:endParaRPr lang="en-US" noProof="0"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noProof="0"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530193B-564F-4854-8A52-728F3FB19C85}" type="slidenum">
              <a:rPr lang="en-US" noProof="0" smtClean="0"/>
              <a:t>‹#›</a:t>
            </a:fld>
            <a:endParaRPr lang="en-US"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p:txBody>
      </p:sp>
      <p:sp>
        <p:nvSpPr>
          <p:cNvPr id="4" name="Slide Number Placeholder 3"/>
          <p:cNvSpPr>
            <a:spLocks noGrp="1"/>
          </p:cNvSpPr>
          <p:nvPr>
            <p:ph type="sldNum" sz="quarter" idx="10"/>
          </p:nvPr>
        </p:nvSpPr>
        <p:spPr/>
        <p:txBody>
          <a:bodyPr/>
          <a:lstStyle/>
          <a:p>
            <a:fld id="{8530193B-564F-4854-8A52-728F3FB19C85}" type="slidenum">
              <a:rPr lang="en-US" noProof="0" smtClean="0"/>
              <a:t>1</a:t>
            </a:fld>
            <a:endParaRPr lang="en-US" noProof="0" dirty="0"/>
          </a:p>
        </p:txBody>
      </p:sp>
    </p:spTree>
    <p:extLst>
      <p:ext uri="{BB962C8B-B14F-4D97-AF65-F5344CB8AC3E}">
        <p14:creationId xmlns:p14="http://schemas.microsoft.com/office/powerpoint/2010/main" val="1003556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12</a:t>
            </a:fld>
            <a:endParaRPr lang="en-US" noProof="0" dirty="0"/>
          </a:p>
        </p:txBody>
      </p:sp>
    </p:spTree>
    <p:extLst>
      <p:ext uri="{BB962C8B-B14F-4D97-AF65-F5344CB8AC3E}">
        <p14:creationId xmlns:p14="http://schemas.microsoft.com/office/powerpoint/2010/main" val="2562338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13</a:t>
            </a:fld>
            <a:endParaRPr lang="en-US" noProof="0" dirty="0"/>
          </a:p>
        </p:txBody>
      </p:sp>
    </p:spTree>
    <p:extLst>
      <p:ext uri="{BB962C8B-B14F-4D97-AF65-F5344CB8AC3E}">
        <p14:creationId xmlns:p14="http://schemas.microsoft.com/office/powerpoint/2010/main" val="3170917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14</a:t>
            </a:fld>
            <a:endParaRPr lang="en-US" noProof="0" dirty="0"/>
          </a:p>
        </p:txBody>
      </p:sp>
    </p:spTree>
    <p:extLst>
      <p:ext uri="{BB962C8B-B14F-4D97-AF65-F5344CB8AC3E}">
        <p14:creationId xmlns:p14="http://schemas.microsoft.com/office/powerpoint/2010/main" val="879071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15</a:t>
            </a:fld>
            <a:endParaRPr lang="en-US" noProof="0" dirty="0"/>
          </a:p>
        </p:txBody>
      </p:sp>
    </p:spTree>
    <p:extLst>
      <p:ext uri="{BB962C8B-B14F-4D97-AF65-F5344CB8AC3E}">
        <p14:creationId xmlns:p14="http://schemas.microsoft.com/office/powerpoint/2010/main" val="3898456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16</a:t>
            </a:fld>
            <a:endParaRPr lang="en-US" noProof="0" dirty="0"/>
          </a:p>
        </p:txBody>
      </p:sp>
    </p:spTree>
    <p:extLst>
      <p:ext uri="{BB962C8B-B14F-4D97-AF65-F5344CB8AC3E}">
        <p14:creationId xmlns:p14="http://schemas.microsoft.com/office/powerpoint/2010/main" val="1911418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17</a:t>
            </a:fld>
            <a:endParaRPr lang="en-US" noProof="0" dirty="0"/>
          </a:p>
        </p:txBody>
      </p:sp>
    </p:spTree>
    <p:extLst>
      <p:ext uri="{BB962C8B-B14F-4D97-AF65-F5344CB8AC3E}">
        <p14:creationId xmlns:p14="http://schemas.microsoft.com/office/powerpoint/2010/main" val="2315273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18</a:t>
            </a:fld>
            <a:endParaRPr lang="en-US" noProof="0" dirty="0"/>
          </a:p>
        </p:txBody>
      </p:sp>
    </p:spTree>
    <p:extLst>
      <p:ext uri="{BB962C8B-B14F-4D97-AF65-F5344CB8AC3E}">
        <p14:creationId xmlns:p14="http://schemas.microsoft.com/office/powerpoint/2010/main" val="646820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19</a:t>
            </a:fld>
            <a:endParaRPr lang="en-US" noProof="0" dirty="0"/>
          </a:p>
        </p:txBody>
      </p:sp>
    </p:spTree>
    <p:extLst>
      <p:ext uri="{BB962C8B-B14F-4D97-AF65-F5344CB8AC3E}">
        <p14:creationId xmlns:p14="http://schemas.microsoft.com/office/powerpoint/2010/main" val="2234251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20</a:t>
            </a:fld>
            <a:endParaRPr lang="en-US" noProof="0" dirty="0"/>
          </a:p>
        </p:txBody>
      </p:sp>
    </p:spTree>
    <p:extLst>
      <p:ext uri="{BB962C8B-B14F-4D97-AF65-F5344CB8AC3E}">
        <p14:creationId xmlns:p14="http://schemas.microsoft.com/office/powerpoint/2010/main" val="298964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21</a:t>
            </a:fld>
            <a:endParaRPr lang="en-US" noProof="0" dirty="0"/>
          </a:p>
        </p:txBody>
      </p:sp>
    </p:spTree>
    <p:extLst>
      <p:ext uri="{BB962C8B-B14F-4D97-AF65-F5344CB8AC3E}">
        <p14:creationId xmlns:p14="http://schemas.microsoft.com/office/powerpoint/2010/main" val="1142266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4</a:t>
            </a:fld>
            <a:endParaRPr lang="en-US" noProof="0" dirty="0"/>
          </a:p>
        </p:txBody>
      </p:sp>
    </p:spTree>
    <p:extLst>
      <p:ext uri="{BB962C8B-B14F-4D97-AF65-F5344CB8AC3E}">
        <p14:creationId xmlns:p14="http://schemas.microsoft.com/office/powerpoint/2010/main" val="66083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22</a:t>
            </a:fld>
            <a:endParaRPr lang="en-US" noProof="0" dirty="0"/>
          </a:p>
        </p:txBody>
      </p:sp>
    </p:spTree>
    <p:extLst>
      <p:ext uri="{BB962C8B-B14F-4D97-AF65-F5344CB8AC3E}">
        <p14:creationId xmlns:p14="http://schemas.microsoft.com/office/powerpoint/2010/main" val="1028014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23</a:t>
            </a:fld>
            <a:endParaRPr lang="en-US" noProof="0" dirty="0"/>
          </a:p>
        </p:txBody>
      </p:sp>
    </p:spTree>
    <p:extLst>
      <p:ext uri="{BB962C8B-B14F-4D97-AF65-F5344CB8AC3E}">
        <p14:creationId xmlns:p14="http://schemas.microsoft.com/office/powerpoint/2010/main" val="45275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24</a:t>
            </a:fld>
            <a:endParaRPr lang="en-US" noProof="0" dirty="0"/>
          </a:p>
        </p:txBody>
      </p:sp>
    </p:spTree>
    <p:extLst>
      <p:ext uri="{BB962C8B-B14F-4D97-AF65-F5344CB8AC3E}">
        <p14:creationId xmlns:p14="http://schemas.microsoft.com/office/powerpoint/2010/main" val="1555733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25</a:t>
            </a:fld>
            <a:endParaRPr lang="en-US" noProof="0" dirty="0"/>
          </a:p>
        </p:txBody>
      </p:sp>
    </p:spTree>
    <p:extLst>
      <p:ext uri="{BB962C8B-B14F-4D97-AF65-F5344CB8AC3E}">
        <p14:creationId xmlns:p14="http://schemas.microsoft.com/office/powerpoint/2010/main" val="3305382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26</a:t>
            </a:fld>
            <a:endParaRPr lang="en-US" noProof="0" dirty="0"/>
          </a:p>
        </p:txBody>
      </p:sp>
    </p:spTree>
    <p:extLst>
      <p:ext uri="{BB962C8B-B14F-4D97-AF65-F5344CB8AC3E}">
        <p14:creationId xmlns:p14="http://schemas.microsoft.com/office/powerpoint/2010/main" val="1416941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27</a:t>
            </a:fld>
            <a:endParaRPr lang="en-US" noProof="0" dirty="0"/>
          </a:p>
        </p:txBody>
      </p:sp>
    </p:spTree>
    <p:extLst>
      <p:ext uri="{BB962C8B-B14F-4D97-AF65-F5344CB8AC3E}">
        <p14:creationId xmlns:p14="http://schemas.microsoft.com/office/powerpoint/2010/main" val="1414832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28</a:t>
            </a:fld>
            <a:endParaRPr lang="en-US" noProof="0" dirty="0"/>
          </a:p>
        </p:txBody>
      </p:sp>
    </p:spTree>
    <p:extLst>
      <p:ext uri="{BB962C8B-B14F-4D97-AF65-F5344CB8AC3E}">
        <p14:creationId xmlns:p14="http://schemas.microsoft.com/office/powerpoint/2010/main" val="3615503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29</a:t>
            </a:fld>
            <a:endParaRPr lang="en-US" noProof="0" dirty="0"/>
          </a:p>
        </p:txBody>
      </p:sp>
    </p:spTree>
    <p:extLst>
      <p:ext uri="{BB962C8B-B14F-4D97-AF65-F5344CB8AC3E}">
        <p14:creationId xmlns:p14="http://schemas.microsoft.com/office/powerpoint/2010/main" val="36641945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30</a:t>
            </a:fld>
            <a:endParaRPr lang="en-US" noProof="0" dirty="0"/>
          </a:p>
        </p:txBody>
      </p:sp>
    </p:spTree>
    <p:extLst>
      <p:ext uri="{BB962C8B-B14F-4D97-AF65-F5344CB8AC3E}">
        <p14:creationId xmlns:p14="http://schemas.microsoft.com/office/powerpoint/2010/main" val="13435240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31</a:t>
            </a:fld>
            <a:endParaRPr lang="en-US" noProof="0" dirty="0"/>
          </a:p>
        </p:txBody>
      </p:sp>
    </p:spTree>
    <p:extLst>
      <p:ext uri="{BB962C8B-B14F-4D97-AF65-F5344CB8AC3E}">
        <p14:creationId xmlns:p14="http://schemas.microsoft.com/office/powerpoint/2010/main" val="1251835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5</a:t>
            </a:fld>
            <a:endParaRPr lang="en-US" noProof="0" dirty="0"/>
          </a:p>
        </p:txBody>
      </p:sp>
    </p:spTree>
    <p:extLst>
      <p:ext uri="{BB962C8B-B14F-4D97-AF65-F5344CB8AC3E}">
        <p14:creationId xmlns:p14="http://schemas.microsoft.com/office/powerpoint/2010/main" val="24765295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32</a:t>
            </a:fld>
            <a:endParaRPr lang="en-US" noProof="0" dirty="0"/>
          </a:p>
        </p:txBody>
      </p:sp>
    </p:spTree>
    <p:extLst>
      <p:ext uri="{BB962C8B-B14F-4D97-AF65-F5344CB8AC3E}">
        <p14:creationId xmlns:p14="http://schemas.microsoft.com/office/powerpoint/2010/main" val="20529374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33</a:t>
            </a:fld>
            <a:endParaRPr lang="en-US" noProof="0" dirty="0"/>
          </a:p>
        </p:txBody>
      </p:sp>
    </p:spTree>
    <p:extLst>
      <p:ext uri="{BB962C8B-B14F-4D97-AF65-F5344CB8AC3E}">
        <p14:creationId xmlns:p14="http://schemas.microsoft.com/office/powerpoint/2010/main" val="39983245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34</a:t>
            </a:fld>
            <a:endParaRPr lang="en-US" noProof="0" dirty="0"/>
          </a:p>
        </p:txBody>
      </p:sp>
    </p:spTree>
    <p:extLst>
      <p:ext uri="{BB962C8B-B14F-4D97-AF65-F5344CB8AC3E}">
        <p14:creationId xmlns:p14="http://schemas.microsoft.com/office/powerpoint/2010/main" val="21547447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35</a:t>
            </a:fld>
            <a:endParaRPr lang="en-US" noProof="0" dirty="0"/>
          </a:p>
        </p:txBody>
      </p:sp>
    </p:spTree>
    <p:extLst>
      <p:ext uri="{BB962C8B-B14F-4D97-AF65-F5344CB8AC3E}">
        <p14:creationId xmlns:p14="http://schemas.microsoft.com/office/powerpoint/2010/main" val="21351766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36</a:t>
            </a:fld>
            <a:endParaRPr lang="en-US" noProof="0" dirty="0"/>
          </a:p>
        </p:txBody>
      </p:sp>
    </p:spTree>
    <p:extLst>
      <p:ext uri="{BB962C8B-B14F-4D97-AF65-F5344CB8AC3E}">
        <p14:creationId xmlns:p14="http://schemas.microsoft.com/office/powerpoint/2010/main" val="38462306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37</a:t>
            </a:fld>
            <a:endParaRPr lang="en-US" noProof="0" dirty="0"/>
          </a:p>
        </p:txBody>
      </p:sp>
    </p:spTree>
    <p:extLst>
      <p:ext uri="{BB962C8B-B14F-4D97-AF65-F5344CB8AC3E}">
        <p14:creationId xmlns:p14="http://schemas.microsoft.com/office/powerpoint/2010/main" val="1855480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6</a:t>
            </a:fld>
            <a:endParaRPr lang="en-US" noProof="0" dirty="0"/>
          </a:p>
        </p:txBody>
      </p:sp>
    </p:spTree>
    <p:extLst>
      <p:ext uri="{BB962C8B-B14F-4D97-AF65-F5344CB8AC3E}">
        <p14:creationId xmlns:p14="http://schemas.microsoft.com/office/powerpoint/2010/main" val="2607114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7</a:t>
            </a:fld>
            <a:endParaRPr lang="en-US" noProof="0" dirty="0"/>
          </a:p>
        </p:txBody>
      </p:sp>
    </p:spTree>
    <p:extLst>
      <p:ext uri="{BB962C8B-B14F-4D97-AF65-F5344CB8AC3E}">
        <p14:creationId xmlns:p14="http://schemas.microsoft.com/office/powerpoint/2010/main" val="3880342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8</a:t>
            </a:fld>
            <a:endParaRPr lang="en-US" noProof="0" dirty="0"/>
          </a:p>
        </p:txBody>
      </p:sp>
    </p:spTree>
    <p:extLst>
      <p:ext uri="{BB962C8B-B14F-4D97-AF65-F5344CB8AC3E}">
        <p14:creationId xmlns:p14="http://schemas.microsoft.com/office/powerpoint/2010/main" val="3095259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9</a:t>
            </a:fld>
            <a:endParaRPr lang="en-US" noProof="0" dirty="0"/>
          </a:p>
        </p:txBody>
      </p:sp>
    </p:spTree>
    <p:extLst>
      <p:ext uri="{BB962C8B-B14F-4D97-AF65-F5344CB8AC3E}">
        <p14:creationId xmlns:p14="http://schemas.microsoft.com/office/powerpoint/2010/main" val="323405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10</a:t>
            </a:fld>
            <a:endParaRPr lang="en-US" noProof="0" dirty="0"/>
          </a:p>
        </p:txBody>
      </p:sp>
    </p:spTree>
    <p:extLst>
      <p:ext uri="{BB962C8B-B14F-4D97-AF65-F5344CB8AC3E}">
        <p14:creationId xmlns:p14="http://schemas.microsoft.com/office/powerpoint/2010/main" val="1991789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11</a:t>
            </a:fld>
            <a:endParaRPr lang="en-US" noProof="0" dirty="0"/>
          </a:p>
        </p:txBody>
      </p:sp>
    </p:spTree>
    <p:extLst>
      <p:ext uri="{BB962C8B-B14F-4D97-AF65-F5344CB8AC3E}">
        <p14:creationId xmlns:p14="http://schemas.microsoft.com/office/powerpoint/2010/main" val="803287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57760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11" name="Text Placeholder 2">
            <a:extLst>
              <a:ext uri="{FF2B5EF4-FFF2-40B4-BE49-F238E27FC236}">
                <a16:creationId xmlns:a16="http://schemas.microsoft.com/office/drawing/2014/main" id="{14B95064-E6BF-43CD-ACBD-6363E8D9BF6A}"/>
              </a:ext>
            </a:extLst>
          </p:cNvPr>
          <p:cNvSpPr>
            <a:spLocks noGrp="1"/>
          </p:cNvSpPr>
          <p:nvPr>
            <p:ph type="body" idx="1"/>
          </p:nvPr>
        </p:nvSpPr>
        <p:spPr>
          <a:xfrm>
            <a:off x="0" y="4114627"/>
            <a:ext cx="5956300" cy="1095056"/>
          </a:xfrm>
          <a:solidFill>
            <a:schemeClr val="tx1">
              <a:alpha val="80000"/>
            </a:schemeClr>
          </a:solidFill>
        </p:spPr>
        <p:txBody>
          <a:bodyPr vert="horz" lIns="252000" tIns="180000" rIns="180000" bIns="180000" rtlCol="0">
            <a:noAutofit/>
          </a:bodyPr>
          <a:lstStyle>
            <a:lvl1pPr marL="0" indent="0" algn="l">
              <a:buNone/>
              <a:defRPr lang="en-US">
                <a:solidFill>
                  <a:schemeClr val="bg1"/>
                </a:solidFill>
              </a:defRPr>
            </a:lvl1pPr>
          </a:lstStyle>
          <a:p>
            <a:pPr marL="266700" lvl="0" indent="-266700"/>
            <a:r>
              <a:rPr lang="en-US" noProof="0"/>
              <a:t>Edit Master text styles</a:t>
            </a:r>
          </a:p>
        </p:txBody>
      </p:sp>
    </p:spTree>
    <p:extLst>
      <p:ext uri="{BB962C8B-B14F-4D97-AF65-F5344CB8AC3E}">
        <p14:creationId xmlns:p14="http://schemas.microsoft.com/office/powerpoint/2010/main" val="3982563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008000"/>
            <a:ext cx="11328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620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6311886" y="1007250"/>
            <a:ext cx="5460114" cy="516971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431999" y="1007250"/>
            <a:ext cx="5448115" cy="516971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15553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016231"/>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2" name="Rectangle 11" descr="Accent bar right&#10;">
            <a:extLst>
              <a:ext uri="{FF2B5EF4-FFF2-40B4-BE49-F238E27FC236}">
                <a16:creationId xmlns:a16="http://schemas.microsoft.com/office/drawing/2014/main" id="{3E8A46E0-47C2-4441-B7DD-F621A80F1FC8}"/>
              </a:ext>
              <a:ext uri="{C183D7F6-B498-43B3-948B-1728B52AA6E4}">
                <adec:decorative xmlns:adec="http://schemas.microsoft.com/office/drawing/2017/decorative" val="1"/>
              </a:ext>
            </a:extLst>
          </p:cNvPr>
          <p:cNvSpPr/>
          <p:nvPr userDrawn="1"/>
        </p:nvSpPr>
        <p:spPr>
          <a:xfrm>
            <a:off x="6299887" y="1016231"/>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Text Placeholder 2">
            <a:extLst>
              <a:ext uri="{FF2B5EF4-FFF2-40B4-BE49-F238E27FC236}">
                <a16:creationId xmlns:a16="http://schemas.microsoft.com/office/drawing/2014/main" id="{D902C307-6561-4E11-9899-1F34830AE8AB}"/>
              </a:ext>
            </a:extLst>
          </p:cNvPr>
          <p:cNvSpPr>
            <a:spLocks noGrp="1"/>
          </p:cNvSpPr>
          <p:nvPr>
            <p:ph type="body" idx="1"/>
          </p:nvPr>
        </p:nvSpPr>
        <p:spPr>
          <a:xfrm>
            <a:off x="431800" y="1224128"/>
            <a:ext cx="5448115"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6" name="Text Placeholder 4">
            <a:extLst>
              <a:ext uri="{FF2B5EF4-FFF2-40B4-BE49-F238E27FC236}">
                <a16:creationId xmlns:a16="http://schemas.microsoft.com/office/drawing/2014/main" id="{CD73439B-6B1B-47C5-B2B0-409015FB3398}"/>
              </a:ext>
            </a:extLst>
          </p:cNvPr>
          <p:cNvSpPr>
            <a:spLocks noGrp="1"/>
          </p:cNvSpPr>
          <p:nvPr>
            <p:ph type="body" sz="quarter" idx="3"/>
          </p:nvPr>
        </p:nvSpPr>
        <p:spPr>
          <a:xfrm>
            <a:off x="6312086" y="1224128"/>
            <a:ext cx="5447914"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7" name="Content Placeholder 5">
            <a:extLst>
              <a:ext uri="{FF2B5EF4-FFF2-40B4-BE49-F238E27FC236}">
                <a16:creationId xmlns:a16="http://schemas.microsoft.com/office/drawing/2014/main" id="{12AC6878-44C6-4445-A225-70C0DC482EDF}"/>
              </a:ext>
            </a:extLst>
          </p:cNvPr>
          <p:cNvSpPr>
            <a:spLocks noGrp="1"/>
          </p:cNvSpPr>
          <p:nvPr>
            <p:ph sz="quarter" idx="4"/>
          </p:nvPr>
        </p:nvSpPr>
        <p:spPr>
          <a:xfrm>
            <a:off x="6299886" y="1955731"/>
            <a:ext cx="5447914" cy="423393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6D675DA8-374F-4915-973A-53612A41FFC1}"/>
              </a:ext>
            </a:extLst>
          </p:cNvPr>
          <p:cNvSpPr>
            <a:spLocks noGrp="1"/>
          </p:cNvSpPr>
          <p:nvPr>
            <p:ph sz="half" idx="2"/>
          </p:nvPr>
        </p:nvSpPr>
        <p:spPr>
          <a:xfrm>
            <a:off x="431800" y="1943031"/>
            <a:ext cx="5447914" cy="424663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25315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Content Placeholder 2">
            <a:extLst>
              <a:ext uri="{FF2B5EF4-FFF2-40B4-BE49-F238E27FC236}">
                <a16:creationId xmlns:a16="http://schemas.microsoft.com/office/drawing/2014/main" id="{85B68CA9-AC4C-4D15-9BA1-A9F1AC5606DA}"/>
              </a:ext>
            </a:extLst>
          </p:cNvPr>
          <p:cNvSpPr>
            <a:spLocks noGrp="1"/>
          </p:cNvSpPr>
          <p:nvPr>
            <p:ph idx="1"/>
          </p:nvPr>
        </p:nvSpPr>
        <p:spPr>
          <a:xfrm>
            <a:off x="4788816" y="432001"/>
            <a:ext cx="6971184" cy="5429050"/>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Tree>
    <p:extLst>
      <p:ext uri="{BB962C8B-B14F-4D97-AF65-F5344CB8AC3E}">
        <p14:creationId xmlns:p14="http://schemas.microsoft.com/office/powerpoint/2010/main" val="801432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9" name="Text Placeholder 3">
            <a:extLst>
              <a:ext uri="{FF2B5EF4-FFF2-40B4-BE49-F238E27FC236}">
                <a16:creationId xmlns:a16="http://schemas.microsoft.com/office/drawing/2014/main" id="{3E50A411-2E68-4F4D-B4BC-62E87C633658}"/>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4788816" y="432001"/>
            <a:ext cx="6971184" cy="5429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Tree>
    <p:extLst>
      <p:ext uri="{BB962C8B-B14F-4D97-AF65-F5344CB8AC3E}">
        <p14:creationId xmlns:p14="http://schemas.microsoft.com/office/powerpoint/2010/main" val="2040633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437159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139767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0DB3A426-6D4A-4D91-ACD6-A2C25BAE44E3}"/>
              </a:ext>
            </a:extLst>
          </p:cNvPr>
          <p:cNvSpPr>
            <a:spLocks noGrp="1"/>
          </p:cNvSpPr>
          <p:nvPr>
            <p:ph type="body" sz="quarter" idx="14"/>
          </p:nvPr>
        </p:nvSpPr>
        <p:spPr>
          <a:xfrm>
            <a:off x="1664370" y="2033588"/>
            <a:ext cx="8863262" cy="2790825"/>
          </a:xfrm>
        </p:spPr>
        <p:txBody>
          <a:bodyPr anchor="ctr"/>
          <a:lstStyle>
            <a:lvl1pPr marL="0" indent="0" algn="ctr">
              <a:buNone/>
              <a:defRPr sz="6000"/>
            </a:lvl1pPr>
            <a:lvl2pPr marL="266700" indent="0">
              <a:buNone/>
              <a:defRPr/>
            </a:lvl2pPr>
          </a:lstStyle>
          <a:p>
            <a:pPr lvl="0"/>
            <a:r>
              <a:rPr lang="en-US" noProof="0"/>
              <a:t>Edit Master text styles</a:t>
            </a:r>
          </a:p>
        </p:txBody>
      </p:sp>
    </p:spTree>
    <p:extLst>
      <p:ext uri="{BB962C8B-B14F-4D97-AF65-F5344CB8AC3E}">
        <p14:creationId xmlns:p14="http://schemas.microsoft.com/office/powerpoint/2010/main" val="2877243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90043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er Slid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Image Layout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a:lstStyle>
            <a:lvl1pPr algn="r">
              <a:defRPr sz="6000" b="1" spc="-300">
                <a:solidFill>
                  <a:schemeClr val="tx1">
                    <a:lumMod val="75000"/>
                    <a:lumOff val="25000"/>
                  </a:schemeClr>
                </a:solidFill>
              </a:defRPr>
            </a:lvl1pPr>
          </a:lstStyle>
          <a:p>
            <a:r>
              <a:rPr lang="en-US" noProof="0"/>
              <a:t>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Image Layout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a:lstStyle>
            <a:lvl1pPr algn="l">
              <a:defRPr sz="6000" b="1" spc="-300">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6288000" y="3763648"/>
            <a:ext cx="5472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2307689"/>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815037"/>
            <a:ext cx="5472000"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2308214"/>
            <a:ext cx="5472000" cy="358775"/>
          </a:xfrm>
        </p:spPr>
        <p:txBody>
          <a:bodyPr/>
          <a:lstStyle>
            <a:lvl1pPr marL="0" indent="0">
              <a:buNone/>
              <a:defRPr sz="2400" b="1"/>
            </a:lvl1pPr>
          </a:lstStyle>
          <a:p>
            <a:pPr lvl="0"/>
            <a:r>
              <a:rPr lang="en-US" noProof="0"/>
              <a:t>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812214"/>
            <a:ext cx="5472113" cy="337903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0" name="Rectangle 9" descr="Accent block left">
            <a:extLst>
              <a:ext uri="{FF2B5EF4-FFF2-40B4-BE49-F238E27FC236}">
                <a16:creationId xmlns:a16="http://schemas.microsoft.com/office/drawing/2014/main" id="{BBC0CAF5-0DE6-4BEA-824E-124A54A76AC6}"/>
              </a:ext>
              <a:ext uri="{C183D7F6-B498-43B3-948B-1728B52AA6E4}">
                <adec:decorative xmlns:adec="http://schemas.microsoft.com/office/drawing/2017/decorative" val="1"/>
              </a:ext>
            </a:extLst>
          </p:cNvPr>
          <p:cNvSpPr/>
          <p:nvPr userDrawn="1"/>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1" name="Rectangle 10" descr="Accent bar right&#10;">
            <a:extLst>
              <a:ext uri="{FF2B5EF4-FFF2-40B4-BE49-F238E27FC236}">
                <a16:creationId xmlns:a16="http://schemas.microsoft.com/office/drawing/2014/main" id="{ED008080-B2F5-441A-8B15-30AE86BBF943}"/>
              </a:ext>
              <a:ext uri="{C183D7F6-B498-43B3-948B-1728B52AA6E4}">
                <adec:decorative xmlns:adec="http://schemas.microsoft.com/office/drawing/2017/decorative" val="1"/>
              </a:ext>
            </a:extLst>
          </p:cNvPr>
          <p:cNvSpPr/>
          <p:nvPr userDrawn="1"/>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7F8E7C83-06D7-4C5B-85B7-0E5713B4FAB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a:t>
            </a:fld>
            <a:endParaRPr lang="en-US" noProof="0" dirty="0"/>
          </a:p>
        </p:txBody>
      </p:sp>
      <p:sp>
        <p:nvSpPr>
          <p:cNvPr id="4" name="TextBox 3">
            <a:extLst>
              <a:ext uri="{FF2B5EF4-FFF2-40B4-BE49-F238E27FC236}">
                <a16:creationId xmlns:a16="http://schemas.microsoft.com/office/drawing/2014/main"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a:lnSpc>
                <a:spcPts val="1000"/>
              </a:lnSpc>
            </a:pPr>
            <a:r>
              <a:rPr lang="en-US" sz="2500" b="1" i="0" spc="-100" baseline="0" noProof="0" dirty="0">
                <a:solidFill>
                  <a:schemeClr val="accent1"/>
                </a:solidFill>
                <a:latin typeface="+mj-lt"/>
              </a:rPr>
              <a:t>TREY</a:t>
            </a:r>
            <a:r>
              <a:rPr lang="en-US" sz="1600" b="1" i="0" spc="-100" baseline="0" noProof="0" dirty="0">
                <a:solidFill>
                  <a:schemeClr val="accent1"/>
                </a:solidFill>
                <a:latin typeface="+mj-lt"/>
              </a:rPr>
              <a:t> </a:t>
            </a:r>
            <a:br>
              <a:rPr lang="en-US" sz="1600" b="1" i="0" spc="-100" baseline="0" noProof="0" dirty="0">
                <a:solidFill>
                  <a:schemeClr val="accent1"/>
                </a:solidFill>
                <a:latin typeface="+mj-lt"/>
              </a:rPr>
            </a:br>
            <a:r>
              <a:rPr lang="en-US" sz="1200" b="0" i="0" spc="140" baseline="0" noProof="0" dirty="0">
                <a:solidFill>
                  <a:schemeClr val="tx1">
                    <a:lumMod val="75000"/>
                    <a:lumOff val="25000"/>
                  </a:schemeClr>
                </a:solidFill>
                <a:latin typeface="+mj-lt"/>
              </a:rPr>
              <a:t>research</a:t>
            </a:r>
          </a:p>
        </p:txBody>
      </p:sp>
      <p:sp>
        <p:nvSpPr>
          <p:cNvPr id="9" name="Rectangle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67" r:id="rId13"/>
    <p:sldLayoutId id="2147483668" r:id="rId14"/>
    <p:sldLayoutId id="2147483669" r:id="rId15"/>
    <p:sldLayoutId id="2147483670" r:id="rId16"/>
    <p:sldLayoutId id="2147483671" r:id="rId17"/>
    <p:sldLayoutId id="2147483673" r:id="rId18"/>
    <p:sldLayoutId id="2147483674" r:id="rId19"/>
    <p:sldLayoutId id="2147483654" r:id="rId20"/>
    <p:sldLayoutId id="2147483655" r:id="rId21"/>
    <p:sldLayoutId id="2147483675" r:id="rId22"/>
    <p:sldLayoutId id="2147483672" r:id="rId23"/>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okdot.gob2g.com/"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31.pn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4.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1.jpeg"/><Relationship Id="rId7" Type="http://schemas.openxmlformats.org/officeDocument/2006/relationships/image" Target="../media/image55.svg"/><Relationship Id="rId12" Type="http://schemas.openxmlformats.org/officeDocument/2006/relationships/image" Target="../media/image60.png"/><Relationship Id="rId2" Type="http://schemas.openxmlformats.org/officeDocument/2006/relationships/notesSlide" Target="../notesSlides/notesSlide35.xml"/><Relationship Id="rId16"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54.png"/><Relationship Id="rId11" Type="http://schemas.openxmlformats.org/officeDocument/2006/relationships/image" Target="../media/image59.svg"/><Relationship Id="rId5" Type="http://schemas.openxmlformats.org/officeDocument/2006/relationships/image" Target="../media/image53.svg"/><Relationship Id="rId15" Type="http://schemas.openxmlformats.org/officeDocument/2006/relationships/image" Target="../media/image6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svg"/><Relationship Id="rId14" Type="http://schemas.openxmlformats.org/officeDocument/2006/relationships/image" Target="../media/image62.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Hands coming together in circle">
            <a:extLst>
              <a:ext uri="{FF2B5EF4-FFF2-40B4-BE49-F238E27FC236}">
                <a16:creationId xmlns:a16="http://schemas.microsoft.com/office/drawing/2014/main" id="{AA8A1CBA-9BB5-2246-9F4B-98EAD7C9015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3200400" y="2811052"/>
            <a:ext cx="8991600" cy="4046947"/>
          </a:xfrm>
        </p:spPr>
        <p:txBody>
          <a:bodyPr/>
          <a:lstStyle/>
          <a:p>
            <a:pPr algn="l"/>
            <a:r>
              <a:rPr lang="en-US" dirty="0"/>
              <a:t>What Happens After Disadvantaged Business Enterprise (DBE) Certification</a:t>
            </a:r>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3200400" y="6085702"/>
            <a:ext cx="6580188" cy="765859"/>
          </a:xfrm>
        </p:spPr>
        <p:txBody>
          <a:bodyPr/>
          <a:lstStyle/>
          <a:p>
            <a:pPr algn="ctr"/>
            <a:r>
              <a:rPr lang="en-US" dirty="0"/>
              <a:t>Oklahoma Department of Transportation/Civil Rights Division </a:t>
            </a:r>
          </a:p>
        </p:txBody>
      </p:sp>
      <p:pic>
        <p:nvPicPr>
          <p:cNvPr id="2" name="Picture 1">
            <a:extLst>
              <a:ext uri="{FF2B5EF4-FFF2-40B4-BE49-F238E27FC236}">
                <a16:creationId xmlns:a16="http://schemas.microsoft.com/office/drawing/2014/main" id="{97F004B8-F047-4F65-A6CF-DCEC1EB88692}"/>
              </a:ext>
            </a:extLst>
          </p:cNvPr>
          <p:cNvPicPr>
            <a:picLocks noChangeAspect="1"/>
          </p:cNvPicPr>
          <p:nvPr/>
        </p:nvPicPr>
        <p:blipFill>
          <a:blip r:embed="rId4"/>
          <a:stretch>
            <a:fillRect/>
          </a:stretch>
        </p:blipFill>
        <p:spPr>
          <a:xfrm>
            <a:off x="9780588" y="6085702"/>
            <a:ext cx="2411412" cy="690365"/>
          </a:xfrm>
          <a:prstGeom prst="rect">
            <a:avLst/>
          </a:prstGeom>
        </p:spPr>
      </p:pic>
    </p:spTree>
    <p:extLst>
      <p:ext uri="{BB962C8B-B14F-4D97-AF65-F5344CB8AC3E}">
        <p14:creationId xmlns:p14="http://schemas.microsoft.com/office/powerpoint/2010/main" val="398992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sz="4000" dirty="0"/>
              <a:t>Civil Rights Certification and Compliance System (CRCC) </a:t>
            </a:r>
          </a:p>
        </p:txBody>
      </p:sp>
      <p:sp>
        <p:nvSpPr>
          <p:cNvPr id="12" name="Rectangle 11">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6096000" y="1360833"/>
            <a:ext cx="5472000" cy="358775"/>
          </a:xfrm>
        </p:spPr>
        <p:txBody>
          <a:bodyPr/>
          <a:lstStyle/>
          <a:p>
            <a:r>
              <a:rPr lang="en-US" dirty="0"/>
              <a:t>Online Renewal Applications</a:t>
            </a:r>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6299887" y="2500605"/>
            <a:ext cx="5472113" cy="2642896"/>
          </a:xfrm>
        </p:spPr>
        <p:txBody>
          <a:bodyPr/>
          <a:lstStyle/>
          <a:p>
            <a:r>
              <a:rPr lang="en-US" dirty="0">
                <a:solidFill>
                  <a:schemeClr val="tx1"/>
                </a:solidFill>
              </a:rPr>
              <a:t>Online Applications Only</a:t>
            </a:r>
          </a:p>
          <a:p>
            <a:r>
              <a:rPr lang="en-US" dirty="0">
                <a:solidFill>
                  <a:schemeClr val="tx1"/>
                </a:solidFill>
              </a:rPr>
              <a:t>Website </a:t>
            </a:r>
            <a:r>
              <a:rPr lang="en-US" dirty="0">
                <a:solidFill>
                  <a:srgbClr val="0070C0"/>
                </a:solidFill>
                <a:hlinkClick r:id="rId3"/>
              </a:rPr>
              <a:t>https://okdot.gob2g.com/</a:t>
            </a:r>
            <a:endParaRPr lang="en-US" dirty="0">
              <a:solidFill>
                <a:srgbClr val="0070C0"/>
              </a:solidFill>
            </a:endParaRPr>
          </a:p>
          <a:p>
            <a:r>
              <a:rPr lang="en-US" dirty="0">
                <a:solidFill>
                  <a:schemeClr val="tx1"/>
                </a:solidFill>
              </a:rPr>
              <a:t>Online Training</a:t>
            </a:r>
          </a:p>
          <a:p>
            <a:r>
              <a:rPr lang="en-US" dirty="0">
                <a:solidFill>
                  <a:schemeClr val="tx1"/>
                </a:solidFill>
              </a:rPr>
              <a:t>Log into your profile</a:t>
            </a:r>
          </a:p>
          <a:p>
            <a:endParaRPr lang="en-US" dirty="0">
              <a:solidFill>
                <a:schemeClr val="tx1"/>
              </a:solidFill>
            </a:endParaRPr>
          </a:p>
          <a:p>
            <a:endParaRPr lang="en-US" dirty="0">
              <a:solidFill>
                <a:schemeClr val="tx1"/>
              </a:solidFill>
            </a:endParaRPr>
          </a:p>
          <a:p>
            <a:pPr marL="0" indent="0">
              <a:buNone/>
            </a:pPr>
            <a:endParaRPr lang="en-US" dirty="0">
              <a:solidFill>
                <a:schemeClr val="tx1"/>
              </a:solidFill>
            </a:endParaRPr>
          </a:p>
          <a:p>
            <a:endParaRPr lang="en-US" dirty="0">
              <a:solidFill>
                <a:schemeClr val="tx1"/>
              </a:solidFill>
            </a:endParaRP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10</a:t>
            </a:fld>
            <a:endParaRPr lang="en-US" dirty="0"/>
          </a:p>
        </p:txBody>
      </p:sp>
      <p:sp>
        <p:nvSpPr>
          <p:cNvPr id="5" name="Content Placeholder 4">
            <a:extLst>
              <a:ext uri="{FF2B5EF4-FFF2-40B4-BE49-F238E27FC236}">
                <a16:creationId xmlns:a16="http://schemas.microsoft.com/office/drawing/2014/main" id="{942D680B-10CA-473B-9C9A-595EC09A619A}"/>
              </a:ext>
            </a:extLst>
          </p:cNvPr>
          <p:cNvSpPr>
            <a:spLocks noGrp="1"/>
          </p:cNvSpPr>
          <p:nvPr>
            <p:ph sz="half" idx="2"/>
          </p:nvPr>
        </p:nvSpPr>
        <p:spPr/>
        <p:txBody>
          <a:bodyPr/>
          <a:lstStyle/>
          <a:p>
            <a:endParaRPr lang="en-US"/>
          </a:p>
        </p:txBody>
      </p:sp>
      <p:pic>
        <p:nvPicPr>
          <p:cNvPr id="10" name="Picture 9">
            <a:extLst>
              <a:ext uri="{FF2B5EF4-FFF2-40B4-BE49-F238E27FC236}">
                <a16:creationId xmlns:a16="http://schemas.microsoft.com/office/drawing/2014/main" id="{DC26319E-6904-44A1-90EA-08B0FF84830C}"/>
              </a:ext>
            </a:extLst>
          </p:cNvPr>
          <p:cNvPicPr>
            <a:picLocks noChangeAspect="1"/>
          </p:cNvPicPr>
          <p:nvPr/>
        </p:nvPicPr>
        <p:blipFill>
          <a:blip r:embed="rId4"/>
          <a:stretch>
            <a:fillRect/>
          </a:stretch>
        </p:blipFill>
        <p:spPr>
          <a:xfrm>
            <a:off x="309493" y="1360832"/>
            <a:ext cx="5786503" cy="4987274"/>
          </a:xfrm>
          <a:prstGeom prst="rect">
            <a:avLst/>
          </a:prstGeom>
        </p:spPr>
      </p:pic>
      <p:pic>
        <p:nvPicPr>
          <p:cNvPr id="4" name="Picture 3">
            <a:extLst>
              <a:ext uri="{FF2B5EF4-FFF2-40B4-BE49-F238E27FC236}">
                <a16:creationId xmlns:a16="http://schemas.microsoft.com/office/drawing/2014/main" id="{91511518-D6C6-4C88-A6AA-12CEDC18D915}"/>
              </a:ext>
            </a:extLst>
          </p:cNvPr>
          <p:cNvPicPr>
            <a:picLocks noChangeAspect="1"/>
          </p:cNvPicPr>
          <p:nvPr/>
        </p:nvPicPr>
        <p:blipFill>
          <a:blip r:embed="rId5"/>
          <a:stretch>
            <a:fillRect/>
          </a:stretch>
        </p:blipFill>
        <p:spPr>
          <a:xfrm>
            <a:off x="3587960" y="3852112"/>
            <a:ext cx="170703" cy="164606"/>
          </a:xfrm>
          <a:prstGeom prst="rect">
            <a:avLst/>
          </a:prstGeom>
        </p:spPr>
      </p:pic>
      <p:pic>
        <p:nvPicPr>
          <p:cNvPr id="9" name="Picture 8">
            <a:extLst>
              <a:ext uri="{FF2B5EF4-FFF2-40B4-BE49-F238E27FC236}">
                <a16:creationId xmlns:a16="http://schemas.microsoft.com/office/drawing/2014/main" id="{13362D8C-919B-4860-9547-0CD215D6E44E}"/>
              </a:ext>
            </a:extLst>
          </p:cNvPr>
          <p:cNvPicPr>
            <a:picLocks noChangeAspect="1"/>
          </p:cNvPicPr>
          <p:nvPr/>
        </p:nvPicPr>
        <p:blipFill>
          <a:blip r:embed="rId6"/>
          <a:stretch>
            <a:fillRect/>
          </a:stretch>
        </p:blipFill>
        <p:spPr>
          <a:xfrm>
            <a:off x="10056061" y="6377456"/>
            <a:ext cx="1511939" cy="432854"/>
          </a:xfrm>
          <a:prstGeom prst="rect">
            <a:avLst/>
          </a:prstGeom>
        </p:spPr>
      </p:pic>
    </p:spTree>
    <p:extLst>
      <p:ext uri="{BB962C8B-B14F-4D97-AF65-F5344CB8AC3E}">
        <p14:creationId xmlns:p14="http://schemas.microsoft.com/office/powerpoint/2010/main" val="3188837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sz="4000" dirty="0"/>
              <a:t>Civil Rights Certification and Compliance System (CRCC) </a:t>
            </a:r>
          </a:p>
        </p:txBody>
      </p:sp>
      <p:sp>
        <p:nvSpPr>
          <p:cNvPr id="12" name="Rectangle 11">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6096000" y="1360833"/>
            <a:ext cx="5472000" cy="358775"/>
          </a:xfrm>
        </p:spPr>
        <p:txBody>
          <a:bodyPr/>
          <a:lstStyle/>
          <a:p>
            <a:r>
              <a:rPr lang="en-US" dirty="0"/>
              <a:t>Online Renewals</a:t>
            </a:r>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6299887" y="2500605"/>
            <a:ext cx="5472113" cy="2642896"/>
          </a:xfrm>
        </p:spPr>
        <p:txBody>
          <a:bodyPr/>
          <a:lstStyle/>
          <a:p>
            <a:r>
              <a:rPr lang="en-US" dirty="0">
                <a:solidFill>
                  <a:schemeClr val="tx1"/>
                </a:solidFill>
              </a:rPr>
              <a:t>Username</a:t>
            </a:r>
          </a:p>
          <a:p>
            <a:pPr lvl="1"/>
            <a:r>
              <a:rPr lang="en-US" dirty="0">
                <a:solidFill>
                  <a:schemeClr val="tx1"/>
                </a:solidFill>
              </a:rPr>
              <a:t>Forgot Username/Account Lookup</a:t>
            </a:r>
            <a:endParaRPr lang="en-US" dirty="0">
              <a:solidFill>
                <a:srgbClr val="0070C0"/>
              </a:solidFill>
            </a:endParaRPr>
          </a:p>
          <a:p>
            <a:r>
              <a:rPr lang="en-US" dirty="0">
                <a:solidFill>
                  <a:schemeClr val="tx1"/>
                </a:solidFill>
              </a:rPr>
              <a:t>Password</a:t>
            </a:r>
          </a:p>
          <a:p>
            <a:pPr lvl="1"/>
            <a:r>
              <a:rPr lang="en-US" dirty="0">
                <a:solidFill>
                  <a:schemeClr val="tx1"/>
                </a:solidFill>
              </a:rPr>
              <a:t>Forgot Password</a:t>
            </a:r>
          </a:p>
          <a:p>
            <a:r>
              <a:rPr lang="en-US" dirty="0">
                <a:solidFill>
                  <a:schemeClr val="tx1"/>
                </a:solidFill>
              </a:rPr>
              <a:t>Remember Username</a:t>
            </a:r>
          </a:p>
          <a:p>
            <a:r>
              <a:rPr lang="en-US" dirty="0">
                <a:solidFill>
                  <a:schemeClr val="tx1"/>
                </a:solidFill>
              </a:rPr>
              <a:t>Login</a:t>
            </a:r>
          </a:p>
          <a:p>
            <a:endParaRPr lang="en-US" dirty="0">
              <a:solidFill>
                <a:schemeClr val="tx1"/>
              </a:solidFill>
            </a:endParaRPr>
          </a:p>
          <a:p>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11</a:t>
            </a:fld>
            <a:endParaRPr lang="en-US" dirty="0"/>
          </a:p>
        </p:txBody>
      </p:sp>
      <p:sp>
        <p:nvSpPr>
          <p:cNvPr id="5" name="Content Placeholder 4">
            <a:extLst>
              <a:ext uri="{FF2B5EF4-FFF2-40B4-BE49-F238E27FC236}">
                <a16:creationId xmlns:a16="http://schemas.microsoft.com/office/drawing/2014/main" id="{942D680B-10CA-473B-9C9A-595EC09A619A}"/>
              </a:ext>
            </a:extLst>
          </p:cNvPr>
          <p:cNvSpPr>
            <a:spLocks noGrp="1"/>
          </p:cNvSpPr>
          <p:nvPr>
            <p:ph sz="half" idx="2"/>
          </p:nvPr>
        </p:nvSpPr>
        <p:spPr/>
        <p:txBody>
          <a:bodyPr/>
          <a:lstStyle/>
          <a:p>
            <a:endParaRPr lang="en-US"/>
          </a:p>
        </p:txBody>
      </p:sp>
      <p:pic>
        <p:nvPicPr>
          <p:cNvPr id="4" name="Picture 3">
            <a:extLst>
              <a:ext uri="{FF2B5EF4-FFF2-40B4-BE49-F238E27FC236}">
                <a16:creationId xmlns:a16="http://schemas.microsoft.com/office/drawing/2014/main" id="{C5194191-094E-4A2E-9F44-88999FF9A682}"/>
              </a:ext>
            </a:extLst>
          </p:cNvPr>
          <p:cNvPicPr>
            <a:picLocks noChangeAspect="1"/>
          </p:cNvPicPr>
          <p:nvPr/>
        </p:nvPicPr>
        <p:blipFill>
          <a:blip r:embed="rId3"/>
          <a:stretch>
            <a:fillRect/>
          </a:stretch>
        </p:blipFill>
        <p:spPr>
          <a:xfrm>
            <a:off x="408114" y="1247098"/>
            <a:ext cx="5484000" cy="4944902"/>
          </a:xfrm>
          <a:prstGeom prst="rect">
            <a:avLst/>
          </a:prstGeom>
        </p:spPr>
      </p:pic>
      <p:pic>
        <p:nvPicPr>
          <p:cNvPr id="9" name="Picture 8">
            <a:extLst>
              <a:ext uri="{FF2B5EF4-FFF2-40B4-BE49-F238E27FC236}">
                <a16:creationId xmlns:a16="http://schemas.microsoft.com/office/drawing/2014/main" id="{D15ABC22-08BB-4208-904A-65AF01BF7154}"/>
              </a:ext>
            </a:extLst>
          </p:cNvPr>
          <p:cNvPicPr>
            <a:picLocks noChangeAspect="1"/>
          </p:cNvPicPr>
          <p:nvPr/>
        </p:nvPicPr>
        <p:blipFill>
          <a:blip r:embed="rId4"/>
          <a:stretch>
            <a:fillRect/>
          </a:stretch>
        </p:blipFill>
        <p:spPr>
          <a:xfrm>
            <a:off x="10056061" y="6371351"/>
            <a:ext cx="1511939" cy="432854"/>
          </a:xfrm>
          <a:prstGeom prst="rect">
            <a:avLst/>
          </a:prstGeom>
        </p:spPr>
      </p:pic>
    </p:spTree>
    <p:extLst>
      <p:ext uri="{BB962C8B-B14F-4D97-AF65-F5344CB8AC3E}">
        <p14:creationId xmlns:p14="http://schemas.microsoft.com/office/powerpoint/2010/main" val="1158809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sz="4000" dirty="0"/>
              <a:t>Civil Rights Certification and Compliance System (CRCC) </a:t>
            </a:r>
          </a:p>
        </p:txBody>
      </p:sp>
      <p:sp>
        <p:nvSpPr>
          <p:cNvPr id="12" name="Rectangle 11">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6096000" y="1360833"/>
            <a:ext cx="5472000" cy="358775"/>
          </a:xfrm>
        </p:spPr>
        <p:txBody>
          <a:bodyPr/>
          <a:lstStyle/>
          <a:p>
            <a:r>
              <a:rPr lang="en-US" dirty="0"/>
              <a:t>Online Annual Renewals</a:t>
            </a:r>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6299887" y="2500605"/>
            <a:ext cx="5472113" cy="2642896"/>
          </a:xfrm>
        </p:spPr>
        <p:txBody>
          <a:bodyPr/>
          <a:lstStyle/>
          <a:p>
            <a:pPr lvl="0"/>
            <a:r>
              <a:rPr lang="en-US" dirty="0">
                <a:solidFill>
                  <a:prstClr val="black"/>
                </a:solidFill>
              </a:rPr>
              <a:t>Dashboard</a:t>
            </a:r>
          </a:p>
          <a:p>
            <a:pPr lvl="1"/>
            <a:r>
              <a:rPr lang="en-US" dirty="0">
                <a:solidFill>
                  <a:prstClr val="black"/>
                </a:solidFill>
              </a:rPr>
              <a:t>Status</a:t>
            </a:r>
          </a:p>
          <a:p>
            <a:pPr lvl="2"/>
            <a:r>
              <a:rPr lang="en-US" dirty="0">
                <a:solidFill>
                  <a:prstClr val="black"/>
                </a:solidFill>
              </a:rPr>
              <a:t>Active</a:t>
            </a:r>
          </a:p>
          <a:p>
            <a:pPr lvl="2"/>
            <a:r>
              <a:rPr lang="en-US" dirty="0">
                <a:solidFill>
                  <a:prstClr val="black"/>
                </a:solidFill>
              </a:rPr>
              <a:t>Pending</a:t>
            </a:r>
          </a:p>
          <a:p>
            <a:pPr lvl="2"/>
            <a:r>
              <a:rPr lang="en-US" dirty="0">
                <a:solidFill>
                  <a:prstClr val="black"/>
                </a:solidFill>
              </a:rPr>
              <a:t>Renewing</a:t>
            </a:r>
          </a:p>
          <a:p>
            <a:pPr lvl="0"/>
            <a:r>
              <a:rPr lang="en-US" dirty="0">
                <a:solidFill>
                  <a:prstClr val="black"/>
                </a:solidFill>
              </a:rPr>
              <a:t>Certification Center</a:t>
            </a:r>
          </a:p>
          <a:p>
            <a:pPr lvl="1"/>
            <a:r>
              <a:rPr lang="en-US" dirty="0">
                <a:solidFill>
                  <a:prstClr val="black"/>
                </a:solidFill>
              </a:rPr>
              <a:t>Active Certifications</a:t>
            </a:r>
          </a:p>
          <a:p>
            <a:pPr lvl="2"/>
            <a:r>
              <a:rPr lang="en-US" dirty="0">
                <a:solidFill>
                  <a:prstClr val="black"/>
                </a:solidFill>
              </a:rPr>
              <a:t>ACDBE</a:t>
            </a:r>
          </a:p>
          <a:p>
            <a:pPr lvl="2"/>
            <a:r>
              <a:rPr lang="en-US" dirty="0">
                <a:solidFill>
                  <a:prstClr val="black"/>
                </a:solidFill>
              </a:rPr>
              <a:t>DBE</a:t>
            </a:r>
          </a:p>
          <a:p>
            <a:pPr lvl="0"/>
            <a:r>
              <a:rPr lang="en-US" dirty="0">
                <a:solidFill>
                  <a:prstClr val="black"/>
                </a:solidFill>
              </a:rPr>
              <a:t>Click on </a:t>
            </a:r>
            <a:r>
              <a:rPr lang="en-US" b="1" dirty="0">
                <a:solidFill>
                  <a:srgbClr val="FF0000"/>
                </a:solidFill>
              </a:rPr>
              <a:t>Renew/Apply for Certification</a:t>
            </a:r>
            <a:endParaRPr lang="en-US" dirty="0">
              <a:solidFill>
                <a:srgbClr val="0070C0"/>
              </a:solidFill>
            </a:endParaRPr>
          </a:p>
          <a:p>
            <a:endParaRPr lang="en-US" dirty="0">
              <a:solidFill>
                <a:schemeClr val="tx1"/>
              </a:solidFill>
            </a:endParaRPr>
          </a:p>
          <a:p>
            <a:pPr marL="0" indent="0">
              <a:buNone/>
            </a:pPr>
            <a:endParaRPr lang="en-US" dirty="0">
              <a:solidFill>
                <a:schemeClr val="tx1"/>
              </a:solidFill>
            </a:endParaRPr>
          </a:p>
          <a:p>
            <a:endParaRPr lang="en-US" dirty="0">
              <a:solidFill>
                <a:schemeClr val="tx1"/>
              </a:solidFill>
            </a:endParaRP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12</a:t>
            </a:fld>
            <a:endParaRPr lang="en-US" dirty="0"/>
          </a:p>
        </p:txBody>
      </p:sp>
      <p:pic>
        <p:nvPicPr>
          <p:cNvPr id="10" name="Content Placeholder 9">
            <a:extLst>
              <a:ext uri="{FF2B5EF4-FFF2-40B4-BE49-F238E27FC236}">
                <a16:creationId xmlns:a16="http://schemas.microsoft.com/office/drawing/2014/main" id="{0A06BB95-632F-4286-9E74-2CA9898F0D61}"/>
              </a:ext>
            </a:extLst>
          </p:cNvPr>
          <p:cNvPicPr>
            <a:picLocks noGrp="1" noChangeAspect="1"/>
          </p:cNvPicPr>
          <p:nvPr>
            <p:ph sz="half" idx="2"/>
          </p:nvPr>
        </p:nvPicPr>
        <p:blipFill>
          <a:blip r:embed="rId3"/>
          <a:stretch>
            <a:fillRect/>
          </a:stretch>
        </p:blipFill>
        <p:spPr>
          <a:xfrm>
            <a:off x="299064" y="2100317"/>
            <a:ext cx="5472113" cy="3358962"/>
          </a:xfrm>
          <a:prstGeom prst="rect">
            <a:avLst/>
          </a:prstGeom>
        </p:spPr>
      </p:pic>
      <p:pic>
        <p:nvPicPr>
          <p:cNvPr id="4" name="Picture 3">
            <a:extLst>
              <a:ext uri="{FF2B5EF4-FFF2-40B4-BE49-F238E27FC236}">
                <a16:creationId xmlns:a16="http://schemas.microsoft.com/office/drawing/2014/main" id="{19C29D44-EC03-4A4B-A0D8-1254E270E493}"/>
              </a:ext>
            </a:extLst>
          </p:cNvPr>
          <p:cNvPicPr>
            <a:picLocks noChangeAspect="1"/>
          </p:cNvPicPr>
          <p:nvPr/>
        </p:nvPicPr>
        <p:blipFill>
          <a:blip r:embed="rId4"/>
          <a:stretch>
            <a:fillRect/>
          </a:stretch>
        </p:blipFill>
        <p:spPr>
          <a:xfrm>
            <a:off x="5699415" y="2507675"/>
            <a:ext cx="170703" cy="164606"/>
          </a:xfrm>
          <a:prstGeom prst="rect">
            <a:avLst/>
          </a:prstGeom>
        </p:spPr>
      </p:pic>
      <p:pic>
        <p:nvPicPr>
          <p:cNvPr id="5" name="Picture 4">
            <a:extLst>
              <a:ext uri="{FF2B5EF4-FFF2-40B4-BE49-F238E27FC236}">
                <a16:creationId xmlns:a16="http://schemas.microsoft.com/office/drawing/2014/main" id="{6000074C-215A-410F-AF46-07D103150C48}"/>
              </a:ext>
            </a:extLst>
          </p:cNvPr>
          <p:cNvPicPr>
            <a:picLocks noChangeAspect="1"/>
          </p:cNvPicPr>
          <p:nvPr/>
        </p:nvPicPr>
        <p:blipFill>
          <a:blip r:embed="rId5"/>
          <a:stretch>
            <a:fillRect/>
          </a:stretch>
        </p:blipFill>
        <p:spPr>
          <a:xfrm>
            <a:off x="9991245" y="6370497"/>
            <a:ext cx="1511939" cy="432854"/>
          </a:xfrm>
          <a:prstGeom prst="rect">
            <a:avLst/>
          </a:prstGeom>
        </p:spPr>
      </p:pic>
    </p:spTree>
    <p:extLst>
      <p:ext uri="{BB962C8B-B14F-4D97-AF65-F5344CB8AC3E}">
        <p14:creationId xmlns:p14="http://schemas.microsoft.com/office/powerpoint/2010/main" val="1826385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sz="4000" dirty="0"/>
              <a:t>Civil Rights Certification and Compliance System (CRCC) </a:t>
            </a:r>
          </a:p>
        </p:txBody>
      </p:sp>
      <p:sp>
        <p:nvSpPr>
          <p:cNvPr id="12" name="Rectangle 11">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5994057" y="1364369"/>
            <a:ext cx="5573943" cy="358775"/>
          </a:xfrm>
        </p:spPr>
        <p:txBody>
          <a:bodyPr/>
          <a:lstStyle/>
          <a:p>
            <a:r>
              <a:rPr lang="en-US" dirty="0"/>
              <a:t>Annual Renewals</a:t>
            </a:r>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6299887" y="2500605"/>
            <a:ext cx="5472113" cy="2642896"/>
          </a:xfrm>
        </p:spPr>
        <p:txBody>
          <a:bodyPr/>
          <a:lstStyle/>
          <a:p>
            <a:pPr lvl="0"/>
            <a:r>
              <a:rPr lang="en-US" dirty="0">
                <a:solidFill>
                  <a:prstClr val="black"/>
                </a:solidFill>
              </a:rPr>
              <a:t>Select an Option</a:t>
            </a:r>
          </a:p>
          <a:p>
            <a:pPr lvl="1"/>
            <a:r>
              <a:rPr lang="en-US" dirty="0">
                <a:solidFill>
                  <a:prstClr val="black"/>
                </a:solidFill>
              </a:rPr>
              <a:t>Your firm is currently certified by ODOT.</a:t>
            </a:r>
          </a:p>
          <a:p>
            <a:pPr lvl="1"/>
            <a:r>
              <a:rPr lang="en-US" dirty="0">
                <a:solidFill>
                  <a:prstClr val="black"/>
                </a:solidFill>
              </a:rPr>
              <a:t>Your firm is seeking certification.</a:t>
            </a:r>
          </a:p>
          <a:p>
            <a:pPr lvl="0"/>
            <a:r>
              <a:rPr lang="en-US" dirty="0">
                <a:solidFill>
                  <a:prstClr val="black"/>
                </a:solidFill>
              </a:rPr>
              <a:t>You would choice </a:t>
            </a:r>
            <a:r>
              <a:rPr lang="en-US" b="1" dirty="0">
                <a:solidFill>
                  <a:prstClr val="black"/>
                </a:solidFill>
              </a:rPr>
              <a:t>Your firm is currently certified by ODOT</a:t>
            </a:r>
            <a:r>
              <a:rPr lang="en-US" dirty="0">
                <a:solidFill>
                  <a:prstClr val="black"/>
                </a:solidFill>
              </a:rPr>
              <a:t>.</a:t>
            </a:r>
          </a:p>
          <a:p>
            <a:pPr marL="0" indent="0">
              <a:buNone/>
            </a:pPr>
            <a:endParaRPr lang="en-US" dirty="0">
              <a:solidFill>
                <a:schemeClr val="tx1"/>
              </a:solidFill>
            </a:endParaRPr>
          </a:p>
          <a:p>
            <a:endParaRPr lang="en-US" dirty="0">
              <a:solidFill>
                <a:schemeClr val="tx1"/>
              </a:solidFill>
            </a:endParaRP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13</a:t>
            </a:fld>
            <a:endParaRPr lang="en-US" dirty="0"/>
          </a:p>
        </p:txBody>
      </p:sp>
      <p:pic>
        <p:nvPicPr>
          <p:cNvPr id="18" name="Content Placeholder 17">
            <a:extLst>
              <a:ext uri="{FF2B5EF4-FFF2-40B4-BE49-F238E27FC236}">
                <a16:creationId xmlns:a16="http://schemas.microsoft.com/office/drawing/2014/main" id="{64B38668-A344-4D52-A85C-4ABB9D4DC0C5}"/>
              </a:ext>
            </a:extLst>
          </p:cNvPr>
          <p:cNvPicPr>
            <a:picLocks noGrp="1" noChangeAspect="1"/>
          </p:cNvPicPr>
          <p:nvPr>
            <p:ph sz="half" idx="2"/>
          </p:nvPr>
        </p:nvPicPr>
        <p:blipFill>
          <a:blip r:embed="rId3"/>
          <a:stretch>
            <a:fillRect/>
          </a:stretch>
        </p:blipFill>
        <p:spPr>
          <a:xfrm>
            <a:off x="401437" y="2100317"/>
            <a:ext cx="4029075" cy="2076450"/>
          </a:xfrm>
          <a:prstGeom prst="rect">
            <a:avLst/>
          </a:prstGeom>
        </p:spPr>
      </p:pic>
      <p:pic>
        <p:nvPicPr>
          <p:cNvPr id="4" name="Picture 3">
            <a:extLst>
              <a:ext uri="{FF2B5EF4-FFF2-40B4-BE49-F238E27FC236}">
                <a16:creationId xmlns:a16="http://schemas.microsoft.com/office/drawing/2014/main" id="{1D64B9DC-9610-4655-8BE2-754F8882ECCA}"/>
              </a:ext>
            </a:extLst>
          </p:cNvPr>
          <p:cNvPicPr>
            <a:picLocks noChangeAspect="1"/>
          </p:cNvPicPr>
          <p:nvPr/>
        </p:nvPicPr>
        <p:blipFill>
          <a:blip r:embed="rId4"/>
          <a:stretch>
            <a:fillRect/>
          </a:stretch>
        </p:blipFill>
        <p:spPr>
          <a:xfrm>
            <a:off x="2635852" y="3420591"/>
            <a:ext cx="170703" cy="164606"/>
          </a:xfrm>
          <a:prstGeom prst="rect">
            <a:avLst/>
          </a:prstGeom>
        </p:spPr>
      </p:pic>
      <p:pic>
        <p:nvPicPr>
          <p:cNvPr id="5" name="Picture 4">
            <a:extLst>
              <a:ext uri="{FF2B5EF4-FFF2-40B4-BE49-F238E27FC236}">
                <a16:creationId xmlns:a16="http://schemas.microsoft.com/office/drawing/2014/main" id="{329E7DD7-63AE-4075-99C6-5403F946ACB5}"/>
              </a:ext>
            </a:extLst>
          </p:cNvPr>
          <p:cNvPicPr>
            <a:picLocks noChangeAspect="1"/>
          </p:cNvPicPr>
          <p:nvPr/>
        </p:nvPicPr>
        <p:blipFill>
          <a:blip r:embed="rId5"/>
          <a:stretch>
            <a:fillRect/>
          </a:stretch>
        </p:blipFill>
        <p:spPr>
          <a:xfrm>
            <a:off x="10056061" y="6370497"/>
            <a:ext cx="1511939" cy="432854"/>
          </a:xfrm>
          <a:prstGeom prst="rect">
            <a:avLst/>
          </a:prstGeom>
        </p:spPr>
      </p:pic>
    </p:spTree>
    <p:extLst>
      <p:ext uri="{BB962C8B-B14F-4D97-AF65-F5344CB8AC3E}">
        <p14:creationId xmlns:p14="http://schemas.microsoft.com/office/powerpoint/2010/main" val="46732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sz="4000" dirty="0"/>
              <a:t>Civil Rights Certification and Compliance System (CRCC) </a:t>
            </a:r>
          </a:p>
        </p:txBody>
      </p:sp>
      <p:sp>
        <p:nvSpPr>
          <p:cNvPr id="12" name="Rectangle 11">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5994057" y="1364369"/>
            <a:ext cx="5573943" cy="358775"/>
          </a:xfrm>
        </p:spPr>
        <p:txBody>
          <a:bodyPr/>
          <a:lstStyle/>
          <a:p>
            <a:r>
              <a:rPr lang="en-US" dirty="0"/>
              <a:t>Annual Renewals</a:t>
            </a:r>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6299887" y="2500605"/>
            <a:ext cx="5472113" cy="2642896"/>
          </a:xfrm>
        </p:spPr>
        <p:txBody>
          <a:bodyPr/>
          <a:lstStyle/>
          <a:p>
            <a:pPr lvl="0"/>
            <a:r>
              <a:rPr lang="en-US" dirty="0">
                <a:solidFill>
                  <a:prstClr val="black"/>
                </a:solidFill>
              </a:rPr>
              <a:t>Select an Option</a:t>
            </a:r>
          </a:p>
          <a:p>
            <a:pPr lvl="1"/>
            <a:r>
              <a:rPr lang="en-US" dirty="0">
                <a:solidFill>
                  <a:prstClr val="black"/>
                </a:solidFill>
              </a:rPr>
              <a:t>Your firm is currently certified by ODOT.</a:t>
            </a:r>
            <a:endParaRPr lang="en-US" dirty="0">
              <a:solidFill>
                <a:srgbClr val="0070C0"/>
              </a:solidFill>
            </a:endParaRPr>
          </a:p>
          <a:p>
            <a:pPr lvl="2"/>
            <a:r>
              <a:rPr lang="en-US" dirty="0">
                <a:solidFill>
                  <a:prstClr val="black"/>
                </a:solidFill>
              </a:rPr>
              <a:t>You would like to submit a No Change Affidavit.</a:t>
            </a:r>
          </a:p>
          <a:p>
            <a:pPr lvl="2"/>
            <a:r>
              <a:rPr lang="en-US" dirty="0">
                <a:solidFill>
                  <a:prstClr val="black"/>
                </a:solidFill>
              </a:rPr>
              <a:t>You would like to report a change or update your certification record.</a:t>
            </a:r>
          </a:p>
          <a:p>
            <a:pPr lvl="0"/>
            <a:r>
              <a:rPr lang="en-US" dirty="0">
                <a:solidFill>
                  <a:prstClr val="black"/>
                </a:solidFill>
              </a:rPr>
              <a:t>You would choice the </a:t>
            </a:r>
            <a:r>
              <a:rPr lang="en-US" b="1" dirty="0">
                <a:solidFill>
                  <a:prstClr val="black"/>
                </a:solidFill>
              </a:rPr>
              <a:t>You would like to submit a No Change Affidavit</a:t>
            </a:r>
            <a:r>
              <a:rPr lang="en-US" dirty="0">
                <a:solidFill>
                  <a:prstClr val="black"/>
                </a:solidFill>
              </a:rPr>
              <a:t>.</a:t>
            </a:r>
          </a:p>
          <a:p>
            <a:pPr marL="0" indent="0">
              <a:buNone/>
            </a:pPr>
            <a:endParaRPr lang="en-US" dirty="0">
              <a:solidFill>
                <a:schemeClr val="tx1"/>
              </a:solidFill>
            </a:endParaRPr>
          </a:p>
          <a:p>
            <a:endParaRPr lang="en-US" dirty="0">
              <a:solidFill>
                <a:schemeClr val="tx1"/>
              </a:solidFill>
            </a:endParaRP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14</a:t>
            </a:fld>
            <a:endParaRPr lang="en-US" dirty="0"/>
          </a:p>
        </p:txBody>
      </p:sp>
      <p:pic>
        <p:nvPicPr>
          <p:cNvPr id="19" name="Picture 18">
            <a:extLst>
              <a:ext uri="{FF2B5EF4-FFF2-40B4-BE49-F238E27FC236}">
                <a16:creationId xmlns:a16="http://schemas.microsoft.com/office/drawing/2014/main" id="{18FBB015-5BFA-4268-8056-EA5B2CA0DFB5}"/>
              </a:ext>
            </a:extLst>
          </p:cNvPr>
          <p:cNvPicPr>
            <a:picLocks noChangeAspect="1"/>
          </p:cNvPicPr>
          <p:nvPr/>
        </p:nvPicPr>
        <p:blipFill>
          <a:blip r:embed="rId3"/>
          <a:stretch>
            <a:fillRect/>
          </a:stretch>
        </p:blipFill>
        <p:spPr>
          <a:xfrm>
            <a:off x="431800" y="2100317"/>
            <a:ext cx="3943350" cy="2638425"/>
          </a:xfrm>
          <a:prstGeom prst="rect">
            <a:avLst/>
          </a:prstGeom>
        </p:spPr>
      </p:pic>
      <p:pic>
        <p:nvPicPr>
          <p:cNvPr id="9" name="Picture 8">
            <a:extLst>
              <a:ext uri="{FF2B5EF4-FFF2-40B4-BE49-F238E27FC236}">
                <a16:creationId xmlns:a16="http://schemas.microsoft.com/office/drawing/2014/main" id="{0F5A6548-919C-471A-9EC0-6F3FB663A790}"/>
              </a:ext>
            </a:extLst>
          </p:cNvPr>
          <p:cNvPicPr>
            <a:picLocks noChangeAspect="1"/>
          </p:cNvPicPr>
          <p:nvPr/>
        </p:nvPicPr>
        <p:blipFill>
          <a:blip r:embed="rId4"/>
          <a:stretch>
            <a:fillRect/>
          </a:stretch>
        </p:blipFill>
        <p:spPr>
          <a:xfrm>
            <a:off x="3201460" y="3739750"/>
            <a:ext cx="170703" cy="164606"/>
          </a:xfrm>
          <a:prstGeom prst="rect">
            <a:avLst/>
          </a:prstGeom>
        </p:spPr>
      </p:pic>
      <p:pic>
        <p:nvPicPr>
          <p:cNvPr id="4" name="Picture 3">
            <a:extLst>
              <a:ext uri="{FF2B5EF4-FFF2-40B4-BE49-F238E27FC236}">
                <a16:creationId xmlns:a16="http://schemas.microsoft.com/office/drawing/2014/main" id="{BAAC25E9-CAE9-498F-B124-66777232537B}"/>
              </a:ext>
            </a:extLst>
          </p:cNvPr>
          <p:cNvPicPr>
            <a:picLocks noChangeAspect="1"/>
          </p:cNvPicPr>
          <p:nvPr/>
        </p:nvPicPr>
        <p:blipFill>
          <a:blip r:embed="rId5"/>
          <a:stretch>
            <a:fillRect/>
          </a:stretch>
        </p:blipFill>
        <p:spPr>
          <a:xfrm>
            <a:off x="10056061" y="6371351"/>
            <a:ext cx="1511939" cy="432854"/>
          </a:xfrm>
          <a:prstGeom prst="rect">
            <a:avLst/>
          </a:prstGeom>
        </p:spPr>
      </p:pic>
    </p:spTree>
    <p:extLst>
      <p:ext uri="{BB962C8B-B14F-4D97-AF65-F5344CB8AC3E}">
        <p14:creationId xmlns:p14="http://schemas.microsoft.com/office/powerpoint/2010/main" val="3899124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sz="4000" dirty="0"/>
              <a:t>Civil Rights Certification and Compliance System (CRCC) </a:t>
            </a:r>
          </a:p>
        </p:txBody>
      </p:sp>
      <p:sp>
        <p:nvSpPr>
          <p:cNvPr id="12" name="Rectangle 11">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6299887" y="1665670"/>
            <a:ext cx="3454356" cy="358775"/>
          </a:xfrm>
        </p:spPr>
        <p:txBody>
          <a:bodyPr/>
          <a:lstStyle/>
          <a:p>
            <a:pPr algn="ctr"/>
            <a:r>
              <a:rPr lang="en-US" dirty="0"/>
              <a:t>Online Applications</a:t>
            </a:r>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6656410" y="2526384"/>
            <a:ext cx="4911590" cy="3616264"/>
          </a:xfrm>
        </p:spPr>
        <p:txBody>
          <a:bodyPr/>
          <a:lstStyle/>
          <a:p>
            <a:r>
              <a:rPr lang="en-US" sz="1600" dirty="0">
                <a:solidFill>
                  <a:schemeClr val="tx1"/>
                </a:solidFill>
              </a:rPr>
              <a:t>Click </a:t>
            </a:r>
            <a:r>
              <a:rPr lang="en-US" sz="1600" b="1" dirty="0">
                <a:solidFill>
                  <a:schemeClr val="tx1"/>
                </a:solidFill>
              </a:rPr>
              <a:t>Attach</a:t>
            </a:r>
            <a:r>
              <a:rPr lang="en-US" sz="1600" dirty="0">
                <a:solidFill>
                  <a:schemeClr val="tx1"/>
                </a:solidFill>
              </a:rPr>
              <a:t> to upload your  “NCA” form. </a:t>
            </a:r>
          </a:p>
          <a:p>
            <a:pPr lvl="1"/>
            <a:r>
              <a:rPr lang="en-US" dirty="0">
                <a:solidFill>
                  <a:schemeClr val="tx1"/>
                </a:solidFill>
              </a:rPr>
              <a:t>You can download the most current form on this screen.</a:t>
            </a:r>
          </a:p>
          <a:p>
            <a:pPr lvl="1"/>
            <a:r>
              <a:rPr lang="en-US" dirty="0">
                <a:solidFill>
                  <a:schemeClr val="tx1"/>
                </a:solidFill>
              </a:rPr>
              <a:t>Make sure the NCA is completely filled out, signed, and notarized.</a:t>
            </a:r>
          </a:p>
          <a:p>
            <a:r>
              <a:rPr lang="en-US" sz="1600" dirty="0">
                <a:solidFill>
                  <a:schemeClr val="tx1"/>
                </a:solidFill>
              </a:rPr>
              <a:t>Next you will attach your Firm’s Federal Tax Return.</a:t>
            </a:r>
          </a:p>
          <a:p>
            <a:pPr lvl="1"/>
            <a:r>
              <a:rPr lang="en-US" dirty="0">
                <a:solidFill>
                  <a:schemeClr val="tx1"/>
                </a:solidFill>
              </a:rPr>
              <a:t>If you file an extension the previous year, make sure to include both the previous and current tax returns.</a:t>
            </a:r>
          </a:p>
          <a:p>
            <a:r>
              <a:rPr lang="en-US" sz="1600" dirty="0">
                <a:solidFill>
                  <a:schemeClr val="tx1"/>
                </a:solidFill>
              </a:rPr>
              <a:t>In the “</a:t>
            </a:r>
            <a:r>
              <a:rPr lang="en-US" sz="1600" b="1" dirty="0">
                <a:solidFill>
                  <a:schemeClr val="tx1"/>
                </a:solidFill>
              </a:rPr>
              <a:t>Required Documents</a:t>
            </a:r>
            <a:r>
              <a:rPr lang="en-US" sz="1600" dirty="0">
                <a:solidFill>
                  <a:schemeClr val="tx1"/>
                </a:solidFill>
              </a:rPr>
              <a:t>” section, you can click on “</a:t>
            </a:r>
            <a:r>
              <a:rPr lang="en-US" sz="1600" b="1" dirty="0">
                <a:solidFill>
                  <a:schemeClr val="tx1"/>
                </a:solidFill>
              </a:rPr>
              <a:t>Clear</a:t>
            </a:r>
            <a:r>
              <a:rPr lang="en-US" sz="1600" dirty="0">
                <a:solidFill>
                  <a:schemeClr val="tx1"/>
                </a:solidFill>
              </a:rPr>
              <a:t>” and then on “</a:t>
            </a:r>
            <a:r>
              <a:rPr lang="en-US" sz="1600" b="1" dirty="0">
                <a:solidFill>
                  <a:schemeClr val="tx1"/>
                </a:solidFill>
              </a:rPr>
              <a:t>Lock In</a:t>
            </a:r>
            <a:r>
              <a:rPr lang="en-US" sz="1600" dirty="0">
                <a:solidFill>
                  <a:schemeClr val="tx1"/>
                </a:solidFill>
              </a:rPr>
              <a:t>” if you have no additional documents to attach.</a:t>
            </a:r>
          </a:p>
          <a:p>
            <a:r>
              <a:rPr lang="en-US" sz="1600" dirty="0">
                <a:solidFill>
                  <a:schemeClr val="tx1"/>
                </a:solidFill>
              </a:rPr>
              <a:t>Once all documents are attached click on “</a:t>
            </a:r>
            <a:r>
              <a:rPr lang="en-US" sz="1600" b="1" dirty="0">
                <a:solidFill>
                  <a:schemeClr val="tx1"/>
                </a:solidFill>
              </a:rPr>
              <a:t>Return</a:t>
            </a:r>
            <a:r>
              <a:rPr lang="en-US" sz="1600" dirty="0">
                <a:solidFill>
                  <a:schemeClr val="tx1"/>
                </a:solidFill>
              </a:rPr>
              <a:t>”.</a:t>
            </a:r>
          </a:p>
          <a:p>
            <a:endParaRPr lang="en-US" dirty="0">
              <a:solidFill>
                <a:schemeClr val="tx1"/>
              </a:solidFill>
            </a:endParaRPr>
          </a:p>
          <a:p>
            <a:endParaRPr lang="en-US" dirty="0">
              <a:solidFill>
                <a:schemeClr val="tx1"/>
              </a:solidFill>
            </a:endParaRP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15</a:t>
            </a:fld>
            <a:endParaRPr lang="en-US" dirty="0"/>
          </a:p>
        </p:txBody>
      </p:sp>
      <p:pic>
        <p:nvPicPr>
          <p:cNvPr id="10" name="Picture 9"/>
          <p:cNvPicPr>
            <a:picLocks noChangeAspect="1"/>
          </p:cNvPicPr>
          <p:nvPr/>
        </p:nvPicPr>
        <p:blipFill>
          <a:blip r:embed="rId3"/>
          <a:stretch>
            <a:fillRect/>
          </a:stretch>
        </p:blipFill>
        <p:spPr>
          <a:xfrm>
            <a:off x="408186" y="2100317"/>
            <a:ext cx="5891701" cy="2926080"/>
          </a:xfrm>
          <a:prstGeom prst="rect">
            <a:avLst/>
          </a:prstGeom>
        </p:spPr>
      </p:pic>
      <p:pic>
        <p:nvPicPr>
          <p:cNvPr id="17" name="Picture 16"/>
          <p:cNvPicPr>
            <a:picLocks noChangeAspect="1"/>
          </p:cNvPicPr>
          <p:nvPr/>
        </p:nvPicPr>
        <p:blipFill>
          <a:blip r:embed="rId4"/>
          <a:stretch>
            <a:fillRect/>
          </a:stretch>
        </p:blipFill>
        <p:spPr>
          <a:xfrm>
            <a:off x="4111825" y="2859622"/>
            <a:ext cx="170684" cy="157029"/>
          </a:xfrm>
          <a:prstGeom prst="rect">
            <a:avLst/>
          </a:prstGeom>
        </p:spPr>
      </p:pic>
      <p:pic>
        <p:nvPicPr>
          <p:cNvPr id="18" name="Picture 17"/>
          <p:cNvPicPr>
            <a:picLocks noChangeAspect="1"/>
          </p:cNvPicPr>
          <p:nvPr/>
        </p:nvPicPr>
        <p:blipFill>
          <a:blip r:embed="rId5"/>
          <a:stretch>
            <a:fillRect/>
          </a:stretch>
        </p:blipFill>
        <p:spPr>
          <a:xfrm>
            <a:off x="797893" y="2924489"/>
            <a:ext cx="170703" cy="158510"/>
          </a:xfrm>
          <a:prstGeom prst="rect">
            <a:avLst/>
          </a:prstGeom>
        </p:spPr>
      </p:pic>
      <p:pic>
        <p:nvPicPr>
          <p:cNvPr id="19" name="Picture 18"/>
          <p:cNvPicPr>
            <a:picLocks noChangeAspect="1"/>
          </p:cNvPicPr>
          <p:nvPr/>
        </p:nvPicPr>
        <p:blipFill>
          <a:blip r:embed="rId5"/>
          <a:stretch>
            <a:fillRect/>
          </a:stretch>
        </p:blipFill>
        <p:spPr>
          <a:xfrm>
            <a:off x="1504317" y="4214037"/>
            <a:ext cx="170703" cy="158510"/>
          </a:xfrm>
          <a:prstGeom prst="rect">
            <a:avLst/>
          </a:prstGeom>
        </p:spPr>
      </p:pic>
      <p:pic>
        <p:nvPicPr>
          <p:cNvPr id="20" name="Picture 19"/>
          <p:cNvPicPr>
            <a:picLocks noChangeAspect="1"/>
          </p:cNvPicPr>
          <p:nvPr/>
        </p:nvPicPr>
        <p:blipFill>
          <a:blip r:embed="rId5"/>
          <a:stretch>
            <a:fillRect/>
          </a:stretch>
        </p:blipFill>
        <p:spPr>
          <a:xfrm>
            <a:off x="924116" y="4429187"/>
            <a:ext cx="170703" cy="158510"/>
          </a:xfrm>
          <a:prstGeom prst="rect">
            <a:avLst/>
          </a:prstGeom>
        </p:spPr>
      </p:pic>
      <p:pic>
        <p:nvPicPr>
          <p:cNvPr id="21" name="Picture 20"/>
          <p:cNvPicPr>
            <a:picLocks noChangeAspect="1"/>
          </p:cNvPicPr>
          <p:nvPr/>
        </p:nvPicPr>
        <p:blipFill>
          <a:blip r:embed="rId5"/>
          <a:stretch>
            <a:fillRect/>
          </a:stretch>
        </p:blipFill>
        <p:spPr>
          <a:xfrm>
            <a:off x="4934365" y="4695110"/>
            <a:ext cx="170703" cy="158510"/>
          </a:xfrm>
          <a:prstGeom prst="rect">
            <a:avLst/>
          </a:prstGeom>
        </p:spPr>
      </p:pic>
      <p:pic>
        <p:nvPicPr>
          <p:cNvPr id="22" name="Picture 21"/>
          <p:cNvPicPr>
            <a:picLocks noChangeAspect="1"/>
          </p:cNvPicPr>
          <p:nvPr/>
        </p:nvPicPr>
        <p:blipFill>
          <a:blip r:embed="rId5"/>
          <a:stretch>
            <a:fillRect/>
          </a:stretch>
        </p:blipFill>
        <p:spPr>
          <a:xfrm>
            <a:off x="797894" y="3197481"/>
            <a:ext cx="170703" cy="158510"/>
          </a:xfrm>
          <a:prstGeom prst="rect">
            <a:avLst/>
          </a:prstGeom>
        </p:spPr>
      </p:pic>
      <p:pic>
        <p:nvPicPr>
          <p:cNvPr id="3" name="Picture 2">
            <a:extLst>
              <a:ext uri="{FF2B5EF4-FFF2-40B4-BE49-F238E27FC236}">
                <a16:creationId xmlns:a16="http://schemas.microsoft.com/office/drawing/2014/main" id="{0A337936-848F-4C7D-B057-9B31E99D7F28}"/>
              </a:ext>
            </a:extLst>
          </p:cNvPr>
          <p:cNvPicPr>
            <a:picLocks noChangeAspect="1"/>
          </p:cNvPicPr>
          <p:nvPr/>
        </p:nvPicPr>
        <p:blipFill>
          <a:blip r:embed="rId6"/>
          <a:stretch>
            <a:fillRect/>
          </a:stretch>
        </p:blipFill>
        <p:spPr>
          <a:xfrm>
            <a:off x="10056061" y="6370497"/>
            <a:ext cx="1511939" cy="432854"/>
          </a:xfrm>
          <a:prstGeom prst="rect">
            <a:avLst/>
          </a:prstGeom>
        </p:spPr>
      </p:pic>
    </p:spTree>
    <p:extLst>
      <p:ext uri="{BB962C8B-B14F-4D97-AF65-F5344CB8AC3E}">
        <p14:creationId xmlns:p14="http://schemas.microsoft.com/office/powerpoint/2010/main" val="2170374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conference room">
            <a:extLst>
              <a:ext uri="{FF2B5EF4-FFF2-40B4-BE49-F238E27FC236}">
                <a16:creationId xmlns:a16="http://schemas.microsoft.com/office/drawing/2014/main" id="{8F5AE0D5-C196-A947-8AFE-449A48B26153}"/>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t="45" b="45"/>
          <a:stretch>
            <a:fillRect/>
          </a:stretch>
        </p:blipFill>
        <p:spPr/>
      </p:pic>
      <p:sp>
        <p:nvSpPr>
          <p:cNvPr id="4" name="Content Placeholder 3">
            <a:extLst>
              <a:ext uri="{FF2B5EF4-FFF2-40B4-BE49-F238E27FC236}">
                <a16:creationId xmlns:a16="http://schemas.microsoft.com/office/drawing/2014/main" id="{3B86E961-B76E-423F-995E-11B31E921437}"/>
              </a:ext>
            </a:extLst>
          </p:cNvPr>
          <p:cNvSpPr>
            <a:spLocks noGrp="1"/>
          </p:cNvSpPr>
          <p:nvPr>
            <p:ph sz="half" idx="1"/>
          </p:nvPr>
        </p:nvSpPr>
        <p:spPr>
          <a:xfrm>
            <a:off x="8071104" y="5359400"/>
            <a:ext cx="3688896" cy="565899"/>
          </a:xfrm>
          <a:solidFill>
            <a:schemeClr val="tx1">
              <a:lumMod val="95000"/>
              <a:lumOff val="5000"/>
            </a:schemeClr>
          </a:solidFill>
        </p:spPr>
        <p:txBody>
          <a:bodyPr/>
          <a:lstStyle/>
          <a:p>
            <a:pPr algn="l"/>
            <a:r>
              <a:rPr lang="en-US" sz="2800" dirty="0"/>
              <a:t>Approval Process</a:t>
            </a:r>
          </a:p>
        </p:txBody>
      </p:sp>
      <p:sp>
        <p:nvSpPr>
          <p:cNvPr id="6" name="Slide Number Placeholder 5">
            <a:extLst>
              <a:ext uri="{FF2B5EF4-FFF2-40B4-BE49-F238E27FC236}">
                <a16:creationId xmlns:a16="http://schemas.microsoft.com/office/drawing/2014/main" id="{70202D98-AA1E-41BB-B94E-180311759C13}"/>
              </a:ext>
            </a:extLst>
          </p:cNvPr>
          <p:cNvSpPr>
            <a:spLocks noGrp="1"/>
          </p:cNvSpPr>
          <p:nvPr>
            <p:ph type="sldNum" sz="quarter" idx="15"/>
          </p:nvPr>
        </p:nvSpPr>
        <p:spPr/>
        <p:txBody>
          <a:bodyPr/>
          <a:lstStyle/>
          <a:p>
            <a:fld id="{19B51A1E-902D-48AF-9020-955120F399B6}" type="slidenum">
              <a:rPr lang="en-US" smtClean="0"/>
              <a:pPr/>
              <a:t>16</a:t>
            </a:fld>
            <a:endParaRPr lang="en-US" dirty="0"/>
          </a:p>
        </p:txBody>
      </p:sp>
      <p:sp>
        <p:nvSpPr>
          <p:cNvPr id="11" name="Title 10" hidden="1">
            <a:extLst>
              <a:ext uri="{FF2B5EF4-FFF2-40B4-BE49-F238E27FC236}">
                <a16:creationId xmlns:a16="http://schemas.microsoft.com/office/drawing/2014/main" id="{C5462610-1D7E-437B-B516-F30D9A789B9B}"/>
              </a:ext>
            </a:extLst>
          </p:cNvPr>
          <p:cNvSpPr>
            <a:spLocks noGrp="1"/>
          </p:cNvSpPr>
          <p:nvPr>
            <p:ph type="title"/>
          </p:nvPr>
        </p:nvSpPr>
        <p:spPr/>
        <p:txBody>
          <a:bodyPr/>
          <a:lstStyle/>
          <a:p>
            <a:r>
              <a:rPr lang="en-US" dirty="0"/>
              <a:t>Large image</a:t>
            </a:r>
          </a:p>
        </p:txBody>
      </p:sp>
      <p:pic>
        <p:nvPicPr>
          <p:cNvPr id="3" name="Picture 2"/>
          <p:cNvPicPr>
            <a:picLocks noChangeAspect="1"/>
          </p:cNvPicPr>
          <p:nvPr/>
        </p:nvPicPr>
        <p:blipFill>
          <a:blip r:embed="rId4"/>
          <a:stretch>
            <a:fillRect/>
          </a:stretch>
        </p:blipFill>
        <p:spPr>
          <a:xfrm>
            <a:off x="10417910" y="2433929"/>
            <a:ext cx="1774090" cy="1243692"/>
          </a:xfrm>
          <a:prstGeom prst="rect">
            <a:avLst/>
          </a:prstGeom>
        </p:spPr>
      </p:pic>
      <p:pic>
        <p:nvPicPr>
          <p:cNvPr id="2" name="Picture 1">
            <a:extLst>
              <a:ext uri="{FF2B5EF4-FFF2-40B4-BE49-F238E27FC236}">
                <a16:creationId xmlns:a16="http://schemas.microsoft.com/office/drawing/2014/main" id="{ABE43BD1-A882-4F54-AF32-FF63A5E6C65D}"/>
              </a:ext>
            </a:extLst>
          </p:cNvPr>
          <p:cNvPicPr>
            <a:picLocks noChangeAspect="1"/>
          </p:cNvPicPr>
          <p:nvPr/>
        </p:nvPicPr>
        <p:blipFill>
          <a:blip r:embed="rId5"/>
          <a:stretch>
            <a:fillRect/>
          </a:stretch>
        </p:blipFill>
        <p:spPr>
          <a:xfrm>
            <a:off x="10025152" y="6370497"/>
            <a:ext cx="1511939" cy="432854"/>
          </a:xfrm>
          <a:prstGeom prst="rect">
            <a:avLst/>
          </a:prstGeom>
        </p:spPr>
      </p:pic>
    </p:spTree>
    <p:extLst>
      <p:ext uri="{BB962C8B-B14F-4D97-AF65-F5344CB8AC3E}">
        <p14:creationId xmlns:p14="http://schemas.microsoft.com/office/powerpoint/2010/main" val="665219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sz="4000" dirty="0"/>
              <a:t>Civil Rights Certification and Compliance System (CRCC) </a:t>
            </a:r>
          </a:p>
        </p:txBody>
      </p:sp>
      <p:sp>
        <p:nvSpPr>
          <p:cNvPr id="12" name="Rectangle 11">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6096000" y="1360833"/>
            <a:ext cx="5472000" cy="358775"/>
          </a:xfrm>
        </p:spPr>
        <p:txBody>
          <a:bodyPr/>
          <a:lstStyle/>
          <a:p>
            <a:r>
              <a:rPr lang="en-US" dirty="0"/>
              <a:t>Application Review</a:t>
            </a:r>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6299887" y="2363035"/>
            <a:ext cx="5472113" cy="3375292"/>
          </a:xfrm>
        </p:spPr>
        <p:txBody>
          <a:bodyPr/>
          <a:lstStyle/>
          <a:p>
            <a:r>
              <a:rPr lang="en-US" dirty="0">
                <a:solidFill>
                  <a:schemeClr val="tx1"/>
                </a:solidFill>
              </a:rPr>
              <a:t>Review Documents</a:t>
            </a:r>
          </a:p>
          <a:p>
            <a:pPr lvl="1"/>
            <a:r>
              <a:rPr lang="en-US" dirty="0">
                <a:solidFill>
                  <a:schemeClr val="tx1"/>
                </a:solidFill>
              </a:rPr>
              <a:t>Completeness</a:t>
            </a:r>
          </a:p>
          <a:p>
            <a:pPr lvl="1"/>
            <a:r>
              <a:rPr lang="en-US" dirty="0">
                <a:solidFill>
                  <a:schemeClr val="tx1"/>
                </a:solidFill>
              </a:rPr>
              <a:t>Eligibility</a:t>
            </a:r>
          </a:p>
          <a:p>
            <a:r>
              <a:rPr lang="en-US" dirty="0">
                <a:solidFill>
                  <a:schemeClr val="tx1"/>
                </a:solidFill>
              </a:rPr>
              <a:t>Q &amp; A</a:t>
            </a:r>
          </a:p>
          <a:p>
            <a:pPr lvl="1"/>
            <a:r>
              <a:rPr lang="en-US" dirty="0">
                <a:solidFill>
                  <a:schemeClr val="tx1"/>
                </a:solidFill>
              </a:rPr>
              <a:t>Missing Documents</a:t>
            </a:r>
          </a:p>
          <a:p>
            <a:pPr lvl="1"/>
            <a:r>
              <a:rPr lang="en-US" dirty="0">
                <a:solidFill>
                  <a:schemeClr val="tx1"/>
                </a:solidFill>
              </a:rPr>
              <a:t>Questions</a:t>
            </a:r>
          </a:p>
          <a:p>
            <a:r>
              <a:rPr lang="en-US" dirty="0">
                <a:solidFill>
                  <a:schemeClr val="tx1"/>
                </a:solidFill>
              </a:rPr>
              <a:t>On-Site Review</a:t>
            </a:r>
          </a:p>
          <a:p>
            <a:pPr lvl="1"/>
            <a:r>
              <a:rPr lang="en-US" dirty="0">
                <a:solidFill>
                  <a:schemeClr val="tx1"/>
                </a:solidFill>
              </a:rPr>
              <a:t>No On-Site Review is Required</a:t>
            </a:r>
          </a:p>
          <a:p>
            <a:pPr lvl="1"/>
            <a:r>
              <a:rPr lang="en-US" dirty="0">
                <a:solidFill>
                  <a:schemeClr val="tx1"/>
                </a:solidFill>
              </a:rPr>
              <a:t>Unless there has been changes made or an expansion is needed.</a:t>
            </a:r>
          </a:p>
          <a:p>
            <a:endParaRPr lang="en-US" dirty="0">
              <a:solidFill>
                <a:schemeClr val="tx1"/>
              </a:solidFill>
            </a:endParaRPr>
          </a:p>
          <a:p>
            <a:endParaRPr lang="en-US" dirty="0">
              <a:solidFill>
                <a:schemeClr val="tx1"/>
              </a:solidFill>
            </a:endParaRP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17</a:t>
            </a:fld>
            <a:endParaRPr lang="en-US" dirty="0"/>
          </a:p>
        </p:txBody>
      </p:sp>
      <p:pic>
        <p:nvPicPr>
          <p:cNvPr id="5" name="Picture 4"/>
          <p:cNvPicPr>
            <a:picLocks noChangeAspect="1"/>
          </p:cNvPicPr>
          <p:nvPr/>
        </p:nvPicPr>
        <p:blipFill>
          <a:blip r:embed="rId3"/>
          <a:stretch>
            <a:fillRect/>
          </a:stretch>
        </p:blipFill>
        <p:spPr>
          <a:xfrm>
            <a:off x="2567194" y="4043815"/>
            <a:ext cx="3267740" cy="2327536"/>
          </a:xfrm>
          <a:prstGeom prst="rect">
            <a:avLst/>
          </a:prstGeom>
        </p:spPr>
      </p:pic>
      <p:pic>
        <p:nvPicPr>
          <p:cNvPr id="3" name="Picture 2"/>
          <p:cNvPicPr>
            <a:picLocks noChangeAspect="1"/>
          </p:cNvPicPr>
          <p:nvPr/>
        </p:nvPicPr>
        <p:blipFill>
          <a:blip r:embed="rId4"/>
          <a:stretch>
            <a:fillRect/>
          </a:stretch>
        </p:blipFill>
        <p:spPr>
          <a:xfrm>
            <a:off x="324389" y="1867502"/>
            <a:ext cx="5510545" cy="1315177"/>
          </a:xfrm>
          <a:prstGeom prst="rect">
            <a:avLst/>
          </a:prstGeom>
        </p:spPr>
      </p:pic>
      <p:pic>
        <p:nvPicPr>
          <p:cNvPr id="9" name="Picture 8">
            <a:extLst>
              <a:ext uri="{FF2B5EF4-FFF2-40B4-BE49-F238E27FC236}">
                <a16:creationId xmlns:a16="http://schemas.microsoft.com/office/drawing/2014/main" id="{137A7045-422A-4ADF-9551-7DAA8FE2AE1F}"/>
              </a:ext>
            </a:extLst>
          </p:cNvPr>
          <p:cNvPicPr>
            <a:picLocks noChangeAspect="1"/>
          </p:cNvPicPr>
          <p:nvPr/>
        </p:nvPicPr>
        <p:blipFill>
          <a:blip r:embed="rId5"/>
          <a:stretch>
            <a:fillRect/>
          </a:stretch>
        </p:blipFill>
        <p:spPr>
          <a:xfrm>
            <a:off x="10056061" y="6370497"/>
            <a:ext cx="1511939" cy="432854"/>
          </a:xfrm>
          <a:prstGeom prst="rect">
            <a:avLst/>
          </a:prstGeom>
        </p:spPr>
      </p:pic>
    </p:spTree>
    <p:extLst>
      <p:ext uri="{BB962C8B-B14F-4D97-AF65-F5344CB8AC3E}">
        <p14:creationId xmlns:p14="http://schemas.microsoft.com/office/powerpoint/2010/main" val="4167054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431F261-3AAB-473E-B73A-AD02C952A215}"/>
              </a:ext>
            </a:extLst>
          </p:cNvPr>
          <p:cNvPicPr>
            <a:picLocks noChangeAspect="1"/>
          </p:cNvPicPr>
          <p:nvPr/>
        </p:nvPicPr>
        <p:blipFill>
          <a:blip r:embed="rId3"/>
          <a:stretch>
            <a:fillRect/>
          </a:stretch>
        </p:blipFill>
        <p:spPr>
          <a:xfrm>
            <a:off x="673764" y="864000"/>
            <a:ext cx="4001932" cy="5417015"/>
          </a:xfrm>
          <a:prstGeom prst="rect">
            <a:avLst/>
          </a:prstGeom>
        </p:spPr>
      </p:pic>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sz="4000" dirty="0"/>
              <a:t>Civil Rights Certification and Compliance System (CRCC) </a:t>
            </a:r>
          </a:p>
        </p:txBody>
      </p:sp>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6288000" y="1328065"/>
            <a:ext cx="5472000" cy="358775"/>
          </a:xfrm>
        </p:spPr>
        <p:txBody>
          <a:bodyPr/>
          <a:lstStyle/>
          <a:p>
            <a:r>
              <a:rPr lang="en-US" dirty="0"/>
              <a:t>Approval</a:t>
            </a: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18</a:t>
            </a:fld>
            <a:endParaRPr lang="en-US" dirty="0"/>
          </a:p>
        </p:txBody>
      </p:sp>
      <p:sp>
        <p:nvSpPr>
          <p:cNvPr id="15"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6163297" y="2341022"/>
            <a:ext cx="5472113" cy="3375292"/>
          </a:xfrm>
        </p:spPr>
        <p:txBody>
          <a:bodyPr/>
          <a:lstStyle/>
          <a:p>
            <a:r>
              <a:rPr lang="en-US" dirty="0">
                <a:solidFill>
                  <a:schemeClr val="tx1"/>
                </a:solidFill>
              </a:rPr>
              <a:t>Approval Letter </a:t>
            </a:r>
          </a:p>
          <a:p>
            <a:r>
              <a:rPr lang="en-US" dirty="0">
                <a:solidFill>
                  <a:schemeClr val="tx1"/>
                </a:solidFill>
              </a:rPr>
              <a:t>DBE/ACDBE Directory</a:t>
            </a:r>
          </a:p>
          <a:p>
            <a:r>
              <a:rPr lang="en-US" dirty="0">
                <a:solidFill>
                  <a:schemeClr val="tx1"/>
                </a:solidFill>
              </a:rPr>
              <a:t>Must be submitted on or before the due date</a:t>
            </a:r>
          </a:p>
          <a:p>
            <a:r>
              <a:rPr lang="en-US" dirty="0">
                <a:solidFill>
                  <a:schemeClr val="tx1"/>
                </a:solidFill>
              </a:rPr>
              <a:t>Annual Recertification (Every year)</a:t>
            </a:r>
          </a:p>
          <a:p>
            <a:pPr lvl="1"/>
            <a:r>
              <a:rPr lang="en-US" dirty="0">
                <a:solidFill>
                  <a:schemeClr val="tx1"/>
                </a:solidFill>
              </a:rPr>
              <a:t>No Change Affidavit (NCA)</a:t>
            </a:r>
          </a:p>
          <a:p>
            <a:pPr lvl="1"/>
            <a:r>
              <a:rPr lang="en-US" dirty="0">
                <a:solidFill>
                  <a:schemeClr val="tx1"/>
                </a:solidFill>
              </a:rPr>
              <a:t>Most Current Federal Tax Return</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pic>
        <p:nvPicPr>
          <p:cNvPr id="10" name="Picture 9" descr="75+ Free Stock Images 3D Human Character Best Collection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3755" y="4491364"/>
            <a:ext cx="1588245" cy="1526693"/>
          </a:xfrm>
          <a:prstGeom prst="rect">
            <a:avLst/>
          </a:prstGeom>
        </p:spPr>
      </p:pic>
      <p:pic>
        <p:nvPicPr>
          <p:cNvPr id="4" name="Picture 3">
            <a:extLst>
              <a:ext uri="{FF2B5EF4-FFF2-40B4-BE49-F238E27FC236}">
                <a16:creationId xmlns:a16="http://schemas.microsoft.com/office/drawing/2014/main" id="{58FB8E3D-7660-4AB8-A20D-A3522A77B16E}"/>
              </a:ext>
            </a:extLst>
          </p:cNvPr>
          <p:cNvPicPr>
            <a:picLocks noChangeAspect="1"/>
          </p:cNvPicPr>
          <p:nvPr/>
        </p:nvPicPr>
        <p:blipFill>
          <a:blip r:embed="rId5"/>
          <a:stretch>
            <a:fillRect/>
          </a:stretch>
        </p:blipFill>
        <p:spPr>
          <a:xfrm>
            <a:off x="4135705" y="4953475"/>
            <a:ext cx="1774090" cy="1243692"/>
          </a:xfrm>
          <a:prstGeom prst="rect">
            <a:avLst/>
          </a:prstGeom>
        </p:spPr>
      </p:pic>
      <p:pic>
        <p:nvPicPr>
          <p:cNvPr id="5" name="Picture 4">
            <a:extLst>
              <a:ext uri="{FF2B5EF4-FFF2-40B4-BE49-F238E27FC236}">
                <a16:creationId xmlns:a16="http://schemas.microsoft.com/office/drawing/2014/main" id="{3638458F-21EB-4E01-8B8B-CF334653CCE8}"/>
              </a:ext>
            </a:extLst>
          </p:cNvPr>
          <p:cNvPicPr>
            <a:picLocks noChangeAspect="1"/>
          </p:cNvPicPr>
          <p:nvPr/>
        </p:nvPicPr>
        <p:blipFill>
          <a:blip r:embed="rId6"/>
          <a:stretch>
            <a:fillRect/>
          </a:stretch>
        </p:blipFill>
        <p:spPr>
          <a:xfrm>
            <a:off x="10006298" y="6370496"/>
            <a:ext cx="1511939" cy="432854"/>
          </a:xfrm>
          <a:prstGeom prst="rect">
            <a:avLst/>
          </a:prstGeom>
        </p:spPr>
      </p:pic>
    </p:spTree>
    <p:extLst>
      <p:ext uri="{BB962C8B-B14F-4D97-AF65-F5344CB8AC3E}">
        <p14:creationId xmlns:p14="http://schemas.microsoft.com/office/powerpoint/2010/main" val="1066739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sz="4000" dirty="0"/>
              <a:t>Civil Rights Certification and Compliance System (CRCC) </a:t>
            </a:r>
          </a:p>
        </p:txBody>
      </p:sp>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6288000" y="1328065"/>
            <a:ext cx="5472000" cy="358775"/>
          </a:xfrm>
        </p:spPr>
        <p:txBody>
          <a:bodyPr/>
          <a:lstStyle/>
          <a:p>
            <a:r>
              <a:rPr lang="en-US" dirty="0"/>
              <a:t>Decertifications</a:t>
            </a:r>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6299887" y="2363035"/>
            <a:ext cx="5472113" cy="3375292"/>
          </a:xfrm>
        </p:spPr>
        <p:txBody>
          <a:bodyPr/>
          <a:lstStyle/>
          <a:p>
            <a:r>
              <a:rPr lang="en-US" dirty="0">
                <a:solidFill>
                  <a:schemeClr val="tx1"/>
                </a:solidFill>
              </a:rPr>
              <a:t>Reasons for Decertification</a:t>
            </a:r>
          </a:p>
          <a:p>
            <a:pPr lvl="1"/>
            <a:r>
              <a:rPr lang="en-US" dirty="0">
                <a:solidFill>
                  <a:schemeClr val="tx1"/>
                </a:solidFill>
              </a:rPr>
              <a:t>Failure to Submit a Annual Renewal Application</a:t>
            </a:r>
          </a:p>
          <a:p>
            <a:pPr lvl="1"/>
            <a:r>
              <a:rPr lang="en-US" dirty="0">
                <a:solidFill>
                  <a:schemeClr val="tx1"/>
                </a:solidFill>
              </a:rPr>
              <a:t>Failure to Comply for Requested Documents</a:t>
            </a:r>
          </a:p>
          <a:p>
            <a:pPr lvl="1"/>
            <a:r>
              <a:rPr lang="en-US" dirty="0">
                <a:solidFill>
                  <a:schemeClr val="tx1"/>
                </a:solidFill>
              </a:rPr>
              <a:t>No Longer Eligible</a:t>
            </a:r>
          </a:p>
          <a:p>
            <a:r>
              <a:rPr lang="en-US" dirty="0">
                <a:solidFill>
                  <a:schemeClr val="tx1"/>
                </a:solidFill>
              </a:rPr>
              <a:t>Decertification Letter</a:t>
            </a:r>
          </a:p>
          <a:p>
            <a:pPr lvl="1"/>
            <a:r>
              <a:rPr lang="en-US" dirty="0">
                <a:solidFill>
                  <a:schemeClr val="tx1"/>
                </a:solidFill>
              </a:rPr>
              <a:t>Appeal with ODOT (30 days)</a:t>
            </a:r>
          </a:p>
          <a:p>
            <a:pPr lvl="1"/>
            <a:r>
              <a:rPr lang="en-US" dirty="0">
                <a:solidFill>
                  <a:schemeClr val="tx1"/>
                </a:solidFill>
              </a:rPr>
              <a:t>Appeal with USDOT (90 days)</a:t>
            </a:r>
          </a:p>
          <a:p>
            <a:endParaRPr lang="en-US" dirty="0">
              <a:solidFill>
                <a:schemeClr val="tx1"/>
              </a:solidFill>
            </a:endParaRPr>
          </a:p>
          <a:p>
            <a:endParaRPr lang="en-US" dirty="0">
              <a:solidFill>
                <a:schemeClr val="tx1"/>
              </a:solidFill>
            </a:endParaRP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19</a:t>
            </a:fld>
            <a:endParaRPr lang="en-US" dirty="0"/>
          </a:p>
        </p:txBody>
      </p:sp>
      <p:pic>
        <p:nvPicPr>
          <p:cNvPr id="16" name="Picture 15" descr="The Truth Denied - International Center Against Abuse of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3741" y="4526617"/>
            <a:ext cx="1428750" cy="1028700"/>
          </a:xfrm>
          <a:prstGeom prst="rect">
            <a:avLst/>
          </a:prstGeom>
        </p:spPr>
      </p:pic>
      <p:pic>
        <p:nvPicPr>
          <p:cNvPr id="5" name="Picture 4">
            <a:extLst>
              <a:ext uri="{FF2B5EF4-FFF2-40B4-BE49-F238E27FC236}">
                <a16:creationId xmlns:a16="http://schemas.microsoft.com/office/drawing/2014/main" id="{65F88A17-9399-4320-90F6-BB62DDE1D5D8}"/>
              </a:ext>
            </a:extLst>
          </p:cNvPr>
          <p:cNvPicPr>
            <a:picLocks noChangeAspect="1"/>
          </p:cNvPicPr>
          <p:nvPr/>
        </p:nvPicPr>
        <p:blipFill>
          <a:blip r:embed="rId4"/>
          <a:stretch>
            <a:fillRect/>
          </a:stretch>
        </p:blipFill>
        <p:spPr>
          <a:xfrm>
            <a:off x="745731" y="864000"/>
            <a:ext cx="4203342" cy="5439239"/>
          </a:xfrm>
          <a:prstGeom prst="rect">
            <a:avLst/>
          </a:prstGeom>
        </p:spPr>
      </p:pic>
      <p:pic>
        <p:nvPicPr>
          <p:cNvPr id="9" name="Picture 8">
            <a:extLst>
              <a:ext uri="{FF2B5EF4-FFF2-40B4-BE49-F238E27FC236}">
                <a16:creationId xmlns:a16="http://schemas.microsoft.com/office/drawing/2014/main" id="{1E3E6CD0-0FD0-41DF-80B0-04DEEA11AB19}"/>
              </a:ext>
            </a:extLst>
          </p:cNvPr>
          <p:cNvPicPr>
            <a:picLocks noChangeAspect="1"/>
          </p:cNvPicPr>
          <p:nvPr/>
        </p:nvPicPr>
        <p:blipFill>
          <a:blip r:embed="rId5"/>
          <a:stretch>
            <a:fillRect/>
          </a:stretch>
        </p:blipFill>
        <p:spPr>
          <a:xfrm>
            <a:off x="10053432" y="6371351"/>
            <a:ext cx="1511939" cy="432854"/>
          </a:xfrm>
          <a:prstGeom prst="rect">
            <a:avLst/>
          </a:prstGeom>
        </p:spPr>
      </p:pic>
    </p:spTree>
    <p:extLst>
      <p:ext uri="{BB962C8B-B14F-4D97-AF65-F5344CB8AC3E}">
        <p14:creationId xmlns:p14="http://schemas.microsoft.com/office/powerpoint/2010/main" val="1181159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p:txBody>
          <a:bodyPr/>
          <a:lstStyle/>
          <a:p>
            <a:pPr marL="0" indent="0">
              <a:buNone/>
            </a:pPr>
            <a:r>
              <a:rPr lang="en-US" sz="1600" dirty="0"/>
              <a:t>ODOT makes all certification decisions for the participation in the DBE Program.</a:t>
            </a:r>
          </a:p>
          <a:p>
            <a:r>
              <a:rPr lang="en-US" sz="1600" dirty="0"/>
              <a:t>Makes all certification decisions on behalf Oklahoma U.S. DOT recipients</a:t>
            </a:r>
          </a:p>
          <a:p>
            <a:r>
              <a:rPr lang="en-US" sz="1600" dirty="0"/>
              <a:t>Maintain directory of current certified firms online.</a:t>
            </a:r>
          </a:p>
          <a:p>
            <a:r>
              <a:rPr lang="en-US" sz="1600" dirty="0"/>
              <a:t>“One-Stop Shopping” for certifications.</a:t>
            </a:r>
          </a:p>
          <a:p>
            <a:pPr marL="0" indent="0">
              <a:buNone/>
            </a:pPr>
            <a:endParaRPr lang="en-US" sz="1600" dirty="0"/>
          </a:p>
          <a:p>
            <a:endParaRPr lang="en-US" sz="1600" dirty="0"/>
          </a:p>
        </p:txBody>
      </p:sp>
      <p:pic>
        <p:nvPicPr>
          <p:cNvPr id="9" name="Picture Placeholder 8" descr="Handing touching mobile phone">
            <a:extLst>
              <a:ext uri="{FF2B5EF4-FFF2-40B4-BE49-F238E27FC236}">
                <a16:creationId xmlns:a16="http://schemas.microsoft.com/office/drawing/2014/main" id="{A9A75888-22E3-1D43-9112-DA02186070B5}"/>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a:xfrm>
            <a:off x="6012111" y="-352339"/>
            <a:ext cx="6096000" cy="6371351"/>
          </a:xfrm>
        </p:spPr>
      </p:pic>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p:txBody>
          <a:bodyPr/>
          <a:lstStyle/>
          <a:p>
            <a:r>
              <a:rPr lang="en-US" dirty="0"/>
              <a:t>About Us</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p:txBody>
          <a:bodyPr/>
          <a:lstStyle/>
          <a:p>
            <a:pPr algn="l"/>
            <a:r>
              <a:rPr lang="en-US" sz="1600" dirty="0"/>
              <a:t>Oklahoma has elected to have one Unified Certification Program  for the state of Oklahoma. The certification agency is ODOT.</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2</a:t>
            </a:fld>
            <a:endParaRPr lang="en-US" dirty="0"/>
          </a:p>
        </p:txBody>
      </p:sp>
      <p:pic>
        <p:nvPicPr>
          <p:cNvPr id="5" name="Picture 4">
            <a:extLst>
              <a:ext uri="{FF2B5EF4-FFF2-40B4-BE49-F238E27FC236}">
                <a16:creationId xmlns:a16="http://schemas.microsoft.com/office/drawing/2014/main" id="{C9D41F08-872E-42D6-A808-43F8FC6AAD4E}"/>
              </a:ext>
            </a:extLst>
          </p:cNvPr>
          <p:cNvPicPr>
            <a:picLocks noChangeAspect="1"/>
          </p:cNvPicPr>
          <p:nvPr/>
        </p:nvPicPr>
        <p:blipFill>
          <a:blip r:embed="rId3"/>
          <a:stretch>
            <a:fillRect/>
          </a:stretch>
        </p:blipFill>
        <p:spPr>
          <a:xfrm>
            <a:off x="9988515" y="6365285"/>
            <a:ext cx="1512791" cy="432000"/>
          </a:xfrm>
          <a:prstGeom prst="rect">
            <a:avLst/>
          </a:prstGeom>
        </p:spPr>
      </p:pic>
      <p:pic>
        <p:nvPicPr>
          <p:cNvPr id="10" name="Picture 9">
            <a:extLst>
              <a:ext uri="{FF2B5EF4-FFF2-40B4-BE49-F238E27FC236}">
                <a16:creationId xmlns:a16="http://schemas.microsoft.com/office/drawing/2014/main" id="{DCF3A382-64F7-4FAB-A08A-774A98A515AB}"/>
              </a:ext>
            </a:extLst>
          </p:cNvPr>
          <p:cNvPicPr>
            <a:picLocks noChangeAspect="1"/>
          </p:cNvPicPr>
          <p:nvPr/>
        </p:nvPicPr>
        <p:blipFill>
          <a:blip r:embed="rId4"/>
          <a:stretch>
            <a:fillRect/>
          </a:stretch>
        </p:blipFill>
        <p:spPr>
          <a:xfrm>
            <a:off x="1090845" y="158136"/>
            <a:ext cx="3594277" cy="2592134"/>
          </a:xfrm>
          <a:prstGeom prst="rect">
            <a:avLst/>
          </a:prstGeom>
        </p:spPr>
      </p:pic>
    </p:spTree>
    <p:extLst>
      <p:ext uri="{BB962C8B-B14F-4D97-AF65-F5344CB8AC3E}">
        <p14:creationId xmlns:p14="http://schemas.microsoft.com/office/powerpoint/2010/main" val="2242825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sz="4000" dirty="0"/>
              <a:t>Civil Rights Certification and Compliance System (CRCC) </a:t>
            </a:r>
          </a:p>
        </p:txBody>
      </p:sp>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6288000" y="1328065"/>
            <a:ext cx="5472000" cy="358775"/>
          </a:xfrm>
        </p:spPr>
        <p:txBody>
          <a:bodyPr/>
          <a:lstStyle/>
          <a:p>
            <a:r>
              <a:rPr lang="en-US" dirty="0"/>
              <a:t>Graduations</a:t>
            </a:r>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6299887" y="2363035"/>
            <a:ext cx="5472113" cy="3375292"/>
          </a:xfrm>
        </p:spPr>
        <p:txBody>
          <a:bodyPr/>
          <a:lstStyle/>
          <a:p>
            <a:r>
              <a:rPr lang="en-US" dirty="0">
                <a:solidFill>
                  <a:schemeClr val="tx1"/>
                </a:solidFill>
              </a:rPr>
              <a:t>Company’s Success</a:t>
            </a:r>
          </a:p>
          <a:p>
            <a:r>
              <a:rPr lang="en-US" dirty="0">
                <a:solidFill>
                  <a:schemeClr val="tx1"/>
                </a:solidFill>
              </a:rPr>
              <a:t>Graduations</a:t>
            </a:r>
          </a:p>
          <a:p>
            <a:pPr lvl="1"/>
            <a:r>
              <a:rPr lang="en-US" dirty="0">
                <a:solidFill>
                  <a:schemeClr val="tx1"/>
                </a:solidFill>
              </a:rPr>
              <a:t>Exceeded Gross Receipts for NAICS</a:t>
            </a:r>
          </a:p>
          <a:p>
            <a:r>
              <a:rPr lang="en-US" dirty="0">
                <a:solidFill>
                  <a:schemeClr val="tx1"/>
                </a:solidFill>
              </a:rPr>
              <a:t>Graduation Letter</a:t>
            </a:r>
          </a:p>
          <a:p>
            <a:pPr lvl="1"/>
            <a:r>
              <a:rPr lang="en-US" dirty="0">
                <a:solidFill>
                  <a:schemeClr val="tx1"/>
                </a:solidFill>
              </a:rPr>
              <a:t>Appeal with ODOT</a:t>
            </a:r>
          </a:p>
          <a:p>
            <a:pPr lvl="1"/>
            <a:r>
              <a:rPr lang="en-US" dirty="0">
                <a:solidFill>
                  <a:schemeClr val="tx1"/>
                </a:solidFill>
              </a:rPr>
              <a:t>Appeal with USDOT</a:t>
            </a:r>
          </a:p>
          <a:p>
            <a:endParaRPr lang="en-US" dirty="0">
              <a:solidFill>
                <a:schemeClr val="tx1"/>
              </a:solidFill>
            </a:endParaRPr>
          </a:p>
          <a:p>
            <a:endParaRPr lang="en-US" dirty="0">
              <a:solidFill>
                <a:schemeClr val="tx1"/>
              </a:solidFill>
            </a:endParaRP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20</a:t>
            </a:fld>
            <a:endParaRPr lang="en-US" dirty="0"/>
          </a:p>
        </p:txBody>
      </p:sp>
      <p:pic>
        <p:nvPicPr>
          <p:cNvPr id="9" name="Picture 8">
            <a:extLst>
              <a:ext uri="{FF2B5EF4-FFF2-40B4-BE49-F238E27FC236}">
                <a16:creationId xmlns:a16="http://schemas.microsoft.com/office/drawing/2014/main" id="{85470101-3A15-40A1-8A4B-4024320A19F0}"/>
              </a:ext>
            </a:extLst>
          </p:cNvPr>
          <p:cNvPicPr>
            <a:picLocks noChangeAspect="1"/>
          </p:cNvPicPr>
          <p:nvPr/>
        </p:nvPicPr>
        <p:blipFill>
          <a:blip r:embed="rId3"/>
          <a:stretch>
            <a:fillRect/>
          </a:stretch>
        </p:blipFill>
        <p:spPr>
          <a:xfrm>
            <a:off x="8798154" y="3330828"/>
            <a:ext cx="2476500" cy="2552700"/>
          </a:xfrm>
          <a:prstGeom prst="rect">
            <a:avLst/>
          </a:prstGeom>
        </p:spPr>
      </p:pic>
      <p:pic>
        <p:nvPicPr>
          <p:cNvPr id="5" name="Picture 4">
            <a:extLst>
              <a:ext uri="{FF2B5EF4-FFF2-40B4-BE49-F238E27FC236}">
                <a16:creationId xmlns:a16="http://schemas.microsoft.com/office/drawing/2014/main" id="{D605B485-55BC-4358-B493-CF9FA8C27D9A}"/>
              </a:ext>
            </a:extLst>
          </p:cNvPr>
          <p:cNvPicPr>
            <a:picLocks noChangeAspect="1"/>
          </p:cNvPicPr>
          <p:nvPr/>
        </p:nvPicPr>
        <p:blipFill>
          <a:blip r:embed="rId4"/>
          <a:stretch>
            <a:fillRect/>
          </a:stretch>
        </p:blipFill>
        <p:spPr>
          <a:xfrm>
            <a:off x="10036404" y="6371351"/>
            <a:ext cx="1511939" cy="432854"/>
          </a:xfrm>
          <a:prstGeom prst="rect">
            <a:avLst/>
          </a:prstGeom>
        </p:spPr>
      </p:pic>
      <p:pic>
        <p:nvPicPr>
          <p:cNvPr id="12" name="Picture 11">
            <a:extLst>
              <a:ext uri="{FF2B5EF4-FFF2-40B4-BE49-F238E27FC236}">
                <a16:creationId xmlns:a16="http://schemas.microsoft.com/office/drawing/2014/main" id="{18009253-F392-4042-973E-14A385412C7E}"/>
              </a:ext>
            </a:extLst>
          </p:cNvPr>
          <p:cNvPicPr>
            <a:picLocks noChangeAspect="1"/>
          </p:cNvPicPr>
          <p:nvPr/>
        </p:nvPicPr>
        <p:blipFill>
          <a:blip r:embed="rId5"/>
          <a:stretch>
            <a:fillRect/>
          </a:stretch>
        </p:blipFill>
        <p:spPr>
          <a:xfrm>
            <a:off x="747561" y="864000"/>
            <a:ext cx="4099306" cy="5279010"/>
          </a:xfrm>
          <a:prstGeom prst="rect">
            <a:avLst/>
          </a:prstGeom>
        </p:spPr>
      </p:pic>
    </p:spTree>
    <p:extLst>
      <p:ext uri="{BB962C8B-B14F-4D97-AF65-F5344CB8AC3E}">
        <p14:creationId xmlns:p14="http://schemas.microsoft.com/office/powerpoint/2010/main" val="1231737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Desk with computer, phone, books, etc.">
            <a:extLst>
              <a:ext uri="{FF2B5EF4-FFF2-40B4-BE49-F238E27FC236}">
                <a16:creationId xmlns:a16="http://schemas.microsoft.com/office/drawing/2014/main" id="{2E7ADBC3-DECA-9F4C-9289-9E43C727592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6235700" y="3195686"/>
            <a:ext cx="5956300" cy="953105"/>
          </a:xfrm>
        </p:spPr>
        <p:txBody>
          <a:bodyPr/>
          <a:lstStyle/>
          <a:p>
            <a:pPr algn="just"/>
            <a:r>
              <a:rPr lang="en-US" sz="4400" dirty="0">
                <a:latin typeface="Times New Roman" panose="02020603050405020304" pitchFamily="18" charset="0"/>
                <a:cs typeface="Times New Roman" panose="02020603050405020304" pitchFamily="18" charset="0"/>
              </a:rPr>
              <a:t>Interstate Certification</a:t>
            </a:r>
          </a:p>
        </p:txBody>
      </p:sp>
      <p:sp>
        <p:nvSpPr>
          <p:cNvPr id="14" name="Text Placeholder 13">
            <a:extLst>
              <a:ext uri="{FF2B5EF4-FFF2-40B4-BE49-F238E27FC236}">
                <a16:creationId xmlns:a16="http://schemas.microsoft.com/office/drawing/2014/main" id="{F278402B-CA7D-4F5B-B3FA-ED74AB3CFB6C}"/>
              </a:ext>
            </a:extLst>
          </p:cNvPr>
          <p:cNvSpPr>
            <a:spLocks noGrp="1"/>
          </p:cNvSpPr>
          <p:nvPr>
            <p:ph type="body" sz="quarter" idx="13"/>
          </p:nvPr>
        </p:nvSpPr>
        <p:spPr/>
        <p:txBody>
          <a:bodyPr/>
          <a:lstStyle/>
          <a:p>
            <a:pPr algn="l"/>
            <a:r>
              <a:rPr lang="en-US" sz="2800" dirty="0"/>
              <a:t>Application Process</a:t>
            </a:r>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21</a:t>
            </a:fld>
            <a:endParaRPr lang="en-US" dirty="0"/>
          </a:p>
        </p:txBody>
      </p:sp>
      <p:pic>
        <p:nvPicPr>
          <p:cNvPr id="2" name="Picture 1">
            <a:extLst>
              <a:ext uri="{FF2B5EF4-FFF2-40B4-BE49-F238E27FC236}">
                <a16:creationId xmlns:a16="http://schemas.microsoft.com/office/drawing/2014/main" id="{B74DFE8B-07F8-43AB-9A41-2555CCA73B58}"/>
              </a:ext>
            </a:extLst>
          </p:cNvPr>
          <p:cNvPicPr>
            <a:picLocks noChangeAspect="1"/>
          </p:cNvPicPr>
          <p:nvPr/>
        </p:nvPicPr>
        <p:blipFill>
          <a:blip r:embed="rId4"/>
          <a:stretch>
            <a:fillRect/>
          </a:stretch>
        </p:blipFill>
        <p:spPr>
          <a:xfrm>
            <a:off x="10014324" y="6370497"/>
            <a:ext cx="1511939" cy="432854"/>
          </a:xfrm>
          <a:prstGeom prst="rect">
            <a:avLst/>
          </a:prstGeom>
        </p:spPr>
      </p:pic>
    </p:spTree>
    <p:extLst>
      <p:ext uri="{BB962C8B-B14F-4D97-AF65-F5344CB8AC3E}">
        <p14:creationId xmlns:p14="http://schemas.microsoft.com/office/powerpoint/2010/main" val="541368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sz="4000" dirty="0"/>
              <a:t>Civil Rights Certification and Compliance System (CRCC) </a:t>
            </a:r>
          </a:p>
        </p:txBody>
      </p:sp>
      <p:sp>
        <p:nvSpPr>
          <p:cNvPr id="12" name="Rectangle 11">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6288000" y="1328065"/>
            <a:ext cx="5472000" cy="358775"/>
          </a:xfrm>
        </p:spPr>
        <p:txBody>
          <a:bodyPr/>
          <a:lstStyle/>
          <a:p>
            <a:r>
              <a:rPr lang="en-US" dirty="0"/>
              <a:t>ODOT’s Involvement (State A)</a:t>
            </a:r>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6299887" y="2363035"/>
            <a:ext cx="5472113" cy="3375292"/>
          </a:xfrm>
        </p:spPr>
        <p:txBody>
          <a:bodyPr/>
          <a:lstStyle/>
          <a:p>
            <a:r>
              <a:rPr lang="en-US" dirty="0">
                <a:solidFill>
                  <a:schemeClr val="tx1"/>
                </a:solidFill>
              </a:rPr>
              <a:t>There are two options:</a:t>
            </a:r>
          </a:p>
          <a:p>
            <a:pPr lvl="1"/>
            <a:r>
              <a:rPr lang="en-US" dirty="0">
                <a:solidFill>
                  <a:schemeClr val="tx1"/>
                </a:solidFill>
              </a:rPr>
              <a:t>49 CFR 26.85 (b) – State B will accept State A’s certification without further procedures</a:t>
            </a:r>
          </a:p>
          <a:p>
            <a:pPr lvl="1"/>
            <a:r>
              <a:rPr lang="en-US" dirty="0">
                <a:solidFill>
                  <a:schemeClr val="tx1"/>
                </a:solidFill>
              </a:rPr>
              <a:t>49 CFR 26.85 (c) – State B will not accept State A’s certification</a:t>
            </a:r>
          </a:p>
          <a:p>
            <a:r>
              <a:rPr lang="en-US" dirty="0">
                <a:solidFill>
                  <a:prstClr val="black"/>
                </a:solidFill>
              </a:rPr>
              <a:t>49 CFR 26.85 (b)</a:t>
            </a:r>
          </a:p>
          <a:p>
            <a:pPr lvl="1"/>
            <a:r>
              <a:rPr lang="en-US" dirty="0">
                <a:solidFill>
                  <a:prstClr val="black"/>
                </a:solidFill>
              </a:rPr>
              <a:t>ODOT will not have to do anything</a:t>
            </a:r>
          </a:p>
          <a:p>
            <a:pPr lvl="1"/>
            <a:r>
              <a:rPr lang="en-US" dirty="0">
                <a:solidFill>
                  <a:prstClr val="black"/>
                </a:solidFill>
              </a:rPr>
              <a:t>State B will verified thru our Directory that you are currently certified</a:t>
            </a:r>
            <a:endParaRPr lang="en-US" dirty="0">
              <a:solidFill>
                <a:schemeClr val="tx1"/>
              </a:solidFill>
            </a:endParaRPr>
          </a:p>
          <a:p>
            <a:pPr lvl="0"/>
            <a:r>
              <a:rPr lang="en-US" dirty="0">
                <a:solidFill>
                  <a:prstClr val="black"/>
                </a:solidFill>
              </a:rPr>
              <a:t>49 CFR 26.85 (c)</a:t>
            </a:r>
          </a:p>
          <a:p>
            <a:pPr lvl="1"/>
            <a:r>
              <a:rPr lang="en-US" dirty="0">
                <a:solidFill>
                  <a:schemeClr val="tx1"/>
                </a:solidFill>
              </a:rPr>
              <a:t>ODOT will provide the On-Site Review to State B</a:t>
            </a:r>
          </a:p>
          <a:p>
            <a:endParaRPr lang="en-US" dirty="0">
              <a:solidFill>
                <a:schemeClr val="tx1"/>
              </a:solidFill>
            </a:endParaRP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22</a:t>
            </a:fld>
            <a:endParaRPr lang="en-US" dirty="0"/>
          </a:p>
        </p:txBody>
      </p:sp>
      <p:sp>
        <p:nvSpPr>
          <p:cNvPr id="14"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431800" y="1328066"/>
            <a:ext cx="5472000" cy="358775"/>
          </a:xfrm>
        </p:spPr>
        <p:txBody>
          <a:bodyPr/>
          <a:lstStyle/>
          <a:p>
            <a:r>
              <a:rPr lang="en-US" dirty="0"/>
              <a:t>How to Get Certified in Another State (State B)</a:t>
            </a:r>
          </a:p>
        </p:txBody>
      </p:sp>
      <p:sp>
        <p:nvSpPr>
          <p:cNvPr id="15"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431800" y="2769325"/>
            <a:ext cx="5472113" cy="2969001"/>
          </a:xfrm>
        </p:spPr>
        <p:txBody>
          <a:bodyPr/>
          <a:lstStyle/>
          <a:p>
            <a:r>
              <a:rPr lang="en-US" dirty="0">
                <a:solidFill>
                  <a:schemeClr val="tx1"/>
                </a:solidFill>
              </a:rPr>
              <a:t>Must be certified in home state first</a:t>
            </a:r>
          </a:p>
          <a:p>
            <a:r>
              <a:rPr lang="en-US" dirty="0">
                <a:solidFill>
                  <a:schemeClr val="tx1"/>
                </a:solidFill>
              </a:rPr>
              <a:t>Applying with another state</a:t>
            </a:r>
          </a:p>
          <a:p>
            <a:pPr lvl="1"/>
            <a:r>
              <a:rPr lang="en-US" dirty="0">
                <a:solidFill>
                  <a:schemeClr val="tx1"/>
                </a:solidFill>
              </a:rPr>
              <a:t>Upload Approval Letter from ODOT</a:t>
            </a:r>
          </a:p>
          <a:p>
            <a:pPr lvl="1"/>
            <a:r>
              <a:rPr lang="en-US" dirty="0">
                <a:solidFill>
                  <a:schemeClr val="tx1"/>
                </a:solidFill>
              </a:rPr>
              <a:t>Upload copy of Initial Application</a:t>
            </a:r>
          </a:p>
          <a:p>
            <a:pPr lvl="1"/>
            <a:r>
              <a:rPr lang="en-US" dirty="0">
                <a:solidFill>
                  <a:schemeClr val="tx1"/>
                </a:solidFill>
              </a:rPr>
              <a:t>Upload copy of documents provided to ODOT</a:t>
            </a:r>
          </a:p>
          <a:p>
            <a:r>
              <a:rPr lang="en-US" dirty="0">
                <a:solidFill>
                  <a:schemeClr val="tx1"/>
                </a:solidFill>
              </a:rPr>
              <a:t>No On-Site Review</a:t>
            </a:r>
          </a:p>
          <a:p>
            <a:pPr marL="0" indent="0">
              <a:buNone/>
            </a:pPr>
            <a:endParaRPr lang="en-US" dirty="0">
              <a:solidFill>
                <a:schemeClr val="tx1"/>
              </a:solidFill>
            </a:endParaRPr>
          </a:p>
          <a:p>
            <a:endParaRPr lang="en-US" dirty="0">
              <a:solidFill>
                <a:schemeClr val="tx1"/>
              </a:solidFill>
            </a:endParaRPr>
          </a:p>
          <a:p>
            <a:endParaRPr lang="en-US" dirty="0">
              <a:solidFill>
                <a:schemeClr val="tx1"/>
              </a:solidFill>
            </a:endParaRPr>
          </a:p>
        </p:txBody>
      </p:sp>
      <p:pic>
        <p:nvPicPr>
          <p:cNvPr id="5" name="Picture 4">
            <a:extLst>
              <a:ext uri="{FF2B5EF4-FFF2-40B4-BE49-F238E27FC236}">
                <a16:creationId xmlns:a16="http://schemas.microsoft.com/office/drawing/2014/main" id="{E1523EC8-0ECD-4455-B4E7-FD62712ED96D}"/>
              </a:ext>
            </a:extLst>
          </p:cNvPr>
          <p:cNvPicPr>
            <a:picLocks noChangeAspect="1"/>
          </p:cNvPicPr>
          <p:nvPr/>
        </p:nvPicPr>
        <p:blipFill>
          <a:blip r:embed="rId3"/>
          <a:stretch>
            <a:fillRect/>
          </a:stretch>
        </p:blipFill>
        <p:spPr>
          <a:xfrm>
            <a:off x="3710331" y="4353808"/>
            <a:ext cx="2295525" cy="1638300"/>
          </a:xfrm>
          <a:prstGeom prst="rect">
            <a:avLst/>
          </a:prstGeom>
        </p:spPr>
      </p:pic>
      <p:pic>
        <p:nvPicPr>
          <p:cNvPr id="3" name="Picture 2">
            <a:extLst>
              <a:ext uri="{FF2B5EF4-FFF2-40B4-BE49-F238E27FC236}">
                <a16:creationId xmlns:a16="http://schemas.microsoft.com/office/drawing/2014/main" id="{27CA66EC-7DA0-40DA-BB46-C13FA3B55E62}"/>
              </a:ext>
            </a:extLst>
          </p:cNvPr>
          <p:cNvPicPr>
            <a:picLocks noChangeAspect="1"/>
          </p:cNvPicPr>
          <p:nvPr/>
        </p:nvPicPr>
        <p:blipFill>
          <a:blip r:embed="rId4"/>
          <a:stretch>
            <a:fillRect/>
          </a:stretch>
        </p:blipFill>
        <p:spPr>
          <a:xfrm>
            <a:off x="10006298" y="6383885"/>
            <a:ext cx="1511939" cy="432854"/>
          </a:xfrm>
          <a:prstGeom prst="rect">
            <a:avLst/>
          </a:prstGeom>
        </p:spPr>
      </p:pic>
    </p:spTree>
    <p:extLst>
      <p:ext uri="{BB962C8B-B14F-4D97-AF65-F5344CB8AC3E}">
        <p14:creationId xmlns:p14="http://schemas.microsoft.com/office/powerpoint/2010/main" val="1988204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sz="4000" dirty="0"/>
              <a:t>Civil Rights Certification and Compliance System (CRCC) </a:t>
            </a:r>
          </a:p>
        </p:txBody>
      </p:sp>
      <p:sp>
        <p:nvSpPr>
          <p:cNvPr id="12" name="Rectangle 11">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6288000" y="1328065"/>
            <a:ext cx="5472000" cy="358775"/>
          </a:xfrm>
        </p:spPr>
        <p:txBody>
          <a:bodyPr/>
          <a:lstStyle/>
          <a:p>
            <a:r>
              <a:rPr lang="en-US" dirty="0"/>
              <a:t>Interstate Certification</a:t>
            </a:r>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6299887" y="2363035"/>
            <a:ext cx="5472113" cy="3375292"/>
          </a:xfrm>
        </p:spPr>
        <p:txBody>
          <a:bodyPr/>
          <a:lstStyle/>
          <a:p>
            <a:pPr lvl="0"/>
            <a:r>
              <a:rPr lang="en-US" dirty="0">
                <a:solidFill>
                  <a:prstClr val="black"/>
                </a:solidFill>
              </a:rPr>
              <a:t>Dashboard</a:t>
            </a:r>
          </a:p>
          <a:p>
            <a:pPr lvl="1"/>
            <a:r>
              <a:rPr lang="en-US" dirty="0">
                <a:solidFill>
                  <a:prstClr val="black"/>
                </a:solidFill>
              </a:rPr>
              <a:t>Status</a:t>
            </a:r>
          </a:p>
          <a:p>
            <a:pPr lvl="2"/>
            <a:r>
              <a:rPr lang="en-US" dirty="0">
                <a:solidFill>
                  <a:prstClr val="black"/>
                </a:solidFill>
              </a:rPr>
              <a:t>Active</a:t>
            </a:r>
          </a:p>
          <a:p>
            <a:pPr lvl="2"/>
            <a:r>
              <a:rPr lang="en-US" dirty="0">
                <a:solidFill>
                  <a:prstClr val="black"/>
                </a:solidFill>
              </a:rPr>
              <a:t>Pending</a:t>
            </a:r>
          </a:p>
          <a:p>
            <a:pPr lvl="2"/>
            <a:r>
              <a:rPr lang="en-US" dirty="0">
                <a:solidFill>
                  <a:prstClr val="black"/>
                </a:solidFill>
              </a:rPr>
              <a:t>Renewing</a:t>
            </a:r>
          </a:p>
          <a:p>
            <a:pPr lvl="0"/>
            <a:r>
              <a:rPr lang="en-US" dirty="0">
                <a:solidFill>
                  <a:prstClr val="black"/>
                </a:solidFill>
              </a:rPr>
              <a:t>Certification Center</a:t>
            </a:r>
          </a:p>
          <a:p>
            <a:pPr lvl="1"/>
            <a:r>
              <a:rPr lang="en-US" dirty="0">
                <a:solidFill>
                  <a:prstClr val="black"/>
                </a:solidFill>
              </a:rPr>
              <a:t>Active Certifications</a:t>
            </a:r>
          </a:p>
          <a:p>
            <a:pPr lvl="2"/>
            <a:r>
              <a:rPr lang="en-US" dirty="0">
                <a:solidFill>
                  <a:prstClr val="black"/>
                </a:solidFill>
              </a:rPr>
              <a:t>ACDBE</a:t>
            </a:r>
          </a:p>
          <a:p>
            <a:pPr lvl="2"/>
            <a:r>
              <a:rPr lang="en-US" dirty="0">
                <a:solidFill>
                  <a:prstClr val="black"/>
                </a:solidFill>
              </a:rPr>
              <a:t>DBE</a:t>
            </a:r>
          </a:p>
          <a:p>
            <a:pPr lvl="0"/>
            <a:r>
              <a:rPr lang="en-US" dirty="0">
                <a:solidFill>
                  <a:prstClr val="black"/>
                </a:solidFill>
              </a:rPr>
              <a:t>Click on </a:t>
            </a:r>
            <a:r>
              <a:rPr lang="en-US" b="1" dirty="0">
                <a:solidFill>
                  <a:srgbClr val="FF0000"/>
                </a:solidFill>
              </a:rPr>
              <a:t>Renew/Apply for Certification</a:t>
            </a:r>
            <a:endParaRPr lang="en-US" dirty="0">
              <a:solidFill>
                <a:srgbClr val="0070C0"/>
              </a:solidFill>
            </a:endParaRPr>
          </a:p>
          <a:p>
            <a:endParaRPr lang="en-US" dirty="0">
              <a:solidFill>
                <a:schemeClr val="tx1"/>
              </a:solidFill>
            </a:endParaRP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23</a:t>
            </a:fld>
            <a:endParaRPr lang="en-US" dirty="0"/>
          </a:p>
        </p:txBody>
      </p:sp>
      <p:pic>
        <p:nvPicPr>
          <p:cNvPr id="9" name="Picture 8">
            <a:extLst>
              <a:ext uri="{FF2B5EF4-FFF2-40B4-BE49-F238E27FC236}">
                <a16:creationId xmlns:a16="http://schemas.microsoft.com/office/drawing/2014/main" id="{1103E91E-16BF-4CE2-B08A-CE8CAF44AA75}"/>
              </a:ext>
            </a:extLst>
          </p:cNvPr>
          <p:cNvPicPr>
            <a:picLocks noChangeAspect="1"/>
          </p:cNvPicPr>
          <p:nvPr/>
        </p:nvPicPr>
        <p:blipFill>
          <a:blip r:embed="rId3"/>
          <a:stretch>
            <a:fillRect/>
          </a:stretch>
        </p:blipFill>
        <p:spPr>
          <a:xfrm>
            <a:off x="321697" y="2100317"/>
            <a:ext cx="5672303" cy="3291840"/>
          </a:xfrm>
          <a:prstGeom prst="rect">
            <a:avLst/>
          </a:prstGeom>
        </p:spPr>
      </p:pic>
      <p:pic>
        <p:nvPicPr>
          <p:cNvPr id="3" name="Picture 2">
            <a:extLst>
              <a:ext uri="{FF2B5EF4-FFF2-40B4-BE49-F238E27FC236}">
                <a16:creationId xmlns:a16="http://schemas.microsoft.com/office/drawing/2014/main" id="{8667DA9A-0122-4BBD-B7A6-8CDEC667461F}"/>
              </a:ext>
            </a:extLst>
          </p:cNvPr>
          <p:cNvPicPr>
            <a:picLocks noChangeAspect="1"/>
          </p:cNvPicPr>
          <p:nvPr/>
        </p:nvPicPr>
        <p:blipFill>
          <a:blip r:embed="rId4"/>
          <a:stretch>
            <a:fillRect/>
          </a:stretch>
        </p:blipFill>
        <p:spPr>
          <a:xfrm>
            <a:off x="4408092" y="2363035"/>
            <a:ext cx="170703" cy="164606"/>
          </a:xfrm>
          <a:prstGeom prst="rect">
            <a:avLst/>
          </a:prstGeom>
        </p:spPr>
      </p:pic>
      <p:pic>
        <p:nvPicPr>
          <p:cNvPr id="5" name="Picture 4">
            <a:extLst>
              <a:ext uri="{FF2B5EF4-FFF2-40B4-BE49-F238E27FC236}">
                <a16:creationId xmlns:a16="http://schemas.microsoft.com/office/drawing/2014/main" id="{0B99D320-971D-48D0-B014-81DD7F9C5F46}"/>
              </a:ext>
            </a:extLst>
          </p:cNvPr>
          <p:cNvPicPr>
            <a:picLocks noChangeAspect="1"/>
          </p:cNvPicPr>
          <p:nvPr/>
        </p:nvPicPr>
        <p:blipFill>
          <a:blip r:embed="rId5"/>
          <a:stretch>
            <a:fillRect/>
          </a:stretch>
        </p:blipFill>
        <p:spPr>
          <a:xfrm>
            <a:off x="10015725" y="6370497"/>
            <a:ext cx="1511939" cy="432854"/>
          </a:xfrm>
          <a:prstGeom prst="rect">
            <a:avLst/>
          </a:prstGeom>
        </p:spPr>
      </p:pic>
    </p:spTree>
    <p:extLst>
      <p:ext uri="{BB962C8B-B14F-4D97-AF65-F5344CB8AC3E}">
        <p14:creationId xmlns:p14="http://schemas.microsoft.com/office/powerpoint/2010/main" val="1503281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sz="4000" dirty="0"/>
              <a:t>Civil Rights Certification and Compliance System (CRCC) </a:t>
            </a:r>
          </a:p>
        </p:txBody>
      </p:sp>
      <p:sp>
        <p:nvSpPr>
          <p:cNvPr id="12" name="Rectangle 11">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6288000" y="1328065"/>
            <a:ext cx="5472000" cy="358775"/>
          </a:xfrm>
        </p:spPr>
        <p:txBody>
          <a:bodyPr/>
          <a:lstStyle/>
          <a:p>
            <a:r>
              <a:rPr lang="en-US" dirty="0"/>
              <a:t>Interstate Certification</a:t>
            </a:r>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6299887" y="2363035"/>
            <a:ext cx="5472113" cy="3375292"/>
          </a:xfrm>
        </p:spPr>
        <p:txBody>
          <a:bodyPr/>
          <a:lstStyle/>
          <a:p>
            <a:pPr lvl="0"/>
            <a:r>
              <a:rPr lang="en-US" dirty="0">
                <a:solidFill>
                  <a:prstClr val="black"/>
                </a:solidFill>
              </a:rPr>
              <a:t>Select an Option</a:t>
            </a:r>
          </a:p>
          <a:p>
            <a:pPr lvl="1"/>
            <a:r>
              <a:rPr lang="en-US" dirty="0">
                <a:solidFill>
                  <a:prstClr val="black"/>
                </a:solidFill>
              </a:rPr>
              <a:t>Your firm is currently certified by ODOT.</a:t>
            </a:r>
          </a:p>
          <a:p>
            <a:pPr lvl="1"/>
            <a:r>
              <a:rPr lang="en-US" dirty="0">
                <a:solidFill>
                  <a:prstClr val="black"/>
                </a:solidFill>
              </a:rPr>
              <a:t>Your firm is seeking certification.</a:t>
            </a:r>
          </a:p>
          <a:p>
            <a:pPr lvl="0"/>
            <a:r>
              <a:rPr lang="en-US" dirty="0">
                <a:solidFill>
                  <a:prstClr val="black"/>
                </a:solidFill>
              </a:rPr>
              <a:t>You would choice </a:t>
            </a:r>
            <a:r>
              <a:rPr lang="en-US" b="1" dirty="0">
                <a:solidFill>
                  <a:prstClr val="black"/>
                </a:solidFill>
              </a:rPr>
              <a:t>Your firm is currently certified by ODOT</a:t>
            </a:r>
            <a:r>
              <a:rPr lang="en-US" dirty="0">
                <a:solidFill>
                  <a:prstClr val="black"/>
                </a:solidFill>
              </a:rPr>
              <a:t>.</a:t>
            </a:r>
          </a:p>
          <a:p>
            <a:pPr lvl="0"/>
            <a:r>
              <a:rPr lang="en-US" dirty="0">
                <a:solidFill>
                  <a:prstClr val="black"/>
                </a:solidFill>
              </a:rPr>
              <a:t>Your firm is currently certified by ODOT.</a:t>
            </a:r>
            <a:endParaRPr lang="en-US" dirty="0">
              <a:solidFill>
                <a:srgbClr val="0070C0"/>
              </a:solidFill>
            </a:endParaRPr>
          </a:p>
          <a:p>
            <a:pPr lvl="1"/>
            <a:r>
              <a:rPr lang="en-US" dirty="0">
                <a:solidFill>
                  <a:prstClr val="black"/>
                </a:solidFill>
              </a:rPr>
              <a:t>You would like to submit a No Change Affidavit.</a:t>
            </a:r>
          </a:p>
          <a:p>
            <a:pPr lvl="1"/>
            <a:r>
              <a:rPr lang="en-US" dirty="0">
                <a:solidFill>
                  <a:prstClr val="black"/>
                </a:solidFill>
              </a:rPr>
              <a:t>You would like to report a change or update your certification record.</a:t>
            </a:r>
          </a:p>
          <a:p>
            <a:pPr lvl="1"/>
            <a:r>
              <a:rPr lang="en-US" dirty="0">
                <a:solidFill>
                  <a:prstClr val="black"/>
                </a:solidFill>
              </a:rPr>
              <a:t>Your firm is seeking certification.</a:t>
            </a:r>
          </a:p>
          <a:p>
            <a:pPr lvl="0"/>
            <a:r>
              <a:rPr lang="en-US" dirty="0">
                <a:solidFill>
                  <a:prstClr val="black"/>
                </a:solidFill>
              </a:rPr>
              <a:t>You would choice </a:t>
            </a:r>
            <a:r>
              <a:rPr lang="en-US" b="1" dirty="0">
                <a:solidFill>
                  <a:prstClr val="black"/>
                </a:solidFill>
              </a:rPr>
              <a:t>Your firm is seeking certification</a:t>
            </a:r>
            <a:r>
              <a:rPr lang="en-US" dirty="0">
                <a:solidFill>
                  <a:prstClr val="black"/>
                </a:solidFill>
              </a:rPr>
              <a:t>.</a:t>
            </a:r>
          </a:p>
          <a:p>
            <a:endParaRPr lang="en-US" dirty="0">
              <a:solidFill>
                <a:schemeClr val="tx1"/>
              </a:solidFill>
            </a:endParaRP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24</a:t>
            </a:fld>
            <a:endParaRPr lang="en-US" dirty="0"/>
          </a:p>
        </p:txBody>
      </p:sp>
      <p:pic>
        <p:nvPicPr>
          <p:cNvPr id="10" name="Picture 9">
            <a:extLst>
              <a:ext uri="{FF2B5EF4-FFF2-40B4-BE49-F238E27FC236}">
                <a16:creationId xmlns:a16="http://schemas.microsoft.com/office/drawing/2014/main" id="{FF23B6A7-C148-46BB-9FFD-7AAECEF3C375}"/>
              </a:ext>
            </a:extLst>
          </p:cNvPr>
          <p:cNvPicPr>
            <a:picLocks noChangeAspect="1"/>
          </p:cNvPicPr>
          <p:nvPr/>
        </p:nvPicPr>
        <p:blipFill>
          <a:blip r:embed="rId3"/>
          <a:stretch>
            <a:fillRect/>
          </a:stretch>
        </p:blipFill>
        <p:spPr>
          <a:xfrm>
            <a:off x="431800" y="1328420"/>
            <a:ext cx="4252384" cy="4572000"/>
          </a:xfrm>
          <a:prstGeom prst="rect">
            <a:avLst/>
          </a:prstGeom>
        </p:spPr>
      </p:pic>
      <p:pic>
        <p:nvPicPr>
          <p:cNvPr id="3" name="Picture 2">
            <a:extLst>
              <a:ext uri="{FF2B5EF4-FFF2-40B4-BE49-F238E27FC236}">
                <a16:creationId xmlns:a16="http://schemas.microsoft.com/office/drawing/2014/main" id="{838EF820-F8B8-4019-96FE-C2076319191C}"/>
              </a:ext>
            </a:extLst>
          </p:cNvPr>
          <p:cNvPicPr>
            <a:picLocks noChangeAspect="1"/>
          </p:cNvPicPr>
          <p:nvPr/>
        </p:nvPicPr>
        <p:blipFill>
          <a:blip r:embed="rId4"/>
          <a:stretch>
            <a:fillRect/>
          </a:stretch>
        </p:blipFill>
        <p:spPr>
          <a:xfrm>
            <a:off x="2635853" y="2752808"/>
            <a:ext cx="170703" cy="164606"/>
          </a:xfrm>
          <a:prstGeom prst="rect">
            <a:avLst/>
          </a:prstGeom>
        </p:spPr>
      </p:pic>
      <p:pic>
        <p:nvPicPr>
          <p:cNvPr id="5" name="Picture 4">
            <a:extLst>
              <a:ext uri="{FF2B5EF4-FFF2-40B4-BE49-F238E27FC236}">
                <a16:creationId xmlns:a16="http://schemas.microsoft.com/office/drawing/2014/main" id="{0A8211A3-5899-4118-88A3-12277AB0F0F1}"/>
              </a:ext>
            </a:extLst>
          </p:cNvPr>
          <p:cNvPicPr>
            <a:picLocks noChangeAspect="1"/>
          </p:cNvPicPr>
          <p:nvPr/>
        </p:nvPicPr>
        <p:blipFill>
          <a:blip r:embed="rId4"/>
          <a:stretch>
            <a:fillRect/>
          </a:stretch>
        </p:blipFill>
        <p:spPr>
          <a:xfrm>
            <a:off x="2415975" y="5590218"/>
            <a:ext cx="170703" cy="164606"/>
          </a:xfrm>
          <a:prstGeom prst="rect">
            <a:avLst/>
          </a:prstGeom>
        </p:spPr>
      </p:pic>
      <p:pic>
        <p:nvPicPr>
          <p:cNvPr id="9" name="Picture 8">
            <a:extLst>
              <a:ext uri="{FF2B5EF4-FFF2-40B4-BE49-F238E27FC236}">
                <a16:creationId xmlns:a16="http://schemas.microsoft.com/office/drawing/2014/main" id="{1623E8CE-B6A2-4ED3-923B-AF68FAC46F3E}"/>
              </a:ext>
            </a:extLst>
          </p:cNvPr>
          <p:cNvPicPr>
            <a:picLocks noChangeAspect="1"/>
          </p:cNvPicPr>
          <p:nvPr/>
        </p:nvPicPr>
        <p:blipFill>
          <a:blip r:embed="rId5"/>
          <a:stretch>
            <a:fillRect/>
          </a:stretch>
        </p:blipFill>
        <p:spPr>
          <a:xfrm>
            <a:off x="10015725" y="6370497"/>
            <a:ext cx="1511939" cy="432854"/>
          </a:xfrm>
          <a:prstGeom prst="rect">
            <a:avLst/>
          </a:prstGeom>
        </p:spPr>
      </p:pic>
    </p:spTree>
    <p:extLst>
      <p:ext uri="{BB962C8B-B14F-4D97-AF65-F5344CB8AC3E}">
        <p14:creationId xmlns:p14="http://schemas.microsoft.com/office/powerpoint/2010/main" val="1219896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sz="4000" dirty="0"/>
              <a:t>Civil Rights Certification and Compliance System (CRCC) </a:t>
            </a:r>
          </a:p>
        </p:txBody>
      </p:sp>
      <p:sp>
        <p:nvSpPr>
          <p:cNvPr id="12" name="Rectangle 11">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6288000" y="1328065"/>
            <a:ext cx="5472000" cy="358775"/>
          </a:xfrm>
        </p:spPr>
        <p:txBody>
          <a:bodyPr/>
          <a:lstStyle/>
          <a:p>
            <a:r>
              <a:rPr lang="en-US" dirty="0"/>
              <a:t>Interstate Certification</a:t>
            </a:r>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6595962" y="2330292"/>
            <a:ext cx="5472113" cy="3375292"/>
          </a:xfrm>
        </p:spPr>
        <p:txBody>
          <a:bodyPr/>
          <a:lstStyle/>
          <a:p>
            <a:pPr lvl="0"/>
            <a:r>
              <a:rPr lang="en-US" dirty="0">
                <a:solidFill>
                  <a:prstClr val="black"/>
                </a:solidFill>
              </a:rPr>
              <a:t>Eligibility</a:t>
            </a:r>
          </a:p>
          <a:p>
            <a:pPr lvl="1"/>
            <a:r>
              <a:rPr lang="en-US" dirty="0">
                <a:solidFill>
                  <a:prstClr val="black"/>
                </a:solidFill>
              </a:rPr>
              <a:t>At least 51% owned by a socially and economically disadvantaged individual(s) who also controls it.</a:t>
            </a:r>
          </a:p>
          <a:p>
            <a:pPr lvl="1"/>
            <a:r>
              <a:rPr lang="en-US" dirty="0">
                <a:solidFill>
                  <a:prstClr val="black"/>
                </a:solidFill>
              </a:rPr>
              <a:t>Disadvantage owner must be US citizen or lawfully admitted permanent resident of the US.</a:t>
            </a:r>
          </a:p>
          <a:p>
            <a:pPr lvl="1"/>
            <a:r>
              <a:rPr lang="en-US" dirty="0">
                <a:solidFill>
                  <a:prstClr val="black"/>
                </a:solidFill>
              </a:rPr>
              <a:t>Firm must meet the Small Business Administration’s (SBA’s):</a:t>
            </a:r>
          </a:p>
          <a:p>
            <a:pPr lvl="2"/>
            <a:r>
              <a:rPr lang="en-US" dirty="0">
                <a:solidFill>
                  <a:prstClr val="black"/>
                </a:solidFill>
              </a:rPr>
              <a:t>Size standards</a:t>
            </a:r>
          </a:p>
          <a:p>
            <a:pPr lvl="2"/>
            <a:r>
              <a:rPr lang="en-US" dirty="0">
                <a:solidFill>
                  <a:prstClr val="black"/>
                </a:solidFill>
              </a:rPr>
              <a:t>Not exceed $23.98 million in gross receipts</a:t>
            </a:r>
          </a:p>
          <a:p>
            <a:pPr lvl="1"/>
            <a:r>
              <a:rPr lang="en-US" dirty="0">
                <a:solidFill>
                  <a:prstClr val="black"/>
                </a:solidFill>
              </a:rPr>
              <a:t>Firm is organized as a for-profit business.</a:t>
            </a:r>
          </a:p>
          <a:p>
            <a:pPr lvl="1"/>
            <a:r>
              <a:rPr lang="en-US" dirty="0">
                <a:solidFill>
                  <a:prstClr val="black"/>
                </a:solidFill>
              </a:rPr>
              <a:t>Your firm is located in Oklahoma.</a:t>
            </a:r>
          </a:p>
          <a:p>
            <a:pPr lvl="0"/>
            <a:r>
              <a:rPr lang="en-US" dirty="0">
                <a:solidFill>
                  <a:prstClr val="black"/>
                </a:solidFill>
              </a:rPr>
              <a:t>Click on the Yes or No buttons for each of the questions.</a:t>
            </a:r>
          </a:p>
          <a:p>
            <a:pPr lvl="0"/>
            <a:r>
              <a:rPr lang="en-US" dirty="0">
                <a:solidFill>
                  <a:prstClr val="black"/>
                </a:solidFill>
              </a:rPr>
              <a:t>Click on </a:t>
            </a:r>
            <a:r>
              <a:rPr lang="en-US" b="1" dirty="0">
                <a:solidFill>
                  <a:prstClr val="black"/>
                </a:solidFill>
              </a:rPr>
              <a:t>Return</a:t>
            </a:r>
          </a:p>
          <a:p>
            <a:pPr lvl="0"/>
            <a:endParaRPr lang="en-US" b="1" dirty="0">
              <a:solidFill>
                <a:prstClr val="black"/>
              </a:solidFill>
            </a:endParaRPr>
          </a:p>
          <a:p>
            <a:pPr marL="0" indent="0">
              <a:buNone/>
            </a:pPr>
            <a:endParaRPr lang="en-US" dirty="0">
              <a:solidFill>
                <a:schemeClr val="tx1"/>
              </a:solidFill>
            </a:endParaRP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25</a:t>
            </a:fld>
            <a:endParaRPr lang="en-US" dirty="0"/>
          </a:p>
        </p:txBody>
      </p:sp>
      <p:pic>
        <p:nvPicPr>
          <p:cNvPr id="9" name="Picture 8">
            <a:extLst>
              <a:ext uri="{FF2B5EF4-FFF2-40B4-BE49-F238E27FC236}">
                <a16:creationId xmlns:a16="http://schemas.microsoft.com/office/drawing/2014/main" id="{D077A9F0-F922-421E-A113-4B6E3168A6DF}"/>
              </a:ext>
            </a:extLst>
          </p:cNvPr>
          <p:cNvPicPr>
            <a:picLocks noChangeAspect="1"/>
          </p:cNvPicPr>
          <p:nvPr/>
        </p:nvPicPr>
        <p:blipFill>
          <a:blip r:embed="rId3"/>
          <a:stretch>
            <a:fillRect/>
          </a:stretch>
        </p:blipFill>
        <p:spPr>
          <a:xfrm>
            <a:off x="0" y="2041570"/>
            <a:ext cx="6218459" cy="3664014"/>
          </a:xfrm>
          <a:prstGeom prst="rect">
            <a:avLst/>
          </a:prstGeom>
        </p:spPr>
      </p:pic>
      <p:pic>
        <p:nvPicPr>
          <p:cNvPr id="3" name="Picture 2">
            <a:extLst>
              <a:ext uri="{FF2B5EF4-FFF2-40B4-BE49-F238E27FC236}">
                <a16:creationId xmlns:a16="http://schemas.microsoft.com/office/drawing/2014/main" id="{4B33132B-7861-49F4-AAF7-A79DF3C8B237}"/>
              </a:ext>
            </a:extLst>
          </p:cNvPr>
          <p:cNvPicPr>
            <a:picLocks noChangeAspect="1"/>
          </p:cNvPicPr>
          <p:nvPr/>
        </p:nvPicPr>
        <p:blipFill>
          <a:blip r:embed="rId4"/>
          <a:stretch>
            <a:fillRect/>
          </a:stretch>
        </p:blipFill>
        <p:spPr>
          <a:xfrm>
            <a:off x="3719935" y="5467728"/>
            <a:ext cx="170703" cy="164606"/>
          </a:xfrm>
          <a:prstGeom prst="rect">
            <a:avLst/>
          </a:prstGeom>
        </p:spPr>
      </p:pic>
      <p:pic>
        <p:nvPicPr>
          <p:cNvPr id="5" name="Picture 4">
            <a:extLst>
              <a:ext uri="{FF2B5EF4-FFF2-40B4-BE49-F238E27FC236}">
                <a16:creationId xmlns:a16="http://schemas.microsoft.com/office/drawing/2014/main" id="{29B6F69C-417C-4068-90F7-02C26C885B20}"/>
              </a:ext>
            </a:extLst>
          </p:cNvPr>
          <p:cNvPicPr>
            <a:picLocks noChangeAspect="1"/>
          </p:cNvPicPr>
          <p:nvPr/>
        </p:nvPicPr>
        <p:blipFill>
          <a:blip r:embed="rId5"/>
          <a:stretch>
            <a:fillRect/>
          </a:stretch>
        </p:blipFill>
        <p:spPr>
          <a:xfrm>
            <a:off x="10006298" y="6374960"/>
            <a:ext cx="1511939" cy="432854"/>
          </a:xfrm>
          <a:prstGeom prst="rect">
            <a:avLst/>
          </a:prstGeom>
        </p:spPr>
      </p:pic>
    </p:spTree>
    <p:extLst>
      <p:ext uri="{BB962C8B-B14F-4D97-AF65-F5344CB8AC3E}">
        <p14:creationId xmlns:p14="http://schemas.microsoft.com/office/powerpoint/2010/main" val="3691290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sz="4000" dirty="0"/>
              <a:t>Civil Rights Certification and Compliance System (CRCC) </a:t>
            </a:r>
          </a:p>
        </p:txBody>
      </p:sp>
      <p:sp>
        <p:nvSpPr>
          <p:cNvPr id="12" name="Rectangle 11">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6288000" y="1328065"/>
            <a:ext cx="5472000" cy="358775"/>
          </a:xfrm>
        </p:spPr>
        <p:txBody>
          <a:bodyPr/>
          <a:lstStyle/>
          <a:p>
            <a:r>
              <a:rPr lang="en-US" dirty="0"/>
              <a:t>Interstate Certification</a:t>
            </a:r>
          </a:p>
          <a:p>
            <a:endParaRPr lang="en-US" dirty="0"/>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6595962" y="2330292"/>
            <a:ext cx="5472113" cy="3375292"/>
          </a:xfrm>
        </p:spPr>
        <p:txBody>
          <a:bodyPr/>
          <a:lstStyle/>
          <a:p>
            <a:pPr lvl="0"/>
            <a:r>
              <a:rPr lang="en-US" dirty="0">
                <a:solidFill>
                  <a:prstClr val="black"/>
                </a:solidFill>
              </a:rPr>
              <a:t>Attached Documents</a:t>
            </a:r>
          </a:p>
          <a:p>
            <a:pPr lvl="1"/>
            <a:r>
              <a:rPr lang="en-US" dirty="0">
                <a:solidFill>
                  <a:prstClr val="black"/>
                </a:solidFill>
              </a:rPr>
              <a:t>Certificate or Letter of Certification from your home state</a:t>
            </a:r>
          </a:p>
          <a:p>
            <a:pPr lvl="1"/>
            <a:r>
              <a:rPr lang="en-US" dirty="0">
                <a:solidFill>
                  <a:prstClr val="black"/>
                </a:solidFill>
              </a:rPr>
              <a:t>Complete copy of the original application to your home state</a:t>
            </a:r>
          </a:p>
          <a:p>
            <a:pPr lvl="2"/>
            <a:r>
              <a:rPr lang="en-US" dirty="0">
                <a:solidFill>
                  <a:prstClr val="black"/>
                </a:solidFill>
              </a:rPr>
              <a:t>Include all documents submitted to your home state</a:t>
            </a:r>
          </a:p>
          <a:p>
            <a:pPr lvl="2"/>
            <a:r>
              <a:rPr lang="en-US" dirty="0">
                <a:solidFill>
                  <a:prstClr val="black"/>
                </a:solidFill>
              </a:rPr>
              <a:t>Include all documents submitted to other states related to your firm’s certification.</a:t>
            </a:r>
          </a:p>
          <a:p>
            <a:pPr lvl="3"/>
            <a:r>
              <a:rPr lang="en-US" dirty="0">
                <a:solidFill>
                  <a:prstClr val="black"/>
                </a:solidFill>
              </a:rPr>
              <a:t>Certificate or Letter of Certifications from other states</a:t>
            </a:r>
          </a:p>
          <a:p>
            <a:pPr lvl="0"/>
            <a:r>
              <a:rPr lang="en-US" dirty="0">
                <a:solidFill>
                  <a:prstClr val="black"/>
                </a:solidFill>
              </a:rPr>
              <a:t>Make sure Status shows Attached</a:t>
            </a:r>
          </a:p>
          <a:p>
            <a:pPr lvl="0"/>
            <a:r>
              <a:rPr lang="en-US" dirty="0">
                <a:solidFill>
                  <a:prstClr val="black"/>
                </a:solidFill>
              </a:rPr>
              <a:t>Click on </a:t>
            </a:r>
            <a:r>
              <a:rPr lang="en-US" b="1" dirty="0">
                <a:solidFill>
                  <a:prstClr val="black"/>
                </a:solidFill>
              </a:rPr>
              <a:t>Return</a:t>
            </a:r>
          </a:p>
          <a:p>
            <a:pPr marL="0" indent="0">
              <a:buNone/>
            </a:pPr>
            <a:endParaRPr lang="en-US" dirty="0">
              <a:solidFill>
                <a:schemeClr val="tx1"/>
              </a:solidFill>
            </a:endParaRP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26</a:t>
            </a:fld>
            <a:endParaRPr lang="en-US" dirty="0"/>
          </a:p>
        </p:txBody>
      </p:sp>
      <p:pic>
        <p:nvPicPr>
          <p:cNvPr id="3" name="Picture 2">
            <a:extLst>
              <a:ext uri="{FF2B5EF4-FFF2-40B4-BE49-F238E27FC236}">
                <a16:creationId xmlns:a16="http://schemas.microsoft.com/office/drawing/2014/main" id="{8A7BA9C6-7094-4EA9-AB5A-AF0BAA2F0DD3}"/>
              </a:ext>
            </a:extLst>
          </p:cNvPr>
          <p:cNvPicPr>
            <a:picLocks noChangeAspect="1"/>
          </p:cNvPicPr>
          <p:nvPr/>
        </p:nvPicPr>
        <p:blipFill>
          <a:blip r:embed="rId3"/>
          <a:stretch>
            <a:fillRect/>
          </a:stretch>
        </p:blipFill>
        <p:spPr>
          <a:xfrm>
            <a:off x="207963" y="1507452"/>
            <a:ext cx="5888038" cy="3790950"/>
          </a:xfrm>
          <a:prstGeom prst="rect">
            <a:avLst/>
          </a:prstGeom>
        </p:spPr>
      </p:pic>
      <p:pic>
        <p:nvPicPr>
          <p:cNvPr id="5" name="Picture 4">
            <a:extLst>
              <a:ext uri="{FF2B5EF4-FFF2-40B4-BE49-F238E27FC236}">
                <a16:creationId xmlns:a16="http://schemas.microsoft.com/office/drawing/2014/main" id="{7E2DF817-CADB-49FC-B04A-169238259118}"/>
              </a:ext>
            </a:extLst>
          </p:cNvPr>
          <p:cNvPicPr>
            <a:picLocks noChangeAspect="1"/>
          </p:cNvPicPr>
          <p:nvPr/>
        </p:nvPicPr>
        <p:blipFill>
          <a:blip r:embed="rId4"/>
          <a:stretch>
            <a:fillRect/>
          </a:stretch>
        </p:blipFill>
        <p:spPr>
          <a:xfrm>
            <a:off x="5675316" y="3402927"/>
            <a:ext cx="170703" cy="164606"/>
          </a:xfrm>
          <a:prstGeom prst="rect">
            <a:avLst/>
          </a:prstGeom>
        </p:spPr>
      </p:pic>
      <p:pic>
        <p:nvPicPr>
          <p:cNvPr id="9" name="Picture 8">
            <a:extLst>
              <a:ext uri="{FF2B5EF4-FFF2-40B4-BE49-F238E27FC236}">
                <a16:creationId xmlns:a16="http://schemas.microsoft.com/office/drawing/2014/main" id="{508C41E0-2E98-4EED-AAD4-328F359B97B7}"/>
              </a:ext>
            </a:extLst>
          </p:cNvPr>
          <p:cNvPicPr>
            <a:picLocks noChangeAspect="1"/>
          </p:cNvPicPr>
          <p:nvPr/>
        </p:nvPicPr>
        <p:blipFill>
          <a:blip r:embed="rId4"/>
          <a:stretch>
            <a:fillRect/>
          </a:stretch>
        </p:blipFill>
        <p:spPr>
          <a:xfrm>
            <a:off x="5664680" y="3742623"/>
            <a:ext cx="170703" cy="164606"/>
          </a:xfrm>
          <a:prstGeom prst="rect">
            <a:avLst/>
          </a:prstGeom>
        </p:spPr>
      </p:pic>
      <p:pic>
        <p:nvPicPr>
          <p:cNvPr id="10" name="Picture 9">
            <a:extLst>
              <a:ext uri="{FF2B5EF4-FFF2-40B4-BE49-F238E27FC236}">
                <a16:creationId xmlns:a16="http://schemas.microsoft.com/office/drawing/2014/main" id="{9FF619A3-02F4-4AC8-BDBD-85F5D2863DEE}"/>
              </a:ext>
            </a:extLst>
          </p:cNvPr>
          <p:cNvPicPr>
            <a:picLocks noChangeAspect="1"/>
          </p:cNvPicPr>
          <p:nvPr/>
        </p:nvPicPr>
        <p:blipFill>
          <a:blip r:embed="rId4"/>
          <a:stretch>
            <a:fillRect/>
          </a:stretch>
        </p:blipFill>
        <p:spPr>
          <a:xfrm>
            <a:off x="816479" y="3402927"/>
            <a:ext cx="170703" cy="164606"/>
          </a:xfrm>
          <a:prstGeom prst="rect">
            <a:avLst/>
          </a:prstGeom>
        </p:spPr>
      </p:pic>
      <p:pic>
        <p:nvPicPr>
          <p:cNvPr id="14" name="Picture 13">
            <a:extLst>
              <a:ext uri="{FF2B5EF4-FFF2-40B4-BE49-F238E27FC236}">
                <a16:creationId xmlns:a16="http://schemas.microsoft.com/office/drawing/2014/main" id="{DB8A9A70-78C0-481D-A874-7087FCE5B256}"/>
              </a:ext>
            </a:extLst>
          </p:cNvPr>
          <p:cNvPicPr>
            <a:picLocks noChangeAspect="1"/>
          </p:cNvPicPr>
          <p:nvPr/>
        </p:nvPicPr>
        <p:blipFill>
          <a:blip r:embed="rId4"/>
          <a:stretch>
            <a:fillRect/>
          </a:stretch>
        </p:blipFill>
        <p:spPr>
          <a:xfrm>
            <a:off x="816479" y="3813142"/>
            <a:ext cx="170703" cy="164606"/>
          </a:xfrm>
          <a:prstGeom prst="rect">
            <a:avLst/>
          </a:prstGeom>
        </p:spPr>
      </p:pic>
      <p:pic>
        <p:nvPicPr>
          <p:cNvPr id="15" name="Picture 14">
            <a:extLst>
              <a:ext uri="{FF2B5EF4-FFF2-40B4-BE49-F238E27FC236}">
                <a16:creationId xmlns:a16="http://schemas.microsoft.com/office/drawing/2014/main" id="{3EE92CD9-87C8-4F01-8D5D-6A14B9475865}"/>
              </a:ext>
            </a:extLst>
          </p:cNvPr>
          <p:cNvPicPr>
            <a:picLocks noChangeAspect="1"/>
          </p:cNvPicPr>
          <p:nvPr/>
        </p:nvPicPr>
        <p:blipFill>
          <a:blip r:embed="rId4"/>
          <a:stretch>
            <a:fillRect/>
          </a:stretch>
        </p:blipFill>
        <p:spPr>
          <a:xfrm>
            <a:off x="4511786" y="5005815"/>
            <a:ext cx="170703" cy="164606"/>
          </a:xfrm>
          <a:prstGeom prst="rect">
            <a:avLst/>
          </a:prstGeom>
        </p:spPr>
      </p:pic>
      <p:pic>
        <p:nvPicPr>
          <p:cNvPr id="16" name="Picture 15">
            <a:extLst>
              <a:ext uri="{FF2B5EF4-FFF2-40B4-BE49-F238E27FC236}">
                <a16:creationId xmlns:a16="http://schemas.microsoft.com/office/drawing/2014/main" id="{021B9219-1EFB-408A-B0FD-0C404A0A638A}"/>
              </a:ext>
            </a:extLst>
          </p:cNvPr>
          <p:cNvPicPr>
            <a:picLocks noChangeAspect="1"/>
          </p:cNvPicPr>
          <p:nvPr/>
        </p:nvPicPr>
        <p:blipFill>
          <a:blip r:embed="rId5"/>
          <a:stretch>
            <a:fillRect/>
          </a:stretch>
        </p:blipFill>
        <p:spPr>
          <a:xfrm>
            <a:off x="10034579" y="6370497"/>
            <a:ext cx="1511939" cy="432854"/>
          </a:xfrm>
          <a:prstGeom prst="rect">
            <a:avLst/>
          </a:prstGeom>
        </p:spPr>
      </p:pic>
    </p:spTree>
    <p:extLst>
      <p:ext uri="{BB962C8B-B14F-4D97-AF65-F5344CB8AC3E}">
        <p14:creationId xmlns:p14="http://schemas.microsoft.com/office/powerpoint/2010/main" val="1827033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sz="4000" dirty="0"/>
              <a:t>Civil Rights Certification and Compliance System (CRCC) </a:t>
            </a:r>
          </a:p>
        </p:txBody>
      </p:sp>
      <p:sp>
        <p:nvSpPr>
          <p:cNvPr id="12" name="Rectangle 11">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6288000" y="1328065"/>
            <a:ext cx="5472000" cy="358775"/>
          </a:xfrm>
        </p:spPr>
        <p:txBody>
          <a:bodyPr/>
          <a:lstStyle/>
          <a:p>
            <a:r>
              <a:rPr lang="en-US" dirty="0"/>
              <a:t>Interstate Certification</a:t>
            </a:r>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6595962" y="2330292"/>
            <a:ext cx="5472113" cy="3375292"/>
          </a:xfrm>
        </p:spPr>
        <p:txBody>
          <a:bodyPr/>
          <a:lstStyle/>
          <a:p>
            <a:pPr lvl="0"/>
            <a:r>
              <a:rPr lang="en-US" dirty="0">
                <a:solidFill>
                  <a:prstClr val="black"/>
                </a:solidFill>
              </a:rPr>
              <a:t>Attached Documents</a:t>
            </a:r>
          </a:p>
          <a:p>
            <a:pPr lvl="1"/>
            <a:r>
              <a:rPr lang="en-US" dirty="0">
                <a:solidFill>
                  <a:prstClr val="black"/>
                </a:solidFill>
              </a:rPr>
              <a:t>Attach any additional supporting documents that were not listed above.</a:t>
            </a:r>
          </a:p>
          <a:p>
            <a:pPr lvl="0"/>
            <a:r>
              <a:rPr lang="en-US" dirty="0">
                <a:solidFill>
                  <a:prstClr val="black"/>
                </a:solidFill>
              </a:rPr>
              <a:t>Click on </a:t>
            </a:r>
            <a:r>
              <a:rPr lang="en-US" b="1" dirty="0">
                <a:solidFill>
                  <a:prstClr val="black"/>
                </a:solidFill>
              </a:rPr>
              <a:t>Lock In</a:t>
            </a:r>
            <a:r>
              <a:rPr lang="en-US" dirty="0">
                <a:solidFill>
                  <a:prstClr val="black"/>
                </a:solidFill>
              </a:rPr>
              <a:t>  to attach the documents or click in the box to mark not applicable. Then click on </a:t>
            </a:r>
            <a:r>
              <a:rPr lang="en-US" b="1" dirty="0">
                <a:solidFill>
                  <a:prstClr val="black"/>
                </a:solidFill>
              </a:rPr>
              <a:t>Lock In.</a:t>
            </a:r>
          </a:p>
          <a:p>
            <a:pPr lvl="0"/>
            <a:r>
              <a:rPr lang="en-US" dirty="0">
                <a:solidFill>
                  <a:prstClr val="black"/>
                </a:solidFill>
              </a:rPr>
              <a:t>Click on </a:t>
            </a:r>
            <a:r>
              <a:rPr lang="en-US" b="1" dirty="0">
                <a:solidFill>
                  <a:prstClr val="black"/>
                </a:solidFill>
              </a:rPr>
              <a:t>Return</a:t>
            </a:r>
          </a:p>
          <a:p>
            <a:pPr marL="0" indent="0">
              <a:buNone/>
            </a:pPr>
            <a:endParaRPr lang="en-US" dirty="0">
              <a:solidFill>
                <a:schemeClr val="tx1"/>
              </a:solidFill>
            </a:endParaRP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27</a:t>
            </a:fld>
            <a:endParaRPr lang="en-US" dirty="0"/>
          </a:p>
        </p:txBody>
      </p:sp>
      <p:pic>
        <p:nvPicPr>
          <p:cNvPr id="5" name="Picture 4">
            <a:extLst>
              <a:ext uri="{FF2B5EF4-FFF2-40B4-BE49-F238E27FC236}">
                <a16:creationId xmlns:a16="http://schemas.microsoft.com/office/drawing/2014/main" id="{B2BE677E-03C8-413D-AF43-DB7AB438BC3D}"/>
              </a:ext>
            </a:extLst>
          </p:cNvPr>
          <p:cNvPicPr>
            <a:picLocks noChangeAspect="1"/>
          </p:cNvPicPr>
          <p:nvPr/>
        </p:nvPicPr>
        <p:blipFill>
          <a:blip r:embed="rId3"/>
          <a:stretch>
            <a:fillRect/>
          </a:stretch>
        </p:blipFill>
        <p:spPr>
          <a:xfrm>
            <a:off x="259134" y="2014220"/>
            <a:ext cx="6079845" cy="3383280"/>
          </a:xfrm>
          <a:prstGeom prst="rect">
            <a:avLst/>
          </a:prstGeom>
        </p:spPr>
      </p:pic>
      <p:pic>
        <p:nvPicPr>
          <p:cNvPr id="3" name="Picture 2">
            <a:extLst>
              <a:ext uri="{FF2B5EF4-FFF2-40B4-BE49-F238E27FC236}">
                <a16:creationId xmlns:a16="http://schemas.microsoft.com/office/drawing/2014/main" id="{9117F44B-D467-488F-94DF-B1034917C76E}"/>
              </a:ext>
            </a:extLst>
          </p:cNvPr>
          <p:cNvPicPr>
            <a:picLocks noChangeAspect="1"/>
          </p:cNvPicPr>
          <p:nvPr/>
        </p:nvPicPr>
        <p:blipFill>
          <a:blip r:embed="rId4"/>
          <a:stretch>
            <a:fillRect/>
          </a:stretch>
        </p:blipFill>
        <p:spPr>
          <a:xfrm>
            <a:off x="1514062" y="3559411"/>
            <a:ext cx="170703" cy="164606"/>
          </a:xfrm>
          <a:prstGeom prst="rect">
            <a:avLst/>
          </a:prstGeom>
        </p:spPr>
      </p:pic>
      <p:pic>
        <p:nvPicPr>
          <p:cNvPr id="9" name="Picture 8">
            <a:extLst>
              <a:ext uri="{FF2B5EF4-FFF2-40B4-BE49-F238E27FC236}">
                <a16:creationId xmlns:a16="http://schemas.microsoft.com/office/drawing/2014/main" id="{828D7689-2615-499F-8195-1E98AFA53982}"/>
              </a:ext>
            </a:extLst>
          </p:cNvPr>
          <p:cNvPicPr>
            <a:picLocks noChangeAspect="1"/>
          </p:cNvPicPr>
          <p:nvPr/>
        </p:nvPicPr>
        <p:blipFill>
          <a:blip r:embed="rId4"/>
          <a:stretch>
            <a:fillRect/>
          </a:stretch>
        </p:blipFill>
        <p:spPr>
          <a:xfrm>
            <a:off x="948454" y="4336511"/>
            <a:ext cx="170703" cy="164606"/>
          </a:xfrm>
          <a:prstGeom prst="rect">
            <a:avLst/>
          </a:prstGeom>
        </p:spPr>
      </p:pic>
      <p:pic>
        <p:nvPicPr>
          <p:cNvPr id="10" name="Picture 9">
            <a:extLst>
              <a:ext uri="{FF2B5EF4-FFF2-40B4-BE49-F238E27FC236}">
                <a16:creationId xmlns:a16="http://schemas.microsoft.com/office/drawing/2014/main" id="{0ABCCBEC-DD37-4D1E-AAEA-49287B2C2662}"/>
              </a:ext>
            </a:extLst>
          </p:cNvPr>
          <p:cNvPicPr>
            <a:picLocks noChangeAspect="1"/>
          </p:cNvPicPr>
          <p:nvPr/>
        </p:nvPicPr>
        <p:blipFill>
          <a:blip r:embed="rId4"/>
          <a:stretch>
            <a:fillRect/>
          </a:stretch>
        </p:blipFill>
        <p:spPr>
          <a:xfrm>
            <a:off x="4577774" y="4920973"/>
            <a:ext cx="170703" cy="164606"/>
          </a:xfrm>
          <a:prstGeom prst="rect">
            <a:avLst/>
          </a:prstGeom>
        </p:spPr>
      </p:pic>
      <p:pic>
        <p:nvPicPr>
          <p:cNvPr id="14" name="Picture 13">
            <a:extLst>
              <a:ext uri="{FF2B5EF4-FFF2-40B4-BE49-F238E27FC236}">
                <a16:creationId xmlns:a16="http://schemas.microsoft.com/office/drawing/2014/main" id="{8446E617-C0DD-490A-A919-68386A31C1C1}"/>
              </a:ext>
            </a:extLst>
          </p:cNvPr>
          <p:cNvPicPr>
            <a:picLocks noChangeAspect="1"/>
          </p:cNvPicPr>
          <p:nvPr/>
        </p:nvPicPr>
        <p:blipFill>
          <a:blip r:embed="rId5"/>
          <a:stretch>
            <a:fillRect/>
          </a:stretch>
        </p:blipFill>
        <p:spPr>
          <a:xfrm>
            <a:off x="9996871" y="6371351"/>
            <a:ext cx="1511939" cy="432854"/>
          </a:xfrm>
          <a:prstGeom prst="rect">
            <a:avLst/>
          </a:prstGeom>
        </p:spPr>
      </p:pic>
    </p:spTree>
    <p:extLst>
      <p:ext uri="{BB962C8B-B14F-4D97-AF65-F5344CB8AC3E}">
        <p14:creationId xmlns:p14="http://schemas.microsoft.com/office/powerpoint/2010/main" val="320027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sz="4000" dirty="0"/>
              <a:t>Civil Rights Certification and Compliance System (CRCC) </a:t>
            </a:r>
          </a:p>
        </p:txBody>
      </p:sp>
      <p:sp>
        <p:nvSpPr>
          <p:cNvPr id="12" name="Rectangle 11">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6288000" y="1328065"/>
            <a:ext cx="5472000" cy="358775"/>
          </a:xfrm>
        </p:spPr>
        <p:txBody>
          <a:bodyPr/>
          <a:lstStyle/>
          <a:p>
            <a:r>
              <a:rPr lang="en-US" dirty="0"/>
              <a:t>Interstate Certification</a:t>
            </a:r>
          </a:p>
          <a:p>
            <a:endParaRPr lang="en-US" dirty="0"/>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6595962" y="2330292"/>
            <a:ext cx="5472113" cy="3375292"/>
          </a:xfrm>
        </p:spPr>
        <p:txBody>
          <a:bodyPr/>
          <a:lstStyle/>
          <a:p>
            <a:pPr lvl="0"/>
            <a:r>
              <a:rPr lang="en-US" dirty="0">
                <a:solidFill>
                  <a:prstClr val="black"/>
                </a:solidFill>
              </a:rPr>
              <a:t>Required documents must be attached or the </a:t>
            </a:r>
            <a:r>
              <a:rPr lang="en-US" b="1" dirty="0">
                <a:solidFill>
                  <a:prstClr val="black"/>
                </a:solidFill>
              </a:rPr>
              <a:t>not applicable box </a:t>
            </a:r>
            <a:r>
              <a:rPr lang="en-US" dirty="0">
                <a:solidFill>
                  <a:prstClr val="black"/>
                </a:solidFill>
              </a:rPr>
              <a:t>clicked.</a:t>
            </a:r>
            <a:endParaRPr lang="en-US" b="1" dirty="0">
              <a:solidFill>
                <a:prstClr val="black"/>
              </a:solidFill>
            </a:endParaRPr>
          </a:p>
          <a:p>
            <a:pPr lvl="0"/>
            <a:r>
              <a:rPr lang="en-US" dirty="0">
                <a:solidFill>
                  <a:prstClr val="black"/>
                </a:solidFill>
              </a:rPr>
              <a:t>Mandatory documents must be attached (other documents in lieu of the requested documents). </a:t>
            </a:r>
          </a:p>
          <a:p>
            <a:pPr lvl="1"/>
            <a:r>
              <a:rPr lang="en-US" dirty="0">
                <a:solidFill>
                  <a:prstClr val="black"/>
                </a:solidFill>
              </a:rPr>
              <a:t>Delays the certification process </a:t>
            </a:r>
          </a:p>
          <a:p>
            <a:pPr lvl="1"/>
            <a:r>
              <a:rPr lang="en-US" dirty="0">
                <a:solidFill>
                  <a:prstClr val="black"/>
                </a:solidFill>
              </a:rPr>
              <a:t>Denial</a:t>
            </a:r>
          </a:p>
          <a:p>
            <a:pPr lvl="0"/>
            <a:r>
              <a:rPr lang="en-US" dirty="0">
                <a:solidFill>
                  <a:prstClr val="black"/>
                </a:solidFill>
              </a:rPr>
              <a:t>Click on </a:t>
            </a:r>
            <a:r>
              <a:rPr lang="en-US" b="1" dirty="0">
                <a:solidFill>
                  <a:prstClr val="black"/>
                </a:solidFill>
              </a:rPr>
              <a:t>Return</a:t>
            </a:r>
          </a:p>
          <a:p>
            <a:pPr marL="0" indent="0">
              <a:buNone/>
            </a:pPr>
            <a:endParaRPr lang="en-US" dirty="0">
              <a:solidFill>
                <a:schemeClr val="tx1"/>
              </a:solidFill>
            </a:endParaRP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28</a:t>
            </a:fld>
            <a:endParaRPr lang="en-US" dirty="0"/>
          </a:p>
        </p:txBody>
      </p:sp>
      <p:pic>
        <p:nvPicPr>
          <p:cNvPr id="3" name="Picture 2">
            <a:extLst>
              <a:ext uri="{FF2B5EF4-FFF2-40B4-BE49-F238E27FC236}">
                <a16:creationId xmlns:a16="http://schemas.microsoft.com/office/drawing/2014/main" id="{AD345B68-8265-42E4-8893-FD24A8ECEE38}"/>
              </a:ext>
            </a:extLst>
          </p:cNvPr>
          <p:cNvPicPr>
            <a:picLocks noChangeAspect="1"/>
          </p:cNvPicPr>
          <p:nvPr/>
        </p:nvPicPr>
        <p:blipFill>
          <a:blip r:embed="rId3"/>
          <a:stretch>
            <a:fillRect/>
          </a:stretch>
        </p:blipFill>
        <p:spPr>
          <a:xfrm>
            <a:off x="81428" y="1881133"/>
            <a:ext cx="5970852" cy="2651760"/>
          </a:xfrm>
          <a:prstGeom prst="rect">
            <a:avLst/>
          </a:prstGeom>
        </p:spPr>
      </p:pic>
      <p:pic>
        <p:nvPicPr>
          <p:cNvPr id="5" name="Picture 4">
            <a:extLst>
              <a:ext uri="{FF2B5EF4-FFF2-40B4-BE49-F238E27FC236}">
                <a16:creationId xmlns:a16="http://schemas.microsoft.com/office/drawing/2014/main" id="{DB493C99-DFB7-432F-9E91-F32173464F30}"/>
              </a:ext>
            </a:extLst>
          </p:cNvPr>
          <p:cNvPicPr>
            <a:picLocks noChangeAspect="1"/>
          </p:cNvPicPr>
          <p:nvPr/>
        </p:nvPicPr>
        <p:blipFill>
          <a:blip r:embed="rId4"/>
          <a:stretch>
            <a:fillRect/>
          </a:stretch>
        </p:blipFill>
        <p:spPr>
          <a:xfrm>
            <a:off x="4389238" y="3568700"/>
            <a:ext cx="170703" cy="164606"/>
          </a:xfrm>
          <a:prstGeom prst="rect">
            <a:avLst/>
          </a:prstGeom>
        </p:spPr>
      </p:pic>
      <p:pic>
        <p:nvPicPr>
          <p:cNvPr id="9" name="Picture 8">
            <a:extLst>
              <a:ext uri="{FF2B5EF4-FFF2-40B4-BE49-F238E27FC236}">
                <a16:creationId xmlns:a16="http://schemas.microsoft.com/office/drawing/2014/main" id="{476FBD1B-0ECF-4173-98C7-6EF60645CB15}"/>
              </a:ext>
            </a:extLst>
          </p:cNvPr>
          <p:cNvPicPr>
            <a:picLocks noChangeAspect="1"/>
          </p:cNvPicPr>
          <p:nvPr/>
        </p:nvPicPr>
        <p:blipFill>
          <a:blip r:embed="rId5"/>
          <a:stretch>
            <a:fillRect/>
          </a:stretch>
        </p:blipFill>
        <p:spPr>
          <a:xfrm>
            <a:off x="10006298" y="6371351"/>
            <a:ext cx="1511939" cy="432854"/>
          </a:xfrm>
          <a:prstGeom prst="rect">
            <a:avLst/>
          </a:prstGeom>
        </p:spPr>
      </p:pic>
    </p:spTree>
    <p:extLst>
      <p:ext uri="{BB962C8B-B14F-4D97-AF65-F5344CB8AC3E}">
        <p14:creationId xmlns:p14="http://schemas.microsoft.com/office/powerpoint/2010/main" val="121051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sz="4000" dirty="0"/>
              <a:t>Civil Rights Certification and Compliance System (CRCC) </a:t>
            </a:r>
          </a:p>
        </p:txBody>
      </p:sp>
      <p:sp>
        <p:nvSpPr>
          <p:cNvPr id="12" name="Rectangle 11">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6288000" y="1328065"/>
            <a:ext cx="5472000" cy="358775"/>
          </a:xfrm>
        </p:spPr>
        <p:txBody>
          <a:bodyPr/>
          <a:lstStyle/>
          <a:p>
            <a:r>
              <a:rPr lang="en-US" dirty="0"/>
              <a:t>Interstate Certification</a:t>
            </a:r>
          </a:p>
          <a:p>
            <a:endParaRPr lang="en-US" dirty="0"/>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6595962" y="2330292"/>
            <a:ext cx="5472113" cy="3375292"/>
          </a:xfrm>
        </p:spPr>
        <p:txBody>
          <a:bodyPr/>
          <a:lstStyle/>
          <a:p>
            <a:pPr lvl="0"/>
            <a:r>
              <a:rPr lang="en-US" dirty="0">
                <a:solidFill>
                  <a:prstClr val="black"/>
                </a:solidFill>
              </a:rPr>
              <a:t>Application is complete</a:t>
            </a:r>
            <a:endParaRPr lang="en-US" b="1" dirty="0">
              <a:solidFill>
                <a:prstClr val="black"/>
              </a:solidFill>
            </a:endParaRPr>
          </a:p>
          <a:p>
            <a:pPr lvl="0"/>
            <a:r>
              <a:rPr lang="en-US" dirty="0">
                <a:solidFill>
                  <a:prstClr val="black"/>
                </a:solidFill>
              </a:rPr>
              <a:t>Pending Signature </a:t>
            </a:r>
          </a:p>
          <a:p>
            <a:pPr lvl="0"/>
            <a:r>
              <a:rPr lang="en-US" dirty="0">
                <a:solidFill>
                  <a:prstClr val="black"/>
                </a:solidFill>
              </a:rPr>
              <a:t>Click on </a:t>
            </a:r>
            <a:r>
              <a:rPr lang="en-US" b="1" dirty="0">
                <a:solidFill>
                  <a:prstClr val="black"/>
                </a:solidFill>
              </a:rPr>
              <a:t>Sign</a:t>
            </a:r>
          </a:p>
          <a:p>
            <a:pPr marL="0" indent="0">
              <a:buNone/>
            </a:pPr>
            <a:endParaRPr lang="en-US" dirty="0">
              <a:solidFill>
                <a:schemeClr val="tx1"/>
              </a:solidFill>
            </a:endParaRP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29</a:t>
            </a:fld>
            <a:endParaRPr lang="en-US" dirty="0"/>
          </a:p>
        </p:txBody>
      </p:sp>
      <p:pic>
        <p:nvPicPr>
          <p:cNvPr id="27" name="Picture 26">
            <a:extLst>
              <a:ext uri="{FF2B5EF4-FFF2-40B4-BE49-F238E27FC236}">
                <a16:creationId xmlns:a16="http://schemas.microsoft.com/office/drawing/2014/main" id="{A755BFFD-F83F-4F40-A4E6-1AEC49431169}"/>
              </a:ext>
            </a:extLst>
          </p:cNvPr>
          <p:cNvPicPr>
            <a:picLocks noChangeAspect="1"/>
          </p:cNvPicPr>
          <p:nvPr/>
        </p:nvPicPr>
        <p:blipFill>
          <a:blip r:embed="rId3"/>
          <a:stretch>
            <a:fillRect/>
          </a:stretch>
        </p:blipFill>
        <p:spPr>
          <a:xfrm>
            <a:off x="431800" y="2069474"/>
            <a:ext cx="5084505" cy="2700762"/>
          </a:xfrm>
          <a:prstGeom prst="rect">
            <a:avLst/>
          </a:prstGeom>
        </p:spPr>
      </p:pic>
      <p:pic>
        <p:nvPicPr>
          <p:cNvPr id="3" name="Picture 2">
            <a:extLst>
              <a:ext uri="{FF2B5EF4-FFF2-40B4-BE49-F238E27FC236}">
                <a16:creationId xmlns:a16="http://schemas.microsoft.com/office/drawing/2014/main" id="{9640EBF4-19F5-4F0A-8C5F-4D58BBD1A244}"/>
              </a:ext>
            </a:extLst>
          </p:cNvPr>
          <p:cNvPicPr>
            <a:picLocks noChangeAspect="1"/>
          </p:cNvPicPr>
          <p:nvPr/>
        </p:nvPicPr>
        <p:blipFill>
          <a:blip r:embed="rId4"/>
          <a:stretch>
            <a:fillRect/>
          </a:stretch>
        </p:blipFill>
        <p:spPr>
          <a:xfrm>
            <a:off x="10025152" y="6370497"/>
            <a:ext cx="1511939" cy="432854"/>
          </a:xfrm>
          <a:prstGeom prst="rect">
            <a:avLst/>
          </a:prstGeom>
        </p:spPr>
      </p:pic>
    </p:spTree>
    <p:extLst>
      <p:ext uri="{BB962C8B-B14F-4D97-AF65-F5344CB8AC3E}">
        <p14:creationId xmlns:p14="http://schemas.microsoft.com/office/powerpoint/2010/main" val="700412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Hand writing on post-it note">
            <a:extLst>
              <a:ext uri="{FF2B5EF4-FFF2-40B4-BE49-F238E27FC236}">
                <a16:creationId xmlns:a16="http://schemas.microsoft.com/office/drawing/2014/main" id="{7E468295-904F-0743-AD06-67DA21353B9E}"/>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a:xfrm>
            <a:off x="0" y="-1"/>
            <a:ext cx="6096000" cy="6371351"/>
          </a:xfrm>
        </p:spPr>
      </p:pic>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5118100" y="1869795"/>
            <a:ext cx="6641900" cy="1124345"/>
          </a:xfrm>
        </p:spPr>
        <p:txBody>
          <a:bodyPr/>
          <a:lstStyle/>
          <a:p>
            <a:r>
              <a:rPr lang="en-US" dirty="0"/>
              <a:t>Our Promise</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p:txBody>
          <a:bodyPr/>
          <a:lstStyle/>
          <a:p>
            <a:r>
              <a:rPr lang="en-US" dirty="0"/>
              <a:t>Discrimination Clause</a:t>
            </a: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p:txBody>
          <a:bodyPr/>
          <a:lstStyle/>
          <a:p>
            <a:pPr marL="0" indent="0">
              <a:buNone/>
            </a:pPr>
            <a:r>
              <a:rPr lang="en-US" sz="1600" dirty="0"/>
              <a:t>The Oklahoma Department of Transportation (ODOT) ensures that no person or groups of persons shall, on the grounds of race, color, sex, religion, national origin, age, disability, retaliation or genetic information, be excluded from participation in, be denied the benefits of, or be otherwise subjected to discrimination under any and all programs, services, or activities administered by ODOT, its recipients, sub-recipients, and contractors. To request an accommodation please contact the ADA Coordinator at 405-521-4140 or the Oklahoma Relay Service at 1-800-722-0353. If you have any ADA or Title VI questions email ODOT-ada-titlevi@odot.org. </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3</a:t>
            </a:fld>
            <a:endParaRPr lang="en-US" dirty="0"/>
          </a:p>
        </p:txBody>
      </p:sp>
      <p:pic>
        <p:nvPicPr>
          <p:cNvPr id="5" name="Picture 4">
            <a:extLst>
              <a:ext uri="{FF2B5EF4-FFF2-40B4-BE49-F238E27FC236}">
                <a16:creationId xmlns:a16="http://schemas.microsoft.com/office/drawing/2014/main" id="{0A1FFDC9-1FD7-46B8-BA2A-AC8C62193293}"/>
              </a:ext>
            </a:extLst>
          </p:cNvPr>
          <p:cNvPicPr>
            <a:picLocks noChangeAspect="1"/>
          </p:cNvPicPr>
          <p:nvPr/>
        </p:nvPicPr>
        <p:blipFill>
          <a:blip r:embed="rId3"/>
          <a:stretch>
            <a:fillRect/>
          </a:stretch>
        </p:blipFill>
        <p:spPr>
          <a:xfrm>
            <a:off x="10011941" y="6370497"/>
            <a:ext cx="1511939" cy="432854"/>
          </a:xfrm>
          <a:prstGeom prst="rect">
            <a:avLst/>
          </a:prstGeom>
        </p:spPr>
      </p:pic>
    </p:spTree>
    <p:extLst>
      <p:ext uri="{BB962C8B-B14F-4D97-AF65-F5344CB8AC3E}">
        <p14:creationId xmlns:p14="http://schemas.microsoft.com/office/powerpoint/2010/main" val="2494440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sz="4000" dirty="0"/>
              <a:t>Civil Rights Certification and Compliance System (CRCC) </a:t>
            </a:r>
          </a:p>
        </p:txBody>
      </p:sp>
      <p:sp>
        <p:nvSpPr>
          <p:cNvPr id="12" name="Rectangle 11">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6288000" y="1328065"/>
            <a:ext cx="5472000" cy="358775"/>
          </a:xfrm>
        </p:spPr>
        <p:txBody>
          <a:bodyPr/>
          <a:lstStyle/>
          <a:p>
            <a:r>
              <a:rPr lang="en-US" dirty="0"/>
              <a:t>Interstate Certification</a:t>
            </a:r>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6595962" y="2330292"/>
            <a:ext cx="5472113" cy="3375292"/>
          </a:xfrm>
        </p:spPr>
        <p:txBody>
          <a:bodyPr/>
          <a:lstStyle/>
          <a:p>
            <a:pPr lvl="0"/>
            <a:r>
              <a:rPr lang="en-US" dirty="0">
                <a:solidFill>
                  <a:prstClr val="black"/>
                </a:solidFill>
              </a:rPr>
              <a:t>Type your name</a:t>
            </a:r>
            <a:endParaRPr lang="en-US" b="1" dirty="0">
              <a:solidFill>
                <a:prstClr val="black"/>
              </a:solidFill>
            </a:endParaRPr>
          </a:p>
          <a:p>
            <a:pPr lvl="0"/>
            <a:r>
              <a:rPr lang="en-US" dirty="0">
                <a:solidFill>
                  <a:prstClr val="black"/>
                </a:solidFill>
              </a:rPr>
              <a:t>Type your title</a:t>
            </a:r>
          </a:p>
          <a:p>
            <a:pPr lvl="0"/>
            <a:r>
              <a:rPr lang="en-US" dirty="0">
                <a:solidFill>
                  <a:prstClr val="black"/>
                </a:solidFill>
              </a:rPr>
              <a:t>Type your organization’s name</a:t>
            </a:r>
          </a:p>
          <a:p>
            <a:pPr lvl="0"/>
            <a:r>
              <a:rPr lang="en-US" dirty="0">
                <a:solidFill>
                  <a:prstClr val="black"/>
                </a:solidFill>
              </a:rPr>
              <a:t>Enter today's date</a:t>
            </a:r>
          </a:p>
          <a:p>
            <a:pPr lvl="0"/>
            <a:r>
              <a:rPr lang="en-US" dirty="0">
                <a:solidFill>
                  <a:prstClr val="black"/>
                </a:solidFill>
              </a:rPr>
              <a:t>Click the box</a:t>
            </a:r>
          </a:p>
          <a:p>
            <a:pPr lvl="0"/>
            <a:r>
              <a:rPr lang="en-US" dirty="0">
                <a:solidFill>
                  <a:prstClr val="black"/>
                </a:solidFill>
              </a:rPr>
              <a:t>Click </a:t>
            </a:r>
            <a:r>
              <a:rPr lang="en-US" b="1" dirty="0">
                <a:solidFill>
                  <a:prstClr val="black"/>
                </a:solidFill>
              </a:rPr>
              <a:t>Sign Interstate Application</a:t>
            </a:r>
          </a:p>
          <a:p>
            <a:pPr marL="0" indent="0">
              <a:buNone/>
            </a:pPr>
            <a:endParaRPr lang="en-US" dirty="0">
              <a:solidFill>
                <a:schemeClr val="tx1"/>
              </a:solidFill>
            </a:endParaRP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30</a:t>
            </a:fld>
            <a:endParaRPr lang="en-US" dirty="0"/>
          </a:p>
        </p:txBody>
      </p:sp>
      <p:pic>
        <p:nvPicPr>
          <p:cNvPr id="3" name="Picture 2">
            <a:extLst>
              <a:ext uri="{FF2B5EF4-FFF2-40B4-BE49-F238E27FC236}">
                <a16:creationId xmlns:a16="http://schemas.microsoft.com/office/drawing/2014/main" id="{1598D3AC-5539-4758-BE7F-C7B4053A05F8}"/>
              </a:ext>
            </a:extLst>
          </p:cNvPr>
          <p:cNvPicPr>
            <a:picLocks noChangeAspect="1"/>
          </p:cNvPicPr>
          <p:nvPr/>
        </p:nvPicPr>
        <p:blipFill>
          <a:blip r:embed="rId3"/>
          <a:stretch>
            <a:fillRect/>
          </a:stretch>
        </p:blipFill>
        <p:spPr>
          <a:xfrm>
            <a:off x="238181" y="2100317"/>
            <a:ext cx="5811725" cy="3383280"/>
          </a:xfrm>
          <a:prstGeom prst="rect">
            <a:avLst/>
          </a:prstGeom>
        </p:spPr>
      </p:pic>
      <p:pic>
        <p:nvPicPr>
          <p:cNvPr id="5" name="Picture 4">
            <a:extLst>
              <a:ext uri="{FF2B5EF4-FFF2-40B4-BE49-F238E27FC236}">
                <a16:creationId xmlns:a16="http://schemas.microsoft.com/office/drawing/2014/main" id="{3695FE6E-2F49-46F0-9141-09AF29118AAF}"/>
              </a:ext>
            </a:extLst>
          </p:cNvPr>
          <p:cNvPicPr>
            <a:picLocks noChangeAspect="1"/>
          </p:cNvPicPr>
          <p:nvPr/>
        </p:nvPicPr>
        <p:blipFill>
          <a:blip r:embed="rId4"/>
          <a:stretch>
            <a:fillRect/>
          </a:stretch>
        </p:blipFill>
        <p:spPr>
          <a:xfrm>
            <a:off x="3512545" y="4525047"/>
            <a:ext cx="170703" cy="164606"/>
          </a:xfrm>
          <a:prstGeom prst="rect">
            <a:avLst/>
          </a:prstGeom>
        </p:spPr>
      </p:pic>
      <p:pic>
        <p:nvPicPr>
          <p:cNvPr id="9" name="Picture 8">
            <a:extLst>
              <a:ext uri="{FF2B5EF4-FFF2-40B4-BE49-F238E27FC236}">
                <a16:creationId xmlns:a16="http://schemas.microsoft.com/office/drawing/2014/main" id="{A6791C66-4B78-4511-B45B-6BA549698C5E}"/>
              </a:ext>
            </a:extLst>
          </p:cNvPr>
          <p:cNvPicPr>
            <a:picLocks noChangeAspect="1"/>
          </p:cNvPicPr>
          <p:nvPr/>
        </p:nvPicPr>
        <p:blipFill>
          <a:blip r:embed="rId5"/>
          <a:stretch>
            <a:fillRect/>
          </a:stretch>
        </p:blipFill>
        <p:spPr>
          <a:xfrm>
            <a:off x="10015724" y="6370497"/>
            <a:ext cx="1511939" cy="432854"/>
          </a:xfrm>
          <a:prstGeom prst="rect">
            <a:avLst/>
          </a:prstGeom>
        </p:spPr>
      </p:pic>
    </p:spTree>
    <p:extLst>
      <p:ext uri="{BB962C8B-B14F-4D97-AF65-F5344CB8AC3E}">
        <p14:creationId xmlns:p14="http://schemas.microsoft.com/office/powerpoint/2010/main" val="3130462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sz="4000" dirty="0"/>
              <a:t>Civil Rights Certification and Compliance System (CRCC) </a:t>
            </a:r>
          </a:p>
        </p:txBody>
      </p:sp>
      <p:sp>
        <p:nvSpPr>
          <p:cNvPr id="12" name="Rectangle 11">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6288000" y="1328065"/>
            <a:ext cx="5472000" cy="358775"/>
          </a:xfrm>
        </p:spPr>
        <p:txBody>
          <a:bodyPr/>
          <a:lstStyle/>
          <a:p>
            <a:r>
              <a:rPr lang="en-US" dirty="0"/>
              <a:t>Interstate Certification</a:t>
            </a:r>
          </a:p>
          <a:p>
            <a:endParaRPr lang="en-US" dirty="0"/>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6595962" y="2330292"/>
            <a:ext cx="5472113" cy="3375292"/>
          </a:xfrm>
        </p:spPr>
        <p:txBody>
          <a:bodyPr/>
          <a:lstStyle/>
          <a:p>
            <a:pPr lvl="0"/>
            <a:r>
              <a:rPr lang="en-US" dirty="0">
                <a:solidFill>
                  <a:prstClr val="black"/>
                </a:solidFill>
              </a:rPr>
              <a:t>View Your Interstate Application</a:t>
            </a:r>
          </a:p>
          <a:p>
            <a:pPr lvl="1"/>
            <a:r>
              <a:rPr lang="en-US" dirty="0">
                <a:solidFill>
                  <a:prstClr val="black"/>
                </a:solidFill>
              </a:rPr>
              <a:t>Recommended</a:t>
            </a:r>
          </a:p>
          <a:p>
            <a:pPr lvl="1"/>
            <a:r>
              <a:rPr lang="en-US" dirty="0">
                <a:solidFill>
                  <a:prstClr val="black"/>
                </a:solidFill>
              </a:rPr>
              <a:t>Once submitted it cannot be edited</a:t>
            </a:r>
          </a:p>
          <a:p>
            <a:pPr lvl="0"/>
            <a:r>
              <a:rPr lang="en-US" dirty="0">
                <a:solidFill>
                  <a:prstClr val="black"/>
                </a:solidFill>
              </a:rPr>
              <a:t>Edit Your Interstate Application</a:t>
            </a:r>
          </a:p>
          <a:p>
            <a:pPr lvl="1"/>
            <a:r>
              <a:rPr lang="en-US" dirty="0">
                <a:solidFill>
                  <a:prstClr val="black"/>
                </a:solidFill>
              </a:rPr>
              <a:t>If needed only</a:t>
            </a:r>
          </a:p>
          <a:p>
            <a:pPr lvl="0"/>
            <a:r>
              <a:rPr lang="en-US" dirty="0">
                <a:solidFill>
                  <a:prstClr val="black"/>
                </a:solidFill>
              </a:rPr>
              <a:t>Submitting your Interstate Application</a:t>
            </a:r>
          </a:p>
          <a:p>
            <a:pPr lvl="1"/>
            <a:r>
              <a:rPr lang="en-US" dirty="0">
                <a:solidFill>
                  <a:prstClr val="black"/>
                </a:solidFill>
              </a:rPr>
              <a:t>If you’re ready check the box</a:t>
            </a:r>
          </a:p>
          <a:p>
            <a:pPr lvl="1"/>
            <a:r>
              <a:rPr lang="en-US" dirty="0">
                <a:solidFill>
                  <a:prstClr val="black"/>
                </a:solidFill>
              </a:rPr>
              <a:t>Click on </a:t>
            </a:r>
            <a:r>
              <a:rPr lang="en-US" b="1" dirty="0">
                <a:solidFill>
                  <a:prstClr val="black"/>
                </a:solidFill>
              </a:rPr>
              <a:t>Submit Interstate Application</a:t>
            </a:r>
          </a:p>
          <a:p>
            <a:pPr marL="0" indent="0">
              <a:buNone/>
            </a:pPr>
            <a:endParaRPr lang="en-US" dirty="0">
              <a:solidFill>
                <a:schemeClr val="tx1"/>
              </a:solidFill>
            </a:endParaRP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31</a:t>
            </a:fld>
            <a:endParaRPr lang="en-US" dirty="0"/>
          </a:p>
        </p:txBody>
      </p:sp>
      <p:pic>
        <p:nvPicPr>
          <p:cNvPr id="10" name="Picture 9">
            <a:extLst>
              <a:ext uri="{FF2B5EF4-FFF2-40B4-BE49-F238E27FC236}">
                <a16:creationId xmlns:a16="http://schemas.microsoft.com/office/drawing/2014/main" id="{5D2EA4D3-9776-45E7-82EC-032C21A221C7}"/>
              </a:ext>
            </a:extLst>
          </p:cNvPr>
          <p:cNvPicPr>
            <a:picLocks noChangeAspect="1"/>
          </p:cNvPicPr>
          <p:nvPr/>
        </p:nvPicPr>
        <p:blipFill>
          <a:blip r:embed="rId3"/>
          <a:stretch>
            <a:fillRect/>
          </a:stretch>
        </p:blipFill>
        <p:spPr>
          <a:xfrm>
            <a:off x="244560" y="2100317"/>
            <a:ext cx="5601460" cy="2286000"/>
          </a:xfrm>
          <a:prstGeom prst="rect">
            <a:avLst/>
          </a:prstGeom>
        </p:spPr>
      </p:pic>
      <p:pic>
        <p:nvPicPr>
          <p:cNvPr id="3" name="Picture 2">
            <a:extLst>
              <a:ext uri="{FF2B5EF4-FFF2-40B4-BE49-F238E27FC236}">
                <a16:creationId xmlns:a16="http://schemas.microsoft.com/office/drawing/2014/main" id="{A4081234-D353-4D2E-AE93-A58DC8FC0766}"/>
              </a:ext>
            </a:extLst>
          </p:cNvPr>
          <p:cNvPicPr>
            <a:picLocks noChangeAspect="1"/>
          </p:cNvPicPr>
          <p:nvPr/>
        </p:nvPicPr>
        <p:blipFill>
          <a:blip r:embed="rId4"/>
          <a:stretch>
            <a:fillRect/>
          </a:stretch>
        </p:blipFill>
        <p:spPr>
          <a:xfrm>
            <a:off x="10006298" y="6370497"/>
            <a:ext cx="1511939" cy="432854"/>
          </a:xfrm>
          <a:prstGeom prst="rect">
            <a:avLst/>
          </a:prstGeom>
        </p:spPr>
      </p:pic>
    </p:spTree>
    <p:extLst>
      <p:ext uri="{BB962C8B-B14F-4D97-AF65-F5344CB8AC3E}">
        <p14:creationId xmlns:p14="http://schemas.microsoft.com/office/powerpoint/2010/main" val="1374803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sz="4000" dirty="0"/>
              <a:t>Civil Rights Certification and Compliance System (CRCC) </a:t>
            </a:r>
          </a:p>
        </p:txBody>
      </p:sp>
      <p:sp>
        <p:nvSpPr>
          <p:cNvPr id="12" name="Rectangle 11">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6288000" y="1328065"/>
            <a:ext cx="5472000" cy="358775"/>
          </a:xfrm>
        </p:spPr>
        <p:txBody>
          <a:bodyPr/>
          <a:lstStyle/>
          <a:p>
            <a:r>
              <a:rPr lang="en-US" dirty="0"/>
              <a:t>Interstate Certification</a:t>
            </a:r>
          </a:p>
          <a:p>
            <a:endParaRPr lang="en-US" dirty="0"/>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6595962" y="2330292"/>
            <a:ext cx="5472113" cy="3375292"/>
          </a:xfrm>
        </p:spPr>
        <p:txBody>
          <a:bodyPr/>
          <a:lstStyle/>
          <a:p>
            <a:pPr lvl="0"/>
            <a:r>
              <a:rPr lang="en-US" dirty="0">
                <a:solidFill>
                  <a:prstClr val="black"/>
                </a:solidFill>
              </a:rPr>
              <a:t>Submitting your Interstate Application</a:t>
            </a:r>
          </a:p>
          <a:p>
            <a:pPr lvl="1"/>
            <a:r>
              <a:rPr lang="en-US" dirty="0">
                <a:solidFill>
                  <a:prstClr val="black"/>
                </a:solidFill>
              </a:rPr>
              <a:t>Certification Application Number</a:t>
            </a:r>
          </a:p>
          <a:p>
            <a:pPr lvl="1"/>
            <a:r>
              <a:rPr lang="en-US" dirty="0">
                <a:solidFill>
                  <a:prstClr val="black"/>
                </a:solidFill>
              </a:rPr>
              <a:t>90 Days</a:t>
            </a:r>
          </a:p>
          <a:p>
            <a:pPr lvl="1"/>
            <a:r>
              <a:rPr lang="en-US" dirty="0">
                <a:solidFill>
                  <a:prstClr val="black"/>
                </a:solidFill>
              </a:rPr>
              <a:t>Additional Information and/or Documents Needed</a:t>
            </a:r>
          </a:p>
          <a:p>
            <a:pPr lvl="1"/>
            <a:r>
              <a:rPr lang="en-US" dirty="0">
                <a:solidFill>
                  <a:prstClr val="black"/>
                </a:solidFill>
              </a:rPr>
              <a:t>Extended Period of Review</a:t>
            </a:r>
          </a:p>
          <a:p>
            <a:pPr lvl="0"/>
            <a:r>
              <a:rPr lang="en-US" dirty="0">
                <a:solidFill>
                  <a:prstClr val="black"/>
                </a:solidFill>
              </a:rPr>
              <a:t>View and Print Interstate Application for Your Records</a:t>
            </a:r>
          </a:p>
          <a:p>
            <a:pPr lvl="1"/>
            <a:r>
              <a:rPr lang="en-US" dirty="0">
                <a:solidFill>
                  <a:prstClr val="black"/>
                </a:solidFill>
              </a:rPr>
              <a:t>Recommended</a:t>
            </a:r>
          </a:p>
          <a:p>
            <a:pPr lvl="1"/>
            <a:r>
              <a:rPr lang="en-US" dirty="0">
                <a:solidFill>
                  <a:prstClr val="black"/>
                </a:solidFill>
              </a:rPr>
              <a:t>Easier for future Interstate Applications</a:t>
            </a:r>
          </a:p>
          <a:p>
            <a:pPr marL="0" indent="0">
              <a:buNone/>
            </a:pPr>
            <a:endParaRPr lang="en-US" dirty="0">
              <a:solidFill>
                <a:schemeClr val="tx1"/>
              </a:solidFill>
            </a:endParaRP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32</a:t>
            </a:fld>
            <a:endParaRPr lang="en-US" dirty="0"/>
          </a:p>
        </p:txBody>
      </p:sp>
      <p:pic>
        <p:nvPicPr>
          <p:cNvPr id="3" name="Picture 2">
            <a:extLst>
              <a:ext uri="{FF2B5EF4-FFF2-40B4-BE49-F238E27FC236}">
                <a16:creationId xmlns:a16="http://schemas.microsoft.com/office/drawing/2014/main" id="{2E3F04A5-F4BA-484D-9518-D12BEB1C870C}"/>
              </a:ext>
            </a:extLst>
          </p:cNvPr>
          <p:cNvPicPr>
            <a:picLocks noChangeAspect="1"/>
          </p:cNvPicPr>
          <p:nvPr/>
        </p:nvPicPr>
        <p:blipFill>
          <a:blip r:embed="rId3"/>
          <a:stretch>
            <a:fillRect/>
          </a:stretch>
        </p:blipFill>
        <p:spPr>
          <a:xfrm>
            <a:off x="123925" y="1754983"/>
            <a:ext cx="6023370" cy="3627434"/>
          </a:xfrm>
          <a:prstGeom prst="rect">
            <a:avLst/>
          </a:prstGeom>
        </p:spPr>
      </p:pic>
      <p:pic>
        <p:nvPicPr>
          <p:cNvPr id="5" name="Picture 4">
            <a:extLst>
              <a:ext uri="{FF2B5EF4-FFF2-40B4-BE49-F238E27FC236}">
                <a16:creationId xmlns:a16="http://schemas.microsoft.com/office/drawing/2014/main" id="{17E48DC3-06A7-4773-B19D-215E93AD76CC}"/>
              </a:ext>
            </a:extLst>
          </p:cNvPr>
          <p:cNvPicPr>
            <a:picLocks noChangeAspect="1"/>
          </p:cNvPicPr>
          <p:nvPr/>
        </p:nvPicPr>
        <p:blipFill>
          <a:blip r:embed="rId4"/>
          <a:stretch>
            <a:fillRect/>
          </a:stretch>
        </p:blipFill>
        <p:spPr>
          <a:xfrm>
            <a:off x="1411318" y="2402939"/>
            <a:ext cx="170703" cy="164606"/>
          </a:xfrm>
          <a:prstGeom prst="rect">
            <a:avLst/>
          </a:prstGeom>
        </p:spPr>
      </p:pic>
      <p:pic>
        <p:nvPicPr>
          <p:cNvPr id="9" name="Picture 8">
            <a:extLst>
              <a:ext uri="{FF2B5EF4-FFF2-40B4-BE49-F238E27FC236}">
                <a16:creationId xmlns:a16="http://schemas.microsoft.com/office/drawing/2014/main" id="{7E4D65D8-1976-417E-BAC7-B08881B94193}"/>
              </a:ext>
            </a:extLst>
          </p:cNvPr>
          <p:cNvPicPr>
            <a:picLocks noChangeAspect="1"/>
          </p:cNvPicPr>
          <p:nvPr/>
        </p:nvPicPr>
        <p:blipFill>
          <a:blip r:embed="rId4"/>
          <a:stretch>
            <a:fillRect/>
          </a:stretch>
        </p:blipFill>
        <p:spPr>
          <a:xfrm>
            <a:off x="4460159" y="3853332"/>
            <a:ext cx="170703" cy="164606"/>
          </a:xfrm>
          <a:prstGeom prst="rect">
            <a:avLst/>
          </a:prstGeom>
        </p:spPr>
      </p:pic>
      <p:pic>
        <p:nvPicPr>
          <p:cNvPr id="10" name="Picture 9">
            <a:extLst>
              <a:ext uri="{FF2B5EF4-FFF2-40B4-BE49-F238E27FC236}">
                <a16:creationId xmlns:a16="http://schemas.microsoft.com/office/drawing/2014/main" id="{DF8567BA-7A36-45EB-851A-BD96A65C7F11}"/>
              </a:ext>
            </a:extLst>
          </p:cNvPr>
          <p:cNvPicPr>
            <a:picLocks noChangeAspect="1"/>
          </p:cNvPicPr>
          <p:nvPr/>
        </p:nvPicPr>
        <p:blipFill>
          <a:blip r:embed="rId5"/>
          <a:stretch>
            <a:fillRect/>
          </a:stretch>
        </p:blipFill>
        <p:spPr>
          <a:xfrm>
            <a:off x="10015725" y="6370497"/>
            <a:ext cx="1511939" cy="432854"/>
          </a:xfrm>
          <a:prstGeom prst="rect">
            <a:avLst/>
          </a:prstGeom>
        </p:spPr>
      </p:pic>
    </p:spTree>
    <p:extLst>
      <p:ext uri="{BB962C8B-B14F-4D97-AF65-F5344CB8AC3E}">
        <p14:creationId xmlns:p14="http://schemas.microsoft.com/office/powerpoint/2010/main" val="1473026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Desk with computer, phone, books, etc.">
            <a:extLst>
              <a:ext uri="{FF2B5EF4-FFF2-40B4-BE49-F238E27FC236}">
                <a16:creationId xmlns:a16="http://schemas.microsoft.com/office/drawing/2014/main" id="{2E7ADBC3-DECA-9F4C-9289-9E43C727592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6235700" y="3195686"/>
            <a:ext cx="5956300" cy="953105"/>
          </a:xfrm>
        </p:spPr>
        <p:txBody>
          <a:bodyPr/>
          <a:lstStyle/>
          <a:p>
            <a:pPr algn="just"/>
            <a:r>
              <a:rPr lang="en-US" sz="4400" dirty="0">
                <a:latin typeface="Times New Roman" panose="02020603050405020304" pitchFamily="18" charset="0"/>
                <a:cs typeface="Times New Roman" panose="02020603050405020304" pitchFamily="18" charset="0"/>
              </a:rPr>
              <a:t>Changes and Expansions</a:t>
            </a:r>
          </a:p>
        </p:txBody>
      </p:sp>
      <p:sp>
        <p:nvSpPr>
          <p:cNvPr id="14" name="Text Placeholder 13">
            <a:extLst>
              <a:ext uri="{FF2B5EF4-FFF2-40B4-BE49-F238E27FC236}">
                <a16:creationId xmlns:a16="http://schemas.microsoft.com/office/drawing/2014/main" id="{F278402B-CA7D-4F5B-B3FA-ED74AB3CFB6C}"/>
              </a:ext>
            </a:extLst>
          </p:cNvPr>
          <p:cNvSpPr>
            <a:spLocks noGrp="1"/>
          </p:cNvSpPr>
          <p:nvPr>
            <p:ph type="body" sz="quarter" idx="13"/>
          </p:nvPr>
        </p:nvSpPr>
        <p:spPr/>
        <p:txBody>
          <a:bodyPr/>
          <a:lstStyle/>
          <a:p>
            <a:pPr algn="l"/>
            <a:r>
              <a:rPr lang="en-US" sz="2800" dirty="0"/>
              <a:t>Online Application Process</a:t>
            </a:r>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33</a:t>
            </a:fld>
            <a:endParaRPr lang="en-US" dirty="0"/>
          </a:p>
        </p:txBody>
      </p:sp>
      <p:pic>
        <p:nvPicPr>
          <p:cNvPr id="2" name="Picture 1">
            <a:extLst>
              <a:ext uri="{FF2B5EF4-FFF2-40B4-BE49-F238E27FC236}">
                <a16:creationId xmlns:a16="http://schemas.microsoft.com/office/drawing/2014/main" id="{ED931F93-D1A9-48B9-8643-018CECBB7D68}"/>
              </a:ext>
            </a:extLst>
          </p:cNvPr>
          <p:cNvPicPr>
            <a:picLocks noChangeAspect="1"/>
          </p:cNvPicPr>
          <p:nvPr/>
        </p:nvPicPr>
        <p:blipFill>
          <a:blip r:embed="rId4"/>
          <a:stretch>
            <a:fillRect/>
          </a:stretch>
        </p:blipFill>
        <p:spPr>
          <a:xfrm>
            <a:off x="10014324" y="6370497"/>
            <a:ext cx="1511939" cy="432854"/>
          </a:xfrm>
          <a:prstGeom prst="rect">
            <a:avLst/>
          </a:prstGeom>
        </p:spPr>
      </p:pic>
    </p:spTree>
    <p:extLst>
      <p:ext uri="{BB962C8B-B14F-4D97-AF65-F5344CB8AC3E}">
        <p14:creationId xmlns:p14="http://schemas.microsoft.com/office/powerpoint/2010/main" val="85023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sz="4000" dirty="0"/>
              <a:t>Civil Rights Certification and Compliance System (CRCC) </a:t>
            </a:r>
          </a:p>
        </p:txBody>
      </p:sp>
      <p:sp>
        <p:nvSpPr>
          <p:cNvPr id="12" name="Rectangle 11">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431800" y="1676135"/>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299887" y="1686840"/>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6288000" y="1328065"/>
            <a:ext cx="5472000" cy="358775"/>
          </a:xfrm>
        </p:spPr>
        <p:txBody>
          <a:bodyPr/>
          <a:lstStyle/>
          <a:p>
            <a:r>
              <a:rPr lang="en-US" dirty="0"/>
              <a:t>Expansions</a:t>
            </a:r>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6299887" y="1959429"/>
            <a:ext cx="5472113" cy="3778898"/>
          </a:xfrm>
        </p:spPr>
        <p:txBody>
          <a:bodyPr/>
          <a:lstStyle/>
          <a:p>
            <a:pPr lvl="0"/>
            <a:r>
              <a:rPr lang="en-US" dirty="0">
                <a:solidFill>
                  <a:prstClr val="black"/>
                </a:solidFill>
              </a:rPr>
              <a:t>Log into your account</a:t>
            </a:r>
          </a:p>
          <a:p>
            <a:pPr lvl="0"/>
            <a:r>
              <a:rPr lang="en-US" dirty="0">
                <a:solidFill>
                  <a:prstClr val="black"/>
                </a:solidFill>
              </a:rPr>
              <a:t>Click on “</a:t>
            </a:r>
            <a:r>
              <a:rPr lang="en-US" b="1" dirty="0">
                <a:solidFill>
                  <a:prstClr val="black"/>
                </a:solidFill>
              </a:rPr>
              <a:t>Renew/Apply for Certification</a:t>
            </a:r>
            <a:r>
              <a:rPr lang="en-US" dirty="0">
                <a:solidFill>
                  <a:prstClr val="black"/>
                </a:solidFill>
              </a:rPr>
              <a:t>”</a:t>
            </a:r>
          </a:p>
          <a:p>
            <a:pPr lvl="0"/>
            <a:r>
              <a:rPr lang="en-US" dirty="0">
                <a:solidFill>
                  <a:prstClr val="black"/>
                </a:solidFill>
              </a:rPr>
              <a:t>Click on “</a:t>
            </a:r>
            <a:r>
              <a:rPr lang="en-US" b="1" dirty="0">
                <a:solidFill>
                  <a:prstClr val="black"/>
                </a:solidFill>
              </a:rPr>
              <a:t>Your Firm is currently certified by ODOT</a:t>
            </a:r>
            <a:r>
              <a:rPr lang="en-US" dirty="0">
                <a:solidFill>
                  <a:prstClr val="black"/>
                </a:solidFill>
              </a:rPr>
              <a:t>”</a:t>
            </a:r>
          </a:p>
          <a:p>
            <a:pPr lvl="0"/>
            <a:r>
              <a:rPr lang="en-US" dirty="0">
                <a:solidFill>
                  <a:prstClr val="black"/>
                </a:solidFill>
              </a:rPr>
              <a:t>Click on “</a:t>
            </a:r>
            <a:r>
              <a:rPr lang="en-US" b="1" dirty="0">
                <a:solidFill>
                  <a:prstClr val="black"/>
                </a:solidFill>
              </a:rPr>
              <a:t>You would like to report a change or update your certification record.</a:t>
            </a:r>
            <a:r>
              <a:rPr lang="en-US" dirty="0">
                <a:solidFill>
                  <a:prstClr val="black"/>
                </a:solidFill>
              </a:rPr>
              <a:t>”</a:t>
            </a:r>
          </a:p>
          <a:p>
            <a:pPr lvl="0"/>
            <a:r>
              <a:rPr lang="en-US" dirty="0">
                <a:solidFill>
                  <a:prstClr val="black"/>
                </a:solidFill>
              </a:rPr>
              <a:t>Click on “</a:t>
            </a:r>
            <a:r>
              <a:rPr lang="en-US" b="1" dirty="0">
                <a:solidFill>
                  <a:prstClr val="black"/>
                </a:solidFill>
              </a:rPr>
              <a:t>Submit Expansion Request</a:t>
            </a:r>
            <a:r>
              <a:rPr lang="en-US" dirty="0">
                <a:solidFill>
                  <a:prstClr val="black"/>
                </a:solidFill>
              </a:rPr>
              <a:t>”</a:t>
            </a:r>
          </a:p>
          <a:p>
            <a:r>
              <a:rPr lang="en-US" dirty="0">
                <a:solidFill>
                  <a:schemeClr val="tx1"/>
                </a:solidFill>
              </a:rPr>
              <a:t>Fill out form</a:t>
            </a:r>
          </a:p>
          <a:p>
            <a:r>
              <a:rPr lang="en-US" dirty="0">
                <a:solidFill>
                  <a:schemeClr val="tx1"/>
                </a:solidFill>
              </a:rPr>
              <a:t>Upload any applicable documents</a:t>
            </a:r>
          </a:p>
          <a:p>
            <a:r>
              <a:rPr lang="en-US" dirty="0">
                <a:solidFill>
                  <a:schemeClr val="tx1"/>
                </a:solidFill>
              </a:rPr>
              <a:t>Click on “</a:t>
            </a:r>
            <a:r>
              <a:rPr lang="en-US" b="1" dirty="0">
                <a:solidFill>
                  <a:schemeClr val="tx1"/>
                </a:solidFill>
              </a:rPr>
              <a:t>Review</a:t>
            </a:r>
            <a:r>
              <a:rPr lang="en-US" dirty="0">
                <a:solidFill>
                  <a:schemeClr val="tx1"/>
                </a:solidFill>
              </a:rPr>
              <a:t>”</a:t>
            </a:r>
          </a:p>
          <a:p>
            <a:r>
              <a:rPr lang="en-US" dirty="0">
                <a:solidFill>
                  <a:schemeClr val="tx1"/>
                </a:solidFill>
              </a:rPr>
              <a:t>Click on “</a:t>
            </a:r>
            <a:r>
              <a:rPr lang="en-US" b="1" dirty="0">
                <a:solidFill>
                  <a:schemeClr val="tx1"/>
                </a:solidFill>
              </a:rPr>
              <a:t>Save</a:t>
            </a:r>
            <a:r>
              <a:rPr lang="en-US" dirty="0">
                <a:solidFill>
                  <a:schemeClr val="tx1"/>
                </a:solidFill>
              </a:rPr>
              <a:t>”</a:t>
            </a:r>
          </a:p>
          <a:p>
            <a:pPr marL="0" indent="0">
              <a:buNone/>
            </a:pPr>
            <a:endParaRPr lang="en-US" dirty="0">
              <a:solidFill>
                <a:schemeClr val="tx1"/>
              </a:solidFill>
            </a:endParaRP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34</a:t>
            </a:fld>
            <a:endParaRPr lang="en-US" dirty="0"/>
          </a:p>
        </p:txBody>
      </p:sp>
      <p:sp>
        <p:nvSpPr>
          <p:cNvPr id="14"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431800" y="1328066"/>
            <a:ext cx="5472000" cy="358775"/>
          </a:xfrm>
        </p:spPr>
        <p:txBody>
          <a:bodyPr/>
          <a:lstStyle/>
          <a:p>
            <a:r>
              <a:rPr lang="en-US" dirty="0"/>
              <a:t>Changes</a:t>
            </a:r>
          </a:p>
        </p:txBody>
      </p:sp>
      <p:sp>
        <p:nvSpPr>
          <p:cNvPr id="15"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431800" y="1959430"/>
            <a:ext cx="5472113" cy="3778898"/>
          </a:xfrm>
        </p:spPr>
        <p:txBody>
          <a:bodyPr/>
          <a:lstStyle/>
          <a:p>
            <a:r>
              <a:rPr lang="en-US" dirty="0">
                <a:solidFill>
                  <a:schemeClr val="tx1"/>
                </a:solidFill>
              </a:rPr>
              <a:t>Log into your account</a:t>
            </a:r>
          </a:p>
          <a:p>
            <a:r>
              <a:rPr lang="en-US" dirty="0">
                <a:solidFill>
                  <a:schemeClr val="tx1"/>
                </a:solidFill>
              </a:rPr>
              <a:t>Click on “</a:t>
            </a:r>
            <a:r>
              <a:rPr lang="en-US" b="1" dirty="0">
                <a:solidFill>
                  <a:schemeClr val="tx1"/>
                </a:solidFill>
              </a:rPr>
              <a:t>Renew/Apply for Certification</a:t>
            </a:r>
            <a:r>
              <a:rPr lang="en-US" dirty="0">
                <a:solidFill>
                  <a:schemeClr val="tx1"/>
                </a:solidFill>
              </a:rPr>
              <a:t>”</a:t>
            </a:r>
          </a:p>
          <a:p>
            <a:r>
              <a:rPr lang="en-US" dirty="0">
                <a:solidFill>
                  <a:schemeClr val="tx1"/>
                </a:solidFill>
              </a:rPr>
              <a:t>Click on “</a:t>
            </a:r>
            <a:r>
              <a:rPr lang="en-US" b="1" dirty="0">
                <a:solidFill>
                  <a:schemeClr val="tx1"/>
                </a:solidFill>
              </a:rPr>
              <a:t>Your Firm is currently certified by ODOT</a:t>
            </a:r>
            <a:r>
              <a:rPr lang="en-US" dirty="0">
                <a:solidFill>
                  <a:schemeClr val="tx1"/>
                </a:solidFill>
              </a:rPr>
              <a:t>”</a:t>
            </a:r>
          </a:p>
          <a:p>
            <a:r>
              <a:rPr lang="en-US" dirty="0">
                <a:solidFill>
                  <a:schemeClr val="tx1"/>
                </a:solidFill>
              </a:rPr>
              <a:t>Click on “</a:t>
            </a:r>
            <a:r>
              <a:rPr lang="en-US" b="1" dirty="0">
                <a:solidFill>
                  <a:schemeClr val="tx1"/>
                </a:solidFill>
              </a:rPr>
              <a:t>You would like to report a change or update your certification record.</a:t>
            </a:r>
            <a:r>
              <a:rPr lang="en-US" dirty="0">
                <a:solidFill>
                  <a:schemeClr val="tx1"/>
                </a:solidFill>
              </a:rPr>
              <a:t>”</a:t>
            </a:r>
          </a:p>
          <a:p>
            <a:r>
              <a:rPr lang="en-US" dirty="0">
                <a:solidFill>
                  <a:schemeClr val="tx1"/>
                </a:solidFill>
              </a:rPr>
              <a:t>Click on “</a:t>
            </a:r>
            <a:r>
              <a:rPr lang="en-US" b="1" dirty="0">
                <a:solidFill>
                  <a:schemeClr val="tx1"/>
                </a:solidFill>
              </a:rPr>
              <a:t>Submit Change Request</a:t>
            </a:r>
            <a:r>
              <a:rPr lang="en-US" dirty="0">
                <a:solidFill>
                  <a:schemeClr val="tx1"/>
                </a:solidFill>
              </a:rPr>
              <a:t>”</a:t>
            </a:r>
          </a:p>
          <a:p>
            <a:pPr lvl="1"/>
            <a:r>
              <a:rPr lang="en-US" dirty="0">
                <a:solidFill>
                  <a:schemeClr val="tx1"/>
                </a:solidFill>
              </a:rPr>
              <a:t>Only Business Name/DBA Name</a:t>
            </a:r>
          </a:p>
          <a:p>
            <a:pPr lvl="1"/>
            <a:r>
              <a:rPr lang="en-US" dirty="0">
                <a:solidFill>
                  <a:schemeClr val="tx1"/>
                </a:solidFill>
              </a:rPr>
              <a:t>Address, Email, Phone, and Fax</a:t>
            </a:r>
          </a:p>
          <a:p>
            <a:pPr lvl="1"/>
            <a:r>
              <a:rPr lang="en-US" dirty="0">
                <a:solidFill>
                  <a:schemeClr val="tx1"/>
                </a:solidFill>
              </a:rPr>
              <a:t>Change in Ownership</a:t>
            </a:r>
          </a:p>
          <a:p>
            <a:r>
              <a:rPr lang="en-US" dirty="0">
                <a:solidFill>
                  <a:schemeClr val="tx1"/>
                </a:solidFill>
              </a:rPr>
              <a:t>Fill out form</a:t>
            </a:r>
          </a:p>
          <a:p>
            <a:r>
              <a:rPr lang="en-US" dirty="0">
                <a:solidFill>
                  <a:schemeClr val="tx1"/>
                </a:solidFill>
              </a:rPr>
              <a:t>Upload any applicable documents</a:t>
            </a:r>
          </a:p>
          <a:p>
            <a:r>
              <a:rPr lang="en-US" dirty="0">
                <a:solidFill>
                  <a:schemeClr val="tx1"/>
                </a:solidFill>
              </a:rPr>
              <a:t>Click on “</a:t>
            </a:r>
            <a:r>
              <a:rPr lang="en-US" b="1" dirty="0">
                <a:solidFill>
                  <a:schemeClr val="tx1"/>
                </a:solidFill>
              </a:rPr>
              <a:t>Review</a:t>
            </a:r>
            <a:r>
              <a:rPr lang="en-US" dirty="0">
                <a:solidFill>
                  <a:schemeClr val="tx1"/>
                </a:solidFill>
              </a:rPr>
              <a:t>”</a:t>
            </a:r>
          </a:p>
          <a:p>
            <a:r>
              <a:rPr lang="en-US" dirty="0">
                <a:solidFill>
                  <a:schemeClr val="tx1"/>
                </a:solidFill>
              </a:rPr>
              <a:t>Click on “</a:t>
            </a:r>
            <a:r>
              <a:rPr lang="en-US" b="1" dirty="0">
                <a:solidFill>
                  <a:schemeClr val="tx1"/>
                </a:solidFill>
              </a:rPr>
              <a:t>Save</a:t>
            </a:r>
            <a:r>
              <a:rPr lang="en-US" dirty="0">
                <a:solidFill>
                  <a:schemeClr val="tx1"/>
                </a:solidFill>
              </a:rPr>
              <a:t>”</a:t>
            </a:r>
          </a:p>
          <a:p>
            <a:pPr marL="0" indent="0">
              <a:buNone/>
            </a:pPr>
            <a:endParaRPr lang="en-US" dirty="0">
              <a:solidFill>
                <a:schemeClr val="tx1"/>
              </a:solidFill>
            </a:endParaRPr>
          </a:p>
          <a:p>
            <a:endParaRPr lang="en-US" dirty="0">
              <a:solidFill>
                <a:schemeClr val="tx1"/>
              </a:solidFill>
            </a:endParaRPr>
          </a:p>
          <a:p>
            <a:endParaRPr lang="en-US" dirty="0">
              <a:solidFill>
                <a:schemeClr val="tx1"/>
              </a:solidFill>
            </a:endParaRPr>
          </a:p>
        </p:txBody>
      </p:sp>
      <p:pic>
        <p:nvPicPr>
          <p:cNvPr id="3" name="Picture 2"/>
          <p:cNvPicPr>
            <a:picLocks noChangeAspect="1"/>
          </p:cNvPicPr>
          <p:nvPr/>
        </p:nvPicPr>
        <p:blipFill>
          <a:blip r:embed="rId3"/>
          <a:stretch>
            <a:fillRect/>
          </a:stretch>
        </p:blipFill>
        <p:spPr>
          <a:xfrm>
            <a:off x="6371992" y="5495138"/>
            <a:ext cx="1687069" cy="1188720"/>
          </a:xfrm>
          <a:prstGeom prst="rect">
            <a:avLst/>
          </a:prstGeom>
        </p:spPr>
      </p:pic>
      <p:pic>
        <p:nvPicPr>
          <p:cNvPr id="4" name="Picture 3"/>
          <p:cNvPicPr>
            <a:picLocks noChangeAspect="1"/>
          </p:cNvPicPr>
          <p:nvPr/>
        </p:nvPicPr>
        <p:blipFill>
          <a:blip r:embed="rId4"/>
          <a:stretch>
            <a:fillRect/>
          </a:stretch>
        </p:blipFill>
        <p:spPr>
          <a:xfrm>
            <a:off x="3932734" y="5495138"/>
            <a:ext cx="2011680" cy="1005840"/>
          </a:xfrm>
          <a:prstGeom prst="rect">
            <a:avLst/>
          </a:prstGeom>
        </p:spPr>
      </p:pic>
      <p:pic>
        <p:nvPicPr>
          <p:cNvPr id="9" name="Picture 8">
            <a:extLst>
              <a:ext uri="{FF2B5EF4-FFF2-40B4-BE49-F238E27FC236}">
                <a16:creationId xmlns:a16="http://schemas.microsoft.com/office/drawing/2014/main" id="{99611AF9-A8DE-492C-905A-D80FC4B36F6D}"/>
              </a:ext>
            </a:extLst>
          </p:cNvPr>
          <p:cNvPicPr>
            <a:picLocks noChangeAspect="1"/>
          </p:cNvPicPr>
          <p:nvPr/>
        </p:nvPicPr>
        <p:blipFill>
          <a:blip r:embed="rId5"/>
          <a:stretch>
            <a:fillRect/>
          </a:stretch>
        </p:blipFill>
        <p:spPr>
          <a:xfrm>
            <a:off x="9968591" y="6370497"/>
            <a:ext cx="1511939" cy="432854"/>
          </a:xfrm>
          <a:prstGeom prst="rect">
            <a:avLst/>
          </a:prstGeom>
        </p:spPr>
      </p:pic>
    </p:spTree>
    <p:extLst>
      <p:ext uri="{BB962C8B-B14F-4D97-AF65-F5344CB8AC3E}">
        <p14:creationId xmlns:p14="http://schemas.microsoft.com/office/powerpoint/2010/main" val="2699472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sz="4000" dirty="0"/>
              <a:t>Civil Rights Certification and Compliance System (CRCC) </a:t>
            </a:r>
          </a:p>
        </p:txBody>
      </p:sp>
      <p:sp>
        <p:nvSpPr>
          <p:cNvPr id="12" name="Rectangle 11">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6288000" y="1328065"/>
            <a:ext cx="5472000" cy="358775"/>
          </a:xfrm>
        </p:spPr>
        <p:txBody>
          <a:bodyPr/>
          <a:lstStyle/>
          <a:p>
            <a:r>
              <a:rPr lang="en-US" dirty="0"/>
              <a:t>Changes and Expansions</a:t>
            </a:r>
          </a:p>
          <a:p>
            <a:endParaRPr lang="en-US" dirty="0"/>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6595962" y="2330292"/>
            <a:ext cx="5472113" cy="3375292"/>
          </a:xfrm>
        </p:spPr>
        <p:txBody>
          <a:bodyPr/>
          <a:lstStyle/>
          <a:p>
            <a:pPr lvl="0"/>
            <a:r>
              <a:rPr lang="en-US" dirty="0">
                <a:solidFill>
                  <a:prstClr val="black"/>
                </a:solidFill>
              </a:rPr>
              <a:t>No Documents Required</a:t>
            </a:r>
          </a:p>
          <a:p>
            <a:pPr lvl="1"/>
            <a:r>
              <a:rPr lang="en-US" dirty="0">
                <a:solidFill>
                  <a:prstClr val="black"/>
                </a:solidFill>
              </a:rPr>
              <a:t>Error due to typographic mistakes</a:t>
            </a:r>
          </a:p>
          <a:p>
            <a:pPr lvl="1"/>
            <a:r>
              <a:rPr lang="en-US" dirty="0">
                <a:solidFill>
                  <a:prstClr val="black"/>
                </a:solidFill>
              </a:rPr>
              <a:t>Changes in fax number, phone number, and/or email address</a:t>
            </a:r>
          </a:p>
          <a:p>
            <a:r>
              <a:rPr lang="en-US" dirty="0">
                <a:solidFill>
                  <a:prstClr val="black"/>
                </a:solidFill>
              </a:rPr>
              <a:t>Documents Required</a:t>
            </a:r>
          </a:p>
          <a:p>
            <a:pPr lvl="1"/>
            <a:r>
              <a:rPr lang="en-US" dirty="0">
                <a:solidFill>
                  <a:prstClr val="black"/>
                </a:solidFill>
              </a:rPr>
              <a:t>Change of address</a:t>
            </a:r>
          </a:p>
          <a:p>
            <a:pPr lvl="1"/>
            <a:r>
              <a:rPr lang="en-US" dirty="0">
                <a:solidFill>
                  <a:prstClr val="black"/>
                </a:solidFill>
              </a:rPr>
              <a:t>Adding or changing DBA name </a:t>
            </a:r>
          </a:p>
          <a:p>
            <a:pPr lvl="2"/>
            <a:r>
              <a:rPr lang="en-US" dirty="0">
                <a:solidFill>
                  <a:prstClr val="black"/>
                </a:solidFill>
              </a:rPr>
              <a:t>Sole Proprietors/Copy of DBA Filing</a:t>
            </a:r>
          </a:p>
          <a:p>
            <a:pPr lvl="2"/>
            <a:r>
              <a:rPr lang="en-US" dirty="0">
                <a:solidFill>
                  <a:prstClr val="black"/>
                </a:solidFill>
              </a:rPr>
              <a:t>All other/Registration</a:t>
            </a:r>
          </a:p>
          <a:p>
            <a:r>
              <a:rPr lang="en-US" dirty="0">
                <a:solidFill>
                  <a:prstClr val="black"/>
                </a:solidFill>
              </a:rPr>
              <a:t>Changes in ownership, management, control, FEIN, products and/or services must be submitted thru an expansion.</a:t>
            </a:r>
          </a:p>
          <a:p>
            <a:pPr lvl="1"/>
            <a:r>
              <a:rPr lang="en-US" dirty="0">
                <a:solidFill>
                  <a:prstClr val="black"/>
                </a:solidFill>
              </a:rPr>
              <a:t>Request of this nature submit as a change instead of an expansion will be rejected.</a:t>
            </a:r>
          </a:p>
          <a:p>
            <a:pPr marL="0" indent="0">
              <a:buNone/>
            </a:pPr>
            <a:endParaRPr lang="en-US" dirty="0">
              <a:solidFill>
                <a:schemeClr val="tx1"/>
              </a:solidFill>
            </a:endParaRP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35</a:t>
            </a:fld>
            <a:endParaRPr lang="en-US" dirty="0"/>
          </a:p>
        </p:txBody>
      </p:sp>
      <p:pic>
        <p:nvPicPr>
          <p:cNvPr id="5" name="Picture 4">
            <a:extLst>
              <a:ext uri="{FF2B5EF4-FFF2-40B4-BE49-F238E27FC236}">
                <a16:creationId xmlns:a16="http://schemas.microsoft.com/office/drawing/2014/main" id="{3560D518-7230-4743-98C8-49A2BAE8C479}"/>
              </a:ext>
            </a:extLst>
          </p:cNvPr>
          <p:cNvPicPr>
            <a:picLocks noChangeAspect="1"/>
          </p:cNvPicPr>
          <p:nvPr/>
        </p:nvPicPr>
        <p:blipFill>
          <a:blip r:embed="rId3"/>
          <a:stretch>
            <a:fillRect/>
          </a:stretch>
        </p:blipFill>
        <p:spPr>
          <a:xfrm>
            <a:off x="96781" y="1088351"/>
            <a:ext cx="5953125" cy="5715000"/>
          </a:xfrm>
          <a:prstGeom prst="rect">
            <a:avLst/>
          </a:prstGeom>
        </p:spPr>
      </p:pic>
      <p:pic>
        <p:nvPicPr>
          <p:cNvPr id="3" name="Picture 2">
            <a:extLst>
              <a:ext uri="{FF2B5EF4-FFF2-40B4-BE49-F238E27FC236}">
                <a16:creationId xmlns:a16="http://schemas.microsoft.com/office/drawing/2014/main" id="{F2CA783E-095E-45F0-9E88-E67B0067E482}"/>
              </a:ext>
            </a:extLst>
          </p:cNvPr>
          <p:cNvPicPr>
            <a:picLocks noChangeAspect="1"/>
          </p:cNvPicPr>
          <p:nvPr/>
        </p:nvPicPr>
        <p:blipFill>
          <a:blip r:embed="rId4"/>
          <a:stretch>
            <a:fillRect/>
          </a:stretch>
        </p:blipFill>
        <p:spPr>
          <a:xfrm>
            <a:off x="3342862" y="5326326"/>
            <a:ext cx="170703" cy="164606"/>
          </a:xfrm>
          <a:prstGeom prst="rect">
            <a:avLst/>
          </a:prstGeom>
        </p:spPr>
      </p:pic>
      <p:pic>
        <p:nvPicPr>
          <p:cNvPr id="9" name="Picture 8">
            <a:extLst>
              <a:ext uri="{FF2B5EF4-FFF2-40B4-BE49-F238E27FC236}">
                <a16:creationId xmlns:a16="http://schemas.microsoft.com/office/drawing/2014/main" id="{18C8A057-794A-4C93-B48E-790DDFCDB9BD}"/>
              </a:ext>
            </a:extLst>
          </p:cNvPr>
          <p:cNvPicPr>
            <a:picLocks noChangeAspect="1"/>
          </p:cNvPicPr>
          <p:nvPr/>
        </p:nvPicPr>
        <p:blipFill>
          <a:blip r:embed="rId5"/>
          <a:stretch>
            <a:fillRect/>
          </a:stretch>
        </p:blipFill>
        <p:spPr>
          <a:xfrm>
            <a:off x="10006298" y="6371351"/>
            <a:ext cx="1511939" cy="432854"/>
          </a:xfrm>
          <a:prstGeom prst="rect">
            <a:avLst/>
          </a:prstGeom>
        </p:spPr>
      </p:pic>
    </p:spTree>
    <p:extLst>
      <p:ext uri="{BB962C8B-B14F-4D97-AF65-F5344CB8AC3E}">
        <p14:creationId xmlns:p14="http://schemas.microsoft.com/office/powerpoint/2010/main" val="3737776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1C54E2-35CD-4B4C-8AF6-A9BBA506FC1F}"/>
              </a:ext>
            </a:extLst>
          </p:cNvPr>
          <p:cNvSpPr>
            <a:spLocks noGrp="1"/>
          </p:cNvSpPr>
          <p:nvPr>
            <p:ph type="body" sz="quarter" idx="14"/>
          </p:nvPr>
        </p:nvSpPr>
        <p:spPr>
          <a:xfrm>
            <a:off x="1692362" y="578013"/>
            <a:ext cx="8863262" cy="2790825"/>
          </a:xfrm>
        </p:spPr>
        <p:txBody>
          <a:bodyPr/>
          <a:lstStyle/>
          <a:p>
            <a:pPr>
              <a:lnSpc>
                <a:spcPct val="100000"/>
              </a:lnSpc>
            </a:pPr>
            <a:r>
              <a:rPr lang="en-US" u="sng" dirty="0">
                <a:solidFill>
                  <a:srgbClr val="0070C0"/>
                </a:solidFill>
              </a:rPr>
              <a:t>Questions</a:t>
            </a:r>
          </a:p>
        </p:txBody>
      </p:sp>
      <p:sp>
        <p:nvSpPr>
          <p:cNvPr id="2" name="Slide Number Placeholder 1">
            <a:extLst>
              <a:ext uri="{FF2B5EF4-FFF2-40B4-BE49-F238E27FC236}">
                <a16:creationId xmlns:a16="http://schemas.microsoft.com/office/drawing/2014/main" id="{CB78354A-41D5-43F7-A38D-3C946669B3C8}"/>
              </a:ext>
            </a:extLst>
          </p:cNvPr>
          <p:cNvSpPr>
            <a:spLocks noGrp="1"/>
          </p:cNvSpPr>
          <p:nvPr>
            <p:ph type="sldNum" sz="quarter" idx="13"/>
          </p:nvPr>
        </p:nvSpPr>
        <p:spPr>
          <a:solidFill>
            <a:schemeClr val="tx1">
              <a:lumMod val="95000"/>
              <a:lumOff val="5000"/>
            </a:schemeClr>
          </a:solidFill>
        </p:spPr>
        <p:txBody>
          <a:bodyPr/>
          <a:lstStyle/>
          <a:p>
            <a:fld id="{19B51A1E-902D-48AF-9020-955120F399B6}" type="slidenum">
              <a:rPr lang="en-US" smtClean="0"/>
              <a:pPr/>
              <a:t>36</a:t>
            </a:fld>
            <a:endParaRPr lang="en-US" dirty="0"/>
          </a:p>
        </p:txBody>
      </p:sp>
      <p:pic>
        <p:nvPicPr>
          <p:cNvPr id="7" name="Picture 6" descr="MSS: Bring us your burning science ques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94373"/>
            <a:ext cx="4394200" cy="4394200"/>
          </a:xfrm>
          <a:prstGeom prst="rect">
            <a:avLst/>
          </a:prstGeom>
        </p:spPr>
      </p:pic>
      <p:pic>
        <p:nvPicPr>
          <p:cNvPr id="6" name="Picture 5">
            <a:extLst>
              <a:ext uri="{FF2B5EF4-FFF2-40B4-BE49-F238E27FC236}">
                <a16:creationId xmlns:a16="http://schemas.microsoft.com/office/drawing/2014/main" id="{497A29AB-AE22-4FEE-9FA6-DC4F70E9D47B}"/>
              </a:ext>
            </a:extLst>
          </p:cNvPr>
          <p:cNvPicPr>
            <a:picLocks noChangeAspect="1"/>
          </p:cNvPicPr>
          <p:nvPr/>
        </p:nvPicPr>
        <p:blipFill>
          <a:blip r:embed="rId4"/>
          <a:stretch>
            <a:fillRect/>
          </a:stretch>
        </p:blipFill>
        <p:spPr>
          <a:xfrm>
            <a:off x="10007869" y="6371351"/>
            <a:ext cx="1511939" cy="432854"/>
          </a:xfrm>
          <a:prstGeom prst="rect">
            <a:avLst/>
          </a:prstGeom>
        </p:spPr>
      </p:pic>
    </p:spTree>
    <p:extLst>
      <p:ext uri="{BB962C8B-B14F-4D97-AF65-F5344CB8AC3E}">
        <p14:creationId xmlns:p14="http://schemas.microsoft.com/office/powerpoint/2010/main" val="595823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descr="hand clapping">
            <a:extLst>
              <a:ext uri="{FF2B5EF4-FFF2-40B4-BE49-F238E27FC236}">
                <a16:creationId xmlns:a16="http://schemas.microsoft.com/office/drawing/2014/main" id="{AAB6EE12-FEF8-FB41-A909-0DA61D7725C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solidFill>
            <a:schemeClr val="tx1">
              <a:lumMod val="75000"/>
              <a:lumOff val="25000"/>
            </a:schemeClr>
          </a:solidFill>
        </p:spPr>
      </p:pic>
      <p:sp>
        <p:nvSpPr>
          <p:cNvPr id="14" name="Title 13">
            <a:extLst>
              <a:ext uri="{FF2B5EF4-FFF2-40B4-BE49-F238E27FC236}">
                <a16:creationId xmlns:a16="http://schemas.microsoft.com/office/drawing/2014/main" id="{6C38D7A9-9299-4108-BB08-026F4B9CAE7B}"/>
              </a:ext>
            </a:extLst>
          </p:cNvPr>
          <p:cNvSpPr>
            <a:spLocks noGrp="1"/>
          </p:cNvSpPr>
          <p:nvPr>
            <p:ph type="ctrTitle"/>
          </p:nvPr>
        </p:nvSpPr>
        <p:spPr>
          <a:xfrm>
            <a:off x="8458200" y="1624646"/>
            <a:ext cx="3733800" cy="1013684"/>
          </a:xfrm>
        </p:spPr>
        <p:txBody>
          <a:bodyPr/>
          <a:lstStyle/>
          <a:p>
            <a:pPr algn="ctr"/>
            <a:r>
              <a:rPr lang="en-US" sz="4000" dirty="0"/>
              <a:t>DBE Reviewers</a:t>
            </a:r>
          </a:p>
        </p:txBody>
      </p:sp>
      <p:sp>
        <p:nvSpPr>
          <p:cNvPr id="4" name="Text Placeholder 3">
            <a:extLst>
              <a:ext uri="{FF2B5EF4-FFF2-40B4-BE49-F238E27FC236}">
                <a16:creationId xmlns:a16="http://schemas.microsoft.com/office/drawing/2014/main" id="{60828E04-9C2A-4859-8050-C2DF67A249CB}"/>
              </a:ext>
            </a:extLst>
          </p:cNvPr>
          <p:cNvSpPr>
            <a:spLocks noGrp="1"/>
          </p:cNvSpPr>
          <p:nvPr>
            <p:ph type="body" sz="quarter" idx="15"/>
          </p:nvPr>
        </p:nvSpPr>
        <p:spPr>
          <a:xfrm>
            <a:off x="8458200" y="2815397"/>
            <a:ext cx="2910342" cy="291578"/>
          </a:xfrm>
          <a:solidFill>
            <a:schemeClr val="tx1">
              <a:lumMod val="75000"/>
              <a:lumOff val="25000"/>
            </a:schemeClr>
          </a:solidFill>
        </p:spPr>
        <p:txBody>
          <a:bodyPr/>
          <a:lstStyle/>
          <a:p>
            <a:r>
              <a:rPr lang="en-US" dirty="0"/>
              <a:t>Sandra Ramos</a:t>
            </a:r>
          </a:p>
        </p:txBody>
      </p:sp>
      <p:pic>
        <p:nvPicPr>
          <p:cNvPr id="8" name="Graphic 7" descr="User" title="Icon - Presenter Name">
            <a:extLst>
              <a:ext uri="{FF2B5EF4-FFF2-40B4-BE49-F238E27FC236}">
                <a16:creationId xmlns:a16="http://schemas.microsoft.com/office/drawing/2014/main" id="{111541C4-DB03-4E53-994D-499C7D73C4D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425689" y="2916584"/>
            <a:ext cx="218900" cy="218900"/>
          </a:xfrm>
          <a:prstGeom prst="rect">
            <a:avLst/>
          </a:prstGeom>
        </p:spPr>
      </p:pic>
      <p:sp>
        <p:nvSpPr>
          <p:cNvPr id="5" name="Text Placeholder 4">
            <a:extLst>
              <a:ext uri="{FF2B5EF4-FFF2-40B4-BE49-F238E27FC236}">
                <a16:creationId xmlns:a16="http://schemas.microsoft.com/office/drawing/2014/main" id="{11265965-2271-4C1C-BD0A-6F85F80FF9A6}"/>
              </a:ext>
            </a:extLst>
          </p:cNvPr>
          <p:cNvSpPr>
            <a:spLocks noGrp="1"/>
          </p:cNvSpPr>
          <p:nvPr>
            <p:ph type="body" sz="quarter" idx="16"/>
          </p:nvPr>
        </p:nvSpPr>
        <p:spPr>
          <a:xfrm>
            <a:off x="8458197" y="3158666"/>
            <a:ext cx="2910342" cy="316800"/>
          </a:xfrm>
          <a:solidFill>
            <a:schemeClr val="tx1">
              <a:lumMod val="75000"/>
              <a:lumOff val="25000"/>
            </a:schemeClr>
          </a:solidFill>
        </p:spPr>
        <p:txBody>
          <a:bodyPr/>
          <a:lstStyle/>
          <a:p>
            <a:r>
              <a:rPr lang="en-US" dirty="0"/>
              <a:t>405.812.8470</a:t>
            </a:r>
          </a:p>
        </p:txBody>
      </p:sp>
      <p:pic>
        <p:nvPicPr>
          <p:cNvPr id="10" name="Graphic 9" descr="Smart Phone" title="Icon - Presenter Phone Number">
            <a:extLst>
              <a:ext uri="{FF2B5EF4-FFF2-40B4-BE49-F238E27FC236}">
                <a16:creationId xmlns:a16="http://schemas.microsoft.com/office/drawing/2014/main" id="{A29DE31C-E099-4579-BB03-675E0A40C5F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425689" y="3270701"/>
            <a:ext cx="218900" cy="218900"/>
          </a:xfrm>
          <a:prstGeom prst="rect">
            <a:avLst/>
          </a:prstGeom>
        </p:spPr>
      </p:pic>
      <p:sp>
        <p:nvSpPr>
          <p:cNvPr id="6" name="Text Placeholder 5">
            <a:extLst>
              <a:ext uri="{FF2B5EF4-FFF2-40B4-BE49-F238E27FC236}">
                <a16:creationId xmlns:a16="http://schemas.microsoft.com/office/drawing/2014/main" id="{50A3BCC3-A277-4C0B-9EBA-EB53990D8EBD}"/>
              </a:ext>
            </a:extLst>
          </p:cNvPr>
          <p:cNvSpPr>
            <a:spLocks noGrp="1"/>
          </p:cNvSpPr>
          <p:nvPr>
            <p:ph type="body" sz="quarter" idx="17"/>
          </p:nvPr>
        </p:nvSpPr>
        <p:spPr>
          <a:xfrm>
            <a:off x="8458197" y="3533642"/>
            <a:ext cx="2910342" cy="316800"/>
          </a:xfrm>
          <a:solidFill>
            <a:schemeClr val="tx1">
              <a:lumMod val="75000"/>
              <a:lumOff val="25000"/>
            </a:schemeClr>
          </a:solidFill>
        </p:spPr>
        <p:txBody>
          <a:bodyPr/>
          <a:lstStyle/>
          <a:p>
            <a:r>
              <a:rPr lang="en-US" dirty="0"/>
              <a:t>sramos@odot.org</a:t>
            </a:r>
          </a:p>
        </p:txBody>
      </p:sp>
      <p:pic>
        <p:nvPicPr>
          <p:cNvPr id="9" name="Graphic 8" descr="Envelope" title="Icon Presenter Email">
            <a:extLst>
              <a:ext uri="{FF2B5EF4-FFF2-40B4-BE49-F238E27FC236}">
                <a16:creationId xmlns:a16="http://schemas.microsoft.com/office/drawing/2014/main" id="{773C1382-ACE1-460F-A1B6-AB761A7D2E6B}"/>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1425689" y="3651012"/>
            <a:ext cx="218900" cy="218900"/>
          </a:xfrm>
          <a:prstGeom prst="rect">
            <a:avLst/>
          </a:prstGeom>
        </p:spPr>
      </p:pic>
      <p:sp>
        <p:nvSpPr>
          <p:cNvPr id="16" name="Text Placeholder 15">
            <a:extLst>
              <a:ext uri="{FF2B5EF4-FFF2-40B4-BE49-F238E27FC236}">
                <a16:creationId xmlns:a16="http://schemas.microsoft.com/office/drawing/2014/main" id="{FD8A1232-50A8-4535-AAF9-7F4180EAA0DD}"/>
              </a:ext>
            </a:extLst>
          </p:cNvPr>
          <p:cNvSpPr>
            <a:spLocks noGrp="1"/>
          </p:cNvSpPr>
          <p:nvPr>
            <p:ph type="body" sz="quarter" idx="18"/>
          </p:nvPr>
        </p:nvSpPr>
        <p:spPr>
          <a:xfrm>
            <a:off x="8458197" y="5198694"/>
            <a:ext cx="2910342" cy="316800"/>
          </a:xfrm>
          <a:solidFill>
            <a:schemeClr val="tx1">
              <a:lumMod val="75000"/>
              <a:lumOff val="25000"/>
            </a:schemeClr>
          </a:solidFill>
        </p:spPr>
        <p:txBody>
          <a:bodyPr/>
          <a:lstStyle/>
          <a:p>
            <a:r>
              <a:rPr lang="en-US" dirty="0"/>
              <a:t>https://okdot.gob2g.com/</a:t>
            </a:r>
          </a:p>
        </p:txBody>
      </p:sp>
      <p:pic>
        <p:nvPicPr>
          <p:cNvPr id="11" name="Graphic 10" descr="Link">
            <a:extLst>
              <a:ext uri="{FF2B5EF4-FFF2-40B4-BE49-F238E27FC236}">
                <a16:creationId xmlns:a16="http://schemas.microsoft.com/office/drawing/2014/main" id="{0718E6E0-05A2-479C-AEA8-1A385EB73474}"/>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1461992" y="5254924"/>
            <a:ext cx="244786" cy="244786"/>
          </a:xfrm>
          <a:prstGeom prst="rect">
            <a:avLst/>
          </a:prstGeom>
        </p:spPr>
      </p:pic>
      <p:sp>
        <p:nvSpPr>
          <p:cNvPr id="12" name="Slide Number Placeholder 11">
            <a:extLst>
              <a:ext uri="{FF2B5EF4-FFF2-40B4-BE49-F238E27FC236}">
                <a16:creationId xmlns:a16="http://schemas.microsoft.com/office/drawing/2014/main" id="{91814EC9-246A-4C6E-941E-5774FE72F08E}"/>
              </a:ext>
            </a:extLst>
          </p:cNvPr>
          <p:cNvSpPr>
            <a:spLocks noGrp="1"/>
          </p:cNvSpPr>
          <p:nvPr>
            <p:ph type="sldNum" sz="quarter" idx="20"/>
          </p:nvPr>
        </p:nvSpPr>
        <p:spPr>
          <a:solidFill>
            <a:schemeClr val="tx1">
              <a:lumMod val="95000"/>
              <a:lumOff val="5000"/>
            </a:schemeClr>
          </a:solidFill>
        </p:spPr>
        <p:txBody>
          <a:bodyPr/>
          <a:lstStyle/>
          <a:p>
            <a:fld id="{19B51A1E-902D-48AF-9020-955120F399B6}" type="slidenum">
              <a:rPr lang="en-US" smtClean="0"/>
              <a:pPr/>
              <a:t>37</a:t>
            </a:fld>
            <a:endParaRPr lang="en-US" dirty="0"/>
          </a:p>
        </p:txBody>
      </p:sp>
      <p:sp>
        <p:nvSpPr>
          <p:cNvPr id="3" name="Rectangle 2"/>
          <p:cNvSpPr/>
          <p:nvPr/>
        </p:nvSpPr>
        <p:spPr>
          <a:xfrm>
            <a:off x="8458197" y="3930889"/>
            <a:ext cx="2910342" cy="369332"/>
          </a:xfrm>
          <a:prstGeom prst="rect">
            <a:avLst/>
          </a:prstGeom>
          <a:solidFill>
            <a:schemeClr val="tx1">
              <a:lumMod val="75000"/>
              <a:lumOff val="25000"/>
            </a:schemeClr>
          </a:solidFill>
        </p:spPr>
        <p:txBody>
          <a:bodyPr wrap="square">
            <a:spAutoFit/>
          </a:bodyPr>
          <a:lstStyle/>
          <a:p>
            <a:pPr algn="r"/>
            <a:r>
              <a:rPr lang="en-US" dirty="0">
                <a:solidFill>
                  <a:schemeClr val="bg1"/>
                </a:solidFill>
              </a:rPr>
              <a:t>Jessica Patterson</a:t>
            </a:r>
          </a:p>
        </p:txBody>
      </p:sp>
      <p:sp>
        <p:nvSpPr>
          <p:cNvPr id="7" name="Rectangle 6"/>
          <p:cNvSpPr/>
          <p:nvPr/>
        </p:nvSpPr>
        <p:spPr>
          <a:xfrm>
            <a:off x="8458197" y="4346810"/>
            <a:ext cx="2910342" cy="369332"/>
          </a:xfrm>
          <a:prstGeom prst="rect">
            <a:avLst/>
          </a:prstGeom>
          <a:solidFill>
            <a:schemeClr val="tx1">
              <a:lumMod val="75000"/>
              <a:lumOff val="25000"/>
            </a:schemeClr>
          </a:solidFill>
        </p:spPr>
        <p:txBody>
          <a:bodyPr wrap="square">
            <a:spAutoFit/>
          </a:bodyPr>
          <a:lstStyle/>
          <a:p>
            <a:pPr algn="r"/>
            <a:r>
              <a:rPr lang="en-US" dirty="0">
                <a:solidFill>
                  <a:schemeClr val="bg1"/>
                </a:solidFill>
              </a:rPr>
              <a:t>405.318.1425</a:t>
            </a:r>
          </a:p>
        </p:txBody>
      </p:sp>
      <p:sp>
        <p:nvSpPr>
          <p:cNvPr id="13" name="Rectangle 12"/>
          <p:cNvSpPr/>
          <p:nvPr/>
        </p:nvSpPr>
        <p:spPr>
          <a:xfrm>
            <a:off x="8458197" y="4760555"/>
            <a:ext cx="2910342" cy="369332"/>
          </a:xfrm>
          <a:prstGeom prst="rect">
            <a:avLst/>
          </a:prstGeom>
          <a:solidFill>
            <a:schemeClr val="tx1">
              <a:lumMod val="75000"/>
              <a:lumOff val="25000"/>
            </a:schemeClr>
          </a:solidFill>
        </p:spPr>
        <p:txBody>
          <a:bodyPr wrap="square">
            <a:spAutoFit/>
          </a:bodyPr>
          <a:lstStyle/>
          <a:p>
            <a:pPr algn="r"/>
            <a:r>
              <a:rPr lang="en-US" dirty="0">
                <a:solidFill>
                  <a:schemeClr val="bg1"/>
                </a:solidFill>
              </a:rPr>
              <a:t>jpatterson@odot.org</a:t>
            </a:r>
          </a:p>
        </p:txBody>
      </p:sp>
      <p:pic>
        <p:nvPicPr>
          <p:cNvPr id="17" name="Picture 16"/>
          <p:cNvPicPr>
            <a:picLocks noChangeAspect="1"/>
          </p:cNvPicPr>
          <p:nvPr/>
        </p:nvPicPr>
        <p:blipFill>
          <a:blip r:embed="rId12"/>
          <a:stretch>
            <a:fillRect/>
          </a:stretch>
        </p:blipFill>
        <p:spPr>
          <a:xfrm>
            <a:off x="11456655" y="4023342"/>
            <a:ext cx="219475" cy="219475"/>
          </a:xfrm>
          <a:prstGeom prst="rect">
            <a:avLst/>
          </a:prstGeom>
        </p:spPr>
      </p:pic>
      <p:pic>
        <p:nvPicPr>
          <p:cNvPr id="18" name="Picture 17"/>
          <p:cNvPicPr>
            <a:picLocks noChangeAspect="1"/>
          </p:cNvPicPr>
          <p:nvPr/>
        </p:nvPicPr>
        <p:blipFill>
          <a:blip r:embed="rId13"/>
          <a:stretch>
            <a:fillRect/>
          </a:stretch>
        </p:blipFill>
        <p:spPr>
          <a:xfrm>
            <a:off x="11456654" y="4520496"/>
            <a:ext cx="219475" cy="213378"/>
          </a:xfrm>
          <a:prstGeom prst="rect">
            <a:avLst/>
          </a:prstGeom>
        </p:spPr>
      </p:pic>
      <p:pic>
        <p:nvPicPr>
          <p:cNvPr id="19" name="Picture 18"/>
          <p:cNvPicPr>
            <a:picLocks noChangeAspect="1"/>
          </p:cNvPicPr>
          <p:nvPr/>
        </p:nvPicPr>
        <p:blipFill>
          <a:blip r:embed="rId14"/>
          <a:stretch>
            <a:fillRect/>
          </a:stretch>
        </p:blipFill>
        <p:spPr>
          <a:xfrm>
            <a:off x="11456653" y="4911200"/>
            <a:ext cx="219475" cy="219475"/>
          </a:xfrm>
          <a:prstGeom prst="rect">
            <a:avLst/>
          </a:prstGeom>
        </p:spPr>
      </p:pic>
      <p:pic>
        <p:nvPicPr>
          <p:cNvPr id="22" name="Picture 21">
            <a:extLst>
              <a:ext uri="{FF2B5EF4-FFF2-40B4-BE49-F238E27FC236}">
                <a16:creationId xmlns:a16="http://schemas.microsoft.com/office/drawing/2014/main" id="{0D132CEF-0523-42DA-9815-75C71F93C5B9}"/>
              </a:ext>
            </a:extLst>
          </p:cNvPr>
          <p:cNvPicPr>
            <a:picLocks noChangeAspect="1"/>
          </p:cNvPicPr>
          <p:nvPr/>
        </p:nvPicPr>
        <p:blipFill>
          <a:blip r:embed="rId15"/>
          <a:stretch>
            <a:fillRect/>
          </a:stretch>
        </p:blipFill>
        <p:spPr>
          <a:xfrm>
            <a:off x="2919528" y="5198694"/>
            <a:ext cx="3981033" cy="1609483"/>
          </a:xfrm>
          <a:prstGeom prst="rect">
            <a:avLst/>
          </a:prstGeom>
        </p:spPr>
      </p:pic>
      <p:pic>
        <p:nvPicPr>
          <p:cNvPr id="2" name="Picture 1">
            <a:extLst>
              <a:ext uri="{FF2B5EF4-FFF2-40B4-BE49-F238E27FC236}">
                <a16:creationId xmlns:a16="http://schemas.microsoft.com/office/drawing/2014/main" id="{44BA6405-F3CF-4EE3-BFAA-B361B5CF7CEA}"/>
              </a:ext>
            </a:extLst>
          </p:cNvPr>
          <p:cNvPicPr>
            <a:picLocks noChangeAspect="1"/>
          </p:cNvPicPr>
          <p:nvPr/>
        </p:nvPicPr>
        <p:blipFill>
          <a:blip r:embed="rId16"/>
          <a:stretch>
            <a:fillRect/>
          </a:stretch>
        </p:blipFill>
        <p:spPr>
          <a:xfrm>
            <a:off x="10023200" y="6370497"/>
            <a:ext cx="1511939" cy="432854"/>
          </a:xfrm>
          <a:prstGeom prst="rect">
            <a:avLst/>
          </a:prstGeom>
        </p:spPr>
      </p:pic>
    </p:spTree>
    <p:extLst>
      <p:ext uri="{BB962C8B-B14F-4D97-AF65-F5344CB8AC3E}">
        <p14:creationId xmlns:p14="http://schemas.microsoft.com/office/powerpoint/2010/main" val="4153678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5118100" y="1869795"/>
            <a:ext cx="6641900" cy="1124345"/>
          </a:xfrm>
        </p:spPr>
        <p:txBody>
          <a:bodyPr/>
          <a:lstStyle/>
          <a:p>
            <a:r>
              <a:rPr lang="en-US" dirty="0">
                <a:latin typeface="Times New Roman" panose="02020603050405020304" pitchFamily="18" charset="0"/>
                <a:cs typeface="Times New Roman" panose="02020603050405020304" pitchFamily="18" charset="0"/>
              </a:rPr>
              <a:t>What Does Happen</a:t>
            </a:r>
            <a:r>
              <a:rPr lang="en-US" dirty="0"/>
              <a:t> </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p:txBody>
          <a:bodyPr/>
          <a:lstStyle/>
          <a:p>
            <a:r>
              <a:rPr lang="en-US" sz="2800" dirty="0"/>
              <a:t>After DBE/ACDBE Certification?</a:t>
            </a: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p:txBody>
          <a:bodyPr/>
          <a:lstStyle/>
          <a:p>
            <a:r>
              <a:rPr lang="en-US" dirty="0"/>
              <a:t>Annual Renewals </a:t>
            </a:r>
          </a:p>
          <a:p>
            <a:r>
              <a:rPr lang="en-US" dirty="0"/>
              <a:t>Interstate Certifications </a:t>
            </a:r>
          </a:p>
          <a:p>
            <a:r>
              <a:rPr lang="en-US" dirty="0"/>
              <a:t>Changes</a:t>
            </a:r>
          </a:p>
          <a:p>
            <a:r>
              <a:rPr lang="en-US" dirty="0"/>
              <a:t>Expansions</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4</a:t>
            </a:fld>
            <a:endParaRPr lang="en-US" dirty="0"/>
          </a:p>
        </p:txBody>
      </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1536" b="11536"/>
          <a:stretch>
            <a:fillRect/>
          </a:stretch>
        </p:blipFill>
        <p:spPr>
          <a:xfrm>
            <a:off x="0" y="-1"/>
            <a:ext cx="5118100" cy="6371351"/>
          </a:xfrm>
        </p:spPr>
      </p:pic>
      <p:pic>
        <p:nvPicPr>
          <p:cNvPr id="5" name="Picture 4">
            <a:extLst>
              <a:ext uri="{FF2B5EF4-FFF2-40B4-BE49-F238E27FC236}">
                <a16:creationId xmlns:a16="http://schemas.microsoft.com/office/drawing/2014/main" id="{48290646-3B1D-41A6-AF2B-B337FCA72740}"/>
              </a:ext>
            </a:extLst>
          </p:cNvPr>
          <p:cNvPicPr>
            <a:picLocks noChangeAspect="1"/>
          </p:cNvPicPr>
          <p:nvPr/>
        </p:nvPicPr>
        <p:blipFill>
          <a:blip r:embed="rId4"/>
          <a:stretch>
            <a:fillRect/>
          </a:stretch>
        </p:blipFill>
        <p:spPr>
          <a:xfrm>
            <a:off x="10011941" y="6370497"/>
            <a:ext cx="1511939" cy="432854"/>
          </a:xfrm>
          <a:prstGeom prst="rect">
            <a:avLst/>
          </a:prstGeom>
        </p:spPr>
      </p:pic>
    </p:spTree>
    <p:extLst>
      <p:ext uri="{BB962C8B-B14F-4D97-AF65-F5344CB8AC3E}">
        <p14:creationId xmlns:p14="http://schemas.microsoft.com/office/powerpoint/2010/main" val="722098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Desk with computer, phone, books, etc.">
            <a:extLst>
              <a:ext uri="{FF2B5EF4-FFF2-40B4-BE49-F238E27FC236}">
                <a16:creationId xmlns:a16="http://schemas.microsoft.com/office/drawing/2014/main" id="{2E7ADBC3-DECA-9F4C-9289-9E43C727592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6235700" y="3195686"/>
            <a:ext cx="5956300" cy="953105"/>
          </a:xfrm>
        </p:spPr>
        <p:txBody>
          <a:bodyPr/>
          <a:lstStyle/>
          <a:p>
            <a:pPr algn="just"/>
            <a:r>
              <a:rPr lang="en-US" sz="4400" dirty="0">
                <a:latin typeface="Times New Roman" panose="02020603050405020304" pitchFamily="18" charset="0"/>
                <a:cs typeface="Times New Roman" panose="02020603050405020304" pitchFamily="18" charset="0"/>
              </a:rPr>
              <a:t>Annual Recertifications</a:t>
            </a:r>
          </a:p>
        </p:txBody>
      </p:sp>
      <p:sp>
        <p:nvSpPr>
          <p:cNvPr id="14" name="Text Placeholder 13">
            <a:extLst>
              <a:ext uri="{FF2B5EF4-FFF2-40B4-BE49-F238E27FC236}">
                <a16:creationId xmlns:a16="http://schemas.microsoft.com/office/drawing/2014/main" id="{F278402B-CA7D-4F5B-B3FA-ED74AB3CFB6C}"/>
              </a:ext>
            </a:extLst>
          </p:cNvPr>
          <p:cNvSpPr>
            <a:spLocks noGrp="1"/>
          </p:cNvSpPr>
          <p:nvPr>
            <p:ph type="body" sz="quarter" idx="13"/>
          </p:nvPr>
        </p:nvSpPr>
        <p:spPr/>
        <p:txBody>
          <a:bodyPr/>
          <a:lstStyle/>
          <a:p>
            <a:pPr algn="l"/>
            <a:r>
              <a:rPr lang="en-US" sz="2800" dirty="0"/>
              <a:t>Online  Application</a:t>
            </a:r>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5</a:t>
            </a:fld>
            <a:endParaRPr lang="en-US" dirty="0"/>
          </a:p>
        </p:txBody>
      </p:sp>
      <p:pic>
        <p:nvPicPr>
          <p:cNvPr id="2" name="Picture 1">
            <a:extLst>
              <a:ext uri="{FF2B5EF4-FFF2-40B4-BE49-F238E27FC236}">
                <a16:creationId xmlns:a16="http://schemas.microsoft.com/office/drawing/2014/main" id="{B01A6EFD-F848-4EE1-B250-D0793B843263}"/>
              </a:ext>
            </a:extLst>
          </p:cNvPr>
          <p:cNvPicPr>
            <a:picLocks noChangeAspect="1"/>
          </p:cNvPicPr>
          <p:nvPr/>
        </p:nvPicPr>
        <p:blipFill>
          <a:blip r:embed="rId4"/>
          <a:stretch>
            <a:fillRect/>
          </a:stretch>
        </p:blipFill>
        <p:spPr>
          <a:xfrm>
            <a:off x="10109993" y="6370497"/>
            <a:ext cx="1511939" cy="432854"/>
          </a:xfrm>
          <a:prstGeom prst="rect">
            <a:avLst/>
          </a:prstGeom>
        </p:spPr>
      </p:pic>
    </p:spTree>
    <p:extLst>
      <p:ext uri="{BB962C8B-B14F-4D97-AF65-F5344CB8AC3E}">
        <p14:creationId xmlns:p14="http://schemas.microsoft.com/office/powerpoint/2010/main" val="3269036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5118100" y="1869795"/>
            <a:ext cx="6641900" cy="1124345"/>
          </a:xfrm>
        </p:spPr>
        <p:txBody>
          <a:bodyPr/>
          <a:lstStyle/>
          <a:p>
            <a:r>
              <a:rPr lang="en-US" sz="4000" dirty="0">
                <a:latin typeface="Times New Roman" panose="02020603050405020304" pitchFamily="18" charset="0"/>
                <a:cs typeface="Times New Roman" panose="02020603050405020304" pitchFamily="18" charset="0"/>
              </a:rPr>
              <a:t>Gathering Required Documents</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p:txBody>
          <a:bodyPr/>
          <a:lstStyle/>
          <a:p>
            <a:r>
              <a:rPr lang="en-US" sz="2800" dirty="0"/>
              <a:t>Annual Recertifications</a:t>
            </a: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6287960" y="3942999"/>
            <a:ext cx="5472000" cy="2428351"/>
          </a:xfrm>
        </p:spPr>
        <p:txBody>
          <a:bodyPr/>
          <a:lstStyle/>
          <a:p>
            <a:pPr marL="0" indent="0">
              <a:buNone/>
            </a:pPr>
            <a:r>
              <a:rPr lang="en-US" dirty="0"/>
              <a:t>First of all gather all your documents</a:t>
            </a:r>
          </a:p>
          <a:p>
            <a:r>
              <a:rPr lang="en-US" dirty="0"/>
              <a:t>No Change Affidavit (NCA)</a:t>
            </a:r>
          </a:p>
          <a:p>
            <a:pPr lvl="1"/>
            <a:r>
              <a:rPr lang="en-US" dirty="0"/>
              <a:t>Must be the most current form</a:t>
            </a:r>
          </a:p>
          <a:p>
            <a:pPr lvl="1"/>
            <a:r>
              <a:rPr lang="en-US" dirty="0"/>
              <a:t>Can be downloaded From CRCC</a:t>
            </a:r>
          </a:p>
          <a:p>
            <a:r>
              <a:rPr lang="en-US" dirty="0"/>
              <a:t>Most Current Federal Tax Return</a:t>
            </a:r>
          </a:p>
          <a:p>
            <a:pPr marL="0" indent="0">
              <a:buNone/>
            </a:pPr>
            <a:endParaRPr lang="en-US" dirty="0"/>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6</a:t>
            </a:fld>
            <a:endParaRPr lang="en-US" dirty="0"/>
          </a:p>
        </p:txBody>
      </p:sp>
      <p:pic>
        <p:nvPicPr>
          <p:cNvPr id="13" name="Picture Placeholder 12" descr="Auxiliares de la Justicia.NET: ¿Qué encontramos en el ..."/>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155" r="2155"/>
          <a:stretch>
            <a:fillRect/>
          </a:stretch>
        </p:blipFill>
        <p:spPr>
          <a:xfrm>
            <a:off x="0" y="0"/>
            <a:ext cx="5118060" cy="6192000"/>
          </a:xfrm>
        </p:spPr>
      </p:pic>
      <p:pic>
        <p:nvPicPr>
          <p:cNvPr id="5" name="Picture 4">
            <a:extLst>
              <a:ext uri="{FF2B5EF4-FFF2-40B4-BE49-F238E27FC236}">
                <a16:creationId xmlns:a16="http://schemas.microsoft.com/office/drawing/2014/main" id="{673CE23D-4C0D-4C6E-81BF-BB7BBC715571}"/>
              </a:ext>
            </a:extLst>
          </p:cNvPr>
          <p:cNvPicPr>
            <a:picLocks noChangeAspect="1"/>
          </p:cNvPicPr>
          <p:nvPr/>
        </p:nvPicPr>
        <p:blipFill>
          <a:blip r:embed="rId4"/>
          <a:stretch>
            <a:fillRect/>
          </a:stretch>
        </p:blipFill>
        <p:spPr>
          <a:xfrm>
            <a:off x="10109993" y="6370497"/>
            <a:ext cx="1511939" cy="432854"/>
          </a:xfrm>
          <a:prstGeom prst="rect">
            <a:avLst/>
          </a:prstGeom>
        </p:spPr>
      </p:pic>
    </p:spTree>
    <p:extLst>
      <p:ext uri="{BB962C8B-B14F-4D97-AF65-F5344CB8AC3E}">
        <p14:creationId xmlns:p14="http://schemas.microsoft.com/office/powerpoint/2010/main" val="2302071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698A6C1C-EAC0-49A6-AA72-13E250FF62FA}"/>
              </a:ext>
            </a:extLst>
          </p:cNvPr>
          <p:cNvPicPr>
            <a:picLocks noChangeAspect="1"/>
          </p:cNvPicPr>
          <p:nvPr/>
        </p:nvPicPr>
        <p:blipFill>
          <a:blip r:embed="rId3"/>
          <a:stretch>
            <a:fillRect/>
          </a:stretch>
        </p:blipFill>
        <p:spPr>
          <a:xfrm>
            <a:off x="403543" y="137095"/>
            <a:ext cx="4620520" cy="6011021"/>
          </a:xfrm>
          <a:prstGeom prst="rect">
            <a:avLst/>
          </a:prstGeom>
        </p:spPr>
      </p:pic>
      <p:sp>
        <p:nvSpPr>
          <p:cNvPr id="6" name="Text Placeholder 5"/>
          <p:cNvSpPr>
            <a:spLocks noGrp="1"/>
          </p:cNvSpPr>
          <p:nvPr>
            <p:ph type="body" sz="quarter" idx="13"/>
          </p:nvPr>
        </p:nvSpPr>
        <p:spPr>
          <a:xfrm>
            <a:off x="6176865" y="846979"/>
            <a:ext cx="5595135" cy="1550988"/>
          </a:xfrm>
        </p:spPr>
        <p:txBody>
          <a:bodyPr/>
          <a:lstStyle/>
          <a:p>
            <a:r>
              <a:rPr lang="en-US" sz="4400" dirty="0"/>
              <a:t>No Change Affidavit (NCA)</a:t>
            </a:r>
          </a:p>
        </p:txBody>
      </p:sp>
      <p:sp>
        <p:nvSpPr>
          <p:cNvPr id="7" name="Text Placeholder 6"/>
          <p:cNvSpPr>
            <a:spLocks noGrp="1"/>
          </p:cNvSpPr>
          <p:nvPr>
            <p:ph type="body" sz="quarter" idx="12"/>
          </p:nvPr>
        </p:nvSpPr>
        <p:spPr>
          <a:xfrm>
            <a:off x="5868010" y="2233716"/>
            <a:ext cx="5472113" cy="3989801"/>
          </a:xfrm>
        </p:spPr>
        <p:txBody>
          <a:bodyPr/>
          <a:lstStyle/>
          <a:p>
            <a:pPr marL="0" indent="0">
              <a:buNone/>
            </a:pPr>
            <a:r>
              <a:rPr lang="en-US" dirty="0"/>
              <a:t> </a:t>
            </a:r>
          </a:p>
          <a:p>
            <a:pPr marL="0" indent="0">
              <a:buNone/>
            </a:pPr>
            <a:endParaRPr lang="en-US" b="1" dirty="0">
              <a:latin typeface="Times New Roman" panose="02020603050405020304" pitchFamily="18" charset="0"/>
              <a:cs typeface="Times New Roman" panose="02020603050405020304" pitchFamily="18" charset="0"/>
            </a:endParaRPr>
          </a:p>
          <a:p>
            <a:r>
              <a:rPr lang="en-US" dirty="0"/>
              <a:t>Fill out the firm’s name in three (3) places.</a:t>
            </a:r>
          </a:p>
          <a:p>
            <a:r>
              <a:rPr lang="en-US" dirty="0"/>
              <a:t>Make sure to put a check mark on “Yes” or “No”. </a:t>
            </a:r>
          </a:p>
          <a:p>
            <a:r>
              <a:rPr lang="en-US" dirty="0"/>
              <a:t>Sign and date. </a:t>
            </a:r>
          </a:p>
          <a:p>
            <a:r>
              <a:rPr lang="en-US" dirty="0"/>
              <a:t>Print and date. </a:t>
            </a:r>
          </a:p>
          <a:p>
            <a:r>
              <a:rPr lang="en-US" dirty="0"/>
              <a:t>Must be notarized.</a:t>
            </a:r>
          </a:p>
          <a:p>
            <a:pPr marL="0" indent="0">
              <a:buNone/>
            </a:pPr>
            <a:endParaRPr lang="en-US" dirty="0"/>
          </a:p>
        </p:txBody>
      </p:sp>
      <p:sp>
        <p:nvSpPr>
          <p:cNvPr id="8" name="Footer Placeholder 7"/>
          <p:cNvSpPr>
            <a:spLocks noGrp="1"/>
          </p:cNvSpPr>
          <p:nvPr>
            <p:ph type="ftr" sz="quarter" idx="14"/>
          </p:nvPr>
        </p:nvSpPr>
        <p:spPr/>
        <p:txBody>
          <a:bodyPr/>
          <a:lstStyle/>
          <a:p>
            <a:r>
              <a:rPr lang="en-US" noProof="0" dirty="0"/>
              <a:t>Add a footer</a:t>
            </a:r>
          </a:p>
        </p:txBody>
      </p:sp>
      <p:sp>
        <p:nvSpPr>
          <p:cNvPr id="9" name="Slide Number Placeholder 8"/>
          <p:cNvSpPr>
            <a:spLocks noGrp="1"/>
          </p:cNvSpPr>
          <p:nvPr>
            <p:ph type="sldNum" sz="quarter" idx="33"/>
          </p:nvPr>
        </p:nvSpPr>
        <p:spPr/>
        <p:txBody>
          <a:bodyPr/>
          <a:lstStyle/>
          <a:p>
            <a:fld id="{19B51A1E-902D-48AF-9020-955120F399B6}" type="slidenum">
              <a:rPr lang="en-US" noProof="0" smtClean="0"/>
              <a:pPr/>
              <a:t>7</a:t>
            </a:fld>
            <a:endParaRPr lang="en-US" noProof="0" dirty="0"/>
          </a:p>
        </p:txBody>
      </p:sp>
      <p:pic>
        <p:nvPicPr>
          <p:cNvPr id="11" name="Picture 10"/>
          <p:cNvPicPr>
            <a:picLocks noChangeAspect="1"/>
          </p:cNvPicPr>
          <p:nvPr/>
        </p:nvPicPr>
        <p:blipFill>
          <a:blip r:embed="rId4"/>
          <a:stretch>
            <a:fillRect/>
          </a:stretch>
        </p:blipFill>
        <p:spPr>
          <a:xfrm>
            <a:off x="5800684" y="4928119"/>
            <a:ext cx="1194920" cy="847417"/>
          </a:xfrm>
          <a:prstGeom prst="rect">
            <a:avLst/>
          </a:prstGeom>
        </p:spPr>
      </p:pic>
      <p:pic>
        <p:nvPicPr>
          <p:cNvPr id="15" name="Picture 14"/>
          <p:cNvPicPr>
            <a:picLocks noChangeAspect="1"/>
          </p:cNvPicPr>
          <p:nvPr/>
        </p:nvPicPr>
        <p:blipFill>
          <a:blip r:embed="rId5"/>
          <a:stretch>
            <a:fillRect/>
          </a:stretch>
        </p:blipFill>
        <p:spPr>
          <a:xfrm>
            <a:off x="3937163" y="3554508"/>
            <a:ext cx="170703" cy="158510"/>
          </a:xfrm>
          <a:prstGeom prst="rect">
            <a:avLst/>
          </a:prstGeom>
        </p:spPr>
      </p:pic>
      <p:pic>
        <p:nvPicPr>
          <p:cNvPr id="19" name="Picture 18"/>
          <p:cNvPicPr>
            <a:picLocks noChangeAspect="1"/>
          </p:cNvPicPr>
          <p:nvPr/>
        </p:nvPicPr>
        <p:blipFill>
          <a:blip r:embed="rId5"/>
          <a:stretch>
            <a:fillRect/>
          </a:stretch>
        </p:blipFill>
        <p:spPr>
          <a:xfrm>
            <a:off x="4640960" y="4928119"/>
            <a:ext cx="170703" cy="158510"/>
          </a:xfrm>
          <a:prstGeom prst="rect">
            <a:avLst/>
          </a:prstGeom>
        </p:spPr>
      </p:pic>
      <p:pic>
        <p:nvPicPr>
          <p:cNvPr id="3" name="Picture 2">
            <a:extLst>
              <a:ext uri="{FF2B5EF4-FFF2-40B4-BE49-F238E27FC236}">
                <a16:creationId xmlns:a16="http://schemas.microsoft.com/office/drawing/2014/main" id="{200DF303-40A3-42F3-AACD-2B4C4247964A}"/>
              </a:ext>
            </a:extLst>
          </p:cNvPr>
          <p:cNvPicPr>
            <a:picLocks noChangeAspect="1"/>
          </p:cNvPicPr>
          <p:nvPr/>
        </p:nvPicPr>
        <p:blipFill>
          <a:blip r:embed="rId6"/>
          <a:stretch>
            <a:fillRect/>
          </a:stretch>
        </p:blipFill>
        <p:spPr>
          <a:xfrm>
            <a:off x="3918412" y="3339011"/>
            <a:ext cx="170703" cy="164606"/>
          </a:xfrm>
          <a:prstGeom prst="rect">
            <a:avLst/>
          </a:prstGeom>
        </p:spPr>
      </p:pic>
      <p:pic>
        <p:nvPicPr>
          <p:cNvPr id="20" name="Picture 19"/>
          <p:cNvPicPr>
            <a:picLocks noChangeAspect="1"/>
          </p:cNvPicPr>
          <p:nvPr/>
        </p:nvPicPr>
        <p:blipFill>
          <a:blip r:embed="rId5"/>
          <a:stretch>
            <a:fillRect/>
          </a:stretch>
        </p:blipFill>
        <p:spPr>
          <a:xfrm>
            <a:off x="4604308" y="1204894"/>
            <a:ext cx="180277" cy="167400"/>
          </a:xfrm>
          <a:prstGeom prst="rect">
            <a:avLst/>
          </a:prstGeom>
        </p:spPr>
      </p:pic>
      <p:pic>
        <p:nvPicPr>
          <p:cNvPr id="12" name="Picture 11"/>
          <p:cNvPicPr>
            <a:picLocks noChangeAspect="1"/>
          </p:cNvPicPr>
          <p:nvPr/>
        </p:nvPicPr>
        <p:blipFill>
          <a:blip r:embed="rId5"/>
          <a:stretch>
            <a:fillRect/>
          </a:stretch>
        </p:blipFill>
        <p:spPr>
          <a:xfrm>
            <a:off x="2002640" y="1810967"/>
            <a:ext cx="170703" cy="158510"/>
          </a:xfrm>
          <a:prstGeom prst="rect">
            <a:avLst/>
          </a:prstGeom>
        </p:spPr>
      </p:pic>
      <p:pic>
        <p:nvPicPr>
          <p:cNvPr id="13" name="Picture 12"/>
          <p:cNvPicPr>
            <a:picLocks noChangeAspect="1"/>
          </p:cNvPicPr>
          <p:nvPr/>
        </p:nvPicPr>
        <p:blipFill>
          <a:blip r:embed="rId5"/>
          <a:stretch>
            <a:fillRect/>
          </a:stretch>
        </p:blipFill>
        <p:spPr>
          <a:xfrm>
            <a:off x="2173343" y="2233716"/>
            <a:ext cx="170703" cy="158510"/>
          </a:xfrm>
          <a:prstGeom prst="rect">
            <a:avLst/>
          </a:prstGeom>
        </p:spPr>
      </p:pic>
      <p:pic>
        <p:nvPicPr>
          <p:cNvPr id="14" name="Picture 13"/>
          <p:cNvPicPr>
            <a:picLocks noChangeAspect="1"/>
          </p:cNvPicPr>
          <p:nvPr/>
        </p:nvPicPr>
        <p:blipFill>
          <a:blip r:embed="rId5"/>
          <a:stretch>
            <a:fillRect/>
          </a:stretch>
        </p:blipFill>
        <p:spPr>
          <a:xfrm>
            <a:off x="4212464" y="2794339"/>
            <a:ext cx="170703" cy="158510"/>
          </a:xfrm>
          <a:prstGeom prst="rect">
            <a:avLst/>
          </a:prstGeom>
        </p:spPr>
      </p:pic>
      <p:pic>
        <p:nvPicPr>
          <p:cNvPr id="18" name="Picture 17"/>
          <p:cNvPicPr>
            <a:picLocks noChangeAspect="1"/>
          </p:cNvPicPr>
          <p:nvPr/>
        </p:nvPicPr>
        <p:blipFill>
          <a:blip r:embed="rId5"/>
          <a:stretch>
            <a:fillRect/>
          </a:stretch>
        </p:blipFill>
        <p:spPr>
          <a:xfrm>
            <a:off x="2442427" y="3262804"/>
            <a:ext cx="170703" cy="158510"/>
          </a:xfrm>
          <a:prstGeom prst="rect">
            <a:avLst/>
          </a:prstGeom>
        </p:spPr>
      </p:pic>
      <p:pic>
        <p:nvPicPr>
          <p:cNvPr id="16" name="Picture 15"/>
          <p:cNvPicPr>
            <a:picLocks noChangeAspect="1"/>
          </p:cNvPicPr>
          <p:nvPr/>
        </p:nvPicPr>
        <p:blipFill>
          <a:blip r:embed="rId5"/>
          <a:stretch>
            <a:fillRect/>
          </a:stretch>
        </p:blipFill>
        <p:spPr>
          <a:xfrm>
            <a:off x="2442427" y="3554508"/>
            <a:ext cx="170703" cy="158510"/>
          </a:xfrm>
          <a:prstGeom prst="rect">
            <a:avLst/>
          </a:prstGeom>
        </p:spPr>
      </p:pic>
      <p:pic>
        <p:nvPicPr>
          <p:cNvPr id="4" name="Picture 3">
            <a:extLst>
              <a:ext uri="{FF2B5EF4-FFF2-40B4-BE49-F238E27FC236}">
                <a16:creationId xmlns:a16="http://schemas.microsoft.com/office/drawing/2014/main" id="{D2E7E97A-5D1E-4CDB-99BE-E3004405D8EA}"/>
              </a:ext>
            </a:extLst>
          </p:cNvPr>
          <p:cNvPicPr>
            <a:picLocks noChangeAspect="1"/>
          </p:cNvPicPr>
          <p:nvPr/>
        </p:nvPicPr>
        <p:blipFill>
          <a:blip r:embed="rId7"/>
          <a:stretch>
            <a:fillRect/>
          </a:stretch>
        </p:blipFill>
        <p:spPr>
          <a:xfrm>
            <a:off x="10015725" y="6371351"/>
            <a:ext cx="1511939" cy="432854"/>
          </a:xfrm>
          <a:prstGeom prst="rect">
            <a:avLst/>
          </a:prstGeom>
        </p:spPr>
      </p:pic>
    </p:spTree>
    <p:extLst>
      <p:ext uri="{BB962C8B-B14F-4D97-AF65-F5344CB8AC3E}">
        <p14:creationId xmlns:p14="http://schemas.microsoft.com/office/powerpoint/2010/main" val="482278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6176865" y="846979"/>
            <a:ext cx="5595135" cy="1170434"/>
          </a:xfrm>
        </p:spPr>
        <p:txBody>
          <a:bodyPr/>
          <a:lstStyle/>
          <a:p>
            <a:pPr algn="ctr"/>
            <a:r>
              <a:rPr lang="en-US" sz="4400" dirty="0"/>
              <a:t>Federal Tax Return </a:t>
            </a:r>
          </a:p>
        </p:txBody>
      </p:sp>
      <p:sp>
        <p:nvSpPr>
          <p:cNvPr id="7" name="Text Placeholder 6"/>
          <p:cNvSpPr>
            <a:spLocks noGrp="1"/>
          </p:cNvSpPr>
          <p:nvPr>
            <p:ph type="body" sz="quarter" idx="12"/>
          </p:nvPr>
        </p:nvSpPr>
        <p:spPr>
          <a:xfrm>
            <a:off x="6316824" y="2017413"/>
            <a:ext cx="4956590" cy="4346988"/>
          </a:xfrm>
        </p:spPr>
        <p:txBody>
          <a:bodyPr/>
          <a:lstStyle/>
          <a:p>
            <a:pPr marL="0" indent="0">
              <a:buNone/>
            </a:pPr>
            <a:r>
              <a:rPr lang="en-US" b="1" dirty="0">
                <a:latin typeface="Times New Roman" panose="02020603050405020304" pitchFamily="18" charset="0"/>
                <a:cs typeface="Times New Roman" panose="02020603050405020304" pitchFamily="18" charset="0"/>
              </a:rPr>
              <a:t>     </a:t>
            </a:r>
          </a:p>
          <a:p>
            <a:pPr marL="0" indent="0">
              <a:buNone/>
            </a:pPr>
            <a:r>
              <a:rPr lang="en-US" b="1" dirty="0">
                <a:latin typeface="Times New Roman" panose="02020603050405020304" pitchFamily="18" charset="0"/>
                <a:cs typeface="Times New Roman" panose="02020603050405020304" pitchFamily="18" charset="0"/>
              </a:rPr>
              <a:t>Tax Returns</a:t>
            </a:r>
          </a:p>
          <a:p>
            <a:r>
              <a:rPr lang="en-US" dirty="0">
                <a:latin typeface="Times New Roman" panose="02020603050405020304" pitchFamily="18" charset="0"/>
                <a:cs typeface="Times New Roman" panose="02020603050405020304" pitchFamily="18" charset="0"/>
              </a:rPr>
              <a:t>Most current year or Extension Request</a:t>
            </a:r>
          </a:p>
          <a:p>
            <a:r>
              <a:rPr lang="en-US" dirty="0">
                <a:latin typeface="Times New Roman" panose="02020603050405020304" pitchFamily="18" charset="0"/>
                <a:cs typeface="Times New Roman" panose="02020603050405020304" pitchFamily="18" charset="0"/>
              </a:rPr>
              <a:t>Last previous year Tax Return (if extension was filed the previous year)</a:t>
            </a:r>
          </a:p>
          <a:p>
            <a:r>
              <a:rPr lang="en-US" dirty="0">
                <a:latin typeface="Times New Roman" panose="02020603050405020304" pitchFamily="18" charset="0"/>
                <a:cs typeface="Times New Roman" panose="02020603050405020304" pitchFamily="18" charset="0"/>
              </a:rPr>
              <a:t>Must be signed</a:t>
            </a:r>
          </a:p>
          <a:p>
            <a:r>
              <a:rPr lang="en-US" dirty="0">
                <a:latin typeface="Times New Roman" panose="02020603050405020304" pitchFamily="18" charset="0"/>
                <a:cs typeface="Times New Roman" panose="02020603050405020304" pitchFamily="18" charset="0"/>
              </a:rPr>
              <a:t>All schedules included  (Schedule C/Profit and Loss for Individual Tax Returns) </a:t>
            </a:r>
          </a:p>
          <a:p>
            <a:r>
              <a:rPr lang="en-US" dirty="0">
                <a:latin typeface="Times New Roman" panose="02020603050405020304" pitchFamily="18" charset="0"/>
                <a:cs typeface="Times New Roman" panose="02020603050405020304" pitchFamily="18" charset="0"/>
              </a:rPr>
              <a:t>Three years (average gross receipts) </a:t>
            </a:r>
          </a:p>
          <a:p>
            <a:pPr marL="0" indent="0">
              <a:buNone/>
            </a:pPr>
            <a:r>
              <a:rPr lang="en-US" b="1" dirty="0">
                <a:latin typeface="Times New Roman" panose="02020603050405020304" pitchFamily="18" charset="0"/>
                <a:cs typeface="Times New Roman" panose="02020603050405020304" pitchFamily="18" charset="0"/>
              </a:rPr>
              <a:t>Changes in January 6, 2022 </a:t>
            </a:r>
          </a:p>
          <a:p>
            <a:r>
              <a:rPr lang="en-US" dirty="0">
                <a:latin typeface="Times New Roman" panose="02020603050405020304" pitchFamily="18" charset="0"/>
                <a:cs typeface="Times New Roman" panose="02020603050405020304" pitchFamily="18" charset="0"/>
              </a:rPr>
              <a:t>Five (5) most current years</a:t>
            </a:r>
            <a:endParaRPr lang="en-US" b="1" dirty="0">
              <a:latin typeface="Times New Roman" panose="02020603050405020304" pitchFamily="18" charset="0"/>
              <a:cs typeface="Times New Roman" panose="02020603050405020304" pitchFamily="18" charset="0"/>
            </a:endParaRPr>
          </a:p>
        </p:txBody>
      </p:sp>
      <p:sp>
        <p:nvSpPr>
          <p:cNvPr id="9" name="Slide Number Placeholder 8"/>
          <p:cNvSpPr>
            <a:spLocks noGrp="1"/>
          </p:cNvSpPr>
          <p:nvPr>
            <p:ph type="sldNum" sz="quarter" idx="33"/>
          </p:nvPr>
        </p:nvSpPr>
        <p:spPr/>
        <p:txBody>
          <a:bodyPr/>
          <a:lstStyle/>
          <a:p>
            <a:fld id="{19B51A1E-902D-48AF-9020-955120F399B6}" type="slidenum">
              <a:rPr lang="en-US" noProof="0" smtClean="0"/>
              <a:pPr/>
              <a:t>8</a:t>
            </a:fld>
            <a:endParaRPr lang="en-US" noProof="0" dirty="0"/>
          </a:p>
        </p:txBody>
      </p:sp>
      <p:pic>
        <p:nvPicPr>
          <p:cNvPr id="4" name="Picture 3">
            <a:extLst>
              <a:ext uri="{FF2B5EF4-FFF2-40B4-BE49-F238E27FC236}">
                <a16:creationId xmlns:a16="http://schemas.microsoft.com/office/drawing/2014/main" id="{10BBB336-2A7C-425C-A4F9-42F3BEBB88C1}"/>
              </a:ext>
            </a:extLst>
          </p:cNvPr>
          <p:cNvPicPr>
            <a:picLocks noChangeAspect="1"/>
          </p:cNvPicPr>
          <p:nvPr/>
        </p:nvPicPr>
        <p:blipFill>
          <a:blip r:embed="rId3"/>
          <a:stretch>
            <a:fillRect/>
          </a:stretch>
        </p:blipFill>
        <p:spPr>
          <a:xfrm>
            <a:off x="500918" y="347856"/>
            <a:ext cx="3970410" cy="4572000"/>
          </a:xfrm>
          <a:prstGeom prst="rect">
            <a:avLst/>
          </a:prstGeom>
        </p:spPr>
      </p:pic>
      <p:pic>
        <p:nvPicPr>
          <p:cNvPr id="3" name="Picture 2">
            <a:extLst>
              <a:ext uri="{FF2B5EF4-FFF2-40B4-BE49-F238E27FC236}">
                <a16:creationId xmlns:a16="http://schemas.microsoft.com/office/drawing/2014/main" id="{6EE6E7AF-5A93-4C63-ADB6-3EEDD72C762F}"/>
              </a:ext>
            </a:extLst>
          </p:cNvPr>
          <p:cNvPicPr>
            <a:picLocks noChangeAspect="1"/>
          </p:cNvPicPr>
          <p:nvPr/>
        </p:nvPicPr>
        <p:blipFill>
          <a:blip r:embed="rId4"/>
          <a:stretch>
            <a:fillRect/>
          </a:stretch>
        </p:blipFill>
        <p:spPr>
          <a:xfrm>
            <a:off x="500918" y="2017413"/>
            <a:ext cx="4029451" cy="4231331"/>
          </a:xfrm>
          <a:prstGeom prst="rect">
            <a:avLst/>
          </a:prstGeom>
        </p:spPr>
      </p:pic>
      <p:pic>
        <p:nvPicPr>
          <p:cNvPr id="13" name="Picture 12">
            <a:extLst>
              <a:ext uri="{FF2B5EF4-FFF2-40B4-BE49-F238E27FC236}">
                <a16:creationId xmlns:a16="http://schemas.microsoft.com/office/drawing/2014/main" id="{10D59B06-ECB8-401E-8A3E-9A91137ED469}"/>
              </a:ext>
            </a:extLst>
          </p:cNvPr>
          <p:cNvPicPr>
            <a:picLocks noChangeAspect="1"/>
          </p:cNvPicPr>
          <p:nvPr/>
        </p:nvPicPr>
        <p:blipFill>
          <a:blip r:embed="rId5"/>
          <a:stretch>
            <a:fillRect/>
          </a:stretch>
        </p:blipFill>
        <p:spPr>
          <a:xfrm>
            <a:off x="532981" y="2998122"/>
            <a:ext cx="4297559" cy="3250622"/>
          </a:xfrm>
          <a:prstGeom prst="rect">
            <a:avLst/>
          </a:prstGeom>
        </p:spPr>
      </p:pic>
      <p:pic>
        <p:nvPicPr>
          <p:cNvPr id="5" name="Picture 4">
            <a:extLst>
              <a:ext uri="{FF2B5EF4-FFF2-40B4-BE49-F238E27FC236}">
                <a16:creationId xmlns:a16="http://schemas.microsoft.com/office/drawing/2014/main" id="{2955833F-21D0-4B00-BBD8-40FA510F3F18}"/>
              </a:ext>
            </a:extLst>
          </p:cNvPr>
          <p:cNvPicPr>
            <a:picLocks noChangeAspect="1"/>
          </p:cNvPicPr>
          <p:nvPr/>
        </p:nvPicPr>
        <p:blipFill>
          <a:blip r:embed="rId6"/>
          <a:stretch>
            <a:fillRect/>
          </a:stretch>
        </p:blipFill>
        <p:spPr>
          <a:xfrm>
            <a:off x="3333436" y="3101600"/>
            <a:ext cx="170703" cy="164606"/>
          </a:xfrm>
          <a:prstGeom prst="rect">
            <a:avLst/>
          </a:prstGeom>
        </p:spPr>
      </p:pic>
      <p:pic>
        <p:nvPicPr>
          <p:cNvPr id="8" name="Picture 7">
            <a:extLst>
              <a:ext uri="{FF2B5EF4-FFF2-40B4-BE49-F238E27FC236}">
                <a16:creationId xmlns:a16="http://schemas.microsoft.com/office/drawing/2014/main" id="{4D867E19-D7A0-4C1C-88B6-A83FAA6A106C}"/>
              </a:ext>
            </a:extLst>
          </p:cNvPr>
          <p:cNvPicPr>
            <a:picLocks noChangeAspect="1"/>
          </p:cNvPicPr>
          <p:nvPr/>
        </p:nvPicPr>
        <p:blipFill>
          <a:blip r:embed="rId6"/>
          <a:stretch>
            <a:fillRect/>
          </a:stretch>
        </p:blipFill>
        <p:spPr>
          <a:xfrm>
            <a:off x="2302851" y="2088111"/>
            <a:ext cx="170703" cy="164606"/>
          </a:xfrm>
          <a:prstGeom prst="rect">
            <a:avLst/>
          </a:prstGeom>
        </p:spPr>
      </p:pic>
      <p:pic>
        <p:nvPicPr>
          <p:cNvPr id="10" name="Picture 9">
            <a:extLst>
              <a:ext uri="{FF2B5EF4-FFF2-40B4-BE49-F238E27FC236}">
                <a16:creationId xmlns:a16="http://schemas.microsoft.com/office/drawing/2014/main" id="{0DBF6EEB-AC0C-4E4F-BC96-B8D31CD46EC6}"/>
              </a:ext>
            </a:extLst>
          </p:cNvPr>
          <p:cNvPicPr>
            <a:picLocks noChangeAspect="1"/>
          </p:cNvPicPr>
          <p:nvPr/>
        </p:nvPicPr>
        <p:blipFill>
          <a:blip r:embed="rId7"/>
          <a:stretch>
            <a:fillRect/>
          </a:stretch>
        </p:blipFill>
        <p:spPr>
          <a:xfrm>
            <a:off x="10010768" y="6364401"/>
            <a:ext cx="1511939" cy="432854"/>
          </a:xfrm>
          <a:prstGeom prst="rect">
            <a:avLst/>
          </a:prstGeom>
        </p:spPr>
      </p:pic>
    </p:spTree>
    <p:extLst>
      <p:ext uri="{BB962C8B-B14F-4D97-AF65-F5344CB8AC3E}">
        <p14:creationId xmlns:p14="http://schemas.microsoft.com/office/powerpoint/2010/main" val="3404861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Desk with computer, phone, books, etc.">
            <a:extLst>
              <a:ext uri="{FF2B5EF4-FFF2-40B4-BE49-F238E27FC236}">
                <a16:creationId xmlns:a16="http://schemas.microsoft.com/office/drawing/2014/main" id="{2E7ADBC3-DECA-9F4C-9289-9E43C727592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p:txBody>
          <a:bodyPr/>
          <a:lstStyle/>
          <a:p>
            <a:pPr algn="just"/>
            <a:r>
              <a:rPr lang="en-US" sz="4400" dirty="0">
                <a:latin typeface="Times New Roman" panose="02020603050405020304" pitchFamily="18" charset="0"/>
                <a:cs typeface="Times New Roman" panose="02020603050405020304" pitchFamily="18" charset="0"/>
              </a:rPr>
              <a:t>Civil Rights Certification and Compliance System (CRCC)</a:t>
            </a:r>
          </a:p>
        </p:txBody>
      </p:sp>
      <p:sp>
        <p:nvSpPr>
          <p:cNvPr id="14" name="Text Placeholder 13">
            <a:extLst>
              <a:ext uri="{FF2B5EF4-FFF2-40B4-BE49-F238E27FC236}">
                <a16:creationId xmlns:a16="http://schemas.microsoft.com/office/drawing/2014/main" id="{F278402B-CA7D-4F5B-B3FA-ED74AB3CFB6C}"/>
              </a:ext>
            </a:extLst>
          </p:cNvPr>
          <p:cNvSpPr>
            <a:spLocks noGrp="1"/>
          </p:cNvSpPr>
          <p:nvPr>
            <p:ph type="body" sz="quarter" idx="13"/>
          </p:nvPr>
        </p:nvSpPr>
        <p:spPr/>
        <p:txBody>
          <a:bodyPr/>
          <a:lstStyle/>
          <a:p>
            <a:pPr algn="l"/>
            <a:r>
              <a:rPr lang="en-US" sz="2800" dirty="0"/>
              <a:t>Online  Annual Recertification Application</a:t>
            </a:r>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9</a:t>
            </a:fld>
            <a:endParaRPr lang="en-US" dirty="0"/>
          </a:p>
        </p:txBody>
      </p:sp>
      <p:pic>
        <p:nvPicPr>
          <p:cNvPr id="2" name="Picture 1">
            <a:extLst>
              <a:ext uri="{FF2B5EF4-FFF2-40B4-BE49-F238E27FC236}">
                <a16:creationId xmlns:a16="http://schemas.microsoft.com/office/drawing/2014/main" id="{710BAB0E-0076-4794-A8DB-DA46084CF4AC}"/>
              </a:ext>
            </a:extLst>
          </p:cNvPr>
          <p:cNvPicPr>
            <a:picLocks noChangeAspect="1"/>
          </p:cNvPicPr>
          <p:nvPr/>
        </p:nvPicPr>
        <p:blipFill>
          <a:blip r:embed="rId4"/>
          <a:stretch>
            <a:fillRect/>
          </a:stretch>
        </p:blipFill>
        <p:spPr>
          <a:xfrm>
            <a:off x="10147700" y="6371351"/>
            <a:ext cx="1511939" cy="432854"/>
          </a:xfrm>
          <a:prstGeom prst="rect">
            <a:avLst/>
          </a:prstGeom>
        </p:spPr>
      </p:pic>
    </p:spTree>
    <p:extLst>
      <p:ext uri="{BB962C8B-B14F-4D97-AF65-F5344CB8AC3E}">
        <p14:creationId xmlns:p14="http://schemas.microsoft.com/office/powerpoint/2010/main" val="4091674644"/>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0_Bright business presentation_AAS_v3" id="{57D58BC9-3F05-45D4-81CD-7BA898B4CAAD}" vid="{0F92AA19-00D6-4C71-B13F-219D7994A0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1a138a67-8abf-402a-8bd9-628d1b65ab22" xsi:nil="true"/>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83217EA92EF2847BD1CBC3A2C6ACBF4" ma:contentTypeVersion="15" ma:contentTypeDescription="Create a new document." ma:contentTypeScope="" ma:versionID="87f36c9e7d43941a905aa8d6a612b6fa">
  <xsd:schema xmlns:xsd="http://www.w3.org/2001/XMLSchema" xmlns:xs="http://www.w3.org/2001/XMLSchema" xmlns:p="http://schemas.microsoft.com/office/2006/metadata/properties" xmlns:ns1="http://schemas.microsoft.com/sharepoint/v3" xmlns:ns3="dfe2b42a-b2f5-432d-b381-968d8cf2ca60" xmlns:ns4="1a138a67-8abf-402a-8bd9-628d1b65ab22" targetNamespace="http://schemas.microsoft.com/office/2006/metadata/properties" ma:root="true" ma:fieldsID="a34e4c359a72dd455965b97872777656" ns1:_="" ns3:_="" ns4:_="">
    <xsd:import namespace="http://schemas.microsoft.com/sharepoint/v3"/>
    <xsd:import namespace="dfe2b42a-b2f5-432d-b381-968d8cf2ca60"/>
    <xsd:import namespace="1a138a67-8abf-402a-8bd9-628d1b65ab2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Location" minOccurs="0"/>
                <xsd:element ref="ns4:MediaServiceAutoTags" minOccurs="0"/>
                <xsd:element ref="ns4:MediaServiceOCR" minOccurs="0"/>
                <xsd:element ref="ns1:_ip_UnifiedCompliancePolicyProperties" minOccurs="0"/>
                <xsd:element ref="ns1:_ip_UnifiedCompliancePolicyUIAc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e2b42a-b2f5-432d-b381-968d8cf2ca6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138a67-8abf-402a-8bd9-628d1b65ab2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90D0D0-7C1D-47FF-A2F0-9937AA567A3D}">
  <ds:schemaRefs>
    <ds:schemaRef ds:uri="http://schemas.microsoft.com/office/2006/metadata/properties"/>
    <ds:schemaRef ds:uri="http://schemas.microsoft.com/office/infopath/2007/PartnerControls"/>
    <ds:schemaRef ds:uri="1a138a67-8abf-402a-8bd9-628d1b65ab22"/>
    <ds:schemaRef ds:uri="http://schemas.microsoft.com/sharepoint/v3"/>
  </ds:schemaRefs>
</ds:datastoreItem>
</file>

<file path=customXml/itemProps2.xml><?xml version="1.0" encoding="utf-8"?>
<ds:datastoreItem xmlns:ds="http://schemas.openxmlformats.org/officeDocument/2006/customXml" ds:itemID="{9EAA6245-49D2-49F4-A014-EC6F222979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fe2b42a-b2f5-432d-b381-968d8cf2ca60"/>
    <ds:schemaRef ds:uri="1a138a67-8abf-402a-8bd9-628d1b65ab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E15EA0-2F38-456B-B156-038699A5D1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Bright business presentation</Template>
  <TotalTime>0</TotalTime>
  <Words>1846</Words>
  <Application>Microsoft Office PowerPoint</Application>
  <PresentationFormat>Widescreen</PresentationFormat>
  <Paragraphs>370</Paragraphs>
  <Slides>37</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Candara</vt:lpstr>
      <vt:lpstr>Corbel</vt:lpstr>
      <vt:lpstr>Times New Roman</vt:lpstr>
      <vt:lpstr>Office Theme</vt:lpstr>
      <vt:lpstr>What Happens After Disadvantaged Business Enterprise (DBE) Certification</vt:lpstr>
      <vt:lpstr>About Us</vt:lpstr>
      <vt:lpstr>Our Promise</vt:lpstr>
      <vt:lpstr>What Does Happen </vt:lpstr>
      <vt:lpstr>Annual Recertifications</vt:lpstr>
      <vt:lpstr>Gathering Required Documents</vt:lpstr>
      <vt:lpstr>PowerPoint Presentation</vt:lpstr>
      <vt:lpstr>PowerPoint Presentation</vt:lpstr>
      <vt:lpstr>Civil Rights Certification and Compliance System (CRCC)</vt:lpstr>
      <vt:lpstr>Civil Rights Certification and Compliance System (CRCC) </vt:lpstr>
      <vt:lpstr>Civil Rights Certification and Compliance System (CRCC) </vt:lpstr>
      <vt:lpstr>Civil Rights Certification and Compliance System (CRCC) </vt:lpstr>
      <vt:lpstr>Civil Rights Certification and Compliance System (CRCC) </vt:lpstr>
      <vt:lpstr>Civil Rights Certification and Compliance System (CRCC) </vt:lpstr>
      <vt:lpstr>Civil Rights Certification and Compliance System (CRCC) </vt:lpstr>
      <vt:lpstr>Large image</vt:lpstr>
      <vt:lpstr>Civil Rights Certification and Compliance System (CRCC) </vt:lpstr>
      <vt:lpstr>Civil Rights Certification and Compliance System (CRCC) </vt:lpstr>
      <vt:lpstr>Civil Rights Certification and Compliance System (CRCC) </vt:lpstr>
      <vt:lpstr>Civil Rights Certification and Compliance System (CRCC) </vt:lpstr>
      <vt:lpstr>Interstate Certification</vt:lpstr>
      <vt:lpstr>Civil Rights Certification and Compliance System (CRCC) </vt:lpstr>
      <vt:lpstr>Civil Rights Certification and Compliance System (CRCC) </vt:lpstr>
      <vt:lpstr>Civil Rights Certification and Compliance System (CRCC) </vt:lpstr>
      <vt:lpstr>Civil Rights Certification and Compliance System (CRCC) </vt:lpstr>
      <vt:lpstr>Civil Rights Certification and Compliance System (CRCC) </vt:lpstr>
      <vt:lpstr>Civil Rights Certification and Compliance System (CRCC) </vt:lpstr>
      <vt:lpstr>Civil Rights Certification and Compliance System (CRCC) </vt:lpstr>
      <vt:lpstr>Civil Rights Certification and Compliance System (CRCC) </vt:lpstr>
      <vt:lpstr>Civil Rights Certification and Compliance System (CRCC) </vt:lpstr>
      <vt:lpstr>Civil Rights Certification and Compliance System (CRCC) </vt:lpstr>
      <vt:lpstr>Civil Rights Certification and Compliance System (CRCC) </vt:lpstr>
      <vt:lpstr>Changes and Expansions</vt:lpstr>
      <vt:lpstr>Civil Rights Certification and Compliance System (CRCC) </vt:lpstr>
      <vt:lpstr>Civil Rights Certification and Compliance System (CRCC) </vt:lpstr>
      <vt:lpstr>PowerPoint Presentation</vt:lpstr>
      <vt:lpstr>DBE Reviewers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2019-08-12T15:12:23Z</dcterms:created>
  <dcterms:modified xsi:type="dcterms:W3CDTF">2022-04-06T13:24:45Z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0x010100183217EA92EF2847BD1CBC3A2C6ACBF4</vt:lpwstr>
  </property>
</Properties>
</file>