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7" r:id="rId2"/>
    <p:sldId id="258" r:id="rId3"/>
    <p:sldId id="259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93D40-1257-4713-8AB0-E75808545AD1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29DFF-6C60-4E3E-933F-020DC602C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34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836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Rehabilitation units</a:t>
            </a:r>
            <a:r>
              <a:rPr lang="en-US" baseline="0" dirty="0" smtClean="0"/>
              <a:t> are in 15 minute increments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54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 smtClean="0"/>
              <a:t>Relate to the Service Plan</a:t>
            </a:r>
            <a:r>
              <a:rPr lang="en-US" b="1" u="none" dirty="0" smtClean="0"/>
              <a:t>- </a:t>
            </a:r>
            <a:r>
              <a:rPr lang="en-US" u="none" dirty="0" smtClean="0"/>
              <a:t>Except</a:t>
            </a:r>
            <a:r>
              <a:rPr lang="en-US" dirty="0" smtClean="0"/>
              <a:t> for BHR services provided under CDC 21: Pre-admission Services (prior to the development of a Services Plan), all BHR services should relate back to the Service Plan goals/objectives.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dirty="0" smtClean="0"/>
              <a:t>BHR Intervention-</a:t>
            </a:r>
            <a:r>
              <a:rPr lang="en-US" b="1" u="none" dirty="0" smtClean="0"/>
              <a:t> </a:t>
            </a:r>
            <a:r>
              <a:rPr lang="en-US" dirty="0" smtClean="0"/>
              <a:t>specific information taught, and/or the specific skills for which practice was facilitated (and how practice was facilitated) should be included in the note. The intervention is what is being</a:t>
            </a:r>
            <a:r>
              <a:rPr lang="en-US" baseline="0" dirty="0" smtClean="0"/>
              <a:t> paid for, so it must be clear.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u="sng" baseline="0" dirty="0" smtClean="0"/>
              <a:t>Curriculum Name-</a:t>
            </a:r>
            <a:r>
              <a:rPr lang="en-US" b="0" u="none" baseline="0" dirty="0" smtClean="0"/>
              <a:t> If the service provided was practice only, you will list the name of the curriculum from which the skill was taught that you are facilitating practice for.</a:t>
            </a:r>
            <a:endParaRPr lang="en-US" b="1" u="sng" dirty="0" smtClean="0"/>
          </a:p>
          <a:p>
            <a:endParaRPr lang="en-US" b="1" u="sng" dirty="0" smtClean="0"/>
          </a:p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87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three types</a:t>
            </a:r>
            <a:r>
              <a:rPr lang="en-US" baseline="0" dirty="0" smtClean="0"/>
              <a:t> of Behavioral Health Rehabilitation Service. The first is individual rehabilitation.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620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Certifications and licenses must be current, and not in suspended status.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Staff must be appropriately trained in a recognized behavioral management intervention program such as MANDT or CAPE or trauma informed methodology.</a:t>
            </a:r>
          </a:p>
          <a:p>
            <a:r>
              <a:rPr lang="en-US" dirty="0" smtClean="0"/>
              <a:t>The BHRS contract</a:t>
            </a:r>
            <a:r>
              <a:rPr lang="en-US" baseline="0" dirty="0" smtClean="0"/>
              <a:t> billing designation requirements must have been met prior to July 1, 2013 (bachelors degree, and either completion of the on-line BHRS training as evidenced by a training certificate or a 2010 BHRS billing grandfathering letter from ODMHSAS).</a:t>
            </a:r>
          </a:p>
          <a:p>
            <a:r>
              <a:rPr lang="en-US" baseline="0" dirty="0" smtClean="0"/>
              <a:t>BHRS staff must have immediate access to a fully Licensed LBHP who can provide clinical oversight. A minimum of one monthly face-to-face consultation with a fully licensed LBHP is required.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106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These services are only provided through designated ODMHSAS contracted agencies.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u="none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u="none" baseline="0" dirty="0" smtClean="0"/>
              <a:t>These ODMHSAS Specialty BHR Services are reimbursable under ODMHSAS contracted agencies with these services in their contract. These services are provided to individuals who have a mental illness or co-occurring mental illness and substance use disorders.</a:t>
            </a:r>
            <a:endParaRPr lang="en-US" b="0" u="non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u="none" baseline="0" dirty="0" smtClean="0"/>
              <a:t>Who have medical necessity for the service (the service is needed to assist the individual with achieving their stated goals).</a:t>
            </a:r>
            <a:endParaRPr lang="en-US" b="1" u="sng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26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Refer them to the Prior</a:t>
            </a:r>
            <a:r>
              <a:rPr lang="en-US" baseline="0" dirty="0" smtClean="0"/>
              <a:t> Authorization (PA) Manual for more information on prior auth of BHR services for children aged 4 &amp; 5.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96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821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BHR services are generally performed</a:t>
            </a:r>
            <a:r>
              <a:rPr lang="en-US" baseline="0" dirty="0" smtClean="0"/>
              <a:t> with only the individual client and the qualified provider, but may include an individual and the individual’s family/support system in a session that focuses on the individual’s diagnosis, symptom management and recovery based curriculum. Family involvement is allowed for support of the individual and education re: his/her recovery.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80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 course</a:t>
            </a:r>
            <a:r>
              <a:rPr lang="en-US" baseline="0" dirty="0" smtClean="0"/>
              <a:t> all outpatient services authorized under these levels fall under a monthly financial cap.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4B8C68-9266-4887-BF53-EFE8CB332E8C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91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3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6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4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91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77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1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914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874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74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4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4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92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6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0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55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8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7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16264E8-6725-488A-B62D-6D1D4027D41B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299A2E7-F724-4A7A-A1AB-D506568ADF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7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dmhsas.org/arc.htm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5273" y="1856509"/>
            <a:ext cx="10210800" cy="118954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Behavioral </a:t>
            </a:r>
            <a:r>
              <a:rPr lang="en-US" dirty="0" smtClean="0"/>
              <a:t>Health Rehabilitation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ODMHSAS and OHCA Reimbursable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56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3778" y="381000"/>
            <a:ext cx="7024744" cy="801136"/>
          </a:xfrm>
        </p:spPr>
        <p:txBody>
          <a:bodyPr/>
          <a:lstStyle/>
          <a:p>
            <a:r>
              <a:rPr lang="en-US" b="1" dirty="0" smtClean="0"/>
              <a:t>Pre Admit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9237" y="1834592"/>
            <a:ext cx="10917382" cy="6137065"/>
          </a:xfrm>
        </p:spPr>
        <p:txBody>
          <a:bodyPr wrap="square" lIns="91440" tIns="0" numCol="1">
            <a:spAutoFit/>
          </a:bodyPr>
          <a:lstStyle/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CDC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Service Type 21 submitted in PICIS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A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start date is issued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Good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for 90 days (Can request an extension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online)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Initial Assessment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Service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Development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End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when prior authorization is 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accepted</a:t>
            </a:r>
          </a:p>
          <a:p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Limited </a:t>
            </a:r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1 per client per agency (unless no services  for 6 months)</a:t>
            </a:r>
          </a:p>
          <a:p>
            <a:pPr marL="525780" indent="-457200">
              <a:buFont typeface="+mj-lt"/>
              <a:buAutoNum type="arabicPeriod"/>
            </a:pPr>
            <a:endParaRPr lang="en-US" dirty="0" smtClean="0"/>
          </a:p>
          <a:p>
            <a:pPr marL="525780" indent="-457200">
              <a:buFont typeface="+mj-lt"/>
              <a:buAutoNum type="arabicPeriod"/>
            </a:pPr>
            <a:endParaRPr lang="en-US" dirty="0" smtClean="0"/>
          </a:p>
          <a:p>
            <a:pPr marL="525780" indent="-457200">
              <a:buFont typeface="+mj-lt"/>
              <a:buAutoNum type="arabicPeriod"/>
            </a:pPr>
            <a:endParaRPr lang="en-US" dirty="0" smtClean="0"/>
          </a:p>
          <a:p>
            <a:pPr marL="525780" indent="-45720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369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3155" y="1981201"/>
            <a:ext cx="6637468" cy="1362075"/>
          </a:xfrm>
        </p:spPr>
        <p:txBody>
          <a:bodyPr/>
          <a:lstStyle/>
          <a:p>
            <a:pPr algn="ctr"/>
            <a:r>
              <a:rPr lang="en-US" b="1" dirty="0" smtClean="0"/>
              <a:t>Staff Providing BHR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06295" y="3505201"/>
            <a:ext cx="6637467" cy="1520413"/>
          </a:xfrm>
        </p:spPr>
        <p:txBody>
          <a:bodyPr/>
          <a:lstStyle/>
          <a:p>
            <a:r>
              <a:rPr lang="en-US" dirty="0"/>
              <a:t>The staff providing </a:t>
            </a:r>
            <a:r>
              <a:rPr lang="en-US" dirty="0" smtClean="0"/>
              <a:t>BHR </a:t>
            </a:r>
            <a:r>
              <a:rPr lang="en-US" dirty="0"/>
              <a:t>must have the required </a:t>
            </a:r>
            <a:r>
              <a:rPr lang="en-US" dirty="0" smtClean="0"/>
              <a:t>credentials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835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Staff Can Provide Basic BHR Services?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127" y="2358424"/>
            <a:ext cx="10072255" cy="3508977"/>
          </a:xfrm>
        </p:spPr>
        <p:txBody>
          <a:bodyPr>
            <a:normAutofit/>
          </a:bodyPr>
          <a:lstStyle/>
          <a:p>
            <a:r>
              <a:rPr lang="en-US" dirty="0" smtClean="0"/>
              <a:t>Licensed Behavioral Health Professionals (LBHP)</a:t>
            </a:r>
          </a:p>
          <a:p>
            <a:r>
              <a:rPr lang="en-US" dirty="0" smtClean="0"/>
              <a:t>Certified Alcohol and Drug Counselors (CADC)</a:t>
            </a:r>
          </a:p>
          <a:p>
            <a:r>
              <a:rPr lang="en-US" dirty="0" smtClean="0"/>
              <a:t>Behavioral Health Case Manager II (Certification issued July 1, 2013 or after)</a:t>
            </a:r>
          </a:p>
          <a:p>
            <a:r>
              <a:rPr lang="en-US" dirty="0" smtClean="0"/>
              <a:t>All license and certifications must be </a:t>
            </a:r>
            <a:r>
              <a:rPr lang="en-US" b="1" u="sng" dirty="0" smtClean="0"/>
              <a:t>CURRENT</a:t>
            </a:r>
          </a:p>
        </p:txBody>
      </p:sp>
    </p:spTree>
    <p:extLst>
      <p:ext uri="{BB962C8B-B14F-4D97-AF65-F5344CB8AC3E}">
        <p14:creationId xmlns:p14="http://schemas.microsoft.com/office/powerpoint/2010/main" val="3562355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Staff Can Provide Specialty BHR Services?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ODMHSAS General Psychiatric Rehabilitation Model (PSR):</a:t>
            </a:r>
          </a:p>
          <a:p>
            <a:pPr lvl="1"/>
            <a:r>
              <a:rPr lang="en-US" dirty="0" smtClean="0"/>
              <a:t>LBHP, or CADC, or BHRS, or CM II (Certification issues July 1, 2013 or after), with completion of orientation in the PSR model</a:t>
            </a:r>
            <a:endParaRPr lang="en-US" dirty="0"/>
          </a:p>
          <a:p>
            <a:r>
              <a:rPr lang="en-US" dirty="0" smtClean="0"/>
              <a:t>ODMHSAS Illness Management and Recovery (IMR):</a:t>
            </a:r>
          </a:p>
          <a:p>
            <a:pPr lvl="1"/>
            <a:r>
              <a:rPr lang="en-US" dirty="0"/>
              <a:t>LBHP, or CADC, or BHRS, or CM II (Certification issues July 1, 2013 or after), with completion of </a:t>
            </a:r>
            <a:r>
              <a:rPr lang="en-US" dirty="0" smtClean="0"/>
              <a:t>ODMHSAS facilitated training on IMR for PSR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743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Who Can Receive BHR Services?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510" y="2265217"/>
            <a:ext cx="10018713" cy="312420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Adults with Serious Mental Illness (SMI)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hildren with Serious Emotional Disturbance (SED)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hildren with other emotional or behavioral disorders.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91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Who is Excluded from Receiving BHR Services?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individual, who at the time of service, is not able to cognitively benefit</a:t>
            </a:r>
          </a:p>
          <a:p>
            <a:endParaRPr lang="en-US" dirty="0"/>
          </a:p>
          <a:p>
            <a:r>
              <a:rPr lang="en-US" dirty="0"/>
              <a:t>Children under the age of 6, unless prior authorization for children ages 4 &amp; 5 has been granted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64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Who is Excluded from Receiving BHR Services?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Residents of </a:t>
            </a:r>
            <a:r>
              <a:rPr lang="en-US" dirty="0"/>
              <a:t>ICF/IID </a:t>
            </a:r>
            <a:r>
              <a:rPr lang="en-US" dirty="0"/>
              <a:t>facilities</a:t>
            </a:r>
          </a:p>
          <a:p>
            <a:r>
              <a:rPr lang="en-US" dirty="0"/>
              <a:t>Individuals residing in nursing facilities</a:t>
            </a:r>
          </a:p>
          <a:p>
            <a:r>
              <a:rPr lang="en-US" dirty="0"/>
              <a:t>Individuals residing in inpatient hospitals or IMDs</a:t>
            </a:r>
          </a:p>
          <a:p>
            <a:r>
              <a:rPr lang="en-US" dirty="0"/>
              <a:t>Inmates of public institutions</a:t>
            </a:r>
          </a:p>
          <a:p>
            <a:r>
              <a:rPr lang="en-US" dirty="0"/>
              <a:t>Children receiving </a:t>
            </a:r>
            <a:r>
              <a:rPr lang="en-US" dirty="0"/>
              <a:t>Residential Behavioral Management Services </a:t>
            </a:r>
            <a:r>
              <a:rPr lang="en-US" dirty="0"/>
              <a:t>in a group home or therapeutic foster home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8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 Functions </a:t>
            </a:r>
            <a:r>
              <a:rPr lang="en-US" b="1" u="sng" dirty="0" smtClean="0"/>
              <a:t>NOT</a:t>
            </a:r>
            <a:r>
              <a:rPr lang="en-US" dirty="0" smtClean="0"/>
              <a:t> Allowed Under BHR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Counseling/Psychotherapy</a:t>
            </a:r>
          </a:p>
          <a:p>
            <a:endParaRPr lang="en-US" dirty="0"/>
          </a:p>
          <a:p>
            <a:r>
              <a:rPr lang="en-US" dirty="0"/>
              <a:t>Mentoring</a:t>
            </a:r>
          </a:p>
          <a:p>
            <a:endParaRPr lang="en-US" dirty="0"/>
          </a:p>
          <a:p>
            <a:r>
              <a:rPr lang="en-US" dirty="0"/>
              <a:t>Discussion/Process based groups (including support groups, AA)</a:t>
            </a:r>
          </a:p>
          <a:p>
            <a:endParaRPr lang="en-US" dirty="0"/>
          </a:p>
          <a:p>
            <a:r>
              <a:rPr lang="en-US" dirty="0"/>
              <a:t>Discussion/Process based individual services</a:t>
            </a:r>
          </a:p>
        </p:txBody>
      </p:sp>
    </p:spTree>
    <p:extLst>
      <p:ext uri="{BB962C8B-B14F-4D97-AF65-F5344CB8AC3E}">
        <p14:creationId xmlns:p14="http://schemas.microsoft.com/office/powerpoint/2010/main" val="1405855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 Functions </a:t>
            </a:r>
            <a:r>
              <a:rPr lang="en-US" b="1" u="sng" dirty="0"/>
              <a:t>NOT</a:t>
            </a:r>
            <a:r>
              <a:rPr lang="en-US" dirty="0"/>
              <a:t> </a:t>
            </a:r>
            <a:r>
              <a:rPr lang="en-US" dirty="0" smtClean="0"/>
              <a:t>Allowed Under BHR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7127" y="2323652"/>
            <a:ext cx="10044546" cy="4153348"/>
          </a:xfrm>
        </p:spPr>
        <p:txBody>
          <a:bodyPr>
            <a:normAutofit/>
          </a:bodyPr>
          <a:lstStyle/>
          <a:p>
            <a:r>
              <a:rPr lang="en-US" dirty="0"/>
              <a:t>Academic education/tutoring</a:t>
            </a:r>
          </a:p>
          <a:p>
            <a:endParaRPr lang="en-US" dirty="0"/>
          </a:p>
          <a:p>
            <a:r>
              <a:rPr lang="en-US" dirty="0"/>
              <a:t>Social/Recreation</a:t>
            </a:r>
          </a:p>
          <a:p>
            <a:endParaRPr lang="en-US" dirty="0"/>
          </a:p>
          <a:p>
            <a:r>
              <a:rPr lang="en-US" dirty="0"/>
              <a:t>Custodial Care/Day Care (just observing and only intervening if something happens)</a:t>
            </a:r>
          </a:p>
          <a:p>
            <a:endParaRPr lang="en-US" dirty="0"/>
          </a:p>
          <a:p>
            <a:r>
              <a:rPr lang="en-US" dirty="0"/>
              <a:t>Family education (without the client present)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19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 Functions </a:t>
            </a:r>
            <a:r>
              <a:rPr lang="en-US" b="1" u="sng" dirty="0"/>
              <a:t>NOT</a:t>
            </a:r>
            <a:r>
              <a:rPr lang="en-US" dirty="0"/>
              <a:t> </a:t>
            </a:r>
            <a:r>
              <a:rPr lang="en-US" dirty="0" smtClean="0"/>
              <a:t>Allowed Under BHR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946" y="2514601"/>
            <a:ext cx="7511470" cy="350897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Room and board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Supported employment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Respite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Travel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749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Behavioral Health Rehabilitation (BHR) Services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7491" y="2667001"/>
            <a:ext cx="8058945" cy="350897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Individual </a:t>
            </a:r>
            <a:r>
              <a:rPr lang="en-US" sz="3200" dirty="0" smtClean="0"/>
              <a:t>Rehabilitation</a:t>
            </a:r>
          </a:p>
          <a:p>
            <a:pPr marL="68580" indent="0">
              <a:buNone/>
            </a:pPr>
            <a:endParaRPr lang="en-US" sz="3200" dirty="0"/>
          </a:p>
          <a:p>
            <a:r>
              <a:rPr lang="en-US" sz="3200" dirty="0" smtClean="0"/>
              <a:t> Group </a:t>
            </a:r>
            <a:r>
              <a:rPr lang="en-US" sz="3200" dirty="0" smtClean="0"/>
              <a:t>Rehabilitation</a:t>
            </a:r>
          </a:p>
          <a:p>
            <a:endParaRPr lang="en-US" sz="3200" dirty="0"/>
          </a:p>
          <a:p>
            <a:r>
              <a:rPr lang="en-US" sz="3200" dirty="0" smtClean="0"/>
              <a:t> PSR </a:t>
            </a:r>
            <a:r>
              <a:rPr lang="en-US" sz="3200" dirty="0" smtClean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732593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Monthly Service Limits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There are </a:t>
            </a:r>
            <a:r>
              <a:rPr lang="en-US" b="1" dirty="0" smtClean="0"/>
              <a:t>monthly rehabilitation limits </a:t>
            </a:r>
            <a:r>
              <a:rPr lang="en-US" dirty="0" smtClean="0"/>
              <a:t>for outpatient service levels that apply for both ODMHSAS and OHCA. Group and/or individual rehabilitation services provided in combination may not exceed the following:</a:t>
            </a:r>
          </a:p>
          <a:p>
            <a:endParaRPr lang="en-US" dirty="0" smtClean="0"/>
          </a:p>
          <a:p>
            <a:pPr lvl="1"/>
            <a:r>
              <a:rPr lang="en-US" sz="3300" b="1" dirty="0" smtClean="0"/>
              <a:t>Level 1 – 32 Units Per Month (8 hours)</a:t>
            </a:r>
          </a:p>
          <a:p>
            <a:pPr lvl="1"/>
            <a:r>
              <a:rPr lang="en-US" sz="3300" b="1" dirty="0" smtClean="0"/>
              <a:t>Level 2 – 48 Units Per Month (12 Hours)</a:t>
            </a:r>
          </a:p>
          <a:p>
            <a:pPr lvl="1"/>
            <a:r>
              <a:rPr lang="en-US" sz="3300" b="1" dirty="0" smtClean="0"/>
              <a:t>Level 3 – 64 Units Per Month (16 Hours)</a:t>
            </a:r>
          </a:p>
          <a:p>
            <a:pPr lvl="1"/>
            <a:r>
              <a:rPr lang="en-US" sz="3300" b="1" dirty="0" smtClean="0"/>
              <a:t>Level 4 – No Limit</a:t>
            </a:r>
          </a:p>
          <a:p>
            <a:pPr marL="365760" lvl="1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122730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OHCA Daily Limits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3582" y="1946563"/>
            <a:ext cx="10018713" cy="41910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addition to monthly rehabilitation limits, OHCA also has daily rehabilitation limits:</a:t>
            </a:r>
          </a:p>
          <a:p>
            <a:pPr marL="68580" indent="0">
              <a:buNone/>
            </a:pPr>
            <a:endParaRPr lang="en-US" dirty="0" smtClean="0"/>
          </a:p>
          <a:p>
            <a:pPr lvl="1"/>
            <a:r>
              <a:rPr lang="en-US" sz="2800" b="1" u="sng" dirty="0" smtClean="0"/>
              <a:t>Group Rehabilitation- </a:t>
            </a:r>
            <a:r>
              <a:rPr lang="en-US" sz="2800" b="1" dirty="0" smtClean="0"/>
              <a:t>maximum of 24 units per day for adults, and 16 units per day for children (6 hours for adults, 4 Hours for children)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b="1" u="sng" dirty="0" smtClean="0"/>
              <a:t>Individual Rehabilitation- </a:t>
            </a:r>
            <a:r>
              <a:rPr lang="en-US" sz="2800" b="1" dirty="0" smtClean="0"/>
              <a:t>maximum of 6 units per day (1 hour 30 Min)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87812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57201"/>
            <a:ext cx="6637468" cy="676275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/>
              <a:t>Service Plan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2" y="1600200"/>
            <a:ext cx="7924799" cy="48006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tx1"/>
                </a:solidFill>
              </a:rPr>
              <a:t>individual </a:t>
            </a:r>
            <a:r>
              <a:rPr lang="en-US" dirty="0">
                <a:solidFill>
                  <a:schemeClr val="tx1"/>
                </a:solidFill>
              </a:rPr>
              <a:t>must have an </a:t>
            </a:r>
            <a:r>
              <a:rPr lang="en-US" b="1" dirty="0">
                <a:solidFill>
                  <a:schemeClr val="tx1"/>
                </a:solidFill>
              </a:rPr>
              <a:t>active </a:t>
            </a:r>
            <a:r>
              <a:rPr lang="en-US" b="1" dirty="0" smtClean="0">
                <a:solidFill>
                  <a:schemeClr val="tx1"/>
                </a:solidFill>
              </a:rPr>
              <a:t>service </a:t>
            </a:r>
            <a:r>
              <a:rPr lang="en-US" b="1" dirty="0">
                <a:solidFill>
                  <a:schemeClr val="tx1"/>
                </a:solidFill>
              </a:rPr>
              <a:t>p</a:t>
            </a:r>
            <a:r>
              <a:rPr lang="en-US" b="1" dirty="0" smtClean="0">
                <a:solidFill>
                  <a:schemeClr val="tx1"/>
                </a:solidFill>
              </a:rPr>
              <a:t>lan </a:t>
            </a:r>
            <a:r>
              <a:rPr lang="en-US" b="1" dirty="0">
                <a:solidFill>
                  <a:schemeClr val="tx1"/>
                </a:solidFill>
              </a:rPr>
              <a:t>with </a:t>
            </a:r>
            <a:r>
              <a:rPr lang="en-US" b="1" dirty="0" smtClean="0">
                <a:solidFill>
                  <a:schemeClr val="tx1"/>
                </a:solidFill>
              </a:rPr>
              <a:t>BHR </a:t>
            </a:r>
            <a:r>
              <a:rPr lang="en-US" b="1" dirty="0">
                <a:solidFill>
                  <a:schemeClr val="tx1"/>
                </a:solidFill>
              </a:rPr>
              <a:t>treatment </a:t>
            </a:r>
            <a:r>
              <a:rPr lang="en-US" b="1" dirty="0" smtClean="0">
                <a:solidFill>
                  <a:schemeClr val="tx1"/>
                </a:solidFill>
              </a:rPr>
              <a:t>objectives</a:t>
            </a:r>
            <a:r>
              <a:rPr lang="en-US" dirty="0" smtClean="0">
                <a:solidFill>
                  <a:schemeClr val="tx1"/>
                </a:solidFill>
              </a:rPr>
              <a:t>, and the </a:t>
            </a:r>
            <a:r>
              <a:rPr lang="en-US" b="1" dirty="0" smtClean="0">
                <a:solidFill>
                  <a:schemeClr val="tx1"/>
                </a:solidFill>
              </a:rPr>
              <a:t>BHR </a:t>
            </a:r>
            <a:r>
              <a:rPr lang="en-US" b="1" dirty="0">
                <a:solidFill>
                  <a:schemeClr val="tx1"/>
                </a:solidFill>
              </a:rPr>
              <a:t>service provided </a:t>
            </a:r>
            <a:r>
              <a:rPr lang="en-US" b="1" dirty="0" smtClean="0">
                <a:solidFill>
                  <a:schemeClr val="tx1"/>
                </a:solidFill>
              </a:rPr>
              <a:t> is related to the plan. </a:t>
            </a:r>
            <a:r>
              <a:rPr lang="en-US" dirty="0" smtClean="0">
                <a:solidFill>
                  <a:schemeClr val="tx1"/>
                </a:solidFill>
              </a:rPr>
              <a:t>(unless </a:t>
            </a:r>
            <a:r>
              <a:rPr lang="en-US" dirty="0">
                <a:solidFill>
                  <a:schemeClr val="tx1"/>
                </a:solidFill>
              </a:rPr>
              <a:t>providing CM services under a CDC 21: Pre-Admission </a:t>
            </a:r>
            <a:r>
              <a:rPr lang="en-US" dirty="0" smtClean="0">
                <a:solidFill>
                  <a:schemeClr val="tx1"/>
                </a:solidFill>
              </a:rPr>
              <a:t>array)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Dates</a:t>
            </a:r>
          </a:p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Signatures of all people involved</a:t>
            </a:r>
          </a:p>
          <a:p>
            <a:pPr marL="457200" indent="-457200" algn="l">
              <a:lnSpc>
                <a:spcPct val="200000"/>
              </a:lnSpc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Correct dates on objectives.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98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981201"/>
            <a:ext cx="6637468" cy="904875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Progress Note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57" y="3124201"/>
            <a:ext cx="6637467" cy="1520413"/>
          </a:xfrm>
        </p:spPr>
        <p:txBody>
          <a:bodyPr/>
          <a:lstStyle/>
          <a:p>
            <a:r>
              <a:rPr lang="en-US" dirty="0" smtClean="0"/>
              <a:t>BHR </a:t>
            </a:r>
            <a:r>
              <a:rPr lang="en-US" dirty="0"/>
              <a:t>services shall be documented in a progress note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9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Progress Note Considerations for BHR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183" y="2323652"/>
            <a:ext cx="10086108" cy="3924748"/>
          </a:xfrm>
        </p:spPr>
        <p:txBody>
          <a:bodyPr>
            <a:normAutofit/>
          </a:bodyPr>
          <a:lstStyle/>
          <a:p>
            <a:r>
              <a:rPr lang="en-US" dirty="0" smtClean="0"/>
              <a:t>BHR progress notes must relate to the Service Plan</a:t>
            </a:r>
          </a:p>
          <a:p>
            <a:r>
              <a:rPr lang="en-US" dirty="0" smtClean="0"/>
              <a:t>The BHR intervention should be clearly reflected in the progress note</a:t>
            </a:r>
          </a:p>
          <a:p>
            <a:r>
              <a:rPr lang="en-US" dirty="0" smtClean="0"/>
              <a:t>BHR progress notes must include the name of the curriculum used </a:t>
            </a:r>
          </a:p>
          <a:p>
            <a:r>
              <a:rPr lang="en-US" dirty="0"/>
              <a:t>If working in PSR progress notes may take the form of a daily summary or weekly summary note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9835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511" y="685800"/>
            <a:ext cx="7024744" cy="1143000"/>
          </a:xfrm>
        </p:spPr>
        <p:txBody>
          <a:bodyPr/>
          <a:lstStyle/>
          <a:p>
            <a:r>
              <a:rPr lang="en-US" b="1" dirty="0" smtClean="0"/>
              <a:t>Progress Note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4836" y="1108364"/>
            <a:ext cx="10210800" cy="5486400"/>
          </a:xfrm>
        </p:spPr>
        <p:txBody>
          <a:bodyPr>
            <a:normAutofit/>
          </a:bodyPr>
          <a:lstStyle/>
          <a:p>
            <a:pPr marL="68580" indent="0">
              <a:lnSpc>
                <a:spcPct val="150000"/>
              </a:lnSpc>
              <a:buNone/>
            </a:pPr>
            <a:r>
              <a:rPr lang="en-US" dirty="0" smtClean="0"/>
              <a:t>(1</a:t>
            </a:r>
            <a:r>
              <a:rPr lang="en-US" dirty="0" smtClean="0"/>
              <a:t>) </a:t>
            </a:r>
            <a:r>
              <a:rPr lang="en-US" dirty="0"/>
              <a:t>date</a:t>
            </a:r>
            <a:r>
              <a:rPr lang="en-US" dirty="0" smtClean="0"/>
              <a:t>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(2) person to whom services are rendered</a:t>
            </a:r>
            <a:r>
              <a:rPr lang="en-US" dirty="0" smtClean="0"/>
              <a:t>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(3) start and stop times for each service</a:t>
            </a:r>
            <a:r>
              <a:rPr lang="en-US" dirty="0" smtClean="0"/>
              <a:t>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(4) original signature of the service provider</a:t>
            </a:r>
          </a:p>
          <a:p>
            <a:pPr marL="68580" indent="0">
              <a:lnSpc>
                <a:spcPct val="150000"/>
              </a:lnSpc>
              <a:buNone/>
            </a:pPr>
            <a:r>
              <a:rPr lang="en-US" dirty="0" smtClean="0"/>
              <a:t>(</a:t>
            </a:r>
            <a:r>
              <a:rPr lang="en-US" dirty="0"/>
              <a:t>5) credentials of the service provider;</a:t>
            </a:r>
            <a:br>
              <a:rPr lang="en-US" dirty="0"/>
            </a:br>
            <a:r>
              <a:rPr lang="en-US" dirty="0"/>
              <a:t>(6) specific service plan needs, goals and/or objectives addressed;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708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3778" y="13138"/>
            <a:ext cx="7024744" cy="1143000"/>
          </a:xfrm>
        </p:spPr>
        <p:txBody>
          <a:bodyPr/>
          <a:lstStyle/>
          <a:p>
            <a:r>
              <a:rPr lang="en-US" b="1" dirty="0" smtClean="0"/>
              <a:t>Progress Note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8583" y="1156139"/>
            <a:ext cx="9947562" cy="4676491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dirty="0" smtClean="0"/>
              <a:t>(7) specific </a:t>
            </a:r>
            <a:r>
              <a:rPr lang="en-US" dirty="0"/>
              <a:t>activities performed by the </a:t>
            </a:r>
            <a:r>
              <a:rPr lang="en-US" dirty="0" smtClean="0"/>
              <a:t>case </a:t>
            </a:r>
            <a:r>
              <a:rPr lang="en-US" dirty="0"/>
              <a:t>manager on behalf of the member </a:t>
            </a:r>
            <a:r>
              <a:rPr lang="en-US" dirty="0" smtClean="0"/>
              <a:t>related to , </a:t>
            </a:r>
            <a:r>
              <a:rPr lang="en-US" dirty="0"/>
              <a:t>goals and/or objectives</a:t>
            </a:r>
            <a:r>
              <a:rPr lang="en-US" dirty="0" smtClean="0"/>
              <a:t>;</a:t>
            </a:r>
          </a:p>
          <a:p>
            <a:pPr marL="6858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(8) progress or </a:t>
            </a:r>
            <a:r>
              <a:rPr lang="en-US" dirty="0" smtClean="0"/>
              <a:t>barriers </a:t>
            </a:r>
            <a:r>
              <a:rPr lang="en-US" dirty="0"/>
              <a:t>made towards goals and/or objectives</a:t>
            </a:r>
            <a:r>
              <a:rPr lang="en-US" dirty="0" smtClean="0"/>
              <a:t>;</a:t>
            </a:r>
          </a:p>
          <a:p>
            <a:pPr marL="6858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(9) member (family when applicable) response to the service</a:t>
            </a:r>
            <a:r>
              <a:rPr lang="en-US" dirty="0" smtClean="0"/>
              <a:t>;</a:t>
            </a:r>
          </a:p>
          <a:p>
            <a:pPr marL="6858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(10) any new service plan needs, goals, and/or objectives identified during   the service; </a:t>
            </a:r>
            <a:r>
              <a:rPr lang="en-US" dirty="0" smtClean="0"/>
              <a:t>and</a:t>
            </a:r>
          </a:p>
          <a:p>
            <a:pPr marL="6858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(11) member satisfaction with staff intervention.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49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Other Documentation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2128" y="1932708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 list/log/sign-in sheet reflecting participants and facilitating rehab clinician, must be maintained for each group rehabilitation session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038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6273" y="1711036"/>
            <a:ext cx="7024744" cy="1143000"/>
          </a:xfrm>
        </p:spPr>
        <p:txBody>
          <a:bodyPr>
            <a:normAutofit/>
          </a:bodyPr>
          <a:lstStyle/>
          <a:p>
            <a:r>
              <a:rPr lang="en-US" sz="5400" b="1" dirty="0"/>
              <a:t>ARC/ PICIS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1009" y="1988127"/>
            <a:ext cx="6777317" cy="3508977"/>
          </a:xfrm>
        </p:spPr>
        <p:txBody>
          <a:bodyPr/>
          <a:lstStyle/>
          <a:p>
            <a:pPr marL="68580" indent="0" algn="ctr">
              <a:buNone/>
            </a:pPr>
            <a:endParaRPr lang="en-US" dirty="0" smtClean="0"/>
          </a:p>
          <a:p>
            <a:pPr marL="68580" indent="0" algn="ctr">
              <a:buNone/>
            </a:pPr>
            <a:endParaRPr lang="en-US" dirty="0"/>
          </a:p>
          <a:p>
            <a:pPr marL="525780" indent="-457200">
              <a:buFont typeface="+mj-lt"/>
              <a:buAutoNum type="arabicPeriod"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www.odmhsas.org/arc.htm</a:t>
            </a:r>
            <a:endParaRPr lang="en-US" dirty="0" smtClean="0"/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CDC Data Entry System (PICIS)</a:t>
            </a:r>
          </a:p>
          <a:p>
            <a:pPr marL="525780" indent="-457200">
              <a:buFont typeface="+mj-lt"/>
              <a:buAutoNum type="arabicPeriod"/>
            </a:pPr>
            <a:r>
              <a:rPr lang="en-US" dirty="0" smtClean="0"/>
              <a:t>Documents or Billing Information</a:t>
            </a:r>
          </a:p>
          <a:p>
            <a:pPr marL="6858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320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667000"/>
            <a:ext cx="7024744" cy="1143000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Questions?</a:t>
            </a:r>
            <a:r>
              <a:rPr lang="en-US" sz="7200" dirty="0" smtClean="0"/>
              <a:t> 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4544291"/>
            <a:ext cx="10018713" cy="124690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531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492" y="381000"/>
            <a:ext cx="7024744" cy="1143000"/>
          </a:xfrm>
        </p:spPr>
        <p:txBody>
          <a:bodyPr/>
          <a:lstStyle/>
          <a:p>
            <a:r>
              <a:rPr lang="en-US" b="1" dirty="0" smtClean="0"/>
              <a:t>Eligibility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6291" y="1981201"/>
            <a:ext cx="9892145" cy="3508977"/>
          </a:xfrm>
        </p:spPr>
        <p:txBody>
          <a:bodyPr>
            <a:normAutofit/>
          </a:bodyPr>
          <a:lstStyle/>
          <a:p>
            <a:r>
              <a:rPr lang="en-US" dirty="0"/>
              <a:t>The individual must be eligible to receive behavioral health services under either ODMHSAS or OHCA (</a:t>
            </a:r>
            <a:r>
              <a:rPr lang="en-US" dirty="0" err="1"/>
              <a:t>SoonerCare</a:t>
            </a:r>
            <a:r>
              <a:rPr lang="en-US" dirty="0"/>
              <a:t>); and must meet eligibility requirements for rehab.</a:t>
            </a:r>
          </a:p>
          <a:p>
            <a:endParaRPr lang="en-US" dirty="0"/>
          </a:p>
          <a:p>
            <a:r>
              <a:rPr lang="en-US" dirty="0"/>
              <a:t>If billing under a </a:t>
            </a:r>
            <a:r>
              <a:rPr lang="en-US" dirty="0" err="1"/>
              <a:t>SoonerCare</a:t>
            </a:r>
            <a:r>
              <a:rPr lang="en-US" dirty="0"/>
              <a:t> contract, the individual must have </a:t>
            </a:r>
            <a:r>
              <a:rPr lang="en-US" dirty="0" err="1" smtClean="0"/>
              <a:t>SoonerCare</a:t>
            </a:r>
            <a:r>
              <a:rPr lang="en-US" dirty="0"/>
              <a:t> </a:t>
            </a:r>
            <a:r>
              <a:rPr lang="en-US" dirty="0" smtClean="0"/>
              <a:t>eligibility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7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3777" y="838200"/>
            <a:ext cx="7024744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>Eligibility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873" y="1600200"/>
            <a:ext cx="10044545" cy="5144536"/>
          </a:xfrm>
        </p:spPr>
        <p:txBody>
          <a:bodyPr>
            <a:normAutofit/>
          </a:bodyPr>
          <a:lstStyle/>
          <a:p>
            <a:r>
              <a:rPr lang="en-US" dirty="0"/>
              <a:t>If billing ODMHSAS, the individual must be receiving services at an ODMHSAS contracted agency and have Mental Health and Substance Abuse in the member eligibility file in the system.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eing </a:t>
            </a:r>
            <a:r>
              <a:rPr lang="en-US" dirty="0"/>
              <a:t>certified by ODMHSAS, and having a contract with ODMHSAS are two separate things. A contract means that your agency receives funding from ODMHSAS.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122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2176" y="5334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Eligibility-Adults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15836"/>
            <a:ext cx="10018713" cy="31242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Must have a history of psychiatric hospitalization or admissions to crisis centers</a:t>
            </a:r>
          </a:p>
          <a:p>
            <a:endParaRPr lang="en-US" dirty="0" smtClean="0"/>
          </a:p>
          <a:p>
            <a:r>
              <a:rPr lang="en-US" dirty="0" smtClean="0"/>
              <a:t>Determined to be disabled by the SSA for mental health reasons</a:t>
            </a:r>
          </a:p>
          <a:p>
            <a:endParaRPr lang="en-US" dirty="0" smtClean="0"/>
          </a:p>
          <a:p>
            <a:r>
              <a:rPr lang="en-US" dirty="0" smtClean="0"/>
              <a:t>Residing in a residential care facility or receiving services through a specialty court program.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927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8776" y="609600"/>
            <a:ext cx="7024744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Eligibility-Children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456" y="2057400"/>
            <a:ext cx="10460180" cy="4419600"/>
          </a:xfrm>
        </p:spPr>
        <p:txBody>
          <a:bodyPr>
            <a:normAutofit/>
          </a:bodyPr>
          <a:lstStyle/>
          <a:p>
            <a:r>
              <a:rPr lang="en-US" dirty="0"/>
              <a:t>H</a:t>
            </a:r>
            <a:r>
              <a:rPr lang="en-US" dirty="0" smtClean="0"/>
              <a:t>istory of psychiatric hospitalizations or admissions to crisis centers</a:t>
            </a:r>
          </a:p>
          <a:p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ave been determined disabled by the SSA for mental health reasons</a:t>
            </a:r>
          </a:p>
          <a:p>
            <a:endParaRPr lang="en-US" dirty="0" smtClean="0"/>
          </a:p>
          <a:p>
            <a:r>
              <a:rPr lang="en-US" dirty="0" smtClean="0"/>
              <a:t>Has a current IEP or 504 Plan for Emotional Disturbance</a:t>
            </a:r>
          </a:p>
          <a:p>
            <a:endParaRPr lang="en-US" dirty="0" smtClean="0"/>
          </a:p>
          <a:p>
            <a:r>
              <a:rPr lang="en-US" dirty="0" smtClean="0"/>
              <a:t>Been evaluated by a school  psychologist, licensed psychologist/psychiatrist and deemed “At Risk” per the PA Manual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644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685" y="831272"/>
            <a:ext cx="7024744" cy="1163782"/>
          </a:xfrm>
        </p:spPr>
        <p:txBody>
          <a:bodyPr/>
          <a:lstStyle/>
          <a:p>
            <a:r>
              <a:rPr lang="en-US" b="1" dirty="0" smtClean="0"/>
              <a:t>Prior Authorization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2363" y="1518898"/>
            <a:ext cx="8571564" cy="4800600"/>
          </a:xfrm>
        </p:spPr>
        <p:txBody>
          <a:bodyPr/>
          <a:lstStyle/>
          <a:p>
            <a:r>
              <a:rPr lang="en-US" dirty="0"/>
              <a:t>There must be an active Prior Authorization (PA) </a:t>
            </a:r>
            <a:r>
              <a:rPr lang="en-US" dirty="0" smtClean="0"/>
              <a:t>for </a:t>
            </a:r>
            <a:r>
              <a:rPr lang="en-US" dirty="0"/>
              <a:t>the period of time during which the BHR service is </a:t>
            </a:r>
            <a:r>
              <a:rPr lang="en-US" dirty="0" smtClean="0"/>
              <a:t>provided.</a:t>
            </a:r>
          </a:p>
          <a:p>
            <a:endParaRPr lang="en-US" dirty="0"/>
          </a:p>
          <a:p>
            <a:r>
              <a:rPr lang="en-US" dirty="0" smtClean="0"/>
              <a:t>Getting electronic permission for a person to receive services prior to performing a service.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73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Prior Authorization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</a:t>
            </a:r>
            <a:r>
              <a:rPr lang="en-US" dirty="0"/>
              <a:t>ndividual </a:t>
            </a:r>
            <a:r>
              <a:rPr lang="en-US" dirty="0"/>
              <a:t>must have an active Service Plan with </a:t>
            </a:r>
            <a:r>
              <a:rPr lang="en-US" dirty="0"/>
              <a:t>BHR </a:t>
            </a:r>
            <a:r>
              <a:rPr lang="en-US" dirty="0"/>
              <a:t>treatment </a:t>
            </a:r>
            <a:r>
              <a:rPr lang="en-US" dirty="0"/>
              <a:t>objectives</a:t>
            </a:r>
          </a:p>
          <a:p>
            <a:endParaRPr lang="en-US" dirty="0"/>
          </a:p>
          <a:p>
            <a:r>
              <a:rPr lang="en-US" dirty="0"/>
              <a:t>BHR </a:t>
            </a:r>
            <a:r>
              <a:rPr lang="en-US" dirty="0"/>
              <a:t>service provided  </a:t>
            </a:r>
            <a:r>
              <a:rPr lang="en-US" dirty="0"/>
              <a:t>must be </a:t>
            </a:r>
            <a:r>
              <a:rPr lang="en-US" dirty="0"/>
              <a:t>related to the </a:t>
            </a:r>
            <a:r>
              <a:rPr lang="en-US" dirty="0"/>
              <a:t>plan unless the services is provided in pre admit status (CDC-21)</a:t>
            </a:r>
          </a:p>
          <a:p>
            <a:endParaRPr lang="en-US" dirty="0"/>
          </a:p>
          <a:p>
            <a:r>
              <a:rPr lang="en-US" dirty="0"/>
              <a:t>The service(s) provided must include only those service functions that are allowable under BHR, and should be documented in a progress note accordingly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838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49126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7543800" imgH="5829153" progId="AcroExch.Document.DC">
                  <p:embed/>
                </p:oleObj>
              </mc:Choice>
              <mc:Fallback>
                <p:oleObj name="Acrobat Document" r:id="rId3" imgW="7543800" imgH="5829153" progId="AcroExch.Document.DC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2192000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2740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46</TotalTime>
  <Words>1437</Words>
  <Application>Microsoft Office PowerPoint</Application>
  <PresentationFormat>Widescreen</PresentationFormat>
  <Paragraphs>172</Paragraphs>
  <Slides>29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Corbel</vt:lpstr>
      <vt:lpstr>Parallax</vt:lpstr>
      <vt:lpstr>Acrobat Document</vt:lpstr>
      <vt:lpstr>Behavioral Health Rehabilitation </vt:lpstr>
      <vt:lpstr>Behavioral Health Rehabilitation (BHR) Services</vt:lpstr>
      <vt:lpstr>Eligibility</vt:lpstr>
      <vt:lpstr>Eligibility</vt:lpstr>
      <vt:lpstr>Eligibility-Adults </vt:lpstr>
      <vt:lpstr>Eligibility-Children</vt:lpstr>
      <vt:lpstr>Prior Authorization</vt:lpstr>
      <vt:lpstr>Prior Authorization</vt:lpstr>
      <vt:lpstr>PowerPoint Presentation</vt:lpstr>
      <vt:lpstr>Pre Admit</vt:lpstr>
      <vt:lpstr>Staff Providing BHR</vt:lpstr>
      <vt:lpstr>What Staff Can Provide Basic BHR Services?</vt:lpstr>
      <vt:lpstr>What Staff Can Provide Specialty BHR Services?</vt:lpstr>
      <vt:lpstr>Who Can Receive BHR Services?</vt:lpstr>
      <vt:lpstr>Who is Excluded from Receiving BHR Services? </vt:lpstr>
      <vt:lpstr>Who is Excluded from Receiving BHR Services? </vt:lpstr>
      <vt:lpstr>Service Functions NOT Allowed Under BHR </vt:lpstr>
      <vt:lpstr>Service Functions NOT Allowed Under BHR </vt:lpstr>
      <vt:lpstr>Service Functions NOT Allowed Under BHR </vt:lpstr>
      <vt:lpstr>Monthly Service Limits</vt:lpstr>
      <vt:lpstr>OHCA Daily Limits</vt:lpstr>
      <vt:lpstr>Service Plan</vt:lpstr>
      <vt:lpstr>Progress Note</vt:lpstr>
      <vt:lpstr>Progress Note Considerations for BHR</vt:lpstr>
      <vt:lpstr>Progress Note </vt:lpstr>
      <vt:lpstr>Progress Note</vt:lpstr>
      <vt:lpstr>Other Documentation Requirements</vt:lpstr>
      <vt:lpstr>ARC/ PICIS</vt:lpstr>
      <vt:lpstr>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Collett, Laura</dc:creator>
  <cp:lastModifiedBy>Collett, Laura</cp:lastModifiedBy>
  <cp:revision>6</cp:revision>
  <dcterms:created xsi:type="dcterms:W3CDTF">2023-06-26T19:58:08Z</dcterms:created>
  <dcterms:modified xsi:type="dcterms:W3CDTF">2023-06-26T20:44:28Z</dcterms:modified>
</cp:coreProperties>
</file>