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4" r:id="rId1"/>
    <p:sldMasterId id="2147484353" r:id="rId2"/>
  </p:sldMasterIdLst>
  <p:notesMasterIdLst>
    <p:notesMasterId r:id="rId35"/>
  </p:notesMasterIdLst>
  <p:handoutMasterIdLst>
    <p:handoutMasterId r:id="rId36"/>
  </p:handoutMasterIdLst>
  <p:sldIdLst>
    <p:sldId id="301" r:id="rId3"/>
    <p:sldId id="386" r:id="rId4"/>
    <p:sldId id="390" r:id="rId5"/>
    <p:sldId id="369" r:id="rId6"/>
    <p:sldId id="370" r:id="rId7"/>
    <p:sldId id="385" r:id="rId8"/>
    <p:sldId id="257" r:id="rId9"/>
    <p:sldId id="258" r:id="rId10"/>
    <p:sldId id="376" r:id="rId11"/>
    <p:sldId id="264" r:id="rId12"/>
    <p:sldId id="280" r:id="rId13"/>
    <p:sldId id="268" r:id="rId14"/>
    <p:sldId id="320" r:id="rId15"/>
    <p:sldId id="378" r:id="rId16"/>
    <p:sldId id="291" r:id="rId17"/>
    <p:sldId id="293" r:id="rId18"/>
    <p:sldId id="296" r:id="rId19"/>
    <p:sldId id="311" r:id="rId20"/>
    <p:sldId id="388" r:id="rId21"/>
    <p:sldId id="389" r:id="rId22"/>
    <p:sldId id="382" r:id="rId23"/>
    <p:sldId id="372" r:id="rId24"/>
    <p:sldId id="384" r:id="rId25"/>
    <p:sldId id="387" r:id="rId26"/>
    <p:sldId id="282" r:id="rId27"/>
    <p:sldId id="379" r:id="rId28"/>
    <p:sldId id="315" r:id="rId29"/>
    <p:sldId id="383" r:id="rId30"/>
    <p:sldId id="391" r:id="rId31"/>
    <p:sldId id="368" r:id="rId32"/>
    <p:sldId id="305" r:id="rId33"/>
    <p:sldId id="30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58C8A5"/>
    <a:srgbClr val="6666FF"/>
    <a:srgbClr val="CC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80432" autoAdjust="0"/>
  </p:normalViewPr>
  <p:slideViewPr>
    <p:cSldViewPr>
      <p:cViewPr varScale="1">
        <p:scale>
          <a:sx n="58" d="100"/>
          <a:sy n="58" d="100"/>
        </p:scale>
        <p:origin x="156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9" d="100"/>
          <a:sy n="69" d="100"/>
        </p:scale>
        <p:origin x="-27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D8FA1-1A62-4A8A-8AA8-6938B51C4D1B}" type="doc">
      <dgm:prSet loTypeId="urn:microsoft.com/office/officeart/2016/7/layout/RepeatingBendingProcessNew" loCatId="process" qsTypeId="urn:microsoft.com/office/officeart/2005/8/quickstyle/simple1" qsCatId="simple" csTypeId="urn:microsoft.com/office/officeart/2005/8/colors/colorful2" csCatId="colorful" phldr="1"/>
      <dgm:spPr/>
    </dgm:pt>
    <dgm:pt modelId="{08D2367E-B9D3-46BA-849A-4E39372A3677}">
      <dgm:prSet/>
      <dgm:spPr/>
      <dgm:t>
        <a:bodyPr/>
        <a:lstStyle/>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a:effectLst/>
              <a:latin typeface="Times New Roman" panose="02020603050405020304" pitchFamily="18" charset="0"/>
              <a:cs typeface="Times New Roman" panose="02020603050405020304" pitchFamily="18" charset="0"/>
            </a:rPr>
            <a:t>Stage 1: Request Housing</a:t>
          </a:r>
        </a:p>
      </dgm:t>
    </dgm:pt>
    <dgm:pt modelId="{FD14E78A-B20A-452D-9A2E-39996A569247}" type="parTrans" cxnId="{BDC18992-FC14-408F-87F5-204482A53FE4}">
      <dgm:prSet/>
      <dgm:spPr/>
      <dgm:t>
        <a:bodyPr/>
        <a:lstStyle/>
        <a:p>
          <a:endParaRPr lang="en-US"/>
        </a:p>
      </dgm:t>
    </dgm:pt>
    <dgm:pt modelId="{5AB4DF38-0D85-4A15-BE88-AD7602A5A190}" type="sibTrans" cxnId="{BDC18992-FC14-408F-87F5-204482A53FE4}">
      <dgm:prSet/>
      <dgm:spPr/>
      <dgm:t>
        <a:bodyPr/>
        <a:lstStyle/>
        <a:p>
          <a:endParaRPr lang="en-US"/>
        </a:p>
      </dgm:t>
    </dgm:pt>
    <dgm:pt modelId="{FB03FF45-6940-42AA-B445-0C1233D11CFB}">
      <dgm:prSet/>
      <dgm:spPr/>
      <dgm:t>
        <a:bodyPr/>
        <a:lstStyle/>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a:effectLst/>
              <a:latin typeface="Times New Roman" pitchFamily="18" charset="0"/>
              <a:cs typeface="Arial" charset="0"/>
            </a:rPr>
            <a:t>Stage 2</a:t>
          </a:r>
        </a:p>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a:effectLst/>
              <a:latin typeface="Times New Roman" pitchFamily="18" charset="0"/>
              <a:cs typeface="Arial" charset="0"/>
            </a:rPr>
            <a:t>Assess for housing needs</a:t>
          </a:r>
        </a:p>
      </dgm:t>
    </dgm:pt>
    <dgm:pt modelId="{C6B1F4E6-F9FC-4B5D-A741-BFFFE290CC67}" type="parTrans" cxnId="{48B95234-F63D-48B8-A3B1-B8745612766F}">
      <dgm:prSet/>
      <dgm:spPr/>
      <dgm:t>
        <a:bodyPr/>
        <a:lstStyle/>
        <a:p>
          <a:endParaRPr lang="en-US"/>
        </a:p>
      </dgm:t>
    </dgm:pt>
    <dgm:pt modelId="{69A09F98-5D44-41AF-8375-1D28AB3B60E4}" type="sibTrans" cxnId="{48B95234-F63D-48B8-A3B1-B8745612766F}">
      <dgm:prSet/>
      <dgm:spPr/>
      <dgm:t>
        <a:bodyPr/>
        <a:lstStyle/>
        <a:p>
          <a:endParaRPr lang="en-US"/>
        </a:p>
      </dgm:t>
    </dgm:pt>
    <dgm:pt modelId="{47486590-346A-44C3-AD62-C6D6792B8642}">
      <dgm:prSet/>
      <dgm:spPr/>
      <dgm:t>
        <a:bodyPr/>
        <a:lstStyle/>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dirty="0">
              <a:effectLst/>
              <a:latin typeface="Times New Roman" pitchFamily="18" charset="0"/>
              <a:cs typeface="Arial" charset="0"/>
            </a:rPr>
            <a:t>Stage 3</a:t>
          </a:r>
        </a:p>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dirty="0">
              <a:effectLst/>
              <a:latin typeface="Times New Roman" pitchFamily="18" charset="0"/>
              <a:cs typeface="Arial" charset="0"/>
            </a:rPr>
            <a:t>Overcome Barriers</a:t>
          </a:r>
        </a:p>
      </dgm:t>
    </dgm:pt>
    <dgm:pt modelId="{E3EF57E4-A256-4D7E-849B-3F2BA1CF32C2}" type="parTrans" cxnId="{B660356A-9EE0-4FD6-888F-9F7D289722E9}">
      <dgm:prSet/>
      <dgm:spPr/>
      <dgm:t>
        <a:bodyPr/>
        <a:lstStyle/>
        <a:p>
          <a:endParaRPr lang="en-US"/>
        </a:p>
      </dgm:t>
    </dgm:pt>
    <dgm:pt modelId="{CD66A787-66E5-4EE3-B01C-4C151CED2E17}" type="sibTrans" cxnId="{B660356A-9EE0-4FD6-888F-9F7D289722E9}">
      <dgm:prSet/>
      <dgm:spPr/>
      <dgm:t>
        <a:bodyPr/>
        <a:lstStyle/>
        <a:p>
          <a:endParaRPr lang="en-US"/>
        </a:p>
      </dgm:t>
    </dgm:pt>
    <dgm:pt modelId="{F58281BF-628A-4C15-AE4D-87EAE4A54179}">
      <dgm:prSet/>
      <dgm:spPr/>
      <dgm:t>
        <a:bodyPr/>
        <a:lstStyle/>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dirty="0">
              <a:effectLst/>
              <a:latin typeface="Times New Roman" pitchFamily="18" charset="0"/>
              <a:cs typeface="Arial" charset="0"/>
            </a:rPr>
            <a:t>Stage 4 </a:t>
          </a:r>
        </a:p>
        <a:p>
          <a:pPr marL="0" marR="0" lvl="0" indent="0" defTabSz="914400" rtl="0" eaLnBrk="1" fontAlgn="base" latinLnBrk="0" hangingPunct="1">
            <a:spcBef>
              <a:spcPct val="0"/>
            </a:spcBef>
            <a:spcAft>
              <a:spcPct val="0"/>
            </a:spcAft>
            <a:buClrTx/>
            <a:buSzTx/>
            <a:buFontTx/>
            <a:buNone/>
            <a:tabLst/>
          </a:pPr>
          <a:r>
            <a:rPr kumimoji="0" lang="en-US" b="1" i="0" u="none" strike="noStrike" cap="none" normalizeH="0" baseline="0" dirty="0">
              <a:effectLst/>
              <a:latin typeface="Times New Roman" pitchFamily="18" charset="0"/>
              <a:cs typeface="Arial" charset="0"/>
            </a:rPr>
            <a:t>Maintain Housing</a:t>
          </a:r>
        </a:p>
      </dgm:t>
    </dgm:pt>
    <dgm:pt modelId="{BBDA15A9-59EA-442E-B15A-FD3198A0A500}" type="parTrans" cxnId="{AEA12D5D-3DCA-43DA-8F6A-E57139AA2F9D}">
      <dgm:prSet/>
      <dgm:spPr/>
      <dgm:t>
        <a:bodyPr/>
        <a:lstStyle/>
        <a:p>
          <a:endParaRPr lang="en-US"/>
        </a:p>
      </dgm:t>
    </dgm:pt>
    <dgm:pt modelId="{30839725-DED8-48BE-A813-8CAAB23BAB76}" type="sibTrans" cxnId="{AEA12D5D-3DCA-43DA-8F6A-E57139AA2F9D}">
      <dgm:prSet/>
      <dgm:spPr/>
      <dgm:t>
        <a:bodyPr/>
        <a:lstStyle/>
        <a:p>
          <a:endParaRPr lang="en-US"/>
        </a:p>
      </dgm:t>
    </dgm:pt>
    <dgm:pt modelId="{31D1A73D-2591-4353-AD51-7610712C0019}" type="pres">
      <dgm:prSet presAssocID="{382D8FA1-1A62-4A8A-8AA8-6938B51C4D1B}" presName="Name0" presStyleCnt="0">
        <dgm:presLayoutVars>
          <dgm:dir/>
          <dgm:resizeHandles val="exact"/>
        </dgm:presLayoutVars>
      </dgm:prSet>
      <dgm:spPr/>
    </dgm:pt>
    <dgm:pt modelId="{6E912F8E-2479-46C4-BC62-BF78B38DCF22}" type="pres">
      <dgm:prSet presAssocID="{08D2367E-B9D3-46BA-849A-4E39372A3677}" presName="node" presStyleLbl="node1" presStyleIdx="0" presStyleCnt="4">
        <dgm:presLayoutVars>
          <dgm:bulletEnabled val="1"/>
        </dgm:presLayoutVars>
      </dgm:prSet>
      <dgm:spPr/>
    </dgm:pt>
    <dgm:pt modelId="{4EF8174E-29B0-48FD-94F4-36FCA3EE5065}" type="pres">
      <dgm:prSet presAssocID="{5AB4DF38-0D85-4A15-BE88-AD7602A5A190}" presName="sibTrans" presStyleLbl="sibTrans1D1" presStyleIdx="0" presStyleCnt="3"/>
      <dgm:spPr/>
    </dgm:pt>
    <dgm:pt modelId="{7B910231-1022-422F-9396-023FC9B38F7B}" type="pres">
      <dgm:prSet presAssocID="{5AB4DF38-0D85-4A15-BE88-AD7602A5A190}" presName="connectorText" presStyleLbl="sibTrans1D1" presStyleIdx="0" presStyleCnt="3"/>
      <dgm:spPr/>
    </dgm:pt>
    <dgm:pt modelId="{0B6C4AF2-F232-4882-B9DA-794840E602C7}" type="pres">
      <dgm:prSet presAssocID="{FB03FF45-6940-42AA-B445-0C1233D11CFB}" presName="node" presStyleLbl="node1" presStyleIdx="1" presStyleCnt="4">
        <dgm:presLayoutVars>
          <dgm:bulletEnabled val="1"/>
        </dgm:presLayoutVars>
      </dgm:prSet>
      <dgm:spPr/>
    </dgm:pt>
    <dgm:pt modelId="{5BC3D1F0-81C5-4536-B96D-9DF6D39269D2}" type="pres">
      <dgm:prSet presAssocID="{69A09F98-5D44-41AF-8375-1D28AB3B60E4}" presName="sibTrans" presStyleLbl="sibTrans1D1" presStyleIdx="1" presStyleCnt="3"/>
      <dgm:spPr/>
    </dgm:pt>
    <dgm:pt modelId="{DB61FA6B-8A32-40F1-BF15-02AB30B38687}" type="pres">
      <dgm:prSet presAssocID="{69A09F98-5D44-41AF-8375-1D28AB3B60E4}" presName="connectorText" presStyleLbl="sibTrans1D1" presStyleIdx="1" presStyleCnt="3"/>
      <dgm:spPr/>
    </dgm:pt>
    <dgm:pt modelId="{42F9E22C-3270-49E0-887E-F81077B044CE}" type="pres">
      <dgm:prSet presAssocID="{47486590-346A-44C3-AD62-C6D6792B8642}" presName="node" presStyleLbl="node1" presStyleIdx="2" presStyleCnt="4">
        <dgm:presLayoutVars>
          <dgm:bulletEnabled val="1"/>
        </dgm:presLayoutVars>
      </dgm:prSet>
      <dgm:spPr/>
    </dgm:pt>
    <dgm:pt modelId="{82A1815E-1E84-4E18-A600-DB4A645C4158}" type="pres">
      <dgm:prSet presAssocID="{CD66A787-66E5-4EE3-B01C-4C151CED2E17}" presName="sibTrans" presStyleLbl="sibTrans1D1" presStyleIdx="2" presStyleCnt="3"/>
      <dgm:spPr/>
    </dgm:pt>
    <dgm:pt modelId="{84F7BEFA-4AD7-4CAF-9E1F-212D3AA49FA4}" type="pres">
      <dgm:prSet presAssocID="{CD66A787-66E5-4EE3-B01C-4C151CED2E17}" presName="connectorText" presStyleLbl="sibTrans1D1" presStyleIdx="2" presStyleCnt="3"/>
      <dgm:spPr/>
    </dgm:pt>
    <dgm:pt modelId="{0BC39083-A8C6-44EA-B511-E571DFE46E93}" type="pres">
      <dgm:prSet presAssocID="{F58281BF-628A-4C15-AE4D-87EAE4A54179}" presName="node" presStyleLbl="node1" presStyleIdx="3" presStyleCnt="4">
        <dgm:presLayoutVars>
          <dgm:bulletEnabled val="1"/>
        </dgm:presLayoutVars>
      </dgm:prSet>
      <dgm:spPr/>
    </dgm:pt>
  </dgm:ptLst>
  <dgm:cxnLst>
    <dgm:cxn modelId="{48B95234-F63D-48B8-A3B1-B8745612766F}" srcId="{382D8FA1-1A62-4A8A-8AA8-6938B51C4D1B}" destId="{FB03FF45-6940-42AA-B445-0C1233D11CFB}" srcOrd="1" destOrd="0" parTransId="{C6B1F4E6-F9FC-4B5D-A741-BFFFE290CC67}" sibTransId="{69A09F98-5D44-41AF-8375-1D28AB3B60E4}"/>
    <dgm:cxn modelId="{AEA12D5D-3DCA-43DA-8F6A-E57139AA2F9D}" srcId="{382D8FA1-1A62-4A8A-8AA8-6938B51C4D1B}" destId="{F58281BF-628A-4C15-AE4D-87EAE4A54179}" srcOrd="3" destOrd="0" parTransId="{BBDA15A9-59EA-442E-B15A-FD3198A0A500}" sibTransId="{30839725-DED8-48BE-A813-8CAAB23BAB76}"/>
    <dgm:cxn modelId="{87AFBC63-9A1C-4569-9D8E-05DC9E0A9368}" type="presOf" srcId="{47486590-346A-44C3-AD62-C6D6792B8642}" destId="{42F9E22C-3270-49E0-887E-F81077B044CE}" srcOrd="0" destOrd="0" presId="urn:microsoft.com/office/officeart/2016/7/layout/RepeatingBendingProcessNew"/>
    <dgm:cxn modelId="{F18D1F68-7058-4BAE-9131-B780DF9ECC6B}" type="presOf" srcId="{CD66A787-66E5-4EE3-B01C-4C151CED2E17}" destId="{82A1815E-1E84-4E18-A600-DB4A645C4158}" srcOrd="0" destOrd="0" presId="urn:microsoft.com/office/officeart/2016/7/layout/RepeatingBendingProcessNew"/>
    <dgm:cxn modelId="{B660356A-9EE0-4FD6-888F-9F7D289722E9}" srcId="{382D8FA1-1A62-4A8A-8AA8-6938B51C4D1B}" destId="{47486590-346A-44C3-AD62-C6D6792B8642}" srcOrd="2" destOrd="0" parTransId="{E3EF57E4-A256-4D7E-849B-3F2BA1CF32C2}" sibTransId="{CD66A787-66E5-4EE3-B01C-4C151CED2E17}"/>
    <dgm:cxn modelId="{41D3826A-7B9A-4B35-801C-EA7706C5301D}" type="presOf" srcId="{69A09F98-5D44-41AF-8375-1D28AB3B60E4}" destId="{DB61FA6B-8A32-40F1-BF15-02AB30B38687}" srcOrd="1" destOrd="0" presId="urn:microsoft.com/office/officeart/2016/7/layout/RepeatingBendingProcessNew"/>
    <dgm:cxn modelId="{E1B8766C-CE3A-4293-9682-68B6D23C26A4}" type="presOf" srcId="{69A09F98-5D44-41AF-8375-1D28AB3B60E4}" destId="{5BC3D1F0-81C5-4536-B96D-9DF6D39269D2}" srcOrd="0" destOrd="0" presId="urn:microsoft.com/office/officeart/2016/7/layout/RepeatingBendingProcessNew"/>
    <dgm:cxn modelId="{7EB4E64E-EC07-4FA8-858A-C684C8095A8E}" type="presOf" srcId="{382D8FA1-1A62-4A8A-8AA8-6938B51C4D1B}" destId="{31D1A73D-2591-4353-AD51-7610712C0019}" srcOrd="0" destOrd="0" presId="urn:microsoft.com/office/officeart/2016/7/layout/RepeatingBendingProcessNew"/>
    <dgm:cxn modelId="{27B9C877-2679-4873-BFDB-DC24E1161152}" type="presOf" srcId="{5AB4DF38-0D85-4A15-BE88-AD7602A5A190}" destId="{7B910231-1022-422F-9396-023FC9B38F7B}" srcOrd="1" destOrd="0" presId="urn:microsoft.com/office/officeart/2016/7/layout/RepeatingBendingProcessNew"/>
    <dgm:cxn modelId="{BDC18992-FC14-408F-87F5-204482A53FE4}" srcId="{382D8FA1-1A62-4A8A-8AA8-6938B51C4D1B}" destId="{08D2367E-B9D3-46BA-849A-4E39372A3677}" srcOrd="0" destOrd="0" parTransId="{FD14E78A-B20A-452D-9A2E-39996A569247}" sibTransId="{5AB4DF38-0D85-4A15-BE88-AD7602A5A190}"/>
    <dgm:cxn modelId="{AFBC319B-EAFF-4626-9639-C4BF622E8AFA}" type="presOf" srcId="{08D2367E-B9D3-46BA-849A-4E39372A3677}" destId="{6E912F8E-2479-46C4-BC62-BF78B38DCF22}" srcOrd="0" destOrd="0" presId="urn:microsoft.com/office/officeart/2016/7/layout/RepeatingBendingProcessNew"/>
    <dgm:cxn modelId="{C2DF96A7-B02C-4A76-B2B2-D08900AF880E}" type="presOf" srcId="{CD66A787-66E5-4EE3-B01C-4C151CED2E17}" destId="{84F7BEFA-4AD7-4CAF-9E1F-212D3AA49FA4}" srcOrd="1" destOrd="0" presId="urn:microsoft.com/office/officeart/2016/7/layout/RepeatingBendingProcessNew"/>
    <dgm:cxn modelId="{14F664B7-4BDD-4C2C-8F23-E09CD428B359}" type="presOf" srcId="{F58281BF-628A-4C15-AE4D-87EAE4A54179}" destId="{0BC39083-A8C6-44EA-B511-E571DFE46E93}" srcOrd="0" destOrd="0" presId="urn:microsoft.com/office/officeart/2016/7/layout/RepeatingBendingProcessNew"/>
    <dgm:cxn modelId="{F64436CA-CF13-45C1-A303-06C061142222}" type="presOf" srcId="{5AB4DF38-0D85-4A15-BE88-AD7602A5A190}" destId="{4EF8174E-29B0-48FD-94F4-36FCA3EE5065}" srcOrd="0" destOrd="0" presId="urn:microsoft.com/office/officeart/2016/7/layout/RepeatingBendingProcessNew"/>
    <dgm:cxn modelId="{022A22E0-AD44-4487-88B2-7A5CF24EE115}" type="presOf" srcId="{FB03FF45-6940-42AA-B445-0C1233D11CFB}" destId="{0B6C4AF2-F232-4882-B9DA-794840E602C7}" srcOrd="0" destOrd="0" presId="urn:microsoft.com/office/officeart/2016/7/layout/RepeatingBendingProcessNew"/>
    <dgm:cxn modelId="{FFB90275-637C-4ABA-A216-7C77AFDBABED}" type="presParOf" srcId="{31D1A73D-2591-4353-AD51-7610712C0019}" destId="{6E912F8E-2479-46C4-BC62-BF78B38DCF22}" srcOrd="0" destOrd="0" presId="urn:microsoft.com/office/officeart/2016/7/layout/RepeatingBendingProcessNew"/>
    <dgm:cxn modelId="{85036811-1444-4112-BC6C-704A9FAD9090}" type="presParOf" srcId="{31D1A73D-2591-4353-AD51-7610712C0019}" destId="{4EF8174E-29B0-48FD-94F4-36FCA3EE5065}" srcOrd="1" destOrd="0" presId="urn:microsoft.com/office/officeart/2016/7/layout/RepeatingBendingProcessNew"/>
    <dgm:cxn modelId="{87620881-BEE3-4494-8AB1-99A8F74CB076}" type="presParOf" srcId="{4EF8174E-29B0-48FD-94F4-36FCA3EE5065}" destId="{7B910231-1022-422F-9396-023FC9B38F7B}" srcOrd="0" destOrd="0" presId="urn:microsoft.com/office/officeart/2016/7/layout/RepeatingBendingProcessNew"/>
    <dgm:cxn modelId="{230E64A8-4D78-404D-ADCD-F885B3CE4809}" type="presParOf" srcId="{31D1A73D-2591-4353-AD51-7610712C0019}" destId="{0B6C4AF2-F232-4882-B9DA-794840E602C7}" srcOrd="2" destOrd="0" presId="urn:microsoft.com/office/officeart/2016/7/layout/RepeatingBendingProcessNew"/>
    <dgm:cxn modelId="{67A0FE38-1F2A-472A-AEFC-FDE61FB85739}" type="presParOf" srcId="{31D1A73D-2591-4353-AD51-7610712C0019}" destId="{5BC3D1F0-81C5-4536-B96D-9DF6D39269D2}" srcOrd="3" destOrd="0" presId="urn:microsoft.com/office/officeart/2016/7/layout/RepeatingBendingProcessNew"/>
    <dgm:cxn modelId="{5272936D-6348-4A72-A0D7-10F07CF46AA0}" type="presParOf" srcId="{5BC3D1F0-81C5-4536-B96D-9DF6D39269D2}" destId="{DB61FA6B-8A32-40F1-BF15-02AB30B38687}" srcOrd="0" destOrd="0" presId="urn:microsoft.com/office/officeart/2016/7/layout/RepeatingBendingProcessNew"/>
    <dgm:cxn modelId="{97ACCEF7-B3D9-4C1C-925F-72D2A0FA55E3}" type="presParOf" srcId="{31D1A73D-2591-4353-AD51-7610712C0019}" destId="{42F9E22C-3270-49E0-887E-F81077B044CE}" srcOrd="4" destOrd="0" presId="urn:microsoft.com/office/officeart/2016/7/layout/RepeatingBendingProcessNew"/>
    <dgm:cxn modelId="{E55C9735-0E2E-4DCE-9B9E-9B436A8FA2B7}" type="presParOf" srcId="{31D1A73D-2591-4353-AD51-7610712C0019}" destId="{82A1815E-1E84-4E18-A600-DB4A645C4158}" srcOrd="5" destOrd="0" presId="urn:microsoft.com/office/officeart/2016/7/layout/RepeatingBendingProcessNew"/>
    <dgm:cxn modelId="{5BB5477D-6FEF-47C7-9D32-1190F0F79349}" type="presParOf" srcId="{82A1815E-1E84-4E18-A600-DB4A645C4158}" destId="{84F7BEFA-4AD7-4CAF-9E1F-212D3AA49FA4}" srcOrd="0" destOrd="0" presId="urn:microsoft.com/office/officeart/2016/7/layout/RepeatingBendingProcessNew"/>
    <dgm:cxn modelId="{66A6105B-CB9C-4A48-9C83-C8F6D28BAEE1}" type="presParOf" srcId="{31D1A73D-2591-4353-AD51-7610712C0019}" destId="{0BC39083-A8C6-44EA-B511-E571DFE46E93}" srcOrd="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D2C17A-4BE2-4CFC-8A0F-8A07C024D7B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A9A1810-EF16-4049-857E-AD7098FCEDE7}">
      <dgm:prSet/>
      <dgm:spPr/>
      <dgm:t>
        <a:bodyPr/>
        <a:lstStyle/>
        <a:p>
          <a:r>
            <a:rPr lang="en-US" b="1"/>
            <a:t>Housing Supports and Services</a:t>
          </a:r>
          <a:endParaRPr lang="en-US"/>
        </a:p>
      </dgm:t>
    </dgm:pt>
    <dgm:pt modelId="{A92C105C-DFF5-4D67-A3E8-0C8154926904}" type="parTrans" cxnId="{D52E2562-2900-43CA-8EE4-F2C904E20F44}">
      <dgm:prSet/>
      <dgm:spPr/>
      <dgm:t>
        <a:bodyPr/>
        <a:lstStyle/>
        <a:p>
          <a:endParaRPr lang="en-US"/>
        </a:p>
      </dgm:t>
    </dgm:pt>
    <dgm:pt modelId="{CF814871-D858-4F55-95C1-3C1BECF780C0}" type="sibTrans" cxnId="{D52E2562-2900-43CA-8EE4-F2C904E20F44}">
      <dgm:prSet/>
      <dgm:spPr/>
      <dgm:t>
        <a:bodyPr/>
        <a:lstStyle/>
        <a:p>
          <a:endParaRPr lang="en-US"/>
        </a:p>
      </dgm:t>
    </dgm:pt>
    <dgm:pt modelId="{3F77596C-5D61-4992-A039-3E533DE3B065}">
      <dgm:prSet/>
      <dgm:spPr/>
      <dgm:t>
        <a:bodyPr/>
        <a:lstStyle/>
        <a:p>
          <a:r>
            <a:rPr lang="en-US" b="1"/>
            <a:t>Transportation Services</a:t>
          </a:r>
          <a:endParaRPr lang="en-US"/>
        </a:p>
      </dgm:t>
    </dgm:pt>
    <dgm:pt modelId="{96A4D00C-2BCA-4CA6-80B4-535888F3189A}" type="parTrans" cxnId="{EBDA9995-4588-471C-8DBE-6939A486B89C}">
      <dgm:prSet/>
      <dgm:spPr/>
      <dgm:t>
        <a:bodyPr/>
        <a:lstStyle/>
        <a:p>
          <a:endParaRPr lang="en-US"/>
        </a:p>
      </dgm:t>
    </dgm:pt>
    <dgm:pt modelId="{46C64F1D-753E-4F40-9D7F-074FE64DBFE4}" type="sibTrans" cxnId="{EBDA9995-4588-471C-8DBE-6939A486B89C}">
      <dgm:prSet/>
      <dgm:spPr/>
      <dgm:t>
        <a:bodyPr/>
        <a:lstStyle/>
        <a:p>
          <a:endParaRPr lang="en-US"/>
        </a:p>
      </dgm:t>
    </dgm:pt>
    <dgm:pt modelId="{CDD17CD5-62E9-401D-B919-20C505C303A6}">
      <dgm:prSet/>
      <dgm:spPr/>
      <dgm:t>
        <a:bodyPr/>
        <a:lstStyle/>
        <a:p>
          <a:r>
            <a:rPr lang="en-US" b="1"/>
            <a:t>Financial Supports </a:t>
          </a:r>
          <a:endParaRPr lang="en-US"/>
        </a:p>
      </dgm:t>
    </dgm:pt>
    <dgm:pt modelId="{6CA006BF-443B-49D0-BB8C-DB42C6EAA2F6}" type="parTrans" cxnId="{62054EB0-2B78-4CB0-990F-3B0ED73F0236}">
      <dgm:prSet/>
      <dgm:spPr/>
      <dgm:t>
        <a:bodyPr/>
        <a:lstStyle/>
        <a:p>
          <a:endParaRPr lang="en-US"/>
        </a:p>
      </dgm:t>
    </dgm:pt>
    <dgm:pt modelId="{94A42688-670B-488A-BA69-CA88374B4213}" type="sibTrans" cxnId="{62054EB0-2B78-4CB0-990F-3B0ED73F0236}">
      <dgm:prSet/>
      <dgm:spPr/>
      <dgm:t>
        <a:bodyPr/>
        <a:lstStyle/>
        <a:p>
          <a:endParaRPr lang="en-US"/>
        </a:p>
      </dgm:t>
    </dgm:pt>
    <dgm:pt modelId="{236C7944-59F1-4998-A79A-79EF015DEF90}">
      <dgm:prSet/>
      <dgm:spPr/>
      <dgm:t>
        <a:bodyPr/>
        <a:lstStyle/>
        <a:p>
          <a:r>
            <a:rPr lang="en-US" b="1"/>
            <a:t>Employment Services/Supports</a:t>
          </a:r>
          <a:endParaRPr lang="en-US"/>
        </a:p>
      </dgm:t>
    </dgm:pt>
    <dgm:pt modelId="{DAD9B9F8-6C89-4C90-938E-FA8849D05F24}" type="parTrans" cxnId="{BAE5BE95-169A-44BB-979F-BAF7A86D396A}">
      <dgm:prSet/>
      <dgm:spPr/>
      <dgm:t>
        <a:bodyPr/>
        <a:lstStyle/>
        <a:p>
          <a:endParaRPr lang="en-US"/>
        </a:p>
      </dgm:t>
    </dgm:pt>
    <dgm:pt modelId="{C8CCB326-D3E6-4027-ACAF-B5E173096003}" type="sibTrans" cxnId="{BAE5BE95-169A-44BB-979F-BAF7A86D396A}">
      <dgm:prSet/>
      <dgm:spPr/>
      <dgm:t>
        <a:bodyPr/>
        <a:lstStyle/>
        <a:p>
          <a:endParaRPr lang="en-US"/>
        </a:p>
      </dgm:t>
    </dgm:pt>
    <dgm:pt modelId="{9A1EF7F1-1FE7-4E65-90C8-331621DACED7}">
      <dgm:prSet/>
      <dgm:spPr/>
      <dgm:t>
        <a:bodyPr/>
        <a:lstStyle/>
        <a:p>
          <a:r>
            <a:rPr lang="en-US" b="1"/>
            <a:t>Education Services/Supports</a:t>
          </a:r>
          <a:endParaRPr lang="en-US"/>
        </a:p>
      </dgm:t>
    </dgm:pt>
    <dgm:pt modelId="{618C62D0-13E8-4A40-B3DC-454583033A37}" type="parTrans" cxnId="{EBD94E07-CB53-4DFD-B470-12F21E1B873B}">
      <dgm:prSet/>
      <dgm:spPr/>
      <dgm:t>
        <a:bodyPr/>
        <a:lstStyle/>
        <a:p>
          <a:endParaRPr lang="en-US"/>
        </a:p>
      </dgm:t>
    </dgm:pt>
    <dgm:pt modelId="{303F503C-4CC3-4F24-BD67-8C5A242CCCD9}" type="sibTrans" cxnId="{EBD94E07-CB53-4DFD-B470-12F21E1B873B}">
      <dgm:prSet/>
      <dgm:spPr/>
      <dgm:t>
        <a:bodyPr/>
        <a:lstStyle/>
        <a:p>
          <a:endParaRPr lang="en-US"/>
        </a:p>
      </dgm:t>
    </dgm:pt>
    <dgm:pt modelId="{DF2EC91F-0538-43E4-BA56-5C47DF217996}">
      <dgm:prSet/>
      <dgm:spPr/>
      <dgm:t>
        <a:bodyPr/>
        <a:lstStyle/>
        <a:p>
          <a:r>
            <a:rPr lang="en-US" b="1"/>
            <a:t>Social Supports and Services</a:t>
          </a:r>
          <a:endParaRPr lang="en-US"/>
        </a:p>
      </dgm:t>
    </dgm:pt>
    <dgm:pt modelId="{6591C037-5BAA-4618-B436-F4ABCEBCA039}" type="parTrans" cxnId="{651DE5EF-3863-4125-8D96-C8667AE19AD6}">
      <dgm:prSet/>
      <dgm:spPr/>
      <dgm:t>
        <a:bodyPr/>
        <a:lstStyle/>
        <a:p>
          <a:endParaRPr lang="en-US"/>
        </a:p>
      </dgm:t>
    </dgm:pt>
    <dgm:pt modelId="{40B94A75-8067-45DD-A365-7254609D3718}" type="sibTrans" cxnId="{651DE5EF-3863-4125-8D96-C8667AE19AD6}">
      <dgm:prSet/>
      <dgm:spPr/>
      <dgm:t>
        <a:bodyPr/>
        <a:lstStyle/>
        <a:p>
          <a:endParaRPr lang="en-US"/>
        </a:p>
      </dgm:t>
    </dgm:pt>
    <dgm:pt modelId="{5E816DBF-201C-4DAF-A385-12D51C7377C9}">
      <dgm:prSet/>
      <dgm:spPr/>
      <dgm:t>
        <a:bodyPr/>
        <a:lstStyle/>
        <a:p>
          <a:r>
            <a:rPr lang="en-US" b="1"/>
            <a:t>Life/Daily Skills Services</a:t>
          </a:r>
          <a:endParaRPr lang="en-US"/>
        </a:p>
      </dgm:t>
    </dgm:pt>
    <dgm:pt modelId="{FD36ABFE-D50C-433F-912E-E20153BEE770}" type="parTrans" cxnId="{9FE7913D-8C95-4DEE-AA0C-94DFA6AF0C62}">
      <dgm:prSet/>
      <dgm:spPr/>
      <dgm:t>
        <a:bodyPr/>
        <a:lstStyle/>
        <a:p>
          <a:endParaRPr lang="en-US"/>
        </a:p>
      </dgm:t>
    </dgm:pt>
    <dgm:pt modelId="{8915AFE8-3818-4ECD-BAB2-8C5C880FE7A3}" type="sibTrans" cxnId="{9FE7913D-8C95-4DEE-AA0C-94DFA6AF0C62}">
      <dgm:prSet/>
      <dgm:spPr/>
      <dgm:t>
        <a:bodyPr/>
        <a:lstStyle/>
        <a:p>
          <a:endParaRPr lang="en-US"/>
        </a:p>
      </dgm:t>
    </dgm:pt>
    <dgm:pt modelId="{5DC48337-ACA4-4DF2-94B8-668B9CF05FD5}" type="pres">
      <dgm:prSet presAssocID="{B3D2C17A-4BE2-4CFC-8A0F-8A07C024D7B8}" presName="diagram" presStyleCnt="0">
        <dgm:presLayoutVars>
          <dgm:dir/>
          <dgm:resizeHandles val="exact"/>
        </dgm:presLayoutVars>
      </dgm:prSet>
      <dgm:spPr/>
    </dgm:pt>
    <dgm:pt modelId="{CA100C8E-AC3E-4070-B55E-C7830BBEDEEC}" type="pres">
      <dgm:prSet presAssocID="{3A9A1810-EF16-4049-857E-AD7098FCEDE7}" presName="node" presStyleLbl="node1" presStyleIdx="0" presStyleCnt="7">
        <dgm:presLayoutVars>
          <dgm:bulletEnabled val="1"/>
        </dgm:presLayoutVars>
      </dgm:prSet>
      <dgm:spPr/>
    </dgm:pt>
    <dgm:pt modelId="{6DC58485-EE72-44B1-85C7-951B910DB2CA}" type="pres">
      <dgm:prSet presAssocID="{CF814871-D858-4F55-95C1-3C1BECF780C0}" presName="sibTrans" presStyleCnt="0"/>
      <dgm:spPr/>
    </dgm:pt>
    <dgm:pt modelId="{0B9DC1CB-9A12-4103-A07E-09864E31E6DB}" type="pres">
      <dgm:prSet presAssocID="{3F77596C-5D61-4992-A039-3E533DE3B065}" presName="node" presStyleLbl="node1" presStyleIdx="1" presStyleCnt="7">
        <dgm:presLayoutVars>
          <dgm:bulletEnabled val="1"/>
        </dgm:presLayoutVars>
      </dgm:prSet>
      <dgm:spPr/>
    </dgm:pt>
    <dgm:pt modelId="{81E2C4FC-824E-4B6F-9069-0E3C864286C9}" type="pres">
      <dgm:prSet presAssocID="{46C64F1D-753E-4F40-9D7F-074FE64DBFE4}" presName="sibTrans" presStyleCnt="0"/>
      <dgm:spPr/>
    </dgm:pt>
    <dgm:pt modelId="{DE09D968-9336-4B9A-8B5D-213C29C65850}" type="pres">
      <dgm:prSet presAssocID="{CDD17CD5-62E9-401D-B919-20C505C303A6}" presName="node" presStyleLbl="node1" presStyleIdx="2" presStyleCnt="7">
        <dgm:presLayoutVars>
          <dgm:bulletEnabled val="1"/>
        </dgm:presLayoutVars>
      </dgm:prSet>
      <dgm:spPr/>
    </dgm:pt>
    <dgm:pt modelId="{BA9D5993-DA9A-42E5-8C6A-96ECAF74AC5E}" type="pres">
      <dgm:prSet presAssocID="{94A42688-670B-488A-BA69-CA88374B4213}" presName="sibTrans" presStyleCnt="0"/>
      <dgm:spPr/>
    </dgm:pt>
    <dgm:pt modelId="{5536BDED-C2DF-42E6-A983-45388FF84A7F}" type="pres">
      <dgm:prSet presAssocID="{236C7944-59F1-4998-A79A-79EF015DEF90}" presName="node" presStyleLbl="node1" presStyleIdx="3" presStyleCnt="7">
        <dgm:presLayoutVars>
          <dgm:bulletEnabled val="1"/>
        </dgm:presLayoutVars>
      </dgm:prSet>
      <dgm:spPr/>
    </dgm:pt>
    <dgm:pt modelId="{B41A1EB3-0528-4A20-A8DA-50B5C5A2E1CE}" type="pres">
      <dgm:prSet presAssocID="{C8CCB326-D3E6-4027-ACAF-B5E173096003}" presName="sibTrans" presStyleCnt="0"/>
      <dgm:spPr/>
    </dgm:pt>
    <dgm:pt modelId="{A5D91438-0E4D-415D-918D-B6C37FA2AE7D}" type="pres">
      <dgm:prSet presAssocID="{9A1EF7F1-1FE7-4E65-90C8-331621DACED7}" presName="node" presStyleLbl="node1" presStyleIdx="4" presStyleCnt="7">
        <dgm:presLayoutVars>
          <dgm:bulletEnabled val="1"/>
        </dgm:presLayoutVars>
      </dgm:prSet>
      <dgm:spPr/>
    </dgm:pt>
    <dgm:pt modelId="{7EF31837-0806-4256-AE4D-E5F5CB42BD34}" type="pres">
      <dgm:prSet presAssocID="{303F503C-4CC3-4F24-BD67-8C5A242CCCD9}" presName="sibTrans" presStyleCnt="0"/>
      <dgm:spPr/>
    </dgm:pt>
    <dgm:pt modelId="{A57AC378-62A2-47AB-80D9-2E790DFD19C6}" type="pres">
      <dgm:prSet presAssocID="{DF2EC91F-0538-43E4-BA56-5C47DF217996}" presName="node" presStyleLbl="node1" presStyleIdx="5" presStyleCnt="7">
        <dgm:presLayoutVars>
          <dgm:bulletEnabled val="1"/>
        </dgm:presLayoutVars>
      </dgm:prSet>
      <dgm:spPr/>
    </dgm:pt>
    <dgm:pt modelId="{B43334AC-9533-4166-833B-B33AAE6FE09D}" type="pres">
      <dgm:prSet presAssocID="{40B94A75-8067-45DD-A365-7254609D3718}" presName="sibTrans" presStyleCnt="0"/>
      <dgm:spPr/>
    </dgm:pt>
    <dgm:pt modelId="{5AA75B6B-E97F-4056-A47C-0D5946878BE1}" type="pres">
      <dgm:prSet presAssocID="{5E816DBF-201C-4DAF-A385-12D51C7377C9}" presName="node" presStyleLbl="node1" presStyleIdx="6" presStyleCnt="7">
        <dgm:presLayoutVars>
          <dgm:bulletEnabled val="1"/>
        </dgm:presLayoutVars>
      </dgm:prSet>
      <dgm:spPr/>
    </dgm:pt>
  </dgm:ptLst>
  <dgm:cxnLst>
    <dgm:cxn modelId="{EBD94E07-CB53-4DFD-B470-12F21E1B873B}" srcId="{B3D2C17A-4BE2-4CFC-8A0F-8A07C024D7B8}" destId="{9A1EF7F1-1FE7-4E65-90C8-331621DACED7}" srcOrd="4" destOrd="0" parTransId="{618C62D0-13E8-4A40-B3DC-454583033A37}" sibTransId="{303F503C-4CC3-4F24-BD67-8C5A242CCCD9}"/>
    <dgm:cxn modelId="{C2269633-BBE4-4C6D-8EE5-AD812906BD7E}" type="presOf" srcId="{3F77596C-5D61-4992-A039-3E533DE3B065}" destId="{0B9DC1CB-9A12-4103-A07E-09864E31E6DB}" srcOrd="0" destOrd="0" presId="urn:microsoft.com/office/officeart/2005/8/layout/default"/>
    <dgm:cxn modelId="{9FE7913D-8C95-4DEE-AA0C-94DFA6AF0C62}" srcId="{B3D2C17A-4BE2-4CFC-8A0F-8A07C024D7B8}" destId="{5E816DBF-201C-4DAF-A385-12D51C7377C9}" srcOrd="6" destOrd="0" parTransId="{FD36ABFE-D50C-433F-912E-E20153BEE770}" sibTransId="{8915AFE8-3818-4ECD-BAB2-8C5C880FE7A3}"/>
    <dgm:cxn modelId="{C4A3773E-B4F2-4247-9EDC-0F44EA90AF21}" type="presOf" srcId="{B3D2C17A-4BE2-4CFC-8A0F-8A07C024D7B8}" destId="{5DC48337-ACA4-4DF2-94B8-668B9CF05FD5}" srcOrd="0" destOrd="0" presId="urn:microsoft.com/office/officeart/2005/8/layout/default"/>
    <dgm:cxn modelId="{D52E2562-2900-43CA-8EE4-F2C904E20F44}" srcId="{B3D2C17A-4BE2-4CFC-8A0F-8A07C024D7B8}" destId="{3A9A1810-EF16-4049-857E-AD7098FCEDE7}" srcOrd="0" destOrd="0" parTransId="{A92C105C-DFF5-4D67-A3E8-0C8154926904}" sibTransId="{CF814871-D858-4F55-95C1-3C1BECF780C0}"/>
    <dgm:cxn modelId="{EBDA9995-4588-471C-8DBE-6939A486B89C}" srcId="{B3D2C17A-4BE2-4CFC-8A0F-8A07C024D7B8}" destId="{3F77596C-5D61-4992-A039-3E533DE3B065}" srcOrd="1" destOrd="0" parTransId="{96A4D00C-2BCA-4CA6-80B4-535888F3189A}" sibTransId="{46C64F1D-753E-4F40-9D7F-074FE64DBFE4}"/>
    <dgm:cxn modelId="{BAE5BE95-169A-44BB-979F-BAF7A86D396A}" srcId="{B3D2C17A-4BE2-4CFC-8A0F-8A07C024D7B8}" destId="{236C7944-59F1-4998-A79A-79EF015DEF90}" srcOrd="3" destOrd="0" parTransId="{DAD9B9F8-6C89-4C90-938E-FA8849D05F24}" sibTransId="{C8CCB326-D3E6-4027-ACAF-B5E173096003}"/>
    <dgm:cxn modelId="{133D66A1-D8A5-49E4-86AD-A3AEE4D4D83A}" type="presOf" srcId="{DF2EC91F-0538-43E4-BA56-5C47DF217996}" destId="{A57AC378-62A2-47AB-80D9-2E790DFD19C6}" srcOrd="0" destOrd="0" presId="urn:microsoft.com/office/officeart/2005/8/layout/default"/>
    <dgm:cxn modelId="{6A2213AD-1DAF-48BB-9891-A8FB7A16E0BE}" type="presOf" srcId="{236C7944-59F1-4998-A79A-79EF015DEF90}" destId="{5536BDED-C2DF-42E6-A983-45388FF84A7F}" srcOrd="0" destOrd="0" presId="urn:microsoft.com/office/officeart/2005/8/layout/default"/>
    <dgm:cxn modelId="{62054EB0-2B78-4CB0-990F-3B0ED73F0236}" srcId="{B3D2C17A-4BE2-4CFC-8A0F-8A07C024D7B8}" destId="{CDD17CD5-62E9-401D-B919-20C505C303A6}" srcOrd="2" destOrd="0" parTransId="{6CA006BF-443B-49D0-BB8C-DB42C6EAA2F6}" sibTransId="{94A42688-670B-488A-BA69-CA88374B4213}"/>
    <dgm:cxn modelId="{CDA5BAB4-A458-480B-8255-5FF312A59857}" type="presOf" srcId="{CDD17CD5-62E9-401D-B919-20C505C303A6}" destId="{DE09D968-9336-4B9A-8B5D-213C29C65850}" srcOrd="0" destOrd="0" presId="urn:microsoft.com/office/officeart/2005/8/layout/default"/>
    <dgm:cxn modelId="{F56A9DBA-F2D7-460A-8C1D-807CABC27221}" type="presOf" srcId="{9A1EF7F1-1FE7-4E65-90C8-331621DACED7}" destId="{A5D91438-0E4D-415D-918D-B6C37FA2AE7D}" srcOrd="0" destOrd="0" presId="urn:microsoft.com/office/officeart/2005/8/layout/default"/>
    <dgm:cxn modelId="{559F5DE8-058E-4321-B4C0-A130FF7805E8}" type="presOf" srcId="{5E816DBF-201C-4DAF-A385-12D51C7377C9}" destId="{5AA75B6B-E97F-4056-A47C-0D5946878BE1}" srcOrd="0" destOrd="0" presId="urn:microsoft.com/office/officeart/2005/8/layout/default"/>
    <dgm:cxn modelId="{77525BEE-6A4E-421C-90FD-0397B69D6212}" type="presOf" srcId="{3A9A1810-EF16-4049-857E-AD7098FCEDE7}" destId="{CA100C8E-AC3E-4070-B55E-C7830BBEDEEC}" srcOrd="0" destOrd="0" presId="urn:microsoft.com/office/officeart/2005/8/layout/default"/>
    <dgm:cxn modelId="{651DE5EF-3863-4125-8D96-C8667AE19AD6}" srcId="{B3D2C17A-4BE2-4CFC-8A0F-8A07C024D7B8}" destId="{DF2EC91F-0538-43E4-BA56-5C47DF217996}" srcOrd="5" destOrd="0" parTransId="{6591C037-5BAA-4618-B436-F4ABCEBCA039}" sibTransId="{40B94A75-8067-45DD-A365-7254609D3718}"/>
    <dgm:cxn modelId="{0FE064BC-A8EB-4B94-A841-0C2C4F0CAA77}" type="presParOf" srcId="{5DC48337-ACA4-4DF2-94B8-668B9CF05FD5}" destId="{CA100C8E-AC3E-4070-B55E-C7830BBEDEEC}" srcOrd="0" destOrd="0" presId="urn:microsoft.com/office/officeart/2005/8/layout/default"/>
    <dgm:cxn modelId="{37FBAA51-AA79-43B6-8F28-A165870A5521}" type="presParOf" srcId="{5DC48337-ACA4-4DF2-94B8-668B9CF05FD5}" destId="{6DC58485-EE72-44B1-85C7-951B910DB2CA}" srcOrd="1" destOrd="0" presId="urn:microsoft.com/office/officeart/2005/8/layout/default"/>
    <dgm:cxn modelId="{0233AE9D-D011-436D-A702-7E1A5FAD53C3}" type="presParOf" srcId="{5DC48337-ACA4-4DF2-94B8-668B9CF05FD5}" destId="{0B9DC1CB-9A12-4103-A07E-09864E31E6DB}" srcOrd="2" destOrd="0" presId="urn:microsoft.com/office/officeart/2005/8/layout/default"/>
    <dgm:cxn modelId="{1EEC344D-F05B-4540-B9F5-D3D0CEAB42D6}" type="presParOf" srcId="{5DC48337-ACA4-4DF2-94B8-668B9CF05FD5}" destId="{81E2C4FC-824E-4B6F-9069-0E3C864286C9}" srcOrd="3" destOrd="0" presId="urn:microsoft.com/office/officeart/2005/8/layout/default"/>
    <dgm:cxn modelId="{F8F16897-E934-4DDB-8168-999369D870E3}" type="presParOf" srcId="{5DC48337-ACA4-4DF2-94B8-668B9CF05FD5}" destId="{DE09D968-9336-4B9A-8B5D-213C29C65850}" srcOrd="4" destOrd="0" presId="urn:microsoft.com/office/officeart/2005/8/layout/default"/>
    <dgm:cxn modelId="{69A348E4-62D5-47E4-B78D-4EC50DABD299}" type="presParOf" srcId="{5DC48337-ACA4-4DF2-94B8-668B9CF05FD5}" destId="{BA9D5993-DA9A-42E5-8C6A-96ECAF74AC5E}" srcOrd="5" destOrd="0" presId="urn:microsoft.com/office/officeart/2005/8/layout/default"/>
    <dgm:cxn modelId="{5B8577DF-459A-4E9D-B3F7-8F4F41749A52}" type="presParOf" srcId="{5DC48337-ACA4-4DF2-94B8-668B9CF05FD5}" destId="{5536BDED-C2DF-42E6-A983-45388FF84A7F}" srcOrd="6" destOrd="0" presId="urn:microsoft.com/office/officeart/2005/8/layout/default"/>
    <dgm:cxn modelId="{5191703F-6506-4CDB-A492-D29C31F12D47}" type="presParOf" srcId="{5DC48337-ACA4-4DF2-94B8-668B9CF05FD5}" destId="{B41A1EB3-0528-4A20-A8DA-50B5C5A2E1CE}" srcOrd="7" destOrd="0" presId="urn:microsoft.com/office/officeart/2005/8/layout/default"/>
    <dgm:cxn modelId="{D323205E-7B39-4C1E-A796-6285B7802C8D}" type="presParOf" srcId="{5DC48337-ACA4-4DF2-94B8-668B9CF05FD5}" destId="{A5D91438-0E4D-415D-918D-B6C37FA2AE7D}" srcOrd="8" destOrd="0" presId="urn:microsoft.com/office/officeart/2005/8/layout/default"/>
    <dgm:cxn modelId="{75A1AE55-E709-4DB7-9A05-823EF2F09EEB}" type="presParOf" srcId="{5DC48337-ACA4-4DF2-94B8-668B9CF05FD5}" destId="{7EF31837-0806-4256-AE4D-E5F5CB42BD34}" srcOrd="9" destOrd="0" presId="urn:microsoft.com/office/officeart/2005/8/layout/default"/>
    <dgm:cxn modelId="{3249F3A0-CE53-4C1E-BA48-1B4A6F24BD77}" type="presParOf" srcId="{5DC48337-ACA4-4DF2-94B8-668B9CF05FD5}" destId="{A57AC378-62A2-47AB-80D9-2E790DFD19C6}" srcOrd="10" destOrd="0" presId="urn:microsoft.com/office/officeart/2005/8/layout/default"/>
    <dgm:cxn modelId="{55559B33-EBE6-4EA8-8F6A-5270CACEA792}" type="presParOf" srcId="{5DC48337-ACA4-4DF2-94B8-668B9CF05FD5}" destId="{B43334AC-9533-4166-833B-B33AAE6FE09D}" srcOrd="11" destOrd="0" presId="urn:microsoft.com/office/officeart/2005/8/layout/default"/>
    <dgm:cxn modelId="{3E84C4B4-0D90-4FC8-AC7F-32E385D6A29B}" type="presParOf" srcId="{5DC48337-ACA4-4DF2-94B8-668B9CF05FD5}" destId="{5AA75B6B-E97F-4056-A47C-0D5946878BE1}"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174E-29B0-48FD-94F4-36FCA3EE5065}">
      <dsp:nvSpPr>
        <dsp:cNvPr id="0" name=""/>
        <dsp:cNvSpPr/>
      </dsp:nvSpPr>
      <dsp:spPr>
        <a:xfrm>
          <a:off x="3199668" y="804218"/>
          <a:ext cx="619726" cy="91440"/>
        </a:xfrm>
        <a:custGeom>
          <a:avLst/>
          <a:gdLst/>
          <a:ahLst/>
          <a:cxnLst/>
          <a:rect l="0" t="0" r="0" b="0"/>
          <a:pathLst>
            <a:path>
              <a:moveTo>
                <a:pt x="0" y="45720"/>
              </a:moveTo>
              <a:lnTo>
                <a:pt x="619726"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3273" y="846686"/>
        <a:ext cx="32516" cy="6503"/>
      </dsp:txXfrm>
    </dsp:sp>
    <dsp:sp modelId="{6E912F8E-2479-46C4-BC62-BF78B38DCF22}">
      <dsp:nvSpPr>
        <dsp:cNvPr id="0" name=""/>
        <dsp:cNvSpPr/>
      </dsp:nvSpPr>
      <dsp:spPr>
        <a:xfrm>
          <a:off x="373964" y="1687"/>
          <a:ext cx="2827504" cy="16965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50" tIns="145433" rIns="138550" bIns="145433"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a:effectLst/>
              <a:latin typeface="Times New Roman" panose="02020603050405020304" pitchFamily="18" charset="0"/>
              <a:cs typeface="Times New Roman" panose="02020603050405020304" pitchFamily="18" charset="0"/>
            </a:rPr>
            <a:t>Stage 1: Request Housing</a:t>
          </a:r>
        </a:p>
      </dsp:txBody>
      <dsp:txXfrm>
        <a:off x="373964" y="1687"/>
        <a:ext cx="2827504" cy="1696502"/>
      </dsp:txXfrm>
    </dsp:sp>
    <dsp:sp modelId="{5BC3D1F0-81C5-4536-B96D-9DF6D39269D2}">
      <dsp:nvSpPr>
        <dsp:cNvPr id="0" name=""/>
        <dsp:cNvSpPr/>
      </dsp:nvSpPr>
      <dsp:spPr>
        <a:xfrm>
          <a:off x="1787716" y="1696389"/>
          <a:ext cx="3477830" cy="619726"/>
        </a:xfrm>
        <a:custGeom>
          <a:avLst/>
          <a:gdLst/>
          <a:ahLst/>
          <a:cxnLst/>
          <a:rect l="0" t="0" r="0" b="0"/>
          <a:pathLst>
            <a:path>
              <a:moveTo>
                <a:pt x="3477830" y="0"/>
              </a:moveTo>
              <a:lnTo>
                <a:pt x="3477830" y="326963"/>
              </a:lnTo>
              <a:lnTo>
                <a:pt x="0" y="326963"/>
              </a:lnTo>
              <a:lnTo>
                <a:pt x="0" y="619726"/>
              </a:lnTo>
            </a:path>
          </a:pathLst>
        </a:custGeom>
        <a:noFill/>
        <a:ln w="9525" cap="rnd" cmpd="sng" algn="ctr">
          <a:solidFill>
            <a:schemeClr val="accent2">
              <a:hueOff val="-9882860"/>
              <a:satOff val="451"/>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179" y="2003001"/>
        <a:ext cx="176905" cy="6503"/>
      </dsp:txXfrm>
    </dsp:sp>
    <dsp:sp modelId="{0B6C4AF2-F232-4882-B9DA-794840E602C7}">
      <dsp:nvSpPr>
        <dsp:cNvPr id="0" name=""/>
        <dsp:cNvSpPr/>
      </dsp:nvSpPr>
      <dsp:spPr>
        <a:xfrm>
          <a:off x="3851795" y="1687"/>
          <a:ext cx="2827504" cy="1696502"/>
        </a:xfrm>
        <a:prstGeom prst="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50" tIns="145433" rIns="138550" bIns="145433"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a:effectLst/>
              <a:latin typeface="Times New Roman" pitchFamily="18" charset="0"/>
              <a:cs typeface="Arial" charset="0"/>
            </a:rPr>
            <a:t>Stage 2</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a:effectLst/>
              <a:latin typeface="Times New Roman" pitchFamily="18" charset="0"/>
              <a:cs typeface="Arial" charset="0"/>
            </a:rPr>
            <a:t>Assess for housing needs</a:t>
          </a:r>
        </a:p>
      </dsp:txBody>
      <dsp:txXfrm>
        <a:off x="3851795" y="1687"/>
        <a:ext cx="2827504" cy="1696502"/>
      </dsp:txXfrm>
    </dsp:sp>
    <dsp:sp modelId="{82A1815E-1E84-4E18-A600-DB4A645C4158}">
      <dsp:nvSpPr>
        <dsp:cNvPr id="0" name=""/>
        <dsp:cNvSpPr/>
      </dsp:nvSpPr>
      <dsp:spPr>
        <a:xfrm>
          <a:off x="3199668" y="3151047"/>
          <a:ext cx="619726" cy="91440"/>
        </a:xfrm>
        <a:custGeom>
          <a:avLst/>
          <a:gdLst/>
          <a:ahLst/>
          <a:cxnLst/>
          <a:rect l="0" t="0" r="0" b="0"/>
          <a:pathLst>
            <a:path>
              <a:moveTo>
                <a:pt x="0" y="45720"/>
              </a:moveTo>
              <a:lnTo>
                <a:pt x="619726" y="45720"/>
              </a:lnTo>
            </a:path>
          </a:pathLst>
        </a:custGeom>
        <a:noFill/>
        <a:ln w="9525" cap="rnd" cmpd="sng" algn="ctr">
          <a:solidFill>
            <a:schemeClr val="accent2">
              <a:hueOff val="-19765721"/>
              <a:satOff val="901"/>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3273" y="3193515"/>
        <a:ext cx="32516" cy="6503"/>
      </dsp:txXfrm>
    </dsp:sp>
    <dsp:sp modelId="{42F9E22C-3270-49E0-887E-F81077B044CE}">
      <dsp:nvSpPr>
        <dsp:cNvPr id="0" name=""/>
        <dsp:cNvSpPr/>
      </dsp:nvSpPr>
      <dsp:spPr>
        <a:xfrm>
          <a:off x="373964" y="2348516"/>
          <a:ext cx="2827504" cy="1696502"/>
        </a:xfrm>
        <a:prstGeom prst="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50" tIns="145433" rIns="138550" bIns="145433"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dirty="0">
              <a:effectLst/>
              <a:latin typeface="Times New Roman" pitchFamily="18" charset="0"/>
              <a:cs typeface="Arial" charset="0"/>
            </a:rPr>
            <a:t>Stage 3</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dirty="0">
              <a:effectLst/>
              <a:latin typeface="Times New Roman" pitchFamily="18" charset="0"/>
              <a:cs typeface="Arial" charset="0"/>
            </a:rPr>
            <a:t>Overcome Barriers</a:t>
          </a:r>
        </a:p>
      </dsp:txBody>
      <dsp:txXfrm>
        <a:off x="373964" y="2348516"/>
        <a:ext cx="2827504" cy="1696502"/>
      </dsp:txXfrm>
    </dsp:sp>
    <dsp:sp modelId="{0BC39083-A8C6-44EA-B511-E571DFE46E93}">
      <dsp:nvSpPr>
        <dsp:cNvPr id="0" name=""/>
        <dsp:cNvSpPr/>
      </dsp:nvSpPr>
      <dsp:spPr>
        <a:xfrm>
          <a:off x="3851795" y="2348516"/>
          <a:ext cx="2827504" cy="1696502"/>
        </a:xfrm>
        <a:prstGeom prst="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50" tIns="145433" rIns="138550" bIns="145433"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dirty="0">
              <a:effectLst/>
              <a:latin typeface="Times New Roman" pitchFamily="18" charset="0"/>
              <a:cs typeface="Arial" charset="0"/>
            </a:rPr>
            <a:t>Stage 4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kern="1200" cap="none" normalizeH="0" baseline="0" dirty="0">
              <a:effectLst/>
              <a:latin typeface="Times New Roman" pitchFamily="18" charset="0"/>
              <a:cs typeface="Arial" charset="0"/>
            </a:rPr>
            <a:t>Maintain Housing</a:t>
          </a:r>
        </a:p>
      </dsp:txBody>
      <dsp:txXfrm>
        <a:off x="3851795" y="2348516"/>
        <a:ext cx="2827504" cy="169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00C8E-AC3E-4070-B55E-C7830BBEDEEC}">
      <dsp:nvSpPr>
        <dsp:cNvPr id="0" name=""/>
        <dsp:cNvSpPr/>
      </dsp:nvSpPr>
      <dsp:spPr>
        <a:xfrm>
          <a:off x="286538" y="3158"/>
          <a:ext cx="2025058" cy="12150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Housing Supports and Services</a:t>
          </a:r>
          <a:endParaRPr lang="en-US" sz="1700" kern="1200"/>
        </a:p>
      </dsp:txBody>
      <dsp:txXfrm>
        <a:off x="286538" y="3158"/>
        <a:ext cx="2025058" cy="1215034"/>
      </dsp:txXfrm>
    </dsp:sp>
    <dsp:sp modelId="{0B9DC1CB-9A12-4103-A07E-09864E31E6DB}">
      <dsp:nvSpPr>
        <dsp:cNvPr id="0" name=""/>
        <dsp:cNvSpPr/>
      </dsp:nvSpPr>
      <dsp:spPr>
        <a:xfrm>
          <a:off x="2514102" y="3158"/>
          <a:ext cx="2025058" cy="1215034"/>
        </a:xfrm>
        <a:prstGeom prst="rect">
          <a:avLst/>
        </a:prstGeom>
        <a:solidFill>
          <a:schemeClr val="accent2">
            <a:hueOff val="-3294287"/>
            <a:satOff val="15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Transportation Services</a:t>
          </a:r>
          <a:endParaRPr lang="en-US" sz="1700" kern="1200"/>
        </a:p>
      </dsp:txBody>
      <dsp:txXfrm>
        <a:off x="2514102" y="3158"/>
        <a:ext cx="2025058" cy="1215034"/>
      </dsp:txXfrm>
    </dsp:sp>
    <dsp:sp modelId="{DE09D968-9336-4B9A-8B5D-213C29C65850}">
      <dsp:nvSpPr>
        <dsp:cNvPr id="0" name=""/>
        <dsp:cNvSpPr/>
      </dsp:nvSpPr>
      <dsp:spPr>
        <a:xfrm>
          <a:off x="4741666" y="3158"/>
          <a:ext cx="2025058" cy="1215034"/>
        </a:xfrm>
        <a:prstGeom prst="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Financial Supports </a:t>
          </a:r>
          <a:endParaRPr lang="en-US" sz="1700" kern="1200"/>
        </a:p>
      </dsp:txBody>
      <dsp:txXfrm>
        <a:off x="4741666" y="3158"/>
        <a:ext cx="2025058" cy="1215034"/>
      </dsp:txXfrm>
    </dsp:sp>
    <dsp:sp modelId="{5536BDED-C2DF-42E6-A983-45388FF84A7F}">
      <dsp:nvSpPr>
        <dsp:cNvPr id="0" name=""/>
        <dsp:cNvSpPr/>
      </dsp:nvSpPr>
      <dsp:spPr>
        <a:xfrm>
          <a:off x="286538" y="1420699"/>
          <a:ext cx="2025058" cy="1215034"/>
        </a:xfrm>
        <a:prstGeom prst="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Employment Services/Supports</a:t>
          </a:r>
          <a:endParaRPr lang="en-US" sz="1700" kern="1200"/>
        </a:p>
      </dsp:txBody>
      <dsp:txXfrm>
        <a:off x="286538" y="1420699"/>
        <a:ext cx="2025058" cy="1215034"/>
      </dsp:txXfrm>
    </dsp:sp>
    <dsp:sp modelId="{A5D91438-0E4D-415D-918D-B6C37FA2AE7D}">
      <dsp:nvSpPr>
        <dsp:cNvPr id="0" name=""/>
        <dsp:cNvSpPr/>
      </dsp:nvSpPr>
      <dsp:spPr>
        <a:xfrm>
          <a:off x="2514102" y="1420699"/>
          <a:ext cx="2025058" cy="1215034"/>
        </a:xfrm>
        <a:prstGeom prst="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Education Services/Supports</a:t>
          </a:r>
          <a:endParaRPr lang="en-US" sz="1700" kern="1200"/>
        </a:p>
      </dsp:txBody>
      <dsp:txXfrm>
        <a:off x="2514102" y="1420699"/>
        <a:ext cx="2025058" cy="1215034"/>
      </dsp:txXfrm>
    </dsp:sp>
    <dsp:sp modelId="{A57AC378-62A2-47AB-80D9-2E790DFD19C6}">
      <dsp:nvSpPr>
        <dsp:cNvPr id="0" name=""/>
        <dsp:cNvSpPr/>
      </dsp:nvSpPr>
      <dsp:spPr>
        <a:xfrm>
          <a:off x="4741666" y="1420699"/>
          <a:ext cx="2025058" cy="1215034"/>
        </a:xfrm>
        <a:prstGeom prst="rect">
          <a:avLst/>
        </a:prstGeom>
        <a:solidFill>
          <a:schemeClr val="accent2">
            <a:hueOff val="-16471434"/>
            <a:satOff val="7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Social Supports and Services</a:t>
          </a:r>
          <a:endParaRPr lang="en-US" sz="1700" kern="1200"/>
        </a:p>
      </dsp:txBody>
      <dsp:txXfrm>
        <a:off x="4741666" y="1420699"/>
        <a:ext cx="2025058" cy="1215034"/>
      </dsp:txXfrm>
    </dsp:sp>
    <dsp:sp modelId="{5AA75B6B-E97F-4056-A47C-0D5946878BE1}">
      <dsp:nvSpPr>
        <dsp:cNvPr id="0" name=""/>
        <dsp:cNvSpPr/>
      </dsp:nvSpPr>
      <dsp:spPr>
        <a:xfrm>
          <a:off x="2514102" y="2838240"/>
          <a:ext cx="2025058" cy="1215034"/>
        </a:xfrm>
        <a:prstGeom prst="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Life/Daily Skills Services</a:t>
          </a:r>
          <a:endParaRPr lang="en-US" sz="1700" kern="1200"/>
        </a:p>
      </dsp:txBody>
      <dsp:txXfrm>
        <a:off x="2514102" y="2838240"/>
        <a:ext cx="2025058" cy="121503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9421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9421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9421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30E0BA-AC35-4DE6-8F7F-1B06EE168AF9}" type="slidenum">
              <a:rPr lang="en-US"/>
              <a:pPr>
                <a:defRPr/>
              </a:pPr>
              <a:t>‹#›</a:t>
            </a:fld>
            <a:endParaRPr lang="en-US" dirty="0"/>
          </a:p>
        </p:txBody>
      </p:sp>
    </p:spTree>
    <p:extLst>
      <p:ext uri="{BB962C8B-B14F-4D97-AF65-F5344CB8AC3E}">
        <p14:creationId xmlns:p14="http://schemas.microsoft.com/office/powerpoint/2010/main" val="2184437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15F421-D8E4-4E94-8688-D5FFC24633D7}" type="slidenum">
              <a:rPr lang="en-US"/>
              <a:pPr>
                <a:defRPr/>
              </a:pPr>
              <a:t>‹#›</a:t>
            </a:fld>
            <a:endParaRPr lang="en-US" dirty="0"/>
          </a:p>
        </p:txBody>
      </p:sp>
    </p:spTree>
    <p:extLst>
      <p:ext uri="{BB962C8B-B14F-4D97-AF65-F5344CB8AC3E}">
        <p14:creationId xmlns:p14="http://schemas.microsoft.com/office/powerpoint/2010/main" val="2891410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20160F3-5A06-4858-B313-D0A02DE5B7A0}" type="slidenum">
              <a:rPr lang="en-US" smtClean="0"/>
              <a:pPr/>
              <a:t>1</a:t>
            </a:fld>
            <a:endParaRPr lang="en-US" dirty="0"/>
          </a:p>
        </p:txBody>
      </p:sp>
      <p:sp>
        <p:nvSpPr>
          <p:cNvPr id="31747"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ln/>
        </p:spPr>
        <p:txBody>
          <a:bodyPr/>
          <a:lstStyle/>
          <a:p>
            <a:pPr marL="285750" indent="-285750" eaLnBrk="1" hangingPunct="1">
              <a:buFontTx/>
              <a:buAutoNum type="romanUcPeriod"/>
              <a:defRPr/>
            </a:pPr>
            <a:r>
              <a:rPr lang="en-US" dirty="0"/>
              <a:t>Introduction</a:t>
            </a:r>
          </a:p>
          <a:p>
            <a:pPr marL="285750" indent="-285750" eaLnBrk="1" hangingPunct="1">
              <a:defRPr/>
            </a:pPr>
            <a:endParaRPr lang="en-US" b="1" dirty="0"/>
          </a:p>
          <a:p>
            <a:pPr eaLnBrk="1" hangingPunct="1">
              <a:defRPr/>
            </a:pPr>
            <a:r>
              <a:rPr lang="en-US" b="1"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98" name="Google Shape;498;p2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CA" sz="1800" b="0" i="0" u="none" strike="noStrike" cap="none">
                <a:solidFill>
                  <a:srgbClr val="000000"/>
                </a:solidFill>
                <a:latin typeface="Calibri"/>
                <a:ea typeface="Calibri"/>
                <a:cs typeface="Calibri"/>
                <a:sym typeface="Calibri"/>
              </a:rPr>
              <a:t>15</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517" name="Google Shape;517;p2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CA" sz="1800" b="0" i="0" u="none" strike="noStrike" cap="none">
                <a:solidFill>
                  <a:srgbClr val="000000"/>
                </a:solidFill>
                <a:latin typeface="Calibri"/>
                <a:ea typeface="Calibri"/>
                <a:cs typeface="Calibri"/>
                <a:sym typeface="Calibri"/>
              </a:rPr>
              <a:t>16</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2: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endParaRPr dirty="0"/>
          </a:p>
        </p:txBody>
      </p:sp>
      <p:sp>
        <p:nvSpPr>
          <p:cNvPr id="551" name="Google Shape;551;p3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t>17</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4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711" name="Google Shape;711;p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5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5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endParaRPr dirty="0"/>
          </a:p>
        </p:txBody>
      </p:sp>
      <p:sp>
        <p:nvSpPr>
          <p:cNvPr id="758" name="Google Shape;758;p5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CA"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19</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c7ca9c85dc_0_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c7ca9c85dc_0_36: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656" name="Google Shape;656;gc7ca9c85dc_0_36: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CA"/>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80AB5B2-AFBC-4E07-A934-35030DCDE4E2}" type="slidenum">
              <a:rPr lang="en-US" smtClean="0"/>
              <a:pPr/>
              <a:t>25</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28600" indent="-228600" eaLnBrk="1" hangingPunct="1"/>
            <a:r>
              <a:rPr lang="en-US" sz="800" dirty="0"/>
              <a:t>Trainer Elicits</a:t>
            </a:r>
          </a:p>
          <a:p>
            <a:pPr marL="228600" indent="-228600" eaLnBrk="1" hangingPunct="1">
              <a:buFontTx/>
              <a:buChar char="•"/>
            </a:pPr>
            <a:r>
              <a:rPr lang="en-US" sz="800" dirty="0"/>
              <a:t>OHFA and PHA operate “Preference Programs” for special needs populations, such as those that have a disability or those that are homeless.</a:t>
            </a:r>
          </a:p>
          <a:p>
            <a:pPr marL="228600" indent="-228600" eaLnBrk="1" hangingPunct="1">
              <a:buFontTx/>
              <a:buChar char="•"/>
            </a:pPr>
            <a:r>
              <a:rPr lang="en-US" sz="800" dirty="0"/>
              <a:t>Preference programs were created to address the socio-economic issues of special needs populations </a:t>
            </a:r>
          </a:p>
          <a:p>
            <a:pPr marL="228600" indent="-228600" eaLnBrk="1" hangingPunct="1">
              <a:buFontTx/>
              <a:buChar char="•"/>
            </a:pPr>
            <a:r>
              <a:rPr lang="en-US" sz="800" dirty="0"/>
              <a:t> Preference Programs target: the elderly, chronically homeless, disabled, and domestic violence victims</a:t>
            </a:r>
          </a:p>
          <a:p>
            <a:pPr marL="228600" indent="-228600" eaLnBrk="1" hangingPunct="1">
              <a:buFontTx/>
              <a:buChar char="•"/>
            </a:pPr>
            <a:r>
              <a:rPr lang="en-US" sz="800" dirty="0"/>
              <a:t>Preference programs have individual objectives, criteria, and access methods </a:t>
            </a:r>
          </a:p>
          <a:p>
            <a:pPr marL="228600" indent="-228600" eaLnBrk="1" hangingPunct="1">
              <a:buFontTx/>
              <a:buChar char="•"/>
            </a:pPr>
            <a:r>
              <a:rPr lang="en-US" sz="800" dirty="0"/>
              <a:t>OHFA and PHA have categories within the application to identify “Individuals as Special Preference Participants”</a:t>
            </a:r>
          </a:p>
          <a:p>
            <a:pPr marL="228600" indent="-228600" eaLnBrk="1" hangingPunct="1">
              <a:buFontTx/>
              <a:buChar char="•"/>
            </a:pPr>
            <a:r>
              <a:rPr lang="en-US" sz="800" dirty="0"/>
              <a:t>Even if an individual meets the preference program criteria; they may not qualify for assistance.  The application and approval process will be expedited for special needs populations.</a:t>
            </a:r>
          </a:p>
          <a:p>
            <a:pPr marL="228600" indent="-228600" eaLnBrk="1" hangingPunct="1"/>
            <a:endParaRPr lang="en-US" sz="800" dirty="0"/>
          </a:p>
          <a:p>
            <a:pPr marL="228600" indent="-228600" eaLnBrk="1" hangingPunct="1">
              <a:buFontTx/>
              <a:buChar char="•"/>
            </a:pPr>
            <a:r>
              <a:rPr lang="en-US" sz="800" dirty="0"/>
              <a:t>Complete applications with consumers  and make sure they identify themselves as homeless, disabled, elderly, or victims of domestic violence. There is a box on the application that must be checked to indicate  the consumer is of a special needs population.</a:t>
            </a:r>
          </a:p>
          <a:p>
            <a:pPr marL="228600" indent="-228600" eaLnBrk="1" hangingPunct="1"/>
            <a:endParaRPr lang="en-US" sz="800" dirty="0"/>
          </a:p>
          <a:p>
            <a:pPr marL="228600" indent="-228600" eaLnBrk="1" hangingPunct="1"/>
            <a:endParaRPr lang="en-US" sz="800" dirty="0"/>
          </a:p>
          <a:p>
            <a:pPr marL="228600" indent="-228600" eaLnBrk="1" hangingPunct="1"/>
            <a:r>
              <a:rPr lang="en-US" sz="800" dirty="0"/>
              <a:t>The difference it the length of time to receive services for those that belong to a special needs population is significant. The wait section 8 through the OKCPHA is on average about 4-6  for individual who identify themselves as disabled versus a 16-20 week wait if they do not belong to a “special needs population.”</a:t>
            </a:r>
          </a:p>
          <a:p>
            <a:pPr marL="228600" indent="-228600" eaLnBrk="1" hangingPunct="1"/>
            <a:endParaRPr lang="en-US" sz="800" dirty="0"/>
          </a:p>
          <a:p>
            <a:pPr marL="228600" indent="-228600" eaLnBrk="1" hangingPunct="1"/>
            <a:r>
              <a:rPr lang="en-US" sz="800" b="1" i="1" dirty="0"/>
              <a:t>Oklahoma Housing Finance Agency</a:t>
            </a:r>
          </a:p>
          <a:p>
            <a:pPr marL="228600" indent="-228600" eaLnBrk="1" hangingPunct="1"/>
            <a:r>
              <a:rPr lang="en-US" sz="800" dirty="0"/>
              <a:t>Provides preference assistance to Homeless Individuals and Families / Disabled Individuals and Families with a disabled member</a:t>
            </a:r>
          </a:p>
          <a:p>
            <a:pPr marL="228600" indent="-228600" eaLnBrk="1" hangingPunct="1"/>
            <a:endParaRPr lang="en-US" sz="800" dirty="0"/>
          </a:p>
          <a:p>
            <a:pPr marL="228600" indent="-228600" eaLnBrk="1" hangingPunct="1"/>
            <a:r>
              <a:rPr lang="en-US" sz="800" dirty="0"/>
              <a:t>Homeless Definition: 1. An individual is considered homeless if they stayed in a shelter for at least seven consecutive nights. 2. Their town does not have a shelter. Or 3. Their town has a shelter(s), but it is filled to capacity.</a:t>
            </a:r>
          </a:p>
          <a:p>
            <a:pPr marL="228600" indent="-228600" eaLnBrk="1" hangingPunct="1"/>
            <a:endParaRPr lang="en-US" sz="800" dirty="0"/>
          </a:p>
          <a:p>
            <a:pPr marL="228600" indent="-228600" eaLnBrk="1" hangingPunct="1"/>
            <a:r>
              <a:rPr lang="en-US" sz="800" dirty="0"/>
              <a:t>Disabled Definition: OHFA defines disability as inability to engage in any substantial gainful activity by reason of any medically determinable physical or mental impairment; also is attributable to a mental or physical impairment or combination of mental and physical impairments</a:t>
            </a:r>
          </a:p>
          <a:p>
            <a:pPr marL="228600" indent="-228600" eaLnBrk="1" hangingPunct="1"/>
            <a:endParaRPr lang="en-US" sz="800" dirty="0"/>
          </a:p>
          <a:p>
            <a:pPr marL="228600" indent="-228600" eaLnBrk="1" hangingPunct="1"/>
            <a:r>
              <a:rPr lang="en-US" sz="800" dirty="0" err="1"/>
              <a:t>Acessing</a:t>
            </a:r>
            <a:r>
              <a:rPr lang="en-US" sz="800" dirty="0"/>
              <a:t> homeless or disabled preference: In order to certify this situation, a written statement on letterhead from the shelter manager, and/or social service agency is required attesting to the fact that your consumer is homeless. “Disabled” criteria submit  verification certifying your disabled status, such as an SSI disability award letter or a statement from a physician, verifying you or a member of your family meets the disabled definition.</a:t>
            </a:r>
          </a:p>
          <a:p>
            <a:pPr marL="228600" indent="-228600" eaLnBrk="1" hangingPunct="1"/>
            <a:endParaRPr lang="en-US" sz="800" dirty="0"/>
          </a:p>
          <a:p>
            <a:pPr marL="228600" indent="-228600" eaLnBrk="1" hangingPunct="1"/>
            <a:r>
              <a:rPr lang="en-US" sz="800" dirty="0"/>
              <a:t>Impact in Services: OHFA 6-8 weeks</a:t>
            </a:r>
          </a:p>
          <a:p>
            <a:pPr marL="228600" indent="-228600" eaLnBrk="1" hangingPunct="1"/>
            <a:r>
              <a:rPr lang="en-US" sz="800" b="1" i="1" dirty="0"/>
              <a:t>Oklahoma City Public Housing Authority</a:t>
            </a:r>
          </a:p>
          <a:p>
            <a:pPr marL="228600" indent="-228600" eaLnBrk="1" hangingPunct="1"/>
            <a:r>
              <a:rPr lang="en-US" sz="800" dirty="0"/>
              <a:t>Provides preference assistance to Disabled Individuals and Families with a disabled member </a:t>
            </a:r>
          </a:p>
          <a:p>
            <a:pPr marL="228600" indent="-228600" eaLnBrk="1" hangingPunct="1"/>
            <a:endParaRPr lang="en-US" sz="800" dirty="0"/>
          </a:p>
          <a:p>
            <a:pPr marL="228600" indent="-228600" eaLnBrk="1" hangingPunct="1"/>
            <a:r>
              <a:rPr lang="en-US" sz="800" dirty="0"/>
              <a:t>OCPHA Disabled Definition: defines disability as the inability to engage in any substantial gainful activity by reason of any medically determinable physical or mental impairment; also is attributable to a mental or physical impairment or combination of mental and physical impairments</a:t>
            </a:r>
          </a:p>
          <a:p>
            <a:pPr marL="228600" indent="-228600" eaLnBrk="1" hangingPunct="1"/>
            <a:endParaRPr lang="en-US" sz="800" dirty="0"/>
          </a:p>
          <a:p>
            <a:pPr marL="228600" indent="-228600" eaLnBrk="1" hangingPunct="1"/>
            <a:r>
              <a:rPr lang="en-US" sz="800" dirty="0"/>
              <a:t>Accessing Services:  Individuals that want to be considered for disabled preference must submit  verification certifying </a:t>
            </a:r>
            <a:r>
              <a:rPr lang="en-US" sz="800" dirty="0" err="1"/>
              <a:t>theirdisabled</a:t>
            </a:r>
            <a:r>
              <a:rPr lang="en-US" sz="800" dirty="0"/>
              <a:t> status, such as an SSI disability award letter or a statement from a physician, verifying </a:t>
            </a:r>
            <a:r>
              <a:rPr lang="en-US" sz="800" dirty="0" err="1"/>
              <a:t>theyor</a:t>
            </a:r>
            <a:r>
              <a:rPr lang="en-US" sz="800" dirty="0"/>
              <a:t> a member of their family meets the disabled definition</a:t>
            </a:r>
          </a:p>
          <a:p>
            <a:pPr marL="228600" indent="-228600" eaLnBrk="1" hangingPunct="1"/>
            <a:endParaRPr lang="en-US" sz="800" dirty="0"/>
          </a:p>
          <a:p>
            <a:pPr marL="228600" indent="-228600" eaLnBrk="1" hangingPunct="1"/>
            <a:r>
              <a:rPr lang="en-US" sz="800" dirty="0"/>
              <a:t>Impact in Services:  Expedites the service by 4 weeks</a:t>
            </a:r>
          </a:p>
          <a:p>
            <a:pPr marL="228600" indent="-228600" eaLnBrk="1" hangingPunct="1"/>
            <a:r>
              <a:rPr lang="en-US" sz="800" b="1" i="1" dirty="0"/>
              <a:t>Tulsa Public Housing Authority</a:t>
            </a:r>
          </a:p>
          <a:p>
            <a:pPr marL="228600" indent="-228600" eaLnBrk="1" hangingPunct="1"/>
            <a:r>
              <a:rPr lang="en-US" sz="800" dirty="0"/>
              <a:t>Provides preference assistance to disabled individuals currently receiving SSI/SSDI assistance, elderly individuals age 62 and older, individuals or families living in a care facility (Shelter) because of Domestic Violence</a:t>
            </a:r>
          </a:p>
          <a:p>
            <a:pPr marL="228600" indent="-228600" eaLnBrk="1" hangingPunct="1"/>
            <a:endParaRPr lang="en-US" sz="800" dirty="0"/>
          </a:p>
          <a:p>
            <a:pPr marL="228600" indent="-228600" eaLnBrk="1" hangingPunct="1"/>
            <a:endParaRPr lang="en-US" sz="800" dirty="0"/>
          </a:p>
          <a:p>
            <a:pPr marL="228600" indent="-228600" eaLnBrk="1" hangingPunct="1"/>
            <a:endParaRPr lang="en-US" sz="800" dirty="0"/>
          </a:p>
          <a:p>
            <a:pPr marL="228600" indent="-228600" eaLnBrk="1" hangingPunct="1"/>
            <a:r>
              <a:rPr lang="en-US" sz="800" dirty="0"/>
              <a:t>Impact in Services: Expedites the process by 5-6 weeks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History:</a:t>
            </a:r>
          </a:p>
          <a:p>
            <a:r>
              <a:rPr lang="en-US" b="0" dirty="0"/>
              <a:t>The fist Oxford house opened</a:t>
            </a:r>
            <a:r>
              <a:rPr lang="en-US" b="0" baseline="0" dirty="0"/>
              <a:t> in 1975. Between 1975 and 1988 18 houses were established. State loans fund the start up of a new Oxford house and there after residents pay rent and utilities . Members are responsible for keeping the house clean. The houses have a strict policy of sobriety, if a member relapses they must leave the house.  </a:t>
            </a:r>
            <a:endParaRPr lang="en-US" b="0" dirty="0"/>
          </a:p>
          <a:p>
            <a:r>
              <a:rPr lang="en-US" dirty="0"/>
              <a:t>The</a:t>
            </a:r>
            <a:r>
              <a:rPr lang="en-US" baseline="0" dirty="0"/>
              <a:t> number of residents in a house range may from 6 to 15. There are houses for women, houses for men, and some houses accept women with children.</a:t>
            </a:r>
          </a:p>
          <a:p>
            <a:r>
              <a:rPr lang="en-US" baseline="0" dirty="0"/>
              <a:t>The members of the house will make the final decision if the individual will be accepted into the Oxford house.  Sometimes Oxford house will interview more than one individual for a vacancy . Many times individuals may be rejected at one Oxford house and then apply to another and are accepted.  </a:t>
            </a:r>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7C15F421-D8E4-4E94-8688-D5FFC24633D7}"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9712FC-3BA2-42C1-BD8D-6B8E9C893958}" type="slidenum">
              <a:rPr lang="en-US" smtClean="0"/>
              <a:pPr/>
              <a:t>28</a:t>
            </a:fld>
            <a:endParaRPr lang="en-US"/>
          </a:p>
        </p:txBody>
      </p:sp>
    </p:spTree>
    <p:extLst>
      <p:ext uri="{BB962C8B-B14F-4D97-AF65-F5344CB8AC3E}">
        <p14:creationId xmlns:p14="http://schemas.microsoft.com/office/powerpoint/2010/main" val="2359418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Non- profit organization to lo-income people in Oklahoma. Great organization o refer clients to especially during COIVD-19. Multiple locations across the state.</a:t>
            </a:r>
          </a:p>
        </p:txBody>
      </p:sp>
      <p:sp>
        <p:nvSpPr>
          <p:cNvPr id="4" name="Slide Number Placeholder 3"/>
          <p:cNvSpPr>
            <a:spLocks noGrp="1"/>
          </p:cNvSpPr>
          <p:nvPr>
            <p:ph type="sldNum" sz="quarter" idx="5"/>
          </p:nvPr>
        </p:nvSpPr>
        <p:spPr/>
        <p:txBody>
          <a:bodyPr/>
          <a:lstStyle/>
          <a:p>
            <a:pPr>
              <a:defRPr/>
            </a:pPr>
            <a:fld id="{7C15F421-D8E4-4E94-8688-D5FFC24633D7}" type="slidenum">
              <a:rPr lang="en-US" smtClean="0"/>
              <a:pPr>
                <a:defRPr/>
              </a:pPr>
              <a:t>30</a:t>
            </a:fld>
            <a:endParaRPr lang="en-US" dirty="0"/>
          </a:p>
        </p:txBody>
      </p:sp>
    </p:spTree>
    <p:extLst>
      <p:ext uri="{BB962C8B-B14F-4D97-AF65-F5344CB8AC3E}">
        <p14:creationId xmlns:p14="http://schemas.microsoft.com/office/powerpoint/2010/main" val="99928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B3A3D"/>
                </a:solidFill>
                <a:effectLst/>
                <a:latin typeface="proxima-nova"/>
              </a:rPr>
              <a:t>Housing First focuses on providing the housing assistance </a:t>
            </a:r>
            <a:r>
              <a:rPr lang="en-US" b="0" i="0" u="sng" dirty="0">
                <a:solidFill>
                  <a:srgbClr val="3B3A3D"/>
                </a:solidFill>
                <a:effectLst/>
                <a:latin typeface="proxima-nova"/>
              </a:rPr>
              <a:t>and</a:t>
            </a:r>
            <a:r>
              <a:rPr lang="en-US" b="0" i="0" dirty="0">
                <a:solidFill>
                  <a:srgbClr val="3B3A3D"/>
                </a:solidFill>
                <a:effectLst/>
                <a:latin typeface="proxima-nova"/>
              </a:rPr>
              <a:t> the supportive services that people require to sustain housing and avoid future homelessness.  Study after study demonstrates that housing has many curative benefits for people experiencing homelessness. It is true it does not solve every need; people still require additional supports to attain personal goals and continue to thrive.  But one thing housing clearly does solve?  Homelessness.</a:t>
            </a:r>
          </a:p>
          <a:p>
            <a:endParaRPr lang="en-US" b="0" i="0" dirty="0">
              <a:solidFill>
                <a:srgbClr val="3B3A3D"/>
              </a:solidFill>
              <a:effectLst/>
              <a:latin typeface="proxima-nova"/>
            </a:endParaRPr>
          </a:p>
          <a:p>
            <a:r>
              <a:rPr lang="en-US" b="0" i="0" dirty="0">
                <a:solidFill>
                  <a:srgbClr val="3B3A3D"/>
                </a:solidFill>
                <a:effectLst/>
                <a:latin typeface="proxima-nova"/>
              </a:rPr>
              <a:t>Providers with long histories of serving people experiencing long-term homeless adults know that withholding housing help until people “get better” can result in people spending years on the streets as their health declines. People with severe mental illnesses cycle frequently between jails, hospitals, shelters and streets without ever achieving a stable home. Those that have seen this heartbreaking cycle, unfortunately still too common given inadequate resources, understand this fundamental truth: </a:t>
            </a:r>
            <a:r>
              <a:rPr lang="en-US" b="0" i="1" dirty="0">
                <a:solidFill>
                  <a:srgbClr val="3B3A3D"/>
                </a:solidFill>
                <a:effectLst/>
                <a:latin typeface="proxima-nova"/>
              </a:rPr>
              <a:t>withholding housing assistance doesn’t help people, it hurts them.</a:t>
            </a:r>
            <a:r>
              <a:rPr lang="en-US" b="0" i="0" dirty="0">
                <a:solidFill>
                  <a:srgbClr val="3B3A3D"/>
                </a:solidFill>
                <a:effectLst/>
                <a:latin typeface="proxima-nova"/>
              </a:rPr>
              <a:t>  </a:t>
            </a:r>
            <a:endParaRPr lang="en-US" dirty="0"/>
          </a:p>
        </p:txBody>
      </p:sp>
      <p:sp>
        <p:nvSpPr>
          <p:cNvPr id="4" name="Slide Number Placeholder 3"/>
          <p:cNvSpPr>
            <a:spLocks noGrp="1"/>
          </p:cNvSpPr>
          <p:nvPr>
            <p:ph type="sldNum" sz="quarter" idx="5"/>
          </p:nvPr>
        </p:nvSpPr>
        <p:spPr/>
        <p:txBody>
          <a:bodyPr/>
          <a:lstStyle/>
          <a:p>
            <a:pPr>
              <a:defRPr/>
            </a:pPr>
            <a:fld id="{7C15F421-D8E4-4E94-8688-D5FFC24633D7}" type="slidenum">
              <a:rPr lang="en-US" smtClean="0"/>
              <a:pPr>
                <a:defRPr/>
              </a:pPr>
              <a:t>4</a:t>
            </a:fld>
            <a:endParaRPr lang="en-US" dirty="0"/>
          </a:p>
        </p:txBody>
      </p:sp>
    </p:spTree>
    <p:extLst>
      <p:ext uri="{BB962C8B-B14F-4D97-AF65-F5344CB8AC3E}">
        <p14:creationId xmlns:p14="http://schemas.microsoft.com/office/powerpoint/2010/main" val="2772970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A782AE-6EBB-45E6-99FA-6429435F0D8C}" type="slidenum">
              <a:rPr lang="en-US" smtClean="0"/>
              <a:pPr/>
              <a:t>31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E58AB5-69D3-4AED-A287-C95E66D9141C}" type="slidenum">
              <a:rPr lang="en-US" smtClean="0"/>
              <a:pPr/>
              <a:t>32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DC9A6A5-C2C4-43F2-9451-26E8EE5BC38B}" type="slidenum">
              <a:rPr lang="en-US"/>
              <a:t>7</a:t>
            </a:fld>
            <a:endParaRPr lang="en-US"/>
          </a:p>
        </p:txBody>
      </p:sp>
    </p:spTree>
    <p:extLst>
      <p:ext uri="{BB962C8B-B14F-4D97-AF65-F5344CB8AC3E}">
        <p14:creationId xmlns:p14="http://schemas.microsoft.com/office/powerpoint/2010/main" val="13720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DC9A6A5-C2C4-43F2-9451-26E8EE5BC38B}" type="slidenum">
              <a:rPr lang="en-US"/>
              <a:t>8</a:t>
            </a:fld>
            <a:endParaRPr lang="en-US"/>
          </a:p>
        </p:txBody>
      </p:sp>
    </p:spTree>
    <p:extLst>
      <p:ext uri="{BB962C8B-B14F-4D97-AF65-F5344CB8AC3E}">
        <p14:creationId xmlns:p14="http://schemas.microsoft.com/office/powerpoint/2010/main" val="155413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88AD9F-4631-4C36-A568-506721FE5301}" type="slidenum">
              <a:rPr lang="en-US" smtClean="0"/>
              <a:pPr/>
              <a:t>9</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228600" indent="-228600" eaLnBrk="1" hangingPunct="1"/>
            <a:endParaRPr lang="en-US" sz="800" dirty="0"/>
          </a:p>
          <a:p>
            <a:pPr marL="228600" indent="-228600" eaLnBrk="1" hangingPunct="1"/>
            <a:r>
              <a:rPr lang="en-US" sz="800" dirty="0"/>
              <a:t>The pyramid identifies 5 critical stages in building a plan of action related to successfully accessing and maintaining  housing.  Although it is optimal to go through all stages sequentially, assistance should be based specifically on consumer identified needs and can be provided at any stage</a:t>
            </a:r>
          </a:p>
          <a:p>
            <a:pPr marL="228600" indent="-228600" eaLnBrk="1" hangingPunct="1"/>
            <a:endParaRPr lang="en-US" sz="800" dirty="0"/>
          </a:p>
          <a:p>
            <a:pPr marL="228600" indent="-228600" eaLnBrk="1" hangingPunct="1"/>
            <a:r>
              <a:rPr lang="en-US" sz="800" dirty="0"/>
              <a:t>Examples</a:t>
            </a:r>
          </a:p>
          <a:p>
            <a:pPr marL="228600" indent="-228600" eaLnBrk="1" hangingPunct="1"/>
            <a:r>
              <a:rPr lang="en-US" sz="800" dirty="0"/>
              <a:t>Some one may be in housing and struggling to maintain it. So they would receive assistance at stage 5. However, you may find it helpful to also complete the stage 2 assessment to help develop a plan for support services </a:t>
            </a:r>
          </a:p>
          <a:p>
            <a:pPr marL="228600" indent="-228600" eaLnBrk="1" hangingPunct="1"/>
            <a:endParaRPr lang="en-US" sz="800" dirty="0"/>
          </a:p>
          <a:p>
            <a:pPr marL="228600" indent="-228600" eaLnBrk="1" hangingPunct="1"/>
            <a:r>
              <a:rPr lang="en-US" sz="800" dirty="0"/>
              <a:t>According to the Kaiser Foundation, housing has a positive impact on recovery</a:t>
            </a:r>
          </a:p>
          <a:p>
            <a:pPr marL="228600" indent="-228600" eaLnBrk="1" hangingPunct="1"/>
            <a:r>
              <a:rPr lang="en-US" sz="800" dirty="0"/>
              <a:t>Impact of Housing on Mental Health:</a:t>
            </a:r>
          </a:p>
          <a:p>
            <a:pPr marL="228600" indent="-228600" eaLnBrk="1" hangingPunct="1"/>
            <a:r>
              <a:rPr lang="en-US" sz="800" dirty="0"/>
              <a:t>Of those ever housed (and receiving services):</a:t>
            </a:r>
          </a:p>
          <a:p>
            <a:pPr marL="685800" lvl="1" indent="-228600" eaLnBrk="1" hangingPunct="1"/>
            <a:r>
              <a:rPr lang="en-US" sz="800" dirty="0"/>
              <a:t>79% showed improvement</a:t>
            </a:r>
          </a:p>
          <a:p>
            <a:pPr marL="685800" lvl="1" indent="-228600" eaLnBrk="1" hangingPunct="1"/>
            <a:r>
              <a:rPr lang="en-US" sz="800" dirty="0"/>
              <a:t>18% stayed the same</a:t>
            </a:r>
          </a:p>
          <a:p>
            <a:pPr marL="685800" lvl="1" indent="-228600" eaLnBrk="1" hangingPunct="1"/>
            <a:r>
              <a:rPr lang="en-US" sz="800" dirty="0"/>
              <a:t>3% deteriorated</a:t>
            </a:r>
          </a:p>
          <a:p>
            <a:pPr marL="228600" indent="-228600" eaLnBrk="1" hangingPunct="1"/>
            <a:r>
              <a:rPr lang="en-US" sz="800" dirty="0"/>
              <a:t>Of those not housed (but receiving services):</a:t>
            </a:r>
          </a:p>
          <a:p>
            <a:pPr marL="685800" lvl="1" indent="-228600" eaLnBrk="1" hangingPunct="1"/>
            <a:r>
              <a:rPr lang="en-US" sz="800" dirty="0"/>
              <a:t>20% showed improvement</a:t>
            </a:r>
          </a:p>
          <a:p>
            <a:pPr marL="685800" lvl="1" indent="-228600" eaLnBrk="1" hangingPunct="1"/>
            <a:r>
              <a:rPr lang="en-US" sz="800" dirty="0"/>
              <a:t>70% stayed the same</a:t>
            </a:r>
          </a:p>
          <a:p>
            <a:pPr marL="685800" lvl="1" indent="-228600" eaLnBrk="1" hangingPunct="1"/>
            <a:r>
              <a:rPr lang="en-US" sz="800" dirty="0"/>
              <a:t>10% deteriorated</a:t>
            </a:r>
          </a:p>
          <a:p>
            <a:pPr marL="228600" indent="-228600" eaLnBrk="1" hangingPunct="1"/>
            <a:r>
              <a:rPr lang="en-US" sz="800" dirty="0"/>
              <a:t>Housing is a basic need, and without housing, it is difficult  for one to maintain recovery. </a:t>
            </a:r>
          </a:p>
        </p:txBody>
      </p:sp>
    </p:spTree>
    <p:extLst>
      <p:ext uri="{BB962C8B-B14F-4D97-AF65-F5344CB8AC3E}">
        <p14:creationId xmlns:p14="http://schemas.microsoft.com/office/powerpoint/2010/main" val="345607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F642BDC-CB26-4911-A919-521CEF9A7F19}" type="slidenum">
              <a:rPr lang="en-US" smtClean="0"/>
              <a:pPr/>
              <a:t>10</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80000"/>
              </a:lnSpc>
            </a:pPr>
            <a:r>
              <a:rPr lang="en-US" sz="800" b="1" dirty="0"/>
              <a:t>Support Services Assessment Questionnaire *See Housing Support Services Questionnaire*</a:t>
            </a:r>
          </a:p>
          <a:p>
            <a:pPr eaLnBrk="1" hangingPunct="1">
              <a:lnSpc>
                <a:spcPct val="80000"/>
              </a:lnSpc>
            </a:pPr>
            <a:r>
              <a:rPr lang="en-US" sz="800" b="1" dirty="0"/>
              <a:t>Goal: To assist case managers with framing and identifying necessary support/services for consumers</a:t>
            </a:r>
          </a:p>
          <a:p>
            <a:pPr eaLnBrk="1" hangingPunct="1">
              <a:lnSpc>
                <a:spcPct val="80000"/>
              </a:lnSpc>
              <a:buFontTx/>
              <a:buChar char="•"/>
            </a:pPr>
            <a:endParaRPr lang="en-US" sz="800" b="1" dirty="0"/>
          </a:p>
          <a:p>
            <a:pPr eaLnBrk="1" hangingPunct="1">
              <a:lnSpc>
                <a:spcPct val="80000"/>
              </a:lnSpc>
              <a:buFontTx/>
              <a:buChar char="•"/>
            </a:pPr>
            <a:r>
              <a:rPr lang="en-US" sz="800" b="1" i="1" dirty="0"/>
              <a:t>Housing Assessment Key Points</a:t>
            </a:r>
          </a:p>
          <a:p>
            <a:pPr lvl="1" eaLnBrk="1" hangingPunct="1">
              <a:lnSpc>
                <a:spcPct val="80000"/>
              </a:lnSpc>
              <a:buFontTx/>
              <a:buChar char="•"/>
            </a:pPr>
            <a:r>
              <a:rPr lang="en-US" sz="800" dirty="0"/>
              <a:t>We want to identify past and future housing supports</a:t>
            </a:r>
          </a:p>
          <a:p>
            <a:pPr lvl="1" eaLnBrk="1" hangingPunct="1">
              <a:lnSpc>
                <a:spcPct val="80000"/>
              </a:lnSpc>
              <a:buFontTx/>
              <a:buChar char="•"/>
            </a:pPr>
            <a:r>
              <a:rPr lang="en-US" sz="800" dirty="0"/>
              <a:t>Identify past housing experiences (successes and challenges)</a:t>
            </a:r>
          </a:p>
          <a:p>
            <a:pPr lvl="1" eaLnBrk="1" hangingPunct="1">
              <a:lnSpc>
                <a:spcPct val="80000"/>
              </a:lnSpc>
              <a:buFontTx/>
              <a:buChar char="•"/>
            </a:pPr>
            <a:r>
              <a:rPr lang="en-US" sz="800" dirty="0"/>
              <a:t>What is the consumer’s perspective of housing</a:t>
            </a:r>
          </a:p>
          <a:p>
            <a:pPr lvl="1" eaLnBrk="1" hangingPunct="1">
              <a:lnSpc>
                <a:spcPct val="80000"/>
              </a:lnSpc>
              <a:buFontTx/>
              <a:buChar char="•"/>
            </a:pPr>
            <a:r>
              <a:rPr lang="en-US" sz="800" dirty="0"/>
              <a:t>What are the consumer’s concerns and what areas do they feel will be challenging</a:t>
            </a:r>
          </a:p>
          <a:p>
            <a:pPr lvl="1" eaLnBrk="1" hangingPunct="1">
              <a:lnSpc>
                <a:spcPct val="80000"/>
              </a:lnSpc>
            </a:pPr>
            <a:endParaRPr lang="en-US" sz="800" dirty="0"/>
          </a:p>
          <a:p>
            <a:pPr lvl="1" eaLnBrk="1" hangingPunct="1">
              <a:lnSpc>
                <a:spcPct val="80000"/>
              </a:lnSpc>
            </a:pPr>
            <a:r>
              <a:rPr lang="en-US" sz="800" b="1" i="1" dirty="0"/>
              <a:t>Transportation Supports Key Points</a:t>
            </a:r>
          </a:p>
          <a:p>
            <a:pPr lvl="1" eaLnBrk="1" hangingPunct="1">
              <a:lnSpc>
                <a:spcPct val="80000"/>
              </a:lnSpc>
            </a:pPr>
            <a:r>
              <a:rPr lang="en-US" sz="800" dirty="0"/>
              <a:t>Identify current method of transportation</a:t>
            </a:r>
          </a:p>
          <a:p>
            <a:pPr lvl="1" eaLnBrk="1" hangingPunct="1">
              <a:lnSpc>
                <a:spcPct val="80000"/>
              </a:lnSpc>
            </a:pPr>
            <a:r>
              <a:rPr lang="en-US" sz="800" dirty="0"/>
              <a:t>What transportation supports will the consumer need</a:t>
            </a:r>
          </a:p>
          <a:p>
            <a:pPr lvl="1" eaLnBrk="1" hangingPunct="1">
              <a:lnSpc>
                <a:spcPct val="80000"/>
              </a:lnSpc>
            </a:pPr>
            <a:r>
              <a:rPr lang="en-US" sz="800" dirty="0"/>
              <a:t>What are the consumer’s future transportation goals</a:t>
            </a:r>
          </a:p>
          <a:p>
            <a:pPr lvl="1" eaLnBrk="1" hangingPunct="1">
              <a:lnSpc>
                <a:spcPct val="80000"/>
              </a:lnSpc>
            </a:pPr>
            <a:endParaRPr lang="en-US" sz="800" dirty="0"/>
          </a:p>
          <a:p>
            <a:pPr lvl="1" eaLnBrk="1" hangingPunct="1">
              <a:lnSpc>
                <a:spcPct val="80000"/>
              </a:lnSpc>
            </a:pPr>
            <a:r>
              <a:rPr lang="en-US" sz="800" b="1" i="1" dirty="0"/>
              <a:t>Financial Supports Key Points</a:t>
            </a:r>
          </a:p>
          <a:p>
            <a:pPr lvl="1" eaLnBrk="1" hangingPunct="1">
              <a:lnSpc>
                <a:spcPct val="80000"/>
              </a:lnSpc>
            </a:pPr>
            <a:r>
              <a:rPr lang="en-US" sz="800" dirty="0"/>
              <a:t>What financial support/services will the consumer need to obtain and maintain housing</a:t>
            </a:r>
          </a:p>
          <a:p>
            <a:pPr lvl="1" eaLnBrk="1" hangingPunct="1">
              <a:lnSpc>
                <a:spcPct val="80000"/>
              </a:lnSpc>
            </a:pPr>
            <a:r>
              <a:rPr lang="en-US" sz="800" dirty="0"/>
              <a:t>What financial life skills education will consumers need</a:t>
            </a:r>
          </a:p>
          <a:p>
            <a:pPr lvl="1" eaLnBrk="1" hangingPunct="1">
              <a:lnSpc>
                <a:spcPct val="80000"/>
              </a:lnSpc>
            </a:pPr>
            <a:r>
              <a:rPr lang="en-US" sz="800" dirty="0"/>
              <a:t>Will they need assistance with utility deposits</a:t>
            </a:r>
          </a:p>
          <a:p>
            <a:pPr lvl="1" eaLnBrk="1" hangingPunct="1">
              <a:lnSpc>
                <a:spcPct val="80000"/>
              </a:lnSpc>
            </a:pPr>
            <a:r>
              <a:rPr lang="en-US" sz="800" dirty="0"/>
              <a:t>Identify  past financial experiences  - success and challenges</a:t>
            </a:r>
          </a:p>
          <a:p>
            <a:pPr lvl="1" eaLnBrk="1" hangingPunct="1">
              <a:lnSpc>
                <a:spcPct val="80000"/>
              </a:lnSpc>
            </a:pPr>
            <a:endParaRPr lang="en-US" sz="800" dirty="0"/>
          </a:p>
          <a:p>
            <a:pPr lvl="1" eaLnBrk="1" hangingPunct="1">
              <a:lnSpc>
                <a:spcPct val="80000"/>
              </a:lnSpc>
            </a:pPr>
            <a:r>
              <a:rPr lang="en-US" sz="800" b="1" i="1" dirty="0"/>
              <a:t>Employment Supports/Services Key Points</a:t>
            </a:r>
          </a:p>
          <a:p>
            <a:pPr lvl="1" eaLnBrk="1" hangingPunct="1">
              <a:lnSpc>
                <a:spcPct val="80000"/>
              </a:lnSpc>
            </a:pPr>
            <a:r>
              <a:rPr lang="en-US" sz="800" dirty="0"/>
              <a:t>Does the consumers  have future plans for employment/vocational training?</a:t>
            </a:r>
          </a:p>
          <a:p>
            <a:pPr lvl="1" eaLnBrk="1" hangingPunct="1">
              <a:lnSpc>
                <a:spcPct val="80000"/>
              </a:lnSpc>
            </a:pPr>
            <a:r>
              <a:rPr lang="en-US" sz="800" dirty="0"/>
              <a:t>Identify past employment experiences</a:t>
            </a:r>
          </a:p>
          <a:p>
            <a:pPr lvl="1" eaLnBrk="1" hangingPunct="1">
              <a:lnSpc>
                <a:spcPct val="80000"/>
              </a:lnSpc>
            </a:pPr>
            <a:r>
              <a:rPr lang="en-US" sz="800" dirty="0"/>
              <a:t>Identify any future employment interest</a:t>
            </a:r>
          </a:p>
          <a:p>
            <a:pPr lvl="1" eaLnBrk="1" hangingPunct="1">
              <a:lnSpc>
                <a:spcPct val="80000"/>
              </a:lnSpc>
            </a:pPr>
            <a:endParaRPr lang="en-US" sz="800" dirty="0"/>
          </a:p>
          <a:p>
            <a:pPr lvl="1" eaLnBrk="1" hangingPunct="1">
              <a:lnSpc>
                <a:spcPct val="80000"/>
              </a:lnSpc>
            </a:pPr>
            <a:r>
              <a:rPr lang="en-US" sz="800" b="1" i="1" dirty="0"/>
              <a:t>Educational Supports/Services Key Points</a:t>
            </a:r>
          </a:p>
          <a:p>
            <a:pPr lvl="1" eaLnBrk="1" hangingPunct="1">
              <a:lnSpc>
                <a:spcPct val="80000"/>
              </a:lnSpc>
            </a:pPr>
            <a:r>
              <a:rPr lang="en-US" sz="800" dirty="0"/>
              <a:t>Identify consumers past education</a:t>
            </a:r>
          </a:p>
          <a:p>
            <a:pPr lvl="1" eaLnBrk="1" hangingPunct="1">
              <a:lnSpc>
                <a:spcPct val="80000"/>
              </a:lnSpc>
            </a:pPr>
            <a:r>
              <a:rPr lang="en-US" sz="800" dirty="0"/>
              <a:t>Identify consumers overall interest in education</a:t>
            </a:r>
          </a:p>
          <a:p>
            <a:pPr lvl="1" eaLnBrk="1" hangingPunct="1">
              <a:lnSpc>
                <a:spcPct val="80000"/>
              </a:lnSpc>
            </a:pPr>
            <a:endParaRPr lang="en-US" sz="800" dirty="0"/>
          </a:p>
          <a:p>
            <a:pPr lvl="1" eaLnBrk="1" hangingPunct="1">
              <a:lnSpc>
                <a:spcPct val="80000"/>
              </a:lnSpc>
            </a:pPr>
            <a:r>
              <a:rPr lang="en-US" sz="800" b="1" i="1" dirty="0"/>
              <a:t>Social Supports/Services Key Points</a:t>
            </a:r>
          </a:p>
          <a:p>
            <a:pPr lvl="1" eaLnBrk="1" hangingPunct="1">
              <a:lnSpc>
                <a:spcPct val="80000"/>
              </a:lnSpc>
            </a:pPr>
            <a:r>
              <a:rPr lang="en-US" sz="800" dirty="0"/>
              <a:t>Identify the consumer perspective of social supports</a:t>
            </a:r>
          </a:p>
          <a:p>
            <a:pPr lvl="1" eaLnBrk="1" hangingPunct="1">
              <a:lnSpc>
                <a:spcPct val="80000"/>
              </a:lnSpc>
            </a:pPr>
            <a:r>
              <a:rPr lang="en-US" sz="800" dirty="0"/>
              <a:t>Identify what social supports are already in place</a:t>
            </a:r>
          </a:p>
          <a:p>
            <a:pPr lvl="1" eaLnBrk="1" hangingPunct="1">
              <a:lnSpc>
                <a:spcPct val="80000"/>
              </a:lnSpc>
            </a:pPr>
            <a:r>
              <a:rPr lang="en-US" sz="800" dirty="0"/>
              <a:t>Identify the consumer’s natural supports- i.e. friends, family, co-workers</a:t>
            </a:r>
          </a:p>
          <a:p>
            <a:pPr lvl="1" eaLnBrk="1" hangingPunct="1">
              <a:lnSpc>
                <a:spcPct val="80000"/>
              </a:lnSpc>
            </a:pPr>
            <a:endParaRPr lang="en-US" sz="800" dirty="0"/>
          </a:p>
          <a:p>
            <a:pPr lvl="1" eaLnBrk="1" hangingPunct="1">
              <a:lnSpc>
                <a:spcPct val="80000"/>
              </a:lnSpc>
            </a:pPr>
            <a:r>
              <a:rPr lang="en-US" sz="800" b="1" i="1" dirty="0"/>
              <a:t>Life Skill Supports/Services</a:t>
            </a:r>
          </a:p>
          <a:p>
            <a:pPr lvl="1" eaLnBrk="1" hangingPunct="1">
              <a:lnSpc>
                <a:spcPct val="80000"/>
              </a:lnSpc>
            </a:pPr>
            <a:r>
              <a:rPr lang="en-US" sz="800" dirty="0"/>
              <a:t>What are the consumer’s strengths in regards to life skills (housekeeping, physical health and hygiene, coping skills, and etc)</a:t>
            </a:r>
          </a:p>
          <a:p>
            <a:pPr lvl="1" eaLnBrk="1" hangingPunct="1">
              <a:lnSpc>
                <a:spcPct val="80000"/>
              </a:lnSpc>
            </a:pPr>
            <a:r>
              <a:rPr lang="en-US" sz="800" dirty="0"/>
              <a:t>What supports are present that enhance the consumers life skills</a:t>
            </a:r>
          </a:p>
          <a:p>
            <a:pPr lvl="1" eaLnBrk="1" hangingPunct="1">
              <a:lnSpc>
                <a:spcPct val="80000"/>
              </a:lnSpc>
            </a:pPr>
            <a:r>
              <a:rPr lang="en-US" sz="800" dirty="0"/>
              <a:t>Identify current medical problems, concerns, or issues</a:t>
            </a:r>
          </a:p>
          <a:p>
            <a:pPr lvl="1" eaLnBrk="1" hangingPunct="1">
              <a:lnSpc>
                <a:spcPct val="80000"/>
              </a:lnSpc>
            </a:pPr>
            <a:r>
              <a:rPr lang="en-US" sz="800" dirty="0"/>
              <a:t>What type of life skill enhancement exercises will be needed during Individual Rehab sessions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00" name="Google Shape;400;p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F1859D4-BDD6-439C-A87F-3D0EF3671487}" type="slidenum">
              <a:rPr lang="en-US" smtClean="0"/>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lnSpc>
                <a:spcPct val="80000"/>
              </a:lnSpc>
            </a:pPr>
            <a:r>
              <a:rPr lang="en-US" sz="800" dirty="0"/>
              <a:t>Trainer Note</a:t>
            </a:r>
          </a:p>
          <a:p>
            <a:pPr marL="228600" indent="-228600" eaLnBrk="1" hangingPunct="1">
              <a:lnSpc>
                <a:spcPct val="80000"/>
              </a:lnSpc>
            </a:pPr>
            <a:r>
              <a:rPr lang="en-US" sz="800" dirty="0"/>
              <a:t>Some consumers may face a variety of barriers when obtaining and maintaining housing thru OHFA or Public Housing.  Some barriers can’t be overcome at this current time, because the Department of Housing and Urban Development policy and procedure.  Many barriers can be overcome by understanding the system.  Stage 3 is assisting consumers with overcoming barriers to accessing housing.  The key to unlocking barriers: 1. Build a network of professional contacts 2. Educate yourselves about Policy and Procedure as it relates to OHFA and PHA </a:t>
            </a:r>
          </a:p>
          <a:p>
            <a:pPr marL="228600" indent="-228600" eaLnBrk="1" hangingPunct="1">
              <a:lnSpc>
                <a:spcPct val="80000"/>
              </a:lnSpc>
            </a:pPr>
            <a:endParaRPr lang="en-US" sz="800" dirty="0"/>
          </a:p>
          <a:p>
            <a:pPr marL="228600" indent="-228600" eaLnBrk="1" hangingPunct="1">
              <a:lnSpc>
                <a:spcPct val="80000"/>
              </a:lnSpc>
            </a:pPr>
            <a:r>
              <a:rPr lang="en-US" sz="800" dirty="0"/>
              <a:t>Barriers					Action Step</a:t>
            </a:r>
          </a:p>
          <a:p>
            <a:pPr marL="228600" indent="-228600" eaLnBrk="1" hangingPunct="1">
              <a:lnSpc>
                <a:spcPct val="80000"/>
              </a:lnSpc>
            </a:pPr>
            <a:r>
              <a:rPr lang="en-US" sz="800" dirty="0"/>
              <a:t>1.</a:t>
            </a:r>
            <a:r>
              <a:rPr lang="en-US" sz="800" baseline="0" dirty="0"/>
              <a:t>  </a:t>
            </a:r>
            <a:r>
              <a:rPr lang="en-US" sz="800" dirty="0"/>
              <a:t>Poor Rental History / 1. Contact former landlords and try to rectify the situation with diplomacy. This can be accomplished without breaking confidentiality</a:t>
            </a:r>
          </a:p>
          <a:p>
            <a:pPr marL="228600" indent="-228600" eaLnBrk="1" hangingPunct="1">
              <a:lnSpc>
                <a:spcPct val="80000"/>
              </a:lnSpc>
            </a:pPr>
            <a:endParaRPr lang="en-US" sz="800" dirty="0"/>
          </a:p>
          <a:p>
            <a:pPr marL="228600" indent="-228600" eaLnBrk="1" hangingPunct="1">
              <a:lnSpc>
                <a:spcPct val="80000"/>
              </a:lnSpc>
            </a:pPr>
            <a:r>
              <a:rPr lang="en-US" sz="800" dirty="0"/>
              <a:t>3. Financial Unstable / 1. Assist consumers with accessing employment/career services (for some individuals employment is a recovery focused tool)</a:t>
            </a:r>
          </a:p>
          <a:p>
            <a:pPr marL="228600" indent="-228600" eaLnBrk="1" hangingPunct="1">
              <a:lnSpc>
                <a:spcPct val="80000"/>
              </a:lnSpc>
            </a:pPr>
            <a:r>
              <a:rPr lang="en-US" sz="800" dirty="0"/>
              <a:t>Assist consumers with accessing disability assistance thru the SSA (if you need assistance with understanding SSI/SSDI, the DMH offers SOAR training)  2. Assist consumers with becoming financially independent (Educate consumers about managing money during IR sessions),  3. Assist consumers with accessing disability assistance thru the SSA (if you need assistance with understanding SSI/SSDI, the DMH offers SOAR training) (TBRA, Homeless Flex, Case Management Flex)</a:t>
            </a:r>
          </a:p>
          <a:p>
            <a:pPr marL="228600" indent="-228600" eaLnBrk="1" hangingPunct="1">
              <a:lnSpc>
                <a:spcPct val="80000"/>
              </a:lnSpc>
            </a:pPr>
            <a:endParaRPr lang="en-US" sz="800" dirty="0"/>
          </a:p>
          <a:p>
            <a:pPr marL="228600" indent="-228600" eaLnBrk="1" hangingPunct="1">
              <a:lnSpc>
                <a:spcPct val="80000"/>
              </a:lnSpc>
            </a:pPr>
            <a:r>
              <a:rPr lang="en-US" sz="800" dirty="0"/>
              <a:t>4. Criminal History / 1. Become familiar with the OHFA and PHA By-Laws (OHFA and PHA have a life time ban for individuals  				      				convicted of manufacturing meth in public housing and sex offenders required to register for life)</a:t>
            </a:r>
          </a:p>
          <a:p>
            <a:pPr marL="228600" indent="-228600" eaLnBrk="1" hangingPunct="1">
              <a:lnSpc>
                <a:spcPct val="80000"/>
              </a:lnSpc>
            </a:pPr>
            <a:endParaRPr lang="en-US" sz="800" dirty="0"/>
          </a:p>
          <a:p>
            <a:pPr marL="228600" indent="-228600" eaLnBrk="1" hangingPunct="1">
              <a:lnSpc>
                <a:spcPct val="80000"/>
              </a:lnSpc>
            </a:pPr>
            <a:r>
              <a:rPr lang="en-US" sz="800" dirty="0"/>
              <a:t>5. Social Stigma / 1. CM Educate landlords about MH/SA topics and the benefits of providing housing (smaller number of 					   				chronically homeless individuals / cost burden on emergency services and assistance)</a:t>
            </a:r>
          </a:p>
          <a:p>
            <a:pPr marL="228600" indent="-228600" eaLnBrk="1" hangingPunct="1">
              <a:lnSpc>
                <a:spcPct val="80000"/>
              </a:lnSpc>
            </a:pPr>
            <a:endParaRPr lang="en-US" sz="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ceef98a3ee_0_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ceef98a3ee_0_16: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831" name="Google Shape;831;gceef98a3ee_0_16: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FE8B565-744A-48C7-88C8-07728DB5882C}"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EAECCE-0F77-4459-ABCC-FF7163DB4321}" type="slidenum">
              <a:rPr lang="en-US" smtClean="0"/>
              <a:pPr>
                <a:defRPr/>
              </a:pPr>
              <a:t>‹#›</a:t>
            </a:fld>
            <a:endParaRPr lang="en-US" dirty="0"/>
          </a:p>
        </p:txBody>
      </p:sp>
    </p:spTree>
    <p:extLst>
      <p:ext uri="{BB962C8B-B14F-4D97-AF65-F5344CB8AC3E}">
        <p14:creationId xmlns:p14="http://schemas.microsoft.com/office/powerpoint/2010/main" val="37405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B25B021-75B6-4EA1-AAAF-54004BCAA947}" type="datetime1">
              <a:rPr lang="en-US" smtClean="0"/>
              <a:pPr>
                <a:defRPr/>
              </a:pPr>
              <a:t>2/28/2023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C26877-D938-45AD-B0A2-882CA228F5CC}" type="slidenum">
              <a:rPr lang="en-US" smtClean="0"/>
              <a:pPr>
                <a:defRPr/>
              </a:pPr>
              <a:t>‹#›</a:t>
            </a:fld>
            <a:endParaRPr lang="en-US" dirty="0"/>
          </a:p>
        </p:txBody>
      </p:sp>
    </p:spTree>
    <p:extLst>
      <p:ext uri="{BB962C8B-B14F-4D97-AF65-F5344CB8AC3E}">
        <p14:creationId xmlns:p14="http://schemas.microsoft.com/office/powerpoint/2010/main" val="115796698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B25B021-75B6-4EA1-AAAF-54004BCAA947}"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C26877-D938-45AD-B0A2-882CA228F5CC}" type="slidenum">
              <a:rPr lang="en-US" smtClean="0"/>
              <a:pPr>
                <a:defRPr/>
              </a:pPr>
              <a:t>‹#›</a:t>
            </a:fld>
            <a:endParaRPr lang="en-US" dirty="0"/>
          </a:p>
        </p:txBody>
      </p:sp>
    </p:spTree>
    <p:extLst>
      <p:ext uri="{BB962C8B-B14F-4D97-AF65-F5344CB8AC3E}">
        <p14:creationId xmlns:p14="http://schemas.microsoft.com/office/powerpoint/2010/main" val="338376419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B25B021-75B6-4EA1-AAAF-54004BCAA947}"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C26877-D938-45AD-B0A2-882CA228F5CC}" type="slidenum">
              <a:rPr lang="en-US" smtClean="0"/>
              <a:pPr>
                <a:defRPr/>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57922798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B25B021-75B6-4EA1-AAAF-54004BCAA947}"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C26877-D938-45AD-B0A2-882CA228F5CC}" type="slidenum">
              <a:rPr lang="en-US" smtClean="0"/>
              <a:pPr>
                <a:defRPr/>
              </a:pPr>
              <a:t>‹#›</a:t>
            </a:fld>
            <a:endParaRPr lang="en-US" dirty="0"/>
          </a:p>
        </p:txBody>
      </p:sp>
    </p:spTree>
    <p:extLst>
      <p:ext uri="{BB962C8B-B14F-4D97-AF65-F5344CB8AC3E}">
        <p14:creationId xmlns:p14="http://schemas.microsoft.com/office/powerpoint/2010/main" val="1227272905"/>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BB25B021-75B6-4EA1-AAAF-54004BCAA947}" type="datetime1">
              <a:rPr lang="en-US" smtClean="0"/>
              <a:pPr>
                <a:defRPr/>
              </a:pPr>
              <a:t>2/28/2023</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C26877-D938-45AD-B0A2-882CA228F5CC}" type="slidenum">
              <a:rPr lang="en-US" smtClean="0"/>
              <a:pPr>
                <a:defRPr/>
              </a:pPr>
              <a:t>‹#›</a:t>
            </a:fld>
            <a:endParaRPr lang="en-US" dirty="0"/>
          </a:p>
        </p:txBody>
      </p:sp>
    </p:spTree>
    <p:extLst>
      <p:ext uri="{BB962C8B-B14F-4D97-AF65-F5344CB8AC3E}">
        <p14:creationId xmlns:p14="http://schemas.microsoft.com/office/powerpoint/2010/main" val="410415751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BB25B021-75B6-4EA1-AAAF-54004BCAA947}" type="datetime1">
              <a:rPr lang="en-US" smtClean="0"/>
              <a:pPr>
                <a:defRPr/>
              </a:pPr>
              <a:t>2/28/2023</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C26877-D938-45AD-B0A2-882CA228F5CC}" type="slidenum">
              <a:rPr lang="en-US" smtClean="0"/>
              <a:pPr>
                <a:defRPr/>
              </a:pPr>
              <a:t>‹#›</a:t>
            </a:fld>
            <a:endParaRPr lang="en-US" dirty="0"/>
          </a:p>
        </p:txBody>
      </p:sp>
    </p:spTree>
    <p:extLst>
      <p:ext uri="{BB962C8B-B14F-4D97-AF65-F5344CB8AC3E}">
        <p14:creationId xmlns:p14="http://schemas.microsoft.com/office/powerpoint/2010/main" val="163615600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D1CB00A-2177-4802-8ABC-59D6206A49F6}"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9BA05C-4BB5-4FDC-9DDB-B378843C1ACF}" type="slidenum">
              <a:rPr lang="en-US" smtClean="0"/>
              <a:pPr>
                <a:defRPr/>
              </a:pPr>
              <a:t>‹#›</a:t>
            </a:fld>
            <a:endParaRPr lang="en-US" dirty="0"/>
          </a:p>
        </p:txBody>
      </p:sp>
    </p:spTree>
    <p:extLst>
      <p:ext uri="{BB962C8B-B14F-4D97-AF65-F5344CB8AC3E}">
        <p14:creationId xmlns:p14="http://schemas.microsoft.com/office/powerpoint/2010/main" val="2757487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F327B8B-7B0C-4A1A-ADDB-7ECE8829B6AD}"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0791CA-DC06-4954-8EAD-DA5C58EA377F}" type="slidenum">
              <a:rPr lang="en-US" smtClean="0"/>
              <a:pPr>
                <a:defRPr/>
              </a:pPr>
              <a:t>‹#›</a:t>
            </a:fld>
            <a:endParaRPr lang="en-US" dirty="0"/>
          </a:p>
        </p:txBody>
      </p:sp>
    </p:spTree>
    <p:extLst>
      <p:ext uri="{BB962C8B-B14F-4D97-AF65-F5344CB8AC3E}">
        <p14:creationId xmlns:p14="http://schemas.microsoft.com/office/powerpoint/2010/main" val="137416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fld id="{FBABACA3-E62A-4570-873D-20A08CADF695}" type="datetime1">
              <a:rPr lang="en-US"/>
              <a:pPr>
                <a:defRPr/>
              </a:pPr>
              <a:t>2/28/2023</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61F6922-5D3A-4FA4-8B62-7B1F1C00B870}" type="slidenum">
              <a:rPr lang="en-US"/>
              <a:pPr>
                <a:defRPr/>
              </a:pPr>
              <a:t>‹#›</a:t>
            </a:fld>
            <a:endParaRPr lang="en-US" dirty="0"/>
          </a:p>
        </p:txBody>
      </p:sp>
    </p:spTree>
    <p:extLst>
      <p:ext uri="{BB962C8B-B14F-4D97-AF65-F5344CB8AC3E}">
        <p14:creationId xmlns:p14="http://schemas.microsoft.com/office/powerpoint/2010/main" val="24871368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C651-B8C1-4004-8BF3-C8CF03404EC1}"/>
              </a:ext>
            </a:extLst>
          </p:cNvPr>
          <p:cNvSpPr>
            <a:spLocks noGrp="1"/>
          </p:cNvSpPr>
          <p:nvPr>
            <p:ph type="title"/>
          </p:nvPr>
        </p:nvSpPr>
        <p:spPr>
          <a:xfrm>
            <a:off x="792163" y="513806"/>
            <a:ext cx="7560000" cy="1230377"/>
          </a:xfrm>
        </p:spPr>
        <p:txBody>
          <a:bodyPr anchor="b">
            <a:normAutofit/>
          </a:bodyPr>
          <a:lstStyle>
            <a:lvl1pPr>
              <a:defRPr sz="3000" b="1"/>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20E10B7A-7FA4-438C-8D36-8607621296EA}"/>
              </a:ext>
            </a:extLst>
          </p:cNvPr>
          <p:cNvSpPr/>
          <p:nvPr userDrawn="1"/>
        </p:nvSpPr>
        <p:spPr>
          <a:xfrm>
            <a:off x="893645" y="1744183"/>
            <a:ext cx="792000" cy="154285"/>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
        <p:nvSpPr>
          <p:cNvPr id="6" name="Text Placeholder 5">
            <a:extLst>
              <a:ext uri="{FF2B5EF4-FFF2-40B4-BE49-F238E27FC236}">
                <a16:creationId xmlns:a16="http://schemas.microsoft.com/office/drawing/2014/main" id="{8A2A1B22-F289-457A-A296-342B5D7AD0B5}"/>
              </a:ext>
            </a:extLst>
          </p:cNvPr>
          <p:cNvSpPr>
            <a:spLocks noGrp="1"/>
          </p:cNvSpPr>
          <p:nvPr>
            <p:ph type="body" sz="quarter" idx="10"/>
          </p:nvPr>
        </p:nvSpPr>
        <p:spPr>
          <a:xfrm>
            <a:off x="792164" y="2020388"/>
            <a:ext cx="7559675" cy="4094663"/>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22173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A2818-F8DB-4F88-99C3-031FCD08B6EC}" type="slidenum">
              <a:rPr lang="en-US" smtClean="0"/>
              <a:pPr>
                <a:defRPr/>
              </a:pPr>
              <a:t>‹#›</a:t>
            </a:fld>
            <a:endParaRPr lang="en-US" dirty="0"/>
          </a:p>
        </p:txBody>
      </p:sp>
    </p:spTree>
    <p:extLst>
      <p:ext uri="{BB962C8B-B14F-4D97-AF65-F5344CB8AC3E}">
        <p14:creationId xmlns:p14="http://schemas.microsoft.com/office/powerpoint/2010/main" val="1430092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C651-B8C1-4004-8BF3-C8CF03404EC1}"/>
              </a:ext>
            </a:extLst>
          </p:cNvPr>
          <p:cNvSpPr>
            <a:spLocks noGrp="1"/>
          </p:cNvSpPr>
          <p:nvPr>
            <p:ph type="title"/>
          </p:nvPr>
        </p:nvSpPr>
        <p:spPr>
          <a:xfrm>
            <a:off x="792163" y="513806"/>
            <a:ext cx="7560000" cy="1230377"/>
          </a:xfrm>
        </p:spPr>
        <p:txBody>
          <a:bodyPr anchor="b">
            <a:normAutofit/>
          </a:bodyPr>
          <a:lstStyle>
            <a:lvl1pPr>
              <a:defRPr sz="3000" b="1"/>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20E10B7A-7FA4-438C-8D36-8607621296EA}"/>
              </a:ext>
            </a:extLst>
          </p:cNvPr>
          <p:cNvSpPr/>
          <p:nvPr userDrawn="1"/>
        </p:nvSpPr>
        <p:spPr>
          <a:xfrm>
            <a:off x="893645" y="1744183"/>
            <a:ext cx="792000" cy="154285"/>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
        <p:nvSpPr>
          <p:cNvPr id="6" name="Text Placeholder 5">
            <a:extLst>
              <a:ext uri="{FF2B5EF4-FFF2-40B4-BE49-F238E27FC236}">
                <a16:creationId xmlns:a16="http://schemas.microsoft.com/office/drawing/2014/main" id="{8A2A1B22-F289-457A-A296-342B5D7AD0B5}"/>
              </a:ext>
            </a:extLst>
          </p:cNvPr>
          <p:cNvSpPr>
            <a:spLocks noGrp="1"/>
          </p:cNvSpPr>
          <p:nvPr>
            <p:ph type="body" sz="quarter" idx="10"/>
          </p:nvPr>
        </p:nvSpPr>
        <p:spPr>
          <a:xfrm>
            <a:off x="792164" y="2020388"/>
            <a:ext cx="7559675" cy="4094663"/>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0431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C651-B8C1-4004-8BF3-C8CF03404EC1}"/>
              </a:ext>
            </a:extLst>
          </p:cNvPr>
          <p:cNvSpPr>
            <a:spLocks noGrp="1"/>
          </p:cNvSpPr>
          <p:nvPr>
            <p:ph type="title"/>
          </p:nvPr>
        </p:nvSpPr>
        <p:spPr>
          <a:xfrm>
            <a:off x="792163" y="513806"/>
            <a:ext cx="7560000" cy="1230377"/>
          </a:xfrm>
        </p:spPr>
        <p:txBody>
          <a:bodyPr anchor="b">
            <a:normAutofit/>
          </a:bodyPr>
          <a:lstStyle>
            <a:lvl1pPr>
              <a:defRPr sz="3000" b="1"/>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20E10B7A-7FA4-438C-8D36-8607621296EA}"/>
              </a:ext>
            </a:extLst>
          </p:cNvPr>
          <p:cNvSpPr/>
          <p:nvPr userDrawn="1"/>
        </p:nvSpPr>
        <p:spPr>
          <a:xfrm>
            <a:off x="893645" y="1744183"/>
            <a:ext cx="792000" cy="154285"/>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
        <p:nvSpPr>
          <p:cNvPr id="6" name="Text Placeholder 5">
            <a:extLst>
              <a:ext uri="{FF2B5EF4-FFF2-40B4-BE49-F238E27FC236}">
                <a16:creationId xmlns:a16="http://schemas.microsoft.com/office/drawing/2014/main" id="{8A2A1B22-F289-457A-A296-342B5D7AD0B5}"/>
              </a:ext>
            </a:extLst>
          </p:cNvPr>
          <p:cNvSpPr>
            <a:spLocks noGrp="1"/>
          </p:cNvSpPr>
          <p:nvPr>
            <p:ph type="body" sz="quarter" idx="10"/>
          </p:nvPr>
        </p:nvSpPr>
        <p:spPr>
          <a:xfrm>
            <a:off x="792164" y="2020388"/>
            <a:ext cx="7559675" cy="4094663"/>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7621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5335-21E0-45FA-87A1-E98626EA9C62}"/>
              </a:ext>
            </a:extLst>
          </p:cNvPr>
          <p:cNvSpPr>
            <a:spLocks noGrp="1"/>
          </p:cNvSpPr>
          <p:nvPr>
            <p:ph type="title"/>
          </p:nvPr>
        </p:nvSpPr>
        <p:spPr>
          <a:xfrm>
            <a:off x="792000" y="1415852"/>
            <a:ext cx="7560000" cy="814601"/>
          </a:xfrm>
        </p:spPr>
        <p:txBody>
          <a:bodyPr anchor="ctr"/>
          <a:lstStyle>
            <a:lvl1pPr>
              <a:defRPr sz="3200" b="0"/>
            </a:lvl1pPr>
          </a:lstStyle>
          <a:p>
            <a:r>
              <a:rPr lang="en-US"/>
              <a:t>Click to edit Master title style</a:t>
            </a:r>
            <a:endParaRPr lang="en-CA" dirty="0"/>
          </a:p>
        </p:txBody>
      </p:sp>
      <p:sp>
        <p:nvSpPr>
          <p:cNvPr id="4" name="Rectangle 3">
            <a:extLst>
              <a:ext uri="{FF2B5EF4-FFF2-40B4-BE49-F238E27FC236}">
                <a16:creationId xmlns:a16="http://schemas.microsoft.com/office/drawing/2014/main" id="{4CA9064D-11A2-4A2B-A4E7-65358684B827}"/>
              </a:ext>
            </a:extLst>
          </p:cNvPr>
          <p:cNvSpPr/>
          <p:nvPr userDrawn="1"/>
        </p:nvSpPr>
        <p:spPr>
          <a:xfrm>
            <a:off x="903356" y="2328772"/>
            <a:ext cx="792000" cy="88491"/>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
        <p:nvSpPr>
          <p:cNvPr id="6" name="Text Placeholder 5">
            <a:extLst>
              <a:ext uri="{FF2B5EF4-FFF2-40B4-BE49-F238E27FC236}">
                <a16:creationId xmlns:a16="http://schemas.microsoft.com/office/drawing/2014/main" id="{3272F28C-1C12-4F6C-8F64-730076F76C79}"/>
              </a:ext>
            </a:extLst>
          </p:cNvPr>
          <p:cNvSpPr>
            <a:spLocks noGrp="1"/>
          </p:cNvSpPr>
          <p:nvPr>
            <p:ph type="body" sz="quarter" idx="10"/>
          </p:nvPr>
        </p:nvSpPr>
        <p:spPr>
          <a:xfrm>
            <a:off x="5097464" y="3225800"/>
            <a:ext cx="3413125" cy="2861733"/>
          </a:xfrm>
        </p:spPr>
        <p:txBody>
          <a:bodyPr/>
          <a:lstStyle>
            <a:lvl2pPr marL="0" indent="0">
              <a:buNone/>
              <a:defRPr/>
            </a:lvl2pPr>
            <a:lvl3pPr marL="0" indent="0">
              <a:buNone/>
              <a:defRPr/>
            </a:lvl3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84B3799C-7995-404B-A4A6-6B89047F8EBE}"/>
              </a:ext>
            </a:extLst>
          </p:cNvPr>
          <p:cNvSpPr>
            <a:spLocks noGrp="1"/>
          </p:cNvSpPr>
          <p:nvPr>
            <p:ph type="body" sz="quarter" idx="11"/>
          </p:nvPr>
        </p:nvSpPr>
        <p:spPr>
          <a:xfrm>
            <a:off x="792000" y="2595034"/>
            <a:ext cx="3780000" cy="3492500"/>
          </a:xfrm>
        </p:spPr>
        <p:txBody>
          <a:bodyPr/>
          <a:lstStyle>
            <a:lvl1pPr>
              <a:defRPr sz="2800"/>
            </a:lvl1pPr>
            <a:lvl2pPr marL="0" indent="0">
              <a:buNone/>
              <a:defRPr/>
            </a:lvl2pPr>
            <a:lvl3pPr marL="0" indent="0">
              <a:buNone/>
              <a:defRPr/>
            </a:lvl3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9AD4B6FF-C75D-400A-A67A-647E26EB1500}"/>
              </a:ext>
            </a:extLst>
          </p:cNvPr>
          <p:cNvSpPr/>
          <p:nvPr userDrawn="1"/>
        </p:nvSpPr>
        <p:spPr>
          <a:xfrm flipV="1">
            <a:off x="5097463" y="2775626"/>
            <a:ext cx="3413125" cy="231921"/>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80218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s">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6FD412-3C98-42CD-A08A-CA5C7FD6DEA5}"/>
              </a:ext>
            </a:extLst>
          </p:cNvPr>
          <p:cNvSpPr/>
          <p:nvPr userDrawn="1"/>
        </p:nvSpPr>
        <p:spPr>
          <a:xfrm>
            <a:off x="4648201" y="742950"/>
            <a:ext cx="3885919" cy="5601245"/>
          </a:xfrm>
          <a:prstGeom prst="roundRect">
            <a:avLst>
              <a:gd name="adj" fmla="val 240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sz="1800"/>
          </a:p>
        </p:txBody>
      </p:sp>
      <p:sp>
        <p:nvSpPr>
          <p:cNvPr id="10" name="Title 9">
            <a:extLst>
              <a:ext uri="{FF2B5EF4-FFF2-40B4-BE49-F238E27FC236}">
                <a16:creationId xmlns:a16="http://schemas.microsoft.com/office/drawing/2014/main" id="{39B90464-8DE4-49A4-A19C-611CB42E6A06}"/>
              </a:ext>
            </a:extLst>
          </p:cNvPr>
          <p:cNvSpPr>
            <a:spLocks noGrp="1"/>
          </p:cNvSpPr>
          <p:nvPr>
            <p:ph type="title"/>
          </p:nvPr>
        </p:nvSpPr>
        <p:spPr/>
        <p:txBody>
          <a:bodyPr/>
          <a:lstStyle/>
          <a:p>
            <a:r>
              <a:rPr lang="en-US"/>
              <a:t>Click to edit Master title style</a:t>
            </a:r>
            <a:endParaRPr lang="en-CA"/>
          </a:p>
        </p:txBody>
      </p:sp>
      <p:sp>
        <p:nvSpPr>
          <p:cNvPr id="12" name="Text Placeholder 11">
            <a:extLst>
              <a:ext uri="{FF2B5EF4-FFF2-40B4-BE49-F238E27FC236}">
                <a16:creationId xmlns:a16="http://schemas.microsoft.com/office/drawing/2014/main" id="{DC680457-2866-4B65-91DE-5D61D13BF59C}"/>
              </a:ext>
            </a:extLst>
          </p:cNvPr>
          <p:cNvSpPr>
            <a:spLocks noGrp="1"/>
          </p:cNvSpPr>
          <p:nvPr>
            <p:ph type="body" sz="quarter" idx="10"/>
          </p:nvPr>
        </p:nvSpPr>
        <p:spPr>
          <a:xfrm>
            <a:off x="796925" y="2209800"/>
            <a:ext cx="3613150" cy="4133851"/>
          </a:xfrm>
        </p:spPr>
        <p:txBody>
          <a:bodyPr/>
          <a:lstStyle>
            <a:lvl1pPr>
              <a:defRPr>
                <a:solidFill>
                  <a:schemeClr val="tx2"/>
                </a:solidFill>
              </a:defRPr>
            </a:lvl1pPr>
          </a:lstStyle>
          <a:p>
            <a:pPr lvl="0"/>
            <a:r>
              <a:rPr lang="en-US" dirty="0"/>
              <a:t>Click to edit Master text styles</a:t>
            </a:r>
          </a:p>
        </p:txBody>
      </p:sp>
      <p:sp>
        <p:nvSpPr>
          <p:cNvPr id="13" name="Rectangle 12">
            <a:extLst>
              <a:ext uri="{FF2B5EF4-FFF2-40B4-BE49-F238E27FC236}">
                <a16:creationId xmlns:a16="http://schemas.microsoft.com/office/drawing/2014/main" id="{CA1E1953-9F6D-45AB-A1B6-23C8D2D28EC0}"/>
              </a:ext>
            </a:extLst>
          </p:cNvPr>
          <p:cNvSpPr/>
          <p:nvPr userDrawn="1"/>
        </p:nvSpPr>
        <p:spPr>
          <a:xfrm>
            <a:off x="912695" y="1863956"/>
            <a:ext cx="792000" cy="154285"/>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418933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E835-9315-40E7-B0F1-192BF2415ECA}"/>
              </a:ext>
            </a:extLst>
          </p:cNvPr>
          <p:cNvSpPr>
            <a:spLocks noGrp="1"/>
          </p:cNvSpPr>
          <p:nvPr>
            <p:ph type="title"/>
          </p:nvPr>
        </p:nvSpPr>
        <p:spPr>
          <a:xfrm>
            <a:off x="792000" y="778843"/>
            <a:ext cx="7560000" cy="679541"/>
          </a:xfrm>
        </p:spPr>
        <p:txBody>
          <a:bodyPr/>
          <a:lstStyle>
            <a:lvl1pPr>
              <a:defRPr sz="2800"/>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1C120B5-980E-4101-B9DB-72BA92366720}"/>
              </a:ext>
            </a:extLst>
          </p:cNvPr>
          <p:cNvSpPr>
            <a:spLocks noGrp="1"/>
          </p:cNvSpPr>
          <p:nvPr>
            <p:ph sz="half" idx="1"/>
          </p:nvPr>
        </p:nvSpPr>
        <p:spPr>
          <a:xfrm>
            <a:off x="628650" y="1600201"/>
            <a:ext cx="3867150" cy="4576233"/>
          </a:xfrm>
        </p:spPr>
        <p:txBody>
          <a:bodyPr/>
          <a:lstStyle>
            <a:lvl2pPr marL="266700" indent="-252413">
              <a:defRPr sz="1600"/>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16546CCC-E9AD-4129-8F17-255302EFF9A8}"/>
              </a:ext>
            </a:extLst>
          </p:cNvPr>
          <p:cNvSpPr>
            <a:spLocks noGrp="1"/>
          </p:cNvSpPr>
          <p:nvPr>
            <p:ph sz="half" idx="2"/>
          </p:nvPr>
        </p:nvSpPr>
        <p:spPr>
          <a:xfrm>
            <a:off x="4648200" y="1600201"/>
            <a:ext cx="3867150" cy="4576233"/>
          </a:xfrm>
        </p:spPr>
        <p:txBody>
          <a:bodyPr/>
          <a:lstStyle>
            <a:lvl2pPr marL="266700" indent="-252413">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428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427D-30F0-4BE8-A466-D02C66FCFBCF}"/>
              </a:ext>
            </a:extLst>
          </p:cNvPr>
          <p:cNvSpPr>
            <a:spLocks noGrp="1"/>
          </p:cNvSpPr>
          <p:nvPr>
            <p:ph type="title"/>
          </p:nvPr>
        </p:nvSpPr>
        <p:spPr>
          <a:xfrm>
            <a:off x="628650" y="1305668"/>
            <a:ext cx="7886700" cy="679541"/>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A7F42C50-57C4-4060-B28E-D2838A097574}"/>
              </a:ext>
            </a:extLst>
          </p:cNvPr>
          <p:cNvSpPr>
            <a:spLocks noGrp="1"/>
          </p:cNvSpPr>
          <p:nvPr>
            <p:ph type="body" idx="1" hasCustomPrompt="1"/>
          </p:nvPr>
        </p:nvSpPr>
        <p:spPr>
          <a:xfrm>
            <a:off x="630239" y="1997413"/>
            <a:ext cx="3868737" cy="508720"/>
          </a:xfrm>
        </p:spPr>
        <p:txBody>
          <a:bodyPr anchor="b">
            <a:noAutofit/>
          </a:bodyPr>
          <a:lstStyle>
            <a:lvl1pPr marL="0" indent="0" algn="ctr">
              <a:buNone/>
              <a:defRPr sz="2400" b="0" spc="-100"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4" name="Content Placeholder 3">
            <a:extLst>
              <a:ext uri="{FF2B5EF4-FFF2-40B4-BE49-F238E27FC236}">
                <a16:creationId xmlns:a16="http://schemas.microsoft.com/office/drawing/2014/main" id="{72610139-A598-4E2A-BD1A-296D09FB9BC1}"/>
              </a:ext>
            </a:extLst>
          </p:cNvPr>
          <p:cNvSpPr>
            <a:spLocks noGrp="1"/>
          </p:cNvSpPr>
          <p:nvPr>
            <p:ph sz="half" idx="2"/>
          </p:nvPr>
        </p:nvSpPr>
        <p:spPr>
          <a:xfrm>
            <a:off x="630239" y="2506133"/>
            <a:ext cx="3868737" cy="3683000"/>
          </a:xfrm>
        </p:spPr>
        <p:txBody>
          <a:bodyPr/>
          <a:lstStyle>
            <a:lvl2pPr marL="180975" indent="-166688">
              <a:buClr>
                <a:schemeClr val="accent3"/>
              </a:buClr>
              <a:buSzPct val="120000"/>
              <a:buFont typeface="Wingdings" panose="05000000000000000000" pitchFamily="2" charset="2"/>
              <a:buChar char="§"/>
              <a:defRPr sz="1800"/>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9C09A501-C401-47C2-B983-C8C4DE8A3526}"/>
              </a:ext>
            </a:extLst>
          </p:cNvPr>
          <p:cNvSpPr>
            <a:spLocks noGrp="1"/>
          </p:cNvSpPr>
          <p:nvPr>
            <p:ph type="body" sz="quarter" idx="3" hasCustomPrompt="1"/>
          </p:nvPr>
        </p:nvSpPr>
        <p:spPr>
          <a:xfrm>
            <a:off x="4629150" y="1997413"/>
            <a:ext cx="3887788" cy="508720"/>
          </a:xfrm>
        </p:spPr>
        <p:txBody>
          <a:bodyPr anchor="b">
            <a:noAutofit/>
          </a:bodyPr>
          <a:lstStyle>
            <a:lvl1pPr marL="0" indent="0" algn="ctr">
              <a:buNone/>
              <a:defRPr sz="2400" b="0" spc="-100"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6" name="Content Placeholder 5">
            <a:extLst>
              <a:ext uri="{FF2B5EF4-FFF2-40B4-BE49-F238E27FC236}">
                <a16:creationId xmlns:a16="http://schemas.microsoft.com/office/drawing/2014/main" id="{8784F3AC-6896-46B8-955E-0B1B6B04E4F4}"/>
              </a:ext>
            </a:extLst>
          </p:cNvPr>
          <p:cNvSpPr>
            <a:spLocks noGrp="1"/>
          </p:cNvSpPr>
          <p:nvPr>
            <p:ph sz="quarter" idx="4"/>
          </p:nvPr>
        </p:nvSpPr>
        <p:spPr>
          <a:xfrm>
            <a:off x="4629150" y="2506133"/>
            <a:ext cx="3887788" cy="3683000"/>
          </a:xfrm>
        </p:spPr>
        <p:txBody>
          <a:bodyPr/>
          <a:lstStyle>
            <a:lvl2pPr marL="266700" indent="-252413">
              <a:buClr>
                <a:schemeClr val="accent3"/>
              </a:buClr>
              <a:buSzPct val="120000"/>
              <a:buFont typeface="Wingdings" panose="05000000000000000000" pitchFamily="2" charset="2"/>
              <a:buChar cha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1143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9FDE-7AB7-404F-91E4-DF99B537A6C0}"/>
              </a:ext>
            </a:extLst>
          </p:cNvPr>
          <p:cNvSpPr>
            <a:spLocks noGrp="1"/>
          </p:cNvSpPr>
          <p:nvPr>
            <p:ph type="title"/>
          </p:nvPr>
        </p:nvSpPr>
        <p:spPr>
          <a:xfrm>
            <a:off x="792000" y="522513"/>
            <a:ext cx="7560000" cy="1224000"/>
          </a:xfrm>
        </p:spPr>
        <p:txBody>
          <a:bodyPr anchor="b"/>
          <a:lstStyle>
            <a:lvl1pPr algn="ctr">
              <a:lnSpc>
                <a:spcPct val="100000"/>
              </a:lnSpc>
              <a:defRPr sz="3000"/>
            </a:lvl1pPr>
          </a:lstStyle>
          <a:p>
            <a:r>
              <a:rPr lang="en-US" dirty="0"/>
              <a:t>Click to edit Master title style</a:t>
            </a:r>
            <a:endParaRPr lang="en-CA" dirty="0"/>
          </a:p>
        </p:txBody>
      </p:sp>
    </p:spTree>
    <p:extLst>
      <p:ext uri="{BB962C8B-B14F-4D97-AF65-F5344CB8AC3E}">
        <p14:creationId xmlns:p14="http://schemas.microsoft.com/office/powerpoint/2010/main" val="945463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9FDE-7AB7-404F-91E4-DF99B537A6C0}"/>
              </a:ext>
            </a:extLst>
          </p:cNvPr>
          <p:cNvSpPr>
            <a:spLocks noGrp="1"/>
          </p:cNvSpPr>
          <p:nvPr>
            <p:ph type="title"/>
          </p:nvPr>
        </p:nvSpPr>
        <p:spPr>
          <a:xfrm>
            <a:off x="628650" y="796414"/>
            <a:ext cx="7886700" cy="725425"/>
          </a:xfrm>
        </p:spPr>
        <p:txBody>
          <a:bodyPr/>
          <a:lstStyle>
            <a:lvl1pPr algn="ctr">
              <a:defRPr/>
            </a:lvl1p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F600212A-294C-4FAB-BF37-E9B6BD097953}"/>
              </a:ext>
            </a:extLst>
          </p:cNvPr>
          <p:cNvSpPr>
            <a:spLocks noGrp="1"/>
          </p:cNvSpPr>
          <p:nvPr>
            <p:ph sz="quarter" idx="10"/>
          </p:nvPr>
        </p:nvSpPr>
        <p:spPr>
          <a:xfrm>
            <a:off x="5295014" y="1861880"/>
            <a:ext cx="3220336" cy="4593955"/>
          </a:xfrm>
        </p:spPr>
        <p:txBody>
          <a:bodyPr/>
          <a:lstStyle>
            <a:lvl2pPr marL="266700" indent="-252413">
              <a:buClr>
                <a:schemeClr val="accent3"/>
              </a:buClr>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5" name="Rectangle 4">
            <a:extLst>
              <a:ext uri="{FF2B5EF4-FFF2-40B4-BE49-F238E27FC236}">
                <a16:creationId xmlns:a16="http://schemas.microsoft.com/office/drawing/2014/main" id="{49ECE193-09BF-45A1-BA32-F3144C8D94AD}"/>
              </a:ext>
            </a:extLst>
          </p:cNvPr>
          <p:cNvSpPr/>
          <p:nvPr userDrawn="1"/>
        </p:nvSpPr>
        <p:spPr>
          <a:xfrm>
            <a:off x="5295014" y="1647613"/>
            <a:ext cx="792000" cy="88491"/>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4053714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970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E34F-AD60-B547-826D-B6E6032F2A54}"/>
              </a:ext>
            </a:extLst>
          </p:cNvPr>
          <p:cNvSpPr>
            <a:spLocks noGrp="1"/>
          </p:cNvSpPr>
          <p:nvPr>
            <p:ph type="title" hasCustomPrompt="1"/>
          </p:nvPr>
        </p:nvSpPr>
        <p:spPr>
          <a:xfrm>
            <a:off x="0" y="1"/>
            <a:ext cx="9144000" cy="963748"/>
          </a:xfrm>
          <a:solidFill>
            <a:schemeClr val="accent1"/>
          </a:solidFill>
        </p:spPr>
        <p:txBody>
          <a:bodyPr/>
          <a:lstStyle>
            <a:lvl1pPr marL="538163" indent="0">
              <a:tabLst/>
              <a:defRPr sz="2800">
                <a:solidFill>
                  <a:schemeClr val="bg1"/>
                </a:solidFill>
              </a:defRPr>
            </a:lvl1pPr>
          </a:lstStyle>
          <a:p>
            <a:r>
              <a:rPr lang="en-US" dirty="0"/>
              <a:t>Activity</a:t>
            </a:r>
          </a:p>
        </p:txBody>
      </p:sp>
      <p:sp>
        <p:nvSpPr>
          <p:cNvPr id="4" name="Rectangle 3">
            <a:extLst>
              <a:ext uri="{FF2B5EF4-FFF2-40B4-BE49-F238E27FC236}">
                <a16:creationId xmlns:a16="http://schemas.microsoft.com/office/drawing/2014/main" id="{97CFB5CB-8D09-48D0-8EE1-31D541223BE2}"/>
              </a:ext>
            </a:extLst>
          </p:cNvPr>
          <p:cNvSpPr/>
          <p:nvPr userDrawn="1"/>
        </p:nvSpPr>
        <p:spPr>
          <a:xfrm>
            <a:off x="616798" y="963748"/>
            <a:ext cx="630754" cy="192464"/>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
        <p:nvSpPr>
          <p:cNvPr id="6" name="Text Placeholder 5">
            <a:extLst>
              <a:ext uri="{FF2B5EF4-FFF2-40B4-BE49-F238E27FC236}">
                <a16:creationId xmlns:a16="http://schemas.microsoft.com/office/drawing/2014/main" id="{C14ADF32-08B4-3E44-8ACE-AE54C5B4F72F}"/>
              </a:ext>
            </a:extLst>
          </p:cNvPr>
          <p:cNvSpPr>
            <a:spLocks noGrp="1"/>
          </p:cNvSpPr>
          <p:nvPr>
            <p:ph type="body" sz="quarter" idx="10"/>
          </p:nvPr>
        </p:nvSpPr>
        <p:spPr>
          <a:xfrm>
            <a:off x="942975" y="1955801"/>
            <a:ext cx="3629024" cy="3873500"/>
          </a:xfrm>
        </p:spPr>
        <p:txBody>
          <a:bodyPr>
            <a:normAutofit/>
          </a:bodyPr>
          <a:lstStyle>
            <a:lvl1pPr>
              <a:defRPr sz="2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993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7989EF3-AAE3-4C10-8814-846013600AB1}" type="datetime1">
              <a:rPr lang="en-US" smtClean="0"/>
              <a:pPr>
                <a:defRPr/>
              </a:pPr>
              <a:t>2/28/2023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01A77C-6C8A-4B0E-BEA4-CF8C5FD023E7}" type="slidenum">
              <a:rPr lang="en-US" smtClean="0"/>
              <a:pPr>
                <a:defRPr/>
              </a:pPr>
              <a:t>‹#›</a:t>
            </a:fld>
            <a:endParaRPr lang="en-US" dirty="0"/>
          </a:p>
        </p:txBody>
      </p:sp>
    </p:spTree>
    <p:extLst>
      <p:ext uri="{BB962C8B-B14F-4D97-AF65-F5344CB8AC3E}">
        <p14:creationId xmlns:p14="http://schemas.microsoft.com/office/powerpoint/2010/main" val="402440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E34F-AD60-B547-826D-B6E6032F2A54}"/>
              </a:ext>
            </a:extLst>
          </p:cNvPr>
          <p:cNvSpPr>
            <a:spLocks noGrp="1"/>
          </p:cNvSpPr>
          <p:nvPr>
            <p:ph type="title" hasCustomPrompt="1"/>
          </p:nvPr>
        </p:nvSpPr>
        <p:spPr>
          <a:xfrm>
            <a:off x="0" y="-1"/>
            <a:ext cx="9144000" cy="963748"/>
          </a:xfrm>
          <a:solidFill>
            <a:schemeClr val="accent2"/>
          </a:solidFill>
          <a:ln>
            <a:noFill/>
          </a:ln>
        </p:spPr>
        <p:txBody>
          <a:bodyPr/>
          <a:lstStyle>
            <a:lvl1pPr marL="538163" indent="0">
              <a:tabLst/>
              <a:defRPr sz="2800">
                <a:solidFill>
                  <a:schemeClr val="bg1"/>
                </a:solidFill>
              </a:defRPr>
            </a:lvl1pPr>
          </a:lstStyle>
          <a:p>
            <a:r>
              <a:rPr lang="en-US" dirty="0"/>
              <a:t>Activity</a:t>
            </a:r>
          </a:p>
        </p:txBody>
      </p:sp>
      <p:sp>
        <p:nvSpPr>
          <p:cNvPr id="4" name="Rectangle 3">
            <a:extLst>
              <a:ext uri="{FF2B5EF4-FFF2-40B4-BE49-F238E27FC236}">
                <a16:creationId xmlns:a16="http://schemas.microsoft.com/office/drawing/2014/main" id="{97CFB5CB-8D09-48D0-8EE1-31D541223BE2}"/>
              </a:ext>
            </a:extLst>
          </p:cNvPr>
          <p:cNvSpPr/>
          <p:nvPr userDrawn="1"/>
        </p:nvSpPr>
        <p:spPr>
          <a:xfrm>
            <a:off x="616799" y="963747"/>
            <a:ext cx="630754" cy="192464"/>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
        <p:nvSpPr>
          <p:cNvPr id="6" name="Text Placeholder 5">
            <a:extLst>
              <a:ext uri="{FF2B5EF4-FFF2-40B4-BE49-F238E27FC236}">
                <a16:creationId xmlns:a16="http://schemas.microsoft.com/office/drawing/2014/main" id="{C14ADF32-08B4-3E44-8ACE-AE54C5B4F72F}"/>
              </a:ext>
            </a:extLst>
          </p:cNvPr>
          <p:cNvSpPr>
            <a:spLocks noGrp="1"/>
          </p:cNvSpPr>
          <p:nvPr>
            <p:ph type="body" sz="quarter" idx="10"/>
          </p:nvPr>
        </p:nvSpPr>
        <p:spPr>
          <a:xfrm>
            <a:off x="962026" y="1742861"/>
            <a:ext cx="3609975" cy="4073739"/>
          </a:xfrm>
        </p:spPr>
        <p:txBody>
          <a:bodyPr>
            <a:normAutofit/>
          </a:bodyPr>
          <a:lstStyle>
            <a:lvl1pPr>
              <a:defRPr sz="2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9712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E34F-AD60-B547-826D-B6E6032F2A54}"/>
              </a:ext>
            </a:extLst>
          </p:cNvPr>
          <p:cNvSpPr>
            <a:spLocks noGrp="1"/>
          </p:cNvSpPr>
          <p:nvPr>
            <p:ph type="title" hasCustomPrompt="1"/>
          </p:nvPr>
        </p:nvSpPr>
        <p:spPr>
          <a:xfrm>
            <a:off x="0" y="-1"/>
            <a:ext cx="9144000" cy="963748"/>
          </a:xfrm>
          <a:solidFill>
            <a:schemeClr val="accent3"/>
          </a:solidFill>
        </p:spPr>
        <p:txBody>
          <a:bodyPr/>
          <a:lstStyle>
            <a:lvl1pPr marL="538163" indent="0">
              <a:tabLst/>
              <a:defRPr sz="2800">
                <a:solidFill>
                  <a:schemeClr val="bg1"/>
                </a:solidFill>
              </a:defRPr>
            </a:lvl1pPr>
          </a:lstStyle>
          <a:p>
            <a:r>
              <a:rPr lang="en-US" dirty="0"/>
              <a:t>Video</a:t>
            </a:r>
          </a:p>
        </p:txBody>
      </p:sp>
      <p:sp>
        <p:nvSpPr>
          <p:cNvPr id="6" name="Text Placeholder 5">
            <a:extLst>
              <a:ext uri="{FF2B5EF4-FFF2-40B4-BE49-F238E27FC236}">
                <a16:creationId xmlns:a16="http://schemas.microsoft.com/office/drawing/2014/main" id="{C14ADF32-08B4-3E44-8ACE-AE54C5B4F72F}"/>
              </a:ext>
            </a:extLst>
          </p:cNvPr>
          <p:cNvSpPr>
            <a:spLocks noGrp="1"/>
          </p:cNvSpPr>
          <p:nvPr>
            <p:ph type="body" sz="quarter" idx="10"/>
          </p:nvPr>
        </p:nvSpPr>
        <p:spPr>
          <a:xfrm>
            <a:off x="616800" y="1735032"/>
            <a:ext cx="3955201" cy="4068869"/>
          </a:xfrm>
        </p:spPr>
        <p:txBody>
          <a:bodyPr anchor="ctr">
            <a:normAutofit/>
          </a:bodyPr>
          <a:lstStyle>
            <a:lvl1pPr>
              <a:defRPr sz="2000" i="1">
                <a:solidFill>
                  <a:schemeClr val="tx2"/>
                </a:solidFill>
              </a:defRPr>
            </a:lvl1pPr>
          </a:lstStyle>
          <a:p>
            <a:pPr lvl="0"/>
            <a:r>
              <a:rPr lang="en-US"/>
              <a:t>Click to edit Master text styles</a:t>
            </a:r>
          </a:p>
        </p:txBody>
      </p:sp>
      <p:sp>
        <p:nvSpPr>
          <p:cNvPr id="7" name="Rectangle 6">
            <a:extLst>
              <a:ext uri="{FF2B5EF4-FFF2-40B4-BE49-F238E27FC236}">
                <a16:creationId xmlns:a16="http://schemas.microsoft.com/office/drawing/2014/main" id="{AD7C3E23-7A4D-4B5D-B577-687E5B71E5CA}"/>
              </a:ext>
            </a:extLst>
          </p:cNvPr>
          <p:cNvSpPr/>
          <p:nvPr userDrawn="1"/>
        </p:nvSpPr>
        <p:spPr>
          <a:xfrm>
            <a:off x="616799" y="957867"/>
            <a:ext cx="630754" cy="192464"/>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671089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9F9B-726A-465A-B948-22507213287C}"/>
              </a:ext>
            </a:extLst>
          </p:cNvPr>
          <p:cNvSpPr>
            <a:spLocks noGrp="1"/>
          </p:cNvSpPr>
          <p:nvPr>
            <p:ph type="title"/>
          </p:nvPr>
        </p:nvSpPr>
        <p:spPr>
          <a:xfrm>
            <a:off x="427186" y="577758"/>
            <a:ext cx="2414810" cy="1187543"/>
          </a:xfrm>
        </p:spPr>
        <p:txBody>
          <a:bodyPr/>
          <a:lstStyle>
            <a:lvl1pPr>
              <a:defRPr sz="2400" b="1"/>
            </a:lvl1pPr>
          </a:lstStyle>
          <a:p>
            <a:r>
              <a:rPr lang="en-US"/>
              <a:t>Click to edit Master title style</a:t>
            </a:r>
            <a:endParaRPr lang="en-CA" dirty="0"/>
          </a:p>
        </p:txBody>
      </p:sp>
      <p:sp>
        <p:nvSpPr>
          <p:cNvPr id="8" name="Text Placeholder 7">
            <a:extLst>
              <a:ext uri="{FF2B5EF4-FFF2-40B4-BE49-F238E27FC236}">
                <a16:creationId xmlns:a16="http://schemas.microsoft.com/office/drawing/2014/main" id="{8BE46D34-A43F-478A-A130-C5380255C1DE}"/>
              </a:ext>
            </a:extLst>
          </p:cNvPr>
          <p:cNvSpPr>
            <a:spLocks noGrp="1"/>
          </p:cNvSpPr>
          <p:nvPr>
            <p:ph type="body" sz="quarter" idx="10"/>
          </p:nvPr>
        </p:nvSpPr>
        <p:spPr>
          <a:xfrm>
            <a:off x="427039" y="1765300"/>
            <a:ext cx="2414587" cy="4622800"/>
          </a:xfrm>
        </p:spPr>
        <p:txBody>
          <a:bodyPr/>
          <a:lstStyle/>
          <a:p>
            <a:pPr lvl="0"/>
            <a:r>
              <a:rPr lang="en-US"/>
              <a:t>Click to edit Master text styles</a:t>
            </a:r>
          </a:p>
        </p:txBody>
      </p:sp>
    </p:spTree>
    <p:extLst>
      <p:ext uri="{BB962C8B-B14F-4D97-AF65-F5344CB8AC3E}">
        <p14:creationId xmlns:p14="http://schemas.microsoft.com/office/powerpoint/2010/main" val="1457604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and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10EA-9838-4870-A82F-A002AEE12FBB}"/>
              </a:ext>
            </a:extLst>
          </p:cNvPr>
          <p:cNvSpPr>
            <a:spLocks noGrp="1"/>
          </p:cNvSpPr>
          <p:nvPr>
            <p:ph type="title"/>
          </p:nvPr>
        </p:nvSpPr>
        <p:spPr>
          <a:xfrm>
            <a:off x="628650" y="796414"/>
            <a:ext cx="7886700" cy="715639"/>
          </a:xfrm>
        </p:spPr>
        <p:txBody>
          <a:bodyPr/>
          <a:lstStyle>
            <a:lvl1pPr>
              <a:defRPr sz="2800"/>
            </a:lvl1p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675A2A22-27DC-4FBB-AFE9-84883DA92CA9}"/>
              </a:ext>
            </a:extLst>
          </p:cNvPr>
          <p:cNvSpPr>
            <a:spLocks noGrp="1"/>
          </p:cNvSpPr>
          <p:nvPr>
            <p:ph sz="quarter" idx="10"/>
          </p:nvPr>
        </p:nvSpPr>
        <p:spPr>
          <a:xfrm>
            <a:off x="628651" y="4868154"/>
            <a:ext cx="7886700" cy="160038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2614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08EE028-B9A6-B245-9130-0757AD74EC3A}"/>
              </a:ext>
            </a:extLst>
          </p:cNvPr>
          <p:cNvSpPr txBox="1">
            <a:spLocks/>
          </p:cNvSpPr>
          <p:nvPr userDrawn="1"/>
        </p:nvSpPr>
        <p:spPr>
          <a:xfrm>
            <a:off x="7024878" y="6432232"/>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C1751A-CE1C-0A4C-807E-86F1B819CACE}" type="slidenum">
              <a:rPr lang="en-US" sz="900" smtClean="0">
                <a:solidFill>
                  <a:schemeClr val="bg1"/>
                </a:solidFill>
              </a:rPr>
              <a:pPr/>
              <a:t>‹#›</a:t>
            </a:fld>
            <a:endParaRPr lang="en-US" sz="900" dirty="0">
              <a:solidFill>
                <a:schemeClr val="bg1"/>
              </a:solidFill>
            </a:endParaRPr>
          </a:p>
        </p:txBody>
      </p:sp>
      <p:grpSp>
        <p:nvGrpSpPr>
          <p:cNvPr id="13" name="Group 12">
            <a:extLst>
              <a:ext uri="{FF2B5EF4-FFF2-40B4-BE49-F238E27FC236}">
                <a16:creationId xmlns:a16="http://schemas.microsoft.com/office/drawing/2014/main" id="{AF47A5E6-8730-284A-BB87-23A786A63F42}"/>
              </a:ext>
            </a:extLst>
          </p:cNvPr>
          <p:cNvGrpSpPr/>
          <p:nvPr userDrawn="1"/>
        </p:nvGrpSpPr>
        <p:grpSpPr>
          <a:xfrm>
            <a:off x="5568944" y="313772"/>
            <a:ext cx="3125990" cy="1139173"/>
            <a:chOff x="798511" y="1488960"/>
            <a:chExt cx="5687038" cy="1554353"/>
          </a:xfrm>
        </p:grpSpPr>
        <p:pic>
          <p:nvPicPr>
            <p:cNvPr id="5" name="Picture 4" descr="A picture containing clock&#10;&#10;Description automatically generated">
              <a:extLst>
                <a:ext uri="{FF2B5EF4-FFF2-40B4-BE49-F238E27FC236}">
                  <a16:creationId xmlns:a16="http://schemas.microsoft.com/office/drawing/2014/main" id="{DA131C66-E5A2-9D4D-9924-0F55031BFC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6805" y="1488960"/>
              <a:ext cx="2648744" cy="1554353"/>
            </a:xfrm>
            <a:prstGeom prst="rect">
              <a:avLst/>
            </a:prstGeom>
          </p:spPr>
        </p:pic>
        <p:pic>
          <p:nvPicPr>
            <p:cNvPr id="9" name="Picture 8" descr="A close up of a sign&#10;&#10;Description automatically generated">
              <a:extLst>
                <a:ext uri="{FF2B5EF4-FFF2-40B4-BE49-F238E27FC236}">
                  <a16:creationId xmlns:a16="http://schemas.microsoft.com/office/drawing/2014/main" id="{FCDC4036-60A5-B34F-8CA6-9E4C0F6245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8511" y="2041207"/>
              <a:ext cx="2771775" cy="1002106"/>
            </a:xfrm>
            <a:prstGeom prst="rect">
              <a:avLst/>
            </a:prstGeom>
          </p:spPr>
        </p:pic>
      </p:grpSp>
      <p:pic>
        <p:nvPicPr>
          <p:cNvPr id="11" name="Picture 10" descr="A close up of a logo&#10;&#10;Description automatically generated">
            <a:extLst>
              <a:ext uri="{FF2B5EF4-FFF2-40B4-BE49-F238E27FC236}">
                <a16:creationId xmlns:a16="http://schemas.microsoft.com/office/drawing/2014/main" id="{02B209D1-C4ED-F541-89F4-A9902723E1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8650" y="4455261"/>
            <a:ext cx="1706166" cy="558319"/>
          </a:xfrm>
          <a:prstGeom prst="rect">
            <a:avLst/>
          </a:prstGeom>
        </p:spPr>
      </p:pic>
      <p:sp>
        <p:nvSpPr>
          <p:cNvPr id="12" name="Rectangle 11">
            <a:extLst>
              <a:ext uri="{FF2B5EF4-FFF2-40B4-BE49-F238E27FC236}">
                <a16:creationId xmlns:a16="http://schemas.microsoft.com/office/drawing/2014/main" id="{32AE9B65-714A-C74D-9583-5E5F07D230F4}"/>
              </a:ext>
            </a:extLst>
          </p:cNvPr>
          <p:cNvSpPr/>
          <p:nvPr userDrawn="1"/>
        </p:nvSpPr>
        <p:spPr>
          <a:xfrm>
            <a:off x="598885" y="5061899"/>
            <a:ext cx="6640117" cy="641651"/>
          </a:xfrm>
          <a:prstGeom prst="rect">
            <a:avLst/>
          </a:prstGeom>
        </p:spPr>
        <p:txBody>
          <a:bodyPr wrap="square">
            <a:spAutoFit/>
          </a:bodyPr>
          <a:lstStyle/>
          <a:p>
            <a:pPr lvl="0">
              <a:lnSpc>
                <a:spcPct val="110000"/>
              </a:lnSpc>
            </a:pPr>
            <a:r>
              <a:rPr lang="en-CA" sz="1100" dirty="0">
                <a:solidFill>
                  <a:srgbClr val="000000"/>
                </a:solidFill>
              </a:rPr>
              <a:t>Phase One of this project is funded in part by the Government of Canada’s Youth Employment and Skills Strategy. The opinions and interpretations in this publication are those of the authors and do not necessarily reflect those of the Government of Canada.</a:t>
            </a:r>
            <a:endParaRPr lang="en-US" sz="1100" dirty="0">
              <a:solidFill>
                <a:srgbClr val="000000"/>
              </a:solidFill>
            </a:endParaRPr>
          </a:p>
        </p:txBody>
      </p:sp>
      <p:sp>
        <p:nvSpPr>
          <p:cNvPr id="4" name="Rectangle 3">
            <a:extLst>
              <a:ext uri="{FF2B5EF4-FFF2-40B4-BE49-F238E27FC236}">
                <a16:creationId xmlns:a16="http://schemas.microsoft.com/office/drawing/2014/main" id="{1AE12264-B9C9-4926-9BB5-339B458CC8FA}"/>
              </a:ext>
            </a:extLst>
          </p:cNvPr>
          <p:cNvSpPr/>
          <p:nvPr userDrawn="1"/>
        </p:nvSpPr>
        <p:spPr>
          <a:xfrm>
            <a:off x="598885" y="1871265"/>
            <a:ext cx="7916465" cy="2585323"/>
          </a:xfrm>
          <a:prstGeom prst="rect">
            <a:avLst/>
          </a:prstGeom>
        </p:spPr>
        <p:txBody>
          <a:bodyPr wrap="square">
            <a:spAutoFit/>
          </a:bodyPr>
          <a:lstStyle/>
          <a:p>
            <a:r>
              <a:rPr lang="en-CA" sz="1800" dirty="0">
                <a:solidFill>
                  <a:schemeClr val="tx2"/>
                </a:solidFill>
              </a:rPr>
              <a:t>Making the Shift Youth Homelessness Demonstration Lab is a partnership between A Way Home Canada &amp; the Canadian Observatory on Homelessness with the support of </a:t>
            </a:r>
            <a:r>
              <a:rPr lang="en-CA" sz="1800" dirty="0" err="1">
                <a:solidFill>
                  <a:schemeClr val="tx2"/>
                </a:solidFill>
              </a:rPr>
              <a:t>MaRS</a:t>
            </a:r>
            <a:r>
              <a:rPr lang="en-CA" sz="1800" dirty="0">
                <a:solidFill>
                  <a:schemeClr val="tx2"/>
                </a:solidFill>
              </a:rPr>
              <a:t> Centre for Impact Investing. The contributions across the eight Making the Shift Demonstration Lab (</a:t>
            </a:r>
            <a:r>
              <a:rPr lang="en-CA" sz="1800" dirty="0" err="1">
                <a:solidFill>
                  <a:schemeClr val="tx2"/>
                </a:solidFill>
              </a:rPr>
              <a:t>MtS</a:t>
            </a:r>
            <a:r>
              <a:rPr lang="en-CA" sz="1800" dirty="0">
                <a:solidFill>
                  <a:schemeClr val="tx2"/>
                </a:solidFill>
              </a:rPr>
              <a:t> DEMS)sites and other key community partners have been significant in shaping the Family and Natural Supports framework. We would like to thank the following: </a:t>
            </a:r>
            <a:r>
              <a:rPr lang="en-CA" sz="1800" dirty="0" err="1">
                <a:solidFill>
                  <a:schemeClr val="tx2"/>
                </a:solidFill>
              </a:rPr>
              <a:t>MtS</a:t>
            </a:r>
            <a:r>
              <a:rPr lang="en-CA" sz="1800" dirty="0">
                <a:solidFill>
                  <a:schemeClr val="tx2"/>
                </a:solidFill>
              </a:rPr>
              <a:t> demonstration partners, </a:t>
            </a:r>
            <a:r>
              <a:rPr lang="en-CA" sz="1800" dirty="0" err="1">
                <a:solidFill>
                  <a:schemeClr val="tx2"/>
                </a:solidFill>
              </a:rPr>
              <a:t>MtS</a:t>
            </a:r>
            <a:r>
              <a:rPr lang="en-CA" sz="1800" dirty="0">
                <a:solidFill>
                  <a:schemeClr val="tx2"/>
                </a:solidFill>
              </a:rPr>
              <a:t> FNS Advisory Group, National Learning Community on Youth Homelessness, A Way Home Canada, the Canadian Observatory on Homelessness, and Periwinkle Research and Evaluation.</a:t>
            </a:r>
          </a:p>
        </p:txBody>
      </p:sp>
      <p:sp>
        <p:nvSpPr>
          <p:cNvPr id="3" name="Title 2">
            <a:extLst>
              <a:ext uri="{FF2B5EF4-FFF2-40B4-BE49-F238E27FC236}">
                <a16:creationId xmlns:a16="http://schemas.microsoft.com/office/drawing/2014/main" id="{51787B84-1614-4EC5-9D76-9276BF54EFCD}"/>
              </a:ext>
            </a:extLst>
          </p:cNvPr>
          <p:cNvSpPr>
            <a:spLocks noGrp="1"/>
          </p:cNvSpPr>
          <p:nvPr>
            <p:ph type="title"/>
          </p:nvPr>
        </p:nvSpPr>
        <p:spPr>
          <a:xfrm>
            <a:off x="598884" y="766563"/>
            <a:ext cx="7560000" cy="679541"/>
          </a:xfrm>
        </p:spPr>
        <p:txBody>
          <a:bodyPr/>
          <a:lstStyle/>
          <a:p>
            <a:r>
              <a:rPr lang="en-US"/>
              <a:t>Click to edit Master title style</a:t>
            </a:r>
            <a:endParaRPr lang="en-CA"/>
          </a:p>
        </p:txBody>
      </p:sp>
    </p:spTree>
    <p:extLst>
      <p:ext uri="{BB962C8B-B14F-4D97-AF65-F5344CB8AC3E}">
        <p14:creationId xmlns:p14="http://schemas.microsoft.com/office/powerpoint/2010/main" val="4077030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Icebergs">
            <a:extLst>
              <a:ext uri="{FF2B5EF4-FFF2-40B4-BE49-F238E27FC236}">
                <a16:creationId xmlns:a16="http://schemas.microsoft.com/office/drawing/2014/main" id="{C480129C-186F-4309-996E-0AF751D95D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F7D842F9-5D99-47B1-BD97-0439164CC0CC}"/>
              </a:ext>
            </a:extLst>
          </p:cNvPr>
          <p:cNvSpPr/>
          <p:nvPr userDrawn="1"/>
        </p:nvSpPr>
        <p:spPr>
          <a:xfrm>
            <a:off x="236707" y="221710"/>
            <a:ext cx="8670587" cy="6414581"/>
          </a:xfrm>
          <a:prstGeom prst="roundRect">
            <a:avLst>
              <a:gd name="adj" fmla="val 3259"/>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7" name="Rectangle 6">
            <a:extLst>
              <a:ext uri="{FF2B5EF4-FFF2-40B4-BE49-F238E27FC236}">
                <a16:creationId xmlns:a16="http://schemas.microsoft.com/office/drawing/2014/main" id="{C99122B8-02E1-4B27-A437-D461DED5A4C9}"/>
              </a:ext>
            </a:extLst>
          </p:cNvPr>
          <p:cNvSpPr/>
          <p:nvPr userDrawn="1"/>
        </p:nvSpPr>
        <p:spPr>
          <a:xfrm>
            <a:off x="3125974" y="737291"/>
            <a:ext cx="6018027" cy="86005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sz="1800"/>
          </a:p>
        </p:txBody>
      </p:sp>
      <p:sp>
        <p:nvSpPr>
          <p:cNvPr id="2" name="Title 1">
            <a:extLst>
              <a:ext uri="{FF2B5EF4-FFF2-40B4-BE49-F238E27FC236}">
                <a16:creationId xmlns:a16="http://schemas.microsoft.com/office/drawing/2014/main" id="{206F9FDE-7AB7-404F-91E4-DF99B537A6C0}"/>
              </a:ext>
            </a:extLst>
          </p:cNvPr>
          <p:cNvSpPr>
            <a:spLocks noGrp="1"/>
          </p:cNvSpPr>
          <p:nvPr userDrawn="1">
            <p:ph type="title" hasCustomPrompt="1"/>
          </p:nvPr>
        </p:nvSpPr>
        <p:spPr>
          <a:xfrm>
            <a:off x="628650" y="812801"/>
            <a:ext cx="7886700" cy="709039"/>
          </a:xfrm>
        </p:spPr>
        <p:txBody>
          <a:bodyPr/>
          <a:lstStyle>
            <a:lvl1pPr algn="r">
              <a:defRPr sz="2800">
                <a:solidFill>
                  <a:schemeClr val="bg2"/>
                </a:solidFill>
              </a:defRPr>
            </a:lvl1pPr>
          </a:lstStyle>
          <a:p>
            <a:r>
              <a:rPr lang="en-US" dirty="0"/>
              <a:t>Land Acknowledgement</a:t>
            </a:r>
            <a:endParaRPr lang="en-CA" dirty="0"/>
          </a:p>
        </p:txBody>
      </p:sp>
    </p:spTree>
    <p:extLst>
      <p:ext uri="{BB962C8B-B14F-4D97-AF65-F5344CB8AC3E}">
        <p14:creationId xmlns:p14="http://schemas.microsoft.com/office/powerpoint/2010/main" val="1450236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descr="A stream and mountain during winter">
            <a:extLst>
              <a:ext uri="{FF2B5EF4-FFF2-40B4-BE49-F238E27FC236}">
                <a16:creationId xmlns:a16="http://schemas.microsoft.com/office/drawing/2014/main" id="{C480129C-186F-4309-996E-0AF751D95D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Rounded Corners 6">
            <a:extLst>
              <a:ext uri="{FF2B5EF4-FFF2-40B4-BE49-F238E27FC236}">
                <a16:creationId xmlns:a16="http://schemas.microsoft.com/office/drawing/2014/main" id="{8B880C78-E42C-4ECE-AD1B-F44BBC05A923}"/>
              </a:ext>
            </a:extLst>
          </p:cNvPr>
          <p:cNvSpPr/>
          <p:nvPr userDrawn="1"/>
        </p:nvSpPr>
        <p:spPr>
          <a:xfrm>
            <a:off x="236707" y="221710"/>
            <a:ext cx="8670587" cy="6414581"/>
          </a:xfrm>
          <a:prstGeom prst="roundRect">
            <a:avLst>
              <a:gd name="adj" fmla="val 3259"/>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Rectangle 7">
            <a:extLst>
              <a:ext uri="{FF2B5EF4-FFF2-40B4-BE49-F238E27FC236}">
                <a16:creationId xmlns:a16="http://schemas.microsoft.com/office/drawing/2014/main" id="{45878955-801F-45A9-A543-CFF84EE7C13E}"/>
              </a:ext>
            </a:extLst>
          </p:cNvPr>
          <p:cNvSpPr/>
          <p:nvPr userDrawn="1"/>
        </p:nvSpPr>
        <p:spPr>
          <a:xfrm>
            <a:off x="3125974" y="737291"/>
            <a:ext cx="6018027" cy="86005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sz="1800"/>
          </a:p>
        </p:txBody>
      </p:sp>
      <p:sp>
        <p:nvSpPr>
          <p:cNvPr id="2" name="Title 1">
            <a:extLst>
              <a:ext uri="{FF2B5EF4-FFF2-40B4-BE49-F238E27FC236}">
                <a16:creationId xmlns:a16="http://schemas.microsoft.com/office/drawing/2014/main" id="{206F9FDE-7AB7-404F-91E4-DF99B537A6C0}"/>
              </a:ext>
            </a:extLst>
          </p:cNvPr>
          <p:cNvSpPr>
            <a:spLocks noGrp="1"/>
          </p:cNvSpPr>
          <p:nvPr>
            <p:ph type="title" hasCustomPrompt="1"/>
          </p:nvPr>
        </p:nvSpPr>
        <p:spPr>
          <a:xfrm>
            <a:off x="628650" y="812801"/>
            <a:ext cx="7886700" cy="709039"/>
          </a:xfrm>
        </p:spPr>
        <p:txBody>
          <a:bodyPr/>
          <a:lstStyle>
            <a:lvl1pPr algn="r">
              <a:defRPr sz="2800">
                <a:solidFill>
                  <a:schemeClr val="bg2"/>
                </a:solidFill>
              </a:defRPr>
            </a:lvl1pPr>
          </a:lstStyle>
          <a:p>
            <a:r>
              <a:rPr lang="en-US" dirty="0"/>
              <a:t>Land Acknowledgement</a:t>
            </a:r>
            <a:endParaRPr lang="en-CA" dirty="0"/>
          </a:p>
        </p:txBody>
      </p:sp>
    </p:spTree>
    <p:extLst>
      <p:ext uri="{BB962C8B-B14F-4D97-AF65-F5344CB8AC3E}">
        <p14:creationId xmlns:p14="http://schemas.microsoft.com/office/powerpoint/2010/main" val="599825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8"/>
        <p:cNvGrpSpPr/>
        <p:nvPr/>
      </p:nvGrpSpPr>
      <p:grpSpPr>
        <a:xfrm>
          <a:off x="0" y="0"/>
          <a:ext cx="0" cy="0"/>
          <a:chOff x="0" y="0"/>
          <a:chExt cx="0" cy="0"/>
        </a:xfrm>
      </p:grpSpPr>
      <p:sp>
        <p:nvSpPr>
          <p:cNvPr id="29" name="Google Shape;29;p71"/>
          <p:cNvSpPr txBox="1">
            <a:spLocks noGrp="1"/>
          </p:cNvSpPr>
          <p:nvPr>
            <p:ph type="title"/>
          </p:nvPr>
        </p:nvSpPr>
        <p:spPr>
          <a:xfrm>
            <a:off x="792001" y="1036015"/>
            <a:ext cx="7611881" cy="8422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1"/>
          <p:cNvSpPr txBox="1">
            <a:spLocks noGrp="1"/>
          </p:cNvSpPr>
          <p:nvPr>
            <p:ph type="body" idx="1"/>
          </p:nvPr>
        </p:nvSpPr>
        <p:spPr>
          <a:xfrm>
            <a:off x="792000" y="2083882"/>
            <a:ext cx="7560000" cy="40925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800"/>
              <a:buNone/>
              <a:defRPr sz="2800"/>
            </a:lvl1pPr>
            <a:lvl2pPr marL="914400" lvl="1" indent="-304800" algn="l">
              <a:lnSpc>
                <a:spcPct val="90000"/>
              </a:lnSpc>
              <a:spcBef>
                <a:spcPts val="500"/>
              </a:spcBef>
              <a:spcAft>
                <a:spcPts val="0"/>
              </a:spcAft>
              <a:buSzPts val="1200"/>
              <a:buFont typeface="Noto Sans Symbols"/>
              <a:buChar char="🞒"/>
              <a:defRPr sz="2000"/>
            </a:lvl2pPr>
            <a:lvl3pPr marL="1371600" lvl="2" indent="-350519" algn="l">
              <a:lnSpc>
                <a:spcPct val="90000"/>
              </a:lnSpc>
              <a:spcBef>
                <a:spcPts val="500"/>
              </a:spcBef>
              <a:spcAft>
                <a:spcPts val="0"/>
              </a:spcAft>
              <a:buSzPts val="1920"/>
              <a:buChar char="▪"/>
              <a:defRPr sz="1600"/>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71"/>
          <p:cNvSpPr/>
          <p:nvPr/>
        </p:nvSpPr>
        <p:spPr>
          <a:xfrm>
            <a:off x="945711" y="1899396"/>
            <a:ext cx="792000" cy="8849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11152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50"/>
        <p:cNvGrpSpPr/>
        <p:nvPr/>
      </p:nvGrpSpPr>
      <p:grpSpPr>
        <a:xfrm>
          <a:off x="0" y="0"/>
          <a:ext cx="0" cy="0"/>
          <a:chOff x="0" y="0"/>
          <a:chExt cx="0" cy="0"/>
        </a:xfrm>
      </p:grpSpPr>
      <p:sp>
        <p:nvSpPr>
          <p:cNvPr id="51" name="Google Shape;51;p76"/>
          <p:cNvSpPr txBox="1">
            <a:spLocks noGrp="1"/>
          </p:cNvSpPr>
          <p:nvPr>
            <p:ph type="title"/>
          </p:nvPr>
        </p:nvSpPr>
        <p:spPr>
          <a:xfrm>
            <a:off x="612058" y="774043"/>
            <a:ext cx="7919884" cy="993389"/>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2600"/>
              <a:buFont typeface="Arial"/>
              <a:buNone/>
              <a:defRPr sz="3000" b="1"/>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dirty="0"/>
          </a:p>
        </p:txBody>
      </p:sp>
      <p:sp>
        <p:nvSpPr>
          <p:cNvPr id="53" name="Google Shape;53;p76"/>
          <p:cNvSpPr/>
          <p:nvPr/>
        </p:nvSpPr>
        <p:spPr>
          <a:xfrm>
            <a:off x="719138" y="1772104"/>
            <a:ext cx="792000" cy="8849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Text Placeholder 2">
            <a:extLst>
              <a:ext uri="{FF2B5EF4-FFF2-40B4-BE49-F238E27FC236}">
                <a16:creationId xmlns:a16="http://schemas.microsoft.com/office/drawing/2014/main" id="{060BB79C-8B29-4B8C-A294-78ED8222BCEA}"/>
              </a:ext>
            </a:extLst>
          </p:cNvPr>
          <p:cNvSpPr>
            <a:spLocks noGrp="1"/>
          </p:cNvSpPr>
          <p:nvPr>
            <p:ph type="body" sz="quarter" idx="10"/>
          </p:nvPr>
        </p:nvSpPr>
        <p:spPr>
          <a:xfrm>
            <a:off x="627064" y="1949085"/>
            <a:ext cx="3944937" cy="4324715"/>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Picture Placeholder 3">
            <a:extLst>
              <a:ext uri="{FF2B5EF4-FFF2-40B4-BE49-F238E27FC236}">
                <a16:creationId xmlns:a16="http://schemas.microsoft.com/office/drawing/2014/main" id="{BE278E70-FE27-445B-BB30-0210DD0390B2}"/>
              </a:ext>
            </a:extLst>
          </p:cNvPr>
          <p:cNvSpPr>
            <a:spLocks noGrp="1"/>
          </p:cNvSpPr>
          <p:nvPr>
            <p:ph type="pic" sz="quarter" idx="11"/>
          </p:nvPr>
        </p:nvSpPr>
        <p:spPr>
          <a:xfrm>
            <a:off x="4618038" y="1946969"/>
            <a:ext cx="3929062" cy="4324715"/>
          </a:xfrm>
        </p:spPr>
        <p:txBody>
          <a:bodyPr/>
          <a:lstStyle/>
          <a:p>
            <a:endParaRPr lang="en-CA"/>
          </a:p>
        </p:txBody>
      </p:sp>
    </p:spTree>
    <p:extLst>
      <p:ext uri="{BB962C8B-B14F-4D97-AF65-F5344CB8AC3E}">
        <p14:creationId xmlns:p14="http://schemas.microsoft.com/office/powerpoint/2010/main" val="360636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op and bottom">
  <p:cSld name="1_Top and bottom">
    <p:spTree>
      <p:nvGrpSpPr>
        <p:cNvPr id="1" name="Shape 64"/>
        <p:cNvGrpSpPr/>
        <p:nvPr/>
      </p:nvGrpSpPr>
      <p:grpSpPr>
        <a:xfrm>
          <a:off x="0" y="0"/>
          <a:ext cx="0" cy="0"/>
          <a:chOff x="0" y="0"/>
          <a:chExt cx="0" cy="0"/>
        </a:xfrm>
      </p:grpSpPr>
      <p:sp>
        <p:nvSpPr>
          <p:cNvPr id="65" name="Google Shape;65;p81"/>
          <p:cNvSpPr txBox="1">
            <a:spLocks noGrp="1"/>
          </p:cNvSpPr>
          <p:nvPr>
            <p:ph type="title"/>
          </p:nvPr>
        </p:nvSpPr>
        <p:spPr>
          <a:xfrm>
            <a:off x="628650" y="796414"/>
            <a:ext cx="7886700" cy="7156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1"/>
          <p:cNvSpPr txBox="1">
            <a:spLocks noGrp="1"/>
          </p:cNvSpPr>
          <p:nvPr>
            <p:ph type="body" idx="1"/>
          </p:nvPr>
        </p:nvSpPr>
        <p:spPr>
          <a:xfrm>
            <a:off x="628651" y="4868154"/>
            <a:ext cx="7886700" cy="16003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365760" algn="l">
              <a:lnSpc>
                <a:spcPct val="90000"/>
              </a:lnSpc>
              <a:spcBef>
                <a:spcPts val="500"/>
              </a:spcBef>
              <a:spcAft>
                <a:spcPts val="0"/>
              </a:spcAft>
              <a:buSzPts val="2160"/>
              <a:buChar char="▪"/>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747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BDD8EF8-1BCC-43F4-A34A-D96143639BF4}" type="datetime1">
              <a:rPr lang="en-US" smtClean="0"/>
              <a:pPr>
                <a:defRPr/>
              </a:pPr>
              <a:t>2/28/2023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D535E5-0FE0-45EA-A5D5-DCA490230882}" type="slidenum">
              <a:rPr lang="en-US" smtClean="0"/>
              <a:pPr>
                <a:defRPr/>
              </a:pPr>
              <a:t>‹#›</a:t>
            </a:fld>
            <a:endParaRPr lang="en-US" dirty="0"/>
          </a:p>
        </p:txBody>
      </p:sp>
    </p:spTree>
    <p:extLst>
      <p:ext uri="{BB962C8B-B14F-4D97-AF65-F5344CB8AC3E}">
        <p14:creationId xmlns:p14="http://schemas.microsoft.com/office/powerpoint/2010/main" val="3504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1D46322-6A97-43ED-B819-CC305D8025E3}" type="datetime1">
              <a:rPr lang="en-US" smtClean="0"/>
              <a:pPr>
                <a:defRPr/>
              </a:pPr>
              <a:t>2/28/2023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E9A68CF-C64A-4E2C-ADCB-19E7C7B31E43}" type="slidenum">
              <a:rPr lang="en-US" smtClean="0"/>
              <a:pPr>
                <a:defRPr/>
              </a:pPr>
              <a:t>‹#›</a:t>
            </a:fld>
            <a:endParaRPr lang="en-US" dirty="0"/>
          </a:p>
        </p:txBody>
      </p:sp>
    </p:spTree>
    <p:extLst>
      <p:ext uri="{BB962C8B-B14F-4D97-AF65-F5344CB8AC3E}">
        <p14:creationId xmlns:p14="http://schemas.microsoft.com/office/powerpoint/2010/main" val="377455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4BE5A423-6F40-4B4C-96F3-C3437E0B7879}" type="datetime1">
              <a:rPr lang="en-US" smtClean="0"/>
              <a:pPr>
                <a:defRPr/>
              </a:pPr>
              <a:t>2/28/2023</a:t>
            </a:fld>
            <a:endParaRPr lang="en-US" dirty="0"/>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3597DC1F-2DE0-4211-A8C3-1EFC4DFA7EF3}" type="slidenum">
              <a:rPr lang="en-US" smtClean="0"/>
              <a:pPr>
                <a:defRPr/>
              </a:pPr>
              <a:t>‹#›</a:t>
            </a:fld>
            <a:endParaRPr lang="en-US" dirty="0"/>
          </a:p>
        </p:txBody>
      </p:sp>
    </p:spTree>
    <p:extLst>
      <p:ext uri="{BB962C8B-B14F-4D97-AF65-F5344CB8AC3E}">
        <p14:creationId xmlns:p14="http://schemas.microsoft.com/office/powerpoint/2010/main" val="348688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BBD6693B-B998-4051-A0E2-707E74AE6F03}" type="datetime1">
              <a:rPr lang="en-US" smtClean="0"/>
              <a:pPr>
                <a:defRPr/>
              </a:pPr>
              <a:t>2/28/2023</a:t>
            </a:fld>
            <a:endParaRPr lang="en-US" dirty="0"/>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DA9F64F-F23A-42AE-B3C4-9D57F9E4B8DC}" type="slidenum">
              <a:rPr lang="en-US" smtClean="0"/>
              <a:pPr>
                <a:defRPr/>
              </a:pPr>
              <a:t>‹#›</a:t>
            </a:fld>
            <a:endParaRPr lang="en-US" dirty="0"/>
          </a:p>
        </p:txBody>
      </p:sp>
    </p:spTree>
    <p:extLst>
      <p:ext uri="{BB962C8B-B14F-4D97-AF65-F5344CB8AC3E}">
        <p14:creationId xmlns:p14="http://schemas.microsoft.com/office/powerpoint/2010/main" val="118514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F95C85DF-E153-4434-B4AD-7907DDA71F2D}" type="datetime1">
              <a:rPr lang="en-US" smtClean="0"/>
              <a:pPr>
                <a:defRPr/>
              </a:pPr>
              <a:t>2/28/2023</a:t>
            </a:fld>
            <a:endParaRPr lang="en-US" dirty="0"/>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024509DC-C7D8-4D05-BCCD-BA1D75D4D935}" type="slidenum">
              <a:rPr lang="en-US" smtClean="0"/>
              <a:pPr>
                <a:defRPr/>
              </a:pPr>
              <a:t>‹#›</a:t>
            </a:fld>
            <a:endParaRPr lang="en-US" dirty="0"/>
          </a:p>
        </p:txBody>
      </p:sp>
    </p:spTree>
    <p:extLst>
      <p:ext uri="{BB962C8B-B14F-4D97-AF65-F5344CB8AC3E}">
        <p14:creationId xmlns:p14="http://schemas.microsoft.com/office/powerpoint/2010/main" val="115748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27F612-CC03-42D1-B9C9-DF3167336DD4}" type="datetime1">
              <a:rPr lang="en-US" smtClean="0"/>
              <a:pPr>
                <a:defRPr/>
              </a:pPr>
              <a:t>2/28/2023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961F93B-6DA7-459C-97B4-222D0FFC14E6}" type="slidenum">
              <a:rPr lang="en-US" smtClean="0"/>
              <a:pPr>
                <a:defRPr/>
              </a:pPr>
              <a:t>‹#›</a:t>
            </a:fld>
            <a:endParaRPr lang="en-US" dirty="0"/>
          </a:p>
        </p:txBody>
      </p:sp>
    </p:spTree>
    <p:extLst>
      <p:ext uri="{BB962C8B-B14F-4D97-AF65-F5344CB8AC3E}">
        <p14:creationId xmlns:p14="http://schemas.microsoft.com/office/powerpoint/2010/main" val="160404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B25B021-75B6-4EA1-AAAF-54004BCAA947}" type="datetime1">
              <a:rPr lang="en-US" smtClean="0"/>
              <a:pPr>
                <a:defRPr/>
              </a:pPr>
              <a:t>2/28/2023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7C26877-D938-45AD-B0A2-882CA228F5CC}" type="slidenum">
              <a:rPr lang="en-US" smtClean="0"/>
              <a:pPr>
                <a:defRPr/>
              </a:pPr>
              <a:t>‹#›</a:t>
            </a:fld>
            <a:endParaRPr lang="en-US" dirty="0"/>
          </a:p>
        </p:txBody>
      </p:sp>
    </p:spTree>
    <p:extLst>
      <p:ext uri="{BB962C8B-B14F-4D97-AF65-F5344CB8AC3E}">
        <p14:creationId xmlns:p14="http://schemas.microsoft.com/office/powerpoint/2010/main" val="211995478"/>
      </p:ext>
    </p:extLst>
  </p:cSld>
  <p:clrMap bg1="dk1" tx1="lt1" bg2="dk2" tx2="lt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 id="2147484352" r:id="rId18"/>
    <p:sldLayoutId id="2147484373" r:id="rId19"/>
    <p:sldLayoutId id="2147484374" r:id="rId20"/>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68C83-2A19-4D75-B32C-89620979EA49}"/>
              </a:ext>
            </a:extLst>
          </p:cNvPr>
          <p:cNvSpPr>
            <a:spLocks noGrp="1"/>
          </p:cNvSpPr>
          <p:nvPr>
            <p:ph type="title"/>
          </p:nvPr>
        </p:nvSpPr>
        <p:spPr>
          <a:xfrm>
            <a:off x="797668" y="1147143"/>
            <a:ext cx="7560000" cy="679541"/>
          </a:xfrm>
          <a:prstGeom prst="rect">
            <a:avLst/>
          </a:prstGeom>
        </p:spPr>
        <p:txBody>
          <a:bodyPr vert="horz" lIns="91440" tIns="45720" rIns="91440" bIns="45720" rtlCol="0" anchor="ctr">
            <a:no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4E7C2091-396E-49F2-85A7-4EFA94C9FD69}"/>
              </a:ext>
            </a:extLst>
          </p:cNvPr>
          <p:cNvSpPr>
            <a:spLocks noGrp="1"/>
          </p:cNvSpPr>
          <p:nvPr>
            <p:ph type="body" idx="1"/>
          </p:nvPr>
        </p:nvSpPr>
        <p:spPr>
          <a:xfrm>
            <a:off x="797668" y="1826684"/>
            <a:ext cx="75600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63601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Lst>
  <p:hf sldNum="0" hdr="0" ftr="0" dt="0"/>
  <p:txStyles>
    <p:titleStyle>
      <a:lvl1pPr algn="l" defTabSz="914400" rtl="0" eaLnBrk="1" latinLnBrk="0" hangingPunct="1">
        <a:lnSpc>
          <a:spcPct val="90000"/>
        </a:lnSpc>
        <a:spcBef>
          <a:spcPct val="0"/>
        </a:spcBef>
        <a:buNone/>
        <a:defRPr sz="3200" b="0" kern="1200">
          <a:solidFill>
            <a:schemeClr val="tx2"/>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spc="0" baseline="0">
          <a:solidFill>
            <a:schemeClr val="tx1"/>
          </a:solidFill>
          <a:latin typeface="+mn-lt"/>
          <a:ea typeface="+mn-ea"/>
          <a:cs typeface="+mn-cs"/>
        </a:defRPr>
      </a:lvl1pPr>
      <a:lvl2pPr marL="357188" indent="-252413" algn="l" defTabSz="914400" rtl="0" eaLnBrk="1" latinLnBrk="0" hangingPunct="1">
        <a:lnSpc>
          <a:spcPct val="90000"/>
        </a:lnSpc>
        <a:spcBef>
          <a:spcPts val="500"/>
        </a:spcBef>
        <a:buClr>
          <a:schemeClr val="accent3"/>
        </a:buClr>
        <a:buSzPct val="85000"/>
        <a:buFont typeface="Wingdings 2" panose="05020102010507070707" pitchFamily="18" charset="2"/>
        <a:buChar char=""/>
        <a:defRPr sz="2000" kern="1200">
          <a:solidFill>
            <a:schemeClr val="tx1"/>
          </a:solidFill>
          <a:latin typeface="+mn-lt"/>
          <a:ea typeface="+mn-ea"/>
          <a:cs typeface="+mn-cs"/>
        </a:defRPr>
      </a:lvl2pPr>
      <a:lvl3pPr marL="538163" indent="-161925" algn="l" defTabSz="914400" rtl="0" eaLnBrk="1" latinLnBrk="0" hangingPunct="1">
        <a:lnSpc>
          <a:spcPct val="90000"/>
        </a:lnSpc>
        <a:spcBef>
          <a:spcPts val="500"/>
        </a:spcBef>
        <a:buClr>
          <a:schemeClr val="tx2"/>
        </a:buClr>
        <a:buSzPct val="95000"/>
        <a:buFont typeface="Wingdings" panose="05000000000000000000" pitchFamily="2" charset="2"/>
        <a:buChar char="§"/>
        <a:defRPr sz="1600" kern="1200">
          <a:solidFill>
            <a:schemeClr val="tx1"/>
          </a:solidFill>
          <a:latin typeface="+mn-lt"/>
          <a:ea typeface="+mn-ea"/>
          <a:cs typeface="+mn-cs"/>
        </a:defRPr>
      </a:lvl3pPr>
      <a:lvl4pPr marL="715963" indent="-184150" algn="l" defTabSz="914400" rtl="0" eaLnBrk="1" latinLnBrk="0" hangingPunct="1">
        <a:lnSpc>
          <a:spcPct val="90000"/>
        </a:lnSpc>
        <a:spcBef>
          <a:spcPts val="500"/>
        </a:spcBef>
        <a:buSzPct val="85000"/>
        <a:buFont typeface="Courier New" panose="02070309020205020404" pitchFamily="49" charset="0"/>
        <a:buChar char="o"/>
        <a:defRPr sz="1400" kern="1200">
          <a:solidFill>
            <a:schemeClr val="tx1"/>
          </a:solidFill>
          <a:latin typeface="+mn-lt"/>
          <a:ea typeface="+mn-ea"/>
          <a:cs typeface="+mn-cs"/>
        </a:defRPr>
      </a:lvl4pPr>
      <a:lvl5pPr marL="900113"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ud.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www.tulsahousing.org/" TargetMode="External"/><Relationship Id="rId4" Type="http://schemas.openxmlformats.org/officeDocument/2006/relationships/hyperlink" Target="http://www.ohfa.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ahcen.Dallaly@odmhsa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pwdq2VWavt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3400" y="914400"/>
            <a:ext cx="7467600" cy="1143000"/>
          </a:xfrm>
        </p:spPr>
        <p:txBody>
          <a:bodyPr>
            <a:noAutofit/>
          </a:bodyPr>
          <a:lstStyle/>
          <a:p>
            <a:pPr eaLnBrk="1" hangingPunct="1"/>
            <a:r>
              <a:rPr lang="en-US" sz="3600" b="1" dirty="0">
                <a:solidFill>
                  <a:schemeClr val="tx1">
                    <a:lumMod val="75000"/>
                    <a:lumOff val="25000"/>
                  </a:schemeClr>
                </a:solidFill>
                <a:latin typeface="Times New Roman" pitchFamily="18" charset="0"/>
              </a:rPr>
              <a:t>Housing Case Management Best Practices and Resources  </a:t>
            </a:r>
            <a:br>
              <a:rPr lang="en-US" sz="3600" b="1" dirty="0">
                <a:latin typeface="Times New Roman" pitchFamily="18" charset="0"/>
              </a:rPr>
            </a:br>
            <a:endParaRPr lang="en-US" sz="3600" b="1" dirty="0">
              <a:latin typeface="Times New Roman" pitchFamily="18" charset="0"/>
            </a:endParaRPr>
          </a:p>
        </p:txBody>
      </p:sp>
      <p:sp>
        <p:nvSpPr>
          <p:cNvPr id="5125" name="Rectangle 3"/>
          <p:cNvSpPr>
            <a:spLocks noGrp="1" noChangeArrowheads="1"/>
          </p:cNvSpPr>
          <p:nvPr>
            <p:ph idx="1"/>
          </p:nvPr>
        </p:nvSpPr>
        <p:spPr/>
        <p:txBody>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p:txBody>
      </p:sp>
      <p:sp>
        <p:nvSpPr>
          <p:cNvPr id="6" name="Date Placeholder 3"/>
          <p:cNvSpPr>
            <a:spLocks noGrp="1"/>
          </p:cNvSpPr>
          <p:nvPr>
            <p:ph type="dt" sz="half" idx="10"/>
          </p:nvPr>
        </p:nvSpPr>
        <p:spPr/>
        <p:txBody>
          <a:bodyPr/>
          <a:lstStyle/>
          <a:p>
            <a:pPr>
              <a:defRPr/>
            </a:pPr>
            <a:fld id="{20CB939E-4CD9-4E08-8D14-0D5084D39E76}" type="datetime1">
              <a:rPr lang="en-US"/>
              <a:pPr>
                <a:defRPr/>
              </a:pPr>
              <a:t>2/28/2023</a:t>
            </a:fld>
            <a:endParaRPr lang="en-US" dirty="0"/>
          </a:p>
        </p:txBody>
      </p:sp>
      <p:sp>
        <p:nvSpPr>
          <p:cNvPr id="8" name="Slide Number Placeholder 5"/>
          <p:cNvSpPr>
            <a:spLocks noGrp="1"/>
          </p:cNvSpPr>
          <p:nvPr>
            <p:ph type="sldNum" sz="quarter" idx="12"/>
          </p:nvPr>
        </p:nvSpPr>
        <p:spPr/>
        <p:txBody>
          <a:bodyPr>
            <a:normAutofit/>
          </a:bodyPr>
          <a:lstStyle/>
          <a:p>
            <a:pPr>
              <a:defRPr/>
            </a:pPr>
            <a:fld id="{E22D3F2C-E27E-4C6F-A1AF-20D1C581B7E8}" type="slidenum">
              <a:rPr lang="en-US"/>
              <a:pPr>
                <a:defRPr/>
              </a:pPr>
              <a:t>1</a:t>
            </a:fld>
            <a:endParaRPr lang="en-US" dirty="0"/>
          </a:p>
        </p:txBody>
      </p:sp>
      <p:sp>
        <p:nvSpPr>
          <p:cNvPr id="5127" name="Text Box 5"/>
          <p:cNvSpPr txBox="1">
            <a:spLocks noChangeArrowheads="1"/>
          </p:cNvSpPr>
          <p:nvPr/>
        </p:nvSpPr>
        <p:spPr bwMode="auto">
          <a:xfrm>
            <a:off x="136906" y="2305256"/>
            <a:ext cx="4038600" cy="2308324"/>
          </a:xfrm>
          <a:prstGeom prst="rect">
            <a:avLst/>
          </a:prstGeom>
          <a:noFill/>
          <a:ln w="9525">
            <a:noFill/>
            <a:miter lim="800000"/>
            <a:headEnd/>
            <a:tailEnd/>
          </a:ln>
        </p:spPr>
        <p:txBody>
          <a:bodyPr>
            <a:spAutoFit/>
          </a:bodyPr>
          <a:lstStyle/>
          <a:p>
            <a:pPr algn="ctr">
              <a:spcBef>
                <a:spcPct val="50000"/>
              </a:spcBef>
            </a:pPr>
            <a:endParaRPr lang="en-US" sz="1600" b="1" dirty="0"/>
          </a:p>
          <a:p>
            <a:pPr algn="ctr">
              <a:spcBef>
                <a:spcPct val="50000"/>
              </a:spcBef>
            </a:pPr>
            <a:r>
              <a:rPr lang="en-US" sz="1600" b="1" dirty="0"/>
              <a:t>L. </a:t>
            </a:r>
            <a:r>
              <a:rPr lang="en-US" sz="1600" b="1" dirty="0" err="1"/>
              <a:t>Andru</a:t>
            </a:r>
            <a:r>
              <a:rPr lang="en-US" sz="1600" b="1" dirty="0"/>
              <a:t> Dallaly  </a:t>
            </a:r>
            <a:r>
              <a:rPr lang="en-US" sz="1600" b="1" dirty="0" err="1"/>
              <a:t>M.Ed</a:t>
            </a:r>
            <a:r>
              <a:rPr lang="en-US" sz="1600" b="1" dirty="0"/>
              <a:t> , LPC-Candidate</a:t>
            </a:r>
          </a:p>
          <a:p>
            <a:pPr algn="ctr">
              <a:spcBef>
                <a:spcPct val="50000"/>
              </a:spcBef>
            </a:pPr>
            <a:r>
              <a:rPr lang="en-US" sz="1600" b="1" dirty="0"/>
              <a:t>Manager of Runaway and Homeless Youth Supports</a:t>
            </a:r>
          </a:p>
          <a:p>
            <a:pPr algn="ctr">
              <a:spcBef>
                <a:spcPct val="50000"/>
              </a:spcBef>
            </a:pPr>
            <a:endParaRPr lang="en-US" sz="1600" b="1" dirty="0"/>
          </a:p>
          <a:p>
            <a:pPr algn="ctr">
              <a:spcBef>
                <a:spcPct val="50000"/>
              </a:spcBef>
            </a:pPr>
            <a:r>
              <a:rPr lang="en-US" sz="1600" b="1" dirty="0"/>
              <a:t>Oklahoma State Department of Mental Health and Substance Abuse Services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01948"/>
            <a:ext cx="4191000" cy="351962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84583" y="452718"/>
            <a:ext cx="7053542" cy="1400530"/>
          </a:xfrm>
        </p:spPr>
        <p:txBody>
          <a:bodyPr>
            <a:normAutofit/>
          </a:bodyPr>
          <a:lstStyle/>
          <a:p>
            <a:pPr eaLnBrk="1" hangingPunct="1"/>
            <a:r>
              <a:rPr lang="en-US" b="1" dirty="0">
                <a:latin typeface="Times New Roman" pitchFamily="18" charset="0"/>
              </a:rPr>
              <a:t> Housing Strengths Assessment</a:t>
            </a:r>
          </a:p>
        </p:txBody>
      </p:sp>
      <p:graphicFrame>
        <p:nvGraphicFramePr>
          <p:cNvPr id="8199" name="Rectangle 3">
            <a:extLst>
              <a:ext uri="{FF2B5EF4-FFF2-40B4-BE49-F238E27FC236}">
                <a16:creationId xmlns:a16="http://schemas.microsoft.com/office/drawing/2014/main" id="{5B52FAAA-0E7D-47C2-A37D-F63226539D8B}"/>
              </a:ext>
            </a:extLst>
          </p:cNvPr>
          <p:cNvGraphicFramePr>
            <a:graphicFrameLocks noGrp="1"/>
          </p:cNvGraphicFramePr>
          <p:nvPr>
            <p:ph idx="1"/>
            <p:extLst>
              <p:ext uri="{D42A27DB-BD31-4B8C-83A1-F6EECF244321}">
                <p14:modId xmlns:p14="http://schemas.microsoft.com/office/powerpoint/2010/main" val="3871907706"/>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p:cNvSpPr>
            <a:spLocks noGrp="1"/>
          </p:cNvSpPr>
          <p:nvPr>
            <p:ph type="dt" sz="half" idx="10"/>
          </p:nvPr>
        </p:nvSpPr>
        <p:spPr>
          <a:xfrm rot="5400000">
            <a:off x="7616729" y="1790701"/>
            <a:ext cx="742949" cy="304799"/>
          </a:xfrm>
        </p:spPr>
        <p:txBody>
          <a:bodyPr>
            <a:normAutofit fontScale="92500"/>
          </a:bodyPr>
          <a:lstStyle/>
          <a:p>
            <a:pPr>
              <a:spcAft>
                <a:spcPts val="600"/>
              </a:spcAft>
              <a:defRPr/>
            </a:pPr>
            <a:fld id="{791289C1-4404-4224-9669-A89747B72375}" type="datetime1">
              <a:rPr lang="en-US" sz="1000"/>
              <a:pPr>
                <a:spcAft>
                  <a:spcPts val="600"/>
                </a:spcAft>
                <a:defRPr/>
              </a:pPr>
              <a:t>2/28/2023</a:t>
            </a:fld>
            <a:endParaRPr lang="en-US" sz="1000"/>
          </a:p>
        </p:txBody>
      </p:sp>
      <p:sp>
        <p:nvSpPr>
          <p:cNvPr id="6" name="Slide Number Placeholder 5"/>
          <p:cNvSpPr>
            <a:spLocks noGrp="1"/>
          </p:cNvSpPr>
          <p:nvPr>
            <p:ph type="sldNum" sz="quarter" idx="12"/>
          </p:nvPr>
        </p:nvSpPr>
        <p:spPr>
          <a:xfrm>
            <a:off x="7764405" y="295729"/>
            <a:ext cx="628649" cy="767687"/>
          </a:xfrm>
        </p:spPr>
        <p:txBody>
          <a:bodyPr>
            <a:normAutofit/>
          </a:bodyPr>
          <a:lstStyle/>
          <a:p>
            <a:pPr>
              <a:spcAft>
                <a:spcPts val="600"/>
              </a:spcAft>
              <a:defRPr/>
            </a:pPr>
            <a:fld id="{B0841F06-47B4-4442-A406-88EA9277693A}" type="slidenum">
              <a:rPr lang="en-US" smtClean="0"/>
              <a:pPr>
                <a:spcAft>
                  <a:spcPts val="600"/>
                </a:spcAft>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title"/>
          </p:nvPr>
        </p:nvSpPr>
        <p:spPr>
          <a:prstGeom prst="rect">
            <a:avLst/>
          </a:prstGeom>
          <a:noFill/>
          <a:ln>
            <a:noFill/>
          </a:ln>
        </p:spPr>
        <p:txBody>
          <a:bodyPr spcFirstLastPara="1" vert="horz" wrap="square" lIns="91425" tIns="91425" rIns="91425" bIns="91425" rtlCol="0" anchor="t" anchorCtr="0">
            <a:normAutofit/>
          </a:bodyPr>
          <a:lstStyle/>
          <a:p>
            <a:pPr>
              <a:lnSpc>
                <a:spcPct val="90000"/>
              </a:lnSpc>
              <a:buSzPct val="103174"/>
            </a:pPr>
            <a:r>
              <a:rPr lang="en-CA" dirty="0"/>
              <a:t>Housing Choice</a:t>
            </a:r>
            <a:endParaRPr dirty="0"/>
          </a:p>
        </p:txBody>
      </p:sp>
      <p:sp>
        <p:nvSpPr>
          <p:cNvPr id="403" name="Google Shape;403;p22"/>
          <p:cNvSpPr txBox="1">
            <a:spLocks noGrp="1"/>
          </p:cNvSpPr>
          <p:nvPr>
            <p:ph type="body" sz="quarter" idx="10"/>
          </p:nvPr>
        </p:nvSpPr>
        <p:spPr>
          <a:xfrm>
            <a:off x="4572001" y="2000250"/>
            <a:ext cx="3944937" cy="1098066"/>
          </a:xfrm>
          <a:prstGeom prst="rect">
            <a:avLst/>
          </a:prstGeom>
          <a:noFill/>
          <a:ln>
            <a:noFill/>
          </a:ln>
        </p:spPr>
        <p:txBody>
          <a:bodyPr spcFirstLastPara="1" vert="horz" wrap="square" lIns="91425" tIns="91425" rIns="91425" bIns="91425" rtlCol="0" anchor="t" anchorCtr="0">
            <a:normAutofit/>
          </a:bodyPr>
          <a:lstStyle/>
          <a:p>
            <a:pPr>
              <a:spcBef>
                <a:spcPts val="0"/>
              </a:spcBef>
              <a:buSzPts val="2160"/>
            </a:pPr>
            <a:r>
              <a:rPr lang="en-CA" dirty="0"/>
              <a:t>The better the </a:t>
            </a:r>
            <a:r>
              <a:rPr lang="en-CA" dirty="0">
                <a:solidFill>
                  <a:schemeClr val="accent3"/>
                </a:solidFill>
              </a:rPr>
              <a:t>match</a:t>
            </a:r>
            <a:r>
              <a:rPr lang="en-CA" dirty="0"/>
              <a:t>, the more likely the </a:t>
            </a:r>
            <a:r>
              <a:rPr lang="en-CA" dirty="0">
                <a:solidFill>
                  <a:schemeClr val="accent3"/>
                </a:solidFill>
              </a:rPr>
              <a:t>success</a:t>
            </a:r>
            <a:r>
              <a:rPr lang="en-CA" dirty="0"/>
              <a:t>.</a:t>
            </a:r>
            <a:endParaRPr dirty="0"/>
          </a:p>
        </p:txBody>
      </p:sp>
      <p:sp>
        <p:nvSpPr>
          <p:cNvPr id="405" name="Google Shape;405;p22"/>
          <p:cNvSpPr txBox="1"/>
          <p:nvPr/>
        </p:nvSpPr>
        <p:spPr>
          <a:xfrm>
            <a:off x="713620" y="2576606"/>
            <a:ext cx="2974658" cy="1853731"/>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200"/>
            </a:pPr>
            <a:r>
              <a:rPr lang="en-CA" sz="1400" kern="0" dirty="0">
                <a:solidFill>
                  <a:srgbClr val="000000"/>
                </a:solidFill>
                <a:latin typeface="Chalkboard" panose="03050602040202020205" pitchFamily="66" charset="77"/>
                <a:ea typeface="Schoolbell"/>
                <a:cs typeface="Schoolbell"/>
                <a:sym typeface="Schoolbell"/>
              </a:rPr>
              <a:t>Hmmm. Let me see. </a:t>
            </a:r>
            <a:endParaRPr sz="1400" kern="0" dirty="0">
              <a:solidFill>
                <a:srgbClr val="000000"/>
              </a:solidFill>
              <a:latin typeface="Chalkboard" panose="03050602040202020205" pitchFamily="66" charset="77"/>
              <a:cs typeface="Arial"/>
              <a:sym typeface="Arial"/>
            </a:endParaRPr>
          </a:p>
          <a:p>
            <a:pPr algn="ctr" defTabSz="914400">
              <a:buClr>
                <a:srgbClr val="000000"/>
              </a:buClr>
            </a:pPr>
            <a:r>
              <a:rPr lang="en-CA" sz="1400" kern="0" dirty="0">
                <a:solidFill>
                  <a:srgbClr val="000000"/>
                </a:solidFill>
                <a:latin typeface="Chalkboard" panose="03050602040202020205" pitchFamily="66" charset="77"/>
                <a:ea typeface="Schoolbell"/>
                <a:cs typeface="Schoolbell"/>
                <a:sym typeface="Schoolbell"/>
              </a:rPr>
              <a:t>Where would I like to live?</a:t>
            </a:r>
            <a:endParaRPr sz="1400" kern="0" dirty="0">
              <a:solidFill>
                <a:srgbClr val="000000"/>
              </a:solidFill>
              <a:latin typeface="Chalkboard" panose="03050602040202020205" pitchFamily="66" charset="77"/>
              <a:cs typeface="Arial"/>
              <a:sym typeface="Arial"/>
            </a:endParaRPr>
          </a:p>
          <a:p>
            <a:pPr algn="ctr" defTabSz="914400">
              <a:buClr>
                <a:srgbClr val="000000"/>
              </a:buClr>
            </a:pPr>
            <a:r>
              <a:rPr lang="en-CA" sz="1400" kern="0" dirty="0">
                <a:solidFill>
                  <a:srgbClr val="000000"/>
                </a:solidFill>
                <a:latin typeface="Chalkboard" panose="03050602040202020205" pitchFamily="66" charset="77"/>
                <a:ea typeface="Schoolbell"/>
                <a:cs typeface="Schoolbell"/>
                <a:sym typeface="Schoolbell"/>
              </a:rPr>
              <a:t>What type of building?</a:t>
            </a:r>
            <a:endParaRPr sz="1400" kern="0" dirty="0">
              <a:solidFill>
                <a:srgbClr val="000000"/>
              </a:solidFill>
              <a:latin typeface="Chalkboard" panose="03050602040202020205" pitchFamily="66" charset="77"/>
              <a:cs typeface="Arial"/>
              <a:sym typeface="Arial"/>
            </a:endParaRPr>
          </a:p>
          <a:p>
            <a:pPr algn="ctr" defTabSz="914400">
              <a:buClr>
                <a:srgbClr val="000000"/>
              </a:buClr>
            </a:pPr>
            <a:r>
              <a:rPr lang="en-CA" sz="1400" kern="0" dirty="0">
                <a:solidFill>
                  <a:srgbClr val="000000"/>
                </a:solidFill>
                <a:latin typeface="Chalkboard" panose="03050602040202020205" pitchFamily="66" charset="77"/>
                <a:ea typeface="Schoolbell"/>
                <a:cs typeface="Schoolbell"/>
                <a:sym typeface="Schoolbell"/>
              </a:rPr>
              <a:t>What type of unit?</a:t>
            </a:r>
            <a:endParaRPr sz="1400" kern="0" dirty="0">
              <a:solidFill>
                <a:srgbClr val="000000"/>
              </a:solidFill>
              <a:latin typeface="Chalkboard" panose="03050602040202020205" pitchFamily="66" charset="77"/>
              <a:cs typeface="Arial"/>
              <a:sym typeface="Arial"/>
            </a:endParaRPr>
          </a:p>
          <a:p>
            <a:pPr algn="ctr" defTabSz="914400">
              <a:buClr>
                <a:srgbClr val="000000"/>
              </a:buClr>
            </a:pPr>
            <a:r>
              <a:rPr lang="en-CA" sz="1400" kern="0" dirty="0">
                <a:solidFill>
                  <a:srgbClr val="000000"/>
                </a:solidFill>
                <a:latin typeface="Chalkboard" panose="03050602040202020205" pitchFamily="66" charset="77"/>
                <a:ea typeface="Schoolbell"/>
                <a:cs typeface="Schoolbell"/>
                <a:sym typeface="Schoolbell"/>
              </a:rPr>
              <a:t>Do I want roommates?</a:t>
            </a:r>
            <a:endParaRPr sz="1400" kern="0" dirty="0">
              <a:solidFill>
                <a:srgbClr val="000000"/>
              </a:solidFill>
              <a:latin typeface="Chalkboard" panose="03050602040202020205" pitchFamily="66" charset="77"/>
              <a:cs typeface="Arial"/>
              <a:sym typeface="Arial"/>
            </a:endParaRPr>
          </a:p>
          <a:p>
            <a:pPr algn="ctr" defTabSz="914400">
              <a:buClr>
                <a:srgbClr val="000000"/>
              </a:buClr>
            </a:pPr>
            <a:r>
              <a:rPr lang="en-CA" sz="1400" kern="0" dirty="0">
                <a:solidFill>
                  <a:srgbClr val="000000"/>
                </a:solidFill>
                <a:latin typeface="Chalkboard" panose="03050602040202020205" pitchFamily="66" charset="77"/>
                <a:ea typeface="Schoolbell"/>
                <a:cs typeface="Schoolbell"/>
                <a:sym typeface="Schoolbell"/>
              </a:rPr>
              <a:t>What amenities would be helpful?</a:t>
            </a:r>
            <a:endParaRPr sz="1400" kern="0" dirty="0">
              <a:solidFill>
                <a:srgbClr val="000000"/>
              </a:solidFill>
              <a:latin typeface="Chalkboard" panose="03050602040202020205" pitchFamily="66" charset="77"/>
              <a:cs typeface="Arial"/>
              <a:sym typeface="Arial"/>
            </a:endParaRPr>
          </a:p>
          <a:p>
            <a:pPr algn="ctr" defTabSz="914400">
              <a:buClr>
                <a:srgbClr val="000000"/>
              </a:buClr>
            </a:pPr>
            <a:r>
              <a:rPr lang="en-CA" sz="1400" kern="0" dirty="0">
                <a:solidFill>
                  <a:srgbClr val="000000"/>
                </a:solidFill>
                <a:latin typeface="Chalkboard" panose="03050602040202020205" pitchFamily="66" charset="77"/>
                <a:ea typeface="Schoolbell"/>
                <a:cs typeface="Schoolbell"/>
                <a:sym typeface="Schoolbell"/>
              </a:rPr>
              <a:t>What are my transportation needs?</a:t>
            </a:r>
            <a:endParaRPr sz="1400" kern="0" dirty="0">
              <a:solidFill>
                <a:srgbClr val="000000"/>
              </a:solidFill>
              <a:latin typeface="Chalkboard" panose="03050602040202020205" pitchFamily="66" charset="77"/>
              <a:cs typeface="Arial"/>
              <a:sym typeface="Arial"/>
            </a:endParaRPr>
          </a:p>
        </p:txBody>
      </p:sp>
      <p:sp>
        <p:nvSpPr>
          <p:cNvPr id="406" name="Google Shape;406;p22"/>
          <p:cNvSpPr/>
          <p:nvPr/>
        </p:nvSpPr>
        <p:spPr>
          <a:xfrm>
            <a:off x="2137319" y="5232401"/>
            <a:ext cx="6168996" cy="1315745"/>
          </a:xfrm>
          <a:prstGeom prst="rect">
            <a:avLst/>
          </a:prstGeom>
          <a:noFill/>
          <a:ln>
            <a:noFill/>
          </a:ln>
        </p:spPr>
        <p:txBody>
          <a:bodyPr spcFirstLastPara="1" wrap="square" lIns="68575" tIns="34275" rIns="68575" bIns="34275" anchor="t" anchorCtr="0">
            <a:noAutofit/>
          </a:bodyPr>
          <a:lstStyle/>
          <a:p>
            <a:pPr algn="ctr" defTabSz="914400">
              <a:buClr>
                <a:srgbClr val="000000"/>
              </a:buClr>
              <a:buSzPts val="1400"/>
            </a:pPr>
            <a:endParaRPr sz="1400" kern="0">
              <a:solidFill>
                <a:srgbClr val="000000"/>
              </a:solidFill>
              <a:latin typeface="Arial"/>
              <a:ea typeface="Arial"/>
              <a:cs typeface="Arial"/>
              <a:sym typeface="Arial"/>
            </a:endParaRPr>
          </a:p>
        </p:txBody>
      </p:sp>
      <p:grpSp>
        <p:nvGrpSpPr>
          <p:cNvPr id="70" name="Group 69">
            <a:extLst>
              <a:ext uri="{FF2B5EF4-FFF2-40B4-BE49-F238E27FC236}">
                <a16:creationId xmlns:a16="http://schemas.microsoft.com/office/drawing/2014/main" id="{392549E7-0C28-4672-87E7-3037FA1AC8C2}"/>
              </a:ext>
            </a:extLst>
          </p:cNvPr>
          <p:cNvGrpSpPr/>
          <p:nvPr/>
        </p:nvGrpSpPr>
        <p:grpSpPr>
          <a:xfrm>
            <a:off x="4054811" y="3326720"/>
            <a:ext cx="4625474" cy="2563552"/>
            <a:chOff x="479216" y="1748955"/>
            <a:chExt cx="4625474" cy="2563552"/>
          </a:xfrm>
        </p:grpSpPr>
        <p:grpSp>
          <p:nvGrpSpPr>
            <p:cNvPr id="9" name="Graphic 7">
              <a:extLst>
                <a:ext uri="{FF2B5EF4-FFF2-40B4-BE49-F238E27FC236}">
                  <a16:creationId xmlns:a16="http://schemas.microsoft.com/office/drawing/2014/main" id="{369562ED-14CF-401A-A426-9CC3B108734A}"/>
                </a:ext>
              </a:extLst>
            </p:cNvPr>
            <p:cNvGrpSpPr/>
            <p:nvPr/>
          </p:nvGrpSpPr>
          <p:grpSpPr>
            <a:xfrm>
              <a:off x="479216" y="1748955"/>
              <a:ext cx="4625474" cy="2563552"/>
              <a:chOff x="223837" y="271461"/>
              <a:chExt cx="8698368" cy="4597261"/>
            </a:xfrm>
          </p:grpSpPr>
          <p:sp>
            <p:nvSpPr>
              <p:cNvPr id="11" name="Freeform: Shape 10">
                <a:extLst>
                  <a:ext uri="{FF2B5EF4-FFF2-40B4-BE49-F238E27FC236}">
                    <a16:creationId xmlns:a16="http://schemas.microsoft.com/office/drawing/2014/main" id="{99D15520-78DE-4F2F-BBE5-E7AB53F03C2C}"/>
                  </a:ext>
                </a:extLst>
              </p:cNvPr>
              <p:cNvSpPr/>
              <p:nvPr/>
            </p:nvSpPr>
            <p:spPr>
              <a:xfrm>
                <a:off x="7135891" y="1975212"/>
                <a:ext cx="517536" cy="932855"/>
              </a:xfrm>
              <a:custGeom>
                <a:avLst/>
                <a:gdLst>
                  <a:gd name="connsiteX0" fmla="*/ -143 w 517536"/>
                  <a:gd name="connsiteY0" fmla="*/ 932646 h 932855"/>
                  <a:gd name="connsiteX1" fmla="*/ 76 w 517536"/>
                  <a:gd name="connsiteY1" fmla="*/ 891984 h 932855"/>
                  <a:gd name="connsiteX2" fmla="*/ 24012 w 517536"/>
                  <a:gd name="connsiteY2" fmla="*/ 853056 h 932855"/>
                  <a:gd name="connsiteX3" fmla="*/ 39014 w 517536"/>
                  <a:gd name="connsiteY3" fmla="*/ 828662 h 932855"/>
                  <a:gd name="connsiteX4" fmla="*/ 276082 w 517536"/>
                  <a:gd name="connsiteY4" fmla="*/ 421459 h 932855"/>
                  <a:gd name="connsiteX5" fmla="*/ 492795 w 517536"/>
                  <a:gd name="connsiteY5" fmla="*/ 10036 h 932855"/>
                  <a:gd name="connsiteX6" fmla="*/ 512273 w 517536"/>
                  <a:gd name="connsiteY6" fmla="*/ 235 h 932855"/>
                  <a:gd name="connsiteX7" fmla="*/ 513702 w 517536"/>
                  <a:gd name="connsiteY7" fmla="*/ 911 h 932855"/>
                  <a:gd name="connsiteX8" fmla="*/ 515731 w 517536"/>
                  <a:gd name="connsiteY8" fmla="*/ 13408 h 932855"/>
                  <a:gd name="connsiteX9" fmla="*/ 490109 w 517536"/>
                  <a:gd name="connsiteY9" fmla="*/ 64214 h 932855"/>
                  <a:gd name="connsiteX10" fmla="*/ 269862 w 517536"/>
                  <a:gd name="connsiteY10" fmla="*/ 477047 h 932855"/>
                  <a:gd name="connsiteX11" fmla="*/ 29070 w 517536"/>
                  <a:gd name="connsiteY11" fmla="*/ 885469 h 932855"/>
                  <a:gd name="connsiteX12" fmla="*/ 23784 w 517536"/>
                  <a:gd name="connsiteY12" fmla="*/ 894013 h 932855"/>
                  <a:gd name="connsiteX13" fmla="*/ -143 w 517536"/>
                  <a:gd name="connsiteY13" fmla="*/ 932646 h 9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536" h="932855">
                    <a:moveTo>
                      <a:pt x="-143" y="932646"/>
                    </a:moveTo>
                    <a:lnTo>
                      <a:pt x="76" y="891984"/>
                    </a:lnTo>
                    <a:cubicBezTo>
                      <a:pt x="8153" y="879068"/>
                      <a:pt x="16135" y="866095"/>
                      <a:pt x="24012" y="853056"/>
                    </a:cubicBezTo>
                    <a:cubicBezTo>
                      <a:pt x="29108" y="844988"/>
                      <a:pt x="34013" y="836825"/>
                      <a:pt x="39014" y="828662"/>
                    </a:cubicBezTo>
                    <a:cubicBezTo>
                      <a:pt x="121396" y="693769"/>
                      <a:pt x="200415" y="558038"/>
                      <a:pt x="276082" y="421459"/>
                    </a:cubicBezTo>
                    <a:cubicBezTo>
                      <a:pt x="351805" y="285004"/>
                      <a:pt x="424043" y="147863"/>
                      <a:pt x="492795" y="10036"/>
                    </a:cubicBezTo>
                    <a:cubicBezTo>
                      <a:pt x="496071" y="2492"/>
                      <a:pt x="504272" y="-1623"/>
                      <a:pt x="512273" y="235"/>
                    </a:cubicBezTo>
                    <a:cubicBezTo>
                      <a:pt x="512788" y="387"/>
                      <a:pt x="513264" y="615"/>
                      <a:pt x="513702" y="911"/>
                    </a:cubicBezTo>
                    <a:cubicBezTo>
                      <a:pt x="517312" y="2835"/>
                      <a:pt x="518808" y="7131"/>
                      <a:pt x="515731" y="13408"/>
                    </a:cubicBezTo>
                    <a:cubicBezTo>
                      <a:pt x="507254" y="30305"/>
                      <a:pt x="498776" y="47307"/>
                      <a:pt x="490109" y="64214"/>
                    </a:cubicBezTo>
                    <a:cubicBezTo>
                      <a:pt x="420186" y="202422"/>
                      <a:pt x="346767" y="340029"/>
                      <a:pt x="269862" y="477047"/>
                    </a:cubicBezTo>
                    <a:cubicBezTo>
                      <a:pt x="192995" y="613968"/>
                      <a:pt x="112728" y="750109"/>
                      <a:pt x="29070" y="885469"/>
                    </a:cubicBezTo>
                    <a:cubicBezTo>
                      <a:pt x="27346" y="888317"/>
                      <a:pt x="25517" y="891165"/>
                      <a:pt x="23784" y="894013"/>
                    </a:cubicBezTo>
                    <a:cubicBezTo>
                      <a:pt x="15811" y="906919"/>
                      <a:pt x="7829" y="919740"/>
                      <a:pt x="-143" y="932646"/>
                    </a:cubicBezTo>
                    <a:close/>
                  </a:path>
                </a:pathLst>
              </a:custGeom>
              <a:solidFill>
                <a:srgbClr val="FFFFFF"/>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id="{4552306E-9F83-49F5-A6A9-20106BBE0C34}"/>
                  </a:ext>
                </a:extLst>
              </p:cNvPr>
              <p:cNvSpPr/>
              <p:nvPr/>
            </p:nvSpPr>
            <p:spPr>
              <a:xfrm>
                <a:off x="7132957" y="2333237"/>
                <a:ext cx="1517996" cy="1099172"/>
              </a:xfrm>
              <a:custGeom>
                <a:avLst/>
                <a:gdLst>
                  <a:gd name="connsiteX0" fmla="*/ -143 w 1517996"/>
                  <a:gd name="connsiteY0" fmla="*/ 1098963 h 1099172"/>
                  <a:gd name="connsiteX1" fmla="*/ 0 w 1517996"/>
                  <a:gd name="connsiteY1" fmla="*/ 1073818 h 1099172"/>
                  <a:gd name="connsiteX2" fmla="*/ 23812 w 1517996"/>
                  <a:gd name="connsiteY2" fmla="*/ 1056902 h 1099172"/>
                  <a:gd name="connsiteX3" fmla="*/ 584406 w 1517996"/>
                  <a:gd name="connsiteY3" fmla="*/ 657213 h 1099172"/>
                  <a:gd name="connsiteX4" fmla="*/ 1502235 w 1517996"/>
                  <a:gd name="connsiteY4" fmla="*/ 3017 h 1099172"/>
                  <a:gd name="connsiteX5" fmla="*/ 1507759 w 1517996"/>
                  <a:gd name="connsiteY5" fmla="*/ 188 h 1099172"/>
                  <a:gd name="connsiteX6" fmla="*/ 1517761 w 1517996"/>
                  <a:gd name="connsiteY6" fmla="*/ 9675 h 1099172"/>
                  <a:gd name="connsiteX7" fmla="*/ 1509283 w 1517996"/>
                  <a:gd name="connsiteY7" fmla="*/ 22963 h 1099172"/>
                  <a:gd name="connsiteX8" fmla="*/ 994819 w 1517996"/>
                  <a:gd name="connsiteY8" fmla="*/ 389761 h 1099172"/>
                  <a:gd name="connsiteX9" fmla="*/ 81714 w 1517996"/>
                  <a:gd name="connsiteY9" fmla="*/ 1040661 h 1099172"/>
                  <a:gd name="connsiteX10" fmla="*/ 23669 w 1517996"/>
                  <a:gd name="connsiteY10" fmla="*/ 1082047 h 1099172"/>
                  <a:gd name="connsiteX11" fmla="*/ -143 w 1517996"/>
                  <a:gd name="connsiteY11" fmla="*/ 1098963 h 10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996" h="1099172">
                    <a:moveTo>
                      <a:pt x="-143" y="1098963"/>
                    </a:moveTo>
                    <a:lnTo>
                      <a:pt x="0" y="1073818"/>
                    </a:lnTo>
                    <a:cubicBezTo>
                      <a:pt x="7933" y="1068150"/>
                      <a:pt x="15868" y="1062578"/>
                      <a:pt x="23812" y="1056902"/>
                    </a:cubicBezTo>
                    <a:cubicBezTo>
                      <a:pt x="210673" y="923646"/>
                      <a:pt x="397545" y="790420"/>
                      <a:pt x="584406" y="657213"/>
                    </a:cubicBezTo>
                    <a:cubicBezTo>
                      <a:pt x="890339" y="439081"/>
                      <a:pt x="1196263" y="221016"/>
                      <a:pt x="1502235" y="3017"/>
                    </a:cubicBezTo>
                    <a:cubicBezTo>
                      <a:pt x="1503854" y="1722"/>
                      <a:pt x="1505759" y="760"/>
                      <a:pt x="1507759" y="188"/>
                    </a:cubicBezTo>
                    <a:cubicBezTo>
                      <a:pt x="1514522" y="-1679"/>
                      <a:pt x="1518522" y="3303"/>
                      <a:pt x="1517761" y="9675"/>
                    </a:cubicBezTo>
                    <a:cubicBezTo>
                      <a:pt x="1516999" y="15114"/>
                      <a:pt x="1513950" y="19953"/>
                      <a:pt x="1509283" y="22963"/>
                    </a:cubicBezTo>
                    <a:cubicBezTo>
                      <a:pt x="1337738" y="145263"/>
                      <a:pt x="1166250" y="267526"/>
                      <a:pt x="994819" y="389761"/>
                    </a:cubicBezTo>
                    <a:cubicBezTo>
                      <a:pt x="690419" y="606759"/>
                      <a:pt x="386048" y="823720"/>
                      <a:pt x="81714" y="1040661"/>
                    </a:cubicBezTo>
                    <a:cubicBezTo>
                      <a:pt x="62398" y="1054453"/>
                      <a:pt x="42986" y="1068255"/>
                      <a:pt x="23669" y="1082047"/>
                    </a:cubicBezTo>
                    <a:cubicBezTo>
                      <a:pt x="15735" y="1087724"/>
                      <a:pt x="7791" y="1093392"/>
                      <a:pt x="-143" y="1098963"/>
                    </a:cubicBezTo>
                    <a:close/>
                  </a:path>
                </a:pathLst>
              </a:custGeom>
              <a:solidFill>
                <a:srgbClr val="FFFFFF"/>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90C1D2EF-14ED-411D-A1E0-9413BA943F26}"/>
                  </a:ext>
                </a:extLst>
              </p:cNvPr>
              <p:cNvSpPr/>
              <p:nvPr/>
            </p:nvSpPr>
            <p:spPr>
              <a:xfrm>
                <a:off x="7129881" y="3508114"/>
                <a:ext cx="1792324" cy="485331"/>
              </a:xfrm>
              <a:custGeom>
                <a:avLst/>
                <a:gdLst>
                  <a:gd name="connsiteX0" fmla="*/ 148970 w 1792324"/>
                  <a:gd name="connsiteY0" fmla="*/ 484319 h 485331"/>
                  <a:gd name="connsiteX1" fmla="*/ 23564 w 1792324"/>
                  <a:gd name="connsiteY1" fmla="*/ 476565 h 485331"/>
                  <a:gd name="connsiteX2" fmla="*/ -143 w 1792324"/>
                  <a:gd name="connsiteY2" fmla="*/ 474432 h 485331"/>
                  <a:gd name="connsiteX3" fmla="*/ 9 w 1792324"/>
                  <a:gd name="connsiteY3" fmla="*/ 448048 h 485331"/>
                  <a:gd name="connsiteX4" fmla="*/ 23707 w 1792324"/>
                  <a:gd name="connsiteY4" fmla="*/ 450371 h 485331"/>
                  <a:gd name="connsiteX5" fmla="*/ 205778 w 1792324"/>
                  <a:gd name="connsiteY5" fmla="*/ 460439 h 485331"/>
                  <a:gd name="connsiteX6" fmla="*/ 717747 w 1792324"/>
                  <a:gd name="connsiteY6" fmla="*/ 410443 h 485331"/>
                  <a:gd name="connsiteX7" fmla="*/ 1249641 w 1792324"/>
                  <a:gd name="connsiteY7" fmla="*/ 255576 h 485331"/>
                  <a:gd name="connsiteX8" fmla="*/ 1775917 w 1792324"/>
                  <a:gd name="connsiteY8" fmla="*/ 2201 h 485331"/>
                  <a:gd name="connsiteX9" fmla="*/ 1785251 w 1792324"/>
                  <a:gd name="connsiteY9" fmla="*/ -133 h 485331"/>
                  <a:gd name="connsiteX10" fmla="*/ 1787823 w 1792324"/>
                  <a:gd name="connsiteY10" fmla="*/ 18451 h 485331"/>
                  <a:gd name="connsiteX11" fmla="*/ 1783061 w 1792324"/>
                  <a:gd name="connsiteY11" fmla="*/ 22242 h 485331"/>
                  <a:gd name="connsiteX12" fmla="*/ 1720005 w 1792324"/>
                  <a:gd name="connsiteY12" fmla="*/ 58084 h 485331"/>
                  <a:gd name="connsiteX13" fmla="*/ 1191948 w 1792324"/>
                  <a:gd name="connsiteY13" fmla="*/ 300600 h 485331"/>
                  <a:gd name="connsiteX14" fmla="*/ 659253 w 1792324"/>
                  <a:gd name="connsiteY14" fmla="*/ 444971 h 485331"/>
                  <a:gd name="connsiteX15" fmla="*/ 148970 w 1792324"/>
                  <a:gd name="connsiteY15" fmla="*/ 484319 h 4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2324" h="485331">
                    <a:moveTo>
                      <a:pt x="148970" y="484319"/>
                    </a:moveTo>
                    <a:cubicBezTo>
                      <a:pt x="106584" y="483033"/>
                      <a:pt x="64883" y="480232"/>
                      <a:pt x="23564" y="476565"/>
                    </a:cubicBezTo>
                    <a:cubicBezTo>
                      <a:pt x="15659" y="475860"/>
                      <a:pt x="7763" y="475146"/>
                      <a:pt x="-143" y="474432"/>
                    </a:cubicBezTo>
                    <a:lnTo>
                      <a:pt x="9" y="448048"/>
                    </a:lnTo>
                    <a:cubicBezTo>
                      <a:pt x="7905" y="448857"/>
                      <a:pt x="15811" y="449667"/>
                      <a:pt x="23707" y="450371"/>
                    </a:cubicBezTo>
                    <a:cubicBezTo>
                      <a:pt x="83400" y="455953"/>
                      <a:pt x="143770" y="459906"/>
                      <a:pt x="205778" y="460439"/>
                    </a:cubicBezTo>
                    <a:cubicBezTo>
                      <a:pt x="377685" y="461145"/>
                      <a:pt x="549220" y="444390"/>
                      <a:pt x="717747" y="410443"/>
                    </a:cubicBezTo>
                    <a:cubicBezTo>
                      <a:pt x="899198" y="374353"/>
                      <a:pt x="1077172" y="322537"/>
                      <a:pt x="1249641" y="255576"/>
                    </a:cubicBezTo>
                    <a:cubicBezTo>
                      <a:pt x="1431493" y="185300"/>
                      <a:pt x="1607514" y="100566"/>
                      <a:pt x="1775917" y="2201"/>
                    </a:cubicBezTo>
                    <a:cubicBezTo>
                      <a:pt x="1778678" y="344"/>
                      <a:pt x="1781918" y="-475"/>
                      <a:pt x="1785251" y="-133"/>
                    </a:cubicBezTo>
                    <a:cubicBezTo>
                      <a:pt x="1792776" y="953"/>
                      <a:pt x="1794967" y="10974"/>
                      <a:pt x="1787823" y="18451"/>
                    </a:cubicBezTo>
                    <a:cubicBezTo>
                      <a:pt x="1786394" y="19937"/>
                      <a:pt x="1784774" y="21204"/>
                      <a:pt x="1783061" y="22242"/>
                    </a:cubicBezTo>
                    <a:cubicBezTo>
                      <a:pt x="1762105" y="34405"/>
                      <a:pt x="1741055" y="46359"/>
                      <a:pt x="1720005" y="58084"/>
                    </a:cubicBezTo>
                    <a:cubicBezTo>
                      <a:pt x="1550746" y="152830"/>
                      <a:pt x="1374152" y="233925"/>
                      <a:pt x="1191948" y="300600"/>
                    </a:cubicBezTo>
                    <a:cubicBezTo>
                      <a:pt x="1018917" y="364104"/>
                      <a:pt x="840676" y="412414"/>
                      <a:pt x="659253" y="444971"/>
                    </a:cubicBezTo>
                    <a:cubicBezTo>
                      <a:pt x="490946" y="475470"/>
                      <a:pt x="319963" y="488653"/>
                      <a:pt x="148970" y="484319"/>
                    </a:cubicBezTo>
                    <a:close/>
                  </a:path>
                </a:pathLst>
              </a:custGeom>
              <a:solidFill>
                <a:srgbClr val="FFFFFF"/>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30A01E59-08C4-4A34-9C4D-D95CF08C4E07}"/>
                  </a:ext>
                </a:extLst>
              </p:cNvPr>
              <p:cNvSpPr/>
              <p:nvPr/>
            </p:nvSpPr>
            <p:spPr>
              <a:xfrm>
                <a:off x="1204759" y="271461"/>
                <a:ext cx="5947877" cy="4083939"/>
              </a:xfrm>
              <a:custGeom>
                <a:avLst/>
                <a:gdLst>
                  <a:gd name="connsiteX0" fmla="*/ 5864580 w 5947877"/>
                  <a:gd name="connsiteY0" fmla="*/ -209 h 4083939"/>
                  <a:gd name="connsiteX1" fmla="*/ 82905 w 5947877"/>
                  <a:gd name="connsiteY1" fmla="*/ -209 h 4083939"/>
                  <a:gd name="connsiteX2" fmla="*/ -143 w 5947877"/>
                  <a:gd name="connsiteY2" fmla="*/ 82849 h 4083939"/>
                  <a:gd name="connsiteX3" fmla="*/ -143 w 5947877"/>
                  <a:gd name="connsiteY3" fmla="*/ 4000672 h 4083939"/>
                  <a:gd name="connsiteX4" fmla="*/ 82905 w 5947877"/>
                  <a:gd name="connsiteY4" fmla="*/ 4083731 h 4083939"/>
                  <a:gd name="connsiteX5" fmla="*/ 5864580 w 5947877"/>
                  <a:gd name="connsiteY5" fmla="*/ 4083731 h 4083939"/>
                  <a:gd name="connsiteX6" fmla="*/ 5927741 w 5947877"/>
                  <a:gd name="connsiteY6" fmla="*/ 4054584 h 4083939"/>
                  <a:gd name="connsiteX7" fmla="*/ 5929550 w 5947877"/>
                  <a:gd name="connsiteY7" fmla="*/ 4052298 h 4083939"/>
                  <a:gd name="connsiteX8" fmla="*/ 5941457 w 5947877"/>
                  <a:gd name="connsiteY8" fmla="*/ 4032200 h 4083939"/>
                  <a:gd name="connsiteX9" fmla="*/ 5947733 w 5947877"/>
                  <a:gd name="connsiteY9" fmla="*/ 4000672 h 4083939"/>
                  <a:gd name="connsiteX10" fmla="*/ 5947733 w 5947877"/>
                  <a:gd name="connsiteY10" fmla="*/ 82849 h 4083939"/>
                  <a:gd name="connsiteX11" fmla="*/ 5864580 w 5947877"/>
                  <a:gd name="connsiteY11" fmla="*/ -209 h 4083939"/>
                  <a:gd name="connsiteX12" fmla="*/ 5924026 w 5947877"/>
                  <a:gd name="connsiteY12" fmla="*/ 4000672 h 4083939"/>
                  <a:gd name="connsiteX13" fmla="*/ 5914206 w 5947877"/>
                  <a:gd name="connsiteY13" fmla="*/ 4033248 h 4083939"/>
                  <a:gd name="connsiteX14" fmla="*/ 5891736 w 5947877"/>
                  <a:gd name="connsiteY14" fmla="*/ 4053441 h 4083939"/>
                  <a:gd name="connsiteX15" fmla="*/ 5864580 w 5947877"/>
                  <a:gd name="connsiteY15" fmla="*/ 4060013 h 4083939"/>
                  <a:gd name="connsiteX16" fmla="*/ 82905 w 5947877"/>
                  <a:gd name="connsiteY16" fmla="*/ 4060013 h 4083939"/>
                  <a:gd name="connsiteX17" fmla="*/ 23574 w 5947877"/>
                  <a:gd name="connsiteY17" fmla="*/ 4000672 h 4083939"/>
                  <a:gd name="connsiteX18" fmla="*/ 23564 w 5947877"/>
                  <a:gd name="connsiteY18" fmla="*/ 82849 h 4083939"/>
                  <a:gd name="connsiteX19" fmla="*/ 82905 w 5947877"/>
                  <a:gd name="connsiteY19" fmla="*/ 23509 h 4083939"/>
                  <a:gd name="connsiteX20" fmla="*/ 5864580 w 5947877"/>
                  <a:gd name="connsiteY20" fmla="*/ 23509 h 4083939"/>
                  <a:gd name="connsiteX21" fmla="*/ 5924026 w 5947877"/>
                  <a:gd name="connsiteY21" fmla="*/ 82849 h 408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47877" h="4083939">
                    <a:moveTo>
                      <a:pt x="5864580" y="-209"/>
                    </a:moveTo>
                    <a:lnTo>
                      <a:pt x="82905" y="-209"/>
                    </a:lnTo>
                    <a:cubicBezTo>
                      <a:pt x="37052" y="-171"/>
                      <a:pt x="-105" y="36996"/>
                      <a:pt x="-143" y="82849"/>
                    </a:cubicBezTo>
                    <a:lnTo>
                      <a:pt x="-143" y="4000672"/>
                    </a:lnTo>
                    <a:cubicBezTo>
                      <a:pt x="-105" y="4046526"/>
                      <a:pt x="37052" y="4083692"/>
                      <a:pt x="82905" y="4083731"/>
                    </a:cubicBezTo>
                    <a:lnTo>
                      <a:pt x="5864580" y="4083731"/>
                    </a:lnTo>
                    <a:cubicBezTo>
                      <a:pt x="5888888" y="4083731"/>
                      <a:pt x="5911967" y="4073081"/>
                      <a:pt x="5927741" y="4054584"/>
                    </a:cubicBezTo>
                    <a:cubicBezTo>
                      <a:pt x="5928398" y="4053870"/>
                      <a:pt x="5929007" y="4053108"/>
                      <a:pt x="5929550" y="4052298"/>
                    </a:cubicBezTo>
                    <a:cubicBezTo>
                      <a:pt x="5934503" y="4046240"/>
                      <a:pt x="5938523" y="4039458"/>
                      <a:pt x="5941457" y="4032200"/>
                    </a:cubicBezTo>
                    <a:cubicBezTo>
                      <a:pt x="5945638" y="4022218"/>
                      <a:pt x="5947772" y="4011493"/>
                      <a:pt x="5947733" y="4000672"/>
                    </a:cubicBezTo>
                    <a:lnTo>
                      <a:pt x="5947733" y="82849"/>
                    </a:lnTo>
                    <a:cubicBezTo>
                      <a:pt x="5947686" y="36958"/>
                      <a:pt x="5910472" y="-209"/>
                      <a:pt x="5864580" y="-209"/>
                    </a:cubicBezTo>
                    <a:close/>
                    <a:moveTo>
                      <a:pt x="5924026" y="4000672"/>
                    </a:moveTo>
                    <a:cubicBezTo>
                      <a:pt x="5924036" y="4012265"/>
                      <a:pt x="5920616" y="4023590"/>
                      <a:pt x="5914206" y="4033248"/>
                    </a:cubicBezTo>
                    <a:cubicBezTo>
                      <a:pt x="5908519" y="4041744"/>
                      <a:pt x="5900794" y="4048688"/>
                      <a:pt x="5891736" y="4053441"/>
                    </a:cubicBezTo>
                    <a:cubicBezTo>
                      <a:pt x="5883344" y="4057775"/>
                      <a:pt x="5874029" y="4060032"/>
                      <a:pt x="5864580" y="4060013"/>
                    </a:cubicBezTo>
                    <a:lnTo>
                      <a:pt x="82905" y="4060013"/>
                    </a:lnTo>
                    <a:cubicBezTo>
                      <a:pt x="50149" y="4059975"/>
                      <a:pt x="23612" y="4033429"/>
                      <a:pt x="23574" y="4000672"/>
                    </a:cubicBezTo>
                    <a:lnTo>
                      <a:pt x="23564" y="82849"/>
                    </a:lnTo>
                    <a:cubicBezTo>
                      <a:pt x="23612" y="50093"/>
                      <a:pt x="50149" y="23547"/>
                      <a:pt x="82905" y="23509"/>
                    </a:cubicBezTo>
                    <a:lnTo>
                      <a:pt x="5864580" y="23509"/>
                    </a:lnTo>
                    <a:cubicBezTo>
                      <a:pt x="5897375" y="23509"/>
                      <a:pt x="5923978" y="50055"/>
                      <a:pt x="5924026" y="82849"/>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8BAAC7E-C402-4578-B3FF-2DB1A7FADAD6}"/>
                  </a:ext>
                </a:extLst>
              </p:cNvPr>
              <p:cNvSpPr/>
              <p:nvPr/>
            </p:nvSpPr>
            <p:spPr>
              <a:xfrm>
                <a:off x="1216589" y="604353"/>
                <a:ext cx="5924140" cy="23744"/>
              </a:xfrm>
              <a:custGeom>
                <a:avLst/>
                <a:gdLst>
                  <a:gd name="connsiteX0" fmla="*/ 0 w 5924140"/>
                  <a:gd name="connsiteY0" fmla="*/ 0 h 23744"/>
                  <a:gd name="connsiteX1" fmla="*/ 5924141 w 5924140"/>
                  <a:gd name="connsiteY1" fmla="*/ 0 h 23744"/>
                  <a:gd name="connsiteX2" fmla="*/ 5924141 w 5924140"/>
                  <a:gd name="connsiteY2" fmla="*/ 23744 h 23744"/>
                  <a:gd name="connsiteX3" fmla="*/ 0 w 5924140"/>
                  <a:gd name="connsiteY3" fmla="*/ 23744 h 23744"/>
                </a:gdLst>
                <a:ahLst/>
                <a:cxnLst>
                  <a:cxn ang="0">
                    <a:pos x="connsiteX0" y="connsiteY0"/>
                  </a:cxn>
                  <a:cxn ang="0">
                    <a:pos x="connsiteX1" y="connsiteY1"/>
                  </a:cxn>
                  <a:cxn ang="0">
                    <a:pos x="connsiteX2" y="connsiteY2"/>
                  </a:cxn>
                  <a:cxn ang="0">
                    <a:pos x="connsiteX3" y="connsiteY3"/>
                  </a:cxn>
                </a:cxnLst>
                <a:rect l="l" t="t" r="r" b="b"/>
                <a:pathLst>
                  <a:path w="5924140" h="23744">
                    <a:moveTo>
                      <a:pt x="0" y="0"/>
                    </a:moveTo>
                    <a:lnTo>
                      <a:pt x="5924141" y="0"/>
                    </a:lnTo>
                    <a:lnTo>
                      <a:pt x="5924141" y="23744"/>
                    </a:lnTo>
                    <a:lnTo>
                      <a:pt x="0" y="23744"/>
                    </a:ln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40EB4E5E-18A4-425C-B401-4A3C653BC182}"/>
                  </a:ext>
                </a:extLst>
              </p:cNvPr>
              <p:cNvSpPr/>
              <p:nvPr/>
            </p:nvSpPr>
            <p:spPr>
              <a:xfrm>
                <a:off x="1347182" y="378310"/>
                <a:ext cx="142464" cy="142464"/>
              </a:xfrm>
              <a:custGeom>
                <a:avLst/>
                <a:gdLst>
                  <a:gd name="connsiteX0" fmla="*/ 142464 w 142464"/>
                  <a:gd name="connsiteY0" fmla="*/ 71232 h 142464"/>
                  <a:gd name="connsiteX1" fmla="*/ 71232 w 142464"/>
                  <a:gd name="connsiteY1" fmla="*/ 142464 h 142464"/>
                  <a:gd name="connsiteX2" fmla="*/ 0 w 142464"/>
                  <a:gd name="connsiteY2" fmla="*/ 71232 h 142464"/>
                  <a:gd name="connsiteX3" fmla="*/ 71232 w 142464"/>
                  <a:gd name="connsiteY3" fmla="*/ 0 h 142464"/>
                  <a:gd name="connsiteX4" fmla="*/ 142464 w 142464"/>
                  <a:gd name="connsiteY4" fmla="*/ 71232 h 1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 h="142464">
                    <a:moveTo>
                      <a:pt x="142464" y="71232"/>
                    </a:moveTo>
                    <a:cubicBezTo>
                      <a:pt x="142464" y="110573"/>
                      <a:pt x="110573" y="142464"/>
                      <a:pt x="71232" y="142464"/>
                    </a:cubicBezTo>
                    <a:cubicBezTo>
                      <a:pt x="31892" y="142464"/>
                      <a:pt x="0" y="110573"/>
                      <a:pt x="0" y="71232"/>
                    </a:cubicBezTo>
                    <a:cubicBezTo>
                      <a:pt x="0" y="31892"/>
                      <a:pt x="31892" y="0"/>
                      <a:pt x="71232" y="0"/>
                    </a:cubicBezTo>
                    <a:cubicBezTo>
                      <a:pt x="110573" y="0"/>
                      <a:pt x="142464" y="31892"/>
                      <a:pt x="142464" y="71232"/>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A150BE30-9073-4309-B9A8-2804F5C6A4BC}"/>
                  </a:ext>
                </a:extLst>
              </p:cNvPr>
              <p:cNvSpPr/>
              <p:nvPr/>
            </p:nvSpPr>
            <p:spPr>
              <a:xfrm>
                <a:off x="1551979" y="378310"/>
                <a:ext cx="142464" cy="142464"/>
              </a:xfrm>
              <a:custGeom>
                <a:avLst/>
                <a:gdLst>
                  <a:gd name="connsiteX0" fmla="*/ 142464 w 142464"/>
                  <a:gd name="connsiteY0" fmla="*/ 71232 h 142464"/>
                  <a:gd name="connsiteX1" fmla="*/ 71232 w 142464"/>
                  <a:gd name="connsiteY1" fmla="*/ 142464 h 142464"/>
                  <a:gd name="connsiteX2" fmla="*/ 0 w 142464"/>
                  <a:gd name="connsiteY2" fmla="*/ 71232 h 142464"/>
                  <a:gd name="connsiteX3" fmla="*/ 71232 w 142464"/>
                  <a:gd name="connsiteY3" fmla="*/ 0 h 142464"/>
                  <a:gd name="connsiteX4" fmla="*/ 142464 w 142464"/>
                  <a:gd name="connsiteY4" fmla="*/ 71232 h 1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 h="142464">
                    <a:moveTo>
                      <a:pt x="142464" y="71232"/>
                    </a:moveTo>
                    <a:cubicBezTo>
                      <a:pt x="142464" y="110573"/>
                      <a:pt x="110573" y="142464"/>
                      <a:pt x="71232" y="142464"/>
                    </a:cubicBezTo>
                    <a:cubicBezTo>
                      <a:pt x="31892" y="142464"/>
                      <a:pt x="0" y="110573"/>
                      <a:pt x="0" y="71232"/>
                    </a:cubicBezTo>
                    <a:cubicBezTo>
                      <a:pt x="0" y="31892"/>
                      <a:pt x="31892" y="0"/>
                      <a:pt x="71232" y="0"/>
                    </a:cubicBezTo>
                    <a:cubicBezTo>
                      <a:pt x="110573" y="0"/>
                      <a:pt x="142464" y="31892"/>
                      <a:pt x="142464" y="71232"/>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A9424863-7A2E-4ABB-A2B3-8CE53CC3394C}"/>
                  </a:ext>
                </a:extLst>
              </p:cNvPr>
              <p:cNvSpPr/>
              <p:nvPr/>
            </p:nvSpPr>
            <p:spPr>
              <a:xfrm>
                <a:off x="1756767" y="378310"/>
                <a:ext cx="142464" cy="142464"/>
              </a:xfrm>
              <a:custGeom>
                <a:avLst/>
                <a:gdLst>
                  <a:gd name="connsiteX0" fmla="*/ 142464 w 142464"/>
                  <a:gd name="connsiteY0" fmla="*/ 71232 h 142464"/>
                  <a:gd name="connsiteX1" fmla="*/ 71232 w 142464"/>
                  <a:gd name="connsiteY1" fmla="*/ 142464 h 142464"/>
                  <a:gd name="connsiteX2" fmla="*/ 0 w 142464"/>
                  <a:gd name="connsiteY2" fmla="*/ 71232 h 142464"/>
                  <a:gd name="connsiteX3" fmla="*/ 71232 w 142464"/>
                  <a:gd name="connsiteY3" fmla="*/ 0 h 142464"/>
                  <a:gd name="connsiteX4" fmla="*/ 142464 w 142464"/>
                  <a:gd name="connsiteY4" fmla="*/ 71232 h 1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 h="142464">
                    <a:moveTo>
                      <a:pt x="142464" y="71232"/>
                    </a:moveTo>
                    <a:cubicBezTo>
                      <a:pt x="142464" y="110573"/>
                      <a:pt x="110573" y="142464"/>
                      <a:pt x="71232" y="142464"/>
                    </a:cubicBezTo>
                    <a:cubicBezTo>
                      <a:pt x="31892" y="142464"/>
                      <a:pt x="0" y="110573"/>
                      <a:pt x="0" y="71232"/>
                    </a:cubicBezTo>
                    <a:cubicBezTo>
                      <a:pt x="0" y="31892"/>
                      <a:pt x="31892" y="0"/>
                      <a:pt x="71232" y="0"/>
                    </a:cubicBezTo>
                    <a:cubicBezTo>
                      <a:pt x="110573" y="0"/>
                      <a:pt x="142464" y="31892"/>
                      <a:pt x="142464" y="71232"/>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19" name="Freeform: Shape 18">
                <a:extLst>
                  <a:ext uri="{FF2B5EF4-FFF2-40B4-BE49-F238E27FC236}">
                    <a16:creationId xmlns:a16="http://schemas.microsoft.com/office/drawing/2014/main" id="{74573BD9-8976-4C60-BB5C-16969AC93154}"/>
                  </a:ext>
                </a:extLst>
              </p:cNvPr>
              <p:cNvSpPr/>
              <p:nvPr/>
            </p:nvSpPr>
            <p:spPr>
              <a:xfrm>
                <a:off x="2569873" y="906322"/>
                <a:ext cx="3219449" cy="247650"/>
              </a:xfrm>
              <a:custGeom>
                <a:avLst/>
                <a:gdLst>
                  <a:gd name="connsiteX0" fmla="*/ 3095481 w 3219449"/>
                  <a:gd name="connsiteY0" fmla="*/ 247441 h 247650"/>
                  <a:gd name="connsiteX1" fmla="*/ 123682 w 3219449"/>
                  <a:gd name="connsiteY1" fmla="*/ 247441 h 247650"/>
                  <a:gd name="connsiteX2" fmla="*/ -143 w 3219449"/>
                  <a:gd name="connsiteY2" fmla="*/ 123616 h 247650"/>
                  <a:gd name="connsiteX3" fmla="*/ 123682 w 3219449"/>
                  <a:gd name="connsiteY3" fmla="*/ -209 h 247650"/>
                  <a:gd name="connsiteX4" fmla="*/ 3095481 w 3219449"/>
                  <a:gd name="connsiteY4" fmla="*/ -209 h 247650"/>
                  <a:gd name="connsiteX5" fmla="*/ 3219306 w 3219449"/>
                  <a:gd name="connsiteY5" fmla="*/ 123616 h 247650"/>
                  <a:gd name="connsiteX6" fmla="*/ 3095481 w 3219449"/>
                  <a:gd name="connsiteY6" fmla="*/ 247441 h 247650"/>
                  <a:gd name="connsiteX7" fmla="*/ 123682 w 3219449"/>
                  <a:gd name="connsiteY7" fmla="*/ 18841 h 247650"/>
                  <a:gd name="connsiteX8" fmla="*/ 18907 w 3219449"/>
                  <a:gd name="connsiteY8" fmla="*/ 123616 h 247650"/>
                  <a:gd name="connsiteX9" fmla="*/ 123682 w 3219449"/>
                  <a:gd name="connsiteY9" fmla="*/ 228391 h 247650"/>
                  <a:gd name="connsiteX10" fmla="*/ 3095481 w 3219449"/>
                  <a:gd name="connsiteY10" fmla="*/ 228391 h 247650"/>
                  <a:gd name="connsiteX11" fmla="*/ 3200256 w 3219449"/>
                  <a:gd name="connsiteY11" fmla="*/ 123616 h 247650"/>
                  <a:gd name="connsiteX12" fmla="*/ 3095481 w 3219449"/>
                  <a:gd name="connsiteY12" fmla="*/ 18841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449" h="247650">
                    <a:moveTo>
                      <a:pt x="3095481" y="247441"/>
                    </a:moveTo>
                    <a:lnTo>
                      <a:pt x="123682" y="247441"/>
                    </a:lnTo>
                    <a:cubicBezTo>
                      <a:pt x="55292" y="247441"/>
                      <a:pt x="-143" y="192006"/>
                      <a:pt x="-143" y="123616"/>
                    </a:cubicBezTo>
                    <a:cubicBezTo>
                      <a:pt x="-143" y="55227"/>
                      <a:pt x="55292" y="-209"/>
                      <a:pt x="123682" y="-209"/>
                    </a:cubicBezTo>
                    <a:lnTo>
                      <a:pt x="3095481" y="-209"/>
                    </a:lnTo>
                    <a:cubicBezTo>
                      <a:pt x="3163871" y="-209"/>
                      <a:pt x="3219306" y="55227"/>
                      <a:pt x="3219306" y="123616"/>
                    </a:cubicBezTo>
                    <a:cubicBezTo>
                      <a:pt x="3219306" y="192006"/>
                      <a:pt x="3163871" y="247441"/>
                      <a:pt x="3095481" y="247441"/>
                    </a:cubicBezTo>
                    <a:close/>
                    <a:moveTo>
                      <a:pt x="123682" y="18841"/>
                    </a:moveTo>
                    <a:cubicBezTo>
                      <a:pt x="65817" y="18841"/>
                      <a:pt x="18907" y="65752"/>
                      <a:pt x="18907" y="123616"/>
                    </a:cubicBezTo>
                    <a:cubicBezTo>
                      <a:pt x="18907" y="181481"/>
                      <a:pt x="65817" y="228391"/>
                      <a:pt x="123682" y="228391"/>
                    </a:cubicBezTo>
                    <a:lnTo>
                      <a:pt x="3095481" y="228391"/>
                    </a:lnTo>
                    <a:cubicBezTo>
                      <a:pt x="3153346" y="228391"/>
                      <a:pt x="3200256" y="181481"/>
                      <a:pt x="3200256" y="123616"/>
                    </a:cubicBezTo>
                    <a:cubicBezTo>
                      <a:pt x="3200256" y="65752"/>
                      <a:pt x="3153346" y="18841"/>
                      <a:pt x="3095481" y="18841"/>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0" name="Freeform: Shape 19">
                <a:extLst>
                  <a:ext uri="{FF2B5EF4-FFF2-40B4-BE49-F238E27FC236}">
                    <a16:creationId xmlns:a16="http://schemas.microsoft.com/office/drawing/2014/main" id="{029B474E-31D2-4D13-9404-E4975368FBE7}"/>
                  </a:ext>
                </a:extLst>
              </p:cNvPr>
              <p:cNvSpPr/>
              <p:nvPr/>
            </p:nvSpPr>
            <p:spPr>
              <a:xfrm>
                <a:off x="2375620" y="1758809"/>
                <a:ext cx="419099" cy="152400"/>
              </a:xfrm>
              <a:custGeom>
                <a:avLst/>
                <a:gdLst>
                  <a:gd name="connsiteX0" fmla="*/ 342757 w 419099"/>
                  <a:gd name="connsiteY0" fmla="*/ 152191 h 152400"/>
                  <a:gd name="connsiteX1" fmla="*/ 76057 w 419099"/>
                  <a:gd name="connsiteY1" fmla="*/ 152191 h 152400"/>
                  <a:gd name="connsiteX2" fmla="*/ -143 w 419099"/>
                  <a:gd name="connsiteY2" fmla="*/ 75991 h 152400"/>
                  <a:gd name="connsiteX3" fmla="*/ 76057 w 419099"/>
                  <a:gd name="connsiteY3" fmla="*/ -209 h 152400"/>
                  <a:gd name="connsiteX4" fmla="*/ 342757 w 419099"/>
                  <a:gd name="connsiteY4" fmla="*/ -209 h 152400"/>
                  <a:gd name="connsiteX5" fmla="*/ 418957 w 419099"/>
                  <a:gd name="connsiteY5" fmla="*/ 75991 h 152400"/>
                  <a:gd name="connsiteX6" fmla="*/ 342757 w 419099"/>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99" h="152400">
                    <a:moveTo>
                      <a:pt x="342757" y="152191"/>
                    </a:moveTo>
                    <a:lnTo>
                      <a:pt x="76057" y="152191"/>
                    </a:lnTo>
                    <a:cubicBezTo>
                      <a:pt x="33975" y="152191"/>
                      <a:pt x="-143" y="118073"/>
                      <a:pt x="-143" y="75991"/>
                    </a:cubicBezTo>
                    <a:cubicBezTo>
                      <a:pt x="-143" y="33910"/>
                      <a:pt x="33975" y="-209"/>
                      <a:pt x="76057" y="-209"/>
                    </a:cubicBezTo>
                    <a:lnTo>
                      <a:pt x="342757" y="-209"/>
                    </a:lnTo>
                    <a:cubicBezTo>
                      <a:pt x="384848" y="-209"/>
                      <a:pt x="418957" y="33910"/>
                      <a:pt x="418957" y="75991"/>
                    </a:cubicBezTo>
                    <a:cubicBezTo>
                      <a:pt x="418957" y="118073"/>
                      <a:pt x="384848" y="152191"/>
                      <a:pt x="342757"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84F723F8-A01C-4C8B-A33E-9FAAC9B9C9EA}"/>
                  </a:ext>
                </a:extLst>
              </p:cNvPr>
              <p:cNvSpPr/>
              <p:nvPr/>
            </p:nvSpPr>
            <p:spPr>
              <a:xfrm>
                <a:off x="2375620" y="2015984"/>
                <a:ext cx="733425" cy="152400"/>
              </a:xfrm>
              <a:custGeom>
                <a:avLst/>
                <a:gdLst>
                  <a:gd name="connsiteX0" fmla="*/ 657082 w 733425"/>
                  <a:gd name="connsiteY0" fmla="*/ 152191 h 152400"/>
                  <a:gd name="connsiteX1" fmla="*/ 76057 w 733425"/>
                  <a:gd name="connsiteY1" fmla="*/ 152191 h 152400"/>
                  <a:gd name="connsiteX2" fmla="*/ -143 w 733425"/>
                  <a:gd name="connsiteY2" fmla="*/ 75991 h 152400"/>
                  <a:gd name="connsiteX3" fmla="*/ 76057 w 733425"/>
                  <a:gd name="connsiteY3" fmla="*/ -209 h 152400"/>
                  <a:gd name="connsiteX4" fmla="*/ 657082 w 733425"/>
                  <a:gd name="connsiteY4" fmla="*/ -209 h 152400"/>
                  <a:gd name="connsiteX5" fmla="*/ 733282 w 733425"/>
                  <a:gd name="connsiteY5" fmla="*/ 75991 h 152400"/>
                  <a:gd name="connsiteX6" fmla="*/ 657082 w 733425"/>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152400">
                    <a:moveTo>
                      <a:pt x="657082" y="152191"/>
                    </a:moveTo>
                    <a:lnTo>
                      <a:pt x="76057" y="152191"/>
                    </a:lnTo>
                    <a:cubicBezTo>
                      <a:pt x="33975" y="152191"/>
                      <a:pt x="-143" y="118073"/>
                      <a:pt x="-143" y="75991"/>
                    </a:cubicBezTo>
                    <a:cubicBezTo>
                      <a:pt x="-143" y="33910"/>
                      <a:pt x="33975" y="-209"/>
                      <a:pt x="76057" y="-209"/>
                    </a:cubicBezTo>
                    <a:lnTo>
                      <a:pt x="657082" y="-209"/>
                    </a:lnTo>
                    <a:cubicBezTo>
                      <a:pt x="699173" y="-209"/>
                      <a:pt x="733282" y="33910"/>
                      <a:pt x="733282" y="75991"/>
                    </a:cubicBezTo>
                    <a:cubicBezTo>
                      <a:pt x="733282" y="118073"/>
                      <a:pt x="699173" y="152191"/>
                      <a:pt x="657082"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CA4616B7-384F-4FF5-9B95-FFF4675B371D}"/>
                  </a:ext>
                </a:extLst>
              </p:cNvPr>
              <p:cNvSpPr/>
              <p:nvPr/>
            </p:nvSpPr>
            <p:spPr>
              <a:xfrm>
                <a:off x="2423245" y="2882759"/>
                <a:ext cx="419099" cy="152400"/>
              </a:xfrm>
              <a:custGeom>
                <a:avLst/>
                <a:gdLst>
                  <a:gd name="connsiteX0" fmla="*/ 342757 w 419099"/>
                  <a:gd name="connsiteY0" fmla="*/ 152191 h 152400"/>
                  <a:gd name="connsiteX1" fmla="*/ 76057 w 419099"/>
                  <a:gd name="connsiteY1" fmla="*/ 152191 h 152400"/>
                  <a:gd name="connsiteX2" fmla="*/ -143 w 419099"/>
                  <a:gd name="connsiteY2" fmla="*/ 75991 h 152400"/>
                  <a:gd name="connsiteX3" fmla="*/ 76057 w 419099"/>
                  <a:gd name="connsiteY3" fmla="*/ -209 h 152400"/>
                  <a:gd name="connsiteX4" fmla="*/ 342757 w 419099"/>
                  <a:gd name="connsiteY4" fmla="*/ -209 h 152400"/>
                  <a:gd name="connsiteX5" fmla="*/ 418957 w 419099"/>
                  <a:gd name="connsiteY5" fmla="*/ 75991 h 152400"/>
                  <a:gd name="connsiteX6" fmla="*/ 342757 w 419099"/>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99" h="152400">
                    <a:moveTo>
                      <a:pt x="342757" y="152191"/>
                    </a:moveTo>
                    <a:lnTo>
                      <a:pt x="76057" y="152191"/>
                    </a:lnTo>
                    <a:cubicBezTo>
                      <a:pt x="33975" y="152191"/>
                      <a:pt x="-143" y="118073"/>
                      <a:pt x="-143" y="75991"/>
                    </a:cubicBezTo>
                    <a:cubicBezTo>
                      <a:pt x="-143" y="33910"/>
                      <a:pt x="33975" y="-209"/>
                      <a:pt x="76057" y="-209"/>
                    </a:cubicBezTo>
                    <a:lnTo>
                      <a:pt x="342757" y="-209"/>
                    </a:lnTo>
                    <a:cubicBezTo>
                      <a:pt x="384848" y="-209"/>
                      <a:pt x="418957" y="33910"/>
                      <a:pt x="418957" y="75991"/>
                    </a:cubicBezTo>
                    <a:cubicBezTo>
                      <a:pt x="418957" y="118073"/>
                      <a:pt x="384848" y="152191"/>
                      <a:pt x="342757"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2A1A4279-DA33-48C6-B963-CE5395B8E8E5}"/>
                  </a:ext>
                </a:extLst>
              </p:cNvPr>
              <p:cNvSpPr/>
              <p:nvPr/>
            </p:nvSpPr>
            <p:spPr>
              <a:xfrm>
                <a:off x="2423245" y="3139934"/>
                <a:ext cx="733425" cy="152400"/>
              </a:xfrm>
              <a:custGeom>
                <a:avLst/>
                <a:gdLst>
                  <a:gd name="connsiteX0" fmla="*/ 657082 w 733425"/>
                  <a:gd name="connsiteY0" fmla="*/ 152191 h 152400"/>
                  <a:gd name="connsiteX1" fmla="*/ 76057 w 733425"/>
                  <a:gd name="connsiteY1" fmla="*/ 152191 h 152400"/>
                  <a:gd name="connsiteX2" fmla="*/ -143 w 733425"/>
                  <a:gd name="connsiteY2" fmla="*/ 75991 h 152400"/>
                  <a:gd name="connsiteX3" fmla="*/ 76057 w 733425"/>
                  <a:gd name="connsiteY3" fmla="*/ -209 h 152400"/>
                  <a:gd name="connsiteX4" fmla="*/ 657082 w 733425"/>
                  <a:gd name="connsiteY4" fmla="*/ -209 h 152400"/>
                  <a:gd name="connsiteX5" fmla="*/ 733282 w 733425"/>
                  <a:gd name="connsiteY5" fmla="*/ 75991 h 152400"/>
                  <a:gd name="connsiteX6" fmla="*/ 657082 w 733425"/>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152400">
                    <a:moveTo>
                      <a:pt x="657082" y="152191"/>
                    </a:moveTo>
                    <a:lnTo>
                      <a:pt x="76057" y="152191"/>
                    </a:lnTo>
                    <a:cubicBezTo>
                      <a:pt x="33975" y="152191"/>
                      <a:pt x="-143" y="118073"/>
                      <a:pt x="-143" y="75991"/>
                    </a:cubicBezTo>
                    <a:cubicBezTo>
                      <a:pt x="-143" y="33910"/>
                      <a:pt x="33975" y="-209"/>
                      <a:pt x="76057" y="-209"/>
                    </a:cubicBezTo>
                    <a:lnTo>
                      <a:pt x="657082" y="-209"/>
                    </a:lnTo>
                    <a:cubicBezTo>
                      <a:pt x="699173" y="-209"/>
                      <a:pt x="733282" y="33910"/>
                      <a:pt x="733282" y="75991"/>
                    </a:cubicBezTo>
                    <a:cubicBezTo>
                      <a:pt x="733282" y="118073"/>
                      <a:pt x="699173" y="152191"/>
                      <a:pt x="657082"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5A359072-E2C0-4D81-8458-7EBE9A7790CE}"/>
                  </a:ext>
                </a:extLst>
              </p:cNvPr>
              <p:cNvSpPr/>
              <p:nvPr/>
            </p:nvSpPr>
            <p:spPr>
              <a:xfrm>
                <a:off x="4175845" y="2854184"/>
                <a:ext cx="419100" cy="152400"/>
              </a:xfrm>
              <a:custGeom>
                <a:avLst/>
                <a:gdLst>
                  <a:gd name="connsiteX0" fmla="*/ 342757 w 419100"/>
                  <a:gd name="connsiteY0" fmla="*/ 152191 h 152400"/>
                  <a:gd name="connsiteX1" fmla="*/ 76057 w 419100"/>
                  <a:gd name="connsiteY1" fmla="*/ 152191 h 152400"/>
                  <a:gd name="connsiteX2" fmla="*/ -143 w 419100"/>
                  <a:gd name="connsiteY2" fmla="*/ 75991 h 152400"/>
                  <a:gd name="connsiteX3" fmla="*/ 76057 w 419100"/>
                  <a:gd name="connsiteY3" fmla="*/ -209 h 152400"/>
                  <a:gd name="connsiteX4" fmla="*/ 342757 w 419100"/>
                  <a:gd name="connsiteY4" fmla="*/ -209 h 152400"/>
                  <a:gd name="connsiteX5" fmla="*/ 418957 w 419100"/>
                  <a:gd name="connsiteY5" fmla="*/ 75991 h 152400"/>
                  <a:gd name="connsiteX6" fmla="*/ 342757 w 419100"/>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52400">
                    <a:moveTo>
                      <a:pt x="342757" y="152191"/>
                    </a:moveTo>
                    <a:lnTo>
                      <a:pt x="76057" y="152191"/>
                    </a:lnTo>
                    <a:cubicBezTo>
                      <a:pt x="33975" y="152191"/>
                      <a:pt x="-143" y="118073"/>
                      <a:pt x="-143" y="75991"/>
                    </a:cubicBezTo>
                    <a:cubicBezTo>
                      <a:pt x="-143" y="33910"/>
                      <a:pt x="33975" y="-209"/>
                      <a:pt x="76057" y="-209"/>
                    </a:cubicBezTo>
                    <a:lnTo>
                      <a:pt x="342757" y="-209"/>
                    </a:lnTo>
                    <a:cubicBezTo>
                      <a:pt x="384848" y="-209"/>
                      <a:pt x="418957" y="33910"/>
                      <a:pt x="418957" y="75991"/>
                    </a:cubicBezTo>
                    <a:cubicBezTo>
                      <a:pt x="418957" y="118073"/>
                      <a:pt x="384848" y="152191"/>
                      <a:pt x="342757"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2DEEF780-86B7-4558-A0DB-1591863970E6}"/>
                  </a:ext>
                </a:extLst>
              </p:cNvPr>
              <p:cNvSpPr/>
              <p:nvPr/>
            </p:nvSpPr>
            <p:spPr>
              <a:xfrm>
                <a:off x="4175845" y="3111359"/>
                <a:ext cx="733425" cy="152400"/>
              </a:xfrm>
              <a:custGeom>
                <a:avLst/>
                <a:gdLst>
                  <a:gd name="connsiteX0" fmla="*/ 657082 w 733425"/>
                  <a:gd name="connsiteY0" fmla="*/ 152191 h 152400"/>
                  <a:gd name="connsiteX1" fmla="*/ 76057 w 733425"/>
                  <a:gd name="connsiteY1" fmla="*/ 152191 h 152400"/>
                  <a:gd name="connsiteX2" fmla="*/ -143 w 733425"/>
                  <a:gd name="connsiteY2" fmla="*/ 75991 h 152400"/>
                  <a:gd name="connsiteX3" fmla="*/ 76057 w 733425"/>
                  <a:gd name="connsiteY3" fmla="*/ -209 h 152400"/>
                  <a:gd name="connsiteX4" fmla="*/ 657082 w 733425"/>
                  <a:gd name="connsiteY4" fmla="*/ -209 h 152400"/>
                  <a:gd name="connsiteX5" fmla="*/ 733282 w 733425"/>
                  <a:gd name="connsiteY5" fmla="*/ 75991 h 152400"/>
                  <a:gd name="connsiteX6" fmla="*/ 657082 w 733425"/>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152400">
                    <a:moveTo>
                      <a:pt x="657082" y="152191"/>
                    </a:moveTo>
                    <a:lnTo>
                      <a:pt x="76057" y="152191"/>
                    </a:lnTo>
                    <a:cubicBezTo>
                      <a:pt x="33975" y="152191"/>
                      <a:pt x="-143" y="118073"/>
                      <a:pt x="-143" y="75991"/>
                    </a:cubicBezTo>
                    <a:cubicBezTo>
                      <a:pt x="-143" y="33910"/>
                      <a:pt x="33975" y="-209"/>
                      <a:pt x="76057" y="-209"/>
                    </a:cubicBezTo>
                    <a:lnTo>
                      <a:pt x="657082" y="-209"/>
                    </a:lnTo>
                    <a:cubicBezTo>
                      <a:pt x="699173" y="-209"/>
                      <a:pt x="733282" y="33910"/>
                      <a:pt x="733282" y="75991"/>
                    </a:cubicBezTo>
                    <a:cubicBezTo>
                      <a:pt x="733282" y="118073"/>
                      <a:pt x="699173" y="152191"/>
                      <a:pt x="657082"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E677CBA6-70D2-4473-8AC5-B56391794E7E}"/>
                  </a:ext>
                </a:extLst>
              </p:cNvPr>
              <p:cNvSpPr/>
              <p:nvPr/>
            </p:nvSpPr>
            <p:spPr>
              <a:xfrm>
                <a:off x="4147270" y="1806434"/>
                <a:ext cx="419100" cy="152400"/>
              </a:xfrm>
              <a:custGeom>
                <a:avLst/>
                <a:gdLst>
                  <a:gd name="connsiteX0" fmla="*/ 342757 w 419100"/>
                  <a:gd name="connsiteY0" fmla="*/ 152191 h 152400"/>
                  <a:gd name="connsiteX1" fmla="*/ 76057 w 419100"/>
                  <a:gd name="connsiteY1" fmla="*/ 152191 h 152400"/>
                  <a:gd name="connsiteX2" fmla="*/ -143 w 419100"/>
                  <a:gd name="connsiteY2" fmla="*/ 75991 h 152400"/>
                  <a:gd name="connsiteX3" fmla="*/ 76057 w 419100"/>
                  <a:gd name="connsiteY3" fmla="*/ -209 h 152400"/>
                  <a:gd name="connsiteX4" fmla="*/ 342757 w 419100"/>
                  <a:gd name="connsiteY4" fmla="*/ -209 h 152400"/>
                  <a:gd name="connsiteX5" fmla="*/ 418957 w 419100"/>
                  <a:gd name="connsiteY5" fmla="*/ 75991 h 152400"/>
                  <a:gd name="connsiteX6" fmla="*/ 342757 w 419100"/>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52400">
                    <a:moveTo>
                      <a:pt x="342757" y="152191"/>
                    </a:moveTo>
                    <a:lnTo>
                      <a:pt x="76057" y="152191"/>
                    </a:lnTo>
                    <a:cubicBezTo>
                      <a:pt x="33975" y="152191"/>
                      <a:pt x="-143" y="118073"/>
                      <a:pt x="-143" y="75991"/>
                    </a:cubicBezTo>
                    <a:cubicBezTo>
                      <a:pt x="-143" y="33910"/>
                      <a:pt x="33975" y="-209"/>
                      <a:pt x="76057" y="-209"/>
                    </a:cubicBezTo>
                    <a:lnTo>
                      <a:pt x="342757" y="-209"/>
                    </a:lnTo>
                    <a:cubicBezTo>
                      <a:pt x="384848" y="-209"/>
                      <a:pt x="418957" y="33910"/>
                      <a:pt x="418957" y="75991"/>
                    </a:cubicBezTo>
                    <a:cubicBezTo>
                      <a:pt x="418957" y="118073"/>
                      <a:pt x="384848" y="152191"/>
                      <a:pt x="342757"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9A3CC879-0BB4-446D-AFAB-2D9DFE9D397B}"/>
                  </a:ext>
                </a:extLst>
              </p:cNvPr>
              <p:cNvSpPr/>
              <p:nvPr/>
            </p:nvSpPr>
            <p:spPr>
              <a:xfrm>
                <a:off x="4147270" y="2063609"/>
                <a:ext cx="733425" cy="152400"/>
              </a:xfrm>
              <a:custGeom>
                <a:avLst/>
                <a:gdLst>
                  <a:gd name="connsiteX0" fmla="*/ 657082 w 733425"/>
                  <a:gd name="connsiteY0" fmla="*/ 152191 h 152400"/>
                  <a:gd name="connsiteX1" fmla="*/ 76057 w 733425"/>
                  <a:gd name="connsiteY1" fmla="*/ 152191 h 152400"/>
                  <a:gd name="connsiteX2" fmla="*/ -143 w 733425"/>
                  <a:gd name="connsiteY2" fmla="*/ 75991 h 152400"/>
                  <a:gd name="connsiteX3" fmla="*/ 76057 w 733425"/>
                  <a:gd name="connsiteY3" fmla="*/ -209 h 152400"/>
                  <a:gd name="connsiteX4" fmla="*/ 657082 w 733425"/>
                  <a:gd name="connsiteY4" fmla="*/ -209 h 152400"/>
                  <a:gd name="connsiteX5" fmla="*/ 733282 w 733425"/>
                  <a:gd name="connsiteY5" fmla="*/ 75991 h 152400"/>
                  <a:gd name="connsiteX6" fmla="*/ 657082 w 733425"/>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152400">
                    <a:moveTo>
                      <a:pt x="657082" y="152191"/>
                    </a:moveTo>
                    <a:lnTo>
                      <a:pt x="76057" y="152191"/>
                    </a:lnTo>
                    <a:cubicBezTo>
                      <a:pt x="33975" y="152191"/>
                      <a:pt x="-143" y="118073"/>
                      <a:pt x="-143" y="75991"/>
                    </a:cubicBezTo>
                    <a:cubicBezTo>
                      <a:pt x="-143" y="33910"/>
                      <a:pt x="33975" y="-209"/>
                      <a:pt x="76057" y="-209"/>
                    </a:cubicBezTo>
                    <a:lnTo>
                      <a:pt x="657082" y="-209"/>
                    </a:lnTo>
                    <a:cubicBezTo>
                      <a:pt x="699173" y="-209"/>
                      <a:pt x="733282" y="33910"/>
                      <a:pt x="733282" y="75991"/>
                    </a:cubicBezTo>
                    <a:cubicBezTo>
                      <a:pt x="733282" y="118073"/>
                      <a:pt x="699173" y="152191"/>
                      <a:pt x="657082"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3CE1C4D8-EB12-42F1-B8D7-0664825F86CB}"/>
                  </a:ext>
                </a:extLst>
              </p:cNvPr>
              <p:cNvSpPr/>
              <p:nvPr/>
            </p:nvSpPr>
            <p:spPr>
              <a:xfrm>
                <a:off x="5928445" y="1749284"/>
                <a:ext cx="419100" cy="152400"/>
              </a:xfrm>
              <a:custGeom>
                <a:avLst/>
                <a:gdLst>
                  <a:gd name="connsiteX0" fmla="*/ 342757 w 419100"/>
                  <a:gd name="connsiteY0" fmla="*/ 152191 h 152400"/>
                  <a:gd name="connsiteX1" fmla="*/ 76057 w 419100"/>
                  <a:gd name="connsiteY1" fmla="*/ 152191 h 152400"/>
                  <a:gd name="connsiteX2" fmla="*/ -143 w 419100"/>
                  <a:gd name="connsiteY2" fmla="*/ 75991 h 152400"/>
                  <a:gd name="connsiteX3" fmla="*/ 76057 w 419100"/>
                  <a:gd name="connsiteY3" fmla="*/ -209 h 152400"/>
                  <a:gd name="connsiteX4" fmla="*/ 342757 w 419100"/>
                  <a:gd name="connsiteY4" fmla="*/ -209 h 152400"/>
                  <a:gd name="connsiteX5" fmla="*/ 418957 w 419100"/>
                  <a:gd name="connsiteY5" fmla="*/ 75991 h 152400"/>
                  <a:gd name="connsiteX6" fmla="*/ 342757 w 419100"/>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52400">
                    <a:moveTo>
                      <a:pt x="342757" y="152191"/>
                    </a:moveTo>
                    <a:lnTo>
                      <a:pt x="76057" y="152191"/>
                    </a:lnTo>
                    <a:cubicBezTo>
                      <a:pt x="33975" y="152191"/>
                      <a:pt x="-143" y="118073"/>
                      <a:pt x="-143" y="75991"/>
                    </a:cubicBezTo>
                    <a:cubicBezTo>
                      <a:pt x="-143" y="33910"/>
                      <a:pt x="33975" y="-209"/>
                      <a:pt x="76057" y="-209"/>
                    </a:cubicBezTo>
                    <a:lnTo>
                      <a:pt x="342757" y="-209"/>
                    </a:lnTo>
                    <a:cubicBezTo>
                      <a:pt x="384848" y="-209"/>
                      <a:pt x="418957" y="33910"/>
                      <a:pt x="418957" y="75991"/>
                    </a:cubicBezTo>
                    <a:cubicBezTo>
                      <a:pt x="418957" y="118073"/>
                      <a:pt x="384848" y="152191"/>
                      <a:pt x="342757"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29" name="Freeform: Shape 28">
                <a:extLst>
                  <a:ext uri="{FF2B5EF4-FFF2-40B4-BE49-F238E27FC236}">
                    <a16:creationId xmlns:a16="http://schemas.microsoft.com/office/drawing/2014/main" id="{8A05D6C2-24EC-4ACB-99EA-B53BFCC9565C}"/>
                  </a:ext>
                </a:extLst>
              </p:cNvPr>
              <p:cNvSpPr/>
              <p:nvPr/>
            </p:nvSpPr>
            <p:spPr>
              <a:xfrm>
                <a:off x="5928445" y="2006459"/>
                <a:ext cx="733425" cy="152400"/>
              </a:xfrm>
              <a:custGeom>
                <a:avLst/>
                <a:gdLst>
                  <a:gd name="connsiteX0" fmla="*/ 657082 w 733425"/>
                  <a:gd name="connsiteY0" fmla="*/ 152191 h 152400"/>
                  <a:gd name="connsiteX1" fmla="*/ 76057 w 733425"/>
                  <a:gd name="connsiteY1" fmla="*/ 152191 h 152400"/>
                  <a:gd name="connsiteX2" fmla="*/ -143 w 733425"/>
                  <a:gd name="connsiteY2" fmla="*/ 75991 h 152400"/>
                  <a:gd name="connsiteX3" fmla="*/ 76057 w 733425"/>
                  <a:gd name="connsiteY3" fmla="*/ -209 h 152400"/>
                  <a:gd name="connsiteX4" fmla="*/ 657082 w 733425"/>
                  <a:gd name="connsiteY4" fmla="*/ -209 h 152400"/>
                  <a:gd name="connsiteX5" fmla="*/ 733282 w 733425"/>
                  <a:gd name="connsiteY5" fmla="*/ 75991 h 152400"/>
                  <a:gd name="connsiteX6" fmla="*/ 657082 w 733425"/>
                  <a:gd name="connsiteY6" fmla="*/ 15219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152400">
                    <a:moveTo>
                      <a:pt x="657082" y="152191"/>
                    </a:moveTo>
                    <a:lnTo>
                      <a:pt x="76057" y="152191"/>
                    </a:lnTo>
                    <a:cubicBezTo>
                      <a:pt x="33975" y="152191"/>
                      <a:pt x="-143" y="118073"/>
                      <a:pt x="-143" y="75991"/>
                    </a:cubicBezTo>
                    <a:cubicBezTo>
                      <a:pt x="-143" y="33910"/>
                      <a:pt x="33975" y="-209"/>
                      <a:pt x="76057" y="-209"/>
                    </a:cubicBezTo>
                    <a:lnTo>
                      <a:pt x="657082" y="-209"/>
                    </a:lnTo>
                    <a:cubicBezTo>
                      <a:pt x="699173" y="-209"/>
                      <a:pt x="733282" y="33910"/>
                      <a:pt x="733282" y="75991"/>
                    </a:cubicBezTo>
                    <a:cubicBezTo>
                      <a:pt x="733282" y="118073"/>
                      <a:pt x="699173" y="152191"/>
                      <a:pt x="657082" y="152191"/>
                    </a:cubicBezTo>
                    <a:close/>
                  </a:path>
                </a:pathLst>
              </a:custGeom>
              <a:solidFill>
                <a:srgbClr val="CCCCCC"/>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30" name="Freeform: Shape 29">
                <a:extLst>
                  <a:ext uri="{FF2B5EF4-FFF2-40B4-BE49-F238E27FC236}">
                    <a16:creationId xmlns:a16="http://schemas.microsoft.com/office/drawing/2014/main" id="{CD4EC338-429E-460B-94C8-BA3E28C7C749}"/>
                  </a:ext>
                </a:extLst>
              </p:cNvPr>
              <p:cNvSpPr/>
              <p:nvPr/>
            </p:nvSpPr>
            <p:spPr>
              <a:xfrm>
                <a:off x="1695525" y="1677847"/>
                <a:ext cx="571500" cy="571500"/>
              </a:xfrm>
              <a:custGeom>
                <a:avLst/>
                <a:gdLst>
                  <a:gd name="connsiteX0" fmla="*/ 571500 w 571500"/>
                  <a:gd name="connsiteY0" fmla="*/ 285750 h 571500"/>
                  <a:gd name="connsiteX1" fmla="*/ 285750 w 571500"/>
                  <a:gd name="connsiteY1" fmla="*/ 571500 h 571500"/>
                  <a:gd name="connsiteX2" fmla="*/ 0 w 571500"/>
                  <a:gd name="connsiteY2" fmla="*/ 285750 h 571500"/>
                  <a:gd name="connsiteX3" fmla="*/ 285750 w 571500"/>
                  <a:gd name="connsiteY3" fmla="*/ 0 h 571500"/>
                  <a:gd name="connsiteX4" fmla="*/ 571500 w 5715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571500">
                    <a:moveTo>
                      <a:pt x="571500" y="285750"/>
                    </a:moveTo>
                    <a:cubicBezTo>
                      <a:pt x="571500" y="443565"/>
                      <a:pt x="443565" y="571500"/>
                      <a:pt x="285750" y="571500"/>
                    </a:cubicBezTo>
                    <a:cubicBezTo>
                      <a:pt x="127935" y="571500"/>
                      <a:pt x="0" y="443565"/>
                      <a:pt x="0" y="285750"/>
                    </a:cubicBezTo>
                    <a:cubicBezTo>
                      <a:pt x="0" y="127935"/>
                      <a:pt x="127935" y="0"/>
                      <a:pt x="285750" y="0"/>
                    </a:cubicBezTo>
                    <a:cubicBezTo>
                      <a:pt x="443565" y="0"/>
                      <a:pt x="571500" y="127935"/>
                      <a:pt x="571500" y="285750"/>
                    </a:cubicBezTo>
                    <a:close/>
                  </a:path>
                </a:pathLst>
              </a:custGeom>
              <a:solidFill>
                <a:srgbClr val="3A83F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384" name="Freeform: Shape 383">
                <a:extLst>
                  <a:ext uri="{FF2B5EF4-FFF2-40B4-BE49-F238E27FC236}">
                    <a16:creationId xmlns:a16="http://schemas.microsoft.com/office/drawing/2014/main" id="{097DF92B-6E35-48DB-9AB6-348980BE3C3F}"/>
                  </a:ext>
                </a:extLst>
              </p:cNvPr>
              <p:cNvSpPr/>
              <p:nvPr/>
            </p:nvSpPr>
            <p:spPr>
              <a:xfrm>
                <a:off x="3448125" y="1725472"/>
                <a:ext cx="571500" cy="571500"/>
              </a:xfrm>
              <a:custGeom>
                <a:avLst/>
                <a:gdLst>
                  <a:gd name="connsiteX0" fmla="*/ 571500 w 571500"/>
                  <a:gd name="connsiteY0" fmla="*/ 285750 h 571500"/>
                  <a:gd name="connsiteX1" fmla="*/ 285750 w 571500"/>
                  <a:gd name="connsiteY1" fmla="*/ 571500 h 571500"/>
                  <a:gd name="connsiteX2" fmla="*/ 0 w 571500"/>
                  <a:gd name="connsiteY2" fmla="*/ 285750 h 571500"/>
                  <a:gd name="connsiteX3" fmla="*/ 285750 w 571500"/>
                  <a:gd name="connsiteY3" fmla="*/ 0 h 571500"/>
                  <a:gd name="connsiteX4" fmla="*/ 571500 w 5715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571500">
                    <a:moveTo>
                      <a:pt x="571500" y="285750"/>
                    </a:moveTo>
                    <a:cubicBezTo>
                      <a:pt x="571500" y="443565"/>
                      <a:pt x="443565" y="571500"/>
                      <a:pt x="285750" y="571500"/>
                    </a:cubicBezTo>
                    <a:cubicBezTo>
                      <a:pt x="127935" y="571500"/>
                      <a:pt x="0" y="443565"/>
                      <a:pt x="0" y="285750"/>
                    </a:cubicBezTo>
                    <a:cubicBezTo>
                      <a:pt x="0" y="127935"/>
                      <a:pt x="127935" y="0"/>
                      <a:pt x="285750" y="0"/>
                    </a:cubicBezTo>
                    <a:cubicBezTo>
                      <a:pt x="443565" y="0"/>
                      <a:pt x="571500" y="127935"/>
                      <a:pt x="571500" y="285750"/>
                    </a:cubicBezTo>
                    <a:close/>
                  </a:path>
                </a:pathLst>
              </a:custGeom>
              <a:solidFill>
                <a:srgbClr val="3A83F6"/>
              </a:solidFill>
              <a:ln w="9525" cap="flat">
                <a:noFill/>
                <a:prstDash val="solid"/>
                <a:miter/>
              </a:ln>
            </p:spPr>
            <p:txBody>
              <a:bodyPr rtlCol="0" anchor="ctr"/>
              <a:lstStyle/>
              <a:p>
                <a:pPr defTabSz="914400">
                  <a:buClr>
                    <a:srgbClr val="000000"/>
                  </a:buClr>
                </a:pPr>
                <a:endParaRPr lang="en-CA" sz="1400" kern="0" dirty="0">
                  <a:solidFill>
                    <a:srgbClr val="000000"/>
                  </a:solidFill>
                  <a:latin typeface="Arial"/>
                  <a:cs typeface="Arial"/>
                  <a:sym typeface="Arial"/>
                </a:endParaRPr>
              </a:p>
            </p:txBody>
          </p:sp>
          <p:sp>
            <p:nvSpPr>
              <p:cNvPr id="389" name="Freeform: Shape 388">
                <a:extLst>
                  <a:ext uri="{FF2B5EF4-FFF2-40B4-BE49-F238E27FC236}">
                    <a16:creationId xmlns:a16="http://schemas.microsoft.com/office/drawing/2014/main" id="{22F2F86C-09FA-43FD-8B73-29439F1C9E10}"/>
                  </a:ext>
                </a:extLst>
              </p:cNvPr>
              <p:cNvSpPr/>
              <p:nvPr/>
            </p:nvSpPr>
            <p:spPr>
              <a:xfrm>
                <a:off x="5210250" y="1668322"/>
                <a:ext cx="571500" cy="571500"/>
              </a:xfrm>
              <a:custGeom>
                <a:avLst/>
                <a:gdLst>
                  <a:gd name="connsiteX0" fmla="*/ 571500 w 571500"/>
                  <a:gd name="connsiteY0" fmla="*/ 285750 h 571500"/>
                  <a:gd name="connsiteX1" fmla="*/ 285750 w 571500"/>
                  <a:gd name="connsiteY1" fmla="*/ 571500 h 571500"/>
                  <a:gd name="connsiteX2" fmla="*/ 0 w 571500"/>
                  <a:gd name="connsiteY2" fmla="*/ 285750 h 571500"/>
                  <a:gd name="connsiteX3" fmla="*/ 285750 w 571500"/>
                  <a:gd name="connsiteY3" fmla="*/ 0 h 571500"/>
                  <a:gd name="connsiteX4" fmla="*/ 571500 w 5715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571500">
                    <a:moveTo>
                      <a:pt x="571500" y="285750"/>
                    </a:moveTo>
                    <a:cubicBezTo>
                      <a:pt x="571500" y="443565"/>
                      <a:pt x="443565" y="571500"/>
                      <a:pt x="285750" y="571500"/>
                    </a:cubicBezTo>
                    <a:cubicBezTo>
                      <a:pt x="127935" y="571500"/>
                      <a:pt x="0" y="443565"/>
                      <a:pt x="0" y="285750"/>
                    </a:cubicBezTo>
                    <a:cubicBezTo>
                      <a:pt x="0" y="127935"/>
                      <a:pt x="127935" y="0"/>
                      <a:pt x="285750" y="0"/>
                    </a:cubicBezTo>
                    <a:cubicBezTo>
                      <a:pt x="443565" y="0"/>
                      <a:pt x="571500" y="127935"/>
                      <a:pt x="571500" y="285750"/>
                    </a:cubicBezTo>
                    <a:close/>
                  </a:path>
                </a:pathLst>
              </a:custGeom>
              <a:solidFill>
                <a:srgbClr val="3A83F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392" name="Freeform: Shape 391">
                <a:extLst>
                  <a:ext uri="{FF2B5EF4-FFF2-40B4-BE49-F238E27FC236}">
                    <a16:creationId xmlns:a16="http://schemas.microsoft.com/office/drawing/2014/main" id="{71F3DB68-7ACB-4039-A45A-B46D4AB05CDE}"/>
                  </a:ext>
                </a:extLst>
              </p:cNvPr>
              <p:cNvSpPr/>
              <p:nvPr/>
            </p:nvSpPr>
            <p:spPr>
              <a:xfrm>
                <a:off x="1695525" y="2801797"/>
                <a:ext cx="571500" cy="571500"/>
              </a:xfrm>
              <a:custGeom>
                <a:avLst/>
                <a:gdLst>
                  <a:gd name="connsiteX0" fmla="*/ 571500 w 571500"/>
                  <a:gd name="connsiteY0" fmla="*/ 285750 h 571500"/>
                  <a:gd name="connsiteX1" fmla="*/ 285750 w 571500"/>
                  <a:gd name="connsiteY1" fmla="*/ 571500 h 571500"/>
                  <a:gd name="connsiteX2" fmla="*/ 0 w 571500"/>
                  <a:gd name="connsiteY2" fmla="*/ 285750 h 571500"/>
                  <a:gd name="connsiteX3" fmla="*/ 285750 w 571500"/>
                  <a:gd name="connsiteY3" fmla="*/ 0 h 571500"/>
                  <a:gd name="connsiteX4" fmla="*/ 571500 w 5715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571500">
                    <a:moveTo>
                      <a:pt x="571500" y="285750"/>
                    </a:moveTo>
                    <a:cubicBezTo>
                      <a:pt x="571500" y="443565"/>
                      <a:pt x="443565" y="571500"/>
                      <a:pt x="285750" y="571500"/>
                    </a:cubicBezTo>
                    <a:cubicBezTo>
                      <a:pt x="127935" y="571500"/>
                      <a:pt x="0" y="443565"/>
                      <a:pt x="0" y="285750"/>
                    </a:cubicBezTo>
                    <a:cubicBezTo>
                      <a:pt x="0" y="127935"/>
                      <a:pt x="127935" y="0"/>
                      <a:pt x="285750" y="0"/>
                    </a:cubicBezTo>
                    <a:cubicBezTo>
                      <a:pt x="443565" y="0"/>
                      <a:pt x="571500" y="127935"/>
                      <a:pt x="571500" y="285750"/>
                    </a:cubicBezTo>
                    <a:close/>
                  </a:path>
                </a:pathLst>
              </a:custGeom>
              <a:solidFill>
                <a:srgbClr val="3A83F6"/>
              </a:solidFill>
              <a:ln w="9525" cap="flat">
                <a:noFill/>
                <a:prstDash val="solid"/>
                <a:miter/>
              </a:ln>
            </p:spPr>
            <p:txBody>
              <a:bodyPr rtlCol="0" anchor="ctr"/>
              <a:lstStyle/>
              <a:p>
                <a:pPr defTabSz="914400">
                  <a:buClr>
                    <a:srgbClr val="000000"/>
                  </a:buClr>
                </a:pPr>
                <a:endParaRPr lang="en-CA" sz="1400" kern="0" dirty="0">
                  <a:solidFill>
                    <a:srgbClr val="000000"/>
                  </a:solidFill>
                  <a:latin typeface="Arial"/>
                  <a:cs typeface="Arial"/>
                  <a:sym typeface="Arial"/>
                </a:endParaRPr>
              </a:p>
            </p:txBody>
          </p:sp>
          <p:sp>
            <p:nvSpPr>
              <p:cNvPr id="396" name="Freeform: Shape 395">
                <a:extLst>
                  <a:ext uri="{FF2B5EF4-FFF2-40B4-BE49-F238E27FC236}">
                    <a16:creationId xmlns:a16="http://schemas.microsoft.com/office/drawing/2014/main" id="{13324279-9398-458A-90D8-35936F13922E}"/>
                  </a:ext>
                </a:extLst>
              </p:cNvPr>
              <p:cNvSpPr/>
              <p:nvPr/>
            </p:nvSpPr>
            <p:spPr>
              <a:xfrm>
                <a:off x="3467175" y="2773222"/>
                <a:ext cx="571500" cy="571500"/>
              </a:xfrm>
              <a:custGeom>
                <a:avLst/>
                <a:gdLst>
                  <a:gd name="connsiteX0" fmla="*/ 571500 w 571500"/>
                  <a:gd name="connsiteY0" fmla="*/ 285750 h 571500"/>
                  <a:gd name="connsiteX1" fmla="*/ 285750 w 571500"/>
                  <a:gd name="connsiteY1" fmla="*/ 571500 h 571500"/>
                  <a:gd name="connsiteX2" fmla="*/ 0 w 571500"/>
                  <a:gd name="connsiteY2" fmla="*/ 285750 h 571500"/>
                  <a:gd name="connsiteX3" fmla="*/ 285750 w 571500"/>
                  <a:gd name="connsiteY3" fmla="*/ 0 h 571500"/>
                  <a:gd name="connsiteX4" fmla="*/ 571500 w 5715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571500">
                    <a:moveTo>
                      <a:pt x="571500" y="285750"/>
                    </a:moveTo>
                    <a:cubicBezTo>
                      <a:pt x="571500" y="443565"/>
                      <a:pt x="443565" y="571500"/>
                      <a:pt x="285750" y="571500"/>
                    </a:cubicBezTo>
                    <a:cubicBezTo>
                      <a:pt x="127935" y="571500"/>
                      <a:pt x="0" y="443565"/>
                      <a:pt x="0" y="285750"/>
                    </a:cubicBezTo>
                    <a:cubicBezTo>
                      <a:pt x="0" y="127935"/>
                      <a:pt x="127935" y="0"/>
                      <a:pt x="285750" y="0"/>
                    </a:cubicBezTo>
                    <a:cubicBezTo>
                      <a:pt x="443565" y="0"/>
                      <a:pt x="571500" y="127935"/>
                      <a:pt x="571500" y="285750"/>
                    </a:cubicBezTo>
                    <a:close/>
                  </a:path>
                </a:pathLst>
              </a:custGeom>
              <a:solidFill>
                <a:srgbClr val="3A83F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399" name="Freeform: Shape 398">
                <a:extLst>
                  <a:ext uri="{FF2B5EF4-FFF2-40B4-BE49-F238E27FC236}">
                    <a16:creationId xmlns:a16="http://schemas.microsoft.com/office/drawing/2014/main" id="{FECF6116-46B2-4900-8E44-9777822FE597}"/>
                  </a:ext>
                </a:extLst>
              </p:cNvPr>
              <p:cNvSpPr/>
              <p:nvPr/>
            </p:nvSpPr>
            <p:spPr>
              <a:xfrm>
                <a:off x="994742" y="4309204"/>
                <a:ext cx="172345" cy="450418"/>
              </a:xfrm>
              <a:custGeom>
                <a:avLst/>
                <a:gdLst>
                  <a:gd name="connsiteX0" fmla="*/ 19 w 172345"/>
                  <a:gd name="connsiteY0" fmla="*/ 450418 h 450418"/>
                  <a:gd name="connsiteX1" fmla="*/ 116796 w 172345"/>
                  <a:gd name="connsiteY1" fmla="*/ 450418 h 450418"/>
                  <a:gd name="connsiteX2" fmla="*/ 172345 w 172345"/>
                  <a:gd name="connsiteY2" fmla="*/ 0 h 450418"/>
                  <a:gd name="connsiteX3" fmla="*/ 0 w 172345"/>
                  <a:gd name="connsiteY3" fmla="*/ 10 h 450418"/>
                  <a:gd name="connsiteX4" fmla="*/ 19 w 172345"/>
                  <a:gd name="connsiteY4" fmla="*/ 450418 h 45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5" h="450418">
                    <a:moveTo>
                      <a:pt x="19" y="450418"/>
                    </a:moveTo>
                    <a:lnTo>
                      <a:pt x="116796" y="450418"/>
                    </a:lnTo>
                    <a:lnTo>
                      <a:pt x="172345" y="0"/>
                    </a:lnTo>
                    <a:lnTo>
                      <a:pt x="0" y="10"/>
                    </a:lnTo>
                    <a:lnTo>
                      <a:pt x="19" y="450418"/>
                    </a:lnTo>
                    <a:close/>
                  </a:path>
                </a:pathLst>
              </a:custGeom>
              <a:solidFill>
                <a:srgbClr val="FFB8B8"/>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00" name="Freeform: Shape 399">
                <a:extLst>
                  <a:ext uri="{FF2B5EF4-FFF2-40B4-BE49-F238E27FC236}">
                    <a16:creationId xmlns:a16="http://schemas.microsoft.com/office/drawing/2014/main" id="{8DFC382C-EA8D-4304-928B-961E139A99C2}"/>
                  </a:ext>
                </a:extLst>
              </p:cNvPr>
              <p:cNvSpPr/>
              <p:nvPr/>
            </p:nvSpPr>
            <p:spPr>
              <a:xfrm rot="10799843">
                <a:off x="969737" y="4726257"/>
                <a:ext cx="367007" cy="141798"/>
              </a:xfrm>
              <a:custGeom>
                <a:avLst/>
                <a:gdLst>
                  <a:gd name="connsiteX0" fmla="*/ -143 w 367007"/>
                  <a:gd name="connsiteY0" fmla="*/ -209 h 141798"/>
                  <a:gd name="connsiteX1" fmla="*/ 366864 w 367007"/>
                  <a:gd name="connsiteY1" fmla="*/ -209 h 141798"/>
                  <a:gd name="connsiteX2" fmla="*/ 366864 w 367007"/>
                  <a:gd name="connsiteY2" fmla="*/ -209 h 141798"/>
                  <a:gd name="connsiteX3" fmla="*/ 366864 w 367007"/>
                  <a:gd name="connsiteY3" fmla="*/ 141590 h 141798"/>
                  <a:gd name="connsiteX4" fmla="*/ 366864 w 367007"/>
                  <a:gd name="connsiteY4" fmla="*/ 141590 h 141798"/>
                  <a:gd name="connsiteX5" fmla="*/ 141655 w 367007"/>
                  <a:gd name="connsiteY5" fmla="*/ 141590 h 141798"/>
                  <a:gd name="connsiteX6" fmla="*/ -143 w 367007"/>
                  <a:gd name="connsiteY6" fmla="*/ -209 h 141798"/>
                  <a:gd name="connsiteX7" fmla="*/ -143 w 367007"/>
                  <a:gd name="connsiteY7" fmla="*/ -209 h 141798"/>
                  <a:gd name="connsiteX8" fmla="*/ -143 w 367007"/>
                  <a:gd name="connsiteY8" fmla="*/ -209 h 1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007" h="141798">
                    <a:moveTo>
                      <a:pt x="-143" y="-209"/>
                    </a:moveTo>
                    <a:lnTo>
                      <a:pt x="366864" y="-209"/>
                    </a:lnTo>
                    <a:lnTo>
                      <a:pt x="366864" y="-209"/>
                    </a:lnTo>
                    <a:lnTo>
                      <a:pt x="366864" y="141590"/>
                    </a:lnTo>
                    <a:lnTo>
                      <a:pt x="366864" y="141590"/>
                    </a:lnTo>
                    <a:lnTo>
                      <a:pt x="141655" y="141590"/>
                    </a:lnTo>
                    <a:cubicBezTo>
                      <a:pt x="63341" y="141590"/>
                      <a:pt x="-143" y="78106"/>
                      <a:pt x="-143" y="-209"/>
                    </a:cubicBezTo>
                    <a:lnTo>
                      <a:pt x="-143" y="-209"/>
                    </a:lnTo>
                    <a:lnTo>
                      <a:pt x="-143" y="-209"/>
                    </a:lnTo>
                    <a:close/>
                  </a:path>
                </a:pathLst>
              </a:custGeom>
              <a:solidFill>
                <a:srgbClr val="2F2E41"/>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01" name="Freeform: Shape 400">
                <a:extLst>
                  <a:ext uri="{FF2B5EF4-FFF2-40B4-BE49-F238E27FC236}">
                    <a16:creationId xmlns:a16="http://schemas.microsoft.com/office/drawing/2014/main" id="{0DD8FBA1-8118-4D96-9529-94C7D5089C26}"/>
                  </a:ext>
                </a:extLst>
              </p:cNvPr>
              <p:cNvSpPr/>
              <p:nvPr/>
            </p:nvSpPr>
            <p:spPr>
              <a:xfrm>
                <a:off x="556592" y="4309204"/>
                <a:ext cx="172345" cy="450418"/>
              </a:xfrm>
              <a:custGeom>
                <a:avLst/>
                <a:gdLst>
                  <a:gd name="connsiteX0" fmla="*/ 19 w 172345"/>
                  <a:gd name="connsiteY0" fmla="*/ 450418 h 450418"/>
                  <a:gd name="connsiteX1" fmla="*/ 116796 w 172345"/>
                  <a:gd name="connsiteY1" fmla="*/ 450418 h 450418"/>
                  <a:gd name="connsiteX2" fmla="*/ 172345 w 172345"/>
                  <a:gd name="connsiteY2" fmla="*/ 0 h 450418"/>
                  <a:gd name="connsiteX3" fmla="*/ 0 w 172345"/>
                  <a:gd name="connsiteY3" fmla="*/ 10 h 450418"/>
                  <a:gd name="connsiteX4" fmla="*/ 19 w 172345"/>
                  <a:gd name="connsiteY4" fmla="*/ 450418 h 45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5" h="450418">
                    <a:moveTo>
                      <a:pt x="19" y="450418"/>
                    </a:moveTo>
                    <a:lnTo>
                      <a:pt x="116796" y="450418"/>
                    </a:lnTo>
                    <a:lnTo>
                      <a:pt x="172345" y="0"/>
                    </a:lnTo>
                    <a:lnTo>
                      <a:pt x="0" y="10"/>
                    </a:lnTo>
                    <a:lnTo>
                      <a:pt x="19" y="450418"/>
                    </a:lnTo>
                    <a:close/>
                  </a:path>
                </a:pathLst>
              </a:custGeom>
              <a:solidFill>
                <a:srgbClr val="FFB8B8"/>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04" name="Freeform: Shape 403">
                <a:extLst>
                  <a:ext uri="{FF2B5EF4-FFF2-40B4-BE49-F238E27FC236}">
                    <a16:creationId xmlns:a16="http://schemas.microsoft.com/office/drawing/2014/main" id="{F011BB83-8F4A-4305-AEB8-919F6D168169}"/>
                  </a:ext>
                </a:extLst>
              </p:cNvPr>
              <p:cNvSpPr/>
              <p:nvPr/>
            </p:nvSpPr>
            <p:spPr>
              <a:xfrm rot="10799843">
                <a:off x="531587" y="4726237"/>
                <a:ext cx="367007" cy="141798"/>
              </a:xfrm>
              <a:custGeom>
                <a:avLst/>
                <a:gdLst>
                  <a:gd name="connsiteX0" fmla="*/ -143 w 367007"/>
                  <a:gd name="connsiteY0" fmla="*/ -209 h 141798"/>
                  <a:gd name="connsiteX1" fmla="*/ 366864 w 367007"/>
                  <a:gd name="connsiteY1" fmla="*/ -209 h 141798"/>
                  <a:gd name="connsiteX2" fmla="*/ 366864 w 367007"/>
                  <a:gd name="connsiteY2" fmla="*/ -209 h 141798"/>
                  <a:gd name="connsiteX3" fmla="*/ 366864 w 367007"/>
                  <a:gd name="connsiteY3" fmla="*/ 141590 h 141798"/>
                  <a:gd name="connsiteX4" fmla="*/ 366864 w 367007"/>
                  <a:gd name="connsiteY4" fmla="*/ 141590 h 141798"/>
                  <a:gd name="connsiteX5" fmla="*/ 141655 w 367007"/>
                  <a:gd name="connsiteY5" fmla="*/ 141590 h 141798"/>
                  <a:gd name="connsiteX6" fmla="*/ -143 w 367007"/>
                  <a:gd name="connsiteY6" fmla="*/ -209 h 141798"/>
                  <a:gd name="connsiteX7" fmla="*/ -143 w 367007"/>
                  <a:gd name="connsiteY7" fmla="*/ -209 h 141798"/>
                  <a:gd name="connsiteX8" fmla="*/ -143 w 367007"/>
                  <a:gd name="connsiteY8" fmla="*/ -209 h 1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007" h="141798">
                    <a:moveTo>
                      <a:pt x="-143" y="-209"/>
                    </a:moveTo>
                    <a:lnTo>
                      <a:pt x="366864" y="-209"/>
                    </a:lnTo>
                    <a:lnTo>
                      <a:pt x="366864" y="-209"/>
                    </a:lnTo>
                    <a:lnTo>
                      <a:pt x="366864" y="141590"/>
                    </a:lnTo>
                    <a:lnTo>
                      <a:pt x="366864" y="141590"/>
                    </a:lnTo>
                    <a:lnTo>
                      <a:pt x="141655" y="141590"/>
                    </a:lnTo>
                    <a:cubicBezTo>
                      <a:pt x="63341" y="141590"/>
                      <a:pt x="-143" y="78106"/>
                      <a:pt x="-143" y="-209"/>
                    </a:cubicBezTo>
                    <a:lnTo>
                      <a:pt x="-143" y="-209"/>
                    </a:lnTo>
                    <a:lnTo>
                      <a:pt x="-143" y="-209"/>
                    </a:lnTo>
                    <a:close/>
                  </a:path>
                </a:pathLst>
              </a:custGeom>
              <a:solidFill>
                <a:srgbClr val="2F2E41"/>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07" name="Freeform: Shape 406">
                <a:extLst>
                  <a:ext uri="{FF2B5EF4-FFF2-40B4-BE49-F238E27FC236}">
                    <a16:creationId xmlns:a16="http://schemas.microsoft.com/office/drawing/2014/main" id="{C3A0C510-0841-4A66-B008-C9608846E914}"/>
                  </a:ext>
                </a:extLst>
              </p:cNvPr>
              <p:cNvSpPr/>
              <p:nvPr/>
            </p:nvSpPr>
            <p:spPr>
              <a:xfrm>
                <a:off x="411779" y="2171308"/>
                <a:ext cx="255627" cy="1263547"/>
              </a:xfrm>
              <a:custGeom>
                <a:avLst/>
                <a:gdLst>
                  <a:gd name="connsiteX0" fmla="*/ 158948 w 255627"/>
                  <a:gd name="connsiteY0" fmla="*/ 1246623 h 1263547"/>
                  <a:gd name="connsiteX1" fmla="*/ 189648 w 255627"/>
                  <a:gd name="connsiteY1" fmla="*/ 1105206 h 1263547"/>
                  <a:gd name="connsiteX2" fmla="*/ 178589 w 255627"/>
                  <a:gd name="connsiteY2" fmla="*/ 1090956 h 1263547"/>
                  <a:gd name="connsiteX3" fmla="*/ 255484 w 255627"/>
                  <a:gd name="connsiteY3" fmla="*/ -209 h 1263547"/>
                  <a:gd name="connsiteX4" fmla="*/ 33999 w 255627"/>
                  <a:gd name="connsiteY4" fmla="*/ 21270 h 1263547"/>
                  <a:gd name="connsiteX5" fmla="*/ 27913 w 255627"/>
                  <a:gd name="connsiteY5" fmla="*/ 1089852 h 1263547"/>
                  <a:gd name="connsiteX6" fmla="*/ 32123 w 255627"/>
                  <a:gd name="connsiteY6" fmla="*/ 1235279 h 1263547"/>
                  <a:gd name="connsiteX7" fmla="*/ 158948 w 255627"/>
                  <a:gd name="connsiteY7" fmla="*/ 1246623 h 12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627" h="1263547">
                    <a:moveTo>
                      <a:pt x="158948" y="1246623"/>
                    </a:moveTo>
                    <a:cubicBezTo>
                      <a:pt x="206478" y="1216048"/>
                      <a:pt x="220223" y="1152736"/>
                      <a:pt x="189648" y="1105206"/>
                    </a:cubicBezTo>
                    <a:cubicBezTo>
                      <a:pt x="186390" y="1100139"/>
                      <a:pt x="182694" y="1095366"/>
                      <a:pt x="178589" y="1090956"/>
                    </a:cubicBezTo>
                    <a:lnTo>
                      <a:pt x="255484" y="-209"/>
                    </a:lnTo>
                    <a:lnTo>
                      <a:pt x="33999" y="21270"/>
                    </a:lnTo>
                    <a:lnTo>
                      <a:pt x="27913" y="1089852"/>
                    </a:lnTo>
                    <a:cubicBezTo>
                      <a:pt x="-11082" y="1131171"/>
                      <a:pt x="-9196" y="1196284"/>
                      <a:pt x="32123" y="1235279"/>
                    </a:cubicBezTo>
                    <a:cubicBezTo>
                      <a:pt x="66699" y="1267912"/>
                      <a:pt x="119134" y="1272598"/>
                      <a:pt x="158948" y="1246623"/>
                    </a:cubicBezTo>
                    <a:close/>
                  </a:path>
                </a:pathLst>
              </a:custGeom>
              <a:solidFill>
                <a:srgbClr val="FFB8B8"/>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08" name="Freeform: Shape 407">
                <a:extLst>
                  <a:ext uri="{FF2B5EF4-FFF2-40B4-BE49-F238E27FC236}">
                    <a16:creationId xmlns:a16="http://schemas.microsoft.com/office/drawing/2014/main" id="{DC9CEF0C-2BC0-4CDC-8499-3970352A936A}"/>
                  </a:ext>
                </a:extLst>
              </p:cNvPr>
              <p:cNvSpPr/>
              <p:nvPr/>
            </p:nvSpPr>
            <p:spPr>
              <a:xfrm>
                <a:off x="512463" y="3140201"/>
                <a:ext cx="666160" cy="1392564"/>
              </a:xfrm>
              <a:custGeom>
                <a:avLst/>
                <a:gdLst>
                  <a:gd name="connsiteX0" fmla="*/ 485632 w 666160"/>
                  <a:gd name="connsiteY0" fmla="*/ 1392356 h 1392564"/>
                  <a:gd name="connsiteX1" fmla="*/ 443074 w 666160"/>
                  <a:gd name="connsiteY1" fmla="*/ 1354589 h 1392564"/>
                  <a:gd name="connsiteX2" fmla="*/ 375189 w 666160"/>
                  <a:gd name="connsiteY2" fmla="*/ 786871 h 1392564"/>
                  <a:gd name="connsiteX3" fmla="*/ 338137 w 666160"/>
                  <a:gd name="connsiteY3" fmla="*/ 757724 h 1392564"/>
                  <a:gd name="connsiteX4" fmla="*/ 309162 w 666160"/>
                  <a:gd name="connsiteY4" fmla="*/ 785652 h 1392564"/>
                  <a:gd name="connsiteX5" fmla="*/ 223656 w 666160"/>
                  <a:gd name="connsiteY5" fmla="*/ 1329224 h 1392564"/>
                  <a:gd name="connsiteX6" fmla="*/ 181308 w 666160"/>
                  <a:gd name="connsiteY6" fmla="*/ 1365419 h 1392564"/>
                  <a:gd name="connsiteX7" fmla="*/ 42719 w 666160"/>
                  <a:gd name="connsiteY7" fmla="*/ 1365419 h 1392564"/>
                  <a:gd name="connsiteX8" fmla="*/ -143 w 666160"/>
                  <a:gd name="connsiteY8" fmla="*/ 1322557 h 1392564"/>
                  <a:gd name="connsiteX9" fmla="*/ -143 w 666160"/>
                  <a:gd name="connsiteY9" fmla="*/ 1322233 h 1392564"/>
                  <a:gd name="connsiteX10" fmla="*/ 65998 w 666160"/>
                  <a:gd name="connsiteY10" fmla="*/ 116996 h 1392564"/>
                  <a:gd name="connsiteX11" fmla="*/ 102707 w 666160"/>
                  <a:gd name="connsiteY11" fmla="*/ 74896 h 1392564"/>
                  <a:gd name="connsiteX12" fmla="*/ 617000 w 666160"/>
                  <a:gd name="connsiteY12" fmla="*/ 239 h 1392564"/>
                  <a:gd name="connsiteX13" fmla="*/ 665578 w 666160"/>
                  <a:gd name="connsiteY13" fmla="*/ 36520 h 1392564"/>
                  <a:gd name="connsiteX14" fmla="*/ 666016 w 666160"/>
                  <a:gd name="connsiteY14" fmla="*/ 42968 h 1392564"/>
                  <a:gd name="connsiteX15" fmla="*/ 657043 w 666160"/>
                  <a:gd name="connsiteY15" fmla="*/ 1343664 h 1392564"/>
                  <a:gd name="connsiteX16" fmla="*/ 616219 w 666160"/>
                  <a:gd name="connsiteY16" fmla="*/ 1386174 h 1392564"/>
                  <a:gd name="connsiteX17" fmla="*/ 487670 w 666160"/>
                  <a:gd name="connsiteY17" fmla="*/ 1392308 h 1392564"/>
                  <a:gd name="connsiteX18" fmla="*/ 485632 w 666160"/>
                  <a:gd name="connsiteY18" fmla="*/ 1392356 h 13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160" h="1392564">
                    <a:moveTo>
                      <a:pt x="485632" y="1392356"/>
                    </a:moveTo>
                    <a:cubicBezTo>
                      <a:pt x="463953" y="1392289"/>
                      <a:pt x="445712" y="1376106"/>
                      <a:pt x="443074" y="1354589"/>
                    </a:cubicBezTo>
                    <a:lnTo>
                      <a:pt x="375189" y="786871"/>
                    </a:lnTo>
                    <a:cubicBezTo>
                      <a:pt x="373008" y="768592"/>
                      <a:pt x="356415" y="755543"/>
                      <a:pt x="338137" y="757724"/>
                    </a:cubicBezTo>
                    <a:cubicBezTo>
                      <a:pt x="323316" y="759496"/>
                      <a:pt x="311476" y="770906"/>
                      <a:pt x="309162" y="785652"/>
                    </a:cubicBezTo>
                    <a:lnTo>
                      <a:pt x="223656" y="1329224"/>
                    </a:lnTo>
                    <a:cubicBezTo>
                      <a:pt x="220456" y="1350112"/>
                      <a:pt x="202444" y="1365505"/>
                      <a:pt x="181308" y="1365419"/>
                    </a:cubicBezTo>
                    <a:lnTo>
                      <a:pt x="42719" y="1365419"/>
                    </a:lnTo>
                    <a:cubicBezTo>
                      <a:pt x="19049" y="1365419"/>
                      <a:pt x="-143" y="1346226"/>
                      <a:pt x="-143" y="1322557"/>
                    </a:cubicBezTo>
                    <a:cubicBezTo>
                      <a:pt x="-143" y="1322443"/>
                      <a:pt x="-143" y="1322337"/>
                      <a:pt x="-143" y="1322233"/>
                    </a:cubicBezTo>
                    <a:lnTo>
                      <a:pt x="65998" y="116996"/>
                    </a:lnTo>
                    <a:cubicBezTo>
                      <a:pt x="66055" y="95784"/>
                      <a:pt x="81695" y="77839"/>
                      <a:pt x="102707" y="74896"/>
                    </a:cubicBezTo>
                    <a:lnTo>
                      <a:pt x="617000" y="239"/>
                    </a:lnTo>
                    <a:cubicBezTo>
                      <a:pt x="640432" y="-3152"/>
                      <a:pt x="662177" y="13088"/>
                      <a:pt x="665578" y="36520"/>
                    </a:cubicBezTo>
                    <a:cubicBezTo>
                      <a:pt x="665883" y="38653"/>
                      <a:pt x="666035" y="40806"/>
                      <a:pt x="666016" y="42968"/>
                    </a:cubicBezTo>
                    <a:lnTo>
                      <a:pt x="657043" y="1343664"/>
                    </a:lnTo>
                    <a:cubicBezTo>
                      <a:pt x="656891" y="1366429"/>
                      <a:pt x="638965" y="1385098"/>
                      <a:pt x="616219" y="1386174"/>
                    </a:cubicBezTo>
                    <a:lnTo>
                      <a:pt x="487670" y="1392308"/>
                    </a:lnTo>
                    <a:cubicBezTo>
                      <a:pt x="486984" y="1392346"/>
                      <a:pt x="486308" y="1392356"/>
                      <a:pt x="485632" y="1392356"/>
                    </a:cubicBezTo>
                    <a:close/>
                  </a:path>
                </a:pathLst>
              </a:custGeom>
              <a:solidFill>
                <a:srgbClr val="2F2E41"/>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09" name="Freeform: Shape 408">
                <a:extLst>
                  <a:ext uri="{FF2B5EF4-FFF2-40B4-BE49-F238E27FC236}">
                    <a16:creationId xmlns:a16="http://schemas.microsoft.com/office/drawing/2014/main" id="{22F69BA6-97C3-4A61-AE0E-AB79C5FEF04F}"/>
                  </a:ext>
                </a:extLst>
              </p:cNvPr>
              <p:cNvSpPr/>
              <p:nvPr/>
            </p:nvSpPr>
            <p:spPr>
              <a:xfrm>
                <a:off x="443933" y="1935099"/>
                <a:ext cx="748805" cy="1367843"/>
              </a:xfrm>
              <a:custGeom>
                <a:avLst/>
                <a:gdLst>
                  <a:gd name="connsiteX0" fmla="*/ 287538 w 748805"/>
                  <a:gd name="connsiteY0" fmla="*/ 1367628 h 1367843"/>
                  <a:gd name="connsiteX1" fmla="*/ 142511 w 748805"/>
                  <a:gd name="connsiteY1" fmla="*/ 1341806 h 1367843"/>
                  <a:gd name="connsiteX2" fmla="*/ 114717 w 748805"/>
                  <a:gd name="connsiteY2" fmla="*/ 1303658 h 1367843"/>
                  <a:gd name="connsiteX3" fmla="*/ 8751 w 748805"/>
                  <a:gd name="connsiteY3" fmla="*/ 389268 h 1367843"/>
                  <a:gd name="connsiteX4" fmla="*/ 129118 w 748805"/>
                  <a:gd name="connsiteY4" fmla="*/ 59960 h 1367843"/>
                  <a:gd name="connsiteX5" fmla="*/ 141549 w 748805"/>
                  <a:gd name="connsiteY5" fmla="*/ 51358 h 1367843"/>
                  <a:gd name="connsiteX6" fmla="*/ 440595 w 748805"/>
                  <a:gd name="connsiteY6" fmla="*/ 27917 h 1367843"/>
                  <a:gd name="connsiteX7" fmla="*/ 625028 w 748805"/>
                  <a:gd name="connsiteY7" fmla="*/ 275158 h 1367843"/>
                  <a:gd name="connsiteX8" fmla="*/ 748262 w 748805"/>
                  <a:gd name="connsiteY8" fmla="*/ 1190044 h 1367843"/>
                  <a:gd name="connsiteX9" fmla="*/ 739385 w 748805"/>
                  <a:gd name="connsiteY9" fmla="*/ 1222439 h 1367843"/>
                  <a:gd name="connsiteX10" fmla="*/ 710305 w 748805"/>
                  <a:gd name="connsiteY10" fmla="*/ 1238374 h 1367843"/>
                  <a:gd name="connsiteX11" fmla="*/ 465703 w 748805"/>
                  <a:gd name="connsiteY11" fmla="*/ 1322155 h 1367843"/>
                  <a:gd name="connsiteX12" fmla="*/ 287538 w 748805"/>
                  <a:gd name="connsiteY12" fmla="*/ 1367628 h 13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805" h="1367843">
                    <a:moveTo>
                      <a:pt x="287538" y="1367628"/>
                    </a:moveTo>
                    <a:cubicBezTo>
                      <a:pt x="238065" y="1367438"/>
                      <a:pt x="189002" y="1358703"/>
                      <a:pt x="142511" y="1341806"/>
                    </a:cubicBezTo>
                    <a:cubicBezTo>
                      <a:pt x="126394" y="1335871"/>
                      <a:pt x="115431" y="1320822"/>
                      <a:pt x="114717" y="1303658"/>
                    </a:cubicBezTo>
                    <a:cubicBezTo>
                      <a:pt x="110278" y="1205208"/>
                      <a:pt x="84322" y="698411"/>
                      <a:pt x="8751" y="389268"/>
                    </a:cubicBezTo>
                    <a:cubicBezTo>
                      <a:pt x="-21281" y="265271"/>
                      <a:pt x="26201" y="135369"/>
                      <a:pt x="129118" y="59960"/>
                    </a:cubicBezTo>
                    <a:cubicBezTo>
                      <a:pt x="133186" y="57045"/>
                      <a:pt x="137329" y="54168"/>
                      <a:pt x="141549" y="51358"/>
                    </a:cubicBezTo>
                    <a:cubicBezTo>
                      <a:pt x="230417" y="-7801"/>
                      <a:pt x="343593" y="-16669"/>
                      <a:pt x="440595" y="27917"/>
                    </a:cubicBezTo>
                    <a:cubicBezTo>
                      <a:pt x="540798" y="72752"/>
                      <a:pt x="610607" y="166325"/>
                      <a:pt x="625028" y="275158"/>
                    </a:cubicBezTo>
                    <a:lnTo>
                      <a:pt x="748262" y="1190044"/>
                    </a:lnTo>
                    <a:cubicBezTo>
                      <a:pt x="749853" y="1201598"/>
                      <a:pt x="746653" y="1213304"/>
                      <a:pt x="739385" y="1222439"/>
                    </a:cubicBezTo>
                    <a:cubicBezTo>
                      <a:pt x="732280" y="1231506"/>
                      <a:pt x="721773" y="1237269"/>
                      <a:pt x="710305" y="1238374"/>
                    </a:cubicBezTo>
                    <a:cubicBezTo>
                      <a:pt x="667605" y="1242631"/>
                      <a:pt x="579041" y="1259186"/>
                      <a:pt x="465703" y="1322155"/>
                    </a:cubicBezTo>
                    <a:cubicBezTo>
                      <a:pt x="411201" y="1352350"/>
                      <a:pt x="349841" y="1368009"/>
                      <a:pt x="287538" y="1367628"/>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10" name="Freeform: Shape 409">
                <a:extLst>
                  <a:ext uri="{FF2B5EF4-FFF2-40B4-BE49-F238E27FC236}">
                    <a16:creationId xmlns:a16="http://schemas.microsoft.com/office/drawing/2014/main" id="{039FBF7A-511B-42D3-95A2-DFE2430009CA}"/>
                  </a:ext>
                </a:extLst>
              </p:cNvPr>
              <p:cNvSpPr/>
              <p:nvPr/>
            </p:nvSpPr>
            <p:spPr>
              <a:xfrm>
                <a:off x="346519" y="2086839"/>
                <a:ext cx="304866" cy="459229"/>
              </a:xfrm>
              <a:custGeom>
                <a:avLst/>
                <a:gdLst>
                  <a:gd name="connsiteX0" fmla="*/ 234295 w 304866"/>
                  <a:gd name="connsiteY0" fmla="*/ 457527 h 459229"/>
                  <a:gd name="connsiteX1" fmla="*/ 31499 w 304866"/>
                  <a:gd name="connsiteY1" fmla="*/ 402539 h 459229"/>
                  <a:gd name="connsiteX2" fmla="*/ 1352 w 304866"/>
                  <a:gd name="connsiteY2" fmla="*/ 349951 h 459229"/>
                  <a:gd name="connsiteX3" fmla="*/ 72637 w 304866"/>
                  <a:gd name="connsiteY3" fmla="*/ 87013 h 459229"/>
                  <a:gd name="connsiteX4" fmla="*/ 217522 w 304866"/>
                  <a:gd name="connsiteY4" fmla="*/ 3937 h 459229"/>
                  <a:gd name="connsiteX5" fmla="*/ 304542 w 304866"/>
                  <a:gd name="connsiteY5" fmla="*/ 124418 h 459229"/>
                  <a:gd name="connsiteX6" fmla="*/ 288312 w 304866"/>
                  <a:gd name="connsiteY6" fmla="*/ 418512 h 459229"/>
                  <a:gd name="connsiteX7" fmla="*/ 243163 w 304866"/>
                  <a:gd name="connsiteY7" fmla="*/ 458955 h 459229"/>
                  <a:gd name="connsiteX8" fmla="*/ 234295 w 304866"/>
                  <a:gd name="connsiteY8" fmla="*/ 457527 h 4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66" h="459229">
                    <a:moveTo>
                      <a:pt x="234295" y="457527"/>
                    </a:moveTo>
                    <a:lnTo>
                      <a:pt x="31499" y="402539"/>
                    </a:lnTo>
                    <a:cubicBezTo>
                      <a:pt x="8677" y="396319"/>
                      <a:pt x="-4820" y="372802"/>
                      <a:pt x="1352" y="349951"/>
                    </a:cubicBezTo>
                    <a:lnTo>
                      <a:pt x="72637" y="87013"/>
                    </a:lnTo>
                    <a:cubicBezTo>
                      <a:pt x="89706" y="24063"/>
                      <a:pt x="154571" y="-13132"/>
                      <a:pt x="217522" y="3937"/>
                    </a:cubicBezTo>
                    <a:cubicBezTo>
                      <a:pt x="271329" y="18519"/>
                      <a:pt x="307609" y="68754"/>
                      <a:pt x="304542" y="124418"/>
                    </a:cubicBezTo>
                    <a:lnTo>
                      <a:pt x="288312" y="418512"/>
                    </a:lnTo>
                    <a:cubicBezTo>
                      <a:pt x="287007" y="442153"/>
                      <a:pt x="266795" y="460251"/>
                      <a:pt x="243163" y="458955"/>
                    </a:cubicBezTo>
                    <a:cubicBezTo>
                      <a:pt x="240163" y="458784"/>
                      <a:pt x="237191" y="458308"/>
                      <a:pt x="234295" y="457527"/>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11" name="Freeform: Shape 410">
                <a:extLst>
                  <a:ext uri="{FF2B5EF4-FFF2-40B4-BE49-F238E27FC236}">
                    <a16:creationId xmlns:a16="http://schemas.microsoft.com/office/drawing/2014/main" id="{CF7F0D22-67E4-4870-8DDF-7C21CEA10C1A}"/>
                  </a:ext>
                </a:extLst>
              </p:cNvPr>
              <p:cNvSpPr/>
              <p:nvPr/>
            </p:nvSpPr>
            <p:spPr>
              <a:xfrm>
                <a:off x="572760" y="1371113"/>
                <a:ext cx="467887" cy="467887"/>
              </a:xfrm>
              <a:custGeom>
                <a:avLst/>
                <a:gdLst>
                  <a:gd name="connsiteX0" fmla="*/ 467887 w 467887"/>
                  <a:gd name="connsiteY0" fmla="*/ 233943 h 467887"/>
                  <a:gd name="connsiteX1" fmla="*/ 233944 w 467887"/>
                  <a:gd name="connsiteY1" fmla="*/ 467887 h 467887"/>
                  <a:gd name="connsiteX2" fmla="*/ 0 w 467887"/>
                  <a:gd name="connsiteY2" fmla="*/ 233943 h 467887"/>
                  <a:gd name="connsiteX3" fmla="*/ 233944 w 467887"/>
                  <a:gd name="connsiteY3" fmla="*/ 0 h 467887"/>
                  <a:gd name="connsiteX4" fmla="*/ 467887 w 467887"/>
                  <a:gd name="connsiteY4" fmla="*/ 233943 h 46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87" h="467887">
                    <a:moveTo>
                      <a:pt x="467887" y="233943"/>
                    </a:moveTo>
                    <a:cubicBezTo>
                      <a:pt x="467887" y="363147"/>
                      <a:pt x="363147" y="467887"/>
                      <a:pt x="233944" y="467887"/>
                    </a:cubicBezTo>
                    <a:cubicBezTo>
                      <a:pt x="104740" y="467887"/>
                      <a:pt x="0" y="363147"/>
                      <a:pt x="0" y="233943"/>
                    </a:cubicBezTo>
                    <a:cubicBezTo>
                      <a:pt x="0" y="104740"/>
                      <a:pt x="104740" y="0"/>
                      <a:pt x="233944" y="0"/>
                    </a:cubicBezTo>
                    <a:cubicBezTo>
                      <a:pt x="363147" y="0"/>
                      <a:pt x="467887" y="104740"/>
                      <a:pt x="467887" y="233943"/>
                    </a:cubicBezTo>
                    <a:close/>
                  </a:path>
                </a:pathLst>
              </a:custGeom>
              <a:solidFill>
                <a:srgbClr val="FFB8B8"/>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12" name="Freeform: Shape 411">
                <a:extLst>
                  <a:ext uri="{FF2B5EF4-FFF2-40B4-BE49-F238E27FC236}">
                    <a16:creationId xmlns:a16="http://schemas.microsoft.com/office/drawing/2014/main" id="{BD6E5D85-13A5-4F6B-A561-20C115F86629}"/>
                  </a:ext>
                </a:extLst>
              </p:cNvPr>
              <p:cNvSpPr/>
              <p:nvPr/>
            </p:nvSpPr>
            <p:spPr>
              <a:xfrm>
                <a:off x="1037538" y="1987521"/>
                <a:ext cx="814252" cy="562024"/>
              </a:xfrm>
              <a:custGeom>
                <a:avLst/>
                <a:gdLst>
                  <a:gd name="connsiteX0" fmla="*/ 616781 w 814252"/>
                  <a:gd name="connsiteY0" fmla="*/ 76956 h 562024"/>
                  <a:gd name="connsiteX1" fmla="*/ 614505 w 814252"/>
                  <a:gd name="connsiteY1" fmla="*/ 92577 h 562024"/>
                  <a:gd name="connsiteX2" fmla="*/ 205330 w 814252"/>
                  <a:gd name="connsiteY2" fmla="*/ 328625 h 562024"/>
                  <a:gd name="connsiteX3" fmla="*/ 105879 w 814252"/>
                  <a:gd name="connsiteY3" fmla="*/ 271371 h 562024"/>
                  <a:gd name="connsiteX4" fmla="*/ -143 w 814252"/>
                  <a:gd name="connsiteY4" fmla="*/ 410169 h 562024"/>
                  <a:gd name="connsiteX5" fmla="*/ 212617 w 814252"/>
                  <a:gd name="connsiteY5" fmla="*/ 561816 h 562024"/>
                  <a:gd name="connsiteX6" fmla="*/ 679418 w 814252"/>
                  <a:gd name="connsiteY6" fmla="*/ 193551 h 562024"/>
                  <a:gd name="connsiteX7" fmla="*/ 807872 w 814252"/>
                  <a:gd name="connsiteY7" fmla="*/ 134487 h 562024"/>
                  <a:gd name="connsiteX8" fmla="*/ 748807 w 814252"/>
                  <a:gd name="connsiteY8" fmla="*/ 6033 h 562024"/>
                  <a:gd name="connsiteX9" fmla="*/ 620353 w 814252"/>
                  <a:gd name="connsiteY9" fmla="*/ 65097 h 562024"/>
                  <a:gd name="connsiteX10" fmla="*/ 616781 w 814252"/>
                  <a:gd name="connsiteY10" fmla="*/ 76956 h 5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252" h="562024">
                    <a:moveTo>
                      <a:pt x="616781" y="76956"/>
                    </a:moveTo>
                    <a:cubicBezTo>
                      <a:pt x="615610" y="82090"/>
                      <a:pt x="614848" y="87319"/>
                      <a:pt x="614505" y="92577"/>
                    </a:cubicBezTo>
                    <a:lnTo>
                      <a:pt x="205330" y="328625"/>
                    </a:lnTo>
                    <a:lnTo>
                      <a:pt x="105879" y="271371"/>
                    </a:lnTo>
                    <a:lnTo>
                      <a:pt x="-143" y="410169"/>
                    </a:lnTo>
                    <a:lnTo>
                      <a:pt x="212617" y="561816"/>
                    </a:lnTo>
                    <a:lnTo>
                      <a:pt x="679418" y="193551"/>
                    </a:lnTo>
                    <a:cubicBezTo>
                      <a:pt x="731196" y="212715"/>
                      <a:pt x="788708" y="186265"/>
                      <a:pt x="807872" y="134487"/>
                    </a:cubicBezTo>
                    <a:cubicBezTo>
                      <a:pt x="827027" y="82709"/>
                      <a:pt x="800585" y="25197"/>
                      <a:pt x="748807" y="6033"/>
                    </a:cubicBezTo>
                    <a:cubicBezTo>
                      <a:pt x="697020" y="-13132"/>
                      <a:pt x="639517" y="13319"/>
                      <a:pt x="620353" y="65097"/>
                    </a:cubicBezTo>
                    <a:cubicBezTo>
                      <a:pt x="618915" y="68974"/>
                      <a:pt x="617724" y="72927"/>
                      <a:pt x="616781" y="76956"/>
                    </a:cubicBezTo>
                    <a:close/>
                  </a:path>
                </a:pathLst>
              </a:custGeom>
              <a:solidFill>
                <a:srgbClr val="FFB8B8"/>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13" name="Freeform: Shape 412">
                <a:extLst>
                  <a:ext uri="{FF2B5EF4-FFF2-40B4-BE49-F238E27FC236}">
                    <a16:creationId xmlns:a16="http://schemas.microsoft.com/office/drawing/2014/main" id="{FB323805-65FB-4DDA-BE4A-8B5058310855}"/>
                  </a:ext>
                </a:extLst>
              </p:cNvPr>
              <p:cNvSpPr/>
              <p:nvPr/>
            </p:nvSpPr>
            <p:spPr>
              <a:xfrm>
                <a:off x="806211" y="2018585"/>
                <a:ext cx="422424" cy="430432"/>
              </a:xfrm>
              <a:custGeom>
                <a:avLst/>
                <a:gdLst>
                  <a:gd name="connsiteX0" fmla="*/ 402748 w 422424"/>
                  <a:gd name="connsiteY0" fmla="*/ 308954 h 430432"/>
                  <a:gd name="connsiteX1" fmla="*/ 226497 w 422424"/>
                  <a:gd name="connsiteY1" fmla="*/ 423330 h 430432"/>
                  <a:gd name="connsiteX2" fmla="*/ 167204 w 422424"/>
                  <a:gd name="connsiteY2" fmla="*/ 410709 h 430432"/>
                  <a:gd name="connsiteX3" fmla="*/ 18900 w 422424"/>
                  <a:gd name="connsiteY3" fmla="*/ 182185 h 430432"/>
                  <a:gd name="connsiteX4" fmla="*/ 53676 w 422424"/>
                  <a:gd name="connsiteY4" fmla="*/ 18832 h 430432"/>
                  <a:gd name="connsiteX5" fmla="*/ 201475 w 422424"/>
                  <a:gd name="connsiteY5" fmla="*/ 34396 h 430432"/>
                  <a:gd name="connsiteX6" fmla="*/ 409730 w 422424"/>
                  <a:gd name="connsiteY6" fmla="*/ 242688 h 430432"/>
                  <a:gd name="connsiteX7" fmla="*/ 409730 w 422424"/>
                  <a:gd name="connsiteY7" fmla="*/ 303296 h 430432"/>
                  <a:gd name="connsiteX8" fmla="*/ 402748 w 422424"/>
                  <a:gd name="connsiteY8" fmla="*/ 308954 h 43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24" h="430432">
                    <a:moveTo>
                      <a:pt x="402748" y="308954"/>
                    </a:moveTo>
                    <a:lnTo>
                      <a:pt x="226497" y="423330"/>
                    </a:lnTo>
                    <a:cubicBezTo>
                      <a:pt x="206638" y="436189"/>
                      <a:pt x="180111" y="430540"/>
                      <a:pt x="167204" y="410709"/>
                    </a:cubicBezTo>
                    <a:lnTo>
                      <a:pt x="18900" y="182185"/>
                    </a:lnTo>
                    <a:cubicBezTo>
                      <a:pt x="-16600" y="127474"/>
                      <a:pt x="-1036" y="54341"/>
                      <a:pt x="53676" y="18832"/>
                    </a:cubicBezTo>
                    <a:cubicBezTo>
                      <a:pt x="100443" y="-11524"/>
                      <a:pt x="162061" y="-5038"/>
                      <a:pt x="201475" y="34396"/>
                    </a:cubicBezTo>
                    <a:lnTo>
                      <a:pt x="409730" y="242688"/>
                    </a:lnTo>
                    <a:cubicBezTo>
                      <a:pt x="426465" y="259424"/>
                      <a:pt x="426465" y="286560"/>
                      <a:pt x="409730" y="303296"/>
                    </a:cubicBezTo>
                    <a:cubicBezTo>
                      <a:pt x="407606" y="305420"/>
                      <a:pt x="405272" y="307315"/>
                      <a:pt x="402748" y="308954"/>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14" name="Freeform: Shape 413">
                <a:extLst>
                  <a:ext uri="{FF2B5EF4-FFF2-40B4-BE49-F238E27FC236}">
                    <a16:creationId xmlns:a16="http://schemas.microsoft.com/office/drawing/2014/main" id="{D8A82F78-4F08-48FD-A06A-582AF85F8CC4}"/>
                  </a:ext>
                </a:extLst>
              </p:cNvPr>
              <p:cNvSpPr/>
              <p:nvPr/>
            </p:nvSpPr>
            <p:spPr>
              <a:xfrm>
                <a:off x="529398" y="1267585"/>
                <a:ext cx="546774" cy="546527"/>
              </a:xfrm>
              <a:custGeom>
                <a:avLst/>
                <a:gdLst>
                  <a:gd name="connsiteX0" fmla="*/ 111614 w 546774"/>
                  <a:gd name="connsiteY0" fmla="*/ 522353 h 546527"/>
                  <a:gd name="connsiteX1" fmla="*/ 241992 w 546774"/>
                  <a:gd name="connsiteY1" fmla="*/ 480367 h 546527"/>
                  <a:gd name="connsiteX2" fmla="*/ 241897 w 546774"/>
                  <a:gd name="connsiteY2" fmla="*/ 465556 h 546527"/>
                  <a:gd name="connsiteX3" fmla="*/ 226600 w 546774"/>
                  <a:gd name="connsiteY3" fmla="*/ 382174 h 546527"/>
                  <a:gd name="connsiteX4" fmla="*/ 234601 w 546774"/>
                  <a:gd name="connsiteY4" fmla="*/ 361704 h 546527"/>
                  <a:gd name="connsiteX5" fmla="*/ 383838 w 546774"/>
                  <a:gd name="connsiteY5" fmla="*/ 340378 h 546527"/>
                  <a:gd name="connsiteX6" fmla="*/ 395754 w 546774"/>
                  <a:gd name="connsiteY6" fmla="*/ 244928 h 546527"/>
                  <a:gd name="connsiteX7" fmla="*/ 514378 w 546774"/>
                  <a:gd name="connsiteY7" fmla="*/ 204723 h 546527"/>
                  <a:gd name="connsiteX8" fmla="*/ 526256 w 546774"/>
                  <a:gd name="connsiteY8" fmla="*/ 77545 h 546527"/>
                  <a:gd name="connsiteX9" fmla="*/ 374580 w 546774"/>
                  <a:gd name="connsiteY9" fmla="*/ 326 h 546527"/>
                  <a:gd name="connsiteX10" fmla="*/ 203206 w 546774"/>
                  <a:gd name="connsiteY10" fmla="*/ 33768 h 546527"/>
                  <a:gd name="connsiteX11" fmla="*/ 41272 w 546774"/>
                  <a:gd name="connsiteY11" fmla="*/ 146049 h 546527"/>
                  <a:gd name="connsiteX12" fmla="*/ 13563 w 546774"/>
                  <a:gd name="connsiteY12" fmla="*/ 379430 h 546527"/>
                  <a:gd name="connsiteX13" fmla="*/ 111614 w 546774"/>
                  <a:gd name="connsiteY13" fmla="*/ 522353 h 54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774" h="546527">
                    <a:moveTo>
                      <a:pt x="111614" y="522353"/>
                    </a:moveTo>
                    <a:cubicBezTo>
                      <a:pt x="155257" y="568835"/>
                      <a:pt x="236306" y="543880"/>
                      <a:pt x="241992" y="480367"/>
                    </a:cubicBezTo>
                    <a:cubicBezTo>
                      <a:pt x="242440" y="475443"/>
                      <a:pt x="242411" y="470480"/>
                      <a:pt x="241897" y="465556"/>
                    </a:cubicBezTo>
                    <a:cubicBezTo>
                      <a:pt x="238963" y="437419"/>
                      <a:pt x="222704" y="411882"/>
                      <a:pt x="226600" y="382174"/>
                    </a:cubicBezTo>
                    <a:cubicBezTo>
                      <a:pt x="227485" y="374782"/>
                      <a:pt x="230238" y="367734"/>
                      <a:pt x="234601" y="361704"/>
                    </a:cubicBezTo>
                    <a:cubicBezTo>
                      <a:pt x="269376" y="315137"/>
                      <a:pt x="351015" y="382536"/>
                      <a:pt x="383838" y="340378"/>
                    </a:cubicBezTo>
                    <a:cubicBezTo>
                      <a:pt x="403965" y="314527"/>
                      <a:pt x="380314" y="273827"/>
                      <a:pt x="395754" y="244928"/>
                    </a:cubicBezTo>
                    <a:cubicBezTo>
                      <a:pt x="416138" y="206799"/>
                      <a:pt x="476517" y="225611"/>
                      <a:pt x="514378" y="204723"/>
                    </a:cubicBezTo>
                    <a:cubicBezTo>
                      <a:pt x="556508" y="181491"/>
                      <a:pt x="553983" y="116855"/>
                      <a:pt x="526256" y="77545"/>
                    </a:cubicBezTo>
                    <a:cubicBezTo>
                      <a:pt x="492433" y="29596"/>
                      <a:pt x="433140" y="4012"/>
                      <a:pt x="374580" y="326"/>
                    </a:cubicBezTo>
                    <a:cubicBezTo>
                      <a:pt x="316030" y="-3360"/>
                      <a:pt x="257880" y="12470"/>
                      <a:pt x="203206" y="33768"/>
                    </a:cubicBezTo>
                    <a:cubicBezTo>
                      <a:pt x="141094" y="57981"/>
                      <a:pt x="79495" y="91433"/>
                      <a:pt x="41272" y="146049"/>
                    </a:cubicBezTo>
                    <a:cubicBezTo>
                      <a:pt x="-5210" y="212467"/>
                      <a:pt x="-9678" y="301764"/>
                      <a:pt x="13563" y="379430"/>
                    </a:cubicBezTo>
                    <a:cubicBezTo>
                      <a:pt x="27708" y="426675"/>
                      <a:pt x="75971" y="484387"/>
                      <a:pt x="111614" y="522353"/>
                    </a:cubicBezTo>
                    <a:close/>
                  </a:path>
                </a:pathLst>
              </a:custGeom>
              <a:solidFill>
                <a:srgbClr val="2F2E41"/>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sp>
            <p:nvSpPr>
              <p:cNvPr id="415" name="Freeform: Shape 414">
                <a:extLst>
                  <a:ext uri="{FF2B5EF4-FFF2-40B4-BE49-F238E27FC236}">
                    <a16:creationId xmlns:a16="http://schemas.microsoft.com/office/drawing/2014/main" id="{363496CA-4E09-42EC-B4EB-9D6040DDE13C}"/>
                  </a:ext>
                </a:extLst>
              </p:cNvPr>
              <p:cNvSpPr/>
              <p:nvPr/>
            </p:nvSpPr>
            <p:spPr>
              <a:xfrm>
                <a:off x="223837" y="4849672"/>
                <a:ext cx="1352550" cy="19050"/>
              </a:xfrm>
              <a:custGeom>
                <a:avLst/>
                <a:gdLst>
                  <a:gd name="connsiteX0" fmla="*/ 1342882 w 1352550"/>
                  <a:gd name="connsiteY0" fmla="*/ 18841 h 19050"/>
                  <a:gd name="connsiteX1" fmla="*/ 9382 w 1352550"/>
                  <a:gd name="connsiteY1" fmla="*/ 18841 h 19050"/>
                  <a:gd name="connsiteX2" fmla="*/ -143 w 1352550"/>
                  <a:gd name="connsiteY2" fmla="*/ 9316 h 19050"/>
                  <a:gd name="connsiteX3" fmla="*/ 9382 w 1352550"/>
                  <a:gd name="connsiteY3" fmla="*/ -209 h 19050"/>
                  <a:gd name="connsiteX4" fmla="*/ 1342882 w 1352550"/>
                  <a:gd name="connsiteY4" fmla="*/ -209 h 19050"/>
                  <a:gd name="connsiteX5" fmla="*/ 1352407 w 1352550"/>
                  <a:gd name="connsiteY5" fmla="*/ 9316 h 19050"/>
                  <a:gd name="connsiteX6" fmla="*/ 1342882 w 1352550"/>
                  <a:gd name="connsiteY6" fmla="*/ 1884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50" h="19050">
                    <a:moveTo>
                      <a:pt x="1342882" y="18841"/>
                    </a:moveTo>
                    <a:lnTo>
                      <a:pt x="9382" y="18841"/>
                    </a:lnTo>
                    <a:cubicBezTo>
                      <a:pt x="4124" y="18841"/>
                      <a:pt x="-143" y="14574"/>
                      <a:pt x="-143" y="9316"/>
                    </a:cubicBezTo>
                    <a:cubicBezTo>
                      <a:pt x="-143" y="4059"/>
                      <a:pt x="4124" y="-209"/>
                      <a:pt x="9382" y="-209"/>
                    </a:cubicBezTo>
                    <a:lnTo>
                      <a:pt x="1342882" y="-209"/>
                    </a:lnTo>
                    <a:cubicBezTo>
                      <a:pt x="1348139" y="-209"/>
                      <a:pt x="1352407" y="4059"/>
                      <a:pt x="1352407" y="9316"/>
                    </a:cubicBezTo>
                    <a:cubicBezTo>
                      <a:pt x="1352407" y="14574"/>
                      <a:pt x="1348139" y="18841"/>
                      <a:pt x="1342882" y="18841"/>
                    </a:cubicBezTo>
                    <a:close/>
                  </a:path>
                </a:pathLst>
              </a:custGeom>
              <a:solidFill>
                <a:srgbClr val="3F3D56"/>
              </a:solidFill>
              <a:ln w="9525" cap="flat">
                <a:noFill/>
                <a:prstDash val="solid"/>
                <a:miter/>
              </a:ln>
            </p:spPr>
            <p:txBody>
              <a:bodyPr rtlCol="0" anchor="ctr"/>
              <a:lstStyle/>
              <a:p>
                <a:pPr defTabSz="914400">
                  <a:buClr>
                    <a:srgbClr val="000000"/>
                  </a:buClr>
                </a:pPr>
                <a:endParaRPr lang="en-CA" sz="1400" kern="0">
                  <a:solidFill>
                    <a:srgbClr val="000000"/>
                  </a:solidFill>
                  <a:latin typeface="Arial"/>
                  <a:cs typeface="Arial"/>
                  <a:sym typeface="Arial"/>
                </a:endParaRPr>
              </a:p>
            </p:txBody>
          </p:sp>
        </p:grpSp>
        <p:pic>
          <p:nvPicPr>
            <p:cNvPr id="65" name="s382edd9ccb1492dafc4d9eb9b271315">
              <a:extLst>
                <a:ext uri="{FF2B5EF4-FFF2-40B4-BE49-F238E27FC236}">
                  <a16:creationId xmlns:a16="http://schemas.microsoft.com/office/drawing/2014/main" id="{3700D122-B57A-4C11-BD83-BCE97F9CC349}"/>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71327" y="2577247"/>
              <a:ext cx="222863" cy="198792"/>
            </a:xfrm>
            <a:prstGeom prst="rect">
              <a:avLst/>
            </a:prstGeom>
          </p:spPr>
        </p:pic>
        <p:pic>
          <p:nvPicPr>
            <p:cNvPr id="66" name="s382edd9ccb1492dafc4d9eb9b271315">
              <a:extLst>
                <a:ext uri="{FF2B5EF4-FFF2-40B4-BE49-F238E27FC236}">
                  <a16:creationId xmlns:a16="http://schemas.microsoft.com/office/drawing/2014/main" id="{68668DA6-F41A-4AF3-BF45-DFCF61B8D932}"/>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33336" y="2597679"/>
              <a:ext cx="222863" cy="198792"/>
            </a:xfrm>
            <a:prstGeom prst="rect">
              <a:avLst/>
            </a:prstGeom>
          </p:spPr>
        </p:pic>
        <p:pic>
          <p:nvPicPr>
            <p:cNvPr id="67" name="s382edd9ccb1492dafc4d9eb9b271315">
              <a:extLst>
                <a:ext uri="{FF2B5EF4-FFF2-40B4-BE49-F238E27FC236}">
                  <a16:creationId xmlns:a16="http://schemas.microsoft.com/office/drawing/2014/main" id="{C8CD76F9-4784-40A9-9088-627233B2305D}"/>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00033" y="2592002"/>
              <a:ext cx="222863" cy="198792"/>
            </a:xfrm>
            <a:prstGeom prst="rect">
              <a:avLst/>
            </a:prstGeom>
          </p:spPr>
        </p:pic>
        <p:pic>
          <p:nvPicPr>
            <p:cNvPr id="68" name="s382edd9ccb1492dafc4d9eb9b271315">
              <a:extLst>
                <a:ext uri="{FF2B5EF4-FFF2-40B4-BE49-F238E27FC236}">
                  <a16:creationId xmlns:a16="http://schemas.microsoft.com/office/drawing/2014/main" id="{F620CB49-9DC6-4C55-B04C-1853A6FDD8C8}"/>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03138" y="3205083"/>
              <a:ext cx="222863" cy="198792"/>
            </a:xfrm>
            <a:prstGeom prst="rect">
              <a:avLst/>
            </a:prstGeom>
          </p:spPr>
        </p:pic>
        <p:pic>
          <p:nvPicPr>
            <p:cNvPr id="69" name="s382edd9ccb1492dafc4d9eb9b271315">
              <a:extLst>
                <a:ext uri="{FF2B5EF4-FFF2-40B4-BE49-F238E27FC236}">
                  <a16:creationId xmlns:a16="http://schemas.microsoft.com/office/drawing/2014/main" id="{F82737D9-5D66-46C6-A230-A4F66E9BDDF3}"/>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42599" y="3189148"/>
              <a:ext cx="222863" cy="198792"/>
            </a:xfrm>
            <a:prstGeom prst="rect">
              <a:avLst/>
            </a:prstGeom>
          </p:spPr>
        </p:pic>
      </p:grpSp>
      <p:sp>
        <p:nvSpPr>
          <p:cNvPr id="71" name="Speech Bubble: Oval 70">
            <a:extLst>
              <a:ext uri="{FF2B5EF4-FFF2-40B4-BE49-F238E27FC236}">
                <a16:creationId xmlns:a16="http://schemas.microsoft.com/office/drawing/2014/main" id="{C9349C47-0035-4811-B8BD-E9E7C10452AC}"/>
              </a:ext>
            </a:extLst>
          </p:cNvPr>
          <p:cNvSpPr/>
          <p:nvPr/>
        </p:nvSpPr>
        <p:spPr>
          <a:xfrm>
            <a:off x="450307" y="2358841"/>
            <a:ext cx="3511914" cy="2266687"/>
          </a:xfrm>
          <a:prstGeom prst="wedgeEllipseCallout">
            <a:avLst>
              <a:gd name="adj1" fmla="val 58363"/>
              <a:gd name="adj2" fmla="val 9273"/>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CA" sz="1400" kern="0">
              <a:solidFill>
                <a:srgbClr val="FFFFFF"/>
              </a:solidFill>
              <a:latin typeface="Lucinda grande"/>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533400" y="1"/>
            <a:ext cx="8001000" cy="1219200"/>
          </a:xfrm>
        </p:spPr>
        <p:txBody>
          <a:bodyPr>
            <a:normAutofit fontScale="90000"/>
          </a:bodyPr>
          <a:lstStyle/>
          <a:p>
            <a:pPr eaLnBrk="1" hangingPunct="1"/>
            <a:r>
              <a:rPr lang="en-US" b="1" dirty="0">
                <a:latin typeface="Times New Roman" pitchFamily="18" charset="0"/>
              </a:rPr>
              <a:t>Overcoming Barriers to Accessing Housing</a:t>
            </a:r>
          </a:p>
        </p:txBody>
      </p:sp>
      <p:sp>
        <p:nvSpPr>
          <p:cNvPr id="9221" name="Rectangle 3"/>
          <p:cNvSpPr>
            <a:spLocks noGrp="1" noChangeArrowheads="1"/>
          </p:cNvSpPr>
          <p:nvPr>
            <p:ph idx="1"/>
          </p:nvPr>
        </p:nvSpPr>
        <p:spPr/>
        <p:txBody>
          <a:bodyPr>
            <a:normAutofit fontScale="77500" lnSpcReduction="20000"/>
          </a:bodyPr>
          <a:lstStyle/>
          <a:p>
            <a:pPr eaLnBrk="1" hangingPunct="1"/>
            <a:r>
              <a:rPr lang="en-US" sz="2600" b="1" dirty="0">
                <a:latin typeface="Times New Roman" pitchFamily="18" charset="0"/>
              </a:rPr>
              <a:t>Consumers may face barriers when accessing and maintaining housing:</a:t>
            </a:r>
          </a:p>
          <a:p>
            <a:pPr eaLnBrk="1" hangingPunct="1">
              <a:buFontTx/>
              <a:buChar char="•"/>
            </a:pPr>
            <a:endParaRPr lang="en-US" sz="2600" b="1" dirty="0"/>
          </a:p>
          <a:p>
            <a:pPr eaLnBrk="1" hangingPunct="1">
              <a:buFontTx/>
              <a:buChar char="•"/>
            </a:pPr>
            <a:r>
              <a:rPr lang="en-US" sz="2600" b="1" dirty="0"/>
              <a:t>Poor or lack of Rental History</a:t>
            </a:r>
          </a:p>
          <a:p>
            <a:pPr eaLnBrk="1" hangingPunct="1">
              <a:buFontTx/>
              <a:buChar char="•"/>
            </a:pPr>
            <a:endParaRPr lang="en-US" sz="2600" b="1" dirty="0"/>
          </a:p>
          <a:p>
            <a:pPr eaLnBrk="1" hangingPunct="1">
              <a:buFontTx/>
              <a:buChar char="•"/>
            </a:pPr>
            <a:r>
              <a:rPr lang="en-US" sz="2600" b="1" dirty="0"/>
              <a:t>Lack of Financial Resources</a:t>
            </a:r>
          </a:p>
          <a:p>
            <a:pPr eaLnBrk="1" hangingPunct="1">
              <a:buFontTx/>
              <a:buChar char="•"/>
            </a:pPr>
            <a:r>
              <a:rPr lang="en-US" sz="2600" b="1" dirty="0"/>
              <a:t>Lack of Housing Inventory</a:t>
            </a:r>
          </a:p>
          <a:p>
            <a:pPr eaLnBrk="1" hangingPunct="1">
              <a:buFontTx/>
              <a:buChar char="•"/>
            </a:pPr>
            <a:endParaRPr lang="en-US" sz="2600" b="1" dirty="0"/>
          </a:p>
          <a:p>
            <a:pPr eaLnBrk="1" hangingPunct="1">
              <a:buFontTx/>
              <a:buChar char="•"/>
            </a:pPr>
            <a:r>
              <a:rPr lang="en-US" sz="2600" b="1" dirty="0"/>
              <a:t>Criminal History</a:t>
            </a:r>
          </a:p>
          <a:p>
            <a:pPr eaLnBrk="1" hangingPunct="1">
              <a:buFontTx/>
              <a:buChar char="•"/>
            </a:pPr>
            <a:endParaRPr lang="en-US" sz="2600" b="1" dirty="0"/>
          </a:p>
          <a:p>
            <a:pPr eaLnBrk="1" hangingPunct="1">
              <a:buFontTx/>
              <a:buChar char="•"/>
            </a:pPr>
            <a:r>
              <a:rPr lang="en-US" sz="2600" b="1" dirty="0"/>
              <a:t>Social Stigma associated with involvement in systems ( mental health, criminal justice, etc.)</a:t>
            </a:r>
          </a:p>
          <a:p>
            <a:pPr marL="0" indent="0" eaLnBrk="1" hangingPunct="1">
              <a:buNone/>
            </a:pPr>
            <a:endParaRPr lang="en-US" sz="2600" dirty="0"/>
          </a:p>
        </p:txBody>
      </p:sp>
      <p:sp>
        <p:nvSpPr>
          <p:cNvPr id="5" name="Date Placeholder 3"/>
          <p:cNvSpPr>
            <a:spLocks noGrp="1"/>
          </p:cNvSpPr>
          <p:nvPr>
            <p:ph type="dt" sz="half" idx="10"/>
          </p:nvPr>
        </p:nvSpPr>
        <p:spPr/>
        <p:txBody>
          <a:bodyPr/>
          <a:lstStyle/>
          <a:p>
            <a:pPr>
              <a:defRPr/>
            </a:pPr>
            <a:fld id="{6FF914E3-0CC7-4895-A84C-C53BD6228359}" type="datetime1">
              <a:rPr lang="en-US"/>
              <a:pPr>
                <a:defRPr/>
              </a:pPr>
              <a:t>2/28/2023</a:t>
            </a:fld>
            <a:endParaRPr lang="en-US"/>
          </a:p>
        </p:txBody>
      </p:sp>
      <p:sp>
        <p:nvSpPr>
          <p:cNvPr id="7" name="Slide Number Placeholder 5"/>
          <p:cNvSpPr>
            <a:spLocks noGrp="1"/>
          </p:cNvSpPr>
          <p:nvPr>
            <p:ph type="sldNum" sz="quarter" idx="12"/>
          </p:nvPr>
        </p:nvSpPr>
        <p:spPr/>
        <p:txBody>
          <a:bodyPr>
            <a:normAutofit/>
          </a:bodyPr>
          <a:lstStyle/>
          <a:p>
            <a:pPr>
              <a:defRPr/>
            </a:pPr>
            <a:fld id="{4E51E721-C1C5-4581-B99D-AD93166A4BA0}" type="slidenum">
              <a:rPr lang="en-US"/>
              <a:pPr>
                <a:defRPr/>
              </a:pPr>
              <a:t>12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048000"/>
            <a:ext cx="1485900" cy="14859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ceef98a3ee_0_16"/>
          <p:cNvSpPr txBox="1">
            <a:spLocks noGrp="1"/>
          </p:cNvSpPr>
          <p:nvPr>
            <p:ph type="title"/>
          </p:nvPr>
        </p:nvSpPr>
        <p:spPr/>
        <p:txBody>
          <a:bodyPr/>
          <a:lstStyle/>
          <a:p>
            <a:pPr lvl="0"/>
            <a:r>
              <a:rPr lang="en-CA" dirty="0"/>
              <a:t>Landlord Engagement</a:t>
            </a:r>
          </a:p>
        </p:txBody>
      </p:sp>
      <p:sp>
        <p:nvSpPr>
          <p:cNvPr id="834" name="Google Shape;834;gceef98a3ee_0_16"/>
          <p:cNvSpPr txBox="1">
            <a:spLocks noGrp="1"/>
          </p:cNvSpPr>
          <p:nvPr>
            <p:ph type="body" sz="quarter" idx="10"/>
          </p:nvPr>
        </p:nvSpPr>
        <p:spPr>
          <a:xfrm>
            <a:off x="942975" y="2324101"/>
            <a:ext cx="5813303" cy="2905125"/>
          </a:xfrm>
        </p:spPr>
        <p:txBody>
          <a:bodyPr>
            <a:normAutofit/>
          </a:bodyPr>
          <a:lstStyle/>
          <a:p>
            <a:pPr lvl="0"/>
            <a:r>
              <a:rPr lang="en-CA" sz="2400" i="0" dirty="0">
                <a:solidFill>
                  <a:schemeClr val="tx1"/>
                </a:solidFill>
              </a:rPr>
              <a:t>Tell them what you offer:</a:t>
            </a:r>
          </a:p>
          <a:p>
            <a:pPr lvl="1"/>
            <a:r>
              <a:rPr lang="en-CA" sz="2400" dirty="0"/>
              <a:t>Weekly home visits</a:t>
            </a:r>
          </a:p>
          <a:p>
            <a:pPr lvl="1"/>
            <a:r>
              <a:rPr lang="en-CA" sz="2400" dirty="0"/>
              <a:t>24 hr emergency contact</a:t>
            </a:r>
          </a:p>
          <a:p>
            <a:pPr lvl="1"/>
            <a:r>
              <a:rPr lang="en-CA" sz="2400" dirty="0"/>
              <a:t>Rent subsidy</a:t>
            </a:r>
          </a:p>
          <a:p>
            <a:pPr lvl="1"/>
            <a:r>
              <a:rPr lang="en-CA" sz="2400" dirty="0"/>
              <a:t>Dispute resolution process</a:t>
            </a:r>
          </a:p>
        </p:txBody>
      </p:sp>
      <p:sp>
        <p:nvSpPr>
          <p:cNvPr id="6" name="Rectangle 5">
            <a:extLst>
              <a:ext uri="{FF2B5EF4-FFF2-40B4-BE49-F238E27FC236}">
                <a16:creationId xmlns:a16="http://schemas.microsoft.com/office/drawing/2014/main" id="{31B449AE-8BF6-48AD-9C41-67420855DE03}"/>
              </a:ext>
            </a:extLst>
          </p:cNvPr>
          <p:cNvSpPr/>
          <p:nvPr/>
        </p:nvSpPr>
        <p:spPr>
          <a:xfrm>
            <a:off x="2387725" y="5029170"/>
            <a:ext cx="248786" cy="400110"/>
          </a:xfrm>
          <a:prstGeom prst="rect">
            <a:avLst/>
          </a:prstGeom>
        </p:spPr>
        <p:txBody>
          <a:bodyPr wrap="none">
            <a:spAutoFit/>
          </a:bodyPr>
          <a:lstStyle/>
          <a:p>
            <a:pPr defTabSz="914400">
              <a:buClr>
                <a:srgbClr val="000000"/>
              </a:buClr>
            </a:pPr>
            <a:r>
              <a:rPr lang="en-CA" sz="2000" kern="0" dirty="0">
                <a:solidFill>
                  <a:srgbClr val="FF6633"/>
                </a:solidFill>
                <a:latin typeface="Lucinda grande"/>
                <a:cs typeface="Arial"/>
                <a:sym typeface="Aria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7" y="1645920"/>
            <a:ext cx="2642159" cy="4470821"/>
          </a:xfrm>
        </p:spPr>
        <p:txBody>
          <a:bodyPr>
            <a:normAutofit/>
          </a:bodyPr>
          <a:lstStyle/>
          <a:p>
            <a:pPr algn="r"/>
            <a:r>
              <a:rPr lang="en-US" sz="3300" dirty="0">
                <a:solidFill>
                  <a:schemeClr val="tx1"/>
                </a:solidFill>
              </a:rPr>
              <a:t>Maintaining Housing</a:t>
            </a:r>
          </a:p>
        </p:txBody>
      </p:sp>
      <p:sp>
        <p:nvSpPr>
          <p:cNvPr id="3" name="Content Placeholder 2"/>
          <p:cNvSpPr>
            <a:spLocks noGrp="1"/>
          </p:cNvSpPr>
          <p:nvPr>
            <p:ph idx="1"/>
          </p:nvPr>
        </p:nvSpPr>
        <p:spPr>
          <a:xfrm>
            <a:off x="3903081" y="1645920"/>
            <a:ext cx="4702076" cy="4470821"/>
          </a:xfrm>
        </p:spPr>
        <p:txBody>
          <a:bodyPr>
            <a:normAutofit fontScale="92500" lnSpcReduction="10000"/>
          </a:bodyPr>
          <a:lstStyle/>
          <a:p>
            <a:pPr>
              <a:lnSpc>
                <a:spcPct val="90000"/>
              </a:lnSpc>
            </a:pPr>
            <a:r>
              <a:rPr lang="en-US" dirty="0"/>
              <a:t>Probably THE MOST important step in any successful housing is a </a:t>
            </a:r>
            <a:endParaRPr lang="en-US" b="1" i="1" u="sng" dirty="0"/>
          </a:p>
          <a:p>
            <a:pPr marL="0" indent="0">
              <a:lnSpc>
                <a:spcPct val="90000"/>
              </a:lnSpc>
              <a:buNone/>
            </a:pPr>
            <a:r>
              <a:rPr lang="en-US" b="1" i="1" dirty="0"/>
              <a:t>        </a:t>
            </a:r>
            <a:r>
              <a:rPr lang="en-US" b="1" i="1" dirty="0">
                <a:solidFill>
                  <a:srgbClr val="FF0000"/>
                </a:solidFill>
              </a:rPr>
              <a:t>CASE MANAGEMENT PLAN!</a:t>
            </a:r>
          </a:p>
          <a:p>
            <a:pPr marL="0" indent="0">
              <a:lnSpc>
                <a:spcPct val="90000"/>
              </a:lnSpc>
              <a:buNone/>
            </a:pPr>
            <a:r>
              <a:rPr lang="en-US" dirty="0"/>
              <a:t>-What barriers still exist that may impede stable placement?</a:t>
            </a:r>
          </a:p>
          <a:p>
            <a:pPr>
              <a:lnSpc>
                <a:spcPct val="90000"/>
              </a:lnSpc>
              <a:buFontTx/>
              <a:buChar char="-"/>
            </a:pPr>
            <a:r>
              <a:rPr lang="en-US" dirty="0"/>
              <a:t>Life skill training – “How to be a good tenant”</a:t>
            </a:r>
          </a:p>
          <a:p>
            <a:pPr>
              <a:lnSpc>
                <a:spcPct val="90000"/>
              </a:lnSpc>
              <a:buFontTx/>
              <a:buChar char="-"/>
            </a:pPr>
            <a:r>
              <a:rPr lang="en-US" dirty="0"/>
              <a:t>Advocacy with landlords – “How to be a landlord for someone with mental illness”</a:t>
            </a:r>
          </a:p>
          <a:p>
            <a:pPr>
              <a:lnSpc>
                <a:spcPct val="90000"/>
              </a:lnSpc>
              <a:buFontTx/>
              <a:buChar char="-"/>
            </a:pPr>
            <a:r>
              <a:rPr lang="en-US" dirty="0"/>
              <a:t>Coping skill training – Living alone, or with others, dealing with  neighbors, etc. </a:t>
            </a:r>
          </a:p>
          <a:p>
            <a:pPr>
              <a:lnSpc>
                <a:spcPct val="90000"/>
              </a:lnSpc>
              <a:buFontTx/>
              <a:buChar char="-"/>
            </a:pPr>
            <a:r>
              <a:rPr lang="en-US" dirty="0"/>
              <a:t>It is “Housing First”, not “ Housing Only” </a:t>
            </a:r>
          </a:p>
          <a:p>
            <a:pPr>
              <a:lnSpc>
                <a:spcPct val="90000"/>
              </a:lnSpc>
              <a:buFontTx/>
              <a:buChar char="-"/>
            </a:pPr>
            <a:endParaRPr lang="en-US" dirty="0"/>
          </a:p>
        </p:txBody>
      </p:sp>
      <p:sp>
        <p:nvSpPr>
          <p:cNvPr id="4" name="Date Placeholder 3"/>
          <p:cNvSpPr>
            <a:spLocks noGrp="1"/>
          </p:cNvSpPr>
          <p:nvPr>
            <p:ph type="dt" sz="half" idx="10"/>
          </p:nvPr>
        </p:nvSpPr>
        <p:spPr>
          <a:xfrm>
            <a:off x="1554676" y="6355080"/>
            <a:ext cx="1577340" cy="304799"/>
          </a:xfrm>
        </p:spPr>
        <p:txBody>
          <a:bodyPr anchor="ctr">
            <a:normAutofit/>
          </a:bodyPr>
          <a:lstStyle/>
          <a:p>
            <a:pPr algn="r">
              <a:spcAft>
                <a:spcPts val="600"/>
              </a:spcAft>
              <a:defRPr/>
            </a:pPr>
            <a:fld id="{FA0375F7-7646-4B24-BBED-D84A3B421F1C}" type="datetime1">
              <a:rPr lang="en-US">
                <a:solidFill>
                  <a:schemeClr val="bg1">
                    <a:alpha val="60000"/>
                  </a:schemeClr>
                </a:solidFill>
              </a:rPr>
              <a:pPr algn="r">
                <a:spcAft>
                  <a:spcPts val="600"/>
                </a:spcAft>
                <a:defRPr/>
              </a:pPr>
              <a:t>2/28/2023</a:t>
            </a:fld>
            <a:endParaRPr lang="en-US">
              <a:solidFill>
                <a:schemeClr val="bg1">
                  <a:alpha val="60000"/>
                </a:schemeClr>
              </a:solidFill>
            </a:endParaRP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defRPr/>
            </a:pPr>
            <a:fld id="{7A1A2818-F8DB-4F88-99C3-031FCD08B6EC}" type="slidenum">
              <a:rPr lang="en-US" smtClean="0"/>
              <a:pPr>
                <a:spcAft>
                  <a:spcPts val="600"/>
                </a:spcAft>
                <a:defRPr/>
              </a:pPr>
              <a:t>14</a:t>
            </a:fld>
            <a:endParaRPr lang="en-US"/>
          </a:p>
        </p:txBody>
      </p:sp>
    </p:spTree>
    <p:extLst>
      <p:ext uri="{BB962C8B-B14F-4D97-AF65-F5344CB8AC3E}">
        <p14:creationId xmlns:p14="http://schemas.microsoft.com/office/powerpoint/2010/main" val="424937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7"/>
          <p:cNvSpPr txBox="1">
            <a:spLocks noGrp="1"/>
          </p:cNvSpPr>
          <p:nvPr>
            <p:ph type="title"/>
          </p:nvPr>
        </p:nvSpPr>
        <p:spPr/>
        <p:txBody>
          <a:bodyPr/>
          <a:lstStyle/>
          <a:p>
            <a:pPr lvl="0"/>
            <a:r>
              <a:rPr lang="en-CA"/>
              <a:t>How much contact?</a:t>
            </a:r>
          </a:p>
        </p:txBody>
      </p:sp>
      <p:sp>
        <p:nvSpPr>
          <p:cNvPr id="501" name="Google Shape;501;p27"/>
          <p:cNvSpPr txBox="1">
            <a:spLocks noGrp="1"/>
          </p:cNvSpPr>
          <p:nvPr>
            <p:ph type="body" sz="quarter" idx="10"/>
          </p:nvPr>
        </p:nvSpPr>
        <p:spPr>
          <a:xfrm>
            <a:off x="792164" y="2372542"/>
            <a:ext cx="5932487" cy="3070997"/>
          </a:xfrm>
        </p:spPr>
        <p:txBody>
          <a:bodyPr>
            <a:normAutofit fontScale="92500"/>
          </a:bodyPr>
          <a:lstStyle/>
          <a:p>
            <a:pPr lvl="1"/>
            <a:r>
              <a:rPr lang="en-CA" sz="2800" dirty="0"/>
              <a:t>Depends on the person’s need and teams assessment</a:t>
            </a:r>
          </a:p>
          <a:p>
            <a:pPr lvl="1"/>
            <a:r>
              <a:rPr lang="en-CA" sz="2800" dirty="0"/>
              <a:t>Person’s needs vary over time</a:t>
            </a:r>
          </a:p>
          <a:p>
            <a:pPr lvl="1"/>
            <a:r>
              <a:rPr lang="en-CA" sz="2800" dirty="0"/>
              <a:t>Standard arc –high to low</a:t>
            </a:r>
          </a:p>
          <a:p>
            <a:pPr lvl="1"/>
            <a:r>
              <a:rPr lang="en-CA" sz="2800" dirty="0"/>
              <a:t>It is non-linear process</a:t>
            </a:r>
          </a:p>
          <a:p>
            <a:pPr lvl="1"/>
            <a:r>
              <a:rPr lang="en-CA" sz="2800" dirty="0"/>
              <a:t>Minimum visits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grpSp>
        <p:nvGrpSpPr>
          <p:cNvPr id="4" name="Group 3">
            <a:extLst>
              <a:ext uri="{FF2B5EF4-FFF2-40B4-BE49-F238E27FC236}">
                <a16:creationId xmlns:a16="http://schemas.microsoft.com/office/drawing/2014/main" id="{CC4F1315-8C09-4243-BB25-BE52FEAEBF34}"/>
              </a:ext>
            </a:extLst>
          </p:cNvPr>
          <p:cNvGrpSpPr/>
          <p:nvPr/>
        </p:nvGrpSpPr>
        <p:grpSpPr>
          <a:xfrm>
            <a:off x="5686181" y="2078845"/>
            <a:ext cx="2256417" cy="3500819"/>
            <a:chOff x="5686180" y="1221594"/>
            <a:chExt cx="2256417" cy="3500819"/>
          </a:xfrm>
        </p:grpSpPr>
        <p:pic>
          <p:nvPicPr>
            <p:cNvPr id="3" name="Picture 2" descr="Shape, square&#10;&#10;Description automatically generated">
              <a:extLst>
                <a:ext uri="{FF2B5EF4-FFF2-40B4-BE49-F238E27FC236}">
                  <a16:creationId xmlns:a16="http://schemas.microsoft.com/office/drawing/2014/main" id="{D70A6100-0896-43A9-BBE1-F510E18DD7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6180" y="1221594"/>
              <a:ext cx="2256417" cy="3500819"/>
            </a:xfrm>
            <a:prstGeom prst="rect">
              <a:avLst/>
            </a:prstGeom>
          </p:spPr>
        </p:pic>
        <p:pic>
          <p:nvPicPr>
            <p:cNvPr id="519" name="Google Shape;519;p29"/>
            <p:cNvPicPr preferRelativeResize="0"/>
            <p:nvPr/>
          </p:nvPicPr>
          <p:blipFill rotWithShape="1">
            <a:blip r:embed="rId4" cstate="screen">
              <a:extLst>
                <a:ext uri="{28A0092B-C50C-407E-A947-70E740481C1C}">
                  <a14:useLocalDpi xmlns:a14="http://schemas.microsoft.com/office/drawing/2010/main"/>
                </a:ext>
              </a:extLst>
            </a:blip>
            <a:srcRect/>
            <a:stretch/>
          </p:blipFill>
          <p:spPr>
            <a:xfrm rot="-60000">
              <a:off x="5876833" y="1544736"/>
              <a:ext cx="1905092" cy="2491877"/>
            </a:xfrm>
            <a:prstGeom prst="rect">
              <a:avLst/>
            </a:prstGeom>
          </p:spPr>
        </p:pic>
      </p:grpSp>
      <p:sp>
        <p:nvSpPr>
          <p:cNvPr id="520" name="Google Shape;520;p29"/>
          <p:cNvSpPr txBox="1">
            <a:spLocks noGrp="1"/>
          </p:cNvSpPr>
          <p:nvPr>
            <p:ph type="title"/>
          </p:nvPr>
        </p:nvSpPr>
        <p:spPr>
          <a:xfrm>
            <a:off x="794986" y="501104"/>
            <a:ext cx="7560000" cy="1230377"/>
          </a:xfrm>
        </p:spPr>
        <p:txBody>
          <a:bodyPr/>
          <a:lstStyle/>
          <a:p>
            <a:pPr lvl="0"/>
            <a:r>
              <a:rPr lang="en-CA"/>
              <a:t>Tenancy Related Areas</a:t>
            </a:r>
          </a:p>
        </p:txBody>
      </p:sp>
      <p:sp>
        <p:nvSpPr>
          <p:cNvPr id="521" name="Google Shape;521;p29"/>
          <p:cNvSpPr txBox="1">
            <a:spLocks noGrp="1"/>
          </p:cNvSpPr>
          <p:nvPr>
            <p:ph type="body" sz="quarter" idx="10"/>
          </p:nvPr>
        </p:nvSpPr>
        <p:spPr/>
        <p:txBody>
          <a:bodyPr/>
          <a:lstStyle/>
          <a:p>
            <a:pPr lvl="1"/>
            <a:r>
              <a:rPr lang="en-CA" dirty="0"/>
              <a:t>Apartment inspection checklists</a:t>
            </a:r>
          </a:p>
          <a:p>
            <a:pPr lvl="1"/>
            <a:r>
              <a:rPr lang="en-CA" dirty="0"/>
              <a:t>Seasonal adjustments</a:t>
            </a:r>
          </a:p>
          <a:p>
            <a:pPr lvl="1"/>
            <a:r>
              <a:rPr lang="en-CA" dirty="0"/>
              <a:t>Lease renewals</a:t>
            </a:r>
          </a:p>
          <a:p>
            <a:pPr lvl="1"/>
            <a:r>
              <a:rPr lang="en-CA" dirty="0"/>
              <a:t>Furniture </a:t>
            </a:r>
          </a:p>
          <a:p>
            <a:pPr lvl="1"/>
            <a:r>
              <a:rPr lang="en-CA" dirty="0"/>
              <a:t>External Environment</a:t>
            </a:r>
          </a:p>
          <a:p>
            <a:pPr lvl="0"/>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2"/>
          <p:cNvSpPr txBox="1">
            <a:spLocks noGrp="1"/>
          </p:cNvSpPr>
          <p:nvPr>
            <p:ph type="title"/>
          </p:nvPr>
        </p:nvSpPr>
        <p:spPr/>
        <p:txBody>
          <a:bodyPr/>
          <a:lstStyle/>
          <a:p>
            <a:pPr lvl="0"/>
            <a:r>
              <a:rPr lang="en-CA" dirty="0"/>
              <a:t>Environment</a:t>
            </a:r>
          </a:p>
        </p:txBody>
      </p:sp>
      <p:sp>
        <p:nvSpPr>
          <p:cNvPr id="554" name="Google Shape;554;p32"/>
          <p:cNvSpPr txBox="1">
            <a:spLocks noGrp="1"/>
          </p:cNvSpPr>
          <p:nvPr>
            <p:ph type="body" sz="quarter" idx="10"/>
          </p:nvPr>
        </p:nvSpPr>
        <p:spPr/>
        <p:txBody>
          <a:bodyPr>
            <a:normAutofit/>
          </a:bodyPr>
          <a:lstStyle/>
          <a:p>
            <a:r>
              <a:rPr lang="en-CA" dirty="0"/>
              <a:t>How does the tenant manage relationship:</a:t>
            </a:r>
          </a:p>
          <a:p>
            <a:pPr lvl="1"/>
            <a:r>
              <a:rPr lang="en-CA" dirty="0"/>
              <a:t>Neighbors</a:t>
            </a:r>
          </a:p>
          <a:p>
            <a:pPr lvl="1"/>
            <a:r>
              <a:rPr lang="en-CA" dirty="0"/>
              <a:t>Building management</a:t>
            </a:r>
          </a:p>
          <a:p>
            <a:pPr lvl="1"/>
            <a:r>
              <a:rPr lang="en-CA" dirty="0"/>
              <a:t>Others</a:t>
            </a:r>
          </a:p>
          <a:p>
            <a:r>
              <a:rPr lang="en-CA" dirty="0"/>
              <a:t>Neighborhood, community, ethno-racial mix</a:t>
            </a:r>
          </a:p>
          <a:p>
            <a:r>
              <a:rPr lang="en-CA" dirty="0"/>
              <a:t>Socio-economic mix </a:t>
            </a:r>
          </a:p>
          <a:p>
            <a:r>
              <a:rPr lang="en-CA" dirty="0"/>
              <a:t>Sense of safety, stigma, prejudice, discrimination</a:t>
            </a:r>
          </a:p>
        </p:txBody>
      </p:sp>
      <p:sp>
        <p:nvSpPr>
          <p:cNvPr id="557" name="Google Shape;557;p32"/>
          <p:cNvSpPr/>
          <p:nvPr/>
        </p:nvSpPr>
        <p:spPr>
          <a:xfrm>
            <a:off x="5842645" y="857251"/>
            <a:ext cx="2742556" cy="557212"/>
          </a:xfrm>
          <a:prstGeom prst="rect">
            <a:avLst/>
          </a:prstGeom>
          <a:solidFill>
            <a:schemeClr val="accent2"/>
          </a:solidFill>
          <a:ln w="28575">
            <a:solidFill>
              <a:schemeClr val="accent2"/>
            </a:solidFill>
          </a:ln>
        </p:spPr>
        <p:txBody>
          <a:bodyPr spcFirstLastPara="1" wrap="square" lIns="91425" tIns="45700" rIns="91425" bIns="45700" anchor="ctr" anchorCtr="0">
            <a:noAutofit/>
          </a:bodyPr>
          <a:lstStyle/>
          <a:p>
            <a:pPr algn="ctr" defTabSz="914400">
              <a:buClr>
                <a:srgbClr val="000000"/>
              </a:buClr>
            </a:pPr>
            <a:r>
              <a:rPr lang="en-CA" sz="2400" b="1" kern="0" dirty="0">
                <a:solidFill>
                  <a:srgbClr val="FFFFFF"/>
                </a:solidFill>
                <a:latin typeface="Lucinda grande"/>
                <a:ea typeface="Arial"/>
                <a:cs typeface="Arial"/>
                <a:sym typeface="Arial"/>
              </a:rPr>
              <a:t>Engage </a:t>
            </a:r>
            <a:r>
              <a:rPr lang="en-CA" sz="2400" b="1" kern="0" dirty="0">
                <a:solidFill>
                  <a:srgbClr val="FFFFFF"/>
                </a:solidFill>
                <a:latin typeface="Lucinda grande"/>
                <a:cs typeface="Arial"/>
                <a:sym typeface="Arial"/>
              </a:rPr>
              <a:t>&amp;</a:t>
            </a:r>
            <a:r>
              <a:rPr lang="en-CA" sz="2400" b="1" kern="0" dirty="0">
                <a:solidFill>
                  <a:srgbClr val="FFFFFF"/>
                </a:solidFill>
                <a:latin typeface="Lucinda grande"/>
                <a:ea typeface="Arial"/>
                <a:cs typeface="Arial"/>
                <a:sym typeface="Arial"/>
              </a:rPr>
              <a:t> Assess</a:t>
            </a:r>
            <a:endParaRPr sz="2400" kern="0" dirty="0">
              <a:solidFill>
                <a:srgbClr val="000000"/>
              </a:solidFill>
              <a:latin typeface="Lucinda grande"/>
              <a:cs typeface="Arial"/>
              <a:sym typeface="Arial"/>
            </a:endParaRPr>
          </a:p>
        </p:txBody>
      </p:sp>
      <p:sp>
        <p:nvSpPr>
          <p:cNvPr id="9" name="Rectangle 8">
            <a:extLst>
              <a:ext uri="{FF2B5EF4-FFF2-40B4-BE49-F238E27FC236}">
                <a16:creationId xmlns:a16="http://schemas.microsoft.com/office/drawing/2014/main" id="{36D76889-C4C5-4718-9494-DD24CF9695E6}"/>
              </a:ext>
            </a:extLst>
          </p:cNvPr>
          <p:cNvSpPr/>
          <p:nvPr/>
        </p:nvSpPr>
        <p:spPr>
          <a:xfrm>
            <a:off x="5842645" y="1392927"/>
            <a:ext cx="2742556" cy="461665"/>
          </a:xfrm>
          <a:prstGeom prst="rect">
            <a:avLst/>
          </a:prstGeom>
          <a:ln w="28575">
            <a:solidFill>
              <a:schemeClr val="accent2"/>
            </a:solidFill>
          </a:ln>
        </p:spPr>
        <p:txBody>
          <a:bodyPr wrap="square">
            <a:spAutoFit/>
          </a:bodyPr>
          <a:lstStyle/>
          <a:p>
            <a:pPr algn="ctr" defTabSz="914400">
              <a:buClr>
                <a:srgbClr val="000000"/>
              </a:buClr>
            </a:pPr>
            <a:r>
              <a:rPr lang="en-CA" sz="2400" kern="0" dirty="0">
                <a:solidFill>
                  <a:srgbClr val="3A83F6"/>
                </a:solidFill>
                <a:latin typeface="Lucinda grande"/>
                <a:cs typeface="Arial"/>
                <a:sym typeface="Arial"/>
              </a:rPr>
              <a:t>Social Connection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9"/>
          <p:cNvSpPr txBox="1">
            <a:spLocks noGrp="1"/>
          </p:cNvSpPr>
          <p:nvPr>
            <p:ph type="body" idx="1"/>
          </p:nvPr>
        </p:nvSpPr>
        <p:spPr>
          <a:xfrm>
            <a:off x="866775" y="5553076"/>
            <a:ext cx="7648573" cy="323850"/>
          </a:xfrm>
          <a:prstGeom prst="rect">
            <a:avLst/>
          </a:prstGeom>
          <a:solidFill>
            <a:schemeClr val="dk2"/>
          </a:solidFill>
          <a:ln>
            <a:noFill/>
          </a:ln>
        </p:spPr>
        <p:txBody>
          <a:bodyPr spcFirstLastPara="1" vert="horz" wrap="square" lIns="91425" tIns="45700" rIns="91425" bIns="45700" rtlCol="0" anchor="t" anchorCtr="0">
            <a:normAutofit/>
          </a:bodyPr>
          <a:lstStyle/>
          <a:p>
            <a:pPr marL="0" indent="0">
              <a:spcBef>
                <a:spcPts val="0"/>
              </a:spcBef>
              <a:buClr>
                <a:schemeClr val="lt1"/>
              </a:buClr>
              <a:buSzPts val="1400"/>
            </a:pPr>
            <a:r>
              <a:rPr lang="en-CA" sz="1400">
                <a:solidFill>
                  <a:schemeClr val="lt1"/>
                </a:solidFill>
              </a:rPr>
              <a:t>To do </a:t>
            </a:r>
            <a:r>
              <a:rPr lang="en-CA" sz="1400">
                <a:solidFill>
                  <a:schemeClr val="accent2"/>
                </a:solidFill>
              </a:rPr>
              <a:t>family and natural supports </a:t>
            </a:r>
            <a:r>
              <a:rPr lang="en-CA" sz="1400">
                <a:solidFill>
                  <a:schemeClr val="lt1"/>
                </a:solidFill>
              </a:rPr>
              <a:t>work, you need to </a:t>
            </a:r>
            <a:r>
              <a:rPr lang="en-CA" sz="1400">
                <a:solidFill>
                  <a:schemeClr val="accent2"/>
                </a:solidFill>
              </a:rPr>
              <a:t>unlearn</a:t>
            </a:r>
            <a:r>
              <a:rPr lang="en-CA" sz="1400">
                <a:solidFill>
                  <a:schemeClr val="lt1"/>
                </a:solidFill>
              </a:rPr>
              <a:t> what you know about youth work. </a:t>
            </a:r>
            <a:endParaRPr/>
          </a:p>
        </p:txBody>
      </p:sp>
      <p:graphicFrame>
        <p:nvGraphicFramePr>
          <p:cNvPr id="714" name="Google Shape;714;p49"/>
          <p:cNvGraphicFramePr/>
          <p:nvPr/>
        </p:nvGraphicFramePr>
        <p:xfrm>
          <a:off x="773979" y="1876425"/>
          <a:ext cx="3284525" cy="3479735"/>
        </p:xfrm>
        <a:graphic>
          <a:graphicData uri="http://schemas.openxmlformats.org/drawingml/2006/table">
            <a:tbl>
              <a:tblPr firstRow="1" bandRow="1">
                <a:noFill/>
              </a:tblPr>
              <a:tblGrid>
                <a:gridCol w="3284525">
                  <a:extLst>
                    <a:ext uri="{9D8B030D-6E8A-4147-A177-3AD203B41FA5}">
                      <a16:colId xmlns:a16="http://schemas.microsoft.com/office/drawing/2014/main" val="20000"/>
                    </a:ext>
                  </a:extLst>
                </a:gridCol>
              </a:tblGrid>
              <a:tr h="583150">
                <a:tc>
                  <a:txBody>
                    <a:bodyPr/>
                    <a:lstStyle/>
                    <a:p>
                      <a:pPr marL="0" marR="0" lvl="0" indent="0" algn="l" rtl="0">
                        <a:lnSpc>
                          <a:spcPct val="110000"/>
                        </a:lnSpc>
                        <a:spcBef>
                          <a:spcPts val="0"/>
                        </a:spcBef>
                        <a:spcAft>
                          <a:spcPts val="0"/>
                        </a:spcAft>
                        <a:buNone/>
                      </a:pPr>
                      <a:r>
                        <a:rPr lang="en-CA" sz="1400" b="0" i="0" u="none" strike="noStrike" cap="none">
                          <a:solidFill>
                            <a:schemeClr val="dk2"/>
                          </a:solidFill>
                          <a:latin typeface="Arial"/>
                          <a:ea typeface="Arial"/>
                          <a:cs typeface="Arial"/>
                          <a:sym typeface="Arial"/>
                        </a:rPr>
                        <a:t>Meet every need with a professional support. </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808200">
                <a:tc>
                  <a:txBody>
                    <a:bodyPr/>
                    <a:lstStyle/>
                    <a:p>
                      <a:pPr marL="0" marR="0" lvl="0" indent="0" algn="l" rtl="0">
                        <a:lnSpc>
                          <a:spcPct val="110000"/>
                        </a:lnSpc>
                        <a:spcBef>
                          <a:spcPts val="0"/>
                        </a:spcBef>
                        <a:spcAft>
                          <a:spcPts val="0"/>
                        </a:spcAft>
                        <a:buNone/>
                      </a:pPr>
                      <a:r>
                        <a:rPr lang="en-CA" sz="1400" b="0" i="0" u="none" strike="noStrike" cap="none">
                          <a:solidFill>
                            <a:schemeClr val="dk2"/>
                          </a:solidFill>
                          <a:latin typeface="Arial"/>
                          <a:ea typeface="Arial"/>
                          <a:cs typeface="Arial"/>
                          <a:sym typeface="Arial"/>
                        </a:rPr>
                        <a:t>Attend to basic physical needs first (food, shelter, clothing). Consider relational or socio-emotional needs later.</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167825">
                <a:tc>
                  <a:txBody>
                    <a:bodyPr/>
                    <a:lstStyle/>
                    <a:p>
                      <a:pPr marL="0" marR="0" lvl="0" indent="0" algn="l" rtl="0">
                        <a:lnSpc>
                          <a:spcPct val="110000"/>
                        </a:lnSpc>
                        <a:spcBef>
                          <a:spcPts val="0"/>
                        </a:spcBef>
                        <a:spcAft>
                          <a:spcPts val="0"/>
                        </a:spcAft>
                        <a:buClr>
                          <a:schemeClr val="dk2"/>
                        </a:buClr>
                        <a:buSzPts val="1400"/>
                        <a:buFont typeface="Arial"/>
                        <a:buNone/>
                      </a:pPr>
                      <a:r>
                        <a:rPr lang="en-CA" sz="1400" b="0" i="0" u="none" strike="noStrike" cap="none">
                          <a:solidFill>
                            <a:schemeClr val="dk2"/>
                          </a:solidFill>
                          <a:latin typeface="Arial"/>
                          <a:ea typeface="Arial"/>
                          <a:cs typeface="Arial"/>
                          <a:sym typeface="Arial"/>
                        </a:rPr>
                        <a:t>Protect youth by limiting their exposure to those who could hurt them.</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844325">
                <a:tc>
                  <a:txBody>
                    <a:bodyPr/>
                    <a:lstStyle/>
                    <a:p>
                      <a:pPr marL="0" marR="0" lvl="0" indent="0" algn="l" rtl="0">
                        <a:lnSpc>
                          <a:spcPct val="110000"/>
                        </a:lnSpc>
                        <a:spcBef>
                          <a:spcPts val="0"/>
                        </a:spcBef>
                        <a:spcAft>
                          <a:spcPts val="0"/>
                        </a:spcAft>
                        <a:buClr>
                          <a:schemeClr val="dk2"/>
                        </a:buClr>
                        <a:buSzPts val="1400"/>
                        <a:buFont typeface="Arial"/>
                        <a:buNone/>
                      </a:pPr>
                      <a:r>
                        <a:rPr lang="en-CA" sz="1400" b="0" i="0" u="none" strike="noStrike" cap="none">
                          <a:solidFill>
                            <a:schemeClr val="dk2"/>
                          </a:solidFill>
                          <a:latin typeface="Arial"/>
                          <a:ea typeface="Arial"/>
                          <a:cs typeface="Arial"/>
                          <a:sym typeface="Arial"/>
                        </a:rPr>
                        <a:t>Focus solely on the youth – their needs, their perspective, their goals.</a:t>
                      </a:r>
                      <a:br>
                        <a:rPr lang="en-CA" sz="1400" b="0" i="0" u="none" strike="noStrike" cap="none">
                          <a:solidFill>
                            <a:schemeClr val="dk2"/>
                          </a:solidFill>
                          <a:latin typeface="Arial"/>
                          <a:ea typeface="Arial"/>
                          <a:cs typeface="Arial"/>
                          <a:sym typeface="Arial"/>
                        </a:rPr>
                      </a:br>
                      <a:br>
                        <a:rPr lang="en-CA" sz="1400" b="0" i="0" u="none" strike="noStrike" cap="none">
                          <a:solidFill>
                            <a:schemeClr val="dk2"/>
                          </a:solidFill>
                          <a:latin typeface="Arial"/>
                          <a:ea typeface="Arial"/>
                          <a:cs typeface="Arial"/>
                          <a:sym typeface="Arial"/>
                        </a:rPr>
                      </a:b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715" name="Google Shape;715;p49"/>
          <p:cNvGraphicFramePr/>
          <p:nvPr/>
        </p:nvGraphicFramePr>
        <p:xfrm>
          <a:off x="4572000" y="1887982"/>
          <a:ext cx="4267200" cy="3531500"/>
        </p:xfrm>
        <a:graphic>
          <a:graphicData uri="http://schemas.openxmlformats.org/drawingml/2006/table">
            <a:tbl>
              <a:tblPr firstRow="1" bandRow="1">
                <a:noFill/>
              </a:tblPr>
              <a:tblGrid>
                <a:gridCol w="4267200">
                  <a:extLst>
                    <a:ext uri="{9D8B030D-6E8A-4147-A177-3AD203B41FA5}">
                      <a16:colId xmlns:a16="http://schemas.microsoft.com/office/drawing/2014/main" val="20000"/>
                    </a:ext>
                  </a:extLst>
                </a:gridCol>
              </a:tblGrid>
              <a:tr h="591125">
                <a:tc>
                  <a:txBody>
                    <a:bodyPr/>
                    <a:lstStyle/>
                    <a:p>
                      <a:pPr marL="0" marR="0" lvl="0" indent="0" algn="l" rtl="0">
                        <a:lnSpc>
                          <a:spcPct val="110000"/>
                        </a:lnSpc>
                        <a:spcBef>
                          <a:spcPts val="0"/>
                        </a:spcBef>
                        <a:spcAft>
                          <a:spcPts val="0"/>
                        </a:spcAft>
                        <a:buNone/>
                      </a:pPr>
                      <a:r>
                        <a:rPr lang="en-CA" sz="1400" b="0" i="0" u="none" strike="noStrike" cap="none">
                          <a:solidFill>
                            <a:schemeClr val="dk2"/>
                          </a:solidFill>
                          <a:latin typeface="Arial"/>
                          <a:ea typeface="Arial"/>
                          <a:cs typeface="Arial"/>
                          <a:sym typeface="Arial"/>
                        </a:rPr>
                        <a:t>Actively seek out and draw on resources &amp; assets within the youth’s support network.</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84300">
                <a:tc>
                  <a:txBody>
                    <a:bodyPr/>
                    <a:lstStyle/>
                    <a:p>
                      <a:pPr marL="0" marR="0" lvl="0" indent="0" algn="l" rtl="0">
                        <a:lnSpc>
                          <a:spcPct val="110000"/>
                        </a:lnSpc>
                        <a:spcBef>
                          <a:spcPts val="0"/>
                        </a:spcBef>
                        <a:spcAft>
                          <a:spcPts val="0"/>
                        </a:spcAft>
                        <a:buClr>
                          <a:schemeClr val="dk2"/>
                        </a:buClr>
                        <a:buSzPts val="1400"/>
                        <a:buFont typeface="Arial"/>
                        <a:buNone/>
                      </a:pPr>
                      <a:r>
                        <a:rPr lang="en-CA" sz="1400" b="0" i="0" u="none" strike="noStrike" cap="none">
                          <a:solidFill>
                            <a:schemeClr val="dk2"/>
                          </a:solidFill>
                          <a:latin typeface="Arial"/>
                          <a:ea typeface="Arial"/>
                          <a:cs typeface="Arial"/>
                          <a:sym typeface="Arial"/>
                        </a:rPr>
                        <a:t>Treat the need for connection with same urgency as physical needs (and don’t assume we can meet that need ourselves). </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12775">
                <a:tc>
                  <a:txBody>
                    <a:bodyPr/>
                    <a:lstStyle/>
                    <a:p>
                      <a:pPr marL="0" marR="0" lvl="0" indent="0" algn="l" rtl="0">
                        <a:lnSpc>
                          <a:spcPct val="110000"/>
                        </a:lnSpc>
                        <a:spcBef>
                          <a:spcPts val="0"/>
                        </a:spcBef>
                        <a:spcAft>
                          <a:spcPts val="0"/>
                        </a:spcAft>
                        <a:buClr>
                          <a:schemeClr val="dk2"/>
                        </a:buClr>
                        <a:buSzPts val="1400"/>
                        <a:buFont typeface="Arial"/>
                        <a:buNone/>
                      </a:pPr>
                      <a:r>
                        <a:rPr lang="en-CA" sz="1400" b="0" i="0" u="none" strike="noStrike" cap="none">
                          <a:solidFill>
                            <a:schemeClr val="dk2"/>
                          </a:solidFill>
                          <a:latin typeface="Arial"/>
                          <a:ea typeface="Arial"/>
                          <a:cs typeface="Arial"/>
                          <a:sym typeface="Arial"/>
                        </a:rPr>
                        <a:t>Recognize the limits of our power. Know that youth will often maintain a connection with people we do not consider positive or healthy. Build youth capacity to set boundaries and keep themselves safe. </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43300">
                <a:tc>
                  <a:txBody>
                    <a:bodyPr/>
                    <a:lstStyle/>
                    <a:p>
                      <a:pPr marL="0" marR="0" lvl="0" indent="0" algn="l" rtl="0">
                        <a:lnSpc>
                          <a:spcPct val="110000"/>
                        </a:lnSpc>
                        <a:spcBef>
                          <a:spcPts val="0"/>
                        </a:spcBef>
                        <a:spcAft>
                          <a:spcPts val="0"/>
                        </a:spcAft>
                        <a:buClr>
                          <a:schemeClr val="dk2"/>
                        </a:buClr>
                        <a:buSzPts val="1400"/>
                        <a:buFont typeface="Arial"/>
                        <a:buNone/>
                      </a:pPr>
                      <a:r>
                        <a:rPr lang="en-CA" sz="1400" b="0" i="0" u="none" strike="noStrike" cap="none">
                          <a:solidFill>
                            <a:schemeClr val="dk2"/>
                          </a:solidFill>
                          <a:latin typeface="Arial"/>
                          <a:ea typeface="Arial"/>
                          <a:cs typeface="Arial"/>
                          <a:sym typeface="Arial"/>
                        </a:rPr>
                        <a:t>Work with youth in the context of their natural supports, seeking to strengthen the capacity of the network to support the needs and goals of the youth.</a:t>
                      </a:r>
                      <a:endParaRPr sz="1400" b="0" i="0" u="none" strike="noStrike" cap="none">
                        <a:solidFill>
                          <a:schemeClr val="dk2"/>
                        </a:solidFill>
                        <a:latin typeface="Arial"/>
                        <a:ea typeface="Arial"/>
                        <a:cs typeface="Arial"/>
                        <a:sym typeface="Arial"/>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716" name="Google Shape;716;p49"/>
          <p:cNvSpPr/>
          <p:nvPr/>
        </p:nvSpPr>
        <p:spPr>
          <a:xfrm>
            <a:off x="1333500" y="1154922"/>
            <a:ext cx="1943103" cy="439670"/>
          </a:xfrm>
          <a:prstGeom prst="round2DiagRect">
            <a:avLst>
              <a:gd name="adj1" fmla="val 16667"/>
              <a:gd name="adj2" fmla="val 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85725" defTabSz="914400">
              <a:buClr>
                <a:srgbClr val="000000"/>
              </a:buClr>
            </a:pPr>
            <a:r>
              <a:rPr lang="en-CA" kern="0">
                <a:solidFill>
                  <a:srgbClr val="EC3C63"/>
                </a:solidFill>
                <a:latin typeface="Arial"/>
                <a:ea typeface="Arial"/>
                <a:cs typeface="Arial"/>
                <a:sym typeface="Arial"/>
              </a:rPr>
              <a:t>Traditional</a:t>
            </a:r>
            <a:endParaRPr sz="1400" kern="0">
              <a:solidFill>
                <a:srgbClr val="000000"/>
              </a:solidFill>
              <a:latin typeface="Arial"/>
              <a:cs typeface="Arial"/>
              <a:sym typeface="Arial"/>
            </a:endParaRPr>
          </a:p>
        </p:txBody>
      </p:sp>
      <p:sp>
        <p:nvSpPr>
          <p:cNvPr id="717" name="Google Shape;717;p49"/>
          <p:cNvSpPr/>
          <p:nvPr/>
        </p:nvSpPr>
        <p:spPr>
          <a:xfrm>
            <a:off x="5867399" y="1130019"/>
            <a:ext cx="1943102" cy="439670"/>
          </a:xfrm>
          <a:prstGeom prst="round2DiagRect">
            <a:avLst>
              <a:gd name="adj1" fmla="val 16667"/>
              <a:gd name="adj2" fmla="val 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85725" defTabSz="914400">
              <a:buClr>
                <a:srgbClr val="000000"/>
              </a:buClr>
            </a:pPr>
            <a:r>
              <a:rPr lang="en-CA" kern="0">
                <a:solidFill>
                  <a:srgbClr val="EC3C63"/>
                </a:solidFill>
                <a:latin typeface="Arial"/>
                <a:ea typeface="Arial"/>
                <a:cs typeface="Arial"/>
                <a:sym typeface="Arial"/>
              </a:rPr>
              <a:t>FNS Approach</a:t>
            </a:r>
            <a:endParaRPr sz="1400" kern="0">
              <a:solidFill>
                <a:srgbClr val="000000"/>
              </a:solidFill>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51"/>
          <p:cNvSpPr txBox="1">
            <a:spLocks noGrp="1"/>
          </p:cNvSpPr>
          <p:nvPr>
            <p:ph type="title"/>
          </p:nvPr>
        </p:nvSpPr>
        <p:spPr/>
        <p:txBody>
          <a:bodyPr/>
          <a:lstStyle/>
          <a:p>
            <a:pPr lvl="0"/>
            <a:r>
              <a:rPr lang="en-CA"/>
              <a:t>Know, Known &amp; Missed</a:t>
            </a:r>
          </a:p>
        </p:txBody>
      </p:sp>
      <p:sp>
        <p:nvSpPr>
          <p:cNvPr id="8" name="Rounded Rectangle 2">
            <a:extLst>
              <a:ext uri="{FF2B5EF4-FFF2-40B4-BE49-F238E27FC236}">
                <a16:creationId xmlns:a16="http://schemas.microsoft.com/office/drawing/2014/main" id="{E0E01B04-DA74-4F21-844E-1B824F87182F}"/>
              </a:ext>
            </a:extLst>
          </p:cNvPr>
          <p:cNvSpPr>
            <a:spLocks/>
          </p:cNvSpPr>
          <p:nvPr/>
        </p:nvSpPr>
        <p:spPr>
          <a:xfrm rot="30549">
            <a:off x="673363" y="3439453"/>
            <a:ext cx="2358867" cy="1436972"/>
          </a:xfrm>
          <a:prstGeom prst="roundRect">
            <a:avLst>
              <a:gd name="adj" fmla="val 4114"/>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177800" defTabSz="914400">
              <a:buClr>
                <a:srgbClr val="000000"/>
              </a:buClr>
              <a:buFont typeface="Arial" panose="020B0604020202020204" pitchFamily="34" charset="0"/>
              <a:buChar char="•"/>
            </a:pPr>
            <a:r>
              <a:rPr lang="en-US" sz="2800" kern="0" dirty="0">
                <a:solidFill>
                  <a:srgbClr val="063366"/>
                </a:solidFill>
                <a:latin typeface="Lucinda grande"/>
                <a:sym typeface="Arial"/>
              </a:rPr>
              <a:t> ________</a:t>
            </a:r>
            <a:r>
              <a:rPr lang="en-US" sz="2800" kern="0" dirty="0">
                <a:solidFill>
                  <a:srgbClr val="D2E1F7"/>
                </a:solidFill>
                <a:latin typeface="Lucinda grande"/>
                <a:sym typeface="Arial"/>
              </a:rPr>
              <a:t>e</a:t>
            </a:r>
          </a:p>
          <a:p>
            <a:pPr marL="444500" indent="-266700" defTabSz="914400">
              <a:buClr>
                <a:srgbClr val="000000"/>
              </a:buClr>
              <a:buFont typeface="Arial" panose="020B0604020202020204" pitchFamily="34" charset="0"/>
              <a:buChar char="•"/>
            </a:pPr>
            <a:r>
              <a:rPr lang="en-US" sz="2800" kern="0" dirty="0">
                <a:solidFill>
                  <a:srgbClr val="063366"/>
                </a:solidFill>
                <a:latin typeface="Lucinda grande"/>
                <a:sym typeface="Arial"/>
              </a:rPr>
              <a:t>________</a:t>
            </a:r>
          </a:p>
        </p:txBody>
      </p:sp>
      <p:sp>
        <p:nvSpPr>
          <p:cNvPr id="9" name="Rectangle 8">
            <a:extLst>
              <a:ext uri="{FF2B5EF4-FFF2-40B4-BE49-F238E27FC236}">
                <a16:creationId xmlns:a16="http://schemas.microsoft.com/office/drawing/2014/main" id="{1F23CECA-7A79-4A0C-BE8A-14CE2E50CA5F}"/>
              </a:ext>
            </a:extLst>
          </p:cNvPr>
          <p:cNvSpPr/>
          <p:nvPr/>
        </p:nvSpPr>
        <p:spPr>
          <a:xfrm>
            <a:off x="1070454" y="2638007"/>
            <a:ext cx="1961876" cy="830997"/>
          </a:xfrm>
          <a:prstGeom prst="rect">
            <a:avLst/>
          </a:prstGeom>
        </p:spPr>
        <p:txBody>
          <a:bodyPr wrap="square">
            <a:spAutoFit/>
          </a:bodyPr>
          <a:lstStyle/>
          <a:p>
            <a:pPr defTabSz="914400">
              <a:buClr>
                <a:srgbClr val="000000"/>
              </a:buClr>
            </a:pPr>
            <a:r>
              <a:rPr lang="en-CA" sz="2400" kern="0" dirty="0">
                <a:solidFill>
                  <a:srgbClr val="063366"/>
                </a:solidFill>
                <a:latin typeface="Lucinda grande"/>
                <a:ea typeface="Calibri"/>
                <a:cs typeface="Calibri"/>
                <a:sym typeface="Calibri"/>
              </a:rPr>
              <a:t>People Who Know You</a:t>
            </a:r>
            <a:endParaRPr lang="en-CA" sz="2400" kern="0" dirty="0">
              <a:solidFill>
                <a:srgbClr val="063366"/>
              </a:solidFill>
              <a:latin typeface="Lucinda grande"/>
              <a:cs typeface="Arial"/>
              <a:sym typeface="Arial"/>
            </a:endParaRPr>
          </a:p>
        </p:txBody>
      </p:sp>
      <p:sp>
        <p:nvSpPr>
          <p:cNvPr id="14" name="Rectangle 13">
            <a:extLst>
              <a:ext uri="{FF2B5EF4-FFF2-40B4-BE49-F238E27FC236}">
                <a16:creationId xmlns:a16="http://schemas.microsoft.com/office/drawing/2014/main" id="{8D37721B-502B-40F0-BC5B-0A43F06C6FC8}"/>
              </a:ext>
            </a:extLst>
          </p:cNvPr>
          <p:cNvSpPr/>
          <p:nvPr/>
        </p:nvSpPr>
        <p:spPr>
          <a:xfrm>
            <a:off x="463961" y="2567719"/>
            <a:ext cx="691739" cy="1015663"/>
          </a:xfrm>
          <a:prstGeom prst="rect">
            <a:avLst/>
          </a:prstGeom>
        </p:spPr>
        <p:txBody>
          <a:bodyPr wrap="square">
            <a:spAutoFit/>
          </a:bodyPr>
          <a:lstStyle/>
          <a:p>
            <a:pPr algn="r" defTabSz="914400">
              <a:buClr>
                <a:srgbClr val="000000"/>
              </a:buClr>
            </a:pPr>
            <a:r>
              <a:rPr lang="en-CA" sz="6000" b="1" kern="0" dirty="0">
                <a:solidFill>
                  <a:srgbClr val="063366"/>
                </a:solidFill>
                <a:latin typeface="Lucinda grande"/>
                <a:ea typeface="Calibri"/>
                <a:cs typeface="Calibri"/>
                <a:sym typeface="Calibri"/>
              </a:rPr>
              <a:t>2</a:t>
            </a:r>
            <a:endParaRPr lang="en-CA" sz="4400" kern="0" dirty="0">
              <a:solidFill>
                <a:srgbClr val="063366"/>
              </a:solidFill>
              <a:latin typeface="Lucinda grande"/>
              <a:cs typeface="Arial"/>
              <a:sym typeface="Arial"/>
            </a:endParaRPr>
          </a:p>
        </p:txBody>
      </p:sp>
      <p:sp>
        <p:nvSpPr>
          <p:cNvPr id="15" name="Rounded Rectangle 2">
            <a:extLst>
              <a:ext uri="{FF2B5EF4-FFF2-40B4-BE49-F238E27FC236}">
                <a16:creationId xmlns:a16="http://schemas.microsoft.com/office/drawing/2014/main" id="{7CE73D1B-6681-4A30-8C58-09E272D63B79}"/>
              </a:ext>
            </a:extLst>
          </p:cNvPr>
          <p:cNvSpPr>
            <a:spLocks/>
          </p:cNvSpPr>
          <p:nvPr/>
        </p:nvSpPr>
        <p:spPr>
          <a:xfrm rot="30549">
            <a:off x="3442100" y="3439454"/>
            <a:ext cx="2358867" cy="1436972"/>
          </a:xfrm>
          <a:prstGeom prst="roundRect">
            <a:avLst>
              <a:gd name="adj" fmla="val 4114"/>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177800" defTabSz="914400">
              <a:buClr>
                <a:srgbClr val="000000"/>
              </a:buClr>
              <a:buFont typeface="Arial" panose="020B0604020202020204" pitchFamily="34" charset="0"/>
              <a:buChar char="•"/>
            </a:pPr>
            <a:r>
              <a:rPr lang="en-US" sz="2800" kern="0" dirty="0">
                <a:solidFill>
                  <a:srgbClr val="063366"/>
                </a:solidFill>
                <a:latin typeface="Lucinda grande"/>
                <a:sym typeface="Arial"/>
              </a:rPr>
              <a:t> ________</a:t>
            </a:r>
            <a:r>
              <a:rPr lang="en-US" sz="2800" kern="0" dirty="0">
                <a:solidFill>
                  <a:srgbClr val="D2E1F7"/>
                </a:solidFill>
                <a:latin typeface="Lucinda grande"/>
                <a:sym typeface="Arial"/>
              </a:rPr>
              <a:t>e</a:t>
            </a:r>
          </a:p>
          <a:p>
            <a:pPr marL="444500" indent="-266700" defTabSz="914400">
              <a:buClr>
                <a:srgbClr val="000000"/>
              </a:buClr>
              <a:buFont typeface="Arial" panose="020B0604020202020204" pitchFamily="34" charset="0"/>
              <a:buChar char="•"/>
            </a:pPr>
            <a:r>
              <a:rPr lang="en-US" sz="2800" kern="0" dirty="0">
                <a:solidFill>
                  <a:srgbClr val="063366"/>
                </a:solidFill>
                <a:latin typeface="Lucinda grande"/>
                <a:sym typeface="Arial"/>
              </a:rPr>
              <a:t>________</a:t>
            </a:r>
          </a:p>
        </p:txBody>
      </p:sp>
      <p:sp>
        <p:nvSpPr>
          <p:cNvPr id="16" name="Rectangle 15">
            <a:extLst>
              <a:ext uri="{FF2B5EF4-FFF2-40B4-BE49-F238E27FC236}">
                <a16:creationId xmlns:a16="http://schemas.microsoft.com/office/drawing/2014/main" id="{D068D18F-38FE-42C8-8D95-9FF7892E9D1C}"/>
              </a:ext>
            </a:extLst>
          </p:cNvPr>
          <p:cNvSpPr/>
          <p:nvPr/>
        </p:nvSpPr>
        <p:spPr>
          <a:xfrm>
            <a:off x="3839191" y="2638008"/>
            <a:ext cx="1961876" cy="830997"/>
          </a:xfrm>
          <a:prstGeom prst="rect">
            <a:avLst/>
          </a:prstGeom>
        </p:spPr>
        <p:txBody>
          <a:bodyPr wrap="square">
            <a:spAutoFit/>
          </a:bodyPr>
          <a:lstStyle/>
          <a:p>
            <a:pPr defTabSz="914400">
              <a:buClr>
                <a:srgbClr val="000000"/>
              </a:buClr>
            </a:pPr>
            <a:r>
              <a:rPr lang="en-CA" sz="2400" kern="0" dirty="0">
                <a:solidFill>
                  <a:srgbClr val="063366"/>
                </a:solidFill>
                <a:latin typeface="Lucinda grande"/>
                <a:ea typeface="Calibri"/>
                <a:cs typeface="Calibri"/>
                <a:sym typeface="Calibri"/>
              </a:rPr>
              <a:t>People You Know</a:t>
            </a:r>
            <a:endParaRPr lang="en-CA" sz="2400" kern="0" dirty="0">
              <a:solidFill>
                <a:srgbClr val="063366"/>
              </a:solidFill>
              <a:latin typeface="Lucinda grande"/>
              <a:cs typeface="Arial"/>
              <a:sym typeface="Arial"/>
            </a:endParaRPr>
          </a:p>
        </p:txBody>
      </p:sp>
      <p:sp>
        <p:nvSpPr>
          <p:cNvPr id="17" name="Rectangle 16">
            <a:extLst>
              <a:ext uri="{FF2B5EF4-FFF2-40B4-BE49-F238E27FC236}">
                <a16:creationId xmlns:a16="http://schemas.microsoft.com/office/drawing/2014/main" id="{36E546E9-BEFE-4CE8-AA5F-D1F3D4DD0D01}"/>
              </a:ext>
            </a:extLst>
          </p:cNvPr>
          <p:cNvSpPr/>
          <p:nvPr/>
        </p:nvSpPr>
        <p:spPr>
          <a:xfrm>
            <a:off x="3232698" y="2567720"/>
            <a:ext cx="691739" cy="1015663"/>
          </a:xfrm>
          <a:prstGeom prst="rect">
            <a:avLst/>
          </a:prstGeom>
        </p:spPr>
        <p:txBody>
          <a:bodyPr wrap="square">
            <a:spAutoFit/>
          </a:bodyPr>
          <a:lstStyle/>
          <a:p>
            <a:pPr algn="r" defTabSz="914400">
              <a:buClr>
                <a:srgbClr val="000000"/>
              </a:buClr>
            </a:pPr>
            <a:r>
              <a:rPr lang="en-CA" sz="6000" b="1" kern="0" dirty="0">
                <a:solidFill>
                  <a:srgbClr val="063366"/>
                </a:solidFill>
                <a:latin typeface="Lucinda grande"/>
                <a:ea typeface="Calibri"/>
                <a:cs typeface="Calibri"/>
                <a:sym typeface="Calibri"/>
              </a:rPr>
              <a:t>2</a:t>
            </a:r>
            <a:endParaRPr lang="en-CA" sz="4400" kern="0" dirty="0">
              <a:solidFill>
                <a:srgbClr val="063366"/>
              </a:solidFill>
              <a:latin typeface="Lucinda grande"/>
              <a:cs typeface="Arial"/>
              <a:sym typeface="Arial"/>
            </a:endParaRPr>
          </a:p>
        </p:txBody>
      </p:sp>
      <p:sp>
        <p:nvSpPr>
          <p:cNvPr id="18" name="Rounded Rectangle 2">
            <a:extLst>
              <a:ext uri="{FF2B5EF4-FFF2-40B4-BE49-F238E27FC236}">
                <a16:creationId xmlns:a16="http://schemas.microsoft.com/office/drawing/2014/main" id="{748BABD5-50CA-4EC4-8225-3E3122C3EFB6}"/>
              </a:ext>
            </a:extLst>
          </p:cNvPr>
          <p:cNvSpPr>
            <a:spLocks/>
          </p:cNvSpPr>
          <p:nvPr/>
        </p:nvSpPr>
        <p:spPr>
          <a:xfrm rot="30549">
            <a:off x="6210837" y="3439455"/>
            <a:ext cx="2358867" cy="1436972"/>
          </a:xfrm>
          <a:prstGeom prst="roundRect">
            <a:avLst>
              <a:gd name="adj" fmla="val 4114"/>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177800" defTabSz="914400">
              <a:buClr>
                <a:srgbClr val="000000"/>
              </a:buClr>
              <a:buFont typeface="Arial" panose="020B0604020202020204" pitchFamily="34" charset="0"/>
              <a:buChar char="•"/>
            </a:pPr>
            <a:r>
              <a:rPr lang="en-US" sz="2800" kern="0" dirty="0">
                <a:solidFill>
                  <a:srgbClr val="063366"/>
                </a:solidFill>
                <a:latin typeface="Lucinda grande"/>
                <a:sym typeface="Arial"/>
              </a:rPr>
              <a:t> ________</a:t>
            </a:r>
            <a:r>
              <a:rPr lang="en-US" sz="2800" kern="0" dirty="0">
                <a:solidFill>
                  <a:srgbClr val="D2E1F7"/>
                </a:solidFill>
                <a:latin typeface="Lucinda grande"/>
                <a:sym typeface="Arial"/>
              </a:rPr>
              <a:t>e</a:t>
            </a:r>
          </a:p>
          <a:p>
            <a:pPr marL="444500" indent="-266700" defTabSz="914400">
              <a:buClr>
                <a:srgbClr val="000000"/>
              </a:buClr>
              <a:buFont typeface="Arial" panose="020B0604020202020204" pitchFamily="34" charset="0"/>
              <a:buChar char="•"/>
            </a:pPr>
            <a:r>
              <a:rPr lang="en-US" sz="2800" kern="0" dirty="0">
                <a:solidFill>
                  <a:srgbClr val="063366"/>
                </a:solidFill>
                <a:latin typeface="Lucinda grande"/>
                <a:sym typeface="Arial"/>
              </a:rPr>
              <a:t>________</a:t>
            </a:r>
          </a:p>
        </p:txBody>
      </p:sp>
      <p:sp>
        <p:nvSpPr>
          <p:cNvPr id="19" name="Rectangle 18">
            <a:extLst>
              <a:ext uri="{FF2B5EF4-FFF2-40B4-BE49-F238E27FC236}">
                <a16:creationId xmlns:a16="http://schemas.microsoft.com/office/drawing/2014/main" id="{1D2A0126-3296-47BD-B2D5-57C7D4EBD7D8}"/>
              </a:ext>
            </a:extLst>
          </p:cNvPr>
          <p:cNvSpPr/>
          <p:nvPr/>
        </p:nvSpPr>
        <p:spPr>
          <a:xfrm>
            <a:off x="6607928" y="2638009"/>
            <a:ext cx="1961876" cy="830997"/>
          </a:xfrm>
          <a:prstGeom prst="rect">
            <a:avLst/>
          </a:prstGeom>
        </p:spPr>
        <p:txBody>
          <a:bodyPr wrap="square">
            <a:spAutoFit/>
          </a:bodyPr>
          <a:lstStyle/>
          <a:p>
            <a:pPr defTabSz="914400">
              <a:buClr>
                <a:srgbClr val="000000"/>
              </a:buClr>
            </a:pPr>
            <a:r>
              <a:rPr lang="en-CA" sz="2400" kern="0" dirty="0">
                <a:solidFill>
                  <a:srgbClr val="063366"/>
                </a:solidFill>
                <a:latin typeface="Lucinda grande"/>
                <a:ea typeface="Calibri"/>
                <a:cs typeface="Calibri"/>
                <a:sym typeface="Calibri"/>
              </a:rPr>
              <a:t>People who would worry</a:t>
            </a:r>
            <a:endParaRPr lang="en-CA" sz="2400" kern="0" dirty="0">
              <a:solidFill>
                <a:srgbClr val="063366"/>
              </a:solidFill>
              <a:latin typeface="Lucinda grande"/>
              <a:cs typeface="Arial"/>
              <a:sym typeface="Arial"/>
            </a:endParaRPr>
          </a:p>
        </p:txBody>
      </p:sp>
      <p:sp>
        <p:nvSpPr>
          <p:cNvPr id="20" name="Rectangle 19">
            <a:extLst>
              <a:ext uri="{FF2B5EF4-FFF2-40B4-BE49-F238E27FC236}">
                <a16:creationId xmlns:a16="http://schemas.microsoft.com/office/drawing/2014/main" id="{C7E261A6-500D-4D6F-9CA9-4105CD59CEC6}"/>
              </a:ext>
            </a:extLst>
          </p:cNvPr>
          <p:cNvSpPr/>
          <p:nvPr/>
        </p:nvSpPr>
        <p:spPr>
          <a:xfrm>
            <a:off x="6001435" y="2567721"/>
            <a:ext cx="691739" cy="1015663"/>
          </a:xfrm>
          <a:prstGeom prst="rect">
            <a:avLst/>
          </a:prstGeom>
        </p:spPr>
        <p:txBody>
          <a:bodyPr wrap="square">
            <a:spAutoFit/>
          </a:bodyPr>
          <a:lstStyle/>
          <a:p>
            <a:pPr algn="r" defTabSz="914400">
              <a:buClr>
                <a:srgbClr val="000000"/>
              </a:buClr>
            </a:pPr>
            <a:r>
              <a:rPr lang="en-CA" sz="6000" b="1" kern="0" dirty="0">
                <a:solidFill>
                  <a:srgbClr val="063366"/>
                </a:solidFill>
                <a:latin typeface="Lucinda grande"/>
                <a:ea typeface="Calibri"/>
                <a:cs typeface="Calibri"/>
                <a:sym typeface="Calibri"/>
              </a:rPr>
              <a:t>2</a:t>
            </a:r>
            <a:endParaRPr lang="en-CA" sz="4400" kern="0" dirty="0">
              <a:solidFill>
                <a:srgbClr val="063366"/>
              </a:solidFill>
              <a:latin typeface="Lucinda grande"/>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4B7A-6B43-64F9-055A-365373F51904}"/>
              </a:ext>
            </a:extLst>
          </p:cNvPr>
          <p:cNvSpPr>
            <a:spLocks noGrp="1"/>
          </p:cNvSpPr>
          <p:nvPr>
            <p:ph type="title"/>
          </p:nvPr>
        </p:nvSpPr>
        <p:spPr/>
        <p:txBody>
          <a:bodyPr/>
          <a:lstStyle/>
          <a:p>
            <a:r>
              <a:rPr lang="en-US" dirty="0"/>
              <a:t>Housing and Homeless Team</a:t>
            </a:r>
          </a:p>
        </p:txBody>
      </p:sp>
      <p:sp>
        <p:nvSpPr>
          <p:cNvPr id="3" name="Content Placeholder 2">
            <a:extLst>
              <a:ext uri="{FF2B5EF4-FFF2-40B4-BE49-F238E27FC236}">
                <a16:creationId xmlns:a16="http://schemas.microsoft.com/office/drawing/2014/main" id="{A387D3D2-60CB-D7D7-40A8-071441E5BA82}"/>
              </a:ext>
            </a:extLst>
          </p:cNvPr>
          <p:cNvSpPr>
            <a:spLocks noGrp="1"/>
          </p:cNvSpPr>
          <p:nvPr>
            <p:ph idx="1"/>
          </p:nvPr>
        </p:nvSpPr>
        <p:spPr/>
        <p:txBody>
          <a:bodyPr>
            <a:normAutofit/>
          </a:bodyPr>
          <a:lstStyle/>
          <a:p>
            <a:r>
              <a:rPr lang="en-US" i="1" dirty="0" err="1"/>
              <a:t>Andru</a:t>
            </a:r>
            <a:r>
              <a:rPr lang="en-US" i="1" dirty="0"/>
              <a:t> Dallaly – Manager of Runaway and Homeless Youth Supports</a:t>
            </a:r>
          </a:p>
          <a:p>
            <a:pPr>
              <a:buFontTx/>
              <a:buChar char="-"/>
            </a:pPr>
            <a:r>
              <a:rPr lang="en-US" dirty="0"/>
              <a:t>Served as a youth and young adult case manager for 6 years,  currently provides pro bono advocacy for homeless youth in OKC</a:t>
            </a:r>
          </a:p>
          <a:p>
            <a:pPr>
              <a:buFontTx/>
              <a:buChar char="-"/>
            </a:pPr>
            <a:r>
              <a:rPr lang="en-US" i="1" dirty="0"/>
              <a:t>Richard White – Coordinator of Runaway and Homeless Youth Supports </a:t>
            </a:r>
          </a:p>
          <a:p>
            <a:r>
              <a:rPr lang="en-US" i="1" dirty="0" err="1"/>
              <a:t>Tijuan</a:t>
            </a:r>
            <a:r>
              <a:rPr lang="en-US" i="1" dirty="0"/>
              <a:t> Miller - Manager of Community and Recovery Based Housing Supports </a:t>
            </a:r>
          </a:p>
          <a:p>
            <a:r>
              <a:rPr lang="en-US" i="1" dirty="0"/>
              <a:t>Tammie Vail – Manager of Homeless Supports </a:t>
            </a:r>
            <a:endParaRPr lang="en-US" dirty="0"/>
          </a:p>
        </p:txBody>
      </p:sp>
      <p:sp>
        <p:nvSpPr>
          <p:cNvPr id="4" name="Date Placeholder 3">
            <a:extLst>
              <a:ext uri="{FF2B5EF4-FFF2-40B4-BE49-F238E27FC236}">
                <a16:creationId xmlns:a16="http://schemas.microsoft.com/office/drawing/2014/main" id="{43B79EC2-9F24-C1BE-D6C3-1E871AE59199}"/>
              </a:ext>
            </a:extLst>
          </p:cNvPr>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a:extLst>
              <a:ext uri="{FF2B5EF4-FFF2-40B4-BE49-F238E27FC236}">
                <a16:creationId xmlns:a16="http://schemas.microsoft.com/office/drawing/2014/main" id="{298BD7A9-06C7-465E-4B5F-D3B7E3BA753B}"/>
              </a:ext>
            </a:extLst>
          </p:cNvPr>
          <p:cNvSpPr>
            <a:spLocks noGrp="1"/>
          </p:cNvSpPr>
          <p:nvPr>
            <p:ph type="sldNum" sz="quarter" idx="12"/>
          </p:nvPr>
        </p:nvSpPr>
        <p:spPr/>
        <p:txBody>
          <a:bodyPr/>
          <a:lstStyle/>
          <a:p>
            <a:pPr>
              <a:defRPr/>
            </a:pPr>
            <a:fld id="{7A1A2818-F8DB-4F88-99C3-031FCD08B6EC}" type="slidenum">
              <a:rPr lang="en-US" smtClean="0"/>
              <a:pPr>
                <a:defRPr/>
              </a:pPr>
              <a:t>2</a:t>
            </a:fld>
            <a:endParaRPr lang="en-US" dirty="0"/>
          </a:p>
        </p:txBody>
      </p:sp>
    </p:spTree>
    <p:extLst>
      <p:ext uri="{BB962C8B-B14F-4D97-AF65-F5344CB8AC3E}">
        <p14:creationId xmlns:p14="http://schemas.microsoft.com/office/powerpoint/2010/main" val="387457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c7ca9c85dc_0_36"/>
          <p:cNvSpPr txBox="1">
            <a:spLocks noGrp="1"/>
          </p:cNvSpPr>
          <p:nvPr>
            <p:ph type="title"/>
          </p:nvPr>
        </p:nvSpPr>
        <p:spPr>
          <a:prstGeom prst="rect">
            <a:avLst/>
          </a:prstGeom>
        </p:spPr>
        <p:txBody>
          <a:bodyPr spcFirstLastPara="1" vert="horz" wrap="square" lIns="91425" tIns="45700" rIns="91425" bIns="45700" rtlCol="0" anchor="ctr" anchorCtr="0">
            <a:normAutofit/>
          </a:bodyPr>
          <a:lstStyle/>
          <a:p>
            <a:pPr algn="l">
              <a:spcBef>
                <a:spcPts val="0"/>
              </a:spcBef>
            </a:pPr>
            <a:r>
              <a:rPr lang="en-CA"/>
              <a:t>Successful Failures</a:t>
            </a:r>
            <a:endParaRPr/>
          </a:p>
        </p:txBody>
      </p:sp>
      <p:sp>
        <p:nvSpPr>
          <p:cNvPr id="4" name="Rectangle 3">
            <a:extLst>
              <a:ext uri="{FF2B5EF4-FFF2-40B4-BE49-F238E27FC236}">
                <a16:creationId xmlns:a16="http://schemas.microsoft.com/office/drawing/2014/main" id="{EA53541B-7117-4D52-876A-3FCE2CC3D933}"/>
              </a:ext>
            </a:extLst>
          </p:cNvPr>
          <p:cNvSpPr/>
          <p:nvPr/>
        </p:nvSpPr>
        <p:spPr>
          <a:xfrm>
            <a:off x="0" y="2650277"/>
            <a:ext cx="9144000" cy="2485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BDA05BA-D67B-4355-BA6A-AE95E64B6BF6}"/>
              </a:ext>
            </a:extLst>
          </p:cNvPr>
          <p:cNvSpPr txBox="1"/>
          <p:nvPr/>
        </p:nvSpPr>
        <p:spPr>
          <a:xfrm>
            <a:off x="3870807" y="5161553"/>
            <a:ext cx="1311578" cy="400110"/>
          </a:xfrm>
          <a:prstGeom prst="rect">
            <a:avLst/>
          </a:prstGeom>
          <a:noFill/>
        </p:spPr>
        <p:txBody>
          <a:bodyPr wrap="none" rtlCol="0">
            <a:spAutoFit/>
          </a:bodyPr>
          <a:lstStyle/>
          <a:p>
            <a:pPr algn="ctr"/>
            <a:r>
              <a:rPr lang="en-CA" sz="2000" dirty="0"/>
              <a:t>Doing with</a:t>
            </a:r>
          </a:p>
        </p:txBody>
      </p:sp>
      <p:sp>
        <p:nvSpPr>
          <p:cNvPr id="6" name="TextBox 5">
            <a:extLst>
              <a:ext uri="{FF2B5EF4-FFF2-40B4-BE49-F238E27FC236}">
                <a16:creationId xmlns:a16="http://schemas.microsoft.com/office/drawing/2014/main" id="{86749308-750B-4BFB-B510-7C627D3CF796}"/>
              </a:ext>
            </a:extLst>
          </p:cNvPr>
          <p:cNvSpPr txBox="1"/>
          <p:nvPr/>
        </p:nvSpPr>
        <p:spPr>
          <a:xfrm>
            <a:off x="1275148" y="5161553"/>
            <a:ext cx="1151277" cy="400110"/>
          </a:xfrm>
          <a:prstGeom prst="rect">
            <a:avLst/>
          </a:prstGeom>
          <a:noFill/>
        </p:spPr>
        <p:txBody>
          <a:bodyPr wrap="none" rtlCol="0">
            <a:spAutoFit/>
          </a:bodyPr>
          <a:lstStyle/>
          <a:p>
            <a:pPr algn="ctr"/>
            <a:r>
              <a:rPr lang="en-CA" sz="2000" dirty="0"/>
              <a:t>Doing for</a:t>
            </a:r>
          </a:p>
        </p:txBody>
      </p:sp>
      <p:sp>
        <p:nvSpPr>
          <p:cNvPr id="7" name="TextBox 6">
            <a:extLst>
              <a:ext uri="{FF2B5EF4-FFF2-40B4-BE49-F238E27FC236}">
                <a16:creationId xmlns:a16="http://schemas.microsoft.com/office/drawing/2014/main" id="{08F7CD84-A33B-482D-AECF-F88B5DCCDFF1}"/>
              </a:ext>
            </a:extLst>
          </p:cNvPr>
          <p:cNvSpPr txBox="1"/>
          <p:nvPr/>
        </p:nvSpPr>
        <p:spPr>
          <a:xfrm>
            <a:off x="6705398" y="5161553"/>
            <a:ext cx="1653017" cy="400110"/>
          </a:xfrm>
          <a:prstGeom prst="rect">
            <a:avLst/>
          </a:prstGeom>
          <a:noFill/>
        </p:spPr>
        <p:txBody>
          <a:bodyPr wrap="none" rtlCol="0">
            <a:spAutoFit/>
          </a:bodyPr>
          <a:lstStyle/>
          <a:p>
            <a:pPr algn="ctr"/>
            <a:r>
              <a:rPr lang="en-CA" sz="2000" dirty="0"/>
              <a:t>Doing nothing</a:t>
            </a:r>
          </a:p>
        </p:txBody>
      </p:sp>
      <p:pic>
        <p:nvPicPr>
          <p:cNvPr id="14" name="Picture 13" descr="A picture containing person, wall, indoor&#10;&#10;Description automatically generated">
            <a:extLst>
              <a:ext uri="{FF2B5EF4-FFF2-40B4-BE49-F238E27FC236}">
                <a16:creationId xmlns:a16="http://schemas.microsoft.com/office/drawing/2014/main" id="{ED7B59E2-AD3F-47A1-B127-7B5DB286E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022" y="3137247"/>
            <a:ext cx="2265304" cy="1511888"/>
          </a:xfrm>
          <a:prstGeom prst="rect">
            <a:avLst/>
          </a:prstGeom>
          <a:blipFill>
            <a:blip r:embed="rId4" cstate="screen">
              <a:extLst>
                <a:ext uri="{28A0092B-C50C-407E-A947-70E740481C1C}">
                  <a14:useLocalDpi xmlns:a14="http://schemas.microsoft.com/office/drawing/2010/main"/>
                </a:ext>
              </a:extLst>
            </a:blip>
            <a:stretch>
              <a:fillRect/>
            </a:stretch>
          </a:blipFill>
          <a:ln w="38100">
            <a:solidFill>
              <a:schemeClr val="bg1"/>
            </a:solidFill>
          </a:ln>
        </p:spPr>
      </p:pic>
      <p:pic>
        <p:nvPicPr>
          <p:cNvPr id="16" name="Picture 15" descr="A picture containing indoor, scene, marketplace, ceiling&#10;&#10;Description automatically generated">
            <a:extLst>
              <a:ext uri="{FF2B5EF4-FFF2-40B4-BE49-F238E27FC236}">
                <a16:creationId xmlns:a16="http://schemas.microsoft.com/office/drawing/2014/main" id="{29615604-E2E1-4971-8C2E-CF1BA66839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3137" y="3137247"/>
            <a:ext cx="2265304" cy="1511888"/>
          </a:xfrm>
          <a:prstGeom prst="rect">
            <a:avLst/>
          </a:prstGeom>
          <a:blipFill>
            <a:blip r:embed="rId4" cstate="screen">
              <a:extLst>
                <a:ext uri="{28A0092B-C50C-407E-A947-70E740481C1C}">
                  <a14:useLocalDpi xmlns:a14="http://schemas.microsoft.com/office/drawing/2010/main"/>
                </a:ext>
              </a:extLst>
            </a:blip>
            <a:stretch>
              <a:fillRect/>
            </a:stretch>
          </a:blipFill>
          <a:ln w="38100">
            <a:solidFill>
              <a:schemeClr val="bg1"/>
            </a:solidFill>
          </a:ln>
        </p:spPr>
      </p:pic>
      <p:pic>
        <p:nvPicPr>
          <p:cNvPr id="18" name="Picture 17" descr="A picture containing appliance, white goods, washer&#10;&#10;Description automatically generated">
            <a:extLst>
              <a:ext uri="{FF2B5EF4-FFF2-40B4-BE49-F238E27FC236}">
                <a16:creationId xmlns:a16="http://schemas.microsoft.com/office/drawing/2014/main" id="{A44849AF-E8F8-4200-89E8-F9A18CA0FF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9253" y="3137247"/>
            <a:ext cx="2265304" cy="1511888"/>
          </a:xfrm>
          <a:prstGeom prst="rect">
            <a:avLst/>
          </a:prstGeom>
          <a:blipFill>
            <a:blip r:embed="rId4" cstate="screen">
              <a:extLst>
                <a:ext uri="{28A0092B-C50C-407E-A947-70E740481C1C}">
                  <a14:useLocalDpi xmlns:a14="http://schemas.microsoft.com/office/drawing/2010/main"/>
                </a:ext>
              </a:extLst>
            </a:blip>
            <a:stretch>
              <a:fillRect/>
            </a:stretch>
          </a:blipFill>
          <a:ln w="38100">
            <a:solidFill>
              <a:schemeClr val="bg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AE45-DC0A-4267-99CF-E2F17060F934}"/>
              </a:ext>
            </a:extLst>
          </p:cNvPr>
          <p:cNvSpPr>
            <a:spLocks noGrp="1"/>
          </p:cNvSpPr>
          <p:nvPr>
            <p:ph type="title"/>
          </p:nvPr>
        </p:nvSpPr>
        <p:spPr/>
        <p:txBody>
          <a:bodyPr/>
          <a:lstStyle/>
          <a:p>
            <a:r>
              <a:rPr lang="en-US" dirty="0"/>
              <a:t>CASE EXAMPLE:	</a:t>
            </a:r>
          </a:p>
        </p:txBody>
      </p:sp>
      <p:sp>
        <p:nvSpPr>
          <p:cNvPr id="3" name="Content Placeholder 2">
            <a:extLst>
              <a:ext uri="{FF2B5EF4-FFF2-40B4-BE49-F238E27FC236}">
                <a16:creationId xmlns:a16="http://schemas.microsoft.com/office/drawing/2014/main" id="{5A3B2445-0CB3-454C-A48F-EF8DA386CC85}"/>
              </a:ext>
            </a:extLst>
          </p:cNvPr>
          <p:cNvSpPr>
            <a:spLocks noGrp="1"/>
          </p:cNvSpPr>
          <p:nvPr>
            <p:ph idx="1"/>
          </p:nvPr>
        </p:nvSpPr>
        <p:spPr/>
        <p:txBody>
          <a:bodyPr/>
          <a:lstStyle/>
          <a:p>
            <a:r>
              <a:rPr lang="en-US" dirty="0"/>
              <a:t>Your client Judy has been sleeping in her car for several months.  She has been approved for emergency voucher program.  You have shown her 3 apartments and she did not like any of them and declined to use her voucher. What do you do?</a:t>
            </a:r>
          </a:p>
        </p:txBody>
      </p:sp>
      <p:sp>
        <p:nvSpPr>
          <p:cNvPr id="4" name="Date Placeholder 3">
            <a:extLst>
              <a:ext uri="{FF2B5EF4-FFF2-40B4-BE49-F238E27FC236}">
                <a16:creationId xmlns:a16="http://schemas.microsoft.com/office/drawing/2014/main" id="{E28444E9-A206-4DF3-9162-4F3889312332}"/>
              </a:ext>
            </a:extLst>
          </p:cNvPr>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a:extLst>
              <a:ext uri="{FF2B5EF4-FFF2-40B4-BE49-F238E27FC236}">
                <a16:creationId xmlns:a16="http://schemas.microsoft.com/office/drawing/2014/main" id="{9F25FDFF-6AE4-4280-A8E4-5ABA8315C449}"/>
              </a:ext>
            </a:extLst>
          </p:cNvPr>
          <p:cNvSpPr>
            <a:spLocks noGrp="1"/>
          </p:cNvSpPr>
          <p:nvPr>
            <p:ph type="sldNum" sz="quarter" idx="12"/>
          </p:nvPr>
        </p:nvSpPr>
        <p:spPr/>
        <p:txBody>
          <a:bodyPr/>
          <a:lstStyle/>
          <a:p>
            <a:pPr>
              <a:defRPr/>
            </a:pPr>
            <a:fld id="{7A1A2818-F8DB-4F88-99C3-031FCD08B6EC}" type="slidenum">
              <a:rPr lang="en-US" smtClean="0"/>
              <a:pPr>
                <a:defRPr/>
              </a:pPr>
              <a:t>21</a:t>
            </a:fld>
            <a:endParaRPr lang="en-US" dirty="0"/>
          </a:p>
        </p:txBody>
      </p:sp>
    </p:spTree>
    <p:extLst>
      <p:ext uri="{BB962C8B-B14F-4D97-AF65-F5344CB8AC3E}">
        <p14:creationId xmlns:p14="http://schemas.microsoft.com/office/powerpoint/2010/main" val="337344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7" y="1645920"/>
            <a:ext cx="2642159" cy="4470821"/>
          </a:xfrm>
        </p:spPr>
        <p:txBody>
          <a:bodyPr>
            <a:normAutofit/>
          </a:bodyPr>
          <a:lstStyle/>
          <a:p>
            <a:pPr algn="r">
              <a:lnSpc>
                <a:spcPct val="90000"/>
              </a:lnSpc>
            </a:pPr>
            <a:r>
              <a:rPr lang="en-US" sz="3300" i="1" dirty="0">
                <a:solidFill>
                  <a:schemeClr val="tx1"/>
                </a:solidFill>
              </a:rPr>
              <a:t>Types of housing programs that may be available: </a:t>
            </a:r>
            <a:br>
              <a:rPr lang="en-US" sz="3300" dirty="0">
                <a:solidFill>
                  <a:schemeClr val="tx1"/>
                </a:solidFill>
              </a:rPr>
            </a:br>
            <a:r>
              <a:rPr lang="en-US" sz="3300" b="1" dirty="0">
                <a:solidFill>
                  <a:schemeClr val="tx1"/>
                </a:solidFill>
              </a:rPr>
              <a:t>Permanent supportive housing</a:t>
            </a:r>
          </a:p>
        </p:txBody>
      </p:sp>
      <p:sp>
        <p:nvSpPr>
          <p:cNvPr id="3" name="Content Placeholder 2"/>
          <p:cNvSpPr>
            <a:spLocks noGrp="1"/>
          </p:cNvSpPr>
          <p:nvPr>
            <p:ph idx="1"/>
          </p:nvPr>
        </p:nvSpPr>
        <p:spPr>
          <a:xfrm>
            <a:off x="3903081" y="1645920"/>
            <a:ext cx="4702076" cy="4470821"/>
          </a:xfrm>
        </p:spPr>
        <p:txBody>
          <a:bodyPr>
            <a:normAutofit/>
          </a:bodyPr>
          <a:lstStyle/>
          <a:p>
            <a:pPr marL="0" indent="0">
              <a:lnSpc>
                <a:spcPct val="90000"/>
              </a:lnSpc>
              <a:buNone/>
            </a:pPr>
            <a:r>
              <a:rPr lang="en-US" sz="1400" dirty="0"/>
              <a:t>Permanent supportive housing (PSH) is targeted</a:t>
            </a:r>
          </a:p>
          <a:p>
            <a:pPr marL="0" indent="0">
              <a:lnSpc>
                <a:spcPct val="90000"/>
              </a:lnSpc>
              <a:buNone/>
            </a:pPr>
            <a:r>
              <a:rPr lang="en-US" sz="1400" dirty="0"/>
              <a:t>to individuals and families with chronic illnesses,</a:t>
            </a:r>
          </a:p>
          <a:p>
            <a:pPr marL="0" indent="0">
              <a:lnSpc>
                <a:spcPct val="90000"/>
              </a:lnSpc>
              <a:buNone/>
            </a:pPr>
            <a:r>
              <a:rPr lang="en-US" sz="1400" dirty="0"/>
              <a:t>disabilities, mental health issues, or substance</a:t>
            </a:r>
          </a:p>
          <a:p>
            <a:pPr marL="0" indent="0">
              <a:lnSpc>
                <a:spcPct val="90000"/>
              </a:lnSpc>
              <a:buNone/>
            </a:pPr>
            <a:r>
              <a:rPr lang="en-US" sz="1400" dirty="0"/>
              <a:t>use disorders who have experienced long-term</a:t>
            </a:r>
          </a:p>
          <a:p>
            <a:pPr marL="0" indent="0">
              <a:lnSpc>
                <a:spcPct val="90000"/>
              </a:lnSpc>
              <a:buNone/>
            </a:pPr>
            <a:r>
              <a:rPr lang="en-US" sz="1400" dirty="0"/>
              <a:t>or repeated homelessness. It provides long term</a:t>
            </a:r>
          </a:p>
          <a:p>
            <a:pPr marL="0" indent="0">
              <a:lnSpc>
                <a:spcPct val="90000"/>
              </a:lnSpc>
              <a:buNone/>
            </a:pPr>
            <a:r>
              <a:rPr lang="en-US" sz="1400" dirty="0"/>
              <a:t>rental assistance and supportive services.</a:t>
            </a:r>
          </a:p>
          <a:p>
            <a:pPr marL="0" indent="0">
              <a:lnSpc>
                <a:spcPct val="90000"/>
              </a:lnSpc>
              <a:buNone/>
            </a:pPr>
            <a:r>
              <a:rPr lang="en-US" sz="1400" b="1" i="1" dirty="0"/>
              <a:t>How Can You Help?</a:t>
            </a:r>
          </a:p>
          <a:p>
            <a:pPr>
              <a:lnSpc>
                <a:spcPct val="90000"/>
              </a:lnSpc>
            </a:pPr>
            <a:r>
              <a:rPr lang="en-US" sz="1400" dirty="0"/>
              <a:t>Require documentation from case manager, psychiatrist or other treating providers to validate illness or disability.</a:t>
            </a:r>
          </a:p>
        </p:txBody>
      </p:sp>
      <p:sp>
        <p:nvSpPr>
          <p:cNvPr id="4" name="Date Placeholder 3"/>
          <p:cNvSpPr>
            <a:spLocks noGrp="1"/>
          </p:cNvSpPr>
          <p:nvPr>
            <p:ph type="dt" sz="half" idx="10"/>
          </p:nvPr>
        </p:nvSpPr>
        <p:spPr>
          <a:xfrm>
            <a:off x="1554676" y="6355080"/>
            <a:ext cx="1577340" cy="304799"/>
          </a:xfrm>
        </p:spPr>
        <p:txBody>
          <a:bodyPr anchor="ctr">
            <a:normAutofit/>
          </a:bodyPr>
          <a:lstStyle/>
          <a:p>
            <a:pPr algn="r">
              <a:spcAft>
                <a:spcPts val="600"/>
              </a:spcAft>
              <a:defRPr/>
            </a:pPr>
            <a:fld id="{FA0375F7-7646-4B24-BBED-D84A3B421F1C}" type="datetime1">
              <a:rPr lang="en-US">
                <a:solidFill>
                  <a:schemeClr val="bg1">
                    <a:alpha val="60000"/>
                  </a:schemeClr>
                </a:solidFill>
              </a:rPr>
              <a:pPr algn="r">
                <a:spcAft>
                  <a:spcPts val="600"/>
                </a:spcAft>
                <a:defRPr/>
              </a:pPr>
              <a:t>2/28/2023</a:t>
            </a:fld>
            <a:endParaRPr lang="en-US">
              <a:solidFill>
                <a:schemeClr val="bg1">
                  <a:alpha val="60000"/>
                </a:schemeClr>
              </a:solidFill>
            </a:endParaRP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defRPr/>
            </a:pPr>
            <a:fld id="{7A1A2818-F8DB-4F88-99C3-031FCD08B6EC}" type="slidenum">
              <a:rPr lang="en-US" smtClean="0"/>
              <a:pPr>
                <a:spcAft>
                  <a:spcPts val="600"/>
                </a:spcAft>
                <a:defRPr/>
              </a:pPr>
              <a:t>22</a:t>
            </a:fld>
            <a:endParaRPr lang="en-US"/>
          </a:p>
        </p:txBody>
      </p:sp>
    </p:spTree>
    <p:extLst>
      <p:ext uri="{BB962C8B-B14F-4D97-AF65-F5344CB8AC3E}">
        <p14:creationId xmlns:p14="http://schemas.microsoft.com/office/powerpoint/2010/main" val="201897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C0A0-8A3D-4DFC-A5E1-56E22F30307F}"/>
              </a:ext>
            </a:extLst>
          </p:cNvPr>
          <p:cNvSpPr>
            <a:spLocks noGrp="1"/>
          </p:cNvSpPr>
          <p:nvPr>
            <p:ph type="title"/>
          </p:nvPr>
        </p:nvSpPr>
        <p:spPr/>
        <p:txBody>
          <a:bodyPr/>
          <a:lstStyle/>
          <a:p>
            <a:r>
              <a:rPr lang="en-US" dirty="0"/>
              <a:t>Working with your CoCs</a:t>
            </a:r>
          </a:p>
        </p:txBody>
      </p:sp>
      <p:sp>
        <p:nvSpPr>
          <p:cNvPr id="3" name="Content Placeholder 2">
            <a:extLst>
              <a:ext uri="{FF2B5EF4-FFF2-40B4-BE49-F238E27FC236}">
                <a16:creationId xmlns:a16="http://schemas.microsoft.com/office/drawing/2014/main" id="{3DA846F1-0441-4E6D-A57F-568DF17DA7A9}"/>
              </a:ext>
            </a:extLst>
          </p:cNvPr>
          <p:cNvSpPr>
            <a:spLocks noGrp="1"/>
          </p:cNvSpPr>
          <p:nvPr>
            <p:ph idx="1"/>
          </p:nvPr>
        </p:nvSpPr>
        <p:spPr/>
        <p:txBody>
          <a:bodyPr/>
          <a:lstStyle/>
          <a:p>
            <a:r>
              <a:rPr lang="en-US" dirty="0"/>
              <a:t>A Continuum of Care (CoC) is a regional or local planning body that coordinates housing and services funding for homeless families and individuals </a:t>
            </a:r>
          </a:p>
          <a:p>
            <a:pPr lvl="1"/>
            <a:r>
              <a:rPr lang="en-US" dirty="0"/>
              <a:t>Wide range of agencies and organizations represented</a:t>
            </a:r>
          </a:p>
          <a:p>
            <a:pPr lvl="1"/>
            <a:r>
              <a:rPr lang="en-US" dirty="0"/>
              <a:t>Promotes community-wide commitment to ending homelessness</a:t>
            </a:r>
          </a:p>
          <a:p>
            <a:pPr lvl="1"/>
            <a:r>
              <a:rPr lang="en-US" dirty="0"/>
              <a:t>Required group for applying for HUD Homeless funding</a:t>
            </a:r>
          </a:p>
          <a:p>
            <a:pPr lvl="1"/>
            <a:r>
              <a:rPr lang="en-US" dirty="0"/>
              <a:t>NOT an entity to just send your client </a:t>
            </a:r>
            <a:r>
              <a:rPr lang="en-US"/>
              <a:t>to themselves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0149C6A8-A300-4E13-B602-1CF6F1D07454}"/>
              </a:ext>
            </a:extLst>
          </p:cNvPr>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a:extLst>
              <a:ext uri="{FF2B5EF4-FFF2-40B4-BE49-F238E27FC236}">
                <a16:creationId xmlns:a16="http://schemas.microsoft.com/office/drawing/2014/main" id="{207295B4-D161-4CA9-89A8-A9AC25807237}"/>
              </a:ext>
            </a:extLst>
          </p:cNvPr>
          <p:cNvSpPr>
            <a:spLocks noGrp="1"/>
          </p:cNvSpPr>
          <p:nvPr>
            <p:ph type="sldNum" sz="quarter" idx="12"/>
          </p:nvPr>
        </p:nvSpPr>
        <p:spPr/>
        <p:txBody>
          <a:bodyPr/>
          <a:lstStyle/>
          <a:p>
            <a:pPr>
              <a:defRPr/>
            </a:pPr>
            <a:fld id="{7A1A2818-F8DB-4F88-99C3-031FCD08B6EC}" type="slidenum">
              <a:rPr lang="en-US" smtClean="0"/>
              <a:pPr>
                <a:defRPr/>
              </a:pPr>
              <a:t>23</a:t>
            </a:fld>
            <a:endParaRPr lang="en-US" dirty="0"/>
          </a:p>
        </p:txBody>
      </p:sp>
    </p:spTree>
    <p:extLst>
      <p:ext uri="{BB962C8B-B14F-4D97-AF65-F5344CB8AC3E}">
        <p14:creationId xmlns:p14="http://schemas.microsoft.com/office/powerpoint/2010/main" val="149424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C0A0-8A3D-4DFC-A5E1-56E22F30307F}"/>
              </a:ext>
            </a:extLst>
          </p:cNvPr>
          <p:cNvSpPr>
            <a:spLocks noGrp="1"/>
          </p:cNvSpPr>
          <p:nvPr>
            <p:ph type="title"/>
          </p:nvPr>
        </p:nvSpPr>
        <p:spPr/>
        <p:txBody>
          <a:bodyPr/>
          <a:lstStyle/>
          <a:p>
            <a:r>
              <a:rPr lang="en-US" dirty="0"/>
              <a:t>Working with your CoCs</a:t>
            </a:r>
          </a:p>
        </p:txBody>
      </p:sp>
      <p:sp>
        <p:nvSpPr>
          <p:cNvPr id="3" name="Content Placeholder 2">
            <a:extLst>
              <a:ext uri="{FF2B5EF4-FFF2-40B4-BE49-F238E27FC236}">
                <a16:creationId xmlns:a16="http://schemas.microsoft.com/office/drawing/2014/main" id="{3DA846F1-0441-4E6D-A57F-568DF17DA7A9}"/>
              </a:ext>
            </a:extLst>
          </p:cNvPr>
          <p:cNvSpPr>
            <a:spLocks noGrp="1"/>
          </p:cNvSpPr>
          <p:nvPr>
            <p:ph idx="1"/>
          </p:nvPr>
        </p:nvSpPr>
        <p:spPr/>
        <p:txBody>
          <a:bodyPr>
            <a:normAutofit fontScale="92500" lnSpcReduction="20000"/>
          </a:bodyPr>
          <a:lstStyle/>
          <a:p>
            <a:r>
              <a:rPr lang="en-US" sz="2000" dirty="0"/>
              <a:t>The</a:t>
            </a:r>
            <a:r>
              <a:rPr lang="en-US" sz="2000" baseline="0" dirty="0"/>
              <a:t> best way a case manager can be an asset to their client needing housing supports, is for that case manager to be connected to their local Continuum of Care- Handout of points of contact will be provided </a:t>
            </a:r>
          </a:p>
          <a:p>
            <a:endParaRPr kumimoji="0" lang="en-US" sz="2000" kern="1200" baseline="0" dirty="0">
              <a:solidFill>
                <a:schemeClr val="tx1"/>
              </a:solidFill>
              <a:latin typeface="+mn-lt"/>
              <a:ea typeface="+mn-ea"/>
              <a:cs typeface="+mn-cs"/>
            </a:endParaRPr>
          </a:p>
          <a:p>
            <a:endParaRPr lang="en-US" sz="2000" baseline="0" dirty="0"/>
          </a:p>
          <a:p>
            <a:endParaRPr lang="en-US" sz="2000" baseline="0" dirty="0"/>
          </a:p>
          <a:p>
            <a:r>
              <a:rPr lang="en-US" sz="2000" baseline="0" dirty="0"/>
              <a:t>Additionally – most CMHC/CCBHC agencies have a “Housing point of contact” who is specifically trained and supported through ODMHSAS on how their respective agencies can connect their clients to housing or shelter supports. This list will also be shared with you – </a:t>
            </a:r>
            <a:r>
              <a:rPr lang="en-US" sz="2000" i="1" baseline="0" dirty="0"/>
              <a:t>Note it is subject to change. </a:t>
            </a:r>
            <a:endParaRPr lang="en-US" sz="2000" i="1" dirty="0"/>
          </a:p>
          <a:p>
            <a:pPr marL="0" indent="0">
              <a:buNone/>
            </a:pPr>
            <a:endParaRPr lang="en-US" dirty="0"/>
          </a:p>
        </p:txBody>
      </p:sp>
      <p:sp>
        <p:nvSpPr>
          <p:cNvPr id="4" name="Date Placeholder 3">
            <a:extLst>
              <a:ext uri="{FF2B5EF4-FFF2-40B4-BE49-F238E27FC236}">
                <a16:creationId xmlns:a16="http://schemas.microsoft.com/office/drawing/2014/main" id="{0149C6A8-A300-4E13-B602-1CF6F1D07454}"/>
              </a:ext>
            </a:extLst>
          </p:cNvPr>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a:extLst>
              <a:ext uri="{FF2B5EF4-FFF2-40B4-BE49-F238E27FC236}">
                <a16:creationId xmlns:a16="http://schemas.microsoft.com/office/drawing/2014/main" id="{207295B4-D161-4CA9-89A8-A9AC25807237}"/>
              </a:ext>
            </a:extLst>
          </p:cNvPr>
          <p:cNvSpPr>
            <a:spLocks noGrp="1"/>
          </p:cNvSpPr>
          <p:nvPr>
            <p:ph type="sldNum" sz="quarter" idx="12"/>
          </p:nvPr>
        </p:nvSpPr>
        <p:spPr/>
        <p:txBody>
          <a:bodyPr/>
          <a:lstStyle/>
          <a:p>
            <a:pPr>
              <a:defRPr/>
            </a:pPr>
            <a:fld id="{7A1A2818-F8DB-4F88-99C3-031FCD08B6EC}" type="slidenum">
              <a:rPr lang="en-US" smtClean="0"/>
              <a:pPr>
                <a:defRPr/>
              </a:pPr>
              <a:t>24</a:t>
            </a:fld>
            <a:endParaRPr lang="en-US" dirty="0"/>
          </a:p>
        </p:txBody>
      </p:sp>
    </p:spTree>
    <p:extLst>
      <p:ext uri="{BB962C8B-B14F-4D97-AF65-F5344CB8AC3E}">
        <p14:creationId xmlns:p14="http://schemas.microsoft.com/office/powerpoint/2010/main" val="99651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381000" y="152400"/>
            <a:ext cx="8001000" cy="1219200"/>
          </a:xfrm>
        </p:spPr>
        <p:txBody>
          <a:bodyPr>
            <a:normAutofit fontScale="90000"/>
          </a:bodyPr>
          <a:lstStyle/>
          <a:p>
            <a:pPr eaLnBrk="1" hangingPunct="1"/>
            <a:r>
              <a:rPr lang="en-US" b="1" dirty="0">
                <a:latin typeface="Times New Roman" pitchFamily="18" charset="0"/>
              </a:rPr>
              <a:t>Section 8 Rental Assistance Preference Programs</a:t>
            </a:r>
          </a:p>
        </p:txBody>
      </p:sp>
      <p:sp>
        <p:nvSpPr>
          <p:cNvPr id="17413" name="Rectangle 3"/>
          <p:cNvSpPr>
            <a:spLocks noGrp="1" noChangeArrowheads="1"/>
          </p:cNvSpPr>
          <p:nvPr>
            <p:ph sz="half" idx="1"/>
          </p:nvPr>
        </p:nvSpPr>
        <p:spPr>
          <a:xfrm>
            <a:off x="457200" y="1371600"/>
            <a:ext cx="4191000" cy="4983163"/>
          </a:xfrm>
        </p:spPr>
        <p:txBody>
          <a:bodyPr/>
          <a:lstStyle/>
          <a:p>
            <a:pPr eaLnBrk="1" hangingPunct="1">
              <a:buFont typeface="Wingdings" pitchFamily="2" charset="2"/>
              <a:buNone/>
            </a:pPr>
            <a:r>
              <a:rPr lang="en-US" sz="2600" b="1" u="sng" dirty="0">
                <a:latin typeface="Times New Roman" pitchFamily="18" charset="0"/>
              </a:rPr>
              <a:t>OHFA Preference Program</a:t>
            </a:r>
          </a:p>
          <a:p>
            <a:pPr eaLnBrk="1" hangingPunct="1">
              <a:buFont typeface="Wingdings" pitchFamily="2" charset="2"/>
              <a:buNone/>
            </a:pPr>
            <a:endParaRPr lang="en-US" sz="2400" b="1" dirty="0">
              <a:latin typeface="Times New Roman" pitchFamily="18" charset="0"/>
            </a:endParaRPr>
          </a:p>
          <a:p>
            <a:pPr eaLnBrk="1" hangingPunct="1">
              <a:buFont typeface="Wingdings" pitchFamily="2" charset="2"/>
              <a:buChar char="ü"/>
            </a:pPr>
            <a:r>
              <a:rPr lang="en-US" sz="2800" dirty="0">
                <a:latin typeface="Times New Roman" pitchFamily="18" charset="0"/>
              </a:rPr>
              <a:t>Homeless Preference</a:t>
            </a:r>
          </a:p>
          <a:p>
            <a:pPr eaLnBrk="1" hangingPunct="1">
              <a:buFont typeface="Wingdings" pitchFamily="2" charset="2"/>
              <a:buChar char="ü"/>
            </a:pPr>
            <a:endParaRPr lang="en-US" sz="2800" dirty="0">
              <a:latin typeface="Times New Roman" pitchFamily="18" charset="0"/>
            </a:endParaRPr>
          </a:p>
          <a:p>
            <a:pPr eaLnBrk="1" hangingPunct="1">
              <a:buFont typeface="Wingdings" pitchFamily="2" charset="2"/>
              <a:buChar char="ü"/>
            </a:pPr>
            <a:endParaRPr lang="en-US" sz="2800" dirty="0">
              <a:latin typeface="Times New Roman" pitchFamily="18" charset="0"/>
            </a:endParaRPr>
          </a:p>
          <a:p>
            <a:pPr eaLnBrk="1" hangingPunct="1">
              <a:buFont typeface="Wingdings" pitchFamily="2" charset="2"/>
              <a:buChar char="ü"/>
            </a:pPr>
            <a:r>
              <a:rPr lang="en-US" sz="2800" dirty="0">
                <a:latin typeface="Times New Roman" pitchFamily="18" charset="0"/>
              </a:rPr>
              <a:t>Disabled Preference</a:t>
            </a:r>
          </a:p>
          <a:p>
            <a:pPr eaLnBrk="1" hangingPunct="1">
              <a:buFont typeface="Wingdings" pitchFamily="2" charset="2"/>
              <a:buNone/>
            </a:pPr>
            <a:r>
              <a:rPr lang="en-US" sz="2800" b="1" dirty="0"/>
              <a:t>    </a:t>
            </a:r>
          </a:p>
          <a:p>
            <a:pPr eaLnBrk="1" hangingPunct="1">
              <a:buFont typeface="Wingdings" pitchFamily="2" charset="2"/>
              <a:buNone/>
            </a:pPr>
            <a:r>
              <a:rPr lang="en-US" sz="1700" b="1" dirty="0"/>
              <a:t>	</a:t>
            </a:r>
            <a:endParaRPr lang="en-US" sz="1700" dirty="0"/>
          </a:p>
          <a:p>
            <a:pPr eaLnBrk="1" hangingPunct="1">
              <a:buFont typeface="Wingdings" pitchFamily="2" charset="2"/>
              <a:buNone/>
            </a:pPr>
            <a:endParaRPr lang="en-US" sz="1700" dirty="0"/>
          </a:p>
        </p:txBody>
      </p:sp>
      <p:sp>
        <p:nvSpPr>
          <p:cNvPr id="17414" name="Rectangle 4"/>
          <p:cNvSpPr>
            <a:spLocks noGrp="1" noChangeArrowheads="1"/>
          </p:cNvSpPr>
          <p:nvPr>
            <p:ph sz="half" idx="2"/>
          </p:nvPr>
        </p:nvSpPr>
        <p:spPr>
          <a:xfrm>
            <a:off x="4648200" y="1371600"/>
            <a:ext cx="4038600" cy="5135563"/>
          </a:xfrm>
        </p:spPr>
        <p:txBody>
          <a:bodyPr/>
          <a:lstStyle/>
          <a:p>
            <a:pPr eaLnBrk="1" hangingPunct="1">
              <a:lnSpc>
                <a:spcPct val="80000"/>
              </a:lnSpc>
              <a:buFont typeface="Wingdings" pitchFamily="2" charset="2"/>
              <a:buNone/>
            </a:pPr>
            <a:r>
              <a:rPr lang="en-US" sz="2600" b="1" u="sng" dirty="0">
                <a:latin typeface="Times New Roman" pitchFamily="18" charset="0"/>
              </a:rPr>
              <a:t>OKC PHA Preference Program</a:t>
            </a:r>
          </a:p>
          <a:p>
            <a:pPr eaLnBrk="1" hangingPunct="1">
              <a:lnSpc>
                <a:spcPct val="80000"/>
              </a:lnSpc>
              <a:buFont typeface="Wingdings" pitchFamily="2" charset="2"/>
              <a:buChar char="ü"/>
            </a:pPr>
            <a:r>
              <a:rPr lang="en-US" dirty="0">
                <a:latin typeface="Times New Roman" pitchFamily="18" charset="0"/>
              </a:rPr>
              <a:t>Disabled Preference</a:t>
            </a:r>
          </a:p>
          <a:p>
            <a:pPr eaLnBrk="1" hangingPunct="1">
              <a:lnSpc>
                <a:spcPct val="80000"/>
              </a:lnSpc>
              <a:buFont typeface="Wingdings" pitchFamily="2" charset="2"/>
              <a:buNone/>
            </a:pPr>
            <a:endParaRPr lang="en-US" sz="2600" u="sng" dirty="0">
              <a:latin typeface="Times New Roman" pitchFamily="18" charset="0"/>
            </a:endParaRPr>
          </a:p>
          <a:p>
            <a:pPr eaLnBrk="1" hangingPunct="1">
              <a:lnSpc>
                <a:spcPct val="80000"/>
              </a:lnSpc>
              <a:buFont typeface="Wingdings" pitchFamily="2" charset="2"/>
              <a:buNone/>
            </a:pPr>
            <a:r>
              <a:rPr lang="en-US" sz="2600" b="1" u="sng" dirty="0">
                <a:latin typeface="Times New Roman" pitchFamily="18" charset="0"/>
              </a:rPr>
              <a:t>Tulsa PHA Preference Program</a:t>
            </a:r>
          </a:p>
          <a:p>
            <a:pPr eaLnBrk="1" hangingPunct="1">
              <a:lnSpc>
                <a:spcPct val="80000"/>
              </a:lnSpc>
              <a:buFont typeface="Wingdings" pitchFamily="2" charset="2"/>
              <a:buChar char="ü"/>
            </a:pPr>
            <a:r>
              <a:rPr lang="en-US" dirty="0">
                <a:latin typeface="Times New Roman" pitchFamily="18" charset="0"/>
              </a:rPr>
              <a:t>Disabled and Receiving SSI/SSDI Preference</a:t>
            </a:r>
          </a:p>
          <a:p>
            <a:pPr eaLnBrk="1" hangingPunct="1">
              <a:lnSpc>
                <a:spcPct val="80000"/>
              </a:lnSpc>
              <a:buFont typeface="Wingdings" pitchFamily="2" charset="2"/>
              <a:buChar char="ü"/>
            </a:pPr>
            <a:r>
              <a:rPr lang="en-US" dirty="0">
                <a:latin typeface="Times New Roman" pitchFamily="18" charset="0"/>
              </a:rPr>
              <a:t>Elderly 62 and Older Preference</a:t>
            </a:r>
          </a:p>
          <a:p>
            <a:pPr eaLnBrk="1" hangingPunct="1">
              <a:lnSpc>
                <a:spcPct val="80000"/>
              </a:lnSpc>
              <a:buFont typeface="Wingdings" pitchFamily="2" charset="2"/>
              <a:buChar char="ü"/>
            </a:pPr>
            <a:r>
              <a:rPr lang="en-US" dirty="0">
                <a:latin typeface="Times New Roman" pitchFamily="18" charset="0"/>
              </a:rPr>
              <a:t>Living in a Care Facility (Shelter) because of Domestic Violence</a:t>
            </a:r>
            <a:endParaRPr lang="en-US" dirty="0"/>
          </a:p>
          <a:p>
            <a:pPr eaLnBrk="1" hangingPunct="1">
              <a:lnSpc>
                <a:spcPct val="80000"/>
              </a:lnSpc>
              <a:buClr>
                <a:schemeClr val="tx1"/>
              </a:buClr>
            </a:pPr>
            <a:endParaRPr lang="en-US" sz="1800" b="1" dirty="0"/>
          </a:p>
          <a:p>
            <a:pPr eaLnBrk="1" hangingPunct="1">
              <a:lnSpc>
                <a:spcPct val="80000"/>
              </a:lnSpc>
              <a:buFont typeface="Wingdings" pitchFamily="2" charset="2"/>
              <a:buNone/>
            </a:pPr>
            <a:endParaRPr lang="en-US" sz="1800" b="1" dirty="0"/>
          </a:p>
          <a:p>
            <a:pPr eaLnBrk="1" hangingPunct="1">
              <a:lnSpc>
                <a:spcPct val="80000"/>
              </a:lnSpc>
              <a:buFont typeface="Wingdings" pitchFamily="2" charset="2"/>
              <a:buNone/>
            </a:pPr>
            <a:endParaRPr lang="en-US" sz="1800" b="1" dirty="0"/>
          </a:p>
          <a:p>
            <a:pPr eaLnBrk="1" hangingPunct="1">
              <a:lnSpc>
                <a:spcPct val="80000"/>
              </a:lnSpc>
              <a:buFont typeface="Wingdings" pitchFamily="2" charset="2"/>
              <a:buNone/>
            </a:pPr>
            <a:endParaRPr lang="en-US" sz="1800" b="1" dirty="0"/>
          </a:p>
        </p:txBody>
      </p:sp>
      <p:sp>
        <p:nvSpPr>
          <p:cNvPr id="5" name="Date Placeholder 4"/>
          <p:cNvSpPr>
            <a:spLocks noGrp="1"/>
          </p:cNvSpPr>
          <p:nvPr>
            <p:ph type="dt" sz="half" idx="10"/>
          </p:nvPr>
        </p:nvSpPr>
        <p:spPr/>
        <p:txBody>
          <a:bodyPr/>
          <a:lstStyle/>
          <a:p>
            <a:pPr>
              <a:defRPr/>
            </a:pPr>
            <a:fld id="{B225FDA9-A9C2-4288-BFB7-C4A041DB23F7}" type="datetime1">
              <a:rPr lang="en-US"/>
              <a:pPr>
                <a:defRPr/>
              </a:pPr>
              <a:t>2/28/2023</a:t>
            </a:fld>
            <a:endParaRPr lang="en-US" dirty="0"/>
          </a:p>
        </p:txBody>
      </p:sp>
      <p:sp>
        <p:nvSpPr>
          <p:cNvPr id="7" name="Slide Number Placeholder 6"/>
          <p:cNvSpPr>
            <a:spLocks noGrp="1"/>
          </p:cNvSpPr>
          <p:nvPr>
            <p:ph type="sldNum" sz="quarter" idx="12"/>
          </p:nvPr>
        </p:nvSpPr>
        <p:spPr/>
        <p:txBody>
          <a:bodyPr>
            <a:normAutofit/>
          </a:bodyPr>
          <a:lstStyle/>
          <a:p>
            <a:pPr>
              <a:defRPr/>
            </a:pPr>
            <a:fld id="{291555C4-6669-408E-90D6-AAE0D0F0BE8D}" type="slidenum">
              <a:rPr lang="en-US"/>
              <a:pPr>
                <a:defRPr/>
              </a:pPr>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B326-DEE9-4C6F-85C8-541F5B59671E}"/>
              </a:ext>
            </a:extLst>
          </p:cNvPr>
          <p:cNvSpPr>
            <a:spLocks noGrp="1"/>
          </p:cNvSpPr>
          <p:nvPr>
            <p:ph type="title"/>
          </p:nvPr>
        </p:nvSpPr>
        <p:spPr>
          <a:xfrm>
            <a:off x="604646" y="804672"/>
            <a:ext cx="2641019" cy="5248656"/>
          </a:xfrm>
        </p:spPr>
        <p:txBody>
          <a:bodyPr vert="horz" lIns="91440" tIns="45720" rIns="91440" bIns="45720" rtlCol="0" anchor="ctr">
            <a:normAutofit/>
          </a:bodyPr>
          <a:lstStyle/>
          <a:p>
            <a:pPr algn="ctr" defTabSz="457200"/>
            <a:r>
              <a:rPr lang="en-US" b="0" i="0" kern="1200" dirty="0">
                <a:solidFill>
                  <a:schemeClr val="tx2"/>
                </a:solidFill>
                <a:latin typeface="+mj-lt"/>
                <a:ea typeface="+mj-ea"/>
                <a:cs typeface="+mj-cs"/>
              </a:rPr>
              <a:t>OKARR</a:t>
            </a:r>
          </a:p>
        </p:txBody>
      </p:sp>
      <p:sp>
        <p:nvSpPr>
          <p:cNvPr id="3" name="Date Placeholder 2">
            <a:extLst>
              <a:ext uri="{FF2B5EF4-FFF2-40B4-BE49-F238E27FC236}">
                <a16:creationId xmlns:a16="http://schemas.microsoft.com/office/drawing/2014/main" id="{CFEAAF12-E5C8-4204-817E-8596B94DD85B}"/>
              </a:ext>
            </a:extLst>
          </p:cNvPr>
          <p:cNvSpPr>
            <a:spLocks noGrp="1"/>
          </p:cNvSpPr>
          <p:nvPr>
            <p:ph type="dt" sz="half" idx="10"/>
          </p:nvPr>
        </p:nvSpPr>
        <p:spPr>
          <a:xfrm>
            <a:off x="6453313" y="6400005"/>
            <a:ext cx="1646177" cy="304799"/>
          </a:xfrm>
        </p:spPr>
        <p:txBody>
          <a:bodyPr vert="horz" lIns="91440" tIns="45720" rIns="91440" bIns="45720" rtlCol="0" anchor="ctr">
            <a:normAutofit/>
          </a:bodyPr>
          <a:lstStyle/>
          <a:p>
            <a:pPr algn="r">
              <a:spcAft>
                <a:spcPts val="600"/>
              </a:spcAft>
              <a:defRPr/>
            </a:pPr>
            <a:fld id="{4BE5A423-6F40-4B4C-96F3-C3437E0B7879}" type="datetime1">
              <a:rPr lang="en-US" b="0" i="0" kern="1200">
                <a:solidFill>
                  <a:schemeClr val="accent1"/>
                </a:solidFill>
                <a:latin typeface="+mn-lt"/>
                <a:ea typeface="+mn-ea"/>
                <a:cs typeface="+mn-cs"/>
              </a:rPr>
              <a:pPr algn="r">
                <a:spcAft>
                  <a:spcPts val="600"/>
                </a:spcAft>
                <a:defRPr/>
              </a:pPr>
              <a:t>2/28/2023</a:t>
            </a:fld>
            <a:endParaRPr lang="en-US" b="0" i="0" kern="1200">
              <a:solidFill>
                <a:schemeClr val="accent1"/>
              </a:solidFill>
              <a:latin typeface="+mn-lt"/>
              <a:ea typeface="+mn-ea"/>
              <a:cs typeface="+mn-cs"/>
            </a:endParaRPr>
          </a:p>
        </p:txBody>
      </p:sp>
      <p:sp>
        <p:nvSpPr>
          <p:cNvPr id="4" name="Slide Number Placeholder 3">
            <a:extLst>
              <a:ext uri="{FF2B5EF4-FFF2-40B4-BE49-F238E27FC236}">
                <a16:creationId xmlns:a16="http://schemas.microsoft.com/office/drawing/2014/main" id="{74367E5E-0435-4449-B012-02016F4A19E4}"/>
              </a:ext>
            </a:extLst>
          </p:cNvPr>
          <p:cNvSpPr>
            <a:spLocks noGrp="1"/>
          </p:cNvSpPr>
          <p:nvPr>
            <p:ph type="sldNum" sz="quarter" idx="12"/>
          </p:nvPr>
        </p:nvSpPr>
        <p:spPr>
          <a:xfrm>
            <a:off x="8311959" y="6400005"/>
            <a:ext cx="474845" cy="301752"/>
          </a:xfrm>
        </p:spPr>
        <p:txBody>
          <a:bodyPr vert="horz" lIns="91440" tIns="45720" rIns="91440" bIns="45720" rtlCol="0" anchor="ctr">
            <a:normAutofit/>
          </a:bodyPr>
          <a:lstStyle/>
          <a:p>
            <a:pPr algn="r">
              <a:spcAft>
                <a:spcPts val="600"/>
              </a:spcAft>
              <a:defRPr/>
            </a:pPr>
            <a:fld id="{3597DC1F-2DE0-4211-A8C3-1EFC4DFA7EF3}" type="slidenum">
              <a:rPr lang="en-US" sz="1000" b="0" i="0" kern="1200">
                <a:solidFill>
                  <a:schemeClr val="accent1"/>
                </a:solidFill>
                <a:latin typeface="+mn-lt"/>
                <a:ea typeface="+mn-ea"/>
                <a:cs typeface="+mn-cs"/>
              </a:rPr>
              <a:pPr algn="r">
                <a:spcAft>
                  <a:spcPts val="600"/>
                </a:spcAft>
                <a:defRPr/>
              </a:pPr>
              <a:t>26</a:t>
            </a:fld>
            <a:endParaRPr lang="en-US" sz="1000" b="0" i="0" kern="1200">
              <a:solidFill>
                <a:schemeClr val="accent1"/>
              </a:solidFill>
              <a:latin typeface="+mn-lt"/>
              <a:ea typeface="+mn-ea"/>
              <a:cs typeface="+mn-cs"/>
            </a:endParaRPr>
          </a:p>
        </p:txBody>
      </p:sp>
      <p:sp>
        <p:nvSpPr>
          <p:cNvPr id="5" name="TextBox 4">
            <a:extLst>
              <a:ext uri="{FF2B5EF4-FFF2-40B4-BE49-F238E27FC236}">
                <a16:creationId xmlns:a16="http://schemas.microsoft.com/office/drawing/2014/main" id="{C0B9DF41-D4FD-4B20-B263-D27D1CE91EB5}"/>
              </a:ext>
            </a:extLst>
          </p:cNvPr>
          <p:cNvSpPr txBox="1"/>
          <p:nvPr/>
        </p:nvSpPr>
        <p:spPr>
          <a:xfrm>
            <a:off x="3731895" y="804671"/>
            <a:ext cx="4799948" cy="5248657"/>
          </a:xfrm>
          <a:prstGeom prst="rect">
            <a:avLst/>
          </a:prstGeom>
        </p:spPr>
        <p:txBody>
          <a:bodyPr vert="horz" lIns="91440" tIns="45720" rIns="91440" bIns="45720" rtlCol="0" anchor="ctr">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Oklahoma Alliance for Recovery Residences is an affiliate of the National Association of Recovery Residences. These recovery residences are substance-free living environments that support sobriety and connect people to structure and peer-support. OKARR offers a certification process that allows both residents and families to know that they have been reviewed and are qualified to offer a supportive and sober living. For more information contact</a:t>
            </a: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dirty="0">
                <a:latin typeface="+mj-lt"/>
                <a:ea typeface="+mj-ea"/>
                <a:cs typeface="+mj-cs"/>
              </a:rPr>
              <a:t>Amanda </a:t>
            </a:r>
            <a:r>
              <a:rPr lang="en-US" dirty="0" err="1">
                <a:latin typeface="+mj-lt"/>
                <a:ea typeface="+mj-ea"/>
                <a:cs typeface="+mj-cs"/>
              </a:rPr>
              <a:t>Coldiron</a:t>
            </a:r>
            <a:r>
              <a:rPr lang="en-US" dirty="0">
                <a:latin typeface="+mj-lt"/>
                <a:ea typeface="+mj-ea"/>
                <a:cs typeface="+mj-cs"/>
              </a:rPr>
              <a:t> – Amanda.coldiron@okarr.org</a:t>
            </a:r>
          </a:p>
        </p:txBody>
      </p:sp>
    </p:spTree>
    <p:extLst>
      <p:ext uri="{BB962C8B-B14F-4D97-AF65-F5344CB8AC3E}">
        <p14:creationId xmlns:p14="http://schemas.microsoft.com/office/powerpoint/2010/main" val="48644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200" dirty="0">
                <a:latin typeface="Times New Roman" pitchFamily="18" charset="0"/>
                <a:cs typeface="Times New Roman" pitchFamily="18" charset="0"/>
              </a:rPr>
            </a:br>
            <a:r>
              <a:rPr lang="en-US" sz="4400" b="1" dirty="0">
                <a:solidFill>
                  <a:srgbClr val="CC3300"/>
                </a:solidFill>
                <a:latin typeface="Times New Roman" pitchFamily="18" charset="0"/>
                <a:cs typeface="Times New Roman" pitchFamily="18" charset="0"/>
              </a:rPr>
              <a:t>Oxford House</a:t>
            </a:r>
          </a:p>
        </p:txBody>
      </p:sp>
      <p:sp>
        <p:nvSpPr>
          <p:cNvPr id="3" name="Content Placeholder 2"/>
          <p:cNvSpPr>
            <a:spLocks noGrp="1"/>
          </p:cNvSpPr>
          <p:nvPr>
            <p:ph idx="1"/>
          </p:nvPr>
        </p:nvSpPr>
        <p:spPr/>
        <p:txBody>
          <a:bodyPr>
            <a:normAutofit/>
          </a:bodyPr>
          <a:lstStyle/>
          <a:p>
            <a:pPr>
              <a:buFont typeface="Wingdings" pitchFamily="2" charset="2"/>
              <a:buChar char="v"/>
            </a:pPr>
            <a:r>
              <a:rPr lang="en-US" sz="2800" dirty="0"/>
              <a:t>Oxford House is a democratically run, self-supporting, drug free home </a:t>
            </a:r>
          </a:p>
          <a:p>
            <a:endParaRPr lang="en-US" sz="2800" dirty="0"/>
          </a:p>
          <a:p>
            <a:pPr>
              <a:buFont typeface="Wingdings" pitchFamily="2" charset="2"/>
              <a:buChar char="v"/>
            </a:pPr>
            <a:r>
              <a:rPr lang="en-US" sz="2800" dirty="0"/>
              <a:t>The number of residents in the house may range from 6-15</a:t>
            </a:r>
          </a:p>
          <a:p>
            <a:endParaRPr lang="en-US" sz="2800" dirty="0"/>
          </a:p>
          <a:p>
            <a:pPr>
              <a:buFont typeface="Wingdings" pitchFamily="2" charset="2"/>
              <a:buChar char="v"/>
            </a:pPr>
            <a:r>
              <a:rPr lang="en-US" sz="2800" dirty="0"/>
              <a:t>Houses are male or female and some allow children</a:t>
            </a:r>
          </a:p>
        </p:txBody>
      </p:sp>
      <p:sp>
        <p:nvSpPr>
          <p:cNvPr id="5" name="Date Placeholder 4"/>
          <p:cNvSpPr>
            <a:spLocks noGrp="1"/>
          </p:cNvSpPr>
          <p:nvPr>
            <p:ph type="dt" sz="half" idx="10"/>
          </p:nvPr>
        </p:nvSpPr>
        <p:spPr/>
        <p:txBody>
          <a:bodyPr/>
          <a:lstStyle/>
          <a:p>
            <a:pPr>
              <a:defRPr/>
            </a:pPr>
            <a:fld id="{DBDD8EF8-1BCC-43F4-A34A-D96143639BF4}" type="datetime1">
              <a:rPr lang="en-US" smtClean="0"/>
              <a:pPr>
                <a:defRPr/>
              </a:pPr>
              <a:t>2/28/2023</a:t>
            </a:fld>
            <a:endParaRPr lang="en-US" dirty="0"/>
          </a:p>
        </p:txBody>
      </p:sp>
      <p:sp>
        <p:nvSpPr>
          <p:cNvPr id="6" name="Slide Number Placeholder 5"/>
          <p:cNvSpPr>
            <a:spLocks noGrp="1"/>
          </p:cNvSpPr>
          <p:nvPr>
            <p:ph type="sldNum" sz="quarter" idx="12"/>
          </p:nvPr>
        </p:nvSpPr>
        <p:spPr/>
        <p:txBody>
          <a:bodyPr/>
          <a:lstStyle/>
          <a:p>
            <a:pPr>
              <a:defRPr/>
            </a:pPr>
            <a:fld id="{51D535E5-0FE0-45EA-A5D5-DCA490230882}" type="slidenum">
              <a:rPr lang="en-US" smtClean="0"/>
              <a:pPr>
                <a:defRPr/>
              </a:pPr>
              <a:t>27</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Training and TA available! ( Dates and times vary)</a:t>
            </a:r>
          </a:p>
        </p:txBody>
      </p:sp>
      <p:sp>
        <p:nvSpPr>
          <p:cNvPr id="2" name="Content Placeholder 1"/>
          <p:cNvSpPr>
            <a:spLocks noGrp="1"/>
          </p:cNvSpPr>
          <p:nvPr>
            <p:ph idx="1"/>
          </p:nvPr>
        </p:nvSpPr>
        <p:spPr/>
        <p:txBody>
          <a:bodyPr>
            <a:normAutofit fontScale="92500" lnSpcReduction="10000"/>
          </a:bodyPr>
          <a:lstStyle/>
          <a:p>
            <a:pPr marL="509778" lvl="1" indent="0">
              <a:buNone/>
            </a:pPr>
            <a:r>
              <a:rPr lang="en-US" sz="3200" b="1" dirty="0">
                <a:latin typeface="Calibri" pitchFamily="34" charset="0"/>
              </a:rPr>
              <a:t>ODMHSAS Housing related trainings</a:t>
            </a:r>
          </a:p>
          <a:p>
            <a:pPr marL="966978" lvl="1" indent="-457200"/>
            <a:r>
              <a:rPr lang="en-US" sz="3200" b="1" dirty="0">
                <a:latin typeface="Calibri" pitchFamily="34" charset="0"/>
              </a:rPr>
              <a:t>Housing First 101</a:t>
            </a:r>
          </a:p>
          <a:p>
            <a:pPr marL="966978" lvl="1" indent="-457200"/>
            <a:r>
              <a:rPr lang="en-US" sz="3200" b="1" dirty="0">
                <a:latin typeface="Calibri" pitchFamily="34" charset="0"/>
              </a:rPr>
              <a:t>Eviction Prevention</a:t>
            </a:r>
          </a:p>
          <a:p>
            <a:pPr marL="966978" lvl="1" indent="-457200"/>
            <a:r>
              <a:rPr lang="en-US" sz="3200" b="1" dirty="0">
                <a:latin typeface="Calibri" pitchFamily="34" charset="0"/>
              </a:rPr>
              <a:t>Working with your local CoCs</a:t>
            </a:r>
          </a:p>
          <a:p>
            <a:pPr marL="966978" lvl="1" indent="-457200"/>
            <a:r>
              <a:rPr lang="en-US" sz="3200" b="1" dirty="0">
                <a:latin typeface="Calibri" pitchFamily="34" charset="0"/>
              </a:rPr>
              <a:t>7 Protected Classes and Fair Housing</a:t>
            </a:r>
          </a:p>
          <a:p>
            <a:pPr marL="966978" lvl="1" indent="-457200"/>
            <a:r>
              <a:rPr lang="en-US" sz="3200" b="1" dirty="0">
                <a:latin typeface="Calibri" pitchFamily="34" charset="0"/>
              </a:rPr>
              <a:t>Working with Housing Authorities</a:t>
            </a:r>
          </a:p>
          <a:p>
            <a:pPr marL="966978" lvl="1" indent="-457200"/>
            <a:r>
              <a:rPr lang="en-US" sz="3200" b="1" dirty="0">
                <a:latin typeface="Calibri" pitchFamily="34" charset="0"/>
              </a:rPr>
              <a:t>Critical Time Intervention </a:t>
            </a:r>
            <a:endParaRPr lang="en-US" sz="1200" dirty="0">
              <a:latin typeface="Calibri" pitchFamily="34" charset="0"/>
            </a:endParaRPr>
          </a:p>
          <a:p>
            <a:pPr marL="452628" indent="-342900" algn="ctr">
              <a:buAutoNum type="arabicPeriod"/>
            </a:pPr>
            <a:endParaRPr lang="en-US" sz="1400" dirty="0">
              <a:latin typeface="Calibri" pitchFamily="34" charset="0"/>
            </a:endParaRPr>
          </a:p>
        </p:txBody>
      </p:sp>
    </p:spTree>
    <p:extLst>
      <p:ext uri="{BB962C8B-B14F-4D97-AF65-F5344CB8AC3E}">
        <p14:creationId xmlns:p14="http://schemas.microsoft.com/office/powerpoint/2010/main" val="390876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065D-260C-8E8E-9968-03399C121C11}"/>
              </a:ext>
            </a:extLst>
          </p:cNvPr>
          <p:cNvSpPr>
            <a:spLocks noGrp="1"/>
          </p:cNvSpPr>
          <p:nvPr>
            <p:ph type="title"/>
          </p:nvPr>
        </p:nvSpPr>
        <p:spPr>
          <a:xfrm>
            <a:off x="228600" y="542570"/>
            <a:ext cx="7055380" cy="1400530"/>
          </a:xfrm>
        </p:spPr>
        <p:txBody>
          <a:bodyPr/>
          <a:lstStyle/>
          <a:p>
            <a:pPr fontAlgn="base"/>
            <a:r>
              <a:rPr lang="en-US" b="1" i="0" dirty="0">
                <a:solidFill>
                  <a:schemeClr val="tx1"/>
                </a:solidFill>
                <a:effectLst/>
                <a:latin typeface="inherit"/>
              </a:rPr>
              <a:t>March 21st</a:t>
            </a:r>
            <a:br>
              <a:rPr lang="en-US" b="0" i="0" dirty="0">
                <a:solidFill>
                  <a:schemeClr val="tx1"/>
                </a:solidFill>
                <a:effectLst/>
                <a:latin typeface="Corbel" panose="020B0503020204020204" pitchFamily="34" charset="0"/>
              </a:rPr>
            </a:br>
            <a:r>
              <a:rPr lang="en-US" b="1" i="0" dirty="0">
                <a:solidFill>
                  <a:schemeClr val="tx1"/>
                </a:solidFill>
                <a:effectLst/>
                <a:latin typeface="inherit"/>
              </a:rPr>
              <a:t>April 18th</a:t>
            </a:r>
            <a:br>
              <a:rPr lang="en-US" b="0" i="0" dirty="0">
                <a:solidFill>
                  <a:schemeClr val="tx1"/>
                </a:solidFill>
                <a:effectLst/>
                <a:latin typeface="Corbel" panose="020B0503020204020204" pitchFamily="34" charset="0"/>
              </a:rPr>
            </a:br>
            <a:r>
              <a:rPr lang="en-US" b="1" i="0" dirty="0">
                <a:solidFill>
                  <a:schemeClr val="tx1"/>
                </a:solidFill>
                <a:effectLst/>
                <a:latin typeface="inherit"/>
              </a:rPr>
              <a:t>May 16th</a:t>
            </a:r>
            <a:br>
              <a:rPr lang="en-US" b="0" i="0" dirty="0">
                <a:solidFill>
                  <a:schemeClr val="tx1"/>
                </a:solidFill>
                <a:effectLst/>
                <a:latin typeface="Corbel" panose="020B0503020204020204" pitchFamily="34" charset="0"/>
              </a:rPr>
            </a:br>
            <a:r>
              <a:rPr lang="en-US" b="1" i="0" dirty="0">
                <a:solidFill>
                  <a:schemeClr val="tx1"/>
                </a:solidFill>
                <a:effectLst/>
                <a:latin typeface="inherit"/>
              </a:rPr>
              <a:t>Aug 15th</a:t>
            </a:r>
            <a:br>
              <a:rPr lang="en-US" b="0" i="0" dirty="0">
                <a:solidFill>
                  <a:schemeClr val="tx1"/>
                </a:solidFill>
                <a:effectLst/>
                <a:latin typeface="Corbel" panose="020B0503020204020204" pitchFamily="34" charset="0"/>
              </a:rPr>
            </a:br>
            <a:r>
              <a:rPr lang="en-US" b="1" i="0" dirty="0">
                <a:solidFill>
                  <a:schemeClr val="tx1"/>
                </a:solidFill>
                <a:effectLst/>
                <a:latin typeface="inherit"/>
              </a:rPr>
              <a:t>Sep 12th</a:t>
            </a:r>
            <a:br>
              <a:rPr lang="en-US" b="0" i="0" dirty="0">
                <a:solidFill>
                  <a:schemeClr val="tx1"/>
                </a:solidFill>
                <a:effectLst/>
                <a:latin typeface="Corbel" panose="020B0503020204020204" pitchFamily="34" charset="0"/>
              </a:rPr>
            </a:br>
            <a:r>
              <a:rPr lang="en-US" b="1" i="0" dirty="0">
                <a:solidFill>
                  <a:schemeClr val="tx1"/>
                </a:solidFill>
                <a:effectLst/>
                <a:latin typeface="inherit"/>
              </a:rPr>
              <a:t>Oct 17</a:t>
            </a:r>
            <a:r>
              <a:rPr lang="en-US" b="1" i="0" baseline="30000" dirty="0">
                <a:solidFill>
                  <a:schemeClr val="tx1"/>
                </a:solidFill>
                <a:effectLst/>
                <a:latin typeface="inherit"/>
              </a:rPr>
              <a:t>th</a:t>
            </a:r>
            <a:br>
              <a:rPr lang="en-US" b="1" i="0" dirty="0">
                <a:solidFill>
                  <a:schemeClr val="tx1"/>
                </a:solidFill>
                <a:effectLst/>
                <a:latin typeface="inherit"/>
              </a:rPr>
            </a:br>
            <a:br>
              <a:rPr lang="en-US" b="1" i="0" dirty="0">
                <a:solidFill>
                  <a:schemeClr val="tx1"/>
                </a:solidFill>
                <a:effectLst/>
                <a:latin typeface="inherit"/>
              </a:rPr>
            </a:br>
            <a:r>
              <a:rPr lang="en-US" b="1" i="0" dirty="0">
                <a:solidFill>
                  <a:schemeClr val="tx1"/>
                </a:solidFill>
                <a:effectLst/>
                <a:latin typeface="inherit"/>
              </a:rPr>
              <a:t>11:30am-12:30pm</a:t>
            </a:r>
            <a:endParaRPr lang="en-US" dirty="0">
              <a:solidFill>
                <a:schemeClr val="tx1"/>
              </a:solidFill>
            </a:endParaRPr>
          </a:p>
        </p:txBody>
      </p:sp>
      <p:pic>
        <p:nvPicPr>
          <p:cNvPr id="7" name="Content Placeholder 6" descr="Qr code&#10;&#10;Description automatically generated">
            <a:extLst>
              <a:ext uri="{FF2B5EF4-FFF2-40B4-BE49-F238E27FC236}">
                <a16:creationId xmlns:a16="http://schemas.microsoft.com/office/drawing/2014/main" id="{8AC56016-BE4C-766A-5D38-2B0942CC14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9904" y="204863"/>
            <a:ext cx="4642231" cy="6326921"/>
          </a:xfrm>
        </p:spPr>
      </p:pic>
      <p:sp>
        <p:nvSpPr>
          <p:cNvPr id="4" name="Date Placeholder 3">
            <a:extLst>
              <a:ext uri="{FF2B5EF4-FFF2-40B4-BE49-F238E27FC236}">
                <a16:creationId xmlns:a16="http://schemas.microsoft.com/office/drawing/2014/main" id="{04AED639-84C5-26E5-A359-391E3C0F26EC}"/>
              </a:ext>
            </a:extLst>
          </p:cNvPr>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a:extLst>
              <a:ext uri="{FF2B5EF4-FFF2-40B4-BE49-F238E27FC236}">
                <a16:creationId xmlns:a16="http://schemas.microsoft.com/office/drawing/2014/main" id="{9DE3B59F-9208-8244-E4FF-CA186CFA74C1}"/>
              </a:ext>
            </a:extLst>
          </p:cNvPr>
          <p:cNvSpPr>
            <a:spLocks noGrp="1"/>
          </p:cNvSpPr>
          <p:nvPr>
            <p:ph type="sldNum" sz="quarter" idx="12"/>
          </p:nvPr>
        </p:nvSpPr>
        <p:spPr/>
        <p:txBody>
          <a:bodyPr/>
          <a:lstStyle/>
          <a:p>
            <a:pPr>
              <a:defRPr/>
            </a:pPr>
            <a:fld id="{7A1A2818-F8DB-4F88-99C3-031FCD08B6EC}" type="slidenum">
              <a:rPr lang="en-US" smtClean="0"/>
              <a:pPr>
                <a:defRPr/>
              </a:pPr>
              <a:t>29</a:t>
            </a:fld>
            <a:endParaRPr lang="en-US" dirty="0"/>
          </a:p>
        </p:txBody>
      </p:sp>
    </p:spTree>
    <p:extLst>
      <p:ext uri="{BB962C8B-B14F-4D97-AF65-F5344CB8AC3E}">
        <p14:creationId xmlns:p14="http://schemas.microsoft.com/office/powerpoint/2010/main" val="105070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4B7A-6B43-64F9-055A-365373F51904}"/>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387D3D2-60CB-D7D7-40A8-071441E5BA82}"/>
              </a:ext>
            </a:extLst>
          </p:cNvPr>
          <p:cNvSpPr>
            <a:spLocks noGrp="1"/>
          </p:cNvSpPr>
          <p:nvPr>
            <p:ph idx="1"/>
          </p:nvPr>
        </p:nvSpPr>
        <p:spPr/>
        <p:txBody>
          <a:bodyPr>
            <a:normAutofit/>
          </a:bodyPr>
          <a:lstStyle/>
          <a:p>
            <a:r>
              <a:rPr lang="en-US" i="1" dirty="0"/>
              <a:t>Based on a blend of research-based strategies and lessons learned during 9 years of case management experiences.</a:t>
            </a:r>
          </a:p>
          <a:p>
            <a:r>
              <a:rPr lang="en-US" i="1" dirty="0"/>
              <a:t>Not EVERY client will benefit from these approaches, but every case manager will benefit from trying. </a:t>
            </a:r>
          </a:p>
          <a:p>
            <a:r>
              <a:rPr lang="en-US" i="1" dirty="0"/>
              <a:t>I do not use this time to go over specific programs – but tools that help you as a case manager to find the best programs for your clients.</a:t>
            </a:r>
            <a:endParaRPr lang="en-US" dirty="0"/>
          </a:p>
        </p:txBody>
      </p:sp>
      <p:sp>
        <p:nvSpPr>
          <p:cNvPr id="4" name="Date Placeholder 3">
            <a:extLst>
              <a:ext uri="{FF2B5EF4-FFF2-40B4-BE49-F238E27FC236}">
                <a16:creationId xmlns:a16="http://schemas.microsoft.com/office/drawing/2014/main" id="{43B79EC2-9F24-C1BE-D6C3-1E871AE59199}"/>
              </a:ext>
            </a:extLst>
          </p:cNvPr>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a:extLst>
              <a:ext uri="{FF2B5EF4-FFF2-40B4-BE49-F238E27FC236}">
                <a16:creationId xmlns:a16="http://schemas.microsoft.com/office/drawing/2014/main" id="{298BD7A9-06C7-465E-4B5F-D3B7E3BA753B}"/>
              </a:ext>
            </a:extLst>
          </p:cNvPr>
          <p:cNvSpPr>
            <a:spLocks noGrp="1"/>
          </p:cNvSpPr>
          <p:nvPr>
            <p:ph type="sldNum" sz="quarter" idx="12"/>
          </p:nvPr>
        </p:nvSpPr>
        <p:spPr/>
        <p:txBody>
          <a:bodyPr/>
          <a:lstStyle/>
          <a:p>
            <a:pPr>
              <a:defRPr/>
            </a:pPr>
            <a:fld id="{7A1A2818-F8DB-4F88-99C3-031FCD08B6EC}" type="slidenum">
              <a:rPr lang="en-US" smtClean="0"/>
              <a:pPr>
                <a:defRPr/>
              </a:pPr>
              <a:t>3</a:t>
            </a:fld>
            <a:endParaRPr lang="en-US" dirty="0"/>
          </a:p>
        </p:txBody>
      </p:sp>
    </p:spTree>
    <p:extLst>
      <p:ext uri="{BB962C8B-B14F-4D97-AF65-F5344CB8AC3E}">
        <p14:creationId xmlns:p14="http://schemas.microsoft.com/office/powerpoint/2010/main" val="329736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1873" y="1645920"/>
            <a:ext cx="4720836" cy="4470821"/>
          </a:xfrm>
        </p:spPr>
        <p:txBody>
          <a:bodyPr>
            <a:normAutofit/>
          </a:bodyPr>
          <a:lstStyle/>
          <a:p>
            <a:pPr marL="0" indent="0">
              <a:buNone/>
            </a:pPr>
            <a:endParaRPr lang="en-US" dirty="0"/>
          </a:p>
          <a:p>
            <a:pPr marL="0" indent="0">
              <a:buNone/>
            </a:pPr>
            <a:endParaRPr lang="en-US" dirty="0"/>
          </a:p>
          <a:p>
            <a:pPr marL="0" indent="0">
              <a:buNone/>
            </a:pPr>
            <a:r>
              <a:rPr lang="en-US" b="1"/>
              <a:t>Legal Aid Services of Oklahoma</a:t>
            </a:r>
          </a:p>
          <a:p>
            <a:pPr marL="0" indent="0">
              <a:buNone/>
            </a:pPr>
            <a:r>
              <a:rPr lang="en-US" b="1"/>
              <a:t>Administrative Offices </a:t>
            </a:r>
            <a:r>
              <a:rPr lang="en-US" b="1" u="sng"/>
              <a:t> </a:t>
            </a:r>
            <a:br>
              <a:rPr lang="en-US" b="1" u="sng"/>
            </a:br>
            <a:r>
              <a:rPr lang="en-US" b="1"/>
              <a:t>2901 North Classen Blvd., Suite 110</a:t>
            </a:r>
            <a:br>
              <a:rPr lang="en-US" b="1"/>
            </a:br>
            <a:r>
              <a:rPr lang="en-US" b="1"/>
              <a:t>Oklahoma City, OK  73106</a:t>
            </a:r>
          </a:p>
          <a:p>
            <a:pPr marL="0" indent="0">
              <a:buNone/>
            </a:pPr>
            <a:r>
              <a:rPr lang="en-US" b="1"/>
              <a:t>405-521-1302</a:t>
            </a:r>
          </a:p>
        </p:txBody>
      </p:sp>
      <p:sp>
        <p:nvSpPr>
          <p:cNvPr id="4" name="Date Placeholder 3"/>
          <p:cNvSpPr>
            <a:spLocks noGrp="1"/>
          </p:cNvSpPr>
          <p:nvPr>
            <p:ph type="dt" sz="half" idx="10"/>
          </p:nvPr>
        </p:nvSpPr>
        <p:spPr>
          <a:xfrm>
            <a:off x="6815714" y="6355080"/>
            <a:ext cx="1577340" cy="304799"/>
          </a:xfrm>
        </p:spPr>
        <p:txBody>
          <a:bodyPr anchor="ctr">
            <a:normAutofit/>
          </a:bodyPr>
          <a:lstStyle/>
          <a:p>
            <a:pPr algn="r">
              <a:spcAft>
                <a:spcPts val="600"/>
              </a:spcAft>
              <a:defRPr/>
            </a:pPr>
            <a:fld id="{FA0375F7-7646-4B24-BBED-D84A3B421F1C}" type="datetime1">
              <a:rPr lang="en-US">
                <a:solidFill>
                  <a:schemeClr val="tx1">
                    <a:alpha val="60000"/>
                  </a:schemeClr>
                </a:solidFill>
              </a:rPr>
              <a:pPr algn="r">
                <a:spcAft>
                  <a:spcPts val="600"/>
                </a:spcAft>
                <a:defRPr/>
              </a:pPr>
              <a:t>2/28/2023</a:t>
            </a:fld>
            <a:endParaRPr lang="en-US">
              <a:solidFill>
                <a:schemeClr val="tx1">
                  <a:alpha val="60000"/>
                </a:schemeClr>
              </a:solidFill>
            </a:endParaRP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defRPr/>
            </a:pPr>
            <a:fld id="{7A1A2818-F8DB-4F88-99C3-031FCD08B6EC}" type="slidenum">
              <a:rPr lang="en-US" smtClean="0"/>
              <a:pPr>
                <a:spcAft>
                  <a:spcPts val="600"/>
                </a:spcAft>
                <a:defRPr/>
              </a:pPr>
              <a:t>30</a:t>
            </a:fld>
            <a:endParaRPr lang="en-US"/>
          </a:p>
        </p:txBody>
      </p:sp>
    </p:spTree>
    <p:extLst>
      <p:ext uri="{BB962C8B-B14F-4D97-AF65-F5344CB8AC3E}">
        <p14:creationId xmlns:p14="http://schemas.microsoft.com/office/powerpoint/2010/main" val="2292047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a:bodyPr>
          <a:lstStyle/>
          <a:p>
            <a:pPr eaLnBrk="1" hangingPunct="1"/>
            <a:r>
              <a:rPr lang="en-US" sz="3600" b="1" dirty="0">
                <a:solidFill>
                  <a:schemeClr val="tx1"/>
                </a:solidFill>
              </a:rPr>
              <a:t>Websites</a:t>
            </a:r>
          </a:p>
        </p:txBody>
      </p:sp>
      <p:sp>
        <p:nvSpPr>
          <p:cNvPr id="29701" name="Rectangle 3"/>
          <p:cNvSpPr>
            <a:spLocks noGrp="1" noChangeArrowheads="1"/>
          </p:cNvSpPr>
          <p:nvPr>
            <p:ph sz="half" idx="1"/>
          </p:nvPr>
        </p:nvSpPr>
        <p:spPr/>
        <p:txBody>
          <a:bodyPr>
            <a:normAutofit fontScale="92500" lnSpcReduction="20000"/>
          </a:bodyPr>
          <a:lstStyle/>
          <a:p>
            <a:pPr marL="0" indent="0" eaLnBrk="1" hangingPunct="1">
              <a:buNone/>
            </a:pPr>
            <a:r>
              <a:rPr lang="en-US" sz="2600" dirty="0"/>
              <a:t>U.S. Department of Housing and Urban Development </a:t>
            </a:r>
            <a:r>
              <a:rPr lang="en-US" sz="2600" dirty="0">
                <a:hlinkClick r:id="rId3"/>
              </a:rPr>
              <a:t>www.hud.com</a:t>
            </a:r>
            <a:endParaRPr lang="en-US" sz="2600" dirty="0"/>
          </a:p>
          <a:p>
            <a:pPr marL="0" indent="0" eaLnBrk="1" hangingPunct="1">
              <a:buNone/>
            </a:pPr>
            <a:r>
              <a:rPr lang="en-US" sz="2600" dirty="0"/>
              <a:t>Oklahoma Housing Finance Agency </a:t>
            </a:r>
            <a:r>
              <a:rPr lang="en-US" sz="2600" dirty="0">
                <a:hlinkClick r:id="rId4"/>
              </a:rPr>
              <a:t>www.ohfa.com</a:t>
            </a:r>
            <a:endParaRPr lang="en-US" sz="2600" dirty="0"/>
          </a:p>
          <a:p>
            <a:pPr marL="0" indent="0" eaLnBrk="1" hangingPunct="1">
              <a:buNone/>
            </a:pPr>
            <a:r>
              <a:rPr lang="en-US" sz="2600" dirty="0"/>
              <a:t>Oklahoma City Housing Authority </a:t>
            </a:r>
            <a:r>
              <a:rPr lang="en-US" sz="2600" u="sng" dirty="0">
                <a:solidFill>
                  <a:schemeClr val="hlink"/>
                </a:solidFill>
              </a:rPr>
              <a:t>www.ochanet.org</a:t>
            </a:r>
          </a:p>
        </p:txBody>
      </p:sp>
      <p:sp>
        <p:nvSpPr>
          <p:cNvPr id="29702" name="Rectangle 4"/>
          <p:cNvSpPr>
            <a:spLocks noGrp="1" noChangeArrowheads="1"/>
          </p:cNvSpPr>
          <p:nvPr>
            <p:ph sz="half" idx="2"/>
          </p:nvPr>
        </p:nvSpPr>
        <p:spPr/>
        <p:txBody>
          <a:bodyPr>
            <a:normAutofit fontScale="92500" lnSpcReduction="20000"/>
          </a:bodyPr>
          <a:lstStyle/>
          <a:p>
            <a:pPr marL="0" indent="0" eaLnBrk="1" hangingPunct="1">
              <a:buNone/>
            </a:pPr>
            <a:r>
              <a:rPr lang="en-US" sz="2600" dirty="0"/>
              <a:t>Tulsa Housing Authority</a:t>
            </a:r>
          </a:p>
          <a:p>
            <a:pPr eaLnBrk="1" hangingPunct="1">
              <a:buFont typeface="Wingdings" pitchFamily="2" charset="2"/>
              <a:buNone/>
            </a:pPr>
            <a:r>
              <a:rPr lang="en-US" sz="2400" u="sng" dirty="0">
                <a:solidFill>
                  <a:schemeClr val="hlink"/>
                </a:solidFill>
                <a:hlinkClick r:id="rId5"/>
              </a:rPr>
              <a:t>www.</a:t>
            </a:r>
            <a:r>
              <a:rPr lang="en-US" sz="2400" b="1" u="sng" dirty="0">
                <a:solidFill>
                  <a:schemeClr val="hlink"/>
                </a:solidFill>
                <a:hlinkClick r:id="rId5"/>
              </a:rPr>
              <a:t>tulsahousing</a:t>
            </a:r>
            <a:r>
              <a:rPr lang="en-US" sz="2400" u="sng" dirty="0">
                <a:solidFill>
                  <a:schemeClr val="hlink"/>
                </a:solidFill>
                <a:hlinkClick r:id="rId5"/>
              </a:rPr>
              <a:t>.org</a:t>
            </a:r>
            <a:endParaRPr lang="en-US" sz="2400" u="sng" dirty="0">
              <a:solidFill>
                <a:schemeClr val="hlink"/>
              </a:solidFill>
            </a:endParaRPr>
          </a:p>
          <a:p>
            <a:pPr marL="0" indent="0" eaLnBrk="1" hangingPunct="1">
              <a:buNone/>
            </a:pPr>
            <a:r>
              <a:rPr lang="en-US" sz="2600" dirty="0"/>
              <a:t>Lawton Housing Authority</a:t>
            </a:r>
          </a:p>
          <a:p>
            <a:pPr eaLnBrk="1" hangingPunct="1">
              <a:buFont typeface="Wingdings" pitchFamily="2" charset="2"/>
              <a:buNone/>
            </a:pPr>
            <a:r>
              <a:rPr lang="en-US" sz="2400" u="sng" dirty="0">
                <a:solidFill>
                  <a:schemeClr val="hlink"/>
                </a:solidFill>
              </a:rPr>
              <a:t>www.lawtonhousing.org</a:t>
            </a:r>
          </a:p>
          <a:p>
            <a:pPr marL="0" indent="0" eaLnBrk="1" hangingPunct="1">
              <a:buNone/>
            </a:pPr>
            <a:r>
              <a:rPr lang="en-US" sz="2600" dirty="0"/>
              <a:t>Norman Housing Authority</a:t>
            </a:r>
            <a:r>
              <a:rPr lang="en-US" sz="2400" dirty="0"/>
              <a:t> </a:t>
            </a:r>
            <a:r>
              <a:rPr lang="en-US" sz="2400" u="sng" dirty="0">
                <a:solidFill>
                  <a:schemeClr val="hlink"/>
                </a:solidFill>
              </a:rPr>
              <a:t>www.normanha.org</a:t>
            </a:r>
          </a:p>
          <a:p>
            <a:pPr eaLnBrk="1" hangingPunct="1">
              <a:buFont typeface="Wingdings" pitchFamily="2" charset="2"/>
              <a:buNone/>
            </a:pPr>
            <a:r>
              <a:rPr lang="en-US" sz="2400" dirty="0"/>
              <a:t> </a:t>
            </a:r>
          </a:p>
        </p:txBody>
      </p:sp>
      <p:sp>
        <p:nvSpPr>
          <p:cNvPr id="5" name="Date Placeholder 4"/>
          <p:cNvSpPr>
            <a:spLocks noGrp="1"/>
          </p:cNvSpPr>
          <p:nvPr>
            <p:ph type="dt" sz="half" idx="10"/>
          </p:nvPr>
        </p:nvSpPr>
        <p:spPr/>
        <p:txBody>
          <a:bodyPr/>
          <a:lstStyle/>
          <a:p>
            <a:pPr>
              <a:defRPr/>
            </a:pPr>
            <a:fld id="{2B1A11C1-8335-46EE-8491-3E58F4429F3E}" type="datetime1">
              <a:rPr lang="en-US"/>
              <a:pPr>
                <a:defRPr/>
              </a:pPr>
              <a:t>2/28/2023</a:t>
            </a:fld>
            <a:endParaRPr lang="en-US" dirty="0"/>
          </a:p>
        </p:txBody>
      </p:sp>
      <p:sp>
        <p:nvSpPr>
          <p:cNvPr id="7" name="Slide Number Placeholder 6"/>
          <p:cNvSpPr>
            <a:spLocks noGrp="1"/>
          </p:cNvSpPr>
          <p:nvPr>
            <p:ph type="sldNum" sz="quarter" idx="12"/>
          </p:nvPr>
        </p:nvSpPr>
        <p:spPr/>
        <p:txBody>
          <a:bodyPr/>
          <a:lstStyle/>
          <a:p>
            <a:pPr>
              <a:defRPr/>
            </a:pPr>
            <a:fld id="{9ADE8EE2-DABC-42A4-9B0E-93CA041A8E4E}" type="slidenum">
              <a:rPr lang="en-US"/>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a:bodyPr>
          <a:lstStyle/>
          <a:p>
            <a:pPr algn="ctr" eaLnBrk="1" hangingPunct="1"/>
            <a:r>
              <a:rPr lang="en-US" sz="5400" dirty="0">
                <a:solidFill>
                  <a:schemeClr val="tx1"/>
                </a:solidFill>
              </a:rPr>
              <a:t>QUESTIONS?</a:t>
            </a:r>
          </a:p>
        </p:txBody>
      </p:sp>
      <p:sp>
        <p:nvSpPr>
          <p:cNvPr id="28677" name="Rectangle 4"/>
          <p:cNvSpPr>
            <a:spLocks noGrp="1" noChangeArrowheads="1"/>
          </p:cNvSpPr>
          <p:nvPr>
            <p:ph idx="1"/>
          </p:nvPr>
        </p:nvSpPr>
        <p:spPr>
          <a:xfrm>
            <a:off x="827700" y="1447801"/>
            <a:ext cx="6711654" cy="4800605"/>
          </a:xfrm>
        </p:spPr>
        <p:txBody>
          <a:bodyPr>
            <a:normAutofit/>
          </a:bodyPr>
          <a:lstStyle/>
          <a:p>
            <a:pPr>
              <a:buNone/>
            </a:pPr>
            <a:r>
              <a:rPr lang="en-US" sz="1800" dirty="0"/>
              <a:t>General housing, homeless intervention, and youth related housing questions:</a:t>
            </a:r>
          </a:p>
          <a:p>
            <a:pPr>
              <a:buNone/>
            </a:pPr>
            <a:r>
              <a:rPr lang="en-US" sz="1800" dirty="0">
                <a:hlinkClick r:id="rId3"/>
              </a:rPr>
              <a:t>Lahcen.Dallaly@odmhsas.org</a:t>
            </a:r>
            <a:endParaRPr lang="en-US" sz="1800" dirty="0"/>
          </a:p>
          <a:p>
            <a:pPr>
              <a:buNone/>
            </a:pPr>
            <a:endParaRPr lang="en-US" sz="1800" dirty="0"/>
          </a:p>
          <a:p>
            <a:pPr>
              <a:buNone/>
            </a:pPr>
            <a:endParaRPr lang="en-US" sz="1800" dirty="0"/>
          </a:p>
          <a:p>
            <a:pPr eaLnBrk="1" hangingPunct="1">
              <a:buFont typeface="Wingdings" pitchFamily="2" charset="2"/>
              <a:buNone/>
            </a:pPr>
            <a:endParaRPr lang="en-US" sz="1600" dirty="0"/>
          </a:p>
        </p:txBody>
      </p:sp>
      <p:sp>
        <p:nvSpPr>
          <p:cNvPr id="5" name="Date Placeholder 3"/>
          <p:cNvSpPr>
            <a:spLocks noGrp="1"/>
          </p:cNvSpPr>
          <p:nvPr>
            <p:ph type="dt" sz="half" idx="10"/>
          </p:nvPr>
        </p:nvSpPr>
        <p:spPr/>
        <p:txBody>
          <a:bodyPr/>
          <a:lstStyle/>
          <a:p>
            <a:pPr>
              <a:defRPr/>
            </a:pPr>
            <a:fld id="{49ED0F1B-EFC7-449D-A2A0-CAF941B4D589}" type="datetime1">
              <a:rPr lang="en-US"/>
              <a:pPr>
                <a:defRPr/>
              </a:pPr>
              <a:t>2/28/2023</a:t>
            </a:fld>
            <a:endParaRPr lang="en-US" dirty="0"/>
          </a:p>
        </p:txBody>
      </p:sp>
      <p:sp>
        <p:nvSpPr>
          <p:cNvPr id="7" name="Slide Number Placeholder 5"/>
          <p:cNvSpPr>
            <a:spLocks noGrp="1"/>
          </p:cNvSpPr>
          <p:nvPr>
            <p:ph type="sldNum" sz="quarter" idx="12"/>
          </p:nvPr>
        </p:nvSpPr>
        <p:spPr/>
        <p:txBody>
          <a:bodyPr/>
          <a:lstStyle/>
          <a:p>
            <a:pPr>
              <a:defRPr/>
            </a:pPr>
            <a:fld id="{A53EC2F5-408A-4937-94A2-CA99695A7824}" type="slidenum">
              <a:rPr lang="en-US"/>
              <a:pPr>
                <a:defRPr/>
              </a:pPr>
              <a:t>32</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688224"/>
            <a:ext cx="2871849" cy="2039181"/>
          </a:xfrm>
          <a:prstGeom prst="rect">
            <a:avLst/>
          </a:prstGeom>
        </p:spPr>
      </p:pic>
      <p:sp>
        <p:nvSpPr>
          <p:cNvPr id="8" name="TextBox 7"/>
          <p:cNvSpPr txBox="1"/>
          <p:nvPr/>
        </p:nvSpPr>
        <p:spPr>
          <a:xfrm>
            <a:off x="454572" y="5715000"/>
            <a:ext cx="4419600" cy="430887"/>
          </a:xfrm>
          <a:prstGeom prst="rect">
            <a:avLst/>
          </a:prstGeom>
          <a:noFill/>
        </p:spPr>
        <p:txBody>
          <a:bodyPr wrap="square" rtlCol="0">
            <a:spAutoFit/>
          </a:bodyPr>
          <a:lstStyle/>
          <a:p>
            <a:r>
              <a:rPr lang="en-US" sz="1100" b="1" dirty="0"/>
              <a:t>We have come dangerously close to accepting the homeless situation as a problem that we just can't solve. Linda </a:t>
            </a:r>
            <a:r>
              <a:rPr lang="en-US" sz="1100" b="1" dirty="0" err="1"/>
              <a:t>Lingle</a:t>
            </a:r>
            <a:endParaRPr lang="en-US" sz="1100" b="1"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“Housing First” approach to case management</a:t>
            </a:r>
          </a:p>
        </p:txBody>
      </p:sp>
      <p:sp>
        <p:nvSpPr>
          <p:cNvPr id="3" name="Content Placeholder 2"/>
          <p:cNvSpPr>
            <a:spLocks noGrp="1"/>
          </p:cNvSpPr>
          <p:nvPr>
            <p:ph idx="1"/>
          </p:nvPr>
        </p:nvSpPr>
        <p:spPr/>
        <p:txBody>
          <a:bodyPr/>
          <a:lstStyle/>
          <a:p>
            <a:r>
              <a:rPr lang="en-US" dirty="0"/>
              <a:t>An approach that prioritizes permanent, affordable housing as quickly as possible for individuals and families experiencing homelessness, and then provides the supportive services and connections to the community-based supports people need to keep their housing and avoid returning to homelessness.</a:t>
            </a:r>
          </a:p>
        </p:txBody>
      </p:sp>
      <p:sp>
        <p:nvSpPr>
          <p:cNvPr id="4" name="Date Placeholder 3"/>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p:cNvSpPr>
            <a:spLocks noGrp="1"/>
          </p:cNvSpPr>
          <p:nvPr>
            <p:ph type="sldNum" sz="quarter" idx="12"/>
          </p:nvPr>
        </p:nvSpPr>
        <p:spPr/>
        <p:txBody>
          <a:bodyPr/>
          <a:lstStyle/>
          <a:p>
            <a:pPr>
              <a:defRPr/>
            </a:pPr>
            <a:fld id="{7A1A2818-F8DB-4F88-99C3-031FCD08B6EC}" type="slidenum">
              <a:rPr lang="en-US" smtClean="0"/>
              <a:pPr>
                <a:defRPr/>
              </a:pPr>
              <a:t>4</a:t>
            </a:fld>
            <a:endParaRPr lang="en-US" dirty="0"/>
          </a:p>
        </p:txBody>
      </p:sp>
    </p:spTree>
    <p:extLst>
      <p:ext uri="{BB962C8B-B14F-4D97-AF65-F5344CB8AC3E}">
        <p14:creationId xmlns:p14="http://schemas.microsoft.com/office/powerpoint/2010/main" val="206809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a:t>Why the shift in culture ?</a:t>
            </a:r>
          </a:p>
        </p:txBody>
      </p:sp>
      <p:sp>
        <p:nvSpPr>
          <p:cNvPr id="3" name="Content Placeholder 2"/>
          <p:cNvSpPr>
            <a:spLocks noGrp="1"/>
          </p:cNvSpPr>
          <p:nvPr>
            <p:ph idx="1"/>
          </p:nvPr>
        </p:nvSpPr>
        <p:spPr/>
        <p:txBody>
          <a:bodyPr>
            <a:normAutofit/>
          </a:bodyPr>
          <a:lstStyle/>
          <a:p>
            <a:r>
              <a:rPr lang="en-US" dirty="0"/>
              <a:t>People with the foundation of a home are better positioned to take advantage of supportive services: they have the stability and hopefully the sense of safety in which to engage in treatment services, school, job searches and other ways to live fulfilling lives.</a:t>
            </a:r>
          </a:p>
          <a:p>
            <a:r>
              <a:rPr lang="en-US" dirty="0"/>
              <a:t>The specific program types that use Housing First approaches are much cheaper to operate than allowing someone to remain homeless. </a:t>
            </a:r>
          </a:p>
          <a:p>
            <a:r>
              <a:rPr lang="en-US" dirty="0">
                <a:hlinkClick r:id="rId2"/>
              </a:rPr>
              <a:t>https://youtu.be/pwdq2VWavtc</a:t>
            </a:r>
            <a:r>
              <a:rPr lang="en-US" dirty="0"/>
              <a:t> </a:t>
            </a:r>
          </a:p>
          <a:p>
            <a:pPr marL="0" indent="0">
              <a:buNone/>
            </a:pPr>
            <a:endParaRPr lang="en-US" dirty="0"/>
          </a:p>
        </p:txBody>
      </p:sp>
      <p:sp>
        <p:nvSpPr>
          <p:cNvPr id="4" name="Date Placeholder 3"/>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p:cNvSpPr>
            <a:spLocks noGrp="1"/>
          </p:cNvSpPr>
          <p:nvPr>
            <p:ph type="sldNum" sz="quarter" idx="12"/>
          </p:nvPr>
        </p:nvSpPr>
        <p:spPr/>
        <p:txBody>
          <a:bodyPr/>
          <a:lstStyle/>
          <a:p>
            <a:pPr>
              <a:defRPr/>
            </a:pPr>
            <a:fld id="{7A1A2818-F8DB-4F88-99C3-031FCD08B6EC}" type="slidenum">
              <a:rPr lang="en-US" smtClean="0"/>
              <a:pPr>
                <a:defRPr/>
              </a:pPr>
              <a:t>5</a:t>
            </a:fld>
            <a:endParaRPr lang="en-US" dirty="0"/>
          </a:p>
        </p:txBody>
      </p:sp>
    </p:spTree>
    <p:extLst>
      <p:ext uri="{BB962C8B-B14F-4D97-AF65-F5344CB8AC3E}">
        <p14:creationId xmlns:p14="http://schemas.microsoft.com/office/powerpoint/2010/main" val="346913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a:t>Some components of Housing First Case Management</a:t>
            </a:r>
          </a:p>
        </p:txBody>
      </p:sp>
      <p:sp>
        <p:nvSpPr>
          <p:cNvPr id="3" name="Content Placeholder 2"/>
          <p:cNvSpPr>
            <a:spLocks noGrp="1"/>
          </p:cNvSpPr>
          <p:nvPr>
            <p:ph idx="1"/>
          </p:nvPr>
        </p:nvSpPr>
        <p:spPr>
          <a:xfrm>
            <a:off x="685800" y="2209800"/>
            <a:ext cx="6711654" cy="4195481"/>
          </a:xfrm>
        </p:spPr>
        <p:txBody>
          <a:bodyPr/>
          <a:lstStyle/>
          <a:p>
            <a:pPr marL="0" indent="0">
              <a:buNone/>
            </a:pPr>
            <a:r>
              <a:rPr lang="en-US" sz="2000" b="0" i="0" dirty="0">
                <a:effectLst/>
                <a:latin typeface="Webdings" panose="05030102010509060703" pitchFamily="18" charset="2"/>
              </a:rPr>
              <a:t>4 </a:t>
            </a:r>
            <a:r>
              <a:rPr lang="en-US" sz="2000" b="0" i="0" dirty="0">
                <a:effectLst/>
                <a:latin typeface="Raleway-Regular"/>
              </a:rPr>
              <a:t>Access to targeted efforts in identifying appropriate and permanent housing solutions is a right and a priority</a:t>
            </a:r>
            <a:endParaRPr lang="en-US" dirty="0">
              <a:latin typeface="Raleway-Regular"/>
            </a:endParaRPr>
          </a:p>
          <a:p>
            <a:r>
              <a:rPr lang="en-US" sz="2000" b="0" i="0" dirty="0">
                <a:effectLst/>
                <a:latin typeface="Raleway-Regular"/>
              </a:rPr>
              <a:t>Housing is a basic human right and is healthcare</a:t>
            </a:r>
            <a:br>
              <a:rPr lang="en-US" sz="2000" b="0" i="0" dirty="0">
                <a:effectLst/>
                <a:latin typeface="Raleway-Regular"/>
              </a:rPr>
            </a:br>
            <a:r>
              <a:rPr lang="en-US" sz="2000" b="0" i="0" dirty="0">
                <a:effectLst/>
                <a:latin typeface="Webdings" panose="05030102010509060703" pitchFamily="18" charset="2"/>
              </a:rPr>
              <a:t>4 </a:t>
            </a:r>
            <a:r>
              <a:rPr lang="en-US" sz="2000" b="0" i="0" dirty="0">
                <a:effectLst/>
                <a:latin typeface="Raleway-Regular"/>
              </a:rPr>
              <a:t>No requirements to be symptom-free or sober to attain housing.</a:t>
            </a:r>
            <a:br>
              <a:rPr lang="en-US" sz="2000" b="0" i="0" dirty="0">
                <a:effectLst/>
                <a:latin typeface="Raleway-Regular"/>
              </a:rPr>
            </a:br>
            <a:r>
              <a:rPr lang="en-US" sz="2000" b="0" i="0" dirty="0">
                <a:effectLst/>
                <a:latin typeface="Webdings" panose="05030102010509060703" pitchFamily="18" charset="2"/>
              </a:rPr>
              <a:t>4 </a:t>
            </a:r>
            <a:r>
              <a:rPr lang="en-US" sz="2000" b="0" i="0" dirty="0">
                <a:effectLst/>
                <a:latin typeface="Raleway-Regular"/>
              </a:rPr>
              <a:t>People define their own recovery.</a:t>
            </a:r>
            <a:br>
              <a:rPr lang="en-US" sz="2000" b="0" i="0" dirty="0">
                <a:effectLst/>
                <a:latin typeface="Raleway-Regular"/>
              </a:rPr>
            </a:br>
            <a:r>
              <a:rPr lang="en-US" sz="2000" b="0" i="0" dirty="0">
                <a:effectLst/>
                <a:latin typeface="Webdings" panose="05030102010509060703" pitchFamily="18" charset="2"/>
              </a:rPr>
              <a:t>4 </a:t>
            </a:r>
            <a:r>
              <a:rPr lang="en-US" sz="2000" b="0" i="0" dirty="0">
                <a:effectLst/>
                <a:latin typeface="Raleway-Regular"/>
              </a:rPr>
              <a:t>People choose their own path to recovery.</a:t>
            </a:r>
            <a:br>
              <a:rPr lang="en-US" sz="2000" b="0" i="0" dirty="0">
                <a:effectLst/>
                <a:latin typeface="Raleway-Regular"/>
              </a:rPr>
            </a:br>
            <a:r>
              <a:rPr lang="en-US" sz="2000" b="0" i="0" dirty="0">
                <a:effectLst/>
                <a:latin typeface="Webdings" panose="05030102010509060703" pitchFamily="18" charset="2"/>
              </a:rPr>
              <a:t>4 </a:t>
            </a:r>
            <a:r>
              <a:rPr lang="en-US" sz="2000" b="0" i="0" dirty="0">
                <a:effectLst/>
                <a:latin typeface="Raleway-Regular"/>
              </a:rPr>
              <a:t>People define their own needs.</a:t>
            </a:r>
            <a:br>
              <a:rPr lang="en-US" sz="2000" b="0" i="0" dirty="0">
                <a:effectLst/>
                <a:latin typeface="Raleway-Regular"/>
              </a:rPr>
            </a:br>
            <a:r>
              <a:rPr lang="en-US" sz="2000" b="0" i="0" dirty="0">
                <a:effectLst/>
                <a:latin typeface="Webdings" panose="05030102010509060703" pitchFamily="18" charset="2"/>
              </a:rPr>
              <a:t>4 </a:t>
            </a:r>
            <a:r>
              <a:rPr lang="en-US" sz="2000" b="0" i="0" dirty="0">
                <a:effectLst/>
                <a:latin typeface="Raleway-Regular"/>
              </a:rPr>
              <a:t>People have the right to expect their choices will be respected, including the choice not to engage or accept services.</a:t>
            </a:r>
            <a:endParaRPr lang="en-US" dirty="0"/>
          </a:p>
        </p:txBody>
      </p:sp>
      <p:sp>
        <p:nvSpPr>
          <p:cNvPr id="4" name="Date Placeholder 3"/>
          <p:cNvSpPr>
            <a:spLocks noGrp="1"/>
          </p:cNvSpPr>
          <p:nvPr>
            <p:ph type="dt" sz="half" idx="10"/>
          </p:nvPr>
        </p:nvSpPr>
        <p:spPr/>
        <p:txBody>
          <a:bodyPr/>
          <a:lstStyle/>
          <a:p>
            <a:pPr>
              <a:defRPr/>
            </a:pPr>
            <a:fld id="{FA0375F7-7646-4B24-BBED-D84A3B421F1C}" type="datetime1">
              <a:rPr lang="en-US" smtClean="0"/>
              <a:pPr>
                <a:defRPr/>
              </a:pPr>
              <a:t>2/28/2023</a:t>
            </a:fld>
            <a:endParaRPr lang="en-US" dirty="0"/>
          </a:p>
        </p:txBody>
      </p:sp>
      <p:sp>
        <p:nvSpPr>
          <p:cNvPr id="5" name="Slide Number Placeholder 4"/>
          <p:cNvSpPr>
            <a:spLocks noGrp="1"/>
          </p:cNvSpPr>
          <p:nvPr>
            <p:ph type="sldNum" sz="quarter" idx="12"/>
          </p:nvPr>
        </p:nvSpPr>
        <p:spPr/>
        <p:txBody>
          <a:bodyPr/>
          <a:lstStyle/>
          <a:p>
            <a:pPr>
              <a:defRPr/>
            </a:pPr>
            <a:fld id="{7A1A2818-F8DB-4F88-99C3-031FCD08B6EC}" type="slidenum">
              <a:rPr lang="en-US" smtClean="0"/>
              <a:pPr>
                <a:defRPr/>
              </a:pPr>
              <a:t>6</a:t>
            </a:fld>
            <a:endParaRPr lang="en-US" dirty="0"/>
          </a:p>
        </p:txBody>
      </p:sp>
    </p:spTree>
    <p:extLst>
      <p:ext uri="{BB962C8B-B14F-4D97-AF65-F5344CB8AC3E}">
        <p14:creationId xmlns:p14="http://schemas.microsoft.com/office/powerpoint/2010/main" val="258024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29A8C-1A78-4701-B3CC-5D0C678E5516}"/>
              </a:ext>
            </a:extLst>
          </p:cNvPr>
          <p:cNvSpPr>
            <a:spLocks noGrp="1"/>
          </p:cNvSpPr>
          <p:nvPr>
            <p:ph type="title"/>
          </p:nvPr>
        </p:nvSpPr>
        <p:spPr>
          <a:xfrm>
            <a:off x="489857" y="1645920"/>
            <a:ext cx="2642159" cy="4470821"/>
          </a:xfrm>
        </p:spPr>
        <p:txBody>
          <a:bodyPr>
            <a:normAutofit/>
          </a:bodyPr>
          <a:lstStyle/>
          <a:p>
            <a:pPr algn="r"/>
            <a:r>
              <a:rPr lang="en-US" sz="3600">
                <a:solidFill>
                  <a:schemeClr val="tx1"/>
                </a:solidFill>
                <a:cs typeface="Calibri Light"/>
              </a:rPr>
              <a:t>Cultivating Formal Resources</a:t>
            </a:r>
            <a:endParaRPr lang="en-US" sz="3600">
              <a:solidFill>
                <a:schemeClr val="tx1"/>
              </a:solidFill>
            </a:endParaRP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797F4D-8475-46FB-B06A-E4159F3F814A}"/>
              </a:ext>
            </a:extLst>
          </p:cNvPr>
          <p:cNvSpPr>
            <a:spLocks noGrp="1"/>
          </p:cNvSpPr>
          <p:nvPr>
            <p:ph idx="1"/>
          </p:nvPr>
        </p:nvSpPr>
        <p:spPr>
          <a:xfrm>
            <a:off x="3621873" y="1645921"/>
            <a:ext cx="4720836" cy="3535680"/>
          </a:xfrm>
        </p:spPr>
        <p:txBody>
          <a:bodyPr vert="horz" lIns="68580" tIns="34290" rIns="68580" bIns="34290" rtlCol="0">
            <a:normAutofit/>
          </a:bodyPr>
          <a:lstStyle/>
          <a:p>
            <a:pPr>
              <a:lnSpc>
                <a:spcPct val="90000"/>
              </a:lnSpc>
            </a:pPr>
            <a:r>
              <a:rPr lang="en-US" dirty="0"/>
              <a:t>What is out there?</a:t>
            </a:r>
          </a:p>
          <a:p>
            <a:pPr>
              <a:lnSpc>
                <a:spcPct val="90000"/>
              </a:lnSpc>
            </a:pPr>
            <a:r>
              <a:rPr lang="en-US" dirty="0"/>
              <a:t>Resources are always changing- your job is to be an expert on them</a:t>
            </a:r>
          </a:p>
          <a:p>
            <a:pPr>
              <a:lnSpc>
                <a:spcPct val="90000"/>
              </a:lnSpc>
            </a:pPr>
            <a:r>
              <a:rPr lang="en-US" dirty="0"/>
              <a:t>GO visit them- get to know the key players</a:t>
            </a:r>
          </a:p>
          <a:p>
            <a:pPr>
              <a:lnSpc>
                <a:spcPct val="90000"/>
              </a:lnSpc>
            </a:pPr>
            <a:r>
              <a:rPr lang="en-US" dirty="0"/>
              <a:t>SHARE with your colleagues- create a google doc</a:t>
            </a:r>
          </a:p>
          <a:p>
            <a:pPr>
              <a:lnSpc>
                <a:spcPct val="90000"/>
              </a:lnSpc>
            </a:pPr>
            <a:r>
              <a:rPr lang="en-US" dirty="0"/>
              <a:t>KEEP A RECORD of what works, what is missing/needed</a:t>
            </a:r>
            <a:endParaRPr lang="en-US" sz="1700" dirty="0"/>
          </a:p>
          <a:p>
            <a:pPr>
              <a:lnSpc>
                <a:spcPct val="90000"/>
              </a:lnSpc>
            </a:pPr>
            <a:endParaRPr lang="en-US" sz="1700" dirty="0"/>
          </a:p>
        </p:txBody>
      </p:sp>
    </p:spTree>
    <p:extLst>
      <p:ext uri="{BB962C8B-B14F-4D97-AF65-F5344CB8AC3E}">
        <p14:creationId xmlns:p14="http://schemas.microsoft.com/office/powerpoint/2010/main" val="181793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9E34-35AD-4AD2-BF22-43922D291093}"/>
              </a:ext>
            </a:extLst>
          </p:cNvPr>
          <p:cNvSpPr>
            <a:spLocks noGrp="1"/>
          </p:cNvSpPr>
          <p:nvPr>
            <p:ph type="title"/>
          </p:nvPr>
        </p:nvSpPr>
        <p:spPr/>
        <p:txBody>
          <a:bodyPr/>
          <a:lstStyle/>
          <a:p>
            <a:r>
              <a:rPr lang="en-US" dirty="0">
                <a:cs typeface="Calibri Light"/>
              </a:rPr>
              <a:t>Successful Linking</a:t>
            </a:r>
            <a:endParaRPr lang="en-US" dirty="0"/>
          </a:p>
        </p:txBody>
      </p:sp>
      <p:sp>
        <p:nvSpPr>
          <p:cNvPr id="3" name="Content Placeholder 2">
            <a:extLst>
              <a:ext uri="{FF2B5EF4-FFF2-40B4-BE49-F238E27FC236}">
                <a16:creationId xmlns:a16="http://schemas.microsoft.com/office/drawing/2014/main" id="{DA59242B-157F-4A25-8D82-4FDF0FA3FCFB}"/>
              </a:ext>
            </a:extLst>
          </p:cNvPr>
          <p:cNvSpPr>
            <a:spLocks noGrp="1"/>
          </p:cNvSpPr>
          <p:nvPr>
            <p:ph sz="half" idx="1"/>
          </p:nvPr>
        </p:nvSpPr>
        <p:spPr/>
        <p:txBody>
          <a:bodyPr vert="horz" lIns="68580" tIns="34290" rIns="68580" bIns="34290" rtlCol="0" anchor="t">
            <a:normAutofit/>
          </a:bodyPr>
          <a:lstStyle/>
          <a:p>
            <a:r>
              <a:rPr lang="en-US" dirty="0"/>
              <a:t>Establish relationship with client</a:t>
            </a:r>
          </a:p>
          <a:p>
            <a:r>
              <a:rPr lang="en-US" dirty="0"/>
              <a:t>Get their perspective on the resource</a:t>
            </a:r>
          </a:p>
          <a:p>
            <a:r>
              <a:rPr lang="en-US" dirty="0"/>
              <a:t>If they refuse to go, or agree but don't go... explore that (past negative experiences?)</a:t>
            </a:r>
          </a:p>
          <a:p>
            <a:pPr marL="0" indent="0">
              <a:buNone/>
            </a:pPr>
            <a:endParaRPr lang="en-US" dirty="0"/>
          </a:p>
        </p:txBody>
      </p:sp>
      <p:sp>
        <p:nvSpPr>
          <p:cNvPr id="4" name="Content Placeholder 3">
            <a:extLst>
              <a:ext uri="{FF2B5EF4-FFF2-40B4-BE49-F238E27FC236}">
                <a16:creationId xmlns:a16="http://schemas.microsoft.com/office/drawing/2014/main" id="{F1E948D1-B987-4466-9AC0-7358B4F2F807}"/>
              </a:ext>
            </a:extLst>
          </p:cNvPr>
          <p:cNvSpPr>
            <a:spLocks noGrp="1"/>
          </p:cNvSpPr>
          <p:nvPr>
            <p:ph sz="half" idx="2"/>
          </p:nvPr>
        </p:nvSpPr>
        <p:spPr/>
        <p:txBody>
          <a:bodyPr vert="horz" lIns="68580" tIns="34290" rIns="68580" bIns="34290" rtlCol="0" anchor="t">
            <a:normAutofit/>
          </a:bodyPr>
          <a:lstStyle/>
          <a:p>
            <a:r>
              <a:rPr lang="en-US" dirty="0"/>
              <a:t>Go with them to the resource; ensure they know how to get there</a:t>
            </a:r>
          </a:p>
          <a:p>
            <a:r>
              <a:rPr lang="en-US" dirty="0"/>
              <a:t>Ensure it is a proper fit</a:t>
            </a:r>
          </a:p>
          <a:p>
            <a:r>
              <a:rPr lang="en-US" dirty="0"/>
              <a:t>Elicit their feedback- frame it as a "try out"</a:t>
            </a:r>
          </a:p>
          <a:p>
            <a:endParaRPr lang="en-US"/>
          </a:p>
          <a:p>
            <a:endParaRPr lang="en-US" dirty="0"/>
          </a:p>
          <a:p>
            <a:endParaRPr lang="en-US" dirty="0"/>
          </a:p>
        </p:txBody>
      </p:sp>
    </p:spTree>
    <p:extLst>
      <p:ext uri="{BB962C8B-B14F-4D97-AF65-F5344CB8AC3E}">
        <p14:creationId xmlns:p14="http://schemas.microsoft.com/office/powerpoint/2010/main" val="301017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Date Placeholder 2"/>
          <p:cNvSpPr>
            <a:spLocks noGrp="1"/>
          </p:cNvSpPr>
          <p:nvPr>
            <p:ph type="dt" sz="half" idx="10"/>
          </p:nvPr>
        </p:nvSpPr>
        <p:spPr>
          <a:xfrm rot="5400000">
            <a:off x="7616729" y="1790701"/>
            <a:ext cx="742949" cy="304799"/>
          </a:xfrm>
        </p:spPr>
        <p:txBody>
          <a:bodyPr vert="horz" lIns="91440" tIns="45720" rIns="91440" bIns="45720" rtlCol="0" anchor="t">
            <a:normAutofit fontScale="92500"/>
          </a:bodyPr>
          <a:lstStyle/>
          <a:p>
            <a:pPr defTabSz="914400">
              <a:spcAft>
                <a:spcPts val="600"/>
              </a:spcAft>
              <a:defRPr/>
            </a:pPr>
            <a:fld id="{4B9A906E-C390-4535-B42C-75EB1141484F}" type="datetime1">
              <a:rPr lang="en-US" sz="1000" smtClean="0"/>
              <a:pPr defTabSz="914400">
                <a:spcAft>
                  <a:spcPts val="600"/>
                </a:spcAft>
                <a:defRPr/>
              </a:pPr>
              <a:t>2/28/2023</a:t>
            </a:fld>
            <a:endParaRPr lang="en-US" sz="1000"/>
          </a:p>
        </p:txBody>
      </p:sp>
      <p:sp>
        <p:nvSpPr>
          <p:cNvPr id="6" name="Slide Number Placeholder 4"/>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defRPr/>
            </a:pPr>
            <a:fld id="{D7DE4A2A-8ABB-4E74-9FBF-96A4760D619B}" type="slidenum">
              <a:rPr lang="en-US" sz="2800" smtClean="0">
                <a:solidFill>
                  <a:srgbClr val="FFFFFF"/>
                </a:solidFill>
              </a:rPr>
              <a:pPr defTabSz="914400">
                <a:spcAft>
                  <a:spcPts val="600"/>
                </a:spcAft>
                <a:defRPr/>
              </a:pPr>
              <a:t>9</a:t>
            </a:fld>
            <a:endParaRPr lang="en-US" sz="2800">
              <a:solidFill>
                <a:srgbClr val="FFFFFF"/>
              </a:solidFill>
            </a:endParaRPr>
          </a:p>
        </p:txBody>
      </p:sp>
      <p:sp>
        <p:nvSpPr>
          <p:cNvPr id="1035" name="Rectangle 2"/>
          <p:cNvSpPr>
            <a:spLocks noGrp="1" noChangeArrowheads="1"/>
          </p:cNvSpPr>
          <p:nvPr>
            <p:ph type="title" idx="4294967295"/>
          </p:nvPr>
        </p:nvSpPr>
        <p:spPr>
          <a:xfrm>
            <a:off x="0" y="452438"/>
            <a:ext cx="7053263" cy="1400175"/>
          </a:xfrm>
        </p:spPr>
        <p:txBody>
          <a:bodyPr vert="horz" lIns="91440" tIns="45720" rIns="91440" bIns="45720" rtlCol="0" anchor="t">
            <a:normAutofit/>
          </a:bodyPr>
          <a:lstStyle/>
          <a:p>
            <a:pPr defTabSz="457200">
              <a:lnSpc>
                <a:spcPct val="90000"/>
              </a:lnSpc>
            </a:pPr>
            <a:r>
              <a:rPr lang="en-US" sz="3600"/>
              <a:t>      Stages of Housing related       		case management </a:t>
            </a:r>
          </a:p>
        </p:txBody>
      </p:sp>
      <p:graphicFrame>
        <p:nvGraphicFramePr>
          <p:cNvPr id="2" name="Diagram 1"/>
          <p:cNvGraphicFramePr/>
          <p:nvPr>
            <p:extLst>
              <p:ext uri="{D42A27DB-BD31-4B8C-83A1-F6EECF244321}">
                <p14:modId xmlns:p14="http://schemas.microsoft.com/office/powerpoint/2010/main" val="1713186494"/>
              </p:ext>
            </p:extLst>
          </p:nvPr>
        </p:nvGraphicFramePr>
        <p:xfrm>
          <a:off x="484583" y="2237362"/>
          <a:ext cx="7053264" cy="4046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997755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Custom Design">
  <a:themeElements>
    <a:clrScheme name="HF4Y 1">
      <a:dk1>
        <a:srgbClr val="000000"/>
      </a:dk1>
      <a:lt1>
        <a:srgbClr val="FFFFFF"/>
      </a:lt1>
      <a:dk2>
        <a:srgbClr val="063366"/>
      </a:dk2>
      <a:lt2>
        <a:srgbClr val="D2E1F7"/>
      </a:lt2>
      <a:accent1>
        <a:srgbClr val="FF6633"/>
      </a:accent1>
      <a:accent2>
        <a:srgbClr val="EC3C63"/>
      </a:accent2>
      <a:accent3>
        <a:srgbClr val="3A83F6"/>
      </a:accent3>
      <a:accent4>
        <a:srgbClr val="8348EB"/>
      </a:accent4>
      <a:accent5>
        <a:srgbClr val="F9CC47"/>
      </a:accent5>
      <a:accent6>
        <a:srgbClr val="063366"/>
      </a:accent6>
      <a:hlink>
        <a:srgbClr val="3A83F6"/>
      </a:hlink>
      <a:folHlink>
        <a:srgbClr val="D2E1F7"/>
      </a:folHlink>
    </a:clrScheme>
    <a:fontScheme name="HF4Y-Word">
      <a:majorFont>
        <a:latin typeface="Malgun Gothic"/>
        <a:ea typeface=""/>
        <a:cs typeface=""/>
      </a:majorFont>
      <a:minorFont>
        <a:latin typeface="Lucin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F4Y-Template.potx" id="{6D731A80-D4BC-4DC2-A17A-A34E60B9C8E8}" vid="{8C13D0AC-439C-4A49-8486-5ADC20D78E9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14705</TotalTime>
  <Words>3463</Words>
  <Application>Microsoft Office PowerPoint</Application>
  <PresentationFormat>On-screen Show (4:3)</PresentationFormat>
  <Paragraphs>401</Paragraphs>
  <Slides>32</Slides>
  <Notes>21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32</vt:i4>
      </vt:variant>
    </vt:vector>
  </HeadingPairs>
  <TitlesOfParts>
    <vt:vector size="51" baseType="lpstr">
      <vt:lpstr>Malgun Gothic</vt:lpstr>
      <vt:lpstr>Arial</vt:lpstr>
      <vt:lpstr>Calibri</vt:lpstr>
      <vt:lpstr>Century Gothic</vt:lpstr>
      <vt:lpstr>Chalkboard</vt:lpstr>
      <vt:lpstr>Corbel</vt:lpstr>
      <vt:lpstr>Courier New</vt:lpstr>
      <vt:lpstr>inherit</vt:lpstr>
      <vt:lpstr>Lucinda grande</vt:lpstr>
      <vt:lpstr>Noto Sans Symbols</vt:lpstr>
      <vt:lpstr>proxima-nova</vt:lpstr>
      <vt:lpstr>Raleway-Regular</vt:lpstr>
      <vt:lpstr>Times New Roman</vt:lpstr>
      <vt:lpstr>Webdings</vt:lpstr>
      <vt:lpstr>Wingdings</vt:lpstr>
      <vt:lpstr>Wingdings 2</vt:lpstr>
      <vt:lpstr>Wingdings 3</vt:lpstr>
      <vt:lpstr>Ion</vt:lpstr>
      <vt:lpstr>Custom Design</vt:lpstr>
      <vt:lpstr>Housing Case Management Best Practices and Resources   </vt:lpstr>
      <vt:lpstr>Housing and Homeless Team</vt:lpstr>
      <vt:lpstr>DISCLAIMER</vt:lpstr>
      <vt:lpstr>“Housing First” approach to case management</vt:lpstr>
      <vt:lpstr>Why the shift in culture ?</vt:lpstr>
      <vt:lpstr>Some components of Housing First Case Management</vt:lpstr>
      <vt:lpstr>Cultivating Formal Resources</vt:lpstr>
      <vt:lpstr>Successful Linking</vt:lpstr>
      <vt:lpstr>      Stages of Housing related         case management </vt:lpstr>
      <vt:lpstr> Housing Strengths Assessment</vt:lpstr>
      <vt:lpstr>Housing Choice</vt:lpstr>
      <vt:lpstr>Overcoming Barriers to Accessing Housing</vt:lpstr>
      <vt:lpstr>Landlord Engagement</vt:lpstr>
      <vt:lpstr>Maintaining Housing</vt:lpstr>
      <vt:lpstr>How much contact?</vt:lpstr>
      <vt:lpstr>Tenancy Related Areas</vt:lpstr>
      <vt:lpstr>Environment</vt:lpstr>
      <vt:lpstr>PowerPoint Presentation</vt:lpstr>
      <vt:lpstr>Know, Known &amp; Missed</vt:lpstr>
      <vt:lpstr>Successful Failures</vt:lpstr>
      <vt:lpstr>CASE EXAMPLE: </vt:lpstr>
      <vt:lpstr>Types of housing programs that may be available:  Permanent supportive housing</vt:lpstr>
      <vt:lpstr>Working with your CoCs</vt:lpstr>
      <vt:lpstr>Working with your CoCs</vt:lpstr>
      <vt:lpstr>Section 8 Rental Assistance Preference Programs</vt:lpstr>
      <vt:lpstr>OKARR</vt:lpstr>
      <vt:lpstr> Oxford House</vt:lpstr>
      <vt:lpstr>Training and TA available! ( Dates and times vary)</vt:lpstr>
      <vt:lpstr>March 21st April 18th May 16th Aug 15th Sep 12th Oct 17th  11:30am-12:30pm</vt:lpstr>
      <vt:lpstr>PowerPoint Presentation</vt:lpstr>
      <vt:lpstr>Websites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Housing and homeless prevention</dc:title>
  <dc:creator>Coldiron, Amanda</dc:creator>
  <cp:lastModifiedBy>Dallaly, Lahcen</cp:lastModifiedBy>
  <cp:revision>31</cp:revision>
  <dcterms:created xsi:type="dcterms:W3CDTF">2021-02-09T03:54:46Z</dcterms:created>
  <dcterms:modified xsi:type="dcterms:W3CDTF">2023-02-28T17:43:21Z</dcterms:modified>
</cp:coreProperties>
</file>