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6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1" r:id="rId1"/>
  </p:sldMasterIdLst>
  <p:sldIdLst>
    <p:sldId id="27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8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ustomXml" Target="../customXml/item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E490EB-B18C-4697-AAAD-6D936EF07E7F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B47283B0-A19F-4339-9348-DF7ABF5CEE11}">
      <dgm:prSet phldrT="[Text]" custT="1"/>
      <dgm:spPr/>
      <dgm:t>
        <a:bodyPr/>
        <a:lstStyle/>
        <a:p>
          <a:endParaRPr lang="en-US" sz="5400" dirty="0" smtClean="0"/>
        </a:p>
        <a:p>
          <a:r>
            <a:rPr lang="en-US" sz="5400" dirty="0" smtClean="0"/>
            <a:t>OHCA</a:t>
          </a:r>
        </a:p>
        <a:p>
          <a:endParaRPr lang="en-US" sz="5400" dirty="0"/>
        </a:p>
      </dgm:t>
    </dgm:pt>
    <dgm:pt modelId="{CC1BC8A4-9739-4C6C-A0BC-44E2F231F3E7}" type="parTrans" cxnId="{AE1C346C-9C1C-41EB-A416-3E118296EE81}">
      <dgm:prSet/>
      <dgm:spPr/>
      <dgm:t>
        <a:bodyPr/>
        <a:lstStyle/>
        <a:p>
          <a:endParaRPr lang="en-US"/>
        </a:p>
      </dgm:t>
    </dgm:pt>
    <dgm:pt modelId="{83AA0AAF-FD33-449C-BEE3-5B9544D2B877}" type="sibTrans" cxnId="{AE1C346C-9C1C-41EB-A416-3E118296EE81}">
      <dgm:prSet/>
      <dgm:spPr/>
      <dgm:t>
        <a:bodyPr/>
        <a:lstStyle/>
        <a:p>
          <a:endParaRPr lang="en-US"/>
        </a:p>
      </dgm:t>
    </dgm:pt>
    <dgm:pt modelId="{3E36E553-1262-41B1-A277-E365A735E143}">
      <dgm:prSet phldrT="[Text]" custT="1"/>
      <dgm:spPr/>
      <dgm:t>
        <a:bodyPr/>
        <a:lstStyle/>
        <a:p>
          <a:r>
            <a: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Claims</a:t>
          </a:r>
        </a:p>
        <a:p>
          <a:r>
            <a:rPr lang="en-US" sz="2800" b="1" i="0" dirty="0" smtClean="0"/>
            <a:t>(405) 522-6205 </a:t>
          </a:r>
          <a:endParaRPr lang="en-US" sz="28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1-800-522-0114</a:t>
          </a:r>
          <a:endParaRPr lang="en-US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D686F3C-3633-4BC7-9097-3FD65330F6AD}" type="parTrans" cxnId="{816BDFC6-802D-42B7-B9D2-84F35C25163B}">
      <dgm:prSet/>
      <dgm:spPr/>
      <dgm:t>
        <a:bodyPr/>
        <a:lstStyle/>
        <a:p>
          <a:endParaRPr lang="en-US"/>
        </a:p>
      </dgm:t>
    </dgm:pt>
    <dgm:pt modelId="{CA68104C-8F81-433F-B57E-E815F7754F69}" type="sibTrans" cxnId="{816BDFC6-802D-42B7-B9D2-84F35C25163B}">
      <dgm:prSet/>
      <dgm:spPr/>
      <dgm:t>
        <a:bodyPr/>
        <a:lstStyle/>
        <a:p>
          <a:endParaRPr lang="en-US"/>
        </a:p>
      </dgm:t>
    </dgm:pt>
    <dgm:pt modelId="{623A9D38-5200-4284-BDF8-B4B24D20C360}" type="pres">
      <dgm:prSet presAssocID="{90E490EB-B18C-4697-AAAD-6D936EF07E7F}" presName="linearFlow" presStyleCnt="0">
        <dgm:presLayoutVars>
          <dgm:resizeHandles val="exact"/>
        </dgm:presLayoutVars>
      </dgm:prSet>
      <dgm:spPr/>
    </dgm:pt>
    <dgm:pt modelId="{5BF477CD-1116-4F60-8319-1C153312B8B9}" type="pres">
      <dgm:prSet presAssocID="{B47283B0-A19F-4339-9348-DF7ABF5CEE11}" presName="node" presStyleLbl="node1" presStyleIdx="0" presStyleCnt="2" custScaleX="131472" custScaleY="60797" custLinFactNeighborX="-1064" custLinFactNeighborY="-437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359AA1-6226-4F72-8827-349037F9D364}" type="pres">
      <dgm:prSet presAssocID="{83AA0AAF-FD33-449C-BEE3-5B9544D2B877}" presName="sibTrans" presStyleLbl="sibTrans2D1" presStyleIdx="0" presStyleCnt="1"/>
      <dgm:spPr/>
      <dgm:t>
        <a:bodyPr/>
        <a:lstStyle/>
        <a:p>
          <a:endParaRPr lang="en-US"/>
        </a:p>
      </dgm:t>
    </dgm:pt>
    <dgm:pt modelId="{51567E87-5E6C-4F0C-937B-EB148A2E3CBE}" type="pres">
      <dgm:prSet presAssocID="{83AA0AAF-FD33-449C-BEE3-5B9544D2B877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FD73BD14-8E4A-451A-B9B6-1990AA77A8E2}" type="pres">
      <dgm:prSet presAssocID="{3E36E553-1262-41B1-A277-E365A735E143}" presName="node" presStyleLbl="node1" presStyleIdx="1" presStyleCnt="2" custScaleX="130465" custScaleY="771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E1C346C-9C1C-41EB-A416-3E118296EE81}" srcId="{90E490EB-B18C-4697-AAAD-6D936EF07E7F}" destId="{B47283B0-A19F-4339-9348-DF7ABF5CEE11}" srcOrd="0" destOrd="0" parTransId="{CC1BC8A4-9739-4C6C-A0BC-44E2F231F3E7}" sibTransId="{83AA0AAF-FD33-449C-BEE3-5B9544D2B877}"/>
    <dgm:cxn modelId="{D071EC72-C48D-4AED-9FCF-4C60DF40224A}" type="presOf" srcId="{3E36E553-1262-41B1-A277-E365A735E143}" destId="{FD73BD14-8E4A-451A-B9B6-1990AA77A8E2}" srcOrd="0" destOrd="0" presId="urn:microsoft.com/office/officeart/2005/8/layout/process2"/>
    <dgm:cxn modelId="{83BADF76-EBBA-4A49-903C-330A947004DC}" type="presOf" srcId="{83AA0AAF-FD33-449C-BEE3-5B9544D2B877}" destId="{66359AA1-6226-4F72-8827-349037F9D364}" srcOrd="0" destOrd="0" presId="urn:microsoft.com/office/officeart/2005/8/layout/process2"/>
    <dgm:cxn modelId="{E53A2E06-9691-40C8-B5EF-FD341A8107CD}" type="presOf" srcId="{90E490EB-B18C-4697-AAAD-6D936EF07E7F}" destId="{623A9D38-5200-4284-BDF8-B4B24D20C360}" srcOrd="0" destOrd="0" presId="urn:microsoft.com/office/officeart/2005/8/layout/process2"/>
    <dgm:cxn modelId="{B3E013E2-9A59-4E3C-97C2-7789B1AC9632}" type="presOf" srcId="{B47283B0-A19F-4339-9348-DF7ABF5CEE11}" destId="{5BF477CD-1116-4F60-8319-1C153312B8B9}" srcOrd="0" destOrd="0" presId="urn:microsoft.com/office/officeart/2005/8/layout/process2"/>
    <dgm:cxn modelId="{005FA8C8-0CD4-4881-8B0C-AE58CCCBBEEA}" type="presOf" srcId="{83AA0AAF-FD33-449C-BEE3-5B9544D2B877}" destId="{51567E87-5E6C-4F0C-937B-EB148A2E3CBE}" srcOrd="1" destOrd="0" presId="urn:microsoft.com/office/officeart/2005/8/layout/process2"/>
    <dgm:cxn modelId="{816BDFC6-802D-42B7-B9D2-84F35C25163B}" srcId="{90E490EB-B18C-4697-AAAD-6D936EF07E7F}" destId="{3E36E553-1262-41B1-A277-E365A735E143}" srcOrd="1" destOrd="0" parTransId="{AD686F3C-3633-4BC7-9097-3FD65330F6AD}" sibTransId="{CA68104C-8F81-433F-B57E-E815F7754F69}"/>
    <dgm:cxn modelId="{DC332A8D-6565-44B9-B6A7-5690EB5F12BB}" type="presParOf" srcId="{623A9D38-5200-4284-BDF8-B4B24D20C360}" destId="{5BF477CD-1116-4F60-8319-1C153312B8B9}" srcOrd="0" destOrd="0" presId="urn:microsoft.com/office/officeart/2005/8/layout/process2"/>
    <dgm:cxn modelId="{5D19BCD7-2008-4436-8405-18CBEE083E96}" type="presParOf" srcId="{623A9D38-5200-4284-BDF8-B4B24D20C360}" destId="{66359AA1-6226-4F72-8827-349037F9D364}" srcOrd="1" destOrd="0" presId="urn:microsoft.com/office/officeart/2005/8/layout/process2"/>
    <dgm:cxn modelId="{201EF3AE-2314-46E2-843D-F279A2EEFE5A}" type="presParOf" srcId="{66359AA1-6226-4F72-8827-349037F9D364}" destId="{51567E87-5E6C-4F0C-937B-EB148A2E3CBE}" srcOrd="0" destOrd="0" presId="urn:microsoft.com/office/officeart/2005/8/layout/process2"/>
    <dgm:cxn modelId="{1D41FDFE-CCEC-4E77-AD90-07E4A9214F06}" type="presParOf" srcId="{623A9D38-5200-4284-BDF8-B4B24D20C360}" destId="{FD73BD14-8E4A-451A-B9B6-1990AA77A8E2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F477CD-1116-4F60-8319-1C153312B8B9}">
      <dsp:nvSpPr>
        <dsp:cNvPr id="0" name=""/>
        <dsp:cNvSpPr/>
      </dsp:nvSpPr>
      <dsp:spPr>
        <a:xfrm>
          <a:off x="602647" y="0"/>
          <a:ext cx="5787626" cy="13813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400" kern="1200" dirty="0" smtClean="0"/>
        </a:p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OHCA</a:t>
          </a:r>
        </a:p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400" kern="1200" dirty="0"/>
        </a:p>
      </dsp:txBody>
      <dsp:txXfrm>
        <a:off x="643106" y="40459"/>
        <a:ext cx="5706708" cy="1300444"/>
      </dsp:txXfrm>
    </dsp:sp>
    <dsp:sp modelId="{66359AA1-6226-4F72-8827-349037F9D364}">
      <dsp:nvSpPr>
        <dsp:cNvPr id="0" name=""/>
        <dsp:cNvSpPr/>
      </dsp:nvSpPr>
      <dsp:spPr>
        <a:xfrm rot="5340557">
          <a:off x="3090097" y="1440961"/>
          <a:ext cx="856356" cy="10224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200" kern="1200"/>
        </a:p>
      </dsp:txBody>
      <dsp:txXfrm rot="-5400000">
        <a:off x="3209322" y="1524022"/>
        <a:ext cx="613464" cy="599449"/>
      </dsp:txXfrm>
    </dsp:sp>
    <dsp:sp modelId="{FD73BD14-8E4A-451A-B9B6-1990AA77A8E2}">
      <dsp:nvSpPr>
        <dsp:cNvPr id="0" name=""/>
        <dsp:cNvSpPr/>
      </dsp:nvSpPr>
      <dsp:spPr>
        <a:xfrm>
          <a:off x="671651" y="2523000"/>
          <a:ext cx="5743296" cy="17524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Claims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i="0" kern="1200" dirty="0" smtClean="0"/>
            <a:t>(405) 522-6205 </a:t>
          </a:r>
          <a:endParaRPr lang="en-US" sz="28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1-800-522-0114</a:t>
          </a:r>
          <a:endParaRPr lang="en-US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22979" y="2574328"/>
        <a:ext cx="5640640" cy="16498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2F8-54C7-484F-B762-F02893A94E1D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B5F5941-2CD3-47BB-A41D-D54837A8B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826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2F8-54C7-484F-B762-F02893A94E1D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B5F5941-2CD3-47BB-A41D-D54837A8B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587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2F8-54C7-484F-B762-F02893A94E1D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B5F5941-2CD3-47BB-A41D-D54837A8BF2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7978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2F8-54C7-484F-B762-F02893A94E1D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B5F5941-2CD3-47BB-A41D-D54837A8B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303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2F8-54C7-484F-B762-F02893A94E1D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B5F5941-2CD3-47BB-A41D-D54837A8BF2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48064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2F8-54C7-484F-B762-F02893A94E1D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B5F5941-2CD3-47BB-A41D-D54837A8B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371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2F8-54C7-484F-B762-F02893A94E1D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5941-2CD3-47BB-A41D-D54837A8B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366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2F8-54C7-484F-B762-F02893A94E1D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5941-2CD3-47BB-A41D-D54837A8B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76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2F8-54C7-484F-B762-F02893A94E1D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5941-2CD3-47BB-A41D-D54837A8B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179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2F8-54C7-484F-B762-F02893A94E1D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B5F5941-2CD3-47BB-A41D-D54837A8B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044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2F8-54C7-484F-B762-F02893A94E1D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B5F5941-2CD3-47BB-A41D-D54837A8B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033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2F8-54C7-484F-B762-F02893A94E1D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B5F5941-2CD3-47BB-A41D-D54837A8B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070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2F8-54C7-484F-B762-F02893A94E1D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5941-2CD3-47BB-A41D-D54837A8B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21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2F8-54C7-484F-B762-F02893A94E1D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5941-2CD3-47BB-A41D-D54837A8B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874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2F8-54C7-484F-B762-F02893A94E1D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5941-2CD3-47BB-A41D-D54837A8B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960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2F8-54C7-484F-B762-F02893A94E1D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B5F5941-2CD3-47BB-A41D-D54837A8B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27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8B2F8-54C7-484F-B762-F02893A94E1D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B5F5941-2CD3-47BB-A41D-D54837A8B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981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2" r:id="rId1"/>
    <p:sldLayoutId id="2147484003" r:id="rId2"/>
    <p:sldLayoutId id="2147484004" r:id="rId3"/>
    <p:sldLayoutId id="2147484005" r:id="rId4"/>
    <p:sldLayoutId id="2147484006" r:id="rId5"/>
    <p:sldLayoutId id="2147484007" r:id="rId6"/>
    <p:sldLayoutId id="2147484008" r:id="rId7"/>
    <p:sldLayoutId id="2147484009" r:id="rId8"/>
    <p:sldLayoutId id="2147484010" r:id="rId9"/>
    <p:sldLayoutId id="2147484011" r:id="rId10"/>
    <p:sldLayoutId id="2147484012" r:id="rId11"/>
    <p:sldLayoutId id="2147484013" r:id="rId12"/>
    <p:sldLayoutId id="2147484014" r:id="rId13"/>
    <p:sldLayoutId id="2147484015" r:id="rId14"/>
    <p:sldLayoutId id="2147484016" r:id="rId15"/>
    <p:sldLayoutId id="21474840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oklahoma.gov/ohca.html" TargetMode="External"/><Relationship Id="rId2" Type="http://schemas.openxmlformats.org/officeDocument/2006/relationships/hyperlink" Target="http://www.odmhsas.org/arc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klahoma.gov/ohca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3273" y="2514600"/>
            <a:ext cx="9911339" cy="1420091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Case Management 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7127" y="4003965"/>
            <a:ext cx="9897485" cy="1899698"/>
          </a:xfrm>
        </p:spPr>
        <p:txBody>
          <a:bodyPr>
            <a:norm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Policy &amp; Reimbursement</a:t>
            </a:r>
            <a:endParaRPr lang="en-US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6105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2726" y="734290"/>
            <a:ext cx="7024744" cy="762000"/>
          </a:xfrm>
        </p:spPr>
        <p:txBody>
          <a:bodyPr/>
          <a:lstStyle/>
          <a:p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Excluded Services…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5164" y="2237509"/>
            <a:ext cx="9518072" cy="4419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(J) non-face-to-face time spent preparing the assessment document and the service plan paperwork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;</a:t>
            </a:r>
          </a:p>
          <a:p>
            <a:pPr marL="68580" indent="0">
              <a:buNone/>
            </a:pPr>
            <a:endParaRPr lang="en-US" sz="9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(K) monitoring financial goals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;</a:t>
            </a:r>
          </a:p>
          <a:p>
            <a:pPr marL="68580" indent="0">
              <a:buNone/>
            </a:pPr>
            <a:endParaRPr lang="en-US" sz="9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(L) services to nursing home residents; </a:t>
            </a:r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68580" indent="0">
              <a:buNone/>
            </a:pPr>
            <a:endParaRPr lang="en-US" sz="9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(M) psychotherapeutic or rehabilitative services, psychiatric assessment, or discharge;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or</a:t>
            </a:r>
          </a:p>
          <a:p>
            <a:pPr marL="68580" indent="0">
              <a:buNone/>
            </a:pPr>
            <a:endParaRPr lang="en-US" sz="1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(N) services to members residing in ICF/IID facilities.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330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3635" y="512619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Excluded individuals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en-US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1400" dirty="0">
                <a:solidFill>
                  <a:schemeClr val="bg2">
                    <a:lumMod val="25000"/>
                  </a:schemeClr>
                </a:solidFill>
              </a:rPr>
              <a:t>The following SoonerCare members are not eligible for behavioral health case management services: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5563" y="2015837"/>
            <a:ext cx="9518073" cy="3886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(A) children/families for whom behavioral health case management services are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available through OKDHS/OJA staff without special arrangements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with OKDHS, OJA, and OHCA;</a:t>
            </a:r>
          </a:p>
          <a:p>
            <a:pPr marL="68580" indent="0">
              <a:buNone/>
            </a:pPr>
            <a:endParaRPr lang="en-US" sz="12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(B) members receiving Residential Behavior Management Services (RBMS) in a foster care or group home setting unless transitioning into the community;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					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(C) residents of ICF/IID and nursing facilities unless transitioning into the community; </a:t>
            </a:r>
          </a:p>
          <a:p>
            <a:pPr marL="68580" indent="0">
              <a:buNone/>
            </a:pPr>
            <a:endParaRPr lang="en-US" sz="12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(D) members receiving services under a Home and Community Based services (HCBS) waiver program.</a:t>
            </a:r>
          </a:p>
          <a:p>
            <a:pPr marL="68580" indent="0">
              <a:buNone/>
            </a:pP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777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Procedure Code &amp; Limit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9151702"/>
              </p:ext>
            </p:extLst>
          </p:nvPr>
        </p:nvGraphicFramePr>
        <p:xfrm>
          <a:off x="678874" y="2299855"/>
          <a:ext cx="10875816" cy="37449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83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04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07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78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92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94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3503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513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Modifier</a:t>
                      </a: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Age</a:t>
                      </a: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Calendar </a:t>
                      </a:r>
                      <a:r>
                        <a:rPr lang="en-US" sz="16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 limit (Per</a:t>
                      </a:r>
                      <a:r>
                        <a:rPr lang="en-US" sz="16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month)</a:t>
                      </a: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Contract Type</a:t>
                      </a:r>
                      <a:endParaRPr lang="en-US" sz="16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95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Targeted Case Management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LBHP/MA level</a:t>
                      </a: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T1017</a:t>
                      </a: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HE/HF</a:t>
                      </a: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HO</a:t>
                      </a: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0-999</a:t>
                      </a: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110 - OPBH</a:t>
                      </a: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26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Targeted Case Management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CMII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MA/BA level</a:t>
                      </a:r>
                      <a:endParaRPr lang="en-US" sz="16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T1017</a:t>
                      </a: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HE/HF</a:t>
                      </a: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HN</a:t>
                      </a:r>
                      <a:endParaRPr lang="en-US" sz="16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0-999</a:t>
                      </a: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110 - OPBH</a:t>
                      </a: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13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Targeted Case Management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CMI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BA/less than BA level</a:t>
                      </a:r>
                      <a:endParaRPr lang="en-US" sz="16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T1017</a:t>
                      </a:r>
                      <a:endParaRPr lang="en-US" sz="16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HE/HF</a:t>
                      </a: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HM</a:t>
                      </a: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0-999</a:t>
                      </a: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110 - OPBH</a:t>
                      </a: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3210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0145" y="1443246"/>
            <a:ext cx="8610600" cy="1293028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Effective 11/1/2019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474" y="3048002"/>
            <a:ext cx="10820400" cy="24225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chemeClr val="bg2">
                    <a:lumMod val="25000"/>
                  </a:schemeClr>
                </a:solidFill>
              </a:rPr>
              <a:t>As of 11/1/2019 regular outpatient clients are restricted to 12 units per month (rolling year) of </a:t>
            </a:r>
            <a:r>
              <a:rPr lang="en-US" sz="3600" b="1" i="1" dirty="0">
                <a:solidFill>
                  <a:schemeClr val="bg2">
                    <a:lumMod val="25000"/>
                  </a:schemeClr>
                </a:solidFill>
              </a:rPr>
              <a:t>behavioral health case management (T1017)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30173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9636" y="360218"/>
            <a:ext cx="9885709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Medical Necessity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5564" y="1600200"/>
            <a:ext cx="10460181" cy="525780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sz="2900" dirty="0">
                <a:solidFill>
                  <a:schemeClr val="bg2">
                    <a:lumMod val="25000"/>
                  </a:schemeClr>
                </a:solidFill>
              </a:rPr>
              <a:t>Client has been </a:t>
            </a:r>
            <a:r>
              <a:rPr lang="en-US" sz="2900" b="1" dirty="0">
                <a:solidFill>
                  <a:schemeClr val="bg2">
                    <a:lumMod val="25000"/>
                  </a:schemeClr>
                </a:solidFill>
              </a:rPr>
              <a:t>admitted to behavioral health inpatient, crisis unit, mobile crisis or urgent care in the last five years</a:t>
            </a:r>
            <a:r>
              <a:rPr lang="en-US" sz="2900" dirty="0">
                <a:solidFill>
                  <a:schemeClr val="bg2">
                    <a:lumMod val="25000"/>
                  </a:schemeClr>
                </a:solidFill>
              </a:rPr>
              <a:t>. The ending date for eligibility is five years after the last discharge. A report in PICIS will be available by 9/8/2017 to identify those individuals which meet this eligibility requirement.</a:t>
            </a:r>
          </a:p>
          <a:p>
            <a:pPr lvl="0"/>
            <a:endParaRPr lang="en-US" sz="2900" dirty="0">
              <a:solidFill>
                <a:schemeClr val="bg2">
                  <a:lumMod val="25000"/>
                </a:schemeClr>
              </a:solidFill>
            </a:endParaRPr>
          </a:p>
          <a:p>
            <a:pPr lvl="0"/>
            <a:r>
              <a:rPr lang="en-US" sz="2900" dirty="0">
                <a:solidFill>
                  <a:schemeClr val="bg2">
                    <a:lumMod val="25000"/>
                  </a:schemeClr>
                </a:solidFill>
              </a:rPr>
              <a:t>Any consumer of any age with an </a:t>
            </a:r>
            <a:r>
              <a:rPr lang="en-US" sz="2900" b="1" dirty="0">
                <a:solidFill>
                  <a:schemeClr val="bg2">
                    <a:lumMod val="25000"/>
                  </a:schemeClr>
                </a:solidFill>
              </a:rPr>
              <a:t>Substance Use Disorder </a:t>
            </a:r>
            <a:r>
              <a:rPr lang="en-US" sz="2900" dirty="0">
                <a:solidFill>
                  <a:schemeClr val="bg2">
                    <a:lumMod val="25000"/>
                  </a:schemeClr>
                </a:solidFill>
              </a:rPr>
              <a:t>service focus listed </a:t>
            </a:r>
            <a:r>
              <a:rPr lang="en-US" sz="2900" b="1" dirty="0">
                <a:solidFill>
                  <a:schemeClr val="bg2">
                    <a:lumMod val="25000"/>
                  </a:schemeClr>
                </a:solidFill>
              </a:rPr>
              <a:t>on their CDC</a:t>
            </a:r>
          </a:p>
          <a:p>
            <a:pPr lvl="0"/>
            <a:endParaRPr lang="en-US" sz="2900" b="1" dirty="0">
              <a:solidFill>
                <a:schemeClr val="bg2">
                  <a:lumMod val="25000"/>
                </a:schemeClr>
              </a:solidFill>
            </a:endParaRPr>
          </a:p>
          <a:p>
            <a:pPr lvl="0"/>
            <a:r>
              <a:rPr lang="en-US" sz="2900" b="1" dirty="0">
                <a:solidFill>
                  <a:schemeClr val="bg2">
                    <a:lumMod val="25000"/>
                  </a:schemeClr>
                </a:solidFill>
              </a:rPr>
              <a:t>Adults (18+) who are either:  (a) enrolled at a certified substance abuse agency and have a substance abuse service focus on the CDC or (b) enrolled in a specialty court program. Eligibility is only maintained while enrolled in those programs.</a:t>
            </a:r>
          </a:p>
          <a:p>
            <a:pPr lvl="0"/>
            <a:endParaRPr lang="en-US" sz="2900" b="1" dirty="0">
              <a:solidFill>
                <a:schemeClr val="bg2">
                  <a:lumMod val="25000"/>
                </a:schemeClr>
              </a:solidFill>
            </a:endParaRPr>
          </a:p>
          <a:p>
            <a:pPr lvl="0"/>
            <a:r>
              <a:rPr lang="en-US" sz="2900" b="1" dirty="0">
                <a:solidFill>
                  <a:schemeClr val="bg2">
                    <a:lumMod val="25000"/>
                  </a:schemeClr>
                </a:solidFill>
              </a:rPr>
              <a:t>Client is currently homeless</a:t>
            </a:r>
            <a:r>
              <a:rPr lang="en-US" sz="2900" dirty="0">
                <a:solidFill>
                  <a:schemeClr val="bg2">
                    <a:lumMod val="25000"/>
                  </a:schemeClr>
                </a:solidFill>
              </a:rPr>
              <a:t>, as identified on the CDC as ‘Homeless-Shelter’ or ‘Homeless-Streets’. The Medical Necessity Criteria only applies if currently homeless.</a:t>
            </a:r>
          </a:p>
          <a:p>
            <a:pPr lvl="0"/>
            <a:endParaRPr lang="en-US" sz="2900" dirty="0">
              <a:solidFill>
                <a:schemeClr val="bg2">
                  <a:lumMod val="25000"/>
                </a:schemeClr>
              </a:solidFill>
            </a:endParaRPr>
          </a:p>
          <a:p>
            <a:pPr lvl="0"/>
            <a:r>
              <a:rPr lang="en-US" sz="2900" dirty="0">
                <a:solidFill>
                  <a:schemeClr val="bg2">
                    <a:lumMod val="25000"/>
                  </a:schemeClr>
                </a:solidFill>
              </a:rPr>
              <a:t>Note: If the client meets any of these criteria, but is not identified in the PICIS or MMIS system as such, </a:t>
            </a:r>
            <a:r>
              <a:rPr lang="en-US" sz="2900" b="1" dirty="0">
                <a:solidFill>
                  <a:schemeClr val="bg2">
                    <a:lumMod val="25000"/>
                  </a:schemeClr>
                </a:solidFill>
              </a:rPr>
              <a:t>providers need to submit a PA Adjustment with supporting documentation</a:t>
            </a:r>
            <a:r>
              <a:rPr lang="en-US" sz="2900" dirty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marL="68580" indent="0">
              <a:buNone/>
            </a:pPr>
            <a:endParaRPr lang="en-US" sz="2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199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9104457"/>
              </p:ext>
            </p:extLst>
          </p:nvPr>
        </p:nvGraphicFramePr>
        <p:xfrm>
          <a:off x="0" y="-193964"/>
          <a:ext cx="12192000" cy="70519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Acrobat Document" r:id="rId3" imgW="7543800" imgH="5829153" progId="AcroExch.Document.DC">
                  <p:embed/>
                </p:oleObj>
              </mc:Choice>
              <mc:Fallback>
                <p:oleObj name="Acrobat Document" r:id="rId3" imgW="7543800" imgH="5829153" progId="AcroExch.Document.DC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-193964"/>
                        <a:ext cx="12192000" cy="70519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19349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2835" y="284018"/>
            <a:ext cx="6239437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Billing Details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9018" y="1794164"/>
            <a:ext cx="9393382" cy="4953000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If the client meets any of the medical necessity criteria provided above, providers will need to include a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‘GD’ modifier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on the case management claim at the end of the current service. </a:t>
            </a:r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0"/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0"/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For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example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</a:p>
          <a:p>
            <a:pPr marL="68580" indent="0">
              <a:buNone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  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T1017 HEHM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change to 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T1017HEHMGD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. </a:t>
            </a:r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68580" indent="0">
              <a:buNone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   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  <a:p>
            <a:pPr lvl="0"/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Note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: If provider bills a claim with a ‘GD’ modifier and it is later determined that the client did 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NOT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meet criteria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If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not corrected within 30 days of payment, claim will be recouped.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968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0582" y="1152300"/>
            <a:ext cx="8610600" cy="1293028"/>
          </a:xfrm>
        </p:spPr>
        <p:txBody>
          <a:bodyPr/>
          <a:lstStyle/>
          <a:p>
            <a:pPr algn="ctr"/>
            <a:r>
              <a:rPr lang="en-US" sz="54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ADVISED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8908" y="2833875"/>
            <a:ext cx="9386455" cy="40241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This is specifically for CASE MANAGEMENT services. Any customer follow up, engagement or rehab services are billed on a separate code that will not count against their units. </a:t>
            </a:r>
          </a:p>
          <a:p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Do not assume your client will not meet criteria for their units to be adjusted. Do not let your agency assume.</a:t>
            </a:r>
          </a:p>
          <a:p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PACT, SOC/WRAPAROUND, AND HEALTH HOME clients are not effected by these changes at all. 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00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8691" y="1537855"/>
            <a:ext cx="8610600" cy="147551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How to continue to help your clients within these new changes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7454" y="3477491"/>
            <a:ext cx="9358745" cy="2741194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Be sure to differentiate correctly what is Rehab and what is Case Management and teach them skills to could  elicit themselves being their own advocate and resource guide</a:t>
            </a:r>
          </a:p>
          <a:p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If certified as a Peer Specialist or Wellness Coach, you can supplement some appropriate and billable sessions through those billing codes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773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8691" y="1263137"/>
            <a:ext cx="8610600" cy="1293028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Helpful Links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4072" y="3020291"/>
            <a:ext cx="7322127" cy="1884218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  <a:hlinkClick r:id="rId2"/>
              </a:rPr>
              <a:t>www.odmhsas.org/arc.htm</a:t>
            </a:r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n-US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25000"/>
                  </a:schemeClr>
                </a:solidFill>
                <a:hlinkClick r:id="rId3"/>
              </a:rPr>
              <a:t>https://oklahoma.gov/ohca.html</a:t>
            </a:r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n-US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497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218" y="1235483"/>
            <a:ext cx="11069782" cy="121677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Behavioral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Health Case Management Policy?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4982" y="1801092"/>
            <a:ext cx="8361218" cy="44175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b="1" dirty="0">
              <a:solidFill>
                <a:schemeClr val="bg2">
                  <a:lumMod val="25000"/>
                </a:schemeClr>
              </a:solidFill>
            </a:endParaRPr>
          </a:p>
          <a:p>
            <a:pPr marL="68580" indent="0">
              <a:buNone/>
            </a:pPr>
            <a:endParaRPr lang="en-US" sz="2000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Oklahoma Health Care Authority</a:t>
            </a:r>
          </a:p>
          <a:p>
            <a:pPr marL="68580" indent="0">
              <a:buNone/>
            </a:pP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	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  <a:hlinkClick r:id="rId2"/>
              </a:rPr>
              <a:t>https://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hlinkClick r:id="rId2"/>
              </a:rPr>
              <a:t>oklahoma.gov/ohca.htm</a:t>
            </a:r>
            <a:endParaRPr lang="en-US" sz="2000" dirty="0">
              <a:solidFill>
                <a:schemeClr val="accent6"/>
              </a:solidFill>
            </a:endParaRPr>
          </a:p>
          <a:p>
            <a:pPr marL="68580" indent="0">
              <a:buNone/>
            </a:pP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More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  <a:p>
            <a:pPr marL="68580" indent="0">
              <a:buNone/>
            </a:pP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Policy and Rules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  <a:p>
            <a:pPr marL="68580" indent="0">
              <a:buNone/>
            </a:pPr>
            <a:r>
              <a:rPr lang="en-US" sz="2000" b="1" dirty="0">
                <a:solidFill>
                  <a:schemeClr val="bg2">
                    <a:lumMod val="25000"/>
                  </a:schemeClr>
                </a:solidFill>
              </a:rPr>
              <a:t>	Part 21  Outpatient Behavioral Health Services</a:t>
            </a:r>
          </a:p>
          <a:p>
            <a:pPr marL="68580" indent="0">
              <a:buNone/>
            </a:pPr>
            <a:r>
              <a:rPr lang="en-US" sz="2000" b="1" dirty="0">
                <a:solidFill>
                  <a:schemeClr val="bg2">
                    <a:lumMod val="25000"/>
                  </a:schemeClr>
                </a:solidFill>
              </a:rPr>
              <a:t>	317:30-5-241.6.   Behavioral Health Case Management	</a:t>
            </a:r>
          </a:p>
          <a:p>
            <a:pPr marL="68580" indent="0">
              <a:buNone/>
            </a:pP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068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970906800"/>
              </p:ext>
            </p:extLst>
          </p:nvPr>
        </p:nvGraphicFramePr>
        <p:xfrm>
          <a:off x="2590800" y="1662546"/>
          <a:ext cx="7086600" cy="4281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4819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7490" y="2362200"/>
            <a:ext cx="7024744" cy="1600200"/>
          </a:xfrm>
        </p:spPr>
        <p:txBody>
          <a:bodyPr>
            <a:normAutofit/>
          </a:bodyPr>
          <a:lstStyle/>
          <a:p>
            <a:pPr algn="ctr"/>
            <a:r>
              <a:rPr lang="en-US" sz="7200" b="1" dirty="0">
                <a:solidFill>
                  <a:schemeClr val="bg2">
                    <a:lumMod val="25000"/>
                  </a:schemeClr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6690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2654" y="2537755"/>
            <a:ext cx="8610600" cy="1293028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2">
                    <a:lumMod val="25000"/>
                  </a:schemeClr>
                </a:solidFill>
              </a:rPr>
              <a:t>What is Case Management?</a:t>
            </a:r>
          </a:p>
        </p:txBody>
      </p:sp>
    </p:spTree>
    <p:extLst>
      <p:ext uri="{BB962C8B-B14F-4D97-AF65-F5344CB8AC3E}">
        <p14:creationId xmlns:p14="http://schemas.microsoft.com/office/powerpoint/2010/main" val="3231198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8944" y="1226128"/>
            <a:ext cx="7024744" cy="838200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solidFill>
                  <a:schemeClr val="bg2">
                    <a:lumMod val="25000"/>
                  </a:schemeClr>
                </a:solidFill>
              </a:rPr>
              <a:t>The Big 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6003" y="2514603"/>
            <a:ext cx="9527525" cy="408002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1. Needs Assessment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-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necessary psychological, educational,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medical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, and social information for the purpose of individual plan of care development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marL="68580" indent="0">
              <a:buNone/>
            </a:pPr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68580" indent="0">
              <a:buNone/>
            </a:pP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2. Service Plan Development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– Face-to-face meetings with the member and/or the parent/guardian/family member for the implementation of activities delineated in the individual plan of care (service/treatment plan). 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1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0653" y="990600"/>
            <a:ext cx="7024744" cy="60960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chemeClr val="bg2">
                    <a:lumMod val="25000"/>
                  </a:schemeClr>
                </a:solidFill>
              </a:rPr>
              <a:t>The Big IX</a:t>
            </a:r>
            <a:endParaRPr lang="en-US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982" y="2729347"/>
            <a:ext cx="10377054" cy="3297248"/>
          </a:xfrm>
        </p:spPr>
        <p:txBody>
          <a:bodyPr/>
          <a:lstStyle/>
          <a:p>
            <a:pPr marL="68580" indent="0">
              <a:buNone/>
            </a:pP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3.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Referral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 - When an individual/family is in need of specific resource information (such as a name, phone number and/or address) and can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take the information and make the linkage and advocate for themselves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. </a:t>
            </a:r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68580" indent="0">
              <a:buNone/>
            </a:pPr>
            <a:endParaRPr lang="en-US" dirty="0">
              <a:solidFill>
                <a:schemeClr val="bg2">
                  <a:lumMod val="25000"/>
                </a:schemeClr>
              </a:solidFill>
            </a:endParaRPr>
          </a:p>
          <a:p>
            <a:pPr marL="68580" indent="0">
              <a:buNone/>
            </a:pP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4. Linkage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 - When an individual/family is in need of specific resource information, and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needs assistance with linking up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with that resource.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893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8362" y="990600"/>
            <a:ext cx="7024744" cy="60960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chemeClr val="bg2">
                    <a:lumMod val="25000"/>
                  </a:schemeClr>
                </a:solidFill>
              </a:rPr>
              <a:t>The Big IX</a:t>
            </a:r>
            <a:endParaRPr lang="en-US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2202875"/>
            <a:ext cx="10446326" cy="3629757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5. Advocacy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 - When an individual/family is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unable to successfully express their needs and interests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and needs assistance with communication to access a specific resource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marL="68580" indent="0">
              <a:buNone/>
            </a:pPr>
            <a:endParaRPr lang="en-US" sz="1500" dirty="0">
              <a:solidFill>
                <a:schemeClr val="bg2">
                  <a:lumMod val="25000"/>
                </a:schemeClr>
              </a:solidFill>
            </a:endParaRPr>
          </a:p>
          <a:p>
            <a:pPr marL="68580" indent="0">
              <a:buNone/>
            </a:pP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6. Follow-up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 - Follow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up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with the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individual and/or family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to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help the stay engaged in treatment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marL="68580" indent="0">
              <a:buNone/>
            </a:pPr>
            <a:endParaRPr lang="en-US" sz="1500" dirty="0">
              <a:solidFill>
                <a:schemeClr val="bg2">
                  <a:lumMod val="25000"/>
                </a:schemeClr>
              </a:solidFill>
            </a:endParaRPr>
          </a:p>
          <a:p>
            <a:pPr marL="68580" indent="0">
              <a:buNone/>
            </a:pP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7. Monitoring/Support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 - monitoring and support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related to the individual CM plan of care-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assessing progress and barriers, and reassessing goals/objectives.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716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6072" y="969819"/>
            <a:ext cx="7024744" cy="60960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chemeClr val="bg2">
                    <a:lumMod val="25000"/>
                  </a:schemeClr>
                </a:solidFill>
              </a:rPr>
              <a:t>The Big IX</a:t>
            </a:r>
            <a:endParaRPr lang="en-US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9709" y="2008909"/>
            <a:ext cx="10280073" cy="3823721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8. Outreach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–Outreach with the individual and/or family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to help the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stay engaged in 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treatment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, appointments.</a:t>
            </a:r>
          </a:p>
          <a:p>
            <a:pPr marL="68580" indent="0">
              <a:buNone/>
            </a:pPr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68580" indent="0">
              <a:buNone/>
            </a:pP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9. Crisis Diversion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 -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(unanticipated, 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unscheduled)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situation requiring supportive assistance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, face-to-face or telephone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, to resolve immediate problems before they become overwhelming and severely impair the individual's ability to function or maintain in the community)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to assist member(s) from progression to a higher level of care.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647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7565" y="736665"/>
            <a:ext cx="7592290" cy="1293028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E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xcluded Services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en-US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1400" dirty="0" err="1">
                <a:solidFill>
                  <a:schemeClr val="bg2">
                    <a:lumMod val="25000"/>
                  </a:schemeClr>
                </a:solidFill>
              </a:rPr>
              <a:t>SoonerCare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</a:rPr>
              <a:t> Reimbursable behavioral health case management does not include the following activities: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6618" y="2452254"/>
            <a:ext cx="9192490" cy="319839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(A) physically escorting or transporting a member or family to scheduled appointments or staying with the member during an appointment;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or</a:t>
            </a:r>
          </a:p>
          <a:p>
            <a:pPr marL="68580" indent="0">
              <a:buNone/>
            </a:pPr>
            <a:endParaRPr lang="en-US" sz="11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(B) managing finances;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or</a:t>
            </a:r>
          </a:p>
          <a:p>
            <a:pPr marL="68580" indent="0">
              <a:buNone/>
            </a:pPr>
            <a:endParaRPr lang="en-US" sz="11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(C) providing specific services such as shopping or paying bills;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or</a:t>
            </a:r>
          </a:p>
          <a:p>
            <a:pPr marL="68580" indent="0">
              <a:buNone/>
            </a:pPr>
            <a:endParaRPr lang="en-US" sz="11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(D) Delivering bus tickets, food stamps, money, etc.; or</a:t>
            </a:r>
          </a:p>
          <a:p>
            <a:pPr marL="68580" indent="0">
              <a:buNone/>
            </a:pP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135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1401" y="630382"/>
            <a:ext cx="7024744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	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Excluded Services…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4945" y="1884219"/>
            <a:ext cx="8936182" cy="4648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(E) counseling, rehabilitative services, psychiatric assessment, or discharge planning;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or</a:t>
            </a:r>
          </a:p>
          <a:p>
            <a:pPr marL="68580" indent="0">
              <a:buNone/>
            </a:pPr>
            <a:endParaRPr lang="en-US" sz="1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(F) filling out forms, applications, etc., on behalf of the member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when the member is not present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;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or</a:t>
            </a:r>
          </a:p>
          <a:p>
            <a:pPr marL="68580" indent="0">
              <a:buNone/>
            </a:pPr>
            <a:endParaRPr lang="en-US" sz="1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(G) filling out SoonerCare forms, applications, etc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.;</a:t>
            </a:r>
          </a:p>
          <a:p>
            <a:pPr marL="68580" indent="0">
              <a:buNone/>
            </a:pPr>
            <a:endParaRPr lang="en-US" sz="1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(H) mentoring or tutoring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;</a:t>
            </a:r>
          </a:p>
          <a:p>
            <a:pPr marL="68580" indent="0">
              <a:buNone/>
            </a:pPr>
            <a:endParaRPr lang="en-US" sz="1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u="sng" dirty="0">
                <a:solidFill>
                  <a:schemeClr val="bg2">
                    <a:lumMod val="25000"/>
                  </a:schemeClr>
                </a:solidFill>
              </a:rPr>
              <a:t>(I) provision of behavioral health case management services to the same family by two separate behavioral health case management agencies;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937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939013B-5D78-4224-A740-4E5F0C4AC0C8}"/>
</file>

<file path=customXml/itemProps2.xml><?xml version="1.0" encoding="utf-8"?>
<ds:datastoreItem xmlns:ds="http://schemas.openxmlformats.org/officeDocument/2006/customXml" ds:itemID="{A41E5DDF-073F-485C-8C5A-9796DB35E442}"/>
</file>

<file path=customXml/itemProps3.xml><?xml version="1.0" encoding="utf-8"?>
<ds:datastoreItem xmlns:ds="http://schemas.openxmlformats.org/officeDocument/2006/customXml" ds:itemID="{F365CB30-9624-4F36-ADF6-8375C7192A56}"/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509</TotalTime>
  <Words>958</Words>
  <Application>Microsoft Office PowerPoint</Application>
  <PresentationFormat>Widescreen</PresentationFormat>
  <Paragraphs>140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Century Gothic</vt:lpstr>
      <vt:lpstr>Times New Roman</vt:lpstr>
      <vt:lpstr>Wingdings 3</vt:lpstr>
      <vt:lpstr>Wisp</vt:lpstr>
      <vt:lpstr>Acrobat Document</vt:lpstr>
      <vt:lpstr>Case Management </vt:lpstr>
      <vt:lpstr>Behavioral Health Case Management Policy?</vt:lpstr>
      <vt:lpstr>What is Case Management?</vt:lpstr>
      <vt:lpstr>The Big IX</vt:lpstr>
      <vt:lpstr>The Big IX</vt:lpstr>
      <vt:lpstr>The Big IX</vt:lpstr>
      <vt:lpstr>The Big IX</vt:lpstr>
      <vt:lpstr>Excluded Services  SoonerCare Reimbursable behavioral health case management does not include the following activities:</vt:lpstr>
      <vt:lpstr> Excluded Services…</vt:lpstr>
      <vt:lpstr>Excluded Services…</vt:lpstr>
      <vt:lpstr>Excluded individuals The following SoonerCare members are not eligible for behavioral health case management services:</vt:lpstr>
      <vt:lpstr>Procedure Code &amp; Limit</vt:lpstr>
      <vt:lpstr>Effective 11/1/2019</vt:lpstr>
      <vt:lpstr>Medical Necessity Criteria</vt:lpstr>
      <vt:lpstr>PowerPoint Presentation</vt:lpstr>
      <vt:lpstr>Billing Details</vt:lpstr>
      <vt:lpstr>BE ADVISED </vt:lpstr>
      <vt:lpstr>How to continue to help your clients within these new changes</vt:lpstr>
      <vt:lpstr>Helpful Links</vt:lpstr>
      <vt:lpstr>PowerPoint Presentation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Management</dc:title>
  <dc:creator>Collett, Laura</dc:creator>
  <cp:lastModifiedBy>Collett, Laura</cp:lastModifiedBy>
  <cp:revision>26</cp:revision>
  <dcterms:created xsi:type="dcterms:W3CDTF">2023-06-26T18:27:31Z</dcterms:created>
  <dcterms:modified xsi:type="dcterms:W3CDTF">2023-07-11T23:26:16Z</dcterms:modified>
</cp:coreProperties>
</file>