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20"/>
  </p:notesMasterIdLst>
  <p:sldIdLst>
    <p:sldId id="256" r:id="rId2"/>
    <p:sldId id="264" r:id="rId3"/>
    <p:sldId id="263" r:id="rId4"/>
    <p:sldId id="259" r:id="rId5"/>
    <p:sldId id="257" r:id="rId6"/>
    <p:sldId id="271" r:id="rId7"/>
    <p:sldId id="275" r:id="rId8"/>
    <p:sldId id="274" r:id="rId9"/>
    <p:sldId id="273" r:id="rId10"/>
    <p:sldId id="277" r:id="rId11"/>
    <p:sldId id="265" r:id="rId12"/>
    <p:sldId id="266" r:id="rId13"/>
    <p:sldId id="268" r:id="rId14"/>
    <p:sldId id="276" r:id="rId15"/>
    <p:sldId id="280" r:id="rId16"/>
    <p:sldId id="272" r:id="rId17"/>
    <p:sldId id="279"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76B2AA-0E12-4C22-8886-BEB3286D1E88}">
          <p14:sldIdLst>
            <p14:sldId id="256"/>
            <p14:sldId id="264"/>
            <p14:sldId id="263"/>
            <p14:sldId id="259"/>
            <p14:sldId id="257"/>
            <p14:sldId id="271"/>
            <p14:sldId id="275"/>
            <p14:sldId id="274"/>
            <p14:sldId id="273"/>
            <p14:sldId id="277"/>
            <p14:sldId id="265"/>
            <p14:sldId id="266"/>
            <p14:sldId id="268"/>
            <p14:sldId id="276"/>
            <p14:sldId id="280"/>
            <p14:sldId id="272"/>
            <p14:sldId id="279"/>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8" autoAdjust="0"/>
    <p:restoredTop sz="93135" autoAdjust="0"/>
  </p:normalViewPr>
  <p:slideViewPr>
    <p:cSldViewPr snapToGrid="0">
      <p:cViewPr varScale="1">
        <p:scale>
          <a:sx n="67" d="100"/>
          <a:sy n="67" d="100"/>
        </p:scale>
        <p:origin x="654"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68983-A1F0-4B08-B3BC-3A05477C6141}"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CA089-F5D3-4AA4-B6A6-38D726BCE9FD}" type="slidenum">
              <a:rPr lang="en-US" smtClean="0"/>
              <a:t>‹#›</a:t>
            </a:fld>
            <a:endParaRPr lang="en-US"/>
          </a:p>
        </p:txBody>
      </p:sp>
    </p:spTree>
    <p:extLst>
      <p:ext uri="{BB962C8B-B14F-4D97-AF65-F5344CB8AC3E}">
        <p14:creationId xmlns:p14="http://schemas.microsoft.com/office/powerpoint/2010/main" val="388919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5072576/" TargetMode="External"/><Relationship Id="rId7" Type="http://schemas.openxmlformats.org/officeDocument/2006/relationships/hyperlink" Target="http://www.thelancet.com/journals/lanpsy/article/PIIS2215-0366(16)30030-X/abstrac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daveneefoundation.org/wp-content/uploads/Suicide-Prevention-&#8230;" TargetMode="External"/><Relationship Id="rId5" Type="http://schemas.openxmlformats.org/officeDocument/2006/relationships/hyperlink" Target="https://scholar.google.com/scholar_lookup?journal=Am+J+Psychiatry&amp;title=Contact+with+mental+health+and+primary+care+providers+before+suicide:+a+review+of+the+evidence&amp;author=JB+Luoma&amp;author=CE+Martin&amp;author=JL+Pearson&amp;volume=159&amp;publication_year=2002&amp;pages=909-916&amp;pmid=12042175&amp;" TargetMode="External"/><Relationship Id="rId4" Type="http://schemas.openxmlformats.org/officeDocument/2006/relationships/hyperlink" Target="https://www.ncbi.nlm.nih.gov/pubmed/12042175"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zerosuicide.edc.org/resources/trainings-courses/CALM-course" TargetMode="External"/><Relationship Id="rId3" Type="http://schemas.openxmlformats.org/officeDocument/2006/relationships/hyperlink" Target="https://zerosuicide.edc.org/toolkit/zero-suicide-toolkitsm" TargetMode="External"/><Relationship Id="rId7" Type="http://schemas.openxmlformats.org/officeDocument/2006/relationships/hyperlink" Target="https://zerosuicide.edc.org/sites/default/files/2021-12/ZS-Org-SelfStudy-2021-v2.pd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zerosuicide.edc.org/sites/default/files/ZS%20Data%20Elements%20Worksheet.TS_.pdf" TargetMode="External"/><Relationship Id="rId11" Type="http://schemas.openxmlformats.org/officeDocument/2006/relationships/hyperlink" Target="https://suicidepreventionlifeline.org/wp-content/uploads/2016/08/Brown_StanleySafetyPlanTemplate.pdf" TargetMode="External"/><Relationship Id="rId5" Type="http://schemas.openxmlformats.org/officeDocument/2006/relationships/hyperlink" Target="https://zerosuicide.edc.org/sites/default/files/suicidesafercareguideforprimarycareproviders.pdf" TargetMode="External"/><Relationship Id="rId10" Type="http://schemas.openxmlformats.org/officeDocument/2006/relationships/hyperlink" Target="https://cssrs.columbia.edu/" TargetMode="External"/><Relationship Id="rId4" Type="http://schemas.openxmlformats.org/officeDocument/2006/relationships/hyperlink" Target="https://www.sprc.org/settings/primary-care/toolkit" TargetMode="External"/><Relationship Id="rId9" Type="http://schemas.openxmlformats.org/officeDocument/2006/relationships/hyperlink" Target="https://theactionalliance.org/healthca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s.psychiatryonline.org/doi/abs/10.1176/appi.ps.20120002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1" i="0" u="none" strike="noStrike" cap="none" baseline="0" dirty="0">
                <a:solidFill>
                  <a:schemeClr val="dk1"/>
                </a:solidFill>
                <a:latin typeface="Calibri"/>
                <a:ea typeface="Calibri"/>
                <a:cs typeface="Calibri"/>
                <a:sym typeface="Calibri"/>
              </a:rPr>
              <a:t>Suicide takes more lives in the U.S. than homicide, war and natural disasters combined.</a:t>
            </a:r>
            <a:endParaRPr lang="en-US" sz="1800" b="0" i="0" u="none" strike="noStrike" cap="none" baseline="0" dirty="0">
              <a:latin typeface="Calibri"/>
              <a:ea typeface="Calibri"/>
              <a:cs typeface="Calibri"/>
              <a:sym typeface="Calibri"/>
            </a:endParaRPr>
          </a:p>
          <a:p>
            <a:pPr marL="285750" marR="0" lvl="0" indent="-285750" algn="l" rtl="0">
              <a:spcBef>
                <a:spcPts val="0"/>
              </a:spcBef>
              <a:buSzPct val="25000"/>
              <a:buFont typeface="Arial" panose="020B0604020202020204" pitchFamily="34" charset="0"/>
              <a:buChar char="•"/>
            </a:pPr>
            <a:r>
              <a:rPr lang="en-US" sz="1800" b="0" i="0" u="none" strike="noStrike" cap="none" baseline="0" dirty="0">
                <a:latin typeface="Calibri"/>
                <a:ea typeface="Calibri"/>
                <a:cs typeface="Calibri"/>
                <a:sym typeface="Calibri"/>
              </a:rPr>
              <a:t>Just like there are warning signs and risk factors for other health crises like cardiac arrest, we can learn the warning signs and risk factors that can help us to prevent people from dying by suicide. </a:t>
            </a:r>
          </a:p>
          <a:p>
            <a:pPr marL="285750" marR="0" lvl="0" indent="-285750" algn="l" rtl="0">
              <a:spcBef>
                <a:spcPts val="0"/>
              </a:spcBef>
              <a:buSzPct val="25000"/>
              <a:buFont typeface="Arial" panose="020B0604020202020204" pitchFamily="34" charset="0"/>
              <a:buChar char="•"/>
            </a:pPr>
            <a:r>
              <a:rPr lang="en-US" sz="1800" b="0" baseline="0" dirty="0">
                <a:latin typeface="Calibri"/>
                <a:ea typeface="Calibri"/>
                <a:cs typeface="Calibri"/>
                <a:sym typeface="Calibri"/>
              </a:rPr>
              <a:t>As </a:t>
            </a:r>
            <a:r>
              <a:rPr lang="en-US" sz="1800" b="0" dirty="0">
                <a:latin typeface="Calibri"/>
                <a:ea typeface="Calibri"/>
                <a:cs typeface="Calibri"/>
                <a:sym typeface="Calibri"/>
              </a:rPr>
              <a:t>with other health issues, time can be a critical and life saving measure. Typically, a life can be saved if you </a:t>
            </a:r>
            <a:r>
              <a:rPr lang="en-US" sz="1800" b="1" dirty="0">
                <a:latin typeface="Calibri"/>
                <a:ea typeface="Calibri"/>
                <a:cs typeface="Calibri"/>
                <a:sym typeface="Calibri"/>
              </a:rPr>
              <a:t>allow time </a:t>
            </a:r>
            <a:r>
              <a:rPr lang="en-US" sz="1800" b="0" dirty="0">
                <a:latin typeface="Calibri"/>
                <a:ea typeface="Calibri"/>
                <a:cs typeface="Calibri"/>
                <a:sym typeface="Calibri"/>
              </a:rPr>
              <a:t>for the person’s suicide risk to subside or to get through that period of distress, and to get mental health help. To prevent suicide, we need to identify persons who may be suicidal as well as take an active role in connecting them to help before they take action to end their lives.</a:t>
            </a:r>
            <a:endParaRPr lang="en-US" sz="1800" b="0" i="0" u="none" strike="noStrike" cap="none" baseline="0" dirty="0">
              <a:latin typeface="Calibri"/>
              <a:ea typeface="Calibri"/>
              <a:cs typeface="Calibri"/>
              <a:sym typeface="Calibri"/>
            </a:endParaRPr>
          </a:p>
          <a:p>
            <a:pPr marL="285750" indent="-285750">
              <a:buFont typeface="Arial" panose="020B0604020202020204" pitchFamily="34" charset="0"/>
              <a:buChar char="•"/>
            </a:pPr>
            <a:r>
              <a:rPr lang="en-US" sz="1800" dirty="0">
                <a:latin typeface="Calibri" panose="020F0502020204030204" pitchFamily="34" charset="0"/>
              </a:rPr>
              <a:t>The most important thing you can put between a suicidal person and their </a:t>
            </a:r>
            <a:r>
              <a:rPr lang="en-US" sz="1800" i="0" dirty="0">
                <a:latin typeface="Calibri" panose="020F0502020204030204" pitchFamily="34" charset="0"/>
              </a:rPr>
              <a:t>way</a:t>
            </a:r>
            <a:r>
              <a:rPr lang="en-US" sz="1800" dirty="0">
                <a:latin typeface="Calibri" panose="020F0502020204030204" pitchFamily="34" charset="0"/>
              </a:rPr>
              <a:t> of ending their life is </a:t>
            </a:r>
            <a:r>
              <a:rPr lang="en-US" sz="1800" b="1" dirty="0">
                <a:latin typeface="Calibri" panose="020F0502020204030204" pitchFamily="34" charset="0"/>
              </a:rPr>
              <a:t>TIME</a:t>
            </a:r>
            <a:r>
              <a:rPr lang="en-US" sz="1800" dirty="0">
                <a:latin typeface="Calibri" panose="020F0502020204030204" pitchFamily="34" charset="0"/>
              </a:rPr>
              <a:t>.</a:t>
            </a:r>
          </a:p>
          <a:p>
            <a:pPr marL="285750" indent="-285750">
              <a:buFont typeface="Arial" panose="020B0604020202020204" pitchFamily="34" charset="0"/>
              <a:buChar char="•"/>
            </a:pPr>
            <a:r>
              <a:rPr lang="en-US" sz="1800" dirty="0">
                <a:latin typeface="Calibri" panose="020F0502020204030204" pitchFamily="34" charset="0"/>
              </a:rPr>
              <a:t>Research shows that by temporarily reducing a suicidal person’s access to lethal means, we give suicidal individuals time – time for the intense suicidal</a:t>
            </a:r>
            <a:r>
              <a:rPr lang="en-US" sz="1800" baseline="0" dirty="0">
                <a:latin typeface="Calibri" panose="020F0502020204030204" pitchFamily="34" charset="0"/>
              </a:rPr>
              <a:t> risk to diminish and time for someone to intervene with mental health support and resources.</a:t>
            </a:r>
            <a:endParaRPr lang="en-US" sz="1800" baseline="0" dirty="0">
              <a:solidFill>
                <a:schemeClr val="dk1"/>
              </a:solidFill>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dk1"/>
                </a:solidFill>
                <a:latin typeface="Calibri"/>
                <a:ea typeface="Calibri"/>
                <a:cs typeface="Calibri"/>
                <a:sym typeface="Calibri"/>
              </a:rPr>
              <a:t>For the majority of people who experience a suicidal crisis, if unable to access their chosen method even temporarily, they are unlikely to engage in another action to end their lives.</a:t>
            </a:r>
            <a:endParaRPr lang="en-US" sz="1800" baseline="0" dirty="0">
              <a:latin typeface="Calibri" panose="020F0502020204030204" pitchFamily="34" charset="0"/>
            </a:endParaRPr>
          </a:p>
          <a:p>
            <a:pPr marL="0" marR="0">
              <a:lnSpc>
                <a:spcPct val="107000"/>
              </a:lnSpc>
              <a:spcBef>
                <a:spcPts val="0"/>
              </a:spcBef>
              <a:spcAft>
                <a:spcPts val="800"/>
              </a:spcAf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Luoma</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JB, Martin CE, Pearson JL. Contact with mental health and primary care providers before suicide: a review of the evidence.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 J Psychiatry.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2002;159:909–916. [</a:t>
            </a:r>
            <a:r>
              <a:rPr lang="en-US" sz="1800" u="sng" kern="1200" dirty="0">
                <a:solidFill>
                  <a:srgbClr val="2F4A8B"/>
                </a:solidFill>
                <a:effectLst/>
                <a:latin typeface="Calibri" panose="020F0502020204030204" pitchFamily="34" charset="0"/>
                <a:ea typeface="Calibri" panose="020F0502020204030204" pitchFamily="34" charset="0"/>
                <a:cs typeface="Times New Roman" panose="02020603050405020304" pitchFamily="18" charset="0"/>
                <a:hlinkClick r:id="rId3"/>
              </a:rPr>
              <a:t>PMC free article</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200" dirty="0">
                <a:solidFill>
                  <a:srgbClr val="2F4A8B"/>
                </a:solidFill>
                <a:effectLst/>
                <a:latin typeface="Calibri" panose="020F0502020204030204" pitchFamily="34" charset="0"/>
                <a:ea typeface="Calibri" panose="020F0502020204030204" pitchFamily="34" charset="0"/>
                <a:cs typeface="Times New Roman" panose="02020603050405020304" pitchFamily="18" charset="0"/>
                <a:hlinkClick r:id="rId4"/>
              </a:rPr>
              <a:t>PubMed</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200" dirty="0">
                <a:solidFill>
                  <a:srgbClr val="2F4A8B"/>
                </a:solidFill>
                <a:effectLst/>
                <a:latin typeface="Calibri" panose="020F0502020204030204" pitchFamily="34" charset="0"/>
                <a:ea typeface="Calibri" panose="020F0502020204030204" pitchFamily="34" charset="0"/>
                <a:cs typeface="Times New Roman" panose="02020603050405020304" pitchFamily="18" charset="0"/>
                <a:hlinkClick r:id="rId5"/>
              </a:rPr>
              <a:t>Google Scholar</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Ahmedani</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 K., Stewart, C., Simon, G. E., Lynch, F., Lu, C. Y.,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Waitzfelder</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 E., ... &amp;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Hunkeler</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M. (2015). Racial/ethnic differences in healthcare visits made prior to suicide attempt across the United States. Medical care, 53(5), 430.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Mann, J. J.,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Apter</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Bertolote</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Beautrais</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Currier, D., Haas, A., ... &amp;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Mehlum</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 (2005). Suicide prevention strategies: A systematic review. Jama, 294(16), 2064–2074. Retrieved from </a:t>
            </a:r>
            <a:r>
              <a:rPr lang="en-US" sz="18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http://www.daveneefoundation.org/wp-content/uploads/Suicide-Prevention-…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Zalsman</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Hawton</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 Wasserman, D., van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Heeringen</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Arensman</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Sarchiapone</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 &amp;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Purebl</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 (2016). Suicide prevention strategies revisited: 10-year systematic review. The Lancet Psychiatry, 3(7), 646–659. Retrieved from </a:t>
            </a:r>
            <a:r>
              <a:rPr lang="en-US" sz="1800" u="sng" kern="12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http://www.thelancet.com/journals/</a:t>
            </a:r>
            <a:r>
              <a:rPr lang="en-US" sz="1800" u="sng" kern="12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lanpsy</a:t>
            </a:r>
            <a:r>
              <a:rPr lang="en-US" sz="18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7"/>
              </a:rPr>
              <a:t>/article/PIIS2215-0366(16)30030…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3</a:t>
            </a:fld>
            <a:endParaRPr lang="en-US"/>
          </a:p>
        </p:txBody>
      </p:sp>
    </p:spTree>
    <p:extLst>
      <p:ext uri="{BB962C8B-B14F-4D97-AF65-F5344CB8AC3E}">
        <p14:creationId xmlns:p14="http://schemas.microsoft.com/office/powerpoint/2010/main" val="312144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16</a:t>
            </a:fld>
            <a:endParaRPr lang="en-US"/>
          </a:p>
        </p:txBody>
      </p:sp>
    </p:spTree>
    <p:extLst>
      <p:ext uri="{BB962C8B-B14F-4D97-AF65-F5344CB8AC3E}">
        <p14:creationId xmlns:p14="http://schemas.microsoft.com/office/powerpoint/2010/main" val="62593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https://zerosuicide.edc.org/</a:t>
            </a:r>
          </a:p>
          <a:p>
            <a:r>
              <a:rPr lang="en-US" sz="1200" dirty="0">
                <a:hlinkClick r:id="rId3"/>
              </a:rPr>
              <a:t>https://zerosuicideinstitute.com/</a:t>
            </a:r>
          </a:p>
          <a:p>
            <a:r>
              <a:rPr lang="en-US" sz="1200" dirty="0">
                <a:hlinkClick r:id="rId3"/>
              </a:rPr>
              <a:t>https://zerosuicide.edc.org/sites/default/files/Transforming%20Systems.pdf</a:t>
            </a:r>
          </a:p>
          <a:p>
            <a:r>
              <a:rPr lang="en-US" sz="1200" dirty="0">
                <a:hlinkClick r:id="rId3"/>
              </a:rPr>
              <a:t>https://zerosuicide.edc.org/toolkit/zero-suicide-toolkitsm</a:t>
            </a:r>
            <a:endParaRPr lang="en-US" sz="1200" dirty="0"/>
          </a:p>
          <a:p>
            <a:r>
              <a:rPr lang="en-US" sz="1200" dirty="0">
                <a:hlinkClick r:id="rId4"/>
              </a:rPr>
              <a:t>https://www.sprc.org/settings/primary-care/toolkit</a:t>
            </a:r>
            <a:endParaRPr lang="en-US" sz="1200" dirty="0"/>
          </a:p>
          <a:p>
            <a:r>
              <a:rPr lang="en-US" sz="1200" dirty="0">
                <a:hlinkClick r:id="rId5"/>
              </a:rPr>
              <a:t>https://zerosuicide.edc.org/sites/default/files/suicidesafercareguideforprimarycareproviders.pdf</a:t>
            </a:r>
            <a:endParaRPr lang="en-US" sz="1200" dirty="0"/>
          </a:p>
          <a:p>
            <a:r>
              <a:rPr lang="en-US" sz="1200" dirty="0">
                <a:hlinkClick r:id="rId6"/>
              </a:rPr>
              <a:t>https://zerosuicide.edc.org/sites/default/files/ZS%20Data%20Elements%20Worksheet.TS_.pdf</a:t>
            </a:r>
            <a:r>
              <a:rPr lang="en-US" sz="1200" dirty="0"/>
              <a:t> </a:t>
            </a:r>
          </a:p>
          <a:p>
            <a:r>
              <a:rPr lang="en-US" sz="1200" dirty="0">
                <a:hlinkClick r:id="rId7"/>
              </a:rPr>
              <a:t>https://zerosuicide.edc.org/sites/default/files/2021-12/ZS-Org-SelfStudy-2021-v2.pdf</a:t>
            </a:r>
            <a:endParaRPr lang="en-US" sz="1200" dirty="0"/>
          </a:p>
          <a:p>
            <a:r>
              <a:rPr lang="en-US" sz="1200" dirty="0">
                <a:hlinkClick r:id="rId8"/>
              </a:rPr>
              <a:t>https://zerosuicide.edc.org/resources/trainings-courses/CALM-course</a:t>
            </a:r>
            <a:endParaRPr lang="en-US" sz="1200" dirty="0"/>
          </a:p>
          <a:p>
            <a:r>
              <a:rPr lang="en-US" sz="1200" dirty="0">
                <a:hlinkClick r:id="rId9"/>
              </a:rPr>
              <a:t>https://theactionalliance.org/healthcare</a:t>
            </a:r>
            <a:endParaRPr lang="en-US" sz="1200" dirty="0"/>
          </a:p>
          <a:p>
            <a:r>
              <a:rPr lang="en-US" sz="1200" dirty="0">
                <a:hlinkClick r:id="rId10"/>
              </a:rPr>
              <a:t>https://cssrs.columbia.edu/</a:t>
            </a:r>
            <a:endParaRPr lang="en-US" sz="1200" dirty="0"/>
          </a:p>
          <a:p>
            <a:r>
              <a:rPr lang="en-US" sz="1200" dirty="0">
                <a:hlinkClick r:id="rId11"/>
              </a:rPr>
              <a:t>https://suicidepreventionlifeline.org/wp-content/uploads/2016/08/Brown_StanleySafetyPlanTemplate.pdf</a:t>
            </a:r>
            <a:endParaRPr lang="en-US" sz="1200" dirty="0"/>
          </a:p>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18</a:t>
            </a:fld>
            <a:endParaRPr lang="en-US"/>
          </a:p>
        </p:txBody>
      </p:sp>
    </p:spTree>
    <p:extLst>
      <p:ext uri="{BB962C8B-B14F-4D97-AF65-F5344CB8AC3E}">
        <p14:creationId xmlns:p14="http://schemas.microsoft.com/office/powerpoint/2010/main" val="370038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4</a:t>
            </a:fld>
            <a:endParaRPr lang="en-US"/>
          </a:p>
        </p:txBody>
      </p:sp>
    </p:spTree>
    <p:extLst>
      <p:ext uri="{BB962C8B-B14F-4D97-AF65-F5344CB8AC3E}">
        <p14:creationId xmlns:p14="http://schemas.microsoft.com/office/powerpoint/2010/main" val="403797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5</a:t>
            </a:fld>
            <a:endParaRPr lang="en-US"/>
          </a:p>
        </p:txBody>
      </p:sp>
    </p:spTree>
    <p:extLst>
      <p:ext uri="{BB962C8B-B14F-4D97-AF65-F5344CB8AC3E}">
        <p14:creationId xmlns:p14="http://schemas.microsoft.com/office/powerpoint/2010/main" val="286571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6</a:t>
            </a:fld>
            <a:endParaRPr lang="en-US"/>
          </a:p>
        </p:txBody>
      </p:sp>
    </p:spTree>
    <p:extLst>
      <p:ext uri="{BB962C8B-B14F-4D97-AF65-F5344CB8AC3E}">
        <p14:creationId xmlns:p14="http://schemas.microsoft.com/office/powerpoint/2010/main" val="104045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7</a:t>
            </a:fld>
            <a:endParaRPr lang="en-US"/>
          </a:p>
        </p:txBody>
      </p:sp>
    </p:spTree>
    <p:extLst>
      <p:ext uri="{BB962C8B-B14F-4D97-AF65-F5344CB8AC3E}">
        <p14:creationId xmlns:p14="http://schemas.microsoft.com/office/powerpoint/2010/main" val="93395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8</a:t>
            </a:fld>
            <a:endParaRPr lang="en-US"/>
          </a:p>
        </p:txBody>
      </p:sp>
    </p:spTree>
    <p:extLst>
      <p:ext uri="{BB962C8B-B14F-4D97-AF65-F5344CB8AC3E}">
        <p14:creationId xmlns:p14="http://schemas.microsoft.com/office/powerpoint/2010/main" val="314533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10</a:t>
            </a:fld>
            <a:endParaRPr lang="en-US"/>
          </a:p>
        </p:txBody>
      </p:sp>
    </p:spTree>
    <p:extLst>
      <p:ext uri="{BB962C8B-B14F-4D97-AF65-F5344CB8AC3E}">
        <p14:creationId xmlns:p14="http://schemas.microsoft.com/office/powerpoint/2010/main" val="334527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0403C"/>
                </a:solidFill>
                <a:effectLst/>
                <a:latin typeface="soleil"/>
              </a:rPr>
              <a:t>Bickley, H., Hunt, I. M., </a:t>
            </a:r>
            <a:r>
              <a:rPr lang="en-US" sz="1200" b="0" i="0" dirty="0" err="1">
                <a:solidFill>
                  <a:srgbClr val="40403C"/>
                </a:solidFill>
                <a:effectLst/>
                <a:latin typeface="soleil"/>
              </a:rPr>
              <a:t>Windfuhr</a:t>
            </a:r>
            <a:r>
              <a:rPr lang="en-US" sz="1200" b="0" i="0" dirty="0">
                <a:solidFill>
                  <a:srgbClr val="40403C"/>
                </a:solidFill>
                <a:effectLst/>
                <a:latin typeface="soleil"/>
              </a:rPr>
              <a:t>, K., Shaw, J., Appleby, L., &amp; </a:t>
            </a:r>
            <a:r>
              <a:rPr lang="en-US" sz="1200" b="0" i="0" dirty="0" err="1">
                <a:solidFill>
                  <a:srgbClr val="40403C"/>
                </a:solidFill>
                <a:effectLst/>
                <a:latin typeface="soleil"/>
              </a:rPr>
              <a:t>Kapur</a:t>
            </a:r>
            <a:r>
              <a:rPr lang="en-US" sz="1200" b="0" i="0" dirty="0">
                <a:solidFill>
                  <a:srgbClr val="40403C"/>
                </a:solidFill>
                <a:effectLst/>
                <a:latin typeface="soleil"/>
              </a:rPr>
              <a:t>, N. (2013). Suicide within two weeks of discharge from psychiatric inpatient care: A case-control study. Psychiatric Services, 64(7), 653–659. Retrieved from </a:t>
            </a:r>
            <a:r>
              <a:rPr lang="en-US" sz="1200" b="0" i="0" u="none" strike="noStrike" dirty="0">
                <a:solidFill>
                  <a:srgbClr val="1C628F"/>
                </a:solidFill>
                <a:effectLst/>
                <a:latin typeface="soleil"/>
                <a:hlinkClick r:id="rId3"/>
              </a:rPr>
              <a:t>http://ps.psychiatryonline.org/doi/abs/10.1176/appi.ps.201200026</a:t>
            </a:r>
            <a:endParaRPr lang="en-US" sz="1200" dirty="0"/>
          </a:p>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11</a:t>
            </a:fld>
            <a:endParaRPr lang="en-US"/>
          </a:p>
        </p:txBody>
      </p:sp>
    </p:spTree>
    <p:extLst>
      <p:ext uri="{BB962C8B-B14F-4D97-AF65-F5344CB8AC3E}">
        <p14:creationId xmlns:p14="http://schemas.microsoft.com/office/powerpoint/2010/main" val="380821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CA089-F5D3-4AA4-B6A6-38D726BCE9FD}" type="slidenum">
              <a:rPr lang="en-US" smtClean="0"/>
              <a:t>15</a:t>
            </a:fld>
            <a:endParaRPr lang="en-US"/>
          </a:p>
        </p:txBody>
      </p:sp>
    </p:spTree>
    <p:extLst>
      <p:ext uri="{BB962C8B-B14F-4D97-AF65-F5344CB8AC3E}">
        <p14:creationId xmlns:p14="http://schemas.microsoft.com/office/powerpoint/2010/main" val="173510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E677-FE9F-4C85-91B8-9E06E23A8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9A9A42-1561-4937-971F-AE110B99B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08A8-EA50-4021-8ACF-D61516D8CDC6}"/>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5" name="Footer Placeholder 4">
            <a:extLst>
              <a:ext uri="{FF2B5EF4-FFF2-40B4-BE49-F238E27FC236}">
                <a16:creationId xmlns:a16="http://schemas.microsoft.com/office/drawing/2014/main" id="{C59C41D2-F66F-4531-9C98-BEAA1060A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4846B-BE52-4352-92A3-A601E0F4C8DC}"/>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378287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1890-4431-4DD2-89DB-DF39E1FEBA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51C412-25F9-4200-BD3E-8BF1C00135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C7CC9-CB02-48B8-963A-F91521142B6A}"/>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5" name="Footer Placeholder 4">
            <a:extLst>
              <a:ext uri="{FF2B5EF4-FFF2-40B4-BE49-F238E27FC236}">
                <a16:creationId xmlns:a16="http://schemas.microsoft.com/office/drawing/2014/main" id="{796B4242-E9B7-4B52-9E52-2904B8FB2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9EBCC-1402-4B41-9775-E28EE5C31D56}"/>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57847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ABC1B-3B5E-4AF4-82FB-B912DE6F6C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59B70D-3FA7-429B-A9E3-7167003B5E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6C014-D842-4BC0-A599-875B5240BDDD}"/>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5" name="Footer Placeholder 4">
            <a:extLst>
              <a:ext uri="{FF2B5EF4-FFF2-40B4-BE49-F238E27FC236}">
                <a16:creationId xmlns:a16="http://schemas.microsoft.com/office/drawing/2014/main" id="{AF93C986-B144-4FB1-92A9-2B71E49DC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21BEB-BA7E-40E6-9370-E2243858B6DF}"/>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48974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0088-58AB-4147-A42F-FD0CB3219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58C77-3638-40BA-BB8B-A3154A6B8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89CC8-E38F-4971-B6D9-BC1DCCEAFEF0}"/>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5" name="Footer Placeholder 4">
            <a:extLst>
              <a:ext uri="{FF2B5EF4-FFF2-40B4-BE49-F238E27FC236}">
                <a16:creationId xmlns:a16="http://schemas.microsoft.com/office/drawing/2014/main" id="{A2130FAD-69FD-418E-8468-042BF3CD9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AC8FA-BDCA-42AF-959E-E4AFA9CC853F}"/>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19319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BF9F-745C-43F7-8FEC-010A4B2FC6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47744-A292-40F9-8739-BCAC0B92A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34155E-F94D-46B6-BF79-1CE8D75B8215}"/>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5" name="Footer Placeholder 4">
            <a:extLst>
              <a:ext uri="{FF2B5EF4-FFF2-40B4-BE49-F238E27FC236}">
                <a16:creationId xmlns:a16="http://schemas.microsoft.com/office/drawing/2014/main" id="{FBB28661-ED0D-4852-ADDE-279661097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ABE64-A4B2-4759-B389-8D965892ECB4}"/>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17551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14B6-AABC-4CBF-B9E5-95B0483E5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5CCC1-ACDD-4926-9865-6A86EFE10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3C8BDC-4D12-4BBD-B4DF-60470A447B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A5D82-D189-470E-949B-6C3EAEDBA468}"/>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6" name="Footer Placeholder 5">
            <a:extLst>
              <a:ext uri="{FF2B5EF4-FFF2-40B4-BE49-F238E27FC236}">
                <a16:creationId xmlns:a16="http://schemas.microsoft.com/office/drawing/2014/main" id="{D62FEAA2-6B2F-41D4-A48D-9F4BCD66F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5FF02-A3CD-4708-B3DF-C5CBF3909DF1}"/>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243686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AD94-4ED0-4AF3-ABAC-13ECAB54B3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59410C-6722-4FF3-8F58-9408569A5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4B03DB-47CA-4C3B-914C-1BD6079724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14D172-2929-4395-A0CE-56E3FA196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0D884A-7002-4D80-9C4C-9A2AA492A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519A9-255C-4D91-8790-DCCED775A768}"/>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8" name="Footer Placeholder 7">
            <a:extLst>
              <a:ext uri="{FF2B5EF4-FFF2-40B4-BE49-F238E27FC236}">
                <a16:creationId xmlns:a16="http://schemas.microsoft.com/office/drawing/2014/main" id="{4A2AF8F6-8A21-492C-B234-B2A201039B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BBAE7-95B7-41F9-8662-B8B33CD2FF69}"/>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28751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8BF5-C309-46D8-B8F2-5BF82EF465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77F78F-8A36-42B8-BC6C-CFD4BFFC6E9D}"/>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4" name="Footer Placeholder 3">
            <a:extLst>
              <a:ext uri="{FF2B5EF4-FFF2-40B4-BE49-F238E27FC236}">
                <a16:creationId xmlns:a16="http://schemas.microsoft.com/office/drawing/2014/main" id="{FDFA5F5C-8004-4450-91E1-F45C45FF1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53D14-1F9F-4A7E-9264-013881956424}"/>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366684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7F27C-8F7C-4F2E-9B39-06F6237893CA}"/>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3" name="Footer Placeholder 2">
            <a:extLst>
              <a:ext uri="{FF2B5EF4-FFF2-40B4-BE49-F238E27FC236}">
                <a16:creationId xmlns:a16="http://schemas.microsoft.com/office/drawing/2014/main" id="{EE6ACA66-1F49-4B8E-8062-02BC27DD3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1F9950-FDD9-494D-B57B-03733F462E55}"/>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248651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1449-38CD-441E-BEDA-D88F944C5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83E435-F010-41B8-8AF5-DC68C75F5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9ED32-D5A2-482D-B07F-5C6A2EA56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83BB9-CBF2-4C28-835F-EB4870FA96B6}"/>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6" name="Footer Placeholder 5">
            <a:extLst>
              <a:ext uri="{FF2B5EF4-FFF2-40B4-BE49-F238E27FC236}">
                <a16:creationId xmlns:a16="http://schemas.microsoft.com/office/drawing/2014/main" id="{84DDBEB1-1FF7-414D-A6F7-E01943090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3FFEE-74D8-4348-9B07-D163581B53C2}"/>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355294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7CBB-97C9-4789-9482-6464BCB55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A04AE3-0902-4BF5-A522-DB6CEFE3B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795F5-13C5-4724-9542-39D42B718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EC11-3748-4A1B-83AA-1F905A3D5ECF}"/>
              </a:ext>
            </a:extLst>
          </p:cNvPr>
          <p:cNvSpPr>
            <a:spLocks noGrp="1"/>
          </p:cNvSpPr>
          <p:nvPr>
            <p:ph type="dt" sz="half" idx="10"/>
          </p:nvPr>
        </p:nvSpPr>
        <p:spPr/>
        <p:txBody>
          <a:bodyPr/>
          <a:lstStyle/>
          <a:p>
            <a:fld id="{251D0B8E-671B-4CD5-8992-EBF683B56503}" type="datetimeFigureOut">
              <a:rPr lang="en-US" smtClean="0"/>
              <a:t>1/27/2022</a:t>
            </a:fld>
            <a:endParaRPr lang="en-US"/>
          </a:p>
        </p:txBody>
      </p:sp>
      <p:sp>
        <p:nvSpPr>
          <p:cNvPr id="6" name="Footer Placeholder 5">
            <a:extLst>
              <a:ext uri="{FF2B5EF4-FFF2-40B4-BE49-F238E27FC236}">
                <a16:creationId xmlns:a16="http://schemas.microsoft.com/office/drawing/2014/main" id="{222E1D22-A869-4E5E-A30B-2696A3616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B7FB7-C4BE-455A-933E-59C95E3DB337}"/>
              </a:ext>
            </a:extLst>
          </p:cNvPr>
          <p:cNvSpPr>
            <a:spLocks noGrp="1"/>
          </p:cNvSpPr>
          <p:nvPr>
            <p:ph type="sldNum" sz="quarter" idx="12"/>
          </p:nvPr>
        </p:nvSpPr>
        <p:spPr/>
        <p:txBody>
          <a:bodyPr/>
          <a:lstStyle/>
          <a:p>
            <a:fld id="{BD06F549-CF3D-4D9E-8C24-2BC89A9A141E}" type="slidenum">
              <a:rPr lang="en-US" smtClean="0"/>
              <a:t>‹#›</a:t>
            </a:fld>
            <a:endParaRPr lang="en-US"/>
          </a:p>
        </p:txBody>
      </p:sp>
    </p:spTree>
    <p:extLst>
      <p:ext uri="{BB962C8B-B14F-4D97-AF65-F5344CB8AC3E}">
        <p14:creationId xmlns:p14="http://schemas.microsoft.com/office/powerpoint/2010/main" val="18504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74F5A-06BC-4FA6-89B1-C666186FB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B4CF60-E641-44DD-AC03-C28180FAE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71775-9F6C-4437-A080-5BBA06F83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D0B8E-671B-4CD5-8992-EBF683B56503}" type="datetimeFigureOut">
              <a:rPr lang="en-US" smtClean="0"/>
              <a:t>1/27/2022</a:t>
            </a:fld>
            <a:endParaRPr lang="en-US"/>
          </a:p>
        </p:txBody>
      </p:sp>
      <p:sp>
        <p:nvSpPr>
          <p:cNvPr id="5" name="Footer Placeholder 4">
            <a:extLst>
              <a:ext uri="{FF2B5EF4-FFF2-40B4-BE49-F238E27FC236}">
                <a16:creationId xmlns:a16="http://schemas.microsoft.com/office/drawing/2014/main" id="{F22198A9-64B9-4C42-B5DC-C583340F8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339F7C-CCB0-4780-BD1D-1A5A2603E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6F549-CF3D-4D9E-8C24-2BC89A9A141E}" type="slidenum">
              <a:rPr lang="en-US" smtClean="0"/>
              <a:t>‹#›</a:t>
            </a:fld>
            <a:endParaRPr lang="en-US"/>
          </a:p>
        </p:txBody>
      </p:sp>
    </p:spTree>
    <p:extLst>
      <p:ext uri="{BB962C8B-B14F-4D97-AF65-F5344CB8AC3E}">
        <p14:creationId xmlns:p14="http://schemas.microsoft.com/office/powerpoint/2010/main" val="54458872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erosuicide.edc.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icidepreventionlifeline.org/wp-content/uploads/2016/08/Brown_StanleySafetyPlanTemplat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zerosuicide.edc.org/sites/default/files/ZS%20Data%20Elements%20Worksheet.TS_.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zerosuicide.edc.org/evidence/outcome-story/chickasaw-nation-departments-health-and-family-servi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zerosuicide.edc.org/sites/default/files/Transforming%20Systems.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sprc.org/settings/primary-care/toolkit" TargetMode="External"/><Relationship Id="rId13" Type="http://schemas.openxmlformats.org/officeDocument/2006/relationships/hyperlink" Target="https://cssrs.columbia.edu/" TargetMode="External"/><Relationship Id="rId3" Type="http://schemas.openxmlformats.org/officeDocument/2006/relationships/hyperlink" Target="https://zerosuicide.edc.org/" TargetMode="External"/><Relationship Id="rId7" Type="http://schemas.openxmlformats.org/officeDocument/2006/relationships/hyperlink" Target="https://zerosuicide.edc.org/sites/default/files/suicidesafercareguideforprimarycareproviders.pdf" TargetMode="External"/><Relationship Id="rId12" Type="http://schemas.openxmlformats.org/officeDocument/2006/relationships/hyperlink" Target="https://theactionalliance.org/healthca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zerosuicide.edc.org/toolkit/zero-suicide-toolkitsm" TargetMode="External"/><Relationship Id="rId11" Type="http://schemas.openxmlformats.org/officeDocument/2006/relationships/hyperlink" Target="https://zerosuicidetraining.edc.org/enrol/index.php?id=20" TargetMode="External"/><Relationship Id="rId5" Type="http://schemas.openxmlformats.org/officeDocument/2006/relationships/hyperlink" Target="https://zerosuicide.edc.org/sites/default/files/Transforming%20Systems.pdf" TargetMode="External"/><Relationship Id="rId10" Type="http://schemas.openxmlformats.org/officeDocument/2006/relationships/hyperlink" Target="https://zerosuicide.edc.org/sites/default/files/2021-12/ZS-Org-SelfStudy-2021-v2.pdf" TargetMode="External"/><Relationship Id="rId4" Type="http://schemas.openxmlformats.org/officeDocument/2006/relationships/hyperlink" Target="https://zerosuicideinstitute.com/" TargetMode="External"/><Relationship Id="rId9" Type="http://schemas.openxmlformats.org/officeDocument/2006/relationships/hyperlink" Target="https://zerosuicide.edc.org/sites/default/files/ZS%20Data%20Elements%20Worksheet.TS_.pdf" TargetMode="External"/><Relationship Id="rId14" Type="http://schemas.openxmlformats.org/officeDocument/2006/relationships/hyperlink" Target="https://suicidepreventionlifeline.org/wp-content/uploads/2016/08/Brown_StanleySafetyPlanTemplat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player.vimeo.com/video/330579458?h=e07d04c9c9&amp;app_id=12296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ssrs.columbia.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zerosuicide.edc.org/resources/key-resources/CAL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B664D6-3F74-4B52-BC99-FC18839AE428}"/>
              </a:ext>
            </a:extLst>
          </p:cNvPr>
          <p:cNvSpPr>
            <a:spLocks noGrp="1"/>
          </p:cNvSpPr>
          <p:nvPr>
            <p:ph type="subTitle" idx="1"/>
          </p:nvPr>
        </p:nvSpPr>
        <p:spPr>
          <a:xfrm>
            <a:off x="6916786" y="2799382"/>
            <a:ext cx="4635932" cy="766040"/>
          </a:xfrm>
        </p:spPr>
        <p:txBody>
          <a:bodyPr>
            <a:noAutofit/>
          </a:bodyPr>
          <a:lstStyle/>
          <a:p>
            <a:r>
              <a:rPr lang="en-US" b="1" dirty="0">
                <a:solidFill>
                  <a:schemeClr val="bg2">
                    <a:lumMod val="50000"/>
                  </a:schemeClr>
                </a:solidFill>
                <a:latin typeface="Arial Nova" panose="020B0504020202020204" pitchFamily="34" charset="0"/>
              </a:rPr>
              <a:t>SUICIDE PREVENTION IN </a:t>
            </a:r>
          </a:p>
          <a:p>
            <a:r>
              <a:rPr lang="en-US" b="1" dirty="0">
                <a:solidFill>
                  <a:schemeClr val="bg2">
                    <a:lumMod val="50000"/>
                  </a:schemeClr>
                </a:solidFill>
                <a:latin typeface="Arial Nova" panose="020B0504020202020204" pitchFamily="34" charset="0"/>
              </a:rPr>
              <a:t>PRIMARY CARE</a:t>
            </a:r>
          </a:p>
        </p:txBody>
      </p:sp>
      <p:sp>
        <p:nvSpPr>
          <p:cNvPr id="60" name="Freeform: Shape 37">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with low confidence">
            <a:extLst>
              <a:ext uri="{FF2B5EF4-FFF2-40B4-BE49-F238E27FC236}">
                <a16:creationId xmlns:a16="http://schemas.microsoft.com/office/drawing/2014/main" id="{126A7733-796D-457F-882F-68F2AD29482F}"/>
              </a:ext>
            </a:extLst>
          </p:cNvPr>
          <p:cNvPicPr>
            <a:picLocks noChangeAspect="1"/>
          </p:cNvPicPr>
          <p:nvPr/>
        </p:nvPicPr>
        <p:blipFill>
          <a:blip r:embed="rId2"/>
          <a:stretch>
            <a:fillRect/>
          </a:stretch>
        </p:blipFill>
        <p:spPr>
          <a:xfrm>
            <a:off x="381035" y="1857828"/>
            <a:ext cx="6064071" cy="2649149"/>
          </a:xfrm>
          <a:prstGeom prst="rect">
            <a:avLst/>
          </a:prstGeom>
        </p:spPr>
      </p:pic>
      <p:sp>
        <p:nvSpPr>
          <p:cNvPr id="42" name="Freeform: Shape 41">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4E611C15-BF55-4869-A0B4-7B85B7FC98B3}"/>
              </a:ext>
            </a:extLst>
          </p:cNvPr>
          <p:cNvSpPr txBox="1"/>
          <p:nvPr/>
        </p:nvSpPr>
        <p:spPr>
          <a:xfrm>
            <a:off x="7759892" y="5936974"/>
            <a:ext cx="3106891" cy="400110"/>
          </a:xfrm>
          <a:prstGeom prst="rect">
            <a:avLst/>
          </a:prstGeom>
          <a:noFill/>
        </p:spPr>
        <p:txBody>
          <a:bodyPr wrap="square">
            <a:spAutoFit/>
          </a:bodyPr>
          <a:lstStyle/>
          <a:p>
            <a:r>
              <a:rPr lang="pt-BR" sz="2000" b="1" dirty="0">
                <a:solidFill>
                  <a:schemeClr val="bg2">
                    <a:lumMod val="50000"/>
                  </a:schemeClr>
                </a:solidFill>
                <a:hlinkClick r:id="rId3">
                  <a:extLst>
                    <a:ext uri="{A12FA001-AC4F-418D-AE19-62706E023703}">
                      <ahyp:hlinkClr xmlns:ahyp="http://schemas.microsoft.com/office/drawing/2018/hyperlinkcolor" val="tx"/>
                    </a:ext>
                  </a:extLst>
                </a:hlinkClick>
              </a:rPr>
              <a:t>https://ZeroSuicide.edc.org</a:t>
            </a:r>
            <a:endParaRPr lang="en-US" sz="2000" b="1" dirty="0">
              <a:solidFill>
                <a:schemeClr val="bg2">
                  <a:lumMod val="50000"/>
                </a:schemeClr>
              </a:solidFill>
            </a:endParaRPr>
          </a:p>
        </p:txBody>
      </p:sp>
    </p:spTree>
    <p:extLst>
      <p:ext uri="{BB962C8B-B14F-4D97-AF65-F5344CB8AC3E}">
        <p14:creationId xmlns:p14="http://schemas.microsoft.com/office/powerpoint/2010/main" val="296252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Core Element: Treat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971654" y="1865682"/>
            <a:ext cx="10515600" cy="4992318"/>
          </a:xfrm>
        </p:spPr>
        <p:txBody>
          <a:bodyPr>
            <a:normAutofit lnSpcReduction="10000"/>
          </a:bodyPr>
          <a:lstStyle/>
          <a:p>
            <a:pPr algn="l">
              <a:buFont typeface="Arial" panose="020B0604020202020204" pitchFamily="34" charset="0"/>
              <a:buChar char="•"/>
            </a:pPr>
            <a:r>
              <a:rPr lang="en-US" b="0" i="0" dirty="0">
                <a:solidFill>
                  <a:srgbClr val="40403C"/>
                </a:solidFill>
                <a:effectLst/>
                <a:latin typeface="soleil"/>
              </a:rPr>
              <a:t>Clients with suicide risk are treated in the least restrictive setting possible.</a:t>
            </a:r>
          </a:p>
          <a:p>
            <a:pPr algn="l">
              <a:buFont typeface="Arial" panose="020B0604020202020204" pitchFamily="34" charset="0"/>
              <a:buChar char="•"/>
            </a:pPr>
            <a:r>
              <a:rPr lang="en-US" b="0" i="0" dirty="0">
                <a:solidFill>
                  <a:srgbClr val="40403C"/>
                </a:solidFill>
                <a:effectLst/>
                <a:latin typeface="soleil"/>
              </a:rPr>
              <a:t>Evidence-based interventions include interventions and treatment that are designed to target suicide risk directly.</a:t>
            </a:r>
          </a:p>
          <a:p>
            <a:pPr algn="l">
              <a:buFont typeface="Arial" panose="020B0604020202020204" pitchFamily="34" charset="0"/>
              <a:buChar char="•"/>
            </a:pPr>
            <a:r>
              <a:rPr lang="en-US" dirty="0">
                <a:solidFill>
                  <a:srgbClr val="40403C"/>
                </a:solidFill>
                <a:latin typeface="soleil"/>
              </a:rPr>
              <a:t>Safety Planning is a list of coping strategies and sources of support developed by a clinician in collaboration with the patient</a:t>
            </a:r>
          </a:p>
          <a:p>
            <a:pPr lvl="1"/>
            <a:r>
              <a:rPr lang="en-US" b="0" i="0" dirty="0">
                <a:solidFill>
                  <a:srgbClr val="40403C"/>
                </a:solidFill>
                <a:effectLst/>
                <a:latin typeface="soleil"/>
              </a:rPr>
              <a:t>Reducing access to lethal means </a:t>
            </a:r>
          </a:p>
          <a:p>
            <a:pPr lvl="1"/>
            <a:r>
              <a:rPr lang="en-US" b="0" i="0" dirty="0">
                <a:solidFill>
                  <a:srgbClr val="40403C"/>
                </a:solidFill>
                <a:effectLst/>
                <a:latin typeface="soleil"/>
              </a:rPr>
              <a:t>Teaching brief problem-solving and coping skills </a:t>
            </a:r>
          </a:p>
          <a:p>
            <a:pPr lvl="1"/>
            <a:r>
              <a:rPr lang="en-US" b="0" i="0" dirty="0">
                <a:solidFill>
                  <a:srgbClr val="40403C"/>
                </a:solidFill>
                <a:effectLst/>
                <a:latin typeface="soleil"/>
              </a:rPr>
              <a:t>Enhancing social support and identifying emergency contacts </a:t>
            </a:r>
          </a:p>
          <a:p>
            <a:pPr lvl="1"/>
            <a:r>
              <a:rPr lang="en-US" b="0" i="0" dirty="0">
                <a:solidFill>
                  <a:srgbClr val="40403C"/>
                </a:solidFill>
                <a:effectLst/>
                <a:latin typeface="soleil"/>
              </a:rPr>
              <a:t>Using motivational enhancement to increase likelihood of engagement in further treatment </a:t>
            </a:r>
            <a:br>
              <a:rPr lang="en-US" b="0" i="0" dirty="0">
                <a:solidFill>
                  <a:srgbClr val="40403C"/>
                </a:solidFill>
                <a:effectLst/>
                <a:latin typeface="soleil"/>
              </a:rPr>
            </a:br>
            <a:endParaRPr lang="en-US" b="0" i="0" dirty="0">
              <a:solidFill>
                <a:srgbClr val="40403C"/>
              </a:solidFill>
              <a:effectLst/>
              <a:latin typeface="soleil"/>
            </a:endParaRPr>
          </a:p>
          <a:p>
            <a:pPr marL="457200" lvl="1" indent="0">
              <a:buNone/>
            </a:pPr>
            <a:r>
              <a:rPr lang="en-US" dirty="0">
                <a:hlinkClick r:id="rId3"/>
              </a:rPr>
              <a:t>Brown_StanleySafetyPlanTemplate.pdf (suicidepreventionlifeline.org)</a:t>
            </a:r>
            <a:endParaRPr lang="en-US" b="0" i="0" dirty="0">
              <a:solidFill>
                <a:srgbClr val="40403C"/>
              </a:solidFill>
              <a:effectLst/>
              <a:latin typeface="soleil"/>
            </a:endParaRPr>
          </a:p>
          <a:p>
            <a:pPr lvl="1"/>
            <a:endParaRPr lang="en-US" b="0" i="0" dirty="0">
              <a:solidFill>
                <a:srgbClr val="40403C"/>
              </a:solidFill>
              <a:effectLst/>
              <a:latin typeface="soleil"/>
            </a:endParaRPr>
          </a:p>
          <a:p>
            <a:endParaRPr lang="en-US" dirty="0"/>
          </a:p>
        </p:txBody>
      </p:sp>
    </p:spTree>
    <p:extLst>
      <p:ext uri="{BB962C8B-B14F-4D97-AF65-F5344CB8AC3E}">
        <p14:creationId xmlns:p14="http://schemas.microsoft.com/office/powerpoint/2010/main" val="118960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Core Element: Transition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1079164" y="1825625"/>
            <a:ext cx="10515600" cy="4351338"/>
          </a:xfrm>
        </p:spPr>
        <p:txBody>
          <a:bodyPr>
            <a:normAutofit fontScale="92500"/>
          </a:bodyPr>
          <a:lstStyle/>
          <a:p>
            <a:r>
              <a:rPr lang="en-US" dirty="0"/>
              <a:t>Care transitions are high-risk times for patients.</a:t>
            </a:r>
          </a:p>
          <a:p>
            <a:r>
              <a:rPr lang="en-US" dirty="0"/>
              <a:t>Bridge transitions:  primary care </a:t>
            </a:r>
            <a:r>
              <a:rPr lang="en-US" dirty="0">
                <a:sym typeface="Wingdings" panose="05000000000000000000" pitchFamily="2" charset="2"/>
              </a:rPr>
              <a:t></a:t>
            </a:r>
            <a:r>
              <a:rPr lang="en-US" dirty="0"/>
              <a:t> behavioral health care </a:t>
            </a:r>
            <a:r>
              <a:rPr lang="en-US" dirty="0">
                <a:sym typeface="Wingdings" panose="05000000000000000000" pitchFamily="2" charset="2"/>
              </a:rPr>
              <a:t></a:t>
            </a:r>
            <a:r>
              <a:rPr lang="en-US" dirty="0"/>
              <a:t> primary care</a:t>
            </a:r>
          </a:p>
          <a:p>
            <a:r>
              <a:rPr lang="en-US" dirty="0"/>
              <a:t>The burden lies on the provider to develop systems to ensure that patients make and keep appointments. </a:t>
            </a:r>
          </a:p>
          <a:p>
            <a:r>
              <a:rPr lang="en-US" dirty="0"/>
              <a:t>Address suicide risk at every visit and handoff in the primary care setting.</a:t>
            </a:r>
          </a:p>
          <a:p>
            <a:r>
              <a:rPr lang="en-US" dirty="0"/>
              <a:t>Policies provide guidance for successful care transitions and specify the contacts and supports needed throughout the process.</a:t>
            </a:r>
          </a:p>
          <a:p>
            <a:r>
              <a:rPr lang="en-US" dirty="0"/>
              <a:t>Track/manage the patient’s pathway to care through follow-up and supportive contacts.</a:t>
            </a:r>
          </a:p>
        </p:txBody>
      </p:sp>
    </p:spTree>
    <p:extLst>
      <p:ext uri="{BB962C8B-B14F-4D97-AF65-F5344CB8AC3E}">
        <p14:creationId xmlns:p14="http://schemas.microsoft.com/office/powerpoint/2010/main" val="325208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r>
              <a:rPr lang="en-US" dirty="0"/>
              <a:t>Policies for Safe Care Transitions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838200" y="1825624"/>
            <a:ext cx="10515600" cy="5032375"/>
          </a:xfrm>
        </p:spPr>
        <p:txBody>
          <a:bodyPr>
            <a:noAutofit/>
          </a:bodyPr>
          <a:lstStyle/>
          <a:p>
            <a:pPr algn="l">
              <a:buFont typeface="Arial" panose="020B0604020202020204" pitchFamily="34" charset="0"/>
              <a:buChar char="•"/>
            </a:pPr>
            <a:r>
              <a:rPr lang="en-US" sz="2000" b="0" i="0" dirty="0">
                <a:effectLst/>
                <a:latin typeface="soleil"/>
              </a:rPr>
              <a:t>Develop internal written policies and procedures for safe care transitions:</a:t>
            </a:r>
          </a:p>
          <a:p>
            <a:pPr marL="742950" lvl="1" indent="-285750" algn="l">
              <a:buFont typeface="Arial" panose="020B0604020202020204" pitchFamily="34" charset="0"/>
              <a:buChar char="•"/>
            </a:pPr>
            <a:r>
              <a:rPr lang="en-US" sz="2000" b="0" i="0" dirty="0">
                <a:effectLst/>
                <a:latin typeface="soleil"/>
              </a:rPr>
              <a:t>When the patient is referred to a provider or service both within or outside of your organization</a:t>
            </a:r>
          </a:p>
          <a:p>
            <a:pPr marL="742950" lvl="1" indent="-285750" algn="l">
              <a:buFont typeface="Arial" panose="020B0604020202020204" pitchFamily="34" charset="0"/>
              <a:buChar char="•"/>
            </a:pPr>
            <a:r>
              <a:rPr lang="en-US" sz="2000" b="0" i="0" dirty="0">
                <a:effectLst/>
                <a:latin typeface="soleil"/>
              </a:rPr>
              <a:t>When the patient transitions to another organization or provider in the community</a:t>
            </a:r>
          </a:p>
          <a:p>
            <a:pPr marL="742950" lvl="1" indent="-285750" algn="l">
              <a:buFont typeface="Arial" panose="020B0604020202020204" pitchFamily="34" charset="0"/>
              <a:buChar char="•"/>
            </a:pPr>
            <a:r>
              <a:rPr lang="en-US" sz="2000" b="0" i="0" dirty="0">
                <a:effectLst/>
                <a:latin typeface="soleil"/>
              </a:rPr>
              <a:t>When the patient terminates services, either independently or in agreement with the care provider</a:t>
            </a:r>
          </a:p>
          <a:p>
            <a:pPr marL="742950" lvl="1" indent="-285750" algn="l">
              <a:buFont typeface="Arial" panose="020B0604020202020204" pitchFamily="34" charset="0"/>
              <a:buChar char="•"/>
            </a:pPr>
            <a:r>
              <a:rPr lang="en-US" sz="2000" b="0" i="0" dirty="0">
                <a:effectLst/>
                <a:latin typeface="soleil"/>
              </a:rPr>
              <a:t>When the patient repeatedly misses appointments</a:t>
            </a:r>
          </a:p>
          <a:p>
            <a:pPr marL="742950" lvl="1" indent="-285750" algn="l">
              <a:buFont typeface="Arial" panose="020B0604020202020204" pitchFamily="34" charset="0"/>
              <a:buChar char="•"/>
            </a:pPr>
            <a:r>
              <a:rPr lang="en-US" sz="2000" b="0" i="0" dirty="0">
                <a:effectLst/>
                <a:latin typeface="soleil"/>
              </a:rPr>
              <a:t>Following a patient’s contact with crisis services</a:t>
            </a:r>
          </a:p>
          <a:p>
            <a:pPr marL="742950" lvl="1" indent="-285750" algn="l">
              <a:buFont typeface="Arial" panose="020B0604020202020204" pitchFamily="34" charset="0"/>
              <a:buChar char="•"/>
            </a:pPr>
            <a:r>
              <a:rPr lang="en-US" sz="2000" b="0" i="0" dirty="0">
                <a:effectLst/>
                <a:latin typeface="soleil"/>
              </a:rPr>
              <a:t>At discharge from an ED or a psychiatric hospital</a:t>
            </a:r>
          </a:p>
          <a:p>
            <a:pPr algn="l">
              <a:buFont typeface="Arial" panose="020B0604020202020204" pitchFamily="34" charset="0"/>
              <a:buChar char="•"/>
            </a:pPr>
            <a:r>
              <a:rPr lang="en-US" sz="2000" b="0" i="0" dirty="0">
                <a:effectLst/>
                <a:latin typeface="soleil"/>
              </a:rPr>
              <a:t>Train staff on policies and procedures for safe care transitions.</a:t>
            </a:r>
          </a:p>
          <a:p>
            <a:pPr algn="l">
              <a:buFont typeface="Arial" panose="020B0604020202020204" pitchFamily="34" charset="0"/>
              <a:buChar char="•"/>
            </a:pPr>
            <a:r>
              <a:rPr lang="en-US" sz="2000" b="0" i="0" dirty="0">
                <a:effectLst/>
                <a:latin typeface="soleil"/>
              </a:rPr>
              <a:t>Ensure that patients receive education about the model of care and the rationale for treatment as they move from one clinician to another, or from one agency/setting to another.</a:t>
            </a:r>
          </a:p>
          <a:p>
            <a:pPr algn="l">
              <a:buFont typeface="Arial" panose="020B0604020202020204" pitchFamily="34" charset="0"/>
              <a:buChar char="•"/>
            </a:pPr>
            <a:r>
              <a:rPr lang="en-US" sz="2000" b="1" i="0" dirty="0">
                <a:effectLst/>
                <a:latin typeface="soleil"/>
              </a:rPr>
              <a:t>Monitor to ensure that care transitions are documented and flagged for action in an electronic health record or a paper record.</a:t>
            </a:r>
          </a:p>
        </p:txBody>
      </p:sp>
    </p:spTree>
    <p:extLst>
      <p:ext uri="{BB962C8B-B14F-4D97-AF65-F5344CB8AC3E}">
        <p14:creationId xmlns:p14="http://schemas.microsoft.com/office/powerpoint/2010/main" val="420678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r>
              <a:rPr lang="en-US" dirty="0"/>
              <a:t>Creating Smooth Care Transitions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882050" y="2052728"/>
            <a:ext cx="10515600" cy="4351338"/>
          </a:xfrm>
        </p:spPr>
        <p:txBody>
          <a:bodyPr/>
          <a:lstStyle/>
          <a:p>
            <a:pPr algn="l">
              <a:buFont typeface="Arial" panose="020B0604020202020204" pitchFamily="34" charset="0"/>
              <a:buChar char="•"/>
            </a:pPr>
            <a:r>
              <a:rPr lang="en-US" b="0" i="0" dirty="0">
                <a:effectLst/>
                <a:latin typeface="soleil"/>
              </a:rPr>
              <a:t>Establish safety plan with patient and provide copy before referral</a:t>
            </a:r>
          </a:p>
          <a:p>
            <a:pPr algn="l">
              <a:buFont typeface="Arial" panose="020B0604020202020204" pitchFamily="34" charset="0"/>
              <a:buChar char="•"/>
            </a:pPr>
            <a:r>
              <a:rPr lang="en-US" b="0" i="0" dirty="0">
                <a:effectLst/>
                <a:latin typeface="soleil"/>
              </a:rPr>
              <a:t>Ensure the patient has spoken by phone with the new provider </a:t>
            </a:r>
          </a:p>
          <a:p>
            <a:pPr algn="l">
              <a:buFont typeface="Arial" panose="020B0604020202020204" pitchFamily="34" charset="0"/>
              <a:buChar char="•"/>
            </a:pPr>
            <a:r>
              <a:rPr lang="en-US" b="0" i="0" dirty="0">
                <a:effectLst/>
                <a:latin typeface="soleil"/>
              </a:rPr>
              <a:t>Call/send relevant patient information in advance of the appointment</a:t>
            </a:r>
          </a:p>
          <a:p>
            <a:pPr algn="l">
              <a:buFont typeface="Arial" panose="020B0604020202020204" pitchFamily="34" charset="0"/>
              <a:buChar char="•"/>
            </a:pPr>
            <a:r>
              <a:rPr lang="en-US" b="0" i="0" dirty="0">
                <a:effectLst/>
                <a:latin typeface="soleil"/>
              </a:rPr>
              <a:t>Contact the patient within 24–48 hours after they have transitioned to the next care provider and document the contact</a:t>
            </a:r>
          </a:p>
          <a:p>
            <a:pPr algn="l">
              <a:buFont typeface="Arial" panose="020B0604020202020204" pitchFamily="34" charset="0"/>
              <a:buChar char="•"/>
            </a:pPr>
            <a:r>
              <a:rPr lang="en-US" dirty="0">
                <a:latin typeface="soleil"/>
              </a:rPr>
              <a:t>Caring contacts are follow-ups that show support, promote connection, and increase collaboration.</a:t>
            </a:r>
          </a:p>
          <a:p>
            <a:pPr lvl="1"/>
            <a:r>
              <a:rPr lang="en-US" dirty="0">
                <a:latin typeface="soleil"/>
              </a:rPr>
              <a:t>In-person, phone calls, text messages, postcards, and e-mail messages</a:t>
            </a:r>
          </a:p>
          <a:p>
            <a:pPr lvl="1"/>
            <a:endParaRPr lang="en-US" b="0" i="0" dirty="0">
              <a:solidFill>
                <a:srgbClr val="40403C"/>
              </a:solidFill>
              <a:effectLst/>
              <a:latin typeface="soleil"/>
            </a:endParaRPr>
          </a:p>
        </p:txBody>
      </p:sp>
    </p:spTree>
    <p:extLst>
      <p:ext uri="{BB962C8B-B14F-4D97-AF65-F5344CB8AC3E}">
        <p14:creationId xmlns:p14="http://schemas.microsoft.com/office/powerpoint/2010/main" val="80573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Core Element: Improve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oleil"/>
              </a:rPr>
              <a:t>Determine how closely the elements of the model are being followed.</a:t>
            </a:r>
          </a:p>
          <a:p>
            <a:pPr algn="l">
              <a:buFont typeface="Arial" panose="020B0604020202020204" pitchFamily="34" charset="0"/>
              <a:buChar char="•"/>
            </a:pPr>
            <a:r>
              <a:rPr lang="en-US" b="0" i="0" dirty="0">
                <a:effectLst/>
                <a:latin typeface="soleil"/>
              </a:rPr>
              <a:t>Check on quality.</a:t>
            </a:r>
          </a:p>
          <a:p>
            <a:pPr algn="l">
              <a:buFont typeface="Arial" panose="020B0604020202020204" pitchFamily="34" charset="0"/>
              <a:buChar char="•"/>
            </a:pPr>
            <a:r>
              <a:rPr lang="en-US" b="0" i="0" dirty="0">
                <a:effectLst/>
                <a:latin typeface="soleil"/>
              </a:rPr>
              <a:t>Help identify opportunities for improvement.</a:t>
            </a:r>
          </a:p>
          <a:p>
            <a:pPr algn="l">
              <a:buFont typeface="Arial" panose="020B0604020202020204" pitchFamily="34" charset="0"/>
              <a:buChar char="•"/>
            </a:pPr>
            <a:r>
              <a:rPr lang="en-US" b="0" i="0" dirty="0">
                <a:effectLst/>
                <a:latin typeface="soleil"/>
              </a:rPr>
              <a:t>Provide feedback regularly to senior leadership and staff on progress toward patient-care goals in conjunction with the systems, policy, and patient care practice changes being made in the organization’s Zero Suicide approach.</a:t>
            </a:r>
            <a:endParaRPr lang="en-US" dirty="0"/>
          </a:p>
          <a:p>
            <a:endParaRPr lang="en-US" dirty="0"/>
          </a:p>
        </p:txBody>
      </p:sp>
    </p:spTree>
    <p:extLst>
      <p:ext uri="{BB962C8B-B14F-4D97-AF65-F5344CB8AC3E}">
        <p14:creationId xmlns:p14="http://schemas.microsoft.com/office/powerpoint/2010/main" val="148787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0CC12-A6AF-4781-99EA-AB48EB260832}"/>
              </a:ext>
            </a:extLst>
          </p:cNvPr>
          <p:cNvSpPr>
            <a:spLocks noGrp="1"/>
          </p:cNvSpPr>
          <p:nvPr>
            <p:ph idx="1"/>
          </p:nvPr>
        </p:nvSpPr>
        <p:spPr>
          <a:xfrm>
            <a:off x="4864100" y="338328"/>
            <a:ext cx="6675627" cy="1605083"/>
          </a:xfrm>
        </p:spPr>
        <p:txBody>
          <a:bodyPr anchor="ct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effectLst/>
              <a:uLnTx/>
              <a:uFillTx/>
              <a:latin typeface="Calibri" panose="020F0502020204030204"/>
              <a:ea typeface="+mn-ea"/>
              <a:cs typeface="+mn-cs"/>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a:latin typeface="Calibri" panose="020F0502020204030204"/>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effectLst/>
              <a:uLnTx/>
              <a:uFillTx/>
              <a:latin typeface="Calibri" panose="020F0502020204030204"/>
              <a:ea typeface="+mn-ea"/>
              <a:cs typeface="+mn-cs"/>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a:latin typeface="Calibri" panose="020F0502020204030204"/>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effectLst/>
              <a:uLnTx/>
              <a:uFillTx/>
              <a:latin typeface="Calibri" panose="020F0502020204030204"/>
              <a:ea typeface="+mn-ea"/>
              <a:cs typeface="+mn-cs"/>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a:latin typeface="Calibri" panose="020F0502020204030204"/>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effectLst/>
              <a:uLnTx/>
              <a:uFillTx/>
              <a:latin typeface="Calibri" panose="020F0502020204030204"/>
              <a:ea typeface="+mn-ea"/>
              <a:cs typeface="+mn-cs"/>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effectLst/>
              <a:uLnTx/>
              <a:uFillTx/>
              <a:latin typeface="Calibri" panose="020F0502020204030204"/>
              <a:ea typeface="+mn-ea"/>
              <a:cs typeface="+mn-cs"/>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a:latin typeface="Calibri" panose="020F0502020204030204"/>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effectLst/>
              <a:uLnTx/>
              <a:uFillTx/>
              <a:latin typeface="Calibri" panose="020F0502020204030204"/>
              <a:ea typeface="+mn-ea"/>
              <a:cs typeface="+mn-cs"/>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effectLst/>
              <a:uLnTx/>
              <a:uFillTx/>
              <a:latin typeface="Calibri" panose="020F0502020204030204"/>
              <a:ea typeface="+mn-ea"/>
              <a:cs typeface="+mn-cs"/>
              <a:hlinkClick r:id="rId3"/>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a:latin typeface="Calibri" panose="020F0502020204030204"/>
              <a:hlinkClick r:id="rId3"/>
            </a:endParaRPr>
          </a:p>
          <a:p>
            <a:endParaRPr lang="en-US" sz="2000"/>
          </a:p>
        </p:txBody>
      </p:sp>
      <p:sp>
        <p:nvSpPr>
          <p:cNvPr id="12"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73C475-BDDA-4CD0-BC64-77FD6C359D83}"/>
              </a:ext>
            </a:extLst>
          </p:cNvPr>
          <p:cNvSpPr txBox="1"/>
          <p:nvPr/>
        </p:nvSpPr>
        <p:spPr>
          <a:xfrm>
            <a:off x="3737655" y="6434921"/>
            <a:ext cx="6094378"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ZS Data Elements Worksheet.TS_.pdf (edc.org)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47D66C7-626C-4F8B-8F7D-B51D1A6EA584}"/>
              </a:ext>
            </a:extLst>
          </p:cNvPr>
          <p:cNvPicPr>
            <a:picLocks noChangeAspect="1"/>
          </p:cNvPicPr>
          <p:nvPr/>
        </p:nvPicPr>
        <p:blipFill>
          <a:blip r:embed="rId4"/>
          <a:stretch>
            <a:fillRect/>
          </a:stretch>
        </p:blipFill>
        <p:spPr>
          <a:xfrm>
            <a:off x="165370" y="283338"/>
            <a:ext cx="11906655" cy="1660073"/>
          </a:xfrm>
          <a:prstGeom prst="rect">
            <a:avLst/>
          </a:prstGeom>
        </p:spPr>
      </p:pic>
      <p:pic>
        <p:nvPicPr>
          <p:cNvPr id="15" name="Picture 14">
            <a:extLst>
              <a:ext uri="{FF2B5EF4-FFF2-40B4-BE49-F238E27FC236}">
                <a16:creationId xmlns:a16="http://schemas.microsoft.com/office/drawing/2014/main" id="{97F66666-BF17-4CC9-A428-A900D6086918}"/>
              </a:ext>
            </a:extLst>
          </p:cNvPr>
          <p:cNvPicPr>
            <a:picLocks noChangeAspect="1"/>
          </p:cNvPicPr>
          <p:nvPr/>
        </p:nvPicPr>
        <p:blipFill>
          <a:blip r:embed="rId5"/>
          <a:stretch>
            <a:fillRect/>
          </a:stretch>
        </p:blipFill>
        <p:spPr>
          <a:xfrm>
            <a:off x="6348556" y="2693228"/>
            <a:ext cx="5425954" cy="3607893"/>
          </a:xfrm>
          <a:prstGeom prst="rect">
            <a:avLst/>
          </a:prstGeom>
        </p:spPr>
      </p:pic>
      <p:pic>
        <p:nvPicPr>
          <p:cNvPr id="18" name="Picture 17">
            <a:extLst>
              <a:ext uri="{FF2B5EF4-FFF2-40B4-BE49-F238E27FC236}">
                <a16:creationId xmlns:a16="http://schemas.microsoft.com/office/drawing/2014/main" id="{A03FECF8-C9A7-4002-9403-E6FA755F84B4}"/>
              </a:ext>
            </a:extLst>
          </p:cNvPr>
          <p:cNvPicPr>
            <a:picLocks noChangeAspect="1"/>
          </p:cNvPicPr>
          <p:nvPr/>
        </p:nvPicPr>
        <p:blipFill rotWithShape="1">
          <a:blip r:embed="rId6"/>
          <a:srcRect l="1" t="107" r="11132" b="-107"/>
          <a:stretch/>
        </p:blipFill>
        <p:spPr>
          <a:xfrm>
            <a:off x="371293" y="2529301"/>
            <a:ext cx="5514109" cy="3336239"/>
          </a:xfrm>
          <a:prstGeom prst="rect">
            <a:avLst/>
          </a:prstGeom>
        </p:spPr>
      </p:pic>
    </p:spTree>
    <p:extLst>
      <p:ext uri="{BB962C8B-B14F-4D97-AF65-F5344CB8AC3E}">
        <p14:creationId xmlns:p14="http://schemas.microsoft.com/office/powerpoint/2010/main" val="11705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Chickasaw Nation DHS Implementation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838199" y="1825625"/>
            <a:ext cx="11353799" cy="5165803"/>
          </a:xfrm>
        </p:spPr>
        <p:txBody>
          <a:bodyPr>
            <a:normAutofit fontScale="77500" lnSpcReduction="20000"/>
          </a:bodyPr>
          <a:lstStyle/>
          <a:p>
            <a:pPr marL="0" indent="0">
              <a:buNone/>
            </a:pPr>
            <a:r>
              <a:rPr lang="en-US" sz="2300" b="1" dirty="0"/>
              <a:t>Suicide Care Workflow</a:t>
            </a:r>
          </a:p>
          <a:p>
            <a:r>
              <a:rPr lang="en-US" sz="2300" dirty="0"/>
              <a:t>All patients receive PHQ with further C-SSRS assessment for positive screens. </a:t>
            </a:r>
          </a:p>
          <a:p>
            <a:r>
              <a:rPr lang="en-US" sz="2300" dirty="0"/>
              <a:t>If positive screen, assess for level of suicide risk:</a:t>
            </a:r>
          </a:p>
          <a:p>
            <a:pPr lvl="1"/>
            <a:r>
              <a:rPr lang="en-US" sz="1900" dirty="0"/>
              <a:t>Low risk- Create a collaborative safety plan as part of identified process</a:t>
            </a:r>
          </a:p>
          <a:p>
            <a:pPr lvl="1"/>
            <a:r>
              <a:rPr lang="en-US" sz="1900" dirty="0"/>
              <a:t>Moderate risk-  Use clinical judgment of life context and screening scores to assess whether patient can be safe utilizing safety plan and support system or would be best treated in an inpatient facility. </a:t>
            </a:r>
          </a:p>
          <a:p>
            <a:pPr lvl="1"/>
            <a:r>
              <a:rPr lang="en-US" sz="1900" dirty="0"/>
              <a:t>High Risk- Plan with the family for patient to be admitted to inpatient, complete safety plan. Coordinate transport unless clinician’s judgment determines patient can leave with family member. </a:t>
            </a:r>
          </a:p>
          <a:p>
            <a:r>
              <a:rPr lang="en-US" sz="2300" dirty="0"/>
              <a:t>Safety Planning using Stanley Brown tool. Allows the patient to identify positive coping strategies, members of their support system, and important contact information for those whom the patient can call on if needed. </a:t>
            </a:r>
          </a:p>
          <a:p>
            <a:r>
              <a:rPr lang="en-US" sz="2300" dirty="0"/>
              <a:t>Follow-up: Before the patient leaves the facility, create a follow-up appointment/phone call. Utilize administrative staff to identify no-shows and track those at the highest risk so they can be contacted. Encourage patients to complete our Heartline contact consent form. Heartline is an outside hotline that assists with patient follow-up.  It is of great importance to make these follow up appointments for the patient before they leave so they experience little to no gap in services, including medication refills. Prior to our Zero Suicide implementation, patients who received inpatient care did not receive standardized follow-up contact post-discharge, and at times our care processes would end when the patient left our facility. Now, for patients who are referred to inpatient care we have created a unique discharge form that includes their follow up information and upcoming appointments.</a:t>
            </a:r>
          </a:p>
          <a:p>
            <a:pPr marL="0" indent="0">
              <a:buNone/>
            </a:pPr>
            <a:endParaRPr lang="en-US" sz="2300" dirty="0">
              <a:hlinkClick r:id="rId3"/>
            </a:endParaRPr>
          </a:p>
          <a:p>
            <a:pPr marL="0" indent="0">
              <a:buNone/>
            </a:pPr>
            <a:r>
              <a:rPr lang="en-US" sz="2300" dirty="0">
                <a:hlinkClick r:id="rId3"/>
              </a:rPr>
              <a:t>Chickasaw Nation Departments of Health and Family Services | Zero Suicide (edc.org)</a:t>
            </a:r>
            <a:endParaRPr lang="en-US" sz="2300" dirty="0"/>
          </a:p>
        </p:txBody>
      </p:sp>
    </p:spTree>
    <p:extLst>
      <p:ext uri="{BB962C8B-B14F-4D97-AF65-F5344CB8AC3E}">
        <p14:creationId xmlns:p14="http://schemas.microsoft.com/office/powerpoint/2010/main" val="161715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ADECF4-1BB2-4EEE-86D5-43E42D6BFA76}"/>
              </a:ext>
            </a:extLst>
          </p:cNvPr>
          <p:cNvPicPr>
            <a:picLocks noGrp="1" noChangeAspect="1"/>
          </p:cNvPicPr>
          <p:nvPr>
            <p:ph idx="1"/>
          </p:nvPr>
        </p:nvPicPr>
        <p:blipFill>
          <a:blip r:embed="rId2"/>
          <a:stretch>
            <a:fillRect/>
          </a:stretch>
        </p:blipFill>
        <p:spPr>
          <a:xfrm>
            <a:off x="1224735" y="137060"/>
            <a:ext cx="4871265" cy="5978371"/>
          </a:xfrm>
        </p:spPr>
      </p:pic>
      <p:pic>
        <p:nvPicPr>
          <p:cNvPr id="7" name="Picture 6">
            <a:extLst>
              <a:ext uri="{FF2B5EF4-FFF2-40B4-BE49-F238E27FC236}">
                <a16:creationId xmlns:a16="http://schemas.microsoft.com/office/drawing/2014/main" id="{92E27E42-65B0-4D38-B1CE-EEE1D7492540}"/>
              </a:ext>
            </a:extLst>
          </p:cNvPr>
          <p:cNvPicPr>
            <a:picLocks noChangeAspect="1"/>
          </p:cNvPicPr>
          <p:nvPr/>
        </p:nvPicPr>
        <p:blipFill>
          <a:blip r:embed="rId3"/>
          <a:stretch>
            <a:fillRect/>
          </a:stretch>
        </p:blipFill>
        <p:spPr>
          <a:xfrm>
            <a:off x="6416215" y="137060"/>
            <a:ext cx="4871265" cy="6108192"/>
          </a:xfrm>
          <a:prstGeom prst="rect">
            <a:avLst/>
          </a:prstGeom>
        </p:spPr>
      </p:pic>
      <p:sp>
        <p:nvSpPr>
          <p:cNvPr id="13" name="TextBox 12">
            <a:extLst>
              <a:ext uri="{FF2B5EF4-FFF2-40B4-BE49-F238E27FC236}">
                <a16:creationId xmlns:a16="http://schemas.microsoft.com/office/drawing/2014/main" id="{6537487D-314C-4898-BFB4-EA5EE94731BE}"/>
              </a:ext>
            </a:extLst>
          </p:cNvPr>
          <p:cNvSpPr txBox="1"/>
          <p:nvPr/>
        </p:nvSpPr>
        <p:spPr>
          <a:xfrm>
            <a:off x="530352" y="6397774"/>
            <a:ext cx="7301484" cy="646331"/>
          </a:xfrm>
          <a:prstGeom prst="rect">
            <a:avLst/>
          </a:prstGeom>
          <a:noFill/>
        </p:spPr>
        <p:txBody>
          <a:bodyPr wrap="square">
            <a:spAutoFit/>
          </a:bodyPr>
          <a:lstStyle/>
          <a:p>
            <a:r>
              <a:rPr lang="en-US" dirty="0">
                <a:hlinkClick r:id="rId4"/>
              </a:rPr>
              <a:t>https://zerosuicide.edc.org/sites/default/files/Transforming%20Systems.pdf</a:t>
            </a:r>
            <a:endParaRPr lang="en-US" dirty="0"/>
          </a:p>
          <a:p>
            <a:endParaRPr lang="en-US" dirty="0"/>
          </a:p>
        </p:txBody>
      </p:sp>
    </p:spTree>
    <p:extLst>
      <p:ext uri="{BB962C8B-B14F-4D97-AF65-F5344CB8AC3E}">
        <p14:creationId xmlns:p14="http://schemas.microsoft.com/office/powerpoint/2010/main" val="33693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9D57A-34F9-46F7-AD07-6B4052D2D16F}"/>
              </a:ext>
            </a:extLst>
          </p:cNvPr>
          <p:cNvSpPr>
            <a:spLocks noGrp="1"/>
          </p:cNvSpPr>
          <p:nvPr>
            <p:ph type="title"/>
          </p:nvPr>
        </p:nvSpPr>
        <p:spPr>
          <a:xfrm>
            <a:off x="1822160" y="858689"/>
            <a:ext cx="8074815" cy="741511"/>
          </a:xfrm>
        </p:spPr>
        <p:txBody>
          <a:bodyPr anchor="ctr">
            <a:normAutofit fontScale="90000"/>
          </a:bodyPr>
          <a:lstStyle/>
          <a:p>
            <a:pPr algn="ctr"/>
            <a:r>
              <a:rPr lang="en-US" sz="7200" dirty="0"/>
              <a:t>Resources</a:t>
            </a:r>
          </a:p>
        </p:txBody>
      </p:sp>
      <p:sp>
        <p:nvSpPr>
          <p:cNvPr id="3" name="Content Placeholder 2">
            <a:extLst>
              <a:ext uri="{FF2B5EF4-FFF2-40B4-BE49-F238E27FC236}">
                <a16:creationId xmlns:a16="http://schemas.microsoft.com/office/drawing/2014/main" id="{B9EFE3DD-8C7A-4A3E-9815-6992946D0854}"/>
              </a:ext>
            </a:extLst>
          </p:cNvPr>
          <p:cNvSpPr>
            <a:spLocks noGrp="1"/>
          </p:cNvSpPr>
          <p:nvPr>
            <p:ph idx="1"/>
          </p:nvPr>
        </p:nvSpPr>
        <p:spPr>
          <a:xfrm>
            <a:off x="1256137" y="1683059"/>
            <a:ext cx="8773689" cy="4700653"/>
          </a:xfrm>
        </p:spPr>
        <p:txBody>
          <a:bodyPr anchor="t">
            <a:normAutofit/>
          </a:bodyPr>
          <a:lstStyle/>
          <a:p>
            <a:r>
              <a:rPr lang="pt-BR" sz="1800" dirty="0">
                <a:hlinkClick r:id="rId3"/>
              </a:rPr>
              <a:t> Zero Suicide</a:t>
            </a:r>
            <a:endParaRPr lang="pt-BR" sz="1800" dirty="0"/>
          </a:p>
          <a:p>
            <a:r>
              <a:rPr lang="pt-BR" sz="1800" dirty="0">
                <a:hlinkClick r:id="rId4"/>
              </a:rPr>
              <a:t> Zero Suicide Institute</a:t>
            </a:r>
            <a:endParaRPr lang="pt-BR" sz="1800" dirty="0"/>
          </a:p>
          <a:p>
            <a:r>
              <a:rPr lang="en-US" sz="1800" dirty="0">
                <a:hlinkClick r:id="rId5"/>
              </a:rPr>
              <a:t>Zero Suicide 2-page overview document</a:t>
            </a:r>
            <a:endParaRPr lang="en-US" sz="1800" dirty="0"/>
          </a:p>
          <a:p>
            <a:r>
              <a:rPr lang="pt-BR" sz="1800" dirty="0">
                <a:hlinkClick r:id="rId6"/>
              </a:rPr>
              <a:t>Zero Suicide Toolkit </a:t>
            </a:r>
            <a:endParaRPr lang="pt-BR" sz="1800" dirty="0"/>
          </a:p>
          <a:p>
            <a:r>
              <a:rPr lang="en-US" sz="1800" dirty="0">
                <a:hlinkClick r:id="rId7"/>
              </a:rPr>
              <a:t>Zero Suicide --Suicide Safer Care Guide for Primary Care Providers</a:t>
            </a:r>
            <a:endParaRPr lang="pt-BR" sz="1800" dirty="0"/>
          </a:p>
          <a:p>
            <a:r>
              <a:rPr lang="en-US" sz="1800" dirty="0">
                <a:hlinkClick r:id="rId8"/>
              </a:rPr>
              <a:t>Suicide Prevention Toolkit for Primary Care Practices | Suicide Prevention Resource Center</a:t>
            </a:r>
            <a:endParaRPr lang="en-US" sz="1800" dirty="0"/>
          </a:p>
          <a:p>
            <a:r>
              <a:rPr lang="en-US" sz="1800" dirty="0">
                <a:hlinkClick r:id="rId9"/>
              </a:rPr>
              <a:t>Zero Suicide Data Elements Worksheet</a:t>
            </a:r>
            <a:endParaRPr lang="en-US" sz="1800" dirty="0"/>
          </a:p>
          <a:p>
            <a:r>
              <a:rPr lang="en-US" sz="1800" dirty="0">
                <a:hlinkClick r:id="rId10"/>
              </a:rPr>
              <a:t>Zero Suicide Organizational Self-Study</a:t>
            </a:r>
            <a:endParaRPr lang="en-US" sz="1800" dirty="0"/>
          </a:p>
          <a:p>
            <a:r>
              <a:rPr lang="en-US" sz="1800" dirty="0">
                <a:hlinkClick r:id="rId11"/>
              </a:rPr>
              <a:t>Counseling on Access to Lethal Means</a:t>
            </a:r>
            <a:endParaRPr lang="en-US" sz="1800" dirty="0"/>
          </a:p>
          <a:p>
            <a:r>
              <a:rPr lang="en-US" sz="1800" dirty="0">
                <a:hlinkClick r:id="rId12"/>
              </a:rPr>
              <a:t>Health Care | National Action Alliance for Suicide Prevention</a:t>
            </a:r>
            <a:endParaRPr lang="en-US" sz="1800" dirty="0"/>
          </a:p>
          <a:p>
            <a:r>
              <a:rPr lang="en-US" sz="1800" dirty="0">
                <a:hlinkClick r:id="rId13"/>
              </a:rPr>
              <a:t>The Columbia (C-SSRS) </a:t>
            </a:r>
            <a:endParaRPr lang="en-US" sz="1800" dirty="0"/>
          </a:p>
          <a:p>
            <a:r>
              <a:rPr lang="en-US" sz="1800" dirty="0">
                <a:hlinkClick r:id="rId14"/>
              </a:rPr>
              <a:t>Brown_StanleySafetyPlanTemplate.pdf (suicidepreventionlifeline.org)</a:t>
            </a:r>
            <a:endParaRPr lang="en-US" sz="18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63473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Online Media 3" title="The Zero Suicide Healthcare Call to Action">
            <a:hlinkClick r:id="" action="ppaction://media"/>
            <a:extLst>
              <a:ext uri="{FF2B5EF4-FFF2-40B4-BE49-F238E27FC236}">
                <a16:creationId xmlns:a16="http://schemas.microsoft.com/office/drawing/2014/main" id="{0F4AC5F8-7C37-4D19-A7BF-8E2F21973E66}"/>
              </a:ext>
            </a:extLst>
          </p:cNvPr>
          <p:cNvPicPr>
            <a:picLocks noGrp="1" noRot="1" noChangeAspect="1"/>
          </p:cNvPicPr>
          <p:nvPr>
            <p:ph idx="1"/>
            <a:videoFile r:link="rId1"/>
          </p:nvPr>
        </p:nvPicPr>
        <p:blipFill>
          <a:blip r:embed="rId3"/>
          <a:stretch>
            <a:fillRect/>
          </a:stretch>
        </p:blipFill>
        <p:spPr>
          <a:xfrm>
            <a:off x="514353" y="376627"/>
            <a:ext cx="10852879" cy="6104745"/>
          </a:xfrm>
          <a:prstGeom prst="rect">
            <a:avLst/>
          </a:prstGeom>
        </p:spPr>
      </p:pic>
    </p:spTree>
    <p:extLst>
      <p:ext uri="{BB962C8B-B14F-4D97-AF65-F5344CB8AC3E}">
        <p14:creationId xmlns:p14="http://schemas.microsoft.com/office/powerpoint/2010/main" val="11208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Suicide can be prevented in Primary Care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Content Placeholder 2">
            <a:extLst>
              <a:ext uri="{FF2B5EF4-FFF2-40B4-BE49-F238E27FC236}">
                <a16:creationId xmlns:a16="http://schemas.microsoft.com/office/drawing/2014/main" id="{2905C92A-EFA2-4879-9382-2523A62FBDB7}"/>
              </a:ext>
            </a:extLst>
          </p:cNvPr>
          <p:cNvSpPr>
            <a:spLocks noGrp="1"/>
          </p:cNvSpPr>
          <p:nvPr>
            <p:ph idx="1"/>
          </p:nvPr>
        </p:nvSpPr>
        <p:spPr>
          <a:xfrm>
            <a:off x="971653" y="1658389"/>
            <a:ext cx="11040237" cy="5199611"/>
          </a:xfrm>
        </p:spPr>
        <p:txBody>
          <a:bodyPr anchor="t">
            <a:normAutofit fontScale="92500" lnSpcReduction="10000"/>
          </a:bodyPr>
          <a:lstStyle/>
          <a:p>
            <a:r>
              <a:rPr lang="en-US" sz="2400" b="0" i="0" dirty="0">
                <a:effectLst/>
                <a:latin typeface="soleil"/>
              </a:rPr>
              <a:t>Suicide is the 10</a:t>
            </a:r>
            <a:r>
              <a:rPr lang="en-US" sz="2400" b="0" i="0" baseline="30000" dirty="0">
                <a:effectLst/>
                <a:latin typeface="soleil"/>
              </a:rPr>
              <a:t>th</a:t>
            </a:r>
            <a:r>
              <a:rPr lang="en-US" sz="2400" b="0" i="0" dirty="0">
                <a:effectLst/>
                <a:latin typeface="soleil"/>
              </a:rPr>
              <a:t> leading cause of death in the U.S.</a:t>
            </a:r>
          </a:p>
          <a:p>
            <a:r>
              <a:rPr lang="en-US" sz="2400" b="0" i="0" dirty="0">
                <a:effectLst/>
                <a:latin typeface="soleil"/>
              </a:rPr>
              <a:t>Of those dying by suicide, approximately 45% will have seen their primary care provider within the month before their death, while only 20% will have seen a mental health professional in that period.</a:t>
            </a:r>
          </a:p>
          <a:p>
            <a:r>
              <a:rPr lang="en-US" sz="2400" b="0" i="0" dirty="0">
                <a:effectLst/>
                <a:latin typeface="soleil"/>
              </a:rPr>
              <a:t>Over 38% of individuals have made a healthcare visit (</a:t>
            </a:r>
            <a:r>
              <a:rPr lang="en-US" sz="2400" b="0" i="0" dirty="0" err="1">
                <a:effectLst/>
                <a:latin typeface="soleil"/>
              </a:rPr>
              <a:t>eg.</a:t>
            </a:r>
            <a:r>
              <a:rPr lang="en-US" sz="2400" b="0" i="0" dirty="0">
                <a:effectLst/>
                <a:latin typeface="soleil"/>
              </a:rPr>
              <a:t>, primary care, emergency department, specialty care, </a:t>
            </a:r>
            <a:r>
              <a:rPr lang="en-US" sz="2400" b="0" i="0" dirty="0" err="1">
                <a:effectLst/>
                <a:latin typeface="soleil"/>
              </a:rPr>
              <a:t>etc</a:t>
            </a:r>
            <a:r>
              <a:rPr lang="en-US" sz="2400" b="0" i="0" dirty="0">
                <a:effectLst/>
                <a:latin typeface="soleil"/>
              </a:rPr>
              <a:t>) within the week before their suicide attempt and 95% have had a health care visit within the preceding year. </a:t>
            </a:r>
          </a:p>
          <a:p>
            <a:r>
              <a:rPr lang="en-US" sz="2400" b="0" i="0" dirty="0">
                <a:effectLst/>
                <a:latin typeface="soleil"/>
              </a:rPr>
              <a:t>Adult patients report that they expect their physician to ask about lifestyle f</a:t>
            </a:r>
            <a:r>
              <a:rPr lang="en-US" sz="2400" dirty="0">
                <a:latin typeface="soleil"/>
              </a:rPr>
              <a:t>actors that could impact their health and are open to advice.</a:t>
            </a:r>
            <a:endParaRPr lang="en-US" sz="2400" b="0" i="0" dirty="0">
              <a:effectLst/>
              <a:latin typeface="soleil"/>
            </a:endParaRPr>
          </a:p>
          <a:p>
            <a:pPr marL="0" indent="0" algn="l">
              <a:buNone/>
            </a:pPr>
            <a:r>
              <a:rPr lang="en-US" sz="2400" i="0" u="sng" dirty="0">
                <a:effectLst/>
                <a:latin typeface="soleil"/>
              </a:rPr>
              <a:t>Reducing Access to Lethal Means </a:t>
            </a:r>
          </a:p>
          <a:p>
            <a:pPr algn="l"/>
            <a:r>
              <a:rPr lang="en-US" sz="2400" b="0" i="0" dirty="0">
                <a:effectLst/>
                <a:latin typeface="soleil"/>
              </a:rPr>
              <a:t>Limiting access to medications and chemicals and removing or locking up firearms and other weapons are important actions to keep patients safe.</a:t>
            </a:r>
          </a:p>
          <a:p>
            <a:pPr algn="l">
              <a:buFont typeface="Arial" panose="020B0604020202020204" pitchFamily="34" charset="0"/>
              <a:buChar char="•"/>
            </a:pPr>
            <a:r>
              <a:rPr lang="en-US" sz="2400" b="0" i="0" dirty="0">
                <a:effectLst/>
                <a:latin typeface="soleil"/>
              </a:rPr>
              <a:t>Many suicide attempts occur with little planning during a short-term crisis. </a:t>
            </a:r>
          </a:p>
          <a:p>
            <a:pPr algn="l">
              <a:buFont typeface="Arial" panose="020B0604020202020204" pitchFamily="34" charset="0"/>
              <a:buChar char="•"/>
            </a:pPr>
            <a:r>
              <a:rPr lang="en-US" sz="2400" b="0" i="0" dirty="0">
                <a:effectLst/>
                <a:latin typeface="soleil"/>
              </a:rPr>
              <a:t>90% of attempters who survive do NOT go on to die by suicide later. </a:t>
            </a:r>
          </a:p>
          <a:p>
            <a:pPr algn="l">
              <a:buFont typeface="Arial" panose="020B0604020202020204" pitchFamily="34" charset="0"/>
              <a:buChar char="•"/>
            </a:pPr>
            <a:r>
              <a:rPr lang="en-US" sz="2400" b="0" i="0" dirty="0">
                <a:effectLst/>
                <a:latin typeface="soleil"/>
              </a:rPr>
              <a:t>Access to firearms is a risk factor for suicide. Reducing access to lethal means saves lives.</a:t>
            </a:r>
          </a:p>
          <a:p>
            <a:pPr marL="0" indent="0">
              <a:buNone/>
            </a:pPr>
            <a:endParaRPr lang="en-US" sz="2400" dirty="0"/>
          </a:p>
        </p:txBody>
      </p:sp>
    </p:spTree>
    <p:extLst>
      <p:ext uri="{BB962C8B-B14F-4D97-AF65-F5344CB8AC3E}">
        <p14:creationId xmlns:p14="http://schemas.microsoft.com/office/powerpoint/2010/main" val="205044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b="1" dirty="0">
                <a:solidFill>
                  <a:schemeClr val="bg2">
                    <a:lumMod val="25000"/>
                  </a:schemeClr>
                </a:solidFill>
              </a:rPr>
              <a:t>Zero Suicide Mission &amp; Principles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1DD26FC9-DA17-4916-8DA9-BE3E6B35BEBB}"/>
              </a:ext>
            </a:extLst>
          </p:cNvPr>
          <p:cNvSpPr>
            <a:spLocks noGrp="1"/>
          </p:cNvSpPr>
          <p:nvPr>
            <p:ph idx="1"/>
          </p:nvPr>
        </p:nvSpPr>
        <p:spPr>
          <a:xfrm>
            <a:off x="1324027" y="1844826"/>
            <a:ext cx="10515600" cy="4859988"/>
          </a:xfrm>
        </p:spPr>
        <p:txBody>
          <a:bodyPr>
            <a:normAutofit fontScale="77500" lnSpcReduction="20000"/>
          </a:bodyPr>
          <a:lstStyle/>
          <a:p>
            <a:pPr marL="0" indent="0">
              <a:buNone/>
            </a:pPr>
            <a:r>
              <a:rPr lang="en-US" u="sng" dirty="0">
                <a:latin typeface="soleil"/>
              </a:rPr>
              <a:t>Mission</a:t>
            </a:r>
          </a:p>
          <a:p>
            <a:r>
              <a:rPr lang="en-US" dirty="0">
                <a:latin typeface="soleil"/>
              </a:rPr>
              <a:t>QI model designed for system-wide transformation</a:t>
            </a:r>
          </a:p>
          <a:p>
            <a:r>
              <a:rPr lang="en-US" dirty="0">
                <a:latin typeface="soleil"/>
              </a:rPr>
              <a:t>Transform the way health systems care for people with suicidal urges</a:t>
            </a:r>
          </a:p>
          <a:p>
            <a:r>
              <a:rPr lang="en-US" dirty="0">
                <a:latin typeface="soleil"/>
              </a:rPr>
              <a:t>Culture change to a “Zero-based” mindset</a:t>
            </a:r>
            <a:br>
              <a:rPr lang="en-US" dirty="0">
                <a:latin typeface="soleil"/>
              </a:rPr>
            </a:br>
            <a:endParaRPr lang="en-US" dirty="0">
              <a:latin typeface="soleil"/>
            </a:endParaRPr>
          </a:p>
          <a:p>
            <a:pPr marL="0" indent="0">
              <a:buNone/>
            </a:pPr>
            <a:r>
              <a:rPr lang="en-US" u="sng" dirty="0">
                <a:latin typeface="soleil"/>
              </a:rPr>
              <a:t>Foundational Principles</a:t>
            </a:r>
          </a:p>
          <a:p>
            <a:pPr algn="l">
              <a:buFont typeface="Arial" panose="020B0604020202020204" pitchFamily="34" charset="0"/>
              <a:buChar char="•"/>
            </a:pPr>
            <a:r>
              <a:rPr lang="en-US" b="1" i="0" dirty="0">
                <a:effectLst/>
                <a:latin typeface="soleil"/>
              </a:rPr>
              <a:t>Core Values</a:t>
            </a:r>
            <a:r>
              <a:rPr lang="en-US" b="0" i="0" dirty="0">
                <a:effectLst/>
                <a:latin typeface="soleil"/>
              </a:rPr>
              <a:t>—the belief and commitment that suicide can be eliminated in a population under care by improving service access and quality and through practicing continuous quality improvement.</a:t>
            </a:r>
          </a:p>
          <a:p>
            <a:pPr algn="l">
              <a:buFont typeface="Arial" panose="020B0604020202020204" pitchFamily="34" charset="0"/>
              <a:buChar char="•"/>
            </a:pPr>
            <a:r>
              <a:rPr lang="en-US" b="1" i="0" dirty="0">
                <a:effectLst/>
                <a:latin typeface="soleil"/>
              </a:rPr>
              <a:t>Systems Management</a:t>
            </a:r>
            <a:r>
              <a:rPr lang="en-US" b="0" i="0" dirty="0">
                <a:effectLst/>
                <a:latin typeface="soleil"/>
              </a:rPr>
              <a:t>—taking systematic steps across systems of care to create a culture that no longer finds suicide acceptable, setting aggressive but achievable goals to eliminate suicide attempts and deaths, and organizing service delivery and support accordingly.</a:t>
            </a:r>
          </a:p>
          <a:p>
            <a:pPr algn="l">
              <a:buFont typeface="Arial" panose="020B0604020202020204" pitchFamily="34" charset="0"/>
              <a:buChar char="•"/>
            </a:pPr>
            <a:r>
              <a:rPr lang="en-US" b="1" i="0" dirty="0">
                <a:effectLst/>
                <a:latin typeface="soleil"/>
              </a:rPr>
              <a:t>Evidence-Based Clinical Care Practices</a:t>
            </a:r>
            <a:r>
              <a:rPr lang="en-US" b="0" i="0" dirty="0">
                <a:effectLst/>
                <a:latin typeface="soleil"/>
              </a:rPr>
              <a:t>—adopting practices that research shows reduce suicide deaths and behaviors and that are delivered through the entire system of care and that emphasize productive patient-staff interactions.</a:t>
            </a:r>
          </a:p>
          <a:p>
            <a:endParaRPr lang="en-US" u="sng" dirty="0"/>
          </a:p>
        </p:txBody>
      </p:sp>
    </p:spTree>
    <p:extLst>
      <p:ext uri="{BB962C8B-B14F-4D97-AF65-F5344CB8AC3E}">
        <p14:creationId xmlns:p14="http://schemas.microsoft.com/office/powerpoint/2010/main" val="348235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429B651-7392-4D33-BB05-BDD8C885EB15}"/>
              </a:ext>
            </a:extLst>
          </p:cNvPr>
          <p:cNvSpPr>
            <a:spLocks noGrp="1"/>
          </p:cNvSpPr>
          <p:nvPr>
            <p:ph type="title"/>
          </p:nvPr>
        </p:nvSpPr>
        <p:spPr>
          <a:xfrm>
            <a:off x="1743850" y="439357"/>
            <a:ext cx="6614439" cy="1554480"/>
          </a:xfrm>
        </p:spPr>
        <p:txBody>
          <a:bodyPr anchor="ctr">
            <a:normAutofit/>
          </a:bodyPr>
          <a:lstStyle/>
          <a:p>
            <a:pPr algn="ctr"/>
            <a:r>
              <a:rPr lang="en-US" sz="4800" dirty="0"/>
              <a:t>Zero Suicide Elements</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35C2A2A-0B76-480A-BE94-E402F2AD0353}"/>
              </a:ext>
            </a:extLst>
          </p:cNvPr>
          <p:cNvPicPr>
            <a:picLocks noChangeAspect="1"/>
          </p:cNvPicPr>
          <p:nvPr/>
        </p:nvPicPr>
        <p:blipFill rotWithShape="1">
          <a:blip r:embed="rId3"/>
          <a:srcRect t="1423" b="10631"/>
          <a:stretch/>
        </p:blipFill>
        <p:spPr>
          <a:xfrm>
            <a:off x="8358289" y="26305"/>
            <a:ext cx="2628058" cy="2481763"/>
          </a:xfrm>
          <a:prstGeom prst="rect">
            <a:avLst/>
          </a:prstGeom>
        </p:spPr>
      </p:pic>
      <p:sp>
        <p:nvSpPr>
          <p:cNvPr id="8" name="Content Placeholder 7">
            <a:extLst>
              <a:ext uri="{FF2B5EF4-FFF2-40B4-BE49-F238E27FC236}">
                <a16:creationId xmlns:a16="http://schemas.microsoft.com/office/drawing/2014/main" id="{773D1142-16B4-4EB6-BCFC-139A6EF77484}"/>
              </a:ext>
            </a:extLst>
          </p:cNvPr>
          <p:cNvSpPr>
            <a:spLocks noGrp="1"/>
          </p:cNvSpPr>
          <p:nvPr>
            <p:ph idx="1"/>
          </p:nvPr>
        </p:nvSpPr>
        <p:spPr>
          <a:xfrm>
            <a:off x="1123162" y="2930917"/>
            <a:ext cx="9941319" cy="3233164"/>
          </a:xfrm>
        </p:spPr>
        <p:txBody>
          <a:bodyPr anchor="ctr">
            <a:normAutofit fontScale="92500"/>
          </a:bodyPr>
          <a:lstStyle/>
          <a:p>
            <a:r>
              <a:rPr lang="en-US" sz="2400" b="1" dirty="0"/>
              <a:t>Lead</a:t>
            </a:r>
            <a:r>
              <a:rPr lang="en-US" sz="2400" dirty="0"/>
              <a:t> system-wide culture change committed to reducing suicides</a:t>
            </a:r>
          </a:p>
          <a:p>
            <a:r>
              <a:rPr lang="en-US" sz="2400" b="1" dirty="0"/>
              <a:t>Train</a:t>
            </a:r>
            <a:r>
              <a:rPr lang="en-US" sz="2400" dirty="0"/>
              <a:t> a competent, confident, and caring workforce</a:t>
            </a:r>
          </a:p>
          <a:p>
            <a:r>
              <a:rPr lang="en-US" sz="2400" b="1" dirty="0"/>
              <a:t>Identify</a:t>
            </a:r>
            <a:r>
              <a:rPr lang="en-US" sz="2400" dirty="0"/>
              <a:t> patients with suicide risk via comprehensive screenings</a:t>
            </a:r>
          </a:p>
          <a:p>
            <a:r>
              <a:rPr lang="en-US" sz="2400" b="1" dirty="0"/>
              <a:t>Engage</a:t>
            </a:r>
            <a:r>
              <a:rPr lang="en-US" sz="2400" dirty="0"/>
              <a:t> all individuals at-risk of suicide using a suicide care management plan</a:t>
            </a:r>
          </a:p>
          <a:p>
            <a:r>
              <a:rPr lang="en-US" sz="2400" b="1" dirty="0"/>
              <a:t>Treat</a:t>
            </a:r>
            <a:r>
              <a:rPr lang="en-US" sz="2400" dirty="0"/>
              <a:t> suicidal thoughts and behaviors using evidence-based treatments</a:t>
            </a:r>
          </a:p>
          <a:p>
            <a:r>
              <a:rPr lang="en-US" sz="2400" b="1" dirty="0"/>
              <a:t>Transition</a:t>
            </a:r>
            <a:r>
              <a:rPr lang="en-US" sz="2400" dirty="0"/>
              <a:t> individuals through care with warm hand-offs and supportive contacts</a:t>
            </a:r>
          </a:p>
          <a:p>
            <a:r>
              <a:rPr lang="en-US" sz="2400" b="1" dirty="0"/>
              <a:t>Improve</a:t>
            </a:r>
            <a:r>
              <a:rPr lang="en-US" sz="2400" dirty="0"/>
              <a:t> policies and procedures through a continuous quality improvement plan</a:t>
            </a:r>
          </a:p>
          <a:p>
            <a:endParaRPr lang="en-US" sz="2400" dirty="0"/>
          </a:p>
        </p:txBody>
      </p:sp>
    </p:spTree>
    <p:extLst>
      <p:ext uri="{BB962C8B-B14F-4D97-AF65-F5344CB8AC3E}">
        <p14:creationId xmlns:p14="http://schemas.microsoft.com/office/powerpoint/2010/main" val="314380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Core Element: Lead</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838200" y="1825624"/>
            <a:ext cx="10515600" cy="4852761"/>
          </a:xfrm>
        </p:spPr>
        <p:txBody>
          <a:bodyPr>
            <a:normAutofit/>
          </a:bodyPr>
          <a:lstStyle/>
          <a:p>
            <a:r>
              <a:rPr lang="en-US" dirty="0"/>
              <a:t>System-wide commitment</a:t>
            </a:r>
          </a:p>
          <a:p>
            <a:r>
              <a:rPr lang="en-US" dirty="0"/>
              <a:t>Establish implementation team</a:t>
            </a:r>
          </a:p>
          <a:p>
            <a:pPr lvl="1"/>
            <a:r>
              <a:rPr lang="en-US" dirty="0"/>
              <a:t>Schedule regular meetings</a:t>
            </a:r>
          </a:p>
          <a:p>
            <a:pPr lvl="1"/>
            <a:r>
              <a:rPr lang="en-US" dirty="0"/>
              <a:t>Leaders at all levels serve as champions</a:t>
            </a:r>
          </a:p>
          <a:p>
            <a:pPr lvl="1"/>
            <a:r>
              <a:rPr lang="en-US" dirty="0"/>
              <a:t>Authority for developing and changing guidelines</a:t>
            </a:r>
          </a:p>
          <a:p>
            <a:pPr lvl="1"/>
            <a:r>
              <a:rPr lang="en-US" dirty="0"/>
              <a:t>Continuous QI to ensure fidelity</a:t>
            </a:r>
          </a:p>
          <a:p>
            <a:pPr lvl="1"/>
            <a:r>
              <a:rPr lang="en-US" dirty="0"/>
              <a:t>Assist with training and maintaining culture of Zero Suicide</a:t>
            </a:r>
          </a:p>
          <a:p>
            <a:r>
              <a:rPr lang="en-US" dirty="0"/>
              <a:t>Assess elements of safer suicide care currently in place</a:t>
            </a:r>
          </a:p>
          <a:p>
            <a:r>
              <a:rPr lang="en-US" dirty="0"/>
              <a:t>Adopt a comprehensive suicide care approach and develop policy</a:t>
            </a:r>
          </a:p>
          <a:p>
            <a:r>
              <a:rPr lang="en-US" dirty="0"/>
              <a:t>Establish positions responsible for ensuring fidelity to the model</a:t>
            </a:r>
          </a:p>
        </p:txBody>
      </p:sp>
    </p:spTree>
    <p:extLst>
      <p:ext uri="{BB962C8B-B14F-4D97-AF65-F5344CB8AC3E}">
        <p14:creationId xmlns:p14="http://schemas.microsoft.com/office/powerpoint/2010/main" val="69666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Core Element: Train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838200" y="1825624"/>
            <a:ext cx="10515600" cy="4666615"/>
          </a:xfrm>
        </p:spPr>
        <p:txBody>
          <a:bodyPr>
            <a:normAutofit/>
          </a:bodyPr>
          <a:lstStyle/>
          <a:p>
            <a:r>
              <a:rPr lang="en-US" dirty="0">
                <a:latin typeface="soleil"/>
              </a:rPr>
              <a:t>Staff require skills and confidence to provide excellent care</a:t>
            </a:r>
          </a:p>
          <a:p>
            <a:r>
              <a:rPr lang="en-US" dirty="0">
                <a:latin typeface="soleil"/>
              </a:rPr>
              <a:t>All employees receive training appropriate to their role</a:t>
            </a:r>
          </a:p>
          <a:p>
            <a:pPr algn="l">
              <a:buFont typeface="Arial" panose="020B0604020202020204" pitchFamily="34" charset="0"/>
              <a:buChar char="•"/>
            </a:pPr>
            <a:r>
              <a:rPr lang="en-US" b="0" i="0" dirty="0">
                <a:effectLst/>
                <a:latin typeface="soleil"/>
              </a:rPr>
              <a:t>Ensure that training contains the following elements:</a:t>
            </a:r>
          </a:p>
          <a:p>
            <a:pPr marL="742950" lvl="1" indent="-285750" algn="l">
              <a:buFont typeface="Arial" panose="020B0604020202020204" pitchFamily="34" charset="0"/>
              <a:buChar char="•"/>
            </a:pPr>
            <a:r>
              <a:rPr lang="en-US" b="0" i="0" dirty="0">
                <a:effectLst/>
                <a:latin typeface="soleil"/>
              </a:rPr>
              <a:t>The fundamentals of the organization’s Zero Suicide philosophy</a:t>
            </a:r>
          </a:p>
          <a:p>
            <a:pPr marL="742950" lvl="1" indent="-285750" algn="l">
              <a:buFont typeface="Arial" panose="020B0604020202020204" pitchFamily="34" charset="0"/>
              <a:buChar char="•"/>
            </a:pPr>
            <a:r>
              <a:rPr lang="en-US" b="0" i="0" dirty="0">
                <a:effectLst/>
                <a:latin typeface="soleil"/>
              </a:rPr>
              <a:t>Policies and protocols relevant to the staff member’s role and responsibilities</a:t>
            </a:r>
          </a:p>
          <a:p>
            <a:pPr marL="742950" lvl="1" indent="-285750" algn="l">
              <a:buFont typeface="Arial" panose="020B0604020202020204" pitchFamily="34" charset="0"/>
              <a:buChar char="•"/>
            </a:pPr>
            <a:r>
              <a:rPr lang="en-US" b="0" i="0" dirty="0">
                <a:effectLst/>
                <a:latin typeface="soleil"/>
              </a:rPr>
              <a:t>Basic, research-informed training on suicide identification for all staff</a:t>
            </a:r>
          </a:p>
          <a:p>
            <a:pPr marL="742950" lvl="1" indent="-285750" algn="l">
              <a:buFont typeface="Arial" panose="020B0604020202020204" pitchFamily="34" charset="0"/>
              <a:buChar char="•"/>
            </a:pPr>
            <a:r>
              <a:rPr lang="en-US" b="0" i="0" dirty="0">
                <a:effectLst/>
                <a:latin typeface="soleil"/>
              </a:rPr>
              <a:t>Additional training to all clinical staff to ensure a basic level of skill in assessing, managing, and treatment planning for patients at risk of suicide, including safety planning and reduction of access to lethal means</a:t>
            </a:r>
          </a:p>
          <a:p>
            <a:pPr marL="742950" lvl="1" indent="-285750" algn="l">
              <a:buFont typeface="Arial" panose="020B0604020202020204" pitchFamily="34" charset="0"/>
              <a:buChar char="•"/>
            </a:pPr>
            <a:r>
              <a:rPr lang="en-US" b="0" i="0" dirty="0">
                <a:effectLst/>
                <a:latin typeface="soleil"/>
              </a:rPr>
              <a:t>Advanced training to deepen skills and increase confidence and effectiveness</a:t>
            </a:r>
          </a:p>
          <a:p>
            <a:r>
              <a:rPr lang="en-US" dirty="0">
                <a:latin typeface="soleil"/>
              </a:rPr>
              <a:t>Train new staff and provide refresher training at least every 3 years</a:t>
            </a:r>
          </a:p>
        </p:txBody>
      </p:sp>
    </p:spTree>
    <p:extLst>
      <p:ext uri="{BB962C8B-B14F-4D97-AF65-F5344CB8AC3E}">
        <p14:creationId xmlns:p14="http://schemas.microsoft.com/office/powerpoint/2010/main" val="7209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Core Element: Identify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971654" y="1823946"/>
            <a:ext cx="10515600" cy="4901747"/>
          </a:xfrm>
        </p:spPr>
        <p:txBody>
          <a:bodyPr>
            <a:normAutofit fontScale="92500" lnSpcReduction="20000"/>
          </a:bodyPr>
          <a:lstStyle/>
          <a:p>
            <a:pPr marL="0" indent="0" algn="l">
              <a:buNone/>
            </a:pPr>
            <a:r>
              <a:rPr lang="en-US" sz="3000" i="0" u="sng" dirty="0">
                <a:effectLst/>
                <a:latin typeface="soleil"/>
              </a:rPr>
              <a:t>Screening for Suicide Risk</a:t>
            </a:r>
          </a:p>
          <a:p>
            <a:pPr algn="l">
              <a:buFont typeface="Arial" panose="020B0604020202020204" pitchFamily="34" charset="0"/>
              <a:buChar char="•"/>
            </a:pPr>
            <a:r>
              <a:rPr lang="en-US" b="0" i="0" dirty="0">
                <a:effectLst/>
                <a:latin typeface="soleil"/>
              </a:rPr>
              <a:t>Policies and procedures clearly describe screening patients for suicide risk, including:</a:t>
            </a:r>
          </a:p>
          <a:p>
            <a:pPr marL="742950" lvl="1" indent="-285750" algn="l">
              <a:buFont typeface="Arial" panose="020B0604020202020204" pitchFamily="34" charset="0"/>
              <a:buChar char="•"/>
            </a:pPr>
            <a:r>
              <a:rPr lang="en-US" b="0" i="0" dirty="0">
                <a:effectLst/>
                <a:latin typeface="soleil"/>
              </a:rPr>
              <a:t>The frequency of screening</a:t>
            </a:r>
          </a:p>
          <a:p>
            <a:pPr marL="742950" lvl="1" indent="-285750" algn="l">
              <a:buFont typeface="Arial" panose="020B0604020202020204" pitchFamily="34" charset="0"/>
              <a:buChar char="•"/>
            </a:pPr>
            <a:r>
              <a:rPr lang="en-US" b="0" i="0" dirty="0">
                <a:effectLst/>
                <a:latin typeface="soleil"/>
              </a:rPr>
              <a:t>Documenting risk screenings</a:t>
            </a:r>
          </a:p>
          <a:p>
            <a:pPr marL="742950" lvl="1" indent="-285750" algn="l">
              <a:buFont typeface="Arial" panose="020B0604020202020204" pitchFamily="34" charset="0"/>
              <a:buChar char="•"/>
            </a:pPr>
            <a:r>
              <a:rPr lang="en-US" b="0" i="0" dirty="0">
                <a:effectLst/>
                <a:latin typeface="soleil"/>
              </a:rPr>
              <a:t>Screening and identification workflows</a:t>
            </a:r>
          </a:p>
          <a:p>
            <a:pPr marL="742950" lvl="1" indent="-285750" algn="l">
              <a:buFont typeface="Arial" panose="020B0604020202020204" pitchFamily="34" charset="0"/>
              <a:buChar char="•"/>
            </a:pPr>
            <a:r>
              <a:rPr lang="en-US" b="0" i="0" dirty="0">
                <a:effectLst/>
                <a:latin typeface="soleil"/>
              </a:rPr>
              <a:t>How staff will be alerted when their patients screen positive for suicide risk</a:t>
            </a:r>
          </a:p>
          <a:p>
            <a:pPr marL="742950" lvl="1" indent="-285750" algn="l">
              <a:buFont typeface="Arial" panose="020B0604020202020204" pitchFamily="34" charset="0"/>
              <a:buChar char="•"/>
            </a:pPr>
            <a:r>
              <a:rPr lang="en-US" dirty="0">
                <a:latin typeface="soleil"/>
              </a:rPr>
              <a:t>Completion of full risk formulation for p</a:t>
            </a:r>
            <a:r>
              <a:rPr lang="en-US" b="0" i="0" dirty="0">
                <a:effectLst/>
                <a:latin typeface="soleil"/>
              </a:rPr>
              <a:t>atients screening positive for suicide risk</a:t>
            </a:r>
          </a:p>
          <a:p>
            <a:pPr marL="1200150" lvl="2" indent="-285750"/>
            <a:r>
              <a:rPr lang="en-US" b="0" i="0" dirty="0">
                <a:effectLst/>
                <a:latin typeface="soleil"/>
              </a:rPr>
              <a:t>Further assessment to establish severity of suicide risk</a:t>
            </a:r>
            <a:br>
              <a:rPr lang="en-US" b="0" i="0" dirty="0">
                <a:effectLst/>
                <a:latin typeface="soleil"/>
              </a:rPr>
            </a:br>
            <a:r>
              <a:rPr lang="en-US" b="0" i="0" dirty="0">
                <a:effectLst/>
                <a:latin typeface="soleil"/>
              </a:rPr>
              <a:t> </a:t>
            </a:r>
            <a:r>
              <a:rPr lang="en-US" b="0" i="0" dirty="0">
                <a:effectLst/>
                <a:latin typeface="soleil"/>
                <a:hlinkClick r:id="rId3"/>
              </a:rPr>
              <a:t>https://cssrs.columbia.edu/</a:t>
            </a:r>
            <a:r>
              <a:rPr lang="en-US" b="0" i="0" dirty="0">
                <a:effectLst/>
                <a:latin typeface="soleil"/>
              </a:rPr>
              <a:t>  </a:t>
            </a:r>
          </a:p>
          <a:p>
            <a:pPr algn="l">
              <a:buFont typeface="Arial" panose="020B0604020202020204" pitchFamily="34" charset="0"/>
              <a:buChar char="•"/>
            </a:pPr>
            <a:r>
              <a:rPr lang="en-US" b="0" i="0" dirty="0">
                <a:effectLst/>
                <a:latin typeface="soleil"/>
              </a:rPr>
              <a:t>A written policy and procedure specifies that patients are provided timely access to clinically trained staff after screening positive for suicide risk.</a:t>
            </a:r>
          </a:p>
          <a:p>
            <a:pPr algn="l">
              <a:buFont typeface="Arial" panose="020B0604020202020204" pitchFamily="34" charset="0"/>
              <a:buChar char="•"/>
            </a:pPr>
            <a:r>
              <a:rPr lang="en-US" b="0" i="0" dirty="0">
                <a:effectLst/>
                <a:latin typeface="soleil"/>
              </a:rPr>
              <a:t>A standardized screening measure is used by all staff.</a:t>
            </a:r>
          </a:p>
          <a:p>
            <a:pPr algn="l">
              <a:buFont typeface="Arial" panose="020B0604020202020204" pitchFamily="34" charset="0"/>
              <a:buChar char="•"/>
            </a:pPr>
            <a:r>
              <a:rPr lang="en-US" b="0" i="0" dirty="0">
                <a:effectLst/>
                <a:latin typeface="soleil"/>
              </a:rPr>
              <a:t>Staff receives formal training on suicide screening and documentation.</a:t>
            </a:r>
          </a:p>
          <a:p>
            <a:endParaRPr lang="en-US" dirty="0"/>
          </a:p>
        </p:txBody>
      </p:sp>
    </p:spTree>
    <p:extLst>
      <p:ext uri="{BB962C8B-B14F-4D97-AF65-F5344CB8AC3E}">
        <p14:creationId xmlns:p14="http://schemas.microsoft.com/office/powerpoint/2010/main" val="174797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BD7A-FFE7-40B8-B7A6-8E12D604A78E}"/>
              </a:ext>
            </a:extLst>
          </p:cNvPr>
          <p:cNvSpPr>
            <a:spLocks noGrp="1"/>
          </p:cNvSpPr>
          <p:nvPr>
            <p:ph type="title"/>
          </p:nvPr>
        </p:nvSpPr>
        <p:spPr>
          <a:xfrm>
            <a:off x="1653363" y="365760"/>
            <a:ext cx="9367203" cy="1188720"/>
          </a:xfrm>
        </p:spPr>
        <p:txBody>
          <a:bodyPr>
            <a:normAutofit/>
          </a:bodyPr>
          <a:lstStyle/>
          <a:p>
            <a:pPr algn="ctr"/>
            <a:r>
              <a:rPr lang="en-US" dirty="0"/>
              <a:t>Core Element: Engage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E26046-C9C2-4623-9589-A608E1CFB41C}"/>
              </a:ext>
            </a:extLst>
          </p:cNvPr>
          <p:cNvSpPr>
            <a:spLocks noGrp="1"/>
          </p:cNvSpPr>
          <p:nvPr>
            <p:ph idx="1"/>
          </p:nvPr>
        </p:nvSpPr>
        <p:spPr>
          <a:xfrm>
            <a:off x="971654" y="1856604"/>
            <a:ext cx="10515600" cy="4836432"/>
          </a:xfrm>
        </p:spPr>
        <p:txBody>
          <a:bodyPr>
            <a:normAutofit fontScale="92500" lnSpcReduction="10000"/>
          </a:bodyPr>
          <a:lstStyle/>
          <a:p>
            <a:pPr algn="l">
              <a:buFont typeface="Arial" panose="020B0604020202020204" pitchFamily="34" charset="0"/>
              <a:buChar char="•"/>
            </a:pPr>
            <a:r>
              <a:rPr lang="en-US" b="0" i="0" dirty="0">
                <a:effectLst/>
                <a:latin typeface="soleil"/>
              </a:rPr>
              <a:t>All individuals identified to be at risk of suicide are engaged in a pathway to care during the appointment.</a:t>
            </a:r>
          </a:p>
          <a:p>
            <a:pPr algn="l">
              <a:buFont typeface="Arial" panose="020B0604020202020204" pitchFamily="34" charset="0"/>
              <a:buChar char="•"/>
            </a:pPr>
            <a:r>
              <a:rPr lang="en-US" dirty="0">
                <a:latin typeface="soleil"/>
              </a:rPr>
              <a:t>Safety Planning</a:t>
            </a:r>
          </a:p>
          <a:p>
            <a:pPr lvl="1"/>
            <a:r>
              <a:rPr lang="en-US" dirty="0">
                <a:effectLst/>
                <a:latin typeface="soleil"/>
              </a:rPr>
              <a:t>Brief and in the patient’s own words</a:t>
            </a:r>
          </a:p>
          <a:p>
            <a:pPr lvl="1"/>
            <a:r>
              <a:rPr lang="en-US" dirty="0">
                <a:latin typeface="soleil"/>
              </a:rPr>
              <a:t>Involve patient’s family/supports as full partners in the collaborative process</a:t>
            </a:r>
          </a:p>
          <a:p>
            <a:pPr lvl="1"/>
            <a:r>
              <a:rPr lang="en-US" dirty="0">
                <a:effectLst/>
                <a:latin typeface="soleil"/>
              </a:rPr>
              <a:t>Include a plan for lethal means safety</a:t>
            </a:r>
          </a:p>
          <a:p>
            <a:pPr lvl="1"/>
            <a:r>
              <a:rPr lang="en-US" dirty="0">
                <a:latin typeface="soleil"/>
              </a:rPr>
              <a:t>Be in the patient’s possession when they leave the appointment</a:t>
            </a:r>
          </a:p>
          <a:p>
            <a:pPr lvl="1"/>
            <a:r>
              <a:rPr lang="en-US" dirty="0">
                <a:effectLst/>
                <a:latin typeface="soleil"/>
              </a:rPr>
              <a:t>Be updated whenever </a:t>
            </a:r>
            <a:r>
              <a:rPr lang="en-US" dirty="0">
                <a:latin typeface="soleil"/>
              </a:rPr>
              <a:t>warranted</a:t>
            </a:r>
            <a:endParaRPr lang="en-US" dirty="0">
              <a:effectLst/>
              <a:latin typeface="solei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soleil"/>
                <a:ea typeface="+mn-ea"/>
                <a:cs typeface="+mn-cs"/>
              </a:rPr>
              <a:t>Intervention is documented in the patient EHR.</a:t>
            </a:r>
          </a:p>
          <a:p>
            <a:pPr marL="457200" lvl="1" indent="0">
              <a:buNone/>
            </a:pPr>
            <a:endParaRPr lang="en-US" dirty="0">
              <a:latin typeface="soleil"/>
              <a:hlinkClick r:id="rId2"/>
            </a:endParaRPr>
          </a:p>
          <a:p>
            <a:pPr marL="0" indent="0">
              <a:buNone/>
            </a:pPr>
            <a:r>
              <a:rPr lang="en-US" sz="2400" b="0" i="0" u="none" strike="noStrike" dirty="0">
                <a:solidFill>
                  <a:srgbClr val="1C628F"/>
                </a:solidFill>
                <a:effectLst/>
                <a:latin typeface="soleil"/>
                <a:hlinkClick r:id="rId2"/>
              </a:rPr>
              <a:t>Counseling on Access to Means (CALM)</a:t>
            </a:r>
            <a:r>
              <a:rPr lang="en-US" sz="2400" b="0" i="0" dirty="0">
                <a:solidFill>
                  <a:srgbClr val="40403C"/>
                </a:solidFill>
                <a:effectLst/>
                <a:latin typeface="soleil"/>
              </a:rPr>
              <a:t>  is an online training offered free of charge by the Suicide Prevention Resource Center. Recommended that all clinical—and in some cases non-clinical—staff members complete. </a:t>
            </a:r>
            <a:endParaRPr lang="en-US" dirty="0"/>
          </a:p>
        </p:txBody>
      </p:sp>
    </p:spTree>
    <p:extLst>
      <p:ext uri="{BB962C8B-B14F-4D97-AF65-F5344CB8AC3E}">
        <p14:creationId xmlns:p14="http://schemas.microsoft.com/office/powerpoint/2010/main" val="3747351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2459</Words>
  <Application>Microsoft Office PowerPoint</Application>
  <PresentationFormat>Widescreen</PresentationFormat>
  <Paragraphs>194</Paragraphs>
  <Slides>18</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Nova</vt:lpstr>
      <vt:lpstr>Calibri</vt:lpstr>
      <vt:lpstr>Calibri Light</vt:lpstr>
      <vt:lpstr>soleil</vt:lpstr>
      <vt:lpstr>Office Theme</vt:lpstr>
      <vt:lpstr>PowerPoint Presentation</vt:lpstr>
      <vt:lpstr>PowerPoint Presentation</vt:lpstr>
      <vt:lpstr>Suicide can be prevented in Primary Care</vt:lpstr>
      <vt:lpstr>Zero Suicide Mission &amp; Principles</vt:lpstr>
      <vt:lpstr>Zero Suicide Elements</vt:lpstr>
      <vt:lpstr>Core Element: Lead</vt:lpstr>
      <vt:lpstr>Core Element: Train</vt:lpstr>
      <vt:lpstr>Core Element: Identify</vt:lpstr>
      <vt:lpstr>Core Element: Engage</vt:lpstr>
      <vt:lpstr>Core Element: Treat</vt:lpstr>
      <vt:lpstr>Core Element: Transition</vt:lpstr>
      <vt:lpstr>Policies for Safe Care Transitions</vt:lpstr>
      <vt:lpstr>Creating Smooth Care Transitions</vt:lpstr>
      <vt:lpstr>Core Element: Improve</vt:lpstr>
      <vt:lpstr>PowerPoint Presentation</vt:lpstr>
      <vt:lpstr>Chickasaw Nation DHS Implementation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Sier, Tequia</dc:creator>
  <cp:lastModifiedBy>Sier, Tequia</cp:lastModifiedBy>
  <cp:revision>68</cp:revision>
  <dcterms:created xsi:type="dcterms:W3CDTF">2022-01-25T01:46:08Z</dcterms:created>
  <dcterms:modified xsi:type="dcterms:W3CDTF">2022-01-28T05:03:25Z</dcterms:modified>
</cp:coreProperties>
</file>