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1"/>
  </p:notesMasterIdLst>
  <p:sldIdLst>
    <p:sldId id="256" r:id="rId5"/>
    <p:sldId id="312" r:id="rId6"/>
    <p:sldId id="258" r:id="rId7"/>
    <p:sldId id="259" r:id="rId8"/>
    <p:sldId id="260" r:id="rId9"/>
    <p:sldId id="261" r:id="rId10"/>
    <p:sldId id="262" r:id="rId11"/>
    <p:sldId id="263" r:id="rId12"/>
    <p:sldId id="31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E04"/>
    <a:srgbClr val="556292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2" autoAdjust="0"/>
    <p:restoredTop sz="86463" autoAdjust="0"/>
  </p:normalViewPr>
  <p:slideViewPr>
    <p:cSldViewPr snapToGrid="0" snapToObjects="1">
      <p:cViewPr>
        <p:scale>
          <a:sx n="104" d="100"/>
          <a:sy n="104" d="100"/>
        </p:scale>
        <p:origin x="-384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31C08-3200-F148-91E8-3EF2B7EA3887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47CEF-8C48-5E4B-BC29-405B4D547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DC051-28F0-0C4F-9A9F-42DF446F18B8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Icebreaker</a:t>
            </a:r>
            <a:r>
              <a:rPr lang="en-US" baseline="0" dirty="0" smtClean="0"/>
              <a:t> – the following slides show risk and protective factors that surround youth.  Ultimately creating a “community” and justifying the need for comprehensive prevention services.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CBF16-E828-AF49-976C-CE5A7C925FDE}" type="slidenum">
              <a:rPr lang="en-US"/>
              <a:pPr/>
              <a:t>46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C748B-2189-A64B-A09F-1D2BCE8E68A5}" type="slidenum">
              <a:rPr lang="en-US"/>
              <a:pPr/>
              <a:t>47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u="sng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7DCB9-09BA-8D46-9A86-9EFBCE8559AD}" type="slidenum">
              <a:rPr lang="en-US"/>
              <a:pPr/>
              <a:t>48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35A45-A343-3149-9170-D4AD0EF9013B}" type="slidenum">
              <a:rPr lang="en-US"/>
              <a:pPr/>
              <a:t>49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83E42-0519-F84D-BC39-9D28E0CD7FA1}" type="slidenum">
              <a:rPr lang="en-US"/>
              <a:pPr/>
              <a:t>50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441FE-B2E3-DF41-9543-5DF18B315DCD}" type="slidenum">
              <a:rPr lang="en-US"/>
              <a:pPr/>
              <a:t>51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u="sng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0FC38-C6EB-6543-AC76-416BE5348D2B}" type="slidenum">
              <a:rPr lang="en-US"/>
              <a:pPr/>
              <a:t>52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u="sng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AA6A0-62DB-B443-A41B-B2D479ADB9CC}" type="slidenum">
              <a:rPr lang="en-US"/>
              <a:pPr/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u="sn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D4578-59AF-E749-8E53-6786C5998E55}" type="slidenum">
              <a:rPr lang="en-US"/>
              <a:pPr/>
              <a:t>21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u="sng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65636-D8EF-3449-AE79-814B18F6EE7E}" type="slidenum">
              <a:rPr lang="en-US"/>
              <a:pPr/>
              <a:t>23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u="sng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31FCA-17BC-2A4D-8DC6-DD90FB07D906}" type="slidenum">
              <a:rPr lang="en-US"/>
              <a:pPr/>
              <a:t>24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u="sng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D80B5-B174-A24A-BF68-62E3701EBDE0}" type="slidenum">
              <a:rPr lang="en-US"/>
              <a:pPr/>
              <a:t>25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u="sng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A0D47-7844-264D-B826-21B8F1984809}" type="slidenum">
              <a:rPr lang="en-US"/>
              <a:pPr/>
              <a:t>26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u="sng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DC460-0A37-274B-B180-5CD2D09BB9C7}" type="slidenum">
              <a:rPr lang="en-US"/>
              <a:pPr/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u="sng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2AF28-8108-B144-95BE-2639037CE058}" type="slidenum">
              <a:rPr lang="en-US"/>
              <a:pPr/>
              <a:t>28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u="sng"/>
              <a:t>Jeremy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PT_PPT_title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494" y="-121683"/>
            <a:ext cx="9392111" cy="7141294"/>
          </a:xfrm>
          <a:prstGeom prst="rect">
            <a:avLst/>
          </a:prstGeom>
        </p:spPr>
      </p:pic>
      <p:pic>
        <p:nvPicPr>
          <p:cNvPr id="8" name="Picture 7" descr="Southwest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199" y="5850506"/>
            <a:ext cx="3063240" cy="713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136829"/>
            <a:ext cx="7086600" cy="2031172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97194"/>
            <a:ext cx="6400800" cy="102778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Authors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6" descr="SAMHSA Wordmark-FINAL-OU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56" y="5542040"/>
            <a:ext cx="4269013" cy="1144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9270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9270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PT_PPT_blank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19" y="-161573"/>
            <a:ext cx="9278037" cy="71811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62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62401" y="1346119"/>
            <a:ext cx="8489759" cy="1588"/>
          </a:xfrm>
          <a:prstGeom prst="line">
            <a:avLst/>
          </a:prstGeom>
          <a:ln w="41275" cap="flat" cmpd="sng" algn="ctr">
            <a:solidFill>
              <a:srgbClr val="55629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62401" y="6533502"/>
            <a:ext cx="8489759" cy="1588"/>
          </a:xfrm>
          <a:prstGeom prst="line">
            <a:avLst/>
          </a:prstGeom>
          <a:ln w="41275" cap="flat" cmpd="sng" algn="ctr">
            <a:solidFill>
              <a:srgbClr val="55629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8B0E04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mailto:swpc@o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50762" y="926977"/>
            <a:ext cx="9010952" cy="2717775"/>
          </a:xfrm>
        </p:spPr>
        <p:txBody>
          <a:bodyPr>
            <a:noAutofit/>
          </a:bodyPr>
          <a:lstStyle/>
          <a:p>
            <a:r>
              <a:rPr lang="en-US" sz="5400" dirty="0" smtClean="0"/>
              <a:t>Environmental Strategies</a:t>
            </a:r>
            <a:r>
              <a:rPr lang="en-US" sz="5400" dirty="0"/>
              <a:t> </a:t>
            </a:r>
            <a:r>
              <a:rPr lang="en-US" sz="5400" dirty="0" smtClean="0"/>
              <a:t>Overview 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1371600" y="3937864"/>
            <a:ext cx="6400800" cy="957989"/>
          </a:xfrm>
        </p:spPr>
        <p:txBody>
          <a:bodyPr>
            <a:noAutofit/>
          </a:bodyPr>
          <a:lstStyle/>
          <a:p>
            <a:pPr algn="l"/>
            <a:r>
              <a:rPr lang="en-US" sz="2300" dirty="0" smtClean="0"/>
              <a:t>Jeremy T. Goldbach, LMSW</a:t>
            </a:r>
          </a:p>
          <a:p>
            <a:pPr algn="l"/>
            <a:r>
              <a:rPr lang="en-US" sz="2300" dirty="0" smtClean="0"/>
              <a:t>June 8, 2011</a:t>
            </a:r>
            <a:endParaRPr lang="en-US" sz="23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rug deal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001713"/>
            <a:ext cx="7315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poli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59372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billboar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831850"/>
            <a:ext cx="65024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liqu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30676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liquor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8200"/>
            <a:ext cx="4064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liquor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locked do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9690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boys&amp;girls clu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teenag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335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What’s the point?!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0723" name="Picture 4" descr="village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1054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So Why Environmental Strategies?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 significant portion of youth in the United States (age 12 to 17) have used alcohol and other drugs.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Rates of binge drinking (five or more drinks) in underage youth is a concern, with large increases between 7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 grade (1.6% of 12 and 13 year olds) and high school graduation (34.7% of 18 to 20 year olds).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Economically, the costs of alcohol use and its related consequences in U.S. communities add up to more than $235 billion annually (</a:t>
            </a:r>
            <a:r>
              <a:rPr lang="en-US" dirty="0" err="1" smtClean="0">
                <a:ea typeface="+mn-ea"/>
                <a:cs typeface="+mn-cs"/>
              </a:rPr>
              <a:t>Rehm</a:t>
            </a:r>
            <a:r>
              <a:rPr lang="en-US" dirty="0" smtClean="0">
                <a:ea typeface="+mn-ea"/>
                <a:cs typeface="+mn-cs"/>
              </a:rPr>
              <a:t>, et al, 2009).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181600" y="6324600"/>
            <a:ext cx="3687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(NSDUH, 2009; Rehm et al. 2009)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Continued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Addressing alcohol abuse through only one strategy (such as a single direct service prevention intervention only) is less effective than taking a broader approach that includes the larger community.</a:t>
            </a:r>
          </a:p>
          <a:p>
            <a:r>
              <a:rPr lang="en-US" dirty="0" smtClean="0"/>
              <a:t>multi-component strategies promote a systemic approach to solving issues recognizing that individuals operate within, and are affected by, an “environment”. 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514600" y="6248400"/>
            <a:ext cx="607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(Hawley, 1950; Rousseau &amp; House, 1994; Stokols, 1996).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participation in this workshop, participants will be able to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environmental </a:t>
            </a:r>
            <a:r>
              <a:rPr lang="en-US" dirty="0" smtClean="0"/>
              <a:t>strategies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how to use the Strategic </a:t>
            </a:r>
            <a:r>
              <a:rPr lang="en-US" smtClean="0"/>
              <a:t>Prevention Framework (SPF) </a:t>
            </a:r>
            <a:r>
              <a:rPr lang="en-US" dirty="0" smtClean="0"/>
              <a:t>to select appropriate environmental strategies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environmental strategies that may be </a:t>
            </a:r>
            <a:r>
              <a:rPr lang="en-US" dirty="0" smtClean="0"/>
              <a:t>a good fit in </a:t>
            </a:r>
            <a:r>
              <a:rPr lang="en-US" dirty="0"/>
              <a:t>their own communities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Breaking it </a:t>
            </a:r>
            <a:r>
              <a:rPr lang="en-US" dirty="0" smtClean="0">
                <a:ea typeface="+mj-ea"/>
                <a:cs typeface="+mj-cs"/>
              </a:rPr>
              <a:t>Down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What are Environmental Strategies?</a:t>
            </a:r>
          </a:p>
          <a:p>
            <a:pPr>
              <a:buFontTx/>
              <a:buNone/>
            </a:pPr>
            <a:r>
              <a:rPr lang="en-US" dirty="0"/>
              <a:t>		Making flowers bloom?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Ending Wars?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	Getting rid of pollution?</a:t>
            </a:r>
          </a:p>
          <a:p>
            <a:pPr>
              <a:buFontTx/>
              <a:buNone/>
            </a:pPr>
            <a:r>
              <a:rPr lang="en-US" dirty="0"/>
              <a:t>			</a:t>
            </a:r>
          </a:p>
          <a:p>
            <a:pPr>
              <a:buFontTx/>
              <a:buNone/>
            </a:pPr>
            <a:r>
              <a:rPr lang="en-US" dirty="0"/>
              <a:t>			NO…well, not for us anyway!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Environmental Strategies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Technically</a:t>
            </a:r>
            <a:r>
              <a:rPr lang="en-US" dirty="0" smtClean="0"/>
              <a:t> speaking…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/>
              <a:t>Strategies that address policies, norms, expectations, regulations and enforcement within a shared environment with others in a community. Such strategies tend to: have greater reach (affecting more individuals) and less strength (intensity per individual); (2) be longer in duration; and (3) show more rapid results. – </a:t>
            </a:r>
            <a:r>
              <a:rPr lang="en-US" sz="2000" i="1" dirty="0"/>
              <a:t>quoted from the 2004 RAND Getting to Outcomes.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Team Work!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successes you’ve </a:t>
            </a:r>
          </a:p>
          <a:p>
            <a:pPr>
              <a:buFont typeface="Wingdings 2" charset="2"/>
              <a:buNone/>
            </a:pPr>
            <a:r>
              <a:rPr lang="en-US" dirty="0" smtClean="0"/>
              <a:t>had in using environmental </a:t>
            </a:r>
          </a:p>
          <a:p>
            <a:pPr>
              <a:buFont typeface="Wingdings 2" charset="2"/>
              <a:buNone/>
            </a:pPr>
            <a:r>
              <a:rPr lang="en-US" dirty="0" smtClean="0"/>
              <a:t>strategies</a:t>
            </a:r>
          </a:p>
          <a:p>
            <a:r>
              <a:rPr lang="en-US" dirty="0" smtClean="0"/>
              <a:t>Discuss barriers/struggles </a:t>
            </a:r>
          </a:p>
          <a:p>
            <a:pPr>
              <a:buFont typeface="Wingdings 2" charset="2"/>
              <a:buNone/>
            </a:pPr>
            <a:r>
              <a:rPr lang="en-US" dirty="0" smtClean="0"/>
              <a:t>in using environmental </a:t>
            </a:r>
          </a:p>
          <a:p>
            <a:pPr>
              <a:buFont typeface="Wingdings 2" charset="2"/>
              <a:buNone/>
            </a:pPr>
            <a:r>
              <a:rPr lang="en-US" dirty="0" smtClean="0"/>
              <a:t>strategies</a:t>
            </a:r>
          </a:p>
          <a:p>
            <a:r>
              <a:rPr lang="en-US" dirty="0" smtClean="0"/>
              <a:t>Draft a “working definition” </a:t>
            </a:r>
          </a:p>
          <a:p>
            <a:pPr>
              <a:buFont typeface="Wingdings 2" charset="2"/>
              <a:buNone/>
            </a:pPr>
            <a:r>
              <a:rPr lang="en-US" dirty="0" smtClean="0"/>
              <a:t>of environmental strategies</a:t>
            </a:r>
          </a:p>
          <a:p>
            <a:endParaRPr lang="en-US" dirty="0" smtClean="0"/>
          </a:p>
        </p:txBody>
      </p:sp>
      <p:pic>
        <p:nvPicPr>
          <p:cNvPr id="37892" name="Picture 3" descr="teamwor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6400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Environmental Strategies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Less </a:t>
            </a:r>
            <a:r>
              <a:rPr lang="en-US" dirty="0" smtClean="0"/>
              <a:t>technically </a:t>
            </a:r>
            <a:r>
              <a:rPr lang="en-US" dirty="0"/>
              <a:t>speaking:</a:t>
            </a:r>
          </a:p>
          <a:p>
            <a:pPr>
              <a:buFontTx/>
              <a:buNone/>
            </a:pPr>
            <a:r>
              <a:rPr lang="en-US" dirty="0"/>
              <a:t>	Are policies and practices (customs, habits, etc) that change the context &amp; norms where we live and work, and limits access to a substance, and can prevent harmful behaviors.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Environmental Strategies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Environmental Strategies focus on the following 4 areas: </a:t>
            </a:r>
          </a:p>
          <a:p>
            <a:r>
              <a:rPr lang="en-US" dirty="0"/>
              <a:t>Access &amp; Availability; </a:t>
            </a:r>
          </a:p>
          <a:p>
            <a:r>
              <a:rPr lang="en-US" dirty="0"/>
              <a:t>Policy &amp; its Enforcement; </a:t>
            </a:r>
          </a:p>
          <a:p>
            <a:r>
              <a:rPr lang="en-US" dirty="0"/>
              <a:t>Community Norms; and </a:t>
            </a:r>
          </a:p>
          <a:p>
            <a:r>
              <a:rPr lang="en-US" dirty="0"/>
              <a:t>Media Messages.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Environmental Factors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Policies/Regulations/Laws </a:t>
            </a:r>
          </a:p>
          <a:p>
            <a:r>
              <a:rPr lang="en-US" dirty="0"/>
              <a:t>Availability </a:t>
            </a:r>
          </a:p>
          <a:p>
            <a:r>
              <a:rPr lang="en-US" dirty="0"/>
              <a:t>Norms  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1600" i="1" dirty="0"/>
              <a:t>Adapted from: </a:t>
            </a:r>
            <a:r>
              <a:rPr lang="en-US" sz="1600" i="1" dirty="0" err="1"/>
              <a:t>http://captus.samhsa.gov/southwest/resources/documents/envchangetheory.pdf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Policies/Regulations/Laws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They control availability, support norms, and specify sanctions for violations</a:t>
            </a:r>
          </a:p>
        </p:txBody>
      </p:sp>
      <p:pic>
        <p:nvPicPr>
          <p:cNvPr id="45060" name="Picture 5" descr="handbo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743200"/>
            <a:ext cx="30337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ras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Availability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Is the amount of time, energy, and money that must </a:t>
            </a:r>
            <a:r>
              <a:rPr lang="en-US" dirty="0" smtClean="0"/>
              <a:t>be expended </a:t>
            </a:r>
            <a:r>
              <a:rPr lang="en-US" dirty="0"/>
              <a:t>to obtain a substance (alcohol, tobacco, drugs).  The more resources (harder) it takes to get the substance the less availability (access).</a:t>
            </a:r>
          </a:p>
          <a:p>
            <a:pPr>
              <a:buFontTx/>
              <a:buNone/>
            </a:pPr>
            <a:r>
              <a:rPr lang="en-US" dirty="0"/>
              <a:t>		</a:t>
            </a:r>
          </a:p>
        </p:txBody>
      </p:sp>
      <p:pic>
        <p:nvPicPr>
          <p:cNvPr id="47108" name="Picture 5" descr="fake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409950"/>
            <a:ext cx="43307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Norms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The </a:t>
            </a:r>
            <a:r>
              <a:rPr lang="en-US" dirty="0"/>
              <a:t>rightness or wrongness,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>the acceptability or </a:t>
            </a:r>
          </a:p>
          <a:p>
            <a:pPr>
              <a:buFontTx/>
              <a:buNone/>
            </a:pPr>
            <a:r>
              <a:rPr lang="en-US" dirty="0" smtClean="0"/>
              <a:t>unacceptability</a:t>
            </a:r>
            <a:r>
              <a:rPr lang="en-US" dirty="0"/>
              <a:t>, and/or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>deviance </a:t>
            </a:r>
            <a:r>
              <a:rPr lang="en-US" dirty="0"/>
              <a:t>of specific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>behaviors for </a:t>
            </a:r>
            <a:r>
              <a:rPr lang="en-US" dirty="0"/>
              <a:t>a specific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>group </a:t>
            </a:r>
            <a:r>
              <a:rPr lang="en-US" dirty="0"/>
              <a:t>of individuals</a:t>
            </a:r>
          </a:p>
        </p:txBody>
      </p:sp>
      <p:pic>
        <p:nvPicPr>
          <p:cNvPr id="49156" name="Picture 5" descr="norm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91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But how do we know what to do?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Strategic Prevention Framework (SPF)</a:t>
            </a:r>
          </a:p>
          <a:p>
            <a:pPr lvl="1"/>
            <a:r>
              <a:rPr lang="en-US" i="1" u="sng" dirty="0" smtClean="0"/>
              <a:t>SAMHSA/CSAP Supported</a:t>
            </a:r>
          </a:p>
          <a:p>
            <a:pPr lvl="1"/>
            <a:r>
              <a:rPr lang="en-US" dirty="0" smtClean="0"/>
              <a:t>Based on a </a:t>
            </a:r>
            <a:r>
              <a:rPr lang="en-US" i="1" u="sng" dirty="0" smtClean="0"/>
              <a:t>Public Health Approach</a:t>
            </a:r>
          </a:p>
          <a:p>
            <a:pPr lvl="2"/>
            <a:r>
              <a:rPr lang="en-US" dirty="0" smtClean="0"/>
              <a:t>Cholera – John Snow</a:t>
            </a:r>
          </a:p>
          <a:p>
            <a:pPr lvl="1"/>
            <a:r>
              <a:rPr lang="en-US" dirty="0" smtClean="0"/>
              <a:t>An </a:t>
            </a:r>
            <a:r>
              <a:rPr lang="en-US" i="1" u="sng" dirty="0" smtClean="0"/>
              <a:t>iterative </a:t>
            </a:r>
            <a:r>
              <a:rPr lang="en-US" dirty="0" smtClean="0"/>
              <a:t>process designed to reduce of the negative consequences of substance abuse problem</a:t>
            </a:r>
          </a:p>
          <a:p>
            <a:pPr lvl="1"/>
            <a:r>
              <a:rPr lang="en-US" dirty="0" smtClean="0"/>
              <a:t>A </a:t>
            </a:r>
            <a:r>
              <a:rPr lang="en-US" i="1" u="sng" dirty="0" smtClean="0"/>
              <a:t>framework </a:t>
            </a:r>
            <a:r>
              <a:rPr lang="en-US" dirty="0" smtClean="0"/>
              <a:t>that identifies the major needs and then selects a strategy to target these needs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6387" name="Picture 5" descr="teenag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335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SPF Framework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09600" y="2209800"/>
            <a:ext cx="8229600" cy="4038600"/>
            <a:chOff x="1056" y="1387"/>
            <a:chExt cx="4464" cy="2256"/>
          </a:xfrm>
        </p:grpSpPr>
        <p:sp>
          <p:nvSpPr>
            <p:cNvPr id="52228" name="AutoShape 6"/>
            <p:cNvSpPr>
              <a:spLocks noChangeArrowheads="1"/>
            </p:cNvSpPr>
            <p:nvPr/>
          </p:nvSpPr>
          <p:spPr bwMode="auto">
            <a:xfrm>
              <a:off x="1471" y="1699"/>
              <a:ext cx="3644" cy="1702"/>
            </a:xfrm>
            <a:custGeom>
              <a:avLst/>
              <a:gdLst>
                <a:gd name="T0" fmla="*/ 9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1 h 21600"/>
                <a:gd name="T8" fmla="*/ 9 w 21600"/>
                <a:gd name="T9" fmla="*/ 1 h 21600"/>
                <a:gd name="T10" fmla="*/ 15 w 21600"/>
                <a:gd name="T11" fmla="*/ 1 h 21600"/>
                <a:gd name="T12" fmla="*/ 18 w 21600"/>
                <a:gd name="T13" fmla="*/ 0 h 21600"/>
                <a:gd name="T14" fmla="*/ 15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60 h 21600"/>
                <a:gd name="T26" fmla="*/ 18435 w 21600"/>
                <a:gd name="T27" fmla="*/ 184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65" y="10800"/>
                  </a:moveTo>
                  <a:cubicBezTo>
                    <a:pt x="1165" y="16121"/>
                    <a:pt x="5479" y="20435"/>
                    <a:pt x="10800" y="20435"/>
                  </a:cubicBezTo>
                  <a:cubicBezTo>
                    <a:pt x="16121" y="20435"/>
                    <a:pt x="20435" y="16121"/>
                    <a:pt x="20435" y="10800"/>
                  </a:cubicBezTo>
                  <a:cubicBezTo>
                    <a:pt x="20435" y="5479"/>
                    <a:pt x="16121" y="1165"/>
                    <a:pt x="10800" y="1165"/>
                  </a:cubicBezTo>
                  <a:cubicBezTo>
                    <a:pt x="5479" y="1165"/>
                    <a:pt x="1165" y="5479"/>
                    <a:pt x="1165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>
                  <a:solidFill>
                    <a:schemeClr val="accent2"/>
                  </a:solidFill>
                  <a:latin typeface="Verdana" charset="0"/>
                </a:rPr>
                <a:t>Sustainability &amp; </a:t>
              </a:r>
            </a:p>
            <a:p>
              <a:pPr algn="ctr"/>
              <a:r>
                <a:rPr lang="en-US" sz="2800">
                  <a:solidFill>
                    <a:schemeClr val="accent2"/>
                  </a:solidFill>
                  <a:latin typeface="Verdana" charset="0"/>
                </a:rPr>
                <a:t>Cultural Competence</a:t>
              </a:r>
              <a:endParaRPr lang="en-US" sz="2800" b="1">
                <a:solidFill>
                  <a:schemeClr val="accent2"/>
                </a:solidFill>
                <a:latin typeface="Verdana" charset="0"/>
              </a:endParaRPr>
            </a:p>
          </p:txBody>
        </p:sp>
        <p:sp>
          <p:nvSpPr>
            <p:cNvPr id="52229" name="Oval 7"/>
            <p:cNvSpPr>
              <a:spLocks noChangeArrowheads="1"/>
            </p:cNvSpPr>
            <p:nvPr/>
          </p:nvSpPr>
          <p:spPr bwMode="auto">
            <a:xfrm>
              <a:off x="1056" y="1908"/>
              <a:ext cx="1265" cy="7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0" name="Oval 8"/>
            <p:cNvSpPr>
              <a:spLocks noChangeArrowheads="1"/>
            </p:cNvSpPr>
            <p:nvPr/>
          </p:nvSpPr>
          <p:spPr bwMode="auto">
            <a:xfrm>
              <a:off x="1674" y="2914"/>
              <a:ext cx="1265" cy="7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1" name="Oval 9"/>
            <p:cNvSpPr>
              <a:spLocks noChangeArrowheads="1"/>
            </p:cNvSpPr>
            <p:nvPr/>
          </p:nvSpPr>
          <p:spPr bwMode="auto">
            <a:xfrm>
              <a:off x="3496" y="2914"/>
              <a:ext cx="1265" cy="7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2" name="Oval 10"/>
            <p:cNvSpPr>
              <a:spLocks noChangeArrowheads="1"/>
            </p:cNvSpPr>
            <p:nvPr/>
          </p:nvSpPr>
          <p:spPr bwMode="auto">
            <a:xfrm>
              <a:off x="4255" y="1908"/>
              <a:ext cx="1265" cy="7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3" name="Oval 11"/>
            <p:cNvSpPr>
              <a:spLocks noChangeArrowheads="1"/>
            </p:cNvSpPr>
            <p:nvPr/>
          </p:nvSpPr>
          <p:spPr bwMode="auto">
            <a:xfrm>
              <a:off x="2585" y="1387"/>
              <a:ext cx="1265" cy="7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4" name="Text Box 12"/>
            <p:cNvSpPr txBox="1">
              <a:spLocks noChangeArrowheads="1"/>
            </p:cNvSpPr>
            <p:nvPr/>
          </p:nvSpPr>
          <p:spPr bwMode="auto">
            <a:xfrm>
              <a:off x="2686" y="1479"/>
              <a:ext cx="1081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latin typeface="Verdana" charset="0"/>
                </a:rPr>
                <a:t>Profile population needs, resources, and readiness to address needs and gaps</a:t>
              </a:r>
            </a:p>
          </p:txBody>
        </p:sp>
        <p:sp>
          <p:nvSpPr>
            <p:cNvPr id="52235" name="Text Box 13"/>
            <p:cNvSpPr txBox="1">
              <a:spLocks noChangeArrowheads="1"/>
            </p:cNvSpPr>
            <p:nvPr/>
          </p:nvSpPr>
          <p:spPr bwMode="auto">
            <a:xfrm>
              <a:off x="1152" y="1968"/>
              <a:ext cx="108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Verdana" charset="0"/>
                </a:rPr>
                <a:t>Monitor, evaluate, sustain, and improve or replace those that fail</a:t>
              </a:r>
            </a:p>
          </p:txBody>
        </p:sp>
        <p:sp>
          <p:nvSpPr>
            <p:cNvPr id="52236" name="Text Box 14"/>
            <p:cNvSpPr txBox="1">
              <a:spLocks noChangeArrowheads="1"/>
            </p:cNvSpPr>
            <p:nvPr/>
          </p:nvSpPr>
          <p:spPr bwMode="auto">
            <a:xfrm>
              <a:off x="1776" y="2976"/>
              <a:ext cx="1079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Verdana" charset="0"/>
                </a:rPr>
                <a:t>Implement evidence-based prevention programs and activities</a:t>
              </a:r>
            </a:p>
          </p:txBody>
        </p:sp>
        <p:sp>
          <p:nvSpPr>
            <p:cNvPr id="52237" name="Text Box 15"/>
            <p:cNvSpPr txBox="1">
              <a:spLocks noChangeArrowheads="1"/>
            </p:cNvSpPr>
            <p:nvPr/>
          </p:nvSpPr>
          <p:spPr bwMode="auto">
            <a:xfrm>
              <a:off x="3598" y="3053"/>
              <a:ext cx="1079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Verdana" charset="0"/>
                </a:rPr>
                <a:t>Develop a Comprehensive Strategic Plan</a:t>
              </a:r>
            </a:p>
          </p:txBody>
        </p:sp>
        <p:sp>
          <p:nvSpPr>
            <p:cNvPr id="52238" name="Text Box 16"/>
            <p:cNvSpPr txBox="1">
              <a:spLocks noChangeArrowheads="1"/>
            </p:cNvSpPr>
            <p:nvPr/>
          </p:nvSpPr>
          <p:spPr bwMode="auto">
            <a:xfrm>
              <a:off x="4255" y="2064"/>
              <a:ext cx="126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Verdana" charset="0"/>
                </a:rPr>
                <a:t>Mobilize and/or build capacity to address needs</a:t>
              </a:r>
            </a:p>
          </p:txBody>
        </p:sp>
        <p:sp>
          <p:nvSpPr>
            <p:cNvPr id="52239" name="AutoShape 17"/>
            <p:cNvSpPr>
              <a:spLocks noChangeArrowheads="1"/>
            </p:cNvSpPr>
            <p:nvPr/>
          </p:nvSpPr>
          <p:spPr bwMode="auto">
            <a:xfrm rot="4310691">
              <a:off x="2233" y="1688"/>
              <a:ext cx="309" cy="35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0" name="AutoShape 18"/>
            <p:cNvSpPr>
              <a:spLocks noChangeArrowheads="1"/>
            </p:cNvSpPr>
            <p:nvPr/>
          </p:nvSpPr>
          <p:spPr bwMode="auto">
            <a:xfrm rot="-2018340">
              <a:off x="1556" y="2744"/>
              <a:ext cx="297" cy="20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1" name="AutoShape 19"/>
            <p:cNvSpPr>
              <a:spLocks noChangeArrowheads="1"/>
            </p:cNvSpPr>
            <p:nvPr/>
          </p:nvSpPr>
          <p:spPr bwMode="auto">
            <a:xfrm rot="-7748360">
              <a:off x="4632" y="2850"/>
              <a:ext cx="345" cy="181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2" name="AutoShape 20"/>
            <p:cNvSpPr>
              <a:spLocks noChangeArrowheads="1"/>
            </p:cNvSpPr>
            <p:nvPr/>
          </p:nvSpPr>
          <p:spPr bwMode="auto">
            <a:xfrm rot="-5400000">
              <a:off x="3141" y="3197"/>
              <a:ext cx="203" cy="303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3" name="AutoShape 21"/>
            <p:cNvSpPr>
              <a:spLocks noChangeArrowheads="1"/>
            </p:cNvSpPr>
            <p:nvPr/>
          </p:nvSpPr>
          <p:spPr bwMode="auto">
            <a:xfrm rot="6408630">
              <a:off x="3891" y="1581"/>
              <a:ext cx="322" cy="42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0" name="Rectangle 202"/>
          <p:cNvSpPr>
            <a:spLocks noChangeArrowheads="1"/>
          </p:cNvSpPr>
          <p:nvPr/>
        </p:nvSpPr>
        <p:spPr bwMode="auto">
          <a:xfrm>
            <a:off x="4081002" y="1742264"/>
            <a:ext cx="13731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Assessment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1" name="Rectangle 203"/>
          <p:cNvSpPr>
            <a:spLocks noChangeArrowheads="1"/>
          </p:cNvSpPr>
          <p:nvPr/>
        </p:nvSpPr>
        <p:spPr bwMode="auto">
          <a:xfrm>
            <a:off x="7502524" y="2725651"/>
            <a:ext cx="11842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Capacity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2" name="Rectangle 204"/>
          <p:cNvSpPr>
            <a:spLocks noChangeArrowheads="1"/>
          </p:cNvSpPr>
          <p:nvPr/>
        </p:nvSpPr>
        <p:spPr bwMode="auto">
          <a:xfrm rot="10800000" flipV="1">
            <a:off x="7338052" y="6140678"/>
            <a:ext cx="10128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Planning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3" name="Rectangle 206"/>
          <p:cNvSpPr>
            <a:spLocks noChangeArrowheads="1"/>
          </p:cNvSpPr>
          <p:nvPr/>
        </p:nvSpPr>
        <p:spPr bwMode="auto">
          <a:xfrm>
            <a:off x="457200" y="6114823"/>
            <a:ext cx="16938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Implementation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4" name="Rectangle 207"/>
          <p:cNvSpPr>
            <a:spLocks noChangeArrowheads="1"/>
          </p:cNvSpPr>
          <p:nvPr/>
        </p:nvSpPr>
        <p:spPr bwMode="auto">
          <a:xfrm>
            <a:off x="609600" y="2699795"/>
            <a:ext cx="11874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Evaluation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Why Use the SPF?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Effective capacity building process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Required by SAMHSA and used by many others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Gives a roadmap based on research, data, and evidence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Decisions can be evaluated through data-driven measurement</a:t>
            </a:r>
          </a:p>
          <a:p>
            <a:pPr>
              <a:buFont typeface="Wingdings 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1: Needs Assessments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assess?</a:t>
            </a:r>
          </a:p>
          <a:p>
            <a:pPr lvl="1"/>
            <a:r>
              <a:rPr lang="en-US" dirty="0" smtClean="0"/>
              <a:t>To guide the prevention effort</a:t>
            </a:r>
          </a:p>
          <a:p>
            <a:pPr lvl="1"/>
            <a:r>
              <a:rPr lang="en-US" dirty="0" smtClean="0"/>
              <a:t>To provide information about </a:t>
            </a:r>
          </a:p>
          <a:p>
            <a:pPr lvl="1">
              <a:buFont typeface="Wingdings 2" charset="2"/>
              <a:buNone/>
            </a:pPr>
            <a:r>
              <a:rPr lang="en-US" dirty="0" smtClean="0"/>
              <a:t>the target population and their </a:t>
            </a:r>
          </a:p>
          <a:p>
            <a:pPr lvl="1">
              <a:buFont typeface="Wingdings 2" charset="2"/>
              <a:buNone/>
            </a:pPr>
            <a:r>
              <a:rPr lang="en-US" dirty="0" smtClean="0"/>
              <a:t>corresponding substance abuse</a:t>
            </a:r>
          </a:p>
          <a:p>
            <a:pPr lvl="1">
              <a:buFont typeface="Wingdings 2" charset="2"/>
              <a:buNone/>
            </a:pPr>
            <a:r>
              <a:rPr lang="en-US" dirty="0" smtClean="0"/>
              <a:t> problem</a:t>
            </a:r>
          </a:p>
          <a:p>
            <a:endParaRPr lang="en-US" dirty="0" smtClean="0"/>
          </a:p>
        </p:txBody>
      </p:sp>
      <p:pic>
        <p:nvPicPr>
          <p:cNvPr id="54276" name="Picture 3" descr="confused-baby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141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Intervening Variables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“But Why Here?”</a:t>
            </a:r>
          </a:p>
          <a:p>
            <a:pPr lvl="1"/>
            <a:r>
              <a:rPr lang="en-US" dirty="0" smtClean="0"/>
              <a:t>Retail Access?</a:t>
            </a:r>
          </a:p>
          <a:p>
            <a:pPr lvl="1"/>
            <a:r>
              <a:rPr lang="en-US" dirty="0" smtClean="0"/>
              <a:t>Low Enforcement?</a:t>
            </a:r>
          </a:p>
          <a:p>
            <a:pPr lvl="1"/>
            <a:r>
              <a:rPr lang="en-US" dirty="0" smtClean="0"/>
              <a:t>Social Access?</a:t>
            </a:r>
          </a:p>
          <a:p>
            <a:pPr lvl="1"/>
            <a:r>
              <a:rPr lang="en-US" dirty="0" smtClean="0"/>
              <a:t>Perceived Risk?</a:t>
            </a:r>
          </a:p>
          <a:p>
            <a:pPr lvl="1"/>
            <a:r>
              <a:rPr lang="en-US" dirty="0" smtClean="0"/>
              <a:t>Social Norms?</a:t>
            </a:r>
          </a:p>
          <a:p>
            <a:pPr lvl="1"/>
            <a:r>
              <a:rPr lang="en-US" dirty="0" smtClean="0"/>
              <a:t>Alcohol Promotion?</a:t>
            </a:r>
          </a:p>
          <a:p>
            <a:pPr lvl="1"/>
            <a:r>
              <a:rPr lang="en-US" dirty="0" smtClean="0"/>
              <a:t>Pricing?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1: Outputs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209800"/>
          <a:ext cx="7693025" cy="2771712"/>
        </p:xfrm>
        <a:graphic>
          <a:graphicData uri="http://schemas.openxmlformats.org/drawingml/2006/table">
            <a:tbl>
              <a:tblPr/>
              <a:tblGrid>
                <a:gridCol w="3846513"/>
                <a:gridCol w="3846512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Milestones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Epidemiological Workgroup forms, and begins to collect and analyze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Data Report with clear, concise data-driven problem statement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Identification of target area and population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Data sources for ongoing 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Assessment of readiness and barriers to success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Gap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2: Capacity Building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724400" cy="4708525"/>
          </a:xfrm>
        </p:spPr>
        <p:txBody>
          <a:bodyPr/>
          <a:lstStyle/>
          <a:p>
            <a:pPr lvl="1"/>
            <a:r>
              <a:rPr lang="en-US" dirty="0" smtClean="0"/>
              <a:t>To find out what we already </a:t>
            </a:r>
          </a:p>
          <a:p>
            <a:pPr lvl="1">
              <a:buFont typeface="Wingdings 2" charset="2"/>
              <a:buNone/>
            </a:pPr>
            <a:r>
              <a:rPr lang="en-US" dirty="0" smtClean="0"/>
              <a:t>have and what we need</a:t>
            </a:r>
          </a:p>
          <a:p>
            <a:pPr lvl="1"/>
            <a:r>
              <a:rPr lang="en-US" dirty="0" smtClean="0"/>
              <a:t>Different types of capacity </a:t>
            </a:r>
          </a:p>
          <a:p>
            <a:pPr lvl="1">
              <a:buFont typeface="Wingdings 2" charset="2"/>
              <a:buNone/>
            </a:pPr>
            <a:r>
              <a:rPr lang="en-US" dirty="0" smtClean="0"/>
              <a:t>(fiscal, physical, staff, etc)</a:t>
            </a:r>
          </a:p>
          <a:p>
            <a:pPr>
              <a:buFont typeface="Wingdings 2" charset="2"/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00200"/>
            <a:ext cx="4343400" cy="4708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283464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defRPr/>
            </a:pPr>
            <a:r>
              <a:rPr lang="en-US" sz="2200" dirty="0" smtClean="0">
                <a:latin typeface="Helvetica" pitchFamily="34" charset="0"/>
                <a:cs typeface="Helvetica" pitchFamily="34" charset="0"/>
              </a:rPr>
              <a:t>-  So </a:t>
            </a:r>
            <a:r>
              <a:rPr lang="en-US" sz="2200" dirty="0">
                <a:latin typeface="Helvetica" pitchFamily="34" charset="0"/>
                <a:cs typeface="Helvetica" pitchFamily="34" charset="0"/>
              </a:rPr>
              <a:t>we don’t duplicate efforts or pick much-needed but unachievable strategies</a:t>
            </a:r>
          </a:p>
          <a:p>
            <a:pPr marL="548640" indent="-41148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800" dirty="0">
              <a:latin typeface="+mn-lt"/>
            </a:endParaRPr>
          </a:p>
        </p:txBody>
      </p:sp>
      <p:pic>
        <p:nvPicPr>
          <p:cNvPr id="57349" name="Picture 4" descr="Soccer-City-Stadium-at-capaci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617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2: Outputs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133600"/>
          <a:ext cx="7693025" cy="2855849"/>
        </p:xfrm>
        <a:graphic>
          <a:graphicData uri="http://schemas.openxmlformats.org/drawingml/2006/table">
            <a:tbl>
              <a:tblPr/>
              <a:tblGrid>
                <a:gridCol w="3846513"/>
                <a:gridCol w="3846512"/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Milestones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Creation of partnerships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Capacity Report with quarterly updates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Training and Technical Assistance (T/A) provided in targeted areas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Directory of key stakeholders, leaders, and service providers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Meetings w/ key stakeholders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Memorandums of Understanding (MOU)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stakeholders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3: Planning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planning is done?</a:t>
            </a:r>
          </a:p>
          <a:p>
            <a:pPr lvl="1"/>
            <a:r>
              <a:rPr lang="en-US" dirty="0" smtClean="0"/>
              <a:t>Identifying the most powerful factors (intervening variables) contributing to the target behavior</a:t>
            </a:r>
          </a:p>
          <a:p>
            <a:pPr lvl="1"/>
            <a:r>
              <a:rPr lang="en-US" dirty="0" smtClean="0"/>
              <a:t>Investigating appropriate evidence-based strategies to match population’s needs</a:t>
            </a:r>
          </a:p>
          <a:p>
            <a:pPr lvl="1"/>
            <a:r>
              <a:rPr lang="en-US" dirty="0" smtClean="0"/>
              <a:t>Planning expected outcomes (both short and long-term)</a:t>
            </a:r>
          </a:p>
          <a:p>
            <a:pPr>
              <a:buFont typeface="Wingdings 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3: Outputs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209800"/>
          <a:ext cx="7693025" cy="2860358"/>
        </p:xfrm>
        <a:graphic>
          <a:graphicData uri="http://schemas.openxmlformats.org/drawingml/2006/table">
            <a:tbl>
              <a:tblPr/>
              <a:tblGrid>
                <a:gridCol w="3846513"/>
                <a:gridCol w="3846512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Milestones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Writing goals, objectives, and performance targets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Logic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Drafting Strategic 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Preliminary Action Plan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Creation of Evaluation 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Evaluation Plan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4: Implementation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</a:p>
          <a:p>
            <a:pPr lvl="1"/>
            <a:r>
              <a:rPr lang="en-US" dirty="0" smtClean="0"/>
              <a:t>Develop Action Plan for implementing the Strategic Plan</a:t>
            </a:r>
          </a:p>
          <a:p>
            <a:pPr lvl="1"/>
            <a:r>
              <a:rPr lang="en-US" dirty="0" smtClean="0"/>
              <a:t>Take Fidelity of Implementation into account</a:t>
            </a:r>
          </a:p>
          <a:p>
            <a:pPr lvl="1"/>
            <a:r>
              <a:rPr lang="en-US" dirty="0" smtClean="0"/>
              <a:t>Write detailed Evaluation Plan that includes process and outcome measurements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good paren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054100"/>
            <a:ext cx="78867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4: Outputs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39911"/>
              </p:ext>
            </p:extLst>
          </p:nvPr>
        </p:nvGraphicFramePr>
        <p:xfrm>
          <a:off x="838200" y="1905000"/>
          <a:ext cx="7693025" cy="3333751"/>
        </p:xfrm>
        <a:graphic>
          <a:graphicData uri="http://schemas.openxmlformats.org/drawingml/2006/table">
            <a:tbl>
              <a:tblPr/>
              <a:tblGrid>
                <a:gridCol w="3846513"/>
                <a:gridCol w="3846512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Milestones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Developing and implementing Action 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Action Plan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Gathering information about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EBIs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(evidence-based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interventions)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Identification and selection of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EBIs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Creating Evaluation Plan and measures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Evaluation Plan and Performance Measures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5: Evaluate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evaluate?</a:t>
            </a:r>
          </a:p>
          <a:p>
            <a:pPr lvl="1"/>
            <a:r>
              <a:rPr lang="en-US" dirty="0" smtClean="0"/>
              <a:t>The effectiveness of the selected evidence-based program, policy, or practice (EBP)</a:t>
            </a:r>
          </a:p>
          <a:p>
            <a:r>
              <a:rPr lang="en-US" dirty="0" smtClean="0"/>
              <a:t>How? </a:t>
            </a:r>
          </a:p>
          <a:p>
            <a:pPr lvl="1"/>
            <a:r>
              <a:rPr lang="en-US" dirty="0" smtClean="0"/>
              <a:t>By collecting required outcome data</a:t>
            </a:r>
          </a:p>
          <a:p>
            <a:pPr lvl="1"/>
            <a:r>
              <a:rPr lang="en-US" dirty="0" smtClean="0"/>
              <a:t>Recommendations made for quality improvement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5: Outputs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10455"/>
              </p:ext>
            </p:extLst>
          </p:nvPr>
        </p:nvGraphicFramePr>
        <p:xfrm>
          <a:off x="838200" y="1911096"/>
          <a:ext cx="7693025" cy="3131185"/>
        </p:xfrm>
        <a:graphic>
          <a:graphicData uri="http://schemas.openxmlformats.org/drawingml/2006/table">
            <a:tbl>
              <a:tblPr/>
              <a:tblGrid>
                <a:gridCol w="3846513"/>
                <a:gridCol w="38465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Milestones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Collaboration with Evaluation team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Data collection and review of EBP effectiveness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Evaluation Report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Recommendations for Quality Improvement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Quality Improvement recommendations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Sustainability and Cultural Competence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we sustaining, the prevention programs or the prevention effort?</a:t>
            </a:r>
          </a:p>
          <a:p>
            <a:r>
              <a:rPr lang="en-US" dirty="0" smtClean="0"/>
              <a:t>Why is cultural competence important?</a:t>
            </a:r>
          </a:p>
          <a:p>
            <a:r>
              <a:rPr lang="en-US" dirty="0" smtClean="0"/>
              <a:t>How do we create prevention systems with culturally responsive behaviors, attitudes, and practices?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And…..BREAK!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66563" name="Picture 3" descr="exhausted-chi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69786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Break Out!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group, read the case study</a:t>
            </a:r>
          </a:p>
          <a:p>
            <a:r>
              <a:rPr lang="en-US" dirty="0" smtClean="0"/>
              <a:t>Complete the Logic Model sections:</a:t>
            </a:r>
          </a:p>
          <a:p>
            <a:pPr lvl="1"/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But Why? (Intervening variables)</a:t>
            </a:r>
          </a:p>
          <a:p>
            <a:pPr lvl="1"/>
            <a:r>
              <a:rPr lang="en-US" dirty="0" smtClean="0"/>
              <a:t>But Why Here? (description)</a:t>
            </a:r>
          </a:p>
          <a:p>
            <a:pPr lvl="1"/>
            <a:r>
              <a:rPr lang="en-US" dirty="0" smtClean="0"/>
              <a:t>Strategies</a:t>
            </a:r>
          </a:p>
          <a:p>
            <a:r>
              <a:rPr lang="en-US" dirty="0" smtClean="0"/>
              <a:t>STOP at “Activities”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Types of Environmental Strategies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What are the 5 types (broad categories) of Environmental Strategies?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Policy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Enforcement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Education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Communication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Collaborations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/>
              <a:t>Adapted from </a:t>
            </a:r>
            <a:r>
              <a:rPr lang="en-US" sz="1400" dirty="0" err="1"/>
              <a:t>http://captus.samhsa.gov/northeast/resources/prevention_materials/strengthening_families.cfm#collaboration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Examples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minimum age to buy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taxes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underage drinking laws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driving while intoxicated (DWI) laws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restrictions on advertising and billboard placement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restrictions on smoking in public places or private entities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open container laws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limits on the location, density, and hours of operation of liquor stores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rules governing the use and placement of cigarette vending machines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Enforcement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Policies without enforcement = no change</a:t>
            </a:r>
          </a:p>
          <a:p>
            <a:pPr>
              <a:lnSpc>
                <a:spcPct val="90000"/>
              </a:lnSpc>
            </a:pPr>
            <a:r>
              <a:rPr lang="en-US" dirty="0"/>
              <a:t>Sobriety checkpoints</a:t>
            </a:r>
          </a:p>
          <a:p>
            <a:pPr>
              <a:lnSpc>
                <a:spcPct val="90000"/>
              </a:lnSpc>
            </a:pPr>
            <a:r>
              <a:rPr lang="en-US" dirty="0"/>
              <a:t>Compliance checks</a:t>
            </a:r>
          </a:p>
          <a:p>
            <a:pPr>
              <a:lnSpc>
                <a:spcPct val="90000"/>
              </a:lnSpc>
            </a:pPr>
            <a:r>
              <a:rPr lang="en-US" dirty="0"/>
              <a:t>Steps detailed in policy for non-compliance</a:t>
            </a:r>
          </a:p>
          <a:p>
            <a:pPr>
              <a:lnSpc>
                <a:spcPct val="90000"/>
              </a:lnSpc>
            </a:pPr>
            <a:r>
              <a:rPr lang="en-US" dirty="0"/>
              <a:t>Publicize laws and penalties</a:t>
            </a:r>
          </a:p>
          <a:p>
            <a:pPr>
              <a:lnSpc>
                <a:spcPct val="90000"/>
              </a:lnSpc>
            </a:pPr>
            <a:r>
              <a:rPr lang="en-US" dirty="0"/>
              <a:t>Increase building inspections</a:t>
            </a:r>
          </a:p>
          <a:p>
            <a:pPr>
              <a:lnSpc>
                <a:spcPct val="90000"/>
              </a:lnSpc>
            </a:pPr>
            <a:r>
              <a:rPr lang="en-US" dirty="0"/>
              <a:t>Post signs to notify about surveillance (in stores on roadways, etc)</a:t>
            </a:r>
          </a:p>
          <a:p>
            <a:pPr>
              <a:lnSpc>
                <a:spcPct val="90000"/>
              </a:lnSpc>
            </a:pPr>
            <a:r>
              <a:rPr lang="en-US" dirty="0"/>
              <a:t>Citizen patrols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Education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Need to educate people on policies, penalties, proper procedures</a:t>
            </a:r>
          </a:p>
          <a:p>
            <a:r>
              <a:rPr lang="en-US" dirty="0"/>
              <a:t>Retail seller trainings – owners, managers, cashiers. (off premise)</a:t>
            </a:r>
          </a:p>
          <a:p>
            <a:r>
              <a:rPr lang="en-US" dirty="0"/>
              <a:t>Retail server trainings – bartenders, wait staff, owners. (on premise)</a:t>
            </a:r>
          </a:p>
          <a:p>
            <a:r>
              <a:rPr lang="en-US" dirty="0"/>
              <a:t>Curriculum targeting entire populations.</a:t>
            </a:r>
          </a:p>
          <a:p>
            <a:r>
              <a:rPr lang="en-US" sz="2000" dirty="0"/>
              <a:t>Education also occurs under communications, see later slide.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good grandparen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536700"/>
            <a:ext cx="7848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Communication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Marketing</a:t>
            </a:r>
          </a:p>
          <a:p>
            <a:r>
              <a:rPr lang="en-US" dirty="0"/>
              <a:t>Media Advocacy</a:t>
            </a:r>
          </a:p>
          <a:p>
            <a:r>
              <a:rPr lang="en-US" dirty="0"/>
              <a:t>Counter-marketing</a:t>
            </a:r>
          </a:p>
          <a:p>
            <a:r>
              <a:rPr lang="en-US" dirty="0"/>
              <a:t>Media Literacy</a:t>
            </a:r>
          </a:p>
          <a:p>
            <a:r>
              <a:rPr lang="en-US" dirty="0"/>
              <a:t>Social Norms Campaigns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Collaborations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People working together professionally or casually with a shared goal. Examples:</a:t>
            </a:r>
          </a:p>
          <a:p>
            <a:r>
              <a:rPr lang="en-US" dirty="0"/>
              <a:t>Businesses unite to prohibit smoking</a:t>
            </a:r>
          </a:p>
          <a:p>
            <a:r>
              <a:rPr lang="en-US" dirty="0"/>
              <a:t>Share resources and reduce duplication</a:t>
            </a:r>
          </a:p>
          <a:p>
            <a:r>
              <a:rPr lang="en-US" dirty="0"/>
              <a:t>Reclaim public spaces (parks, vacant lots, etc) by picking up trash, planting gardens, and spending time in the areas to discourage others </a:t>
            </a:r>
          </a:p>
          <a:p>
            <a:r>
              <a:rPr lang="en-US" dirty="0"/>
              <a:t>Work with schools to keep substances off school grounds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Selecting the </a:t>
            </a:r>
            <a:r>
              <a:rPr lang="en-US" sz="4000" u="sng" dirty="0">
                <a:ea typeface="+mj-ea"/>
                <a:cs typeface="+mj-cs"/>
              </a:rPr>
              <a:t>Right</a:t>
            </a:r>
            <a:r>
              <a:rPr lang="en-US" sz="4000" dirty="0">
                <a:ea typeface="+mj-ea"/>
                <a:cs typeface="+mj-cs"/>
              </a:rPr>
              <a:t> </a:t>
            </a:r>
            <a:br>
              <a:rPr lang="en-US" sz="4000" dirty="0">
                <a:ea typeface="+mj-ea"/>
                <a:cs typeface="+mj-cs"/>
              </a:rPr>
            </a:br>
            <a:r>
              <a:rPr lang="en-US" sz="4000" dirty="0">
                <a:ea typeface="+mj-ea"/>
                <a:cs typeface="+mj-cs"/>
              </a:rPr>
              <a:t>Environmental Strategy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How do you know which type of environmental strategy is best for your state or community?</a:t>
            </a:r>
          </a:p>
          <a:p>
            <a:pPr>
              <a:buFontTx/>
              <a:buNone/>
            </a:pPr>
            <a:r>
              <a:rPr lang="en-US" dirty="0"/>
              <a:t>What do you need to know to decide which is best?</a:t>
            </a:r>
          </a:p>
          <a:p>
            <a:pPr>
              <a:buFontTx/>
              <a:buNone/>
            </a:pPr>
            <a:r>
              <a:rPr lang="en-US" dirty="0"/>
              <a:t>Can you do just one or should you do more than just one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Evidence-Based Environmental Strategies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114800" cy="5105400"/>
          </a:xfrm>
        </p:spPr>
        <p:txBody>
          <a:bodyPr/>
          <a:lstStyle/>
          <a:p>
            <a:r>
              <a:rPr lang="en-US" dirty="0" smtClean="0"/>
              <a:t>Responsible Beverage Service</a:t>
            </a:r>
          </a:p>
          <a:p>
            <a:r>
              <a:rPr lang="en-US" dirty="0" smtClean="0"/>
              <a:t>Compliance Checks</a:t>
            </a:r>
          </a:p>
          <a:p>
            <a:r>
              <a:rPr lang="en-US" dirty="0" smtClean="0"/>
              <a:t>Happy Hour Restrictions</a:t>
            </a:r>
          </a:p>
          <a:p>
            <a:r>
              <a:rPr lang="en-US" dirty="0" smtClean="0"/>
              <a:t>Reducing Outlet Density</a:t>
            </a:r>
          </a:p>
          <a:p>
            <a:r>
              <a:rPr lang="en-US" dirty="0" smtClean="0"/>
              <a:t>Sobriety check points</a:t>
            </a:r>
          </a:p>
          <a:p>
            <a:r>
              <a:rPr lang="en-US" dirty="0" smtClean="0"/>
              <a:t>Graduated drivers license laws</a:t>
            </a:r>
          </a:p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524000"/>
            <a:ext cx="41148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Social Host Laws</a:t>
            </a:r>
          </a:p>
          <a:p>
            <a:pPr marL="548640" indent="-41148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Keg Registration</a:t>
            </a:r>
          </a:p>
          <a:p>
            <a:pPr marL="548640" indent="-41148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Restriction of alcohol sales at public events</a:t>
            </a:r>
          </a:p>
          <a:p>
            <a:pPr marL="548640" indent="-41148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Increasing taxes on Alcohol</a:t>
            </a:r>
          </a:p>
          <a:p>
            <a:pPr marL="548640" indent="-41148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Other Policy Changes?</a:t>
            </a:r>
          </a:p>
          <a:p>
            <a:pPr marL="548640" indent="-41148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Break Out!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the best strategies and short, intermediate and long-term goals related to those strategies</a:t>
            </a:r>
          </a:p>
          <a:p>
            <a:r>
              <a:rPr lang="en-US" dirty="0" smtClean="0"/>
              <a:t>Report back to the group on what you’ve decided is best for your community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Discussion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one thing your organization is doing well already, and you’re proud to report?</a:t>
            </a:r>
          </a:p>
          <a:p>
            <a:r>
              <a:rPr lang="en-US" dirty="0" smtClean="0"/>
              <a:t>What is one thing that you will take home to integrate into your prevention planning?</a:t>
            </a:r>
          </a:p>
          <a:p>
            <a:r>
              <a:rPr lang="en-US" dirty="0" smtClean="0"/>
              <a:t>Other Questions or Comments?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+mj-cs"/>
              </a:rPr>
              <a:t>Evaluation and Close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charset="2"/>
              <a:buNone/>
            </a:pPr>
            <a:endParaRPr lang="en-US" dirty="0" smtClean="0"/>
          </a:p>
          <a:p>
            <a:pPr algn="ctr">
              <a:buFont typeface="Wingdings 2" charset="2"/>
              <a:buNone/>
            </a:pPr>
            <a:endParaRPr lang="en-US" dirty="0" smtClean="0"/>
          </a:p>
          <a:p>
            <a:pPr algn="ctr">
              <a:buFont typeface="Wingdings 2" charset="2"/>
              <a:buNone/>
            </a:pPr>
            <a:r>
              <a:rPr lang="en-US" dirty="0" smtClean="0"/>
              <a:t>   Jeremy </a:t>
            </a:r>
            <a:r>
              <a:rPr lang="en-US" dirty="0" err="1" smtClean="0"/>
              <a:t>Goldbach</a:t>
            </a:r>
            <a:r>
              <a:rPr lang="en-US" dirty="0" smtClean="0"/>
              <a:t>, LMSW</a:t>
            </a:r>
          </a:p>
          <a:p>
            <a:pPr algn="ctr">
              <a:buFontTx/>
              <a:buNone/>
            </a:pPr>
            <a:r>
              <a:rPr lang="en-US" dirty="0" smtClean="0"/>
              <a:t>	Associate</a:t>
            </a:r>
          </a:p>
          <a:p>
            <a:pPr algn="ctr">
              <a:buFontTx/>
              <a:buNone/>
            </a:pPr>
            <a:r>
              <a:rPr lang="en-US" dirty="0" smtClean="0"/>
              <a:t>CSAP’s CAPT Southwest Resource Team</a:t>
            </a:r>
          </a:p>
          <a:p>
            <a:pPr algn="ctr">
              <a:buFontTx/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swpc@ou.edu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405-325-1454</a:t>
            </a:r>
          </a:p>
          <a:p>
            <a:pPr algn="ctr">
              <a:buFontTx/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Please complete the CAPT Evaluation Forms and Attendance Sheets</a:t>
            </a:r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bad neighborhoo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bad school ki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838200"/>
            <a:ext cx="41656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ad teach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77850"/>
            <a:ext cx="3810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idance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079" y="1669143"/>
            <a:ext cx="5645856" cy="42343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948F0E80A1CE4EA968C4A87446051E" ma:contentTypeVersion="0" ma:contentTypeDescription="Create a new document." ma:contentTypeScope="" ma:versionID="e344ca4f96fb35522f771aeac9953f4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419148E-BD45-4DEF-9766-EAE9BC6C5606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5DFE47C-9B95-4C86-A730-D133B75062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772547-BFE8-488B-B757-A227C3682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1568</Words>
  <Application>Microsoft Office PowerPoint</Application>
  <PresentationFormat>On-screen Show (4:3)</PresentationFormat>
  <Paragraphs>285</Paragraphs>
  <Slides>56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Environmental Strategies Overview 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the point?!</vt:lpstr>
      <vt:lpstr>So Why Environmental Strategies?</vt:lpstr>
      <vt:lpstr>Continued</vt:lpstr>
      <vt:lpstr>Breaking it Down</vt:lpstr>
      <vt:lpstr>Environmental Strategies</vt:lpstr>
      <vt:lpstr>Team Work!</vt:lpstr>
      <vt:lpstr>Environmental Strategies</vt:lpstr>
      <vt:lpstr>Environmental Strategies</vt:lpstr>
      <vt:lpstr>Environmental Factors</vt:lpstr>
      <vt:lpstr>Policies/Regulations/Laws</vt:lpstr>
      <vt:lpstr>Availability</vt:lpstr>
      <vt:lpstr>Norms</vt:lpstr>
      <vt:lpstr>But how do we know what to do?</vt:lpstr>
      <vt:lpstr>The SPF Framework</vt:lpstr>
      <vt:lpstr>Why Use the SPF?</vt:lpstr>
      <vt:lpstr>Step 1: Needs Assessments</vt:lpstr>
      <vt:lpstr>Intervening Variables</vt:lpstr>
      <vt:lpstr>Step 1: Outputs</vt:lpstr>
      <vt:lpstr>Step 2: Capacity Building</vt:lpstr>
      <vt:lpstr>Step 2: Outputs</vt:lpstr>
      <vt:lpstr>Step 3: Planning</vt:lpstr>
      <vt:lpstr>Step 3: Outputs</vt:lpstr>
      <vt:lpstr>Step 4: Implementation</vt:lpstr>
      <vt:lpstr>Step 4: Outputs</vt:lpstr>
      <vt:lpstr>Step 5: Evaluate</vt:lpstr>
      <vt:lpstr>Step 5: Outputs</vt:lpstr>
      <vt:lpstr>Sustainability and Cultural Competence</vt:lpstr>
      <vt:lpstr>And…..BREAK!</vt:lpstr>
      <vt:lpstr>Break Out!</vt:lpstr>
      <vt:lpstr>Types of Environmental Strategies</vt:lpstr>
      <vt:lpstr>Policy</vt:lpstr>
      <vt:lpstr>Enforcement</vt:lpstr>
      <vt:lpstr>Education</vt:lpstr>
      <vt:lpstr>Communication</vt:lpstr>
      <vt:lpstr>Collaborations</vt:lpstr>
      <vt:lpstr>Selecting the Right  Environmental Strategy</vt:lpstr>
      <vt:lpstr>Evidence-Based Environmental Strategies</vt:lpstr>
      <vt:lpstr>Break Out!</vt:lpstr>
      <vt:lpstr>Discussion</vt:lpstr>
      <vt:lpstr>Evaluation and Close</vt:lpstr>
    </vt:vector>
  </TitlesOfParts>
  <Company>EDC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Hemali Patel</dc:creator>
  <cp:lastModifiedBy>Smith, Deborah J</cp:lastModifiedBy>
  <cp:revision>34</cp:revision>
  <dcterms:created xsi:type="dcterms:W3CDTF">2011-05-20T13:09:08Z</dcterms:created>
  <dcterms:modified xsi:type="dcterms:W3CDTF">2012-12-10T15:45:15Z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0x01010032948F0E80A1CE4EA968C4A87446051E</vt:lpwstr>
  </property>
  <property fmtid="{D5CDD505-2E9C-101B-9397-08002B2CF9AE}" pid="3" name="Section">
    <vt:lpwstr>Events</vt:lpwstr>
  </property>
</Properties>
</file>