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3" r:id="rId3"/>
    <p:sldId id="279" r:id="rId4"/>
    <p:sldId id="261" r:id="rId5"/>
    <p:sldId id="273" r:id="rId6"/>
    <p:sldId id="282" r:id="rId7"/>
    <p:sldId id="263" r:id="rId8"/>
    <p:sldId id="280" r:id="rId9"/>
    <p:sldId id="281" r:id="rId10"/>
    <p:sldId id="286" r:id="rId11"/>
    <p:sldId id="287" r:id="rId12"/>
    <p:sldId id="283" r:id="rId13"/>
    <p:sldId id="289" r:id="rId14"/>
    <p:sldId id="288" r:id="rId15"/>
    <p:sldId id="290" r:id="rId16"/>
    <p:sldId id="269" r:id="rId17"/>
    <p:sldId id="285" r:id="rId18"/>
    <p:sldId id="291" r:id="rId19"/>
    <p:sldId id="292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5C946D2-9E27-4407-9F9F-548781491BFE}">
          <p14:sldIdLst>
            <p14:sldId id="256"/>
            <p14:sldId id="293"/>
            <p14:sldId id="279"/>
            <p14:sldId id="261"/>
            <p14:sldId id="273"/>
            <p14:sldId id="282"/>
            <p14:sldId id="263"/>
            <p14:sldId id="280"/>
            <p14:sldId id="281"/>
            <p14:sldId id="286"/>
            <p14:sldId id="287"/>
            <p14:sldId id="283"/>
            <p14:sldId id="289"/>
            <p14:sldId id="288"/>
            <p14:sldId id="290"/>
            <p14:sldId id="269"/>
            <p14:sldId id="285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17B"/>
    <a:srgbClr val="FF6600"/>
    <a:srgbClr val="FFCC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 showGuides="1"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>
        <p:scale>
          <a:sx n="93" d="100"/>
          <a:sy n="93" d="100"/>
        </p:scale>
        <p:origin x="-2706" y="6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F83B7A-9185-49D9-AD13-2C4FA2E58639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13DBBA-F803-444C-98B1-72B4DF598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38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2204D7-15B8-4670-96C8-77CD70F08DF1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0A8BA7-F932-475D-AE85-F7FD5BB28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6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i="0" baseline="0" dirty="0" smtClean="0"/>
              <a:t> </a:t>
            </a:r>
          </a:p>
          <a:p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A8BA7-F932-475D-AE85-F7FD5BB28A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45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Welcome to Step Forward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January 10, 2006</a:t>
            </a:r>
          </a:p>
        </p:txBody>
      </p:sp>
      <p:sp>
        <p:nvSpPr>
          <p:cNvPr id="3379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Jayme Adelson-Goldstein</a:t>
            </a:r>
          </a:p>
        </p:txBody>
      </p:sp>
      <p:sp>
        <p:nvSpPr>
          <p:cNvPr id="337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fld id="{AAC02660-04AC-4965-AE60-6C9CA77C8139}" type="slidenum">
              <a:rPr lang="en-US" altLang="en-US" sz="1200" b="0">
                <a:latin typeface="Arial" pitchFamily="34" charset="0"/>
              </a:rPr>
              <a:pPr/>
              <a:t>3</a:t>
            </a:fld>
            <a:endParaRPr lang="en-US" altLang="en-US" sz="1200" b="0">
              <a:latin typeface="Arial" pitchFamily="34" charset="0"/>
            </a:endParaRPr>
          </a:p>
        </p:txBody>
      </p:sp>
      <p:sp>
        <p:nvSpPr>
          <p:cNvPr id="33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NRS Levels— https://www.dllr.state.md.us/gedmd/cs/eslcslevel.pdf</a:t>
            </a:r>
          </a:p>
          <a:p>
            <a:pPr eaLnBrk="1" hangingPunct="1"/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The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levels are correlated with the National Reporting System.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Welcome to Step Forward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January 10, 2006</a:t>
            </a:r>
          </a:p>
        </p:txBody>
      </p:sp>
      <p:sp>
        <p:nvSpPr>
          <p:cNvPr id="686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Jayme Adelson-Goldstein</a:t>
            </a:r>
          </a:p>
        </p:txBody>
      </p:sp>
      <p:sp>
        <p:nvSpPr>
          <p:cNvPr id="686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fld id="{3D05ACD4-FCE4-4386-B2BC-7762E4E13001}" type="slidenum">
              <a:rPr lang="en-US" altLang="en-US" sz="1200" b="0">
                <a:latin typeface="Arial" pitchFamily="34" charset="0"/>
              </a:rPr>
              <a:pPr/>
              <a:t>4</a:t>
            </a:fld>
            <a:endParaRPr lang="en-US" altLang="en-US" sz="1200" b="0">
              <a:latin typeface="Arial" pitchFamily="34" charset="0"/>
            </a:endParaRPr>
          </a:p>
        </p:txBody>
      </p:sp>
      <p:sp>
        <p:nvSpPr>
          <p:cNvPr id="686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Each level</a:t>
            </a:r>
          </a:p>
          <a:p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contains 12 thematic units </a:t>
            </a:r>
            <a:r>
              <a:rPr lang="en-US" altLang="en-US" b="0" dirty="0" smtClean="0">
                <a:solidFill>
                  <a:srgbClr val="441C8A"/>
                </a:solidFill>
              </a:rPr>
              <a:t>including (workplace, goal setting, housing, civics &amp; community themes)</a:t>
            </a:r>
          </a:p>
          <a:p>
            <a:pPr eaLnBrk="1" hangingPunct="1"/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6 lessons in each unit</a:t>
            </a:r>
          </a:p>
          <a:p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Each unit contains Vo</a:t>
            </a:r>
            <a:r>
              <a:rPr lang="en-US" altLang="en-US" dirty="0">
                <a:solidFill>
                  <a:srgbClr val="441C8A"/>
                </a:solidFill>
              </a:rPr>
              <a:t>cabulary, Life Stories/Real Life Writing, Grammar, Everyday Conversation, Real-Life Reading, Review &amp; Expand (Problem Solving)</a:t>
            </a:r>
          </a:p>
          <a:p>
            <a:r>
              <a:rPr lang="en-US" altLang="en-US" dirty="0">
                <a:solidFill>
                  <a:srgbClr val="441C8A"/>
                </a:solidFill>
                <a:latin typeface="Arial" pitchFamily="34" charset="0"/>
                <a:ea typeface="ＭＳ Ｐゴシック" pitchFamily="34" charset="-128"/>
              </a:rPr>
              <a:t>In each lesson, multilevel strategies help meet the varying needs of all learners. </a:t>
            </a:r>
          </a:p>
          <a:p>
            <a:r>
              <a:rPr lang="en-US" altLang="en-US" dirty="0">
                <a:solidFill>
                  <a:srgbClr val="441C8A"/>
                </a:solidFill>
                <a:latin typeface="Arial" pitchFamily="34" charset="0"/>
                <a:ea typeface="ＭＳ Ｐゴシック" pitchFamily="34" charset="-128"/>
              </a:rPr>
              <a:t>As tutors you can use SF Step-By-Step Lesson Plans to provide all the information you need to be successful.</a:t>
            </a:r>
          </a:p>
          <a:p>
            <a:pPr eaLnBrk="1" hangingPunct="1"/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Welcome to Step Forward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January 10, 2006</a:t>
            </a:r>
          </a:p>
        </p:txBody>
      </p:sp>
      <p:sp>
        <p:nvSpPr>
          <p:cNvPr id="3072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Jayme Adelson-Goldstein</a:t>
            </a:r>
          </a:p>
        </p:txBody>
      </p:sp>
      <p:sp>
        <p:nvSpPr>
          <p:cNvPr id="307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fld id="{E70EF84D-7F0D-4764-BA3E-1E96BBCA4B49}" type="slidenum">
              <a:rPr lang="en-US" altLang="en-US" sz="1200" b="0">
                <a:latin typeface="Arial" pitchFamily="34" charset="0"/>
              </a:rPr>
              <a:pPr/>
              <a:t>5</a:t>
            </a:fld>
            <a:endParaRPr lang="en-US" altLang="en-US" sz="1200" b="0">
              <a:latin typeface="Arial" pitchFamily="34" charset="0"/>
            </a:endParaRPr>
          </a:p>
        </p:txBody>
      </p:sp>
      <p:sp>
        <p:nvSpPr>
          <p:cNvPr id="307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 smtClean="0"/>
              <a:t>Each level contains 12 thematic units including </a:t>
            </a:r>
          </a:p>
          <a:p>
            <a:pPr lvl="0"/>
            <a:r>
              <a:rPr lang="en-US" dirty="0" smtClean="0"/>
              <a:t>(workplace, goal setting, housing, civics &amp; community themes)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 smtClean="0"/>
              <a:t>6 lessons in each unit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 smtClean="0"/>
              <a:t>Each unit contains Vocabulary, Life Stories/Real Life Writing, Grammar, Everyday Conversation, Real-Life Reading, Review &amp; Expand (Problem Solving)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 smtClean="0"/>
              <a:t>Multilevel strategies help tutors meet the varying needs of  all learners</a:t>
            </a:r>
          </a:p>
          <a:p>
            <a:r>
              <a:rPr lang="en-US" dirty="0" smtClean="0"/>
              <a:t>Step-By-Step Lesson Plans provide tutors all the information you need to be successful.</a:t>
            </a:r>
          </a:p>
          <a:p>
            <a:pPr eaLnBrk="1" hangingPunct="1"/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Strands contextualized within the themes, lots of </a:t>
            </a:r>
            <a:r>
              <a:rPr lang="en-US" altLang="en-US" dirty="0" err="1" smtClean="0">
                <a:latin typeface="Arial" pitchFamily="34" charset="0"/>
                <a:ea typeface="ＭＳ Ｐゴシック" pitchFamily="34" charset="-128"/>
              </a:rPr>
              <a:t>opp</a:t>
            </a:r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 for active learning within each lesson.  With this consistent structure, you see the developmental curriculum principle  of expansion and building on prior learning.</a:t>
            </a:r>
          </a:p>
          <a:p>
            <a:pPr eaLnBrk="1" hangingPunct="1"/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2:15</a:t>
            </a:r>
            <a:r>
              <a:rPr lang="en-US" baseline="0" dirty="0" smtClean="0"/>
              <a:t> – 2:20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1. Pairs sequence the stages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Look at a lesson plan- read the steps in the warm up and first presentation. Share with your group the suggestions. Decide if you would use it, adapt it, or do something else.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51D33-2985-B546-AD8B-C6FBF90F43E4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Welcome to Step Forward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January 10, 2006</a:t>
            </a:r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Jayme Adelson-Goldstein</a:t>
            </a:r>
          </a:p>
        </p:txBody>
      </p:sp>
      <p:sp>
        <p:nvSpPr>
          <p:cNvPr id="696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fld id="{969096C6-B4B3-4BBE-99E6-4323C9809F6E}" type="slidenum">
              <a:rPr lang="en-US" altLang="en-US" sz="1200" b="0">
                <a:latin typeface="Arial" pitchFamily="34" charset="0"/>
              </a:rPr>
              <a:pPr/>
              <a:t>7</a:t>
            </a:fld>
            <a:endParaRPr lang="en-US" altLang="en-US" sz="1200" b="0">
              <a:latin typeface="Arial" pitchFamily="34" charset="0"/>
            </a:endParaRPr>
          </a:p>
        </p:txBody>
      </p:sp>
      <p:sp>
        <p:nvSpPr>
          <p:cNvPr id="696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Introductory book for pre-literate learners. </a:t>
            </a:r>
          </a:p>
          <a:p>
            <a:pPr eaLnBrk="1" hangingPunct="1"/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Correlates to The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Oxford Picture Dictionary. OPD Literacy Program provides a needs based approach to instruction. Learners will develop literacy skills and be able to transition into Step Forward Student Book 1.</a:t>
            </a:r>
          </a:p>
          <a:p>
            <a:pPr eaLnBrk="1" hangingPunct="1"/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Turn to page XX 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Welcome to Step Forward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January 10, 2006</a:t>
            </a: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0">
                <a:latin typeface="Arial" pitchFamily="34" charset="0"/>
              </a:rPr>
              <a:t>Jayme Adelson-Goldstein</a:t>
            </a:r>
          </a:p>
        </p:txBody>
      </p:sp>
      <p:sp>
        <p:nvSpPr>
          <p:cNvPr id="256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57066" indent="-291179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64717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30604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96491" indent="-232943" eaLnBrk="0" hangingPunct="0"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fld id="{35E9F871-819C-43FC-95B3-6D4C95535D39}" type="slidenum">
              <a:rPr lang="en-US" altLang="en-US" sz="1200" b="0">
                <a:latin typeface="Arial" pitchFamily="34" charset="0"/>
              </a:rPr>
              <a:pPr/>
              <a:t>16</a:t>
            </a:fld>
            <a:endParaRPr lang="en-US" altLang="en-US" sz="1200" b="0">
              <a:latin typeface="Arial" pitchFamily="34" charset="0"/>
            </a:endParaRPr>
          </a:p>
        </p:txBody>
      </p:sp>
      <p:sp>
        <p:nvSpPr>
          <p:cNvPr id="256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We know that students need lots of guided practice with grammar structures—and that not all learners in a class have the same proficiency levels.  The Lesson Plans include a CD rom with ML grammar worksheets for learners who are “on level,” below or Pre-level and above or Higher level.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3:05 – 3:08ish,</a:t>
            </a:r>
            <a:r>
              <a:rPr lang="en-US" baseline="0" dirty="0" smtClean="0"/>
              <a:t> my questions</a:t>
            </a:r>
          </a:p>
          <a:p>
            <a:r>
              <a:rPr lang="en-US" baseline="0" dirty="0" smtClean="0"/>
              <a:t>3:08-3:13 they generate questions and ask each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0F9DCC-A838-024A-9351-023E212532E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2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65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BE59-C8CC-4CA2-9750-4DD76CD25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7881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9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5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4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7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6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5E489-1B40-40B2-B45D-C801BC90443A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C36D6-9A01-4B21-A544-3AD443E4C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6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ainshark.com/oup/OPDandVLSwebinar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7086600" cy="108585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Taking a Step Forward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2286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33CC33"/>
                </a:solidFill>
                <a:latin typeface="Accord SF" panose="020BE200000000000000" pitchFamily="34" charset="0"/>
              </a:rPr>
              <a:t>21st Century Strategies for Learner-Centered Instruction</a:t>
            </a:r>
          </a:p>
          <a:p>
            <a:endParaRPr lang="en-US" dirty="0" smtClean="0"/>
          </a:p>
          <a:p>
            <a:pPr algn="r"/>
            <a:r>
              <a:rPr lang="en-US" sz="1800" dirty="0" smtClean="0">
                <a:solidFill>
                  <a:schemeClr val="tx1"/>
                </a:solidFill>
              </a:rPr>
              <a:t>Series Director</a:t>
            </a:r>
          </a:p>
          <a:p>
            <a:pPr algn="r"/>
            <a:r>
              <a:rPr lang="en-US" sz="1800" dirty="0" smtClean="0">
                <a:solidFill>
                  <a:schemeClr val="tx1"/>
                </a:solidFill>
              </a:rPr>
              <a:t>Jayme Adelson -Goldstein</a:t>
            </a:r>
          </a:p>
          <a:p>
            <a:pPr algn="r"/>
            <a:endParaRPr lang="en-US" sz="1800" dirty="0"/>
          </a:p>
        </p:txBody>
      </p: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7" name="Rectangle 6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5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635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5" name="Rectangle 4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3074" name="Picture 2" descr="C:\Users\108685\Desktop\Step Forward Intoductory\pp48-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8867"/>
            <a:ext cx="7805644" cy="50017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71600" y="55760"/>
            <a:ext cx="6400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4—Lesson 3</a:t>
            </a:r>
            <a:b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3" name="Rectangle 2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4098" name="Picture 2" descr="C:\Users\108685\Desktop\Step Forward Intoductory\pp50-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48867"/>
            <a:ext cx="7805644" cy="50017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43000" y="142875"/>
            <a:ext cx="68580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4—Lesson 4</a:t>
            </a:r>
            <a:b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Everyday Conversation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/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5" name="Rectangle 4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5122" name="Picture 2" descr="C:\Users\108685\Desktop\Step Forward Intoductory\pp52-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9205"/>
            <a:ext cx="7805644" cy="50017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4—Lesson 5</a:t>
            </a:r>
            <a:b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Real-life 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864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/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5" name="Rectangle 4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6146" name="Picture 2" descr="C:\Users\108685\Desktop\Step Forward Intoductory\pp54-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805644" cy="50017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 noGrp="1"/>
          </p:cNvSpPr>
          <p:nvPr>
            <p:ph type="title"/>
          </p:nvPr>
        </p:nvSpPr>
        <p:spPr>
          <a:xfrm>
            <a:off x="685800" y="2788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4—Lesson 6</a:t>
            </a:r>
            <a:b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Expand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6950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Lessons with </a:t>
            </a:r>
            <a:b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Forward</a:t>
            </a:r>
            <a:endParaRPr lang="en-US" i="1" dirty="0">
              <a:solidFill>
                <a:srgbClr val="0461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5" name="Rectangle 4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57400" y="2057400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04617B"/>
                </a:solidFill>
              </a:rPr>
              <a:t>Reflect on the Unit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Preview the Lesson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04617B"/>
                </a:solidFill>
              </a:rPr>
              <a:t>Gather Any Additional  Materials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Calculate!</a:t>
            </a:r>
          </a:p>
          <a:p>
            <a:r>
              <a:rPr lang="en-US" sz="2800" b="1" dirty="0" smtClean="0">
                <a:solidFill>
                  <a:srgbClr val="04617B"/>
                </a:solidFill>
              </a:rPr>
              <a:t>And Go!</a:t>
            </a:r>
            <a:endParaRPr lang="en-US" sz="2800" b="1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894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3" name="Rectangle 2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Lessons with </a:t>
            </a:r>
            <a:r>
              <a:rPr lang="en-US" sz="3200" i="1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Forward</a:t>
            </a:r>
            <a:endParaRPr lang="en-US" sz="3200" i="1" dirty="0">
              <a:solidFill>
                <a:srgbClr val="0461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en-US" sz="3200" dirty="0">
              <a:solidFill>
                <a:srgbClr val="0461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400" y="2028617"/>
            <a:ext cx="7162800" cy="32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C00000"/>
                </a:solidFill>
              </a:rPr>
              <a:t>Work </a:t>
            </a:r>
            <a:r>
              <a:rPr lang="en-US" altLang="en-US" sz="2400" b="1" dirty="0">
                <a:solidFill>
                  <a:srgbClr val="C00000"/>
                </a:solidFill>
              </a:rPr>
              <a:t>with your colleague.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04617B"/>
                </a:solidFill>
              </a:rPr>
              <a:t>Select </a:t>
            </a:r>
            <a:r>
              <a:rPr lang="en-US" altLang="en-US" sz="2400" b="1" dirty="0">
                <a:solidFill>
                  <a:srgbClr val="04617B"/>
                </a:solidFill>
              </a:rPr>
              <a:t>a lesson.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C00000"/>
                </a:solidFill>
              </a:rPr>
              <a:t>What </a:t>
            </a:r>
            <a:r>
              <a:rPr lang="en-US" altLang="en-US" sz="2400" b="1" dirty="0">
                <a:solidFill>
                  <a:srgbClr val="C00000"/>
                </a:solidFill>
              </a:rPr>
              <a:t>is the general </a:t>
            </a:r>
            <a:r>
              <a:rPr lang="en-US" altLang="en-US" sz="2400" b="1" dirty="0" smtClean="0">
                <a:solidFill>
                  <a:srgbClr val="C00000"/>
                </a:solidFill>
              </a:rPr>
              <a:t>objective</a:t>
            </a:r>
            <a:r>
              <a:rPr lang="en-US" altLang="en-US" sz="2400" b="1" dirty="0">
                <a:solidFill>
                  <a:srgbClr val="C00000"/>
                </a:solidFill>
              </a:rPr>
              <a:t>? 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4617B"/>
                </a:solidFill>
              </a:rPr>
              <a:t>How does this lesson relate to </a:t>
            </a:r>
            <a:r>
              <a:rPr lang="en-US" altLang="en-US" sz="2400" b="1" dirty="0" smtClean="0">
                <a:solidFill>
                  <a:srgbClr val="04617B"/>
                </a:solidFill>
              </a:rPr>
              <a:t>your </a:t>
            </a:r>
            <a:r>
              <a:rPr lang="en-US" altLang="en-US" sz="2400" b="1" dirty="0">
                <a:solidFill>
                  <a:srgbClr val="04617B"/>
                </a:solidFill>
              </a:rPr>
              <a:t>learners’ needs?</a:t>
            </a:r>
          </a:p>
          <a:p>
            <a:pPr marL="342900" indent="-3429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C00000"/>
                </a:solidFill>
              </a:rPr>
              <a:t>What would you teach from this lesson?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4617B"/>
                </a:solidFill>
              </a:rPr>
              <a:t>What would you cut, adapt or expand upon?</a:t>
            </a:r>
          </a:p>
        </p:txBody>
      </p:sp>
    </p:spTree>
    <p:extLst>
      <p:ext uri="{BB962C8B-B14F-4D97-AF65-F5344CB8AC3E}">
        <p14:creationId xmlns:p14="http://schemas.microsoft.com/office/powerpoint/2010/main" val="4610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rcRect l="3897" t="1511" r="4523"/>
          <a:stretch>
            <a:fillRect/>
          </a:stretch>
        </p:blipFill>
        <p:spPr bwMode="auto">
          <a:xfrm>
            <a:off x="914400" y="838200"/>
            <a:ext cx="3581400" cy="49657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>
            <a:outerShdw blurRad="355600" dist="38100" dir="2700000" rotWithShape="0">
              <a:srgbClr val="808080">
                <a:alpha val="8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rcRect l="5515" r="9819" b="2847"/>
          <a:stretch>
            <a:fillRect/>
          </a:stretch>
        </p:blipFill>
        <p:spPr bwMode="auto">
          <a:xfrm>
            <a:off x="5257800" y="838200"/>
            <a:ext cx="3505200" cy="5200650"/>
          </a:xfrm>
          <a:prstGeom prst="rect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blurRad="241300" dist="38100" dir="2700000" rotWithShape="0">
              <a:srgbClr val="808080">
                <a:alpha val="8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rcRect l="8649" t="2667" r="11784" b="3999"/>
          <a:stretch>
            <a:fillRect/>
          </a:stretch>
        </p:blipFill>
        <p:spPr bwMode="auto">
          <a:xfrm>
            <a:off x="2743200" y="1295400"/>
            <a:ext cx="3733800" cy="5410200"/>
          </a:xfrm>
          <a:prstGeom prst="rect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ffectLst>
            <a:outerShdw blurRad="203200" dist="38100" dir="2700000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7" name="Group 57"/>
          <p:cNvGrpSpPr>
            <a:grpSpLocks/>
          </p:cNvGrpSpPr>
          <p:nvPr/>
        </p:nvGrpSpPr>
        <p:grpSpPr bwMode="auto">
          <a:xfrm>
            <a:off x="7239000" y="6088063"/>
            <a:ext cx="1658938" cy="693737"/>
            <a:chOff x="7493529" y="6163733"/>
            <a:chExt cx="1658938" cy="694267"/>
          </a:xfrm>
        </p:grpSpPr>
        <p:pic>
          <p:nvPicPr>
            <p:cNvPr id="8219" name="Picture 53" descr="CC 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3529" y="6163733"/>
              <a:ext cx="1658938" cy="53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0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300" y="6533657"/>
              <a:ext cx="901700" cy="324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8" name="Rectangle 59"/>
          <p:cNvSpPr>
            <a:spLocks noChangeArrowheads="1"/>
          </p:cNvSpPr>
          <p:nvPr/>
        </p:nvSpPr>
        <p:spPr bwMode="auto">
          <a:xfrm>
            <a:off x="2514600" y="1371600"/>
            <a:ext cx="381000" cy="228600"/>
          </a:xfrm>
          <a:prstGeom prst="rect">
            <a:avLst/>
          </a:prstGeom>
          <a:solidFill>
            <a:srgbClr val="FF6600">
              <a:alpha val="36862"/>
            </a:srgbClr>
          </a:solidFill>
          <a:ln w="9525">
            <a:solidFill>
              <a:schemeClr val="tx1">
                <a:alpha val="72156"/>
              </a:schemeClr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8199" name="TextBox 60"/>
          <p:cNvSpPr txBox="1">
            <a:spLocks noChangeArrowheads="1"/>
          </p:cNvSpPr>
          <p:nvPr/>
        </p:nvSpPr>
        <p:spPr bwMode="auto">
          <a:xfrm>
            <a:off x="2514600" y="12954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chemeClr val="bg1"/>
                </a:solidFill>
              </a:rPr>
              <a:t>O</a:t>
            </a:r>
          </a:p>
        </p:txBody>
      </p:sp>
      <p:grpSp>
        <p:nvGrpSpPr>
          <p:cNvPr id="3" name="Group 63"/>
          <p:cNvGrpSpPr/>
          <p:nvPr/>
        </p:nvGrpSpPr>
        <p:grpSpPr>
          <a:xfrm>
            <a:off x="5181600" y="846667"/>
            <a:ext cx="372533" cy="372533"/>
            <a:chOff x="2895600" y="1524000"/>
            <a:chExt cx="381000" cy="369332"/>
          </a:xfrm>
          <a:solidFill>
            <a:srgbClr val="FF6600">
              <a:alpha val="37000"/>
            </a:srgbClr>
          </a:solidFill>
        </p:grpSpPr>
        <p:sp>
          <p:nvSpPr>
            <p:cNvPr id="62" name="Rectangle 61"/>
            <p:cNvSpPr/>
            <p:nvPr/>
          </p:nvSpPr>
          <p:spPr bwMode="auto">
            <a:xfrm>
              <a:off x="2895600" y="1600200"/>
              <a:ext cx="381000" cy="2286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Century Gothic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895600" y="1524000"/>
              <a:ext cx="3810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bg1"/>
                  </a:solidFill>
                  <a:latin typeface="Century Gothic" pitchFamily="-65" charset="0"/>
                  <a:ea typeface="ＭＳ Ｐゴシック" pitchFamily="-65" charset="-128"/>
                  <a:cs typeface="ＭＳ Ｐゴシック" pitchFamily="-65" charset="-128"/>
                </a:rPr>
                <a:t>H</a:t>
              </a:r>
            </a:p>
          </p:txBody>
        </p:sp>
      </p:grpSp>
      <p:grpSp>
        <p:nvGrpSpPr>
          <p:cNvPr id="4" name="Group 66"/>
          <p:cNvGrpSpPr/>
          <p:nvPr/>
        </p:nvGrpSpPr>
        <p:grpSpPr>
          <a:xfrm>
            <a:off x="838200" y="914400"/>
            <a:ext cx="381000" cy="369332"/>
            <a:chOff x="2895600" y="1524000"/>
            <a:chExt cx="381000" cy="369332"/>
          </a:xfrm>
          <a:solidFill>
            <a:srgbClr val="FF6600">
              <a:alpha val="37000"/>
            </a:srgbClr>
          </a:solidFill>
        </p:grpSpPr>
        <p:sp>
          <p:nvSpPr>
            <p:cNvPr id="65" name="Rectangle 64"/>
            <p:cNvSpPr/>
            <p:nvPr/>
          </p:nvSpPr>
          <p:spPr bwMode="auto">
            <a:xfrm>
              <a:off x="2895600" y="1600200"/>
              <a:ext cx="381000" cy="2286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alpha val="72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Century Gothic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895600" y="1524000"/>
              <a:ext cx="381000" cy="369332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bg1"/>
                  </a:solidFill>
                  <a:latin typeface="Century Gothic" pitchFamily="-65" charset="0"/>
                  <a:ea typeface="ＭＳ Ｐゴシック" pitchFamily="-65" charset="-128"/>
                  <a:cs typeface="ＭＳ Ｐゴシック" pitchFamily="-65" charset="-128"/>
                </a:rPr>
                <a:t>P</a:t>
              </a:r>
            </a:p>
          </p:txBody>
        </p:sp>
      </p:grpSp>
      <p:pic>
        <p:nvPicPr>
          <p:cNvPr id="8203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81600"/>
            <a:ext cx="1479550" cy="1449388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24" name="Rectangle 23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0299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8308" y="190500"/>
            <a:ext cx="8229600" cy="1143000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Pictures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828675" y="1607184"/>
            <a:ext cx="2066925" cy="640080"/>
          </a:xfrm>
          <a:solidFill>
            <a:schemeClr val="accent2"/>
          </a:solidFill>
        </p:spPr>
        <p:txBody>
          <a:bodyPr anchor="ctr" anchorCtr="0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Ask Questions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3819525" y="1582419"/>
            <a:ext cx="1666875" cy="640080"/>
          </a:xfrm>
          <a:solidFill>
            <a:schemeClr val="accent2"/>
          </a:solidFill>
        </p:spPr>
        <p:txBody>
          <a:bodyPr anchor="ctr" anchorCtr="0"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a Story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894" y="2329179"/>
            <a:ext cx="8038306" cy="447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800893" y="2286000"/>
            <a:ext cx="8038307" cy="2052321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211092" y="1584960"/>
            <a:ext cx="2628108" cy="640080"/>
          </a:xfrm>
          <a:prstGeom prst="rect">
            <a:avLst/>
          </a:prstGeom>
          <a:solidFill>
            <a:schemeClr val="accent2"/>
          </a:solidFill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2000" b="1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Aft>
                <a:spcPts val="0"/>
              </a:spcAft>
            </a:pPr>
            <a:r>
              <a:rPr lang="en-US" dirty="0" smtClean="0"/>
              <a:t>Act out a Sequence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00894" y="4467225"/>
            <a:ext cx="8038306" cy="2333023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4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We Might Ask</a:t>
            </a:r>
            <a:endParaRPr lang="en-US" dirty="0">
              <a:solidFill>
                <a:srgbClr val="0461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3582988" cy="639762"/>
          </a:xfrm>
          <a:ln w="6350">
            <a:noFill/>
          </a:ln>
        </p:spPr>
        <p:txBody>
          <a:bodyPr/>
          <a:lstStyle/>
          <a:p>
            <a:r>
              <a:rPr lang="en-US" i="1" dirty="0" smtClean="0"/>
              <a:t>WH—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5"/>
            <a:ext cx="3582987" cy="3951288"/>
          </a:xfrm>
        </p:spPr>
        <p:txBody>
          <a:bodyPr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What is it?</a:t>
            </a:r>
          </a:p>
          <a:p>
            <a:pPr>
              <a:spcAft>
                <a:spcPts val="900"/>
              </a:spcAft>
            </a:pPr>
            <a:r>
              <a:rPr lang="en-US" b="1" dirty="0" smtClean="0">
                <a:solidFill>
                  <a:srgbClr val="04617B"/>
                </a:solidFill>
              </a:rPr>
              <a:t>Who is it?</a:t>
            </a:r>
          </a:p>
          <a:p>
            <a:pPr>
              <a:spcAft>
                <a:spcPts val="9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Where is it?</a:t>
            </a:r>
          </a:p>
          <a:p>
            <a:pPr>
              <a:spcAft>
                <a:spcPts val="900"/>
              </a:spcAft>
            </a:pPr>
            <a:r>
              <a:rPr lang="en-US" b="1" dirty="0" smtClean="0">
                <a:solidFill>
                  <a:srgbClr val="04617B"/>
                </a:solidFill>
              </a:rPr>
              <a:t>What is he doing?</a:t>
            </a:r>
          </a:p>
          <a:p>
            <a:pPr>
              <a:spcAft>
                <a:spcPts val="9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What do you think</a:t>
            </a:r>
            <a:r>
              <a:rPr lang="en-US" b="1" dirty="0" smtClean="0"/>
              <a:t>?</a:t>
            </a:r>
          </a:p>
          <a:p>
            <a:pPr>
              <a:spcAft>
                <a:spcPts val="900"/>
              </a:spcAft>
            </a:pPr>
            <a:r>
              <a:rPr lang="en-US" b="1" dirty="0" smtClean="0">
                <a:solidFill>
                  <a:srgbClr val="04617B"/>
                </a:solidFill>
              </a:rPr>
              <a:t>Why?</a:t>
            </a:r>
          </a:p>
          <a:p>
            <a:pPr>
              <a:spcAft>
                <a:spcPts val="9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What happened to you today?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 smtClean="0"/>
              <a:t>Early Production Questions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4617B"/>
                </a:solidFill>
              </a:rPr>
              <a:t>Show me the…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Point to the…</a:t>
            </a:r>
          </a:p>
          <a:p>
            <a:r>
              <a:rPr lang="en-US" b="1" dirty="0" smtClean="0">
                <a:solidFill>
                  <a:srgbClr val="04617B"/>
                </a:solidFill>
              </a:rPr>
              <a:t>Is it a …</a:t>
            </a:r>
          </a:p>
          <a:p>
            <a:pPr>
              <a:spcAft>
                <a:spcPts val="9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Is this a _____ or a _____?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8" name="Rectangle 7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914400" y="2133600"/>
            <a:ext cx="7772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0" y="2133600"/>
            <a:ext cx="0" cy="426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0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en-US" dirty="0">
              <a:solidFill>
                <a:srgbClr val="0461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1066800" y="1437580"/>
            <a:ext cx="8048624" cy="541883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4617B"/>
                </a:solidFill>
              </a:rPr>
              <a:t>Step Forward &amp; Step Toward Workplace &amp; Skills Development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4617B"/>
                </a:solidFill>
              </a:rPr>
              <a:t>	goo.gl/</a:t>
            </a:r>
            <a:r>
              <a:rPr lang="en-US" dirty="0" err="1" smtClean="0">
                <a:solidFill>
                  <a:srgbClr val="04617B"/>
                </a:solidFill>
              </a:rPr>
              <a:t>Flnsfk</a:t>
            </a:r>
            <a:endParaRPr lang="en-US" dirty="0" smtClean="0">
              <a:solidFill>
                <a:srgbClr val="04617B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 Stepping </a:t>
            </a:r>
            <a:r>
              <a:rPr lang="en-US" dirty="0">
                <a:solidFill>
                  <a:srgbClr val="C00000"/>
                </a:solidFill>
              </a:rPr>
              <a:t>Forward to Learner </a:t>
            </a:r>
            <a:r>
              <a:rPr lang="en-US" dirty="0" smtClean="0">
                <a:solidFill>
                  <a:srgbClr val="C00000"/>
                </a:solidFill>
              </a:rPr>
              <a:t>Success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goo.gl/</a:t>
            </a:r>
            <a:r>
              <a:rPr lang="en-US" dirty="0" err="1" smtClean="0">
                <a:solidFill>
                  <a:srgbClr val="C00000"/>
                </a:solidFill>
              </a:rPr>
              <a:t>llRSzN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04617B"/>
                </a:solidFill>
              </a:rPr>
              <a:t>Picturing </a:t>
            </a:r>
            <a:r>
              <a:rPr lang="en-US" dirty="0">
                <a:solidFill>
                  <a:srgbClr val="04617B"/>
                </a:solidFill>
              </a:rPr>
              <a:t>Success in the Multilevel Classroom with the OPD: </a:t>
            </a:r>
            <a:r>
              <a:rPr lang="en-US" dirty="0" smtClean="0">
                <a:solidFill>
                  <a:srgbClr val="04617B"/>
                </a:solidFill>
              </a:rPr>
              <a:t>	goo.gl/</a:t>
            </a:r>
            <a:r>
              <a:rPr lang="en-US" dirty="0" err="1" smtClean="0">
                <a:solidFill>
                  <a:srgbClr val="04617B"/>
                </a:solidFill>
              </a:rPr>
              <a:t>hokBPy</a:t>
            </a:r>
            <a:endParaRPr lang="en-US" dirty="0" smtClean="0">
              <a:solidFill>
                <a:srgbClr val="04617B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Vocabulary </a:t>
            </a:r>
            <a:r>
              <a:rPr lang="en-US" dirty="0">
                <a:solidFill>
                  <a:srgbClr val="C00000"/>
                </a:solidFill>
              </a:rPr>
              <a:t>Learning Strategies with </a:t>
            </a:r>
            <a:r>
              <a:rPr lang="en-US" dirty="0" smtClean="0">
                <a:solidFill>
                  <a:srgbClr val="C00000"/>
                </a:solidFill>
              </a:rPr>
              <a:t>OPD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	goo.gl/aZR2jx</a:t>
            </a:r>
          </a:p>
          <a:p>
            <a:r>
              <a:rPr lang="en-US" dirty="0" smtClean="0">
                <a:solidFill>
                  <a:srgbClr val="04617B"/>
                </a:solidFill>
              </a:rPr>
              <a:t>Three </a:t>
            </a:r>
            <a:r>
              <a:rPr lang="en-US" dirty="0">
                <a:solidFill>
                  <a:srgbClr val="04617B"/>
                </a:solidFill>
              </a:rPr>
              <a:t>Lesson </a:t>
            </a:r>
            <a:r>
              <a:rPr lang="en-US" dirty="0" smtClean="0">
                <a:solidFill>
                  <a:srgbClr val="04617B"/>
                </a:solidFill>
              </a:rPr>
              <a:t>demonstrations</a:t>
            </a:r>
            <a:endParaRPr lang="en-US" sz="1600" dirty="0" smtClean="0">
              <a:solidFill>
                <a:srgbClr val="04617B"/>
              </a:solidFill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4617B"/>
                </a:solidFill>
              </a:rPr>
              <a:t>	goo.gl/UgF8LY</a:t>
            </a:r>
          </a:p>
          <a:p>
            <a:pPr marL="0" indent="0">
              <a:buNone/>
            </a:pPr>
            <a:endParaRPr lang="en-US" dirty="0" smtClean="0">
              <a:solidFill>
                <a:srgbClr val="04617B"/>
              </a:solidFill>
            </a:endParaRPr>
          </a:p>
          <a:p>
            <a:pPr marL="0" indent="0">
              <a:buNone/>
            </a:pPr>
            <a:r>
              <a:rPr lang="en-US" u="sng" dirty="0">
                <a:hlinkClick r:id="rId2"/>
              </a:rPr>
              <a:t/>
            </a:r>
            <a:br>
              <a:rPr lang="en-US" u="sng" dirty="0">
                <a:hlinkClick r:id="rId2"/>
              </a:rPr>
            </a:br>
            <a:r>
              <a:rPr lang="en-US" u="sng" dirty="0">
                <a:hlinkClick r:id="rId2"/>
              </a:rPr>
              <a:t/>
            </a:r>
            <a:br>
              <a:rPr lang="en-US" u="sng" dirty="0">
                <a:hlinkClick r:id="rId2"/>
              </a:rPr>
            </a:br>
            <a:endParaRPr lang="en-US" dirty="0"/>
          </a:p>
        </p:txBody>
      </p: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8" name="Rectangle 7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5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SB2class0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8" t="7210" r="9485" b="75294"/>
          <a:stretch>
            <a:fillRect/>
          </a:stretch>
        </p:blipFill>
        <p:spPr bwMode="auto">
          <a:xfrm rot="-689459">
            <a:off x="1234281" y="993397"/>
            <a:ext cx="1798637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SB2class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2" t="34276" r="41196" b="51451"/>
          <a:stretch>
            <a:fillRect/>
          </a:stretch>
        </p:blipFill>
        <p:spPr bwMode="auto">
          <a:xfrm>
            <a:off x="3481520" y="1248666"/>
            <a:ext cx="16335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Back cover SB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158" r="386"/>
          <a:stretch>
            <a:fillRect/>
          </a:stretch>
        </p:blipFill>
        <p:spPr bwMode="auto">
          <a:xfrm>
            <a:off x="5274468" y="1225422"/>
            <a:ext cx="16811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Back cover SB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88341"/>
            <a:ext cx="16922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Back cover SB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94" y="4247356"/>
            <a:ext cx="25908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ack cover SB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2942" b="2942"/>
          <a:stretch>
            <a:fillRect/>
          </a:stretch>
        </p:blipFill>
        <p:spPr bwMode="auto">
          <a:xfrm>
            <a:off x="3962400" y="4038600"/>
            <a:ext cx="17414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ack cover SB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7200"/>
            <a:ext cx="2528888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8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4" descr="SF_SB4_cvrSmall12pRev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962400"/>
            <a:ext cx="14128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480064"/>
            <a:ext cx="7162800" cy="2058116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400" kern="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5 </a:t>
            </a:r>
            <a: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levels including</a:t>
            </a:r>
            <a:b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Introductory—Literacy</a:t>
            </a:r>
            <a:b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Level 1—low beginning</a:t>
            </a:r>
            <a:b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Level 2—high beginning</a:t>
            </a:r>
            <a:b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Level 3—low intermediate</a:t>
            </a:r>
            <a:b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sz="2400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Level </a:t>
            </a:r>
            <a:r>
              <a:rPr lang="en-US" sz="2400" kern="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4—intermediate</a:t>
            </a:r>
            <a:r>
              <a:rPr lang="en-US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/>
            </a:r>
            <a:br>
              <a:rPr lang="en-US" kern="0" dirty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kern="0" dirty="0" smtClean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/>
            </a:r>
            <a:br>
              <a:rPr lang="en-US" kern="0" dirty="0" smtClean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sz="2000" kern="0" dirty="0" smtClean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/>
            </a:r>
            <a:br>
              <a:rPr lang="en-US" sz="2000" kern="0" dirty="0" smtClean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sz="2000" kern="0" dirty="0" smtClean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/>
            </a:r>
            <a:br>
              <a:rPr lang="en-US" sz="2000" kern="0" dirty="0" smtClean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r>
              <a:rPr lang="en-US" kern="0" dirty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/>
            </a:r>
            <a:br>
              <a:rPr lang="en-US" kern="0" dirty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</a:br>
            <a:endParaRPr lang="en-US" b="1" dirty="0">
              <a:ln>
                <a:solidFill>
                  <a:srgbClr val="FFFF00"/>
                </a:solidFill>
              </a:ln>
              <a:solidFill>
                <a:srgbClr val="FF6600"/>
              </a:solidFill>
              <a:effectLst>
                <a:outerShdw dist="38100" dir="2700000" algn="tl">
                  <a:srgbClr val="DDDDDD"/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79475" y="228600"/>
            <a:ext cx="7772400" cy="1109599"/>
          </a:xfrm>
        </p:spPr>
        <p:txBody>
          <a:bodyPr>
            <a:noAutofit/>
          </a:bodyPr>
          <a:lstStyle/>
          <a:p>
            <a:r>
              <a:rPr lang="en-US" sz="4400" kern="0" dirty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</a:rPr>
              <a:t>How Many Levels in the Series?</a:t>
            </a:r>
            <a:endParaRPr lang="en-US" sz="4400" dirty="0"/>
          </a:p>
        </p:txBody>
      </p:sp>
      <p:pic>
        <p:nvPicPr>
          <p:cNvPr id="17412" name="Picture 60" descr="SF_SB3_cvrSmall12pRev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43350"/>
            <a:ext cx="14128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1" descr="SF_SB2_cvrSmall12pRev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3962400"/>
            <a:ext cx="14128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5" descr="Intro cover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"/>
          <a:stretch>
            <a:fillRect/>
          </a:stretch>
        </p:blipFill>
        <p:spPr bwMode="auto">
          <a:xfrm>
            <a:off x="2895600" y="4442173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3" descr="SF_SB1_cvrSmall12pRev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38393"/>
            <a:ext cx="14128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6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93" name="Rectangle 92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7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362200" y="2057400"/>
            <a:ext cx="3962400" cy="2103438"/>
            <a:chOff x="1344" y="1296"/>
            <a:chExt cx="2496" cy="1325"/>
          </a:xfrm>
        </p:grpSpPr>
        <p:sp>
          <p:nvSpPr>
            <p:cNvPr id="24590" name="Rectangle 23"/>
            <p:cNvSpPr>
              <a:spLocks noChangeArrowheads="1"/>
            </p:cNvSpPr>
            <p:nvPr/>
          </p:nvSpPr>
          <p:spPr bwMode="auto">
            <a:xfrm>
              <a:off x="1344" y="1296"/>
              <a:ext cx="24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endParaRPr lang="en-US" altLang="en-US" b="0" dirty="0">
                <a:solidFill>
                  <a:srgbClr val="441C8A"/>
                </a:solidFill>
              </a:endParaRPr>
            </a:p>
          </p:txBody>
        </p:sp>
        <p:sp>
          <p:nvSpPr>
            <p:cNvPr id="24591" name="Rectangle 24"/>
            <p:cNvSpPr>
              <a:spLocks noChangeArrowheads="1"/>
            </p:cNvSpPr>
            <p:nvPr/>
          </p:nvSpPr>
          <p:spPr bwMode="auto">
            <a:xfrm>
              <a:off x="1344" y="1776"/>
              <a:ext cx="249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r>
                <a:rPr lang="en-US" altLang="en-US" b="0" dirty="0">
                  <a:solidFill>
                    <a:srgbClr val="FFFFFF"/>
                  </a:solidFill>
                </a:rPr>
                <a:t>b) 4 levels </a:t>
              </a:r>
            </a:p>
          </p:txBody>
        </p:sp>
        <p:sp>
          <p:nvSpPr>
            <p:cNvPr id="24592" name="Rectangle 25"/>
            <p:cNvSpPr>
              <a:spLocks noChangeArrowheads="1"/>
            </p:cNvSpPr>
            <p:nvPr/>
          </p:nvSpPr>
          <p:spPr bwMode="auto">
            <a:xfrm>
              <a:off x="1344" y="2256"/>
              <a:ext cx="244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r>
                <a:rPr lang="en-US" altLang="en-US" b="0">
                  <a:solidFill>
                    <a:srgbClr val="FFFFFF"/>
                  </a:solidFill>
                </a:rPr>
                <a:t>c) 5 levels </a:t>
              </a:r>
            </a:p>
          </p:txBody>
        </p:sp>
      </p:grpSp>
      <p:grpSp>
        <p:nvGrpSpPr>
          <p:cNvPr id="24584" name="Group 12"/>
          <p:cNvGrpSpPr>
            <a:grpSpLocks/>
          </p:cNvGrpSpPr>
          <p:nvPr/>
        </p:nvGrpSpPr>
        <p:grpSpPr bwMode="auto">
          <a:xfrm>
            <a:off x="7010400" y="6000750"/>
            <a:ext cx="2133600" cy="857250"/>
            <a:chOff x="4953000" y="5664224"/>
            <a:chExt cx="3200400" cy="857918"/>
          </a:xfrm>
        </p:grpSpPr>
        <p:sp>
          <p:nvSpPr>
            <p:cNvPr id="24586" name="TextBox 9"/>
            <p:cNvSpPr txBox="1">
              <a:spLocks noChangeArrowheads="1"/>
            </p:cNvSpPr>
            <p:nvPr/>
          </p:nvSpPr>
          <p:spPr bwMode="auto">
            <a:xfrm>
              <a:off x="4953000" y="5664224"/>
              <a:ext cx="3200400" cy="47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en-US" sz="2400" i="1">
                  <a:solidFill>
                    <a:srgbClr val="FFFF00"/>
                  </a:solidFill>
                </a:rPr>
                <a:t>Step </a:t>
              </a:r>
            </a:p>
          </p:txBody>
        </p:sp>
        <p:sp>
          <p:nvSpPr>
            <p:cNvPr id="24587" name="Rectangle 10"/>
            <p:cNvSpPr>
              <a:spLocks noChangeArrowheads="1"/>
            </p:cNvSpPr>
            <p:nvPr/>
          </p:nvSpPr>
          <p:spPr bwMode="auto">
            <a:xfrm>
              <a:off x="6194963" y="6044941"/>
              <a:ext cx="1524776" cy="47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en-US" sz="2400" i="1">
                  <a:solidFill>
                    <a:srgbClr val="F2791D"/>
                  </a:solidFill>
                </a:rPr>
                <a:t> </a:t>
              </a:r>
              <a:r>
                <a:rPr lang="en-US" altLang="en-US" sz="2400" i="1">
                  <a:solidFill>
                    <a:srgbClr val="FF9B11"/>
                  </a:solidFill>
                </a:rPr>
                <a:t>Forward</a:t>
              </a:r>
              <a:endParaRPr lang="en-US" altLang="en-US" sz="2400" i="1"/>
            </a:p>
          </p:txBody>
        </p:sp>
      </p:grp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2362200" y="4419600"/>
            <a:ext cx="396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r>
              <a:rPr lang="en-US" altLang="en-US" b="0">
                <a:solidFill>
                  <a:srgbClr val="FFFFFF"/>
                </a:solidFill>
              </a:rPr>
              <a:t>d) 6 levels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200" y="7620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4617B"/>
                </a:solidFill>
              </a:rPr>
              <a:t>Quick Overview</a:t>
            </a:r>
            <a:endParaRPr lang="en-US" sz="4400" dirty="0">
              <a:solidFill>
                <a:srgbClr val="04617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7850" y="2439958"/>
            <a:ext cx="6324600" cy="286232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dirty="0"/>
              <a:t>level contains 12 thematic units including </a:t>
            </a:r>
            <a:endParaRPr lang="en-US" dirty="0" smtClean="0"/>
          </a:p>
          <a:p>
            <a:pPr lvl="0"/>
            <a:r>
              <a:rPr lang="en-US" dirty="0" smtClean="0"/>
              <a:t>(</a:t>
            </a:r>
            <a:r>
              <a:rPr lang="en-US" dirty="0"/>
              <a:t>workplace, goal setting, housing, civics &amp; community themes)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smtClean="0"/>
              <a:t> </a:t>
            </a:r>
            <a:r>
              <a:rPr lang="en-US" dirty="0"/>
              <a:t>lessons in each unit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Each unit contains Vocabulary, Life Stories/Real Life Writing, Grammar, Everyday Conversation, Real-Life Reading, Review &amp; Expand (Problem Solving)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Multilevel strategies help tutors meet the varying needs of  all learners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Step-By-Step Lesson Plans provide tutors all the information you need to be successful.</a:t>
            </a:r>
          </a:p>
        </p:txBody>
      </p:sp>
      <p:grpSp>
        <p:nvGrpSpPr>
          <p:cNvPr id="15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16" name="Rectangle 15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33600" y="2870200"/>
            <a:ext cx="5384800" cy="465138"/>
            <a:chOff x="1248" y="1920"/>
            <a:chExt cx="3392" cy="293"/>
          </a:xfrm>
        </p:grpSpPr>
        <p:sp>
          <p:nvSpPr>
            <p:cNvPr id="13393" name="AutoShape 3"/>
            <p:cNvSpPr>
              <a:spLocks noChangeArrowheads="1"/>
            </p:cNvSpPr>
            <p:nvPr/>
          </p:nvSpPr>
          <p:spPr bwMode="auto">
            <a:xfrm>
              <a:off x="1248" y="1920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94" name="AutoShape 4"/>
            <p:cNvSpPr>
              <a:spLocks noChangeArrowheads="1"/>
            </p:cNvSpPr>
            <p:nvPr/>
          </p:nvSpPr>
          <p:spPr bwMode="auto">
            <a:xfrm>
              <a:off x="1354" y="1958"/>
              <a:ext cx="843" cy="219"/>
            </a:xfrm>
            <a:prstGeom prst="roundRect">
              <a:avLst>
                <a:gd name="adj" fmla="val 16667"/>
              </a:avLst>
            </a:prstGeom>
            <a:solidFill>
              <a:srgbClr val="0150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9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430" y="2038"/>
              <a:ext cx="483" cy="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LESSON</a:t>
              </a:r>
            </a:p>
          </p:txBody>
        </p:sp>
        <p:sp>
          <p:nvSpPr>
            <p:cNvPr id="13396" name="Text Box 6"/>
            <p:cNvSpPr txBox="1">
              <a:spLocks noChangeArrowheads="1"/>
            </p:cNvSpPr>
            <p:nvPr/>
          </p:nvSpPr>
          <p:spPr bwMode="auto">
            <a:xfrm>
              <a:off x="1886" y="1930"/>
              <a:ext cx="22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3</a:t>
              </a:r>
            </a:p>
          </p:txBody>
        </p:sp>
        <p:sp>
          <p:nvSpPr>
            <p:cNvPr id="13397" name="Text Box 7"/>
            <p:cNvSpPr txBox="1">
              <a:spLocks noChangeArrowheads="1"/>
            </p:cNvSpPr>
            <p:nvPr/>
          </p:nvSpPr>
          <p:spPr bwMode="auto">
            <a:xfrm>
              <a:off x="2218" y="1939"/>
              <a:ext cx="200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>
                  <a:solidFill>
                    <a:schemeClr val="bg1"/>
                  </a:solidFill>
                  <a:latin typeface="Verdana" pitchFamily="34" charset="0"/>
                </a:rPr>
                <a:t>Grammar</a:t>
              </a:r>
              <a:endParaRPr lang="en-US" altLang="en-US" sz="1800">
                <a:latin typeface="Verdana" pitchFamily="34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743200" y="3479800"/>
            <a:ext cx="5384800" cy="415925"/>
            <a:chOff x="1536" y="2208"/>
            <a:chExt cx="3392" cy="262"/>
          </a:xfrm>
        </p:grpSpPr>
        <p:sp>
          <p:nvSpPr>
            <p:cNvPr id="13388" name="AutoShape 9"/>
            <p:cNvSpPr>
              <a:spLocks noChangeArrowheads="1"/>
            </p:cNvSpPr>
            <p:nvPr/>
          </p:nvSpPr>
          <p:spPr bwMode="auto">
            <a:xfrm>
              <a:off x="1536" y="2208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89" name="AutoShape 10"/>
            <p:cNvSpPr>
              <a:spLocks noChangeArrowheads="1"/>
            </p:cNvSpPr>
            <p:nvPr/>
          </p:nvSpPr>
          <p:spPr bwMode="auto">
            <a:xfrm>
              <a:off x="1642" y="2251"/>
              <a:ext cx="843" cy="219"/>
            </a:xfrm>
            <a:prstGeom prst="roundRect">
              <a:avLst>
                <a:gd name="adj" fmla="val 16667"/>
              </a:avLst>
            </a:prstGeom>
            <a:solidFill>
              <a:srgbClr val="0150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9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718" y="2331"/>
              <a:ext cx="483" cy="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LESSON</a:t>
              </a:r>
            </a:p>
          </p:txBody>
        </p:sp>
        <p:sp>
          <p:nvSpPr>
            <p:cNvPr id="13391" name="Text Box 12"/>
            <p:cNvSpPr txBox="1">
              <a:spLocks noChangeArrowheads="1"/>
            </p:cNvSpPr>
            <p:nvPr/>
          </p:nvSpPr>
          <p:spPr bwMode="auto">
            <a:xfrm>
              <a:off x="2174" y="2223"/>
              <a:ext cx="22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4</a:t>
              </a:r>
            </a:p>
          </p:txBody>
        </p:sp>
        <p:sp>
          <p:nvSpPr>
            <p:cNvPr id="13392" name="Text Box 13"/>
            <p:cNvSpPr txBox="1">
              <a:spLocks noChangeArrowheads="1"/>
            </p:cNvSpPr>
            <p:nvPr/>
          </p:nvSpPr>
          <p:spPr bwMode="auto">
            <a:xfrm>
              <a:off x="2506" y="2216"/>
              <a:ext cx="200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>
                  <a:solidFill>
                    <a:schemeClr val="bg1"/>
                  </a:solidFill>
                  <a:latin typeface="Verdana" pitchFamily="34" charset="0"/>
                </a:rPr>
                <a:t>Everyday</a:t>
              </a:r>
              <a:r>
                <a:rPr lang="en-US" altLang="en-US" sz="1800">
                  <a:latin typeface="Verdana" pitchFamily="34" charset="0"/>
                </a:rPr>
                <a:t> </a:t>
              </a:r>
              <a:r>
                <a:rPr lang="en-US" altLang="en-US" sz="1800">
                  <a:solidFill>
                    <a:schemeClr val="bg1"/>
                  </a:solidFill>
                  <a:latin typeface="Verdana" pitchFamily="34" charset="0"/>
                </a:rPr>
                <a:t>Conversation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352800" y="4089400"/>
            <a:ext cx="5384800" cy="436563"/>
            <a:chOff x="1824" y="2544"/>
            <a:chExt cx="3392" cy="275"/>
          </a:xfrm>
        </p:grpSpPr>
        <p:sp>
          <p:nvSpPr>
            <p:cNvPr id="13383" name="AutoShape 15"/>
            <p:cNvSpPr>
              <a:spLocks noChangeArrowheads="1"/>
            </p:cNvSpPr>
            <p:nvPr/>
          </p:nvSpPr>
          <p:spPr bwMode="auto">
            <a:xfrm>
              <a:off x="1824" y="2544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84" name="AutoShape 16"/>
            <p:cNvSpPr>
              <a:spLocks noChangeArrowheads="1"/>
            </p:cNvSpPr>
            <p:nvPr/>
          </p:nvSpPr>
          <p:spPr bwMode="auto">
            <a:xfrm>
              <a:off x="1930" y="2582"/>
              <a:ext cx="843" cy="219"/>
            </a:xfrm>
            <a:prstGeom prst="roundRect">
              <a:avLst>
                <a:gd name="adj" fmla="val 16667"/>
              </a:avLst>
            </a:prstGeom>
            <a:solidFill>
              <a:srgbClr val="0150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85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006" y="2662"/>
              <a:ext cx="483" cy="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LESSON</a:t>
              </a:r>
            </a:p>
          </p:txBody>
        </p:sp>
        <p:sp>
          <p:nvSpPr>
            <p:cNvPr id="13386" name="Text Box 18"/>
            <p:cNvSpPr txBox="1">
              <a:spLocks noChangeArrowheads="1"/>
            </p:cNvSpPr>
            <p:nvPr/>
          </p:nvSpPr>
          <p:spPr bwMode="auto">
            <a:xfrm>
              <a:off x="2462" y="2554"/>
              <a:ext cx="22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5</a:t>
              </a:r>
            </a:p>
          </p:txBody>
        </p:sp>
        <p:sp>
          <p:nvSpPr>
            <p:cNvPr id="13387" name="Text Box 19"/>
            <p:cNvSpPr txBox="1">
              <a:spLocks noChangeArrowheads="1"/>
            </p:cNvSpPr>
            <p:nvPr/>
          </p:nvSpPr>
          <p:spPr bwMode="auto">
            <a:xfrm>
              <a:off x="2810" y="2557"/>
              <a:ext cx="200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>
                  <a:solidFill>
                    <a:schemeClr val="bg1"/>
                  </a:solidFill>
                  <a:latin typeface="Verdana" pitchFamily="34" charset="0"/>
                </a:rPr>
                <a:t>Real-life reading</a:t>
              </a:r>
              <a:endParaRPr lang="en-US" altLang="en-US" sz="1800">
                <a:latin typeface="Verdana" pitchFamily="34" charset="0"/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962400" y="4699000"/>
            <a:ext cx="5029200" cy="377825"/>
            <a:chOff x="2128" y="1392"/>
            <a:chExt cx="3392" cy="238"/>
          </a:xfrm>
        </p:grpSpPr>
        <p:sp>
          <p:nvSpPr>
            <p:cNvPr id="13381" name="AutoShape 21"/>
            <p:cNvSpPr>
              <a:spLocks noChangeArrowheads="1"/>
            </p:cNvSpPr>
            <p:nvPr/>
          </p:nvSpPr>
          <p:spPr bwMode="auto">
            <a:xfrm>
              <a:off x="2128" y="1392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82" name="Text Box 22"/>
            <p:cNvSpPr txBox="1">
              <a:spLocks noChangeArrowheads="1"/>
            </p:cNvSpPr>
            <p:nvPr/>
          </p:nvSpPr>
          <p:spPr bwMode="auto">
            <a:xfrm>
              <a:off x="2699" y="1405"/>
              <a:ext cx="200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Verdana" pitchFamily="34" charset="0"/>
                </a:rPr>
                <a:t>Review and Expand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371600" y="2260600"/>
            <a:ext cx="5791200" cy="431800"/>
            <a:chOff x="720" y="2928"/>
            <a:chExt cx="3392" cy="272"/>
          </a:xfrm>
        </p:grpSpPr>
        <p:grpSp>
          <p:nvGrpSpPr>
            <p:cNvPr id="13374" name="Group 34"/>
            <p:cNvGrpSpPr>
              <a:grpSpLocks/>
            </p:cNvGrpSpPr>
            <p:nvPr/>
          </p:nvGrpSpPr>
          <p:grpSpPr bwMode="auto">
            <a:xfrm>
              <a:off x="720" y="2928"/>
              <a:ext cx="3392" cy="262"/>
              <a:chOff x="720" y="2928"/>
              <a:chExt cx="3392" cy="262"/>
            </a:xfrm>
          </p:grpSpPr>
          <p:sp>
            <p:nvSpPr>
              <p:cNvPr id="13377" name="AutoShape 35"/>
              <p:cNvSpPr>
                <a:spLocks noChangeArrowheads="1"/>
              </p:cNvSpPr>
              <p:nvPr/>
            </p:nvSpPr>
            <p:spPr bwMode="auto">
              <a:xfrm>
                <a:off x="720" y="2928"/>
                <a:ext cx="3392" cy="224"/>
              </a:xfrm>
              <a:prstGeom prst="roundRect">
                <a:avLst>
                  <a:gd name="adj" fmla="val 16667"/>
                </a:avLst>
              </a:prstGeom>
              <a:solidFill>
                <a:srgbClr val="F6E3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13378" name="AutoShape 36"/>
              <p:cNvSpPr>
                <a:spLocks noChangeArrowheads="1"/>
              </p:cNvSpPr>
              <p:nvPr/>
            </p:nvSpPr>
            <p:spPr bwMode="auto">
              <a:xfrm>
                <a:off x="808" y="2971"/>
                <a:ext cx="843" cy="219"/>
              </a:xfrm>
              <a:prstGeom prst="roundRect">
                <a:avLst>
                  <a:gd name="adj" fmla="val 16667"/>
                </a:avLst>
              </a:prstGeom>
              <a:solidFill>
                <a:srgbClr val="015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13379" name="WordArt 37"/>
              <p:cNvSpPr>
                <a:spLocks noChangeArrowheads="1" noChangeShapeType="1" noTextEdit="1"/>
              </p:cNvSpPr>
              <p:nvPr/>
            </p:nvSpPr>
            <p:spPr bwMode="auto">
              <a:xfrm>
                <a:off x="894" y="3041"/>
                <a:ext cx="483" cy="8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</a:rPr>
                  <a:t>LESSON</a:t>
                </a:r>
              </a:p>
            </p:txBody>
          </p:sp>
          <p:sp>
            <p:nvSpPr>
              <p:cNvPr id="13380" name="Text Box 38"/>
              <p:cNvSpPr txBox="1">
                <a:spLocks noChangeArrowheads="1"/>
              </p:cNvSpPr>
              <p:nvPr/>
            </p:nvSpPr>
            <p:spPr bwMode="auto">
              <a:xfrm>
                <a:off x="1728" y="2928"/>
                <a:ext cx="2005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en-US" sz="1800">
                    <a:solidFill>
                      <a:schemeClr val="bg1"/>
                    </a:solidFill>
                    <a:latin typeface="Verdana" pitchFamily="34" charset="0"/>
                  </a:rPr>
                  <a:t>Life Stories</a:t>
                </a:r>
              </a:p>
            </p:txBody>
          </p:sp>
        </p:grpSp>
        <p:sp>
          <p:nvSpPr>
            <p:cNvPr id="13375" name="Text Box 39"/>
            <p:cNvSpPr txBox="1">
              <a:spLocks noChangeArrowheads="1"/>
            </p:cNvSpPr>
            <p:nvPr/>
          </p:nvSpPr>
          <p:spPr bwMode="auto">
            <a:xfrm>
              <a:off x="1728" y="2928"/>
              <a:ext cx="2375" cy="226"/>
            </a:xfrm>
            <a:prstGeom prst="rect">
              <a:avLst/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>
                  <a:solidFill>
                    <a:schemeClr val="bg1"/>
                  </a:solidFill>
                  <a:latin typeface="Verdana" pitchFamily="34" charset="0"/>
                </a:rPr>
                <a:t>Life Stories</a:t>
              </a:r>
            </a:p>
          </p:txBody>
        </p:sp>
        <p:sp>
          <p:nvSpPr>
            <p:cNvPr id="13376" name="Text Box 40"/>
            <p:cNvSpPr txBox="1">
              <a:spLocks noChangeArrowheads="1"/>
            </p:cNvSpPr>
            <p:nvPr/>
          </p:nvSpPr>
          <p:spPr bwMode="auto">
            <a:xfrm>
              <a:off x="1360" y="2928"/>
              <a:ext cx="22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838200" y="1651000"/>
            <a:ext cx="5384800" cy="431800"/>
            <a:chOff x="384" y="3264"/>
            <a:chExt cx="3392" cy="272"/>
          </a:xfrm>
        </p:grpSpPr>
        <p:sp>
          <p:nvSpPr>
            <p:cNvPr id="13369" name="AutoShape 42"/>
            <p:cNvSpPr>
              <a:spLocks noChangeArrowheads="1"/>
            </p:cNvSpPr>
            <p:nvPr/>
          </p:nvSpPr>
          <p:spPr bwMode="auto">
            <a:xfrm>
              <a:off x="384" y="3266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70" name="AutoShape 43"/>
            <p:cNvSpPr>
              <a:spLocks noChangeArrowheads="1"/>
            </p:cNvSpPr>
            <p:nvPr/>
          </p:nvSpPr>
          <p:spPr bwMode="auto">
            <a:xfrm>
              <a:off x="492" y="3292"/>
              <a:ext cx="842" cy="218"/>
            </a:xfrm>
            <a:prstGeom prst="roundRect">
              <a:avLst>
                <a:gd name="adj" fmla="val 16667"/>
              </a:avLst>
            </a:prstGeom>
            <a:solidFill>
              <a:srgbClr val="0150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71" name="WordArt 44"/>
            <p:cNvSpPr>
              <a:spLocks noChangeArrowheads="1" noChangeShapeType="1" noTextEdit="1"/>
            </p:cNvSpPr>
            <p:nvPr/>
          </p:nvSpPr>
          <p:spPr bwMode="auto">
            <a:xfrm>
              <a:off x="568" y="3372"/>
              <a:ext cx="482" cy="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LESSON</a:t>
              </a:r>
            </a:p>
          </p:txBody>
        </p:sp>
        <p:sp>
          <p:nvSpPr>
            <p:cNvPr id="13372" name="Text Box 45"/>
            <p:cNvSpPr txBox="1">
              <a:spLocks noChangeArrowheads="1"/>
            </p:cNvSpPr>
            <p:nvPr/>
          </p:nvSpPr>
          <p:spPr bwMode="auto">
            <a:xfrm>
              <a:off x="1359" y="3280"/>
              <a:ext cx="200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>
                  <a:solidFill>
                    <a:schemeClr val="bg1"/>
                  </a:solidFill>
                  <a:latin typeface="Verdana" pitchFamily="34" charset="0"/>
                </a:rPr>
                <a:t>Vocabulary</a:t>
              </a:r>
              <a:endParaRPr lang="en-US" altLang="en-US" sz="1800">
                <a:latin typeface="Verdana" pitchFamily="34" charset="0"/>
              </a:endParaRPr>
            </a:p>
          </p:txBody>
        </p:sp>
        <p:sp>
          <p:nvSpPr>
            <p:cNvPr id="13373" name="Text Box 46"/>
            <p:cNvSpPr txBox="1">
              <a:spLocks noChangeArrowheads="1"/>
            </p:cNvSpPr>
            <p:nvPr/>
          </p:nvSpPr>
          <p:spPr bwMode="auto">
            <a:xfrm>
              <a:off x="1056" y="3264"/>
              <a:ext cx="22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1</a:t>
              </a: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1371600" y="2252663"/>
            <a:ext cx="5791200" cy="431800"/>
            <a:chOff x="720" y="2928"/>
            <a:chExt cx="3392" cy="272"/>
          </a:xfrm>
        </p:grpSpPr>
        <p:grpSp>
          <p:nvGrpSpPr>
            <p:cNvPr id="13362" name="Group 34"/>
            <p:cNvGrpSpPr>
              <a:grpSpLocks/>
            </p:cNvGrpSpPr>
            <p:nvPr/>
          </p:nvGrpSpPr>
          <p:grpSpPr bwMode="auto">
            <a:xfrm>
              <a:off x="720" y="2928"/>
              <a:ext cx="3392" cy="262"/>
              <a:chOff x="720" y="2928"/>
              <a:chExt cx="3392" cy="262"/>
            </a:xfrm>
          </p:grpSpPr>
          <p:sp>
            <p:nvSpPr>
              <p:cNvPr id="13365" name="AutoShape 35"/>
              <p:cNvSpPr>
                <a:spLocks noChangeArrowheads="1"/>
              </p:cNvSpPr>
              <p:nvPr/>
            </p:nvSpPr>
            <p:spPr bwMode="auto">
              <a:xfrm>
                <a:off x="720" y="2928"/>
                <a:ext cx="3392" cy="224"/>
              </a:xfrm>
              <a:prstGeom prst="roundRect">
                <a:avLst>
                  <a:gd name="adj" fmla="val 16667"/>
                </a:avLst>
              </a:prstGeom>
              <a:solidFill>
                <a:srgbClr val="F6E3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13366" name="AutoShape 36"/>
              <p:cNvSpPr>
                <a:spLocks noChangeArrowheads="1"/>
              </p:cNvSpPr>
              <p:nvPr/>
            </p:nvSpPr>
            <p:spPr bwMode="auto">
              <a:xfrm>
                <a:off x="808" y="2971"/>
                <a:ext cx="843" cy="219"/>
              </a:xfrm>
              <a:prstGeom prst="roundRect">
                <a:avLst>
                  <a:gd name="adj" fmla="val 16667"/>
                </a:avLst>
              </a:prstGeom>
              <a:solidFill>
                <a:srgbClr val="E460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13367" name="WordArt 37"/>
              <p:cNvSpPr>
                <a:spLocks noChangeArrowheads="1" noChangeShapeType="1" noTextEdit="1"/>
              </p:cNvSpPr>
              <p:nvPr/>
            </p:nvSpPr>
            <p:spPr bwMode="auto">
              <a:xfrm>
                <a:off x="894" y="3041"/>
                <a:ext cx="483" cy="8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solidFill>
                      <a:srgbClr val="FFFFFF"/>
                    </a:solidFill>
                    <a:latin typeface="Verdana"/>
                    <a:ea typeface="Verdana"/>
                    <a:cs typeface="Verdana"/>
                  </a:rPr>
                  <a:t>LESSON</a:t>
                </a:r>
              </a:p>
            </p:txBody>
          </p:sp>
          <p:sp>
            <p:nvSpPr>
              <p:cNvPr id="13368" name="Text Box 38"/>
              <p:cNvSpPr txBox="1">
                <a:spLocks noChangeArrowheads="1"/>
              </p:cNvSpPr>
              <p:nvPr/>
            </p:nvSpPr>
            <p:spPr bwMode="auto">
              <a:xfrm>
                <a:off x="1728" y="2928"/>
                <a:ext cx="2005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Century Gothic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en-US" sz="1800">
                    <a:solidFill>
                      <a:schemeClr val="bg1"/>
                    </a:solidFill>
                    <a:latin typeface="Verdana" pitchFamily="34" charset="0"/>
                  </a:rPr>
                  <a:t>Life Stories</a:t>
                </a:r>
              </a:p>
            </p:txBody>
          </p:sp>
        </p:grpSp>
        <p:sp>
          <p:nvSpPr>
            <p:cNvPr id="13363" name="Text Box 39"/>
            <p:cNvSpPr txBox="1">
              <a:spLocks noChangeArrowheads="1"/>
            </p:cNvSpPr>
            <p:nvPr/>
          </p:nvSpPr>
          <p:spPr bwMode="auto">
            <a:xfrm>
              <a:off x="1728" y="2928"/>
              <a:ext cx="2375" cy="226"/>
            </a:xfrm>
            <a:prstGeom prst="rect">
              <a:avLst/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 dirty="0" smtClean="0">
                  <a:solidFill>
                    <a:schemeClr val="accent1">
                      <a:lumMod val="75000"/>
                    </a:schemeClr>
                  </a:solidFill>
                  <a:latin typeface="Verdana" pitchFamily="34" charset="0"/>
                </a:rPr>
                <a:t>Life Stories</a:t>
              </a:r>
              <a:endParaRPr lang="en-US" altLang="en-US" sz="18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endParaRPr>
            </a:p>
          </p:txBody>
        </p:sp>
        <p:sp>
          <p:nvSpPr>
            <p:cNvPr id="13364" name="Text Box 40"/>
            <p:cNvSpPr txBox="1">
              <a:spLocks noChangeArrowheads="1"/>
            </p:cNvSpPr>
            <p:nvPr/>
          </p:nvSpPr>
          <p:spPr bwMode="auto">
            <a:xfrm>
              <a:off x="1360" y="2928"/>
              <a:ext cx="22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2209800" y="2895600"/>
            <a:ext cx="5384800" cy="465138"/>
            <a:chOff x="1248" y="1920"/>
            <a:chExt cx="3392" cy="293"/>
          </a:xfrm>
        </p:grpSpPr>
        <p:sp>
          <p:nvSpPr>
            <p:cNvPr id="13357" name="AutoShape 3"/>
            <p:cNvSpPr>
              <a:spLocks noChangeArrowheads="1"/>
            </p:cNvSpPr>
            <p:nvPr/>
          </p:nvSpPr>
          <p:spPr bwMode="auto">
            <a:xfrm>
              <a:off x="1248" y="1920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58" name="AutoShape 4"/>
            <p:cNvSpPr>
              <a:spLocks noChangeArrowheads="1"/>
            </p:cNvSpPr>
            <p:nvPr/>
          </p:nvSpPr>
          <p:spPr bwMode="auto">
            <a:xfrm>
              <a:off x="1296" y="1968"/>
              <a:ext cx="843" cy="219"/>
            </a:xfrm>
            <a:prstGeom prst="roundRect">
              <a:avLst>
                <a:gd name="adj" fmla="val 16667"/>
              </a:avLst>
            </a:prstGeom>
            <a:solidFill>
              <a:srgbClr val="E46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5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430" y="2038"/>
              <a:ext cx="483" cy="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LESSON</a:t>
              </a:r>
            </a:p>
          </p:txBody>
        </p:sp>
        <p:sp>
          <p:nvSpPr>
            <p:cNvPr id="13360" name="Text Box 6"/>
            <p:cNvSpPr txBox="1">
              <a:spLocks noChangeArrowheads="1"/>
            </p:cNvSpPr>
            <p:nvPr/>
          </p:nvSpPr>
          <p:spPr bwMode="auto">
            <a:xfrm>
              <a:off x="1886" y="1930"/>
              <a:ext cx="22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3</a:t>
              </a:r>
            </a:p>
          </p:txBody>
        </p:sp>
        <p:sp>
          <p:nvSpPr>
            <p:cNvPr id="13361" name="Text Box 7"/>
            <p:cNvSpPr txBox="1">
              <a:spLocks noChangeArrowheads="1"/>
            </p:cNvSpPr>
            <p:nvPr/>
          </p:nvSpPr>
          <p:spPr bwMode="auto">
            <a:xfrm>
              <a:off x="2218" y="1939"/>
              <a:ext cx="200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Verdana" pitchFamily="34" charset="0"/>
                </a:rPr>
                <a:t>Grammar</a:t>
              </a: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2786063" y="3522663"/>
            <a:ext cx="5384800" cy="415925"/>
            <a:chOff x="1536" y="2208"/>
            <a:chExt cx="3392" cy="262"/>
          </a:xfrm>
        </p:grpSpPr>
        <p:sp>
          <p:nvSpPr>
            <p:cNvPr id="13352" name="AutoShape 9"/>
            <p:cNvSpPr>
              <a:spLocks noChangeArrowheads="1"/>
            </p:cNvSpPr>
            <p:nvPr/>
          </p:nvSpPr>
          <p:spPr bwMode="auto">
            <a:xfrm>
              <a:off x="1536" y="2208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53" name="AutoShape 10"/>
            <p:cNvSpPr>
              <a:spLocks noChangeArrowheads="1"/>
            </p:cNvSpPr>
            <p:nvPr/>
          </p:nvSpPr>
          <p:spPr bwMode="auto">
            <a:xfrm>
              <a:off x="1642" y="2251"/>
              <a:ext cx="843" cy="219"/>
            </a:xfrm>
            <a:prstGeom prst="roundRect">
              <a:avLst>
                <a:gd name="adj" fmla="val 16667"/>
              </a:avLst>
            </a:prstGeom>
            <a:solidFill>
              <a:srgbClr val="E46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54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718" y="2331"/>
              <a:ext cx="483" cy="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LESSON</a:t>
              </a:r>
            </a:p>
          </p:txBody>
        </p:sp>
        <p:sp>
          <p:nvSpPr>
            <p:cNvPr id="13355" name="Text Box 12"/>
            <p:cNvSpPr txBox="1">
              <a:spLocks noChangeArrowheads="1"/>
            </p:cNvSpPr>
            <p:nvPr/>
          </p:nvSpPr>
          <p:spPr bwMode="auto">
            <a:xfrm>
              <a:off x="2174" y="2223"/>
              <a:ext cx="22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 dirty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</a:p>
          </p:txBody>
        </p:sp>
        <p:sp>
          <p:nvSpPr>
            <p:cNvPr id="13356" name="Text Box 13"/>
            <p:cNvSpPr txBox="1">
              <a:spLocks noChangeArrowheads="1"/>
            </p:cNvSpPr>
            <p:nvPr/>
          </p:nvSpPr>
          <p:spPr bwMode="auto">
            <a:xfrm>
              <a:off x="2506" y="2216"/>
              <a:ext cx="200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Verdana" pitchFamily="34" charset="0"/>
                </a:rPr>
                <a:t>Everyday Conversation</a:t>
              </a:r>
            </a:p>
          </p:txBody>
        </p:sp>
      </p:grp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3352800" y="4089400"/>
            <a:ext cx="5384800" cy="436563"/>
            <a:chOff x="1824" y="2544"/>
            <a:chExt cx="3392" cy="275"/>
          </a:xfrm>
        </p:grpSpPr>
        <p:sp>
          <p:nvSpPr>
            <p:cNvPr id="13347" name="AutoShape 15"/>
            <p:cNvSpPr>
              <a:spLocks noChangeArrowheads="1"/>
            </p:cNvSpPr>
            <p:nvPr/>
          </p:nvSpPr>
          <p:spPr bwMode="auto">
            <a:xfrm>
              <a:off x="1824" y="2544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48" name="AutoShape 16"/>
            <p:cNvSpPr>
              <a:spLocks noChangeArrowheads="1"/>
            </p:cNvSpPr>
            <p:nvPr/>
          </p:nvSpPr>
          <p:spPr bwMode="auto">
            <a:xfrm>
              <a:off x="1930" y="2582"/>
              <a:ext cx="843" cy="219"/>
            </a:xfrm>
            <a:prstGeom prst="roundRect">
              <a:avLst>
                <a:gd name="adj" fmla="val 16667"/>
              </a:avLst>
            </a:prstGeom>
            <a:solidFill>
              <a:srgbClr val="E46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49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2006" y="2662"/>
              <a:ext cx="483" cy="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LESSON</a:t>
              </a:r>
            </a:p>
          </p:txBody>
        </p:sp>
        <p:sp>
          <p:nvSpPr>
            <p:cNvPr id="13350" name="Text Box 18"/>
            <p:cNvSpPr txBox="1">
              <a:spLocks noChangeArrowheads="1"/>
            </p:cNvSpPr>
            <p:nvPr/>
          </p:nvSpPr>
          <p:spPr bwMode="auto">
            <a:xfrm>
              <a:off x="2462" y="2554"/>
              <a:ext cx="22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5</a:t>
              </a:r>
            </a:p>
          </p:txBody>
        </p:sp>
        <p:sp>
          <p:nvSpPr>
            <p:cNvPr id="13351" name="Text Box 19"/>
            <p:cNvSpPr txBox="1">
              <a:spLocks noChangeArrowheads="1"/>
            </p:cNvSpPr>
            <p:nvPr/>
          </p:nvSpPr>
          <p:spPr bwMode="auto">
            <a:xfrm>
              <a:off x="2810" y="2557"/>
              <a:ext cx="200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Verdana" pitchFamily="34" charset="0"/>
                </a:rPr>
                <a:t>Real-life </a:t>
              </a:r>
              <a:r>
                <a:rPr lang="en-US" altLang="en-US" sz="1800" dirty="0" smtClean="0">
                  <a:solidFill>
                    <a:schemeClr val="accent1">
                      <a:lumMod val="75000"/>
                    </a:schemeClr>
                  </a:solidFill>
                  <a:latin typeface="Verdana" pitchFamily="34" charset="0"/>
                </a:rPr>
                <a:t>Reading</a:t>
              </a:r>
              <a:endParaRPr lang="en-US" altLang="en-US" sz="18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endParaRP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914400" y="1676400"/>
            <a:ext cx="5384800" cy="431800"/>
            <a:chOff x="384" y="3264"/>
            <a:chExt cx="3392" cy="272"/>
          </a:xfrm>
        </p:grpSpPr>
        <p:sp>
          <p:nvSpPr>
            <p:cNvPr id="13342" name="AutoShape 42"/>
            <p:cNvSpPr>
              <a:spLocks noChangeArrowheads="1"/>
            </p:cNvSpPr>
            <p:nvPr/>
          </p:nvSpPr>
          <p:spPr bwMode="auto">
            <a:xfrm>
              <a:off x="384" y="3266"/>
              <a:ext cx="3392" cy="224"/>
            </a:xfrm>
            <a:prstGeom prst="roundRect">
              <a:avLst>
                <a:gd name="adj" fmla="val 16667"/>
              </a:avLst>
            </a:prstGeom>
            <a:solidFill>
              <a:srgbClr val="F6E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43" name="AutoShape 43"/>
            <p:cNvSpPr>
              <a:spLocks noChangeArrowheads="1"/>
            </p:cNvSpPr>
            <p:nvPr/>
          </p:nvSpPr>
          <p:spPr bwMode="auto">
            <a:xfrm>
              <a:off x="492" y="3292"/>
              <a:ext cx="842" cy="218"/>
            </a:xfrm>
            <a:prstGeom prst="roundRect">
              <a:avLst>
                <a:gd name="adj" fmla="val 16667"/>
              </a:avLst>
            </a:prstGeom>
            <a:solidFill>
              <a:srgbClr val="E46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44" name="WordArt 44"/>
            <p:cNvSpPr>
              <a:spLocks noChangeArrowheads="1" noChangeShapeType="1" noTextEdit="1"/>
            </p:cNvSpPr>
            <p:nvPr/>
          </p:nvSpPr>
          <p:spPr bwMode="auto">
            <a:xfrm>
              <a:off x="568" y="3372"/>
              <a:ext cx="482" cy="8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solidFill>
                    <a:srgbClr val="FFFFFF"/>
                  </a:solidFill>
                  <a:latin typeface="Verdana"/>
                  <a:ea typeface="Verdana"/>
                  <a:cs typeface="Verdana"/>
                </a:rPr>
                <a:t>LESSON</a:t>
              </a:r>
            </a:p>
          </p:txBody>
        </p:sp>
        <p:sp>
          <p:nvSpPr>
            <p:cNvPr id="13345" name="Text Box 45"/>
            <p:cNvSpPr txBox="1">
              <a:spLocks noChangeArrowheads="1"/>
            </p:cNvSpPr>
            <p:nvPr/>
          </p:nvSpPr>
          <p:spPr bwMode="auto">
            <a:xfrm>
              <a:off x="1359" y="3280"/>
              <a:ext cx="200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Verdana" pitchFamily="34" charset="0"/>
                </a:rPr>
                <a:t>Vocabulary</a:t>
              </a:r>
            </a:p>
          </p:txBody>
        </p:sp>
        <p:sp>
          <p:nvSpPr>
            <p:cNvPr id="13346" name="Text Box 46"/>
            <p:cNvSpPr txBox="1">
              <a:spLocks noChangeArrowheads="1"/>
            </p:cNvSpPr>
            <p:nvPr/>
          </p:nvSpPr>
          <p:spPr bwMode="auto">
            <a:xfrm>
              <a:off x="1056" y="3264"/>
              <a:ext cx="22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Century Gothic" pitchFamily="34" charset="0"/>
                  <a:ea typeface="ＭＳ Ｐゴシック" pitchFamily="34" charset="-128"/>
                </a:defRPr>
              </a:lvl9pPr>
            </a:lstStyle>
            <a:p>
              <a:r>
                <a:rPr lang="en-US" altLang="en-US" sz="2400">
                  <a:solidFill>
                    <a:srgbClr val="FFFFFF"/>
                  </a:solidFill>
                  <a:latin typeface="Verdana" pitchFamily="34" charset="0"/>
                </a:rPr>
                <a:t>1</a:t>
              </a:r>
            </a:p>
          </p:txBody>
        </p:sp>
      </p:grpSp>
      <p:grpSp>
        <p:nvGrpSpPr>
          <p:cNvPr id="13325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159" name="Rectangle 158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0" name="Rectangle 159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1" name="Rectangle 160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914400" y="0"/>
            <a:ext cx="731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kern="0" dirty="0" smtClean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rPr>
              <a:t>Overview </a:t>
            </a:r>
            <a:r>
              <a:rPr lang="en-US" sz="4400" kern="0" dirty="0">
                <a:ln>
                  <a:solidFill>
                    <a:srgbClr val="FFFF00"/>
                  </a:solidFill>
                </a:ln>
                <a:solidFill>
                  <a:srgbClr val="FF6600"/>
                </a:solidFill>
                <a:effectLst>
                  <a:outerShdw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rPr>
              <a:t>of a Unit</a:t>
            </a:r>
          </a:p>
        </p:txBody>
      </p:sp>
    </p:spTree>
    <p:extLst>
      <p:ext uri="{BB962C8B-B14F-4D97-AF65-F5344CB8AC3E}">
        <p14:creationId xmlns:p14="http://schemas.microsoft.com/office/powerpoint/2010/main" val="14897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895600" y="22479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Warm Up / Review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WIPPEA</a:t>
            </a: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2895600" y="29083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Osaka" charset="-128"/>
                <a:cs typeface="Osaka" charset="-128"/>
              </a:rPr>
              <a:t>Introduction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895600" y="35179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Osaka" charset="-128"/>
                <a:cs typeface="Osaka" charset="-128"/>
              </a:rPr>
              <a:t>Presentation</a:t>
            </a: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2895600" y="41529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Osaka" charset="-128"/>
                <a:cs typeface="Osaka" charset="-128"/>
              </a:rPr>
              <a:t>Guided Practice</a:t>
            </a:r>
          </a:p>
        </p:txBody>
      </p:sp>
      <p:sp>
        <p:nvSpPr>
          <p:cNvPr id="8" name="Rectangle 20"/>
          <p:cNvSpPr>
            <a:spLocks noGrp="1" noChangeArrowheads="1"/>
          </p:cNvSpPr>
          <p:nvPr/>
        </p:nvSpPr>
        <p:spPr bwMode="auto">
          <a:xfrm>
            <a:off x="2895600" y="47625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Communicative Practice</a:t>
            </a:r>
          </a:p>
        </p:txBody>
      </p:sp>
      <p:sp>
        <p:nvSpPr>
          <p:cNvPr id="9" name="Rectangle 21"/>
          <p:cNvSpPr>
            <a:spLocks noGrp="1" noChangeArrowheads="1"/>
          </p:cNvSpPr>
          <p:nvPr/>
        </p:nvSpPr>
        <p:spPr bwMode="auto">
          <a:xfrm>
            <a:off x="2895600" y="54102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Evaluation</a:t>
            </a:r>
          </a:p>
        </p:txBody>
      </p:sp>
      <p:sp>
        <p:nvSpPr>
          <p:cNvPr id="10" name="Rectangle 22"/>
          <p:cNvSpPr>
            <a:spLocks noGrp="1" noChangeArrowheads="1"/>
          </p:cNvSpPr>
          <p:nvPr/>
        </p:nvSpPr>
        <p:spPr bwMode="auto">
          <a:xfrm>
            <a:off x="2895600" y="6057900"/>
            <a:ext cx="4038600" cy="533400"/>
          </a:xfrm>
          <a:prstGeom prst="rect">
            <a:avLst/>
          </a:prstGeom>
          <a:solidFill>
            <a:srgbClr val="7D77FC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Application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95600" y="29083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Osaka" charset="-128"/>
                <a:cs typeface="Osaka" charset="-128"/>
              </a:rPr>
              <a:t>Evaluation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95600" y="35179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Osaka" charset="-128"/>
                <a:cs typeface="Osaka" charset="-128"/>
              </a:rPr>
              <a:t>Introduction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95600" y="54102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Osaka" charset="-128"/>
                <a:cs typeface="Osaka" charset="-128"/>
              </a:rPr>
              <a:t>Guided Practice</a:t>
            </a:r>
          </a:p>
        </p:txBody>
      </p:sp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2895600" y="47625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Presentation</a:t>
            </a:r>
          </a:p>
        </p:txBody>
      </p:sp>
      <p:sp>
        <p:nvSpPr>
          <p:cNvPr id="15" name="Rectangle 14"/>
          <p:cNvSpPr>
            <a:spLocks noGrp="1" noChangeArrowheads="1"/>
          </p:cNvSpPr>
          <p:nvPr/>
        </p:nvSpPr>
        <p:spPr bwMode="auto">
          <a:xfrm>
            <a:off x="2895600" y="41656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Warm Up / Review</a:t>
            </a:r>
          </a:p>
        </p:txBody>
      </p:sp>
      <p:sp>
        <p:nvSpPr>
          <p:cNvPr id="16" name="Rectangle 15"/>
          <p:cNvSpPr>
            <a:spLocks noGrp="1" noChangeArrowheads="1"/>
          </p:cNvSpPr>
          <p:nvPr/>
        </p:nvSpPr>
        <p:spPr bwMode="auto">
          <a:xfrm>
            <a:off x="2895600" y="6083300"/>
            <a:ext cx="4038600" cy="533400"/>
          </a:xfrm>
          <a:prstGeom prst="rect">
            <a:avLst/>
          </a:prstGeom>
          <a:solidFill>
            <a:srgbClr val="7D77FC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• Application</a:t>
            </a:r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2895600" y="2260600"/>
            <a:ext cx="4038600" cy="533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Osaka" charset="-128"/>
                <a:cs typeface="Osaka" charset="-128"/>
              </a:rPr>
              <a:t>Communicative Practice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  <a:solidFill>
            <a:schemeClr val="bg1"/>
          </a:solidFill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Stages of a Lesson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9600" y="1295400"/>
            <a:ext cx="78486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Sequence the stages of the lesson with your partner.  </a:t>
            </a:r>
          </a:p>
        </p:txBody>
      </p:sp>
      <p:grpSp>
        <p:nvGrpSpPr>
          <p:cNvPr id="21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22" name="Rectangle 21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65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414221" y="1981200"/>
            <a:ext cx="5334000" cy="2159000"/>
            <a:chOff x="1344" y="1296"/>
            <a:chExt cx="2496" cy="1312"/>
          </a:xfrm>
        </p:grpSpPr>
        <p:sp>
          <p:nvSpPr>
            <p:cNvPr id="25613" name="Rectangle 9"/>
            <p:cNvSpPr>
              <a:spLocks noChangeArrowheads="1"/>
            </p:cNvSpPr>
            <p:nvPr/>
          </p:nvSpPr>
          <p:spPr bwMode="auto">
            <a:xfrm>
              <a:off x="1344" y="1296"/>
              <a:ext cx="240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r>
                <a:rPr lang="en-US" altLang="en-US" b="0" dirty="0">
                  <a:solidFill>
                    <a:srgbClr val="FFFFFF"/>
                  </a:solidFill>
                </a:rPr>
                <a:t>a) 12 units in each book  </a:t>
              </a:r>
            </a:p>
          </p:txBody>
        </p:sp>
        <p:sp>
          <p:nvSpPr>
            <p:cNvPr id="25614" name="Rectangle 10"/>
            <p:cNvSpPr>
              <a:spLocks noChangeArrowheads="1"/>
            </p:cNvSpPr>
            <p:nvPr/>
          </p:nvSpPr>
          <p:spPr bwMode="auto">
            <a:xfrm>
              <a:off x="1344" y="1776"/>
              <a:ext cx="2496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r>
                <a:rPr lang="en-US" altLang="en-US" b="0" dirty="0">
                  <a:solidFill>
                    <a:srgbClr val="FFFFFF"/>
                  </a:solidFill>
                </a:rPr>
                <a:t>b) 10 units in each book </a:t>
              </a:r>
            </a:p>
          </p:txBody>
        </p:sp>
        <p:sp>
          <p:nvSpPr>
            <p:cNvPr id="25615" name="Rectangle 11"/>
            <p:cNvSpPr>
              <a:spLocks noChangeArrowheads="1"/>
            </p:cNvSpPr>
            <p:nvPr/>
          </p:nvSpPr>
          <p:spPr bwMode="auto">
            <a:xfrm>
              <a:off x="1344" y="2256"/>
              <a:ext cx="244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r>
                <a:rPr lang="en-US" altLang="en-US" b="0" dirty="0">
                  <a:solidFill>
                    <a:srgbClr val="FFFFFF"/>
                  </a:solidFill>
                </a:rPr>
                <a:t>c) 15 units in each book </a:t>
              </a:r>
            </a:p>
          </p:txBody>
        </p:sp>
      </p:grpSp>
      <p:grpSp>
        <p:nvGrpSpPr>
          <p:cNvPr id="25609" name="Group 12"/>
          <p:cNvGrpSpPr>
            <a:grpSpLocks/>
          </p:cNvGrpSpPr>
          <p:nvPr/>
        </p:nvGrpSpPr>
        <p:grpSpPr bwMode="auto">
          <a:xfrm>
            <a:off x="7010400" y="6000750"/>
            <a:ext cx="2133600" cy="857250"/>
            <a:chOff x="4953000" y="5664224"/>
            <a:chExt cx="3200400" cy="857918"/>
          </a:xfrm>
        </p:grpSpPr>
        <p:sp>
          <p:nvSpPr>
            <p:cNvPr id="25611" name="TextBox 9"/>
            <p:cNvSpPr txBox="1">
              <a:spLocks noChangeArrowheads="1"/>
            </p:cNvSpPr>
            <p:nvPr/>
          </p:nvSpPr>
          <p:spPr bwMode="auto">
            <a:xfrm>
              <a:off x="4953000" y="5664224"/>
              <a:ext cx="3200400" cy="47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en-US" sz="2400" i="1">
                  <a:solidFill>
                    <a:srgbClr val="FFFF00"/>
                  </a:solidFill>
                </a:rPr>
                <a:t>Step </a:t>
              </a:r>
            </a:p>
          </p:txBody>
        </p:sp>
        <p:sp>
          <p:nvSpPr>
            <p:cNvPr id="25612" name="Rectangle 10"/>
            <p:cNvSpPr>
              <a:spLocks noChangeArrowheads="1"/>
            </p:cNvSpPr>
            <p:nvPr/>
          </p:nvSpPr>
          <p:spPr bwMode="auto">
            <a:xfrm>
              <a:off x="6194963" y="6044941"/>
              <a:ext cx="1524776" cy="47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Marker Felt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altLang="en-US" sz="2400" i="1" dirty="0">
                  <a:solidFill>
                    <a:srgbClr val="F2791D"/>
                  </a:solidFill>
                </a:rPr>
                <a:t> </a:t>
              </a:r>
              <a:r>
                <a:rPr lang="en-US" altLang="en-US" sz="2400" i="1" dirty="0">
                  <a:solidFill>
                    <a:srgbClr val="FF9B11"/>
                  </a:solidFill>
                </a:rPr>
                <a:t>Forward</a:t>
              </a:r>
              <a:endParaRPr lang="en-US" altLang="en-US" sz="2400" i="1" dirty="0"/>
            </a:p>
          </p:txBody>
        </p:sp>
      </p:grp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914400" y="707257"/>
            <a:ext cx="7696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Marker Felt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4000" b="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Introductory Book and</a:t>
            </a:r>
          </a:p>
          <a:p>
            <a:pPr algn="ctr"/>
            <a:r>
              <a:rPr lang="en-US" altLang="en-US" sz="4000" b="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Oxford Picture Dictionary</a:t>
            </a:r>
            <a:r>
              <a:rPr lang="en-US" altLang="en-US" sz="4000" b="0" dirty="0" smtClean="0">
                <a:solidFill>
                  <a:srgbClr val="FFFFFF"/>
                </a:solidFill>
              </a:rPr>
              <a:t>) </a:t>
            </a:r>
            <a:r>
              <a:rPr lang="en-US" altLang="en-US" b="0" dirty="0">
                <a:solidFill>
                  <a:srgbClr val="FFFFFF"/>
                </a:solidFill>
              </a:rPr>
              <a:t>20 </a:t>
            </a:r>
            <a:r>
              <a:rPr lang="en-US" altLang="en-US" b="0" dirty="0" smtClean="0">
                <a:solidFill>
                  <a:srgbClr val="FFFFFF"/>
                </a:solidFill>
              </a:rPr>
              <a:t>in </a:t>
            </a:r>
            <a:r>
              <a:rPr lang="en-US" altLang="en-US" b="0" dirty="0">
                <a:solidFill>
                  <a:srgbClr val="FFFFFF"/>
                </a:solidFill>
              </a:rPr>
              <a:t>each book </a:t>
            </a:r>
          </a:p>
        </p:txBody>
      </p:sp>
      <p:pic>
        <p:nvPicPr>
          <p:cNvPr id="11" name="Picture 65" descr="Intro cov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"/>
          <a:stretch>
            <a:fillRect/>
          </a:stretch>
        </p:blipFill>
        <p:spPr bwMode="auto">
          <a:xfrm rot="21151602">
            <a:off x="1969198" y="3254658"/>
            <a:ext cx="1802311" cy="227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20">
            <a:off x="5334001" y="3250536"/>
            <a:ext cx="1742214" cy="227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38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269518" cy="106356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4—Lesson 1</a:t>
            </a:r>
            <a:b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400" dirty="0">
              <a:solidFill>
                <a:srgbClr val="0461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0"/>
            <a:ext cx="68580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108685\Desktop\Step Forward Intoductory\pp44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34" y="1338199"/>
            <a:ext cx="7810784" cy="5005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6" name="Rectangle 5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5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880"/>
            <a:ext cx="7086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4—Lesson </a:t>
            </a:r>
            <a:r>
              <a:rPr lang="en-US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 smtClean="0">
                <a:solidFill>
                  <a:srgbClr val="0461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Stories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0" y="0"/>
            <a:ext cx="612775" cy="6856413"/>
            <a:chOff x="-3175" y="990600"/>
            <a:chExt cx="460375" cy="5865814"/>
          </a:xfrm>
        </p:grpSpPr>
        <p:sp>
          <p:nvSpPr>
            <p:cNvPr id="5" name="Rectangle 4"/>
            <p:cNvSpPr/>
            <p:nvPr/>
          </p:nvSpPr>
          <p:spPr bwMode="auto">
            <a:xfrm>
              <a:off x="-1588" y="5854700"/>
              <a:ext cx="457201" cy="1001714"/>
            </a:xfrm>
            <a:prstGeom prst="rect">
              <a:avLst/>
            </a:prstGeom>
            <a:gradFill flip="none" rotWithShape="1">
              <a:gsLst>
                <a:gs pos="99000">
                  <a:srgbClr val="8B3E8C">
                    <a:alpha val="39000"/>
                  </a:srgbClr>
                </a:gs>
                <a:gs pos="1000">
                  <a:srgbClr val="660066"/>
                </a:gs>
              </a:gsLst>
              <a:lin ang="6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-3175" y="990600"/>
              <a:ext cx="457200" cy="1001714"/>
            </a:xfrm>
            <a:prstGeom prst="rect">
              <a:avLst/>
            </a:prstGeom>
            <a:gradFill flip="none" rotWithShape="1">
              <a:gsLst>
                <a:gs pos="30000">
                  <a:srgbClr val="FF1E36"/>
                </a:gs>
                <a:gs pos="80000">
                  <a:srgbClr val="FF1E36">
                    <a:alpha val="24000"/>
                  </a:srgbClr>
                </a:gs>
              </a:gsLst>
              <a:lin ang="111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2135459"/>
              <a:ext cx="457200" cy="1001751"/>
            </a:xfrm>
            <a:prstGeom prst="rect">
              <a:avLst/>
            </a:prstGeom>
            <a:gradFill flip="none" rotWithShape="1">
              <a:gsLst>
                <a:gs pos="28000">
                  <a:srgbClr val="3366FF"/>
                </a:gs>
                <a:gs pos="100000">
                  <a:srgbClr val="3366FF">
                    <a:alpha val="56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0" y="3280317"/>
              <a:ext cx="457200" cy="1001751"/>
            </a:xfrm>
            <a:prstGeom prst="rect">
              <a:avLst/>
            </a:prstGeom>
            <a:gradFill flip="none" rotWithShape="1">
              <a:gsLst>
                <a:gs pos="31000">
                  <a:srgbClr val="008000"/>
                </a:gs>
                <a:gs pos="100000">
                  <a:srgbClr val="FFFFFF"/>
                </a:gs>
                <a:gs pos="99000">
                  <a:srgbClr val="008000">
                    <a:alpha val="27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4568283"/>
              <a:ext cx="457200" cy="1001751"/>
            </a:xfrm>
            <a:prstGeom prst="rect">
              <a:avLst/>
            </a:prstGeom>
            <a:gradFill flip="none" rotWithShape="1">
              <a:gsLst>
                <a:gs pos="0">
                  <a:srgbClr val="FF6600"/>
                </a:gs>
                <a:gs pos="99000">
                  <a:srgbClr val="FF6600">
                    <a:alpha val="28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2050" name="Picture 2" descr="C:\Users\108685\Desktop\Step Forward Intoductory\pp46-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805644" cy="50017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2490</TotalTime>
  <Words>844</Words>
  <Application>Microsoft Office PowerPoint</Application>
  <PresentationFormat>On-screen Show (4:3)</PresentationFormat>
  <Paragraphs>180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ＭＳ Ｐゴシック</vt:lpstr>
      <vt:lpstr>Accord SF</vt:lpstr>
      <vt:lpstr>Arial</vt:lpstr>
      <vt:lpstr>Calibri</vt:lpstr>
      <vt:lpstr>Cambria</vt:lpstr>
      <vt:lpstr>Century Gothic</vt:lpstr>
      <vt:lpstr>Marker Felt</vt:lpstr>
      <vt:lpstr>Osaka</vt:lpstr>
      <vt:lpstr>Verdana</vt:lpstr>
      <vt:lpstr>Office Theme</vt:lpstr>
      <vt:lpstr>Taking a Step Forward</vt:lpstr>
      <vt:lpstr>PowerPoint Presentation</vt:lpstr>
      <vt:lpstr>5 levels including Introductory—Literacy Level 1—low beginning Level 2—high beginning Level 3—low intermediate Level 4—intermediate     </vt:lpstr>
      <vt:lpstr>PowerPoint Presentation</vt:lpstr>
      <vt:lpstr>PowerPoint Presentation</vt:lpstr>
      <vt:lpstr>WIPPEA</vt:lpstr>
      <vt:lpstr>PowerPoint Presentation</vt:lpstr>
      <vt:lpstr>Unit 4—Lesson 1 Vocabulary</vt:lpstr>
      <vt:lpstr>Unit 4—Lesson 2 Life Stories</vt:lpstr>
      <vt:lpstr>PowerPoint Presentation</vt:lpstr>
      <vt:lpstr>PowerPoint Presentation</vt:lpstr>
      <vt:lpstr>Unit 4—Lesson 5 Real-life Reading</vt:lpstr>
      <vt:lpstr>Unit 4—Lesson 6 Review and Expand</vt:lpstr>
      <vt:lpstr>Planning Lessons with  Step Forward</vt:lpstr>
      <vt:lpstr>PowerPoint Presentation</vt:lpstr>
      <vt:lpstr>PowerPoint Presentation</vt:lpstr>
      <vt:lpstr>Using Pictures</vt:lpstr>
      <vt:lpstr>Questions We Might Ask</vt:lpstr>
      <vt:lpstr>More</vt:lpstr>
    </vt:vector>
  </TitlesOfParts>
  <Company>State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a Step Forward</dc:title>
  <dc:creator>Rebecca Barker</dc:creator>
  <cp:lastModifiedBy>Rebecca Barker</cp:lastModifiedBy>
  <cp:revision>61</cp:revision>
  <cp:lastPrinted>2017-03-22T22:25:07Z</cp:lastPrinted>
  <dcterms:created xsi:type="dcterms:W3CDTF">2017-03-10T18:33:35Z</dcterms:created>
  <dcterms:modified xsi:type="dcterms:W3CDTF">2018-03-20T17:49:06Z</dcterms:modified>
</cp:coreProperties>
</file>