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0058400" cy="77724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75" d="100"/>
          <a:sy n="75" d="100"/>
        </p:scale>
        <p:origin x="-67" y="-754"/>
      </p:cViewPr>
      <p:guideLst>
        <p:guide orient="horz" pos="2448"/>
        <p:guide pos="316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4380" y="2414483"/>
            <a:ext cx="8549640" cy="166602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8760" y="4404360"/>
            <a:ext cx="7040880" cy="19862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5AAE8C-B2AD-4C21-8E59-4906490E7AB5}" type="datetimeFigureOut">
              <a:rPr lang="en-US" smtClean="0"/>
              <a:t>8/12/2015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83622-79ED-48CF-805B-D4DC27D1E3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16706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5AAE8C-B2AD-4C21-8E59-4906490E7AB5}" type="datetimeFigureOut">
              <a:rPr lang="en-US" smtClean="0"/>
              <a:t>8/12/2015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83622-79ED-48CF-805B-D4DC27D1E3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17241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292340" y="311258"/>
            <a:ext cx="2263140" cy="663172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2920" y="311258"/>
            <a:ext cx="6621780" cy="663172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5AAE8C-B2AD-4C21-8E59-4906490E7AB5}" type="datetimeFigureOut">
              <a:rPr lang="en-US" smtClean="0"/>
              <a:t>8/12/2015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83622-79ED-48CF-805B-D4DC27D1E3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88398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5AAE8C-B2AD-4C21-8E59-4906490E7AB5}" type="datetimeFigureOut">
              <a:rPr lang="en-US" smtClean="0"/>
              <a:t>8/12/2015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83622-79ED-48CF-805B-D4DC27D1E3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48106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4545" y="4994487"/>
            <a:ext cx="8549640" cy="154368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4545" y="3294276"/>
            <a:ext cx="8549640" cy="1700212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5AAE8C-B2AD-4C21-8E59-4906490E7AB5}" type="datetimeFigureOut">
              <a:rPr lang="en-US" smtClean="0"/>
              <a:t>8/12/2015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83622-79ED-48CF-805B-D4DC27D1E3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59002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2920" y="1813562"/>
            <a:ext cx="4442460" cy="512942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3020" y="1813562"/>
            <a:ext cx="4442460" cy="512942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5AAE8C-B2AD-4C21-8E59-4906490E7AB5}" type="datetimeFigureOut">
              <a:rPr lang="en-US" smtClean="0"/>
              <a:t>8/12/2015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83622-79ED-48CF-805B-D4DC27D1E3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59877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2921" y="1739794"/>
            <a:ext cx="4444207" cy="725064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2921" y="2464858"/>
            <a:ext cx="4444207" cy="447812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09529" y="1739794"/>
            <a:ext cx="4445952" cy="725064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09529" y="2464858"/>
            <a:ext cx="4445952" cy="447812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5AAE8C-B2AD-4C21-8E59-4906490E7AB5}" type="datetimeFigureOut">
              <a:rPr lang="en-US" smtClean="0"/>
              <a:t>8/12/2015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83622-79ED-48CF-805B-D4DC27D1E3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72039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5AAE8C-B2AD-4C21-8E59-4906490E7AB5}" type="datetimeFigureOut">
              <a:rPr lang="en-US" smtClean="0"/>
              <a:t>8/12/2015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83622-79ED-48CF-805B-D4DC27D1E3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38683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5AAE8C-B2AD-4C21-8E59-4906490E7AB5}" type="datetimeFigureOut">
              <a:rPr lang="en-US" smtClean="0"/>
              <a:t>8/12/2015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83622-79ED-48CF-805B-D4DC27D1E3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31657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1" y="309457"/>
            <a:ext cx="3309145" cy="131699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32555" y="309458"/>
            <a:ext cx="5622926" cy="6633528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2921" y="1626448"/>
            <a:ext cx="3309145" cy="531653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5AAE8C-B2AD-4C21-8E59-4906490E7AB5}" type="datetimeFigureOut">
              <a:rPr lang="en-US" smtClean="0"/>
              <a:t>8/12/2015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83622-79ED-48CF-805B-D4DC27D1E3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66827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1517" y="5440681"/>
            <a:ext cx="6035040" cy="642303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1517" y="694478"/>
            <a:ext cx="6035040" cy="466344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1517" y="6082984"/>
            <a:ext cx="6035040" cy="91217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5AAE8C-B2AD-4C21-8E59-4906490E7AB5}" type="datetimeFigureOut">
              <a:rPr lang="en-US" smtClean="0"/>
              <a:t>8/12/2015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83622-79ED-48CF-805B-D4DC27D1E3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49822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02920" y="311256"/>
            <a:ext cx="9052560" cy="1295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2920" y="1813562"/>
            <a:ext cx="9052560" cy="512942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2920" y="7203864"/>
            <a:ext cx="2346960" cy="41380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5AAE8C-B2AD-4C21-8E59-4906490E7AB5}" type="datetimeFigureOut">
              <a:rPr lang="en-US" smtClean="0"/>
              <a:t>8/12/2015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36620" y="7203864"/>
            <a:ext cx="3185160" cy="41380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08520" y="7203864"/>
            <a:ext cx="2346960" cy="41380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F83622-79ED-48CF-805B-D4DC27D1E3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67788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Flowchart: Alternate Process 157"/>
          <p:cNvSpPr/>
          <p:nvPr/>
        </p:nvSpPr>
        <p:spPr>
          <a:xfrm>
            <a:off x="4127940" y="1143000"/>
            <a:ext cx="1617990" cy="612648"/>
          </a:xfrm>
          <a:prstGeom prst="flowChartAlternateProcess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ysClr val="windowText" lastClr="000000"/>
                </a:solidFill>
              </a:rPr>
              <a:t>Pregnancy ends </a:t>
            </a:r>
            <a:r>
              <a:rPr lang="en-US" sz="900" dirty="0" smtClean="0">
                <a:solidFill>
                  <a:sysClr val="windowText" lastClr="000000"/>
                </a:solidFill>
              </a:rPr>
              <a:t>(complete expulsion or extraction from the mother)</a:t>
            </a:r>
            <a:endParaRPr lang="en-US" sz="900" dirty="0">
              <a:solidFill>
                <a:sysClr val="windowText" lastClr="000000"/>
              </a:solidFill>
            </a:endParaRPr>
          </a:p>
        </p:txBody>
      </p:sp>
      <p:sp>
        <p:nvSpPr>
          <p:cNvPr id="159" name="Flowchart: Decision 158"/>
          <p:cNvSpPr/>
          <p:nvPr/>
        </p:nvSpPr>
        <p:spPr>
          <a:xfrm>
            <a:off x="3984434" y="1981200"/>
            <a:ext cx="1905002" cy="1371600"/>
          </a:xfrm>
          <a:prstGeom prst="flowChartDecision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ysClr val="windowText" lastClr="000000"/>
                </a:solidFill>
              </a:rPr>
              <a:t>Any sign of life? </a:t>
            </a:r>
          </a:p>
          <a:p>
            <a:pPr algn="ctr"/>
            <a:r>
              <a:rPr lang="en-US" sz="900" dirty="0" smtClean="0">
                <a:solidFill>
                  <a:sysClr val="windowText" lastClr="000000"/>
                </a:solidFill>
              </a:rPr>
              <a:t>(e.g. heartbeat, pulsation of umbilical  cord, or breath)</a:t>
            </a:r>
            <a:endParaRPr lang="en-US" sz="900" dirty="0">
              <a:solidFill>
                <a:sysClr val="windowText" lastClr="000000"/>
              </a:solidFill>
            </a:endParaRPr>
          </a:p>
        </p:txBody>
      </p:sp>
      <p:sp>
        <p:nvSpPr>
          <p:cNvPr id="160" name="Flowchart: Alternate Process 159"/>
          <p:cNvSpPr/>
          <p:nvPr/>
        </p:nvSpPr>
        <p:spPr>
          <a:xfrm>
            <a:off x="6281450" y="2286000"/>
            <a:ext cx="1447800" cy="763524"/>
          </a:xfrm>
          <a:prstGeom prst="flowChartAlternateProcess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ysClr val="windowText" lastClr="000000"/>
                </a:solidFill>
              </a:rPr>
              <a:t>Birth Certificate REQUIRED</a:t>
            </a:r>
          </a:p>
          <a:p>
            <a:pPr algn="ctr"/>
            <a:r>
              <a:rPr lang="en-US" sz="900" dirty="0" smtClean="0">
                <a:solidFill>
                  <a:sysClr val="windowText" lastClr="000000"/>
                </a:solidFill>
              </a:rPr>
              <a:t>Facility completes &amp; files with State VR Office</a:t>
            </a:r>
            <a:endParaRPr lang="en-US" sz="900" dirty="0">
              <a:solidFill>
                <a:sysClr val="windowText" lastClr="000000"/>
              </a:solidFill>
            </a:endParaRPr>
          </a:p>
        </p:txBody>
      </p:sp>
      <p:sp>
        <p:nvSpPr>
          <p:cNvPr id="161" name="Flowchart: Decision 160"/>
          <p:cNvSpPr/>
          <p:nvPr/>
        </p:nvSpPr>
        <p:spPr>
          <a:xfrm>
            <a:off x="4131785" y="3657600"/>
            <a:ext cx="1610301" cy="1219962"/>
          </a:xfrm>
          <a:prstGeom prst="flowChartDecision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ysClr val="windowText" lastClr="000000"/>
                </a:solidFill>
              </a:rPr>
              <a:t>Gestation of 12 weeks or more?</a:t>
            </a:r>
            <a:endParaRPr lang="en-US" sz="1000" dirty="0">
              <a:solidFill>
                <a:sysClr val="windowText" lastClr="000000"/>
              </a:solidFill>
            </a:endParaRPr>
          </a:p>
        </p:txBody>
      </p:sp>
      <p:sp>
        <p:nvSpPr>
          <p:cNvPr id="162" name="Flowchart: Alternate Process 161"/>
          <p:cNvSpPr/>
          <p:nvPr/>
        </p:nvSpPr>
        <p:spPr>
          <a:xfrm>
            <a:off x="2494404" y="3725358"/>
            <a:ext cx="1219200" cy="1077649"/>
          </a:xfrm>
          <a:prstGeom prst="flowChartAlternateProcess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ysClr val="windowText" lastClr="000000"/>
                </a:solidFill>
              </a:rPr>
              <a:t>Certificate of Stillbirth </a:t>
            </a:r>
          </a:p>
          <a:p>
            <a:pPr algn="ctr"/>
            <a:r>
              <a:rPr lang="en-US" sz="1200" dirty="0" smtClean="0">
                <a:solidFill>
                  <a:sysClr val="windowText" lastClr="000000"/>
                </a:solidFill>
              </a:rPr>
              <a:t>(Fetal Death) REQUIRED</a:t>
            </a:r>
          </a:p>
          <a:p>
            <a:pPr algn="ctr"/>
            <a:r>
              <a:rPr lang="en-US" sz="900" dirty="0" smtClean="0">
                <a:solidFill>
                  <a:sysClr val="windowText" lastClr="000000"/>
                </a:solidFill>
              </a:rPr>
              <a:t>Facility initiates</a:t>
            </a:r>
            <a:endParaRPr lang="en-US" sz="900" dirty="0">
              <a:solidFill>
                <a:sysClr val="windowText" lastClr="000000"/>
              </a:solidFill>
            </a:endParaRPr>
          </a:p>
        </p:txBody>
      </p:sp>
      <p:sp>
        <p:nvSpPr>
          <p:cNvPr id="163" name="Flowchart: Alternate Process 162"/>
          <p:cNvSpPr/>
          <p:nvPr/>
        </p:nvSpPr>
        <p:spPr>
          <a:xfrm>
            <a:off x="8262651" y="3648240"/>
            <a:ext cx="957549" cy="599804"/>
          </a:xfrm>
          <a:prstGeom prst="flowChartAlternateProcess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ysClr val="windowText" lastClr="000000"/>
                </a:solidFill>
              </a:rPr>
              <a:t>No further action required</a:t>
            </a:r>
            <a:endParaRPr lang="en-US" sz="900" dirty="0">
              <a:solidFill>
                <a:sysClr val="windowText" lastClr="000000"/>
              </a:solidFill>
            </a:endParaRPr>
          </a:p>
        </p:txBody>
      </p:sp>
      <p:cxnSp>
        <p:nvCxnSpPr>
          <p:cNvPr id="164" name="Straight Arrow Connector 163"/>
          <p:cNvCxnSpPr>
            <a:stCxn id="158" idx="2"/>
            <a:endCxn id="159" idx="0"/>
          </p:cNvCxnSpPr>
          <p:nvPr/>
        </p:nvCxnSpPr>
        <p:spPr>
          <a:xfrm>
            <a:off x="4936935" y="1755648"/>
            <a:ext cx="0" cy="225552"/>
          </a:xfrm>
          <a:prstGeom prst="straightConnector1">
            <a:avLst/>
          </a:prstGeom>
          <a:ln w="28575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5" name="Straight Arrow Connector 164"/>
          <p:cNvCxnSpPr>
            <a:stCxn id="159" idx="3"/>
            <a:endCxn id="160" idx="1"/>
          </p:cNvCxnSpPr>
          <p:nvPr/>
        </p:nvCxnSpPr>
        <p:spPr>
          <a:xfrm>
            <a:off x="5889436" y="2667000"/>
            <a:ext cx="392014" cy="762"/>
          </a:xfrm>
          <a:prstGeom prst="straightConnector1">
            <a:avLst/>
          </a:prstGeom>
          <a:ln w="28575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6" name="TextBox 165"/>
          <p:cNvSpPr txBox="1"/>
          <p:nvPr/>
        </p:nvSpPr>
        <p:spPr>
          <a:xfrm>
            <a:off x="5824251" y="2378637"/>
            <a:ext cx="42518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>
                <a:solidFill>
                  <a:schemeClr val="tx2"/>
                </a:solidFill>
              </a:rPr>
              <a:t>Yes</a:t>
            </a:r>
            <a:endParaRPr lang="en-US" sz="1400" b="1" dirty="0">
              <a:solidFill>
                <a:schemeClr val="tx2"/>
              </a:solidFill>
            </a:endParaRPr>
          </a:p>
        </p:txBody>
      </p:sp>
      <p:cxnSp>
        <p:nvCxnSpPr>
          <p:cNvPr id="167" name="Straight Arrow Connector 166"/>
          <p:cNvCxnSpPr>
            <a:stCxn id="159" idx="2"/>
            <a:endCxn id="161" idx="0"/>
          </p:cNvCxnSpPr>
          <p:nvPr/>
        </p:nvCxnSpPr>
        <p:spPr>
          <a:xfrm>
            <a:off x="4936935" y="3352800"/>
            <a:ext cx="1" cy="304800"/>
          </a:xfrm>
          <a:prstGeom prst="straightConnector1">
            <a:avLst/>
          </a:prstGeom>
          <a:ln w="28575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8" name="TextBox 167"/>
          <p:cNvSpPr txBox="1"/>
          <p:nvPr/>
        </p:nvSpPr>
        <p:spPr>
          <a:xfrm>
            <a:off x="4930047" y="3287617"/>
            <a:ext cx="39946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>
                <a:solidFill>
                  <a:schemeClr val="tx2"/>
                </a:solidFill>
              </a:rPr>
              <a:t>No</a:t>
            </a:r>
            <a:endParaRPr lang="en-US" sz="1400" b="1" dirty="0">
              <a:solidFill>
                <a:schemeClr val="tx2"/>
              </a:solidFill>
            </a:endParaRPr>
          </a:p>
        </p:txBody>
      </p:sp>
      <p:cxnSp>
        <p:nvCxnSpPr>
          <p:cNvPr id="169" name="Straight Arrow Connector 168"/>
          <p:cNvCxnSpPr>
            <a:stCxn id="161" idx="1"/>
            <a:endCxn id="162" idx="3"/>
          </p:cNvCxnSpPr>
          <p:nvPr/>
        </p:nvCxnSpPr>
        <p:spPr>
          <a:xfrm flipH="1" flipV="1">
            <a:off x="3713604" y="4264183"/>
            <a:ext cx="418181" cy="3398"/>
          </a:xfrm>
          <a:prstGeom prst="straightConnector1">
            <a:avLst/>
          </a:prstGeom>
          <a:ln w="28575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0" name="TextBox 169"/>
          <p:cNvSpPr txBox="1"/>
          <p:nvPr/>
        </p:nvSpPr>
        <p:spPr>
          <a:xfrm>
            <a:off x="3798870" y="3962400"/>
            <a:ext cx="42518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>
                <a:solidFill>
                  <a:schemeClr val="tx2"/>
                </a:solidFill>
              </a:rPr>
              <a:t>Yes</a:t>
            </a:r>
            <a:endParaRPr lang="en-US" sz="1400" b="1" dirty="0">
              <a:solidFill>
                <a:schemeClr val="tx2"/>
              </a:solidFill>
            </a:endParaRPr>
          </a:p>
        </p:txBody>
      </p:sp>
      <p:sp>
        <p:nvSpPr>
          <p:cNvPr id="171" name="Flowchart: Decision 170"/>
          <p:cNvSpPr/>
          <p:nvPr/>
        </p:nvSpPr>
        <p:spPr>
          <a:xfrm>
            <a:off x="2308034" y="5105400"/>
            <a:ext cx="1589183" cy="1143000"/>
          </a:xfrm>
          <a:prstGeom prst="flowChartDecision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ysClr val="windowText" lastClr="000000"/>
                </a:solidFill>
              </a:rPr>
              <a:t>Funeral Home involved?</a:t>
            </a:r>
            <a:endParaRPr lang="en-US" sz="1000" dirty="0">
              <a:solidFill>
                <a:sysClr val="windowText" lastClr="000000"/>
              </a:solidFill>
            </a:endParaRPr>
          </a:p>
        </p:txBody>
      </p:sp>
      <p:cxnSp>
        <p:nvCxnSpPr>
          <p:cNvPr id="172" name="Straight Arrow Connector 171"/>
          <p:cNvCxnSpPr>
            <a:stCxn id="162" idx="2"/>
            <a:endCxn id="171" idx="0"/>
          </p:cNvCxnSpPr>
          <p:nvPr/>
        </p:nvCxnSpPr>
        <p:spPr>
          <a:xfrm flipH="1">
            <a:off x="3102626" y="4803007"/>
            <a:ext cx="1378" cy="302393"/>
          </a:xfrm>
          <a:prstGeom prst="straightConnector1">
            <a:avLst/>
          </a:prstGeom>
          <a:ln w="28575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3" name="Flowchart: Decision 172"/>
          <p:cNvSpPr/>
          <p:nvPr/>
        </p:nvSpPr>
        <p:spPr>
          <a:xfrm>
            <a:off x="6118034" y="3336397"/>
            <a:ext cx="1774633" cy="1235603"/>
          </a:xfrm>
          <a:prstGeom prst="flowChartDecision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ysClr val="windowText" lastClr="000000"/>
                </a:solidFill>
              </a:rPr>
              <a:t>Baby alive at discharge?</a:t>
            </a:r>
            <a:endParaRPr lang="en-US" sz="1000" dirty="0">
              <a:solidFill>
                <a:sysClr val="windowText" lastClr="000000"/>
              </a:solidFill>
            </a:endParaRPr>
          </a:p>
        </p:txBody>
      </p:sp>
      <p:cxnSp>
        <p:nvCxnSpPr>
          <p:cNvPr id="174" name="Straight Arrow Connector 173"/>
          <p:cNvCxnSpPr>
            <a:stCxn id="160" idx="2"/>
            <a:endCxn id="173" idx="0"/>
          </p:cNvCxnSpPr>
          <p:nvPr/>
        </p:nvCxnSpPr>
        <p:spPr>
          <a:xfrm>
            <a:off x="7005350" y="3049524"/>
            <a:ext cx="1" cy="286873"/>
          </a:xfrm>
          <a:prstGeom prst="straightConnector1">
            <a:avLst/>
          </a:prstGeom>
          <a:ln w="28575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5" name="Straight Arrow Connector 174"/>
          <p:cNvCxnSpPr>
            <a:stCxn id="173" idx="3"/>
            <a:endCxn id="163" idx="1"/>
          </p:cNvCxnSpPr>
          <p:nvPr/>
        </p:nvCxnSpPr>
        <p:spPr>
          <a:xfrm flipV="1">
            <a:off x="7892667" y="3948142"/>
            <a:ext cx="369984" cy="6057"/>
          </a:xfrm>
          <a:prstGeom prst="straightConnector1">
            <a:avLst/>
          </a:prstGeom>
          <a:ln w="28575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6" name="TextBox 175"/>
          <p:cNvSpPr txBox="1"/>
          <p:nvPr/>
        </p:nvSpPr>
        <p:spPr>
          <a:xfrm>
            <a:off x="7805451" y="3659256"/>
            <a:ext cx="42518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>
                <a:solidFill>
                  <a:schemeClr val="tx2"/>
                </a:solidFill>
              </a:rPr>
              <a:t>Yes</a:t>
            </a:r>
            <a:endParaRPr lang="en-US" sz="1400" b="1" dirty="0">
              <a:solidFill>
                <a:schemeClr val="tx2"/>
              </a:solidFill>
            </a:endParaRPr>
          </a:p>
        </p:txBody>
      </p:sp>
      <p:cxnSp>
        <p:nvCxnSpPr>
          <p:cNvPr id="177" name="Straight Arrow Connector 176"/>
          <p:cNvCxnSpPr>
            <a:stCxn id="173" idx="2"/>
            <a:endCxn id="179" idx="0"/>
          </p:cNvCxnSpPr>
          <p:nvPr/>
        </p:nvCxnSpPr>
        <p:spPr>
          <a:xfrm>
            <a:off x="7005351" y="4572000"/>
            <a:ext cx="0" cy="381000"/>
          </a:xfrm>
          <a:prstGeom prst="straightConnector1">
            <a:avLst/>
          </a:prstGeom>
          <a:ln w="28575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8" name="TextBox 177"/>
          <p:cNvSpPr txBox="1"/>
          <p:nvPr/>
        </p:nvSpPr>
        <p:spPr>
          <a:xfrm>
            <a:off x="7043451" y="4583017"/>
            <a:ext cx="39946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>
                <a:solidFill>
                  <a:schemeClr val="tx2"/>
                </a:solidFill>
              </a:rPr>
              <a:t>No</a:t>
            </a:r>
            <a:endParaRPr lang="en-US" sz="1400" b="1" dirty="0">
              <a:solidFill>
                <a:schemeClr val="tx2"/>
              </a:solidFill>
            </a:endParaRPr>
          </a:p>
        </p:txBody>
      </p:sp>
      <p:sp>
        <p:nvSpPr>
          <p:cNvPr id="179" name="Flowchart: Alternate Process 178"/>
          <p:cNvSpPr/>
          <p:nvPr/>
        </p:nvSpPr>
        <p:spPr>
          <a:xfrm>
            <a:off x="6346404" y="4953000"/>
            <a:ext cx="1317893" cy="760511"/>
          </a:xfrm>
          <a:prstGeom prst="flowChartAlternateProcess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ysClr val="windowText" lastClr="000000"/>
                </a:solidFill>
              </a:rPr>
              <a:t>Death Certificate REQUIRED </a:t>
            </a:r>
          </a:p>
          <a:p>
            <a:pPr algn="ctr"/>
            <a:r>
              <a:rPr lang="en-US" sz="1200" dirty="0" smtClean="0">
                <a:solidFill>
                  <a:sysClr val="windowText" lastClr="000000"/>
                </a:solidFill>
              </a:rPr>
              <a:t>Funeral Home will initiate</a:t>
            </a:r>
            <a:endParaRPr lang="en-US" sz="900" dirty="0">
              <a:solidFill>
                <a:sysClr val="windowText" lastClr="000000"/>
              </a:solidFill>
            </a:endParaRPr>
          </a:p>
        </p:txBody>
      </p:sp>
      <p:sp>
        <p:nvSpPr>
          <p:cNvPr id="180" name="TextBox 179"/>
          <p:cNvSpPr txBox="1"/>
          <p:nvPr/>
        </p:nvSpPr>
        <p:spPr>
          <a:xfrm>
            <a:off x="4977681" y="4864864"/>
            <a:ext cx="39946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>
                <a:solidFill>
                  <a:schemeClr val="tx2"/>
                </a:solidFill>
              </a:rPr>
              <a:t>No</a:t>
            </a:r>
            <a:endParaRPr lang="en-US" sz="1400" b="1" dirty="0">
              <a:solidFill>
                <a:schemeClr val="tx2"/>
              </a:solidFill>
            </a:endParaRPr>
          </a:p>
        </p:txBody>
      </p:sp>
      <p:sp>
        <p:nvSpPr>
          <p:cNvPr id="181" name="Flowchart: Alternate Process 180"/>
          <p:cNvSpPr/>
          <p:nvPr/>
        </p:nvSpPr>
        <p:spPr>
          <a:xfrm>
            <a:off x="4289235" y="5181600"/>
            <a:ext cx="1295400" cy="888999"/>
          </a:xfrm>
          <a:prstGeom prst="flowChartAlternateProcess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ysClr val="windowText" lastClr="000000"/>
                </a:solidFill>
              </a:rPr>
              <a:t>Certificate of Stillbirth </a:t>
            </a:r>
          </a:p>
          <a:p>
            <a:pPr algn="ctr"/>
            <a:r>
              <a:rPr lang="en-US" sz="1200" dirty="0" smtClean="0">
                <a:solidFill>
                  <a:sysClr val="windowText" lastClr="000000"/>
                </a:solidFill>
              </a:rPr>
              <a:t>(Fetal Death) </a:t>
            </a:r>
          </a:p>
          <a:p>
            <a:pPr algn="ctr"/>
            <a:r>
              <a:rPr lang="en-US" sz="1200" dirty="0" smtClean="0">
                <a:solidFill>
                  <a:sysClr val="windowText" lastClr="000000"/>
                </a:solidFill>
              </a:rPr>
              <a:t>is not required</a:t>
            </a:r>
            <a:endParaRPr lang="en-US" sz="900" dirty="0">
              <a:solidFill>
                <a:sysClr val="windowText" lastClr="000000"/>
              </a:solidFill>
            </a:endParaRPr>
          </a:p>
        </p:txBody>
      </p:sp>
      <p:cxnSp>
        <p:nvCxnSpPr>
          <p:cNvPr id="182" name="Straight Arrow Connector 181"/>
          <p:cNvCxnSpPr>
            <a:stCxn id="161" idx="2"/>
            <a:endCxn id="181" idx="0"/>
          </p:cNvCxnSpPr>
          <p:nvPr/>
        </p:nvCxnSpPr>
        <p:spPr>
          <a:xfrm flipH="1">
            <a:off x="4936935" y="4877562"/>
            <a:ext cx="1" cy="304038"/>
          </a:xfrm>
          <a:prstGeom prst="straightConnector1">
            <a:avLst/>
          </a:prstGeom>
          <a:ln w="28575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3" name="Flowchart: Alternate Process 182"/>
          <p:cNvSpPr/>
          <p:nvPr/>
        </p:nvSpPr>
        <p:spPr>
          <a:xfrm>
            <a:off x="2450336" y="6553200"/>
            <a:ext cx="1318353" cy="685800"/>
          </a:xfrm>
          <a:prstGeom prst="flowChartAlternateProcess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ysClr val="windowText" lastClr="000000"/>
                </a:solidFill>
              </a:rPr>
              <a:t>File Certificate of Stillbirth with State VR Office</a:t>
            </a:r>
            <a:endParaRPr lang="en-US" sz="1200" dirty="0">
              <a:solidFill>
                <a:sysClr val="windowText" lastClr="000000"/>
              </a:solidFill>
            </a:endParaRPr>
          </a:p>
        </p:txBody>
      </p:sp>
      <p:cxnSp>
        <p:nvCxnSpPr>
          <p:cNvPr id="184" name="Straight Arrow Connector 183"/>
          <p:cNvCxnSpPr>
            <a:stCxn id="171" idx="2"/>
            <a:endCxn id="183" idx="0"/>
          </p:cNvCxnSpPr>
          <p:nvPr/>
        </p:nvCxnSpPr>
        <p:spPr>
          <a:xfrm>
            <a:off x="3102626" y="6248400"/>
            <a:ext cx="6887" cy="304800"/>
          </a:xfrm>
          <a:prstGeom prst="straightConnector1">
            <a:avLst/>
          </a:prstGeom>
          <a:ln w="28575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5" name="Flowchart: Alternate Process 184"/>
          <p:cNvSpPr/>
          <p:nvPr/>
        </p:nvSpPr>
        <p:spPr>
          <a:xfrm>
            <a:off x="437923" y="5095302"/>
            <a:ext cx="1567953" cy="1181100"/>
          </a:xfrm>
          <a:prstGeom prst="flowChartAlternateProcess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ysClr val="windowText" lastClr="000000"/>
                </a:solidFill>
              </a:rPr>
              <a:t>Transfer record (</a:t>
            </a:r>
            <a:r>
              <a:rPr lang="en-US" sz="1200" i="1" dirty="0" smtClean="0">
                <a:solidFill>
                  <a:sysClr val="windowText" lastClr="000000"/>
                </a:solidFill>
              </a:rPr>
              <a:t>including pertinent medical info</a:t>
            </a:r>
            <a:r>
              <a:rPr lang="en-US" sz="1200" dirty="0" smtClean="0">
                <a:solidFill>
                  <a:sysClr val="windowText" lastClr="000000"/>
                </a:solidFill>
              </a:rPr>
              <a:t>) to Funeral Home for filing with State VR Office</a:t>
            </a:r>
            <a:endParaRPr lang="en-US" sz="900" dirty="0">
              <a:solidFill>
                <a:sysClr val="windowText" lastClr="000000"/>
              </a:solidFill>
            </a:endParaRPr>
          </a:p>
        </p:txBody>
      </p:sp>
      <p:cxnSp>
        <p:nvCxnSpPr>
          <p:cNvPr id="186" name="Straight Arrow Connector 185"/>
          <p:cNvCxnSpPr>
            <a:stCxn id="171" idx="1"/>
            <a:endCxn id="185" idx="3"/>
          </p:cNvCxnSpPr>
          <p:nvPr/>
        </p:nvCxnSpPr>
        <p:spPr>
          <a:xfrm flipH="1">
            <a:off x="2005876" y="5676900"/>
            <a:ext cx="302158" cy="8952"/>
          </a:xfrm>
          <a:prstGeom prst="straightConnector1">
            <a:avLst/>
          </a:prstGeom>
          <a:ln w="28575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7" name="TextBox 186"/>
          <p:cNvSpPr txBox="1"/>
          <p:nvPr/>
        </p:nvSpPr>
        <p:spPr>
          <a:xfrm>
            <a:off x="2013219" y="5410200"/>
            <a:ext cx="42518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>
                <a:solidFill>
                  <a:schemeClr val="tx2"/>
                </a:solidFill>
              </a:rPr>
              <a:t>Yes</a:t>
            </a:r>
            <a:endParaRPr lang="en-US" sz="1400" b="1" dirty="0">
              <a:solidFill>
                <a:schemeClr val="tx2"/>
              </a:solidFill>
            </a:endParaRPr>
          </a:p>
        </p:txBody>
      </p:sp>
      <p:sp>
        <p:nvSpPr>
          <p:cNvPr id="188" name="TextBox 187"/>
          <p:cNvSpPr txBox="1"/>
          <p:nvPr/>
        </p:nvSpPr>
        <p:spPr>
          <a:xfrm>
            <a:off x="6588408" y="2077202"/>
            <a:ext cx="833883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dirty="0" smtClean="0"/>
              <a:t>63 OS 1-301.5</a:t>
            </a:r>
            <a:endParaRPr lang="en-US" sz="900" dirty="0"/>
          </a:p>
        </p:txBody>
      </p:sp>
      <p:sp>
        <p:nvSpPr>
          <p:cNvPr id="189" name="TextBox 188"/>
          <p:cNvSpPr txBox="1"/>
          <p:nvPr/>
        </p:nvSpPr>
        <p:spPr>
          <a:xfrm>
            <a:off x="2589679" y="3381174"/>
            <a:ext cx="833883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dirty="0" smtClean="0"/>
              <a:t>63 OS 1-301.8</a:t>
            </a:r>
            <a:endParaRPr lang="en-US" sz="900" dirty="0"/>
          </a:p>
        </p:txBody>
      </p:sp>
      <p:sp>
        <p:nvSpPr>
          <p:cNvPr id="190" name="TextBox 189"/>
          <p:cNvSpPr txBox="1"/>
          <p:nvPr/>
        </p:nvSpPr>
        <p:spPr>
          <a:xfrm>
            <a:off x="2589679" y="3502968"/>
            <a:ext cx="1067921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dirty="0" smtClean="0"/>
              <a:t>OAC 310:105-51(a)</a:t>
            </a:r>
            <a:endParaRPr lang="en-US" sz="900" dirty="0"/>
          </a:p>
        </p:txBody>
      </p:sp>
      <p:sp>
        <p:nvSpPr>
          <p:cNvPr id="191" name="TextBox 190"/>
          <p:cNvSpPr txBox="1"/>
          <p:nvPr/>
        </p:nvSpPr>
        <p:spPr>
          <a:xfrm>
            <a:off x="3890517" y="3095466"/>
            <a:ext cx="833883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dirty="0" smtClean="0"/>
              <a:t>63 OS 1-103.6</a:t>
            </a:r>
            <a:endParaRPr lang="en-US" sz="900" dirty="0"/>
          </a:p>
        </p:txBody>
      </p:sp>
      <p:sp>
        <p:nvSpPr>
          <p:cNvPr id="192" name="TextBox 191"/>
          <p:cNvSpPr txBox="1"/>
          <p:nvPr/>
        </p:nvSpPr>
        <p:spPr>
          <a:xfrm>
            <a:off x="6621460" y="5684926"/>
            <a:ext cx="747320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dirty="0" smtClean="0"/>
              <a:t>63 OS 1-317</a:t>
            </a:r>
            <a:endParaRPr lang="en-US" sz="900" dirty="0"/>
          </a:p>
        </p:txBody>
      </p:sp>
      <p:sp>
        <p:nvSpPr>
          <p:cNvPr id="193" name="TextBox 192"/>
          <p:cNvSpPr txBox="1"/>
          <p:nvPr/>
        </p:nvSpPr>
        <p:spPr>
          <a:xfrm>
            <a:off x="3200400" y="304800"/>
            <a:ext cx="420294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/>
              <a:t>Vital Records Decision Tree</a:t>
            </a:r>
            <a:endParaRPr lang="en-US" sz="2800" b="1" dirty="0"/>
          </a:p>
        </p:txBody>
      </p:sp>
      <p:sp>
        <p:nvSpPr>
          <p:cNvPr id="194" name="TextBox 193"/>
          <p:cNvSpPr txBox="1"/>
          <p:nvPr/>
        </p:nvSpPr>
        <p:spPr>
          <a:xfrm>
            <a:off x="8928591" y="7359412"/>
            <a:ext cx="901209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 smtClean="0"/>
              <a:t>August 2015</a:t>
            </a:r>
            <a:endParaRPr lang="en-US" sz="1100" dirty="0"/>
          </a:p>
        </p:txBody>
      </p:sp>
      <p:sp>
        <p:nvSpPr>
          <p:cNvPr id="195" name="TextBox 194"/>
          <p:cNvSpPr txBox="1"/>
          <p:nvPr/>
        </p:nvSpPr>
        <p:spPr>
          <a:xfrm>
            <a:off x="3169201" y="6234518"/>
            <a:ext cx="39946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>
                <a:solidFill>
                  <a:schemeClr val="tx2"/>
                </a:solidFill>
              </a:rPr>
              <a:t>No</a:t>
            </a:r>
            <a:endParaRPr lang="en-US" sz="1400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372394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1218</TotalTime>
  <Words>141</Words>
  <Application>Microsoft Office PowerPoint</Application>
  <PresentationFormat>Custom</PresentationFormat>
  <Paragraphs>34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OMES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OMES</dc:creator>
  <cp:lastModifiedBy>OMES</cp:lastModifiedBy>
  <cp:revision>6</cp:revision>
  <dcterms:created xsi:type="dcterms:W3CDTF">2015-08-12T17:57:06Z</dcterms:created>
  <dcterms:modified xsi:type="dcterms:W3CDTF">2015-08-13T14:15:36Z</dcterms:modified>
</cp:coreProperties>
</file>