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6"/>
  </p:notesMasterIdLst>
  <p:handoutMasterIdLst>
    <p:handoutMasterId r:id="rId7"/>
  </p:handoutMasterIdLst>
  <p:sldIdLst>
    <p:sldId id="257" r:id="rId3"/>
    <p:sldId id="264" r:id="rId4"/>
    <p:sldId id="270" r:id="rId5"/>
  </p:sldIdLst>
  <p:sldSz cx="12188825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336">
          <p15:clr>
            <a:srgbClr val="A4A3A4"/>
          </p15:clr>
        </p15:guide>
        <p15:guide id="5" orient="horz" pos="1920">
          <p15:clr>
            <a:srgbClr val="A4A3A4"/>
          </p15:clr>
        </p15:guide>
        <p15:guide id="6" orient="horz" pos="3984">
          <p15:clr>
            <a:srgbClr val="A4A3A4"/>
          </p15:clr>
        </p15:guide>
        <p15:guide id="7" orient="horz" pos="1152">
          <p15:clr>
            <a:srgbClr val="A4A3A4"/>
          </p15:clr>
        </p15:guide>
        <p15:guide id="8" pos="3839">
          <p15:clr>
            <a:srgbClr val="A4A3A4"/>
          </p15:clr>
        </p15:guide>
        <p15:guide id="9" pos="671">
          <p15:clr>
            <a:srgbClr val="A4A3A4"/>
          </p15:clr>
        </p15:guide>
        <p15:guide id="10" pos="7007">
          <p15:clr>
            <a:srgbClr val="A4A3A4"/>
          </p15:clr>
        </p15:guide>
        <p15:guide id="11" pos="6143">
          <p15:clr>
            <a:srgbClr val="A4A3A4"/>
          </p15:clr>
        </p15:guide>
        <p15:guide id="12" pos="3263">
          <p15:clr>
            <a:srgbClr val="A4A3A4"/>
          </p15:clr>
        </p15:guide>
        <p15:guide id="13" pos="7391">
          <p15:clr>
            <a:srgbClr val="A4A3A4"/>
          </p15:clr>
        </p15:guide>
        <p15:guide id="14" pos="36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6470" autoAdjust="0"/>
  </p:normalViewPr>
  <p:slideViewPr>
    <p:cSldViewPr showGuides="1">
      <p:cViewPr>
        <p:scale>
          <a:sx n="80" d="100"/>
          <a:sy n="80" d="100"/>
        </p:scale>
        <p:origin x="-91" y="-206"/>
      </p:cViewPr>
      <p:guideLst>
        <p:guide orient="horz" pos="2160"/>
        <p:guide orient="horz" pos="1008"/>
        <p:guide orient="horz" pos="3792"/>
        <p:guide orient="horz" pos="336"/>
        <p:guide orient="horz" pos="1920"/>
        <p:guide orient="horz" pos="3984"/>
        <p:guide orient="horz" pos="1152"/>
        <p:guide pos="3839"/>
        <p:guide pos="671"/>
        <p:guide pos="7007"/>
        <p:guide pos="6143"/>
        <p:guide pos="3263"/>
        <p:guide pos="7391"/>
        <p:guide pos="36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168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819897512812"/>
          <c:y val="0.244166559098146"/>
          <c:w val="0.63036220472440896"/>
          <c:h val="0.5645589690632929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rgbClr val="92D050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Pt>
            <c:idx val="5"/>
            <c:bubble3D val="0"/>
            <c:spPr>
              <a:solidFill>
                <a:srgbClr val="FFC000"/>
              </a:solidFill>
            </c:spPr>
          </c:dPt>
          <c:dPt>
            <c:idx val="6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layout>
                <c:manualLayout>
                  <c:x val="7.1919135108111501E-2"/>
                  <c:y val="1.0666709694075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06682664666918"/>
                  <c:y val="3.781764984295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1563177708847"/>
                  <c:y val="-2.925571803524559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14472440944882"/>
                  <c:y val="-0.11141753797168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8422697162854706E-2"/>
                  <c:y val="-0.2387423088507419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5780277465316899E-2"/>
                  <c:y val="-0.17502990404887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3413323334583198E-3"/>
                  <c:y val="-0.1454569510778400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28199999999999997"/>
                  <c:y val="-9.07258723807087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5.8391169024225899E-2"/>
                  <c:y val="-2.083333333333340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Calibri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Clinical Revenue</c:v>
                </c:pt>
                <c:pt idx="1">
                  <c:v>Grants &amp; Contracts</c:v>
                </c:pt>
                <c:pt idx="2">
                  <c:v>Endowment Income</c:v>
                </c:pt>
                <c:pt idx="3">
                  <c:v>Tuition &amp; Fees</c:v>
                </c:pt>
                <c:pt idx="4">
                  <c:v>Residency-Pass-Through</c:v>
                </c:pt>
                <c:pt idx="5">
                  <c:v>Affiliated Hospitals</c:v>
                </c:pt>
                <c:pt idx="6">
                  <c:v>Gift Income</c:v>
                </c:pt>
                <c:pt idx="7">
                  <c:v>State and University Support</c:v>
                </c:pt>
              </c:strCache>
            </c:strRef>
          </c:cat>
          <c:val>
            <c:numRef>
              <c:f>Sheet1!$B$2:$B$9</c:f>
              <c:numCache>
                <c:formatCode>"$"#,##0</c:formatCode>
                <c:ptCount val="8"/>
                <c:pt idx="0">
                  <c:v>420456629</c:v>
                </c:pt>
                <c:pt idx="1">
                  <c:v>86135460</c:v>
                </c:pt>
                <c:pt idx="2">
                  <c:v>15487652</c:v>
                </c:pt>
                <c:pt idx="3">
                  <c:v>23709633</c:v>
                </c:pt>
                <c:pt idx="4">
                  <c:v>54668754</c:v>
                </c:pt>
                <c:pt idx="5">
                  <c:v>145832847</c:v>
                </c:pt>
                <c:pt idx="6">
                  <c:v>13182288</c:v>
                </c:pt>
                <c:pt idx="7">
                  <c:v>51605312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24CE221E-83ED-4F6C-BA5F-3F9E6FDB6953}" type="datetimeFigureOut">
              <a:rPr lang="en-US"/>
              <a:t>12/16/2016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CA4CBEF8-5CDE-472B-839B-B8BB0C88100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97853E5F-CE67-483C-A264-F17AC70E9CA2}" type="datetimeFigureOut">
              <a:rPr lang="en-US"/>
              <a:t>12/16/2016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BB98AFB-CB0D-4DFE-87B9-B4B0D0DE73C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98AFB-CB0D-4DFE-87B9-B4B0D0DE73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014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2612" y="6432551"/>
            <a:ext cx="1371600" cy="273049"/>
          </a:xfrm>
        </p:spPr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5213" y="6432551"/>
            <a:ext cx="5653087" cy="273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812" y="6432551"/>
            <a:ext cx="1219201" cy="273049"/>
          </a:xfrm>
        </p:spPr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023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4147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3543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67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2563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4050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1" y="533400"/>
            <a:ext cx="8686802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0154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7030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26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008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7285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E0FA9E5-6744-4841-888F-9E7CC0C2B7EC}" type="datetimeFigureOut">
              <a:rPr lang="en-US" smtClean="0"/>
              <a:pPr/>
              <a:t>12/16/2016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AEAE4A8-A6E5-453E-B946-FB774B73F4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2767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Does OU College of Medicine fund its missions?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OU College of Medicine Funding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7212" y="609600"/>
            <a:ext cx="8686800" cy="838198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latin typeface="Calibri" pitchFamily="34" charset="0"/>
              </a:rPr>
              <a:t/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 smtClean="0">
                <a:latin typeface="Calibri" pitchFamily="34" charset="0"/>
              </a:rPr>
              <a:t/>
            </a:r>
            <a:br>
              <a:rPr lang="en-US" sz="2800" dirty="0" smtClean="0">
                <a:latin typeface="Calibri" pitchFamily="34" charset="0"/>
              </a:rPr>
            </a:br>
            <a:r>
              <a:rPr lang="en-US" sz="2800" dirty="0" smtClean="0">
                <a:latin typeface="Calibri" pitchFamily="34" charset="0"/>
              </a:rPr>
              <a:t>OU </a:t>
            </a:r>
            <a:r>
              <a:rPr lang="en-US" sz="2800" dirty="0">
                <a:latin typeface="Calibri" pitchFamily="34" charset="0"/>
              </a:rPr>
              <a:t>College of Medicine Funding Sources FY 2016 </a:t>
            </a:r>
            <a:r>
              <a:rPr lang="en-US" sz="2000" dirty="0">
                <a:latin typeface="Calibri" pitchFamily="34" charset="0"/>
              </a:rPr>
              <a:t/>
            </a:r>
            <a:br>
              <a:rPr lang="en-US" sz="2000" dirty="0">
                <a:latin typeface="Calibri" pitchFamily="34" charset="0"/>
              </a:rPr>
            </a:br>
            <a:r>
              <a:rPr lang="en-US" sz="2000" dirty="0">
                <a:latin typeface="Calibri" pitchFamily="34" charset="0"/>
              </a:rPr>
              <a:t>Includes OKC and Tulsa </a:t>
            </a:r>
            <a:r>
              <a:rPr lang="en-US" sz="2000" dirty="0" smtClean="0">
                <a:latin typeface="Calibri" pitchFamily="34" charset="0"/>
              </a:rPr>
              <a:t>Campuses.</a:t>
            </a:r>
            <a:r>
              <a:rPr lang="en-US" sz="2000" dirty="0">
                <a:latin typeface="Calibri" pitchFamily="34" charset="0"/>
              </a:rPr>
              <a:t/>
            </a:r>
            <a:br>
              <a:rPr lang="en-US" sz="2000" dirty="0">
                <a:latin typeface="Calibri" pitchFamily="34" charset="0"/>
              </a:rPr>
            </a:br>
            <a:r>
              <a:rPr lang="en-US" sz="2000" dirty="0" smtClean="0">
                <a:latin typeface="Calibri" pitchFamily="34" charset="0"/>
              </a:rPr>
              <a:t>(1000 full, 200 part faculty, 800 residents in 78 programs , 2800 staff, 660 Med Students,</a:t>
            </a:r>
            <a:br>
              <a:rPr lang="en-US" sz="2000" dirty="0" smtClean="0">
                <a:latin typeface="Calibri" pitchFamily="34" charset="0"/>
              </a:rPr>
            </a:br>
            <a:r>
              <a:rPr lang="en-US" sz="2000" dirty="0" smtClean="0">
                <a:latin typeface="Calibri" pitchFamily="34" charset="0"/>
              </a:rPr>
              <a:t>150 PA students, 122 graduate students)</a:t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741612" y="2286000"/>
          <a:ext cx="7543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4412" y="1578115"/>
            <a:ext cx="32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Calibri" pitchFamily="34" charset="0"/>
              </a:rPr>
              <a:t>Total $</a:t>
            </a:r>
            <a:r>
              <a:rPr lang="en-US" sz="2400" b="1" u="sng" dirty="0" smtClean="0">
                <a:latin typeface="Calibri" pitchFamily="34" charset="0"/>
              </a:rPr>
              <a:t>811,078,576                 </a:t>
            </a:r>
            <a:endParaRPr lang="en-US" sz="2400" b="1" u="sng" dirty="0">
              <a:latin typeface="Calibri" pitchFamily="34" charset="0"/>
            </a:endParaRPr>
          </a:p>
          <a:p>
            <a:endParaRPr lang="en-US" sz="2000" b="1" u="sng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94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en-US" sz="1200" b="1" dirty="0" smtClean="0"/>
              <a:t>Pass-through and Hospital may have some portion of funding from multiple lines:</a:t>
            </a:r>
          </a:p>
          <a:p>
            <a:r>
              <a:rPr lang="en-US" sz="1200" dirty="0" smtClean="0"/>
              <a:t>• </a:t>
            </a:r>
            <a:r>
              <a:rPr lang="en-US" sz="1200" dirty="0"/>
              <a:t>CMS Direct and Indirect (DME and IME) - In 2014: $165,048/CMS </a:t>
            </a:r>
            <a:r>
              <a:rPr lang="en-US" sz="1200" dirty="0" smtClean="0"/>
              <a:t>slot  (Direct- Res salary + faculty,  Indirect- hospital)</a:t>
            </a:r>
            <a:endParaRPr lang="en-US" sz="1200" dirty="0"/>
          </a:p>
          <a:p>
            <a:r>
              <a:rPr lang="en-US" sz="1200" dirty="0" smtClean="0"/>
              <a:t>• </a:t>
            </a:r>
            <a:r>
              <a:rPr lang="en-US" sz="1200" dirty="0"/>
              <a:t>Medicaid DME and/or </a:t>
            </a:r>
            <a:r>
              <a:rPr lang="en-US" sz="1200" dirty="0" smtClean="0"/>
              <a:t>IME – may add 3-5%  (OHCA)</a:t>
            </a:r>
          </a:p>
          <a:p>
            <a:r>
              <a:rPr lang="en-US" sz="1200" dirty="0"/>
              <a:t>• DSH (Disproportionate Share) Hospital</a:t>
            </a:r>
          </a:p>
          <a:p>
            <a:r>
              <a:rPr lang="en-US" sz="1200" dirty="0"/>
              <a:t>• Contribution m</a:t>
            </a:r>
            <a:r>
              <a:rPr lang="en-US" sz="1200" dirty="0" smtClean="0"/>
              <a:t>argins </a:t>
            </a:r>
            <a:r>
              <a:rPr lang="en-US" sz="1200" dirty="0"/>
              <a:t>(modified) to Hospital</a:t>
            </a:r>
          </a:p>
          <a:p>
            <a:r>
              <a:rPr lang="en-US" sz="1200" dirty="0"/>
              <a:t>• Other </a:t>
            </a:r>
            <a:r>
              <a:rPr lang="en-US" sz="1200" dirty="0" smtClean="0"/>
              <a:t>associate </a:t>
            </a:r>
            <a:r>
              <a:rPr lang="en-US" sz="1200" dirty="0"/>
              <a:t>h</a:t>
            </a:r>
            <a:r>
              <a:rPr lang="en-US" sz="1200" dirty="0" smtClean="0"/>
              <a:t>ospitals </a:t>
            </a:r>
            <a:r>
              <a:rPr lang="en-US" sz="1200" dirty="0"/>
              <a:t>contributions</a:t>
            </a:r>
          </a:p>
          <a:p>
            <a:r>
              <a:rPr lang="en-US" sz="1200" dirty="0"/>
              <a:t>• VA </a:t>
            </a:r>
            <a:r>
              <a:rPr lang="en-US" sz="1200" dirty="0" smtClean="0"/>
              <a:t>Funding</a:t>
            </a:r>
          </a:p>
          <a:p>
            <a:pPr marL="45720" indent="0">
              <a:buNone/>
            </a:pPr>
            <a:r>
              <a:rPr lang="en-US" sz="1200" b="1" dirty="0" smtClean="0"/>
              <a:t>Grants: </a:t>
            </a:r>
            <a:endParaRPr lang="en-US" sz="1200" b="1" dirty="0"/>
          </a:p>
          <a:p>
            <a:r>
              <a:rPr lang="en-US" sz="1200" dirty="0"/>
              <a:t>• </a:t>
            </a:r>
            <a:r>
              <a:rPr lang="en-US" sz="1200" dirty="0" smtClean="0"/>
              <a:t>Research and Other </a:t>
            </a:r>
            <a:r>
              <a:rPr lang="en-US" sz="1200" dirty="0"/>
              <a:t>Grants (HRSA, community foundation, etc</a:t>
            </a:r>
            <a:r>
              <a:rPr lang="en-US" sz="1200" dirty="0" smtClean="0"/>
              <a:t>.)</a:t>
            </a:r>
          </a:p>
          <a:p>
            <a:pPr marL="45720" indent="0">
              <a:buNone/>
            </a:pPr>
            <a:r>
              <a:rPr lang="en-US" sz="1200" b="1" dirty="0" smtClean="0"/>
              <a:t>Clinical</a:t>
            </a:r>
            <a:endParaRPr lang="en-US" sz="1200" b="1" dirty="0"/>
          </a:p>
          <a:p>
            <a:r>
              <a:rPr lang="en-US" sz="1200" dirty="0"/>
              <a:t>• Outpatient and Inpatient Professional </a:t>
            </a:r>
            <a:r>
              <a:rPr lang="en-US" sz="1200" dirty="0" smtClean="0"/>
              <a:t>Fees</a:t>
            </a:r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Revenue Types (Pass-through, Hospital, Clinical, Grants)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210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usiness strategy presentation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usiness strategy presentation" id="{8652783A-F43B-4C47-8F3C-48F967BE0382}" vid="{232EED29-0899-40B2-8969-E379F11A5395}"/>
    </a:ext>
  </a:extLst>
</a:theme>
</file>

<file path=ppt/theme/theme2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0E1DFAE-A563-49ED-B827-D954CB21C6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strategy presentation</Template>
  <TotalTime>0</TotalTime>
  <Words>147</Words>
  <Application>Microsoft Office PowerPoint</Application>
  <PresentationFormat>Custom</PresentationFormat>
  <Paragraphs>25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Business strategy presentation</vt:lpstr>
      <vt:lpstr>OU College of Medicine Funding</vt:lpstr>
      <vt:lpstr>  OU College of Medicine Funding Sources FY 2016  Includes OKC and Tulsa Campuses. (1000 full, 200 part faculty, 800 residents in 78 programs , 2800 staff, 660 Med Students, 150 PA students, 122 graduate students) </vt:lpstr>
      <vt:lpstr>Revenue Types (Pass-through, Hospital, Clinical, Grants)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2016-12-05T14:18:04Z</dcterms:created>
  <dcterms:modified xsi:type="dcterms:W3CDTF">2016-12-16T22:09:12Z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TC034606639991</vt:lpwstr>
  </property>
</Properties>
</file>